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1" r:id="rId3"/>
    <p:sldId id="257" r:id="rId4"/>
    <p:sldId id="258" r:id="rId5"/>
    <p:sldId id="259" r:id="rId6"/>
    <p:sldId id="260" r:id="rId7"/>
    <p:sldId id="261" r:id="rId8"/>
    <p:sldId id="262" r:id="rId9"/>
    <p:sldId id="300" r:id="rId10"/>
    <p:sldId id="295" r:id="rId11"/>
    <p:sldId id="263" r:id="rId12"/>
    <p:sldId id="280" r:id="rId13"/>
    <p:sldId id="265" r:id="rId14"/>
    <p:sldId id="264" r:id="rId15"/>
    <p:sldId id="297" r:id="rId16"/>
    <p:sldId id="296" r:id="rId17"/>
    <p:sldId id="266" r:id="rId18"/>
    <p:sldId id="267" r:id="rId19"/>
    <p:sldId id="268" r:id="rId20"/>
    <p:sldId id="293" r:id="rId21"/>
    <p:sldId id="269" r:id="rId22"/>
    <p:sldId id="299" r:id="rId23"/>
    <p:sldId id="298" r:id="rId24"/>
    <p:sldId id="270" r:id="rId25"/>
    <p:sldId id="294" r:id="rId26"/>
    <p:sldId id="271" r:id="rId27"/>
    <p:sldId id="272" r:id="rId28"/>
    <p:sldId id="273" r:id="rId29"/>
    <p:sldId id="274" r:id="rId30"/>
    <p:sldId id="275" r:id="rId31"/>
    <p:sldId id="301" r:id="rId32"/>
    <p:sldId id="276" r:id="rId33"/>
    <p:sldId id="281" r:id="rId34"/>
    <p:sldId id="277" r:id="rId35"/>
    <p:sldId id="303" r:id="rId36"/>
    <p:sldId id="278" r:id="rId37"/>
    <p:sldId id="282" r:id="rId38"/>
    <p:sldId id="304" r:id="rId39"/>
    <p:sldId id="283" r:id="rId40"/>
    <p:sldId id="284" r:id="rId41"/>
    <p:sldId id="285" r:id="rId42"/>
    <p:sldId id="286" r:id="rId43"/>
    <p:sldId id="287" r:id="rId44"/>
    <p:sldId id="288" r:id="rId45"/>
    <p:sldId id="302" r:id="rId46"/>
    <p:sldId id="289" r:id="rId47"/>
    <p:sldId id="290" r:id="rId48"/>
    <p:sldId id="305" r:id="rId49"/>
    <p:sldId id="306" r:id="rId50"/>
    <p:sldId id="279" r:id="rId5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29" autoAdjust="0"/>
  </p:normalViewPr>
  <p:slideViewPr>
    <p:cSldViewPr>
      <p:cViewPr varScale="1">
        <p:scale>
          <a:sx n="54" d="100"/>
          <a:sy n="54" d="100"/>
        </p:scale>
        <p:origin x="18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055E2-0ED7-4076-881D-801936F3C4EE}" type="datetimeFigureOut">
              <a:rPr lang="es-AR" smtClean="0"/>
              <a:t>17/5/2023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202CF-AE54-4FA1-A79F-9BA7FA8B76E3}" type="slidenum">
              <a:rPr lang="es-AR" smtClean="0"/>
              <a:t>‹Nº›</a:t>
            </a:fld>
            <a:endParaRPr lang="es-AR"/>
          </a:p>
        </p:txBody>
      </p:sp>
    </p:spTree>
    <p:extLst>
      <p:ext uri="{BB962C8B-B14F-4D97-AF65-F5344CB8AC3E}">
        <p14:creationId xmlns:p14="http://schemas.microsoft.com/office/powerpoint/2010/main" val="254470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Supongamos que un dólar cibernético es suficiente para pagar la ejecución de cada operación de inserción en L, excluyendo el tiempo invertido en hacer crecer el</a:t>
            </a:r>
            <a:r>
              <a:rPr lang="es-AR" baseline="0" dirty="0" smtClean="0"/>
              <a:t> arreglo</a:t>
            </a:r>
            <a:r>
              <a:rPr lang="es-AR" dirty="0" smtClean="0"/>
              <a:t>.</a:t>
            </a:r>
          </a:p>
          <a:p>
            <a:r>
              <a:rPr lang="es-AR" dirty="0" smtClean="0"/>
              <a:t>Además, supongamos que hacer crecer el arreglo desde el tamaño </a:t>
            </a:r>
            <a:r>
              <a:rPr lang="es-AR" b="1" dirty="0" smtClean="0"/>
              <a:t>k</a:t>
            </a:r>
            <a:r>
              <a:rPr lang="es-AR" dirty="0" smtClean="0"/>
              <a:t> hasta el tamaño </a:t>
            </a:r>
            <a:r>
              <a:rPr lang="es-AR" b="1" dirty="0" smtClean="0"/>
              <a:t>2k</a:t>
            </a:r>
            <a:r>
              <a:rPr lang="es-AR" dirty="0" smtClean="0"/>
              <a:t> requiere </a:t>
            </a:r>
            <a:r>
              <a:rPr lang="es-AR" b="1" i="1" dirty="0" smtClean="0"/>
              <a:t>k </a:t>
            </a:r>
            <a:r>
              <a:rPr lang="es-AR" b="1" i="1" dirty="0" err="1" smtClean="0"/>
              <a:t>ciberdólares</a:t>
            </a:r>
            <a:r>
              <a:rPr lang="es-AR" b="1" i="1" dirty="0" smtClean="0"/>
              <a:t> , </a:t>
            </a:r>
            <a:r>
              <a:rPr lang="es-AR" dirty="0" smtClean="0"/>
              <a:t>por el tiempo invertido en inicializar la nueva matriz. Cobraremos tres </a:t>
            </a:r>
            <a:r>
              <a:rPr lang="es-AR" dirty="0" err="1" smtClean="0"/>
              <a:t>ciberdólares</a:t>
            </a:r>
            <a:r>
              <a:rPr lang="es-AR" dirty="0" smtClean="0"/>
              <a:t> por cada operación </a:t>
            </a:r>
            <a:r>
              <a:rPr lang="es-AR" b="1" dirty="0" err="1" smtClean="0"/>
              <a:t>push</a:t>
            </a:r>
            <a:r>
              <a:rPr lang="es-AR" dirty="0" smtClean="0"/>
              <a:t>. Por lo tanto, cobramos en exceso cada operación de inserción que no causa un desbordamiento de dos </a:t>
            </a:r>
            <a:r>
              <a:rPr lang="es-AR" dirty="0" err="1" smtClean="0"/>
              <a:t>ciberdólares</a:t>
            </a:r>
            <a:r>
              <a:rPr lang="es-AR" dirty="0" smtClean="0"/>
              <a:t>.</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18</a:t>
            </a:fld>
            <a:endParaRPr lang="es-AR"/>
          </a:p>
        </p:txBody>
      </p:sp>
    </p:spTree>
    <p:extLst>
      <p:ext uri="{BB962C8B-B14F-4D97-AF65-F5344CB8AC3E}">
        <p14:creationId xmlns:p14="http://schemas.microsoft.com/office/powerpoint/2010/main" val="237171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Nuestro objetivo es diseñar un tipo de datos abstracto que proporcione al usuario una forma de referirse a elementos en cualquier lugar de una secuencia y realizar inserciones y eliminaciones arbitrarias.</a:t>
            </a:r>
          </a:p>
          <a:p>
            <a:r>
              <a:rPr lang="es-AR" dirty="0" smtClean="0"/>
              <a:t>Esto nos permitiría describir de manera eficiente acciones tales como una persona que decide dejar la línea antes de llegar al frente, o permitir que un amigo “corte” en la línea justo detrás de él o ella.</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21</a:t>
            </a:fld>
            <a:endParaRPr lang="es-AR"/>
          </a:p>
        </p:txBody>
      </p:sp>
    </p:spTree>
    <p:extLst>
      <p:ext uri="{BB962C8B-B14F-4D97-AF65-F5344CB8AC3E}">
        <p14:creationId xmlns:p14="http://schemas.microsoft.com/office/powerpoint/2010/main" val="396517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Nuestro objetivo es diseñar un tipo de datos abstracto que proporcione al usuario una forma de referirse a elementos en cualquier lugar de una secuencia y realizar inserciones y eliminaciones arbitrarias.</a:t>
            </a:r>
          </a:p>
          <a:p>
            <a:r>
              <a:rPr lang="es-AR" dirty="0" smtClean="0"/>
              <a:t>Esto nos permitiría describir de manera eficiente acciones tales como una persona que decide dejar la línea antes de llegar al frente, o permitir que un amigo “corte” en la línea justo detrás de él o ella.</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22</a:t>
            </a:fld>
            <a:endParaRPr lang="es-AR"/>
          </a:p>
        </p:txBody>
      </p:sp>
    </p:spTree>
    <p:extLst>
      <p:ext uri="{BB962C8B-B14F-4D97-AF65-F5344CB8AC3E}">
        <p14:creationId xmlns:p14="http://schemas.microsoft.com/office/powerpoint/2010/main" val="4085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Los índices no son una buena abstracción para describir una vista más local de una posición en una secuencia, porque el índice de una entrada cambia con el tiempo debido a inserciones o eliminaciones que ocurren antes en la secuencia.</a:t>
            </a:r>
          </a:p>
          <a:p>
            <a:r>
              <a:rPr lang="es-AR" dirty="0" smtClean="0"/>
              <a:t>Puede que no sea conveniente describir la ubicación de una persona que espera en la fila basándose en el índice, ya que eso requiere saber con precisión qué tan lejos está esa persona del frente de la fila.</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23</a:t>
            </a:fld>
            <a:endParaRPr lang="es-AR"/>
          </a:p>
        </p:txBody>
      </p:sp>
    </p:spTree>
    <p:extLst>
      <p:ext uri="{BB962C8B-B14F-4D97-AF65-F5344CB8AC3E}">
        <p14:creationId xmlns:p14="http://schemas.microsoft.com/office/powerpoint/2010/main" val="50800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Podemos implementar una lista posicional L usando una arreglo A para el almacenamiento, pero es necesario tener cuidado al diseñar objetos que servirán como posiciones. A primera vista, parecería que una posición p solo necesita almacenar el índice i en el que se almacena su elemento asociado dentro del arreglo. Entonces podemos implementar el método </a:t>
            </a:r>
            <a:r>
              <a:rPr lang="es-AR" dirty="0" err="1" smtClean="0"/>
              <a:t>getElement</a:t>
            </a:r>
            <a:r>
              <a:rPr lang="es-AR" dirty="0" smtClean="0"/>
              <a:t>(p) simplemente devolviendo A[i]. El problema con este enfoque es que el índice de un elemento </a:t>
            </a:r>
            <a:r>
              <a:rPr lang="es-AR" b="1" i="1" dirty="0" smtClean="0"/>
              <a:t>e</a:t>
            </a:r>
            <a:r>
              <a:rPr lang="es-AR" dirty="0" smtClean="0"/>
              <a:t> cambia cuando ocurren otras inserciones o eliminaciones antes de él. Si ya hemos devuelto una posición </a:t>
            </a:r>
            <a:r>
              <a:rPr lang="es-AR" b="1" i="1" dirty="0" smtClean="0"/>
              <a:t>p</a:t>
            </a:r>
            <a:r>
              <a:rPr lang="es-AR" dirty="0" smtClean="0"/>
              <a:t> asociada con el elemento </a:t>
            </a:r>
            <a:r>
              <a:rPr lang="es-AR" b="1" i="1" dirty="0" smtClean="0"/>
              <a:t>e</a:t>
            </a:r>
            <a:r>
              <a:rPr lang="es-AR" dirty="0" smtClean="0"/>
              <a:t> que almacena un índice</a:t>
            </a:r>
            <a:r>
              <a:rPr lang="es-AR" b="1" dirty="0" smtClean="0"/>
              <a:t> </a:t>
            </a:r>
            <a:r>
              <a:rPr lang="es-AR" b="1" i="1" dirty="0" smtClean="0"/>
              <a:t>i</a:t>
            </a:r>
            <a:r>
              <a:rPr lang="es-AR" dirty="0" smtClean="0"/>
              <a:t> desactualizado para un usuario, se accedería a la celda de arreglo incorrecta cuando se usara la posición. (Recuerde que las posiciones en una lista posicional siempre deben definirse en relación con sus posiciones vecinas, no con sus índices).</a:t>
            </a:r>
          </a:p>
          <a:p>
            <a:r>
              <a:rPr lang="es-AR" dirty="0" smtClean="0"/>
              <a:t>Por lo tanto, si vamos a implementar una lista posicional con un</a:t>
            </a:r>
            <a:r>
              <a:rPr lang="es-AR" baseline="0" dirty="0" smtClean="0"/>
              <a:t> arreglo</a:t>
            </a:r>
            <a:r>
              <a:rPr lang="es-AR" dirty="0" smtClean="0"/>
              <a:t>, necesitamos un enfoque diferente. Recomendamos la siguiente representación. En lugar de almacenar los elementos de L directamente en el</a:t>
            </a:r>
            <a:r>
              <a:rPr lang="es-AR" baseline="0" dirty="0" smtClean="0"/>
              <a:t> arreglo </a:t>
            </a:r>
            <a:r>
              <a:rPr lang="es-AR" dirty="0" smtClean="0"/>
              <a:t>A, almacenamos un nuevo tipo de objeto de posición en cada celda de A. Una posición </a:t>
            </a:r>
            <a:r>
              <a:rPr lang="es-AR" b="1" i="1" dirty="0" smtClean="0"/>
              <a:t>p </a:t>
            </a:r>
            <a:r>
              <a:rPr lang="es-AR" dirty="0" smtClean="0"/>
              <a:t>almacena el elemento e así como el índice actual i de ese elemento dentro de la lista. Tal estructura de datos se ilustra en la Figura 7.8.</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31</a:t>
            </a:fld>
            <a:endParaRPr lang="es-AR"/>
          </a:p>
        </p:txBody>
      </p:sp>
    </p:spTree>
    <p:extLst>
      <p:ext uri="{BB962C8B-B14F-4D97-AF65-F5344CB8AC3E}">
        <p14:creationId xmlns:p14="http://schemas.microsoft.com/office/powerpoint/2010/main" val="402326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Una única instancia de </a:t>
            </a:r>
            <a:r>
              <a:rPr lang="es-AR" dirty="0" err="1" smtClean="0"/>
              <a:t>iterador</a:t>
            </a:r>
            <a:r>
              <a:rPr lang="es-AR" dirty="0" smtClean="0"/>
              <a:t> admite solo una pasada a través de una colección; se pueden realizar llamadas a </a:t>
            </a:r>
            <a:r>
              <a:rPr lang="es-AR" dirty="0" err="1" smtClean="0"/>
              <a:t>next</a:t>
            </a:r>
            <a:r>
              <a:rPr lang="es-AR" dirty="0" smtClean="0"/>
              <a:t> hasta que se hayan informado todos los elementos, pero </a:t>
            </a:r>
            <a:r>
              <a:rPr lang="es-AR" b="1" dirty="0" smtClean="0">
                <a:solidFill>
                  <a:srgbClr val="FF0000"/>
                </a:solidFill>
              </a:rPr>
              <a:t>no</a:t>
            </a:r>
            <a:r>
              <a:rPr lang="es-AR" dirty="0" smtClean="0"/>
              <a:t> hay forma de "restablecer" el </a:t>
            </a:r>
            <a:r>
              <a:rPr lang="es-AR" dirty="0" err="1" smtClean="0"/>
              <a:t>iterador</a:t>
            </a:r>
            <a:r>
              <a:rPr lang="es-AR" dirty="0" smtClean="0"/>
              <a:t> al comienzo de la secuencia. Sin embargo, una estructura de datos que desee permitir iteraciones repetidas puede admitir un método que devuelve un nuevo </a:t>
            </a:r>
            <a:r>
              <a:rPr lang="es-AR" dirty="0" err="1" smtClean="0"/>
              <a:t>iterador</a:t>
            </a:r>
            <a:r>
              <a:rPr lang="es-AR" dirty="0" smtClean="0"/>
              <a:t> cada vez que se llama. Para proporcionar una mayor estandarización, Java define otra interfaz parametrizada, denominada Iterable, que incluye el siguiente método único:  </a:t>
            </a:r>
            <a:r>
              <a:rPr lang="en-US" sz="1200" b="0" i="0" u="none" strike="noStrike" kern="1200" baseline="0" dirty="0" smtClean="0">
                <a:solidFill>
                  <a:schemeClr val="tx1"/>
                </a:solidFill>
                <a:latin typeface="+mn-lt"/>
                <a:ea typeface="+mn-ea"/>
                <a:cs typeface="+mn-cs"/>
              </a:rPr>
              <a:t>iterator( ): Returns an iterator of the elements in the collection.</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32</a:t>
            </a:fld>
            <a:endParaRPr lang="es-AR"/>
          </a:p>
        </p:txBody>
      </p:sp>
    </p:spTree>
    <p:extLst>
      <p:ext uri="{BB962C8B-B14F-4D97-AF65-F5344CB8AC3E}">
        <p14:creationId xmlns:p14="http://schemas.microsoft.com/office/powerpoint/2010/main" val="600838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Una instancia de una clase de colección típica en Java, como </a:t>
            </a:r>
            <a:r>
              <a:rPr lang="es-AR" dirty="0" err="1" smtClean="0"/>
              <a:t>ArrayList</a:t>
            </a:r>
            <a:r>
              <a:rPr lang="es-AR" dirty="0" smtClean="0"/>
              <a:t>, es iterable (pero no es en sí misma un </a:t>
            </a:r>
            <a:r>
              <a:rPr lang="es-AR" dirty="0" err="1" smtClean="0"/>
              <a:t>iterador</a:t>
            </a:r>
            <a:r>
              <a:rPr lang="es-AR" dirty="0" smtClean="0"/>
              <a:t>); produce un </a:t>
            </a:r>
            <a:r>
              <a:rPr lang="es-AR" dirty="0" err="1" smtClean="0"/>
              <a:t>iterador</a:t>
            </a:r>
            <a:r>
              <a:rPr lang="es-AR" dirty="0" smtClean="0"/>
              <a:t> para su colección como valor de retorno del método </a:t>
            </a:r>
            <a:r>
              <a:rPr lang="es-AR" dirty="0" err="1" smtClean="0"/>
              <a:t>iterator</a:t>
            </a:r>
            <a:r>
              <a:rPr lang="es-AR" dirty="0" smtClean="0"/>
              <a:t>(). Cada llamada a </a:t>
            </a:r>
            <a:r>
              <a:rPr lang="es-AR" dirty="0" err="1" smtClean="0"/>
              <a:t>iterator</a:t>
            </a:r>
            <a:r>
              <a:rPr lang="es-AR" dirty="0" smtClean="0"/>
              <a:t>() devuelve una nueva instancia de </a:t>
            </a:r>
            <a:r>
              <a:rPr lang="es-AR" dirty="0" err="1" smtClean="0"/>
              <a:t>iterador</a:t>
            </a:r>
            <a:r>
              <a:rPr lang="es-AR" dirty="0" smtClean="0"/>
              <a:t>, lo que permite recorridos múltiples (incluso simultáneos) de una colección.</a:t>
            </a:r>
          </a:p>
          <a:p>
            <a:r>
              <a:rPr lang="es-AR" dirty="0" smtClean="0"/>
              <a:t>La clase Iterable de Java también juega un papel fundamental en el soporte de la sintaxis del ciclo "</a:t>
            </a:r>
            <a:r>
              <a:rPr lang="es-AR" dirty="0" err="1" smtClean="0"/>
              <a:t>for-each</a:t>
            </a:r>
            <a:r>
              <a:rPr lang="es-AR" dirty="0" smtClean="0"/>
              <a:t>" (descrita en la Sección 1.5.2). La sintaxis del bucle,</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35</a:t>
            </a:fld>
            <a:endParaRPr lang="es-AR"/>
          </a:p>
        </p:txBody>
      </p:sp>
    </p:spTree>
    <p:extLst>
      <p:ext uri="{BB962C8B-B14F-4D97-AF65-F5344CB8AC3E}">
        <p14:creationId xmlns:p14="http://schemas.microsoft.com/office/powerpoint/2010/main" val="110148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Un </a:t>
            </a:r>
            <a:r>
              <a:rPr lang="es-AR" b="1" dirty="0" err="1" smtClean="0"/>
              <a:t>iterador</a:t>
            </a:r>
            <a:r>
              <a:rPr lang="es-AR" b="1" dirty="0" smtClean="0"/>
              <a:t> de instantáneas (</a:t>
            </a:r>
            <a:r>
              <a:rPr lang="es-AR" b="1" dirty="0" err="1" smtClean="0"/>
              <a:t>snapshop</a:t>
            </a:r>
            <a:r>
              <a:rPr lang="es-AR" b="1" dirty="0" smtClean="0"/>
              <a:t>) </a:t>
            </a:r>
            <a:r>
              <a:rPr lang="es-AR" dirty="0" smtClean="0"/>
              <a:t>mantiene su propia copia privada de la secuencia de elementos, que se construye en el momento en que se crea el objeto </a:t>
            </a:r>
            <a:r>
              <a:rPr lang="es-AR" dirty="0" err="1" smtClean="0"/>
              <a:t>iterador</a:t>
            </a:r>
            <a:r>
              <a:rPr lang="es-AR" dirty="0" smtClean="0"/>
              <a:t>. Registra efectivamente una “instantánea” de la secuencia de elementos en el momento en que se crea el </a:t>
            </a:r>
            <a:r>
              <a:rPr lang="es-AR" dirty="0" err="1" smtClean="0"/>
              <a:t>iterador</a:t>
            </a:r>
            <a:r>
              <a:rPr lang="es-AR" dirty="0" smtClean="0"/>
              <a:t> y, por lo tanto, no se ve afectado por ningún cambio posterior que pueda ocurrir en la colección primaria. La implementación de </a:t>
            </a:r>
            <a:r>
              <a:rPr lang="es-AR" dirty="0" err="1" smtClean="0"/>
              <a:t>iteradores</a:t>
            </a:r>
            <a:r>
              <a:rPr lang="es-AR" dirty="0" smtClean="0"/>
              <a:t> de instantáneas tiende a ser muy fácil, ya que requiere un recorrido simple de la estructura primaria. La desventaja de este estilo de </a:t>
            </a:r>
            <a:r>
              <a:rPr lang="es-AR" dirty="0" err="1" smtClean="0"/>
              <a:t>iterador</a:t>
            </a:r>
            <a:r>
              <a:rPr lang="es-AR" dirty="0" smtClean="0"/>
              <a:t> es que requiere O (n) tiempo y O (n) espacio auxiliar, al momento de la construcción, para copiar y almacenar una colección de n elementos.</a:t>
            </a:r>
          </a:p>
          <a:p>
            <a:r>
              <a:rPr lang="es-AR" dirty="0" smtClean="0"/>
              <a:t>Un </a:t>
            </a:r>
            <a:r>
              <a:rPr lang="es-AR" b="1" dirty="0" err="1" smtClean="0"/>
              <a:t>iterador</a:t>
            </a:r>
            <a:r>
              <a:rPr lang="es-AR" b="1" dirty="0" smtClean="0"/>
              <a:t> perezoso </a:t>
            </a:r>
            <a:r>
              <a:rPr lang="es-AR" dirty="0" smtClean="0"/>
              <a:t>es uno que </a:t>
            </a:r>
            <a:r>
              <a:rPr lang="es-AR" b="1" dirty="0" smtClean="0"/>
              <a:t>no realiza una copia inicial</a:t>
            </a:r>
            <a:r>
              <a:rPr lang="es-AR" dirty="0" smtClean="0"/>
              <a:t>, sino que realiza un recorrido por partes de la estructura primaria solo cuando se llama al método </a:t>
            </a:r>
            <a:r>
              <a:rPr lang="es-AR" dirty="0" err="1" smtClean="0"/>
              <a:t>next</a:t>
            </a:r>
            <a:r>
              <a:rPr lang="es-AR" dirty="0" smtClean="0"/>
              <a:t>() para solicitar otro elemento. La ventaja de este estilo de </a:t>
            </a:r>
            <a:r>
              <a:rPr lang="es-AR" dirty="0" err="1" smtClean="0"/>
              <a:t>iterador</a:t>
            </a:r>
            <a:r>
              <a:rPr lang="es-AR" dirty="0" smtClean="0"/>
              <a:t> es que normalmente se puede implementar, por lo que el </a:t>
            </a:r>
            <a:r>
              <a:rPr lang="es-AR" dirty="0" err="1" smtClean="0"/>
              <a:t>iterador</a:t>
            </a:r>
            <a:r>
              <a:rPr lang="es-AR" dirty="0" smtClean="0"/>
              <a:t> requiere solo O(1) espacio y O(1) tiempo de construcción. Una desventaja (o característica) de un </a:t>
            </a:r>
            <a:r>
              <a:rPr lang="es-AR" dirty="0" err="1" smtClean="0"/>
              <a:t>iterador</a:t>
            </a:r>
            <a:r>
              <a:rPr lang="es-AR" dirty="0" smtClean="0"/>
              <a:t> perezoso es que su comportamiento se ve afectado si se modifica la estructura primaria (por medios distintos al método de eliminación del propio </a:t>
            </a:r>
            <a:r>
              <a:rPr lang="es-AR" dirty="0" err="1" smtClean="0"/>
              <a:t>iterador</a:t>
            </a:r>
            <a:r>
              <a:rPr lang="es-AR" dirty="0" smtClean="0"/>
              <a:t>) antes de que se complete la iteración. </a:t>
            </a:r>
            <a:r>
              <a:rPr lang="es-AR" b="1" i="1" dirty="0" smtClean="0"/>
              <a:t>Muchos de los </a:t>
            </a:r>
            <a:r>
              <a:rPr lang="es-AR" b="1" i="1" dirty="0" err="1" smtClean="0"/>
              <a:t>iteradores</a:t>
            </a:r>
            <a:r>
              <a:rPr lang="es-AR" b="1" i="1" dirty="0" smtClean="0"/>
              <a:t> en las bibliotecas de Java implementan un comportamiento de "falla rápida" que invalida inmediatamente dicho </a:t>
            </a:r>
            <a:r>
              <a:rPr lang="es-AR" b="1" i="1" dirty="0" err="1" smtClean="0"/>
              <a:t>iterador</a:t>
            </a:r>
            <a:r>
              <a:rPr lang="es-AR" b="1" i="1" dirty="0" smtClean="0"/>
              <a:t> si su colección subyacente se modifica inesperadamente</a:t>
            </a:r>
            <a:r>
              <a:rPr lang="es-AR" dirty="0" smtClean="0"/>
              <a:t>.</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37</a:t>
            </a:fld>
            <a:endParaRPr lang="es-AR"/>
          </a:p>
        </p:txBody>
      </p:sp>
    </p:spTree>
    <p:extLst>
      <p:ext uri="{BB962C8B-B14F-4D97-AF65-F5344CB8AC3E}">
        <p14:creationId xmlns:p14="http://schemas.microsoft.com/office/powerpoint/2010/main" val="102179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Mantenemos una variable denominada </a:t>
            </a:r>
            <a:r>
              <a:rPr lang="es-AR" b="1" dirty="0" smtClean="0"/>
              <a:t>marcador</a:t>
            </a:r>
            <a:r>
              <a:rPr lang="es-AR" dirty="0" smtClean="0"/>
              <a:t> que representa la posición más a la derecha de la parte actualmente ordenada de una lista. Durante cada pasada, consideramos la posición justo después del marcador como el </a:t>
            </a:r>
            <a:r>
              <a:rPr lang="es-AR" b="1" dirty="0" smtClean="0"/>
              <a:t>pivote</a:t>
            </a:r>
            <a:r>
              <a:rPr lang="es-AR" dirty="0" smtClean="0"/>
              <a:t> y consideramos dónde pertenece el elemento del pivote en relación con la parte ordenada; usamos otra variable, llamada </a:t>
            </a:r>
            <a:r>
              <a:rPr lang="es-AR" b="1" dirty="0" smtClean="0"/>
              <a:t>caminar</a:t>
            </a:r>
            <a:r>
              <a:rPr lang="es-AR" dirty="0" smtClean="0"/>
              <a:t>, para movernos hacia la izquierda desde el marcador, siempre que quede un elemento precedente con un valor mayor que el del pivote. En la figura 7.9 se muestra un diagrama de una configuración típica de estas variables. Una implementación Java de esta estrategia se da en el Código 7.15.</a:t>
            </a:r>
            <a:endParaRPr lang="es-AR" dirty="0"/>
          </a:p>
        </p:txBody>
      </p:sp>
      <p:sp>
        <p:nvSpPr>
          <p:cNvPr id="4" name="Marcador de número de diapositiva 3"/>
          <p:cNvSpPr>
            <a:spLocks noGrp="1"/>
          </p:cNvSpPr>
          <p:nvPr>
            <p:ph type="sldNum" sz="quarter" idx="10"/>
          </p:nvPr>
        </p:nvSpPr>
        <p:spPr/>
        <p:txBody>
          <a:bodyPr/>
          <a:lstStyle/>
          <a:p>
            <a:fld id="{BB3202CF-AE54-4FA1-A79F-9BA7FA8B76E3}" type="slidenum">
              <a:rPr lang="es-AR" smtClean="0"/>
              <a:t>48</a:t>
            </a:fld>
            <a:endParaRPr lang="es-AR"/>
          </a:p>
        </p:txBody>
      </p:sp>
    </p:spTree>
    <p:extLst>
      <p:ext uri="{BB962C8B-B14F-4D97-AF65-F5344CB8AC3E}">
        <p14:creationId xmlns:p14="http://schemas.microsoft.com/office/powerpoint/2010/main" val="246291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341798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132647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138375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283048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136074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337842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135316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158243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27144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154444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9343CBC-74BE-4157-B3A6-D672BDA53F5F}" type="datetimeFigureOut">
              <a:rPr lang="es-ES" smtClean="0"/>
              <a:t>17/05/2023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F78BE4-D8FE-4BB6-99D2-D40E09D94598}" type="slidenum">
              <a:rPr lang="es-ES" smtClean="0"/>
              <a:t>‹Nº›</a:t>
            </a:fld>
            <a:endParaRPr lang="es-ES"/>
          </a:p>
        </p:txBody>
      </p:sp>
    </p:spTree>
    <p:extLst>
      <p:ext uri="{BB962C8B-B14F-4D97-AF65-F5344CB8AC3E}">
        <p14:creationId xmlns:p14="http://schemas.microsoft.com/office/powerpoint/2010/main" val="33947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3CBC-74BE-4157-B3A6-D672BDA53F5F}" type="datetimeFigureOut">
              <a:rPr lang="es-ES" smtClean="0"/>
              <a:t>17/05/2023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78BE4-D8FE-4BB6-99D2-D40E09D94598}" type="slidenum">
              <a:rPr lang="es-ES" smtClean="0"/>
              <a:t>‹Nº›</a:t>
            </a:fld>
            <a:endParaRPr lang="es-ES"/>
          </a:p>
        </p:txBody>
      </p:sp>
    </p:spTree>
    <p:extLst>
      <p:ext uri="{BB962C8B-B14F-4D97-AF65-F5344CB8AC3E}">
        <p14:creationId xmlns:p14="http://schemas.microsoft.com/office/powerpoint/2010/main" val="96430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58" y="3140969"/>
            <a:ext cx="6283690" cy="372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683568" y="1052736"/>
            <a:ext cx="7772400" cy="1470025"/>
          </a:xfrm>
        </p:spPr>
        <p:txBody>
          <a:bodyPr/>
          <a:lstStyle/>
          <a:p>
            <a:r>
              <a:rPr lang="es-ES" dirty="0" smtClean="0"/>
              <a:t>Listas e </a:t>
            </a:r>
            <a:r>
              <a:rPr lang="es-ES" dirty="0" err="1" smtClean="0"/>
              <a:t>Iteradores</a:t>
            </a:r>
            <a:endParaRPr lang="es-ES" dirty="0"/>
          </a:p>
        </p:txBody>
      </p:sp>
      <p:sp>
        <p:nvSpPr>
          <p:cNvPr id="3" name="2 Subtítulo"/>
          <p:cNvSpPr>
            <a:spLocks noGrp="1"/>
          </p:cNvSpPr>
          <p:nvPr>
            <p:ph type="subTitle" idx="1"/>
          </p:nvPr>
        </p:nvSpPr>
        <p:spPr>
          <a:xfrm>
            <a:off x="1371600" y="2492896"/>
            <a:ext cx="6400800" cy="1752600"/>
          </a:xfrm>
        </p:spPr>
        <p:txBody>
          <a:bodyPr/>
          <a:lstStyle/>
          <a:p>
            <a:r>
              <a:rPr lang="es-ES" dirty="0" smtClean="0"/>
              <a:t>Algorítmica y Programación II</a:t>
            </a:r>
            <a:endParaRPr lang="es-ES" dirty="0"/>
          </a:p>
        </p:txBody>
      </p:sp>
      <p:sp>
        <p:nvSpPr>
          <p:cNvPr id="4" name="3 CuadroTexto"/>
          <p:cNvSpPr txBox="1"/>
          <p:nvPr/>
        </p:nvSpPr>
        <p:spPr>
          <a:xfrm>
            <a:off x="7037269" y="6445967"/>
            <a:ext cx="2106731" cy="369332"/>
          </a:xfrm>
          <a:prstGeom prst="rect">
            <a:avLst/>
          </a:prstGeom>
          <a:noFill/>
        </p:spPr>
        <p:txBody>
          <a:bodyPr wrap="none" rtlCol="0">
            <a:spAutoFit/>
          </a:bodyPr>
          <a:lstStyle/>
          <a:p>
            <a:r>
              <a:rPr lang="es-ES" dirty="0" smtClean="0"/>
              <a:t>Lic. Renato </a:t>
            </a:r>
            <a:r>
              <a:rPr lang="es-ES" dirty="0" err="1" smtClean="0"/>
              <a:t>Mazzanti</a:t>
            </a:r>
            <a:endParaRPr lang="es-ES" dirty="0"/>
          </a:p>
        </p:txBody>
      </p:sp>
    </p:spTree>
    <p:extLst>
      <p:ext uri="{BB962C8B-B14F-4D97-AF65-F5344CB8AC3E}">
        <p14:creationId xmlns:p14="http://schemas.microsoft.com/office/powerpoint/2010/main" val="190614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Performance</a:t>
            </a:r>
          </a:p>
        </p:txBody>
      </p:sp>
      <p:pic>
        <p:nvPicPr>
          <p:cNvPr id="4" name="Imagen 3"/>
          <p:cNvPicPr>
            <a:picLocks noChangeAspect="1"/>
          </p:cNvPicPr>
          <p:nvPr/>
        </p:nvPicPr>
        <p:blipFill>
          <a:blip r:embed="rId2"/>
          <a:stretch>
            <a:fillRect/>
          </a:stretch>
        </p:blipFill>
        <p:spPr>
          <a:xfrm>
            <a:off x="1691680" y="1556792"/>
            <a:ext cx="6192688" cy="4634778"/>
          </a:xfrm>
          <a:prstGeom prst="rect">
            <a:avLst/>
          </a:prstGeom>
        </p:spPr>
      </p:pic>
    </p:spTree>
    <p:extLst>
      <p:ext uri="{BB962C8B-B14F-4D97-AF65-F5344CB8AC3E}">
        <p14:creationId xmlns:p14="http://schemas.microsoft.com/office/powerpoint/2010/main" val="127475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Java</a:t>
            </a:r>
            <a:endParaRPr lang="es-E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052638"/>
            <a:ext cx="9175331" cy="2888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762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Java</a:t>
            </a:r>
            <a:endParaRPr lang="es-ES" dirty="0"/>
          </a:p>
        </p:txBody>
      </p:sp>
      <p:sp>
        <p:nvSpPr>
          <p:cNvPr id="3" name="2 Marcador de contenido"/>
          <p:cNvSpPr>
            <a:spLocks noGrp="1"/>
          </p:cNvSpPr>
          <p:nvPr>
            <p:ph idx="1"/>
          </p:nvPr>
        </p:nvSpPr>
        <p:spPr/>
        <p:txBody>
          <a:bodyPr/>
          <a:lstStyle/>
          <a:p>
            <a:endParaRPr lang="es-E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46551"/>
            <a:ext cx="9108504" cy="4833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321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6581"/>
            <a:ext cx="7848872" cy="672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754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err="1" smtClean="0"/>
              <a:t>Growable</a:t>
            </a:r>
            <a:r>
              <a:rPr lang="es-ES" dirty="0" smtClean="0"/>
              <a:t> </a:t>
            </a:r>
            <a:r>
              <a:rPr lang="es-ES" i="1" dirty="0" smtClean="0"/>
              <a:t>(expandible) </a:t>
            </a:r>
            <a:r>
              <a:rPr lang="es-ES" dirty="0" err="1" smtClean="0"/>
              <a:t>array</a:t>
            </a:r>
            <a:r>
              <a:rPr lang="es-ES" dirty="0" smtClean="0"/>
              <a:t> </a:t>
            </a:r>
            <a:r>
              <a:rPr lang="es-ES" dirty="0" err="1" smtClean="0"/>
              <a:t>list</a:t>
            </a:r>
            <a:r>
              <a:rPr lang="es-ES" dirty="0" smtClean="0"/>
              <a:t> basada en arreglo</a:t>
            </a:r>
            <a:endParaRPr lang="es-ES" dirty="0"/>
          </a:p>
        </p:txBody>
      </p:sp>
      <p:sp>
        <p:nvSpPr>
          <p:cNvPr id="3" name="2 Marcador de contenido"/>
          <p:cNvSpPr>
            <a:spLocks noGrp="1"/>
          </p:cNvSpPr>
          <p:nvPr>
            <p:ph idx="1"/>
          </p:nvPr>
        </p:nvSpPr>
        <p:spPr>
          <a:xfrm>
            <a:off x="457200" y="1600200"/>
            <a:ext cx="4834880" cy="4525963"/>
          </a:xfrm>
        </p:spPr>
        <p:txBody>
          <a:bodyPr>
            <a:normAutofit fontScale="85000" lnSpcReduction="20000"/>
          </a:bodyPr>
          <a:lstStyle/>
          <a:p>
            <a:r>
              <a:rPr lang="en-US" dirty="0" smtClean="0"/>
              <a:t>Dada la </a:t>
            </a:r>
            <a:r>
              <a:rPr lang="en-US" dirty="0" err="1" smtClean="0"/>
              <a:t>operación</a:t>
            </a:r>
            <a:r>
              <a:rPr lang="en-US" dirty="0" smtClean="0"/>
              <a:t> </a:t>
            </a:r>
            <a:r>
              <a:rPr lang="en-US" b="1" i="1" dirty="0" smtClean="0"/>
              <a:t>push(o</a:t>
            </a:r>
            <a:r>
              <a:rPr lang="en-US" b="1" i="1" dirty="0"/>
              <a:t>)</a:t>
            </a:r>
            <a:r>
              <a:rPr lang="en-US" dirty="0"/>
              <a:t> </a:t>
            </a:r>
            <a:r>
              <a:rPr lang="en-US" dirty="0" smtClean="0"/>
              <a:t>que </a:t>
            </a:r>
            <a:r>
              <a:rPr lang="en-US" dirty="0" err="1" smtClean="0"/>
              <a:t>agrega</a:t>
            </a:r>
            <a:r>
              <a:rPr lang="en-US" dirty="0" smtClean="0"/>
              <a:t> un </a:t>
            </a:r>
            <a:r>
              <a:rPr lang="en-US" dirty="0" err="1" smtClean="0"/>
              <a:t>elemento</a:t>
            </a:r>
            <a:r>
              <a:rPr lang="en-US" dirty="0" smtClean="0"/>
              <a:t> al final de la </a:t>
            </a:r>
            <a:r>
              <a:rPr lang="en-US" dirty="0" err="1" smtClean="0"/>
              <a:t>lista</a:t>
            </a:r>
            <a:r>
              <a:rPr lang="en-US" dirty="0" smtClean="0"/>
              <a:t> :</a:t>
            </a:r>
            <a:endParaRPr lang="es-ES" dirty="0"/>
          </a:p>
          <a:p>
            <a:r>
              <a:rPr lang="en-US" dirty="0" err="1" smtClean="0"/>
              <a:t>Cuando</a:t>
            </a:r>
            <a:r>
              <a:rPr lang="en-US" dirty="0" smtClean="0"/>
              <a:t> el </a:t>
            </a:r>
            <a:r>
              <a:rPr lang="en-US" dirty="0" err="1" smtClean="0"/>
              <a:t>arreglo</a:t>
            </a:r>
            <a:r>
              <a:rPr lang="en-US" dirty="0" smtClean="0"/>
              <a:t> </a:t>
            </a:r>
            <a:r>
              <a:rPr lang="en-US" dirty="0" err="1" smtClean="0"/>
              <a:t>está</a:t>
            </a:r>
            <a:r>
              <a:rPr lang="en-US" dirty="0" smtClean="0"/>
              <a:t> </a:t>
            </a:r>
            <a:r>
              <a:rPr lang="en-US" dirty="0" err="1" smtClean="0"/>
              <a:t>lleno</a:t>
            </a:r>
            <a:r>
              <a:rPr lang="en-US" dirty="0" smtClean="0"/>
              <a:t>, lo </a:t>
            </a:r>
            <a:r>
              <a:rPr lang="en-US" dirty="0" err="1" smtClean="0"/>
              <a:t>reemplazamos</a:t>
            </a:r>
            <a:r>
              <a:rPr lang="en-US" dirty="0" smtClean="0"/>
              <a:t> </a:t>
            </a:r>
            <a:r>
              <a:rPr lang="en-US" dirty="0" err="1" smtClean="0"/>
              <a:t>por</a:t>
            </a:r>
            <a:r>
              <a:rPr lang="en-US" dirty="0" smtClean="0"/>
              <a:t> </a:t>
            </a:r>
            <a:r>
              <a:rPr lang="en-US" dirty="0" err="1" smtClean="0"/>
              <a:t>uno</a:t>
            </a:r>
            <a:r>
              <a:rPr lang="en-US" dirty="0" smtClean="0"/>
              <a:t> </a:t>
            </a:r>
            <a:r>
              <a:rPr lang="en-US" dirty="0" err="1" smtClean="0"/>
              <a:t>más</a:t>
            </a:r>
            <a:r>
              <a:rPr lang="en-US" dirty="0" smtClean="0"/>
              <a:t> largo</a:t>
            </a:r>
            <a:endParaRPr lang="es-ES" dirty="0"/>
          </a:p>
          <a:p>
            <a:r>
              <a:rPr lang="en-US" dirty="0" smtClean="0"/>
              <a:t>¿</a:t>
            </a:r>
            <a:r>
              <a:rPr lang="en-US" dirty="0" err="1" smtClean="0"/>
              <a:t>Cuanto</a:t>
            </a:r>
            <a:r>
              <a:rPr lang="en-US" dirty="0" smtClean="0"/>
              <a:t> de largo?</a:t>
            </a:r>
          </a:p>
          <a:p>
            <a:r>
              <a:rPr lang="en-US" dirty="0" err="1" smtClean="0"/>
              <a:t>Estrategia</a:t>
            </a:r>
            <a:r>
              <a:rPr lang="en-US" dirty="0" smtClean="0"/>
              <a:t> Incremental: se </a:t>
            </a:r>
            <a:r>
              <a:rPr lang="en-US" dirty="0" err="1" smtClean="0"/>
              <a:t>incrementa</a:t>
            </a:r>
            <a:r>
              <a:rPr lang="en-US" dirty="0" smtClean="0"/>
              <a:t> un </a:t>
            </a:r>
            <a:r>
              <a:rPr lang="en-US" dirty="0" err="1" smtClean="0"/>
              <a:t>tamaño</a:t>
            </a:r>
            <a:r>
              <a:rPr lang="en-US" dirty="0" smtClean="0"/>
              <a:t> </a:t>
            </a:r>
            <a:r>
              <a:rPr lang="en-US" dirty="0" err="1" smtClean="0"/>
              <a:t>constante</a:t>
            </a:r>
            <a:r>
              <a:rPr lang="en-US" dirty="0" smtClean="0"/>
              <a:t> </a:t>
            </a:r>
            <a:r>
              <a:rPr lang="en-US" b="1" i="1" dirty="0"/>
              <a:t>c</a:t>
            </a:r>
          </a:p>
          <a:p>
            <a:r>
              <a:rPr lang="en-US" dirty="0" err="1" smtClean="0"/>
              <a:t>Estrategia</a:t>
            </a:r>
            <a:r>
              <a:rPr lang="en-US" dirty="0" smtClean="0"/>
              <a:t> de </a:t>
            </a:r>
            <a:r>
              <a:rPr lang="en-US" dirty="0" err="1" smtClean="0"/>
              <a:t>duplicación</a:t>
            </a:r>
            <a:r>
              <a:rPr lang="en-US" dirty="0" smtClean="0"/>
              <a:t>: el </a:t>
            </a:r>
            <a:r>
              <a:rPr lang="en-US" dirty="0" err="1" smtClean="0"/>
              <a:t>doble</a:t>
            </a:r>
            <a:r>
              <a:rPr lang="en-US" dirty="0" smtClean="0"/>
              <a:t> del </a:t>
            </a:r>
            <a:r>
              <a:rPr lang="en-US" dirty="0" err="1" smtClean="0"/>
              <a:t>tamaño</a:t>
            </a:r>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84784"/>
            <a:ext cx="3807703"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210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751"/>
            <a:ext cx="8229600" cy="1143000"/>
          </a:xfrm>
        </p:spPr>
        <p:txBody>
          <a:bodyPr>
            <a:normAutofit fontScale="90000"/>
          </a:bodyPr>
          <a:lstStyle/>
          <a:p>
            <a:r>
              <a:rPr lang="es-ES" dirty="0" err="1" smtClean="0"/>
              <a:t>Growable</a:t>
            </a:r>
            <a:r>
              <a:rPr lang="es-ES" dirty="0" smtClean="0"/>
              <a:t> </a:t>
            </a:r>
            <a:r>
              <a:rPr lang="es-ES" i="1" dirty="0" smtClean="0"/>
              <a:t>(expandible) </a:t>
            </a:r>
            <a:r>
              <a:rPr lang="es-ES" dirty="0" err="1" smtClean="0"/>
              <a:t>array</a:t>
            </a:r>
            <a:r>
              <a:rPr lang="es-ES" dirty="0" smtClean="0"/>
              <a:t> </a:t>
            </a:r>
            <a:r>
              <a:rPr lang="es-ES" dirty="0" err="1" smtClean="0"/>
              <a:t>list</a:t>
            </a:r>
            <a:r>
              <a:rPr lang="es-ES" dirty="0" smtClean="0"/>
              <a:t> basada en arreglo</a:t>
            </a:r>
            <a:endParaRPr lang="es-ES" dirty="0"/>
          </a:p>
        </p:txBody>
      </p:sp>
      <p:sp>
        <p:nvSpPr>
          <p:cNvPr id="3" name="2 Marcador de contenido"/>
          <p:cNvSpPr>
            <a:spLocks noGrp="1"/>
          </p:cNvSpPr>
          <p:nvPr>
            <p:ph idx="1"/>
          </p:nvPr>
        </p:nvSpPr>
        <p:spPr>
          <a:xfrm>
            <a:off x="457200" y="1484784"/>
            <a:ext cx="4834880" cy="4525963"/>
          </a:xfrm>
        </p:spPr>
        <p:txBody>
          <a:bodyPr>
            <a:normAutofit fontScale="85000" lnSpcReduction="20000"/>
          </a:bodyPr>
          <a:lstStyle/>
          <a:p>
            <a:r>
              <a:rPr lang="en-US" dirty="0" smtClean="0"/>
              <a:t>Dada la </a:t>
            </a:r>
            <a:r>
              <a:rPr lang="en-US" dirty="0" err="1" smtClean="0"/>
              <a:t>operación</a:t>
            </a:r>
            <a:r>
              <a:rPr lang="en-US" dirty="0" smtClean="0"/>
              <a:t> </a:t>
            </a:r>
            <a:r>
              <a:rPr lang="en-US" b="1" i="1" dirty="0" smtClean="0"/>
              <a:t>push(o</a:t>
            </a:r>
            <a:r>
              <a:rPr lang="en-US" b="1" i="1" dirty="0"/>
              <a:t>)</a:t>
            </a:r>
            <a:r>
              <a:rPr lang="en-US" dirty="0"/>
              <a:t> </a:t>
            </a:r>
            <a:r>
              <a:rPr lang="en-US" dirty="0" smtClean="0"/>
              <a:t>que </a:t>
            </a:r>
            <a:r>
              <a:rPr lang="en-US" dirty="0" err="1" smtClean="0"/>
              <a:t>agrega</a:t>
            </a:r>
            <a:r>
              <a:rPr lang="en-US" dirty="0" smtClean="0"/>
              <a:t> un </a:t>
            </a:r>
            <a:r>
              <a:rPr lang="en-US" dirty="0" err="1" smtClean="0"/>
              <a:t>elemento</a:t>
            </a:r>
            <a:r>
              <a:rPr lang="en-US" dirty="0" smtClean="0"/>
              <a:t> al final de la </a:t>
            </a:r>
            <a:r>
              <a:rPr lang="en-US" dirty="0" err="1" smtClean="0"/>
              <a:t>lista</a:t>
            </a:r>
            <a:r>
              <a:rPr lang="en-US" dirty="0" smtClean="0"/>
              <a:t> :</a:t>
            </a:r>
            <a:endParaRPr lang="es-ES" dirty="0"/>
          </a:p>
          <a:p>
            <a:r>
              <a:rPr lang="en-US" dirty="0" err="1" smtClean="0"/>
              <a:t>Cuando</a:t>
            </a:r>
            <a:r>
              <a:rPr lang="en-US" dirty="0" smtClean="0"/>
              <a:t> el </a:t>
            </a:r>
            <a:r>
              <a:rPr lang="en-US" dirty="0" err="1" smtClean="0"/>
              <a:t>arreglo</a:t>
            </a:r>
            <a:r>
              <a:rPr lang="en-US" dirty="0" smtClean="0"/>
              <a:t> </a:t>
            </a:r>
            <a:r>
              <a:rPr lang="en-US" dirty="0" err="1" smtClean="0"/>
              <a:t>está</a:t>
            </a:r>
            <a:r>
              <a:rPr lang="en-US" dirty="0" smtClean="0"/>
              <a:t> </a:t>
            </a:r>
            <a:r>
              <a:rPr lang="en-US" dirty="0" err="1" smtClean="0"/>
              <a:t>lleno</a:t>
            </a:r>
            <a:r>
              <a:rPr lang="en-US" dirty="0" smtClean="0"/>
              <a:t>, lo </a:t>
            </a:r>
            <a:r>
              <a:rPr lang="en-US" dirty="0" err="1" smtClean="0"/>
              <a:t>reemplazamos</a:t>
            </a:r>
            <a:r>
              <a:rPr lang="en-US" dirty="0" smtClean="0"/>
              <a:t> </a:t>
            </a:r>
            <a:r>
              <a:rPr lang="en-US" dirty="0" err="1" smtClean="0"/>
              <a:t>por</a:t>
            </a:r>
            <a:r>
              <a:rPr lang="en-US" dirty="0" smtClean="0"/>
              <a:t> </a:t>
            </a:r>
            <a:r>
              <a:rPr lang="en-US" dirty="0" err="1" smtClean="0"/>
              <a:t>uno</a:t>
            </a:r>
            <a:r>
              <a:rPr lang="en-US" dirty="0" smtClean="0"/>
              <a:t> </a:t>
            </a:r>
            <a:r>
              <a:rPr lang="en-US" dirty="0" err="1" smtClean="0"/>
              <a:t>más</a:t>
            </a:r>
            <a:r>
              <a:rPr lang="en-US" dirty="0" smtClean="0"/>
              <a:t> largo</a:t>
            </a:r>
            <a:endParaRPr lang="es-ES" dirty="0"/>
          </a:p>
          <a:p>
            <a:r>
              <a:rPr lang="en-US" dirty="0" smtClean="0"/>
              <a:t>¿</a:t>
            </a:r>
            <a:r>
              <a:rPr lang="en-US" dirty="0" err="1" smtClean="0"/>
              <a:t>Cuanto</a:t>
            </a:r>
            <a:r>
              <a:rPr lang="en-US" dirty="0" smtClean="0"/>
              <a:t> de largo?</a:t>
            </a:r>
          </a:p>
          <a:p>
            <a:r>
              <a:rPr lang="en-US" dirty="0" err="1" smtClean="0"/>
              <a:t>Estrategia</a:t>
            </a:r>
            <a:r>
              <a:rPr lang="en-US" dirty="0" smtClean="0"/>
              <a:t> Incremental: se </a:t>
            </a:r>
            <a:r>
              <a:rPr lang="en-US" dirty="0" err="1" smtClean="0"/>
              <a:t>incrementa</a:t>
            </a:r>
            <a:r>
              <a:rPr lang="en-US" dirty="0" smtClean="0"/>
              <a:t> un </a:t>
            </a:r>
            <a:r>
              <a:rPr lang="en-US" dirty="0" err="1" smtClean="0"/>
              <a:t>tamaño</a:t>
            </a:r>
            <a:r>
              <a:rPr lang="en-US" dirty="0" smtClean="0"/>
              <a:t> </a:t>
            </a:r>
            <a:r>
              <a:rPr lang="en-US" dirty="0" err="1" smtClean="0"/>
              <a:t>constante</a:t>
            </a:r>
            <a:r>
              <a:rPr lang="en-US" dirty="0" smtClean="0"/>
              <a:t> </a:t>
            </a:r>
            <a:r>
              <a:rPr lang="en-US" b="1" i="1" dirty="0"/>
              <a:t>c</a:t>
            </a:r>
          </a:p>
          <a:p>
            <a:r>
              <a:rPr lang="en-US" dirty="0" err="1" smtClean="0"/>
              <a:t>Estrategia</a:t>
            </a:r>
            <a:r>
              <a:rPr lang="en-US" dirty="0" smtClean="0"/>
              <a:t> de </a:t>
            </a:r>
            <a:r>
              <a:rPr lang="en-US" dirty="0" err="1" smtClean="0"/>
              <a:t>duplicación</a:t>
            </a:r>
            <a:r>
              <a:rPr lang="en-US" dirty="0" smtClean="0"/>
              <a:t>: el </a:t>
            </a:r>
            <a:r>
              <a:rPr lang="en-US" dirty="0" err="1" smtClean="0"/>
              <a:t>doble</a:t>
            </a:r>
            <a:r>
              <a:rPr lang="en-US" dirty="0" smtClean="0"/>
              <a:t> del </a:t>
            </a:r>
            <a:r>
              <a:rPr lang="en-US" dirty="0" err="1" smtClean="0"/>
              <a:t>tamaño</a:t>
            </a:r>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84784"/>
            <a:ext cx="3807703"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99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751"/>
            <a:ext cx="8229600" cy="1143000"/>
          </a:xfrm>
        </p:spPr>
        <p:txBody>
          <a:bodyPr>
            <a:normAutofit fontScale="90000"/>
          </a:bodyPr>
          <a:lstStyle/>
          <a:p>
            <a:r>
              <a:rPr lang="es-ES" dirty="0" err="1" smtClean="0"/>
              <a:t>Growable</a:t>
            </a:r>
            <a:r>
              <a:rPr lang="es-ES" dirty="0" smtClean="0"/>
              <a:t> </a:t>
            </a:r>
            <a:r>
              <a:rPr lang="es-ES" i="1" dirty="0" smtClean="0"/>
              <a:t>(expandible) </a:t>
            </a:r>
            <a:r>
              <a:rPr lang="es-ES" dirty="0" err="1" smtClean="0"/>
              <a:t>array</a:t>
            </a:r>
            <a:r>
              <a:rPr lang="es-ES" dirty="0" smtClean="0"/>
              <a:t> </a:t>
            </a:r>
            <a:r>
              <a:rPr lang="es-ES" dirty="0" err="1" smtClean="0"/>
              <a:t>list</a:t>
            </a:r>
            <a:r>
              <a:rPr lang="es-ES" dirty="0" smtClean="0"/>
              <a:t> basada en arreglo</a:t>
            </a:r>
            <a:endParaRPr lang="es-E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8880"/>
            <a:ext cx="8895629" cy="208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924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Comparación de estrategias</a:t>
            </a:r>
            <a:endParaRPr lang="es-ES" dirty="0"/>
          </a:p>
        </p:txBody>
      </p:sp>
      <p:sp>
        <p:nvSpPr>
          <p:cNvPr id="3" name="2 Marcador de contenido"/>
          <p:cNvSpPr>
            <a:spLocks noGrp="1"/>
          </p:cNvSpPr>
          <p:nvPr>
            <p:ph idx="1"/>
          </p:nvPr>
        </p:nvSpPr>
        <p:spPr>
          <a:xfrm>
            <a:off x="457200" y="1600200"/>
            <a:ext cx="8579296" cy="4525963"/>
          </a:xfrm>
        </p:spPr>
        <p:txBody>
          <a:bodyPr>
            <a:normAutofit fontScale="77500" lnSpcReduction="20000"/>
          </a:bodyPr>
          <a:lstStyle/>
          <a:p>
            <a:r>
              <a:rPr lang="en-US" dirty="0" err="1" smtClean="0"/>
              <a:t>Comparemos</a:t>
            </a:r>
            <a:r>
              <a:rPr lang="en-US" dirty="0" smtClean="0"/>
              <a:t> la </a:t>
            </a:r>
            <a:r>
              <a:rPr lang="en-US" dirty="0" err="1" smtClean="0"/>
              <a:t>estrategia</a:t>
            </a:r>
            <a:r>
              <a:rPr lang="en-US" dirty="0" smtClean="0"/>
              <a:t> incremental y la de </a:t>
            </a:r>
            <a:r>
              <a:rPr lang="en-US" dirty="0" err="1" smtClean="0"/>
              <a:t>duplicación</a:t>
            </a:r>
            <a:r>
              <a:rPr lang="en-US" dirty="0" smtClean="0"/>
              <a:t> </a:t>
            </a:r>
            <a:r>
              <a:rPr lang="en-US" dirty="0" err="1" smtClean="0"/>
              <a:t>analizando</a:t>
            </a:r>
            <a:r>
              <a:rPr lang="en-US" dirty="0" smtClean="0"/>
              <a:t> el </a:t>
            </a:r>
            <a:r>
              <a:rPr lang="en-US" dirty="0" err="1" smtClean="0"/>
              <a:t>tiempo</a:t>
            </a:r>
            <a:r>
              <a:rPr lang="en-US" dirty="0" smtClean="0"/>
              <a:t> total </a:t>
            </a:r>
            <a:r>
              <a:rPr lang="en-US" b="1" i="1" dirty="0" smtClean="0"/>
              <a:t>T</a:t>
            </a:r>
            <a:r>
              <a:rPr lang="en-US" dirty="0" smtClean="0"/>
              <a:t>(</a:t>
            </a:r>
            <a:r>
              <a:rPr lang="en-US" b="1" i="1" dirty="0" smtClean="0"/>
              <a:t>n</a:t>
            </a:r>
            <a:r>
              <a:rPr lang="en-US" dirty="0"/>
              <a:t>) </a:t>
            </a:r>
            <a:r>
              <a:rPr lang="en-US" dirty="0" err="1" smtClean="0"/>
              <a:t>necesario</a:t>
            </a:r>
            <a:r>
              <a:rPr lang="en-US" dirty="0" smtClean="0"/>
              <a:t> para </a:t>
            </a:r>
            <a:r>
              <a:rPr lang="en-US" dirty="0" err="1" smtClean="0"/>
              <a:t>ejecutar</a:t>
            </a:r>
            <a:r>
              <a:rPr lang="en-US" dirty="0" smtClean="0"/>
              <a:t> </a:t>
            </a:r>
            <a:r>
              <a:rPr lang="en-US" dirty="0" err="1" smtClean="0"/>
              <a:t>una</a:t>
            </a:r>
            <a:r>
              <a:rPr lang="en-US" dirty="0" smtClean="0"/>
              <a:t> </a:t>
            </a:r>
            <a:r>
              <a:rPr lang="en-US" dirty="0" err="1" smtClean="0"/>
              <a:t>serie</a:t>
            </a:r>
            <a:r>
              <a:rPr lang="en-US" dirty="0" smtClean="0"/>
              <a:t> de </a:t>
            </a:r>
            <a:r>
              <a:rPr lang="en-US" b="1" i="1" dirty="0" smtClean="0"/>
              <a:t>n </a:t>
            </a:r>
            <a:r>
              <a:rPr lang="es-ES" dirty="0" smtClean="0"/>
              <a:t>operaciones </a:t>
            </a:r>
            <a:r>
              <a:rPr lang="es-ES" b="1" i="1" dirty="0" err="1" smtClean="0"/>
              <a:t>push</a:t>
            </a:r>
            <a:r>
              <a:rPr lang="es-ES" dirty="0" smtClean="0"/>
              <a:t> </a:t>
            </a:r>
          </a:p>
          <a:p>
            <a:r>
              <a:rPr lang="es-AR" dirty="0" smtClean="0"/>
              <a:t>De </a:t>
            </a:r>
            <a:r>
              <a:rPr lang="es-AR" dirty="0"/>
              <a:t>esta manera, hay muchas operaciones de inserción simples para cada una de las costosas (las de duplicar el arreglo). Este hecho nos permite mostrar que una serie de operaciones </a:t>
            </a:r>
            <a:r>
              <a:rPr lang="es-AR" b="1" i="1" dirty="0" err="1"/>
              <a:t>push</a:t>
            </a:r>
            <a:r>
              <a:rPr lang="es-AR" dirty="0"/>
              <a:t> en </a:t>
            </a:r>
            <a:r>
              <a:rPr lang="es-AR" dirty="0" smtClean="0"/>
              <a:t>un arreglo dinámico </a:t>
            </a:r>
            <a:r>
              <a:rPr lang="es-AR" dirty="0"/>
              <a:t>inicialmente </a:t>
            </a:r>
            <a:r>
              <a:rPr lang="es-AR" dirty="0" smtClean="0"/>
              <a:t>vacío </a:t>
            </a:r>
            <a:r>
              <a:rPr lang="es-AR" dirty="0"/>
              <a:t>es eficiente en términos de su tiempo total de ejecución</a:t>
            </a:r>
            <a:r>
              <a:rPr lang="es-AR" dirty="0" smtClean="0"/>
              <a:t>.</a:t>
            </a:r>
          </a:p>
          <a:p>
            <a:r>
              <a:rPr lang="en-US" dirty="0" err="1"/>
              <a:t>Asumimos</a:t>
            </a:r>
            <a:r>
              <a:rPr lang="en-US" dirty="0"/>
              <a:t> que </a:t>
            </a:r>
            <a:r>
              <a:rPr lang="en-US" dirty="0" err="1"/>
              <a:t>iniciamos</a:t>
            </a:r>
            <a:r>
              <a:rPr lang="en-US" dirty="0"/>
              <a:t> con </a:t>
            </a:r>
            <a:r>
              <a:rPr lang="en-US" dirty="0" err="1"/>
              <a:t>una</a:t>
            </a:r>
            <a:r>
              <a:rPr lang="en-US" dirty="0"/>
              <a:t> </a:t>
            </a:r>
            <a:r>
              <a:rPr lang="en-US" dirty="0" err="1"/>
              <a:t>lista</a:t>
            </a:r>
            <a:r>
              <a:rPr lang="en-US" dirty="0"/>
              <a:t> </a:t>
            </a:r>
            <a:r>
              <a:rPr lang="en-US" dirty="0" err="1"/>
              <a:t>vacía</a:t>
            </a:r>
            <a:r>
              <a:rPr lang="en-US" dirty="0"/>
              <a:t> </a:t>
            </a:r>
            <a:r>
              <a:rPr lang="en-US" dirty="0" err="1"/>
              <a:t>representado</a:t>
            </a:r>
            <a:r>
              <a:rPr lang="en-US" dirty="0"/>
              <a:t> </a:t>
            </a:r>
            <a:r>
              <a:rPr lang="en-US" dirty="0" err="1"/>
              <a:t>por</a:t>
            </a:r>
            <a:r>
              <a:rPr lang="en-US" dirty="0"/>
              <a:t> un </a:t>
            </a:r>
            <a:r>
              <a:rPr lang="en-US" dirty="0" err="1"/>
              <a:t>arreglo</a:t>
            </a:r>
            <a:r>
              <a:rPr lang="en-US" dirty="0"/>
              <a:t> </a:t>
            </a:r>
            <a:r>
              <a:rPr lang="en-US" dirty="0" err="1"/>
              <a:t>creciente</a:t>
            </a:r>
            <a:r>
              <a:rPr lang="en-US" dirty="0"/>
              <a:t> de </a:t>
            </a:r>
            <a:r>
              <a:rPr lang="en-US" dirty="0" err="1"/>
              <a:t>tamaño</a:t>
            </a:r>
            <a:r>
              <a:rPr lang="en-US" dirty="0"/>
              <a:t> </a:t>
            </a:r>
            <a:r>
              <a:rPr lang="en-US" dirty="0" smtClean="0"/>
              <a:t>1</a:t>
            </a:r>
            <a:endParaRPr lang="en-US" dirty="0"/>
          </a:p>
          <a:p>
            <a:r>
              <a:rPr lang="en-US" dirty="0" err="1" smtClean="0"/>
              <a:t>Llamamos</a:t>
            </a:r>
            <a:r>
              <a:rPr lang="en-US" dirty="0" smtClean="0"/>
              <a:t> </a:t>
            </a:r>
            <a:r>
              <a:rPr lang="en-US" b="1" i="1" dirty="0" err="1" smtClean="0"/>
              <a:t>tiempo</a:t>
            </a:r>
            <a:r>
              <a:rPr lang="en-US" b="1" i="1" dirty="0" smtClean="0"/>
              <a:t> </a:t>
            </a:r>
            <a:r>
              <a:rPr lang="en-US" b="1" i="1" dirty="0" err="1" smtClean="0"/>
              <a:t>amortizado</a:t>
            </a:r>
            <a:r>
              <a:rPr lang="en-US" b="1" i="1" dirty="0" smtClean="0"/>
              <a:t> </a:t>
            </a:r>
            <a:r>
              <a:rPr lang="en-US" dirty="0" smtClean="0"/>
              <a:t>de </a:t>
            </a:r>
            <a:r>
              <a:rPr lang="en-US" dirty="0" err="1" smtClean="0"/>
              <a:t>una</a:t>
            </a:r>
            <a:r>
              <a:rPr lang="en-US" dirty="0" smtClean="0"/>
              <a:t> </a:t>
            </a:r>
            <a:r>
              <a:rPr lang="en-US" dirty="0" err="1" smtClean="0"/>
              <a:t>operación</a:t>
            </a:r>
            <a:r>
              <a:rPr lang="en-US" dirty="0" smtClean="0"/>
              <a:t> </a:t>
            </a:r>
            <a:r>
              <a:rPr lang="en-US" b="1" i="1" dirty="0" smtClean="0"/>
              <a:t>push</a:t>
            </a:r>
            <a:r>
              <a:rPr lang="en-US" dirty="0" smtClean="0"/>
              <a:t>, al </a:t>
            </a:r>
            <a:r>
              <a:rPr lang="en-US" dirty="0" err="1" smtClean="0"/>
              <a:t>promedio</a:t>
            </a:r>
            <a:r>
              <a:rPr lang="en-US" dirty="0" smtClean="0"/>
              <a:t> de </a:t>
            </a:r>
            <a:r>
              <a:rPr lang="en-US" dirty="0" err="1" smtClean="0"/>
              <a:t>tiempo</a:t>
            </a:r>
            <a:r>
              <a:rPr lang="en-US" dirty="0" smtClean="0"/>
              <a:t> que </a:t>
            </a:r>
            <a:r>
              <a:rPr lang="en-US" dirty="0" err="1" smtClean="0"/>
              <a:t>toma</a:t>
            </a:r>
            <a:r>
              <a:rPr lang="en-US" dirty="0" smtClean="0"/>
              <a:t> </a:t>
            </a:r>
            <a:r>
              <a:rPr lang="en-US" dirty="0" err="1" smtClean="0"/>
              <a:t>una</a:t>
            </a:r>
            <a:r>
              <a:rPr lang="en-US" dirty="0" smtClean="0"/>
              <a:t> </a:t>
            </a:r>
            <a:r>
              <a:rPr lang="en-US" dirty="0" err="1" smtClean="0"/>
              <a:t>operación</a:t>
            </a:r>
            <a:r>
              <a:rPr lang="en-US" dirty="0" smtClean="0"/>
              <a:t> </a:t>
            </a:r>
            <a:r>
              <a:rPr lang="en-US" b="1" i="1" dirty="0" smtClean="0"/>
              <a:t>push</a:t>
            </a:r>
            <a:r>
              <a:rPr lang="en-US" dirty="0" smtClean="0"/>
              <a:t> </a:t>
            </a:r>
            <a:r>
              <a:rPr lang="en-US" dirty="0" err="1" smtClean="0"/>
              <a:t>sobre</a:t>
            </a:r>
            <a:r>
              <a:rPr lang="en-US" dirty="0" smtClean="0"/>
              <a:t> la </a:t>
            </a:r>
            <a:r>
              <a:rPr lang="en-US" dirty="0" err="1" smtClean="0"/>
              <a:t>serie</a:t>
            </a:r>
            <a:r>
              <a:rPr lang="en-US" dirty="0" smtClean="0"/>
              <a:t> de </a:t>
            </a:r>
            <a:r>
              <a:rPr lang="en-US" dirty="0" err="1" smtClean="0"/>
              <a:t>operaciones</a:t>
            </a:r>
            <a:r>
              <a:rPr lang="en-US" dirty="0" smtClean="0"/>
              <a:t>, </a:t>
            </a:r>
            <a:r>
              <a:rPr lang="en-US" dirty="0" err="1" smtClean="0"/>
              <a:t>ej</a:t>
            </a:r>
            <a:r>
              <a:rPr lang="en-US" dirty="0" smtClean="0"/>
              <a:t>.,  </a:t>
            </a:r>
            <a:r>
              <a:rPr lang="en-US" b="1" i="1" dirty="0"/>
              <a:t>T</a:t>
            </a:r>
            <a:r>
              <a:rPr lang="en-US" dirty="0"/>
              <a:t>(</a:t>
            </a:r>
            <a:r>
              <a:rPr lang="en-US" b="1" i="1" dirty="0"/>
              <a:t>n</a:t>
            </a:r>
            <a:r>
              <a:rPr lang="en-US" dirty="0"/>
              <a:t>)/</a:t>
            </a:r>
            <a:r>
              <a:rPr lang="en-US" b="1" i="1" dirty="0"/>
              <a:t>n</a:t>
            </a:r>
            <a:endParaRPr lang="es-ES" dirty="0"/>
          </a:p>
        </p:txBody>
      </p:sp>
    </p:spTree>
    <p:extLst>
      <p:ext uri="{BB962C8B-B14F-4D97-AF65-F5344CB8AC3E}">
        <p14:creationId xmlns:p14="http://schemas.microsoft.com/office/powerpoint/2010/main" val="1249568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Análisis de la estrategia incremental</a:t>
            </a:r>
            <a:endParaRPr lang="es-ES" dirty="0"/>
          </a:p>
        </p:txBody>
      </p:sp>
      <p:sp>
        <p:nvSpPr>
          <p:cNvPr id="3" name="2 Marcador de contenido"/>
          <p:cNvSpPr>
            <a:spLocks noGrp="1"/>
          </p:cNvSpPr>
          <p:nvPr>
            <p:ph idx="1"/>
          </p:nvPr>
        </p:nvSpPr>
        <p:spPr>
          <a:xfrm>
            <a:off x="457200" y="1600200"/>
            <a:ext cx="8229600" cy="4853136"/>
          </a:xfrm>
        </p:spPr>
        <p:txBody>
          <a:bodyPr>
            <a:normAutofit fontScale="92500" lnSpcReduction="20000"/>
          </a:bodyPr>
          <a:lstStyle/>
          <a:p>
            <a:r>
              <a:rPr lang="en-US" dirty="0" err="1" smtClean="0"/>
              <a:t>Sobre</a:t>
            </a:r>
            <a:r>
              <a:rPr lang="en-US" dirty="0" smtClean="0"/>
              <a:t> las </a:t>
            </a:r>
            <a:r>
              <a:rPr lang="en-US" b="1" i="1" dirty="0" smtClean="0"/>
              <a:t>n </a:t>
            </a:r>
            <a:r>
              <a:rPr lang="en-US" dirty="0" err="1"/>
              <a:t>operaciones</a:t>
            </a:r>
            <a:r>
              <a:rPr lang="en-US" dirty="0"/>
              <a:t> </a:t>
            </a:r>
            <a:r>
              <a:rPr lang="en-US" b="1" i="1" dirty="0"/>
              <a:t>push</a:t>
            </a:r>
            <a:r>
              <a:rPr lang="en-US" dirty="0"/>
              <a:t>, </a:t>
            </a:r>
            <a:r>
              <a:rPr lang="en-US" dirty="0" err="1" smtClean="0"/>
              <a:t>reemplazamos</a:t>
            </a:r>
            <a:r>
              <a:rPr lang="en-US" dirty="0" smtClean="0"/>
              <a:t> el </a:t>
            </a:r>
            <a:r>
              <a:rPr lang="en-US" dirty="0" err="1" smtClean="0"/>
              <a:t>arreglo</a:t>
            </a:r>
            <a:r>
              <a:rPr lang="en-US" dirty="0" smtClean="0"/>
              <a:t> </a:t>
            </a:r>
            <a:r>
              <a:rPr lang="en-US" b="1" i="1" dirty="0" smtClean="0"/>
              <a:t>k </a:t>
            </a:r>
            <a:r>
              <a:rPr lang="en-US" i="1" dirty="0" smtClean="0"/>
              <a:t>= </a:t>
            </a:r>
            <a:r>
              <a:rPr lang="en-US" b="1" i="1" dirty="0" smtClean="0"/>
              <a:t>n</a:t>
            </a:r>
            <a:r>
              <a:rPr lang="en-US" dirty="0" smtClean="0"/>
              <a:t>/</a:t>
            </a:r>
            <a:r>
              <a:rPr lang="en-US" b="1" i="1" dirty="0" smtClean="0"/>
              <a:t>c </a:t>
            </a:r>
            <a:r>
              <a:rPr lang="en-US" dirty="0" smtClean="0"/>
              <a:t>, </a:t>
            </a:r>
            <a:r>
              <a:rPr lang="en-US" dirty="0" err="1" smtClean="0"/>
              <a:t>donde</a:t>
            </a:r>
            <a:r>
              <a:rPr lang="en-US" dirty="0" smtClean="0"/>
              <a:t> </a:t>
            </a:r>
            <a:r>
              <a:rPr lang="en-US" b="1" i="1" dirty="0" smtClean="0"/>
              <a:t>c </a:t>
            </a:r>
            <a:r>
              <a:rPr lang="en-US" dirty="0" err="1" smtClean="0"/>
              <a:t>es</a:t>
            </a:r>
            <a:r>
              <a:rPr lang="en-US" dirty="0" smtClean="0"/>
              <a:t> </a:t>
            </a:r>
            <a:r>
              <a:rPr lang="en-US" dirty="0" err="1" smtClean="0"/>
              <a:t>una</a:t>
            </a:r>
            <a:r>
              <a:rPr lang="en-US" dirty="0" smtClean="0"/>
              <a:t> </a:t>
            </a:r>
            <a:r>
              <a:rPr lang="en-US" dirty="0" err="1" smtClean="0"/>
              <a:t>constante</a:t>
            </a:r>
            <a:endParaRPr lang="en-US" dirty="0"/>
          </a:p>
          <a:p>
            <a:r>
              <a:rPr lang="en-US" dirty="0" smtClean="0"/>
              <a:t>El </a:t>
            </a:r>
            <a:r>
              <a:rPr lang="en-US" dirty="0" err="1" smtClean="0"/>
              <a:t>tiempo</a:t>
            </a:r>
            <a:r>
              <a:rPr lang="en-US" dirty="0" smtClean="0"/>
              <a:t> total </a:t>
            </a:r>
            <a:r>
              <a:rPr lang="en-US" b="1" i="1" dirty="0" smtClean="0"/>
              <a:t>T</a:t>
            </a:r>
            <a:r>
              <a:rPr lang="en-US" dirty="0" smtClean="0"/>
              <a:t>(</a:t>
            </a:r>
            <a:r>
              <a:rPr lang="en-US" b="1" i="1" dirty="0" smtClean="0"/>
              <a:t>n</a:t>
            </a:r>
            <a:r>
              <a:rPr lang="en-US" dirty="0"/>
              <a:t>) </a:t>
            </a:r>
            <a:r>
              <a:rPr lang="en-US" dirty="0" smtClean="0"/>
              <a:t>de </a:t>
            </a:r>
            <a:r>
              <a:rPr lang="en-US" dirty="0" err="1" smtClean="0"/>
              <a:t>una</a:t>
            </a:r>
            <a:r>
              <a:rPr lang="en-US" dirty="0" smtClean="0"/>
              <a:t> </a:t>
            </a:r>
            <a:r>
              <a:rPr lang="en-US" dirty="0" err="1" smtClean="0"/>
              <a:t>serie</a:t>
            </a:r>
            <a:r>
              <a:rPr lang="en-US" dirty="0" smtClean="0"/>
              <a:t> de </a:t>
            </a:r>
            <a:r>
              <a:rPr lang="en-US" b="1" i="1" dirty="0" smtClean="0"/>
              <a:t>n </a:t>
            </a:r>
            <a:r>
              <a:rPr lang="en-US" dirty="0" err="1" smtClean="0"/>
              <a:t>operaciones</a:t>
            </a:r>
            <a:r>
              <a:rPr lang="en-US" dirty="0" smtClean="0"/>
              <a:t> </a:t>
            </a:r>
            <a:r>
              <a:rPr lang="en-US" b="1" i="1" dirty="0" smtClean="0"/>
              <a:t>push</a:t>
            </a:r>
          </a:p>
          <a:p>
            <a:endParaRPr lang="en-US" dirty="0"/>
          </a:p>
          <a:p>
            <a:endParaRPr lang="en-US" dirty="0" smtClean="0"/>
          </a:p>
          <a:p>
            <a:endParaRPr lang="en-US" dirty="0"/>
          </a:p>
          <a:p>
            <a:endParaRPr lang="en-US" dirty="0" smtClean="0"/>
          </a:p>
          <a:p>
            <a:r>
              <a:rPr lang="pt-BR" dirty="0" smtClean="0"/>
              <a:t>Si </a:t>
            </a:r>
            <a:r>
              <a:rPr lang="pt-BR" b="1" i="1" dirty="0"/>
              <a:t>c </a:t>
            </a:r>
            <a:r>
              <a:rPr lang="pt-BR" dirty="0" smtClean="0"/>
              <a:t>es una constante, </a:t>
            </a:r>
            <a:r>
              <a:rPr lang="pt-BR" b="1" i="1" dirty="0"/>
              <a:t>T</a:t>
            </a:r>
            <a:r>
              <a:rPr lang="pt-BR" dirty="0"/>
              <a:t>(</a:t>
            </a:r>
            <a:r>
              <a:rPr lang="pt-BR" b="1" i="1" dirty="0"/>
              <a:t>n</a:t>
            </a:r>
            <a:r>
              <a:rPr lang="pt-BR" dirty="0"/>
              <a:t>) </a:t>
            </a:r>
            <a:r>
              <a:rPr lang="pt-BR" dirty="0" smtClean="0"/>
              <a:t>es </a:t>
            </a:r>
            <a:r>
              <a:rPr lang="pt-BR" b="1" i="1" dirty="0"/>
              <a:t>O</a:t>
            </a:r>
            <a:r>
              <a:rPr lang="pt-BR" dirty="0"/>
              <a:t>(</a:t>
            </a:r>
            <a:r>
              <a:rPr lang="pt-BR" b="1" i="1" dirty="0"/>
              <a:t>n </a:t>
            </a:r>
            <a:r>
              <a:rPr lang="pt-BR" i="1" dirty="0"/>
              <a:t>+ </a:t>
            </a:r>
            <a:r>
              <a:rPr lang="pt-BR" b="1" i="1" dirty="0"/>
              <a:t>k</a:t>
            </a:r>
            <a:r>
              <a:rPr lang="pt-BR" baseline="30000" dirty="0"/>
              <a:t>2</a:t>
            </a:r>
            <a:r>
              <a:rPr lang="pt-BR" dirty="0" smtClean="0"/>
              <a:t>),</a:t>
            </a:r>
          </a:p>
          <a:p>
            <a:r>
              <a:rPr lang="es-ES" dirty="0"/>
              <a:t>a</a:t>
            </a:r>
            <a:r>
              <a:rPr lang="es-ES" dirty="0" smtClean="0"/>
              <a:t>sí, el tiempo amortizado de una operación </a:t>
            </a:r>
            <a:r>
              <a:rPr lang="es-ES" dirty="0" err="1" smtClean="0"/>
              <a:t>push</a:t>
            </a:r>
            <a:r>
              <a:rPr lang="es-ES" dirty="0" smtClean="0"/>
              <a:t> es </a:t>
            </a:r>
            <a:r>
              <a:rPr lang="es-ES" b="1" i="1" dirty="0" smtClean="0"/>
              <a:t>O</a:t>
            </a:r>
            <a:r>
              <a:rPr lang="es-ES" dirty="0" smtClean="0"/>
              <a:t>(</a:t>
            </a:r>
            <a:r>
              <a:rPr lang="es-ES" b="1" i="1" dirty="0" smtClean="0"/>
              <a:t>n</a:t>
            </a:r>
            <a:r>
              <a:rPr lang="es-ES" dirty="0"/>
              <a: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077917"/>
            <a:ext cx="6287943" cy="1719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603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 de la estrategia de doblar</a:t>
            </a:r>
            <a:endParaRPr lang="es-ES" dirty="0"/>
          </a:p>
        </p:txBody>
      </p:sp>
      <p:sp>
        <p:nvSpPr>
          <p:cNvPr id="3" name="2 Marcador de contenido"/>
          <p:cNvSpPr>
            <a:spLocks noGrp="1"/>
          </p:cNvSpPr>
          <p:nvPr>
            <p:ph idx="1"/>
          </p:nvPr>
        </p:nvSpPr>
        <p:spPr>
          <a:xfrm>
            <a:off x="107504" y="1600200"/>
            <a:ext cx="8229600" cy="4525963"/>
          </a:xfrm>
        </p:spPr>
        <p:txBody>
          <a:bodyPr>
            <a:normAutofit/>
          </a:bodyPr>
          <a:lstStyle/>
          <a:p>
            <a:r>
              <a:rPr lang="en-US" dirty="0" smtClean="0"/>
              <a:t>El </a:t>
            </a:r>
            <a:r>
              <a:rPr lang="en-US" dirty="0" err="1" smtClean="0"/>
              <a:t>tiempo</a:t>
            </a:r>
            <a:r>
              <a:rPr lang="en-US" dirty="0" smtClean="0"/>
              <a:t> total </a:t>
            </a:r>
            <a:r>
              <a:rPr lang="en-US" b="1" i="1" dirty="0"/>
              <a:t>T</a:t>
            </a:r>
            <a:r>
              <a:rPr lang="en-US" dirty="0"/>
              <a:t>(</a:t>
            </a:r>
            <a:r>
              <a:rPr lang="en-US" b="1" i="1" dirty="0"/>
              <a:t>n</a:t>
            </a:r>
            <a:r>
              <a:rPr lang="en-US" dirty="0"/>
              <a:t>) </a:t>
            </a:r>
            <a:r>
              <a:rPr lang="en-US" dirty="0" smtClean="0"/>
              <a:t>de </a:t>
            </a:r>
            <a:r>
              <a:rPr lang="en-US" dirty="0" err="1" smtClean="0"/>
              <a:t>una</a:t>
            </a:r>
            <a:r>
              <a:rPr lang="en-US" dirty="0" smtClean="0"/>
              <a:t> </a:t>
            </a:r>
            <a:r>
              <a:rPr lang="en-US" dirty="0" err="1" smtClean="0"/>
              <a:t>serie</a:t>
            </a:r>
            <a:r>
              <a:rPr lang="en-US" dirty="0" smtClean="0"/>
              <a:t> </a:t>
            </a:r>
            <a:r>
              <a:rPr lang="en-US" b="1" i="1" dirty="0" smtClean="0"/>
              <a:t>n </a:t>
            </a:r>
            <a:r>
              <a:rPr lang="en-US" dirty="0" err="1" smtClean="0"/>
              <a:t>operaciones</a:t>
            </a:r>
            <a:r>
              <a:rPr lang="en-US" dirty="0" smtClean="0"/>
              <a:t> push </a:t>
            </a:r>
            <a:r>
              <a:rPr lang="en-US" dirty="0" err="1" smtClean="0"/>
              <a:t>es</a:t>
            </a:r>
            <a:r>
              <a:rPr lang="en-US" dirty="0" smtClean="0"/>
              <a:t> </a:t>
            </a:r>
            <a:r>
              <a:rPr lang="en-US" dirty="0" err="1" smtClean="0"/>
              <a:t>proporcional</a:t>
            </a:r>
            <a:r>
              <a:rPr lang="en-US" dirty="0" smtClean="0"/>
              <a:t> a:</a:t>
            </a:r>
          </a:p>
          <a:p>
            <a:endParaRPr lang="en-US" dirty="0"/>
          </a:p>
          <a:p>
            <a:endParaRPr lang="en-US" dirty="0" smtClean="0"/>
          </a:p>
          <a:p>
            <a:r>
              <a:rPr lang="es-ES" b="1" i="1" dirty="0"/>
              <a:t>T</a:t>
            </a:r>
            <a:r>
              <a:rPr lang="es-ES" dirty="0"/>
              <a:t>(</a:t>
            </a:r>
            <a:r>
              <a:rPr lang="es-ES" b="1" i="1" dirty="0"/>
              <a:t>n</a:t>
            </a:r>
            <a:r>
              <a:rPr lang="es-ES" dirty="0"/>
              <a:t>) </a:t>
            </a:r>
            <a:r>
              <a:rPr lang="es-ES" dirty="0" smtClean="0"/>
              <a:t>es </a:t>
            </a:r>
            <a:r>
              <a:rPr lang="es-ES" b="1" i="1" dirty="0"/>
              <a:t>O</a:t>
            </a:r>
            <a:r>
              <a:rPr lang="es-ES" dirty="0"/>
              <a:t>(</a:t>
            </a:r>
            <a:r>
              <a:rPr lang="es-ES" b="1" i="1" dirty="0"/>
              <a:t>n</a:t>
            </a:r>
            <a:r>
              <a:rPr lang="es-ES" dirty="0"/>
              <a:t>)</a:t>
            </a:r>
          </a:p>
          <a:p>
            <a:r>
              <a:rPr lang="en-US" dirty="0" smtClean="0"/>
              <a:t>El </a:t>
            </a:r>
            <a:r>
              <a:rPr lang="en-US" dirty="0" err="1" smtClean="0"/>
              <a:t>tiempo</a:t>
            </a:r>
            <a:r>
              <a:rPr lang="en-US" dirty="0" smtClean="0"/>
              <a:t> </a:t>
            </a:r>
            <a:r>
              <a:rPr lang="en-US" dirty="0" err="1" smtClean="0"/>
              <a:t>amortizado</a:t>
            </a:r>
            <a:r>
              <a:rPr lang="en-US" dirty="0" smtClean="0"/>
              <a:t> de </a:t>
            </a:r>
            <a:r>
              <a:rPr lang="en-US" dirty="0" err="1" smtClean="0"/>
              <a:t>cada</a:t>
            </a:r>
            <a:r>
              <a:rPr lang="en-US" dirty="0" smtClean="0"/>
              <a:t> </a:t>
            </a:r>
            <a:r>
              <a:rPr lang="en-US" dirty="0" err="1" smtClean="0"/>
              <a:t>operación</a:t>
            </a:r>
            <a:r>
              <a:rPr lang="en-US" dirty="0" smtClean="0"/>
              <a:t> </a:t>
            </a:r>
            <a:r>
              <a:rPr lang="en-US" b="1" i="1" dirty="0" smtClean="0"/>
              <a:t>push</a:t>
            </a:r>
            <a:r>
              <a:rPr lang="en-US" dirty="0" smtClean="0"/>
              <a:t> </a:t>
            </a:r>
            <a:r>
              <a:rPr lang="en-US" dirty="0" err="1" smtClean="0"/>
              <a:t>es</a:t>
            </a:r>
            <a:r>
              <a:rPr lang="en-US" dirty="0" smtClean="0"/>
              <a:t> </a:t>
            </a:r>
            <a:r>
              <a:rPr lang="es-ES" b="1" i="1" dirty="0" smtClean="0"/>
              <a:t>O</a:t>
            </a:r>
            <a:r>
              <a:rPr lang="es-ES" dirty="0" smtClean="0"/>
              <a:t>(1</a:t>
            </a:r>
            <a:r>
              <a:rPr lang="es-ES" dirty="0"/>
              <a:t>)</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126" b="77778"/>
          <a:stretch/>
        </p:blipFill>
        <p:spPr bwMode="auto">
          <a:xfrm>
            <a:off x="1115616" y="2924944"/>
            <a:ext cx="4950550"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844824"/>
            <a:ext cx="2555776" cy="2555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7251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Listas e implementación</a:t>
            </a:r>
            <a:br>
              <a:rPr lang="es-ES" dirty="0" smtClean="0"/>
            </a:br>
            <a:r>
              <a:rPr lang="es-ES" dirty="0" smtClean="0"/>
              <a:t>Arreglos vs lista enlazada</a:t>
            </a:r>
            <a:endParaRPr lang="es-AR" dirty="0"/>
          </a:p>
        </p:txBody>
      </p:sp>
      <p:sp>
        <p:nvSpPr>
          <p:cNvPr id="3" name="Marcador de contenido 2"/>
          <p:cNvSpPr>
            <a:spLocks noGrp="1"/>
          </p:cNvSpPr>
          <p:nvPr>
            <p:ph idx="1"/>
          </p:nvPr>
        </p:nvSpPr>
        <p:spPr/>
        <p:txBody>
          <a:bodyPr/>
          <a:lstStyle/>
          <a:p>
            <a:r>
              <a:rPr lang="es-ES" dirty="0" smtClean="0"/>
              <a:t>Dada la propia naturaleza de cada implementación de lista es difícil diseñar una abstracción única.</a:t>
            </a:r>
          </a:p>
          <a:p>
            <a:r>
              <a:rPr lang="es-ES" dirty="0" smtClean="0"/>
              <a:t>Sin embargo Java define una interfaz general basada en métodos con índice.</a:t>
            </a:r>
          </a:p>
          <a:p>
            <a:endParaRPr lang="es-AR" dirty="0"/>
          </a:p>
        </p:txBody>
      </p:sp>
    </p:spTree>
    <p:extLst>
      <p:ext uri="{BB962C8B-B14F-4D97-AF65-F5344CB8AC3E}">
        <p14:creationId xmlns:p14="http://schemas.microsoft.com/office/powerpoint/2010/main" val="836880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 de la estrategia de doblar</a:t>
            </a:r>
            <a:endParaRPr lang="es-ES" dirty="0"/>
          </a:p>
        </p:txBody>
      </p:sp>
      <p:grpSp>
        <p:nvGrpSpPr>
          <p:cNvPr id="6" name="Grupo 5"/>
          <p:cNvGrpSpPr/>
          <p:nvPr/>
        </p:nvGrpSpPr>
        <p:grpSpPr>
          <a:xfrm>
            <a:off x="1904925" y="1417638"/>
            <a:ext cx="5334149" cy="5301154"/>
            <a:chOff x="7531893" y="706415"/>
            <a:chExt cx="5334149" cy="5301154"/>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893" y="706415"/>
              <a:ext cx="5334149" cy="5301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8967700" y="1387750"/>
              <a:ext cx="2462534" cy="461665"/>
            </a:xfrm>
            <a:prstGeom prst="rect">
              <a:avLst/>
            </a:prstGeom>
          </p:spPr>
          <p:txBody>
            <a:bodyPr wrap="none">
              <a:spAutoFit/>
            </a:bodyPr>
            <a:lstStyle/>
            <a:p>
              <a:r>
                <a:rPr lang="es-ES" sz="2400" dirty="0" err="1"/>
                <a:t>StringBuilder</a:t>
              </a:r>
              <a:r>
                <a:rPr lang="es-ES" sz="2400" dirty="0"/>
                <a:t> </a:t>
              </a:r>
              <a:r>
                <a:rPr lang="es-ES" sz="2400" dirty="0" err="1"/>
                <a:t>class</a:t>
              </a:r>
              <a:endParaRPr lang="es-ES" sz="2400" dirty="0"/>
            </a:p>
          </p:txBody>
        </p:sp>
      </p:grpSp>
    </p:spTree>
    <p:extLst>
      <p:ext uri="{BB962C8B-B14F-4D97-AF65-F5344CB8AC3E}">
        <p14:creationId xmlns:p14="http://schemas.microsoft.com/office/powerpoint/2010/main" val="3765476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Positional</a:t>
            </a:r>
            <a:r>
              <a:rPr lang="es-ES" dirty="0" smtClean="0"/>
              <a:t> </a:t>
            </a:r>
            <a:r>
              <a:rPr lang="es-ES" dirty="0" err="1" smtClean="0"/>
              <a:t>List</a:t>
            </a:r>
            <a:endParaRPr lang="es-ES" dirty="0"/>
          </a:p>
        </p:txBody>
      </p:sp>
      <p:sp>
        <p:nvSpPr>
          <p:cNvPr id="3" name="2 Marcador de contenido"/>
          <p:cNvSpPr>
            <a:spLocks noGrp="1"/>
          </p:cNvSpPr>
          <p:nvPr>
            <p:ph idx="1"/>
          </p:nvPr>
        </p:nvSpPr>
        <p:spPr>
          <a:xfrm>
            <a:off x="539552" y="1417638"/>
            <a:ext cx="8229600" cy="4525963"/>
          </a:xfrm>
        </p:spPr>
        <p:txBody>
          <a:bodyPr>
            <a:noAutofit/>
          </a:bodyPr>
          <a:lstStyle/>
          <a:p>
            <a:r>
              <a:rPr lang="es-AR" sz="2400" dirty="0" smtClean="0"/>
              <a:t>Un </a:t>
            </a:r>
            <a:r>
              <a:rPr lang="es-AR" sz="2400" dirty="0"/>
              <a:t>documento de texto puede verse como una larga secuencia de caracteres. </a:t>
            </a:r>
            <a:endParaRPr lang="es-AR" sz="2400" dirty="0" smtClean="0"/>
          </a:p>
          <a:p>
            <a:r>
              <a:rPr lang="es-AR" sz="2400" dirty="0" smtClean="0"/>
              <a:t>Un </a:t>
            </a:r>
            <a:r>
              <a:rPr lang="es-AR" sz="2400" dirty="0"/>
              <a:t>procesador de texto utiliza la abstracción de un </a:t>
            </a:r>
            <a:r>
              <a:rPr lang="es-AR" sz="2400" b="1" dirty="0"/>
              <a:t>cursor</a:t>
            </a:r>
            <a:r>
              <a:rPr lang="es-AR" sz="2400" dirty="0"/>
              <a:t> para describir una posición.</a:t>
            </a:r>
          </a:p>
          <a:p>
            <a:r>
              <a:rPr lang="es-AR" sz="2400" b="1" dirty="0" smtClean="0"/>
              <a:t>Sin el </a:t>
            </a:r>
            <a:r>
              <a:rPr lang="es-AR" sz="2400" b="1" dirty="0"/>
              <a:t>uso explícito de un índice entero</a:t>
            </a:r>
            <a:r>
              <a:rPr lang="es-AR" sz="2400" dirty="0"/>
              <a:t>, lo que permite operaciones como "eliminar el carácter en el cursor" o "insertar un nuevo carácter justo después del cursor</a:t>
            </a:r>
            <a:r>
              <a:rPr lang="es-AR" sz="2400" dirty="0" smtClean="0"/>
              <a:t>".</a:t>
            </a:r>
          </a:p>
          <a:p>
            <a:r>
              <a:rPr lang="es-AR" sz="2400" dirty="0" smtClean="0"/>
              <a:t>Además</a:t>
            </a:r>
            <a:r>
              <a:rPr lang="es-AR" sz="2400" dirty="0"/>
              <a:t>, es posible que podamos referirnos a una </a:t>
            </a:r>
            <a:r>
              <a:rPr lang="es-AR" sz="2400" b="1" dirty="0"/>
              <a:t>posición inherente</a:t>
            </a:r>
            <a:r>
              <a:rPr lang="es-AR" sz="2400" dirty="0"/>
              <a:t> dentro de un documento, como el comienzo de un capítulo en particular, sin depender de un índice de caracteres (o incluso un número de capítulo) que puede cambiar a medida que evoluciona el documento.</a:t>
            </a:r>
            <a:endParaRPr lang="es-ES" sz="2000" dirty="0"/>
          </a:p>
        </p:txBody>
      </p:sp>
    </p:spTree>
    <p:extLst>
      <p:ext uri="{BB962C8B-B14F-4D97-AF65-F5344CB8AC3E}">
        <p14:creationId xmlns:p14="http://schemas.microsoft.com/office/powerpoint/2010/main" val="541181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Positional</a:t>
            </a:r>
            <a:r>
              <a:rPr lang="es-ES" dirty="0" smtClean="0"/>
              <a:t> </a:t>
            </a:r>
            <a:r>
              <a:rPr lang="es-ES" dirty="0" err="1" smtClean="0"/>
              <a:t>List</a:t>
            </a:r>
            <a:endParaRPr lang="es-ES" dirty="0"/>
          </a:p>
        </p:txBody>
      </p:sp>
      <p:sp>
        <p:nvSpPr>
          <p:cNvPr id="3" name="2 Marcador de contenido"/>
          <p:cNvSpPr>
            <a:spLocks noGrp="1"/>
          </p:cNvSpPr>
          <p:nvPr>
            <p:ph idx="1"/>
          </p:nvPr>
        </p:nvSpPr>
        <p:spPr>
          <a:xfrm>
            <a:off x="457200" y="1783357"/>
            <a:ext cx="8229600" cy="4525963"/>
          </a:xfrm>
        </p:spPr>
        <p:txBody>
          <a:bodyPr>
            <a:noAutofit/>
          </a:bodyPr>
          <a:lstStyle/>
          <a:p>
            <a:r>
              <a:rPr lang="es-ES" sz="2400" dirty="0" smtClean="0"/>
              <a:t>TAD lista de posiciones: </a:t>
            </a:r>
            <a:r>
              <a:rPr lang="es-ES" sz="2400" dirty="0"/>
              <a:t>p</a:t>
            </a:r>
            <a:r>
              <a:rPr lang="es-ES" sz="2400" dirty="0" smtClean="0"/>
              <a:t>roporciona una abstracción general de una secuencia de elementos con la capacidad de identificar la ubicación de un elemento.</a:t>
            </a:r>
          </a:p>
          <a:p>
            <a:r>
              <a:rPr lang="es-ES" sz="2400" dirty="0" smtClean="0"/>
              <a:t>Una posición actúa como un marcador o </a:t>
            </a:r>
            <a:r>
              <a:rPr lang="es-ES" sz="2400" dirty="0" err="1" smtClean="0"/>
              <a:t>token</a:t>
            </a:r>
            <a:r>
              <a:rPr lang="es-ES" sz="2400" dirty="0" smtClean="0"/>
              <a:t> dentro de una lista de posición más amplia.</a:t>
            </a:r>
          </a:p>
          <a:p>
            <a:r>
              <a:rPr lang="es-ES" sz="2400" dirty="0" smtClean="0"/>
              <a:t>Una posición </a:t>
            </a:r>
            <a:r>
              <a:rPr lang="es-ES" sz="2400" b="1" i="1" dirty="0" smtClean="0"/>
              <a:t>p </a:t>
            </a:r>
            <a:r>
              <a:rPr lang="es-ES" sz="2400" dirty="0" smtClean="0"/>
              <a:t>no se ve afectada por cambios en otra parte de una lista; la única manera en que una posición se convierte en </a:t>
            </a:r>
            <a:r>
              <a:rPr lang="es-ES" sz="2400" b="1" i="1" dirty="0" smtClean="0"/>
              <a:t>no válida </a:t>
            </a:r>
            <a:r>
              <a:rPr lang="es-ES" sz="2400" dirty="0" smtClean="0"/>
              <a:t>es si se emite un comando explícito para eliminarlo.</a:t>
            </a:r>
          </a:p>
          <a:p>
            <a:r>
              <a:rPr lang="es-ES" sz="2400" dirty="0" smtClean="0"/>
              <a:t>Una instancia de posición es un objeto simple, que sólo admite el siguiente método:</a:t>
            </a:r>
          </a:p>
          <a:p>
            <a:pPr lvl="1"/>
            <a:r>
              <a:rPr lang="es-ES" sz="2000" b="1" i="1" dirty="0" err="1" smtClean="0"/>
              <a:t>P.getElement</a:t>
            </a:r>
            <a:r>
              <a:rPr lang="es-ES" sz="2000" dirty="0" smtClean="0"/>
              <a:t> (): Devuelve el elemento almacenado en la posición </a:t>
            </a:r>
            <a:r>
              <a:rPr lang="es-ES" sz="2000" b="1" dirty="0" smtClean="0"/>
              <a:t>p</a:t>
            </a:r>
            <a:r>
              <a:rPr lang="es-ES" sz="2000" dirty="0" smtClean="0"/>
              <a:t>.</a:t>
            </a:r>
            <a:endParaRPr lang="es-ES" sz="2000" dirty="0"/>
          </a:p>
        </p:txBody>
      </p:sp>
    </p:spTree>
    <p:extLst>
      <p:ext uri="{BB962C8B-B14F-4D97-AF65-F5344CB8AC3E}">
        <p14:creationId xmlns:p14="http://schemas.microsoft.com/office/powerpoint/2010/main" val="1180956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93" y="2420888"/>
            <a:ext cx="8651707"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s-ES" dirty="0" err="1" smtClean="0"/>
              <a:t>Positional</a:t>
            </a:r>
            <a:r>
              <a:rPr lang="es-ES" dirty="0" smtClean="0"/>
              <a:t> </a:t>
            </a:r>
            <a:r>
              <a:rPr lang="es-ES" dirty="0" err="1" smtClean="0"/>
              <a:t>List</a:t>
            </a:r>
            <a:endParaRPr lang="es-ES" dirty="0"/>
          </a:p>
        </p:txBody>
      </p:sp>
    </p:spTree>
    <p:extLst>
      <p:ext uri="{BB962C8B-B14F-4D97-AF65-F5344CB8AC3E}">
        <p14:creationId xmlns:p14="http://schemas.microsoft.com/office/powerpoint/2010/main" val="2424033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TAD </a:t>
            </a:r>
            <a:r>
              <a:rPr lang="es-ES" dirty="0" err="1" smtClean="0"/>
              <a:t>Positional</a:t>
            </a:r>
            <a:r>
              <a:rPr lang="es-ES" dirty="0" smtClean="0"/>
              <a:t> </a:t>
            </a:r>
            <a:r>
              <a:rPr lang="es-ES" dirty="0" err="1" smtClean="0"/>
              <a:t>List</a:t>
            </a:r>
            <a:endParaRPr lang="es-ES" dirty="0"/>
          </a:p>
        </p:txBody>
      </p:sp>
      <p:sp>
        <p:nvSpPr>
          <p:cNvPr id="3" name="2 Marcador de contenido"/>
          <p:cNvSpPr>
            <a:spLocks noGrp="1"/>
          </p:cNvSpPr>
          <p:nvPr>
            <p:ph idx="1"/>
          </p:nvPr>
        </p:nvSpPr>
        <p:spPr/>
        <p:txBody>
          <a:bodyPr/>
          <a:lstStyle/>
          <a:p>
            <a:r>
              <a:rPr lang="es-ES" dirty="0" smtClean="0"/>
              <a:t>Métodos de acceso:</a:t>
            </a:r>
            <a:endParaRPr lang="es-E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30" y="2348880"/>
            <a:ext cx="86677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569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Recorrido de </a:t>
            </a:r>
            <a:r>
              <a:rPr lang="es-ES" dirty="0" err="1" smtClean="0"/>
              <a:t>Positional</a:t>
            </a:r>
            <a:r>
              <a:rPr lang="es-ES" dirty="0" smtClean="0"/>
              <a:t> </a:t>
            </a:r>
            <a:r>
              <a:rPr lang="es-ES" dirty="0" err="1" smtClean="0"/>
              <a:t>List</a:t>
            </a:r>
            <a:endParaRPr lang="es-ES" dirty="0"/>
          </a:p>
        </p:txBody>
      </p:sp>
      <p:pic>
        <p:nvPicPr>
          <p:cNvPr id="2150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47527"/>
          <a:stretch/>
        </p:blipFill>
        <p:spPr bwMode="auto">
          <a:xfrm>
            <a:off x="213201" y="1916832"/>
            <a:ext cx="8930799" cy="2932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uadroTexto 5"/>
          <p:cNvSpPr txBox="1"/>
          <p:nvPr/>
        </p:nvSpPr>
        <p:spPr>
          <a:xfrm>
            <a:off x="6804248" y="3573016"/>
            <a:ext cx="2113509" cy="646331"/>
          </a:xfrm>
          <a:prstGeom prst="rect">
            <a:avLst/>
          </a:prstGeom>
          <a:solidFill>
            <a:srgbClr val="FFC000"/>
          </a:solidFill>
        </p:spPr>
        <p:txBody>
          <a:bodyPr wrap="square" rtlCol="0">
            <a:spAutoFit/>
          </a:bodyPr>
          <a:lstStyle/>
          <a:p>
            <a:r>
              <a:rPr lang="es-ES" dirty="0"/>
              <a:t>Avanza al siguiente elemento de la lista</a:t>
            </a:r>
            <a:endParaRPr lang="es-AR" dirty="0"/>
          </a:p>
        </p:txBody>
      </p:sp>
    </p:spTree>
    <p:extLst>
      <p:ext uri="{BB962C8B-B14F-4D97-AF65-F5344CB8AC3E}">
        <p14:creationId xmlns:p14="http://schemas.microsoft.com/office/powerpoint/2010/main" val="469204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TAD </a:t>
            </a:r>
            <a:r>
              <a:rPr lang="es-ES" dirty="0" err="1" smtClean="0"/>
              <a:t>Positional</a:t>
            </a:r>
            <a:r>
              <a:rPr lang="es-ES" dirty="0" smtClean="0"/>
              <a:t> </a:t>
            </a:r>
            <a:r>
              <a:rPr lang="es-ES" dirty="0" err="1" smtClean="0"/>
              <a:t>List</a:t>
            </a:r>
            <a:endParaRPr lang="es-ES" dirty="0"/>
          </a:p>
        </p:txBody>
      </p:sp>
      <p:sp>
        <p:nvSpPr>
          <p:cNvPr id="3" name="2 Marcador de contenido"/>
          <p:cNvSpPr>
            <a:spLocks noGrp="1"/>
          </p:cNvSpPr>
          <p:nvPr>
            <p:ph idx="1"/>
          </p:nvPr>
        </p:nvSpPr>
        <p:spPr/>
        <p:txBody>
          <a:bodyPr/>
          <a:lstStyle/>
          <a:p>
            <a:r>
              <a:rPr lang="es-ES" dirty="0" smtClean="0"/>
              <a:t>Métodos de actualización:</a:t>
            </a:r>
            <a:endParaRPr lang="es-E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8136904" cy="4607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358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Ejemplo</a:t>
            </a:r>
            <a:endParaRPr lang="es-E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48" y="1124744"/>
            <a:ext cx="7198435" cy="545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112568" y="6300609"/>
            <a:ext cx="4572000" cy="584775"/>
          </a:xfrm>
          <a:prstGeom prst="rect">
            <a:avLst/>
          </a:prstGeom>
        </p:spPr>
        <p:txBody>
          <a:bodyPr>
            <a:spAutoFit/>
          </a:bodyPr>
          <a:lstStyle/>
          <a:p>
            <a:r>
              <a:rPr lang="es-ES" sz="3200" dirty="0" smtClean="0"/>
              <a:t>(Java </a:t>
            </a:r>
            <a:r>
              <a:rPr lang="es-ES" sz="3200" i="1" dirty="0" smtClean="0"/>
              <a:t>Position interface</a:t>
            </a:r>
            <a:r>
              <a:rPr lang="es-ES" sz="3200" dirty="0" smtClean="0"/>
              <a:t>)</a:t>
            </a:r>
            <a:endParaRPr lang="es-ES" sz="3200" dirty="0"/>
          </a:p>
        </p:txBody>
      </p:sp>
    </p:spTree>
    <p:extLst>
      <p:ext uri="{BB962C8B-B14F-4D97-AF65-F5344CB8AC3E}">
        <p14:creationId xmlns:p14="http://schemas.microsoft.com/office/powerpoint/2010/main" val="2387385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de </a:t>
            </a:r>
            <a:r>
              <a:rPr lang="es-ES" dirty="0" err="1" smtClean="0"/>
              <a:t>Positional</a:t>
            </a:r>
            <a:r>
              <a:rPr lang="es-ES" dirty="0" smtClean="0"/>
              <a:t> </a:t>
            </a:r>
            <a:r>
              <a:rPr lang="es-ES" dirty="0" err="1" smtClean="0"/>
              <a:t>List</a:t>
            </a:r>
            <a:endParaRPr lang="es-ES" dirty="0"/>
          </a:p>
        </p:txBody>
      </p:sp>
      <p:sp>
        <p:nvSpPr>
          <p:cNvPr id="3" name="2 Marcador de contenido"/>
          <p:cNvSpPr>
            <a:spLocks noGrp="1"/>
          </p:cNvSpPr>
          <p:nvPr>
            <p:ph idx="1"/>
          </p:nvPr>
        </p:nvSpPr>
        <p:spPr/>
        <p:txBody>
          <a:bodyPr/>
          <a:lstStyle/>
          <a:p>
            <a:r>
              <a:rPr lang="es-ES" dirty="0" smtClean="0"/>
              <a:t>La forma más natural es con una lista doblemente enlazada</a:t>
            </a:r>
            <a:endParaRPr lang="es-E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132856"/>
            <a:ext cx="3096344" cy="188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21088"/>
            <a:ext cx="8714777"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uadroTexto 3"/>
          <p:cNvSpPr txBox="1"/>
          <p:nvPr/>
        </p:nvSpPr>
        <p:spPr>
          <a:xfrm>
            <a:off x="1621875" y="5617932"/>
            <a:ext cx="216024" cy="369332"/>
          </a:xfrm>
          <a:prstGeom prst="rect">
            <a:avLst/>
          </a:prstGeom>
          <a:noFill/>
          <a:ln>
            <a:solidFill>
              <a:srgbClr val="FF0000"/>
            </a:solidFill>
          </a:ln>
        </p:spPr>
        <p:txBody>
          <a:bodyPr wrap="square" rtlCol="0">
            <a:spAutoFit/>
          </a:bodyPr>
          <a:lstStyle/>
          <a:p>
            <a:r>
              <a:rPr lang="es-ES" dirty="0" smtClean="0"/>
              <a:t>0</a:t>
            </a:r>
            <a:endParaRPr lang="es-AR" dirty="0"/>
          </a:p>
        </p:txBody>
      </p:sp>
      <p:sp>
        <p:nvSpPr>
          <p:cNvPr id="7" name="CuadroTexto 6"/>
          <p:cNvSpPr txBox="1"/>
          <p:nvPr/>
        </p:nvSpPr>
        <p:spPr>
          <a:xfrm>
            <a:off x="3275856" y="5617932"/>
            <a:ext cx="216024" cy="369332"/>
          </a:xfrm>
          <a:prstGeom prst="rect">
            <a:avLst/>
          </a:prstGeom>
          <a:noFill/>
          <a:ln>
            <a:solidFill>
              <a:srgbClr val="FF0000"/>
            </a:solidFill>
          </a:ln>
        </p:spPr>
        <p:txBody>
          <a:bodyPr wrap="square" rtlCol="0">
            <a:spAutoFit/>
          </a:bodyPr>
          <a:lstStyle/>
          <a:p>
            <a:r>
              <a:rPr lang="es-ES" dirty="0" smtClean="0"/>
              <a:t>1</a:t>
            </a:r>
            <a:endParaRPr lang="es-AR" dirty="0"/>
          </a:p>
        </p:txBody>
      </p:sp>
      <p:sp>
        <p:nvSpPr>
          <p:cNvPr id="8" name="CuadroTexto 7"/>
          <p:cNvSpPr txBox="1"/>
          <p:nvPr/>
        </p:nvSpPr>
        <p:spPr>
          <a:xfrm>
            <a:off x="4932040" y="5617932"/>
            <a:ext cx="216024" cy="369332"/>
          </a:xfrm>
          <a:prstGeom prst="rect">
            <a:avLst/>
          </a:prstGeom>
          <a:noFill/>
          <a:ln>
            <a:solidFill>
              <a:srgbClr val="FF0000"/>
            </a:solidFill>
          </a:ln>
        </p:spPr>
        <p:txBody>
          <a:bodyPr wrap="square" rtlCol="0">
            <a:spAutoFit/>
          </a:bodyPr>
          <a:lstStyle/>
          <a:p>
            <a:r>
              <a:rPr lang="es-ES" dirty="0" smtClean="0"/>
              <a:t>2</a:t>
            </a:r>
            <a:endParaRPr lang="es-AR" dirty="0"/>
          </a:p>
        </p:txBody>
      </p:sp>
      <p:sp>
        <p:nvSpPr>
          <p:cNvPr id="9" name="CuadroTexto 8"/>
          <p:cNvSpPr txBox="1"/>
          <p:nvPr/>
        </p:nvSpPr>
        <p:spPr>
          <a:xfrm>
            <a:off x="6588224" y="5617932"/>
            <a:ext cx="216024" cy="369332"/>
          </a:xfrm>
          <a:prstGeom prst="rect">
            <a:avLst/>
          </a:prstGeom>
          <a:noFill/>
          <a:ln>
            <a:solidFill>
              <a:srgbClr val="FF0000"/>
            </a:solidFill>
          </a:ln>
        </p:spPr>
        <p:txBody>
          <a:bodyPr wrap="square" rtlCol="0">
            <a:spAutoFit/>
          </a:bodyPr>
          <a:lstStyle/>
          <a:p>
            <a:r>
              <a:rPr lang="es-ES" dirty="0" smtClean="0"/>
              <a:t>3</a:t>
            </a:r>
            <a:endParaRPr lang="es-AR" dirty="0"/>
          </a:p>
        </p:txBody>
      </p:sp>
      <p:cxnSp>
        <p:nvCxnSpPr>
          <p:cNvPr id="6" name="Conector recto de flecha 5"/>
          <p:cNvCxnSpPr/>
          <p:nvPr/>
        </p:nvCxnSpPr>
        <p:spPr>
          <a:xfrm flipV="1">
            <a:off x="1621875" y="5157192"/>
            <a:ext cx="216024" cy="460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V="1">
            <a:off x="3298374" y="5157192"/>
            <a:ext cx="216024" cy="460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4981625" y="5157192"/>
            <a:ext cx="216024" cy="460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6757108" y="5118294"/>
            <a:ext cx="216024" cy="460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548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Inserción</a:t>
            </a:r>
            <a:endParaRPr lang="es-ES" dirty="0"/>
          </a:p>
        </p:txBody>
      </p:sp>
      <p:sp>
        <p:nvSpPr>
          <p:cNvPr id="3" name="2 Marcador de contenido"/>
          <p:cNvSpPr>
            <a:spLocks noGrp="1"/>
          </p:cNvSpPr>
          <p:nvPr>
            <p:ph idx="1"/>
          </p:nvPr>
        </p:nvSpPr>
        <p:spPr>
          <a:xfrm>
            <a:off x="468876" y="1124744"/>
            <a:ext cx="8783643" cy="4525963"/>
          </a:xfrm>
        </p:spPr>
        <p:txBody>
          <a:bodyPr/>
          <a:lstStyle/>
          <a:p>
            <a:r>
              <a:rPr lang="en-US" dirty="0" err="1" smtClean="0"/>
              <a:t>Inserta</a:t>
            </a:r>
            <a:r>
              <a:rPr lang="en-US" dirty="0" smtClean="0"/>
              <a:t> un </a:t>
            </a:r>
            <a:r>
              <a:rPr lang="en-US" dirty="0" err="1" smtClean="0"/>
              <a:t>nodo</a:t>
            </a:r>
            <a:r>
              <a:rPr lang="en-US" dirty="0" smtClean="0"/>
              <a:t> </a:t>
            </a:r>
            <a:r>
              <a:rPr lang="en-US" dirty="0" err="1" smtClean="0"/>
              <a:t>nuevo</a:t>
            </a:r>
            <a:r>
              <a:rPr lang="en-US" dirty="0" smtClean="0"/>
              <a:t>, </a:t>
            </a:r>
            <a:r>
              <a:rPr lang="en-US" b="1" i="1" dirty="0"/>
              <a:t>q</a:t>
            </a:r>
            <a:r>
              <a:rPr lang="en-US" dirty="0"/>
              <a:t>, </a:t>
            </a:r>
            <a:r>
              <a:rPr lang="en-US" dirty="0" smtClean="0"/>
              <a:t>entre </a:t>
            </a:r>
            <a:r>
              <a:rPr lang="en-US" b="1" i="1" dirty="0" smtClean="0"/>
              <a:t>p</a:t>
            </a:r>
            <a:r>
              <a:rPr lang="en-US" dirty="0" smtClean="0"/>
              <a:t> y </a:t>
            </a:r>
            <a:r>
              <a:rPr lang="en-US" dirty="0" err="1" smtClean="0"/>
              <a:t>su</a:t>
            </a:r>
            <a:r>
              <a:rPr lang="en-US" dirty="0" smtClean="0"/>
              <a:t> </a:t>
            </a:r>
            <a:r>
              <a:rPr lang="en-US" b="1" i="1" dirty="0" err="1" smtClean="0"/>
              <a:t>sucesor</a:t>
            </a:r>
            <a:endParaRPr lang="es-ES" b="1" i="1"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66431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137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TAD </a:t>
            </a:r>
            <a:r>
              <a:rPr lang="es-ES" dirty="0" err="1"/>
              <a:t>java.util.List</a:t>
            </a:r>
            <a:endParaRPr lang="es-ES" dirty="0"/>
          </a:p>
        </p:txBody>
      </p:sp>
      <p:sp>
        <p:nvSpPr>
          <p:cNvPr id="3" name="2 Marcador de contenido"/>
          <p:cNvSpPr>
            <a:spLocks noGrp="1"/>
          </p:cNvSpPr>
          <p:nvPr>
            <p:ph idx="1"/>
          </p:nvPr>
        </p:nvSpPr>
        <p:spPr/>
        <p:txBody>
          <a:bodyPr/>
          <a:lstStyle/>
          <a:p>
            <a:r>
              <a:rPr lang="es-ES" dirty="0" smtClean="0"/>
              <a:t>La interface incluye los siguientes métodos:</a:t>
            </a:r>
          </a:p>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8352928" cy="45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992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Eliminación</a:t>
            </a:r>
            <a:endParaRPr lang="es-ES" dirty="0"/>
          </a:p>
        </p:txBody>
      </p:sp>
      <p:sp>
        <p:nvSpPr>
          <p:cNvPr id="3" name="2 Marcador de contenido"/>
          <p:cNvSpPr>
            <a:spLocks noGrp="1"/>
          </p:cNvSpPr>
          <p:nvPr>
            <p:ph idx="1"/>
          </p:nvPr>
        </p:nvSpPr>
        <p:spPr/>
        <p:txBody>
          <a:bodyPr/>
          <a:lstStyle/>
          <a:p>
            <a:r>
              <a:rPr lang="en-US" dirty="0" err="1" smtClean="0"/>
              <a:t>Elimina</a:t>
            </a:r>
            <a:r>
              <a:rPr lang="en-US" dirty="0" smtClean="0"/>
              <a:t> un </a:t>
            </a:r>
            <a:r>
              <a:rPr lang="en-US" dirty="0" err="1" smtClean="0"/>
              <a:t>nodo</a:t>
            </a:r>
            <a:r>
              <a:rPr lang="en-US" dirty="0" smtClean="0"/>
              <a:t>, </a:t>
            </a:r>
            <a:r>
              <a:rPr lang="en-US" dirty="0"/>
              <a:t>p, </a:t>
            </a:r>
            <a:r>
              <a:rPr lang="en-US" dirty="0" smtClean="0"/>
              <a:t>de la </a:t>
            </a:r>
            <a:r>
              <a:rPr lang="en-US" dirty="0" err="1" smtClean="0"/>
              <a:t>lista</a:t>
            </a:r>
            <a:r>
              <a:rPr lang="en-US" dirty="0" smtClean="0"/>
              <a:t> </a:t>
            </a:r>
            <a:r>
              <a:rPr lang="en-US" dirty="0" err="1" smtClean="0"/>
              <a:t>doble</a:t>
            </a:r>
            <a:r>
              <a:rPr lang="en-US" dirty="0" smtClean="0"/>
              <a:t> </a:t>
            </a:r>
            <a:r>
              <a:rPr lang="en-US" dirty="0" err="1" smtClean="0"/>
              <a:t>enlazada</a:t>
            </a:r>
            <a:endParaRPr lang="es-E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7992888" cy="4624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759216" y="4941168"/>
            <a:ext cx="2634888" cy="461665"/>
          </a:xfrm>
          <a:prstGeom prst="rect">
            <a:avLst/>
          </a:prstGeom>
          <a:solidFill>
            <a:srgbClr val="FFFF00"/>
          </a:solidFill>
        </p:spPr>
        <p:txBody>
          <a:bodyPr wrap="none" rtlCol="0">
            <a:spAutoFit/>
          </a:bodyPr>
          <a:lstStyle/>
          <a:p>
            <a:r>
              <a:rPr lang="es-ES" sz="2400" dirty="0" smtClean="0"/>
              <a:t>Ver código </a:t>
            </a:r>
            <a:r>
              <a:rPr lang="es-ES" sz="2400" dirty="0" err="1" smtClean="0"/>
              <a:t>pag</a:t>
            </a:r>
            <a:r>
              <a:rPr lang="es-ES" sz="2400" dirty="0" smtClean="0"/>
              <a:t>. 277</a:t>
            </a:r>
            <a:endParaRPr lang="es-ES" sz="2400" dirty="0"/>
          </a:p>
        </p:txBody>
      </p:sp>
    </p:spTree>
    <p:extLst>
      <p:ext uri="{BB962C8B-B14F-4D97-AF65-F5344CB8AC3E}">
        <p14:creationId xmlns:p14="http://schemas.microsoft.com/office/powerpoint/2010/main" val="3050168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a:t>
            </a:r>
            <a:r>
              <a:rPr lang="es-ES" dirty="0" err="1" smtClean="0"/>
              <a:t>Positional</a:t>
            </a:r>
            <a:r>
              <a:rPr lang="es-ES" dirty="0" smtClean="0"/>
              <a:t> </a:t>
            </a:r>
            <a:r>
              <a:rPr lang="es-ES" dirty="0" err="1" smtClean="0"/>
              <a:t>List</a:t>
            </a:r>
            <a:endParaRPr lang="es-ES" dirty="0"/>
          </a:p>
        </p:txBody>
      </p:sp>
      <p:sp>
        <p:nvSpPr>
          <p:cNvPr id="3" name="2 Marcador de contenido"/>
          <p:cNvSpPr>
            <a:spLocks noGrp="1"/>
          </p:cNvSpPr>
          <p:nvPr>
            <p:ph idx="1"/>
          </p:nvPr>
        </p:nvSpPr>
        <p:spPr/>
        <p:txBody>
          <a:bodyPr/>
          <a:lstStyle/>
          <a:p>
            <a:r>
              <a:rPr lang="en-US" dirty="0" err="1" smtClean="0"/>
              <a:t>Implementación</a:t>
            </a:r>
            <a:r>
              <a:rPr lang="en-US" dirty="0" smtClean="0"/>
              <a:t> con </a:t>
            </a:r>
            <a:r>
              <a:rPr lang="en-US" dirty="0" err="1" smtClean="0"/>
              <a:t>arreglo</a:t>
            </a:r>
            <a:endParaRPr lang="es-ES" dirty="0"/>
          </a:p>
        </p:txBody>
      </p:sp>
      <p:pic>
        <p:nvPicPr>
          <p:cNvPr id="5" name="Imagen 4"/>
          <p:cNvPicPr>
            <a:picLocks noChangeAspect="1"/>
          </p:cNvPicPr>
          <p:nvPr/>
        </p:nvPicPr>
        <p:blipFill>
          <a:blip r:embed="rId3"/>
          <a:stretch>
            <a:fillRect/>
          </a:stretch>
        </p:blipFill>
        <p:spPr>
          <a:xfrm>
            <a:off x="242441" y="2639045"/>
            <a:ext cx="8659117" cy="2448272"/>
          </a:xfrm>
          <a:prstGeom prst="rect">
            <a:avLst/>
          </a:prstGeom>
        </p:spPr>
      </p:pic>
      <p:sp>
        <p:nvSpPr>
          <p:cNvPr id="4" name="Elipse 3"/>
          <p:cNvSpPr/>
          <p:nvPr/>
        </p:nvSpPr>
        <p:spPr>
          <a:xfrm>
            <a:off x="539552" y="2852936"/>
            <a:ext cx="28803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de flecha 6"/>
          <p:cNvCxnSpPr>
            <a:stCxn id="4" idx="4"/>
          </p:cNvCxnSpPr>
          <p:nvPr/>
        </p:nvCxnSpPr>
        <p:spPr>
          <a:xfrm flipH="1">
            <a:off x="539552" y="3140968"/>
            <a:ext cx="144016" cy="144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32807" y="4684494"/>
            <a:ext cx="957506" cy="369332"/>
          </a:xfrm>
          <a:prstGeom prst="rect">
            <a:avLst/>
          </a:prstGeom>
          <a:solidFill>
            <a:srgbClr val="FFFF00"/>
          </a:solidFill>
        </p:spPr>
        <p:txBody>
          <a:bodyPr wrap="none" rtlCol="0">
            <a:spAutoFit/>
          </a:bodyPr>
          <a:lstStyle/>
          <a:p>
            <a:r>
              <a:rPr lang="es-ES" dirty="0" smtClean="0"/>
              <a:t>Posición</a:t>
            </a:r>
            <a:endParaRPr lang="es-AR" dirty="0"/>
          </a:p>
        </p:txBody>
      </p:sp>
      <p:sp>
        <p:nvSpPr>
          <p:cNvPr id="6" name="CuadroTexto 5"/>
          <p:cNvSpPr txBox="1"/>
          <p:nvPr/>
        </p:nvSpPr>
        <p:spPr>
          <a:xfrm>
            <a:off x="899591" y="5462798"/>
            <a:ext cx="7344816" cy="1200329"/>
          </a:xfrm>
          <a:prstGeom prst="rect">
            <a:avLst/>
          </a:prstGeom>
          <a:noFill/>
        </p:spPr>
        <p:txBody>
          <a:bodyPr wrap="square" rtlCol="0">
            <a:spAutoFit/>
          </a:bodyPr>
          <a:lstStyle/>
          <a:p>
            <a:r>
              <a:rPr lang="es-AR" sz="2400" dirty="0">
                <a:solidFill>
                  <a:srgbClr val="FF0000"/>
                </a:solidFill>
              </a:rPr>
              <a:t>Recuerde que las posiciones en una </a:t>
            </a:r>
            <a:r>
              <a:rPr lang="es-AR" sz="2400" b="1" i="1" dirty="0">
                <a:solidFill>
                  <a:srgbClr val="FF0000"/>
                </a:solidFill>
              </a:rPr>
              <a:t>lista posicional </a:t>
            </a:r>
            <a:r>
              <a:rPr lang="es-AR" sz="2400" dirty="0">
                <a:solidFill>
                  <a:srgbClr val="FF0000"/>
                </a:solidFill>
              </a:rPr>
              <a:t>siempre deben definirse en relación con sus posiciones vecinas, no con sus índices</a:t>
            </a:r>
          </a:p>
        </p:txBody>
      </p:sp>
    </p:spTree>
    <p:extLst>
      <p:ext uri="{BB962C8B-B14F-4D97-AF65-F5344CB8AC3E}">
        <p14:creationId xmlns:p14="http://schemas.microsoft.com/office/powerpoint/2010/main" val="1899365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Iterators</a:t>
            </a:r>
            <a:r>
              <a:rPr lang="es-ES" dirty="0" smtClean="0"/>
              <a:t> (</a:t>
            </a:r>
            <a:r>
              <a:rPr lang="es-ES" dirty="0" err="1" smtClean="0"/>
              <a:t>iteradores</a:t>
            </a:r>
            <a:r>
              <a:rPr lang="es-ES" dirty="0" smtClean="0"/>
              <a:t>)</a:t>
            </a:r>
            <a:endParaRPr lang="es-ES" dirty="0"/>
          </a:p>
        </p:txBody>
      </p:sp>
      <p:sp>
        <p:nvSpPr>
          <p:cNvPr id="3" name="2 Marcador de contenido"/>
          <p:cNvSpPr>
            <a:spLocks noGrp="1"/>
          </p:cNvSpPr>
          <p:nvPr>
            <p:ph idx="1"/>
          </p:nvPr>
        </p:nvSpPr>
        <p:spPr>
          <a:xfrm>
            <a:off x="457200" y="1268760"/>
            <a:ext cx="8229600" cy="4525963"/>
          </a:xfrm>
        </p:spPr>
        <p:txBody>
          <a:bodyPr>
            <a:normAutofit/>
          </a:bodyPr>
          <a:lstStyle/>
          <a:p>
            <a:r>
              <a:rPr lang="es-ES" dirty="0" smtClean="0"/>
              <a:t>Un </a:t>
            </a:r>
            <a:r>
              <a:rPr lang="es-ES" b="1" i="1" dirty="0" err="1" smtClean="0"/>
              <a:t>iterador</a:t>
            </a:r>
            <a:r>
              <a:rPr lang="es-ES" dirty="0" smtClean="0"/>
              <a:t> es un patrón de diseño de software que abstrae el proceso de recorrido (</a:t>
            </a:r>
            <a:r>
              <a:rPr lang="es-ES" dirty="0" err="1" smtClean="0"/>
              <a:t>scanning</a:t>
            </a:r>
            <a:r>
              <a:rPr lang="es-ES" dirty="0" smtClean="0"/>
              <a:t>), de a un elemento a la vez, a través de una secuencia de elementos.</a:t>
            </a:r>
          </a:p>
          <a:p>
            <a:r>
              <a:rPr lang="es-ES" dirty="0" err="1" smtClean="0"/>
              <a:t>java.util.Iterator</a:t>
            </a:r>
            <a:r>
              <a:rPr lang="es-ES" dirty="0" smtClean="0"/>
              <a:t> está definida la interfaz:</a:t>
            </a:r>
            <a:endParaRPr lang="es-E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933056"/>
            <a:ext cx="9001000" cy="130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298" y="5329722"/>
            <a:ext cx="3717726" cy="1528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936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Iterators</a:t>
            </a:r>
            <a:r>
              <a:rPr lang="es-ES" dirty="0" smtClean="0"/>
              <a:t> (</a:t>
            </a:r>
            <a:r>
              <a:rPr lang="es-ES" dirty="0" err="1" smtClean="0"/>
              <a:t>iteradores</a:t>
            </a:r>
            <a:r>
              <a:rPr lang="es-ES" dirty="0" smtClean="0"/>
              <a:t>)</a:t>
            </a:r>
            <a:endParaRPr lang="es-ES" dirty="0"/>
          </a:p>
        </p:txBody>
      </p:sp>
      <p:sp>
        <p:nvSpPr>
          <p:cNvPr id="3" name="2 Marcador de contenido"/>
          <p:cNvSpPr>
            <a:spLocks noGrp="1"/>
          </p:cNvSpPr>
          <p:nvPr>
            <p:ph idx="1"/>
          </p:nvPr>
        </p:nvSpPr>
        <p:spPr>
          <a:xfrm>
            <a:off x="457200" y="1783357"/>
            <a:ext cx="8229600" cy="4525963"/>
          </a:xfrm>
        </p:spPr>
        <p:txBody>
          <a:bodyPr>
            <a:normAutofit fontScale="92500"/>
          </a:bodyPr>
          <a:lstStyle/>
          <a:p>
            <a:r>
              <a:rPr lang="es-ES" dirty="0" smtClean="0"/>
              <a:t>Es soportado por algunos </a:t>
            </a:r>
            <a:r>
              <a:rPr lang="es-ES" i="1" dirty="0" err="1" smtClean="0"/>
              <a:t>iteradores</a:t>
            </a:r>
            <a:r>
              <a:rPr lang="es-ES" dirty="0" smtClean="0"/>
              <a:t> el método:</a:t>
            </a:r>
          </a:p>
          <a:p>
            <a:endParaRPr lang="es-ES" dirty="0" smtClean="0"/>
          </a:p>
          <a:p>
            <a:endParaRPr lang="es-ES" dirty="0"/>
          </a:p>
          <a:p>
            <a:endParaRPr lang="es-ES" dirty="0" smtClean="0"/>
          </a:p>
          <a:p>
            <a:endParaRPr lang="es-ES" dirty="0"/>
          </a:p>
          <a:p>
            <a:r>
              <a:rPr lang="es-ES" dirty="0" smtClean="0"/>
              <a:t>Si no se admite la eliminación, se genera una excepción </a:t>
            </a:r>
            <a:r>
              <a:rPr lang="es-ES" b="1" i="1" dirty="0" err="1" smtClean="0"/>
              <a:t>UnsupportedOperationException</a:t>
            </a:r>
            <a:r>
              <a:rPr lang="es-ES" dirty="0" smtClean="0"/>
              <a:t>.</a:t>
            </a:r>
          </a:p>
          <a:p>
            <a:r>
              <a:rPr lang="es-ES" dirty="0" smtClean="0"/>
              <a:t>En este curso trataremos de no usar este método</a:t>
            </a:r>
            <a:endParaRPr lang="es-E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00" y="2780928"/>
            <a:ext cx="8424936" cy="1321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749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La interfaz Iterable</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Java define una interfaz parametrizada, denominada </a:t>
            </a:r>
            <a:r>
              <a:rPr lang="es-ES" b="1" i="1" dirty="0" smtClean="0"/>
              <a:t>Iterable</a:t>
            </a:r>
            <a:r>
              <a:rPr lang="es-ES" dirty="0" smtClean="0"/>
              <a:t>, que incluye el siguiente método único:</a:t>
            </a:r>
          </a:p>
          <a:p>
            <a:r>
              <a:rPr lang="es-ES" b="1" i="1" dirty="0" err="1" smtClean="0"/>
              <a:t>Iterator</a:t>
            </a:r>
            <a:r>
              <a:rPr lang="es-ES" b="1" i="1" dirty="0" smtClean="0"/>
              <a:t>()</a:t>
            </a:r>
            <a:r>
              <a:rPr lang="es-ES" dirty="0" smtClean="0"/>
              <a:t>: </a:t>
            </a:r>
            <a:r>
              <a:rPr lang="es-ES" dirty="0" smtClean="0"/>
              <a:t>Devuelve un </a:t>
            </a:r>
            <a:r>
              <a:rPr lang="es-ES" dirty="0" err="1" smtClean="0"/>
              <a:t>iterador</a:t>
            </a:r>
            <a:r>
              <a:rPr lang="es-ES" dirty="0" smtClean="0"/>
              <a:t> de los elementos de la colección.</a:t>
            </a:r>
          </a:p>
          <a:p>
            <a:r>
              <a:rPr lang="es-ES" dirty="0" smtClean="0"/>
              <a:t>Una instancia de una clase de colección típica en Java, como </a:t>
            </a:r>
            <a:r>
              <a:rPr lang="es-ES" b="1" i="1" dirty="0" err="1" smtClean="0"/>
              <a:t>ArrayList</a:t>
            </a:r>
            <a:r>
              <a:rPr lang="es-ES" b="1" i="1" dirty="0" smtClean="0"/>
              <a:t>,</a:t>
            </a:r>
            <a:r>
              <a:rPr lang="es-ES" dirty="0" smtClean="0"/>
              <a:t> es iterable </a:t>
            </a:r>
            <a:r>
              <a:rPr lang="es-ES" dirty="0" smtClean="0"/>
              <a:t>(¡pero </a:t>
            </a:r>
            <a:r>
              <a:rPr lang="es-ES" dirty="0" smtClean="0"/>
              <a:t>no es un </a:t>
            </a:r>
            <a:r>
              <a:rPr lang="es-ES" dirty="0" err="1" smtClean="0"/>
              <a:t>iterador</a:t>
            </a:r>
            <a:r>
              <a:rPr lang="es-ES" dirty="0" smtClean="0"/>
              <a:t>!); </a:t>
            </a:r>
            <a:r>
              <a:rPr lang="es-ES" dirty="0" smtClean="0"/>
              <a:t>Produce un </a:t>
            </a:r>
            <a:r>
              <a:rPr lang="es-ES" i="1" dirty="0" err="1" smtClean="0"/>
              <a:t>iterador</a:t>
            </a:r>
            <a:r>
              <a:rPr lang="es-ES" dirty="0" smtClean="0"/>
              <a:t> para su colección como valor de retorno al invocar el método </a:t>
            </a:r>
            <a:r>
              <a:rPr lang="es-ES" b="1" i="1" dirty="0" err="1" smtClean="0"/>
              <a:t>iterator</a:t>
            </a:r>
            <a:r>
              <a:rPr lang="es-ES" b="1" i="1" dirty="0" smtClean="0"/>
              <a:t>()</a:t>
            </a:r>
            <a:r>
              <a:rPr lang="es-ES" dirty="0" smtClean="0"/>
              <a:t>.</a:t>
            </a:r>
          </a:p>
          <a:p>
            <a:r>
              <a:rPr lang="es-ES" dirty="0" smtClean="0"/>
              <a:t>Cada llamada a </a:t>
            </a:r>
            <a:r>
              <a:rPr lang="es-ES" b="1" i="1" dirty="0" err="1" smtClean="0"/>
              <a:t>iterator</a:t>
            </a:r>
            <a:r>
              <a:rPr lang="es-ES" b="1" i="1" dirty="0" smtClean="0"/>
              <a:t>() </a:t>
            </a:r>
            <a:r>
              <a:rPr lang="es-ES" dirty="0" smtClean="0"/>
              <a:t>devuelve una nueva instancia de </a:t>
            </a:r>
            <a:r>
              <a:rPr lang="es-ES" i="1" dirty="0" err="1" smtClean="0"/>
              <a:t>iterador</a:t>
            </a:r>
            <a:r>
              <a:rPr lang="es-ES" dirty="0" smtClean="0"/>
              <a:t>, permitiendo así recorridos múltiples (incluso simultáneos) de una colección.</a:t>
            </a:r>
            <a:endParaRPr lang="es-ES" dirty="0"/>
          </a:p>
        </p:txBody>
      </p:sp>
    </p:spTree>
    <p:extLst>
      <p:ext uri="{BB962C8B-B14F-4D97-AF65-F5344CB8AC3E}">
        <p14:creationId xmlns:p14="http://schemas.microsoft.com/office/powerpoint/2010/main" val="922085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a:t>
            </a:r>
            <a:r>
              <a:rPr lang="es-ES" dirty="0" err="1" smtClean="0"/>
              <a:t>loop</a:t>
            </a:r>
            <a:r>
              <a:rPr lang="es-ES" dirty="0" smtClean="0"/>
              <a:t> “</a:t>
            </a:r>
            <a:r>
              <a:rPr lang="es-ES" dirty="0" err="1" smtClean="0"/>
              <a:t>for-each</a:t>
            </a:r>
            <a:r>
              <a:rPr lang="es-ES" dirty="0" smtClean="0"/>
              <a:t>”</a:t>
            </a:r>
            <a:endParaRPr lang="es-ES" dirty="0"/>
          </a:p>
        </p:txBody>
      </p:sp>
      <p:sp>
        <p:nvSpPr>
          <p:cNvPr id="3" name="2 Marcador de contenido"/>
          <p:cNvSpPr>
            <a:spLocks noGrp="1"/>
          </p:cNvSpPr>
          <p:nvPr>
            <p:ph idx="1"/>
          </p:nvPr>
        </p:nvSpPr>
        <p:spPr>
          <a:xfrm>
            <a:off x="457200" y="1124744"/>
            <a:ext cx="8229600" cy="4525963"/>
          </a:xfrm>
        </p:spPr>
        <p:txBody>
          <a:bodyPr/>
          <a:lstStyle/>
          <a:p>
            <a:r>
              <a:rPr lang="es-ES" dirty="0" smtClean="0"/>
              <a:t>La clase Java Iterable también juega un papel fundamental en el apoyo de la sintaxis del bucle "</a:t>
            </a:r>
            <a:r>
              <a:rPr lang="es-ES" dirty="0" err="1" smtClean="0"/>
              <a:t>for-each</a:t>
            </a:r>
            <a:r>
              <a:rPr lang="es-ES" dirty="0" smtClean="0"/>
              <a:t>":</a:t>
            </a:r>
          </a:p>
          <a:p>
            <a:endParaRPr lang="es-ES" dirty="0"/>
          </a:p>
        </p:txBody>
      </p:sp>
      <p:pic>
        <p:nvPicPr>
          <p:cNvPr id="204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9" b="67645"/>
          <a:stretch/>
        </p:blipFill>
        <p:spPr bwMode="auto">
          <a:xfrm>
            <a:off x="251520" y="2867131"/>
            <a:ext cx="8194094" cy="113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95" y="4721700"/>
            <a:ext cx="8897601" cy="1859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4860032" y="5771810"/>
            <a:ext cx="3949094" cy="369332"/>
          </a:xfrm>
          <a:prstGeom prst="rect">
            <a:avLst/>
          </a:prstGeom>
          <a:solidFill>
            <a:srgbClr val="FFFF00"/>
          </a:solidFill>
        </p:spPr>
        <p:txBody>
          <a:bodyPr wrap="none" rtlCol="0">
            <a:spAutoFit/>
          </a:bodyPr>
          <a:lstStyle/>
          <a:p>
            <a:r>
              <a:rPr lang="en-US" dirty="0" err="1" smtClean="0"/>
              <a:t>Ver</a:t>
            </a:r>
            <a:r>
              <a:rPr lang="en-US" dirty="0" smtClean="0"/>
              <a:t> </a:t>
            </a:r>
            <a:r>
              <a:rPr lang="en-US" dirty="0" err="1" smtClean="0"/>
              <a:t>código</a:t>
            </a:r>
            <a:r>
              <a:rPr lang="en-US" dirty="0" smtClean="0"/>
              <a:t> iterations  con </a:t>
            </a:r>
            <a:r>
              <a:rPr lang="en-US" dirty="0" err="1" smtClean="0"/>
              <a:t>clase</a:t>
            </a:r>
            <a:r>
              <a:rPr lang="en-US" dirty="0" smtClean="0"/>
              <a:t> </a:t>
            </a:r>
            <a:r>
              <a:rPr lang="en-US" dirty="0" err="1" smtClean="0"/>
              <a:t>ArrayList</a:t>
            </a:r>
            <a:endParaRPr lang="es-ES" dirty="0"/>
          </a:p>
        </p:txBody>
      </p:sp>
    </p:spTree>
    <p:extLst>
      <p:ext uri="{BB962C8B-B14F-4D97-AF65-F5344CB8AC3E}">
        <p14:creationId xmlns:p14="http://schemas.microsoft.com/office/powerpoint/2010/main" val="230466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a:t>
            </a:r>
            <a:r>
              <a:rPr lang="es-ES" dirty="0" err="1" smtClean="0"/>
              <a:t>loop</a:t>
            </a:r>
            <a:r>
              <a:rPr lang="es-ES" dirty="0" smtClean="0"/>
              <a:t> “</a:t>
            </a:r>
            <a:r>
              <a:rPr lang="es-ES" dirty="0" err="1" smtClean="0"/>
              <a:t>for-each</a:t>
            </a:r>
            <a:r>
              <a:rPr lang="es-ES" dirty="0" smtClean="0"/>
              <a:t>”</a:t>
            </a:r>
            <a:endParaRPr lang="es-ES" dirty="0"/>
          </a:p>
        </p:txBody>
      </p:sp>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9" b="67645"/>
          <a:stretch/>
        </p:blipFill>
        <p:spPr bwMode="auto">
          <a:xfrm>
            <a:off x="179512" y="1844824"/>
            <a:ext cx="8712613" cy="1209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uadroTexto 4"/>
          <p:cNvSpPr txBox="1"/>
          <p:nvPr/>
        </p:nvSpPr>
        <p:spPr>
          <a:xfrm>
            <a:off x="1355063" y="3356992"/>
            <a:ext cx="6433874" cy="1938992"/>
          </a:xfrm>
          <a:prstGeom prst="rect">
            <a:avLst/>
          </a:prstGeom>
          <a:solidFill>
            <a:schemeClr val="accent1">
              <a:lumMod val="20000"/>
              <a:lumOff val="80000"/>
            </a:schemeClr>
          </a:solidFill>
        </p:spPr>
        <p:txBody>
          <a:bodyPr wrap="square" rtlCol="0">
            <a:spAutoFit/>
          </a:bodyPr>
          <a:lstStyle/>
          <a:p>
            <a:r>
              <a:rPr lang="es-AR" sz="2400" dirty="0" err="1"/>
              <a:t>Iterator</a:t>
            </a:r>
            <a:r>
              <a:rPr lang="es-AR" sz="2400" dirty="0"/>
              <a:t>&lt;</a:t>
            </a:r>
            <a:r>
              <a:rPr lang="es-AR" sz="2400" i="1" dirty="0" err="1"/>
              <a:t>ElementType</a:t>
            </a:r>
            <a:r>
              <a:rPr lang="es-AR" sz="2400" dirty="0"/>
              <a:t>&gt; </a:t>
            </a:r>
            <a:r>
              <a:rPr lang="es-AR" sz="2400" dirty="0" err="1"/>
              <a:t>iter</a:t>
            </a:r>
            <a:r>
              <a:rPr lang="es-AR" sz="2400" dirty="0"/>
              <a:t> = </a:t>
            </a:r>
            <a:r>
              <a:rPr lang="es-AR" sz="2400" i="1" dirty="0" err="1">
                <a:solidFill>
                  <a:srgbClr val="FF0000"/>
                </a:solidFill>
              </a:rPr>
              <a:t>collection</a:t>
            </a:r>
            <a:r>
              <a:rPr lang="es-AR" sz="2400" dirty="0" err="1"/>
              <a:t>.iterator</a:t>
            </a:r>
            <a:r>
              <a:rPr lang="es-AR" sz="2400" dirty="0"/>
              <a:t>( );</a:t>
            </a:r>
          </a:p>
          <a:p>
            <a:r>
              <a:rPr lang="es-AR" sz="2400" dirty="0" err="1"/>
              <a:t>while</a:t>
            </a:r>
            <a:r>
              <a:rPr lang="es-AR" sz="2400" dirty="0"/>
              <a:t> (</a:t>
            </a:r>
            <a:r>
              <a:rPr lang="es-AR" sz="2400" dirty="0" err="1"/>
              <a:t>iter.hasNext</a:t>
            </a:r>
            <a:r>
              <a:rPr lang="es-AR" sz="2400" dirty="0"/>
              <a:t>( )) {</a:t>
            </a:r>
          </a:p>
          <a:p>
            <a:r>
              <a:rPr lang="es-AR" sz="2400" i="1" dirty="0" smtClean="0"/>
              <a:t>	</a:t>
            </a:r>
            <a:r>
              <a:rPr lang="es-AR" sz="2400" i="1" dirty="0" err="1" smtClean="0"/>
              <a:t>ElementType</a:t>
            </a:r>
            <a:r>
              <a:rPr lang="es-AR" sz="2400" i="1" dirty="0" smtClean="0"/>
              <a:t> </a:t>
            </a:r>
            <a:r>
              <a:rPr lang="es-AR" sz="2400" i="1" dirty="0"/>
              <a:t>variable </a:t>
            </a:r>
            <a:r>
              <a:rPr lang="es-AR" sz="2400" dirty="0"/>
              <a:t>= </a:t>
            </a:r>
            <a:r>
              <a:rPr lang="es-AR" sz="2400" dirty="0" err="1"/>
              <a:t>iter.next</a:t>
            </a:r>
            <a:r>
              <a:rPr lang="es-AR" sz="2400" dirty="0"/>
              <a:t>( );</a:t>
            </a:r>
          </a:p>
          <a:p>
            <a:r>
              <a:rPr lang="en-US" sz="2400" i="1" dirty="0" smtClean="0"/>
              <a:t>	</a:t>
            </a:r>
            <a:r>
              <a:rPr lang="en-US" sz="2400" i="1" dirty="0" err="1" smtClean="0"/>
              <a:t>loopBody</a:t>
            </a:r>
            <a:r>
              <a:rPr lang="en-US" sz="2400" i="1" dirty="0" smtClean="0"/>
              <a:t> </a:t>
            </a:r>
            <a:r>
              <a:rPr lang="en-US" sz="2400" dirty="0"/>
              <a:t>// may refer to ”variable”</a:t>
            </a:r>
          </a:p>
          <a:p>
            <a:r>
              <a:rPr lang="es-AR" sz="2400" dirty="0"/>
              <a:t>}</a:t>
            </a:r>
          </a:p>
        </p:txBody>
      </p:sp>
    </p:spTree>
    <p:extLst>
      <p:ext uri="{BB962C8B-B14F-4D97-AF65-F5344CB8AC3E}">
        <p14:creationId xmlns:p14="http://schemas.microsoft.com/office/powerpoint/2010/main" val="404425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Implementando </a:t>
            </a:r>
            <a:r>
              <a:rPr lang="es-AR" dirty="0" err="1"/>
              <a:t>iteradores</a:t>
            </a:r>
            <a:endParaRPr lang="es-AR" dirty="0"/>
          </a:p>
        </p:txBody>
      </p:sp>
      <p:sp>
        <p:nvSpPr>
          <p:cNvPr id="3" name="Marcador de contenido 2"/>
          <p:cNvSpPr>
            <a:spLocks noGrp="1"/>
          </p:cNvSpPr>
          <p:nvPr>
            <p:ph idx="1"/>
          </p:nvPr>
        </p:nvSpPr>
        <p:spPr/>
        <p:txBody>
          <a:bodyPr>
            <a:normAutofit/>
          </a:bodyPr>
          <a:lstStyle/>
          <a:p>
            <a:r>
              <a:rPr lang="en-US" b="1" i="1" dirty="0"/>
              <a:t>snapshot </a:t>
            </a:r>
            <a:r>
              <a:rPr lang="en-US" b="1" i="1" dirty="0" smtClean="0"/>
              <a:t>(</a:t>
            </a:r>
            <a:r>
              <a:rPr lang="en-US" b="1" i="1" dirty="0" err="1" smtClean="0"/>
              <a:t>instantáneo</a:t>
            </a:r>
            <a:r>
              <a:rPr lang="en-US" b="1" i="1" dirty="0" smtClean="0"/>
              <a:t>) iterator </a:t>
            </a:r>
            <a:r>
              <a:rPr lang="en-US" dirty="0" err="1" smtClean="0"/>
              <a:t>mantiene</a:t>
            </a:r>
            <a:r>
              <a:rPr lang="en-US" dirty="0" smtClean="0"/>
              <a:t> </a:t>
            </a:r>
            <a:r>
              <a:rPr lang="en-US" dirty="0" err="1" smtClean="0"/>
              <a:t>su</a:t>
            </a:r>
            <a:r>
              <a:rPr lang="en-US" dirty="0" smtClean="0"/>
              <a:t> </a:t>
            </a:r>
            <a:r>
              <a:rPr lang="en-US" dirty="0" err="1" smtClean="0"/>
              <a:t>propia</a:t>
            </a:r>
            <a:r>
              <a:rPr lang="en-US" dirty="0" smtClean="0"/>
              <a:t> </a:t>
            </a:r>
            <a:r>
              <a:rPr lang="en-US" dirty="0" err="1" smtClean="0"/>
              <a:t>copia</a:t>
            </a:r>
            <a:r>
              <a:rPr lang="en-US" dirty="0" smtClean="0"/>
              <a:t> </a:t>
            </a:r>
            <a:r>
              <a:rPr lang="en-US" dirty="0" err="1" smtClean="0"/>
              <a:t>privada</a:t>
            </a:r>
            <a:r>
              <a:rPr lang="en-US" dirty="0" smtClean="0"/>
              <a:t> de la </a:t>
            </a:r>
            <a:r>
              <a:rPr lang="en-US" dirty="0" err="1" smtClean="0"/>
              <a:t>secuencia</a:t>
            </a:r>
            <a:r>
              <a:rPr lang="en-US" dirty="0" smtClean="0"/>
              <a:t> de </a:t>
            </a:r>
            <a:r>
              <a:rPr lang="en-US" dirty="0" err="1" smtClean="0"/>
              <a:t>elementos</a:t>
            </a:r>
            <a:r>
              <a:rPr lang="en-US" dirty="0" smtClean="0"/>
              <a:t>. O(n)</a:t>
            </a:r>
          </a:p>
          <a:p>
            <a:r>
              <a:rPr lang="en-US" b="1" i="1" dirty="0"/>
              <a:t>lazy </a:t>
            </a:r>
            <a:r>
              <a:rPr lang="en-US" b="1" i="1" dirty="0" smtClean="0"/>
              <a:t>(</a:t>
            </a:r>
            <a:r>
              <a:rPr lang="en-US" b="1" i="1" dirty="0" err="1" smtClean="0"/>
              <a:t>perezoso</a:t>
            </a:r>
            <a:r>
              <a:rPr lang="en-US" b="1" i="1" dirty="0" smtClean="0"/>
              <a:t>) iterator </a:t>
            </a:r>
            <a:r>
              <a:rPr lang="es-AR" dirty="0"/>
              <a:t>es aquel que no realiza una copia inicial, sino que </a:t>
            </a:r>
            <a:r>
              <a:rPr lang="es-AR" dirty="0" smtClean="0"/>
              <a:t>la realiza </a:t>
            </a:r>
            <a:r>
              <a:rPr lang="es-AR" dirty="0"/>
              <a:t>solo cuando se llama al método </a:t>
            </a:r>
            <a:r>
              <a:rPr lang="es-AR" b="1" i="1" dirty="0" err="1" smtClean="0"/>
              <a:t>next</a:t>
            </a:r>
            <a:r>
              <a:rPr lang="es-AR" b="1" i="1" dirty="0" smtClean="0"/>
              <a:t>() </a:t>
            </a:r>
            <a:r>
              <a:rPr lang="es-AR" dirty="0"/>
              <a:t>para solicitar otro </a:t>
            </a:r>
            <a:r>
              <a:rPr lang="es-AR" dirty="0" smtClean="0"/>
              <a:t>elemento</a:t>
            </a:r>
            <a:r>
              <a:rPr lang="en-US" dirty="0" smtClean="0"/>
              <a:t>. O(1)</a:t>
            </a:r>
            <a:endParaRPr lang="es-AR" dirty="0"/>
          </a:p>
        </p:txBody>
      </p:sp>
    </p:spTree>
    <p:extLst>
      <p:ext uri="{BB962C8B-B14F-4D97-AF65-F5344CB8AC3E}">
        <p14:creationId xmlns:p14="http://schemas.microsoft.com/office/powerpoint/2010/main" val="1629208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r>
              <a:rPr lang="es-ES" dirty="0" err="1" smtClean="0"/>
              <a:t>lazy</a:t>
            </a:r>
            <a:endParaRPr lang="es-AR" dirty="0"/>
          </a:p>
        </p:txBody>
      </p:sp>
      <p:sp>
        <p:nvSpPr>
          <p:cNvPr id="3" name="Marcador de contenido 2"/>
          <p:cNvSpPr>
            <a:spLocks noGrp="1"/>
          </p:cNvSpPr>
          <p:nvPr>
            <p:ph idx="1"/>
          </p:nvPr>
        </p:nvSpPr>
        <p:spPr/>
        <p:txBody>
          <a:bodyPr/>
          <a:lstStyle/>
          <a:p>
            <a:r>
              <a:rPr lang="es-AR" dirty="0"/>
              <a:t>Implementamos </a:t>
            </a:r>
            <a:r>
              <a:rPr lang="es-AR" b="1" i="1" dirty="0" err="1"/>
              <a:t>iteradores</a:t>
            </a:r>
            <a:r>
              <a:rPr lang="es-AR" b="1" i="1" dirty="0"/>
              <a:t> perezosos </a:t>
            </a:r>
            <a:r>
              <a:rPr lang="es-AR" dirty="0"/>
              <a:t>para </a:t>
            </a:r>
            <a:r>
              <a:rPr lang="es-AR" dirty="0" smtClean="0"/>
              <a:t>ambas: </a:t>
            </a:r>
            <a:r>
              <a:rPr lang="es-AR" dirty="0" err="1" smtClean="0"/>
              <a:t>ArrayList</a:t>
            </a:r>
            <a:r>
              <a:rPr lang="es-AR" dirty="0" smtClean="0"/>
              <a:t> </a:t>
            </a:r>
            <a:r>
              <a:rPr lang="es-AR" dirty="0" err="1" smtClean="0"/>
              <a:t>LinkedPositionalList</a:t>
            </a:r>
            <a:r>
              <a:rPr lang="es-AR" dirty="0" smtClean="0"/>
              <a:t>, incluyendo el </a:t>
            </a:r>
            <a:r>
              <a:rPr lang="es-AR" dirty="0"/>
              <a:t>soporte para la operación de eliminación (pero sin ninguna garantía de falla rápida).</a:t>
            </a:r>
          </a:p>
        </p:txBody>
      </p:sp>
    </p:spTree>
    <p:extLst>
      <p:ext uri="{BB962C8B-B14F-4D97-AF65-F5344CB8AC3E}">
        <p14:creationId xmlns:p14="http://schemas.microsoft.com/office/powerpoint/2010/main" val="3018660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Iteraciones</a:t>
            </a:r>
            <a:r>
              <a:rPr lang="en-US" dirty="0" smtClean="0"/>
              <a:t> con la </a:t>
            </a:r>
            <a:r>
              <a:rPr lang="en-US" dirty="0" err="1" smtClean="0"/>
              <a:t>clase</a:t>
            </a:r>
            <a:r>
              <a:rPr lang="en-US" dirty="0" smtClean="0"/>
              <a:t> </a:t>
            </a:r>
            <a:r>
              <a:rPr lang="en-US" dirty="0" err="1" smtClean="0"/>
              <a:t>ArrayList</a:t>
            </a:r>
            <a:endParaRPr lang="es-AR" dirty="0"/>
          </a:p>
        </p:txBody>
      </p:sp>
      <p:sp>
        <p:nvSpPr>
          <p:cNvPr id="3" name="Marcador de contenido 2"/>
          <p:cNvSpPr>
            <a:spLocks noGrp="1"/>
          </p:cNvSpPr>
          <p:nvPr>
            <p:ph idx="1"/>
          </p:nvPr>
        </p:nvSpPr>
        <p:spPr/>
        <p:txBody>
          <a:bodyPr/>
          <a:lstStyle/>
          <a:p>
            <a:endParaRPr lang="es-AR" dirty="0"/>
          </a:p>
        </p:txBody>
      </p:sp>
      <p:pic>
        <p:nvPicPr>
          <p:cNvPr id="4" name="Imagen 3"/>
          <p:cNvPicPr>
            <a:picLocks noChangeAspect="1"/>
          </p:cNvPicPr>
          <p:nvPr/>
        </p:nvPicPr>
        <p:blipFill>
          <a:blip r:embed="rId2"/>
          <a:stretch>
            <a:fillRect/>
          </a:stretch>
        </p:blipFill>
        <p:spPr>
          <a:xfrm>
            <a:off x="107504" y="1417638"/>
            <a:ext cx="9047169" cy="4387626"/>
          </a:xfrm>
          <a:prstGeom prst="rect">
            <a:avLst/>
          </a:prstGeom>
        </p:spPr>
      </p:pic>
    </p:spTree>
    <p:extLst>
      <p:ext uri="{BB962C8B-B14F-4D97-AF65-F5344CB8AC3E}">
        <p14:creationId xmlns:p14="http://schemas.microsoft.com/office/powerpoint/2010/main" val="4196726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sp>
        <p:nvSpPr>
          <p:cNvPr id="3" name="2 Marcador de contenido"/>
          <p:cNvSpPr>
            <a:spLocks noGrp="1"/>
          </p:cNvSpPr>
          <p:nvPr>
            <p:ph idx="1"/>
          </p:nvPr>
        </p:nvSpPr>
        <p:spPr/>
        <p:txBody>
          <a:bodyPr/>
          <a:lstStyle/>
          <a:p>
            <a:endParaRPr lang="es-E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768" y="1581150"/>
            <a:ext cx="59150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886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Iteraciones</a:t>
            </a:r>
            <a:r>
              <a:rPr lang="en-US" dirty="0"/>
              <a:t> con la </a:t>
            </a:r>
            <a:r>
              <a:rPr lang="en-US" dirty="0" err="1"/>
              <a:t>clase</a:t>
            </a:r>
            <a:r>
              <a:rPr lang="en-US" dirty="0"/>
              <a:t> </a:t>
            </a:r>
            <a:r>
              <a:rPr lang="en-US" dirty="0" err="1"/>
              <a:t>ArrayList</a:t>
            </a:r>
            <a:endParaRPr lang="es-AR" dirty="0"/>
          </a:p>
        </p:txBody>
      </p:sp>
      <p:sp>
        <p:nvSpPr>
          <p:cNvPr id="3" name="Marcador de contenido 2"/>
          <p:cNvSpPr>
            <a:spLocks noGrp="1"/>
          </p:cNvSpPr>
          <p:nvPr>
            <p:ph idx="1"/>
          </p:nvPr>
        </p:nvSpPr>
        <p:spPr/>
        <p:txBody>
          <a:bodyPr/>
          <a:lstStyle/>
          <a:p>
            <a:endParaRPr lang="es-AR" dirty="0"/>
          </a:p>
        </p:txBody>
      </p:sp>
      <p:pic>
        <p:nvPicPr>
          <p:cNvPr id="5" name="Imagen 4"/>
          <p:cNvPicPr>
            <a:picLocks noChangeAspect="1"/>
          </p:cNvPicPr>
          <p:nvPr/>
        </p:nvPicPr>
        <p:blipFill>
          <a:blip r:embed="rId2"/>
          <a:stretch>
            <a:fillRect/>
          </a:stretch>
        </p:blipFill>
        <p:spPr>
          <a:xfrm>
            <a:off x="107504" y="1827702"/>
            <a:ext cx="8972695" cy="3329489"/>
          </a:xfrm>
          <a:prstGeom prst="rect">
            <a:avLst/>
          </a:prstGeom>
        </p:spPr>
      </p:pic>
    </p:spTree>
    <p:extLst>
      <p:ext uri="{BB962C8B-B14F-4D97-AF65-F5344CB8AC3E}">
        <p14:creationId xmlns:p14="http://schemas.microsoft.com/office/powerpoint/2010/main" val="2984983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Iteraciones</a:t>
            </a:r>
            <a:r>
              <a:rPr lang="en-US" dirty="0"/>
              <a:t> con la </a:t>
            </a:r>
            <a:r>
              <a:rPr lang="en-US" dirty="0" err="1"/>
              <a:t>clase</a:t>
            </a:r>
            <a:r>
              <a:rPr lang="en-US" dirty="0"/>
              <a:t> </a:t>
            </a:r>
            <a:r>
              <a:rPr lang="en-US" dirty="0" err="1"/>
              <a:t>ArrayList</a:t>
            </a:r>
            <a:endParaRPr lang="es-AR" dirty="0"/>
          </a:p>
        </p:txBody>
      </p:sp>
      <p:sp>
        <p:nvSpPr>
          <p:cNvPr id="3" name="Marcador de contenido 2"/>
          <p:cNvSpPr>
            <a:spLocks noGrp="1"/>
          </p:cNvSpPr>
          <p:nvPr>
            <p:ph idx="1"/>
          </p:nvPr>
        </p:nvSpPr>
        <p:spPr/>
        <p:txBody>
          <a:bodyPr/>
          <a:lstStyle/>
          <a:p>
            <a:endParaRPr lang="es-AR" dirty="0"/>
          </a:p>
        </p:txBody>
      </p:sp>
      <p:pic>
        <p:nvPicPr>
          <p:cNvPr id="4" name="Imagen 3"/>
          <p:cNvPicPr>
            <a:picLocks noChangeAspect="1"/>
          </p:cNvPicPr>
          <p:nvPr/>
        </p:nvPicPr>
        <p:blipFill>
          <a:blip r:embed="rId2"/>
          <a:stretch>
            <a:fillRect/>
          </a:stretch>
        </p:blipFill>
        <p:spPr>
          <a:xfrm>
            <a:off x="131522" y="1401753"/>
            <a:ext cx="8832966" cy="4763551"/>
          </a:xfrm>
          <a:prstGeom prst="rect">
            <a:avLst/>
          </a:prstGeom>
        </p:spPr>
      </p:pic>
    </p:spTree>
    <p:extLst>
      <p:ext uri="{BB962C8B-B14F-4D97-AF65-F5344CB8AC3E}">
        <p14:creationId xmlns:p14="http://schemas.microsoft.com/office/powerpoint/2010/main" val="67203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smtClean="0"/>
              <a:t>Iteraciones</a:t>
            </a:r>
            <a:r>
              <a:rPr lang="en-US" dirty="0" smtClean="0"/>
              <a:t> con la </a:t>
            </a:r>
            <a:r>
              <a:rPr lang="en-US" dirty="0" err="1" smtClean="0"/>
              <a:t>clase</a:t>
            </a:r>
            <a:r>
              <a:rPr lang="en-US" dirty="0" smtClean="0"/>
              <a:t> </a:t>
            </a:r>
            <a:r>
              <a:rPr lang="en-US" dirty="0" err="1" smtClean="0"/>
              <a:t>LinkedPositionalList</a:t>
            </a:r>
            <a:endParaRPr lang="es-AR" dirty="0"/>
          </a:p>
        </p:txBody>
      </p:sp>
      <p:sp>
        <p:nvSpPr>
          <p:cNvPr id="3" name="Marcador de contenido 2"/>
          <p:cNvSpPr>
            <a:spLocks noGrp="1"/>
          </p:cNvSpPr>
          <p:nvPr>
            <p:ph idx="1"/>
          </p:nvPr>
        </p:nvSpPr>
        <p:spPr/>
        <p:txBody>
          <a:bodyPr/>
          <a:lstStyle/>
          <a:p>
            <a:endParaRPr lang="es-AR"/>
          </a:p>
        </p:txBody>
      </p:sp>
      <p:pic>
        <p:nvPicPr>
          <p:cNvPr id="4" name="Imagen 3"/>
          <p:cNvPicPr>
            <a:picLocks noChangeAspect="1"/>
          </p:cNvPicPr>
          <p:nvPr/>
        </p:nvPicPr>
        <p:blipFill>
          <a:blip r:embed="rId2"/>
          <a:stretch>
            <a:fillRect/>
          </a:stretch>
        </p:blipFill>
        <p:spPr>
          <a:xfrm>
            <a:off x="685" y="1635802"/>
            <a:ext cx="9143315" cy="3775842"/>
          </a:xfrm>
          <a:prstGeom prst="rect">
            <a:avLst/>
          </a:prstGeom>
        </p:spPr>
      </p:pic>
    </p:spTree>
    <p:extLst>
      <p:ext uri="{BB962C8B-B14F-4D97-AF65-F5344CB8AC3E}">
        <p14:creationId xmlns:p14="http://schemas.microsoft.com/office/powerpoint/2010/main" val="1716811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Iteraciones</a:t>
            </a:r>
            <a:r>
              <a:rPr lang="en-US" dirty="0"/>
              <a:t> con la </a:t>
            </a:r>
            <a:r>
              <a:rPr lang="en-US" dirty="0" err="1"/>
              <a:t>clase</a:t>
            </a:r>
            <a:r>
              <a:rPr lang="en-US" dirty="0"/>
              <a:t> </a:t>
            </a:r>
            <a:r>
              <a:rPr lang="en-US" dirty="0" err="1"/>
              <a:t>LinkedPositionalList</a:t>
            </a:r>
            <a:endParaRPr lang="es-AR" dirty="0"/>
          </a:p>
        </p:txBody>
      </p:sp>
      <p:sp>
        <p:nvSpPr>
          <p:cNvPr id="3" name="Marcador de contenido 2"/>
          <p:cNvSpPr>
            <a:spLocks noGrp="1"/>
          </p:cNvSpPr>
          <p:nvPr>
            <p:ph idx="1"/>
          </p:nvPr>
        </p:nvSpPr>
        <p:spPr/>
        <p:txBody>
          <a:bodyPr/>
          <a:lstStyle/>
          <a:p>
            <a:endParaRPr lang="es-AR"/>
          </a:p>
        </p:txBody>
      </p:sp>
      <p:pic>
        <p:nvPicPr>
          <p:cNvPr id="5" name="Imagen 4"/>
          <p:cNvPicPr>
            <a:picLocks noChangeAspect="1"/>
          </p:cNvPicPr>
          <p:nvPr/>
        </p:nvPicPr>
        <p:blipFill>
          <a:blip r:embed="rId2"/>
          <a:stretch>
            <a:fillRect/>
          </a:stretch>
        </p:blipFill>
        <p:spPr>
          <a:xfrm>
            <a:off x="167018" y="1750804"/>
            <a:ext cx="8941486" cy="3521633"/>
          </a:xfrm>
          <a:prstGeom prst="rect">
            <a:avLst/>
          </a:prstGeom>
        </p:spPr>
      </p:pic>
    </p:spTree>
    <p:extLst>
      <p:ext uri="{BB962C8B-B14F-4D97-AF65-F5344CB8AC3E}">
        <p14:creationId xmlns:p14="http://schemas.microsoft.com/office/powerpoint/2010/main" val="2030713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Iteraciones</a:t>
            </a:r>
            <a:r>
              <a:rPr lang="en-US" dirty="0"/>
              <a:t> con la </a:t>
            </a:r>
            <a:r>
              <a:rPr lang="en-US" dirty="0" err="1"/>
              <a:t>clase</a:t>
            </a:r>
            <a:r>
              <a:rPr lang="en-US" dirty="0"/>
              <a:t> </a:t>
            </a:r>
            <a:r>
              <a:rPr lang="en-US" dirty="0" err="1"/>
              <a:t>LinkedPositionalList</a:t>
            </a:r>
            <a:endParaRPr lang="es-AR" dirty="0"/>
          </a:p>
        </p:txBody>
      </p:sp>
      <p:sp>
        <p:nvSpPr>
          <p:cNvPr id="3" name="Marcador de contenido 2"/>
          <p:cNvSpPr>
            <a:spLocks noGrp="1"/>
          </p:cNvSpPr>
          <p:nvPr>
            <p:ph idx="1"/>
          </p:nvPr>
        </p:nvSpPr>
        <p:spPr/>
        <p:txBody>
          <a:bodyPr/>
          <a:lstStyle/>
          <a:p>
            <a:endParaRPr lang="es-AR"/>
          </a:p>
        </p:txBody>
      </p:sp>
      <p:pic>
        <p:nvPicPr>
          <p:cNvPr id="4" name="Imagen 3"/>
          <p:cNvPicPr>
            <a:picLocks noChangeAspect="1"/>
          </p:cNvPicPr>
          <p:nvPr/>
        </p:nvPicPr>
        <p:blipFill>
          <a:blip r:embed="rId2"/>
          <a:stretch>
            <a:fillRect/>
          </a:stretch>
        </p:blipFill>
        <p:spPr>
          <a:xfrm>
            <a:off x="11301" y="1619514"/>
            <a:ext cx="9169211" cy="4545790"/>
          </a:xfrm>
          <a:prstGeom prst="rect">
            <a:avLst/>
          </a:prstGeom>
        </p:spPr>
      </p:pic>
    </p:spTree>
    <p:extLst>
      <p:ext uri="{BB962C8B-B14F-4D97-AF65-F5344CB8AC3E}">
        <p14:creationId xmlns:p14="http://schemas.microsoft.com/office/powerpoint/2010/main" val="4215862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509128" y="2533464"/>
            <a:ext cx="3096344" cy="1143000"/>
          </a:xfrm>
        </p:spPr>
        <p:txBody>
          <a:bodyPr>
            <a:normAutofit fontScale="90000"/>
          </a:bodyPr>
          <a:lstStyle/>
          <a:p>
            <a:pPr algn="l"/>
            <a:r>
              <a:rPr lang="es-ES" dirty="0" smtClean="0"/>
              <a:t>Análisis</a:t>
            </a:r>
            <a:br>
              <a:rPr lang="es-ES" dirty="0" smtClean="0"/>
            </a:br>
            <a:r>
              <a:rPr lang="es-ES" dirty="0" smtClean="0"/>
              <a:t>Complejidad</a:t>
            </a:r>
            <a:endParaRPr lang="es-AR" dirty="0"/>
          </a:p>
        </p:txBody>
      </p:sp>
      <p:pic>
        <p:nvPicPr>
          <p:cNvPr id="4" name="Imagen 3"/>
          <p:cNvPicPr>
            <a:picLocks noChangeAspect="1"/>
          </p:cNvPicPr>
          <p:nvPr/>
        </p:nvPicPr>
        <p:blipFill>
          <a:blip r:embed="rId2"/>
          <a:stretch>
            <a:fillRect/>
          </a:stretch>
        </p:blipFill>
        <p:spPr>
          <a:xfrm>
            <a:off x="2411760" y="-78316"/>
            <a:ext cx="6732240" cy="6931881"/>
          </a:xfrm>
          <a:prstGeom prst="rect">
            <a:avLst/>
          </a:prstGeom>
        </p:spPr>
      </p:pic>
    </p:spTree>
    <p:extLst>
      <p:ext uri="{BB962C8B-B14F-4D97-AF65-F5344CB8AC3E}">
        <p14:creationId xmlns:p14="http://schemas.microsoft.com/office/powerpoint/2010/main" val="1843360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Framework de colecciones de Java</a:t>
            </a:r>
            <a:endParaRPr lang="es-AR" dirty="0"/>
          </a:p>
        </p:txBody>
      </p:sp>
      <p:pic>
        <p:nvPicPr>
          <p:cNvPr id="4" name="Marcador de contenido 3"/>
          <p:cNvPicPr>
            <a:picLocks noGrp="1" noChangeAspect="1"/>
          </p:cNvPicPr>
          <p:nvPr>
            <p:ph idx="1"/>
          </p:nvPr>
        </p:nvPicPr>
        <p:blipFill>
          <a:blip r:embed="rId2"/>
          <a:stretch>
            <a:fillRect/>
          </a:stretch>
        </p:blipFill>
        <p:spPr>
          <a:xfrm>
            <a:off x="450372" y="1124744"/>
            <a:ext cx="8370100" cy="5561152"/>
          </a:xfrm>
          <a:prstGeom prst="rect">
            <a:avLst/>
          </a:prstGeom>
        </p:spPr>
      </p:pic>
    </p:spTree>
    <p:extLst>
      <p:ext uri="{BB962C8B-B14F-4D97-AF65-F5344CB8AC3E}">
        <p14:creationId xmlns:p14="http://schemas.microsoft.com/office/powerpoint/2010/main" val="4122052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1143000"/>
          </a:xfrm>
        </p:spPr>
        <p:txBody>
          <a:bodyPr>
            <a:normAutofit fontScale="90000"/>
          </a:bodyPr>
          <a:lstStyle/>
          <a:p>
            <a:r>
              <a:rPr lang="es-AR" dirty="0"/>
              <a:t>Algoritmos basados en listas en el </a:t>
            </a:r>
            <a:r>
              <a:rPr lang="es-AR" dirty="0" err="1" smtClean="0"/>
              <a:t>framework</a:t>
            </a:r>
            <a:r>
              <a:rPr lang="es-AR" dirty="0" smtClean="0"/>
              <a:t> </a:t>
            </a:r>
            <a:r>
              <a:rPr lang="es-AR" dirty="0"/>
              <a:t>de colecciones de Java</a:t>
            </a:r>
          </a:p>
        </p:txBody>
      </p:sp>
      <p:sp>
        <p:nvSpPr>
          <p:cNvPr id="3" name="Marcador de contenido 2"/>
          <p:cNvSpPr>
            <a:spLocks noGrp="1"/>
          </p:cNvSpPr>
          <p:nvPr>
            <p:ph idx="1"/>
          </p:nvPr>
        </p:nvSpPr>
        <p:spPr>
          <a:xfrm>
            <a:off x="457200" y="1340768"/>
            <a:ext cx="8229600" cy="4525963"/>
          </a:xfrm>
        </p:spPr>
        <p:txBody>
          <a:bodyPr>
            <a:normAutofit lnSpcReduction="10000"/>
          </a:bodyPr>
          <a:lstStyle/>
          <a:p>
            <a:r>
              <a:rPr lang="es-AR" dirty="0" smtClean="0"/>
              <a:t>Conversión de Listas en Arreglos</a:t>
            </a:r>
          </a:p>
          <a:p>
            <a:pPr lvl="1"/>
            <a:r>
              <a:rPr lang="en-US" b="1" dirty="0" err="1"/>
              <a:t>toArray</a:t>
            </a:r>
            <a:r>
              <a:rPr lang="en-US" b="1" dirty="0"/>
              <a:t>( ):</a:t>
            </a:r>
            <a:r>
              <a:rPr lang="en-US" dirty="0"/>
              <a:t> </a:t>
            </a:r>
            <a:r>
              <a:rPr lang="en-US" dirty="0" err="1" smtClean="0"/>
              <a:t>retorna</a:t>
            </a:r>
            <a:r>
              <a:rPr lang="en-US" dirty="0" smtClean="0"/>
              <a:t> un </a:t>
            </a:r>
            <a:r>
              <a:rPr lang="en-US" dirty="0" err="1" smtClean="0"/>
              <a:t>arreglo</a:t>
            </a:r>
            <a:r>
              <a:rPr lang="en-US" dirty="0" smtClean="0"/>
              <a:t> de </a:t>
            </a:r>
            <a:r>
              <a:rPr lang="en-US" dirty="0" err="1" smtClean="0"/>
              <a:t>elementos</a:t>
            </a:r>
            <a:r>
              <a:rPr lang="en-US" dirty="0" smtClean="0"/>
              <a:t> del </a:t>
            </a:r>
            <a:r>
              <a:rPr lang="en-US" dirty="0" err="1" smtClean="0"/>
              <a:t>tipo</a:t>
            </a:r>
            <a:r>
              <a:rPr lang="en-US" dirty="0" smtClean="0"/>
              <a:t> de </a:t>
            </a:r>
            <a:r>
              <a:rPr lang="en-US" dirty="0" err="1" smtClean="0"/>
              <a:t>objetos</a:t>
            </a:r>
            <a:r>
              <a:rPr lang="en-US" dirty="0" smtClean="0"/>
              <a:t> que </a:t>
            </a:r>
            <a:r>
              <a:rPr lang="en-US" dirty="0" err="1" smtClean="0"/>
              <a:t>contiene</a:t>
            </a:r>
            <a:r>
              <a:rPr lang="en-US" dirty="0" smtClean="0"/>
              <a:t> la </a:t>
            </a:r>
            <a:r>
              <a:rPr lang="en-US" dirty="0" err="1" smtClean="0"/>
              <a:t>colección</a:t>
            </a:r>
            <a:r>
              <a:rPr lang="en-US" dirty="0" smtClean="0"/>
              <a:t>.</a:t>
            </a:r>
            <a:endParaRPr lang="en-US" dirty="0"/>
          </a:p>
          <a:p>
            <a:pPr lvl="1"/>
            <a:r>
              <a:rPr lang="en-US" b="1" dirty="0" err="1"/>
              <a:t>asA</a:t>
            </a:r>
            <a:r>
              <a:rPr lang="en-US" b="1" dirty="0" err="1" smtClean="0"/>
              <a:t>rray</a:t>
            </a:r>
            <a:r>
              <a:rPr lang="en-US" b="1" dirty="0" smtClean="0"/>
              <a:t>(</a:t>
            </a:r>
            <a:r>
              <a:rPr lang="en-US" b="1" i="1" dirty="0" smtClean="0"/>
              <a:t>A</a:t>
            </a:r>
            <a:r>
              <a:rPr lang="en-US" b="1" dirty="0"/>
              <a:t>): </a:t>
            </a:r>
            <a:r>
              <a:rPr lang="en-US" dirty="0" err="1" smtClean="0"/>
              <a:t>retorna</a:t>
            </a:r>
            <a:r>
              <a:rPr lang="en-US" dirty="0" smtClean="0"/>
              <a:t> un </a:t>
            </a:r>
            <a:r>
              <a:rPr lang="en-US" dirty="0" err="1" smtClean="0"/>
              <a:t>arreglo</a:t>
            </a:r>
            <a:r>
              <a:rPr lang="en-US" dirty="0" smtClean="0"/>
              <a:t> de </a:t>
            </a:r>
            <a:r>
              <a:rPr lang="en-US" dirty="0" err="1" smtClean="0"/>
              <a:t>elementos</a:t>
            </a:r>
            <a:r>
              <a:rPr lang="en-US" dirty="0" smtClean="0"/>
              <a:t> del </a:t>
            </a:r>
            <a:r>
              <a:rPr lang="en-US" dirty="0" err="1" smtClean="0"/>
              <a:t>mismo</a:t>
            </a:r>
            <a:r>
              <a:rPr lang="en-US" dirty="0" smtClean="0"/>
              <a:t> </a:t>
            </a:r>
            <a:r>
              <a:rPr lang="en-US" dirty="0" err="1" smtClean="0"/>
              <a:t>tipo</a:t>
            </a:r>
            <a:r>
              <a:rPr lang="en-US" dirty="0" smtClean="0"/>
              <a:t> que </a:t>
            </a:r>
            <a:r>
              <a:rPr lang="en-US" dirty="0" err="1" smtClean="0"/>
              <a:t>contiene</a:t>
            </a:r>
            <a:r>
              <a:rPr lang="en-US" dirty="0" smtClean="0"/>
              <a:t> la </a:t>
            </a:r>
            <a:r>
              <a:rPr lang="en-US" dirty="0" err="1" smtClean="0"/>
              <a:t>colección</a:t>
            </a:r>
            <a:r>
              <a:rPr lang="en-US" dirty="0" smtClean="0"/>
              <a:t> A, </a:t>
            </a:r>
            <a:r>
              <a:rPr lang="en-US" dirty="0" err="1" smtClean="0"/>
              <a:t>conteniendo</a:t>
            </a:r>
            <a:r>
              <a:rPr lang="en-US" dirty="0" smtClean="0"/>
              <a:t> </a:t>
            </a:r>
            <a:r>
              <a:rPr lang="en-US" dirty="0" err="1" smtClean="0"/>
              <a:t>todos</a:t>
            </a:r>
            <a:r>
              <a:rPr lang="en-US" dirty="0" smtClean="0"/>
              <a:t> </a:t>
            </a:r>
            <a:r>
              <a:rPr lang="en-US" dirty="0" err="1" smtClean="0"/>
              <a:t>los</a:t>
            </a:r>
            <a:r>
              <a:rPr lang="en-US" dirty="0" smtClean="0"/>
              <a:t> </a:t>
            </a:r>
            <a:r>
              <a:rPr lang="en-US" dirty="0" err="1" smtClean="0"/>
              <a:t>elementos</a:t>
            </a:r>
            <a:r>
              <a:rPr lang="en-US" dirty="0" smtClean="0"/>
              <a:t> de </a:t>
            </a:r>
            <a:r>
              <a:rPr lang="en-US" dirty="0" err="1" smtClean="0"/>
              <a:t>ella</a:t>
            </a:r>
            <a:r>
              <a:rPr lang="en-US" dirty="0" smtClean="0"/>
              <a:t>.</a:t>
            </a:r>
            <a:endParaRPr lang="en-US" dirty="0"/>
          </a:p>
          <a:p>
            <a:r>
              <a:rPr lang="es-AR" dirty="0" smtClean="0"/>
              <a:t>Conversión </a:t>
            </a:r>
            <a:r>
              <a:rPr lang="es-AR" dirty="0"/>
              <a:t>de </a:t>
            </a:r>
            <a:r>
              <a:rPr lang="es-AR" dirty="0" smtClean="0"/>
              <a:t>Arreglos en Listas </a:t>
            </a:r>
            <a:endParaRPr lang="es-AR" dirty="0"/>
          </a:p>
          <a:p>
            <a:pPr lvl="1"/>
            <a:r>
              <a:rPr lang="en-US" b="1" dirty="0" err="1"/>
              <a:t>asList</a:t>
            </a:r>
            <a:r>
              <a:rPr lang="en-US" b="1" dirty="0"/>
              <a:t>(</a:t>
            </a:r>
            <a:r>
              <a:rPr lang="en-US" b="1" i="1" dirty="0"/>
              <a:t>A</a:t>
            </a:r>
            <a:r>
              <a:rPr lang="en-US" b="1" dirty="0"/>
              <a:t>)</a:t>
            </a:r>
            <a:r>
              <a:rPr lang="en-US" dirty="0"/>
              <a:t>: </a:t>
            </a:r>
            <a:r>
              <a:rPr lang="en-US" dirty="0" err="1" smtClean="0"/>
              <a:t>retorna</a:t>
            </a:r>
            <a:r>
              <a:rPr lang="en-US" dirty="0" smtClean="0"/>
              <a:t> </a:t>
            </a:r>
            <a:r>
              <a:rPr lang="en-US" dirty="0" err="1" smtClean="0"/>
              <a:t>una</a:t>
            </a:r>
            <a:r>
              <a:rPr lang="en-US" dirty="0" smtClean="0"/>
              <a:t> </a:t>
            </a:r>
            <a:r>
              <a:rPr lang="en-US" dirty="0" err="1" smtClean="0"/>
              <a:t>lista</a:t>
            </a:r>
            <a:r>
              <a:rPr lang="en-US" dirty="0" smtClean="0"/>
              <a:t> que </a:t>
            </a:r>
            <a:r>
              <a:rPr lang="en-US" dirty="0" err="1" smtClean="0"/>
              <a:t>representa</a:t>
            </a:r>
            <a:r>
              <a:rPr lang="en-US" dirty="0" smtClean="0"/>
              <a:t> el </a:t>
            </a:r>
            <a:r>
              <a:rPr lang="en-US" dirty="0" err="1" smtClean="0"/>
              <a:t>arreglo</a:t>
            </a:r>
            <a:r>
              <a:rPr lang="en-US" dirty="0" smtClean="0"/>
              <a:t> A, con </a:t>
            </a:r>
            <a:r>
              <a:rPr lang="en-US" dirty="0" err="1" smtClean="0"/>
              <a:t>los</a:t>
            </a:r>
            <a:r>
              <a:rPr lang="en-US" dirty="0" smtClean="0"/>
              <a:t> </a:t>
            </a:r>
            <a:r>
              <a:rPr lang="en-US" dirty="0" err="1" smtClean="0"/>
              <a:t>mismos</a:t>
            </a:r>
            <a:r>
              <a:rPr lang="en-US" dirty="0" smtClean="0"/>
              <a:t> </a:t>
            </a:r>
            <a:r>
              <a:rPr lang="en-US" dirty="0" err="1" smtClean="0"/>
              <a:t>tipos</a:t>
            </a:r>
            <a:r>
              <a:rPr lang="en-US" dirty="0" smtClean="0"/>
              <a:t> de </a:t>
            </a:r>
            <a:r>
              <a:rPr lang="en-US" dirty="0" err="1" smtClean="0"/>
              <a:t>elementos</a:t>
            </a:r>
            <a:r>
              <a:rPr lang="en-US" dirty="0" smtClean="0"/>
              <a:t> que A.</a:t>
            </a:r>
          </a:p>
        </p:txBody>
      </p:sp>
      <p:sp>
        <p:nvSpPr>
          <p:cNvPr id="4" name="CuadroTexto 3"/>
          <p:cNvSpPr txBox="1"/>
          <p:nvPr/>
        </p:nvSpPr>
        <p:spPr>
          <a:xfrm>
            <a:off x="1048780" y="5759624"/>
            <a:ext cx="7046440" cy="1077218"/>
          </a:xfrm>
          <a:prstGeom prst="rect">
            <a:avLst/>
          </a:prstGeom>
          <a:solidFill>
            <a:schemeClr val="accent1">
              <a:lumMod val="20000"/>
              <a:lumOff val="80000"/>
            </a:schemeClr>
          </a:solidFill>
        </p:spPr>
        <p:txBody>
          <a:bodyPr wrap="square" rtlCol="0">
            <a:spAutoFit/>
          </a:bodyPr>
          <a:lstStyle/>
          <a:p>
            <a:r>
              <a:rPr lang="en-US" sz="3200" dirty="0"/>
              <a:t>Integer[ ] </a:t>
            </a:r>
            <a:r>
              <a:rPr lang="en-US" sz="3200" dirty="0" err="1"/>
              <a:t>arr</a:t>
            </a:r>
            <a:r>
              <a:rPr lang="en-US" sz="3200" dirty="0"/>
              <a:t> = {1, 2, 3, 4, 5, 6, 7, </a:t>
            </a:r>
            <a:r>
              <a:rPr lang="en-US" sz="3200" dirty="0" smtClean="0"/>
              <a:t>8};</a:t>
            </a:r>
          </a:p>
          <a:p>
            <a:r>
              <a:rPr lang="es-AR" sz="3200" dirty="0" err="1" smtClean="0"/>
              <a:t>List</a:t>
            </a:r>
            <a:r>
              <a:rPr lang="es-AR" sz="3200" dirty="0" smtClean="0"/>
              <a:t>&lt;</a:t>
            </a:r>
            <a:r>
              <a:rPr lang="es-AR" sz="3200" dirty="0" err="1" smtClean="0"/>
              <a:t>Integer</a:t>
            </a:r>
            <a:r>
              <a:rPr lang="es-AR" sz="3200" dirty="0"/>
              <a:t>&gt; </a:t>
            </a:r>
            <a:r>
              <a:rPr lang="es-AR" sz="3200" dirty="0" err="1"/>
              <a:t>listArr</a:t>
            </a:r>
            <a:r>
              <a:rPr lang="es-AR" sz="3200" dirty="0"/>
              <a:t> = </a:t>
            </a:r>
            <a:r>
              <a:rPr lang="es-AR" sz="3200" dirty="0" err="1"/>
              <a:t>Arrays.asList</a:t>
            </a:r>
            <a:r>
              <a:rPr lang="es-AR" sz="3200" dirty="0"/>
              <a:t>(</a:t>
            </a:r>
            <a:r>
              <a:rPr lang="es-AR" sz="3200" dirty="0" err="1"/>
              <a:t>arr</a:t>
            </a:r>
            <a:r>
              <a:rPr lang="es-AR" sz="3200" dirty="0"/>
              <a:t>);</a:t>
            </a:r>
          </a:p>
        </p:txBody>
      </p:sp>
    </p:spTree>
    <p:extLst>
      <p:ext uri="{BB962C8B-B14F-4D97-AF65-F5344CB8AC3E}">
        <p14:creationId xmlns:p14="http://schemas.microsoft.com/office/powerpoint/2010/main" val="9612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Inserción ordenada en lista posicional</a:t>
            </a:r>
            <a:endParaRPr lang="es-AR" dirty="0"/>
          </a:p>
        </p:txBody>
      </p:sp>
      <p:pic>
        <p:nvPicPr>
          <p:cNvPr id="4" name="Marcador de contenido 3"/>
          <p:cNvPicPr>
            <a:picLocks noGrp="1" noChangeAspect="1"/>
          </p:cNvPicPr>
          <p:nvPr>
            <p:ph idx="1"/>
          </p:nvPr>
        </p:nvPicPr>
        <p:blipFill>
          <a:blip r:embed="rId3"/>
          <a:stretch>
            <a:fillRect/>
          </a:stretch>
        </p:blipFill>
        <p:spPr>
          <a:xfrm>
            <a:off x="776639" y="1437146"/>
            <a:ext cx="7926058" cy="2940688"/>
          </a:xfrm>
          <a:prstGeom prst="rect">
            <a:avLst/>
          </a:prstGeom>
        </p:spPr>
      </p:pic>
      <p:pic>
        <p:nvPicPr>
          <p:cNvPr id="3" name="Imagen 2"/>
          <p:cNvPicPr>
            <a:picLocks noChangeAspect="1"/>
          </p:cNvPicPr>
          <p:nvPr/>
        </p:nvPicPr>
        <p:blipFill>
          <a:blip r:embed="rId4"/>
          <a:stretch>
            <a:fillRect/>
          </a:stretch>
        </p:blipFill>
        <p:spPr>
          <a:xfrm>
            <a:off x="606208" y="3919473"/>
            <a:ext cx="7931583" cy="2938527"/>
          </a:xfrm>
          <a:prstGeom prst="rect">
            <a:avLst/>
          </a:prstGeom>
        </p:spPr>
      </p:pic>
      <p:cxnSp>
        <p:nvCxnSpPr>
          <p:cNvPr id="6" name="Conector angular 5"/>
          <p:cNvCxnSpPr/>
          <p:nvPr/>
        </p:nvCxnSpPr>
        <p:spPr>
          <a:xfrm rot="10800000">
            <a:off x="3203848" y="4397342"/>
            <a:ext cx="2016224" cy="255796"/>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5000300" y="5065570"/>
            <a:ext cx="439544" cy="646331"/>
          </a:xfrm>
          <a:prstGeom prst="rect">
            <a:avLst/>
          </a:prstGeom>
          <a:noFill/>
        </p:spPr>
        <p:txBody>
          <a:bodyPr wrap="none" rtlCol="0">
            <a:spAutoFit/>
          </a:bodyPr>
          <a:lstStyle/>
          <a:p>
            <a:r>
              <a:rPr lang="es-ES" sz="3600" b="1" dirty="0" smtClean="0">
                <a:solidFill>
                  <a:srgbClr val="FF0000"/>
                </a:solidFill>
              </a:rPr>
              <a:t>X</a:t>
            </a:r>
            <a:endParaRPr lang="es-AR" sz="3600" b="1" dirty="0">
              <a:solidFill>
                <a:srgbClr val="FF0000"/>
              </a:solidFill>
            </a:endParaRPr>
          </a:p>
        </p:txBody>
      </p:sp>
      <p:sp>
        <p:nvSpPr>
          <p:cNvPr id="18" name="CuadroTexto 17"/>
          <p:cNvSpPr txBox="1"/>
          <p:nvPr/>
        </p:nvSpPr>
        <p:spPr>
          <a:xfrm>
            <a:off x="3707904" y="3888196"/>
            <a:ext cx="734496" cy="523220"/>
          </a:xfrm>
          <a:prstGeom prst="rect">
            <a:avLst/>
          </a:prstGeom>
          <a:noFill/>
        </p:spPr>
        <p:txBody>
          <a:bodyPr wrap="none" rtlCol="0">
            <a:spAutoFit/>
          </a:bodyPr>
          <a:lstStyle/>
          <a:p>
            <a:r>
              <a:rPr lang="es-ES" sz="2800" dirty="0" err="1" smtClean="0">
                <a:solidFill>
                  <a:srgbClr val="FF0000"/>
                </a:solidFill>
              </a:rPr>
              <a:t>add</a:t>
            </a:r>
            <a:endParaRPr lang="es-AR" sz="2800" dirty="0">
              <a:solidFill>
                <a:srgbClr val="FF0000"/>
              </a:solidFill>
            </a:endParaRPr>
          </a:p>
        </p:txBody>
      </p:sp>
      <p:sp>
        <p:nvSpPr>
          <p:cNvPr id="19" name="CuadroTexto 18"/>
          <p:cNvSpPr txBox="1"/>
          <p:nvPr/>
        </p:nvSpPr>
        <p:spPr>
          <a:xfrm>
            <a:off x="4931371" y="5511846"/>
            <a:ext cx="1293687" cy="523220"/>
          </a:xfrm>
          <a:prstGeom prst="rect">
            <a:avLst/>
          </a:prstGeom>
          <a:noFill/>
        </p:spPr>
        <p:txBody>
          <a:bodyPr wrap="none" rtlCol="0">
            <a:spAutoFit/>
          </a:bodyPr>
          <a:lstStyle/>
          <a:p>
            <a:r>
              <a:rPr lang="es-ES" sz="2800" dirty="0" err="1" smtClean="0">
                <a:solidFill>
                  <a:srgbClr val="FF0000"/>
                </a:solidFill>
              </a:rPr>
              <a:t>remove</a:t>
            </a:r>
            <a:endParaRPr lang="es-AR" sz="2800" dirty="0">
              <a:solidFill>
                <a:srgbClr val="FF0000"/>
              </a:solidFill>
            </a:endParaRPr>
          </a:p>
        </p:txBody>
      </p:sp>
      <p:sp>
        <p:nvSpPr>
          <p:cNvPr id="20" name="Flecha derecha 19"/>
          <p:cNvSpPr/>
          <p:nvPr/>
        </p:nvSpPr>
        <p:spPr>
          <a:xfrm>
            <a:off x="3203847" y="5642651"/>
            <a:ext cx="504057" cy="2616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68500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Inserción ordenada en lista posicional</a:t>
            </a:r>
            <a:endParaRPr lang="es-AR" dirty="0"/>
          </a:p>
        </p:txBody>
      </p:sp>
      <p:pic>
        <p:nvPicPr>
          <p:cNvPr id="5" name="Imagen 4"/>
          <p:cNvPicPr>
            <a:picLocks noChangeAspect="1"/>
          </p:cNvPicPr>
          <p:nvPr/>
        </p:nvPicPr>
        <p:blipFill>
          <a:blip r:embed="rId2"/>
          <a:stretch>
            <a:fillRect/>
          </a:stretch>
        </p:blipFill>
        <p:spPr>
          <a:xfrm>
            <a:off x="179856" y="1844824"/>
            <a:ext cx="8930027" cy="4590298"/>
          </a:xfrm>
          <a:prstGeom prst="rect">
            <a:avLst/>
          </a:prstGeom>
        </p:spPr>
      </p:pic>
    </p:spTree>
    <p:extLst>
      <p:ext uri="{BB962C8B-B14F-4D97-AF65-F5344CB8AC3E}">
        <p14:creationId xmlns:p14="http://schemas.microsoft.com/office/powerpoint/2010/main" val="4266024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Array</a:t>
            </a:r>
            <a:r>
              <a:rPr lang="es-ES" dirty="0" smtClean="0"/>
              <a:t> </a:t>
            </a:r>
            <a:r>
              <a:rPr lang="es-ES" dirty="0" err="1" smtClean="0"/>
              <a:t>List</a:t>
            </a:r>
            <a:endParaRPr lang="es-ES" dirty="0"/>
          </a:p>
        </p:txBody>
      </p:sp>
      <p:sp>
        <p:nvSpPr>
          <p:cNvPr id="3" name="2 Marcador de contenido"/>
          <p:cNvSpPr>
            <a:spLocks noGrp="1"/>
          </p:cNvSpPr>
          <p:nvPr>
            <p:ph idx="1"/>
          </p:nvPr>
        </p:nvSpPr>
        <p:spPr/>
        <p:txBody>
          <a:bodyPr>
            <a:normAutofit/>
          </a:bodyPr>
          <a:lstStyle/>
          <a:p>
            <a:r>
              <a:rPr lang="es-ES" dirty="0" smtClean="0"/>
              <a:t>Una opción obvia para implementar este TAD lista es usar un arreglo, A, donde A[i] almacena (una referencia a) el elemento con índice i.</a:t>
            </a:r>
          </a:p>
          <a:p>
            <a:r>
              <a:rPr lang="es-ES" dirty="0" smtClean="0"/>
              <a:t>Con una representación basada en un arreglo A, los métodos </a:t>
            </a:r>
            <a:r>
              <a:rPr lang="es-ES" dirty="0" err="1" smtClean="0"/>
              <a:t>get</a:t>
            </a:r>
            <a:r>
              <a:rPr lang="es-ES" dirty="0" smtClean="0"/>
              <a:t>(i) y set(i, e) son fáciles de implementar accediendo A[i] (suponiendo que i es un índice legítimo).</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83" y="5805264"/>
            <a:ext cx="5695129" cy="1052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00767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idx="1"/>
          </p:nvPr>
        </p:nvSpPr>
        <p:spPr/>
        <p:txBody>
          <a:bodyPr>
            <a:normAutofit lnSpcReduction="10000"/>
          </a:bodyPr>
          <a:lstStyle/>
          <a:p>
            <a:r>
              <a:rPr lang="es-ES" dirty="0" smtClean="0"/>
              <a:t>Data </a:t>
            </a:r>
            <a:r>
              <a:rPr lang="es-ES" dirty="0" err="1" smtClean="0"/>
              <a:t>Structures</a:t>
            </a:r>
            <a:r>
              <a:rPr lang="es-ES" dirty="0" smtClean="0"/>
              <a:t> and </a:t>
            </a:r>
            <a:r>
              <a:rPr lang="es-ES" dirty="0" err="1" smtClean="0"/>
              <a:t>Algorithms</a:t>
            </a:r>
            <a:r>
              <a:rPr lang="es-ES" dirty="0" smtClean="0"/>
              <a:t> in Java™. </a:t>
            </a:r>
            <a:r>
              <a:rPr lang="es-ES" dirty="0" err="1" smtClean="0"/>
              <a:t>Sixth</a:t>
            </a:r>
            <a:r>
              <a:rPr lang="es-ES" dirty="0" smtClean="0"/>
              <a:t> </a:t>
            </a:r>
            <a:r>
              <a:rPr lang="es-ES" dirty="0" err="1" smtClean="0"/>
              <a:t>Edition</a:t>
            </a:r>
            <a:r>
              <a:rPr lang="es-ES" dirty="0" smtClean="0"/>
              <a:t>. Michael T. </a:t>
            </a:r>
            <a:r>
              <a:rPr lang="es-ES" dirty="0" err="1" smtClean="0"/>
              <a:t>Goodrich</a:t>
            </a:r>
            <a:r>
              <a:rPr lang="es-ES" dirty="0" smtClean="0"/>
              <a:t>, </a:t>
            </a:r>
            <a:r>
              <a:rPr lang="es-ES" dirty="0" err="1" smtClean="0"/>
              <a:t>Department</a:t>
            </a:r>
            <a:r>
              <a:rPr lang="es-ES" dirty="0" smtClean="0"/>
              <a:t> of </a:t>
            </a:r>
            <a:r>
              <a:rPr lang="es-ES" dirty="0" err="1" smtClean="0"/>
              <a:t>Computer</a:t>
            </a:r>
            <a:r>
              <a:rPr lang="es-ES" dirty="0" smtClean="0"/>
              <a:t> </a:t>
            </a:r>
            <a:r>
              <a:rPr lang="es-ES" dirty="0" err="1" smtClean="0"/>
              <a:t>Science</a:t>
            </a:r>
            <a:r>
              <a:rPr lang="es-ES" dirty="0" smtClean="0"/>
              <a:t> </a:t>
            </a:r>
            <a:r>
              <a:rPr lang="es-ES" dirty="0" err="1" smtClean="0"/>
              <a:t>University</a:t>
            </a:r>
            <a:r>
              <a:rPr lang="es-ES" dirty="0" smtClean="0"/>
              <a:t> of California. Roberto </a:t>
            </a:r>
            <a:r>
              <a:rPr lang="es-ES" dirty="0" err="1" smtClean="0"/>
              <a:t>Tamassia</a:t>
            </a:r>
            <a:r>
              <a:rPr lang="es-ES" dirty="0" smtClean="0"/>
              <a:t>, </a:t>
            </a:r>
            <a:r>
              <a:rPr lang="es-ES" dirty="0" err="1" smtClean="0"/>
              <a:t>Department</a:t>
            </a:r>
            <a:r>
              <a:rPr lang="es-ES" dirty="0" smtClean="0"/>
              <a:t> of </a:t>
            </a:r>
            <a:r>
              <a:rPr lang="es-ES" dirty="0" err="1" smtClean="0"/>
              <a:t>Computer</a:t>
            </a:r>
            <a:r>
              <a:rPr lang="es-ES" dirty="0" smtClean="0"/>
              <a:t> </a:t>
            </a:r>
            <a:r>
              <a:rPr lang="es-ES" dirty="0" err="1" smtClean="0"/>
              <a:t>Science</a:t>
            </a:r>
            <a:r>
              <a:rPr lang="es-ES" dirty="0" smtClean="0"/>
              <a:t> Brown </a:t>
            </a:r>
            <a:r>
              <a:rPr lang="es-ES" dirty="0" err="1" smtClean="0"/>
              <a:t>University</a:t>
            </a:r>
            <a:r>
              <a:rPr lang="es-ES" dirty="0" smtClean="0"/>
              <a:t>. Michael H. </a:t>
            </a:r>
            <a:r>
              <a:rPr lang="es-ES" dirty="0" err="1" smtClean="0"/>
              <a:t>Goldwasser</a:t>
            </a:r>
            <a:r>
              <a:rPr lang="es-ES" dirty="0" smtClean="0"/>
              <a:t>, </a:t>
            </a:r>
            <a:r>
              <a:rPr lang="en-US" dirty="0" smtClean="0"/>
              <a:t>Department of Mathematics and Computer Science </a:t>
            </a:r>
            <a:r>
              <a:rPr lang="es-ES" dirty="0" smtClean="0"/>
              <a:t>Saint Louis </a:t>
            </a:r>
            <a:r>
              <a:rPr lang="es-ES" dirty="0" err="1" smtClean="0"/>
              <a:t>University</a:t>
            </a:r>
            <a:r>
              <a:rPr lang="es-ES" dirty="0" smtClean="0"/>
              <a:t>. </a:t>
            </a:r>
            <a:r>
              <a:rPr lang="es-ES" dirty="0" err="1" smtClean="0"/>
              <a:t>Wiley</a:t>
            </a:r>
            <a:r>
              <a:rPr lang="es-ES" dirty="0" smtClean="0"/>
              <a:t>. 2014</a:t>
            </a:r>
            <a:r>
              <a:rPr lang="es-ES" dirty="0" smtClean="0"/>
              <a:t>.</a:t>
            </a:r>
            <a:endParaRPr lang="es-ES" dirty="0"/>
          </a:p>
          <a:p>
            <a:r>
              <a:rPr lang="es-ES" dirty="0">
                <a:hlinkClick r:id="rId2"/>
              </a:rPr>
              <a:t>https://www.geeksforgeeks.org</a:t>
            </a:r>
            <a:r>
              <a:rPr lang="es-ES" dirty="0" smtClean="0">
                <a:hlinkClick r:id="rId2"/>
              </a:rPr>
              <a:t>/</a:t>
            </a:r>
            <a:r>
              <a:rPr lang="es-ES" dirty="0" smtClean="0"/>
              <a:t> </a:t>
            </a:r>
            <a:endParaRPr lang="es-ES" dirty="0" smtClean="0"/>
          </a:p>
        </p:txBody>
      </p:sp>
      <p:sp>
        <p:nvSpPr>
          <p:cNvPr id="4" name="3 Marcador de pie de página"/>
          <p:cNvSpPr>
            <a:spLocks noGrp="1"/>
          </p:cNvSpPr>
          <p:nvPr>
            <p:ph type="ftr" sz="quarter" idx="11"/>
          </p:nvPr>
        </p:nvSpPr>
        <p:spPr/>
        <p:txBody>
          <a:bodyPr/>
          <a:lstStyle/>
          <a:p>
            <a:r>
              <a:rPr lang="es-ES" smtClean="0"/>
              <a:t>Algorítmica y Programación II</a:t>
            </a:r>
            <a:endParaRPr lang="es-ES"/>
          </a:p>
        </p:txBody>
      </p:sp>
    </p:spTree>
    <p:extLst>
      <p:ext uri="{BB962C8B-B14F-4D97-AF65-F5344CB8AC3E}">
        <p14:creationId xmlns:p14="http://schemas.microsoft.com/office/powerpoint/2010/main" val="3785973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Inserción</a:t>
            </a:r>
            <a:endParaRPr lang="es-ES" dirty="0"/>
          </a:p>
        </p:txBody>
      </p:sp>
      <p:sp>
        <p:nvSpPr>
          <p:cNvPr id="3" name="2 Marcador de contenido"/>
          <p:cNvSpPr>
            <a:spLocks noGrp="1"/>
          </p:cNvSpPr>
          <p:nvPr>
            <p:ph idx="1"/>
          </p:nvPr>
        </p:nvSpPr>
        <p:spPr>
          <a:xfrm>
            <a:off x="457200" y="1340768"/>
            <a:ext cx="8686800" cy="4525963"/>
          </a:xfrm>
        </p:spPr>
        <p:txBody>
          <a:bodyPr/>
          <a:lstStyle/>
          <a:p>
            <a:r>
              <a:rPr lang="en-US" dirty="0" err="1" smtClean="0"/>
              <a:t>En</a:t>
            </a:r>
            <a:r>
              <a:rPr lang="en-US" dirty="0" smtClean="0"/>
              <a:t> la </a:t>
            </a:r>
            <a:r>
              <a:rPr lang="en-US" dirty="0" err="1" smtClean="0"/>
              <a:t>operación</a:t>
            </a:r>
            <a:r>
              <a:rPr lang="en-US" dirty="0" smtClean="0"/>
              <a:t> </a:t>
            </a:r>
            <a:r>
              <a:rPr lang="en-US" b="1" i="1" dirty="0"/>
              <a:t>add</a:t>
            </a:r>
            <a:r>
              <a:rPr lang="en-US" dirty="0"/>
              <a:t>(</a:t>
            </a:r>
            <a:r>
              <a:rPr lang="en-US" b="1" i="1" dirty="0" err="1"/>
              <a:t>i</a:t>
            </a:r>
            <a:r>
              <a:rPr lang="en-US" b="1" dirty="0"/>
              <a:t>, </a:t>
            </a:r>
            <a:r>
              <a:rPr lang="en-US" b="1" i="1" dirty="0"/>
              <a:t>o</a:t>
            </a:r>
            <a:r>
              <a:rPr lang="en-US" dirty="0"/>
              <a:t>), </a:t>
            </a:r>
            <a:r>
              <a:rPr lang="en-US" dirty="0" err="1" smtClean="0"/>
              <a:t>necesitamos</a:t>
            </a:r>
            <a:r>
              <a:rPr lang="en-US" dirty="0" smtClean="0"/>
              <a:t> </a:t>
            </a:r>
            <a:r>
              <a:rPr lang="en-US" dirty="0" err="1" smtClean="0"/>
              <a:t>hacer</a:t>
            </a:r>
            <a:r>
              <a:rPr lang="en-US" dirty="0" smtClean="0"/>
              <a:t> un </a:t>
            </a:r>
            <a:r>
              <a:rPr lang="en-US" dirty="0" err="1" smtClean="0"/>
              <a:t>lugar</a:t>
            </a:r>
            <a:r>
              <a:rPr lang="en-US" dirty="0" smtClean="0"/>
              <a:t> para el </a:t>
            </a:r>
            <a:r>
              <a:rPr lang="en-US" dirty="0" err="1" smtClean="0"/>
              <a:t>nuevo</a:t>
            </a:r>
            <a:r>
              <a:rPr lang="en-US" dirty="0" smtClean="0"/>
              <a:t> </a:t>
            </a:r>
            <a:r>
              <a:rPr lang="en-US" dirty="0" err="1" smtClean="0"/>
              <a:t>elemento</a:t>
            </a:r>
            <a:r>
              <a:rPr lang="en-US" dirty="0" smtClean="0"/>
              <a:t> </a:t>
            </a:r>
            <a:r>
              <a:rPr lang="en-US" dirty="0" err="1" smtClean="0"/>
              <a:t>desplazando</a:t>
            </a:r>
            <a:r>
              <a:rPr lang="en-US" dirty="0" smtClean="0"/>
              <a:t> </a:t>
            </a:r>
            <a:r>
              <a:rPr lang="en-US" dirty="0" err="1" smtClean="0"/>
              <a:t>hacia</a:t>
            </a:r>
            <a:r>
              <a:rPr lang="en-US" dirty="0" smtClean="0"/>
              <a:t> </a:t>
            </a:r>
            <a:r>
              <a:rPr lang="en-US" dirty="0" err="1" smtClean="0"/>
              <a:t>adelante</a:t>
            </a:r>
            <a:r>
              <a:rPr lang="en-US" dirty="0" smtClean="0"/>
              <a:t> </a:t>
            </a:r>
            <a:r>
              <a:rPr lang="en-US" dirty="0" err="1" smtClean="0"/>
              <a:t>los</a:t>
            </a:r>
            <a:r>
              <a:rPr lang="en-US" dirty="0" smtClean="0"/>
              <a:t> </a:t>
            </a:r>
            <a:r>
              <a:rPr lang="en-US" b="1" i="1" dirty="0" smtClean="0"/>
              <a:t>n </a:t>
            </a:r>
            <a:r>
              <a:rPr lang="en-US" dirty="0" smtClean="0"/>
              <a:t>– </a:t>
            </a:r>
            <a:r>
              <a:rPr lang="en-US" b="1" i="1" dirty="0" err="1" smtClean="0"/>
              <a:t>i</a:t>
            </a:r>
            <a:r>
              <a:rPr lang="en-US" b="1" i="1" dirty="0" smtClean="0"/>
              <a:t> </a:t>
            </a:r>
            <a:r>
              <a:rPr lang="en-US" dirty="0" err="1" smtClean="0"/>
              <a:t>elementos</a:t>
            </a:r>
            <a:r>
              <a:rPr lang="es-ES" dirty="0" smtClean="0"/>
              <a:t> </a:t>
            </a:r>
            <a:r>
              <a:rPr lang="es-ES" b="1" i="1" dirty="0"/>
              <a:t>A</a:t>
            </a:r>
            <a:r>
              <a:rPr lang="es-ES" dirty="0"/>
              <a:t>[</a:t>
            </a:r>
            <a:r>
              <a:rPr lang="es-ES" b="1" i="1" dirty="0"/>
              <a:t>i</a:t>
            </a:r>
            <a:r>
              <a:rPr lang="es-ES" dirty="0" smtClean="0"/>
              <a:t>],…, </a:t>
            </a:r>
            <a:r>
              <a:rPr lang="es-ES" b="1" i="1" dirty="0"/>
              <a:t>A</a:t>
            </a:r>
            <a:r>
              <a:rPr lang="es-ES" dirty="0"/>
              <a:t>[</a:t>
            </a:r>
            <a:r>
              <a:rPr lang="es-ES" b="1" i="1" dirty="0"/>
              <a:t>n </a:t>
            </a:r>
            <a:r>
              <a:rPr lang="es-ES" dirty="0"/>
              <a:t>- 1]</a:t>
            </a:r>
          </a:p>
          <a:p>
            <a:r>
              <a:rPr lang="en-US" dirty="0" err="1" smtClean="0"/>
              <a:t>En</a:t>
            </a:r>
            <a:r>
              <a:rPr lang="en-US" dirty="0" smtClean="0"/>
              <a:t> el </a:t>
            </a:r>
            <a:r>
              <a:rPr lang="en-US" dirty="0" err="1" smtClean="0"/>
              <a:t>peor</a:t>
            </a:r>
            <a:r>
              <a:rPr lang="en-US" dirty="0" smtClean="0"/>
              <a:t> </a:t>
            </a:r>
            <a:r>
              <a:rPr lang="en-US" dirty="0" err="1" smtClean="0"/>
              <a:t>caso</a:t>
            </a:r>
            <a:r>
              <a:rPr lang="en-US" dirty="0" smtClean="0"/>
              <a:t> </a:t>
            </a:r>
            <a:r>
              <a:rPr lang="en-US" dirty="0"/>
              <a:t>(</a:t>
            </a:r>
            <a:r>
              <a:rPr lang="en-US" b="1" i="1" dirty="0" err="1"/>
              <a:t>i</a:t>
            </a:r>
            <a:r>
              <a:rPr lang="en-US" b="1" i="1" dirty="0"/>
              <a:t> </a:t>
            </a:r>
            <a:r>
              <a:rPr lang="en-US" dirty="0"/>
              <a:t>= 0), </a:t>
            </a:r>
            <a:r>
              <a:rPr lang="en-US" dirty="0" err="1" smtClean="0"/>
              <a:t>toma</a:t>
            </a:r>
            <a:r>
              <a:rPr lang="en-US" dirty="0" smtClean="0"/>
              <a:t> </a:t>
            </a:r>
            <a:r>
              <a:rPr lang="en-US" b="1" i="1" dirty="0"/>
              <a:t>O</a:t>
            </a:r>
            <a:r>
              <a:rPr lang="en-US" dirty="0"/>
              <a:t>(</a:t>
            </a:r>
            <a:r>
              <a:rPr lang="en-US" b="1" i="1" dirty="0"/>
              <a:t>n</a:t>
            </a:r>
            <a:r>
              <a:rPr lang="en-US" dirty="0"/>
              <a:t>) </a:t>
            </a:r>
            <a:r>
              <a:rPr lang="en-US" dirty="0" err="1" smtClean="0"/>
              <a:t>veces</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042" y="4005064"/>
            <a:ext cx="6214302" cy="285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116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Eliminar un elemento</a:t>
            </a:r>
            <a:endParaRPr lang="es-ES" dirty="0"/>
          </a:p>
        </p:txBody>
      </p:sp>
      <p:sp>
        <p:nvSpPr>
          <p:cNvPr id="3" name="2 Marcador de contenido"/>
          <p:cNvSpPr>
            <a:spLocks noGrp="1"/>
          </p:cNvSpPr>
          <p:nvPr>
            <p:ph idx="1"/>
          </p:nvPr>
        </p:nvSpPr>
        <p:spPr/>
        <p:txBody>
          <a:bodyPr>
            <a:normAutofit/>
          </a:bodyPr>
          <a:lstStyle/>
          <a:p>
            <a:r>
              <a:rPr lang="en-US" dirty="0" err="1" smtClean="0"/>
              <a:t>En</a:t>
            </a:r>
            <a:r>
              <a:rPr lang="en-US" dirty="0" smtClean="0"/>
              <a:t> </a:t>
            </a:r>
            <a:r>
              <a:rPr lang="en-US" dirty="0" err="1" smtClean="0"/>
              <a:t>una</a:t>
            </a:r>
            <a:r>
              <a:rPr lang="en-US" dirty="0" smtClean="0"/>
              <a:t> </a:t>
            </a:r>
            <a:r>
              <a:rPr lang="en-US" dirty="0" err="1" smtClean="0"/>
              <a:t>operación</a:t>
            </a:r>
            <a:r>
              <a:rPr lang="en-US" dirty="0" smtClean="0"/>
              <a:t> </a:t>
            </a:r>
            <a:r>
              <a:rPr lang="en-US" b="1" i="1" dirty="0"/>
              <a:t>remove</a:t>
            </a:r>
            <a:r>
              <a:rPr lang="en-US" dirty="0"/>
              <a:t>(</a:t>
            </a:r>
            <a:r>
              <a:rPr lang="en-US" dirty="0" err="1"/>
              <a:t>i</a:t>
            </a:r>
            <a:r>
              <a:rPr lang="en-US" dirty="0"/>
              <a:t>), </a:t>
            </a:r>
            <a:r>
              <a:rPr lang="en-US" dirty="0" err="1" smtClean="0"/>
              <a:t>necesitaremos</a:t>
            </a:r>
            <a:r>
              <a:rPr lang="en-US" dirty="0" smtClean="0"/>
              <a:t> </a:t>
            </a:r>
            <a:r>
              <a:rPr lang="en-US" dirty="0" err="1" smtClean="0"/>
              <a:t>llenar</a:t>
            </a:r>
            <a:r>
              <a:rPr lang="en-US" dirty="0" smtClean="0"/>
              <a:t> el </a:t>
            </a:r>
            <a:r>
              <a:rPr lang="en-US" dirty="0" err="1" smtClean="0"/>
              <a:t>hueco</a:t>
            </a:r>
            <a:r>
              <a:rPr lang="en-US" dirty="0" smtClean="0"/>
              <a:t>  de la </a:t>
            </a:r>
            <a:r>
              <a:rPr lang="en-US" dirty="0" err="1" smtClean="0"/>
              <a:t>izquierda</a:t>
            </a:r>
            <a:r>
              <a:rPr lang="en-US" dirty="0" smtClean="0"/>
              <a:t> </a:t>
            </a:r>
            <a:r>
              <a:rPr lang="en-US" dirty="0" err="1" smtClean="0"/>
              <a:t>producto</a:t>
            </a:r>
            <a:r>
              <a:rPr lang="en-US" dirty="0" smtClean="0"/>
              <a:t> del </a:t>
            </a:r>
            <a:r>
              <a:rPr lang="en-US" dirty="0" err="1" smtClean="0"/>
              <a:t>elemento</a:t>
            </a:r>
            <a:r>
              <a:rPr lang="en-US" dirty="0" smtClean="0"/>
              <a:t> </a:t>
            </a:r>
            <a:r>
              <a:rPr lang="en-US" dirty="0" err="1" smtClean="0"/>
              <a:t>eliminado</a:t>
            </a:r>
            <a:r>
              <a:rPr lang="en-US" dirty="0"/>
              <a:t> </a:t>
            </a:r>
            <a:r>
              <a:rPr lang="en-US" dirty="0" err="1" smtClean="0"/>
              <a:t>desplazando</a:t>
            </a:r>
            <a:r>
              <a:rPr lang="en-US" dirty="0" smtClean="0"/>
              <a:t> </a:t>
            </a:r>
            <a:r>
              <a:rPr lang="en-US" dirty="0" err="1" smtClean="0"/>
              <a:t>hacia</a:t>
            </a:r>
            <a:r>
              <a:rPr lang="en-US" dirty="0" smtClean="0"/>
              <a:t> </a:t>
            </a:r>
            <a:r>
              <a:rPr lang="en-US" dirty="0" err="1" smtClean="0"/>
              <a:t>atrás</a:t>
            </a:r>
            <a:r>
              <a:rPr lang="en-US" dirty="0" smtClean="0"/>
              <a:t> </a:t>
            </a:r>
            <a:r>
              <a:rPr lang="en-US" dirty="0" err="1" smtClean="0"/>
              <a:t>los</a:t>
            </a:r>
            <a:r>
              <a:rPr lang="en-US" dirty="0" smtClean="0"/>
              <a:t> </a:t>
            </a:r>
            <a:r>
              <a:rPr lang="en-US" b="1" i="1" dirty="0"/>
              <a:t>n </a:t>
            </a:r>
            <a:r>
              <a:rPr lang="en-US" dirty="0"/>
              <a:t>- </a:t>
            </a:r>
            <a:r>
              <a:rPr lang="en-US" b="1" i="1" dirty="0" err="1"/>
              <a:t>i</a:t>
            </a:r>
            <a:r>
              <a:rPr lang="en-US" b="1" i="1" dirty="0"/>
              <a:t> </a:t>
            </a:r>
            <a:r>
              <a:rPr lang="en-US" dirty="0" smtClean="0"/>
              <a:t>– 1 </a:t>
            </a:r>
            <a:r>
              <a:rPr lang="en-US" dirty="0" err="1" smtClean="0"/>
              <a:t>elementos</a:t>
            </a:r>
            <a:r>
              <a:rPr lang="pt-BR" dirty="0" smtClean="0"/>
              <a:t> </a:t>
            </a:r>
            <a:r>
              <a:rPr lang="pt-BR" b="1" i="1" dirty="0"/>
              <a:t>A</a:t>
            </a:r>
            <a:r>
              <a:rPr lang="pt-BR" dirty="0"/>
              <a:t>[</a:t>
            </a:r>
            <a:r>
              <a:rPr lang="pt-BR" b="1" i="1" dirty="0"/>
              <a:t>i </a:t>
            </a:r>
            <a:r>
              <a:rPr lang="pt-BR" dirty="0"/>
              <a:t>+ 1], …, </a:t>
            </a:r>
            <a:r>
              <a:rPr lang="pt-BR" b="1" i="1" dirty="0"/>
              <a:t>A</a:t>
            </a:r>
            <a:r>
              <a:rPr lang="pt-BR" dirty="0"/>
              <a:t>[</a:t>
            </a:r>
            <a:r>
              <a:rPr lang="pt-BR" b="1" i="1" dirty="0"/>
              <a:t>n </a:t>
            </a:r>
            <a:r>
              <a:rPr lang="pt-BR" dirty="0"/>
              <a:t>- </a:t>
            </a:r>
            <a:r>
              <a:rPr lang="pt-BR" dirty="0" smtClean="0"/>
              <a:t>1]</a:t>
            </a:r>
          </a:p>
          <a:p>
            <a:r>
              <a:rPr lang="en-US" dirty="0" err="1" smtClean="0"/>
              <a:t>En</a:t>
            </a:r>
            <a:r>
              <a:rPr lang="en-US" dirty="0" smtClean="0"/>
              <a:t> el </a:t>
            </a:r>
            <a:r>
              <a:rPr lang="en-US" dirty="0" err="1" smtClean="0"/>
              <a:t>peor</a:t>
            </a:r>
            <a:r>
              <a:rPr lang="en-US" dirty="0" smtClean="0"/>
              <a:t> </a:t>
            </a:r>
            <a:r>
              <a:rPr lang="en-US" dirty="0" err="1" smtClean="0"/>
              <a:t>caso</a:t>
            </a:r>
            <a:r>
              <a:rPr lang="en-US" dirty="0" smtClean="0"/>
              <a:t> </a:t>
            </a:r>
            <a:r>
              <a:rPr lang="en-US" dirty="0"/>
              <a:t>(</a:t>
            </a:r>
            <a:r>
              <a:rPr lang="en-US" b="1" i="1" dirty="0" err="1"/>
              <a:t>i</a:t>
            </a:r>
            <a:r>
              <a:rPr lang="en-US" b="1" i="1" dirty="0"/>
              <a:t> </a:t>
            </a:r>
            <a:r>
              <a:rPr lang="en-US" dirty="0"/>
              <a:t>= 0), </a:t>
            </a:r>
            <a:r>
              <a:rPr lang="en-US" dirty="0" err="1" smtClean="0"/>
              <a:t>toma</a:t>
            </a:r>
            <a:r>
              <a:rPr lang="en-US" dirty="0" smtClean="0"/>
              <a:t> </a:t>
            </a:r>
            <a:r>
              <a:rPr lang="en-US" b="1" i="1" dirty="0"/>
              <a:t>O</a:t>
            </a:r>
            <a:r>
              <a:rPr lang="en-US" dirty="0"/>
              <a:t>(</a:t>
            </a:r>
            <a:r>
              <a:rPr lang="en-US" b="1" i="1" dirty="0"/>
              <a:t>n</a:t>
            </a:r>
            <a:r>
              <a:rPr lang="en-US" dirty="0"/>
              <a:t>) </a:t>
            </a:r>
            <a:r>
              <a:rPr lang="en-US" dirty="0" err="1" smtClean="0"/>
              <a:t>veces</a:t>
            </a: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93096"/>
            <a:ext cx="5544616" cy="2529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Performance</a:t>
            </a:r>
          </a:p>
        </p:txBody>
      </p:sp>
      <p:sp>
        <p:nvSpPr>
          <p:cNvPr id="3" name="2 Marcador de contenido"/>
          <p:cNvSpPr>
            <a:spLocks noGrp="1"/>
          </p:cNvSpPr>
          <p:nvPr>
            <p:ph idx="1"/>
          </p:nvPr>
        </p:nvSpPr>
        <p:spPr/>
        <p:txBody>
          <a:bodyPr>
            <a:normAutofit fontScale="92500" lnSpcReduction="10000"/>
          </a:bodyPr>
          <a:lstStyle/>
          <a:p>
            <a:r>
              <a:rPr lang="en-US" dirty="0" err="1" smtClean="0"/>
              <a:t>Implementación</a:t>
            </a:r>
            <a:r>
              <a:rPr lang="en-US" dirty="0" smtClean="0"/>
              <a:t> de </a:t>
            </a:r>
            <a:r>
              <a:rPr lang="en-US" dirty="0" err="1" smtClean="0"/>
              <a:t>lista</a:t>
            </a:r>
            <a:r>
              <a:rPr lang="en-US" dirty="0" smtClean="0"/>
              <a:t> </a:t>
            </a:r>
            <a:r>
              <a:rPr lang="en-US" dirty="0" err="1" smtClean="0"/>
              <a:t>dinámica</a:t>
            </a:r>
            <a:r>
              <a:rPr lang="en-US" dirty="0" smtClean="0"/>
              <a:t> </a:t>
            </a:r>
            <a:r>
              <a:rPr lang="en-US" dirty="0" err="1" smtClean="0"/>
              <a:t>basada</a:t>
            </a:r>
            <a:r>
              <a:rPr lang="en-US" dirty="0" smtClean="0"/>
              <a:t> </a:t>
            </a:r>
            <a:r>
              <a:rPr lang="en-US" dirty="0" err="1" smtClean="0"/>
              <a:t>en</a:t>
            </a:r>
            <a:r>
              <a:rPr lang="en-US" dirty="0" smtClean="0"/>
              <a:t> un </a:t>
            </a:r>
            <a:r>
              <a:rPr lang="en-US" dirty="0" err="1" smtClean="0"/>
              <a:t>arreglo</a:t>
            </a:r>
            <a:r>
              <a:rPr lang="es-ES" dirty="0" smtClean="0"/>
              <a:t>:</a:t>
            </a:r>
            <a:endParaRPr lang="es-ES" dirty="0"/>
          </a:p>
          <a:p>
            <a:r>
              <a:rPr lang="en-US" dirty="0" smtClean="0"/>
              <a:t>El </a:t>
            </a:r>
            <a:r>
              <a:rPr lang="en-US" dirty="0" err="1" smtClean="0"/>
              <a:t>espacio</a:t>
            </a:r>
            <a:r>
              <a:rPr lang="en-US" dirty="0" smtClean="0"/>
              <a:t> </a:t>
            </a:r>
            <a:r>
              <a:rPr lang="en-US" dirty="0" err="1" smtClean="0"/>
              <a:t>usado</a:t>
            </a:r>
            <a:r>
              <a:rPr lang="en-US" dirty="0" smtClean="0"/>
              <a:t> </a:t>
            </a:r>
            <a:r>
              <a:rPr lang="en-US" dirty="0" err="1" smtClean="0"/>
              <a:t>por</a:t>
            </a:r>
            <a:r>
              <a:rPr lang="en-US" dirty="0" smtClean="0"/>
              <a:t> </a:t>
            </a:r>
            <a:r>
              <a:rPr lang="en-US" dirty="0" err="1" smtClean="0"/>
              <a:t>los</a:t>
            </a:r>
            <a:r>
              <a:rPr lang="en-US" dirty="0" smtClean="0"/>
              <a:t> </a:t>
            </a:r>
            <a:r>
              <a:rPr lang="en-US" dirty="0" err="1" smtClean="0"/>
              <a:t>datos</a:t>
            </a:r>
            <a:r>
              <a:rPr lang="en-US" dirty="0" smtClean="0"/>
              <a:t> </a:t>
            </a:r>
            <a:r>
              <a:rPr lang="en-US" dirty="0" err="1" smtClean="0"/>
              <a:t>es</a:t>
            </a:r>
            <a:r>
              <a:rPr lang="en-US" dirty="0" smtClean="0"/>
              <a:t> </a:t>
            </a:r>
            <a:r>
              <a:rPr lang="en-US" b="1" i="1" dirty="0"/>
              <a:t>O</a:t>
            </a:r>
            <a:r>
              <a:rPr lang="en-US" dirty="0"/>
              <a:t>(</a:t>
            </a:r>
            <a:r>
              <a:rPr lang="en-US" b="1" i="1" dirty="0"/>
              <a:t>n</a:t>
            </a:r>
            <a:r>
              <a:rPr lang="en-US" dirty="0"/>
              <a:t>)</a:t>
            </a:r>
          </a:p>
          <a:p>
            <a:r>
              <a:rPr lang="en-US" dirty="0" err="1" smtClean="0"/>
              <a:t>Indexar</a:t>
            </a:r>
            <a:r>
              <a:rPr lang="en-US" dirty="0" smtClean="0"/>
              <a:t> un </a:t>
            </a:r>
            <a:r>
              <a:rPr lang="en-US" dirty="0" err="1" smtClean="0"/>
              <a:t>elemento</a:t>
            </a:r>
            <a:r>
              <a:rPr lang="en-US" dirty="0" smtClean="0"/>
              <a:t> </a:t>
            </a:r>
            <a:r>
              <a:rPr lang="en-US" dirty="0" err="1" smtClean="0"/>
              <a:t>es</a:t>
            </a:r>
            <a:r>
              <a:rPr lang="en-US" dirty="0" smtClean="0"/>
              <a:t> </a:t>
            </a:r>
            <a:r>
              <a:rPr lang="en-US" b="1" i="1" dirty="0"/>
              <a:t>O</a:t>
            </a:r>
            <a:r>
              <a:rPr lang="en-US" dirty="0"/>
              <a:t>(1</a:t>
            </a:r>
            <a:r>
              <a:rPr lang="en-US" dirty="0" smtClean="0"/>
              <a:t>)</a:t>
            </a:r>
            <a:endParaRPr lang="en-US" dirty="0"/>
          </a:p>
          <a:p>
            <a:r>
              <a:rPr lang="en-US" b="1" i="1" dirty="0" smtClean="0"/>
              <a:t>add </a:t>
            </a:r>
            <a:r>
              <a:rPr lang="en-US" dirty="0" smtClean="0"/>
              <a:t>y </a:t>
            </a:r>
            <a:r>
              <a:rPr lang="en-US" b="1" i="1" dirty="0" smtClean="0"/>
              <a:t>remove </a:t>
            </a:r>
            <a:r>
              <a:rPr lang="en-US" dirty="0" err="1" smtClean="0"/>
              <a:t>ejecuta</a:t>
            </a:r>
            <a:r>
              <a:rPr lang="en-US" dirty="0" smtClean="0"/>
              <a:t> </a:t>
            </a:r>
            <a:r>
              <a:rPr lang="en-US" dirty="0" err="1" smtClean="0"/>
              <a:t>en</a:t>
            </a:r>
            <a:r>
              <a:rPr lang="en-US" dirty="0" smtClean="0"/>
              <a:t> </a:t>
            </a:r>
            <a:r>
              <a:rPr lang="en-US" b="1" i="1" dirty="0"/>
              <a:t>O</a:t>
            </a:r>
            <a:r>
              <a:rPr lang="en-US" dirty="0"/>
              <a:t>(</a:t>
            </a:r>
            <a:r>
              <a:rPr lang="en-US" b="1" i="1" dirty="0"/>
              <a:t>n</a:t>
            </a:r>
            <a:r>
              <a:rPr lang="en-US" dirty="0" smtClean="0"/>
              <a:t>)</a:t>
            </a:r>
            <a:endParaRPr lang="en-US" dirty="0"/>
          </a:p>
          <a:p>
            <a:r>
              <a:rPr lang="en-US" dirty="0" err="1" smtClean="0"/>
              <a:t>En</a:t>
            </a:r>
            <a:r>
              <a:rPr lang="en-US" dirty="0" smtClean="0"/>
              <a:t> </a:t>
            </a:r>
            <a:r>
              <a:rPr lang="en-US" dirty="0" err="1" smtClean="0"/>
              <a:t>una</a:t>
            </a:r>
            <a:r>
              <a:rPr lang="en-US" dirty="0" smtClean="0"/>
              <a:t> </a:t>
            </a:r>
            <a:r>
              <a:rPr lang="en-US" dirty="0" err="1" smtClean="0"/>
              <a:t>operación</a:t>
            </a:r>
            <a:r>
              <a:rPr lang="en-US" dirty="0" smtClean="0"/>
              <a:t> </a:t>
            </a:r>
            <a:r>
              <a:rPr lang="en-US" b="1" i="1" dirty="0" smtClean="0"/>
              <a:t>add </a:t>
            </a:r>
            <a:r>
              <a:rPr lang="en-US" dirty="0" smtClean="0"/>
              <a:t>, </a:t>
            </a:r>
            <a:r>
              <a:rPr lang="en-US" dirty="0" err="1" smtClean="0"/>
              <a:t>cuando</a:t>
            </a:r>
            <a:r>
              <a:rPr lang="en-US" dirty="0" smtClean="0"/>
              <a:t> el </a:t>
            </a:r>
            <a:r>
              <a:rPr lang="en-US" dirty="0" err="1" smtClean="0"/>
              <a:t>arreglo</a:t>
            </a:r>
            <a:r>
              <a:rPr lang="en-US" dirty="0" smtClean="0"/>
              <a:t> </a:t>
            </a:r>
            <a:r>
              <a:rPr lang="en-US" dirty="0" err="1" smtClean="0"/>
              <a:t>está</a:t>
            </a:r>
            <a:r>
              <a:rPr lang="en-US" dirty="0" smtClean="0"/>
              <a:t> </a:t>
            </a:r>
            <a:r>
              <a:rPr lang="en-US" dirty="0" err="1" smtClean="0"/>
              <a:t>lleno</a:t>
            </a:r>
            <a:r>
              <a:rPr lang="en-US" dirty="0" smtClean="0"/>
              <a:t>, </a:t>
            </a:r>
            <a:r>
              <a:rPr lang="en-US" b="1" i="1" dirty="0" err="1" smtClean="0"/>
              <a:t>en</a:t>
            </a:r>
            <a:r>
              <a:rPr lang="en-US" b="1" i="1" dirty="0" smtClean="0"/>
              <a:t> </a:t>
            </a:r>
            <a:r>
              <a:rPr lang="en-US" b="1" i="1" dirty="0" err="1" smtClean="0"/>
              <a:t>lugar</a:t>
            </a:r>
            <a:r>
              <a:rPr lang="en-US" b="1" i="1" dirty="0" smtClean="0"/>
              <a:t> de </a:t>
            </a:r>
            <a:r>
              <a:rPr lang="en-US" b="1" i="1" dirty="0" err="1" smtClean="0"/>
              <a:t>lanzar</a:t>
            </a:r>
            <a:r>
              <a:rPr lang="en-US" b="1" i="1" dirty="0" smtClean="0"/>
              <a:t> </a:t>
            </a:r>
            <a:r>
              <a:rPr lang="en-US" b="1" i="1" dirty="0" err="1" smtClean="0"/>
              <a:t>una</a:t>
            </a:r>
            <a:r>
              <a:rPr lang="en-US" b="1" i="1" dirty="0" smtClean="0"/>
              <a:t> </a:t>
            </a:r>
            <a:r>
              <a:rPr lang="en-US" b="1" i="1" dirty="0" err="1" smtClean="0"/>
              <a:t>excepción</a:t>
            </a:r>
            <a:r>
              <a:rPr lang="en-US" b="1" i="1" dirty="0" smtClean="0"/>
              <a:t> lo </a:t>
            </a:r>
            <a:r>
              <a:rPr lang="en-US" b="1" i="1" dirty="0" err="1" smtClean="0"/>
              <a:t>podemos</a:t>
            </a:r>
            <a:r>
              <a:rPr lang="en-US" b="1" i="1" dirty="0" smtClean="0"/>
              <a:t> </a:t>
            </a:r>
            <a:r>
              <a:rPr lang="en-US" b="1" i="1" dirty="0" err="1" smtClean="0"/>
              <a:t>reemplazar</a:t>
            </a:r>
            <a:r>
              <a:rPr lang="en-US" b="1" i="1" dirty="0" smtClean="0"/>
              <a:t> </a:t>
            </a:r>
            <a:r>
              <a:rPr lang="en-US" b="1" i="1" dirty="0" err="1" smtClean="0"/>
              <a:t>por</a:t>
            </a:r>
            <a:r>
              <a:rPr lang="en-US" b="1" i="1" dirty="0" smtClean="0"/>
              <a:t> </a:t>
            </a:r>
            <a:r>
              <a:rPr lang="en-US" b="1" i="1" dirty="0" err="1" smtClean="0"/>
              <a:t>uno</a:t>
            </a:r>
            <a:r>
              <a:rPr lang="en-US" b="1" i="1" dirty="0" smtClean="0"/>
              <a:t> de mayor </a:t>
            </a:r>
            <a:r>
              <a:rPr lang="en-US" b="1" i="1" dirty="0" err="1" smtClean="0"/>
              <a:t>tamaño</a:t>
            </a:r>
            <a:r>
              <a:rPr lang="en-US" b="1" i="1" dirty="0" smtClean="0"/>
              <a:t> </a:t>
            </a:r>
            <a:r>
              <a:rPr lang="en-US" dirty="0" smtClean="0"/>
              <a:t>…</a:t>
            </a:r>
            <a:endParaRPr lang="es-ES" dirty="0"/>
          </a:p>
        </p:txBody>
      </p:sp>
    </p:spTree>
    <p:extLst>
      <p:ext uri="{BB962C8B-B14F-4D97-AF65-F5344CB8AC3E}">
        <p14:creationId xmlns:p14="http://schemas.microsoft.com/office/powerpoint/2010/main" val="563821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Performance</a:t>
            </a:r>
          </a:p>
        </p:txBody>
      </p:sp>
      <p:pic>
        <p:nvPicPr>
          <p:cNvPr id="5" name="Imagen 4"/>
          <p:cNvPicPr>
            <a:picLocks noChangeAspect="1"/>
          </p:cNvPicPr>
          <p:nvPr/>
        </p:nvPicPr>
        <p:blipFill>
          <a:blip r:embed="rId2"/>
          <a:stretch>
            <a:fillRect/>
          </a:stretch>
        </p:blipFill>
        <p:spPr>
          <a:xfrm>
            <a:off x="-21780" y="2189952"/>
            <a:ext cx="9165780" cy="2103144"/>
          </a:xfrm>
          <a:prstGeom prst="rect">
            <a:avLst/>
          </a:prstGeom>
        </p:spPr>
      </p:pic>
    </p:spTree>
    <p:extLst>
      <p:ext uri="{BB962C8B-B14F-4D97-AF65-F5344CB8AC3E}">
        <p14:creationId xmlns:p14="http://schemas.microsoft.com/office/powerpoint/2010/main" val="2021171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3664</TotalTime>
  <Words>2632</Words>
  <Application>Microsoft Office PowerPoint</Application>
  <PresentationFormat>Presentación en pantalla (4:3)</PresentationFormat>
  <Paragraphs>178</Paragraphs>
  <Slides>50</Slides>
  <Notes>9</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50</vt:i4>
      </vt:variant>
    </vt:vector>
  </HeadingPairs>
  <TitlesOfParts>
    <vt:vector size="53" baseType="lpstr">
      <vt:lpstr>Arial</vt:lpstr>
      <vt:lpstr>Calibri</vt:lpstr>
      <vt:lpstr>Tema de Office</vt:lpstr>
      <vt:lpstr>Listas e Iteradores</vt:lpstr>
      <vt:lpstr>Listas e implementación Arreglos vs lista enlazada</vt:lpstr>
      <vt:lpstr>El TAD java.util.List</vt:lpstr>
      <vt:lpstr>Ejemplo</vt:lpstr>
      <vt:lpstr>Array List</vt:lpstr>
      <vt:lpstr>Inserción</vt:lpstr>
      <vt:lpstr>Eliminar un elemento</vt:lpstr>
      <vt:lpstr>Performance</vt:lpstr>
      <vt:lpstr>Performance</vt:lpstr>
      <vt:lpstr>Performance</vt:lpstr>
      <vt:lpstr>Implementación Java</vt:lpstr>
      <vt:lpstr>Implementación Java</vt:lpstr>
      <vt:lpstr>Presentación de PowerPoint</vt:lpstr>
      <vt:lpstr>Growable (expandible) array list basada en arreglo</vt:lpstr>
      <vt:lpstr>Growable (expandible) array list basada en arreglo</vt:lpstr>
      <vt:lpstr>Growable (expandible) array list basada en arreglo</vt:lpstr>
      <vt:lpstr>Comparación de estrategias</vt:lpstr>
      <vt:lpstr>Análisis de la estrategia incremental</vt:lpstr>
      <vt:lpstr>Análisis de la estrategia de doblar</vt:lpstr>
      <vt:lpstr>Análisis de la estrategia de doblar</vt:lpstr>
      <vt:lpstr>Positional List</vt:lpstr>
      <vt:lpstr>Positional List</vt:lpstr>
      <vt:lpstr>Positional List</vt:lpstr>
      <vt:lpstr>TAD Positional List</vt:lpstr>
      <vt:lpstr>Recorrido de Positional List</vt:lpstr>
      <vt:lpstr>TAD Positional List</vt:lpstr>
      <vt:lpstr>Ejemplo</vt:lpstr>
      <vt:lpstr>Implementación de Positional List</vt:lpstr>
      <vt:lpstr>Inserción</vt:lpstr>
      <vt:lpstr>Eliminación</vt:lpstr>
      <vt:lpstr>Implementación Positional List</vt:lpstr>
      <vt:lpstr>Iterators (iteradores)</vt:lpstr>
      <vt:lpstr>Iterators (iteradores)</vt:lpstr>
      <vt:lpstr>La interfaz Iterable</vt:lpstr>
      <vt:lpstr>El loop “for-each”</vt:lpstr>
      <vt:lpstr>El loop “for-each”</vt:lpstr>
      <vt:lpstr>Implementando iteradores</vt:lpstr>
      <vt:lpstr>Ejemplo lazy</vt:lpstr>
      <vt:lpstr>Iteraciones con la clase ArrayList</vt:lpstr>
      <vt:lpstr>Iteraciones con la clase ArrayList</vt:lpstr>
      <vt:lpstr>Iteraciones con la clase ArrayList</vt:lpstr>
      <vt:lpstr>Iteraciones con la clase LinkedPositionalList</vt:lpstr>
      <vt:lpstr>Iteraciones con la clase LinkedPositionalList</vt:lpstr>
      <vt:lpstr>Iteraciones con la clase LinkedPositionalList</vt:lpstr>
      <vt:lpstr>Análisis Complejidad</vt:lpstr>
      <vt:lpstr>Framework de colecciones de Java</vt:lpstr>
      <vt:lpstr>Algoritmos basados en listas en el framework de colecciones de Java</vt:lpstr>
      <vt:lpstr>Inserción ordenada en lista posicional</vt:lpstr>
      <vt:lpstr>Inserción ordenada en lista posicional</vt:lpstr>
      <vt:lpstr>Bibliografía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 e Iteradores</dc:title>
  <dc:creator>Renato Mazzanti</dc:creator>
  <cp:lastModifiedBy>Renato Mazzanti</cp:lastModifiedBy>
  <cp:revision>168</cp:revision>
  <dcterms:created xsi:type="dcterms:W3CDTF">2017-05-17T11:42:59Z</dcterms:created>
  <dcterms:modified xsi:type="dcterms:W3CDTF">2023-05-17T18:54:13Z</dcterms:modified>
</cp:coreProperties>
</file>