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257" r:id="rId3"/>
    <p:sldId id="258" r:id="rId4"/>
    <p:sldId id="259" r:id="rId5"/>
    <p:sldId id="260" r:id="rId6"/>
    <p:sldId id="315" r:id="rId7"/>
    <p:sldId id="261" r:id="rId8"/>
    <p:sldId id="262" r:id="rId9"/>
    <p:sldId id="263" r:id="rId10"/>
    <p:sldId id="319" r:id="rId11"/>
    <p:sldId id="264" r:id="rId12"/>
    <p:sldId id="265" r:id="rId13"/>
    <p:sldId id="266" r:id="rId14"/>
    <p:sldId id="267" r:id="rId15"/>
    <p:sldId id="268" r:id="rId16"/>
    <p:sldId id="269" r:id="rId17"/>
    <p:sldId id="270" r:id="rId18"/>
    <p:sldId id="271" r:id="rId19"/>
    <p:sldId id="272" r:id="rId20"/>
    <p:sldId id="274" r:id="rId21"/>
    <p:sldId id="273" r:id="rId22"/>
    <p:sldId id="275" r:id="rId23"/>
    <p:sldId id="276" r:id="rId24"/>
    <p:sldId id="277" r:id="rId25"/>
    <p:sldId id="278" r:id="rId26"/>
    <p:sldId id="279" r:id="rId27"/>
    <p:sldId id="280" r:id="rId28"/>
    <p:sldId id="324" r:id="rId29"/>
    <p:sldId id="281" r:id="rId30"/>
    <p:sldId id="320" r:id="rId31"/>
    <p:sldId id="321" r:id="rId32"/>
    <p:sldId id="322" r:id="rId33"/>
    <p:sldId id="323" r:id="rId34"/>
    <p:sldId id="282" r:id="rId35"/>
    <p:sldId id="313" r:id="rId36"/>
    <p:sldId id="317" r:id="rId37"/>
    <p:sldId id="294" r:id="rId38"/>
    <p:sldId id="299" r:id="rId39"/>
    <p:sldId id="302" r:id="rId40"/>
    <p:sldId id="303" r:id="rId41"/>
    <p:sldId id="318" r:id="rId42"/>
    <p:sldId id="300" r:id="rId43"/>
    <p:sldId id="301" r:id="rId44"/>
    <p:sldId id="304" r:id="rId45"/>
    <p:sldId id="305" r:id="rId46"/>
    <p:sldId id="306" r:id="rId47"/>
    <p:sldId id="307" r:id="rId48"/>
    <p:sldId id="308" r:id="rId49"/>
    <p:sldId id="309" r:id="rId50"/>
    <p:sldId id="310" r:id="rId51"/>
    <p:sldId id="311" r:id="rId52"/>
    <p:sldId id="283" r:id="rId53"/>
    <p:sldId id="314" r:id="rId54"/>
    <p:sldId id="286" r:id="rId55"/>
    <p:sldId id="287" r:id="rId56"/>
    <p:sldId id="288" r:id="rId57"/>
    <p:sldId id="284" r:id="rId58"/>
    <p:sldId id="285" r:id="rId59"/>
    <p:sldId id="289" r:id="rId60"/>
    <p:sldId id="290" r:id="rId61"/>
    <p:sldId id="291" r:id="rId62"/>
    <p:sldId id="292" r:id="rId63"/>
    <p:sldId id="293" r:id="rId64"/>
    <p:sldId id="312" r:id="rId65"/>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3788" autoAdjust="0"/>
  </p:normalViewPr>
  <p:slideViewPr>
    <p:cSldViewPr>
      <p:cViewPr varScale="1">
        <p:scale>
          <a:sx n="55" d="100"/>
          <a:sy n="55" d="100"/>
        </p:scale>
        <p:origin x="1860"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4D9D2-A53D-4369-85D3-8C2BE8B91B1B}" type="datetimeFigureOut">
              <a:rPr lang="es-ES" smtClean="0"/>
              <a:t>05/06/2023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16E068-A4FB-4ED2-BC54-CC8C92E6188A}" type="slidenum">
              <a:rPr lang="es-ES" smtClean="0"/>
              <a:t>‹Nº›</a:t>
            </a:fld>
            <a:endParaRPr lang="es-ES"/>
          </a:p>
        </p:txBody>
      </p:sp>
    </p:spTree>
    <p:extLst>
      <p:ext uri="{BB962C8B-B14F-4D97-AF65-F5344CB8AC3E}">
        <p14:creationId xmlns:p14="http://schemas.microsoft.com/office/powerpoint/2010/main" val="2094177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3916E068-A4FB-4ED2-BC54-CC8C92E6188A}" type="slidenum">
              <a:rPr lang="es-ES" smtClean="0"/>
              <a:t>13</a:t>
            </a:fld>
            <a:endParaRPr lang="es-ES"/>
          </a:p>
        </p:txBody>
      </p:sp>
    </p:spTree>
    <p:extLst>
      <p:ext uri="{BB962C8B-B14F-4D97-AF65-F5344CB8AC3E}">
        <p14:creationId xmlns:p14="http://schemas.microsoft.com/office/powerpoint/2010/main" val="826334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3916E068-A4FB-4ED2-BC54-CC8C92E6188A}" type="slidenum">
              <a:rPr lang="es-ES" smtClean="0"/>
              <a:t>28</a:t>
            </a:fld>
            <a:endParaRPr lang="es-ES"/>
          </a:p>
        </p:txBody>
      </p:sp>
    </p:spTree>
    <p:extLst>
      <p:ext uri="{BB962C8B-B14F-4D97-AF65-F5344CB8AC3E}">
        <p14:creationId xmlns:p14="http://schemas.microsoft.com/office/powerpoint/2010/main" val="2741121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smtClean="0"/>
              <a:t>La mitología griega habla de un elaborado laberinto que fue construido para albergar al monstruoso Minotauro, que era en parte toro y en parte hombre. Este laberinto era tan complejo que ni las bestias ni los humanos podían escapar de él. Ningún humano, es decir, hasta que el héroe griego, Teseo, con la ayuda de la hija del rey, Ariadna, decidió implementar un algoritmo de recorrido de grafos. Teseo ató una bola de hilo a la puerta del laberinto y la desenrolló mientras atravesaba los retorcidos pasadizos en busca del monstruo. Teseo obviamente sabía sobre el buen diseño de algoritmos, ya que, después de encontrar y derrotar a la bestia, Teseo siguió fácilmente la cuerda fuera del laberinto hasta los amorosos brazos de Ariadna.</a:t>
            </a:r>
          </a:p>
          <a:p>
            <a:r>
              <a:rPr lang="es-AR" dirty="0" smtClean="0"/>
              <a:t>Formalmente, un recorrido es un procedimiento sistemático para explorar un grafo examinando todos sus vértices y aristas. Un recorrido es eficiente si visita todos los vértices y aristas en un tiempo proporcional a su número, es decir, en tiempo lineal.</a:t>
            </a:r>
          </a:p>
          <a:p>
            <a:r>
              <a:rPr lang="es-AR" dirty="0" smtClean="0"/>
              <a:t>Los algoritmos de recorrido de gráficos son clave para responder muchas preguntas fundamentales sobre los gráficos que involucran la noción de accesibilidad, es decir, para determinar cómo viajar de un vértice a otro mientras se siguen las rutas de un gráfico. Los problemas interesantes que se ocupan de la accesibilidad en un gráfico G no dirigido incluyen los siguientes:</a:t>
            </a:r>
            <a:endParaRPr lang="es-AR" dirty="0"/>
          </a:p>
        </p:txBody>
      </p:sp>
      <p:sp>
        <p:nvSpPr>
          <p:cNvPr id="4" name="Marcador de número de diapositiva 3"/>
          <p:cNvSpPr>
            <a:spLocks noGrp="1"/>
          </p:cNvSpPr>
          <p:nvPr>
            <p:ph type="sldNum" sz="quarter" idx="10"/>
          </p:nvPr>
        </p:nvSpPr>
        <p:spPr/>
        <p:txBody>
          <a:bodyPr/>
          <a:lstStyle/>
          <a:p>
            <a:fld id="{3916E068-A4FB-4ED2-BC54-CC8C92E6188A}" type="slidenum">
              <a:rPr lang="es-ES" smtClean="0"/>
              <a:t>34</a:t>
            </a:fld>
            <a:endParaRPr lang="es-ES"/>
          </a:p>
        </p:txBody>
      </p:sp>
    </p:spTree>
    <p:extLst>
      <p:ext uri="{BB962C8B-B14F-4D97-AF65-F5344CB8AC3E}">
        <p14:creationId xmlns:p14="http://schemas.microsoft.com/office/powerpoint/2010/main" val="1018368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3916E068-A4FB-4ED2-BC54-CC8C92E6188A}" type="slidenum">
              <a:rPr lang="es-ES" smtClean="0"/>
              <a:t>39</a:t>
            </a:fld>
            <a:endParaRPr lang="es-ES"/>
          </a:p>
        </p:txBody>
      </p:sp>
    </p:spTree>
    <p:extLst>
      <p:ext uri="{BB962C8B-B14F-4D97-AF65-F5344CB8AC3E}">
        <p14:creationId xmlns:p14="http://schemas.microsoft.com/office/powerpoint/2010/main" val="667455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3916E068-A4FB-4ED2-BC54-CC8C92E6188A}" type="slidenum">
              <a:rPr lang="es-ES" smtClean="0"/>
              <a:t>47</a:t>
            </a:fld>
            <a:endParaRPr lang="es-ES"/>
          </a:p>
        </p:txBody>
      </p:sp>
    </p:spTree>
    <p:extLst>
      <p:ext uri="{BB962C8B-B14F-4D97-AF65-F5344CB8AC3E}">
        <p14:creationId xmlns:p14="http://schemas.microsoft.com/office/powerpoint/2010/main" val="1673061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7571E2FA-08D6-4CFE-A097-3FDA1B6F3CAC}" type="slidenum">
              <a:rPr lang="es-ES" smtClean="0"/>
              <a:t>60</a:t>
            </a:fld>
            <a:endParaRPr lang="es-ES"/>
          </a:p>
        </p:txBody>
      </p:sp>
    </p:spTree>
    <p:extLst>
      <p:ext uri="{BB962C8B-B14F-4D97-AF65-F5344CB8AC3E}">
        <p14:creationId xmlns:p14="http://schemas.microsoft.com/office/powerpoint/2010/main" val="2361467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AR" dirty="0" err="1" smtClean="0"/>
              <a:t>Biconnected</a:t>
            </a:r>
            <a:r>
              <a:rPr lang="es-AR" baseline="0" dirty="0" smtClean="0"/>
              <a:t>(</a:t>
            </a:r>
            <a:r>
              <a:rPr lang="es-AR" dirty="0" smtClean="0"/>
              <a:t>Ver grafo de colores): Cada color corresponde a un componente </a:t>
            </a:r>
            <a:r>
              <a:rPr lang="es-AR" dirty="0" err="1" smtClean="0"/>
              <a:t>biconectado</a:t>
            </a:r>
            <a:r>
              <a:rPr lang="es-AR" dirty="0" smtClean="0"/>
              <a:t>. Los vértices multicolores son vértices cortados y, por lo tanto, pertenecen a múltiples componentes </a:t>
            </a:r>
            <a:r>
              <a:rPr lang="es-AR" dirty="0" err="1" smtClean="0"/>
              <a:t>biconectados</a:t>
            </a:r>
            <a:r>
              <a:rPr lang="es-AR" dirty="0" smtClean="0"/>
              <a:t>.</a:t>
            </a:r>
            <a:endParaRPr lang="es-AR" dirty="0"/>
          </a:p>
        </p:txBody>
      </p:sp>
      <p:sp>
        <p:nvSpPr>
          <p:cNvPr id="4" name="Marcador de número de diapositiva 3"/>
          <p:cNvSpPr>
            <a:spLocks noGrp="1"/>
          </p:cNvSpPr>
          <p:nvPr>
            <p:ph type="sldNum" sz="quarter" idx="10"/>
          </p:nvPr>
        </p:nvSpPr>
        <p:spPr/>
        <p:txBody>
          <a:bodyPr/>
          <a:lstStyle/>
          <a:p>
            <a:fld id="{3916E068-A4FB-4ED2-BC54-CC8C92E6188A}" type="slidenum">
              <a:rPr lang="es-ES" smtClean="0"/>
              <a:t>62</a:t>
            </a:fld>
            <a:endParaRPr lang="es-ES"/>
          </a:p>
        </p:txBody>
      </p:sp>
    </p:spTree>
    <p:extLst>
      <p:ext uri="{BB962C8B-B14F-4D97-AF65-F5344CB8AC3E}">
        <p14:creationId xmlns:p14="http://schemas.microsoft.com/office/powerpoint/2010/main" val="30917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3078078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196125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327184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105581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300187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966340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3591615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1933479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1233763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153221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BAB108F5-7F73-489E-8AD9-849ADC21B0E9}" type="datetimeFigureOut">
              <a:rPr lang="es-ES" smtClean="0"/>
              <a:t>05/06/2023</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120E315-DD86-465B-9763-60E9F91B4B91}" type="slidenum">
              <a:rPr lang="es-ES" smtClean="0"/>
              <a:t>‹Nº›</a:t>
            </a:fld>
            <a:endParaRPr lang="es-ES"/>
          </a:p>
        </p:txBody>
      </p:sp>
    </p:spTree>
    <p:extLst>
      <p:ext uri="{BB962C8B-B14F-4D97-AF65-F5344CB8AC3E}">
        <p14:creationId xmlns:p14="http://schemas.microsoft.com/office/powerpoint/2010/main" val="332902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B108F5-7F73-489E-8AD9-849ADC21B0E9}" type="datetimeFigureOut">
              <a:rPr lang="es-ES" smtClean="0"/>
              <a:t>05/06/2023</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20E315-DD86-465B-9763-60E9F91B4B91}" type="slidenum">
              <a:rPr lang="es-ES" smtClean="0"/>
              <a:t>‹Nº›</a:t>
            </a:fld>
            <a:endParaRPr lang="es-ES"/>
          </a:p>
        </p:txBody>
      </p:sp>
    </p:spTree>
    <p:extLst>
      <p:ext uri="{BB962C8B-B14F-4D97-AF65-F5344CB8AC3E}">
        <p14:creationId xmlns:p14="http://schemas.microsoft.com/office/powerpoint/2010/main" val="11294153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5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ubteMapa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 y="5367"/>
            <a:ext cx="6050672" cy="5615025"/>
          </a:xfrm>
          <a:prstGeom prst="rect">
            <a:avLst/>
          </a:prstGeom>
          <a:noFill/>
          <a:extLst>
            <a:ext uri="{909E8E84-426E-40DD-AFC4-6F175D3DCCD1}">
              <a14:hiddenFill xmlns:a14="http://schemas.microsoft.com/office/drawing/2010/main">
                <a:solidFill>
                  <a:srgbClr val="FFFFFF"/>
                </a:solidFill>
              </a14:hiddenFill>
            </a:ext>
          </a:extLst>
        </p:spPr>
      </p:pic>
      <p:sp>
        <p:nvSpPr>
          <p:cNvPr id="2" name="1 Título"/>
          <p:cNvSpPr>
            <a:spLocks noGrp="1"/>
          </p:cNvSpPr>
          <p:nvPr>
            <p:ph type="ctrTitle"/>
          </p:nvPr>
        </p:nvSpPr>
        <p:spPr>
          <a:xfrm>
            <a:off x="4168938" y="950863"/>
            <a:ext cx="4939566" cy="1470025"/>
          </a:xfrm>
        </p:spPr>
        <p:txBody>
          <a:bodyPr/>
          <a:lstStyle/>
          <a:p>
            <a:r>
              <a:rPr lang="es-ES" dirty="0" smtClean="0"/>
              <a:t>Grafos</a:t>
            </a:r>
            <a:endParaRPr lang="es-ES" dirty="0"/>
          </a:p>
        </p:txBody>
      </p:sp>
      <p:sp>
        <p:nvSpPr>
          <p:cNvPr id="3" name="2 Subtítulo"/>
          <p:cNvSpPr>
            <a:spLocks noGrp="1"/>
          </p:cNvSpPr>
          <p:nvPr>
            <p:ph type="subTitle" idx="1"/>
          </p:nvPr>
        </p:nvSpPr>
        <p:spPr>
          <a:xfrm>
            <a:off x="1371600" y="5254352"/>
            <a:ext cx="6400800" cy="1126976"/>
          </a:xfrm>
        </p:spPr>
        <p:txBody>
          <a:bodyPr/>
          <a:lstStyle/>
          <a:p>
            <a:r>
              <a:rPr lang="es-ES" dirty="0" smtClean="0"/>
              <a:t>Algorítmica y Programación II</a:t>
            </a:r>
            <a:endParaRPr lang="es-ES" dirty="0"/>
          </a:p>
        </p:txBody>
      </p:sp>
      <p:sp>
        <p:nvSpPr>
          <p:cNvPr id="4" name="3 CuadroTexto"/>
          <p:cNvSpPr txBox="1"/>
          <p:nvPr/>
        </p:nvSpPr>
        <p:spPr>
          <a:xfrm>
            <a:off x="7001773" y="6453336"/>
            <a:ext cx="2106731" cy="369332"/>
          </a:xfrm>
          <a:prstGeom prst="rect">
            <a:avLst/>
          </a:prstGeom>
          <a:noFill/>
        </p:spPr>
        <p:txBody>
          <a:bodyPr wrap="none" rtlCol="0">
            <a:spAutoFit/>
          </a:bodyPr>
          <a:lstStyle/>
          <a:p>
            <a:r>
              <a:rPr lang="es-ES" dirty="0" smtClean="0"/>
              <a:t>Lic. Renato </a:t>
            </a:r>
            <a:r>
              <a:rPr lang="es-ES" dirty="0" err="1" smtClean="0"/>
              <a:t>Mazzanti</a:t>
            </a:r>
            <a:endParaRPr lang="es-ES" dirty="0"/>
          </a:p>
        </p:txBody>
      </p:sp>
    </p:spTree>
    <p:extLst>
      <p:ext uri="{BB962C8B-B14F-4D97-AF65-F5344CB8AC3E}">
        <p14:creationId xmlns:p14="http://schemas.microsoft.com/office/powerpoint/2010/main" val="7039140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1400"/>
            <a:ext cx="8229600" cy="1143000"/>
          </a:xfrm>
        </p:spPr>
        <p:txBody>
          <a:bodyPr/>
          <a:lstStyle/>
          <a:p>
            <a:r>
              <a:rPr lang="es-ES" dirty="0" smtClean="0"/>
              <a:t>Más definiciones …</a:t>
            </a:r>
            <a:endParaRPr lang="es-ES" dirty="0"/>
          </a:p>
        </p:txBody>
      </p:sp>
      <p:sp>
        <p:nvSpPr>
          <p:cNvPr id="3" name="2 Marcador de contenido"/>
          <p:cNvSpPr>
            <a:spLocks noGrp="1"/>
          </p:cNvSpPr>
          <p:nvPr>
            <p:ph idx="1"/>
          </p:nvPr>
        </p:nvSpPr>
        <p:spPr>
          <a:xfrm>
            <a:off x="179512" y="836712"/>
            <a:ext cx="8856984" cy="5904656"/>
          </a:xfrm>
        </p:spPr>
        <p:txBody>
          <a:bodyPr>
            <a:noAutofit/>
          </a:bodyPr>
          <a:lstStyle/>
          <a:p>
            <a:r>
              <a:rPr lang="es-ES" sz="2400" dirty="0"/>
              <a:t>En un grafo no-direccional el concepto de </a:t>
            </a:r>
            <a:r>
              <a:rPr lang="es-ES" sz="2400" b="1" i="1" dirty="0" err="1"/>
              <a:t>alcanzabilidad</a:t>
            </a:r>
            <a:r>
              <a:rPr lang="es-ES" sz="2400" dirty="0"/>
              <a:t> es simétrico.</a:t>
            </a:r>
          </a:p>
          <a:p>
            <a:r>
              <a:rPr lang="es-ES" sz="2400" dirty="0" smtClean="0"/>
              <a:t>Un grafo está </a:t>
            </a:r>
            <a:r>
              <a:rPr lang="es-ES" sz="2400" b="1" i="1" dirty="0" smtClean="0"/>
              <a:t>conectado</a:t>
            </a:r>
            <a:r>
              <a:rPr lang="es-ES" sz="2400" dirty="0" smtClean="0"/>
              <a:t> si, para dos vértices dados, hay un camino entre ellos. </a:t>
            </a:r>
          </a:p>
          <a:p>
            <a:r>
              <a:rPr lang="es-ES" sz="2400" dirty="0" smtClean="0"/>
              <a:t>Un grafo dirigido G está </a:t>
            </a:r>
            <a:r>
              <a:rPr lang="es-ES" sz="2400" b="1" i="1" dirty="0" smtClean="0"/>
              <a:t>fuertemente conectado </a:t>
            </a:r>
            <a:r>
              <a:rPr lang="es-ES" sz="2400" dirty="0" smtClean="0"/>
              <a:t>si para cualquiera dos vértices u y v de G, u </a:t>
            </a:r>
            <a:r>
              <a:rPr lang="es-ES" sz="2400" b="1" dirty="0" smtClean="0"/>
              <a:t>alcanza</a:t>
            </a:r>
            <a:r>
              <a:rPr lang="es-ES" sz="2400" dirty="0" smtClean="0"/>
              <a:t> v y v </a:t>
            </a:r>
            <a:r>
              <a:rPr lang="es-ES" sz="2400" b="1" dirty="0" smtClean="0"/>
              <a:t>alcanza</a:t>
            </a:r>
            <a:r>
              <a:rPr lang="es-ES" sz="2400" dirty="0" smtClean="0"/>
              <a:t> u.</a:t>
            </a:r>
            <a:endParaRPr lang="es-ES" sz="2400" dirty="0"/>
          </a:p>
        </p:txBody>
      </p:sp>
      <p:pic>
        <p:nvPicPr>
          <p:cNvPr id="1026" name="Picture 2" descr="3.5 Representacion de un grafo - mate_discretas_torres_escalante"/>
          <p:cNvPicPr>
            <a:picLocks noChangeAspect="1" noChangeArrowheads="1"/>
          </p:cNvPicPr>
          <p:nvPr/>
        </p:nvPicPr>
        <p:blipFill rotWithShape="1">
          <a:blip r:embed="rId2">
            <a:extLst>
              <a:ext uri="{28A0092B-C50C-407E-A947-70E740481C1C}">
                <a14:useLocalDpi xmlns:a14="http://schemas.microsoft.com/office/drawing/2010/main" val="0"/>
              </a:ext>
            </a:extLst>
          </a:blip>
          <a:srcRect l="59919"/>
          <a:stretch/>
        </p:blipFill>
        <p:spPr bwMode="auto">
          <a:xfrm>
            <a:off x="2431627" y="3809158"/>
            <a:ext cx="2167552" cy="209882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5486975" y="3521126"/>
            <a:ext cx="3185315" cy="3220242"/>
          </a:xfrm>
          <a:prstGeom prst="rect">
            <a:avLst/>
          </a:prstGeom>
        </p:spPr>
      </p:pic>
      <p:pic>
        <p:nvPicPr>
          <p:cNvPr id="7" name="Picture 2" descr="3.5 Representacion de un grafo - mate_discretas_torres_escalante"/>
          <p:cNvPicPr>
            <a:picLocks noChangeAspect="1" noChangeArrowheads="1"/>
          </p:cNvPicPr>
          <p:nvPr/>
        </p:nvPicPr>
        <p:blipFill rotWithShape="1">
          <a:blip r:embed="rId2">
            <a:extLst>
              <a:ext uri="{28A0092B-C50C-407E-A947-70E740481C1C}">
                <a14:useLocalDpi xmlns:a14="http://schemas.microsoft.com/office/drawing/2010/main" val="0"/>
              </a:ext>
            </a:extLst>
          </a:blip>
          <a:srcRect r="64198"/>
          <a:stretch/>
        </p:blipFill>
        <p:spPr bwMode="auto">
          <a:xfrm>
            <a:off x="426596" y="3809158"/>
            <a:ext cx="1936109" cy="209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424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1400"/>
            <a:ext cx="8229600" cy="1143000"/>
          </a:xfrm>
        </p:spPr>
        <p:txBody>
          <a:bodyPr/>
          <a:lstStyle/>
          <a:p>
            <a:r>
              <a:rPr lang="es-ES" dirty="0" smtClean="0"/>
              <a:t>Más definiciones …</a:t>
            </a:r>
            <a:endParaRPr lang="es-ES" dirty="0"/>
          </a:p>
        </p:txBody>
      </p:sp>
      <p:sp>
        <p:nvSpPr>
          <p:cNvPr id="3" name="2 Marcador de contenido"/>
          <p:cNvSpPr>
            <a:spLocks noGrp="1"/>
          </p:cNvSpPr>
          <p:nvPr>
            <p:ph idx="1"/>
          </p:nvPr>
        </p:nvSpPr>
        <p:spPr>
          <a:xfrm>
            <a:off x="179512" y="836712"/>
            <a:ext cx="8856984" cy="5904656"/>
          </a:xfrm>
        </p:spPr>
        <p:txBody>
          <a:bodyPr>
            <a:noAutofit/>
          </a:bodyPr>
          <a:lstStyle/>
          <a:p>
            <a:r>
              <a:rPr lang="es-ES" sz="2400" dirty="0" smtClean="0"/>
              <a:t>Un </a:t>
            </a:r>
            <a:r>
              <a:rPr lang="es-ES" sz="2400" b="1" i="1" dirty="0" err="1" smtClean="0"/>
              <a:t>subgrafo</a:t>
            </a:r>
            <a:r>
              <a:rPr lang="es-ES" sz="2400" dirty="0" smtClean="0"/>
              <a:t> de un grafo G es un grafo H cuyos vértices y aristas son subconjuntos de los vértices y aristas de G, respectivamente</a:t>
            </a:r>
          </a:p>
          <a:p>
            <a:r>
              <a:rPr lang="es-ES" sz="2400" dirty="0" smtClean="0"/>
              <a:t>Un </a:t>
            </a:r>
            <a:r>
              <a:rPr lang="es-ES" sz="2400" b="1" i="1" dirty="0" err="1" smtClean="0"/>
              <a:t>subgrafo</a:t>
            </a:r>
            <a:r>
              <a:rPr lang="es-ES" sz="2400" b="1" i="1" dirty="0" smtClean="0"/>
              <a:t> del alcance </a:t>
            </a:r>
            <a:r>
              <a:rPr lang="es-ES" sz="2400" dirty="0" smtClean="0"/>
              <a:t>de G es un </a:t>
            </a:r>
            <a:r>
              <a:rPr lang="es-ES" sz="2400" b="1" dirty="0" err="1" smtClean="0"/>
              <a:t>subgrafo</a:t>
            </a:r>
            <a:r>
              <a:rPr lang="es-ES" sz="2400" dirty="0" smtClean="0"/>
              <a:t> de G que contiene todos los vértices de la gráfica G.</a:t>
            </a:r>
          </a:p>
          <a:p>
            <a:r>
              <a:rPr lang="es-ES" sz="2400" smtClean="0"/>
              <a:t>Si un </a:t>
            </a:r>
            <a:r>
              <a:rPr lang="es-ES" sz="2400" dirty="0" smtClean="0"/>
              <a:t>grafo G no está conectado, sus </a:t>
            </a:r>
            <a:r>
              <a:rPr lang="es-ES" sz="2400" dirty="0" err="1" smtClean="0"/>
              <a:t>subgrafos</a:t>
            </a:r>
            <a:r>
              <a:rPr lang="es-ES" sz="2400" dirty="0" smtClean="0"/>
              <a:t> conectados máximos se llaman los </a:t>
            </a:r>
            <a:r>
              <a:rPr lang="es-ES" sz="2400" b="1" i="1" dirty="0" smtClean="0"/>
              <a:t>componentes conectados </a:t>
            </a:r>
            <a:r>
              <a:rPr lang="es-ES" sz="2400" dirty="0" smtClean="0"/>
              <a:t>de G.</a:t>
            </a:r>
          </a:p>
          <a:p>
            <a:r>
              <a:rPr lang="es-ES" sz="2400" dirty="0" smtClean="0"/>
              <a:t>Un </a:t>
            </a:r>
            <a:r>
              <a:rPr lang="es-ES" sz="2400" b="1" i="1" dirty="0" smtClean="0"/>
              <a:t>bosque</a:t>
            </a:r>
            <a:r>
              <a:rPr lang="es-ES" sz="2400" dirty="0" smtClean="0"/>
              <a:t> es un grafo </a:t>
            </a:r>
            <a:r>
              <a:rPr lang="es-ES" sz="2400" b="1" dirty="0" smtClean="0"/>
              <a:t>sin ciclos</a:t>
            </a:r>
            <a:r>
              <a:rPr lang="es-ES" sz="2400" dirty="0" smtClean="0"/>
              <a:t>.</a:t>
            </a:r>
          </a:p>
          <a:p>
            <a:r>
              <a:rPr lang="es-ES" sz="2400" dirty="0" smtClean="0"/>
              <a:t>Un </a:t>
            </a:r>
            <a:r>
              <a:rPr lang="es-ES" sz="2400" b="1" i="1" dirty="0" smtClean="0"/>
              <a:t>árbol</a:t>
            </a:r>
            <a:r>
              <a:rPr lang="es-ES" sz="2400" dirty="0" smtClean="0"/>
              <a:t> es un bosque conectado, es decir, un grafo conectado sin ciclos.</a:t>
            </a:r>
          </a:p>
          <a:p>
            <a:r>
              <a:rPr lang="es-ES" sz="2400" dirty="0" smtClean="0"/>
              <a:t>Un </a:t>
            </a:r>
            <a:r>
              <a:rPr lang="es-ES" sz="2400" b="1" i="1" dirty="0" smtClean="0"/>
              <a:t>árbol de extensión </a:t>
            </a:r>
            <a:r>
              <a:rPr lang="es-ES" sz="2400" dirty="0" smtClean="0"/>
              <a:t>de un grafo es un </a:t>
            </a:r>
            <a:r>
              <a:rPr lang="es-ES" sz="2400" b="1" i="1" dirty="0" err="1" smtClean="0"/>
              <a:t>subgrafo</a:t>
            </a:r>
            <a:r>
              <a:rPr lang="es-ES" sz="2400" b="1" i="1" dirty="0" smtClean="0"/>
              <a:t> de extensión </a:t>
            </a:r>
            <a:r>
              <a:rPr lang="es-ES" sz="2400" dirty="0" smtClean="0"/>
              <a:t>que es un árbol.</a:t>
            </a:r>
          </a:p>
          <a:p>
            <a:endParaRPr lang="es-ES" sz="2400" dirty="0"/>
          </a:p>
        </p:txBody>
      </p:sp>
    </p:spTree>
    <p:extLst>
      <p:ext uri="{BB962C8B-B14F-4D97-AF65-F5344CB8AC3E}">
        <p14:creationId xmlns:p14="http://schemas.microsoft.com/office/powerpoint/2010/main" val="26304703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70" y="226891"/>
            <a:ext cx="8888757" cy="3728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323529" y="4437112"/>
            <a:ext cx="8648398" cy="1338828"/>
          </a:xfrm>
          <a:prstGeom prst="rect">
            <a:avLst/>
          </a:prstGeom>
          <a:noFill/>
        </p:spPr>
        <p:txBody>
          <a:bodyPr wrap="square" rtlCol="0">
            <a:spAutoFit/>
          </a:bodyPr>
          <a:lstStyle/>
          <a:p>
            <a:r>
              <a:rPr lang="en-US" sz="2700" dirty="0" smtClean="0"/>
              <a:t>(a) Un </a:t>
            </a:r>
            <a:r>
              <a:rPr lang="en-US" sz="2700" b="1" dirty="0" err="1" smtClean="0"/>
              <a:t>camino</a:t>
            </a:r>
            <a:r>
              <a:rPr lang="en-US" sz="2700" b="1" dirty="0" smtClean="0"/>
              <a:t> </a:t>
            </a:r>
            <a:r>
              <a:rPr lang="en-US" sz="2700" b="1" dirty="0" err="1" smtClean="0"/>
              <a:t>dirigido</a:t>
            </a:r>
            <a:r>
              <a:rPr lang="en-US" sz="2700" b="1" dirty="0" smtClean="0"/>
              <a:t> </a:t>
            </a:r>
            <a:r>
              <a:rPr lang="en-US" sz="2700" dirty="0" smtClean="0"/>
              <a:t>de BOS a LAX </a:t>
            </a:r>
            <a:r>
              <a:rPr lang="en-US" sz="2700" i="1" dirty="0" err="1" smtClean="0"/>
              <a:t>está</a:t>
            </a:r>
            <a:r>
              <a:rPr lang="en-US" sz="2700" i="1" dirty="0" smtClean="0"/>
              <a:t> </a:t>
            </a:r>
            <a:r>
              <a:rPr lang="en-US" sz="2700" i="1" dirty="0" err="1" smtClean="0"/>
              <a:t>resaltado</a:t>
            </a:r>
            <a:r>
              <a:rPr lang="en-US" sz="2700" i="1" dirty="0" smtClean="0"/>
              <a:t> </a:t>
            </a:r>
          </a:p>
          <a:p>
            <a:r>
              <a:rPr lang="en-US" sz="2700" dirty="0" smtClean="0"/>
              <a:t>(b) Un </a:t>
            </a:r>
            <a:r>
              <a:rPr lang="en-US" sz="2700" b="1" dirty="0" err="1" smtClean="0"/>
              <a:t>ciclo</a:t>
            </a:r>
            <a:r>
              <a:rPr lang="en-US" sz="2700" b="1" dirty="0" smtClean="0"/>
              <a:t> </a:t>
            </a:r>
            <a:r>
              <a:rPr lang="en-US" sz="2700" b="1" dirty="0" err="1" smtClean="0"/>
              <a:t>dirigido</a:t>
            </a:r>
            <a:r>
              <a:rPr lang="en-US" sz="2700" b="1" dirty="0" smtClean="0"/>
              <a:t> </a:t>
            </a:r>
            <a:r>
              <a:rPr lang="en-US" sz="2700" dirty="0" smtClean="0"/>
              <a:t>(ORD,MIA, DFW, LAX, ORD) </a:t>
            </a:r>
            <a:r>
              <a:rPr lang="en-US" sz="2700" i="1" dirty="0" err="1" smtClean="0"/>
              <a:t>está</a:t>
            </a:r>
            <a:r>
              <a:rPr lang="en-US" sz="2700" i="1" dirty="0" smtClean="0"/>
              <a:t> </a:t>
            </a:r>
            <a:r>
              <a:rPr lang="en-US" sz="2700" i="1" dirty="0" err="1" smtClean="0"/>
              <a:t>resaltado</a:t>
            </a:r>
            <a:endParaRPr lang="es-ES" sz="2700" dirty="0"/>
          </a:p>
        </p:txBody>
      </p:sp>
    </p:spTree>
    <p:extLst>
      <p:ext uri="{BB962C8B-B14F-4D97-AF65-F5344CB8AC3E}">
        <p14:creationId xmlns:p14="http://schemas.microsoft.com/office/powerpoint/2010/main" val="5199938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052317"/>
            <a:ext cx="8229600" cy="1617043"/>
          </a:xfrm>
        </p:spPr>
        <p:txBody>
          <a:bodyPr>
            <a:normAutofit fontScale="85000" lnSpcReduction="10000"/>
          </a:bodyPr>
          <a:lstStyle/>
          <a:p>
            <a:pPr marL="0" indent="0">
              <a:buNone/>
            </a:pPr>
            <a:r>
              <a:rPr lang="es-ES" dirty="0"/>
              <a:t>(c) </a:t>
            </a:r>
            <a:r>
              <a:rPr lang="es-ES" dirty="0" smtClean="0"/>
              <a:t>El </a:t>
            </a:r>
            <a:r>
              <a:rPr lang="es-ES" b="1" dirty="0" err="1" smtClean="0"/>
              <a:t>subgrafo</a:t>
            </a:r>
            <a:r>
              <a:rPr lang="es-ES" b="1" dirty="0" smtClean="0"/>
              <a:t> de vértices y arcos alcanzables</a:t>
            </a:r>
            <a:r>
              <a:rPr lang="es-ES" dirty="0" smtClean="0"/>
              <a:t> desde </a:t>
            </a:r>
            <a:r>
              <a:rPr lang="en-US" dirty="0" smtClean="0"/>
              <a:t>ORD </a:t>
            </a:r>
            <a:r>
              <a:rPr lang="en-US" dirty="0" err="1" smtClean="0"/>
              <a:t>están</a:t>
            </a:r>
            <a:r>
              <a:rPr lang="en-US" dirty="0" smtClean="0"/>
              <a:t> </a:t>
            </a:r>
            <a:r>
              <a:rPr lang="en-US" dirty="0" err="1" smtClean="0"/>
              <a:t>resaltados</a:t>
            </a:r>
            <a:endParaRPr lang="en-US" dirty="0" smtClean="0"/>
          </a:p>
          <a:p>
            <a:pPr marL="0" indent="0">
              <a:buNone/>
            </a:pPr>
            <a:r>
              <a:rPr lang="en-US" dirty="0" smtClean="0"/>
              <a:t>(</a:t>
            </a:r>
            <a:r>
              <a:rPr lang="en-US" dirty="0"/>
              <a:t>d) </a:t>
            </a:r>
            <a:r>
              <a:rPr lang="en-US" dirty="0" smtClean="0"/>
              <a:t>Arcos </a:t>
            </a:r>
            <a:r>
              <a:rPr lang="en-US" dirty="0" err="1" smtClean="0"/>
              <a:t>eliminados</a:t>
            </a:r>
            <a:r>
              <a:rPr lang="en-US" dirty="0" smtClean="0"/>
              <a:t> </a:t>
            </a:r>
            <a:r>
              <a:rPr lang="en-US" dirty="0" err="1" smtClean="0"/>
              <a:t>dan</a:t>
            </a:r>
            <a:r>
              <a:rPr lang="en-US" dirty="0" smtClean="0"/>
              <a:t> </a:t>
            </a:r>
            <a:r>
              <a:rPr lang="en-US" dirty="0" err="1" smtClean="0"/>
              <a:t>como</a:t>
            </a:r>
            <a:r>
              <a:rPr lang="en-US" dirty="0" smtClean="0"/>
              <a:t> </a:t>
            </a:r>
            <a:r>
              <a:rPr lang="en-US" dirty="0" err="1" smtClean="0"/>
              <a:t>resultado</a:t>
            </a:r>
            <a:r>
              <a:rPr lang="en-US" dirty="0" smtClean="0"/>
              <a:t> un </a:t>
            </a:r>
            <a:r>
              <a:rPr lang="en-US" b="1" dirty="0" err="1" smtClean="0"/>
              <a:t>grafo</a:t>
            </a:r>
            <a:r>
              <a:rPr lang="en-US" b="1" dirty="0" smtClean="0"/>
              <a:t> </a:t>
            </a:r>
            <a:r>
              <a:rPr lang="en-US" b="1" dirty="0" err="1" smtClean="0"/>
              <a:t>acíclico</a:t>
            </a:r>
            <a:endParaRPr lang="en-US" b="1"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384" y="836713"/>
            <a:ext cx="8864523"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469244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Proposicion</a:t>
            </a:r>
            <a:r>
              <a:rPr lang="es-ES" dirty="0" smtClean="0"/>
              <a:t> I</a:t>
            </a:r>
            <a:endParaRPr lang="es-ES" dirty="0"/>
          </a:p>
        </p:txBody>
      </p:sp>
      <p:sp>
        <p:nvSpPr>
          <p:cNvPr id="3" name="2 Marcador de contenido"/>
          <p:cNvSpPr>
            <a:spLocks noGrp="1"/>
          </p:cNvSpPr>
          <p:nvPr>
            <p:ph idx="1"/>
          </p:nvPr>
        </p:nvSpPr>
        <p:spPr>
          <a:xfrm>
            <a:off x="457200" y="1600201"/>
            <a:ext cx="8229600" cy="1540768"/>
          </a:xfrm>
        </p:spPr>
        <p:txBody>
          <a:bodyPr>
            <a:normAutofit lnSpcReduction="10000"/>
          </a:bodyPr>
          <a:lstStyle/>
          <a:p>
            <a:r>
              <a:rPr lang="en-US" dirty="0" smtClean="0"/>
              <a:t>Si </a:t>
            </a:r>
            <a:r>
              <a:rPr lang="en-US" i="1" dirty="0" smtClean="0"/>
              <a:t>G </a:t>
            </a:r>
            <a:r>
              <a:rPr lang="en-US" dirty="0" err="1" smtClean="0"/>
              <a:t>es</a:t>
            </a:r>
            <a:r>
              <a:rPr lang="en-US" dirty="0" smtClean="0"/>
              <a:t> un </a:t>
            </a:r>
            <a:r>
              <a:rPr lang="en-US" dirty="0" err="1" smtClean="0"/>
              <a:t>grafo</a:t>
            </a:r>
            <a:r>
              <a:rPr lang="en-US" dirty="0" smtClean="0"/>
              <a:t> </a:t>
            </a:r>
            <a:r>
              <a:rPr lang="en-US" b="1" dirty="0" smtClean="0">
                <a:solidFill>
                  <a:srgbClr val="FF0000"/>
                </a:solidFill>
              </a:rPr>
              <a:t>no </a:t>
            </a:r>
            <a:r>
              <a:rPr lang="en-US" b="1" dirty="0" err="1" smtClean="0">
                <a:solidFill>
                  <a:srgbClr val="FF0000"/>
                </a:solidFill>
              </a:rPr>
              <a:t>dirigido</a:t>
            </a:r>
            <a:r>
              <a:rPr lang="en-US" b="1" dirty="0" smtClean="0">
                <a:solidFill>
                  <a:srgbClr val="FF0000"/>
                </a:solidFill>
              </a:rPr>
              <a:t> </a:t>
            </a:r>
            <a:r>
              <a:rPr lang="en-US" dirty="0" smtClean="0"/>
              <a:t>con </a:t>
            </a:r>
            <a:r>
              <a:rPr lang="en-US" b="1" i="1" dirty="0" smtClean="0"/>
              <a:t>m </a:t>
            </a:r>
            <a:r>
              <a:rPr lang="en-US" b="1" dirty="0" smtClean="0"/>
              <a:t>arcos </a:t>
            </a:r>
            <a:r>
              <a:rPr lang="en-US" dirty="0" smtClean="0"/>
              <a:t>y un </a:t>
            </a:r>
            <a:r>
              <a:rPr lang="en-US" b="1" dirty="0" err="1" smtClean="0"/>
              <a:t>conjunto</a:t>
            </a:r>
            <a:r>
              <a:rPr lang="en-US" b="1" dirty="0" smtClean="0"/>
              <a:t> de </a:t>
            </a:r>
            <a:r>
              <a:rPr lang="en-US" b="1" dirty="0" err="1" smtClean="0"/>
              <a:t>vértices</a:t>
            </a:r>
            <a:r>
              <a:rPr lang="en-US" b="1" dirty="0" smtClean="0"/>
              <a:t> </a:t>
            </a:r>
            <a:r>
              <a:rPr lang="en-US" b="1" i="1" dirty="0"/>
              <a:t>V</a:t>
            </a:r>
            <a:r>
              <a:rPr lang="en-US" dirty="0"/>
              <a:t>, </a:t>
            </a:r>
            <a:r>
              <a:rPr lang="en-US" dirty="0" err="1" smtClean="0"/>
              <a:t>luego</a:t>
            </a:r>
            <a:r>
              <a:rPr lang="en-US" dirty="0" smtClean="0"/>
              <a:t> el </a:t>
            </a:r>
            <a:r>
              <a:rPr lang="en-US" b="1" i="1" dirty="0" err="1">
                <a:solidFill>
                  <a:srgbClr val="FF0000"/>
                </a:solidFill>
              </a:rPr>
              <a:t>grado</a:t>
            </a:r>
            <a:r>
              <a:rPr lang="en-US" b="1" i="1" dirty="0">
                <a:solidFill>
                  <a:srgbClr val="FF0000"/>
                </a:solidFill>
              </a:rPr>
              <a:t> del </a:t>
            </a:r>
            <a:r>
              <a:rPr lang="en-US" b="1" i="1" dirty="0" err="1">
                <a:solidFill>
                  <a:srgbClr val="FF0000"/>
                </a:solidFill>
              </a:rPr>
              <a:t>grafo</a:t>
            </a:r>
            <a:endParaRPr lang="en-US" b="1" i="1" dirty="0">
              <a:solidFill>
                <a:srgbClr val="FF0000"/>
              </a:solidFill>
            </a:endParaRPr>
          </a:p>
          <a:p>
            <a:endParaRPr lang="en-US" dirty="0"/>
          </a:p>
          <a:p>
            <a:endParaRPr lang="en-US"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2864816"/>
            <a:ext cx="3064622" cy="1068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Rectángulo"/>
          <p:cNvSpPr/>
          <p:nvPr/>
        </p:nvSpPr>
        <p:spPr>
          <a:xfrm>
            <a:off x="449288" y="3933056"/>
            <a:ext cx="8694712" cy="2554545"/>
          </a:xfrm>
          <a:prstGeom prst="rect">
            <a:avLst/>
          </a:prstGeom>
        </p:spPr>
        <p:txBody>
          <a:bodyPr wrap="square">
            <a:spAutoFit/>
          </a:bodyPr>
          <a:lstStyle/>
          <a:p>
            <a:pPr marL="342900" lvl="0" indent="-342900">
              <a:spcBef>
                <a:spcPct val="20000"/>
              </a:spcBef>
              <a:buFont typeface="Arial" panose="020B0604020202020204" pitchFamily="34" charset="0"/>
              <a:buChar char="•"/>
            </a:pPr>
            <a:r>
              <a:rPr lang="en-US" sz="3200" dirty="0" smtClean="0">
                <a:solidFill>
                  <a:prstClr val="black"/>
                </a:solidFill>
              </a:rPr>
              <a:t>Un </a:t>
            </a:r>
            <a:r>
              <a:rPr lang="en-US" sz="3200" b="1" dirty="0" err="1" smtClean="0">
                <a:solidFill>
                  <a:prstClr val="black"/>
                </a:solidFill>
              </a:rPr>
              <a:t>arco</a:t>
            </a:r>
            <a:r>
              <a:rPr lang="en-US" sz="3200" b="1" dirty="0" smtClean="0">
                <a:solidFill>
                  <a:prstClr val="black"/>
                </a:solidFill>
              </a:rPr>
              <a:t> </a:t>
            </a:r>
            <a:r>
              <a:rPr lang="en-US" sz="3200" b="1" dirty="0">
                <a:solidFill>
                  <a:prstClr val="black"/>
                </a:solidFill>
              </a:rPr>
              <a:t>(</a:t>
            </a:r>
            <a:r>
              <a:rPr lang="en-US" sz="3200" b="1" i="1" dirty="0" err="1">
                <a:solidFill>
                  <a:prstClr val="black"/>
                </a:solidFill>
              </a:rPr>
              <a:t>u</a:t>
            </a:r>
            <a:r>
              <a:rPr lang="en-US" sz="3200" b="1" dirty="0" err="1">
                <a:solidFill>
                  <a:prstClr val="black"/>
                </a:solidFill>
              </a:rPr>
              <a:t>,</a:t>
            </a:r>
            <a:r>
              <a:rPr lang="en-US" sz="3200" b="1" i="1" dirty="0" err="1">
                <a:solidFill>
                  <a:prstClr val="black"/>
                </a:solidFill>
              </a:rPr>
              <a:t>v</a:t>
            </a:r>
            <a:r>
              <a:rPr lang="en-US" sz="3200" b="1" dirty="0">
                <a:solidFill>
                  <a:prstClr val="black"/>
                </a:solidFill>
              </a:rPr>
              <a:t>) </a:t>
            </a:r>
            <a:r>
              <a:rPr lang="es-ES" sz="3200" dirty="0" smtClean="0">
                <a:solidFill>
                  <a:prstClr val="black"/>
                </a:solidFill>
              </a:rPr>
              <a:t>se </a:t>
            </a:r>
            <a:r>
              <a:rPr lang="es-ES" sz="3200" dirty="0">
                <a:solidFill>
                  <a:prstClr val="black"/>
                </a:solidFill>
              </a:rPr>
              <a:t>cuenta dos veces en la suma anterior; </a:t>
            </a:r>
            <a:r>
              <a:rPr lang="es-ES" sz="3200" dirty="0" smtClean="0">
                <a:solidFill>
                  <a:prstClr val="black"/>
                </a:solidFill>
              </a:rPr>
              <a:t>una </a:t>
            </a:r>
            <a:r>
              <a:rPr lang="es-ES" sz="3200" dirty="0">
                <a:solidFill>
                  <a:prstClr val="black"/>
                </a:solidFill>
              </a:rPr>
              <a:t>vez </a:t>
            </a:r>
            <a:r>
              <a:rPr lang="es-ES" sz="3200" dirty="0" smtClean="0">
                <a:solidFill>
                  <a:prstClr val="black"/>
                </a:solidFill>
              </a:rPr>
              <a:t>cuando va y otra vez cuando viene. </a:t>
            </a:r>
            <a:r>
              <a:rPr lang="es-ES" sz="3200" dirty="0">
                <a:solidFill>
                  <a:prstClr val="black"/>
                </a:solidFill>
              </a:rPr>
              <a:t>Así, la contribución total de los </a:t>
            </a:r>
            <a:r>
              <a:rPr lang="es-ES" sz="3200" dirty="0" smtClean="0">
                <a:solidFill>
                  <a:prstClr val="black"/>
                </a:solidFill>
              </a:rPr>
              <a:t>arcos a </a:t>
            </a:r>
            <a:r>
              <a:rPr lang="es-ES" sz="3200" dirty="0">
                <a:solidFill>
                  <a:prstClr val="black"/>
                </a:solidFill>
              </a:rPr>
              <a:t>los grados de los vértices es </a:t>
            </a:r>
            <a:r>
              <a:rPr lang="es-ES" sz="3200" b="1" dirty="0">
                <a:solidFill>
                  <a:prstClr val="black"/>
                </a:solidFill>
              </a:rPr>
              <a:t>el doble del número de </a:t>
            </a:r>
            <a:r>
              <a:rPr lang="es-ES" sz="3200" b="1" dirty="0" smtClean="0">
                <a:solidFill>
                  <a:prstClr val="black"/>
                </a:solidFill>
              </a:rPr>
              <a:t>arcos</a:t>
            </a:r>
            <a:r>
              <a:rPr lang="es-ES" sz="3200" dirty="0" smtClean="0">
                <a:solidFill>
                  <a:prstClr val="black"/>
                </a:solidFill>
              </a:rPr>
              <a:t>.</a:t>
            </a:r>
            <a:r>
              <a:rPr lang="en-US" sz="3200" dirty="0" smtClean="0">
                <a:solidFill>
                  <a:prstClr val="black"/>
                </a:solidFill>
              </a:rPr>
              <a:t> </a:t>
            </a:r>
            <a:endParaRPr lang="es-ES" sz="3200" dirty="0">
              <a:solidFill>
                <a:prstClr val="black"/>
              </a:solidFill>
            </a:endParaRPr>
          </a:p>
        </p:txBody>
      </p:sp>
    </p:spTree>
    <p:extLst>
      <p:ext uri="{BB962C8B-B14F-4D97-AF65-F5344CB8AC3E}">
        <p14:creationId xmlns:p14="http://schemas.microsoft.com/office/powerpoint/2010/main" val="19143037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ES" dirty="0" smtClean="0"/>
              <a:t>Proposición </a:t>
            </a:r>
            <a:r>
              <a:rPr lang="es-ES" dirty="0"/>
              <a:t>I</a:t>
            </a:r>
            <a:r>
              <a:rPr lang="es-ES" dirty="0" smtClean="0"/>
              <a:t>I</a:t>
            </a:r>
            <a:endParaRPr lang="es-ES" dirty="0"/>
          </a:p>
        </p:txBody>
      </p:sp>
      <p:sp>
        <p:nvSpPr>
          <p:cNvPr id="3" name="2 Marcador de contenido"/>
          <p:cNvSpPr>
            <a:spLocks noGrp="1"/>
          </p:cNvSpPr>
          <p:nvPr>
            <p:ph idx="1"/>
          </p:nvPr>
        </p:nvSpPr>
        <p:spPr>
          <a:xfrm>
            <a:off x="323528" y="1052736"/>
            <a:ext cx="8229600" cy="1540768"/>
          </a:xfrm>
        </p:spPr>
        <p:txBody>
          <a:bodyPr/>
          <a:lstStyle/>
          <a:p>
            <a:r>
              <a:rPr lang="en-US" dirty="0" smtClean="0"/>
              <a:t>Si </a:t>
            </a:r>
            <a:r>
              <a:rPr lang="en-US" i="1" dirty="0" smtClean="0"/>
              <a:t>G </a:t>
            </a:r>
            <a:r>
              <a:rPr lang="en-US" dirty="0" err="1" smtClean="0"/>
              <a:t>es</a:t>
            </a:r>
            <a:r>
              <a:rPr lang="en-US" dirty="0" smtClean="0"/>
              <a:t> un </a:t>
            </a:r>
            <a:r>
              <a:rPr lang="en-US" dirty="0" err="1" smtClean="0"/>
              <a:t>grafo</a:t>
            </a:r>
            <a:r>
              <a:rPr lang="en-US" dirty="0" smtClean="0"/>
              <a:t> </a:t>
            </a:r>
            <a:r>
              <a:rPr lang="en-US" b="1" dirty="0" err="1" smtClean="0">
                <a:solidFill>
                  <a:srgbClr val="FF0000"/>
                </a:solidFill>
              </a:rPr>
              <a:t>dirigido</a:t>
            </a:r>
            <a:r>
              <a:rPr lang="en-US" dirty="0" smtClean="0">
                <a:solidFill>
                  <a:srgbClr val="FF0000"/>
                </a:solidFill>
              </a:rPr>
              <a:t> </a:t>
            </a:r>
            <a:r>
              <a:rPr lang="en-US" dirty="0" smtClean="0"/>
              <a:t>con </a:t>
            </a:r>
            <a:r>
              <a:rPr lang="en-US" b="1" i="1" dirty="0" smtClean="0"/>
              <a:t>m </a:t>
            </a:r>
            <a:r>
              <a:rPr lang="en-US" b="1" dirty="0" smtClean="0"/>
              <a:t>arcos </a:t>
            </a:r>
            <a:r>
              <a:rPr lang="en-US" dirty="0" smtClean="0"/>
              <a:t>y un </a:t>
            </a:r>
            <a:r>
              <a:rPr lang="en-US" b="1" dirty="0" err="1" smtClean="0"/>
              <a:t>conjunto</a:t>
            </a:r>
            <a:r>
              <a:rPr lang="en-US" b="1" dirty="0" smtClean="0"/>
              <a:t> de </a:t>
            </a:r>
            <a:r>
              <a:rPr lang="en-US" b="1" dirty="0" err="1" smtClean="0"/>
              <a:t>vértices</a:t>
            </a:r>
            <a:r>
              <a:rPr lang="en-US" b="1" dirty="0" smtClean="0"/>
              <a:t> </a:t>
            </a:r>
            <a:r>
              <a:rPr lang="en-US" b="1" i="1" dirty="0"/>
              <a:t>V</a:t>
            </a:r>
            <a:r>
              <a:rPr lang="en-US" dirty="0"/>
              <a:t>, </a:t>
            </a:r>
            <a:r>
              <a:rPr lang="en-US" dirty="0" err="1" smtClean="0"/>
              <a:t>luego</a:t>
            </a:r>
            <a:endParaRPr lang="en-US" dirty="0" smtClean="0"/>
          </a:p>
        </p:txBody>
      </p:sp>
      <p:sp>
        <p:nvSpPr>
          <p:cNvPr id="5" name="4 Rectángulo"/>
          <p:cNvSpPr/>
          <p:nvPr/>
        </p:nvSpPr>
        <p:spPr>
          <a:xfrm>
            <a:off x="251520" y="3334340"/>
            <a:ext cx="8694712" cy="3046988"/>
          </a:xfrm>
          <a:prstGeom prst="rect">
            <a:avLst/>
          </a:prstGeom>
        </p:spPr>
        <p:txBody>
          <a:bodyPr wrap="square">
            <a:spAutoFit/>
          </a:bodyPr>
          <a:lstStyle/>
          <a:p>
            <a:pPr marL="342900" lvl="0" indent="-342900">
              <a:spcBef>
                <a:spcPct val="20000"/>
              </a:spcBef>
              <a:buFont typeface="Arial" panose="020B0604020202020204" pitchFamily="34" charset="0"/>
              <a:buChar char="•"/>
            </a:pPr>
            <a:r>
              <a:rPr lang="es-ES" sz="3200" dirty="0">
                <a:solidFill>
                  <a:prstClr val="black"/>
                </a:solidFill>
              </a:rPr>
              <a:t>En un </a:t>
            </a:r>
            <a:r>
              <a:rPr lang="es-ES" sz="3200" dirty="0" smtClean="0">
                <a:solidFill>
                  <a:prstClr val="black"/>
                </a:solidFill>
              </a:rPr>
              <a:t>grafo </a:t>
            </a:r>
            <a:r>
              <a:rPr lang="es-ES" sz="3200" dirty="0">
                <a:solidFill>
                  <a:prstClr val="black"/>
                </a:solidFill>
              </a:rPr>
              <a:t>dirigido, un </a:t>
            </a:r>
            <a:r>
              <a:rPr lang="es-ES" sz="3200" dirty="0" smtClean="0">
                <a:solidFill>
                  <a:prstClr val="black"/>
                </a:solidFill>
              </a:rPr>
              <a:t>arco (u</a:t>
            </a:r>
            <a:r>
              <a:rPr lang="es-ES" sz="3200" dirty="0">
                <a:solidFill>
                  <a:prstClr val="black"/>
                </a:solidFill>
              </a:rPr>
              <a:t>, v) aporta una unidad al </a:t>
            </a:r>
            <a:r>
              <a:rPr lang="es-ES" sz="3200" b="1" dirty="0">
                <a:solidFill>
                  <a:prstClr val="black"/>
                </a:solidFill>
              </a:rPr>
              <a:t>grado </a:t>
            </a:r>
            <a:r>
              <a:rPr lang="es-ES" sz="3200" b="1" dirty="0" smtClean="0">
                <a:solidFill>
                  <a:prstClr val="black"/>
                </a:solidFill>
              </a:rPr>
              <a:t>por la </a:t>
            </a:r>
            <a:r>
              <a:rPr lang="es-ES" sz="3200" b="1" dirty="0">
                <a:solidFill>
                  <a:prstClr val="black"/>
                </a:solidFill>
              </a:rPr>
              <a:t>salida </a:t>
            </a:r>
            <a:r>
              <a:rPr lang="es-ES" sz="3200" dirty="0" smtClean="0">
                <a:solidFill>
                  <a:prstClr val="black"/>
                </a:solidFill>
              </a:rPr>
              <a:t>y </a:t>
            </a:r>
            <a:r>
              <a:rPr lang="es-ES" sz="3200" dirty="0">
                <a:solidFill>
                  <a:prstClr val="black"/>
                </a:solidFill>
              </a:rPr>
              <a:t>una unidad al </a:t>
            </a:r>
            <a:r>
              <a:rPr lang="es-ES" sz="3200" b="1" dirty="0">
                <a:solidFill>
                  <a:prstClr val="black"/>
                </a:solidFill>
              </a:rPr>
              <a:t>grado </a:t>
            </a:r>
            <a:r>
              <a:rPr lang="es-ES" sz="3200" b="1" dirty="0" smtClean="0">
                <a:solidFill>
                  <a:prstClr val="black"/>
                </a:solidFill>
              </a:rPr>
              <a:t>por su entrada</a:t>
            </a:r>
            <a:r>
              <a:rPr lang="es-ES" sz="3200" dirty="0" smtClean="0">
                <a:solidFill>
                  <a:prstClr val="black"/>
                </a:solidFill>
              </a:rPr>
              <a:t>. </a:t>
            </a:r>
            <a:r>
              <a:rPr lang="es-ES" sz="3200" dirty="0">
                <a:solidFill>
                  <a:prstClr val="black"/>
                </a:solidFill>
              </a:rPr>
              <a:t>Así, la contribución total de los </a:t>
            </a:r>
            <a:r>
              <a:rPr lang="es-ES" sz="3200" dirty="0" smtClean="0">
                <a:solidFill>
                  <a:prstClr val="black"/>
                </a:solidFill>
              </a:rPr>
              <a:t>arcos a </a:t>
            </a:r>
            <a:r>
              <a:rPr lang="es-ES" sz="3200" dirty="0">
                <a:solidFill>
                  <a:prstClr val="black"/>
                </a:solidFill>
              </a:rPr>
              <a:t>los </a:t>
            </a:r>
            <a:r>
              <a:rPr lang="es-ES" sz="3200" b="1" dirty="0">
                <a:solidFill>
                  <a:prstClr val="black"/>
                </a:solidFill>
              </a:rPr>
              <a:t>grados de salida </a:t>
            </a:r>
            <a:r>
              <a:rPr lang="es-ES" sz="3200" dirty="0" smtClean="0">
                <a:solidFill>
                  <a:prstClr val="black"/>
                </a:solidFill>
              </a:rPr>
              <a:t>de </a:t>
            </a:r>
            <a:r>
              <a:rPr lang="es-ES" sz="3200" dirty="0">
                <a:solidFill>
                  <a:prstClr val="black"/>
                </a:solidFill>
              </a:rPr>
              <a:t>los vértices es igual al número de </a:t>
            </a:r>
            <a:r>
              <a:rPr lang="es-ES" sz="3200" dirty="0" smtClean="0">
                <a:solidFill>
                  <a:prstClr val="black"/>
                </a:solidFill>
              </a:rPr>
              <a:t>arcos de salida, </a:t>
            </a:r>
            <a:r>
              <a:rPr lang="es-ES" sz="3200" dirty="0">
                <a:solidFill>
                  <a:prstClr val="black"/>
                </a:solidFill>
              </a:rPr>
              <a:t>y de manera similar para los </a:t>
            </a:r>
            <a:r>
              <a:rPr lang="es-ES" sz="3200" b="1" dirty="0" smtClean="0">
                <a:solidFill>
                  <a:prstClr val="black"/>
                </a:solidFill>
              </a:rPr>
              <a:t>grados de entrada</a:t>
            </a:r>
            <a:r>
              <a:rPr lang="es-ES" sz="3200" dirty="0" smtClean="0">
                <a:solidFill>
                  <a:prstClr val="black"/>
                </a:solidFill>
              </a:rPr>
              <a:t>.</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9202" y="2204864"/>
            <a:ext cx="5800502" cy="936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2984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Proposición III</a:t>
            </a:r>
            <a:endParaRPr lang="es-ES" dirty="0"/>
          </a:p>
        </p:txBody>
      </p:sp>
      <p:sp>
        <p:nvSpPr>
          <p:cNvPr id="3" name="2 Marcador de contenido"/>
          <p:cNvSpPr>
            <a:spLocks noGrp="1"/>
          </p:cNvSpPr>
          <p:nvPr>
            <p:ph idx="1"/>
          </p:nvPr>
        </p:nvSpPr>
        <p:spPr/>
        <p:txBody>
          <a:bodyPr>
            <a:normAutofit fontScale="77500" lnSpcReduction="20000"/>
          </a:bodyPr>
          <a:lstStyle/>
          <a:p>
            <a:r>
              <a:rPr lang="en-US" dirty="0" smtClean="0"/>
              <a:t>Dado un </a:t>
            </a:r>
            <a:r>
              <a:rPr lang="en-US" dirty="0" err="1" smtClean="0"/>
              <a:t>grafo</a:t>
            </a:r>
            <a:r>
              <a:rPr lang="en-US" dirty="0" smtClean="0"/>
              <a:t> </a:t>
            </a:r>
            <a:r>
              <a:rPr lang="en-US" b="1" dirty="0" smtClean="0"/>
              <a:t>simple</a:t>
            </a:r>
            <a:r>
              <a:rPr lang="en-US" dirty="0" smtClean="0"/>
              <a:t> </a:t>
            </a:r>
            <a:r>
              <a:rPr lang="en-US" i="1" dirty="0" smtClean="0"/>
              <a:t>G </a:t>
            </a:r>
            <a:r>
              <a:rPr lang="en-US" dirty="0" smtClean="0"/>
              <a:t>con </a:t>
            </a:r>
            <a:r>
              <a:rPr lang="en-US" b="1" i="1" dirty="0" smtClean="0"/>
              <a:t>n </a:t>
            </a:r>
            <a:r>
              <a:rPr lang="en-US" b="1" dirty="0"/>
              <a:t>vertices </a:t>
            </a:r>
            <a:r>
              <a:rPr lang="en-US" dirty="0" smtClean="0"/>
              <a:t>y </a:t>
            </a:r>
            <a:r>
              <a:rPr lang="en-US" b="1" i="1" dirty="0"/>
              <a:t>m </a:t>
            </a:r>
            <a:r>
              <a:rPr lang="en-US" b="1" dirty="0" smtClean="0"/>
              <a:t>arcos</a:t>
            </a:r>
            <a:r>
              <a:rPr lang="en-US" dirty="0" smtClean="0"/>
              <a:t>.  Si  </a:t>
            </a:r>
            <a:r>
              <a:rPr lang="en-US" i="1" dirty="0"/>
              <a:t>G </a:t>
            </a:r>
            <a:r>
              <a:rPr lang="en-US" dirty="0" err="1" smtClean="0"/>
              <a:t>es</a:t>
            </a:r>
            <a:r>
              <a:rPr lang="en-US" dirty="0" smtClean="0"/>
              <a:t> </a:t>
            </a:r>
            <a:r>
              <a:rPr lang="en-US" b="1" dirty="0" smtClean="0">
                <a:solidFill>
                  <a:srgbClr val="FF0000"/>
                </a:solidFill>
              </a:rPr>
              <a:t>no </a:t>
            </a:r>
            <a:r>
              <a:rPr lang="en-US" b="1" dirty="0" err="1" smtClean="0">
                <a:solidFill>
                  <a:srgbClr val="FF0000"/>
                </a:solidFill>
              </a:rPr>
              <a:t>dirigido</a:t>
            </a:r>
            <a:r>
              <a:rPr lang="en-US" dirty="0" smtClean="0"/>
              <a:t>, </a:t>
            </a:r>
            <a:r>
              <a:rPr lang="en-US" dirty="0" err="1" smtClean="0"/>
              <a:t>luego</a:t>
            </a:r>
            <a:r>
              <a:rPr lang="en-US" dirty="0" smtClean="0"/>
              <a:t> </a:t>
            </a:r>
            <a:r>
              <a:rPr lang="en-US" i="1" dirty="0" smtClean="0"/>
              <a:t>m </a:t>
            </a:r>
            <a:r>
              <a:rPr lang="en-US" dirty="0"/>
              <a:t>≤ </a:t>
            </a:r>
            <a:r>
              <a:rPr lang="en-US" i="1" dirty="0"/>
              <a:t>n</a:t>
            </a:r>
            <a:r>
              <a:rPr lang="en-US" dirty="0"/>
              <a:t>(</a:t>
            </a:r>
            <a:r>
              <a:rPr lang="en-US" i="1" dirty="0"/>
              <a:t>n</a:t>
            </a:r>
            <a:r>
              <a:rPr lang="en-US" dirty="0"/>
              <a:t>−1)/2, </a:t>
            </a:r>
            <a:r>
              <a:rPr lang="en-US" dirty="0" smtClean="0"/>
              <a:t>y </a:t>
            </a:r>
            <a:r>
              <a:rPr lang="en-US" dirty="0" err="1" smtClean="0"/>
              <a:t>si</a:t>
            </a:r>
            <a:r>
              <a:rPr lang="en-US" dirty="0" smtClean="0"/>
              <a:t> </a:t>
            </a:r>
            <a:r>
              <a:rPr lang="en-US" i="1" dirty="0"/>
              <a:t>G </a:t>
            </a:r>
            <a:r>
              <a:rPr lang="en-US" dirty="0" err="1" smtClean="0"/>
              <a:t>es</a:t>
            </a:r>
            <a:r>
              <a:rPr lang="en-US" dirty="0" smtClean="0"/>
              <a:t> </a:t>
            </a:r>
            <a:r>
              <a:rPr lang="en-US" b="1" dirty="0" err="1" smtClean="0">
                <a:solidFill>
                  <a:srgbClr val="FF0000"/>
                </a:solidFill>
              </a:rPr>
              <a:t>dirigido</a:t>
            </a:r>
            <a:r>
              <a:rPr lang="en-US" dirty="0" smtClean="0"/>
              <a:t>, </a:t>
            </a:r>
            <a:r>
              <a:rPr lang="en-US" dirty="0" err="1" smtClean="0"/>
              <a:t>luego</a:t>
            </a:r>
            <a:r>
              <a:rPr lang="en-US" dirty="0" smtClean="0"/>
              <a:t> </a:t>
            </a:r>
            <a:r>
              <a:rPr lang="en-US" i="1" dirty="0"/>
              <a:t>m </a:t>
            </a:r>
            <a:r>
              <a:rPr lang="en-US" dirty="0"/>
              <a:t>≤ </a:t>
            </a:r>
            <a:r>
              <a:rPr lang="en-US" i="1" dirty="0"/>
              <a:t>n</a:t>
            </a:r>
            <a:r>
              <a:rPr lang="en-US" dirty="0"/>
              <a:t>(</a:t>
            </a:r>
            <a:r>
              <a:rPr lang="en-US" i="1" dirty="0"/>
              <a:t>n</a:t>
            </a:r>
            <a:r>
              <a:rPr lang="en-US" dirty="0"/>
              <a:t>−1).</a:t>
            </a:r>
          </a:p>
          <a:p>
            <a:r>
              <a:rPr lang="en-US" b="1" dirty="0" err="1" smtClean="0"/>
              <a:t>Justificación</a:t>
            </a:r>
            <a:r>
              <a:rPr lang="en-US" b="1" dirty="0" smtClean="0"/>
              <a:t>:  </a:t>
            </a:r>
            <a:r>
              <a:rPr lang="en-US" dirty="0" err="1" smtClean="0"/>
              <a:t>Suponemos</a:t>
            </a:r>
            <a:r>
              <a:rPr lang="en-US" dirty="0" smtClean="0"/>
              <a:t> que </a:t>
            </a:r>
            <a:r>
              <a:rPr lang="en-US" i="1" dirty="0" smtClean="0"/>
              <a:t>G </a:t>
            </a:r>
            <a:r>
              <a:rPr lang="en-US" dirty="0" err="1" smtClean="0"/>
              <a:t>es</a:t>
            </a:r>
            <a:r>
              <a:rPr lang="en-US" i="1" dirty="0" smtClean="0"/>
              <a:t> </a:t>
            </a:r>
            <a:r>
              <a:rPr lang="en-US" dirty="0" smtClean="0">
                <a:solidFill>
                  <a:srgbClr val="FF0000"/>
                </a:solidFill>
              </a:rPr>
              <a:t>no </a:t>
            </a:r>
            <a:r>
              <a:rPr lang="en-US" dirty="0" err="1" smtClean="0">
                <a:solidFill>
                  <a:srgbClr val="FF0000"/>
                </a:solidFill>
              </a:rPr>
              <a:t>dirigido</a:t>
            </a:r>
            <a:r>
              <a:rPr lang="en-US" dirty="0" smtClean="0"/>
              <a:t>. Y d</a:t>
            </a:r>
            <a:r>
              <a:rPr lang="es-ES" dirty="0" err="1" smtClean="0"/>
              <a:t>ado</a:t>
            </a:r>
            <a:r>
              <a:rPr lang="es-ES" dirty="0" smtClean="0"/>
              <a:t> </a:t>
            </a:r>
            <a:r>
              <a:rPr lang="es-ES" dirty="0"/>
              <a:t>que </a:t>
            </a:r>
            <a:r>
              <a:rPr lang="es-ES" b="1" dirty="0"/>
              <a:t>no hay dos </a:t>
            </a:r>
            <a:r>
              <a:rPr lang="es-ES" b="1" dirty="0" smtClean="0"/>
              <a:t>arcos que puedan </a:t>
            </a:r>
            <a:r>
              <a:rPr lang="es-ES" b="1" dirty="0"/>
              <a:t>tener los mismos puntos finales</a:t>
            </a:r>
            <a:r>
              <a:rPr lang="es-ES" dirty="0"/>
              <a:t> y </a:t>
            </a:r>
            <a:r>
              <a:rPr lang="es-ES" b="1" dirty="0"/>
              <a:t>no hay auto-bucles</a:t>
            </a:r>
            <a:r>
              <a:rPr lang="es-ES" dirty="0"/>
              <a:t>, el grado máximo de un vértice en G es n-1 en este </a:t>
            </a:r>
            <a:r>
              <a:rPr lang="es-ES" dirty="0" smtClean="0"/>
              <a:t>caso. Esto es por la proposición I</a:t>
            </a:r>
            <a:r>
              <a:rPr lang="en-US" dirty="0" smtClean="0"/>
              <a:t>, </a:t>
            </a:r>
            <a:r>
              <a:rPr lang="en-US" dirty="0">
                <a:solidFill>
                  <a:srgbClr val="FF0000"/>
                </a:solidFill>
              </a:rPr>
              <a:t>2</a:t>
            </a:r>
            <a:r>
              <a:rPr lang="en-US" i="1" dirty="0"/>
              <a:t>m </a:t>
            </a:r>
            <a:r>
              <a:rPr lang="en-US" dirty="0"/>
              <a:t>≤ </a:t>
            </a:r>
            <a:r>
              <a:rPr lang="en-US" i="1" dirty="0"/>
              <a:t>n</a:t>
            </a:r>
            <a:r>
              <a:rPr lang="en-US" dirty="0"/>
              <a:t>(</a:t>
            </a:r>
            <a:r>
              <a:rPr lang="en-US" i="1" dirty="0"/>
              <a:t>n</a:t>
            </a:r>
            <a:r>
              <a:rPr lang="en-US" dirty="0"/>
              <a:t>−1). </a:t>
            </a:r>
            <a:r>
              <a:rPr lang="en-US" dirty="0" smtClean="0"/>
              <a:t>Nota: el </a:t>
            </a:r>
            <a:r>
              <a:rPr lang="en-US" i="1" dirty="0" smtClean="0"/>
              <a:t>2 </a:t>
            </a:r>
            <a:r>
              <a:rPr lang="en-US" i="1" dirty="0" err="1" smtClean="0"/>
              <a:t>pasa</a:t>
            </a:r>
            <a:r>
              <a:rPr lang="en-US" i="1" dirty="0" smtClean="0"/>
              <a:t> </a:t>
            </a:r>
            <a:r>
              <a:rPr lang="en-US" i="1" dirty="0" err="1" smtClean="0"/>
              <a:t>dividiendo</a:t>
            </a:r>
            <a:endParaRPr lang="en-US" i="1" dirty="0" smtClean="0"/>
          </a:p>
          <a:p>
            <a:r>
              <a:rPr lang="en-US" dirty="0" err="1" smtClean="0"/>
              <a:t>Ahora</a:t>
            </a:r>
            <a:r>
              <a:rPr lang="en-US" dirty="0" smtClean="0"/>
              <a:t> </a:t>
            </a:r>
            <a:r>
              <a:rPr lang="en-US" dirty="0" err="1" smtClean="0"/>
              <a:t>supongamos</a:t>
            </a:r>
            <a:r>
              <a:rPr lang="en-US" dirty="0"/>
              <a:t> </a:t>
            </a:r>
            <a:r>
              <a:rPr lang="en-US" dirty="0" smtClean="0"/>
              <a:t>que </a:t>
            </a:r>
            <a:r>
              <a:rPr lang="en-US" i="1" dirty="0" smtClean="0"/>
              <a:t>G</a:t>
            </a:r>
            <a:r>
              <a:rPr lang="en-US" dirty="0" smtClean="0"/>
              <a:t> </a:t>
            </a:r>
            <a:r>
              <a:rPr lang="en-US" dirty="0" err="1" smtClean="0">
                <a:solidFill>
                  <a:srgbClr val="FF0000"/>
                </a:solidFill>
              </a:rPr>
              <a:t>es</a:t>
            </a:r>
            <a:r>
              <a:rPr lang="en-US" dirty="0" smtClean="0">
                <a:solidFill>
                  <a:srgbClr val="FF0000"/>
                </a:solidFill>
              </a:rPr>
              <a:t> </a:t>
            </a:r>
            <a:r>
              <a:rPr lang="en-US" dirty="0" err="1" smtClean="0">
                <a:solidFill>
                  <a:srgbClr val="FF0000"/>
                </a:solidFill>
              </a:rPr>
              <a:t>dirigido</a:t>
            </a:r>
            <a:r>
              <a:rPr lang="en-US" dirty="0" smtClean="0"/>
              <a:t>. Si dos arcos </a:t>
            </a:r>
            <a:r>
              <a:rPr lang="en-US" b="1" dirty="0" smtClean="0"/>
              <a:t>no </a:t>
            </a:r>
            <a:r>
              <a:rPr lang="en-US" b="1" dirty="0" err="1" smtClean="0"/>
              <a:t>pueden</a:t>
            </a:r>
            <a:r>
              <a:rPr lang="en-US" b="1" dirty="0" smtClean="0"/>
              <a:t> </a:t>
            </a:r>
            <a:r>
              <a:rPr lang="en-US" b="1" dirty="0" err="1" smtClean="0"/>
              <a:t>tener</a:t>
            </a:r>
            <a:r>
              <a:rPr lang="en-US" b="1" dirty="0" smtClean="0"/>
              <a:t> el </a:t>
            </a:r>
            <a:r>
              <a:rPr lang="en-US" b="1" dirty="0" err="1" smtClean="0"/>
              <a:t>mismo</a:t>
            </a:r>
            <a:r>
              <a:rPr lang="en-US" b="1" dirty="0" smtClean="0"/>
              <a:t> </a:t>
            </a:r>
            <a:r>
              <a:rPr lang="en-US" b="1" dirty="0" err="1" smtClean="0"/>
              <a:t>origen</a:t>
            </a:r>
            <a:r>
              <a:rPr lang="en-US" b="1" dirty="0" smtClean="0"/>
              <a:t> y </a:t>
            </a:r>
            <a:r>
              <a:rPr lang="en-US" b="1" dirty="0" err="1" smtClean="0"/>
              <a:t>destino</a:t>
            </a:r>
            <a:r>
              <a:rPr lang="en-US" dirty="0" smtClean="0"/>
              <a:t>, y </a:t>
            </a:r>
            <a:r>
              <a:rPr lang="en-US" b="1" dirty="0" smtClean="0"/>
              <a:t>no </a:t>
            </a:r>
            <a:r>
              <a:rPr lang="en-US" b="1" dirty="0" err="1" smtClean="0"/>
              <a:t>tiene</a:t>
            </a:r>
            <a:r>
              <a:rPr lang="en-US" b="1" dirty="0" smtClean="0"/>
              <a:t> auto-</a:t>
            </a:r>
            <a:r>
              <a:rPr lang="en-US" b="1" dirty="0" err="1" smtClean="0"/>
              <a:t>bucles</a:t>
            </a:r>
            <a:r>
              <a:rPr lang="en-US" dirty="0" smtClean="0"/>
              <a:t>, el </a:t>
            </a:r>
            <a:r>
              <a:rPr lang="en-US" dirty="0" err="1" smtClean="0"/>
              <a:t>máximo</a:t>
            </a:r>
            <a:r>
              <a:rPr lang="en-US" dirty="0" smtClean="0"/>
              <a:t> </a:t>
            </a:r>
            <a:r>
              <a:rPr lang="en-US" dirty="0" err="1" smtClean="0"/>
              <a:t>grado</a:t>
            </a:r>
            <a:r>
              <a:rPr lang="en-US" dirty="0" smtClean="0"/>
              <a:t> de entrada a un </a:t>
            </a:r>
            <a:r>
              <a:rPr lang="en-US" dirty="0" err="1" smtClean="0"/>
              <a:t>vértice</a:t>
            </a:r>
            <a:r>
              <a:rPr lang="en-US" dirty="0" smtClean="0"/>
              <a:t> de </a:t>
            </a:r>
            <a:r>
              <a:rPr lang="en-US" i="1" dirty="0" smtClean="0"/>
              <a:t>G </a:t>
            </a:r>
            <a:r>
              <a:rPr lang="en-US" dirty="0" err="1" smtClean="0"/>
              <a:t>es</a:t>
            </a:r>
            <a:r>
              <a:rPr lang="en-US" dirty="0" smtClean="0"/>
              <a:t> </a:t>
            </a:r>
            <a:r>
              <a:rPr lang="en-US" i="1" dirty="0"/>
              <a:t>n</a:t>
            </a:r>
            <a:r>
              <a:rPr lang="en-US" dirty="0"/>
              <a:t>−1 </a:t>
            </a:r>
            <a:r>
              <a:rPr lang="en-US" dirty="0" err="1" smtClean="0"/>
              <a:t>en</a:t>
            </a:r>
            <a:r>
              <a:rPr lang="en-US" dirty="0" smtClean="0"/>
              <a:t> </a:t>
            </a:r>
            <a:r>
              <a:rPr lang="en-US" dirty="0" err="1" smtClean="0"/>
              <a:t>este</a:t>
            </a:r>
            <a:r>
              <a:rPr lang="en-US" dirty="0" smtClean="0"/>
              <a:t> </a:t>
            </a:r>
            <a:r>
              <a:rPr lang="en-US" dirty="0" err="1" smtClean="0"/>
              <a:t>caso</a:t>
            </a:r>
            <a:r>
              <a:rPr lang="en-US" dirty="0" smtClean="0"/>
              <a:t>. </a:t>
            </a:r>
            <a:r>
              <a:rPr lang="en-US" dirty="0" err="1" smtClean="0"/>
              <a:t>Esto</a:t>
            </a:r>
            <a:r>
              <a:rPr lang="en-US" dirty="0" smtClean="0"/>
              <a:t> </a:t>
            </a:r>
            <a:r>
              <a:rPr lang="en-US" dirty="0" err="1" smtClean="0"/>
              <a:t>es</a:t>
            </a:r>
            <a:r>
              <a:rPr lang="en-US" dirty="0" smtClean="0"/>
              <a:t> </a:t>
            </a:r>
            <a:r>
              <a:rPr lang="en-US" dirty="0" err="1" smtClean="0"/>
              <a:t>por</a:t>
            </a:r>
            <a:r>
              <a:rPr lang="en-US" dirty="0" smtClean="0"/>
              <a:t> la </a:t>
            </a:r>
            <a:r>
              <a:rPr lang="en-US" dirty="0" err="1" smtClean="0"/>
              <a:t>proposición</a:t>
            </a:r>
            <a:r>
              <a:rPr lang="en-US" dirty="0" smtClean="0"/>
              <a:t> II, </a:t>
            </a:r>
            <a:r>
              <a:rPr lang="en-US" i="1" dirty="0"/>
              <a:t>m </a:t>
            </a:r>
            <a:r>
              <a:rPr lang="en-US" dirty="0"/>
              <a:t>≤ </a:t>
            </a:r>
            <a:r>
              <a:rPr lang="en-US" i="1" dirty="0"/>
              <a:t>n</a:t>
            </a:r>
            <a:r>
              <a:rPr lang="en-US" dirty="0"/>
              <a:t>(</a:t>
            </a:r>
            <a:r>
              <a:rPr lang="en-US" i="1" dirty="0"/>
              <a:t>n</a:t>
            </a:r>
            <a:r>
              <a:rPr lang="en-US" dirty="0"/>
              <a:t>−1</a:t>
            </a:r>
            <a:r>
              <a:rPr lang="en-US" dirty="0" smtClean="0"/>
              <a:t>).</a:t>
            </a:r>
            <a:endParaRPr lang="en-US" dirty="0"/>
          </a:p>
        </p:txBody>
      </p:sp>
    </p:spTree>
    <p:extLst>
      <p:ext uri="{BB962C8B-B14F-4D97-AF65-F5344CB8AC3E}">
        <p14:creationId xmlns:p14="http://schemas.microsoft.com/office/powerpoint/2010/main" val="8835272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Proposición IV</a:t>
            </a:r>
            <a:endParaRPr lang="es-ES" dirty="0"/>
          </a:p>
        </p:txBody>
      </p:sp>
      <p:sp>
        <p:nvSpPr>
          <p:cNvPr id="3" name="2 Marcador de contenido"/>
          <p:cNvSpPr>
            <a:spLocks noGrp="1"/>
          </p:cNvSpPr>
          <p:nvPr>
            <p:ph idx="1"/>
          </p:nvPr>
        </p:nvSpPr>
        <p:spPr/>
        <p:txBody>
          <a:bodyPr/>
          <a:lstStyle/>
          <a:p>
            <a:r>
              <a:rPr lang="en-US" dirty="0" smtClean="0"/>
              <a:t>Dado </a:t>
            </a:r>
            <a:r>
              <a:rPr lang="en-US" i="1" dirty="0"/>
              <a:t>G </a:t>
            </a:r>
            <a:r>
              <a:rPr lang="en-US" dirty="0" smtClean="0"/>
              <a:t>un </a:t>
            </a:r>
            <a:r>
              <a:rPr lang="en-US" dirty="0" err="1" smtClean="0"/>
              <a:t>grafo</a:t>
            </a:r>
            <a:r>
              <a:rPr lang="en-US" dirty="0" smtClean="0"/>
              <a:t> </a:t>
            </a:r>
            <a:r>
              <a:rPr lang="en-US" b="1" dirty="0" smtClean="0">
                <a:solidFill>
                  <a:srgbClr val="FF0000"/>
                </a:solidFill>
              </a:rPr>
              <a:t>no </a:t>
            </a:r>
            <a:r>
              <a:rPr lang="en-US" b="1" dirty="0" err="1" smtClean="0">
                <a:solidFill>
                  <a:srgbClr val="FF0000"/>
                </a:solidFill>
              </a:rPr>
              <a:t>dirigido</a:t>
            </a:r>
            <a:r>
              <a:rPr lang="en-US" b="1" dirty="0" smtClean="0">
                <a:solidFill>
                  <a:srgbClr val="FF0000"/>
                </a:solidFill>
              </a:rPr>
              <a:t> </a:t>
            </a:r>
            <a:r>
              <a:rPr lang="en-US" dirty="0" smtClean="0"/>
              <a:t>con </a:t>
            </a:r>
            <a:r>
              <a:rPr lang="en-US" b="1" i="1" dirty="0" smtClean="0"/>
              <a:t>n </a:t>
            </a:r>
            <a:r>
              <a:rPr lang="en-US" b="1" dirty="0" err="1" smtClean="0"/>
              <a:t>vértices</a:t>
            </a:r>
            <a:r>
              <a:rPr lang="en-US" b="1" dirty="0" smtClean="0"/>
              <a:t> </a:t>
            </a:r>
            <a:r>
              <a:rPr lang="en-US" dirty="0" smtClean="0"/>
              <a:t>y </a:t>
            </a:r>
            <a:r>
              <a:rPr lang="en-US" b="1" i="1" dirty="0"/>
              <a:t>m </a:t>
            </a:r>
            <a:r>
              <a:rPr lang="en-US" b="1" dirty="0" smtClean="0"/>
              <a:t>arcos</a:t>
            </a:r>
            <a:r>
              <a:rPr lang="en-US" dirty="0" smtClean="0"/>
              <a:t>.</a:t>
            </a:r>
            <a:endParaRPr lang="en-US" dirty="0"/>
          </a:p>
          <a:p>
            <a:r>
              <a:rPr lang="en-US" dirty="0" smtClean="0"/>
              <a:t>Si </a:t>
            </a:r>
            <a:r>
              <a:rPr lang="en-US" i="1" dirty="0" smtClean="0"/>
              <a:t>G </a:t>
            </a:r>
            <a:r>
              <a:rPr lang="en-US" dirty="0" err="1" smtClean="0"/>
              <a:t>es</a:t>
            </a:r>
            <a:r>
              <a:rPr lang="en-US" dirty="0" smtClean="0"/>
              <a:t> </a:t>
            </a:r>
            <a:r>
              <a:rPr lang="en-US" b="1" dirty="0" err="1" smtClean="0"/>
              <a:t>conexo</a:t>
            </a:r>
            <a:r>
              <a:rPr lang="en-US" dirty="0" smtClean="0"/>
              <a:t>, </a:t>
            </a:r>
            <a:r>
              <a:rPr lang="en-US" dirty="0" err="1" smtClean="0"/>
              <a:t>luego</a:t>
            </a:r>
            <a:r>
              <a:rPr lang="en-US" dirty="0" smtClean="0"/>
              <a:t> </a:t>
            </a:r>
            <a:r>
              <a:rPr lang="en-US" i="1" dirty="0" smtClean="0"/>
              <a:t>m </a:t>
            </a:r>
            <a:r>
              <a:rPr lang="en-US" dirty="0"/>
              <a:t>≥ </a:t>
            </a:r>
            <a:r>
              <a:rPr lang="en-US" i="1" dirty="0"/>
              <a:t>n</a:t>
            </a:r>
            <a:r>
              <a:rPr lang="en-US" dirty="0"/>
              <a:t>−1.</a:t>
            </a:r>
          </a:p>
          <a:p>
            <a:r>
              <a:rPr lang="en-US" dirty="0" smtClean="0"/>
              <a:t>Si </a:t>
            </a:r>
            <a:r>
              <a:rPr lang="en-US" i="1" dirty="0" smtClean="0"/>
              <a:t>G </a:t>
            </a:r>
            <a:r>
              <a:rPr lang="en-US" dirty="0" err="1" smtClean="0"/>
              <a:t>es</a:t>
            </a:r>
            <a:r>
              <a:rPr lang="en-US" dirty="0" smtClean="0"/>
              <a:t> un </a:t>
            </a:r>
            <a:r>
              <a:rPr lang="en-US" b="1" dirty="0" err="1" smtClean="0"/>
              <a:t>árbol</a:t>
            </a:r>
            <a:r>
              <a:rPr lang="en-US" dirty="0" smtClean="0"/>
              <a:t>, </a:t>
            </a:r>
            <a:r>
              <a:rPr lang="en-US" dirty="0" err="1" smtClean="0"/>
              <a:t>luego</a:t>
            </a:r>
            <a:r>
              <a:rPr lang="en-US" dirty="0" smtClean="0"/>
              <a:t> </a:t>
            </a:r>
            <a:r>
              <a:rPr lang="en-US" i="1" dirty="0" smtClean="0"/>
              <a:t>m </a:t>
            </a:r>
            <a:r>
              <a:rPr lang="en-US" dirty="0"/>
              <a:t>= </a:t>
            </a:r>
            <a:r>
              <a:rPr lang="en-US" i="1" dirty="0"/>
              <a:t>n</a:t>
            </a:r>
            <a:r>
              <a:rPr lang="en-US" dirty="0"/>
              <a:t>−1.</a:t>
            </a:r>
          </a:p>
          <a:p>
            <a:r>
              <a:rPr lang="en-US" dirty="0" smtClean="0"/>
              <a:t>Si </a:t>
            </a:r>
            <a:r>
              <a:rPr lang="en-US" i="1" dirty="0" smtClean="0"/>
              <a:t>G </a:t>
            </a:r>
            <a:r>
              <a:rPr lang="en-US" dirty="0" err="1" smtClean="0"/>
              <a:t>es</a:t>
            </a:r>
            <a:r>
              <a:rPr lang="en-US" dirty="0" smtClean="0"/>
              <a:t> un </a:t>
            </a:r>
            <a:r>
              <a:rPr lang="en-US" b="1" dirty="0" err="1" smtClean="0"/>
              <a:t>bosque</a:t>
            </a:r>
            <a:r>
              <a:rPr lang="en-US" dirty="0" smtClean="0"/>
              <a:t>, </a:t>
            </a:r>
            <a:r>
              <a:rPr lang="en-US" dirty="0" err="1" smtClean="0"/>
              <a:t>luego</a:t>
            </a:r>
            <a:r>
              <a:rPr lang="en-US" dirty="0" smtClean="0"/>
              <a:t> </a:t>
            </a:r>
            <a:r>
              <a:rPr lang="en-US" i="1" dirty="0" smtClean="0"/>
              <a:t>m </a:t>
            </a:r>
            <a:r>
              <a:rPr lang="en-US" dirty="0"/>
              <a:t>≤ </a:t>
            </a:r>
            <a:r>
              <a:rPr lang="en-US" i="1" dirty="0"/>
              <a:t>n</a:t>
            </a:r>
            <a:r>
              <a:rPr lang="en-US" dirty="0"/>
              <a:t>−1.</a:t>
            </a:r>
            <a:endParaRPr lang="es-ES" dirty="0"/>
          </a:p>
        </p:txBody>
      </p:sp>
    </p:spTree>
    <p:extLst>
      <p:ext uri="{BB962C8B-B14F-4D97-AF65-F5344CB8AC3E}">
        <p14:creationId xmlns:p14="http://schemas.microsoft.com/office/powerpoint/2010/main" val="15156158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TAD grafo</a:t>
            </a:r>
            <a:endParaRPr lang="es-ES" dirty="0"/>
          </a:p>
        </p:txBody>
      </p:sp>
      <p:sp>
        <p:nvSpPr>
          <p:cNvPr id="3" name="2 Marcador de contenido"/>
          <p:cNvSpPr>
            <a:spLocks noGrp="1"/>
          </p:cNvSpPr>
          <p:nvPr>
            <p:ph idx="1"/>
          </p:nvPr>
        </p:nvSpPr>
        <p:spPr>
          <a:xfrm>
            <a:off x="457200" y="1600200"/>
            <a:ext cx="8229600" cy="5141168"/>
          </a:xfrm>
        </p:spPr>
        <p:txBody>
          <a:bodyPr>
            <a:normAutofit fontScale="92500" lnSpcReduction="20000"/>
          </a:bodyPr>
          <a:lstStyle/>
          <a:p>
            <a:r>
              <a:rPr lang="en-US" dirty="0" smtClean="0"/>
              <a:t>Un </a:t>
            </a:r>
            <a:r>
              <a:rPr lang="en-US" dirty="0" err="1" smtClean="0"/>
              <a:t>grafo</a:t>
            </a:r>
            <a:r>
              <a:rPr lang="en-US" dirty="0" smtClean="0"/>
              <a:t> </a:t>
            </a:r>
            <a:r>
              <a:rPr lang="en-US" dirty="0" err="1" smtClean="0"/>
              <a:t>es</a:t>
            </a:r>
            <a:r>
              <a:rPr lang="en-US" dirty="0" smtClean="0"/>
              <a:t> </a:t>
            </a:r>
            <a:r>
              <a:rPr lang="en-US" dirty="0" err="1" smtClean="0"/>
              <a:t>una</a:t>
            </a:r>
            <a:r>
              <a:rPr lang="en-US" dirty="0" smtClean="0"/>
              <a:t> </a:t>
            </a:r>
            <a:r>
              <a:rPr lang="en-US" b="1" dirty="0" err="1" smtClean="0"/>
              <a:t>colección</a:t>
            </a:r>
            <a:r>
              <a:rPr lang="en-US" b="1" dirty="0" smtClean="0"/>
              <a:t> de </a:t>
            </a:r>
            <a:r>
              <a:rPr lang="en-US" b="1" dirty="0" err="1" smtClean="0"/>
              <a:t>vértices</a:t>
            </a:r>
            <a:r>
              <a:rPr lang="en-US" b="1" dirty="0" smtClean="0"/>
              <a:t> </a:t>
            </a:r>
            <a:r>
              <a:rPr lang="en-US" dirty="0" smtClean="0"/>
              <a:t>y </a:t>
            </a:r>
            <a:r>
              <a:rPr lang="en-US" b="1" dirty="0" smtClean="0"/>
              <a:t>arcos</a:t>
            </a:r>
          </a:p>
          <a:p>
            <a:r>
              <a:rPr lang="en-US" dirty="0" smtClean="0"/>
              <a:t>Lo </a:t>
            </a:r>
            <a:r>
              <a:rPr lang="en-US" dirty="0" err="1" smtClean="0"/>
              <a:t>podemos</a:t>
            </a:r>
            <a:r>
              <a:rPr lang="en-US" dirty="0" smtClean="0"/>
              <a:t> </a:t>
            </a:r>
            <a:r>
              <a:rPr lang="en-US" dirty="0" err="1" smtClean="0"/>
              <a:t>modelar</a:t>
            </a:r>
            <a:r>
              <a:rPr lang="en-US" dirty="0" smtClean="0"/>
              <a:t> </a:t>
            </a:r>
            <a:r>
              <a:rPr lang="en-US" dirty="0" err="1" smtClean="0"/>
              <a:t>como</a:t>
            </a:r>
            <a:r>
              <a:rPr lang="en-US" dirty="0" smtClean="0"/>
              <a:t> </a:t>
            </a:r>
            <a:r>
              <a:rPr lang="en-US" dirty="0" err="1" smtClean="0"/>
              <a:t>una</a:t>
            </a:r>
            <a:r>
              <a:rPr lang="en-US" dirty="0" smtClean="0"/>
              <a:t> </a:t>
            </a:r>
            <a:r>
              <a:rPr lang="en-US" dirty="0" err="1" smtClean="0"/>
              <a:t>abstracción</a:t>
            </a:r>
            <a:r>
              <a:rPr lang="en-US" dirty="0" smtClean="0"/>
              <a:t> de </a:t>
            </a:r>
            <a:r>
              <a:rPr lang="en-US" dirty="0" err="1" smtClean="0"/>
              <a:t>Grafo</a:t>
            </a:r>
            <a:r>
              <a:rPr lang="en-US" dirty="0" smtClean="0"/>
              <a:t>, </a:t>
            </a:r>
            <a:r>
              <a:rPr lang="en-US" dirty="0" err="1" smtClean="0"/>
              <a:t>Vértices</a:t>
            </a:r>
            <a:r>
              <a:rPr lang="en-US" dirty="0" smtClean="0"/>
              <a:t> y Arcos</a:t>
            </a:r>
          </a:p>
          <a:p>
            <a:r>
              <a:rPr lang="en-US" dirty="0" err="1" smtClean="0"/>
              <a:t>Vértice</a:t>
            </a:r>
            <a:r>
              <a:rPr lang="en-US" dirty="0" smtClean="0"/>
              <a:t>: </a:t>
            </a:r>
            <a:r>
              <a:rPr lang="en-US" dirty="0" err="1" smtClean="0"/>
              <a:t>almacena</a:t>
            </a:r>
            <a:r>
              <a:rPr lang="en-US" dirty="0" smtClean="0"/>
              <a:t> </a:t>
            </a:r>
            <a:r>
              <a:rPr lang="en-US" dirty="0" err="1" smtClean="0"/>
              <a:t>elementos</a:t>
            </a:r>
            <a:r>
              <a:rPr lang="en-US" dirty="0" smtClean="0"/>
              <a:t>: </a:t>
            </a:r>
            <a:r>
              <a:rPr lang="en-US" dirty="0" err="1" smtClean="0"/>
              <a:t>aeropuerto</a:t>
            </a:r>
            <a:r>
              <a:rPr lang="en-US" dirty="0" smtClean="0"/>
              <a:t>, ciudad, etc. -&gt; </a:t>
            </a:r>
            <a:r>
              <a:rPr lang="es-ES" dirty="0" err="1"/>
              <a:t>getElement</a:t>
            </a:r>
            <a:r>
              <a:rPr lang="es-ES" dirty="0"/>
              <a:t>( </a:t>
            </a:r>
            <a:r>
              <a:rPr lang="es-ES" dirty="0" smtClean="0"/>
              <a:t>)</a:t>
            </a:r>
          </a:p>
          <a:p>
            <a:r>
              <a:rPr lang="es-ES" dirty="0" smtClean="0"/>
              <a:t>Arco: almacena elementos: nro. Vuelo, distancia, costos, (</a:t>
            </a:r>
            <a:r>
              <a:rPr lang="es-ES" dirty="0"/>
              <a:t>pesos)… </a:t>
            </a:r>
            <a:r>
              <a:rPr lang="es-ES" dirty="0" smtClean="0"/>
              <a:t>-&gt; </a:t>
            </a:r>
            <a:r>
              <a:rPr lang="es-ES" dirty="0" err="1"/>
              <a:t>getElement</a:t>
            </a:r>
            <a:r>
              <a:rPr lang="es-ES" dirty="0"/>
              <a:t>( </a:t>
            </a:r>
            <a:r>
              <a:rPr lang="es-ES" dirty="0" smtClean="0"/>
              <a:t>)</a:t>
            </a:r>
          </a:p>
          <a:p>
            <a:r>
              <a:rPr lang="es-ES" dirty="0" smtClean="0"/>
              <a:t>Asumimos </a:t>
            </a:r>
            <a:r>
              <a:rPr lang="es-ES" dirty="0"/>
              <a:t>que un </a:t>
            </a:r>
            <a:r>
              <a:rPr lang="es-ES" dirty="0" smtClean="0"/>
              <a:t>grafo </a:t>
            </a:r>
            <a:r>
              <a:rPr lang="es-ES" dirty="0"/>
              <a:t>puede ser </a:t>
            </a:r>
            <a:r>
              <a:rPr lang="es-ES" b="1" dirty="0"/>
              <a:t>no dirigido </a:t>
            </a:r>
            <a:r>
              <a:rPr lang="es-ES" dirty="0"/>
              <a:t>o </a:t>
            </a:r>
            <a:r>
              <a:rPr lang="es-ES" b="1" dirty="0" smtClean="0"/>
              <a:t>dirigido</a:t>
            </a:r>
            <a:r>
              <a:rPr lang="es-ES" dirty="0" smtClean="0"/>
              <a:t> y se declara en </a:t>
            </a:r>
            <a:r>
              <a:rPr lang="es-ES" dirty="0"/>
              <a:t>la construcción; Recordar que un </a:t>
            </a:r>
            <a:r>
              <a:rPr lang="es-ES" b="1" i="1" dirty="0" smtClean="0"/>
              <a:t>grafo </a:t>
            </a:r>
            <a:r>
              <a:rPr lang="es-ES" b="1" i="1" dirty="0"/>
              <a:t>mixto </a:t>
            </a:r>
            <a:r>
              <a:rPr lang="es-ES" dirty="0"/>
              <a:t>puede representarse como un </a:t>
            </a:r>
            <a:r>
              <a:rPr lang="es-ES" dirty="0" smtClean="0"/>
              <a:t>grafo </a:t>
            </a:r>
            <a:r>
              <a:rPr lang="es-ES" dirty="0"/>
              <a:t>dirigido, modelando el </a:t>
            </a:r>
            <a:r>
              <a:rPr lang="es-ES" dirty="0" smtClean="0"/>
              <a:t>arco </a:t>
            </a:r>
            <a:r>
              <a:rPr lang="es-ES" dirty="0"/>
              <a:t>{u, v} como un par de </a:t>
            </a:r>
            <a:r>
              <a:rPr lang="es-ES" dirty="0" smtClean="0"/>
              <a:t>arcos dirigidos </a:t>
            </a:r>
            <a:r>
              <a:rPr lang="es-ES" dirty="0"/>
              <a:t>(u, v) y (v, u).</a:t>
            </a:r>
          </a:p>
          <a:p>
            <a:endParaRPr lang="es-ES" dirty="0" smtClean="0"/>
          </a:p>
          <a:p>
            <a:endParaRPr lang="es-ES" dirty="0"/>
          </a:p>
        </p:txBody>
      </p:sp>
    </p:spTree>
    <p:extLst>
      <p:ext uri="{BB962C8B-B14F-4D97-AF65-F5344CB8AC3E}">
        <p14:creationId xmlns:p14="http://schemas.microsoft.com/office/powerpoint/2010/main" val="889056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TAD grafo</a:t>
            </a:r>
            <a:endParaRPr lang="es-ES" dirty="0"/>
          </a:p>
        </p:txBody>
      </p:sp>
      <p:sp>
        <p:nvSpPr>
          <p:cNvPr id="3" name="2 Marcador de contenido"/>
          <p:cNvSpPr>
            <a:spLocks noGrp="1"/>
          </p:cNvSpPr>
          <p:nvPr>
            <p:ph idx="1"/>
          </p:nvPr>
        </p:nvSpPr>
        <p:spPr>
          <a:xfrm>
            <a:off x="457200" y="1600200"/>
            <a:ext cx="8507288" cy="5141168"/>
          </a:xfrm>
        </p:spPr>
        <p:txBody>
          <a:bodyPr>
            <a:normAutofit fontScale="85000" lnSpcReduction="20000"/>
          </a:bodyPr>
          <a:lstStyle/>
          <a:p>
            <a:r>
              <a:rPr lang="en-US" b="1" dirty="0" err="1"/>
              <a:t>numVertices</a:t>
            </a:r>
            <a:r>
              <a:rPr lang="en-US" b="1" dirty="0"/>
              <a:t>( ): </a:t>
            </a:r>
            <a:r>
              <a:rPr lang="en-US" dirty="0"/>
              <a:t>Returns the number of vertices of the graph.</a:t>
            </a:r>
          </a:p>
          <a:p>
            <a:r>
              <a:rPr lang="en-US" b="1" dirty="0"/>
              <a:t>vertices</a:t>
            </a:r>
            <a:r>
              <a:rPr lang="en-US" dirty="0"/>
              <a:t>( ): Returns an iteration of all the vertices of the graph.</a:t>
            </a:r>
          </a:p>
          <a:p>
            <a:r>
              <a:rPr lang="en-US" b="1" dirty="0" err="1"/>
              <a:t>numEdges</a:t>
            </a:r>
            <a:r>
              <a:rPr lang="en-US" dirty="0"/>
              <a:t>( ): Returns the number of edges of the graph.</a:t>
            </a:r>
          </a:p>
          <a:p>
            <a:r>
              <a:rPr lang="en-US" b="1" dirty="0"/>
              <a:t>edges</a:t>
            </a:r>
            <a:r>
              <a:rPr lang="en-US" dirty="0"/>
              <a:t>( ): Returns an iteration of all the edges of the graph.</a:t>
            </a:r>
          </a:p>
          <a:p>
            <a:r>
              <a:rPr lang="en-US" b="1" dirty="0" err="1"/>
              <a:t>getEdge</a:t>
            </a:r>
            <a:r>
              <a:rPr lang="en-US" b="1" dirty="0"/>
              <a:t>(</a:t>
            </a:r>
            <a:r>
              <a:rPr lang="en-US" b="1" i="1" dirty="0"/>
              <a:t>u</a:t>
            </a:r>
            <a:r>
              <a:rPr lang="en-US" dirty="0"/>
              <a:t>, </a:t>
            </a:r>
            <a:r>
              <a:rPr lang="en-US" i="1" dirty="0"/>
              <a:t>v</a:t>
            </a:r>
            <a:r>
              <a:rPr lang="en-US" dirty="0"/>
              <a:t>): Returns the edge from vertex </a:t>
            </a:r>
            <a:r>
              <a:rPr lang="en-US" i="1" dirty="0"/>
              <a:t>u </a:t>
            </a:r>
            <a:r>
              <a:rPr lang="en-US" dirty="0"/>
              <a:t>to vertex </a:t>
            </a:r>
            <a:r>
              <a:rPr lang="en-US" i="1" dirty="0"/>
              <a:t>v</a:t>
            </a:r>
            <a:r>
              <a:rPr lang="en-US" dirty="0"/>
              <a:t>, if one </a:t>
            </a:r>
            <a:r>
              <a:rPr lang="en-US" dirty="0" smtClean="0"/>
              <a:t>exists; otherwise </a:t>
            </a:r>
            <a:r>
              <a:rPr lang="en-US" dirty="0"/>
              <a:t>return null. For an undirected graph, there is </a:t>
            </a:r>
            <a:r>
              <a:rPr lang="en-US" dirty="0" smtClean="0"/>
              <a:t>no difference </a:t>
            </a:r>
            <a:r>
              <a:rPr lang="en-US" dirty="0"/>
              <a:t>between </a:t>
            </a:r>
            <a:r>
              <a:rPr lang="en-US" dirty="0" err="1"/>
              <a:t>getEdge</a:t>
            </a:r>
            <a:r>
              <a:rPr lang="en-US" dirty="0"/>
              <a:t>(</a:t>
            </a:r>
            <a:r>
              <a:rPr lang="en-US" i="1" dirty="0"/>
              <a:t>u</a:t>
            </a:r>
            <a:r>
              <a:rPr lang="en-US" dirty="0"/>
              <a:t>, </a:t>
            </a:r>
            <a:r>
              <a:rPr lang="en-US" i="1" dirty="0"/>
              <a:t>v</a:t>
            </a:r>
            <a:r>
              <a:rPr lang="en-US" dirty="0"/>
              <a:t>) and </a:t>
            </a:r>
            <a:r>
              <a:rPr lang="en-US" dirty="0" err="1"/>
              <a:t>getEdge</a:t>
            </a:r>
            <a:r>
              <a:rPr lang="en-US" dirty="0"/>
              <a:t>(</a:t>
            </a:r>
            <a:r>
              <a:rPr lang="en-US" i="1" dirty="0"/>
              <a:t>v</a:t>
            </a:r>
            <a:r>
              <a:rPr lang="en-US" dirty="0"/>
              <a:t>, </a:t>
            </a:r>
            <a:r>
              <a:rPr lang="en-US" i="1" dirty="0"/>
              <a:t>u</a:t>
            </a:r>
            <a:r>
              <a:rPr lang="en-US" dirty="0"/>
              <a:t>).</a:t>
            </a:r>
          </a:p>
          <a:p>
            <a:r>
              <a:rPr lang="en-US" b="1" dirty="0" err="1"/>
              <a:t>endVertices</a:t>
            </a:r>
            <a:r>
              <a:rPr lang="en-US" b="1" dirty="0"/>
              <a:t>(</a:t>
            </a:r>
            <a:r>
              <a:rPr lang="en-US" b="1" i="1" dirty="0"/>
              <a:t>e</a:t>
            </a:r>
            <a:r>
              <a:rPr lang="en-US" dirty="0"/>
              <a:t>): Returns an array containing the two endpoint vertices </a:t>
            </a:r>
            <a:r>
              <a:rPr lang="en-US" dirty="0" smtClean="0"/>
              <a:t>of edge </a:t>
            </a:r>
            <a:r>
              <a:rPr lang="en-US" i="1" dirty="0"/>
              <a:t>e</a:t>
            </a:r>
            <a:r>
              <a:rPr lang="en-US" dirty="0"/>
              <a:t>. If the graph is directed, the first vertex is the </a:t>
            </a:r>
            <a:r>
              <a:rPr lang="en-US" dirty="0" smtClean="0"/>
              <a:t>origin and </a:t>
            </a:r>
            <a:r>
              <a:rPr lang="en-US" dirty="0"/>
              <a:t>the second is the destination.</a:t>
            </a:r>
            <a:endParaRPr lang="es-ES" dirty="0" smtClean="0"/>
          </a:p>
          <a:p>
            <a:endParaRPr lang="es-ES" dirty="0"/>
          </a:p>
        </p:txBody>
      </p:sp>
    </p:spTree>
    <p:extLst>
      <p:ext uri="{BB962C8B-B14F-4D97-AF65-F5344CB8AC3E}">
        <p14:creationId xmlns:p14="http://schemas.microsoft.com/office/powerpoint/2010/main" val="2447693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Definiciones</a:t>
            </a:r>
            <a:endParaRPr lang="es-ES" dirty="0"/>
          </a:p>
        </p:txBody>
      </p:sp>
      <p:sp>
        <p:nvSpPr>
          <p:cNvPr id="3" name="2 Marcador de contenido"/>
          <p:cNvSpPr>
            <a:spLocks noGrp="1"/>
          </p:cNvSpPr>
          <p:nvPr>
            <p:ph idx="1"/>
          </p:nvPr>
        </p:nvSpPr>
        <p:spPr/>
        <p:txBody>
          <a:bodyPr>
            <a:normAutofit fontScale="92500" lnSpcReduction="20000"/>
          </a:bodyPr>
          <a:lstStyle/>
          <a:p>
            <a:r>
              <a:rPr lang="es-ES" dirty="0" smtClean="0"/>
              <a:t>Un </a:t>
            </a:r>
            <a:r>
              <a:rPr lang="es-ES" b="1" dirty="0" smtClean="0"/>
              <a:t>grafo</a:t>
            </a:r>
            <a:r>
              <a:rPr lang="es-ES" dirty="0" smtClean="0"/>
              <a:t> G es un conjunto (colección) de pares de </a:t>
            </a:r>
            <a:r>
              <a:rPr lang="es-ES" b="1" i="1" dirty="0" smtClean="0"/>
              <a:t>vértices</a:t>
            </a:r>
            <a:r>
              <a:rPr lang="es-ES" dirty="0" smtClean="0"/>
              <a:t> V que están unidos por </a:t>
            </a:r>
            <a:r>
              <a:rPr lang="es-ES" b="1" i="1" dirty="0" smtClean="0"/>
              <a:t>aristas</a:t>
            </a:r>
            <a:r>
              <a:rPr lang="es-ES" dirty="0" smtClean="0"/>
              <a:t> (</a:t>
            </a:r>
            <a:r>
              <a:rPr lang="es-ES" i="1" dirty="0" err="1" smtClean="0"/>
              <a:t>edges</a:t>
            </a:r>
            <a:r>
              <a:rPr lang="es-ES" dirty="0" smtClean="0"/>
              <a:t>). </a:t>
            </a:r>
            <a:r>
              <a:rPr lang="es-ES" dirty="0"/>
              <a:t>G=(V,E</a:t>
            </a:r>
            <a:r>
              <a:rPr lang="es-ES" dirty="0" smtClean="0"/>
              <a:t>).</a:t>
            </a:r>
          </a:p>
          <a:p>
            <a:r>
              <a:rPr lang="es-ES" dirty="0" smtClean="0"/>
              <a:t>Otra forma de denominación de los vértices es </a:t>
            </a:r>
            <a:r>
              <a:rPr lang="es-ES" b="1" i="1" dirty="0" smtClean="0"/>
              <a:t>nodos</a:t>
            </a:r>
            <a:r>
              <a:rPr lang="es-ES" dirty="0" smtClean="0"/>
              <a:t> y a las </a:t>
            </a:r>
            <a:r>
              <a:rPr lang="es-ES" i="1" dirty="0" smtClean="0"/>
              <a:t>aristas</a:t>
            </a:r>
            <a:r>
              <a:rPr lang="es-ES" dirty="0" smtClean="0"/>
              <a:t> </a:t>
            </a:r>
            <a:r>
              <a:rPr lang="es-ES" b="1" i="1" dirty="0" smtClean="0"/>
              <a:t>arcos</a:t>
            </a:r>
          </a:p>
          <a:p>
            <a:r>
              <a:rPr lang="es-ES" dirty="0" smtClean="0"/>
              <a:t>Las </a:t>
            </a:r>
            <a:r>
              <a:rPr lang="es-ES" b="1" i="1" dirty="0" smtClean="0"/>
              <a:t>aristas</a:t>
            </a:r>
            <a:r>
              <a:rPr lang="es-ES" dirty="0" smtClean="0"/>
              <a:t> en un grafo pueden ser dirigidos o no dirigidos. </a:t>
            </a:r>
          </a:p>
          <a:p>
            <a:r>
              <a:rPr lang="es-ES" dirty="0" smtClean="0"/>
              <a:t>Se dice que un </a:t>
            </a:r>
            <a:r>
              <a:rPr lang="es-ES" b="1" dirty="0" smtClean="0"/>
              <a:t>arco</a:t>
            </a:r>
            <a:r>
              <a:rPr lang="es-ES" dirty="0" smtClean="0"/>
              <a:t> (u, v) está </a:t>
            </a:r>
            <a:r>
              <a:rPr lang="es-ES" b="1" i="1" dirty="0" smtClean="0"/>
              <a:t>dirigido</a:t>
            </a:r>
            <a:r>
              <a:rPr lang="es-ES" dirty="0" smtClean="0"/>
              <a:t> de u a v si el par (u, v) está </a:t>
            </a:r>
            <a:r>
              <a:rPr lang="es-ES" b="1" i="1" dirty="0" smtClean="0"/>
              <a:t>ordenado</a:t>
            </a:r>
            <a:r>
              <a:rPr lang="es-ES" dirty="0" smtClean="0"/>
              <a:t>, con u precediendo v. </a:t>
            </a:r>
          </a:p>
          <a:p>
            <a:r>
              <a:rPr lang="es-ES" dirty="0" smtClean="0"/>
              <a:t>Se dice que un </a:t>
            </a:r>
            <a:r>
              <a:rPr lang="es-ES" b="1" dirty="0" smtClean="0"/>
              <a:t>arco</a:t>
            </a:r>
            <a:r>
              <a:rPr lang="es-ES" dirty="0" smtClean="0"/>
              <a:t> (u, v) es </a:t>
            </a:r>
            <a:r>
              <a:rPr lang="es-ES" b="1" i="1" dirty="0" smtClean="0"/>
              <a:t>no-dirigido</a:t>
            </a:r>
            <a:r>
              <a:rPr lang="es-ES" dirty="0" smtClean="0"/>
              <a:t> si el par (u, v) no es </a:t>
            </a:r>
            <a:r>
              <a:rPr lang="es-ES" b="1" i="1" dirty="0" smtClean="0"/>
              <a:t>ordenado</a:t>
            </a:r>
            <a:r>
              <a:rPr lang="es-ES" dirty="0" smtClean="0"/>
              <a:t>.</a:t>
            </a:r>
            <a:endParaRPr lang="es-ES" dirty="0"/>
          </a:p>
        </p:txBody>
      </p:sp>
    </p:spTree>
    <p:extLst>
      <p:ext uri="{BB962C8B-B14F-4D97-AF65-F5344CB8AC3E}">
        <p14:creationId xmlns:p14="http://schemas.microsoft.com/office/powerpoint/2010/main" val="31502330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TAD grafo</a:t>
            </a:r>
            <a:endParaRPr lang="es-ES" dirty="0"/>
          </a:p>
        </p:txBody>
      </p:sp>
      <p:sp>
        <p:nvSpPr>
          <p:cNvPr id="3" name="2 Marcador de contenido"/>
          <p:cNvSpPr>
            <a:spLocks noGrp="1"/>
          </p:cNvSpPr>
          <p:nvPr>
            <p:ph idx="1"/>
          </p:nvPr>
        </p:nvSpPr>
        <p:spPr>
          <a:xfrm>
            <a:off x="457200" y="1600200"/>
            <a:ext cx="8507288" cy="5141168"/>
          </a:xfrm>
        </p:spPr>
        <p:txBody>
          <a:bodyPr>
            <a:normAutofit fontScale="85000" lnSpcReduction="20000"/>
          </a:bodyPr>
          <a:lstStyle/>
          <a:p>
            <a:r>
              <a:rPr lang="en-US" b="1" dirty="0"/>
              <a:t>opposite(</a:t>
            </a:r>
            <a:r>
              <a:rPr lang="en-US" b="1" i="1" dirty="0"/>
              <a:t>v</a:t>
            </a:r>
            <a:r>
              <a:rPr lang="en-US" dirty="0"/>
              <a:t>, </a:t>
            </a:r>
            <a:r>
              <a:rPr lang="en-US" i="1" dirty="0"/>
              <a:t>e</a:t>
            </a:r>
            <a:r>
              <a:rPr lang="en-US" dirty="0"/>
              <a:t>): For edge </a:t>
            </a:r>
            <a:r>
              <a:rPr lang="en-US" i="1" dirty="0"/>
              <a:t>e </a:t>
            </a:r>
            <a:r>
              <a:rPr lang="en-US" dirty="0"/>
              <a:t>incident to vertex </a:t>
            </a:r>
            <a:r>
              <a:rPr lang="en-US" i="1" dirty="0"/>
              <a:t>v</a:t>
            </a:r>
            <a:r>
              <a:rPr lang="en-US" dirty="0"/>
              <a:t>, returns the other vertex </a:t>
            </a:r>
            <a:r>
              <a:rPr lang="en-US" dirty="0" smtClean="0"/>
              <a:t>of the </a:t>
            </a:r>
            <a:r>
              <a:rPr lang="en-US" dirty="0"/>
              <a:t>edge; an error occurs if </a:t>
            </a:r>
            <a:r>
              <a:rPr lang="en-US" i="1" dirty="0"/>
              <a:t>e </a:t>
            </a:r>
            <a:r>
              <a:rPr lang="en-US" dirty="0"/>
              <a:t>is not incident to </a:t>
            </a:r>
            <a:r>
              <a:rPr lang="en-US" i="1" dirty="0"/>
              <a:t>v</a:t>
            </a:r>
            <a:r>
              <a:rPr lang="en-US" dirty="0"/>
              <a:t>.</a:t>
            </a:r>
          </a:p>
          <a:p>
            <a:r>
              <a:rPr lang="en-US" b="1" dirty="0" err="1"/>
              <a:t>outDegree</a:t>
            </a:r>
            <a:r>
              <a:rPr lang="en-US" b="1" dirty="0"/>
              <a:t>(</a:t>
            </a:r>
            <a:r>
              <a:rPr lang="en-US" b="1" i="1" dirty="0"/>
              <a:t>v</a:t>
            </a:r>
            <a:r>
              <a:rPr lang="en-US" dirty="0"/>
              <a:t>): Returns the number of outgoing edges from vertex </a:t>
            </a:r>
            <a:r>
              <a:rPr lang="en-US" i="1" dirty="0"/>
              <a:t>v</a:t>
            </a:r>
            <a:r>
              <a:rPr lang="en-US" dirty="0"/>
              <a:t>.</a:t>
            </a:r>
          </a:p>
          <a:p>
            <a:r>
              <a:rPr lang="en-US" b="1" dirty="0" err="1"/>
              <a:t>inDegree</a:t>
            </a:r>
            <a:r>
              <a:rPr lang="en-US" b="1" dirty="0"/>
              <a:t>(</a:t>
            </a:r>
            <a:r>
              <a:rPr lang="en-US" b="1" i="1" dirty="0"/>
              <a:t>v</a:t>
            </a:r>
            <a:r>
              <a:rPr lang="en-US" dirty="0"/>
              <a:t>): Returns the number of incoming edges to vertex </a:t>
            </a:r>
            <a:r>
              <a:rPr lang="en-US" i="1" dirty="0"/>
              <a:t>v</a:t>
            </a:r>
            <a:r>
              <a:rPr lang="en-US" dirty="0"/>
              <a:t>. </a:t>
            </a:r>
            <a:r>
              <a:rPr lang="en-US" dirty="0" smtClean="0"/>
              <a:t>For an </a:t>
            </a:r>
            <a:r>
              <a:rPr lang="en-US" dirty="0"/>
              <a:t>undirected graph, this returns the same value as </a:t>
            </a:r>
            <a:r>
              <a:rPr lang="en-US" dirty="0" smtClean="0"/>
              <a:t>does </a:t>
            </a:r>
            <a:r>
              <a:rPr lang="es-ES" dirty="0" err="1" smtClean="0"/>
              <a:t>outDegree</a:t>
            </a:r>
            <a:r>
              <a:rPr lang="es-ES" dirty="0" smtClean="0"/>
              <a:t>(</a:t>
            </a:r>
            <a:r>
              <a:rPr lang="es-ES" i="1" dirty="0" smtClean="0"/>
              <a:t>v</a:t>
            </a:r>
            <a:r>
              <a:rPr lang="es-ES" dirty="0"/>
              <a:t>).</a:t>
            </a:r>
          </a:p>
          <a:p>
            <a:r>
              <a:rPr lang="en-US" b="1" dirty="0" err="1"/>
              <a:t>outgoingEdges</a:t>
            </a:r>
            <a:r>
              <a:rPr lang="en-US" b="1" dirty="0"/>
              <a:t>(</a:t>
            </a:r>
            <a:r>
              <a:rPr lang="en-US" b="1" i="1" dirty="0"/>
              <a:t>v</a:t>
            </a:r>
            <a:r>
              <a:rPr lang="en-US" dirty="0"/>
              <a:t>): Returns an iteration of all outgoing edges from vertex </a:t>
            </a:r>
            <a:r>
              <a:rPr lang="en-US" i="1" dirty="0"/>
              <a:t>v</a:t>
            </a:r>
            <a:r>
              <a:rPr lang="en-US" dirty="0"/>
              <a:t>.</a:t>
            </a:r>
          </a:p>
          <a:p>
            <a:r>
              <a:rPr lang="en-US" b="1" dirty="0" err="1"/>
              <a:t>incomingEdges</a:t>
            </a:r>
            <a:r>
              <a:rPr lang="en-US" b="1" dirty="0"/>
              <a:t>(</a:t>
            </a:r>
            <a:r>
              <a:rPr lang="en-US" b="1" i="1" dirty="0"/>
              <a:t>v</a:t>
            </a:r>
            <a:r>
              <a:rPr lang="en-US" dirty="0"/>
              <a:t>): Returns an iteration of all incoming edges to vertex </a:t>
            </a:r>
            <a:r>
              <a:rPr lang="en-US" i="1" dirty="0"/>
              <a:t>v</a:t>
            </a:r>
            <a:r>
              <a:rPr lang="en-US" dirty="0"/>
              <a:t>. </a:t>
            </a:r>
            <a:r>
              <a:rPr lang="en-US" dirty="0" smtClean="0"/>
              <a:t>For an </a:t>
            </a:r>
            <a:r>
              <a:rPr lang="en-US" dirty="0"/>
              <a:t>undirected graph, this returns the same collection </a:t>
            </a:r>
            <a:r>
              <a:rPr lang="en-US" dirty="0" smtClean="0"/>
              <a:t>as </a:t>
            </a:r>
            <a:r>
              <a:rPr lang="es-ES" dirty="0" err="1" smtClean="0"/>
              <a:t>outgoingEdges</a:t>
            </a:r>
            <a:r>
              <a:rPr lang="es-ES" dirty="0" smtClean="0"/>
              <a:t>(</a:t>
            </a:r>
            <a:r>
              <a:rPr lang="es-ES" i="1" dirty="0" smtClean="0"/>
              <a:t>v</a:t>
            </a:r>
            <a:r>
              <a:rPr lang="es-ES" dirty="0"/>
              <a:t>).</a:t>
            </a:r>
          </a:p>
        </p:txBody>
      </p:sp>
    </p:spTree>
    <p:extLst>
      <p:ext uri="{BB962C8B-B14F-4D97-AF65-F5344CB8AC3E}">
        <p14:creationId xmlns:p14="http://schemas.microsoft.com/office/powerpoint/2010/main" val="11855880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El TAD grafo</a:t>
            </a:r>
            <a:endParaRPr lang="es-ES" dirty="0"/>
          </a:p>
        </p:txBody>
      </p:sp>
      <p:sp>
        <p:nvSpPr>
          <p:cNvPr id="3" name="2 Marcador de contenido"/>
          <p:cNvSpPr>
            <a:spLocks noGrp="1"/>
          </p:cNvSpPr>
          <p:nvPr>
            <p:ph idx="1"/>
          </p:nvPr>
        </p:nvSpPr>
        <p:spPr>
          <a:xfrm>
            <a:off x="457200" y="1600200"/>
            <a:ext cx="8579296" cy="5141168"/>
          </a:xfrm>
        </p:spPr>
        <p:txBody>
          <a:bodyPr>
            <a:normAutofit lnSpcReduction="10000"/>
          </a:bodyPr>
          <a:lstStyle/>
          <a:p>
            <a:r>
              <a:rPr lang="en-US" b="1" dirty="0" err="1"/>
              <a:t>insertVertex</a:t>
            </a:r>
            <a:r>
              <a:rPr lang="en-US" b="1" dirty="0"/>
              <a:t>(</a:t>
            </a:r>
            <a:r>
              <a:rPr lang="en-US" b="1" i="1" dirty="0"/>
              <a:t>x</a:t>
            </a:r>
            <a:r>
              <a:rPr lang="en-US" dirty="0"/>
              <a:t>): Creates and returns a new Vertex storing element </a:t>
            </a:r>
            <a:r>
              <a:rPr lang="en-US" i="1" dirty="0"/>
              <a:t>x</a:t>
            </a:r>
            <a:r>
              <a:rPr lang="en-US" dirty="0"/>
              <a:t>.</a:t>
            </a:r>
          </a:p>
          <a:p>
            <a:r>
              <a:rPr lang="en-US" b="1" dirty="0" err="1"/>
              <a:t>insertEdge</a:t>
            </a:r>
            <a:r>
              <a:rPr lang="en-US" b="1" dirty="0"/>
              <a:t>(</a:t>
            </a:r>
            <a:r>
              <a:rPr lang="en-US" b="1" i="1" dirty="0"/>
              <a:t>u</a:t>
            </a:r>
            <a:r>
              <a:rPr lang="en-US" dirty="0"/>
              <a:t>, </a:t>
            </a:r>
            <a:r>
              <a:rPr lang="en-US" i="1" dirty="0"/>
              <a:t>v</a:t>
            </a:r>
            <a:r>
              <a:rPr lang="en-US" dirty="0"/>
              <a:t>, </a:t>
            </a:r>
            <a:r>
              <a:rPr lang="en-US" i="1" dirty="0"/>
              <a:t>x</a:t>
            </a:r>
            <a:r>
              <a:rPr lang="en-US" dirty="0"/>
              <a:t>): Creates and returns a new Edge from vertex </a:t>
            </a:r>
            <a:r>
              <a:rPr lang="en-US" i="1" dirty="0"/>
              <a:t>u </a:t>
            </a:r>
            <a:r>
              <a:rPr lang="en-US" dirty="0"/>
              <a:t>to vertex </a:t>
            </a:r>
            <a:r>
              <a:rPr lang="en-US" i="1" dirty="0" smtClean="0"/>
              <a:t>v</a:t>
            </a:r>
            <a:r>
              <a:rPr lang="en-US" dirty="0" smtClean="0"/>
              <a:t>, storing </a:t>
            </a:r>
            <a:r>
              <a:rPr lang="en-US" dirty="0"/>
              <a:t>element </a:t>
            </a:r>
            <a:r>
              <a:rPr lang="en-US" i="1" dirty="0"/>
              <a:t>x</a:t>
            </a:r>
            <a:r>
              <a:rPr lang="en-US" dirty="0"/>
              <a:t>; an error occurs if there already exists </a:t>
            </a:r>
            <a:r>
              <a:rPr lang="en-US" dirty="0" smtClean="0"/>
              <a:t>an edge </a:t>
            </a:r>
            <a:r>
              <a:rPr lang="en-US" dirty="0"/>
              <a:t>from </a:t>
            </a:r>
            <a:r>
              <a:rPr lang="en-US" i="1" dirty="0"/>
              <a:t>u </a:t>
            </a:r>
            <a:r>
              <a:rPr lang="en-US" dirty="0"/>
              <a:t>to </a:t>
            </a:r>
            <a:r>
              <a:rPr lang="en-US" i="1" dirty="0"/>
              <a:t>v</a:t>
            </a:r>
            <a:r>
              <a:rPr lang="en-US" dirty="0"/>
              <a:t>.</a:t>
            </a:r>
          </a:p>
          <a:p>
            <a:r>
              <a:rPr lang="en-US" b="1" dirty="0" err="1"/>
              <a:t>removeVertex</a:t>
            </a:r>
            <a:r>
              <a:rPr lang="en-US" b="1" dirty="0"/>
              <a:t>(</a:t>
            </a:r>
            <a:r>
              <a:rPr lang="en-US" b="1" i="1" dirty="0"/>
              <a:t>v</a:t>
            </a:r>
            <a:r>
              <a:rPr lang="en-US" dirty="0"/>
              <a:t>): Removes vertex </a:t>
            </a:r>
            <a:r>
              <a:rPr lang="en-US" i="1" dirty="0"/>
              <a:t>v </a:t>
            </a:r>
            <a:r>
              <a:rPr lang="en-US" dirty="0"/>
              <a:t>and all its incident edges from the graph.</a:t>
            </a:r>
          </a:p>
          <a:p>
            <a:r>
              <a:rPr lang="en-US" b="1" dirty="0" err="1"/>
              <a:t>removeEdge</a:t>
            </a:r>
            <a:r>
              <a:rPr lang="en-US" b="1" dirty="0"/>
              <a:t>(</a:t>
            </a:r>
            <a:r>
              <a:rPr lang="en-US" b="1" i="1" dirty="0"/>
              <a:t>e</a:t>
            </a:r>
            <a:r>
              <a:rPr lang="en-US" dirty="0"/>
              <a:t>): Removes edge </a:t>
            </a:r>
            <a:r>
              <a:rPr lang="en-US" i="1" dirty="0"/>
              <a:t>e </a:t>
            </a:r>
            <a:r>
              <a:rPr lang="en-US" dirty="0"/>
              <a:t>from the graph.</a:t>
            </a:r>
            <a:endParaRPr lang="es-ES" dirty="0"/>
          </a:p>
        </p:txBody>
      </p:sp>
    </p:spTree>
    <p:extLst>
      <p:ext uri="{BB962C8B-B14F-4D97-AF65-F5344CB8AC3E}">
        <p14:creationId xmlns:p14="http://schemas.microsoft.com/office/powerpoint/2010/main" val="19121289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Estructuras de datos para un Grafo</a:t>
            </a:r>
            <a:endParaRPr lang="es-ES" dirty="0"/>
          </a:p>
        </p:txBody>
      </p:sp>
      <p:sp>
        <p:nvSpPr>
          <p:cNvPr id="3" name="2 Marcador de contenido"/>
          <p:cNvSpPr>
            <a:spLocks noGrp="1"/>
          </p:cNvSpPr>
          <p:nvPr>
            <p:ph idx="1"/>
          </p:nvPr>
        </p:nvSpPr>
        <p:spPr>
          <a:xfrm>
            <a:off x="0" y="1340768"/>
            <a:ext cx="9144000" cy="5517232"/>
          </a:xfrm>
        </p:spPr>
        <p:txBody>
          <a:bodyPr>
            <a:noAutofit/>
          </a:bodyPr>
          <a:lstStyle/>
          <a:p>
            <a:r>
              <a:rPr lang="en-US" sz="2400" b="1" dirty="0" err="1" smtClean="0"/>
              <a:t>Lista</a:t>
            </a:r>
            <a:r>
              <a:rPr lang="en-US" sz="2400" b="1" dirty="0" smtClean="0"/>
              <a:t> de arcos </a:t>
            </a:r>
            <a:r>
              <a:rPr lang="en-US" sz="2400" dirty="0" smtClean="0"/>
              <a:t>(</a:t>
            </a:r>
            <a:r>
              <a:rPr lang="en-US" sz="2400" b="1" i="1" dirty="0" smtClean="0"/>
              <a:t>edge list)</a:t>
            </a:r>
            <a:r>
              <a:rPr lang="en-US" sz="2400" dirty="0" smtClean="0"/>
              <a:t>, </a:t>
            </a:r>
            <a:r>
              <a:rPr lang="en-US" sz="2400" dirty="0" err="1" smtClean="0"/>
              <a:t>mantenemos</a:t>
            </a:r>
            <a:r>
              <a:rPr lang="en-US" sz="2400" dirty="0" smtClean="0"/>
              <a:t> </a:t>
            </a:r>
            <a:r>
              <a:rPr lang="en-US" sz="2400" dirty="0" err="1" smtClean="0"/>
              <a:t>una</a:t>
            </a:r>
            <a:r>
              <a:rPr lang="en-US" sz="2400" dirty="0" smtClean="0"/>
              <a:t> </a:t>
            </a:r>
            <a:r>
              <a:rPr lang="en-US" sz="2400" dirty="0" err="1" smtClean="0"/>
              <a:t>lista</a:t>
            </a:r>
            <a:r>
              <a:rPr lang="en-US" sz="2400" dirty="0" smtClean="0"/>
              <a:t> </a:t>
            </a:r>
            <a:r>
              <a:rPr lang="en-US" sz="2400" dirty="0" err="1" smtClean="0"/>
              <a:t>desordenada</a:t>
            </a:r>
            <a:r>
              <a:rPr lang="en-US" sz="2400" dirty="0" smtClean="0"/>
              <a:t> de </a:t>
            </a:r>
            <a:r>
              <a:rPr lang="en-US" sz="2400" dirty="0" err="1" smtClean="0"/>
              <a:t>todos</a:t>
            </a:r>
            <a:r>
              <a:rPr lang="en-US" sz="2400" dirty="0" smtClean="0"/>
              <a:t> </a:t>
            </a:r>
            <a:r>
              <a:rPr lang="en-US" sz="2400" dirty="0" err="1" smtClean="0"/>
              <a:t>los</a:t>
            </a:r>
            <a:r>
              <a:rPr lang="en-US" sz="2400" dirty="0" smtClean="0"/>
              <a:t> arcos. </a:t>
            </a:r>
            <a:r>
              <a:rPr lang="en-US" sz="2400" dirty="0" err="1" smtClean="0"/>
              <a:t>Esto</a:t>
            </a:r>
            <a:r>
              <a:rPr lang="en-US" sz="2400" dirty="0" smtClean="0"/>
              <a:t> </a:t>
            </a:r>
            <a:r>
              <a:rPr lang="en-US" sz="2400" dirty="0" err="1" smtClean="0"/>
              <a:t>es</a:t>
            </a:r>
            <a:r>
              <a:rPr lang="en-US" sz="2400" dirty="0" smtClean="0"/>
              <a:t> </a:t>
            </a:r>
            <a:r>
              <a:rPr lang="en-US" sz="2400" dirty="0" err="1" smtClean="0"/>
              <a:t>mínimamente</a:t>
            </a:r>
            <a:r>
              <a:rPr lang="en-US" sz="2400" dirty="0" smtClean="0"/>
              <a:t> </a:t>
            </a:r>
            <a:r>
              <a:rPr lang="en-US" sz="2400" dirty="0" err="1" smtClean="0"/>
              <a:t>suficiente</a:t>
            </a:r>
            <a:r>
              <a:rPr lang="en-US" sz="2400" dirty="0" smtClean="0"/>
              <a:t>, </a:t>
            </a:r>
            <a:r>
              <a:rPr lang="en-US" sz="2400" dirty="0" err="1" smtClean="0"/>
              <a:t>pero</a:t>
            </a:r>
            <a:r>
              <a:rPr lang="en-US" sz="2400" dirty="0" smtClean="0"/>
              <a:t> </a:t>
            </a:r>
            <a:r>
              <a:rPr lang="en-US" sz="2400" b="1" dirty="0" smtClean="0"/>
              <a:t>no </a:t>
            </a:r>
            <a:r>
              <a:rPr lang="en-US" sz="2400" b="1" dirty="0" err="1" smtClean="0"/>
              <a:t>es</a:t>
            </a:r>
            <a:r>
              <a:rPr lang="en-US" sz="2400" b="1" dirty="0" smtClean="0"/>
              <a:t> </a:t>
            </a:r>
            <a:r>
              <a:rPr lang="en-US" sz="2400" b="1" dirty="0" err="1" smtClean="0"/>
              <a:t>eficiente</a:t>
            </a:r>
            <a:r>
              <a:rPr lang="en-US" sz="2400" b="1" dirty="0" smtClean="0"/>
              <a:t> para </a:t>
            </a:r>
            <a:r>
              <a:rPr lang="en-US" sz="2400" b="1" dirty="0" err="1" smtClean="0"/>
              <a:t>ubicar</a:t>
            </a:r>
            <a:r>
              <a:rPr lang="en-US" sz="2400" b="1" dirty="0" smtClean="0"/>
              <a:t> un </a:t>
            </a:r>
            <a:r>
              <a:rPr lang="en-US" sz="2400" b="1" dirty="0" err="1" smtClean="0"/>
              <a:t>arco</a:t>
            </a:r>
            <a:r>
              <a:rPr lang="en-US" sz="2400" b="1" dirty="0" smtClean="0"/>
              <a:t> particular</a:t>
            </a:r>
            <a:r>
              <a:rPr lang="en-US" sz="2400" dirty="0" smtClean="0"/>
              <a:t> </a:t>
            </a:r>
            <a:r>
              <a:rPr lang="en-US" sz="2400" dirty="0"/>
              <a:t>(</a:t>
            </a:r>
            <a:r>
              <a:rPr lang="en-US" sz="2400" i="1" dirty="0" err="1"/>
              <a:t>u</a:t>
            </a:r>
            <a:r>
              <a:rPr lang="en-US" sz="2400" dirty="0" err="1"/>
              <a:t>,</a:t>
            </a:r>
            <a:r>
              <a:rPr lang="en-US" sz="2400" i="1" dirty="0" err="1"/>
              <a:t>v</a:t>
            </a:r>
            <a:r>
              <a:rPr lang="en-US" sz="2400" dirty="0"/>
              <a:t>), </a:t>
            </a:r>
            <a:r>
              <a:rPr lang="en-US" sz="2400" dirty="0" smtClean="0"/>
              <a:t>o el </a:t>
            </a:r>
            <a:r>
              <a:rPr lang="en-US" sz="2400" dirty="0" err="1" smtClean="0"/>
              <a:t>conjunto</a:t>
            </a:r>
            <a:r>
              <a:rPr lang="en-US" sz="2400" dirty="0" smtClean="0"/>
              <a:t> de </a:t>
            </a:r>
            <a:r>
              <a:rPr lang="en-US" sz="2400" dirty="0" err="1" smtClean="0"/>
              <a:t>todos</a:t>
            </a:r>
            <a:r>
              <a:rPr lang="en-US" sz="2400" dirty="0" smtClean="0"/>
              <a:t> </a:t>
            </a:r>
            <a:r>
              <a:rPr lang="en-US" sz="2400" dirty="0" err="1" smtClean="0"/>
              <a:t>los</a:t>
            </a:r>
            <a:r>
              <a:rPr lang="en-US" sz="2400" dirty="0" smtClean="0"/>
              <a:t> arcos que </a:t>
            </a:r>
            <a:r>
              <a:rPr lang="en-US" sz="2400" dirty="0" err="1" smtClean="0"/>
              <a:t>inciden</a:t>
            </a:r>
            <a:r>
              <a:rPr lang="en-US" sz="2400" dirty="0" smtClean="0"/>
              <a:t> </a:t>
            </a:r>
            <a:r>
              <a:rPr lang="en-US" sz="2400" dirty="0" err="1" smtClean="0"/>
              <a:t>en</a:t>
            </a:r>
            <a:r>
              <a:rPr lang="en-US" sz="2400" dirty="0" smtClean="0"/>
              <a:t> un </a:t>
            </a:r>
            <a:r>
              <a:rPr lang="en-US" sz="2400" dirty="0" err="1" smtClean="0"/>
              <a:t>vértice</a:t>
            </a:r>
            <a:r>
              <a:rPr lang="en-US" sz="2400" dirty="0" smtClean="0"/>
              <a:t> </a:t>
            </a:r>
            <a:r>
              <a:rPr lang="en-US" sz="2400" i="1" dirty="0"/>
              <a:t>v</a:t>
            </a:r>
            <a:r>
              <a:rPr lang="en-US" sz="2400" dirty="0"/>
              <a:t>.</a:t>
            </a:r>
          </a:p>
          <a:p>
            <a:r>
              <a:rPr lang="en-US" sz="2400" b="1" dirty="0" err="1" smtClean="0"/>
              <a:t>Lista</a:t>
            </a:r>
            <a:r>
              <a:rPr lang="en-US" sz="2400" b="1" dirty="0" smtClean="0"/>
              <a:t> de </a:t>
            </a:r>
            <a:r>
              <a:rPr lang="en-US" sz="2400" b="1" dirty="0" err="1" smtClean="0"/>
              <a:t>adyacencia</a:t>
            </a:r>
            <a:r>
              <a:rPr lang="en-US" sz="2400" b="1" dirty="0" smtClean="0"/>
              <a:t> </a:t>
            </a:r>
            <a:r>
              <a:rPr lang="en-US" sz="2400" dirty="0" smtClean="0"/>
              <a:t>(</a:t>
            </a:r>
            <a:r>
              <a:rPr lang="en-US" sz="2400" b="1" i="1" dirty="0" smtClean="0"/>
              <a:t>adjacency list)</a:t>
            </a:r>
            <a:r>
              <a:rPr lang="en-US" sz="2400" dirty="0" smtClean="0"/>
              <a:t>, </a:t>
            </a:r>
            <a:r>
              <a:rPr lang="en-US" sz="2400" dirty="0" err="1" smtClean="0"/>
              <a:t>mantenemos</a:t>
            </a:r>
            <a:r>
              <a:rPr lang="en-US" sz="2400" dirty="0" smtClean="0"/>
              <a:t> </a:t>
            </a:r>
            <a:r>
              <a:rPr lang="en-US" sz="2400" dirty="0" err="1" smtClean="0"/>
              <a:t>por</a:t>
            </a:r>
            <a:r>
              <a:rPr lang="en-US" sz="2400" dirty="0" smtClean="0"/>
              <a:t> </a:t>
            </a:r>
            <a:r>
              <a:rPr lang="en-US" sz="2400" dirty="0" err="1" smtClean="0"/>
              <a:t>cada</a:t>
            </a:r>
            <a:r>
              <a:rPr lang="en-US" sz="2400" dirty="0" smtClean="0"/>
              <a:t> </a:t>
            </a:r>
            <a:r>
              <a:rPr lang="en-US" sz="2400" dirty="0" err="1" smtClean="0"/>
              <a:t>vértice</a:t>
            </a:r>
            <a:r>
              <a:rPr lang="en-US" sz="2400" dirty="0" smtClean="0"/>
              <a:t> </a:t>
            </a:r>
            <a:r>
              <a:rPr lang="en-US" sz="2400" dirty="0" err="1" smtClean="0"/>
              <a:t>una</a:t>
            </a:r>
            <a:r>
              <a:rPr lang="en-US" sz="2400" dirty="0" smtClean="0"/>
              <a:t> </a:t>
            </a:r>
            <a:r>
              <a:rPr lang="en-US" sz="2400" dirty="0" err="1" smtClean="0"/>
              <a:t>lista</a:t>
            </a:r>
            <a:r>
              <a:rPr lang="en-US" sz="2400" dirty="0" smtClean="0"/>
              <a:t> </a:t>
            </a:r>
            <a:r>
              <a:rPr lang="en-US" sz="2400" dirty="0" err="1" smtClean="0"/>
              <a:t>separada</a:t>
            </a:r>
            <a:r>
              <a:rPr lang="en-US" sz="2400" dirty="0" smtClean="0"/>
              <a:t> que </a:t>
            </a:r>
            <a:r>
              <a:rPr lang="en-US" sz="2400" dirty="0" err="1" smtClean="0"/>
              <a:t>contiene</a:t>
            </a:r>
            <a:r>
              <a:rPr lang="en-US" sz="2400" dirty="0" smtClean="0"/>
              <a:t> </a:t>
            </a:r>
            <a:r>
              <a:rPr lang="en-US" sz="2400" dirty="0" err="1" smtClean="0"/>
              <a:t>los</a:t>
            </a:r>
            <a:r>
              <a:rPr lang="en-US" sz="2400" dirty="0" smtClean="0"/>
              <a:t> arcos que </a:t>
            </a:r>
            <a:r>
              <a:rPr lang="en-US" sz="2400" dirty="0" err="1" smtClean="0"/>
              <a:t>inciden</a:t>
            </a:r>
            <a:r>
              <a:rPr lang="en-US" sz="2400" dirty="0" smtClean="0"/>
              <a:t> </a:t>
            </a:r>
            <a:r>
              <a:rPr lang="en-US" sz="2400" dirty="0" err="1" smtClean="0"/>
              <a:t>en</a:t>
            </a:r>
            <a:r>
              <a:rPr lang="en-US" sz="2400" dirty="0" smtClean="0"/>
              <a:t> el </a:t>
            </a:r>
            <a:r>
              <a:rPr lang="en-US" sz="2400" dirty="0" err="1" smtClean="0"/>
              <a:t>vértice</a:t>
            </a:r>
            <a:r>
              <a:rPr lang="en-US" sz="2400" dirty="0" smtClean="0"/>
              <a:t>. </a:t>
            </a:r>
            <a:r>
              <a:rPr lang="en-US" sz="2400" dirty="0" err="1" smtClean="0"/>
              <a:t>Esta</a:t>
            </a:r>
            <a:r>
              <a:rPr lang="en-US" sz="2400" dirty="0" smtClean="0"/>
              <a:t> </a:t>
            </a:r>
            <a:r>
              <a:rPr lang="en-US" sz="2400" dirty="0" err="1" smtClean="0"/>
              <a:t>organización</a:t>
            </a:r>
            <a:r>
              <a:rPr lang="en-US" sz="2400" dirty="0"/>
              <a:t> </a:t>
            </a:r>
            <a:r>
              <a:rPr lang="en-US" sz="2400" dirty="0" err="1" smtClean="0"/>
              <a:t>nos</a:t>
            </a:r>
            <a:r>
              <a:rPr lang="en-US" sz="2400" dirty="0" smtClean="0"/>
              <a:t> </a:t>
            </a:r>
            <a:r>
              <a:rPr lang="en-US" sz="2400" dirty="0" err="1" smtClean="0"/>
              <a:t>permite</a:t>
            </a:r>
            <a:r>
              <a:rPr lang="en-US" sz="2400" dirty="0" smtClean="0"/>
              <a:t> </a:t>
            </a:r>
            <a:r>
              <a:rPr lang="en-US" sz="2400" b="1" dirty="0" smtClean="0"/>
              <a:t>mayor </a:t>
            </a:r>
            <a:r>
              <a:rPr lang="en-US" sz="2400" b="1" dirty="0" err="1" smtClean="0"/>
              <a:t>eficiencia</a:t>
            </a:r>
            <a:r>
              <a:rPr lang="en-US" sz="2400" b="1" dirty="0" smtClean="0"/>
              <a:t> para </a:t>
            </a:r>
            <a:r>
              <a:rPr lang="en-US" sz="2400" b="1" dirty="0" err="1" smtClean="0"/>
              <a:t>encontrar</a:t>
            </a:r>
            <a:r>
              <a:rPr lang="en-US" sz="2400" b="1" dirty="0" smtClean="0"/>
              <a:t> </a:t>
            </a:r>
            <a:r>
              <a:rPr lang="en-US" sz="2400" b="1" dirty="0" err="1" smtClean="0"/>
              <a:t>los</a:t>
            </a:r>
            <a:r>
              <a:rPr lang="en-US" sz="2400" b="1" dirty="0" smtClean="0"/>
              <a:t> arcos que </a:t>
            </a:r>
            <a:r>
              <a:rPr lang="en-US" sz="2400" b="1" dirty="0" err="1" smtClean="0"/>
              <a:t>inciden</a:t>
            </a:r>
            <a:r>
              <a:rPr lang="en-US" sz="2400" b="1" dirty="0" smtClean="0"/>
              <a:t> </a:t>
            </a:r>
            <a:r>
              <a:rPr lang="en-US" sz="2400" b="1" dirty="0" err="1" smtClean="0"/>
              <a:t>en</a:t>
            </a:r>
            <a:r>
              <a:rPr lang="en-US" sz="2400" b="1" dirty="0" smtClean="0"/>
              <a:t> un </a:t>
            </a:r>
            <a:r>
              <a:rPr lang="en-US" sz="2400" b="1" dirty="0" err="1" smtClean="0"/>
              <a:t>vértice</a:t>
            </a:r>
            <a:r>
              <a:rPr lang="en-US" sz="2400" dirty="0" smtClean="0"/>
              <a:t>.</a:t>
            </a:r>
            <a:endParaRPr lang="en-US" sz="2400" dirty="0"/>
          </a:p>
          <a:p>
            <a:r>
              <a:rPr lang="en-US" sz="2400" b="1" dirty="0" err="1" smtClean="0"/>
              <a:t>Mapa</a:t>
            </a:r>
            <a:r>
              <a:rPr lang="en-US" sz="2400" b="1" dirty="0" smtClean="0"/>
              <a:t> de </a:t>
            </a:r>
            <a:r>
              <a:rPr lang="en-US" sz="2400" b="1" dirty="0" err="1" smtClean="0"/>
              <a:t>adyacencia</a:t>
            </a:r>
            <a:r>
              <a:rPr lang="en-US" sz="2400" b="1" dirty="0" smtClean="0"/>
              <a:t> </a:t>
            </a:r>
            <a:r>
              <a:rPr lang="en-US" sz="2400" dirty="0" smtClean="0"/>
              <a:t>(</a:t>
            </a:r>
            <a:r>
              <a:rPr lang="en-US" sz="2400" b="1" i="1" dirty="0" smtClean="0"/>
              <a:t>adjacency map</a:t>
            </a:r>
            <a:r>
              <a:rPr lang="en-US" sz="2400" dirty="0" smtClean="0"/>
              <a:t>) similar a la </a:t>
            </a:r>
            <a:r>
              <a:rPr lang="en-US" sz="2400" dirty="0" err="1" smtClean="0"/>
              <a:t>lista</a:t>
            </a:r>
            <a:r>
              <a:rPr lang="en-US" sz="2400" dirty="0" smtClean="0"/>
              <a:t> de </a:t>
            </a:r>
            <a:r>
              <a:rPr lang="en-US" sz="2400" dirty="0" err="1" smtClean="0"/>
              <a:t>adyacencia</a:t>
            </a:r>
            <a:r>
              <a:rPr lang="en-US" sz="2400" dirty="0" smtClean="0"/>
              <a:t>.</a:t>
            </a:r>
            <a:endParaRPr lang="en-US" sz="2400" dirty="0"/>
          </a:p>
          <a:p>
            <a:r>
              <a:rPr lang="en-US" sz="2400" b="1" dirty="0" err="1" smtClean="0"/>
              <a:t>Matriz</a:t>
            </a:r>
            <a:r>
              <a:rPr lang="en-US" sz="2400" b="1" dirty="0" smtClean="0"/>
              <a:t> de </a:t>
            </a:r>
            <a:r>
              <a:rPr lang="en-US" sz="2400" b="1" dirty="0" err="1" smtClean="0"/>
              <a:t>adyacencia</a:t>
            </a:r>
            <a:r>
              <a:rPr lang="en-US" sz="2400" b="1" dirty="0" smtClean="0"/>
              <a:t> </a:t>
            </a:r>
            <a:r>
              <a:rPr lang="en-US" sz="2400" dirty="0" smtClean="0"/>
              <a:t>(</a:t>
            </a:r>
            <a:r>
              <a:rPr lang="en-US" sz="2400" b="1" i="1" dirty="0" smtClean="0"/>
              <a:t>adjacency matrix)</a:t>
            </a:r>
            <a:r>
              <a:rPr lang="en-US" sz="2400" dirty="0" smtClean="0"/>
              <a:t> </a:t>
            </a:r>
            <a:r>
              <a:rPr lang="en-US" sz="2400" dirty="0" err="1" smtClean="0"/>
              <a:t>provee</a:t>
            </a:r>
            <a:r>
              <a:rPr lang="en-US" sz="2400" dirty="0" smtClean="0"/>
              <a:t> </a:t>
            </a:r>
            <a:r>
              <a:rPr lang="en-US" sz="2400" dirty="0" err="1" smtClean="0"/>
              <a:t>en</a:t>
            </a:r>
            <a:r>
              <a:rPr lang="en-US" sz="2400" dirty="0" smtClean="0"/>
              <a:t> el </a:t>
            </a:r>
            <a:r>
              <a:rPr lang="en-US" sz="2400" dirty="0" err="1" smtClean="0"/>
              <a:t>mejor</a:t>
            </a:r>
            <a:r>
              <a:rPr lang="en-US" sz="2400" dirty="0" smtClean="0"/>
              <a:t> </a:t>
            </a:r>
            <a:r>
              <a:rPr lang="en-US" sz="2400" dirty="0" err="1" smtClean="0"/>
              <a:t>caso</a:t>
            </a:r>
            <a:r>
              <a:rPr lang="en-US" sz="2400" dirty="0" smtClean="0"/>
              <a:t> </a:t>
            </a:r>
            <a:r>
              <a:rPr lang="en-US" sz="2400" dirty="0" err="1" smtClean="0"/>
              <a:t>acceso</a:t>
            </a:r>
            <a:r>
              <a:rPr lang="en-US" sz="2400" dirty="0" smtClean="0"/>
              <a:t> a un </a:t>
            </a:r>
            <a:r>
              <a:rPr lang="en-US" sz="2400" dirty="0" err="1" smtClean="0"/>
              <a:t>arco</a:t>
            </a:r>
            <a:r>
              <a:rPr lang="en-US" sz="2400" dirty="0" smtClean="0"/>
              <a:t> </a:t>
            </a:r>
            <a:r>
              <a:rPr lang="en-US" sz="2400" dirty="0" err="1" smtClean="0"/>
              <a:t>específico</a:t>
            </a:r>
            <a:r>
              <a:rPr lang="en-US" sz="2400" dirty="0" smtClean="0"/>
              <a:t> </a:t>
            </a:r>
            <a:r>
              <a:rPr lang="en-US" sz="2400" dirty="0"/>
              <a:t>(</a:t>
            </a:r>
            <a:r>
              <a:rPr lang="en-US" sz="2400" i="1" dirty="0" err="1"/>
              <a:t>u</a:t>
            </a:r>
            <a:r>
              <a:rPr lang="en-US" sz="2400" dirty="0" err="1"/>
              <a:t>,</a:t>
            </a:r>
            <a:r>
              <a:rPr lang="en-US" sz="2400" i="1" dirty="0" err="1"/>
              <a:t>v</a:t>
            </a:r>
            <a:r>
              <a:rPr lang="en-US" sz="2400" dirty="0"/>
              <a:t>)</a:t>
            </a:r>
            <a:r>
              <a:rPr lang="en-US" sz="2400" dirty="0" smtClean="0"/>
              <a:t> </a:t>
            </a:r>
            <a:r>
              <a:rPr lang="en-US" sz="2400" i="1" dirty="0"/>
              <a:t>O</a:t>
            </a:r>
            <a:r>
              <a:rPr lang="en-US" sz="2400" dirty="0"/>
              <a:t>(1) </a:t>
            </a:r>
            <a:r>
              <a:rPr lang="en-US" sz="2400" dirty="0" err="1" smtClean="0"/>
              <a:t>utilizando</a:t>
            </a:r>
            <a:r>
              <a:rPr lang="en-US" sz="2400" dirty="0" smtClean="0"/>
              <a:t> un </a:t>
            </a:r>
            <a:r>
              <a:rPr lang="en-US" sz="2400" dirty="0" err="1" smtClean="0"/>
              <a:t>matriz</a:t>
            </a:r>
            <a:r>
              <a:rPr lang="en-US" sz="2400" dirty="0" smtClean="0"/>
              <a:t> de </a:t>
            </a:r>
            <a:r>
              <a:rPr lang="en-US" sz="2400" i="1" dirty="0" err="1" smtClean="0"/>
              <a:t>n</a:t>
            </a:r>
            <a:r>
              <a:rPr lang="en-US" sz="2400" dirty="0" err="1" smtClean="0"/>
              <a:t>×</a:t>
            </a:r>
            <a:r>
              <a:rPr lang="en-US" sz="2400" i="1" dirty="0" err="1" smtClean="0"/>
              <a:t>n</a:t>
            </a:r>
            <a:r>
              <a:rPr lang="en-US" sz="2400" dirty="0" smtClean="0"/>
              <a:t>, para un </a:t>
            </a:r>
            <a:r>
              <a:rPr lang="en-US" sz="2400" dirty="0" err="1" smtClean="0"/>
              <a:t>grafo</a:t>
            </a:r>
            <a:r>
              <a:rPr lang="en-US" sz="2400" dirty="0" smtClean="0"/>
              <a:t> de  </a:t>
            </a:r>
            <a:r>
              <a:rPr lang="en-US" sz="2400" i="1" dirty="0"/>
              <a:t>n </a:t>
            </a:r>
            <a:r>
              <a:rPr lang="en-US" sz="2400" dirty="0"/>
              <a:t>vertices. </a:t>
            </a:r>
            <a:r>
              <a:rPr lang="en-US" sz="2400" dirty="0" smtClean="0"/>
              <a:t> </a:t>
            </a:r>
            <a:r>
              <a:rPr lang="en-US" sz="2400" dirty="0" err="1" smtClean="0"/>
              <a:t>Cada</a:t>
            </a:r>
            <a:r>
              <a:rPr lang="en-US" sz="2400" dirty="0" smtClean="0"/>
              <a:t> </a:t>
            </a:r>
            <a:r>
              <a:rPr lang="en-US" sz="2400" dirty="0" err="1" smtClean="0"/>
              <a:t>celda</a:t>
            </a:r>
            <a:r>
              <a:rPr lang="en-US" sz="2400" dirty="0" smtClean="0"/>
              <a:t> </a:t>
            </a:r>
            <a:r>
              <a:rPr lang="en-US" sz="2400" dirty="0" err="1" smtClean="0"/>
              <a:t>almacena</a:t>
            </a:r>
            <a:r>
              <a:rPr lang="en-US" sz="2400" dirty="0" smtClean="0"/>
              <a:t> </a:t>
            </a:r>
            <a:r>
              <a:rPr lang="en-US" sz="2400" dirty="0" err="1" smtClean="0"/>
              <a:t>una</a:t>
            </a:r>
            <a:r>
              <a:rPr lang="en-US" sz="2400" dirty="0" smtClean="0"/>
              <a:t> </a:t>
            </a:r>
            <a:r>
              <a:rPr lang="en-US" sz="2400" dirty="0" err="1" smtClean="0"/>
              <a:t>referencia</a:t>
            </a:r>
            <a:r>
              <a:rPr lang="en-US" sz="2400" dirty="0" smtClean="0"/>
              <a:t> a un </a:t>
            </a:r>
            <a:r>
              <a:rPr lang="en-US" sz="2400" dirty="0" err="1" smtClean="0"/>
              <a:t>arco</a:t>
            </a:r>
            <a:r>
              <a:rPr lang="en-US" sz="2400" dirty="0" smtClean="0"/>
              <a:t> (</a:t>
            </a:r>
            <a:r>
              <a:rPr lang="en-US" sz="2400" i="1" dirty="0" err="1" smtClean="0"/>
              <a:t>u</a:t>
            </a:r>
            <a:r>
              <a:rPr lang="en-US" sz="2400" dirty="0" err="1" smtClean="0"/>
              <a:t>,</a:t>
            </a:r>
            <a:r>
              <a:rPr lang="en-US" sz="2400" i="1" dirty="0" err="1" smtClean="0"/>
              <a:t>v</a:t>
            </a:r>
            <a:r>
              <a:rPr lang="en-US" sz="2400" dirty="0"/>
              <a:t>) </a:t>
            </a:r>
            <a:r>
              <a:rPr lang="en-US" sz="2400" dirty="0" smtClean="0"/>
              <a:t>que vincula </a:t>
            </a:r>
            <a:r>
              <a:rPr lang="en-US" sz="2400" dirty="0" err="1" smtClean="0"/>
              <a:t>los</a:t>
            </a:r>
            <a:r>
              <a:rPr lang="en-US" sz="2400" dirty="0" smtClean="0"/>
              <a:t> </a:t>
            </a:r>
            <a:r>
              <a:rPr lang="en-US" sz="2400" dirty="0" err="1" smtClean="0"/>
              <a:t>vértices</a:t>
            </a:r>
            <a:r>
              <a:rPr lang="en-US" sz="2400" dirty="0" smtClean="0"/>
              <a:t> </a:t>
            </a:r>
            <a:r>
              <a:rPr lang="en-US" sz="2400" i="1" dirty="0" smtClean="0"/>
              <a:t>u y v</a:t>
            </a:r>
            <a:r>
              <a:rPr lang="en-US" sz="2400" dirty="0"/>
              <a:t>; </a:t>
            </a:r>
            <a:r>
              <a:rPr lang="en-US" sz="2400" dirty="0" err="1" smtClean="0"/>
              <a:t>si</a:t>
            </a:r>
            <a:r>
              <a:rPr lang="en-US" sz="2400" dirty="0" smtClean="0"/>
              <a:t> no </a:t>
            </a:r>
            <a:r>
              <a:rPr lang="en-US" sz="2400" dirty="0" err="1" smtClean="0"/>
              <a:t>existe</a:t>
            </a:r>
            <a:r>
              <a:rPr lang="en-US" sz="2400" dirty="0" smtClean="0"/>
              <a:t> el </a:t>
            </a:r>
            <a:r>
              <a:rPr lang="en-US" sz="2400" dirty="0" err="1" smtClean="0"/>
              <a:t>arco</a:t>
            </a:r>
            <a:r>
              <a:rPr lang="en-US" sz="2400" dirty="0" smtClean="0"/>
              <a:t> </a:t>
            </a:r>
            <a:r>
              <a:rPr lang="en-US" sz="2400" dirty="0" err="1" smtClean="0"/>
              <a:t>esta</a:t>
            </a:r>
            <a:r>
              <a:rPr lang="en-US" sz="2400" dirty="0" smtClean="0"/>
              <a:t> </a:t>
            </a:r>
            <a:r>
              <a:rPr lang="en-US" sz="2400" dirty="0" err="1" smtClean="0"/>
              <a:t>celda</a:t>
            </a:r>
            <a:r>
              <a:rPr lang="en-US" sz="2400" dirty="0" smtClean="0"/>
              <a:t> </a:t>
            </a:r>
            <a:r>
              <a:rPr lang="en-US" sz="2400" dirty="0" err="1" smtClean="0"/>
              <a:t>contiene</a:t>
            </a:r>
            <a:r>
              <a:rPr lang="en-US" sz="2400" dirty="0" smtClean="0"/>
              <a:t> </a:t>
            </a:r>
            <a:r>
              <a:rPr lang="en-US" sz="2400" dirty="0"/>
              <a:t>null.</a:t>
            </a:r>
            <a:endParaRPr lang="es-ES" sz="2400" dirty="0"/>
          </a:p>
        </p:txBody>
      </p:sp>
    </p:spTree>
    <p:extLst>
      <p:ext uri="{BB962C8B-B14F-4D97-AF65-F5344CB8AC3E}">
        <p14:creationId xmlns:p14="http://schemas.microsoft.com/office/powerpoint/2010/main" val="27851907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Performance </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55" y="1590674"/>
            <a:ext cx="8731553" cy="49346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88833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Lista de arcos</a:t>
            </a:r>
            <a:endParaRPr lang="es-ES" dirty="0"/>
          </a:p>
        </p:txBody>
      </p:sp>
      <p:sp>
        <p:nvSpPr>
          <p:cNvPr id="3" name="2 Marcador de contenido"/>
          <p:cNvSpPr>
            <a:spLocks noGrp="1"/>
          </p:cNvSpPr>
          <p:nvPr>
            <p:ph idx="1"/>
          </p:nvPr>
        </p:nvSpPr>
        <p:spPr/>
        <p:txBody>
          <a:bodyPr/>
          <a:lstStyle/>
          <a:p>
            <a:endParaRPr lang="es-E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642327" cy="453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3705258" y="6373782"/>
            <a:ext cx="2021515" cy="369332"/>
          </a:xfrm>
          <a:prstGeom prst="rect">
            <a:avLst/>
          </a:prstGeom>
          <a:solidFill>
            <a:schemeClr val="accent2">
              <a:lumMod val="20000"/>
              <a:lumOff val="80000"/>
            </a:schemeClr>
          </a:solidFill>
        </p:spPr>
        <p:txBody>
          <a:bodyPr wrap="none" rtlCol="0">
            <a:spAutoFit/>
          </a:bodyPr>
          <a:lstStyle/>
          <a:p>
            <a:r>
              <a:rPr lang="es-ES" dirty="0" err="1" smtClean="0"/>
              <a:t>LinkedPositionalList</a:t>
            </a:r>
            <a:endParaRPr lang="es-ES" dirty="0"/>
          </a:p>
        </p:txBody>
      </p:sp>
      <p:cxnSp>
        <p:nvCxnSpPr>
          <p:cNvPr id="6" name="5 Conector recto de flecha"/>
          <p:cNvCxnSpPr>
            <a:stCxn id="4" idx="0"/>
          </p:cNvCxnSpPr>
          <p:nvPr/>
        </p:nvCxnSpPr>
        <p:spPr>
          <a:xfrm flipV="1">
            <a:off x="4716016" y="5805264"/>
            <a:ext cx="792088" cy="568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7 Conector recto de flecha"/>
          <p:cNvCxnSpPr>
            <a:stCxn id="4" idx="3"/>
          </p:cNvCxnSpPr>
          <p:nvPr/>
        </p:nvCxnSpPr>
        <p:spPr>
          <a:xfrm flipV="1">
            <a:off x="5726773" y="5805264"/>
            <a:ext cx="2517635" cy="753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606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Lista de adyacencia</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88" y="1844825"/>
            <a:ext cx="8897620" cy="432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43895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Mapa de adyacencia</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55" y="1728788"/>
            <a:ext cx="8994141" cy="4785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5160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Matriz de adyacencia</a:t>
            </a: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6" y="1844824"/>
            <a:ext cx="9085737" cy="30963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34985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Grupo 53"/>
          <p:cNvGrpSpPr/>
          <p:nvPr/>
        </p:nvGrpSpPr>
        <p:grpSpPr>
          <a:xfrm>
            <a:off x="1877075" y="998502"/>
            <a:ext cx="5232469" cy="5310818"/>
            <a:chOff x="2398394" y="1124744"/>
            <a:chExt cx="5232469" cy="5310818"/>
          </a:xfrm>
        </p:grpSpPr>
        <p:sp>
          <p:nvSpPr>
            <p:cNvPr id="4" name="Elipse 3"/>
            <p:cNvSpPr/>
            <p:nvPr/>
          </p:nvSpPr>
          <p:spPr>
            <a:xfrm>
              <a:off x="2555776" y="1124744"/>
              <a:ext cx="720080" cy="792088"/>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smtClean="0">
                  <a:ln w="0"/>
                  <a:solidFill>
                    <a:schemeClr val="tx1"/>
                  </a:solidFill>
                  <a:effectLst>
                    <a:outerShdw blurRad="38100" dist="19050" dir="2700000" algn="tl" rotWithShape="0">
                      <a:schemeClr val="dk1">
                        <a:alpha val="40000"/>
                      </a:schemeClr>
                    </a:outerShdw>
                  </a:effectLst>
                </a:rPr>
                <a:t>V1</a:t>
              </a:r>
              <a:endParaRPr lang="es-AR" sz="2000" b="1" dirty="0">
                <a:ln w="0"/>
                <a:solidFill>
                  <a:schemeClr val="tx1"/>
                </a:solidFill>
                <a:effectLst>
                  <a:outerShdw blurRad="38100" dist="19050" dir="2700000" algn="tl" rotWithShape="0">
                    <a:schemeClr val="dk1">
                      <a:alpha val="40000"/>
                    </a:schemeClr>
                  </a:outerShdw>
                </a:effectLst>
              </a:endParaRPr>
            </a:p>
          </p:txBody>
        </p:sp>
        <p:sp>
          <p:nvSpPr>
            <p:cNvPr id="5" name="Elipse 4"/>
            <p:cNvSpPr/>
            <p:nvPr/>
          </p:nvSpPr>
          <p:spPr>
            <a:xfrm>
              <a:off x="6910783" y="5643474"/>
              <a:ext cx="720080" cy="792088"/>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ln w="0"/>
                  <a:solidFill>
                    <a:schemeClr val="tx1"/>
                  </a:solidFill>
                  <a:effectLst>
                    <a:outerShdw blurRad="38100" dist="19050" dir="2700000" algn="tl" rotWithShape="0">
                      <a:schemeClr val="dk1">
                        <a:alpha val="40000"/>
                      </a:schemeClr>
                    </a:outerShdw>
                  </a:effectLst>
                </a:rPr>
                <a:t>V6</a:t>
              </a:r>
              <a:endParaRPr lang="es-AR" sz="2000" b="1" dirty="0">
                <a:ln w="0"/>
                <a:solidFill>
                  <a:schemeClr val="tx1"/>
                </a:solidFill>
                <a:effectLst>
                  <a:outerShdw blurRad="38100" dist="19050" dir="2700000" algn="tl" rotWithShape="0">
                    <a:schemeClr val="dk1">
                      <a:alpha val="40000"/>
                    </a:schemeClr>
                  </a:outerShdw>
                </a:effectLst>
              </a:endParaRPr>
            </a:p>
          </p:txBody>
        </p:sp>
        <p:sp>
          <p:nvSpPr>
            <p:cNvPr id="7" name="Elipse 6"/>
            <p:cNvSpPr/>
            <p:nvPr/>
          </p:nvSpPr>
          <p:spPr>
            <a:xfrm>
              <a:off x="2398394" y="2610399"/>
              <a:ext cx="720080" cy="792088"/>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ln w="0"/>
                  <a:solidFill>
                    <a:schemeClr val="tx1"/>
                  </a:solidFill>
                  <a:effectLst>
                    <a:outerShdw blurRad="38100" dist="19050" dir="2700000" algn="tl" rotWithShape="0">
                      <a:schemeClr val="dk1">
                        <a:alpha val="40000"/>
                      </a:schemeClr>
                    </a:outerShdw>
                  </a:effectLst>
                </a:rPr>
                <a:t>V2</a:t>
              </a:r>
              <a:endParaRPr lang="es-AR" sz="2000" b="1" dirty="0">
                <a:ln w="0"/>
                <a:solidFill>
                  <a:schemeClr val="tx1"/>
                </a:solidFill>
                <a:effectLst>
                  <a:outerShdw blurRad="38100" dist="19050" dir="2700000" algn="tl" rotWithShape="0">
                    <a:schemeClr val="dk1">
                      <a:alpha val="40000"/>
                    </a:schemeClr>
                  </a:outerShdw>
                </a:effectLst>
              </a:endParaRPr>
            </a:p>
          </p:txBody>
        </p:sp>
        <p:sp>
          <p:nvSpPr>
            <p:cNvPr id="8" name="Elipse 7"/>
            <p:cNvSpPr/>
            <p:nvPr/>
          </p:nvSpPr>
          <p:spPr>
            <a:xfrm>
              <a:off x="5938410" y="2610399"/>
              <a:ext cx="720080" cy="792088"/>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ln w="0"/>
                  <a:solidFill>
                    <a:schemeClr val="tx1"/>
                  </a:solidFill>
                  <a:effectLst>
                    <a:outerShdw blurRad="38100" dist="19050" dir="2700000" algn="tl" rotWithShape="0">
                      <a:schemeClr val="dk1">
                        <a:alpha val="40000"/>
                      </a:schemeClr>
                    </a:outerShdw>
                  </a:effectLst>
                </a:rPr>
                <a:t>V3</a:t>
              </a:r>
              <a:endParaRPr lang="es-AR" sz="2000" b="1" dirty="0">
                <a:ln w="0"/>
                <a:solidFill>
                  <a:schemeClr val="tx1"/>
                </a:solidFill>
                <a:effectLst>
                  <a:outerShdw blurRad="38100" dist="19050" dir="2700000" algn="tl" rotWithShape="0">
                    <a:schemeClr val="dk1">
                      <a:alpha val="40000"/>
                    </a:schemeClr>
                  </a:outerShdw>
                </a:effectLst>
              </a:endParaRPr>
            </a:p>
          </p:txBody>
        </p:sp>
        <p:sp>
          <p:nvSpPr>
            <p:cNvPr id="9" name="Elipse 8"/>
            <p:cNvSpPr/>
            <p:nvPr/>
          </p:nvSpPr>
          <p:spPr>
            <a:xfrm>
              <a:off x="3636748" y="4504111"/>
              <a:ext cx="720080" cy="792088"/>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ln w="0"/>
                  <a:solidFill>
                    <a:schemeClr val="tx1"/>
                  </a:solidFill>
                  <a:effectLst>
                    <a:outerShdw blurRad="38100" dist="19050" dir="2700000" algn="tl" rotWithShape="0">
                      <a:schemeClr val="dk1">
                        <a:alpha val="40000"/>
                      </a:schemeClr>
                    </a:outerShdw>
                  </a:effectLst>
                </a:rPr>
                <a:t>V5</a:t>
              </a:r>
              <a:endParaRPr lang="es-AR" sz="2000" b="1" dirty="0">
                <a:ln w="0"/>
                <a:solidFill>
                  <a:schemeClr val="tx1"/>
                </a:solidFill>
                <a:effectLst>
                  <a:outerShdw blurRad="38100" dist="19050" dir="2700000" algn="tl" rotWithShape="0">
                    <a:schemeClr val="dk1">
                      <a:alpha val="40000"/>
                    </a:schemeClr>
                  </a:outerShdw>
                </a:effectLst>
              </a:endParaRPr>
            </a:p>
          </p:txBody>
        </p:sp>
        <p:sp>
          <p:nvSpPr>
            <p:cNvPr id="10" name="Elipse 9"/>
            <p:cNvSpPr/>
            <p:nvPr/>
          </p:nvSpPr>
          <p:spPr>
            <a:xfrm>
              <a:off x="4872608" y="5247430"/>
              <a:ext cx="720080" cy="792088"/>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ln w="0"/>
                  <a:solidFill>
                    <a:schemeClr val="tx1"/>
                  </a:solidFill>
                  <a:effectLst>
                    <a:outerShdw blurRad="38100" dist="19050" dir="2700000" algn="tl" rotWithShape="0">
                      <a:schemeClr val="dk1">
                        <a:alpha val="40000"/>
                      </a:schemeClr>
                    </a:outerShdw>
                  </a:effectLst>
                </a:rPr>
                <a:t>V7</a:t>
              </a:r>
              <a:endParaRPr lang="es-AR" sz="2000" b="1" dirty="0">
                <a:ln w="0"/>
                <a:solidFill>
                  <a:schemeClr val="tx1"/>
                </a:solidFill>
                <a:effectLst>
                  <a:outerShdw blurRad="38100" dist="19050" dir="2700000" algn="tl" rotWithShape="0">
                    <a:schemeClr val="dk1">
                      <a:alpha val="40000"/>
                    </a:schemeClr>
                  </a:outerShdw>
                </a:effectLst>
              </a:endParaRPr>
            </a:p>
          </p:txBody>
        </p:sp>
        <p:sp>
          <p:nvSpPr>
            <p:cNvPr id="11" name="Elipse 10"/>
            <p:cNvSpPr/>
            <p:nvPr/>
          </p:nvSpPr>
          <p:spPr>
            <a:xfrm>
              <a:off x="5308848" y="4005064"/>
              <a:ext cx="720080" cy="792088"/>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000" b="1" dirty="0">
                  <a:ln w="0"/>
                  <a:solidFill>
                    <a:schemeClr val="tx1"/>
                  </a:solidFill>
                  <a:effectLst>
                    <a:outerShdw blurRad="38100" dist="19050" dir="2700000" algn="tl" rotWithShape="0">
                      <a:schemeClr val="dk1">
                        <a:alpha val="40000"/>
                      </a:schemeClr>
                    </a:outerShdw>
                  </a:effectLst>
                </a:rPr>
                <a:t>V4</a:t>
              </a:r>
              <a:endParaRPr lang="es-AR" sz="2000" b="1" dirty="0">
                <a:ln w="0"/>
                <a:solidFill>
                  <a:schemeClr val="tx1"/>
                </a:solidFill>
                <a:effectLst>
                  <a:outerShdw blurRad="38100" dist="19050" dir="2700000" algn="tl" rotWithShape="0">
                    <a:schemeClr val="dk1">
                      <a:alpha val="40000"/>
                    </a:schemeClr>
                  </a:outerShdw>
                </a:effectLst>
              </a:endParaRPr>
            </a:p>
          </p:txBody>
        </p:sp>
        <p:cxnSp>
          <p:nvCxnSpPr>
            <p:cNvPr id="13" name="Conector recto de flecha 12"/>
            <p:cNvCxnSpPr>
              <a:stCxn id="4" idx="3"/>
              <a:endCxn id="7" idx="0"/>
            </p:cNvCxnSpPr>
            <p:nvPr/>
          </p:nvCxnSpPr>
          <p:spPr>
            <a:xfrm>
              <a:off x="2661229" y="1800833"/>
              <a:ext cx="97205" cy="8095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recto de flecha 14"/>
            <p:cNvCxnSpPr>
              <a:stCxn id="4" idx="5"/>
              <a:endCxn id="11" idx="1"/>
            </p:cNvCxnSpPr>
            <p:nvPr/>
          </p:nvCxnSpPr>
          <p:spPr>
            <a:xfrm>
              <a:off x="3170403" y="1800833"/>
              <a:ext cx="2243898" cy="23202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a:stCxn id="7" idx="4"/>
              <a:endCxn id="9" idx="1"/>
            </p:cNvCxnSpPr>
            <p:nvPr/>
          </p:nvCxnSpPr>
          <p:spPr>
            <a:xfrm>
              <a:off x="2758434" y="3402487"/>
              <a:ext cx="983767" cy="12176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stCxn id="7" idx="6"/>
              <a:endCxn id="11" idx="2"/>
            </p:cNvCxnSpPr>
            <p:nvPr/>
          </p:nvCxnSpPr>
          <p:spPr>
            <a:xfrm>
              <a:off x="3118474" y="3006443"/>
              <a:ext cx="2190374" cy="13946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stCxn id="8" idx="2"/>
              <a:endCxn id="4" idx="6"/>
            </p:cNvCxnSpPr>
            <p:nvPr/>
          </p:nvCxnSpPr>
          <p:spPr>
            <a:xfrm flipH="1" flipV="1">
              <a:off x="3275856" y="1520788"/>
              <a:ext cx="2662554" cy="148565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p:cNvCxnSpPr>
              <a:stCxn id="8" idx="5"/>
              <a:endCxn id="5" idx="7"/>
            </p:cNvCxnSpPr>
            <p:nvPr/>
          </p:nvCxnSpPr>
          <p:spPr>
            <a:xfrm>
              <a:off x="6553037" y="3286488"/>
              <a:ext cx="972373" cy="24729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a:stCxn id="11" idx="7"/>
              <a:endCxn id="8" idx="4"/>
            </p:cNvCxnSpPr>
            <p:nvPr/>
          </p:nvCxnSpPr>
          <p:spPr>
            <a:xfrm flipV="1">
              <a:off x="5923475" y="3402487"/>
              <a:ext cx="374975" cy="718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ctor recto de flecha 30"/>
            <p:cNvCxnSpPr>
              <a:stCxn id="11" idx="3"/>
              <a:endCxn id="9" idx="6"/>
            </p:cNvCxnSpPr>
            <p:nvPr/>
          </p:nvCxnSpPr>
          <p:spPr>
            <a:xfrm flipH="1">
              <a:off x="4356828" y="4681153"/>
              <a:ext cx="1057473" cy="2190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ector recto de flecha 32"/>
            <p:cNvCxnSpPr>
              <a:stCxn id="11" idx="5"/>
              <a:endCxn id="5" idx="1"/>
            </p:cNvCxnSpPr>
            <p:nvPr/>
          </p:nvCxnSpPr>
          <p:spPr>
            <a:xfrm>
              <a:off x="5923475" y="4681153"/>
              <a:ext cx="1092761" cy="10783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p:cNvCxnSpPr>
              <a:stCxn id="11" idx="4"/>
              <a:endCxn id="10" idx="6"/>
            </p:cNvCxnSpPr>
            <p:nvPr/>
          </p:nvCxnSpPr>
          <p:spPr>
            <a:xfrm flipH="1">
              <a:off x="5592688" y="4797152"/>
              <a:ext cx="76200" cy="84632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p:cNvCxnSpPr>
              <a:stCxn id="9" idx="5"/>
              <a:endCxn id="10" idx="2"/>
            </p:cNvCxnSpPr>
            <p:nvPr/>
          </p:nvCxnSpPr>
          <p:spPr>
            <a:xfrm>
              <a:off x="4251375" y="5180200"/>
              <a:ext cx="621233" cy="4632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p:cNvCxnSpPr>
              <a:stCxn id="10" idx="5"/>
              <a:endCxn id="5" idx="2"/>
            </p:cNvCxnSpPr>
            <p:nvPr/>
          </p:nvCxnSpPr>
          <p:spPr>
            <a:xfrm>
              <a:off x="5487235" y="5923519"/>
              <a:ext cx="1423548" cy="1159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CuadroTexto 54"/>
          <p:cNvSpPr txBox="1"/>
          <p:nvPr/>
        </p:nvSpPr>
        <p:spPr>
          <a:xfrm>
            <a:off x="5473886" y="256015"/>
            <a:ext cx="3305841" cy="954107"/>
          </a:xfrm>
          <a:prstGeom prst="rect">
            <a:avLst/>
          </a:prstGeom>
          <a:noFill/>
        </p:spPr>
        <p:txBody>
          <a:bodyPr wrap="none" rtlCol="0">
            <a:spAutoFit/>
          </a:bodyPr>
          <a:lstStyle/>
          <a:p>
            <a:r>
              <a:rPr lang="es-ES" sz="2800" dirty="0" smtClean="0"/>
              <a:t>Grafo del código</a:t>
            </a:r>
          </a:p>
          <a:p>
            <a:r>
              <a:rPr lang="es-AR" sz="2800" b="1" i="1" dirty="0" err="1"/>
              <a:t>AdjacencyMapGraph</a:t>
            </a:r>
            <a:endParaRPr lang="es-AR" sz="2800" b="1" i="1" dirty="0"/>
          </a:p>
        </p:txBody>
      </p:sp>
    </p:spTree>
    <p:extLst>
      <p:ext uri="{BB962C8B-B14F-4D97-AF65-F5344CB8AC3E}">
        <p14:creationId xmlns:p14="http://schemas.microsoft.com/office/powerpoint/2010/main" val="30139346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Implementación en JAVA</a:t>
            </a:r>
            <a:endParaRPr lang="es-ES" dirty="0"/>
          </a:p>
        </p:txBody>
      </p:sp>
      <p:sp>
        <p:nvSpPr>
          <p:cNvPr id="3" name="2 Marcador de contenido"/>
          <p:cNvSpPr>
            <a:spLocks noGrp="1"/>
          </p:cNvSpPr>
          <p:nvPr>
            <p:ph idx="1"/>
          </p:nvPr>
        </p:nvSpPr>
        <p:spPr/>
        <p:txBody>
          <a:bodyPr/>
          <a:lstStyle/>
          <a:p>
            <a:r>
              <a:rPr lang="es-ES" dirty="0" smtClean="0"/>
              <a:t>Ver código </a:t>
            </a:r>
            <a:r>
              <a:rPr lang="es-ES" dirty="0" err="1" smtClean="0"/>
              <a:t>pag</a:t>
            </a:r>
            <a:r>
              <a:rPr lang="es-ES" dirty="0" smtClean="0"/>
              <a:t>. 627</a:t>
            </a:r>
            <a:endParaRPr lang="es-ES" dirty="0"/>
          </a:p>
        </p:txBody>
      </p:sp>
    </p:spTree>
    <p:extLst>
      <p:ext uri="{BB962C8B-B14F-4D97-AF65-F5344CB8AC3E}">
        <p14:creationId xmlns:p14="http://schemas.microsoft.com/office/powerpoint/2010/main" val="37594704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Grafo: relación de coautor</a:t>
            </a:r>
            <a:endParaRPr lang="es-ES" dirty="0"/>
          </a:p>
        </p:txBody>
      </p:sp>
      <p:sp>
        <p:nvSpPr>
          <p:cNvPr id="3" name="2 Marcador de contenido"/>
          <p:cNvSpPr>
            <a:spLocks noGrp="1"/>
          </p:cNvSpPr>
          <p:nvPr>
            <p:ph idx="1"/>
          </p:nvPr>
        </p:nvSpPr>
        <p:spPr>
          <a:xfrm>
            <a:off x="457200" y="5157192"/>
            <a:ext cx="8229600" cy="1368152"/>
          </a:xfrm>
        </p:spPr>
        <p:txBody>
          <a:bodyPr>
            <a:noAutofit/>
          </a:bodyPr>
          <a:lstStyle/>
          <a:p>
            <a:r>
              <a:rPr lang="es-ES" sz="2800" dirty="0" smtClean="0"/>
              <a:t>La coautoría es una relación </a:t>
            </a:r>
            <a:r>
              <a:rPr lang="es-ES" sz="2800" b="1" i="1" dirty="0" smtClean="0"/>
              <a:t>simétrica</a:t>
            </a:r>
            <a:r>
              <a:rPr lang="es-ES" sz="2800" dirty="0" smtClean="0"/>
              <a:t>; </a:t>
            </a:r>
            <a:r>
              <a:rPr lang="es-ES" sz="2800" dirty="0"/>
              <a:t>e</a:t>
            </a:r>
            <a:r>
              <a:rPr lang="es-ES" sz="2800" dirty="0" smtClean="0"/>
              <a:t>s decir, si A es coautor en algo con B, entonces B necesariamente es coautor con A.</a:t>
            </a:r>
            <a:endParaRPr lang="es-E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139" y="1412776"/>
            <a:ext cx="5644157" cy="3744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0128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Subgrafos</a:t>
            </a:r>
            <a:endParaRPr lang="es-ES" dirty="0"/>
          </a:p>
        </p:txBody>
      </p:sp>
      <p:sp>
        <p:nvSpPr>
          <p:cNvPr id="3" name="2 Marcador de contenido"/>
          <p:cNvSpPr>
            <a:spLocks noGrp="1"/>
          </p:cNvSpPr>
          <p:nvPr>
            <p:ph idx="1"/>
          </p:nvPr>
        </p:nvSpPr>
        <p:spPr>
          <a:xfrm>
            <a:off x="457200" y="1600200"/>
            <a:ext cx="5266928" cy="4525963"/>
          </a:xfrm>
        </p:spPr>
        <p:txBody>
          <a:bodyPr>
            <a:normAutofit fontScale="92500" lnSpcReduction="10000"/>
          </a:bodyPr>
          <a:lstStyle/>
          <a:p>
            <a:pPr marL="0" indent="0">
              <a:buNone/>
            </a:pPr>
            <a:r>
              <a:rPr lang="en-US" dirty="0" smtClean="0"/>
              <a:t>Un </a:t>
            </a:r>
            <a:r>
              <a:rPr lang="en-US" dirty="0" err="1" smtClean="0"/>
              <a:t>subgrafo</a:t>
            </a:r>
            <a:r>
              <a:rPr lang="en-US" dirty="0" smtClean="0"/>
              <a:t> </a:t>
            </a:r>
            <a:r>
              <a:rPr lang="en-US" b="1" dirty="0" smtClean="0"/>
              <a:t>S</a:t>
            </a:r>
            <a:r>
              <a:rPr lang="en-US" dirty="0" smtClean="0"/>
              <a:t> de un </a:t>
            </a:r>
            <a:r>
              <a:rPr lang="en-US" dirty="0" err="1" smtClean="0"/>
              <a:t>grafo</a:t>
            </a:r>
            <a:r>
              <a:rPr lang="en-US" dirty="0" smtClean="0"/>
              <a:t> </a:t>
            </a:r>
            <a:r>
              <a:rPr lang="en-US" b="1" dirty="0" smtClean="0"/>
              <a:t>G</a:t>
            </a:r>
            <a:r>
              <a:rPr lang="en-US" dirty="0" smtClean="0"/>
              <a:t> </a:t>
            </a:r>
            <a:r>
              <a:rPr lang="en-US" dirty="0" err="1" smtClean="0"/>
              <a:t>es</a:t>
            </a:r>
            <a:r>
              <a:rPr lang="en-US" dirty="0" smtClean="0"/>
              <a:t> un </a:t>
            </a:r>
            <a:r>
              <a:rPr lang="en-US" dirty="0" err="1" smtClean="0"/>
              <a:t>grafo</a:t>
            </a:r>
            <a:r>
              <a:rPr lang="en-US" dirty="0" smtClean="0"/>
              <a:t> </a:t>
            </a:r>
            <a:r>
              <a:rPr lang="en-US" dirty="0" err="1" smtClean="0"/>
              <a:t>tal</a:t>
            </a:r>
            <a:r>
              <a:rPr lang="en-US" dirty="0" smtClean="0"/>
              <a:t> que:</a:t>
            </a:r>
            <a:endParaRPr lang="en-US" dirty="0"/>
          </a:p>
          <a:p>
            <a:r>
              <a:rPr lang="en-US" dirty="0" smtClean="0"/>
              <a:t>Los </a:t>
            </a:r>
            <a:r>
              <a:rPr lang="en-US" dirty="0" err="1" smtClean="0"/>
              <a:t>vértices</a:t>
            </a:r>
            <a:r>
              <a:rPr lang="en-US" dirty="0" smtClean="0"/>
              <a:t> de </a:t>
            </a:r>
            <a:r>
              <a:rPr lang="en-US" b="1" dirty="0" smtClean="0"/>
              <a:t>S</a:t>
            </a:r>
            <a:r>
              <a:rPr lang="en-US" dirty="0" smtClean="0"/>
              <a:t> son un </a:t>
            </a:r>
            <a:r>
              <a:rPr lang="en-US" dirty="0" err="1" smtClean="0"/>
              <a:t>subconjunto</a:t>
            </a:r>
            <a:r>
              <a:rPr lang="en-US" dirty="0" smtClean="0"/>
              <a:t> de </a:t>
            </a:r>
            <a:r>
              <a:rPr lang="en-US" dirty="0" err="1" smtClean="0"/>
              <a:t>los</a:t>
            </a:r>
            <a:r>
              <a:rPr lang="en-US" dirty="0" smtClean="0"/>
              <a:t> </a:t>
            </a:r>
            <a:r>
              <a:rPr lang="en-US" dirty="0" err="1" smtClean="0"/>
              <a:t>vértices</a:t>
            </a:r>
            <a:r>
              <a:rPr lang="en-US" dirty="0" smtClean="0"/>
              <a:t> de G</a:t>
            </a:r>
            <a:endParaRPr lang="en-US" dirty="0"/>
          </a:p>
          <a:p>
            <a:r>
              <a:rPr lang="en-US" dirty="0" smtClean="0"/>
              <a:t>Los arcos de </a:t>
            </a:r>
            <a:r>
              <a:rPr lang="en-US" b="1" dirty="0" smtClean="0"/>
              <a:t>S</a:t>
            </a:r>
            <a:r>
              <a:rPr lang="en-US" dirty="0" smtClean="0"/>
              <a:t> son un </a:t>
            </a:r>
            <a:r>
              <a:rPr lang="en-US" dirty="0" err="1" smtClean="0"/>
              <a:t>subconjunto</a:t>
            </a:r>
            <a:r>
              <a:rPr lang="en-US" dirty="0" smtClean="0"/>
              <a:t> de </a:t>
            </a:r>
            <a:r>
              <a:rPr lang="en-US" dirty="0" err="1" smtClean="0"/>
              <a:t>los</a:t>
            </a:r>
            <a:r>
              <a:rPr lang="en-US" dirty="0" smtClean="0"/>
              <a:t> arcos de </a:t>
            </a:r>
            <a:r>
              <a:rPr lang="en-US" b="1" dirty="0" smtClean="0"/>
              <a:t>G</a:t>
            </a:r>
            <a:endParaRPr lang="en-US" b="1" dirty="0"/>
          </a:p>
          <a:p>
            <a:r>
              <a:rPr lang="en-US" dirty="0" smtClean="0"/>
              <a:t>Un </a:t>
            </a:r>
            <a:r>
              <a:rPr lang="en-US" dirty="0" err="1" smtClean="0"/>
              <a:t>subgrafo</a:t>
            </a:r>
            <a:r>
              <a:rPr lang="en-US" dirty="0" smtClean="0"/>
              <a:t> de </a:t>
            </a:r>
            <a:r>
              <a:rPr lang="en-US" dirty="0" err="1" smtClean="0"/>
              <a:t>expansión</a:t>
            </a:r>
            <a:r>
              <a:rPr lang="en-US" dirty="0" smtClean="0"/>
              <a:t> de </a:t>
            </a:r>
            <a:r>
              <a:rPr lang="en-US" b="1" dirty="0" smtClean="0"/>
              <a:t>G</a:t>
            </a:r>
            <a:r>
              <a:rPr lang="en-US" dirty="0" smtClean="0"/>
              <a:t> </a:t>
            </a:r>
            <a:r>
              <a:rPr lang="es-ES" dirty="0" smtClean="0"/>
              <a:t>es un </a:t>
            </a:r>
            <a:r>
              <a:rPr lang="es-ES" dirty="0" err="1" smtClean="0"/>
              <a:t>subgrafo</a:t>
            </a:r>
            <a:r>
              <a:rPr lang="es-ES" dirty="0" smtClean="0"/>
              <a:t> que contiene todos los vértices de </a:t>
            </a:r>
            <a:r>
              <a:rPr lang="es-ES" b="1" dirty="0" smtClean="0"/>
              <a:t>G</a:t>
            </a:r>
            <a:endParaRPr lang="es-ES" b="1"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3" y="1484784"/>
            <a:ext cx="3126703"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491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Conectividad</a:t>
            </a:r>
            <a:endParaRPr lang="es-ES" dirty="0"/>
          </a:p>
        </p:txBody>
      </p:sp>
      <p:sp>
        <p:nvSpPr>
          <p:cNvPr id="3" name="2 Marcador de contenido"/>
          <p:cNvSpPr>
            <a:spLocks noGrp="1"/>
          </p:cNvSpPr>
          <p:nvPr>
            <p:ph idx="1"/>
          </p:nvPr>
        </p:nvSpPr>
        <p:spPr>
          <a:xfrm>
            <a:off x="457200" y="1600200"/>
            <a:ext cx="4402832" cy="4525963"/>
          </a:xfrm>
        </p:spPr>
        <p:txBody>
          <a:bodyPr>
            <a:normAutofit lnSpcReduction="10000"/>
          </a:bodyPr>
          <a:lstStyle/>
          <a:p>
            <a:r>
              <a:rPr lang="es-ES" dirty="0" smtClean="0"/>
              <a:t>Un grafo está conectado si hay un camino entre cada par de vértices</a:t>
            </a:r>
          </a:p>
          <a:p>
            <a:r>
              <a:rPr lang="es-ES" dirty="0" smtClean="0"/>
              <a:t>Un componente conectado de un grafo </a:t>
            </a:r>
            <a:r>
              <a:rPr lang="es-ES" b="1" dirty="0" smtClean="0"/>
              <a:t>G</a:t>
            </a:r>
            <a:r>
              <a:rPr lang="es-ES" dirty="0" smtClean="0"/>
              <a:t> es un </a:t>
            </a:r>
            <a:r>
              <a:rPr lang="es-ES" dirty="0" err="1" smtClean="0"/>
              <a:t>subgrafo</a:t>
            </a:r>
            <a:r>
              <a:rPr lang="es-ES" dirty="0" smtClean="0"/>
              <a:t> </a:t>
            </a:r>
            <a:r>
              <a:rPr lang="es-ES" dirty="0" err="1" smtClean="0"/>
              <a:t>maximal</a:t>
            </a:r>
            <a:r>
              <a:rPr lang="es-ES" dirty="0" smtClean="0"/>
              <a:t> conectado de </a:t>
            </a:r>
            <a:r>
              <a:rPr lang="es-ES" b="1" dirty="0" smtClean="0"/>
              <a:t>G</a:t>
            </a:r>
            <a:endParaRPr lang="es-ES" b="1"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306853"/>
            <a:ext cx="3751287" cy="55511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2923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Arboles y Bosques</a:t>
            </a:r>
            <a:endParaRPr lang="es-ES" dirty="0"/>
          </a:p>
        </p:txBody>
      </p:sp>
      <p:sp>
        <p:nvSpPr>
          <p:cNvPr id="3" name="2 Marcador de contenido"/>
          <p:cNvSpPr>
            <a:spLocks noGrp="1"/>
          </p:cNvSpPr>
          <p:nvPr>
            <p:ph idx="1"/>
          </p:nvPr>
        </p:nvSpPr>
        <p:spPr>
          <a:xfrm>
            <a:off x="457200" y="1600200"/>
            <a:ext cx="4474840" cy="4525963"/>
          </a:xfrm>
        </p:spPr>
        <p:txBody>
          <a:bodyPr>
            <a:normAutofit fontScale="85000" lnSpcReduction="20000"/>
          </a:bodyPr>
          <a:lstStyle/>
          <a:p>
            <a:r>
              <a:rPr lang="en-US" dirty="0" smtClean="0"/>
              <a:t>Un </a:t>
            </a:r>
            <a:r>
              <a:rPr lang="en-US" b="1" dirty="0" err="1" smtClean="0"/>
              <a:t>árbol</a:t>
            </a:r>
            <a:r>
              <a:rPr lang="en-US" dirty="0" smtClean="0"/>
              <a:t> (</a:t>
            </a:r>
            <a:r>
              <a:rPr lang="en-US" dirty="0" err="1" smtClean="0"/>
              <a:t>libre</a:t>
            </a:r>
            <a:r>
              <a:rPr lang="en-US" dirty="0" smtClean="0"/>
              <a:t>) </a:t>
            </a:r>
            <a:r>
              <a:rPr lang="en-US" dirty="0" err="1" smtClean="0"/>
              <a:t>es</a:t>
            </a:r>
            <a:r>
              <a:rPr lang="en-US" dirty="0" smtClean="0"/>
              <a:t> un </a:t>
            </a:r>
            <a:r>
              <a:rPr lang="en-US" dirty="0" err="1" smtClean="0"/>
              <a:t>grafo</a:t>
            </a:r>
            <a:r>
              <a:rPr lang="en-US" dirty="0" smtClean="0"/>
              <a:t> T no-</a:t>
            </a:r>
            <a:r>
              <a:rPr lang="en-US" dirty="0" err="1" smtClean="0"/>
              <a:t>direccionado</a:t>
            </a:r>
            <a:r>
              <a:rPr lang="en-US" dirty="0" smtClean="0"/>
              <a:t> </a:t>
            </a:r>
            <a:r>
              <a:rPr lang="en-US" dirty="0" err="1" smtClean="0"/>
              <a:t>tal</a:t>
            </a:r>
            <a:r>
              <a:rPr lang="en-US" dirty="0" smtClean="0"/>
              <a:t> </a:t>
            </a:r>
            <a:r>
              <a:rPr lang="es-ES" dirty="0" smtClean="0"/>
              <a:t>que:</a:t>
            </a:r>
            <a:endParaRPr lang="es-ES" dirty="0"/>
          </a:p>
          <a:p>
            <a:pPr lvl="1"/>
            <a:r>
              <a:rPr lang="es-ES" dirty="0" smtClean="0"/>
              <a:t>T es conectado</a:t>
            </a:r>
            <a:endParaRPr lang="es-ES" dirty="0"/>
          </a:p>
          <a:p>
            <a:pPr lvl="1"/>
            <a:r>
              <a:rPr lang="en-US" dirty="0" smtClean="0"/>
              <a:t>T y no </a:t>
            </a:r>
            <a:r>
              <a:rPr lang="en-US" dirty="0" err="1" smtClean="0"/>
              <a:t>tiene</a:t>
            </a:r>
            <a:r>
              <a:rPr lang="en-US" dirty="0" smtClean="0"/>
              <a:t> </a:t>
            </a:r>
            <a:r>
              <a:rPr lang="en-US" dirty="0" err="1" smtClean="0"/>
              <a:t>ciclos</a:t>
            </a:r>
            <a:endParaRPr lang="en-US" dirty="0"/>
          </a:p>
          <a:p>
            <a:pPr marL="457200" lvl="1" indent="0">
              <a:buNone/>
            </a:pPr>
            <a:r>
              <a:rPr lang="en-US" dirty="0" err="1" smtClean="0">
                <a:solidFill>
                  <a:srgbClr val="FF0000"/>
                </a:solidFill>
              </a:rPr>
              <a:t>Esta</a:t>
            </a:r>
            <a:r>
              <a:rPr lang="en-US" dirty="0" smtClean="0">
                <a:solidFill>
                  <a:srgbClr val="FF0000"/>
                </a:solidFill>
              </a:rPr>
              <a:t> </a:t>
            </a:r>
            <a:r>
              <a:rPr lang="en-US" dirty="0" err="1" smtClean="0">
                <a:solidFill>
                  <a:srgbClr val="FF0000"/>
                </a:solidFill>
              </a:rPr>
              <a:t>definicion</a:t>
            </a:r>
            <a:r>
              <a:rPr lang="en-US" dirty="0" smtClean="0">
                <a:solidFill>
                  <a:srgbClr val="FF0000"/>
                </a:solidFill>
              </a:rPr>
              <a:t> de </a:t>
            </a:r>
            <a:r>
              <a:rPr lang="en-US" dirty="0" err="1" smtClean="0">
                <a:solidFill>
                  <a:srgbClr val="FF0000"/>
                </a:solidFill>
              </a:rPr>
              <a:t>árbol</a:t>
            </a:r>
            <a:r>
              <a:rPr lang="en-US" dirty="0" smtClean="0">
                <a:solidFill>
                  <a:srgbClr val="FF0000"/>
                </a:solidFill>
              </a:rPr>
              <a:t> </a:t>
            </a:r>
            <a:r>
              <a:rPr lang="en-US" dirty="0" err="1" smtClean="0">
                <a:solidFill>
                  <a:srgbClr val="FF0000"/>
                </a:solidFill>
              </a:rPr>
              <a:t>es</a:t>
            </a:r>
            <a:r>
              <a:rPr lang="en-US" dirty="0" smtClean="0">
                <a:solidFill>
                  <a:srgbClr val="FF0000"/>
                </a:solidFill>
              </a:rPr>
              <a:t> </a:t>
            </a:r>
            <a:r>
              <a:rPr lang="en-US" dirty="0" err="1" smtClean="0">
                <a:solidFill>
                  <a:srgbClr val="FF0000"/>
                </a:solidFill>
              </a:rPr>
              <a:t>diferente</a:t>
            </a:r>
            <a:r>
              <a:rPr lang="en-US" dirty="0" smtClean="0">
                <a:solidFill>
                  <a:srgbClr val="FF0000"/>
                </a:solidFill>
              </a:rPr>
              <a:t> de la de </a:t>
            </a:r>
            <a:r>
              <a:rPr lang="en-US" dirty="0" err="1" smtClean="0">
                <a:solidFill>
                  <a:srgbClr val="FF0000"/>
                </a:solidFill>
              </a:rPr>
              <a:t>árbol</a:t>
            </a:r>
            <a:r>
              <a:rPr lang="en-US" dirty="0" smtClean="0">
                <a:solidFill>
                  <a:srgbClr val="FF0000"/>
                </a:solidFill>
              </a:rPr>
              <a:t> con </a:t>
            </a:r>
            <a:r>
              <a:rPr lang="en-US" dirty="0" err="1" smtClean="0">
                <a:solidFill>
                  <a:srgbClr val="FF0000"/>
                </a:solidFill>
              </a:rPr>
              <a:t>raíz</a:t>
            </a:r>
            <a:endParaRPr lang="es-ES" dirty="0">
              <a:solidFill>
                <a:srgbClr val="FF0000"/>
              </a:solidFill>
            </a:endParaRPr>
          </a:p>
          <a:p>
            <a:r>
              <a:rPr lang="en-US" dirty="0" smtClean="0"/>
              <a:t>Un </a:t>
            </a:r>
            <a:r>
              <a:rPr lang="en-US" b="1" dirty="0" err="1" smtClean="0"/>
              <a:t>bosque</a:t>
            </a:r>
            <a:r>
              <a:rPr lang="en-US" dirty="0" smtClean="0"/>
              <a:t> </a:t>
            </a:r>
            <a:r>
              <a:rPr lang="en-US" dirty="0" err="1" smtClean="0"/>
              <a:t>es</a:t>
            </a:r>
            <a:r>
              <a:rPr lang="en-US" dirty="0" smtClean="0"/>
              <a:t> un </a:t>
            </a:r>
            <a:r>
              <a:rPr lang="en-US" dirty="0" err="1" smtClean="0"/>
              <a:t>grafo</a:t>
            </a:r>
            <a:r>
              <a:rPr lang="en-US" dirty="0" smtClean="0"/>
              <a:t> </a:t>
            </a:r>
            <a:r>
              <a:rPr lang="en-US" b="1" dirty="0" smtClean="0"/>
              <a:t>no-</a:t>
            </a:r>
            <a:r>
              <a:rPr lang="en-US" b="1" dirty="0" err="1" smtClean="0"/>
              <a:t>direccionado</a:t>
            </a:r>
            <a:r>
              <a:rPr lang="en-US" b="1" dirty="0" smtClean="0"/>
              <a:t> sin </a:t>
            </a:r>
            <a:r>
              <a:rPr lang="en-US" b="1" dirty="0" err="1" smtClean="0"/>
              <a:t>ciclos</a:t>
            </a:r>
            <a:endParaRPr lang="es-ES" b="1" dirty="0"/>
          </a:p>
          <a:p>
            <a:r>
              <a:rPr lang="es-ES" dirty="0" smtClean="0"/>
              <a:t>Los componentes conectados de un bosque son árboles</a:t>
            </a:r>
            <a:endParaRPr lang="es-ES" dirty="0"/>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1556792"/>
            <a:ext cx="4001254"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6212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Árbol </a:t>
            </a:r>
            <a:r>
              <a:rPr lang="es-ES" dirty="0" smtClean="0"/>
              <a:t>de expansión y Bosques</a:t>
            </a:r>
            <a:endParaRPr lang="es-ES" dirty="0"/>
          </a:p>
        </p:txBody>
      </p:sp>
      <p:sp>
        <p:nvSpPr>
          <p:cNvPr id="3" name="2 Marcador de contenido"/>
          <p:cNvSpPr>
            <a:spLocks noGrp="1"/>
          </p:cNvSpPr>
          <p:nvPr>
            <p:ph idx="1"/>
          </p:nvPr>
        </p:nvSpPr>
        <p:spPr>
          <a:xfrm>
            <a:off x="457200" y="1600200"/>
            <a:ext cx="4906888" cy="4525963"/>
          </a:xfrm>
        </p:spPr>
        <p:txBody>
          <a:bodyPr>
            <a:normAutofit fontScale="77500" lnSpcReduction="20000"/>
          </a:bodyPr>
          <a:lstStyle/>
          <a:p>
            <a:r>
              <a:rPr lang="es-ES" dirty="0" smtClean="0"/>
              <a:t>Un árbol de expansión de un grafo conectado es un </a:t>
            </a:r>
            <a:r>
              <a:rPr lang="es-ES" dirty="0" err="1" smtClean="0"/>
              <a:t>subgrafo</a:t>
            </a:r>
            <a:r>
              <a:rPr lang="es-ES" dirty="0" smtClean="0"/>
              <a:t> de expansión que es un árbol</a:t>
            </a:r>
          </a:p>
          <a:p>
            <a:r>
              <a:rPr lang="es-ES" dirty="0" smtClean="0"/>
              <a:t>Un árbol de expansión no es único a menos que el grafo sea un árbol</a:t>
            </a:r>
          </a:p>
          <a:p>
            <a:r>
              <a:rPr lang="es-ES" dirty="0" smtClean="0"/>
              <a:t>Los árboles de expansión tienen aplicaciones en el diseño de redes de comunicación</a:t>
            </a:r>
          </a:p>
          <a:p>
            <a:r>
              <a:rPr lang="es-ES" dirty="0" smtClean="0"/>
              <a:t>Un bosque que abarca un grafo es un </a:t>
            </a:r>
            <a:r>
              <a:rPr lang="es-ES" dirty="0" err="1" smtClean="0"/>
              <a:t>subgrafo</a:t>
            </a:r>
            <a:r>
              <a:rPr lang="es-ES" dirty="0" smtClean="0"/>
              <a:t> que abarca un bosque</a:t>
            </a:r>
            <a:endParaRPr lang="es-E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104" y="1412776"/>
            <a:ext cx="3635896" cy="5406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194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lstStyle/>
          <a:p>
            <a:r>
              <a:rPr lang="es-ES" dirty="0" smtClean="0"/>
              <a:t>Recorridos de Grafos</a:t>
            </a:r>
            <a:endParaRPr lang="es-ES" dirty="0"/>
          </a:p>
        </p:txBody>
      </p:sp>
      <p:sp>
        <p:nvSpPr>
          <p:cNvPr id="3" name="2 Marcador de contenido"/>
          <p:cNvSpPr>
            <a:spLocks noGrp="1"/>
          </p:cNvSpPr>
          <p:nvPr>
            <p:ph idx="1"/>
          </p:nvPr>
        </p:nvSpPr>
        <p:spPr>
          <a:xfrm>
            <a:off x="457200" y="1412776"/>
            <a:ext cx="8229600" cy="4997152"/>
          </a:xfrm>
        </p:spPr>
        <p:txBody>
          <a:bodyPr>
            <a:noAutofit/>
          </a:bodyPr>
          <a:lstStyle/>
          <a:p>
            <a:r>
              <a:rPr lang="es-AR" sz="2800" dirty="0" smtClean="0"/>
              <a:t>Un recorrido </a:t>
            </a:r>
            <a:r>
              <a:rPr lang="es-AR" sz="2800" dirty="0"/>
              <a:t>es un procedimiento sistemático para explorar un grafo examinando </a:t>
            </a:r>
            <a:r>
              <a:rPr lang="es-AR" sz="2800" b="1" dirty="0"/>
              <a:t>todos sus vértices y aristas</a:t>
            </a:r>
            <a:r>
              <a:rPr lang="es-AR" sz="2800" dirty="0"/>
              <a:t>. </a:t>
            </a:r>
            <a:endParaRPr lang="es-AR" sz="2800" dirty="0" smtClean="0"/>
          </a:p>
          <a:p>
            <a:r>
              <a:rPr lang="es-AR" sz="2800" dirty="0" smtClean="0"/>
              <a:t>Un </a:t>
            </a:r>
            <a:r>
              <a:rPr lang="es-AR" sz="2800" dirty="0"/>
              <a:t>recorrido </a:t>
            </a:r>
            <a:r>
              <a:rPr lang="es-AR" sz="2800" b="1" dirty="0"/>
              <a:t>es eficiente </a:t>
            </a:r>
            <a:r>
              <a:rPr lang="es-AR" sz="2800" dirty="0"/>
              <a:t>si visita todos los vértices y aristas en un tiempo proporcional a su número, es decir, en </a:t>
            </a:r>
            <a:r>
              <a:rPr lang="es-AR" sz="2800" b="1" dirty="0"/>
              <a:t>tiempo lineal</a:t>
            </a:r>
            <a:r>
              <a:rPr lang="es-AR" sz="2800" dirty="0" smtClean="0"/>
              <a:t>.</a:t>
            </a:r>
            <a:endParaRPr lang="es-ES" sz="2800" dirty="0" smtClean="0"/>
          </a:p>
          <a:p>
            <a:r>
              <a:rPr lang="es-ES" sz="2800" b="1" dirty="0" smtClean="0"/>
              <a:t>Primero en profundidad</a:t>
            </a:r>
          </a:p>
          <a:p>
            <a:r>
              <a:rPr lang="es-ES" sz="2800" b="1" dirty="0" smtClean="0"/>
              <a:t>Primero en amplitud</a:t>
            </a:r>
          </a:p>
          <a:p>
            <a:r>
              <a:rPr lang="es-ES" sz="2800" b="1" dirty="0" smtClean="0"/>
              <a:t>Laberinto:</a:t>
            </a:r>
            <a:r>
              <a:rPr lang="es-ES" sz="2800" dirty="0" smtClean="0"/>
              <a:t>  </a:t>
            </a:r>
            <a:r>
              <a:rPr lang="es-ES" dirty="0" smtClean="0"/>
              <a:t>Minotauro, Teseo, Ariadna </a:t>
            </a:r>
            <a:endParaRPr lang="es-ES" dirty="0"/>
          </a:p>
        </p:txBody>
      </p:sp>
    </p:spTree>
    <p:extLst>
      <p:ext uri="{BB962C8B-B14F-4D97-AF65-F5344CB8AC3E}">
        <p14:creationId xmlns:p14="http://schemas.microsoft.com/office/powerpoint/2010/main" val="23448844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ES" dirty="0" smtClean="0"/>
              <a:t>Recorridos de Grafos</a:t>
            </a:r>
            <a:endParaRPr lang="es-ES" dirty="0"/>
          </a:p>
        </p:txBody>
      </p:sp>
      <p:sp>
        <p:nvSpPr>
          <p:cNvPr id="3" name="2 Marcador de contenido"/>
          <p:cNvSpPr>
            <a:spLocks noGrp="1"/>
          </p:cNvSpPr>
          <p:nvPr>
            <p:ph idx="1"/>
          </p:nvPr>
        </p:nvSpPr>
        <p:spPr>
          <a:xfrm>
            <a:off x="393659" y="1340768"/>
            <a:ext cx="8356681" cy="4824536"/>
          </a:xfrm>
        </p:spPr>
        <p:txBody>
          <a:bodyPr>
            <a:noAutofit/>
          </a:bodyPr>
          <a:lstStyle/>
          <a:p>
            <a:pPr marL="0" indent="0">
              <a:buNone/>
            </a:pPr>
            <a:r>
              <a:rPr lang="es-ES" sz="2400" dirty="0"/>
              <a:t>Los </a:t>
            </a:r>
            <a:r>
              <a:rPr lang="es-ES" sz="2400" b="1" dirty="0"/>
              <a:t>problemas interesantes </a:t>
            </a:r>
            <a:r>
              <a:rPr lang="es-ES" sz="2400" dirty="0"/>
              <a:t>que tratan de la </a:t>
            </a:r>
            <a:r>
              <a:rPr lang="es-ES" sz="2400" dirty="0" err="1" smtClean="0"/>
              <a:t>alcanzabilidad</a:t>
            </a:r>
            <a:r>
              <a:rPr lang="es-ES" sz="2400" dirty="0" smtClean="0"/>
              <a:t> en </a:t>
            </a:r>
            <a:r>
              <a:rPr lang="es-ES" sz="2400" dirty="0"/>
              <a:t>un grafo </a:t>
            </a:r>
            <a:r>
              <a:rPr lang="es-ES" sz="2400" b="1" dirty="0">
                <a:solidFill>
                  <a:srgbClr val="FF0000"/>
                </a:solidFill>
              </a:rPr>
              <a:t>no dirigido </a:t>
            </a:r>
            <a:r>
              <a:rPr lang="es-ES" sz="2400" dirty="0" smtClean="0"/>
              <a:t>G:</a:t>
            </a:r>
          </a:p>
          <a:p>
            <a:r>
              <a:rPr lang="es-ES" sz="2400" dirty="0" smtClean="0"/>
              <a:t>Cálculo </a:t>
            </a:r>
            <a:r>
              <a:rPr lang="es-ES" sz="2400" dirty="0"/>
              <a:t>de una </a:t>
            </a:r>
            <a:r>
              <a:rPr lang="es-ES" sz="2400" b="1" dirty="0"/>
              <a:t>trayectoria</a:t>
            </a:r>
            <a:r>
              <a:rPr lang="es-ES" sz="2400" dirty="0"/>
              <a:t> desde el vértice u al vértice v, o </a:t>
            </a:r>
            <a:r>
              <a:rPr lang="es-ES" sz="2400" dirty="0" smtClean="0"/>
              <a:t>informar </a:t>
            </a:r>
            <a:r>
              <a:rPr lang="es-ES" sz="2400" dirty="0"/>
              <a:t>que no existe tal ruta.</a:t>
            </a:r>
          </a:p>
          <a:p>
            <a:r>
              <a:rPr lang="es-ES" sz="2400" dirty="0" smtClean="0"/>
              <a:t>Calcular dado </a:t>
            </a:r>
            <a:r>
              <a:rPr lang="es-ES" sz="2400" dirty="0"/>
              <a:t>un </a:t>
            </a:r>
            <a:r>
              <a:rPr lang="es-ES" sz="2400" b="1" dirty="0"/>
              <a:t>vértice inicial s </a:t>
            </a:r>
            <a:r>
              <a:rPr lang="es-ES" sz="2400" dirty="0"/>
              <a:t>de G, </a:t>
            </a:r>
            <a:r>
              <a:rPr lang="es-ES" sz="2400" dirty="0" smtClean="0"/>
              <a:t>para </a:t>
            </a:r>
            <a:r>
              <a:rPr lang="es-ES" sz="2400" b="1" dirty="0"/>
              <a:t>cada vértice v </a:t>
            </a:r>
            <a:r>
              <a:rPr lang="es-ES" sz="2400" dirty="0"/>
              <a:t>de G, un </a:t>
            </a:r>
            <a:r>
              <a:rPr lang="es-ES" sz="2400" b="1" dirty="0" smtClean="0"/>
              <a:t>camino</a:t>
            </a:r>
            <a:r>
              <a:rPr lang="es-ES" sz="2400" dirty="0" smtClean="0"/>
              <a:t> con </a:t>
            </a:r>
            <a:r>
              <a:rPr lang="es-ES" sz="2400" dirty="0"/>
              <a:t>el número </a:t>
            </a:r>
            <a:r>
              <a:rPr lang="es-ES" sz="2400" b="1" dirty="0"/>
              <a:t>mínimo</a:t>
            </a:r>
            <a:r>
              <a:rPr lang="es-ES" sz="2400" dirty="0"/>
              <a:t> de </a:t>
            </a:r>
            <a:r>
              <a:rPr lang="es-ES" sz="2400" dirty="0" smtClean="0"/>
              <a:t>arcos entre </a:t>
            </a:r>
            <a:r>
              <a:rPr lang="es-ES" sz="2400" dirty="0"/>
              <a:t>s y v, o informando que no existe tal </a:t>
            </a:r>
            <a:r>
              <a:rPr lang="es-ES" sz="2400" dirty="0" smtClean="0"/>
              <a:t>ruta.</a:t>
            </a:r>
            <a:endParaRPr lang="es-ES" sz="2400" dirty="0"/>
          </a:p>
          <a:p>
            <a:r>
              <a:rPr lang="es-ES" sz="2400" dirty="0" smtClean="0"/>
              <a:t>Comprobar </a:t>
            </a:r>
            <a:r>
              <a:rPr lang="es-ES" sz="2400" dirty="0"/>
              <a:t>si G está </a:t>
            </a:r>
            <a:r>
              <a:rPr lang="es-ES" sz="2400" b="1" dirty="0"/>
              <a:t>conectado</a:t>
            </a:r>
            <a:r>
              <a:rPr lang="es-ES" sz="2400" dirty="0"/>
              <a:t>.</a:t>
            </a:r>
          </a:p>
          <a:p>
            <a:r>
              <a:rPr lang="es-ES" sz="2400" dirty="0" smtClean="0"/>
              <a:t>Calcular </a:t>
            </a:r>
            <a:r>
              <a:rPr lang="es-ES" sz="2400" dirty="0"/>
              <a:t>un </a:t>
            </a:r>
            <a:r>
              <a:rPr lang="es-ES" sz="2400" b="1" dirty="0"/>
              <a:t>árbol de expansión </a:t>
            </a:r>
            <a:r>
              <a:rPr lang="es-ES" sz="2400" dirty="0"/>
              <a:t>de G, si </a:t>
            </a:r>
            <a:r>
              <a:rPr lang="es-ES" sz="2400" dirty="0" smtClean="0"/>
              <a:t>está </a:t>
            </a:r>
            <a:r>
              <a:rPr lang="es-ES" sz="2400" dirty="0"/>
              <a:t>conectado.</a:t>
            </a:r>
          </a:p>
          <a:p>
            <a:r>
              <a:rPr lang="es-ES" sz="2400" dirty="0" smtClean="0"/>
              <a:t>Computación </a:t>
            </a:r>
            <a:r>
              <a:rPr lang="es-ES" sz="2400" dirty="0"/>
              <a:t>de los </a:t>
            </a:r>
            <a:r>
              <a:rPr lang="es-ES" sz="2400" b="1" dirty="0"/>
              <a:t>componentes conectados </a:t>
            </a:r>
            <a:r>
              <a:rPr lang="es-ES" sz="2400" dirty="0"/>
              <a:t>de G.</a:t>
            </a:r>
          </a:p>
          <a:p>
            <a:r>
              <a:rPr lang="es-ES" sz="2400" dirty="0" smtClean="0"/>
              <a:t>Identificar </a:t>
            </a:r>
            <a:r>
              <a:rPr lang="es-ES" sz="2400" dirty="0"/>
              <a:t>un </a:t>
            </a:r>
            <a:r>
              <a:rPr lang="es-ES" sz="2400" b="1" dirty="0"/>
              <a:t>ciclo</a:t>
            </a:r>
            <a:r>
              <a:rPr lang="es-ES" sz="2400" dirty="0"/>
              <a:t> en G, o informar que G no tiene ciclos</a:t>
            </a:r>
            <a:r>
              <a:rPr lang="es-ES" sz="2400" dirty="0" smtClean="0"/>
              <a:t>.</a:t>
            </a:r>
          </a:p>
        </p:txBody>
      </p:sp>
    </p:spTree>
    <p:extLst>
      <p:ext uri="{BB962C8B-B14F-4D97-AF65-F5344CB8AC3E}">
        <p14:creationId xmlns:p14="http://schemas.microsoft.com/office/powerpoint/2010/main" val="16631915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4"/>
            <a:ext cx="8229600" cy="1143000"/>
          </a:xfrm>
        </p:spPr>
        <p:txBody>
          <a:bodyPr/>
          <a:lstStyle/>
          <a:p>
            <a:r>
              <a:rPr lang="es-ES" dirty="0" smtClean="0"/>
              <a:t>Recorridos de Grafos</a:t>
            </a:r>
            <a:endParaRPr lang="es-ES" dirty="0"/>
          </a:p>
        </p:txBody>
      </p:sp>
      <p:sp>
        <p:nvSpPr>
          <p:cNvPr id="3" name="2 Marcador de contenido"/>
          <p:cNvSpPr>
            <a:spLocks noGrp="1"/>
          </p:cNvSpPr>
          <p:nvPr>
            <p:ph idx="1"/>
          </p:nvPr>
        </p:nvSpPr>
        <p:spPr>
          <a:xfrm>
            <a:off x="512676" y="1052736"/>
            <a:ext cx="8118648" cy="4680520"/>
          </a:xfrm>
        </p:spPr>
        <p:txBody>
          <a:bodyPr>
            <a:noAutofit/>
          </a:bodyPr>
          <a:lstStyle/>
          <a:p>
            <a:pPr marL="0" indent="0">
              <a:buNone/>
            </a:pPr>
            <a:r>
              <a:rPr lang="es-ES" sz="2800" dirty="0" smtClean="0"/>
              <a:t>Los </a:t>
            </a:r>
            <a:r>
              <a:rPr lang="es-ES" sz="2800" b="1" dirty="0"/>
              <a:t>problemas interesantes </a:t>
            </a:r>
            <a:r>
              <a:rPr lang="es-ES" sz="2800" dirty="0"/>
              <a:t>que tratan de la </a:t>
            </a:r>
            <a:r>
              <a:rPr lang="es-ES" sz="2800" dirty="0" err="1" smtClean="0"/>
              <a:t>alcanzabilidad</a:t>
            </a:r>
            <a:r>
              <a:rPr lang="es-ES" sz="2800" dirty="0" smtClean="0"/>
              <a:t> en </a:t>
            </a:r>
            <a:r>
              <a:rPr lang="es-ES" sz="2800" dirty="0"/>
              <a:t>un grafo </a:t>
            </a:r>
            <a:r>
              <a:rPr lang="es-ES" sz="2800" b="1" dirty="0" smtClean="0">
                <a:solidFill>
                  <a:srgbClr val="FF0000"/>
                </a:solidFill>
              </a:rPr>
              <a:t>dirigido</a:t>
            </a:r>
            <a:r>
              <a:rPr lang="es-ES" sz="2800" b="1" dirty="0" smtClean="0"/>
              <a:t> </a:t>
            </a:r>
            <a:r>
              <a:rPr lang="es-ES" sz="2800" dirty="0" smtClean="0"/>
              <a:t>G:</a:t>
            </a:r>
          </a:p>
          <a:p>
            <a:pPr marL="0" indent="0">
              <a:buNone/>
            </a:pPr>
            <a:endParaRPr lang="es-ES" sz="2800" dirty="0" smtClean="0"/>
          </a:p>
          <a:p>
            <a:r>
              <a:rPr lang="es-ES" sz="2800" dirty="0" smtClean="0"/>
              <a:t>Cálculo de </a:t>
            </a:r>
            <a:r>
              <a:rPr lang="es-ES" sz="2800" dirty="0"/>
              <a:t>una </a:t>
            </a:r>
            <a:r>
              <a:rPr lang="es-ES" sz="2800" b="1" dirty="0"/>
              <a:t>trayectoria</a:t>
            </a:r>
            <a:r>
              <a:rPr lang="es-ES" sz="2800" dirty="0"/>
              <a:t> dirigida desde el vértice </a:t>
            </a:r>
            <a:r>
              <a:rPr lang="es-ES" sz="2800" b="1" dirty="0"/>
              <a:t>u</a:t>
            </a:r>
            <a:r>
              <a:rPr lang="es-ES" sz="2800" dirty="0"/>
              <a:t> al vértice </a:t>
            </a:r>
            <a:r>
              <a:rPr lang="es-ES" sz="2800" b="1" dirty="0"/>
              <a:t>v</a:t>
            </a:r>
            <a:r>
              <a:rPr lang="es-ES" sz="2800" dirty="0"/>
              <a:t>, o informando que no </a:t>
            </a:r>
            <a:r>
              <a:rPr lang="es-ES" sz="2800" dirty="0" smtClean="0"/>
              <a:t>existe la ruta</a:t>
            </a:r>
            <a:endParaRPr lang="es-ES" sz="2800" dirty="0"/>
          </a:p>
          <a:p>
            <a:r>
              <a:rPr lang="es-ES" sz="2800" dirty="0" smtClean="0"/>
              <a:t>Encontrar </a:t>
            </a:r>
            <a:r>
              <a:rPr lang="es-ES" sz="2800" dirty="0"/>
              <a:t>todos los vértices </a:t>
            </a:r>
            <a:r>
              <a:rPr lang="es-ES" sz="2800" dirty="0" smtClean="0"/>
              <a:t>de </a:t>
            </a:r>
            <a:r>
              <a:rPr lang="es-ES" sz="2800" dirty="0"/>
              <a:t>G que son accesibles desde un vértice dado s.</a:t>
            </a:r>
          </a:p>
          <a:p>
            <a:r>
              <a:rPr lang="es-ES" sz="2800" dirty="0" smtClean="0"/>
              <a:t>Determinar </a:t>
            </a:r>
            <a:r>
              <a:rPr lang="es-ES" sz="2800" dirty="0"/>
              <a:t>si  </a:t>
            </a:r>
            <a:r>
              <a:rPr lang="es-ES" sz="2800" dirty="0" smtClean="0"/>
              <a:t>G </a:t>
            </a:r>
            <a:r>
              <a:rPr lang="es-ES" sz="2800" dirty="0"/>
              <a:t>es </a:t>
            </a:r>
            <a:r>
              <a:rPr lang="es-ES" sz="2800" b="1" dirty="0" err="1" smtClean="0"/>
              <a:t>acíclico</a:t>
            </a:r>
            <a:r>
              <a:rPr lang="es-ES" sz="2800" dirty="0" smtClean="0"/>
              <a:t>.</a:t>
            </a:r>
            <a:endParaRPr lang="es-ES" sz="2800" dirty="0"/>
          </a:p>
          <a:p>
            <a:r>
              <a:rPr lang="es-ES" sz="2800" dirty="0" smtClean="0"/>
              <a:t>Determine </a:t>
            </a:r>
            <a:r>
              <a:rPr lang="es-ES" sz="2800" dirty="0"/>
              <a:t>si </a:t>
            </a:r>
            <a:r>
              <a:rPr lang="es-ES" sz="2800" dirty="0" smtClean="0"/>
              <a:t>G </a:t>
            </a:r>
            <a:r>
              <a:rPr lang="es-ES" sz="2800" dirty="0"/>
              <a:t>está </a:t>
            </a:r>
            <a:r>
              <a:rPr lang="es-ES" sz="2800" b="1" dirty="0"/>
              <a:t>fuertemente conectado</a:t>
            </a:r>
            <a:r>
              <a:rPr lang="es-ES" sz="2800" dirty="0"/>
              <a:t>.</a:t>
            </a:r>
          </a:p>
          <a:p>
            <a:endParaRPr lang="es-ES" sz="2800" dirty="0"/>
          </a:p>
        </p:txBody>
      </p:sp>
    </p:spTree>
    <p:extLst>
      <p:ext uri="{BB962C8B-B14F-4D97-AF65-F5344CB8AC3E}">
        <p14:creationId xmlns:p14="http://schemas.microsoft.com/office/powerpoint/2010/main" val="16818241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Búsqueda Primero en Profundidad</a:t>
            </a:r>
            <a:br>
              <a:rPr lang="es-ES" dirty="0" smtClean="0"/>
            </a:br>
            <a:r>
              <a:rPr lang="es-ES" dirty="0" err="1"/>
              <a:t>Depth-First</a:t>
            </a:r>
            <a:r>
              <a:rPr lang="es-ES" dirty="0"/>
              <a:t> </a:t>
            </a:r>
            <a:r>
              <a:rPr lang="es-ES" dirty="0" err="1"/>
              <a:t>Search</a:t>
            </a:r>
            <a:endParaRPr lang="es-E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31486"/>
            <a:ext cx="6336704" cy="3629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208648"/>
            <a:ext cx="2483768" cy="2649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00547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a:t>Depth-First</a:t>
            </a:r>
            <a:r>
              <a:rPr lang="es-ES" dirty="0"/>
              <a:t> </a:t>
            </a:r>
            <a:r>
              <a:rPr lang="es-ES" dirty="0" err="1"/>
              <a:t>Search</a:t>
            </a:r>
            <a:endParaRPr lang="es-ES" dirty="0"/>
          </a:p>
        </p:txBody>
      </p:sp>
      <p:sp>
        <p:nvSpPr>
          <p:cNvPr id="3" name="2 Marcador de contenido"/>
          <p:cNvSpPr>
            <a:spLocks noGrp="1"/>
          </p:cNvSpPr>
          <p:nvPr>
            <p:ph idx="1"/>
          </p:nvPr>
        </p:nvSpPr>
        <p:spPr/>
        <p:txBody>
          <a:bodyPr numCol="2">
            <a:normAutofit fontScale="77500" lnSpcReduction="20000"/>
          </a:bodyPr>
          <a:lstStyle/>
          <a:p>
            <a:r>
              <a:rPr lang="es-ES" dirty="0" smtClean="0"/>
              <a:t>La </a:t>
            </a:r>
            <a:r>
              <a:rPr lang="es-ES" b="1" dirty="0" smtClean="0"/>
              <a:t>búsqueda primero en profundidad </a:t>
            </a:r>
            <a:r>
              <a:rPr lang="es-ES" dirty="0" smtClean="0"/>
              <a:t>(DFS) es una técnica general para recorrer un grafo</a:t>
            </a:r>
          </a:p>
          <a:p>
            <a:r>
              <a:rPr lang="es-ES" dirty="0" smtClean="0"/>
              <a:t>Un recorrido DFS de un grafo G</a:t>
            </a:r>
          </a:p>
          <a:p>
            <a:pPr lvl="1"/>
            <a:r>
              <a:rPr lang="es-ES" dirty="0" smtClean="0"/>
              <a:t>Visita todos los vértices y arcos de G</a:t>
            </a:r>
          </a:p>
          <a:p>
            <a:pPr lvl="1"/>
            <a:r>
              <a:rPr lang="es-ES" dirty="0" smtClean="0"/>
              <a:t>Determina si G está conectado</a:t>
            </a:r>
          </a:p>
          <a:p>
            <a:pPr lvl="1"/>
            <a:r>
              <a:rPr lang="es-ES" dirty="0" smtClean="0"/>
              <a:t>Calcula los componentes conectados de G</a:t>
            </a:r>
          </a:p>
          <a:p>
            <a:pPr lvl="1"/>
            <a:r>
              <a:rPr lang="es-ES" dirty="0" smtClean="0"/>
              <a:t>Calcula un bosque de G</a:t>
            </a:r>
          </a:p>
          <a:p>
            <a:r>
              <a:rPr lang="es-ES" dirty="0" smtClean="0"/>
              <a:t>DFS en un grafo con </a:t>
            </a:r>
            <a:r>
              <a:rPr lang="es-ES" b="1" i="1" dirty="0" smtClean="0"/>
              <a:t>n </a:t>
            </a:r>
            <a:r>
              <a:rPr lang="es-ES" dirty="0" smtClean="0"/>
              <a:t>vértices y </a:t>
            </a:r>
            <a:r>
              <a:rPr lang="es-ES" b="1" i="1" dirty="0" smtClean="0"/>
              <a:t>m</a:t>
            </a:r>
            <a:r>
              <a:rPr lang="es-ES" dirty="0" smtClean="0"/>
              <a:t> arcos toma un tiempo </a:t>
            </a:r>
            <a:r>
              <a:rPr lang="es-ES" b="1" i="1" dirty="0" smtClean="0"/>
              <a:t>O(</a:t>
            </a:r>
            <a:r>
              <a:rPr lang="es-ES" b="1" i="1" dirty="0" err="1" smtClean="0"/>
              <a:t>n+m</a:t>
            </a:r>
            <a:r>
              <a:rPr lang="es-ES" b="1" i="1" dirty="0" smtClean="0"/>
              <a:t>)</a:t>
            </a:r>
          </a:p>
          <a:p>
            <a:r>
              <a:rPr lang="es-ES" dirty="0" smtClean="0"/>
              <a:t>DFS se puede ampliar para resolver otros problemas del grafo</a:t>
            </a:r>
          </a:p>
          <a:p>
            <a:pPr lvl="1"/>
            <a:r>
              <a:rPr lang="es-ES" dirty="0" smtClean="0"/>
              <a:t>Buscar e informar un camino entre dos vértices dados</a:t>
            </a:r>
          </a:p>
          <a:p>
            <a:pPr lvl="1"/>
            <a:r>
              <a:rPr lang="es-ES" dirty="0" smtClean="0"/>
              <a:t>Encontrar un ciclo en el grafo</a:t>
            </a:r>
          </a:p>
          <a:p>
            <a:r>
              <a:rPr lang="es-ES" dirty="0" smtClean="0"/>
              <a:t>La búsqueda primero en profundidad es la representación con grafo de del </a:t>
            </a:r>
            <a:r>
              <a:rPr lang="es-ES" dirty="0" err="1" smtClean="0"/>
              <a:t>algorítmo</a:t>
            </a:r>
            <a:r>
              <a:rPr lang="es-ES" dirty="0" smtClean="0"/>
              <a:t> de Euler en árboles binarios</a:t>
            </a:r>
            <a:endParaRPr lang="es-ES" dirty="0"/>
          </a:p>
        </p:txBody>
      </p:sp>
    </p:spTree>
    <p:extLst>
      <p:ext uri="{BB962C8B-B14F-4D97-AF65-F5344CB8AC3E}">
        <p14:creationId xmlns:p14="http://schemas.microsoft.com/office/powerpoint/2010/main" val="28310556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972" y="1773294"/>
            <a:ext cx="7610444" cy="4536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0095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5220072" y="3640100"/>
            <a:ext cx="3613724" cy="3002657"/>
          </a:xfrm>
          <a:prstGeom prst="rect">
            <a:avLst/>
          </a:prstGeom>
        </p:spPr>
      </p:pic>
      <p:sp>
        <p:nvSpPr>
          <p:cNvPr id="2" name="1 Título"/>
          <p:cNvSpPr>
            <a:spLocks noGrp="1"/>
          </p:cNvSpPr>
          <p:nvPr>
            <p:ph type="title"/>
          </p:nvPr>
        </p:nvSpPr>
        <p:spPr>
          <a:xfrm>
            <a:off x="457200" y="3071"/>
            <a:ext cx="8229600" cy="1143000"/>
          </a:xfrm>
        </p:spPr>
        <p:txBody>
          <a:bodyPr/>
          <a:lstStyle/>
          <a:p>
            <a:r>
              <a:rPr lang="es-ES" dirty="0" smtClean="0"/>
              <a:t>Ejemplo de POO</a:t>
            </a:r>
            <a:endParaRPr lang="es-ES" dirty="0"/>
          </a:p>
        </p:txBody>
      </p:sp>
      <p:sp>
        <p:nvSpPr>
          <p:cNvPr id="3" name="2 Marcador de contenido"/>
          <p:cNvSpPr>
            <a:spLocks noGrp="1"/>
          </p:cNvSpPr>
          <p:nvPr>
            <p:ph idx="1"/>
          </p:nvPr>
        </p:nvSpPr>
        <p:spPr>
          <a:xfrm>
            <a:off x="251520" y="1146071"/>
            <a:ext cx="6347048" cy="4525963"/>
          </a:xfrm>
        </p:spPr>
        <p:txBody>
          <a:bodyPr>
            <a:normAutofit fontScale="92500" lnSpcReduction="10000"/>
          </a:bodyPr>
          <a:lstStyle/>
          <a:p>
            <a:r>
              <a:rPr lang="es-ES" sz="2800" dirty="0" smtClean="0"/>
              <a:t>Podemos asociar con un programa orientado a objetos un grafo cuyos </a:t>
            </a:r>
            <a:r>
              <a:rPr lang="es-ES" sz="2800" b="1" dirty="0" smtClean="0"/>
              <a:t>vértices</a:t>
            </a:r>
            <a:r>
              <a:rPr lang="es-ES" sz="2800" dirty="0" smtClean="0"/>
              <a:t> representan las </a:t>
            </a:r>
            <a:r>
              <a:rPr lang="es-ES" sz="2800" b="1" dirty="0" smtClean="0"/>
              <a:t>clases</a:t>
            </a:r>
            <a:r>
              <a:rPr lang="es-ES" sz="2800" dirty="0" smtClean="0"/>
              <a:t> definidas en el programa, y cuyos </a:t>
            </a:r>
            <a:r>
              <a:rPr lang="es-ES" sz="2800" b="1" dirty="0" smtClean="0"/>
              <a:t>arcos</a:t>
            </a:r>
            <a:r>
              <a:rPr lang="es-ES" sz="2800" dirty="0" smtClean="0"/>
              <a:t> indican la </a:t>
            </a:r>
            <a:r>
              <a:rPr lang="es-ES" sz="2800" b="1" dirty="0" smtClean="0"/>
              <a:t>herencia</a:t>
            </a:r>
            <a:r>
              <a:rPr lang="es-ES" sz="2800" dirty="0" smtClean="0"/>
              <a:t> entre clases. </a:t>
            </a:r>
          </a:p>
          <a:p>
            <a:r>
              <a:rPr lang="es-ES" sz="2800" dirty="0" smtClean="0"/>
              <a:t>Hay una </a:t>
            </a:r>
            <a:r>
              <a:rPr lang="es-ES" sz="2800" b="1" dirty="0" smtClean="0"/>
              <a:t>arista</a:t>
            </a:r>
            <a:r>
              <a:rPr lang="es-ES" sz="2800" dirty="0" smtClean="0"/>
              <a:t> de un </a:t>
            </a:r>
            <a:r>
              <a:rPr lang="es-ES" sz="2800" b="1" dirty="0" smtClean="0"/>
              <a:t>vértice</a:t>
            </a:r>
            <a:r>
              <a:rPr lang="es-ES" sz="2800" dirty="0" smtClean="0"/>
              <a:t> v a un </a:t>
            </a:r>
            <a:r>
              <a:rPr lang="es-ES" sz="2800" b="1" dirty="0" smtClean="0"/>
              <a:t>vértice</a:t>
            </a:r>
            <a:r>
              <a:rPr lang="es-ES" sz="2800" dirty="0" smtClean="0"/>
              <a:t> u si la </a:t>
            </a:r>
            <a:r>
              <a:rPr lang="es-ES" sz="2800" b="1" dirty="0" smtClean="0"/>
              <a:t>clase</a:t>
            </a:r>
            <a:r>
              <a:rPr lang="es-ES" sz="2800" dirty="0" smtClean="0"/>
              <a:t> v </a:t>
            </a:r>
            <a:r>
              <a:rPr lang="es-ES" sz="2800" b="1" dirty="0" smtClean="0"/>
              <a:t>hereda</a:t>
            </a:r>
            <a:r>
              <a:rPr lang="es-ES" sz="2800" dirty="0" smtClean="0"/>
              <a:t> de la </a:t>
            </a:r>
            <a:r>
              <a:rPr lang="es-ES" sz="2800" b="1" dirty="0" smtClean="0"/>
              <a:t>clase</a:t>
            </a:r>
            <a:r>
              <a:rPr lang="es-ES" sz="2800" dirty="0" smtClean="0"/>
              <a:t> u.</a:t>
            </a:r>
          </a:p>
          <a:p>
            <a:r>
              <a:rPr lang="es-ES" sz="2800" dirty="0" smtClean="0"/>
              <a:t>Dichos </a:t>
            </a:r>
            <a:r>
              <a:rPr lang="es-ES" sz="2800" b="1" dirty="0" smtClean="0"/>
              <a:t>arcos</a:t>
            </a:r>
            <a:r>
              <a:rPr lang="es-ES" sz="2800" dirty="0" smtClean="0"/>
              <a:t> están dirigidos porque la relación de herencia sólo va en una dirección</a:t>
            </a:r>
          </a:p>
          <a:p>
            <a:r>
              <a:rPr lang="es-ES" sz="2800" b="1" dirty="0" smtClean="0"/>
              <a:t>Grafo</a:t>
            </a:r>
            <a:r>
              <a:rPr lang="es-ES" sz="2800" dirty="0" smtClean="0"/>
              <a:t> </a:t>
            </a:r>
            <a:r>
              <a:rPr lang="es-ES" sz="2800" b="1" dirty="0" smtClean="0"/>
              <a:t>dirigido</a:t>
            </a:r>
            <a:r>
              <a:rPr lang="es-ES" sz="2800" dirty="0" smtClean="0"/>
              <a:t> o </a:t>
            </a:r>
            <a:r>
              <a:rPr lang="es-ES" sz="2800" b="1" dirty="0" err="1" smtClean="0"/>
              <a:t>digrafo</a:t>
            </a:r>
            <a:endParaRPr lang="es-ES" sz="2800" b="1" dirty="0"/>
          </a:p>
        </p:txBody>
      </p:sp>
    </p:spTree>
    <p:extLst>
      <p:ext uri="{BB962C8B-B14F-4D97-AF65-F5344CB8AC3E}">
        <p14:creationId xmlns:p14="http://schemas.microsoft.com/office/powerpoint/2010/main" val="232438207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(cont.)</a:t>
            </a:r>
            <a:endParaRPr lang="es-E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764" y="1772816"/>
            <a:ext cx="8027676" cy="4690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722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Depth-First</a:t>
            </a:r>
            <a:r>
              <a:rPr lang="es-ES" dirty="0"/>
              <a:t> </a:t>
            </a:r>
            <a:r>
              <a:rPr lang="es-ES" dirty="0" err="1"/>
              <a:t>Search</a:t>
            </a:r>
            <a:endParaRPr lang="es-AR" dirty="0"/>
          </a:p>
        </p:txBody>
      </p:sp>
      <p:sp>
        <p:nvSpPr>
          <p:cNvPr id="3" name="Marcador de contenido 2"/>
          <p:cNvSpPr>
            <a:spLocks noGrp="1"/>
          </p:cNvSpPr>
          <p:nvPr>
            <p:ph idx="1"/>
          </p:nvPr>
        </p:nvSpPr>
        <p:spPr/>
        <p:txBody>
          <a:bodyPr>
            <a:normAutofit fontScale="92500" lnSpcReduction="20000"/>
          </a:bodyPr>
          <a:lstStyle/>
          <a:p>
            <a:r>
              <a:rPr lang="es-AR" dirty="0"/>
              <a:t>Para implementarlo, debemos tener un mecanismo para realizar un seguimiento de los vértices que se han visitado y para registrar los </a:t>
            </a:r>
            <a:r>
              <a:rPr lang="es-AR" dirty="0" smtClean="0"/>
              <a:t>arcos del </a:t>
            </a:r>
            <a:r>
              <a:rPr lang="es-AR" dirty="0"/>
              <a:t>árbol DFS </a:t>
            </a:r>
            <a:r>
              <a:rPr lang="es-AR" dirty="0" smtClean="0"/>
              <a:t>resultante.</a:t>
            </a:r>
            <a:endParaRPr lang="es-AR" dirty="0"/>
          </a:p>
          <a:p>
            <a:r>
              <a:rPr lang="es-AR" dirty="0"/>
              <a:t>Para esta contabilidad, utilizamos dos estructuras de datos auxiliares. </a:t>
            </a:r>
            <a:endParaRPr lang="es-AR" dirty="0" smtClean="0"/>
          </a:p>
          <a:p>
            <a:pPr lvl="1"/>
            <a:r>
              <a:rPr lang="es-AR" dirty="0" smtClean="0"/>
              <a:t>Primero</a:t>
            </a:r>
            <a:r>
              <a:rPr lang="es-AR" dirty="0"/>
              <a:t>, mantenemos un </a:t>
            </a:r>
            <a:r>
              <a:rPr lang="es-AR" b="1" dirty="0"/>
              <a:t>conjunto</a:t>
            </a:r>
            <a:r>
              <a:rPr lang="es-AR" dirty="0"/>
              <a:t>, llamado conocido, que contiene vértices que ya han sido visitados</a:t>
            </a:r>
            <a:r>
              <a:rPr lang="es-AR" dirty="0" smtClean="0"/>
              <a:t>.</a:t>
            </a:r>
          </a:p>
          <a:p>
            <a:pPr lvl="1"/>
            <a:r>
              <a:rPr lang="es-AR" dirty="0" smtClean="0"/>
              <a:t>En </a:t>
            </a:r>
            <a:r>
              <a:rPr lang="es-AR" dirty="0"/>
              <a:t>segundo lugar, mantenemos un </a:t>
            </a:r>
            <a:r>
              <a:rPr lang="es-AR" b="1" dirty="0"/>
              <a:t>mapa</a:t>
            </a:r>
            <a:r>
              <a:rPr lang="es-AR" dirty="0"/>
              <a:t>, llamado bosque, que asocia, con un vértice </a:t>
            </a:r>
            <a:r>
              <a:rPr lang="es-AR" b="1" dirty="0"/>
              <a:t>v</a:t>
            </a:r>
            <a:r>
              <a:rPr lang="es-AR" dirty="0"/>
              <a:t>, el </a:t>
            </a:r>
            <a:r>
              <a:rPr lang="es-AR" dirty="0" smtClean="0"/>
              <a:t>arco </a:t>
            </a:r>
            <a:r>
              <a:rPr lang="es-AR" b="1" dirty="0"/>
              <a:t>e</a:t>
            </a:r>
            <a:r>
              <a:rPr lang="es-AR" dirty="0"/>
              <a:t> del </a:t>
            </a:r>
            <a:r>
              <a:rPr lang="es-AR" dirty="0" smtClean="0"/>
              <a:t>grafo </a:t>
            </a:r>
            <a:r>
              <a:rPr lang="es-AR" dirty="0"/>
              <a:t>que se usa para descubrir </a:t>
            </a:r>
            <a:r>
              <a:rPr lang="es-AR" b="1" dirty="0"/>
              <a:t>v</a:t>
            </a:r>
            <a:r>
              <a:rPr lang="es-AR" dirty="0"/>
              <a:t> (si lo hay).</a:t>
            </a:r>
          </a:p>
        </p:txBody>
      </p:sp>
    </p:spTree>
    <p:extLst>
      <p:ext uri="{BB962C8B-B14F-4D97-AF65-F5344CB8AC3E}">
        <p14:creationId xmlns:p14="http://schemas.microsoft.com/office/powerpoint/2010/main" val="24087589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Algoritmo DFS desde un Vértice</a:t>
            </a:r>
            <a:endParaRPr lang="es-E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78" y="1772816"/>
            <a:ext cx="9013326" cy="3040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103137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Implementación JAVA</a:t>
            </a:r>
            <a:endParaRPr lang="es-E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85" y="1772816"/>
            <a:ext cx="8945219" cy="34563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4089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DFS y recorrido de laberintos</a:t>
            </a:r>
            <a:endParaRPr lang="es-ES" dirty="0"/>
          </a:p>
        </p:txBody>
      </p:sp>
      <p:sp>
        <p:nvSpPr>
          <p:cNvPr id="3" name="2 Marcador de contenido"/>
          <p:cNvSpPr>
            <a:spLocks noGrp="1"/>
          </p:cNvSpPr>
          <p:nvPr>
            <p:ph idx="1"/>
          </p:nvPr>
        </p:nvSpPr>
        <p:spPr>
          <a:xfrm>
            <a:off x="457200" y="1600200"/>
            <a:ext cx="4114800" cy="4525963"/>
          </a:xfrm>
        </p:spPr>
        <p:txBody>
          <a:bodyPr>
            <a:normAutofit fontScale="77500" lnSpcReduction="20000"/>
          </a:bodyPr>
          <a:lstStyle/>
          <a:p>
            <a:r>
              <a:rPr lang="es-ES" dirty="0" smtClean="0"/>
              <a:t>El algoritmo DFS es similar a una estrategia clásica para explorar un laberinto</a:t>
            </a:r>
          </a:p>
          <a:p>
            <a:r>
              <a:rPr lang="es-ES" dirty="0" smtClean="0"/>
              <a:t>Marcamos cada intersección, esquina y punto muerto (vértice) visitado</a:t>
            </a:r>
          </a:p>
          <a:p>
            <a:pPr lvl="1"/>
            <a:r>
              <a:rPr lang="es-ES" dirty="0" smtClean="0"/>
              <a:t>Marcar cada pasillo (arco) atravesado</a:t>
            </a:r>
          </a:p>
          <a:p>
            <a:pPr lvl="1"/>
            <a:r>
              <a:rPr lang="es-ES" dirty="0" smtClean="0"/>
              <a:t>Seguimos el camino de regreso a la entrada (vértice de inicio) por medio de una cuerda (pila de recursión)</a:t>
            </a:r>
            <a:endParaRPr lang="es-E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523" y="1772816"/>
            <a:ext cx="4442981" cy="3963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Elipse 3"/>
          <p:cNvSpPr/>
          <p:nvPr/>
        </p:nvSpPr>
        <p:spPr>
          <a:xfrm>
            <a:off x="4932040" y="1772816"/>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Elipse 5"/>
          <p:cNvSpPr/>
          <p:nvPr/>
        </p:nvSpPr>
        <p:spPr>
          <a:xfrm>
            <a:off x="4932040" y="328498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Elipse 6"/>
          <p:cNvSpPr/>
          <p:nvPr/>
        </p:nvSpPr>
        <p:spPr>
          <a:xfrm>
            <a:off x="5486589" y="328498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Elipse 7"/>
          <p:cNvSpPr/>
          <p:nvPr/>
        </p:nvSpPr>
        <p:spPr>
          <a:xfrm>
            <a:off x="5486589" y="269379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Elipse 8"/>
          <p:cNvSpPr/>
          <p:nvPr/>
        </p:nvSpPr>
        <p:spPr>
          <a:xfrm>
            <a:off x="6094925" y="269379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Elipse 9"/>
          <p:cNvSpPr/>
          <p:nvPr/>
        </p:nvSpPr>
        <p:spPr>
          <a:xfrm>
            <a:off x="6094925" y="2100691"/>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1" name="Elipse 10"/>
          <p:cNvSpPr/>
          <p:nvPr/>
        </p:nvSpPr>
        <p:spPr>
          <a:xfrm>
            <a:off x="6185832" y="3926842"/>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p:cNvSpPr/>
          <p:nvPr/>
        </p:nvSpPr>
        <p:spPr>
          <a:xfrm>
            <a:off x="7293903" y="3926842"/>
            <a:ext cx="288032" cy="288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Elipse 12"/>
          <p:cNvSpPr/>
          <p:nvPr/>
        </p:nvSpPr>
        <p:spPr>
          <a:xfrm>
            <a:off x="4932040" y="3902218"/>
            <a:ext cx="288032" cy="288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4" name="Elipse 13"/>
          <p:cNvSpPr/>
          <p:nvPr/>
        </p:nvSpPr>
        <p:spPr>
          <a:xfrm>
            <a:off x="5486075" y="3944337"/>
            <a:ext cx="288032" cy="288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p:cNvSpPr/>
          <p:nvPr/>
        </p:nvSpPr>
        <p:spPr>
          <a:xfrm>
            <a:off x="6656875" y="2693794"/>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p:cNvSpPr/>
          <p:nvPr/>
        </p:nvSpPr>
        <p:spPr>
          <a:xfrm>
            <a:off x="6656875" y="2112093"/>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Elipse 16"/>
          <p:cNvSpPr/>
          <p:nvPr/>
        </p:nvSpPr>
        <p:spPr>
          <a:xfrm>
            <a:off x="6707555" y="3360028"/>
            <a:ext cx="288032" cy="2880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3976092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3836" y="2492896"/>
            <a:ext cx="4539204" cy="29523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lstStyle/>
          <a:p>
            <a:r>
              <a:rPr lang="es-ES" dirty="0" smtClean="0"/>
              <a:t>Propiedades DFS</a:t>
            </a:r>
            <a:endParaRPr lang="es-ES" dirty="0"/>
          </a:p>
        </p:txBody>
      </p:sp>
      <p:sp>
        <p:nvSpPr>
          <p:cNvPr id="3" name="2 Marcador de contenido"/>
          <p:cNvSpPr>
            <a:spLocks noGrp="1"/>
          </p:cNvSpPr>
          <p:nvPr>
            <p:ph idx="1"/>
          </p:nvPr>
        </p:nvSpPr>
        <p:spPr>
          <a:xfrm>
            <a:off x="457200" y="1600200"/>
            <a:ext cx="4258816" cy="4525963"/>
          </a:xfrm>
        </p:spPr>
        <p:txBody>
          <a:bodyPr>
            <a:normAutofit fontScale="85000" lnSpcReduction="10000"/>
          </a:bodyPr>
          <a:lstStyle/>
          <a:p>
            <a:pPr marL="0" indent="0">
              <a:buNone/>
            </a:pPr>
            <a:r>
              <a:rPr lang="es-ES" b="1" dirty="0" smtClean="0"/>
              <a:t>Propiedad </a:t>
            </a:r>
            <a:r>
              <a:rPr lang="es-ES" b="1" dirty="0"/>
              <a:t>1</a:t>
            </a:r>
          </a:p>
          <a:p>
            <a:r>
              <a:rPr lang="en-US" b="1" i="1" dirty="0"/>
              <a:t>DFS</a:t>
            </a:r>
            <a:r>
              <a:rPr lang="en-US" dirty="0"/>
              <a:t>(</a:t>
            </a:r>
            <a:r>
              <a:rPr lang="en-US" b="1" i="1" dirty="0"/>
              <a:t>G, v</a:t>
            </a:r>
            <a:r>
              <a:rPr lang="en-US" dirty="0"/>
              <a:t>) </a:t>
            </a:r>
            <a:r>
              <a:rPr lang="en-US" dirty="0" err="1" smtClean="0"/>
              <a:t>visita</a:t>
            </a:r>
            <a:r>
              <a:rPr lang="en-US" dirty="0" smtClean="0"/>
              <a:t> </a:t>
            </a:r>
            <a:r>
              <a:rPr lang="en-US" dirty="0" err="1" smtClean="0"/>
              <a:t>todos</a:t>
            </a:r>
            <a:r>
              <a:rPr lang="en-US" dirty="0" smtClean="0"/>
              <a:t> </a:t>
            </a:r>
            <a:r>
              <a:rPr lang="en-US" dirty="0" err="1" smtClean="0"/>
              <a:t>los</a:t>
            </a:r>
            <a:r>
              <a:rPr lang="en-US" dirty="0" smtClean="0"/>
              <a:t> </a:t>
            </a:r>
            <a:r>
              <a:rPr lang="en-US" dirty="0" err="1" smtClean="0"/>
              <a:t>vértices</a:t>
            </a:r>
            <a:r>
              <a:rPr lang="en-US" dirty="0" smtClean="0"/>
              <a:t> y arcos </a:t>
            </a:r>
            <a:r>
              <a:rPr lang="en-US" dirty="0" err="1" smtClean="0"/>
              <a:t>conectados</a:t>
            </a:r>
            <a:r>
              <a:rPr lang="en-US" dirty="0" smtClean="0"/>
              <a:t> a</a:t>
            </a:r>
            <a:r>
              <a:rPr lang="es-ES" dirty="0" smtClean="0"/>
              <a:t> </a:t>
            </a:r>
            <a:r>
              <a:rPr lang="es-ES" b="1" i="1" dirty="0"/>
              <a:t>v</a:t>
            </a:r>
          </a:p>
          <a:p>
            <a:pPr marL="0" indent="0">
              <a:buNone/>
            </a:pPr>
            <a:r>
              <a:rPr lang="es-ES" b="1" dirty="0" smtClean="0"/>
              <a:t>Propiedad </a:t>
            </a:r>
            <a:r>
              <a:rPr lang="es-ES" b="1" dirty="0"/>
              <a:t>2</a:t>
            </a:r>
          </a:p>
          <a:p>
            <a:r>
              <a:rPr lang="es-ES" dirty="0" smtClean="0"/>
              <a:t>Los arcos de descubrimiento marcados de </a:t>
            </a:r>
            <a:r>
              <a:rPr lang="es-ES" b="1" i="1" dirty="0" smtClean="0"/>
              <a:t>DFS</a:t>
            </a:r>
            <a:r>
              <a:rPr lang="es-ES" dirty="0" smtClean="0"/>
              <a:t>(</a:t>
            </a:r>
            <a:r>
              <a:rPr lang="es-ES" b="1" i="1" dirty="0" smtClean="0"/>
              <a:t>G</a:t>
            </a:r>
            <a:r>
              <a:rPr lang="es-ES" b="1" i="1" dirty="0"/>
              <a:t>, </a:t>
            </a:r>
            <a:r>
              <a:rPr lang="es-ES" b="1" i="1" dirty="0" smtClean="0"/>
              <a:t>v</a:t>
            </a:r>
            <a:r>
              <a:rPr lang="es-ES" dirty="0" smtClean="0"/>
              <a:t>) forman un árbol de expansión de los componentes conectados de </a:t>
            </a:r>
            <a:r>
              <a:rPr lang="es-ES" b="1" i="1" dirty="0"/>
              <a:t>v</a:t>
            </a:r>
            <a:endParaRPr lang="es-ES" dirty="0"/>
          </a:p>
        </p:txBody>
      </p:sp>
    </p:spTree>
    <p:extLst>
      <p:ext uri="{BB962C8B-B14F-4D97-AF65-F5344CB8AC3E}">
        <p14:creationId xmlns:p14="http://schemas.microsoft.com/office/powerpoint/2010/main" val="2878847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Análisis del DFS</a:t>
            </a:r>
            <a:endParaRPr lang="es-ES" dirty="0"/>
          </a:p>
        </p:txBody>
      </p:sp>
      <p:sp>
        <p:nvSpPr>
          <p:cNvPr id="3" name="2 Marcador de contenido"/>
          <p:cNvSpPr>
            <a:spLocks noGrp="1"/>
          </p:cNvSpPr>
          <p:nvPr>
            <p:ph idx="1"/>
          </p:nvPr>
        </p:nvSpPr>
        <p:spPr/>
        <p:txBody>
          <a:bodyPr>
            <a:normAutofit fontScale="77500" lnSpcReduction="20000"/>
          </a:bodyPr>
          <a:lstStyle/>
          <a:p>
            <a:r>
              <a:rPr lang="en-US" dirty="0" err="1" smtClean="0"/>
              <a:t>Marcar</a:t>
            </a:r>
            <a:r>
              <a:rPr lang="en-US" dirty="0" smtClean="0"/>
              <a:t> setting/getting de un </a:t>
            </a:r>
            <a:r>
              <a:rPr lang="en-US" dirty="0" err="1" smtClean="0"/>
              <a:t>vertice</a:t>
            </a:r>
            <a:r>
              <a:rPr lang="en-US" dirty="0" smtClean="0"/>
              <a:t>/</a:t>
            </a:r>
            <a:r>
              <a:rPr lang="en-US" dirty="0" err="1" smtClean="0"/>
              <a:t>arco</a:t>
            </a:r>
            <a:r>
              <a:rPr lang="en-US" dirty="0" smtClean="0"/>
              <a:t> </a:t>
            </a:r>
            <a:r>
              <a:rPr lang="en-US" dirty="0" err="1" smtClean="0"/>
              <a:t>toma</a:t>
            </a:r>
            <a:r>
              <a:rPr lang="en-US" dirty="0" smtClean="0"/>
              <a:t> un </a:t>
            </a:r>
            <a:r>
              <a:rPr lang="en-US" dirty="0" err="1" smtClean="0"/>
              <a:t>tiempo</a:t>
            </a:r>
            <a:r>
              <a:rPr lang="en-US" dirty="0" smtClean="0"/>
              <a:t> </a:t>
            </a:r>
            <a:r>
              <a:rPr lang="en-US" b="1" i="1" dirty="0"/>
              <a:t>O</a:t>
            </a:r>
            <a:r>
              <a:rPr lang="en-US" dirty="0"/>
              <a:t>(1</a:t>
            </a:r>
            <a:r>
              <a:rPr lang="en-US" dirty="0" smtClean="0"/>
              <a:t>)</a:t>
            </a:r>
            <a:endParaRPr lang="en-US" dirty="0"/>
          </a:p>
          <a:p>
            <a:r>
              <a:rPr lang="en-US" dirty="0" err="1" smtClean="0"/>
              <a:t>Cada</a:t>
            </a:r>
            <a:r>
              <a:rPr lang="en-US" dirty="0" smtClean="0"/>
              <a:t> </a:t>
            </a:r>
            <a:r>
              <a:rPr lang="en-US" dirty="0" err="1" smtClean="0"/>
              <a:t>vértice</a:t>
            </a:r>
            <a:r>
              <a:rPr lang="en-US" dirty="0" smtClean="0"/>
              <a:t> </a:t>
            </a:r>
            <a:r>
              <a:rPr lang="en-US" dirty="0" err="1" smtClean="0"/>
              <a:t>es</a:t>
            </a:r>
            <a:r>
              <a:rPr lang="en-US" dirty="0" smtClean="0"/>
              <a:t> </a:t>
            </a:r>
            <a:r>
              <a:rPr lang="en-US" dirty="0" err="1" smtClean="0"/>
              <a:t>marcado</a:t>
            </a:r>
            <a:r>
              <a:rPr lang="en-US" dirty="0" smtClean="0"/>
              <a:t> dos </a:t>
            </a:r>
            <a:r>
              <a:rPr lang="en-US" dirty="0" err="1" smtClean="0"/>
              <a:t>veces</a:t>
            </a:r>
            <a:endParaRPr lang="en-US" dirty="0"/>
          </a:p>
          <a:p>
            <a:pPr lvl="1"/>
            <a:r>
              <a:rPr lang="es-ES" dirty="0" smtClean="0"/>
              <a:t>Una como </a:t>
            </a:r>
            <a:r>
              <a:rPr lang="es-ES" dirty="0"/>
              <a:t>UNEXPLORED</a:t>
            </a:r>
          </a:p>
          <a:p>
            <a:pPr lvl="1"/>
            <a:r>
              <a:rPr lang="es-ES" dirty="0" smtClean="0"/>
              <a:t>Uno como VISITED</a:t>
            </a:r>
            <a:endParaRPr lang="es-ES" dirty="0"/>
          </a:p>
          <a:p>
            <a:r>
              <a:rPr lang="en-US" dirty="0" err="1" smtClean="0"/>
              <a:t>Cada</a:t>
            </a:r>
            <a:r>
              <a:rPr lang="en-US" dirty="0" smtClean="0"/>
              <a:t> </a:t>
            </a:r>
            <a:r>
              <a:rPr lang="en-US" dirty="0" err="1" smtClean="0"/>
              <a:t>arco</a:t>
            </a:r>
            <a:r>
              <a:rPr lang="en-US" dirty="0" smtClean="0"/>
              <a:t> </a:t>
            </a:r>
            <a:r>
              <a:rPr lang="en-US" dirty="0" err="1" smtClean="0"/>
              <a:t>es</a:t>
            </a:r>
            <a:r>
              <a:rPr lang="en-US" dirty="0" smtClean="0"/>
              <a:t> </a:t>
            </a:r>
            <a:r>
              <a:rPr lang="en-US" dirty="0" err="1" smtClean="0"/>
              <a:t>marcado</a:t>
            </a:r>
            <a:r>
              <a:rPr lang="en-US" dirty="0" smtClean="0"/>
              <a:t> dos </a:t>
            </a:r>
            <a:r>
              <a:rPr lang="en-US" dirty="0" err="1" smtClean="0"/>
              <a:t>veces</a:t>
            </a:r>
            <a:endParaRPr lang="en-US" dirty="0"/>
          </a:p>
          <a:p>
            <a:pPr lvl="1"/>
            <a:r>
              <a:rPr lang="es-ES" dirty="0" smtClean="0"/>
              <a:t>Uno como UNEXPLORED</a:t>
            </a:r>
            <a:endParaRPr lang="es-ES" dirty="0"/>
          </a:p>
          <a:p>
            <a:pPr lvl="1"/>
            <a:r>
              <a:rPr lang="en-US" dirty="0" smtClean="0"/>
              <a:t>Uno </a:t>
            </a:r>
            <a:r>
              <a:rPr lang="en-US" dirty="0" err="1" smtClean="0"/>
              <a:t>como</a:t>
            </a:r>
            <a:r>
              <a:rPr lang="en-US" dirty="0" smtClean="0"/>
              <a:t> DISCOVERY o </a:t>
            </a:r>
            <a:r>
              <a:rPr lang="en-US" dirty="0"/>
              <a:t>BACK</a:t>
            </a:r>
          </a:p>
          <a:p>
            <a:r>
              <a:rPr lang="en-US" dirty="0" smtClean="0"/>
              <a:t>El </a:t>
            </a:r>
            <a:r>
              <a:rPr lang="en-US" dirty="0" err="1" smtClean="0"/>
              <a:t>método</a:t>
            </a:r>
            <a:r>
              <a:rPr lang="en-US" dirty="0" smtClean="0"/>
              <a:t> </a:t>
            </a:r>
            <a:r>
              <a:rPr lang="en-US" dirty="0" err="1"/>
              <a:t>incidentEdges</a:t>
            </a:r>
            <a:r>
              <a:rPr lang="en-US" dirty="0"/>
              <a:t> </a:t>
            </a:r>
            <a:r>
              <a:rPr lang="en-US" dirty="0" smtClean="0"/>
              <a:t>se llama </a:t>
            </a:r>
            <a:r>
              <a:rPr lang="en-US" dirty="0" err="1" smtClean="0"/>
              <a:t>una</a:t>
            </a:r>
            <a:r>
              <a:rPr lang="en-US" dirty="0" smtClean="0"/>
              <a:t> </a:t>
            </a:r>
            <a:r>
              <a:rPr lang="en-US" dirty="0" err="1" smtClean="0"/>
              <a:t>vez</a:t>
            </a:r>
            <a:r>
              <a:rPr lang="en-US" dirty="0" smtClean="0"/>
              <a:t> </a:t>
            </a:r>
            <a:r>
              <a:rPr lang="en-US" dirty="0" err="1" smtClean="0"/>
              <a:t>por</a:t>
            </a:r>
            <a:r>
              <a:rPr lang="en-US" dirty="0" smtClean="0"/>
              <a:t> </a:t>
            </a:r>
            <a:r>
              <a:rPr lang="en-US" dirty="0" err="1" smtClean="0"/>
              <a:t>cada</a:t>
            </a:r>
            <a:r>
              <a:rPr lang="en-US" dirty="0" smtClean="0"/>
              <a:t> </a:t>
            </a:r>
            <a:r>
              <a:rPr lang="en-US" dirty="0" err="1" smtClean="0"/>
              <a:t>vértice</a:t>
            </a:r>
            <a:endParaRPr lang="en-US" dirty="0"/>
          </a:p>
          <a:p>
            <a:r>
              <a:rPr lang="en-US" dirty="0" smtClean="0"/>
              <a:t>DFS </a:t>
            </a:r>
            <a:r>
              <a:rPr lang="en-US" dirty="0" err="1" smtClean="0"/>
              <a:t>corre</a:t>
            </a:r>
            <a:r>
              <a:rPr lang="en-US" dirty="0" smtClean="0"/>
              <a:t> </a:t>
            </a:r>
            <a:r>
              <a:rPr lang="en-US" dirty="0" err="1" smtClean="0"/>
              <a:t>en</a:t>
            </a:r>
            <a:r>
              <a:rPr lang="en-US" dirty="0" smtClean="0"/>
              <a:t> </a:t>
            </a:r>
            <a:r>
              <a:rPr lang="en-US" dirty="0" err="1" smtClean="0"/>
              <a:t>tiempo</a:t>
            </a:r>
            <a:r>
              <a:rPr lang="en-US" dirty="0" smtClean="0"/>
              <a:t> </a:t>
            </a:r>
            <a:r>
              <a:rPr lang="en-US" b="1" i="1" dirty="0" smtClean="0"/>
              <a:t>O</a:t>
            </a:r>
            <a:r>
              <a:rPr lang="en-US" dirty="0" smtClean="0"/>
              <a:t>(</a:t>
            </a:r>
            <a:r>
              <a:rPr lang="en-US" b="1" i="1" dirty="0" err="1" smtClean="0"/>
              <a:t>n</a:t>
            </a:r>
            <a:r>
              <a:rPr lang="en-US" dirty="0" err="1" smtClean="0"/>
              <a:t>+</a:t>
            </a:r>
            <a:r>
              <a:rPr lang="en-US" b="1" i="1" dirty="0" err="1" smtClean="0"/>
              <a:t>m</a:t>
            </a:r>
            <a:r>
              <a:rPr lang="en-US" dirty="0"/>
              <a:t>) </a:t>
            </a:r>
            <a:r>
              <a:rPr lang="en-US" dirty="0" err="1" smtClean="0"/>
              <a:t>si</a:t>
            </a:r>
            <a:r>
              <a:rPr lang="en-US" dirty="0" smtClean="0"/>
              <a:t> el </a:t>
            </a:r>
            <a:r>
              <a:rPr lang="en-US" dirty="0" err="1" smtClean="0"/>
              <a:t>grafo</a:t>
            </a:r>
            <a:r>
              <a:rPr lang="en-US" dirty="0" smtClean="0"/>
              <a:t> se </a:t>
            </a:r>
            <a:r>
              <a:rPr lang="en-US" dirty="0" err="1" smtClean="0"/>
              <a:t>representa</a:t>
            </a:r>
            <a:r>
              <a:rPr lang="en-US" dirty="0" smtClean="0"/>
              <a:t> </a:t>
            </a:r>
            <a:r>
              <a:rPr lang="en-US" dirty="0" err="1" smtClean="0"/>
              <a:t>mediante</a:t>
            </a:r>
            <a:r>
              <a:rPr lang="en-US" dirty="0" smtClean="0"/>
              <a:t> </a:t>
            </a:r>
            <a:r>
              <a:rPr lang="en-US" dirty="0" err="1" smtClean="0"/>
              <a:t>una</a:t>
            </a:r>
            <a:r>
              <a:rPr lang="en-US" dirty="0" smtClean="0"/>
              <a:t> </a:t>
            </a:r>
            <a:r>
              <a:rPr lang="en-US" dirty="0" err="1" smtClean="0"/>
              <a:t>lista</a:t>
            </a:r>
            <a:r>
              <a:rPr lang="en-US" dirty="0" smtClean="0"/>
              <a:t> de </a:t>
            </a:r>
            <a:r>
              <a:rPr lang="en-US" dirty="0" err="1" smtClean="0"/>
              <a:t>adyacencia</a:t>
            </a:r>
            <a:endParaRPr lang="en-US" dirty="0"/>
          </a:p>
          <a:p>
            <a:r>
              <a:rPr lang="en-US" dirty="0" err="1" smtClean="0"/>
              <a:t>Recordemos</a:t>
            </a:r>
            <a:r>
              <a:rPr lang="en-US" dirty="0" smtClean="0"/>
              <a:t> </a:t>
            </a:r>
            <a:r>
              <a:rPr lang="en-US" sz="3600" dirty="0" err="1" smtClean="0"/>
              <a:t>Σ</a:t>
            </a:r>
            <a:r>
              <a:rPr lang="en-US" b="1" i="1" dirty="0" err="1" smtClean="0"/>
              <a:t>v</a:t>
            </a:r>
            <a:r>
              <a:rPr lang="en-US" b="1" i="1" dirty="0" smtClean="0"/>
              <a:t> </a:t>
            </a:r>
            <a:r>
              <a:rPr lang="en-US" dirty="0" err="1"/>
              <a:t>deg</a:t>
            </a:r>
            <a:r>
              <a:rPr lang="en-US" dirty="0"/>
              <a:t>(</a:t>
            </a:r>
            <a:r>
              <a:rPr lang="en-US" b="1" i="1" dirty="0"/>
              <a:t>v</a:t>
            </a:r>
            <a:r>
              <a:rPr lang="en-US" dirty="0"/>
              <a:t>) = 2</a:t>
            </a:r>
            <a:r>
              <a:rPr lang="en-US" b="1" i="1" dirty="0"/>
              <a:t>m</a:t>
            </a:r>
            <a:endParaRPr lang="es-E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0"/>
            <a:ext cx="1619672" cy="1582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540344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Búsqueda de caminos</a:t>
            </a:r>
            <a:endParaRPr lang="es-ES" dirty="0"/>
          </a:p>
        </p:txBody>
      </p:sp>
      <p:sp>
        <p:nvSpPr>
          <p:cNvPr id="3" name="2 Marcador de contenido"/>
          <p:cNvSpPr>
            <a:spLocks noGrp="1"/>
          </p:cNvSpPr>
          <p:nvPr>
            <p:ph idx="1"/>
          </p:nvPr>
        </p:nvSpPr>
        <p:spPr>
          <a:xfrm>
            <a:off x="457200" y="1600200"/>
            <a:ext cx="4330824" cy="4525963"/>
          </a:xfrm>
        </p:spPr>
        <p:txBody>
          <a:bodyPr>
            <a:normAutofit fontScale="70000" lnSpcReduction="20000"/>
          </a:bodyPr>
          <a:lstStyle/>
          <a:p>
            <a:r>
              <a:rPr lang="es-ES" dirty="0" smtClean="0"/>
              <a:t>Podemos especializar el algoritmo de DFS para encontrar una camino entre dos vértices dados </a:t>
            </a:r>
            <a:r>
              <a:rPr lang="es-ES" b="1" dirty="0" smtClean="0"/>
              <a:t>u</a:t>
            </a:r>
            <a:r>
              <a:rPr lang="es-ES" dirty="0" smtClean="0"/>
              <a:t> y usando el patrón del método plantilla</a:t>
            </a:r>
            <a:endParaRPr lang="es-ES" b="1" dirty="0" smtClean="0"/>
          </a:p>
          <a:p>
            <a:r>
              <a:rPr lang="es-ES" dirty="0" smtClean="0"/>
              <a:t>Llamamos </a:t>
            </a:r>
            <a:r>
              <a:rPr lang="es-ES" b="1" dirty="0" smtClean="0"/>
              <a:t>DFS (G, u) </a:t>
            </a:r>
            <a:r>
              <a:rPr lang="es-ES" dirty="0" smtClean="0"/>
              <a:t>con </a:t>
            </a:r>
            <a:r>
              <a:rPr lang="es-ES" b="1" dirty="0" smtClean="0"/>
              <a:t>u</a:t>
            </a:r>
            <a:r>
              <a:rPr lang="es-ES" dirty="0" smtClean="0"/>
              <a:t> como el vértice de inicio</a:t>
            </a:r>
          </a:p>
          <a:p>
            <a:r>
              <a:rPr lang="es-ES" dirty="0" smtClean="0"/>
              <a:t>Utilizamos una pila </a:t>
            </a:r>
            <a:r>
              <a:rPr lang="es-ES" b="1" dirty="0" smtClean="0"/>
              <a:t>S</a:t>
            </a:r>
            <a:r>
              <a:rPr lang="es-ES" dirty="0" smtClean="0"/>
              <a:t> para realizar un seguimiento de la ruta entre el vértice de inicio y el vértice actual</a:t>
            </a:r>
          </a:p>
          <a:p>
            <a:r>
              <a:rPr lang="es-ES" dirty="0" smtClean="0"/>
              <a:t>Tan pronto como se encuentra el </a:t>
            </a:r>
            <a:r>
              <a:rPr lang="es-ES" b="1" dirty="0" smtClean="0"/>
              <a:t>vértice de </a:t>
            </a:r>
            <a:r>
              <a:rPr lang="es-ES" b="1" smtClean="0"/>
              <a:t>destino (z)</a:t>
            </a:r>
            <a:r>
              <a:rPr lang="es-ES" smtClean="0"/>
              <a:t>, </a:t>
            </a:r>
            <a:r>
              <a:rPr lang="es-ES" dirty="0" smtClean="0"/>
              <a:t>devolvemos el camino como el contenido de la pila</a:t>
            </a:r>
            <a:endParaRPr lang="es-E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8384" y="-1"/>
            <a:ext cx="1097712" cy="1338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1628800"/>
            <a:ext cx="4342384" cy="468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61017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Búsqueda de camino en JAVA</a:t>
            </a:r>
            <a:endParaRPr lang="es-E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01" y="1482315"/>
            <a:ext cx="8507355" cy="4034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0388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Búsqueda de ciclo</a:t>
            </a:r>
            <a:endParaRPr lang="es-ES" dirty="0"/>
          </a:p>
        </p:txBody>
      </p:sp>
      <p:sp>
        <p:nvSpPr>
          <p:cNvPr id="3" name="2 Marcador de contenido"/>
          <p:cNvSpPr>
            <a:spLocks noGrp="1"/>
          </p:cNvSpPr>
          <p:nvPr>
            <p:ph idx="1"/>
          </p:nvPr>
        </p:nvSpPr>
        <p:spPr>
          <a:xfrm>
            <a:off x="107504" y="1600200"/>
            <a:ext cx="4690864" cy="4525963"/>
          </a:xfrm>
        </p:spPr>
        <p:txBody>
          <a:bodyPr>
            <a:normAutofit fontScale="77500" lnSpcReduction="20000"/>
          </a:bodyPr>
          <a:lstStyle/>
          <a:p>
            <a:r>
              <a:rPr lang="es-ES" dirty="0" smtClean="0"/>
              <a:t>Podemos especializar el algoritmo DFS para encontrar un ciclo simple usando el patrón de método de plantilla</a:t>
            </a:r>
          </a:p>
          <a:p>
            <a:r>
              <a:rPr lang="es-ES" dirty="0" smtClean="0"/>
              <a:t>Utilizamos una pila S para realizar un seguimiento de la ruta entre el vértice de inicio y el vértice actual</a:t>
            </a:r>
          </a:p>
          <a:p>
            <a:r>
              <a:rPr lang="es-ES" dirty="0" smtClean="0"/>
              <a:t>Tan pronto como se encuentra un arco de retorno (v, w), devolvemos el ciclo como la porción de la pila de la parte superior al vértice w</a:t>
            </a:r>
            <a:endParaRPr lang="es-E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0"/>
            <a:ext cx="1547664" cy="1712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1712747"/>
            <a:ext cx="4183426" cy="481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0827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Otros ejemplos</a:t>
            </a:r>
            <a:endParaRPr lang="es-ES" dirty="0"/>
          </a:p>
        </p:txBody>
      </p:sp>
      <p:sp>
        <p:nvSpPr>
          <p:cNvPr id="3" name="2 Marcador de contenido"/>
          <p:cNvSpPr>
            <a:spLocks noGrp="1"/>
          </p:cNvSpPr>
          <p:nvPr>
            <p:ph idx="1"/>
          </p:nvPr>
        </p:nvSpPr>
        <p:spPr/>
        <p:txBody>
          <a:bodyPr>
            <a:normAutofit lnSpcReduction="10000"/>
          </a:bodyPr>
          <a:lstStyle/>
          <a:p>
            <a:r>
              <a:rPr lang="es-ES" dirty="0" smtClean="0"/>
              <a:t>Una ciudad. Intersecciones de calles</a:t>
            </a:r>
          </a:p>
          <a:p>
            <a:r>
              <a:rPr lang="es-ES" dirty="0" smtClean="0"/>
              <a:t>Ejemplos físicos de grafos están presentes en el cableado de las redes eléctricas y cañerías de un edificio.</a:t>
            </a:r>
          </a:p>
          <a:p>
            <a:r>
              <a:rPr lang="es-ES" dirty="0" smtClean="0"/>
              <a:t>Podemos estudiar el transporte aéreo construyendo una gráfica G, llamada red de vuelos, cuyos </a:t>
            </a:r>
            <a:r>
              <a:rPr lang="es-ES" b="1" dirty="0" smtClean="0"/>
              <a:t>vértices</a:t>
            </a:r>
            <a:r>
              <a:rPr lang="es-ES" dirty="0" smtClean="0"/>
              <a:t> están asociados con </a:t>
            </a:r>
            <a:r>
              <a:rPr lang="es-ES" b="1" dirty="0" smtClean="0"/>
              <a:t>aeropuertos</a:t>
            </a:r>
            <a:r>
              <a:rPr lang="es-ES" dirty="0" smtClean="0"/>
              <a:t> y cuyas </a:t>
            </a:r>
            <a:r>
              <a:rPr lang="es-ES" b="1" dirty="0" smtClean="0"/>
              <a:t>aristas</a:t>
            </a:r>
            <a:r>
              <a:rPr lang="es-ES" dirty="0" smtClean="0"/>
              <a:t> están asociadas con </a:t>
            </a:r>
            <a:r>
              <a:rPr lang="es-ES" b="1" dirty="0" smtClean="0"/>
              <a:t>vuelos</a:t>
            </a:r>
            <a:r>
              <a:rPr lang="es-ES" dirty="0" smtClean="0"/>
              <a:t>.</a:t>
            </a:r>
          </a:p>
          <a:p>
            <a:endParaRPr lang="es-ES" dirty="0"/>
          </a:p>
        </p:txBody>
      </p:sp>
    </p:spTree>
    <p:extLst>
      <p:ext uri="{BB962C8B-B14F-4D97-AF65-F5344CB8AC3E}">
        <p14:creationId xmlns:p14="http://schemas.microsoft.com/office/powerpoint/2010/main" val="26302951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DFS para un grafo completo</a:t>
            </a:r>
            <a:endParaRPr lang="es-ES" dirty="0"/>
          </a:p>
        </p:txBody>
      </p:sp>
      <p:sp>
        <p:nvSpPr>
          <p:cNvPr id="3" name="2 Marcador de contenido"/>
          <p:cNvSpPr>
            <a:spLocks noGrp="1"/>
          </p:cNvSpPr>
          <p:nvPr>
            <p:ph idx="1"/>
          </p:nvPr>
        </p:nvSpPr>
        <p:spPr>
          <a:xfrm>
            <a:off x="457200" y="1124744"/>
            <a:ext cx="4186808" cy="4525963"/>
          </a:xfrm>
        </p:spPr>
        <p:txBody>
          <a:bodyPr>
            <a:normAutofit/>
          </a:bodyPr>
          <a:lstStyle/>
          <a:p>
            <a:r>
              <a:rPr lang="es-ES" sz="2800" dirty="0"/>
              <a:t>El algoritmo utiliza un mecanismo para establecer y obtener "etiquetas" de vértices y </a:t>
            </a:r>
            <a:r>
              <a:rPr lang="es-ES" sz="2800" dirty="0" smtClean="0"/>
              <a:t>arcos</a:t>
            </a:r>
            <a:endParaRPr lang="es-ES" sz="2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3356992"/>
            <a:ext cx="3672408" cy="348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412775"/>
            <a:ext cx="4392488" cy="4616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6711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Todos los componentes conectados de un grafo no dirigido</a:t>
            </a:r>
            <a:endParaRPr lang="es-ES" dirty="0"/>
          </a:p>
        </p:txBody>
      </p:sp>
      <p:sp>
        <p:nvSpPr>
          <p:cNvPr id="3" name="2 Marcador de contenido"/>
          <p:cNvSpPr>
            <a:spLocks noGrp="1"/>
          </p:cNvSpPr>
          <p:nvPr>
            <p:ph idx="1"/>
          </p:nvPr>
        </p:nvSpPr>
        <p:spPr/>
        <p:txBody>
          <a:bodyPr/>
          <a:lstStyle/>
          <a:p>
            <a:r>
              <a:rPr lang="en-US" dirty="0" smtClean="0"/>
              <a:t>Loop </a:t>
            </a:r>
            <a:r>
              <a:rPr lang="en-US" dirty="0" err="1" smtClean="0"/>
              <a:t>sobre</a:t>
            </a:r>
            <a:r>
              <a:rPr lang="en-US" dirty="0" smtClean="0"/>
              <a:t> </a:t>
            </a:r>
            <a:r>
              <a:rPr lang="en-US" dirty="0" err="1" smtClean="0"/>
              <a:t>todos</a:t>
            </a:r>
            <a:r>
              <a:rPr lang="en-US" dirty="0" smtClean="0"/>
              <a:t> </a:t>
            </a:r>
            <a:r>
              <a:rPr lang="en-US" dirty="0" err="1" smtClean="0"/>
              <a:t>los</a:t>
            </a:r>
            <a:r>
              <a:rPr lang="en-US" dirty="0" smtClean="0"/>
              <a:t> </a:t>
            </a:r>
            <a:r>
              <a:rPr lang="en-US" dirty="0" err="1" smtClean="0"/>
              <a:t>vértices</a:t>
            </a:r>
            <a:r>
              <a:rPr lang="en-US" dirty="0" smtClean="0"/>
              <a:t>, </a:t>
            </a:r>
            <a:r>
              <a:rPr lang="en-US" dirty="0" err="1" smtClean="0"/>
              <a:t>haciendo</a:t>
            </a:r>
            <a:r>
              <a:rPr lang="en-US" dirty="0" smtClean="0"/>
              <a:t> </a:t>
            </a:r>
            <a:r>
              <a:rPr lang="en-US" dirty="0" err="1" smtClean="0"/>
              <a:t>una</a:t>
            </a:r>
            <a:r>
              <a:rPr lang="en-US" dirty="0" smtClean="0"/>
              <a:t> DFS </a:t>
            </a:r>
            <a:r>
              <a:rPr lang="es-ES" dirty="0" smtClean="0"/>
              <a:t>desde cada uno no visitado.</a:t>
            </a:r>
            <a:endParaRPr lang="es-E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52" y="2996952"/>
            <a:ext cx="8973944" cy="2716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39105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84"/>
            <a:ext cx="8229600" cy="1143000"/>
          </a:xfrm>
        </p:spPr>
        <p:txBody>
          <a:bodyPr>
            <a:normAutofit fontScale="90000"/>
          </a:bodyPr>
          <a:lstStyle/>
          <a:p>
            <a:r>
              <a:rPr lang="es-ES" dirty="0" smtClean="0"/>
              <a:t>Búsqueda Primero en Amplitud</a:t>
            </a:r>
            <a:br>
              <a:rPr lang="es-ES" dirty="0" smtClean="0"/>
            </a:br>
            <a:r>
              <a:rPr lang="es-ES" dirty="0" err="1"/>
              <a:t>Breadth-First</a:t>
            </a:r>
            <a:r>
              <a:rPr lang="es-ES" dirty="0"/>
              <a:t> </a:t>
            </a:r>
            <a:r>
              <a:rPr lang="es-ES" dirty="0" err="1"/>
              <a:t>Search</a:t>
            </a:r>
            <a:endParaRPr lang="es-ES" dirty="0"/>
          </a:p>
        </p:txBody>
      </p:sp>
      <p:sp>
        <p:nvSpPr>
          <p:cNvPr id="4" name="3 CuadroTexto"/>
          <p:cNvSpPr txBox="1"/>
          <p:nvPr/>
        </p:nvSpPr>
        <p:spPr>
          <a:xfrm>
            <a:off x="395536" y="1196752"/>
            <a:ext cx="8352928" cy="4893647"/>
          </a:xfrm>
          <a:prstGeom prst="rect">
            <a:avLst/>
          </a:prstGeom>
          <a:noFill/>
        </p:spPr>
        <p:txBody>
          <a:bodyPr wrap="square" numCol="2" rtlCol="0">
            <a:spAutoFit/>
          </a:bodyPr>
          <a:lstStyle/>
          <a:p>
            <a:pPr marL="285750" indent="-285750">
              <a:buFont typeface="Arial" panose="020B0604020202020204" pitchFamily="34" charset="0"/>
              <a:buChar char="•"/>
            </a:pPr>
            <a:r>
              <a:rPr lang="es-ES" sz="2400" dirty="0" err="1" smtClean="0"/>
              <a:t>Breadth-first</a:t>
            </a:r>
            <a:r>
              <a:rPr lang="es-ES" sz="2400" dirty="0" smtClean="0"/>
              <a:t> </a:t>
            </a:r>
            <a:r>
              <a:rPr lang="es-ES" sz="2400" dirty="0" err="1" smtClean="0"/>
              <a:t>search</a:t>
            </a:r>
            <a:r>
              <a:rPr lang="es-ES" sz="2400" dirty="0" smtClean="0"/>
              <a:t> (BFS</a:t>
            </a:r>
            <a:r>
              <a:rPr lang="es-ES" sz="2400" dirty="0"/>
              <a:t>) </a:t>
            </a:r>
            <a:r>
              <a:rPr lang="es-ES" sz="2400" dirty="0" smtClean="0"/>
              <a:t>es una técnica general para recorrer un grafo</a:t>
            </a:r>
            <a:endParaRPr lang="es-ES" sz="2400" dirty="0"/>
          </a:p>
          <a:p>
            <a:pPr marL="285750" indent="-285750">
              <a:buFont typeface="Arial" panose="020B0604020202020204" pitchFamily="34" charset="0"/>
              <a:buChar char="•"/>
            </a:pPr>
            <a:r>
              <a:rPr lang="en-US" sz="2400" dirty="0" err="1"/>
              <a:t>R</a:t>
            </a:r>
            <a:r>
              <a:rPr lang="en-US" sz="2400" dirty="0" err="1" smtClean="0"/>
              <a:t>ecorrido</a:t>
            </a:r>
            <a:r>
              <a:rPr lang="en-US" sz="2400" dirty="0" smtClean="0"/>
              <a:t> BFS </a:t>
            </a:r>
            <a:r>
              <a:rPr lang="en-US" sz="2400" dirty="0"/>
              <a:t>de </a:t>
            </a:r>
            <a:r>
              <a:rPr lang="en-US" sz="2400" dirty="0" smtClean="0"/>
              <a:t>un </a:t>
            </a:r>
            <a:r>
              <a:rPr lang="en-US" sz="2400" dirty="0" err="1" smtClean="0"/>
              <a:t>grafo</a:t>
            </a:r>
            <a:r>
              <a:rPr lang="en-US" sz="2400" dirty="0" smtClean="0"/>
              <a:t> G:</a:t>
            </a:r>
            <a:endParaRPr lang="es-ES" sz="2400" dirty="0"/>
          </a:p>
          <a:p>
            <a:pPr marL="742950" lvl="1" indent="-285750">
              <a:buFont typeface="Arial" panose="020B0604020202020204" pitchFamily="34" charset="0"/>
              <a:buChar char="•"/>
            </a:pPr>
            <a:r>
              <a:rPr lang="en-US" sz="2400" dirty="0" err="1" smtClean="0"/>
              <a:t>Visitar</a:t>
            </a:r>
            <a:r>
              <a:rPr lang="en-US" sz="2400" dirty="0" smtClean="0"/>
              <a:t> </a:t>
            </a:r>
            <a:r>
              <a:rPr lang="en-US" sz="2400" dirty="0" err="1" smtClean="0"/>
              <a:t>todos</a:t>
            </a:r>
            <a:r>
              <a:rPr lang="en-US" sz="2400" dirty="0" smtClean="0"/>
              <a:t> </a:t>
            </a:r>
            <a:r>
              <a:rPr lang="en-US" sz="2400" dirty="0" err="1" smtClean="0"/>
              <a:t>los</a:t>
            </a:r>
            <a:r>
              <a:rPr lang="en-US" sz="2400" dirty="0" smtClean="0"/>
              <a:t> </a:t>
            </a:r>
            <a:r>
              <a:rPr lang="en-US" sz="2400" dirty="0" err="1" smtClean="0"/>
              <a:t>vértices</a:t>
            </a:r>
            <a:r>
              <a:rPr lang="en-US" sz="2400" dirty="0" smtClean="0"/>
              <a:t> y arcos de G</a:t>
            </a:r>
            <a:endParaRPr lang="es-ES" sz="2400" dirty="0"/>
          </a:p>
          <a:p>
            <a:pPr marL="742950" lvl="1" indent="-285750">
              <a:buFont typeface="Arial" panose="020B0604020202020204" pitchFamily="34" charset="0"/>
              <a:buChar char="•"/>
            </a:pPr>
            <a:r>
              <a:rPr lang="en-US" sz="2400" dirty="0" smtClean="0"/>
              <a:t>Determine </a:t>
            </a:r>
            <a:r>
              <a:rPr lang="en-US" sz="2400" dirty="0" err="1" smtClean="0"/>
              <a:t>si</a:t>
            </a:r>
            <a:r>
              <a:rPr lang="en-US" sz="2400" dirty="0" smtClean="0"/>
              <a:t> G </a:t>
            </a:r>
            <a:r>
              <a:rPr lang="en-US" sz="2400" dirty="0" err="1" smtClean="0"/>
              <a:t>es</a:t>
            </a:r>
            <a:r>
              <a:rPr lang="en-US" sz="2400" dirty="0" smtClean="0"/>
              <a:t> </a:t>
            </a:r>
            <a:r>
              <a:rPr lang="en-US" sz="2400" dirty="0" err="1" smtClean="0"/>
              <a:t>conectado</a:t>
            </a:r>
            <a:endParaRPr lang="es-ES" sz="2400" dirty="0"/>
          </a:p>
          <a:p>
            <a:pPr marL="742950" lvl="1" indent="-285750">
              <a:buFont typeface="Arial" panose="020B0604020202020204" pitchFamily="34" charset="0"/>
              <a:buChar char="•"/>
            </a:pPr>
            <a:r>
              <a:rPr lang="es-ES" sz="2400" dirty="0" smtClean="0"/>
              <a:t>Calcule los componentes conectados de G</a:t>
            </a:r>
            <a:endParaRPr lang="es-ES" sz="2400" dirty="0"/>
          </a:p>
          <a:p>
            <a:pPr marL="742950" lvl="1" indent="-285750">
              <a:buFont typeface="Arial" panose="020B0604020202020204" pitchFamily="34" charset="0"/>
              <a:buChar char="•"/>
            </a:pPr>
            <a:r>
              <a:rPr lang="es-ES" sz="2400" dirty="0" smtClean="0"/>
              <a:t>Calcule un bosque de expansión  G</a:t>
            </a:r>
          </a:p>
          <a:p>
            <a:pPr marL="285750" indent="-285750">
              <a:buFont typeface="Arial" panose="020B0604020202020204" pitchFamily="34" charset="0"/>
              <a:buChar char="•"/>
            </a:pPr>
            <a:r>
              <a:rPr lang="en-US" sz="2400" dirty="0"/>
              <a:t>BFS </a:t>
            </a:r>
            <a:r>
              <a:rPr lang="en-US" sz="2400" dirty="0" err="1" smtClean="0"/>
              <a:t>sobre</a:t>
            </a:r>
            <a:r>
              <a:rPr lang="en-US" sz="2400" dirty="0" smtClean="0"/>
              <a:t> un </a:t>
            </a:r>
            <a:r>
              <a:rPr lang="en-US" sz="2400" dirty="0" err="1" smtClean="0"/>
              <a:t>grafo</a:t>
            </a:r>
            <a:r>
              <a:rPr lang="en-US" sz="2400" dirty="0" smtClean="0"/>
              <a:t> con </a:t>
            </a:r>
            <a:r>
              <a:rPr lang="en-US" sz="2400" b="1" i="1" dirty="0" smtClean="0"/>
              <a:t>n </a:t>
            </a:r>
            <a:r>
              <a:rPr lang="es-ES" sz="2400" dirty="0" smtClean="0"/>
              <a:t>vértices y </a:t>
            </a:r>
            <a:r>
              <a:rPr lang="es-ES" sz="2400" b="1" i="1" dirty="0" smtClean="0"/>
              <a:t>m </a:t>
            </a:r>
            <a:r>
              <a:rPr lang="es-ES" sz="2400" dirty="0" smtClean="0"/>
              <a:t>arcos toma un tiempo  </a:t>
            </a:r>
            <a:r>
              <a:rPr lang="es-ES" sz="2400" b="1" i="1" dirty="0" smtClean="0"/>
              <a:t>O</a:t>
            </a:r>
            <a:r>
              <a:rPr lang="es-ES" sz="2400" dirty="0" smtClean="0"/>
              <a:t>(</a:t>
            </a:r>
            <a:r>
              <a:rPr lang="es-ES" sz="2400" b="1" i="1" dirty="0" err="1" smtClean="0"/>
              <a:t>n</a:t>
            </a:r>
            <a:r>
              <a:rPr lang="es-ES" sz="2400" dirty="0" err="1" smtClean="0"/>
              <a:t>+</a:t>
            </a:r>
            <a:r>
              <a:rPr lang="es-ES" sz="2400" b="1" i="1" dirty="0" err="1" smtClean="0"/>
              <a:t>m</a:t>
            </a:r>
            <a:r>
              <a:rPr lang="es-ES" sz="2400" b="1" i="1" dirty="0" smtClean="0"/>
              <a:t> </a:t>
            </a:r>
            <a:r>
              <a:rPr lang="es-ES" sz="2400" dirty="0" smtClean="0"/>
              <a:t>)</a:t>
            </a:r>
            <a:endParaRPr lang="es-ES" sz="2400" dirty="0"/>
          </a:p>
          <a:p>
            <a:pPr marL="285750" indent="-285750">
              <a:buFont typeface="Arial" panose="020B0604020202020204" pitchFamily="34" charset="0"/>
              <a:buChar char="•"/>
            </a:pPr>
            <a:r>
              <a:rPr lang="en-US" sz="2400" dirty="0" smtClean="0"/>
              <a:t>BFS </a:t>
            </a:r>
            <a:r>
              <a:rPr lang="es-ES" sz="2400" dirty="0"/>
              <a:t>p</a:t>
            </a:r>
            <a:r>
              <a:rPr lang="es-ES" sz="2400" dirty="0" smtClean="0"/>
              <a:t>uede ser ampliado para resolver otros problemas del grafo</a:t>
            </a:r>
            <a:endParaRPr lang="es-ES" sz="2400" dirty="0"/>
          </a:p>
          <a:p>
            <a:pPr marL="285750" indent="-285750">
              <a:buFont typeface="Arial" panose="020B0604020202020204" pitchFamily="34" charset="0"/>
              <a:buChar char="•"/>
            </a:pPr>
            <a:r>
              <a:rPr lang="es-ES" sz="2400" dirty="0" smtClean="0"/>
              <a:t>Buscar y reportar una ruta con el número mínimo de arcos entre dos vértices dados</a:t>
            </a:r>
          </a:p>
          <a:p>
            <a:pPr marL="285750" indent="-285750">
              <a:buFont typeface="Arial" panose="020B0604020202020204" pitchFamily="34" charset="0"/>
              <a:buChar char="•"/>
            </a:pPr>
            <a:r>
              <a:rPr lang="en-US" sz="2400" dirty="0" err="1" smtClean="0"/>
              <a:t>Buscar</a:t>
            </a:r>
            <a:r>
              <a:rPr lang="en-US" sz="2400" dirty="0" smtClean="0"/>
              <a:t> un </a:t>
            </a:r>
            <a:r>
              <a:rPr lang="en-US" sz="2400" dirty="0" err="1" smtClean="0"/>
              <a:t>ciclo</a:t>
            </a:r>
            <a:r>
              <a:rPr lang="en-US" sz="2400" dirty="0" smtClean="0"/>
              <a:t> simple, </a:t>
            </a:r>
            <a:r>
              <a:rPr lang="en-US" sz="2400" dirty="0" err="1" smtClean="0"/>
              <a:t>si</a:t>
            </a:r>
            <a:r>
              <a:rPr lang="en-US" sz="2400" dirty="0" smtClean="0"/>
              <a:t> </a:t>
            </a:r>
            <a:r>
              <a:rPr lang="en-US" sz="2400" dirty="0" err="1" smtClean="0"/>
              <a:t>hubiera</a:t>
            </a:r>
            <a:endParaRPr lang="es-ES" sz="240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4898756"/>
            <a:ext cx="3275856" cy="19592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786875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3249" y="44624"/>
            <a:ext cx="4534975" cy="6724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94712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a:t>
            </a:r>
            <a:endParaRPr lang="es-E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180" y="1317129"/>
            <a:ext cx="3316724" cy="2039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69" y="4095725"/>
            <a:ext cx="4101772" cy="2645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628" y="1325870"/>
            <a:ext cx="3890812" cy="2319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7002" y="4167733"/>
            <a:ext cx="4185478" cy="2429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Flecha derecha"/>
          <p:cNvSpPr/>
          <p:nvPr/>
        </p:nvSpPr>
        <p:spPr>
          <a:xfrm rot="18915037">
            <a:off x="3614422" y="3356117"/>
            <a:ext cx="760144" cy="361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Flecha derecha"/>
          <p:cNvSpPr/>
          <p:nvPr/>
        </p:nvSpPr>
        <p:spPr>
          <a:xfrm rot="5580236">
            <a:off x="6497142" y="3586305"/>
            <a:ext cx="573280" cy="4241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5713519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(cont.)</a:t>
            </a:r>
            <a:endParaRPr lang="es-E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66" y="1402051"/>
            <a:ext cx="8599814" cy="51232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91664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 (cont.)</a:t>
            </a:r>
            <a:endParaRPr lang="es-E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28" y="1417462"/>
            <a:ext cx="8772192" cy="5251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99149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Algorítmo</a:t>
            </a:r>
            <a:r>
              <a:rPr lang="es-ES" dirty="0" smtClean="0"/>
              <a:t> BFS</a:t>
            </a:r>
            <a:endParaRPr lang="es-ES" dirty="0"/>
          </a:p>
        </p:txBody>
      </p:sp>
      <p:sp>
        <p:nvSpPr>
          <p:cNvPr id="3" name="2 Marcador de contenido"/>
          <p:cNvSpPr>
            <a:spLocks noGrp="1"/>
          </p:cNvSpPr>
          <p:nvPr>
            <p:ph idx="1"/>
          </p:nvPr>
        </p:nvSpPr>
        <p:spPr/>
        <p:txBody>
          <a:bodyPr numCol="2">
            <a:normAutofit/>
          </a:bodyPr>
          <a:lstStyle/>
          <a:p>
            <a:r>
              <a:rPr lang="es-ES" sz="2400" dirty="0" smtClean="0"/>
              <a:t>El algoritmo utiliza un mecanismo para establecer y obtener "etiquetas" de vértices y arcos</a:t>
            </a:r>
          </a:p>
          <a:p>
            <a:endParaRPr lang="es-ES"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48" y="3140968"/>
            <a:ext cx="3553911" cy="3588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3916" y="1916832"/>
            <a:ext cx="4425384" cy="4824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829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Implementación JAVA</a:t>
            </a:r>
            <a:endParaRPr lang="es-ES" dirty="0"/>
          </a:p>
        </p:txBody>
      </p:sp>
      <p:sp>
        <p:nvSpPr>
          <p:cNvPr id="3" name="2 Marcador de contenido"/>
          <p:cNvSpPr>
            <a:spLocks noGrp="1"/>
          </p:cNvSpPr>
          <p:nvPr>
            <p:ph idx="1"/>
          </p:nvPr>
        </p:nvSpPr>
        <p:spPr/>
        <p:txBody>
          <a:bodyPr/>
          <a:lstStyle/>
          <a:p>
            <a:endParaRPr lang="es-E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74" y="1362074"/>
            <a:ext cx="8847914" cy="54339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31620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Propiedades</a:t>
            </a:r>
            <a:endParaRPr lang="es-ES" dirty="0"/>
          </a:p>
        </p:txBody>
      </p:sp>
      <p:sp>
        <p:nvSpPr>
          <p:cNvPr id="3" name="2 Marcador de contenido"/>
          <p:cNvSpPr>
            <a:spLocks noGrp="1"/>
          </p:cNvSpPr>
          <p:nvPr>
            <p:ph idx="1"/>
          </p:nvPr>
        </p:nvSpPr>
        <p:spPr>
          <a:xfrm>
            <a:off x="457200" y="1196752"/>
            <a:ext cx="8579296" cy="5544616"/>
          </a:xfrm>
        </p:spPr>
        <p:txBody>
          <a:bodyPr numCol="2">
            <a:normAutofit/>
          </a:bodyPr>
          <a:lstStyle/>
          <a:p>
            <a:pPr marL="0" indent="0">
              <a:buNone/>
            </a:pPr>
            <a:r>
              <a:rPr lang="es-ES" sz="2400" b="1" dirty="0" smtClean="0"/>
              <a:t>Notación:</a:t>
            </a:r>
            <a:endParaRPr lang="es-ES" sz="2400" b="1" dirty="0"/>
          </a:p>
          <a:p>
            <a:r>
              <a:rPr lang="en-US" sz="2400" b="1" i="1" dirty="0" err="1"/>
              <a:t>G</a:t>
            </a:r>
            <a:r>
              <a:rPr lang="en-US" sz="2400" b="1" i="1" baseline="-25000" dirty="0" err="1"/>
              <a:t>s</a:t>
            </a:r>
            <a:r>
              <a:rPr lang="en-US" sz="2400" dirty="0"/>
              <a:t>: </a:t>
            </a:r>
            <a:r>
              <a:rPr lang="en-US" sz="2400" dirty="0" err="1" smtClean="0"/>
              <a:t>componentes</a:t>
            </a:r>
            <a:r>
              <a:rPr lang="en-US" sz="2400" dirty="0" smtClean="0"/>
              <a:t> </a:t>
            </a:r>
            <a:r>
              <a:rPr lang="en-US" sz="2400" dirty="0" err="1" smtClean="0"/>
              <a:t>conectados</a:t>
            </a:r>
            <a:r>
              <a:rPr lang="en-US" sz="2400" dirty="0" smtClean="0"/>
              <a:t> de </a:t>
            </a:r>
            <a:r>
              <a:rPr lang="en-US" sz="2400" b="1" i="1" dirty="0" smtClean="0"/>
              <a:t>s</a:t>
            </a:r>
            <a:endParaRPr lang="en-US" sz="2400" b="1" i="1" dirty="0"/>
          </a:p>
          <a:p>
            <a:pPr marL="0" indent="0">
              <a:buNone/>
            </a:pPr>
            <a:r>
              <a:rPr lang="es-ES" sz="2400" b="1" dirty="0" smtClean="0"/>
              <a:t>Propiedad </a:t>
            </a:r>
            <a:r>
              <a:rPr lang="es-ES" sz="2400" b="1" dirty="0"/>
              <a:t>1</a:t>
            </a:r>
          </a:p>
          <a:p>
            <a:r>
              <a:rPr lang="en-US" sz="2400" b="1" i="1" dirty="0"/>
              <a:t>BFS</a:t>
            </a:r>
            <a:r>
              <a:rPr lang="en-US" sz="2400" dirty="0"/>
              <a:t>(</a:t>
            </a:r>
            <a:r>
              <a:rPr lang="en-US" sz="2400" b="1" i="1" dirty="0"/>
              <a:t>G, s</a:t>
            </a:r>
            <a:r>
              <a:rPr lang="en-US" sz="2400" dirty="0"/>
              <a:t>) </a:t>
            </a:r>
            <a:r>
              <a:rPr lang="en-US" sz="2400" dirty="0" err="1" smtClean="0"/>
              <a:t>visita</a:t>
            </a:r>
            <a:r>
              <a:rPr lang="en-US" sz="2400" dirty="0" smtClean="0"/>
              <a:t> </a:t>
            </a:r>
            <a:r>
              <a:rPr lang="en-US" sz="2400" dirty="0" err="1" smtClean="0"/>
              <a:t>todos</a:t>
            </a:r>
            <a:r>
              <a:rPr lang="en-US" sz="2400" dirty="0" smtClean="0"/>
              <a:t> </a:t>
            </a:r>
            <a:r>
              <a:rPr lang="en-US" sz="2400" dirty="0" err="1" smtClean="0"/>
              <a:t>los</a:t>
            </a:r>
            <a:r>
              <a:rPr lang="en-US" sz="2400" dirty="0" smtClean="0"/>
              <a:t> </a:t>
            </a:r>
            <a:r>
              <a:rPr lang="en-US" sz="2400" dirty="0" err="1" smtClean="0"/>
              <a:t>vértices</a:t>
            </a:r>
            <a:r>
              <a:rPr lang="en-US" sz="2400" dirty="0" smtClean="0"/>
              <a:t> y arcos de </a:t>
            </a:r>
            <a:r>
              <a:rPr lang="es-ES" sz="2400" b="1" i="1" dirty="0" smtClean="0"/>
              <a:t>G</a:t>
            </a:r>
            <a:r>
              <a:rPr lang="es-ES" sz="2400" b="1" i="1" baseline="-25000" dirty="0"/>
              <a:t>s</a:t>
            </a:r>
          </a:p>
          <a:p>
            <a:pPr marL="0" indent="0">
              <a:buNone/>
            </a:pPr>
            <a:r>
              <a:rPr lang="es-ES" sz="2400" b="1" dirty="0" smtClean="0"/>
              <a:t>Propiedad </a:t>
            </a:r>
            <a:r>
              <a:rPr lang="es-ES" sz="2400" b="1" dirty="0"/>
              <a:t>2</a:t>
            </a:r>
          </a:p>
          <a:p>
            <a:r>
              <a:rPr lang="es-ES" sz="2400" dirty="0" smtClean="0"/>
              <a:t>Los arcos de descubrimiento etiquetados por </a:t>
            </a:r>
            <a:r>
              <a:rPr lang="es-ES" sz="2400" b="1" dirty="0" smtClean="0"/>
              <a:t>BFS(G, s) </a:t>
            </a:r>
            <a:r>
              <a:rPr lang="es-ES" sz="2400" dirty="0" smtClean="0"/>
              <a:t>forman un árbol de expansión </a:t>
            </a:r>
            <a:r>
              <a:rPr lang="es-ES" sz="2400" b="1" dirty="0" err="1" smtClean="0"/>
              <a:t>T</a:t>
            </a:r>
            <a:r>
              <a:rPr lang="es-ES" sz="2400" b="1" i="1" baseline="-25000" dirty="0" err="1"/>
              <a:t>s</a:t>
            </a:r>
            <a:r>
              <a:rPr lang="es-ES" sz="2400" dirty="0" smtClean="0"/>
              <a:t> de </a:t>
            </a:r>
            <a:r>
              <a:rPr lang="es-ES" sz="2400" b="1" dirty="0" smtClean="0"/>
              <a:t>G</a:t>
            </a:r>
            <a:r>
              <a:rPr lang="es-ES" sz="2400" b="1" i="1" baseline="-25000" dirty="0"/>
              <a:t>s</a:t>
            </a:r>
          </a:p>
          <a:p>
            <a:pPr marL="0" indent="0">
              <a:buNone/>
            </a:pPr>
            <a:r>
              <a:rPr lang="es-ES" sz="2400" b="1" dirty="0" err="1" smtClean="0"/>
              <a:t>Property</a:t>
            </a:r>
            <a:r>
              <a:rPr lang="es-ES" sz="2400" b="1" dirty="0" smtClean="0"/>
              <a:t> </a:t>
            </a:r>
            <a:r>
              <a:rPr lang="es-ES" sz="2400" b="1" dirty="0"/>
              <a:t>3</a:t>
            </a:r>
          </a:p>
          <a:p>
            <a:r>
              <a:rPr lang="en-US" sz="2400" dirty="0" smtClean="0"/>
              <a:t>Para </a:t>
            </a:r>
            <a:r>
              <a:rPr lang="en-US" sz="2400" dirty="0" err="1" smtClean="0"/>
              <a:t>cada</a:t>
            </a:r>
            <a:r>
              <a:rPr lang="en-US" sz="2400" dirty="0" smtClean="0"/>
              <a:t> </a:t>
            </a:r>
            <a:r>
              <a:rPr lang="en-US" sz="2400" dirty="0" err="1" smtClean="0"/>
              <a:t>vértice</a:t>
            </a:r>
            <a:r>
              <a:rPr lang="en-US" sz="2400" dirty="0" smtClean="0"/>
              <a:t> </a:t>
            </a:r>
            <a:r>
              <a:rPr lang="en-US" sz="2400" b="1" i="1" dirty="0" smtClean="0"/>
              <a:t>v </a:t>
            </a:r>
            <a:r>
              <a:rPr lang="en-US" sz="2400" dirty="0" err="1" smtClean="0"/>
              <a:t>en</a:t>
            </a:r>
            <a:r>
              <a:rPr lang="en-US" sz="2400" dirty="0" smtClean="0"/>
              <a:t> </a:t>
            </a:r>
            <a:r>
              <a:rPr lang="en-US" sz="2400" b="1" i="1" dirty="0"/>
              <a:t>L</a:t>
            </a:r>
            <a:r>
              <a:rPr lang="en-US" sz="2400" b="1" i="1" baseline="-25000" dirty="0"/>
              <a:t>i</a:t>
            </a:r>
          </a:p>
          <a:p>
            <a:r>
              <a:rPr lang="en-US" sz="2400" dirty="0" smtClean="0"/>
              <a:t>El </a:t>
            </a:r>
            <a:r>
              <a:rPr lang="en-US" sz="2400" dirty="0" err="1" smtClean="0"/>
              <a:t>camimo</a:t>
            </a:r>
            <a:r>
              <a:rPr lang="en-US" sz="2400" dirty="0" smtClean="0"/>
              <a:t> de </a:t>
            </a:r>
            <a:r>
              <a:rPr lang="en-US" sz="2400" b="1" i="1" dirty="0" err="1" smtClean="0"/>
              <a:t>T</a:t>
            </a:r>
            <a:r>
              <a:rPr lang="en-US" sz="2400" b="1" i="1" baseline="-25000" dirty="0" err="1"/>
              <a:t>s</a:t>
            </a:r>
            <a:r>
              <a:rPr lang="en-US" sz="2400" b="1" i="1" dirty="0" smtClean="0"/>
              <a:t> </a:t>
            </a:r>
            <a:r>
              <a:rPr lang="en-US" sz="2400" dirty="0" err="1" smtClean="0"/>
              <a:t>desde</a:t>
            </a:r>
            <a:r>
              <a:rPr lang="en-US" sz="2400" dirty="0" smtClean="0"/>
              <a:t> </a:t>
            </a:r>
            <a:r>
              <a:rPr lang="en-US" sz="2400" b="1" i="1" dirty="0" smtClean="0"/>
              <a:t>s </a:t>
            </a:r>
            <a:r>
              <a:rPr lang="en-US" sz="2400" dirty="0"/>
              <a:t>a</a:t>
            </a:r>
            <a:r>
              <a:rPr lang="en-US" sz="2400" dirty="0" smtClean="0"/>
              <a:t> </a:t>
            </a:r>
            <a:r>
              <a:rPr lang="en-US" sz="2400" b="1" i="1" dirty="0"/>
              <a:t>v </a:t>
            </a:r>
            <a:r>
              <a:rPr lang="en-US" sz="2400" dirty="0" err="1" smtClean="0"/>
              <a:t>tiene</a:t>
            </a:r>
            <a:r>
              <a:rPr lang="en-US" sz="2400" dirty="0" smtClean="0"/>
              <a:t> </a:t>
            </a:r>
            <a:r>
              <a:rPr lang="en-US" sz="2400" b="1" i="1" dirty="0" err="1" smtClean="0"/>
              <a:t>i</a:t>
            </a:r>
            <a:r>
              <a:rPr lang="en-US" sz="2400" b="1" i="1" dirty="0" smtClean="0"/>
              <a:t> </a:t>
            </a:r>
            <a:r>
              <a:rPr lang="es-ES" sz="2400" dirty="0" smtClean="0"/>
              <a:t>arcos</a:t>
            </a:r>
            <a:endParaRPr lang="es-ES" sz="2400" dirty="0"/>
          </a:p>
          <a:p>
            <a:r>
              <a:rPr lang="en-US" sz="2400" dirty="0" err="1" smtClean="0"/>
              <a:t>Cada</a:t>
            </a:r>
            <a:r>
              <a:rPr lang="en-US" sz="2400" dirty="0" smtClean="0"/>
              <a:t> </a:t>
            </a:r>
            <a:r>
              <a:rPr lang="en-US" sz="2400" dirty="0" err="1" smtClean="0"/>
              <a:t>camino</a:t>
            </a:r>
            <a:r>
              <a:rPr lang="en-US" sz="2400" dirty="0" smtClean="0"/>
              <a:t> </a:t>
            </a:r>
            <a:r>
              <a:rPr lang="en-US" sz="2400" dirty="0" err="1" smtClean="0"/>
              <a:t>desde</a:t>
            </a:r>
            <a:r>
              <a:rPr lang="en-US" sz="2400" dirty="0" smtClean="0"/>
              <a:t> </a:t>
            </a:r>
            <a:r>
              <a:rPr lang="en-US" sz="2400" b="1" i="1" dirty="0" smtClean="0"/>
              <a:t>s </a:t>
            </a:r>
            <a:r>
              <a:rPr lang="en-US" sz="2400" dirty="0" smtClean="0"/>
              <a:t>a </a:t>
            </a:r>
            <a:r>
              <a:rPr lang="en-US" sz="2400" b="1" i="1" dirty="0"/>
              <a:t>v </a:t>
            </a:r>
            <a:r>
              <a:rPr lang="en-US" sz="2400" dirty="0" err="1" smtClean="0"/>
              <a:t>en</a:t>
            </a:r>
            <a:r>
              <a:rPr lang="en-US" sz="2400" dirty="0" smtClean="0"/>
              <a:t> </a:t>
            </a:r>
            <a:r>
              <a:rPr lang="en-US" sz="2400" b="1" i="1" dirty="0" err="1" smtClean="0"/>
              <a:t>G</a:t>
            </a:r>
            <a:r>
              <a:rPr lang="en-US" sz="2400" b="1" i="1" baseline="-25000" dirty="0" err="1"/>
              <a:t>s</a:t>
            </a:r>
            <a:r>
              <a:rPr lang="en-US" sz="2400" b="1" i="1" baseline="-25000" dirty="0"/>
              <a:t> </a:t>
            </a:r>
            <a:r>
              <a:rPr lang="en-US" sz="2400" dirty="0" err="1" smtClean="0"/>
              <a:t>tiene</a:t>
            </a:r>
            <a:r>
              <a:rPr lang="en-US" sz="2400" dirty="0" smtClean="0"/>
              <a:t> al </a:t>
            </a:r>
            <a:r>
              <a:rPr lang="en-US" sz="2400" dirty="0" err="1" smtClean="0"/>
              <a:t>menos</a:t>
            </a:r>
            <a:r>
              <a:rPr lang="en-US" sz="2400" dirty="0" smtClean="0"/>
              <a:t> </a:t>
            </a:r>
            <a:r>
              <a:rPr lang="es-ES" sz="2400" dirty="0" smtClean="0"/>
              <a:t> </a:t>
            </a:r>
            <a:r>
              <a:rPr lang="es-ES" sz="2400" b="1" i="1" dirty="0"/>
              <a:t>i </a:t>
            </a:r>
            <a:r>
              <a:rPr lang="es-ES" sz="2400" dirty="0" smtClean="0"/>
              <a:t>arcos</a:t>
            </a:r>
            <a:endParaRPr lang="es-E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1225" y="2780928"/>
            <a:ext cx="3113290" cy="2330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869160"/>
            <a:ext cx="3240360" cy="1937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8252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21086" y="332656"/>
            <a:ext cx="4978896" cy="1143000"/>
          </a:xfrm>
        </p:spPr>
        <p:txBody>
          <a:bodyPr>
            <a:normAutofit fontScale="90000"/>
          </a:bodyPr>
          <a:lstStyle/>
          <a:p>
            <a:r>
              <a:rPr lang="es-ES" dirty="0" smtClean="0"/>
              <a:t>Líneas de colectivo Puerto Madryn</a:t>
            </a:r>
            <a:endParaRPr lang="es-ES" dirty="0"/>
          </a:p>
        </p:txBody>
      </p:sp>
      <p:pic>
        <p:nvPicPr>
          <p:cNvPr id="5" name="Imagen 4"/>
          <p:cNvPicPr>
            <a:picLocks noChangeAspect="1"/>
          </p:cNvPicPr>
          <p:nvPr/>
        </p:nvPicPr>
        <p:blipFill rotWithShape="1">
          <a:blip r:embed="rId2"/>
          <a:srcRect l="42125" t="51401" r="32675" b="7980"/>
          <a:stretch/>
        </p:blipFill>
        <p:spPr>
          <a:xfrm>
            <a:off x="95194" y="3249017"/>
            <a:ext cx="3816424" cy="3458636"/>
          </a:xfrm>
          <a:prstGeom prst="rect">
            <a:avLst/>
          </a:prstGeom>
        </p:spPr>
      </p:pic>
      <p:pic>
        <p:nvPicPr>
          <p:cNvPr id="6" name="Imagen 5"/>
          <p:cNvPicPr>
            <a:picLocks noChangeAspect="1"/>
          </p:cNvPicPr>
          <p:nvPr/>
        </p:nvPicPr>
        <p:blipFill rotWithShape="1">
          <a:blip r:embed="rId3"/>
          <a:srcRect l="45275" t="41596" r="14563" b="7980"/>
          <a:stretch/>
        </p:blipFill>
        <p:spPr>
          <a:xfrm>
            <a:off x="4211960" y="2780928"/>
            <a:ext cx="4794531" cy="3384376"/>
          </a:xfrm>
          <a:prstGeom prst="rect">
            <a:avLst/>
          </a:prstGeom>
        </p:spPr>
      </p:pic>
      <p:pic>
        <p:nvPicPr>
          <p:cNvPr id="8" name="Imagen 7"/>
          <p:cNvPicPr>
            <a:picLocks noChangeAspect="1"/>
          </p:cNvPicPr>
          <p:nvPr/>
        </p:nvPicPr>
        <p:blipFill rotWithShape="1">
          <a:blip r:embed="rId4"/>
          <a:srcRect l="50787" t="42997" r="24013" b="14983"/>
          <a:stretch/>
        </p:blipFill>
        <p:spPr>
          <a:xfrm>
            <a:off x="129207" y="55968"/>
            <a:ext cx="3290665" cy="3084999"/>
          </a:xfrm>
          <a:prstGeom prst="rect">
            <a:avLst/>
          </a:prstGeom>
        </p:spPr>
      </p:pic>
      <p:sp>
        <p:nvSpPr>
          <p:cNvPr id="9" name="CuadroTexto 8"/>
          <p:cNvSpPr txBox="1"/>
          <p:nvPr/>
        </p:nvSpPr>
        <p:spPr>
          <a:xfrm>
            <a:off x="2462595" y="92410"/>
            <a:ext cx="1080120" cy="369332"/>
          </a:xfrm>
          <a:prstGeom prst="rect">
            <a:avLst/>
          </a:prstGeom>
          <a:noFill/>
        </p:spPr>
        <p:txBody>
          <a:bodyPr wrap="square" rtlCol="0">
            <a:spAutoFit/>
          </a:bodyPr>
          <a:lstStyle/>
          <a:p>
            <a:r>
              <a:rPr lang="es-ES" dirty="0" err="1" smtClean="0"/>
              <a:t>Linea</a:t>
            </a:r>
            <a:r>
              <a:rPr lang="es-ES" dirty="0" smtClean="0"/>
              <a:t> 1</a:t>
            </a:r>
            <a:endParaRPr lang="es-AR" dirty="0"/>
          </a:p>
        </p:txBody>
      </p:sp>
      <p:sp>
        <p:nvSpPr>
          <p:cNvPr id="10" name="CuadroTexto 9"/>
          <p:cNvSpPr txBox="1"/>
          <p:nvPr/>
        </p:nvSpPr>
        <p:spPr>
          <a:xfrm>
            <a:off x="2981669" y="3281974"/>
            <a:ext cx="1080120" cy="369332"/>
          </a:xfrm>
          <a:prstGeom prst="rect">
            <a:avLst/>
          </a:prstGeom>
          <a:noFill/>
        </p:spPr>
        <p:txBody>
          <a:bodyPr wrap="square" rtlCol="0">
            <a:spAutoFit/>
          </a:bodyPr>
          <a:lstStyle/>
          <a:p>
            <a:r>
              <a:rPr lang="es-ES" dirty="0" err="1" smtClean="0"/>
              <a:t>Linea</a:t>
            </a:r>
            <a:r>
              <a:rPr lang="es-ES" dirty="0" smtClean="0"/>
              <a:t> 3</a:t>
            </a:r>
            <a:endParaRPr lang="es-AR" dirty="0"/>
          </a:p>
        </p:txBody>
      </p:sp>
      <p:sp>
        <p:nvSpPr>
          <p:cNvPr id="11" name="CuadroTexto 10"/>
          <p:cNvSpPr txBox="1"/>
          <p:nvPr/>
        </p:nvSpPr>
        <p:spPr>
          <a:xfrm>
            <a:off x="7926371" y="2879685"/>
            <a:ext cx="1080120" cy="369332"/>
          </a:xfrm>
          <a:prstGeom prst="rect">
            <a:avLst/>
          </a:prstGeom>
          <a:noFill/>
        </p:spPr>
        <p:txBody>
          <a:bodyPr wrap="square" rtlCol="0">
            <a:spAutoFit/>
          </a:bodyPr>
          <a:lstStyle/>
          <a:p>
            <a:r>
              <a:rPr lang="es-ES" dirty="0" err="1" smtClean="0"/>
              <a:t>Linea</a:t>
            </a:r>
            <a:r>
              <a:rPr lang="es-ES" dirty="0" smtClean="0"/>
              <a:t> 2</a:t>
            </a:r>
            <a:endParaRPr lang="es-AR" dirty="0"/>
          </a:p>
        </p:txBody>
      </p:sp>
    </p:spTree>
    <p:extLst>
      <p:ext uri="{BB962C8B-B14F-4D97-AF65-F5344CB8AC3E}">
        <p14:creationId xmlns:p14="http://schemas.microsoft.com/office/powerpoint/2010/main" val="9462425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Análisis</a:t>
            </a:r>
            <a:endParaRPr lang="es-ES" dirty="0"/>
          </a:p>
        </p:txBody>
      </p:sp>
      <p:sp>
        <p:nvSpPr>
          <p:cNvPr id="3" name="2 Marcador de contenido"/>
          <p:cNvSpPr>
            <a:spLocks noGrp="1"/>
          </p:cNvSpPr>
          <p:nvPr>
            <p:ph idx="1"/>
          </p:nvPr>
        </p:nvSpPr>
        <p:spPr/>
        <p:txBody>
          <a:bodyPr>
            <a:normAutofit fontScale="70000" lnSpcReduction="20000"/>
          </a:bodyPr>
          <a:lstStyle/>
          <a:p>
            <a:r>
              <a:rPr lang="es-ES" dirty="0" err="1" smtClean="0"/>
              <a:t>Getting</a:t>
            </a:r>
            <a:r>
              <a:rPr lang="es-ES" dirty="0" smtClean="0"/>
              <a:t>/</a:t>
            </a:r>
            <a:r>
              <a:rPr lang="es-ES" dirty="0" err="1" smtClean="0"/>
              <a:t>Setting</a:t>
            </a:r>
            <a:r>
              <a:rPr lang="es-ES" dirty="0" smtClean="0"/>
              <a:t> de una etiqueta de vértice/arco toma tiempo </a:t>
            </a:r>
            <a:r>
              <a:rPr lang="es-ES" b="1" dirty="0" smtClean="0"/>
              <a:t>O(1)</a:t>
            </a:r>
          </a:p>
          <a:p>
            <a:r>
              <a:rPr lang="es-ES" b="1" dirty="0" smtClean="0"/>
              <a:t> </a:t>
            </a:r>
            <a:r>
              <a:rPr lang="es-ES" dirty="0" smtClean="0"/>
              <a:t>Cada vértice se marca dos veces</a:t>
            </a:r>
          </a:p>
          <a:p>
            <a:pPr lvl="1"/>
            <a:r>
              <a:rPr lang="es-ES" dirty="0" smtClean="0"/>
              <a:t>una vez como INEXPLORADO</a:t>
            </a:r>
          </a:p>
          <a:p>
            <a:pPr lvl="1"/>
            <a:r>
              <a:rPr lang="es-ES" dirty="0" smtClean="0"/>
              <a:t>una vez como VISITADO</a:t>
            </a:r>
          </a:p>
          <a:p>
            <a:r>
              <a:rPr lang="es-ES" dirty="0" smtClean="0"/>
              <a:t>Cada arco se marca dos veces</a:t>
            </a:r>
          </a:p>
          <a:p>
            <a:pPr lvl="1"/>
            <a:r>
              <a:rPr lang="es-ES" dirty="0" smtClean="0"/>
              <a:t>una vez como INEXPLORADO</a:t>
            </a:r>
          </a:p>
          <a:p>
            <a:pPr lvl="1"/>
            <a:r>
              <a:rPr lang="es-ES" dirty="0" smtClean="0"/>
              <a:t>una vez como DESCUBIERTO o CRUZADO </a:t>
            </a:r>
          </a:p>
          <a:p>
            <a:r>
              <a:rPr lang="es-ES" dirty="0" smtClean="0"/>
              <a:t>Cada vértice se inserta una vez en una secuencia </a:t>
            </a:r>
            <a:r>
              <a:rPr lang="es-ES" b="1" dirty="0" smtClean="0"/>
              <a:t>L</a:t>
            </a:r>
            <a:r>
              <a:rPr lang="es-ES" b="1" baseline="-25000" dirty="0" smtClean="0"/>
              <a:t>i</a:t>
            </a:r>
          </a:p>
          <a:p>
            <a:r>
              <a:rPr lang="es-ES" dirty="0" smtClean="0"/>
              <a:t>El método </a:t>
            </a:r>
            <a:r>
              <a:rPr lang="es-ES" dirty="0" err="1" smtClean="0"/>
              <a:t>incidentEdges</a:t>
            </a:r>
            <a:r>
              <a:rPr lang="es-ES" dirty="0" smtClean="0"/>
              <a:t> se llama una vez para cada vértice</a:t>
            </a:r>
          </a:p>
          <a:p>
            <a:r>
              <a:rPr lang="es-ES" b="1" dirty="0" smtClean="0"/>
              <a:t>BFS</a:t>
            </a:r>
            <a:r>
              <a:rPr lang="es-ES" dirty="0" smtClean="0"/>
              <a:t> se ejecuta en tiempo </a:t>
            </a:r>
            <a:r>
              <a:rPr lang="es-ES" b="1" dirty="0" smtClean="0"/>
              <a:t>O(</a:t>
            </a:r>
            <a:r>
              <a:rPr lang="es-ES" b="1" dirty="0" err="1" smtClean="0"/>
              <a:t>n+m</a:t>
            </a:r>
            <a:r>
              <a:rPr lang="es-ES" b="1" dirty="0" smtClean="0"/>
              <a:t>) </a:t>
            </a:r>
            <a:r>
              <a:rPr lang="es-ES" dirty="0" smtClean="0"/>
              <a:t>siempre que el grafo esté representado por la estructura de la lista de adyacencia</a:t>
            </a:r>
          </a:p>
          <a:p>
            <a:r>
              <a:rPr lang="es-ES" dirty="0" smtClean="0"/>
              <a:t>Recordemos que </a:t>
            </a:r>
            <a:r>
              <a:rPr lang="el-GR" sz="4000" dirty="0"/>
              <a:t>Σ</a:t>
            </a:r>
            <a:r>
              <a:rPr lang="es-ES" b="1" i="1" baseline="-25000" dirty="0"/>
              <a:t>v </a:t>
            </a:r>
            <a:r>
              <a:rPr lang="es-ES" dirty="0" err="1"/>
              <a:t>deg</a:t>
            </a:r>
            <a:r>
              <a:rPr lang="es-ES" dirty="0"/>
              <a:t>(</a:t>
            </a:r>
            <a:r>
              <a:rPr lang="es-ES" b="1" i="1" dirty="0"/>
              <a:t>v</a:t>
            </a:r>
            <a:r>
              <a:rPr lang="es-ES" dirty="0"/>
              <a:t>) = 2</a:t>
            </a:r>
            <a:r>
              <a:rPr lang="es-ES" b="1" i="1" dirty="0"/>
              <a:t>m</a:t>
            </a:r>
            <a:endParaRPr lang="es-ES" dirty="0"/>
          </a:p>
        </p:txBody>
      </p:sp>
    </p:spTree>
    <p:extLst>
      <p:ext uri="{BB962C8B-B14F-4D97-AF65-F5344CB8AC3E}">
        <p14:creationId xmlns:p14="http://schemas.microsoft.com/office/powerpoint/2010/main" val="41722989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Aplicaciones</a:t>
            </a:r>
            <a:endParaRPr lang="es-ES" dirty="0"/>
          </a:p>
        </p:txBody>
      </p:sp>
      <p:sp>
        <p:nvSpPr>
          <p:cNvPr id="3" name="2 Marcador de contenido"/>
          <p:cNvSpPr>
            <a:spLocks noGrp="1"/>
          </p:cNvSpPr>
          <p:nvPr>
            <p:ph idx="1"/>
          </p:nvPr>
        </p:nvSpPr>
        <p:spPr/>
        <p:txBody>
          <a:bodyPr>
            <a:normAutofit fontScale="92500" lnSpcReduction="10000"/>
          </a:bodyPr>
          <a:lstStyle/>
          <a:p>
            <a:r>
              <a:rPr lang="es-ES" dirty="0" smtClean="0"/>
              <a:t>Se puede especializar el </a:t>
            </a:r>
            <a:r>
              <a:rPr lang="es-ES" dirty="0" err="1" smtClean="0"/>
              <a:t>recorrico</a:t>
            </a:r>
            <a:r>
              <a:rPr lang="en-US" dirty="0" smtClean="0"/>
              <a:t> BFS de un </a:t>
            </a:r>
            <a:r>
              <a:rPr lang="en-US" dirty="0" err="1" smtClean="0"/>
              <a:t>grafo</a:t>
            </a:r>
            <a:r>
              <a:rPr lang="en-US" dirty="0" smtClean="0"/>
              <a:t>  </a:t>
            </a:r>
            <a:r>
              <a:rPr lang="en-US" b="1" i="1" dirty="0"/>
              <a:t>G </a:t>
            </a:r>
            <a:r>
              <a:rPr lang="en-US" dirty="0" smtClean="0"/>
              <a:t>para resolver </a:t>
            </a:r>
            <a:r>
              <a:rPr lang="en-US" dirty="0" err="1" smtClean="0"/>
              <a:t>los</a:t>
            </a:r>
            <a:r>
              <a:rPr lang="en-US" dirty="0" smtClean="0"/>
              <a:t> </a:t>
            </a:r>
            <a:r>
              <a:rPr lang="en-US" dirty="0" err="1" smtClean="0"/>
              <a:t>siguientes</a:t>
            </a:r>
            <a:r>
              <a:rPr lang="en-US" dirty="0" smtClean="0"/>
              <a:t> </a:t>
            </a:r>
            <a:r>
              <a:rPr lang="en-US" dirty="0" err="1" smtClean="0"/>
              <a:t>problemas</a:t>
            </a:r>
            <a:r>
              <a:rPr lang="en-US" dirty="0" smtClean="0"/>
              <a:t> </a:t>
            </a:r>
            <a:r>
              <a:rPr lang="en-US" dirty="0" err="1" smtClean="0"/>
              <a:t>en</a:t>
            </a:r>
            <a:r>
              <a:rPr lang="en-US" dirty="0" smtClean="0"/>
              <a:t> </a:t>
            </a:r>
            <a:r>
              <a:rPr lang="en-US" dirty="0" err="1" smtClean="0"/>
              <a:t>tiempo</a:t>
            </a:r>
            <a:r>
              <a:rPr lang="en-US" dirty="0" smtClean="0"/>
              <a:t>  </a:t>
            </a:r>
            <a:r>
              <a:rPr lang="en-US" b="1" i="1" dirty="0" smtClean="0"/>
              <a:t>O</a:t>
            </a:r>
            <a:r>
              <a:rPr lang="en-US" dirty="0" smtClean="0"/>
              <a:t>(</a:t>
            </a:r>
            <a:r>
              <a:rPr lang="en-US" b="1" i="1" dirty="0" err="1" smtClean="0"/>
              <a:t>n</a:t>
            </a:r>
            <a:r>
              <a:rPr lang="en-US" dirty="0" err="1" smtClean="0"/>
              <a:t>+</a:t>
            </a:r>
            <a:r>
              <a:rPr lang="en-US" b="1" i="1" dirty="0" err="1" smtClean="0"/>
              <a:t>m</a:t>
            </a:r>
            <a:r>
              <a:rPr lang="en-US" dirty="0" smtClean="0"/>
              <a:t>)</a:t>
            </a:r>
            <a:endParaRPr lang="en-US" dirty="0"/>
          </a:p>
          <a:p>
            <a:pPr lvl="1"/>
            <a:r>
              <a:rPr lang="en-US" dirty="0" err="1" smtClean="0"/>
              <a:t>Calcular</a:t>
            </a:r>
            <a:r>
              <a:rPr lang="en-US" dirty="0" smtClean="0"/>
              <a:t> </a:t>
            </a:r>
            <a:r>
              <a:rPr lang="en-US" dirty="0" err="1" smtClean="0"/>
              <a:t>los</a:t>
            </a:r>
            <a:r>
              <a:rPr lang="en-US" dirty="0" smtClean="0"/>
              <a:t> </a:t>
            </a:r>
            <a:r>
              <a:rPr lang="en-US" dirty="0" err="1" smtClean="0"/>
              <a:t>componentes</a:t>
            </a:r>
            <a:r>
              <a:rPr lang="en-US" dirty="0" smtClean="0"/>
              <a:t> </a:t>
            </a:r>
            <a:r>
              <a:rPr lang="en-US" dirty="0" err="1" smtClean="0"/>
              <a:t>conectados</a:t>
            </a:r>
            <a:r>
              <a:rPr lang="en-US" dirty="0" smtClean="0"/>
              <a:t> de </a:t>
            </a:r>
            <a:r>
              <a:rPr lang="en-US" b="1" i="1" dirty="0" smtClean="0"/>
              <a:t>G</a:t>
            </a:r>
            <a:endParaRPr lang="en-US" b="1" i="1" dirty="0"/>
          </a:p>
          <a:p>
            <a:pPr lvl="1"/>
            <a:r>
              <a:rPr lang="en-US" dirty="0" err="1" smtClean="0"/>
              <a:t>Calcular</a:t>
            </a:r>
            <a:r>
              <a:rPr lang="en-US" dirty="0" smtClean="0"/>
              <a:t> el </a:t>
            </a:r>
            <a:r>
              <a:rPr lang="en-US" dirty="0" err="1" smtClean="0"/>
              <a:t>bosque</a:t>
            </a:r>
            <a:r>
              <a:rPr lang="en-US" dirty="0" smtClean="0"/>
              <a:t> de </a:t>
            </a:r>
            <a:r>
              <a:rPr lang="en-US" dirty="0" err="1" smtClean="0"/>
              <a:t>expansión</a:t>
            </a:r>
            <a:r>
              <a:rPr lang="en-US" dirty="0" smtClean="0"/>
              <a:t> de </a:t>
            </a:r>
            <a:r>
              <a:rPr lang="en-US" b="1" i="1" dirty="0" smtClean="0"/>
              <a:t>G</a:t>
            </a:r>
            <a:endParaRPr lang="en-US" b="1" i="1" dirty="0"/>
          </a:p>
          <a:p>
            <a:pPr lvl="1"/>
            <a:r>
              <a:rPr lang="en-US" dirty="0" err="1" smtClean="0"/>
              <a:t>Buscar</a:t>
            </a:r>
            <a:r>
              <a:rPr lang="en-US" dirty="0" smtClean="0"/>
              <a:t> un </a:t>
            </a:r>
            <a:r>
              <a:rPr lang="en-US" dirty="0" err="1" smtClean="0"/>
              <a:t>ciclo</a:t>
            </a:r>
            <a:r>
              <a:rPr lang="en-US" dirty="0" smtClean="0"/>
              <a:t> simple </a:t>
            </a:r>
            <a:r>
              <a:rPr lang="en-US" dirty="0" err="1" smtClean="0"/>
              <a:t>en</a:t>
            </a:r>
            <a:r>
              <a:rPr lang="en-US" dirty="0" smtClean="0"/>
              <a:t> </a:t>
            </a:r>
            <a:r>
              <a:rPr lang="en-US" b="1" i="1" dirty="0"/>
              <a:t>G</a:t>
            </a:r>
            <a:r>
              <a:rPr lang="en-US" dirty="0"/>
              <a:t>, </a:t>
            </a:r>
            <a:r>
              <a:rPr lang="en-US" dirty="0" smtClean="0"/>
              <a:t>o </a:t>
            </a:r>
            <a:r>
              <a:rPr lang="en-US" dirty="0" err="1" smtClean="0"/>
              <a:t>reportar</a:t>
            </a:r>
            <a:r>
              <a:rPr lang="en-US" dirty="0" smtClean="0"/>
              <a:t> que </a:t>
            </a:r>
            <a:r>
              <a:rPr lang="en-US" b="1" i="1" dirty="0" smtClean="0"/>
              <a:t>G </a:t>
            </a:r>
            <a:r>
              <a:rPr lang="en-US" dirty="0" err="1" smtClean="0"/>
              <a:t>es</a:t>
            </a:r>
            <a:r>
              <a:rPr lang="en-US" dirty="0" smtClean="0"/>
              <a:t> un </a:t>
            </a:r>
            <a:r>
              <a:rPr lang="en-US" dirty="0" err="1" smtClean="0"/>
              <a:t>bosque</a:t>
            </a:r>
            <a:endParaRPr lang="es-ES" dirty="0"/>
          </a:p>
          <a:p>
            <a:pPr lvl="1"/>
            <a:r>
              <a:rPr lang="en-US" dirty="0" smtClean="0"/>
              <a:t>Dados dos </a:t>
            </a:r>
            <a:r>
              <a:rPr lang="en-US" dirty="0" err="1" smtClean="0"/>
              <a:t>vértices</a:t>
            </a:r>
            <a:r>
              <a:rPr lang="en-US" dirty="0" smtClean="0"/>
              <a:t> de </a:t>
            </a:r>
            <a:r>
              <a:rPr lang="en-US" b="1" i="1" dirty="0" smtClean="0"/>
              <a:t>G</a:t>
            </a:r>
            <a:r>
              <a:rPr lang="en-US" dirty="0"/>
              <a:t>, </a:t>
            </a:r>
            <a:r>
              <a:rPr lang="en-US" dirty="0" err="1" smtClean="0"/>
              <a:t>encontrar</a:t>
            </a:r>
            <a:r>
              <a:rPr lang="en-US" dirty="0" smtClean="0"/>
              <a:t> un </a:t>
            </a:r>
            <a:r>
              <a:rPr lang="en-US" dirty="0" err="1" smtClean="0"/>
              <a:t>camino</a:t>
            </a:r>
            <a:r>
              <a:rPr lang="en-US" dirty="0" smtClean="0"/>
              <a:t> </a:t>
            </a:r>
            <a:r>
              <a:rPr lang="en-US" dirty="0" err="1" smtClean="0"/>
              <a:t>en</a:t>
            </a:r>
            <a:r>
              <a:rPr lang="en-US" dirty="0" smtClean="0"/>
              <a:t> </a:t>
            </a:r>
            <a:r>
              <a:rPr lang="en-US" b="1" i="1" dirty="0" smtClean="0"/>
              <a:t>G </a:t>
            </a:r>
            <a:r>
              <a:rPr lang="en-US" dirty="0" smtClean="0"/>
              <a:t>entre </a:t>
            </a:r>
            <a:r>
              <a:rPr lang="en-US" dirty="0" err="1" smtClean="0"/>
              <a:t>ellos</a:t>
            </a:r>
            <a:r>
              <a:rPr lang="en-US" dirty="0" smtClean="0"/>
              <a:t> con el </a:t>
            </a:r>
            <a:r>
              <a:rPr lang="en-US" dirty="0" err="1" smtClean="0"/>
              <a:t>mínimo</a:t>
            </a:r>
            <a:r>
              <a:rPr lang="en-US" dirty="0" smtClean="0"/>
              <a:t> </a:t>
            </a:r>
            <a:r>
              <a:rPr lang="en-US" dirty="0" err="1" smtClean="0"/>
              <a:t>número</a:t>
            </a:r>
            <a:r>
              <a:rPr lang="en-US" dirty="0" smtClean="0"/>
              <a:t> de arcos, o </a:t>
            </a:r>
            <a:r>
              <a:rPr lang="en-US" dirty="0" err="1" smtClean="0"/>
              <a:t>reportar</a:t>
            </a:r>
            <a:r>
              <a:rPr lang="en-US" dirty="0" smtClean="0"/>
              <a:t> que no </a:t>
            </a:r>
            <a:r>
              <a:rPr lang="en-US" dirty="0" err="1" smtClean="0"/>
              <a:t>existe</a:t>
            </a:r>
            <a:r>
              <a:rPr lang="en-US" dirty="0" smtClean="0"/>
              <a:t> </a:t>
            </a:r>
            <a:r>
              <a:rPr lang="en-US" dirty="0" err="1" smtClean="0"/>
              <a:t>camino</a:t>
            </a:r>
            <a:endParaRPr lang="es-ES" dirty="0"/>
          </a:p>
        </p:txBody>
      </p:sp>
    </p:spTree>
    <p:extLst>
      <p:ext uri="{BB962C8B-B14F-4D97-AF65-F5344CB8AC3E}">
        <p14:creationId xmlns:p14="http://schemas.microsoft.com/office/powerpoint/2010/main" val="2377938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DFS vs. BFS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206456"/>
            <a:ext cx="8159671" cy="5246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Imagen 2"/>
          <p:cNvPicPr>
            <a:picLocks noChangeAspect="1"/>
          </p:cNvPicPr>
          <p:nvPr/>
        </p:nvPicPr>
        <p:blipFill>
          <a:blip r:embed="rId4"/>
          <a:stretch>
            <a:fillRect/>
          </a:stretch>
        </p:blipFill>
        <p:spPr>
          <a:xfrm>
            <a:off x="6865522" y="2636912"/>
            <a:ext cx="2178242" cy="1584176"/>
          </a:xfrm>
          <a:prstGeom prst="rect">
            <a:avLst/>
          </a:prstGeom>
        </p:spPr>
      </p:pic>
    </p:spTree>
    <p:extLst>
      <p:ext uri="{BB962C8B-B14F-4D97-AF65-F5344CB8AC3E}">
        <p14:creationId xmlns:p14="http://schemas.microsoft.com/office/powerpoint/2010/main" val="288613758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DFS vs. BFS (cont.)</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192" y="1484784"/>
            <a:ext cx="8583152" cy="5235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83366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Bibliografía</a:t>
            </a:r>
            <a:endParaRPr lang="es-ES" dirty="0"/>
          </a:p>
        </p:txBody>
      </p:sp>
      <p:sp>
        <p:nvSpPr>
          <p:cNvPr id="3" name="2 Marcador de contenido"/>
          <p:cNvSpPr>
            <a:spLocks noGrp="1"/>
          </p:cNvSpPr>
          <p:nvPr>
            <p:ph idx="1"/>
          </p:nvPr>
        </p:nvSpPr>
        <p:spPr/>
        <p:txBody>
          <a:bodyPr/>
          <a:lstStyle/>
          <a:p>
            <a:r>
              <a:rPr lang="es-ES" dirty="0" smtClean="0"/>
              <a:t>Data </a:t>
            </a:r>
            <a:r>
              <a:rPr lang="es-ES" dirty="0" err="1" smtClean="0"/>
              <a:t>Structures</a:t>
            </a:r>
            <a:r>
              <a:rPr lang="es-ES" dirty="0" smtClean="0"/>
              <a:t> and </a:t>
            </a:r>
            <a:r>
              <a:rPr lang="es-ES" dirty="0" err="1" smtClean="0"/>
              <a:t>Algorithms</a:t>
            </a:r>
            <a:r>
              <a:rPr lang="es-ES" dirty="0" smtClean="0"/>
              <a:t> in Java™. </a:t>
            </a:r>
            <a:r>
              <a:rPr lang="es-ES" dirty="0" err="1" smtClean="0"/>
              <a:t>Sixth</a:t>
            </a:r>
            <a:r>
              <a:rPr lang="es-ES" dirty="0" smtClean="0"/>
              <a:t> </a:t>
            </a:r>
            <a:r>
              <a:rPr lang="es-ES" dirty="0" err="1" smtClean="0"/>
              <a:t>Edition</a:t>
            </a:r>
            <a:r>
              <a:rPr lang="es-ES" dirty="0" smtClean="0"/>
              <a:t>. Michael T. </a:t>
            </a:r>
            <a:r>
              <a:rPr lang="es-ES" dirty="0" err="1" smtClean="0"/>
              <a:t>Goodrich</a:t>
            </a:r>
            <a:r>
              <a:rPr lang="es-ES" dirty="0" smtClean="0"/>
              <a:t>, </a:t>
            </a:r>
            <a:r>
              <a:rPr lang="es-ES" dirty="0" err="1" smtClean="0"/>
              <a:t>Department</a:t>
            </a:r>
            <a:r>
              <a:rPr lang="es-ES" dirty="0" smtClean="0"/>
              <a:t> of </a:t>
            </a:r>
            <a:r>
              <a:rPr lang="es-ES" dirty="0" err="1" smtClean="0"/>
              <a:t>Computer</a:t>
            </a:r>
            <a:r>
              <a:rPr lang="es-ES" dirty="0" smtClean="0"/>
              <a:t> </a:t>
            </a:r>
            <a:r>
              <a:rPr lang="es-ES" dirty="0" err="1" smtClean="0"/>
              <a:t>Science</a:t>
            </a:r>
            <a:r>
              <a:rPr lang="es-ES" dirty="0" smtClean="0"/>
              <a:t> </a:t>
            </a:r>
            <a:r>
              <a:rPr lang="es-ES" dirty="0" err="1" smtClean="0"/>
              <a:t>University</a:t>
            </a:r>
            <a:r>
              <a:rPr lang="es-ES" dirty="0" smtClean="0"/>
              <a:t> of California. Roberto </a:t>
            </a:r>
            <a:r>
              <a:rPr lang="es-ES" dirty="0" err="1" smtClean="0"/>
              <a:t>Tamassia</a:t>
            </a:r>
            <a:r>
              <a:rPr lang="es-ES" dirty="0" smtClean="0"/>
              <a:t>, </a:t>
            </a:r>
            <a:r>
              <a:rPr lang="es-ES" dirty="0" err="1" smtClean="0"/>
              <a:t>Department</a:t>
            </a:r>
            <a:r>
              <a:rPr lang="es-ES" dirty="0" smtClean="0"/>
              <a:t> of </a:t>
            </a:r>
            <a:r>
              <a:rPr lang="es-ES" dirty="0" err="1" smtClean="0"/>
              <a:t>Computer</a:t>
            </a:r>
            <a:r>
              <a:rPr lang="es-ES" dirty="0" smtClean="0"/>
              <a:t> </a:t>
            </a:r>
            <a:r>
              <a:rPr lang="es-ES" dirty="0" err="1" smtClean="0"/>
              <a:t>Science</a:t>
            </a:r>
            <a:r>
              <a:rPr lang="es-ES" dirty="0" smtClean="0"/>
              <a:t> Brown </a:t>
            </a:r>
            <a:r>
              <a:rPr lang="es-ES" dirty="0" err="1" smtClean="0"/>
              <a:t>University</a:t>
            </a:r>
            <a:r>
              <a:rPr lang="es-ES" dirty="0" smtClean="0"/>
              <a:t>. Michael H. </a:t>
            </a:r>
            <a:r>
              <a:rPr lang="es-ES" dirty="0" err="1" smtClean="0"/>
              <a:t>Goldwasser</a:t>
            </a:r>
            <a:r>
              <a:rPr lang="es-ES" dirty="0" smtClean="0"/>
              <a:t>, </a:t>
            </a:r>
            <a:r>
              <a:rPr lang="en-US" dirty="0" smtClean="0"/>
              <a:t>Department of Mathematics and Computer Science </a:t>
            </a:r>
            <a:r>
              <a:rPr lang="es-ES" dirty="0" smtClean="0"/>
              <a:t>Saint Louis </a:t>
            </a:r>
            <a:r>
              <a:rPr lang="es-ES" dirty="0" err="1" smtClean="0"/>
              <a:t>University</a:t>
            </a:r>
            <a:r>
              <a:rPr lang="es-ES" dirty="0" smtClean="0"/>
              <a:t>. </a:t>
            </a:r>
            <a:r>
              <a:rPr lang="es-ES" dirty="0" err="1" smtClean="0"/>
              <a:t>Wiley</a:t>
            </a:r>
            <a:r>
              <a:rPr lang="es-ES" dirty="0" smtClean="0"/>
              <a:t>. 2014.</a:t>
            </a:r>
          </a:p>
        </p:txBody>
      </p:sp>
      <p:sp>
        <p:nvSpPr>
          <p:cNvPr id="4" name="3 Marcador de pie de página"/>
          <p:cNvSpPr>
            <a:spLocks noGrp="1"/>
          </p:cNvSpPr>
          <p:nvPr>
            <p:ph type="ftr" sz="quarter" idx="11"/>
          </p:nvPr>
        </p:nvSpPr>
        <p:spPr/>
        <p:txBody>
          <a:bodyPr/>
          <a:lstStyle/>
          <a:p>
            <a:r>
              <a:rPr lang="es-ES" smtClean="0"/>
              <a:t>Algorítmica y Programación II</a:t>
            </a:r>
            <a:endParaRPr lang="es-ES"/>
          </a:p>
        </p:txBody>
      </p:sp>
    </p:spTree>
    <p:extLst>
      <p:ext uri="{BB962C8B-B14F-4D97-AF65-F5344CB8AC3E}">
        <p14:creationId xmlns:p14="http://schemas.microsoft.com/office/powerpoint/2010/main" val="1561697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Transporte aéreo</a:t>
            </a:r>
            <a:endParaRPr lang="es-ES" dirty="0"/>
          </a:p>
        </p:txBody>
      </p:sp>
      <p:sp>
        <p:nvSpPr>
          <p:cNvPr id="3" name="2 Marcador de contenido"/>
          <p:cNvSpPr>
            <a:spLocks noGrp="1"/>
          </p:cNvSpPr>
          <p:nvPr>
            <p:ph idx="1"/>
          </p:nvPr>
        </p:nvSpPr>
        <p:spPr>
          <a:xfrm>
            <a:off x="467544" y="4951310"/>
            <a:ext cx="8507288" cy="1906690"/>
          </a:xfrm>
        </p:spPr>
        <p:txBody>
          <a:bodyPr>
            <a:noAutofit/>
          </a:bodyPr>
          <a:lstStyle/>
          <a:p>
            <a:pPr marL="0" indent="0">
              <a:buNone/>
            </a:pPr>
            <a:r>
              <a:rPr lang="es-ES" sz="2400" dirty="0" smtClean="0"/>
              <a:t>La </a:t>
            </a:r>
            <a:r>
              <a:rPr lang="es-ES" sz="2400" b="1" i="1" dirty="0" smtClean="0"/>
              <a:t>definición</a:t>
            </a:r>
            <a:r>
              <a:rPr lang="es-ES" sz="2400" dirty="0" smtClean="0"/>
              <a:t> de un </a:t>
            </a:r>
            <a:r>
              <a:rPr lang="es-ES" sz="2400" b="1" dirty="0" smtClean="0"/>
              <a:t>grafo</a:t>
            </a:r>
            <a:r>
              <a:rPr lang="es-ES" sz="2400" dirty="0" smtClean="0"/>
              <a:t> se refiere al grupo de </a:t>
            </a:r>
            <a:r>
              <a:rPr lang="es-ES" sz="2400" b="1" dirty="0" smtClean="0"/>
              <a:t>arcos </a:t>
            </a:r>
            <a:r>
              <a:rPr lang="es-ES" sz="2400" dirty="0" smtClean="0">
                <a:solidFill>
                  <a:srgbClr val="0070C0"/>
                </a:solidFill>
              </a:rPr>
              <a:t>como una </a:t>
            </a:r>
            <a:r>
              <a:rPr lang="es-ES" sz="2400" b="1" dirty="0" smtClean="0">
                <a:solidFill>
                  <a:srgbClr val="0070C0"/>
                </a:solidFill>
              </a:rPr>
              <a:t>colección</a:t>
            </a:r>
            <a:r>
              <a:rPr lang="es-ES" sz="2400" dirty="0" smtClean="0">
                <a:solidFill>
                  <a:srgbClr val="0070C0"/>
                </a:solidFill>
              </a:rPr>
              <a:t>, </a:t>
            </a:r>
            <a:r>
              <a:rPr lang="es-ES" sz="2400" dirty="0" smtClean="0">
                <a:solidFill>
                  <a:srgbClr val="FF0000"/>
                </a:solidFill>
              </a:rPr>
              <a:t>no</a:t>
            </a:r>
            <a:r>
              <a:rPr lang="es-ES" sz="2400" dirty="0" smtClean="0">
                <a:solidFill>
                  <a:srgbClr val="0070C0"/>
                </a:solidFill>
              </a:rPr>
              <a:t> como un </a:t>
            </a:r>
            <a:r>
              <a:rPr lang="es-ES" sz="2400" b="1" dirty="0" smtClean="0">
                <a:solidFill>
                  <a:srgbClr val="0070C0"/>
                </a:solidFill>
              </a:rPr>
              <a:t>conjunto</a:t>
            </a:r>
            <a:r>
              <a:rPr lang="es-ES" sz="2400" dirty="0" smtClean="0"/>
              <a:t>, permitiendo así que dos arcos no dirigidos tengan los mismos </a:t>
            </a:r>
            <a:r>
              <a:rPr lang="es-ES" sz="2400" b="1" dirty="0" smtClean="0"/>
              <a:t>vértices finales. </a:t>
            </a:r>
            <a:r>
              <a:rPr lang="es-ES" sz="2400" dirty="0" smtClean="0"/>
              <a:t>Es decir que dos </a:t>
            </a:r>
            <a:r>
              <a:rPr lang="es-ES" sz="2400" b="1" dirty="0" smtClean="0"/>
              <a:t>arcos </a:t>
            </a:r>
            <a:r>
              <a:rPr lang="es-ES" sz="2400" dirty="0" smtClean="0"/>
              <a:t>dirigidos tengan el mismo origen y el mismo destino. Esto no sería válido en la definición de </a:t>
            </a:r>
            <a:r>
              <a:rPr lang="es-ES" sz="2400" b="1" dirty="0" smtClean="0"/>
              <a:t>conjunto</a:t>
            </a:r>
            <a:endParaRPr lang="es-ES" sz="24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1124744"/>
            <a:ext cx="5112568" cy="3548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4571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Más definiciones</a:t>
            </a:r>
            <a:endParaRPr lang="es-ES" dirty="0"/>
          </a:p>
        </p:txBody>
      </p:sp>
      <p:sp>
        <p:nvSpPr>
          <p:cNvPr id="3" name="2 Marcador de contenido"/>
          <p:cNvSpPr>
            <a:spLocks noGrp="1"/>
          </p:cNvSpPr>
          <p:nvPr>
            <p:ph idx="1"/>
          </p:nvPr>
        </p:nvSpPr>
        <p:spPr/>
        <p:txBody>
          <a:bodyPr>
            <a:normAutofit fontScale="85000" lnSpcReduction="20000"/>
          </a:bodyPr>
          <a:lstStyle/>
          <a:p>
            <a:r>
              <a:rPr lang="es-ES" dirty="0" smtClean="0"/>
              <a:t>Dichos arcos se llaman arcos </a:t>
            </a:r>
            <a:r>
              <a:rPr lang="es-ES" b="1" i="1" dirty="0" smtClean="0"/>
              <a:t>paralelos</a:t>
            </a:r>
            <a:r>
              <a:rPr lang="es-ES" dirty="0" smtClean="0"/>
              <a:t> o arcos </a:t>
            </a:r>
            <a:r>
              <a:rPr lang="es-ES" b="1" i="1" dirty="0" smtClean="0"/>
              <a:t>múltiples</a:t>
            </a:r>
            <a:r>
              <a:rPr lang="es-ES" dirty="0" smtClean="0"/>
              <a:t>.</a:t>
            </a:r>
          </a:p>
          <a:p>
            <a:r>
              <a:rPr lang="es-ES" dirty="0" smtClean="0"/>
              <a:t>Un arco puede tener origen y destino en el mismo vértice </a:t>
            </a:r>
            <a:r>
              <a:rPr lang="es-ES" b="1" dirty="0" smtClean="0"/>
              <a:t>auto-bucle</a:t>
            </a:r>
            <a:r>
              <a:rPr lang="es-ES" dirty="0" smtClean="0"/>
              <a:t> </a:t>
            </a:r>
            <a:r>
              <a:rPr lang="es-ES" i="1" dirty="0" smtClean="0"/>
              <a:t>(</a:t>
            </a:r>
            <a:r>
              <a:rPr lang="es-ES" i="1" dirty="0" err="1" smtClean="0"/>
              <a:t>self-loop</a:t>
            </a:r>
            <a:r>
              <a:rPr lang="es-ES" i="1" dirty="0" smtClean="0"/>
              <a:t>)</a:t>
            </a:r>
          </a:p>
          <a:p>
            <a:r>
              <a:rPr lang="es-ES" dirty="0" smtClean="0"/>
              <a:t>Un grafo sin arcos paralelos y </a:t>
            </a:r>
            <a:r>
              <a:rPr lang="es-ES" dirty="0" err="1" smtClean="0"/>
              <a:t>self-loop</a:t>
            </a:r>
            <a:r>
              <a:rPr lang="es-ES" dirty="0" smtClean="0"/>
              <a:t> se denomina </a:t>
            </a:r>
            <a:r>
              <a:rPr lang="es-ES" b="1" i="1" dirty="0" smtClean="0"/>
              <a:t>simple</a:t>
            </a:r>
          </a:p>
          <a:p>
            <a:r>
              <a:rPr lang="es-ES" dirty="0" smtClean="0"/>
              <a:t>Un </a:t>
            </a:r>
            <a:r>
              <a:rPr lang="es-ES" b="1" dirty="0" smtClean="0"/>
              <a:t>camino</a:t>
            </a:r>
            <a:r>
              <a:rPr lang="es-ES" dirty="0" smtClean="0"/>
              <a:t> (</a:t>
            </a:r>
            <a:r>
              <a:rPr lang="es-ES" i="1" dirty="0" err="1" smtClean="0"/>
              <a:t>path</a:t>
            </a:r>
            <a:r>
              <a:rPr lang="es-ES" dirty="0" smtClean="0"/>
              <a:t>) es una secuencia de vértices unidos por arcos.</a:t>
            </a:r>
          </a:p>
          <a:p>
            <a:r>
              <a:rPr lang="es-ES" dirty="0" smtClean="0"/>
              <a:t>Un </a:t>
            </a:r>
            <a:r>
              <a:rPr lang="es-ES" b="1" dirty="0" smtClean="0"/>
              <a:t>ciclo</a:t>
            </a:r>
            <a:r>
              <a:rPr lang="es-ES" dirty="0" smtClean="0"/>
              <a:t> (</a:t>
            </a:r>
            <a:r>
              <a:rPr lang="es-ES" dirty="0" err="1" smtClean="0"/>
              <a:t>cycle</a:t>
            </a:r>
            <a:r>
              <a:rPr lang="es-ES" dirty="0" smtClean="0"/>
              <a:t>) es un camino que inicia y termina en el mismo vértice.</a:t>
            </a:r>
          </a:p>
          <a:p>
            <a:r>
              <a:rPr lang="es-ES" dirty="0" smtClean="0"/>
              <a:t>Un </a:t>
            </a:r>
            <a:r>
              <a:rPr lang="es-ES" b="1" dirty="0" smtClean="0"/>
              <a:t>camino simple </a:t>
            </a:r>
            <a:r>
              <a:rPr lang="es-ES" dirty="0" smtClean="0"/>
              <a:t>es aquel que en cada vértice y arco son distintos</a:t>
            </a:r>
            <a:endParaRPr lang="es-ES" dirty="0"/>
          </a:p>
        </p:txBody>
      </p:sp>
      <p:sp>
        <p:nvSpPr>
          <p:cNvPr id="4" name="Elipse 3"/>
          <p:cNvSpPr/>
          <p:nvPr/>
        </p:nvSpPr>
        <p:spPr>
          <a:xfrm>
            <a:off x="8028384" y="2636912"/>
            <a:ext cx="298376" cy="28803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Conector curvado 6"/>
          <p:cNvCxnSpPr>
            <a:stCxn id="4" idx="7"/>
          </p:cNvCxnSpPr>
          <p:nvPr/>
        </p:nvCxnSpPr>
        <p:spPr>
          <a:xfrm rot="5400000" flipH="1" flipV="1">
            <a:off x="8283822" y="2636155"/>
            <a:ext cx="42181" cy="43696"/>
          </a:xfrm>
          <a:prstGeom prst="curvedConnector4">
            <a:avLst>
              <a:gd name="adj1" fmla="val 641950"/>
              <a:gd name="adj2" fmla="val 485580"/>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4806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171400"/>
            <a:ext cx="8229600" cy="1143000"/>
          </a:xfrm>
        </p:spPr>
        <p:txBody>
          <a:bodyPr/>
          <a:lstStyle/>
          <a:p>
            <a:r>
              <a:rPr lang="es-ES" dirty="0" smtClean="0"/>
              <a:t>Más definiciones …</a:t>
            </a:r>
            <a:endParaRPr lang="es-ES" dirty="0"/>
          </a:p>
        </p:txBody>
      </p:sp>
      <p:sp>
        <p:nvSpPr>
          <p:cNvPr id="3" name="2 Marcador de contenido"/>
          <p:cNvSpPr>
            <a:spLocks noGrp="1"/>
          </p:cNvSpPr>
          <p:nvPr>
            <p:ph idx="1"/>
          </p:nvPr>
        </p:nvSpPr>
        <p:spPr>
          <a:xfrm>
            <a:off x="179512" y="836712"/>
            <a:ext cx="8856984" cy="5904656"/>
          </a:xfrm>
        </p:spPr>
        <p:txBody>
          <a:bodyPr>
            <a:noAutofit/>
          </a:bodyPr>
          <a:lstStyle/>
          <a:p>
            <a:r>
              <a:rPr lang="es-ES" sz="2400" dirty="0" smtClean="0"/>
              <a:t>Dado un grafo G que representa un mapa de la ciudad, podemos modelar a un par de caminos que conducen a cenar en un restaurante. Si no pasan por la misma intersección dos veces, entonces diremos que ambos recorren un </a:t>
            </a:r>
            <a:r>
              <a:rPr lang="es-ES" sz="2400" b="1" i="1" dirty="0" smtClean="0"/>
              <a:t>camino simple</a:t>
            </a:r>
            <a:r>
              <a:rPr lang="es-ES" sz="2400" dirty="0" smtClean="0"/>
              <a:t>.</a:t>
            </a:r>
          </a:p>
          <a:p>
            <a:r>
              <a:rPr lang="es-ES" sz="2400" dirty="0" smtClean="0"/>
              <a:t>Del mismo modo, podemos modelar todo el viaje que una pareja toma, desde su casa al restaurante y su retorno, como un </a:t>
            </a:r>
            <a:r>
              <a:rPr lang="es-ES" sz="2400" b="1" i="1" dirty="0" smtClean="0"/>
              <a:t>ciclo</a:t>
            </a:r>
            <a:r>
              <a:rPr lang="es-ES" sz="2400" dirty="0" smtClean="0"/>
              <a:t>.</a:t>
            </a:r>
          </a:p>
          <a:p>
            <a:r>
              <a:rPr lang="es-ES" sz="2400" dirty="0" smtClean="0"/>
              <a:t>Dados los vértices u y v de un grafo (dirigido) G, decimos que u </a:t>
            </a:r>
            <a:r>
              <a:rPr lang="es-ES" sz="2400" b="1" i="1" dirty="0" smtClean="0"/>
              <a:t>alcanza</a:t>
            </a:r>
            <a:r>
              <a:rPr lang="es-ES" sz="2400" i="1" dirty="0" smtClean="0"/>
              <a:t> (</a:t>
            </a:r>
            <a:r>
              <a:rPr lang="es-ES" sz="2400" i="1" dirty="0" err="1" smtClean="0"/>
              <a:t>reaches</a:t>
            </a:r>
            <a:r>
              <a:rPr lang="es-ES" sz="2400" i="1" dirty="0" smtClean="0"/>
              <a:t>)</a:t>
            </a:r>
            <a:r>
              <a:rPr lang="es-ES" sz="2400" dirty="0" smtClean="0"/>
              <a:t> v, y que v es </a:t>
            </a:r>
            <a:r>
              <a:rPr lang="es-ES" sz="2400" b="1" i="1" dirty="0" smtClean="0"/>
              <a:t>alcanzable</a:t>
            </a:r>
            <a:r>
              <a:rPr lang="es-ES" sz="2400" dirty="0" smtClean="0"/>
              <a:t> (</a:t>
            </a:r>
            <a:r>
              <a:rPr lang="es-ES" sz="2400" i="1" dirty="0" err="1"/>
              <a:t>reachable</a:t>
            </a:r>
            <a:r>
              <a:rPr lang="es-ES" sz="2400" dirty="0" smtClean="0"/>
              <a:t>) desde u, si G tiene una </a:t>
            </a:r>
            <a:r>
              <a:rPr lang="es-ES" sz="2400" b="1" dirty="0" smtClean="0"/>
              <a:t>trayectoria</a:t>
            </a:r>
            <a:r>
              <a:rPr lang="es-ES" sz="2400" dirty="0" smtClean="0"/>
              <a:t>, </a:t>
            </a:r>
            <a:r>
              <a:rPr lang="es-ES" sz="2400" b="1" dirty="0" smtClean="0"/>
              <a:t>camino</a:t>
            </a:r>
            <a:r>
              <a:rPr lang="es-ES" sz="2400" dirty="0" smtClean="0"/>
              <a:t>, </a:t>
            </a:r>
            <a:r>
              <a:rPr lang="es-ES" sz="2400" i="1" dirty="0" err="1" smtClean="0"/>
              <a:t>path</a:t>
            </a:r>
            <a:r>
              <a:rPr lang="es-ES" sz="2400" dirty="0" smtClean="0"/>
              <a:t> (dirigida/o) de u a v.</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5000" y="4293096"/>
            <a:ext cx="3426309" cy="2492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8924614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2936</TotalTime>
  <Words>3515</Words>
  <Application>Microsoft Office PowerPoint</Application>
  <PresentationFormat>Presentación en pantalla (4:3)</PresentationFormat>
  <Paragraphs>273</Paragraphs>
  <Slides>64</Slides>
  <Notes>7</Notes>
  <HiddenSlides>3</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64</vt:i4>
      </vt:variant>
    </vt:vector>
  </HeadingPairs>
  <TitlesOfParts>
    <vt:vector size="67" baseType="lpstr">
      <vt:lpstr>Arial</vt:lpstr>
      <vt:lpstr>Calibri</vt:lpstr>
      <vt:lpstr>Tema de Office</vt:lpstr>
      <vt:lpstr>Grafos</vt:lpstr>
      <vt:lpstr>Definiciones</vt:lpstr>
      <vt:lpstr>Grafo: relación de coautor</vt:lpstr>
      <vt:lpstr>Ejemplo de POO</vt:lpstr>
      <vt:lpstr>Otros ejemplos</vt:lpstr>
      <vt:lpstr>Líneas de colectivo Puerto Madryn</vt:lpstr>
      <vt:lpstr>Transporte aéreo</vt:lpstr>
      <vt:lpstr>Más definiciones</vt:lpstr>
      <vt:lpstr>Más definiciones …</vt:lpstr>
      <vt:lpstr>Más definiciones …</vt:lpstr>
      <vt:lpstr>Más definiciones …</vt:lpstr>
      <vt:lpstr>Presentación de PowerPoint</vt:lpstr>
      <vt:lpstr>Presentación de PowerPoint</vt:lpstr>
      <vt:lpstr>Proposicion I</vt:lpstr>
      <vt:lpstr>Proposición II</vt:lpstr>
      <vt:lpstr>Proposición III</vt:lpstr>
      <vt:lpstr>Proposición IV</vt:lpstr>
      <vt:lpstr>El TAD grafo</vt:lpstr>
      <vt:lpstr>El TAD grafo</vt:lpstr>
      <vt:lpstr>El TAD grafo</vt:lpstr>
      <vt:lpstr>El TAD grafo</vt:lpstr>
      <vt:lpstr>Estructuras de datos para un Grafo</vt:lpstr>
      <vt:lpstr>Performance </vt:lpstr>
      <vt:lpstr>Lista de arcos</vt:lpstr>
      <vt:lpstr>Lista de adyacencia</vt:lpstr>
      <vt:lpstr>Mapa de adyacencia</vt:lpstr>
      <vt:lpstr>Matriz de adyacencia</vt:lpstr>
      <vt:lpstr>Presentación de PowerPoint</vt:lpstr>
      <vt:lpstr>Implementación en JAVA</vt:lpstr>
      <vt:lpstr>Subgrafos</vt:lpstr>
      <vt:lpstr>Conectividad</vt:lpstr>
      <vt:lpstr>Arboles y Bosques</vt:lpstr>
      <vt:lpstr>Árbol de expansión y Bosques</vt:lpstr>
      <vt:lpstr>Recorridos de Grafos</vt:lpstr>
      <vt:lpstr>Recorridos de Grafos</vt:lpstr>
      <vt:lpstr>Recorridos de Grafos</vt:lpstr>
      <vt:lpstr>Búsqueda Primero en Profundidad Depth-First Search</vt:lpstr>
      <vt:lpstr>Depth-First Search</vt:lpstr>
      <vt:lpstr>Ejemplo</vt:lpstr>
      <vt:lpstr>Ejemplo (cont.)</vt:lpstr>
      <vt:lpstr>Depth-First Search</vt:lpstr>
      <vt:lpstr>Algoritmo DFS desde un Vértice</vt:lpstr>
      <vt:lpstr>Implementación JAVA</vt:lpstr>
      <vt:lpstr>DFS y recorrido de laberintos</vt:lpstr>
      <vt:lpstr>Propiedades DFS</vt:lpstr>
      <vt:lpstr>Análisis del DFS</vt:lpstr>
      <vt:lpstr>Búsqueda de caminos</vt:lpstr>
      <vt:lpstr>Búsqueda de camino en JAVA</vt:lpstr>
      <vt:lpstr>Búsqueda de ciclo</vt:lpstr>
      <vt:lpstr>DFS para un grafo completo</vt:lpstr>
      <vt:lpstr>Todos los componentes conectados de un grafo no dirigido</vt:lpstr>
      <vt:lpstr>Búsqueda Primero en Amplitud Breadth-First Search</vt:lpstr>
      <vt:lpstr>Presentación de PowerPoint</vt:lpstr>
      <vt:lpstr>Ejemplo</vt:lpstr>
      <vt:lpstr>Ejemplo (cont.)</vt:lpstr>
      <vt:lpstr>Ejemplo (cont.)</vt:lpstr>
      <vt:lpstr>Algorítmo BFS</vt:lpstr>
      <vt:lpstr>Implementación JAVA</vt:lpstr>
      <vt:lpstr>Propiedades</vt:lpstr>
      <vt:lpstr>Análisis</vt:lpstr>
      <vt:lpstr>Aplicaciones</vt:lpstr>
      <vt:lpstr>DFS vs. BFS</vt:lpstr>
      <vt:lpstr>DFS vs. BFS (cont.)</vt:lpstr>
      <vt:lpstr>Bibliografía</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Grafos</dc:title>
  <dc:creator>Renato Mazzanti</dc:creator>
  <cp:lastModifiedBy>Renato Mazzanti</cp:lastModifiedBy>
  <cp:revision>182</cp:revision>
  <dcterms:created xsi:type="dcterms:W3CDTF">2017-06-06T17:30:45Z</dcterms:created>
  <dcterms:modified xsi:type="dcterms:W3CDTF">2023-06-05T21:08:46Z</dcterms:modified>
</cp:coreProperties>
</file>