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918"/>
        <p:guide pos="3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551ab6d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551ab6d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551ab6d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551ab6d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551ab6d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551ab6d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551ab6d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b551ab6d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b551ab6d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b551ab6d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551ab6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551ab6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Bridging the Communication Gap between Teachers &amp; Parents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Creekside Middle School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B7B7B7"/>
                </a:solidFill>
              </a:rPr>
              <a:t>March 2021</a:t>
            </a:r>
            <a:endParaRPr sz="19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35900" y="1863750"/>
            <a:ext cx="3634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Prioritize 7th Graders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Currently, </a:t>
            </a:r>
            <a:r>
              <a:rPr b="1"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7th graders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receive the least attention with the fewest number of news alerts published.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411913" y="4123625"/>
            <a:ext cx="27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Number of news alerts published on Creekside Middle School’s website and newsletters in 2018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636925" y="3720475"/>
            <a:ext cx="14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902200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7th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4991225" y="2053475"/>
            <a:ext cx="699900" cy="16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362700" y="2633625"/>
            <a:ext cx="699900" cy="1071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273675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8th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734175" y="1718975"/>
            <a:ext cx="699900" cy="19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991225" y="20534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7734175" y="17189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362700" y="263362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640050" y="2233200"/>
            <a:ext cx="583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should design our app with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tabs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for each category and prioritize our test launch for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of 7th graders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658150" y="2356800"/>
            <a:ext cx="177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 Summary</a:t>
            </a:r>
            <a:endParaRPr b="1" sz="1600"/>
          </a:p>
        </p:txBody>
      </p:sp>
      <p:sp>
        <p:nvSpPr>
          <p:cNvPr id="155" name="Google Shape;155;p24"/>
          <p:cNvSpPr txBox="1"/>
          <p:nvPr/>
        </p:nvSpPr>
        <p:spPr>
          <a:xfrm>
            <a:off x="2786725" y="2356800"/>
            <a:ext cx="588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Parental involvement correlated with higher test scores.</a:t>
            </a:r>
            <a:endParaRPr sz="1600" u="sng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786725" y="2858925"/>
            <a:ext cx="53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Create 3 activity category tabs in app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	  Prioritize v1 launch for parents of 7th graders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5"/>
          <p:cNvGrpSpPr/>
          <p:nvPr/>
        </p:nvGrpSpPr>
        <p:grpSpPr>
          <a:xfrm>
            <a:off x="6616600" y="1431525"/>
            <a:ext cx="2043900" cy="2927725"/>
            <a:chOff x="6616600" y="1431525"/>
            <a:chExt cx="2043900" cy="2927725"/>
          </a:xfrm>
        </p:grpSpPr>
        <p:sp>
          <p:nvSpPr>
            <p:cNvPr id="162" name="Google Shape;162;p25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E65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 flipH="1" rot="10800000">
              <a:off x="66166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 txBox="1"/>
            <p:nvPr/>
          </p:nvSpPr>
          <p:spPr>
            <a:xfrm>
              <a:off x="66166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b="1" sz="4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" name="Google Shape;169;p25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5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5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2" name="Google Shape;172;p25"/>
          <p:cNvGrpSpPr/>
          <p:nvPr/>
        </p:nvGrpSpPr>
        <p:grpSpPr>
          <a:xfrm>
            <a:off x="4572350" y="1431525"/>
            <a:ext cx="2043900" cy="2927725"/>
            <a:chOff x="4572350" y="1431525"/>
            <a:chExt cx="2043900" cy="2927725"/>
          </a:xfrm>
        </p:grpSpPr>
        <p:sp>
          <p:nvSpPr>
            <p:cNvPr id="173" name="Google Shape;173;p25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 flipH="1" rot="10800000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 txBox="1"/>
            <p:nvPr/>
          </p:nvSpPr>
          <p:spPr>
            <a:xfrm>
              <a:off x="457235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b="1" sz="4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5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" name="Google Shape;180;p25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5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5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83" name="Google Shape;183;p25"/>
          <p:cNvGrpSpPr/>
          <p:nvPr/>
        </p:nvGrpSpPr>
        <p:grpSpPr>
          <a:xfrm>
            <a:off x="2528100" y="1431525"/>
            <a:ext cx="2043900" cy="2927725"/>
            <a:chOff x="2528100" y="1431525"/>
            <a:chExt cx="2043900" cy="2927725"/>
          </a:xfrm>
        </p:grpSpPr>
        <p:sp>
          <p:nvSpPr>
            <p:cNvPr id="184" name="Google Shape;184;p25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 flipH="1" rot="10800000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25281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08</a:t>
              </a:r>
              <a:endParaRPr b="1" sz="4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1" name="Google Shape;191;p25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5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5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94" name="Google Shape;194;p25"/>
          <p:cNvGrpSpPr/>
          <p:nvPr/>
        </p:nvGrpSpPr>
        <p:grpSpPr>
          <a:xfrm>
            <a:off x="484200" y="1431525"/>
            <a:ext cx="2043900" cy="2927725"/>
            <a:chOff x="3975900" y="1431525"/>
            <a:chExt cx="2043900" cy="2927725"/>
          </a:xfrm>
        </p:grpSpPr>
        <p:sp>
          <p:nvSpPr>
            <p:cNvPr id="195" name="Google Shape;195;p25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flipH="1" rot="10800000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b="1" sz="4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" name="Google Shape;202;p25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5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5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05" name="Google Shape;205;p25"/>
          <p:cNvSpPr/>
          <p:nvPr/>
        </p:nvSpPr>
        <p:spPr>
          <a:xfrm>
            <a:off x="479725" y="2743100"/>
            <a:ext cx="10308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510524" y="3066325"/>
            <a:ext cx="10308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 Analysis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589925" y="3712775"/>
            <a:ext cx="2043900" cy="2073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 &amp; iteration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635600" y="4036000"/>
            <a:ext cx="523200" cy="207300"/>
          </a:xfrm>
          <a:prstGeom prst="rect">
            <a:avLst/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2528100" y="3380350"/>
            <a:ext cx="3060000" cy="207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v1 app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Events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905550" y="1518500"/>
            <a:ext cx="363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Further Exploratio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 for v2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impact of having multiple children enrolled in the same school?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impact of having one caretaker involved vs. multiple?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231500"/>
            <a:chOff x="385200" y="1956000"/>
            <a:chExt cx="2192100" cy="12315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Sporadic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or </a:t>
              </a: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nonexistent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communication between teachers &amp; parents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231500"/>
            <a:chOff x="3976900" y="1956000"/>
            <a:chExt cx="4094100" cy="12315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Help the middle school design an 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app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for parents to stay updated on school news and their children’s classes and activities.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Analytical goals</a:t>
            </a:r>
            <a:endParaRPr b="1" sz="1600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Quantity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impact on student test scores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Analytical goals</a:t>
            </a:r>
            <a:endParaRPr b="1" sz="1600"/>
          </a:p>
        </p:txBody>
      </p:sp>
      <p:sp>
        <p:nvSpPr>
          <p:cNvPr id="79" name="Google Shape;79;p16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263725" y="4275500"/>
            <a:ext cx="455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test scores from 2004-2018 annual state mandated tests at the end of the year (n=500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Downward Trend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Student test scores have been </a:t>
            </a:r>
            <a:r>
              <a:rPr b="1"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falling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since 2004.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4027625" y="924725"/>
            <a:ext cx="4726900" cy="3350775"/>
            <a:chOff x="207525" y="1375975"/>
            <a:chExt cx="4726900" cy="3350775"/>
          </a:xfrm>
        </p:grpSpPr>
        <p:sp>
          <p:nvSpPr>
            <p:cNvPr id="88" name="Google Shape;88;p17"/>
            <p:cNvSpPr txBox="1"/>
            <p:nvPr/>
          </p:nvSpPr>
          <p:spPr>
            <a:xfrm rot="-5400000">
              <a:off x="-488625" y="2762739"/>
              <a:ext cx="211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Average test scores (%)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2133688" y="4326550"/>
              <a:ext cx="138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Year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063350" y="1714675"/>
              <a:ext cx="3627283" cy="948475"/>
            </a:xfrm>
            <a:custGeom>
              <a:rect b="b" l="l" r="r" t="t"/>
              <a:pathLst>
                <a:path extrusionOk="0" h="37939" w="197430">
                  <a:moveTo>
                    <a:pt x="0" y="0"/>
                  </a:moveTo>
                  <a:cubicBezTo>
                    <a:pt x="4850" y="1289"/>
                    <a:pt x="19891" y="5955"/>
                    <a:pt x="29099" y="7735"/>
                  </a:cubicBezTo>
                  <a:cubicBezTo>
                    <a:pt x="38308" y="9515"/>
                    <a:pt x="41377" y="8779"/>
                    <a:pt x="55251" y="10682"/>
                  </a:cubicBezTo>
                  <a:cubicBezTo>
                    <a:pt x="69125" y="12585"/>
                    <a:pt x="97917" y="15716"/>
                    <a:pt x="112344" y="19154"/>
                  </a:cubicBezTo>
                  <a:cubicBezTo>
                    <a:pt x="126771" y="22592"/>
                    <a:pt x="127630" y="28178"/>
                    <a:pt x="141811" y="31309"/>
                  </a:cubicBezTo>
                  <a:cubicBezTo>
                    <a:pt x="155992" y="34440"/>
                    <a:pt x="188160" y="36834"/>
                    <a:pt x="197430" y="37939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1" name="Google Shape;91;p17"/>
            <p:cNvSpPr txBox="1"/>
            <p:nvPr/>
          </p:nvSpPr>
          <p:spPr>
            <a:xfrm>
              <a:off x="207525" y="1375975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352425" y="4180400"/>
              <a:ext cx="43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721675" y="4342000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2004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4356625" y="4342000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4636925" y="3720475"/>
            <a:ext cx="14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in PTA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078850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not involved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498800" y="4105175"/>
            <a:ext cx="342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test scores from 2004-2018 annual state mandated tests at the end of the year (n=160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5900" y="1863750"/>
            <a:ext cx="351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Reason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Parental involvement has also dropped since 2004, despite a </a:t>
            </a: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+14pp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impact on average test scores.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991225" y="1719075"/>
            <a:ext cx="699900" cy="19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539350" y="2271575"/>
            <a:ext cx="699900" cy="14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991225" y="17190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91%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539350" y="22715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77</a:t>
            </a: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699750" y="1753625"/>
            <a:ext cx="105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+14pp</a:t>
            </a:r>
            <a:endParaRPr b="1"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5695900" y="1719075"/>
            <a:ext cx="1896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7242925" y="2271575"/>
            <a:ext cx="359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/>
          <p:nvPr/>
        </p:nvSpPr>
        <p:spPr>
          <a:xfrm>
            <a:off x="7611250" y="1728275"/>
            <a:ext cx="88500" cy="54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640050" y="2356200"/>
            <a:ext cx="786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need to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increase parental involvement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improve student test scores.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Analytical goals</a:t>
            </a:r>
            <a:endParaRPr b="1" sz="1600"/>
          </a:p>
        </p:txBody>
      </p:sp>
      <p:sp>
        <p:nvSpPr>
          <p:cNvPr id="121" name="Google Shape;121;p20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775" y="1315175"/>
            <a:ext cx="4055316" cy="25131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35900" y="1863750"/>
            <a:ext cx="3634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Student Activities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Most student activities can be grouped into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categories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sports, academics, and extracurricular clubs.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375088" y="3911800"/>
            <a:ext cx="27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2018 survey asking student what activities they are involved in during school hours (n=350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