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1" r:id="rId4"/>
    <p:sldId id="266" r:id="rId5"/>
    <p:sldId id="268" r:id="rId6"/>
    <p:sldId id="260" r:id="rId7"/>
    <p:sldId id="258" r:id="rId8"/>
    <p:sldId id="267"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2"/>
    <p:restoredTop sz="95859"/>
  </p:normalViewPr>
  <p:slideViewPr>
    <p:cSldViewPr snapToGrid="0" snapToObjects="1">
      <p:cViewPr varScale="1">
        <p:scale>
          <a:sx n="85" d="100"/>
          <a:sy n="85"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E096B-B63C-47B5-8294-5C613F77C8B0}"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96F448B5-C72F-4C14-B6EA-F174500CA0FE}">
      <dgm:prSet/>
      <dgm:spPr/>
      <dgm:t>
        <a:bodyPr/>
        <a:lstStyle/>
        <a:p>
          <a:r>
            <a:rPr lang="en-US" dirty="0"/>
            <a:t>1</a:t>
          </a:r>
        </a:p>
      </dgm:t>
    </dgm:pt>
    <dgm:pt modelId="{BC19DF15-577F-4B24-AF94-B96B4F560C42}" type="parTrans" cxnId="{092F4F4E-8AF0-49E5-894E-2DC957CCD07A}">
      <dgm:prSet/>
      <dgm:spPr/>
      <dgm:t>
        <a:bodyPr/>
        <a:lstStyle/>
        <a:p>
          <a:endParaRPr lang="en-US"/>
        </a:p>
      </dgm:t>
    </dgm:pt>
    <dgm:pt modelId="{CEA1DFD3-D1D9-4CAB-8FC7-E6F10FC59ABA}" type="sibTrans" cxnId="{092F4F4E-8AF0-49E5-894E-2DC957CCD07A}">
      <dgm:prSet/>
      <dgm:spPr/>
      <dgm:t>
        <a:bodyPr/>
        <a:lstStyle/>
        <a:p>
          <a:endParaRPr lang="en-US"/>
        </a:p>
      </dgm:t>
    </dgm:pt>
    <dgm:pt modelId="{FD7E88E8-281D-4F82-BAFA-3FEF4BE40967}">
      <dgm:prSet custT="1"/>
      <dgm:spPr/>
      <dgm:t>
        <a:bodyPr/>
        <a:lstStyle/>
        <a:p>
          <a:r>
            <a:rPr lang="en-US" sz="2000" dirty="0"/>
            <a:t>Turn in topic by 8pm, Tuesday, February 8 (working link).</a:t>
          </a:r>
        </a:p>
      </dgm:t>
    </dgm:pt>
    <dgm:pt modelId="{B5E4E04F-C8C1-410A-8CBF-EFB419CC3E2C}" type="parTrans" cxnId="{ABEA35BF-042D-4E25-9F69-AD3682B720C4}">
      <dgm:prSet/>
      <dgm:spPr/>
      <dgm:t>
        <a:bodyPr/>
        <a:lstStyle/>
        <a:p>
          <a:endParaRPr lang="en-US"/>
        </a:p>
      </dgm:t>
    </dgm:pt>
    <dgm:pt modelId="{03742F23-54F6-4C73-8188-584B049534ED}" type="sibTrans" cxnId="{ABEA35BF-042D-4E25-9F69-AD3682B720C4}">
      <dgm:prSet/>
      <dgm:spPr/>
      <dgm:t>
        <a:bodyPr/>
        <a:lstStyle/>
        <a:p>
          <a:endParaRPr lang="en-US"/>
        </a:p>
      </dgm:t>
    </dgm:pt>
    <dgm:pt modelId="{F97BAC1B-140F-4E14-8C10-B0403D1A2250}">
      <dgm:prSet custT="1"/>
      <dgm:spPr/>
      <dgm:t>
        <a:bodyPr/>
        <a:lstStyle/>
        <a:p>
          <a:r>
            <a:rPr lang="en-US" sz="2000" dirty="0"/>
            <a:t>Your topic is your SOURCE, not the god, ghost, or monster. </a:t>
          </a:r>
        </a:p>
      </dgm:t>
    </dgm:pt>
    <dgm:pt modelId="{55977288-E312-43E3-9768-85E7626BF8A3}" type="parTrans" cxnId="{22568AB3-AB78-4696-8C6F-296775E7996D}">
      <dgm:prSet/>
      <dgm:spPr/>
      <dgm:t>
        <a:bodyPr/>
        <a:lstStyle/>
        <a:p>
          <a:endParaRPr lang="en-US"/>
        </a:p>
      </dgm:t>
    </dgm:pt>
    <dgm:pt modelId="{219A5140-EEF1-4D41-AF93-68436CAF5760}" type="sibTrans" cxnId="{22568AB3-AB78-4696-8C6F-296775E7996D}">
      <dgm:prSet/>
      <dgm:spPr/>
      <dgm:t>
        <a:bodyPr/>
        <a:lstStyle/>
        <a:p>
          <a:endParaRPr lang="en-US"/>
        </a:p>
      </dgm:t>
    </dgm:pt>
    <dgm:pt modelId="{859776BD-42F0-47B9-A263-E90BC7C1E84C}">
      <dgm:prSet/>
      <dgm:spPr/>
      <dgm:t>
        <a:bodyPr/>
        <a:lstStyle/>
        <a:p>
          <a:r>
            <a:rPr lang="en-US" dirty="0"/>
            <a:t>2</a:t>
          </a:r>
        </a:p>
      </dgm:t>
    </dgm:pt>
    <dgm:pt modelId="{7EA92F0C-A3A9-45A1-BF33-AB88D3E0E86A}" type="parTrans" cxnId="{15700FB9-B05D-445A-921F-23F38D01D470}">
      <dgm:prSet/>
      <dgm:spPr/>
      <dgm:t>
        <a:bodyPr/>
        <a:lstStyle/>
        <a:p>
          <a:endParaRPr lang="en-US"/>
        </a:p>
      </dgm:t>
    </dgm:pt>
    <dgm:pt modelId="{0472FE82-05FE-4367-8BEE-887A7FBF5ECE}" type="sibTrans" cxnId="{15700FB9-B05D-445A-921F-23F38D01D470}">
      <dgm:prSet/>
      <dgm:spPr/>
      <dgm:t>
        <a:bodyPr/>
        <a:lstStyle/>
        <a:p>
          <a:endParaRPr lang="en-US"/>
        </a:p>
      </dgm:t>
    </dgm:pt>
    <dgm:pt modelId="{3FB1F5B5-AC20-4677-BC10-B50343C9F7C5}">
      <dgm:prSet custT="1"/>
      <dgm:spPr/>
      <dgm:t>
        <a:bodyPr/>
        <a:lstStyle/>
        <a:p>
          <a:r>
            <a:rPr lang="en-US" sz="2000"/>
            <a:t>Turn in draft of paper by 8pm, Thursday, February 10 (file upload).</a:t>
          </a:r>
        </a:p>
      </dgm:t>
    </dgm:pt>
    <dgm:pt modelId="{14C6A372-685D-4BCC-B574-32DDA2593FAC}" type="parTrans" cxnId="{96AC3373-3D2A-4B8E-813B-5A5867BD9D76}">
      <dgm:prSet/>
      <dgm:spPr/>
      <dgm:t>
        <a:bodyPr/>
        <a:lstStyle/>
        <a:p>
          <a:endParaRPr lang="en-US"/>
        </a:p>
      </dgm:t>
    </dgm:pt>
    <dgm:pt modelId="{B56254C8-929F-4753-A6FD-28F8E4BE5F02}" type="sibTrans" cxnId="{96AC3373-3D2A-4B8E-813B-5A5867BD9D76}">
      <dgm:prSet/>
      <dgm:spPr/>
      <dgm:t>
        <a:bodyPr/>
        <a:lstStyle/>
        <a:p>
          <a:endParaRPr lang="en-US"/>
        </a:p>
      </dgm:t>
    </dgm:pt>
    <dgm:pt modelId="{D932ACB1-1FAA-4BD4-AC32-0CEE401038ED}">
      <dgm:prSet custT="1"/>
      <dgm:spPr/>
      <dgm:t>
        <a:bodyPr/>
        <a:lstStyle/>
        <a:p>
          <a:r>
            <a:rPr lang="en-US" sz="2000" dirty="0"/>
            <a:t>You must turn in something to be assigned peer reviews.</a:t>
          </a:r>
        </a:p>
      </dgm:t>
    </dgm:pt>
    <dgm:pt modelId="{DD349832-AEDB-4F3B-AC39-AA742698459B}" type="parTrans" cxnId="{0EDEFDE0-403E-42E4-8BFA-90A599ECCBBD}">
      <dgm:prSet/>
      <dgm:spPr/>
      <dgm:t>
        <a:bodyPr/>
        <a:lstStyle/>
        <a:p>
          <a:endParaRPr lang="en-US"/>
        </a:p>
      </dgm:t>
    </dgm:pt>
    <dgm:pt modelId="{A62024F7-473A-4A8F-ACD3-A6AB9031CCDB}" type="sibTrans" cxnId="{0EDEFDE0-403E-42E4-8BFA-90A599ECCBBD}">
      <dgm:prSet/>
      <dgm:spPr/>
      <dgm:t>
        <a:bodyPr/>
        <a:lstStyle/>
        <a:p>
          <a:endParaRPr lang="en-US"/>
        </a:p>
      </dgm:t>
    </dgm:pt>
    <dgm:pt modelId="{2283AB72-791D-4EA5-85A1-52C5DC043DC4}">
      <dgm:prSet/>
      <dgm:spPr/>
      <dgm:t>
        <a:bodyPr/>
        <a:lstStyle/>
        <a:p>
          <a:r>
            <a:rPr lang="en-US" dirty="0"/>
            <a:t>3</a:t>
          </a:r>
        </a:p>
      </dgm:t>
    </dgm:pt>
    <dgm:pt modelId="{79F870C0-64F3-41D7-9A84-CA3C7999AB6A}" type="parTrans" cxnId="{73CE4D3A-8F7F-4D30-B47C-8899BE0ABAC3}">
      <dgm:prSet/>
      <dgm:spPr/>
      <dgm:t>
        <a:bodyPr/>
        <a:lstStyle/>
        <a:p>
          <a:endParaRPr lang="en-US"/>
        </a:p>
      </dgm:t>
    </dgm:pt>
    <dgm:pt modelId="{B3B957A0-F3A6-453F-9762-364B99A53A88}" type="sibTrans" cxnId="{73CE4D3A-8F7F-4D30-B47C-8899BE0ABAC3}">
      <dgm:prSet/>
      <dgm:spPr/>
      <dgm:t>
        <a:bodyPr/>
        <a:lstStyle/>
        <a:p>
          <a:endParaRPr lang="en-US"/>
        </a:p>
      </dgm:t>
    </dgm:pt>
    <dgm:pt modelId="{2F080C06-D5B8-4E8B-9CAC-AEAD7AA631BF}">
      <dgm:prSet custT="1"/>
      <dgm:spPr/>
      <dgm:t>
        <a:bodyPr/>
        <a:lstStyle/>
        <a:p>
          <a:r>
            <a:rPr lang="en-US" sz="2000" dirty="0"/>
            <a:t>Finish peer reviews by 8pm, Sunday, February 13 (in-Canvas tool).</a:t>
          </a:r>
        </a:p>
      </dgm:t>
    </dgm:pt>
    <dgm:pt modelId="{B4ECF7F6-0726-4275-A951-42B1AB13A118}" type="parTrans" cxnId="{F16F7134-9BEC-49AF-8741-341417533C4B}">
      <dgm:prSet/>
      <dgm:spPr/>
      <dgm:t>
        <a:bodyPr/>
        <a:lstStyle/>
        <a:p>
          <a:endParaRPr lang="en-US"/>
        </a:p>
      </dgm:t>
    </dgm:pt>
    <dgm:pt modelId="{F781FD62-8B40-46B8-A14D-67B6977AECC5}" type="sibTrans" cxnId="{F16F7134-9BEC-49AF-8741-341417533C4B}">
      <dgm:prSet/>
      <dgm:spPr/>
      <dgm:t>
        <a:bodyPr/>
        <a:lstStyle/>
        <a:p>
          <a:endParaRPr lang="en-US"/>
        </a:p>
      </dgm:t>
    </dgm:pt>
    <dgm:pt modelId="{687B9C15-FEF0-46AD-B193-A6DDCE28828D}">
      <dgm:prSet custT="1"/>
      <dgm:spPr/>
      <dgm:t>
        <a:bodyPr/>
        <a:lstStyle/>
        <a:p>
          <a:r>
            <a:rPr lang="en-US" sz="2000" dirty="0"/>
            <a:t>Use the rose-bud-thorn format. I will discuss this next week.</a:t>
          </a:r>
        </a:p>
      </dgm:t>
    </dgm:pt>
    <dgm:pt modelId="{9FFC37C6-15D2-47A5-AFF2-934DCDCD2A9E}" type="parTrans" cxnId="{FE7DFF41-A16A-436D-91BA-549CF8C48201}">
      <dgm:prSet/>
      <dgm:spPr/>
      <dgm:t>
        <a:bodyPr/>
        <a:lstStyle/>
        <a:p>
          <a:endParaRPr lang="en-US"/>
        </a:p>
      </dgm:t>
    </dgm:pt>
    <dgm:pt modelId="{85991B7B-720F-4C1C-9EF9-3E3675A258D8}" type="sibTrans" cxnId="{FE7DFF41-A16A-436D-91BA-549CF8C48201}">
      <dgm:prSet/>
      <dgm:spPr/>
      <dgm:t>
        <a:bodyPr/>
        <a:lstStyle/>
        <a:p>
          <a:endParaRPr lang="en-US"/>
        </a:p>
      </dgm:t>
    </dgm:pt>
    <dgm:pt modelId="{71AC395F-B686-4281-B19C-4305DA5666D4}">
      <dgm:prSet/>
      <dgm:spPr/>
      <dgm:t>
        <a:bodyPr/>
        <a:lstStyle/>
        <a:p>
          <a:r>
            <a:rPr lang="en-US" dirty="0"/>
            <a:t>4</a:t>
          </a:r>
        </a:p>
      </dgm:t>
    </dgm:pt>
    <dgm:pt modelId="{4E17F0A3-239C-43BD-A757-6F01C433E436}" type="parTrans" cxnId="{F19EDF53-B136-40C7-BF2B-7F7285584CC1}">
      <dgm:prSet/>
      <dgm:spPr/>
      <dgm:t>
        <a:bodyPr/>
        <a:lstStyle/>
        <a:p>
          <a:endParaRPr lang="en-US"/>
        </a:p>
      </dgm:t>
    </dgm:pt>
    <dgm:pt modelId="{5BF7049C-8698-49D8-98E6-F30E61FD60CB}" type="sibTrans" cxnId="{F19EDF53-B136-40C7-BF2B-7F7285584CC1}">
      <dgm:prSet/>
      <dgm:spPr/>
      <dgm:t>
        <a:bodyPr/>
        <a:lstStyle/>
        <a:p>
          <a:endParaRPr lang="en-US"/>
        </a:p>
      </dgm:t>
    </dgm:pt>
    <dgm:pt modelId="{24EE565F-3E43-4859-83DC-BF26D12ADCF7}">
      <dgm:prSet custT="1"/>
      <dgm:spPr/>
      <dgm:t>
        <a:bodyPr/>
        <a:lstStyle/>
        <a:p>
          <a:r>
            <a:rPr lang="en-US" sz="2000" dirty="0"/>
            <a:t>Turn in revision of paper by 8pm, Thursday, February 17 (file upload).</a:t>
          </a:r>
        </a:p>
      </dgm:t>
    </dgm:pt>
    <dgm:pt modelId="{FCBA1E5D-6338-4D43-8CE0-1F34555A2B6E}" type="parTrans" cxnId="{8662AB73-F8D8-44CE-99CE-D0D9C16F5462}">
      <dgm:prSet/>
      <dgm:spPr/>
      <dgm:t>
        <a:bodyPr/>
        <a:lstStyle/>
        <a:p>
          <a:endParaRPr lang="en-US"/>
        </a:p>
      </dgm:t>
    </dgm:pt>
    <dgm:pt modelId="{D97CD78D-57D2-45B3-B57B-A67192786BA9}" type="sibTrans" cxnId="{8662AB73-F8D8-44CE-99CE-D0D9C16F5462}">
      <dgm:prSet/>
      <dgm:spPr/>
      <dgm:t>
        <a:bodyPr/>
        <a:lstStyle/>
        <a:p>
          <a:endParaRPr lang="en-US"/>
        </a:p>
      </dgm:t>
    </dgm:pt>
    <dgm:pt modelId="{233A1B65-87DB-487C-B2AB-8A20E0C47A35}">
      <dgm:prSet custT="1"/>
      <dgm:spPr/>
      <dgm:t>
        <a:bodyPr/>
        <a:lstStyle/>
        <a:p>
          <a:r>
            <a:rPr lang="en-US" sz="2000" dirty="0"/>
            <a:t>This is the point at which we score the paper, using the rubric.</a:t>
          </a:r>
        </a:p>
      </dgm:t>
    </dgm:pt>
    <dgm:pt modelId="{CF0C0931-2D8C-4358-AB1B-C023DE1BC4C1}" type="parTrans" cxnId="{EB4E9AEC-0C88-4B55-9579-CC5C48C6150D}">
      <dgm:prSet/>
      <dgm:spPr/>
      <dgm:t>
        <a:bodyPr/>
        <a:lstStyle/>
        <a:p>
          <a:endParaRPr lang="en-US"/>
        </a:p>
      </dgm:t>
    </dgm:pt>
    <dgm:pt modelId="{EE26B37B-865D-4134-BBAE-E8B96C271300}" type="sibTrans" cxnId="{EB4E9AEC-0C88-4B55-9579-CC5C48C6150D}">
      <dgm:prSet/>
      <dgm:spPr/>
      <dgm:t>
        <a:bodyPr/>
        <a:lstStyle/>
        <a:p>
          <a:endParaRPr lang="en-US"/>
        </a:p>
      </dgm:t>
    </dgm:pt>
    <dgm:pt modelId="{626B15B5-98A1-8B41-A11D-570345DE6BDE}" type="pres">
      <dgm:prSet presAssocID="{505E096B-B63C-47B5-8294-5C613F77C8B0}" presName="Name0" presStyleCnt="0">
        <dgm:presLayoutVars>
          <dgm:dir/>
          <dgm:animLvl val="lvl"/>
          <dgm:resizeHandles val="exact"/>
        </dgm:presLayoutVars>
      </dgm:prSet>
      <dgm:spPr/>
    </dgm:pt>
    <dgm:pt modelId="{A08D23D7-96FE-0A44-8CFF-BA0A983D3457}" type="pres">
      <dgm:prSet presAssocID="{71AC395F-B686-4281-B19C-4305DA5666D4}" presName="boxAndChildren" presStyleCnt="0"/>
      <dgm:spPr/>
    </dgm:pt>
    <dgm:pt modelId="{2A8592CE-084D-8E42-8DFC-6E0D572D1893}" type="pres">
      <dgm:prSet presAssocID="{71AC395F-B686-4281-B19C-4305DA5666D4}" presName="parentTextBox" presStyleLbl="alignNode1" presStyleIdx="0" presStyleCnt="4"/>
      <dgm:spPr/>
    </dgm:pt>
    <dgm:pt modelId="{62F76D69-22C5-1C47-B69E-226BA71E06B8}" type="pres">
      <dgm:prSet presAssocID="{71AC395F-B686-4281-B19C-4305DA5666D4}" presName="descendantBox" presStyleLbl="bgAccFollowNode1" presStyleIdx="0" presStyleCnt="4" custLinFactNeighborX="19" custLinFactNeighborY="29112"/>
      <dgm:spPr/>
    </dgm:pt>
    <dgm:pt modelId="{F22085B0-2B02-6C4C-8F76-D15BE4F45D17}" type="pres">
      <dgm:prSet presAssocID="{B3B957A0-F3A6-453F-9762-364B99A53A88}" presName="sp" presStyleCnt="0"/>
      <dgm:spPr/>
    </dgm:pt>
    <dgm:pt modelId="{311B9C3C-9650-214A-8A9A-BCFF3741C04E}" type="pres">
      <dgm:prSet presAssocID="{2283AB72-791D-4EA5-85A1-52C5DC043DC4}" presName="arrowAndChildren" presStyleCnt="0"/>
      <dgm:spPr/>
    </dgm:pt>
    <dgm:pt modelId="{A0178CB8-3023-DF4F-8F91-33B2B95A9D4C}" type="pres">
      <dgm:prSet presAssocID="{2283AB72-791D-4EA5-85A1-52C5DC043DC4}" presName="parentTextArrow" presStyleLbl="node1" presStyleIdx="0" presStyleCnt="0"/>
      <dgm:spPr/>
    </dgm:pt>
    <dgm:pt modelId="{16406AE4-DFF8-4A49-9821-01D4EB06D321}" type="pres">
      <dgm:prSet presAssocID="{2283AB72-791D-4EA5-85A1-52C5DC043DC4}" presName="arrow" presStyleLbl="alignNode1" presStyleIdx="1" presStyleCnt="4"/>
      <dgm:spPr/>
    </dgm:pt>
    <dgm:pt modelId="{5FA4A3A7-59C4-0045-886E-EDB0E923EC8B}" type="pres">
      <dgm:prSet presAssocID="{2283AB72-791D-4EA5-85A1-52C5DC043DC4}" presName="descendantArrow" presStyleLbl="bgAccFollowNode1" presStyleIdx="1" presStyleCnt="4"/>
      <dgm:spPr/>
    </dgm:pt>
    <dgm:pt modelId="{688DC5FA-B8C4-244B-A966-1C043FB36C03}" type="pres">
      <dgm:prSet presAssocID="{0472FE82-05FE-4367-8BEE-887A7FBF5ECE}" presName="sp" presStyleCnt="0"/>
      <dgm:spPr/>
    </dgm:pt>
    <dgm:pt modelId="{43C7E92F-EC67-1A4E-87B2-37831B3F6A43}" type="pres">
      <dgm:prSet presAssocID="{859776BD-42F0-47B9-A263-E90BC7C1E84C}" presName="arrowAndChildren" presStyleCnt="0"/>
      <dgm:spPr/>
    </dgm:pt>
    <dgm:pt modelId="{7979A9AC-6C14-4E42-BD03-574D42186D06}" type="pres">
      <dgm:prSet presAssocID="{859776BD-42F0-47B9-A263-E90BC7C1E84C}" presName="parentTextArrow" presStyleLbl="node1" presStyleIdx="0" presStyleCnt="0"/>
      <dgm:spPr/>
    </dgm:pt>
    <dgm:pt modelId="{FCDB699A-98C8-0442-97FA-FE0FD7D4699C}" type="pres">
      <dgm:prSet presAssocID="{859776BD-42F0-47B9-A263-E90BC7C1E84C}" presName="arrow" presStyleLbl="alignNode1" presStyleIdx="2" presStyleCnt="4"/>
      <dgm:spPr/>
    </dgm:pt>
    <dgm:pt modelId="{BAB1E5C2-1708-6444-A6DA-B7EE68923E75}" type="pres">
      <dgm:prSet presAssocID="{859776BD-42F0-47B9-A263-E90BC7C1E84C}" presName="descendantArrow" presStyleLbl="bgAccFollowNode1" presStyleIdx="2" presStyleCnt="4"/>
      <dgm:spPr/>
    </dgm:pt>
    <dgm:pt modelId="{B6D9A554-5F15-8547-A67D-9943E08BEBBD}" type="pres">
      <dgm:prSet presAssocID="{CEA1DFD3-D1D9-4CAB-8FC7-E6F10FC59ABA}" presName="sp" presStyleCnt="0"/>
      <dgm:spPr/>
    </dgm:pt>
    <dgm:pt modelId="{C877BDEF-6E06-F945-B80A-C1ABAE2512D7}" type="pres">
      <dgm:prSet presAssocID="{96F448B5-C72F-4C14-B6EA-F174500CA0FE}" presName="arrowAndChildren" presStyleCnt="0"/>
      <dgm:spPr/>
    </dgm:pt>
    <dgm:pt modelId="{88E83E33-3988-674E-A1EA-1A51140593ED}" type="pres">
      <dgm:prSet presAssocID="{96F448B5-C72F-4C14-B6EA-F174500CA0FE}" presName="parentTextArrow" presStyleLbl="node1" presStyleIdx="0" presStyleCnt="0"/>
      <dgm:spPr/>
    </dgm:pt>
    <dgm:pt modelId="{6EEDFF41-1B96-374F-8373-65B3E881817C}" type="pres">
      <dgm:prSet presAssocID="{96F448B5-C72F-4C14-B6EA-F174500CA0FE}" presName="arrow" presStyleLbl="alignNode1" presStyleIdx="3" presStyleCnt="4"/>
      <dgm:spPr/>
    </dgm:pt>
    <dgm:pt modelId="{2AB69FAF-EEB0-6E4F-AB22-00C8C7EEA30C}" type="pres">
      <dgm:prSet presAssocID="{96F448B5-C72F-4C14-B6EA-F174500CA0FE}" presName="descendantArrow" presStyleLbl="bgAccFollowNode1" presStyleIdx="3" presStyleCnt="4"/>
      <dgm:spPr/>
    </dgm:pt>
  </dgm:ptLst>
  <dgm:cxnLst>
    <dgm:cxn modelId="{27884505-F5C4-DC41-94D0-4901BD1F89CE}" type="presOf" srcId="{233A1B65-87DB-487C-B2AB-8A20E0C47A35}" destId="{62F76D69-22C5-1C47-B69E-226BA71E06B8}" srcOrd="0" destOrd="1" presId="urn:microsoft.com/office/officeart/2016/7/layout/VerticalDownArrowProcess"/>
    <dgm:cxn modelId="{BAE49309-F411-0F4B-860D-63DDAD0B5316}" type="presOf" srcId="{859776BD-42F0-47B9-A263-E90BC7C1E84C}" destId="{7979A9AC-6C14-4E42-BD03-574D42186D06}" srcOrd="0" destOrd="0" presId="urn:microsoft.com/office/officeart/2016/7/layout/VerticalDownArrowProcess"/>
    <dgm:cxn modelId="{B8B07F16-7CC9-DB41-93B9-5EE7EEF5E621}" type="presOf" srcId="{2F080C06-D5B8-4E8B-9CAC-AEAD7AA631BF}" destId="{5FA4A3A7-59C4-0045-886E-EDB0E923EC8B}" srcOrd="0" destOrd="0" presId="urn:microsoft.com/office/officeart/2016/7/layout/VerticalDownArrowProcess"/>
    <dgm:cxn modelId="{98ED2025-0D02-674C-8E15-457E304B8859}" type="presOf" srcId="{24EE565F-3E43-4859-83DC-BF26D12ADCF7}" destId="{62F76D69-22C5-1C47-B69E-226BA71E06B8}" srcOrd="0" destOrd="0" presId="urn:microsoft.com/office/officeart/2016/7/layout/VerticalDownArrowProcess"/>
    <dgm:cxn modelId="{3B8D9628-2C8B-5B4E-829B-CA7FE2337437}" type="presOf" srcId="{687B9C15-FEF0-46AD-B193-A6DDCE28828D}" destId="{5FA4A3A7-59C4-0045-886E-EDB0E923EC8B}" srcOrd="0" destOrd="1" presId="urn:microsoft.com/office/officeart/2016/7/layout/VerticalDownArrowProcess"/>
    <dgm:cxn modelId="{C6047E29-FCF2-0A49-99FE-0DD5B2D196FF}" type="presOf" srcId="{2283AB72-791D-4EA5-85A1-52C5DC043DC4}" destId="{16406AE4-DFF8-4A49-9821-01D4EB06D321}" srcOrd="1" destOrd="0" presId="urn:microsoft.com/office/officeart/2016/7/layout/VerticalDownArrowProcess"/>
    <dgm:cxn modelId="{F16F7134-9BEC-49AF-8741-341417533C4B}" srcId="{2283AB72-791D-4EA5-85A1-52C5DC043DC4}" destId="{2F080C06-D5B8-4E8B-9CAC-AEAD7AA631BF}" srcOrd="0" destOrd="0" parTransId="{B4ECF7F6-0726-4275-A951-42B1AB13A118}" sibTransId="{F781FD62-8B40-46B8-A14D-67B6977AECC5}"/>
    <dgm:cxn modelId="{73CE4D3A-8F7F-4D30-B47C-8899BE0ABAC3}" srcId="{505E096B-B63C-47B5-8294-5C613F77C8B0}" destId="{2283AB72-791D-4EA5-85A1-52C5DC043DC4}" srcOrd="2" destOrd="0" parTransId="{79F870C0-64F3-41D7-9A84-CA3C7999AB6A}" sibTransId="{B3B957A0-F3A6-453F-9762-364B99A53A88}"/>
    <dgm:cxn modelId="{A0BE463C-5EBB-714A-B545-8A9C30F16163}" type="presOf" srcId="{859776BD-42F0-47B9-A263-E90BC7C1E84C}" destId="{FCDB699A-98C8-0442-97FA-FE0FD7D4699C}" srcOrd="1" destOrd="0" presId="urn:microsoft.com/office/officeart/2016/7/layout/VerticalDownArrowProcess"/>
    <dgm:cxn modelId="{FE7DFF41-A16A-436D-91BA-549CF8C48201}" srcId="{2F080C06-D5B8-4E8B-9CAC-AEAD7AA631BF}" destId="{687B9C15-FEF0-46AD-B193-A6DDCE28828D}" srcOrd="0" destOrd="0" parTransId="{9FFC37C6-15D2-47A5-AFF2-934DCDCD2A9E}" sibTransId="{85991B7B-720F-4C1C-9EF9-3E3675A258D8}"/>
    <dgm:cxn modelId="{BEE18547-2424-D345-9093-0DF99B32F087}" type="presOf" srcId="{F97BAC1B-140F-4E14-8C10-B0403D1A2250}" destId="{2AB69FAF-EEB0-6E4F-AB22-00C8C7EEA30C}" srcOrd="0" destOrd="1" presId="urn:microsoft.com/office/officeart/2016/7/layout/VerticalDownArrowProcess"/>
    <dgm:cxn modelId="{092F4F4E-8AF0-49E5-894E-2DC957CCD07A}" srcId="{505E096B-B63C-47B5-8294-5C613F77C8B0}" destId="{96F448B5-C72F-4C14-B6EA-F174500CA0FE}" srcOrd="0" destOrd="0" parTransId="{BC19DF15-577F-4B24-AF94-B96B4F560C42}" sibTransId="{CEA1DFD3-D1D9-4CAB-8FC7-E6F10FC59ABA}"/>
    <dgm:cxn modelId="{96AC3373-3D2A-4B8E-813B-5A5867BD9D76}" srcId="{859776BD-42F0-47B9-A263-E90BC7C1E84C}" destId="{3FB1F5B5-AC20-4677-BC10-B50343C9F7C5}" srcOrd="0" destOrd="0" parTransId="{14C6A372-685D-4BCC-B574-32DDA2593FAC}" sibTransId="{B56254C8-929F-4753-A6FD-28F8E4BE5F02}"/>
    <dgm:cxn modelId="{8662AB73-F8D8-44CE-99CE-D0D9C16F5462}" srcId="{71AC395F-B686-4281-B19C-4305DA5666D4}" destId="{24EE565F-3E43-4859-83DC-BF26D12ADCF7}" srcOrd="0" destOrd="0" parTransId="{FCBA1E5D-6338-4D43-8CE0-1F34555A2B6E}" sibTransId="{D97CD78D-57D2-45B3-B57B-A67192786BA9}"/>
    <dgm:cxn modelId="{F19EDF53-B136-40C7-BF2B-7F7285584CC1}" srcId="{505E096B-B63C-47B5-8294-5C613F77C8B0}" destId="{71AC395F-B686-4281-B19C-4305DA5666D4}" srcOrd="3" destOrd="0" parTransId="{4E17F0A3-239C-43BD-A757-6F01C433E436}" sibTransId="{5BF7049C-8698-49D8-98E6-F30E61FD60CB}"/>
    <dgm:cxn modelId="{51E14755-02A1-5741-BF08-A2C0ABA4C62F}" type="presOf" srcId="{96F448B5-C72F-4C14-B6EA-F174500CA0FE}" destId="{6EEDFF41-1B96-374F-8373-65B3E881817C}" srcOrd="1" destOrd="0" presId="urn:microsoft.com/office/officeart/2016/7/layout/VerticalDownArrowProcess"/>
    <dgm:cxn modelId="{EFF20F7D-EA66-8C43-A9A0-06157F2C053F}" type="presOf" srcId="{3FB1F5B5-AC20-4677-BC10-B50343C9F7C5}" destId="{BAB1E5C2-1708-6444-A6DA-B7EE68923E75}" srcOrd="0" destOrd="0" presId="urn:microsoft.com/office/officeart/2016/7/layout/VerticalDownArrowProcess"/>
    <dgm:cxn modelId="{BDDF9A95-B79A-5E4C-8279-06D9B723AC27}" type="presOf" srcId="{96F448B5-C72F-4C14-B6EA-F174500CA0FE}" destId="{88E83E33-3988-674E-A1EA-1A51140593ED}" srcOrd="0" destOrd="0" presId="urn:microsoft.com/office/officeart/2016/7/layout/VerticalDownArrowProcess"/>
    <dgm:cxn modelId="{22568AB3-AB78-4696-8C6F-296775E7996D}" srcId="{FD7E88E8-281D-4F82-BAFA-3FEF4BE40967}" destId="{F97BAC1B-140F-4E14-8C10-B0403D1A2250}" srcOrd="0" destOrd="0" parTransId="{55977288-E312-43E3-9768-85E7626BF8A3}" sibTransId="{219A5140-EEF1-4D41-AF93-68436CAF5760}"/>
    <dgm:cxn modelId="{15700FB9-B05D-445A-921F-23F38D01D470}" srcId="{505E096B-B63C-47B5-8294-5C613F77C8B0}" destId="{859776BD-42F0-47B9-A263-E90BC7C1E84C}" srcOrd="1" destOrd="0" parTransId="{7EA92F0C-A3A9-45A1-BF33-AB88D3E0E86A}" sibTransId="{0472FE82-05FE-4367-8BEE-887A7FBF5ECE}"/>
    <dgm:cxn modelId="{ABEA35BF-042D-4E25-9F69-AD3682B720C4}" srcId="{96F448B5-C72F-4C14-B6EA-F174500CA0FE}" destId="{FD7E88E8-281D-4F82-BAFA-3FEF4BE40967}" srcOrd="0" destOrd="0" parTransId="{B5E4E04F-C8C1-410A-8CBF-EFB419CC3E2C}" sibTransId="{03742F23-54F6-4C73-8188-584B049534ED}"/>
    <dgm:cxn modelId="{BA3262C5-0296-4740-BCC5-6449BAE3BDCC}" type="presOf" srcId="{505E096B-B63C-47B5-8294-5C613F77C8B0}" destId="{626B15B5-98A1-8B41-A11D-570345DE6BDE}" srcOrd="0" destOrd="0" presId="urn:microsoft.com/office/officeart/2016/7/layout/VerticalDownArrowProcess"/>
    <dgm:cxn modelId="{D698D3C5-BE2B-A24B-B196-4118AB7974C9}" type="presOf" srcId="{FD7E88E8-281D-4F82-BAFA-3FEF4BE40967}" destId="{2AB69FAF-EEB0-6E4F-AB22-00C8C7EEA30C}" srcOrd="0" destOrd="0" presId="urn:microsoft.com/office/officeart/2016/7/layout/VerticalDownArrowProcess"/>
    <dgm:cxn modelId="{0EDEFDE0-403E-42E4-8BFA-90A599ECCBBD}" srcId="{3FB1F5B5-AC20-4677-BC10-B50343C9F7C5}" destId="{D932ACB1-1FAA-4BD4-AC32-0CEE401038ED}" srcOrd="0" destOrd="0" parTransId="{DD349832-AEDB-4F3B-AC39-AA742698459B}" sibTransId="{A62024F7-473A-4A8F-ACD3-A6AB9031CCDB}"/>
    <dgm:cxn modelId="{EB4E9AEC-0C88-4B55-9579-CC5C48C6150D}" srcId="{24EE565F-3E43-4859-83DC-BF26D12ADCF7}" destId="{233A1B65-87DB-487C-B2AB-8A20E0C47A35}" srcOrd="0" destOrd="0" parTransId="{CF0C0931-2D8C-4358-AB1B-C023DE1BC4C1}" sibTransId="{EE26B37B-865D-4134-BBAE-E8B96C271300}"/>
    <dgm:cxn modelId="{D470DEF1-F294-764C-AEBA-F31F676AE647}" type="presOf" srcId="{71AC395F-B686-4281-B19C-4305DA5666D4}" destId="{2A8592CE-084D-8E42-8DFC-6E0D572D1893}" srcOrd="0" destOrd="0" presId="urn:microsoft.com/office/officeart/2016/7/layout/VerticalDownArrowProcess"/>
    <dgm:cxn modelId="{BE4463F4-F098-4146-8EFD-E11CDFCD5896}" type="presOf" srcId="{D932ACB1-1FAA-4BD4-AC32-0CEE401038ED}" destId="{BAB1E5C2-1708-6444-A6DA-B7EE68923E75}" srcOrd="0" destOrd="1" presId="urn:microsoft.com/office/officeart/2016/7/layout/VerticalDownArrowProcess"/>
    <dgm:cxn modelId="{709F1EF5-FF23-0449-BC31-1C2E948784B8}" type="presOf" srcId="{2283AB72-791D-4EA5-85A1-52C5DC043DC4}" destId="{A0178CB8-3023-DF4F-8F91-33B2B95A9D4C}" srcOrd="0" destOrd="0" presId="urn:microsoft.com/office/officeart/2016/7/layout/VerticalDownArrowProcess"/>
    <dgm:cxn modelId="{ABC671BB-DCB1-3340-9285-1B430A14229B}" type="presParOf" srcId="{626B15B5-98A1-8B41-A11D-570345DE6BDE}" destId="{A08D23D7-96FE-0A44-8CFF-BA0A983D3457}" srcOrd="0" destOrd="0" presId="urn:microsoft.com/office/officeart/2016/7/layout/VerticalDownArrowProcess"/>
    <dgm:cxn modelId="{4DCEC58D-ABB1-2A4B-83DA-6AE82A4CBF85}" type="presParOf" srcId="{A08D23D7-96FE-0A44-8CFF-BA0A983D3457}" destId="{2A8592CE-084D-8E42-8DFC-6E0D572D1893}" srcOrd="0" destOrd="0" presId="urn:microsoft.com/office/officeart/2016/7/layout/VerticalDownArrowProcess"/>
    <dgm:cxn modelId="{123762A8-C165-D842-9819-56008B4D386B}" type="presParOf" srcId="{A08D23D7-96FE-0A44-8CFF-BA0A983D3457}" destId="{62F76D69-22C5-1C47-B69E-226BA71E06B8}" srcOrd="1" destOrd="0" presId="urn:microsoft.com/office/officeart/2016/7/layout/VerticalDownArrowProcess"/>
    <dgm:cxn modelId="{B599BC21-0AA3-724B-B2AE-C22BFA2C8201}" type="presParOf" srcId="{626B15B5-98A1-8B41-A11D-570345DE6BDE}" destId="{F22085B0-2B02-6C4C-8F76-D15BE4F45D17}" srcOrd="1" destOrd="0" presId="urn:microsoft.com/office/officeart/2016/7/layout/VerticalDownArrowProcess"/>
    <dgm:cxn modelId="{F95FA318-7508-494C-A205-5FE4A25E9DE8}" type="presParOf" srcId="{626B15B5-98A1-8B41-A11D-570345DE6BDE}" destId="{311B9C3C-9650-214A-8A9A-BCFF3741C04E}" srcOrd="2" destOrd="0" presId="urn:microsoft.com/office/officeart/2016/7/layout/VerticalDownArrowProcess"/>
    <dgm:cxn modelId="{5E3F8D5F-4B9E-0240-87FA-B0CE53F41E17}" type="presParOf" srcId="{311B9C3C-9650-214A-8A9A-BCFF3741C04E}" destId="{A0178CB8-3023-DF4F-8F91-33B2B95A9D4C}" srcOrd="0" destOrd="0" presId="urn:microsoft.com/office/officeart/2016/7/layout/VerticalDownArrowProcess"/>
    <dgm:cxn modelId="{B42B62C3-3F5F-6344-A0B3-F87EFA734E52}" type="presParOf" srcId="{311B9C3C-9650-214A-8A9A-BCFF3741C04E}" destId="{16406AE4-DFF8-4A49-9821-01D4EB06D321}" srcOrd="1" destOrd="0" presId="urn:microsoft.com/office/officeart/2016/7/layout/VerticalDownArrowProcess"/>
    <dgm:cxn modelId="{2AC92E1B-BE8D-D743-8C16-B074C79B2469}" type="presParOf" srcId="{311B9C3C-9650-214A-8A9A-BCFF3741C04E}" destId="{5FA4A3A7-59C4-0045-886E-EDB0E923EC8B}" srcOrd="2" destOrd="0" presId="urn:microsoft.com/office/officeart/2016/7/layout/VerticalDownArrowProcess"/>
    <dgm:cxn modelId="{FDBB9BA3-8641-C949-A480-3D278DA31859}" type="presParOf" srcId="{626B15B5-98A1-8B41-A11D-570345DE6BDE}" destId="{688DC5FA-B8C4-244B-A966-1C043FB36C03}" srcOrd="3" destOrd="0" presId="urn:microsoft.com/office/officeart/2016/7/layout/VerticalDownArrowProcess"/>
    <dgm:cxn modelId="{52E3BC61-D0BF-A747-9152-BD80E65030AE}" type="presParOf" srcId="{626B15B5-98A1-8B41-A11D-570345DE6BDE}" destId="{43C7E92F-EC67-1A4E-87B2-37831B3F6A43}" srcOrd="4" destOrd="0" presId="urn:microsoft.com/office/officeart/2016/7/layout/VerticalDownArrowProcess"/>
    <dgm:cxn modelId="{7573D237-06A1-6745-B89F-821D9D5B74F0}" type="presParOf" srcId="{43C7E92F-EC67-1A4E-87B2-37831B3F6A43}" destId="{7979A9AC-6C14-4E42-BD03-574D42186D06}" srcOrd="0" destOrd="0" presId="urn:microsoft.com/office/officeart/2016/7/layout/VerticalDownArrowProcess"/>
    <dgm:cxn modelId="{C795146F-051D-9F43-8566-7D626AF05399}" type="presParOf" srcId="{43C7E92F-EC67-1A4E-87B2-37831B3F6A43}" destId="{FCDB699A-98C8-0442-97FA-FE0FD7D4699C}" srcOrd="1" destOrd="0" presId="urn:microsoft.com/office/officeart/2016/7/layout/VerticalDownArrowProcess"/>
    <dgm:cxn modelId="{1C1F07B7-0FD8-6040-8E74-C30ECF56EC33}" type="presParOf" srcId="{43C7E92F-EC67-1A4E-87B2-37831B3F6A43}" destId="{BAB1E5C2-1708-6444-A6DA-B7EE68923E75}" srcOrd="2" destOrd="0" presId="urn:microsoft.com/office/officeart/2016/7/layout/VerticalDownArrowProcess"/>
    <dgm:cxn modelId="{69D83025-26B3-5347-A461-05177D708E78}" type="presParOf" srcId="{626B15B5-98A1-8B41-A11D-570345DE6BDE}" destId="{B6D9A554-5F15-8547-A67D-9943E08BEBBD}" srcOrd="5" destOrd="0" presId="urn:microsoft.com/office/officeart/2016/7/layout/VerticalDownArrowProcess"/>
    <dgm:cxn modelId="{BA9DE1E7-D5CB-EC4C-A4A6-11B5093BD7BF}" type="presParOf" srcId="{626B15B5-98A1-8B41-A11D-570345DE6BDE}" destId="{C877BDEF-6E06-F945-B80A-C1ABAE2512D7}" srcOrd="6" destOrd="0" presId="urn:microsoft.com/office/officeart/2016/7/layout/VerticalDownArrowProcess"/>
    <dgm:cxn modelId="{FB45477E-F4B6-7E44-B51F-8A19C5A3A6FF}" type="presParOf" srcId="{C877BDEF-6E06-F945-B80A-C1ABAE2512D7}" destId="{88E83E33-3988-674E-A1EA-1A51140593ED}" srcOrd="0" destOrd="0" presId="urn:microsoft.com/office/officeart/2016/7/layout/VerticalDownArrowProcess"/>
    <dgm:cxn modelId="{64528E83-0794-0945-AE57-88F06CC0A28E}" type="presParOf" srcId="{C877BDEF-6E06-F945-B80A-C1ABAE2512D7}" destId="{6EEDFF41-1B96-374F-8373-65B3E881817C}" srcOrd="1" destOrd="0" presId="urn:microsoft.com/office/officeart/2016/7/layout/VerticalDownArrowProcess"/>
    <dgm:cxn modelId="{CBCB0D11-1F60-A44D-ABA3-F4BA28A4A724}" type="presParOf" srcId="{C877BDEF-6E06-F945-B80A-C1ABAE2512D7}" destId="{2AB69FAF-EEB0-6E4F-AB22-00C8C7EEA30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592CE-084D-8E42-8DFC-6E0D572D1893}">
      <dsp:nvSpPr>
        <dsp:cNvPr id="0" name=""/>
        <dsp:cNvSpPr/>
      </dsp:nvSpPr>
      <dsp:spPr>
        <a:xfrm>
          <a:off x="0" y="4386315"/>
          <a:ext cx="2708338" cy="95961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41808" rIns="192617"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4</a:t>
          </a:r>
        </a:p>
      </dsp:txBody>
      <dsp:txXfrm>
        <a:off x="0" y="4386315"/>
        <a:ext cx="2708338" cy="959618"/>
      </dsp:txXfrm>
    </dsp:sp>
    <dsp:sp modelId="{62F76D69-22C5-1C47-B69E-226BA71E06B8}">
      <dsp:nvSpPr>
        <dsp:cNvPr id="0" name=""/>
        <dsp:cNvSpPr/>
      </dsp:nvSpPr>
      <dsp:spPr>
        <a:xfrm>
          <a:off x="2708338" y="4388133"/>
          <a:ext cx="8125016" cy="95961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Turn in revision of paper by 8pm, Thursday, February 17 (file upload).</a:t>
          </a:r>
        </a:p>
        <a:p>
          <a:pPr marL="228600" lvl="1" indent="-228600" algn="l" defTabSz="889000">
            <a:lnSpc>
              <a:spcPct val="90000"/>
            </a:lnSpc>
            <a:spcBef>
              <a:spcPct val="0"/>
            </a:spcBef>
            <a:spcAft>
              <a:spcPct val="15000"/>
            </a:spcAft>
            <a:buChar char="•"/>
          </a:pPr>
          <a:r>
            <a:rPr lang="en-US" sz="2000" kern="1200" dirty="0"/>
            <a:t>This is the point at which we score the paper, using the rubric.</a:t>
          </a:r>
        </a:p>
      </dsp:txBody>
      <dsp:txXfrm>
        <a:off x="2708338" y="4388133"/>
        <a:ext cx="8125016" cy="959618"/>
      </dsp:txXfrm>
    </dsp:sp>
    <dsp:sp modelId="{16406AE4-DFF8-4A49-9821-01D4EB06D321}">
      <dsp:nvSpPr>
        <dsp:cNvPr id="0" name=""/>
        <dsp:cNvSpPr/>
      </dsp:nvSpPr>
      <dsp:spPr>
        <a:xfrm rot="10800000">
          <a:off x="0" y="2924816"/>
          <a:ext cx="2708338" cy="1475893"/>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41808" rIns="192617"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3</a:t>
          </a:r>
        </a:p>
      </dsp:txBody>
      <dsp:txXfrm rot="-10800000">
        <a:off x="0" y="2924816"/>
        <a:ext cx="2708338" cy="959330"/>
      </dsp:txXfrm>
    </dsp:sp>
    <dsp:sp modelId="{5FA4A3A7-59C4-0045-886E-EDB0E923EC8B}">
      <dsp:nvSpPr>
        <dsp:cNvPr id="0" name=""/>
        <dsp:cNvSpPr/>
      </dsp:nvSpPr>
      <dsp:spPr>
        <a:xfrm>
          <a:off x="2708338" y="2924816"/>
          <a:ext cx="8125016" cy="959330"/>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Finish peer reviews by 8pm, Sunday, February 13 (in-Canvas tool).</a:t>
          </a:r>
        </a:p>
        <a:p>
          <a:pPr marL="228600" lvl="1" indent="-228600" algn="l" defTabSz="889000">
            <a:lnSpc>
              <a:spcPct val="90000"/>
            </a:lnSpc>
            <a:spcBef>
              <a:spcPct val="0"/>
            </a:spcBef>
            <a:spcAft>
              <a:spcPct val="15000"/>
            </a:spcAft>
            <a:buChar char="•"/>
          </a:pPr>
          <a:r>
            <a:rPr lang="en-US" sz="2000" kern="1200" dirty="0"/>
            <a:t>Use the rose-bud-thorn format. I will discuss this next week.</a:t>
          </a:r>
        </a:p>
      </dsp:txBody>
      <dsp:txXfrm>
        <a:off x="2708338" y="2924816"/>
        <a:ext cx="8125016" cy="959330"/>
      </dsp:txXfrm>
    </dsp:sp>
    <dsp:sp modelId="{FCDB699A-98C8-0442-97FA-FE0FD7D4699C}">
      <dsp:nvSpPr>
        <dsp:cNvPr id="0" name=""/>
        <dsp:cNvSpPr/>
      </dsp:nvSpPr>
      <dsp:spPr>
        <a:xfrm rot="10800000">
          <a:off x="0" y="1463317"/>
          <a:ext cx="2708338" cy="1475893"/>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41808" rIns="192617"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2</a:t>
          </a:r>
        </a:p>
      </dsp:txBody>
      <dsp:txXfrm rot="-10800000">
        <a:off x="0" y="1463317"/>
        <a:ext cx="2708338" cy="959330"/>
      </dsp:txXfrm>
    </dsp:sp>
    <dsp:sp modelId="{BAB1E5C2-1708-6444-A6DA-B7EE68923E75}">
      <dsp:nvSpPr>
        <dsp:cNvPr id="0" name=""/>
        <dsp:cNvSpPr/>
      </dsp:nvSpPr>
      <dsp:spPr>
        <a:xfrm>
          <a:off x="2708338" y="1463317"/>
          <a:ext cx="8125016" cy="959330"/>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a:t>Turn in draft of paper by 8pm, Thursday, February 10 (file upload).</a:t>
          </a:r>
        </a:p>
        <a:p>
          <a:pPr marL="228600" lvl="1" indent="-228600" algn="l" defTabSz="889000">
            <a:lnSpc>
              <a:spcPct val="90000"/>
            </a:lnSpc>
            <a:spcBef>
              <a:spcPct val="0"/>
            </a:spcBef>
            <a:spcAft>
              <a:spcPct val="15000"/>
            </a:spcAft>
            <a:buChar char="•"/>
          </a:pPr>
          <a:r>
            <a:rPr lang="en-US" sz="2000" kern="1200" dirty="0"/>
            <a:t>You must turn in something to be assigned peer reviews.</a:t>
          </a:r>
        </a:p>
      </dsp:txBody>
      <dsp:txXfrm>
        <a:off x="2708338" y="1463317"/>
        <a:ext cx="8125016" cy="959330"/>
      </dsp:txXfrm>
    </dsp:sp>
    <dsp:sp modelId="{6EEDFF41-1B96-374F-8373-65B3E881817C}">
      <dsp:nvSpPr>
        <dsp:cNvPr id="0" name=""/>
        <dsp:cNvSpPr/>
      </dsp:nvSpPr>
      <dsp:spPr>
        <a:xfrm rot="10800000">
          <a:off x="0" y="1818"/>
          <a:ext cx="2708338" cy="147589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41808" rIns="192617"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1</a:t>
          </a:r>
        </a:p>
      </dsp:txBody>
      <dsp:txXfrm rot="-10800000">
        <a:off x="0" y="1818"/>
        <a:ext cx="2708338" cy="959330"/>
      </dsp:txXfrm>
    </dsp:sp>
    <dsp:sp modelId="{2AB69FAF-EEB0-6E4F-AB22-00C8C7EEA30C}">
      <dsp:nvSpPr>
        <dsp:cNvPr id="0" name=""/>
        <dsp:cNvSpPr/>
      </dsp:nvSpPr>
      <dsp:spPr>
        <a:xfrm>
          <a:off x="2708338" y="1818"/>
          <a:ext cx="8125016" cy="95933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Turn in topic by 8pm, Tuesday, February 8 (working link).</a:t>
          </a:r>
        </a:p>
        <a:p>
          <a:pPr marL="228600" lvl="1" indent="-228600" algn="l" defTabSz="889000">
            <a:lnSpc>
              <a:spcPct val="90000"/>
            </a:lnSpc>
            <a:spcBef>
              <a:spcPct val="0"/>
            </a:spcBef>
            <a:spcAft>
              <a:spcPct val="15000"/>
            </a:spcAft>
            <a:buChar char="•"/>
          </a:pPr>
          <a:r>
            <a:rPr lang="en-US" sz="2000" kern="1200" dirty="0"/>
            <a:t>Your topic is your SOURCE, not the god, ghost, or monster. </a:t>
          </a:r>
        </a:p>
      </dsp:txBody>
      <dsp:txXfrm>
        <a:off x="2708338" y="1818"/>
        <a:ext cx="8125016" cy="95933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095C-2A21-5D49-B93D-B27893978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2A2F0-BC8A-AC40-8F05-C84C5B3AF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15F44-3598-324C-AF97-000D9FAB87BA}"/>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6C92FADE-D7CF-B649-8C0C-2DB3C7442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3763-8D4A-EE44-B9E6-27FF0AF07FF1}"/>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424056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345F-0BBE-6F4D-AFD8-277050C7F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74715F-BBB2-9B45-9D30-D59AB3D9E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ACC00-41C6-904F-A6DE-32CE9D0618BA}"/>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91D1A9AB-3F92-0E48-960B-03BDE48B9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05AE6-1EB5-104E-B0E0-B3829D205380}"/>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27424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A660A2-BDDE-F44B-B585-64AD5B393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C6523-E2C9-BE4B-8C55-2305A48F4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B85C7-02B6-6F4E-AFEF-9B48529588A6}"/>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D3AF9AE9-26DE-9844-8E1F-3BA0307D7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A352F-0025-4D45-BFEE-3E0A770730A7}"/>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1446197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BC72-7819-C34E-9DED-08BFE2712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2058A-8306-FC4F-9797-F06ABDFA5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8A9BA-3AC5-7E47-8344-7E201CDC4ABE}"/>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AC0D375E-A4D1-9B45-B779-C7FBA807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78F8F-E4FD-3D47-94F1-406523D7CA69}"/>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207650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C400-A206-F14C-9231-3E571ABF9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8F74AF-C784-734A-938C-F9297B55C3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A1DCE-2AFA-014B-B971-2B858B1B8EE2}"/>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01B287D8-63D9-F341-B1DF-FD63EF899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EEBA6-93FE-644A-B26B-FB7E2EF26B5A}"/>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275425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A03A-C408-2C4F-9D79-E664155CF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6ECEC-2145-F740-8F48-709DF473E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BBE87-B595-DE47-82FC-5344E2C33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409A0-323A-FD43-92CE-16776C476A59}"/>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6" name="Footer Placeholder 5">
            <a:extLst>
              <a:ext uri="{FF2B5EF4-FFF2-40B4-BE49-F238E27FC236}">
                <a16:creationId xmlns:a16="http://schemas.microsoft.com/office/drawing/2014/main" id="{1B0F1B44-E92D-E144-866A-A452E0BDF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965B3-40B3-4641-A7A7-DE3BEB8FDC84}"/>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48817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561-F842-FF4B-A981-9AEDFEE825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DE51E1-7E5A-DD45-8C95-866AEDD05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1948E-B57C-E943-9662-34E7A3061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8E8ADD-27FA-E241-B56A-44E00F61F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C3A0A-F2A6-5541-AD2D-4453750D2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F6B91-B750-E745-999F-3F9E752972F2}"/>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8" name="Footer Placeholder 7">
            <a:extLst>
              <a:ext uri="{FF2B5EF4-FFF2-40B4-BE49-F238E27FC236}">
                <a16:creationId xmlns:a16="http://schemas.microsoft.com/office/drawing/2014/main" id="{2C255A51-562D-5A47-A996-A7C50D745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C16A9-3600-1A45-9F61-66A7B3C82918}"/>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78539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141-DABA-F249-AA05-6FDC832544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5BB3B2-C4E3-9C4D-A2E4-8D7EB4EFABBB}"/>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4" name="Footer Placeholder 3">
            <a:extLst>
              <a:ext uri="{FF2B5EF4-FFF2-40B4-BE49-F238E27FC236}">
                <a16:creationId xmlns:a16="http://schemas.microsoft.com/office/drawing/2014/main" id="{1AF9C671-F088-474E-82FA-7FF73B9C6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ADE32-C98F-2341-A196-90787DA6AEEE}"/>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322397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2F3C6-91CE-D645-BBD5-2BBD253CCEB3}"/>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3" name="Footer Placeholder 2">
            <a:extLst>
              <a:ext uri="{FF2B5EF4-FFF2-40B4-BE49-F238E27FC236}">
                <a16:creationId xmlns:a16="http://schemas.microsoft.com/office/drawing/2014/main" id="{590F3150-AF1C-BE49-A47D-CA52975D1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0FB446-D435-654F-9FFA-876349A433EB}"/>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84151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226-95DE-9544-A012-6D63B4B34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8A4EF-EBAF-DD49-810A-32B6E9E53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41937-A6A7-DE43-B6EF-EA32065C4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FEF47-728E-6344-BFB8-C7C8FE39EA01}"/>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6" name="Footer Placeholder 5">
            <a:extLst>
              <a:ext uri="{FF2B5EF4-FFF2-40B4-BE49-F238E27FC236}">
                <a16:creationId xmlns:a16="http://schemas.microsoft.com/office/drawing/2014/main" id="{A8554FC0-DD68-AA44-A34E-57E7A8AA5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14904-C8D5-B94C-8A2B-E6FC288094F4}"/>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366959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A3E6-75BD-884E-BA11-89F687D71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9EE9A-16AF-E942-B710-D5F4DA975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7525E9-8B95-C244-BA30-C3751A852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AF045-B359-5D4D-8765-D569E5C8863D}"/>
              </a:ext>
            </a:extLst>
          </p:cNvPr>
          <p:cNvSpPr>
            <a:spLocks noGrp="1"/>
          </p:cNvSpPr>
          <p:nvPr>
            <p:ph type="dt" sz="half" idx="10"/>
          </p:nvPr>
        </p:nvSpPr>
        <p:spPr/>
        <p:txBody>
          <a:bodyPr/>
          <a:lstStyle/>
          <a:p>
            <a:fld id="{3AAA5A10-7CB1-194C-8366-F745DBF51FCF}" type="datetimeFigureOut">
              <a:rPr lang="en-US" smtClean="0"/>
              <a:t>2/7/2022</a:t>
            </a:fld>
            <a:endParaRPr lang="en-US"/>
          </a:p>
        </p:txBody>
      </p:sp>
      <p:sp>
        <p:nvSpPr>
          <p:cNvPr id="6" name="Footer Placeholder 5">
            <a:extLst>
              <a:ext uri="{FF2B5EF4-FFF2-40B4-BE49-F238E27FC236}">
                <a16:creationId xmlns:a16="http://schemas.microsoft.com/office/drawing/2014/main" id="{AD44FDC9-B734-E74A-B539-4B007DE5D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7D2F4-DFC6-814C-97B1-301A2780111D}"/>
              </a:ext>
            </a:extLst>
          </p:cNvPr>
          <p:cNvSpPr>
            <a:spLocks noGrp="1"/>
          </p:cNvSpPr>
          <p:nvPr>
            <p:ph type="sldNum" sz="quarter" idx="12"/>
          </p:nvPr>
        </p:nvSpPr>
        <p:spPr/>
        <p:txBody>
          <a:bodyPr/>
          <a:lstStyle/>
          <a:p>
            <a:fld id="{D1348025-B110-6645-B65F-8556A14B5815}" type="slidenum">
              <a:rPr lang="en-US" smtClean="0"/>
              <a:t>‹#›</a:t>
            </a:fld>
            <a:endParaRPr lang="en-US"/>
          </a:p>
        </p:txBody>
      </p:sp>
    </p:spTree>
    <p:extLst>
      <p:ext uri="{BB962C8B-B14F-4D97-AF65-F5344CB8AC3E}">
        <p14:creationId xmlns:p14="http://schemas.microsoft.com/office/powerpoint/2010/main" val="311024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9B09-0819-C147-B8AF-750348B75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15575-9386-CE43-8A16-557F77994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5730A-8EF2-7543-9147-70021359C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A5A10-7CB1-194C-8366-F745DBF51FCF}" type="datetimeFigureOut">
              <a:rPr lang="en-US" smtClean="0"/>
              <a:t>2/7/2022</a:t>
            </a:fld>
            <a:endParaRPr lang="en-US"/>
          </a:p>
        </p:txBody>
      </p:sp>
      <p:sp>
        <p:nvSpPr>
          <p:cNvPr id="5" name="Footer Placeholder 4">
            <a:extLst>
              <a:ext uri="{FF2B5EF4-FFF2-40B4-BE49-F238E27FC236}">
                <a16:creationId xmlns:a16="http://schemas.microsoft.com/office/drawing/2014/main" id="{A5869321-708F-7045-A5E2-65526F5F5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5721A8-C367-CF4D-91E0-08F9B465D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48025-B110-6645-B65F-8556A14B5815}" type="slidenum">
              <a:rPr lang="en-US" smtClean="0"/>
              <a:t>‹#›</a:t>
            </a:fld>
            <a:endParaRPr lang="en-US"/>
          </a:p>
        </p:txBody>
      </p:sp>
    </p:spTree>
    <p:extLst>
      <p:ext uri="{BB962C8B-B14F-4D97-AF65-F5344CB8AC3E}">
        <p14:creationId xmlns:p14="http://schemas.microsoft.com/office/powerpoint/2010/main" val="65691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x-Head_and_Horse-Fa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ebookcentral.proquest.com/lib/wisc/reader.action?docID=487714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89884C98-435D-6B40-9F68-94BEFB91D98C}"/>
              </a:ext>
            </a:extLst>
          </p:cNvPr>
          <p:cNvPicPr>
            <a:picLocks noChangeAspect="1"/>
          </p:cNvPicPr>
          <p:nvPr/>
        </p:nvPicPr>
        <p:blipFill rotWithShape="1">
          <a:blip r:embed="rId2"/>
          <a:srcRect t="5462"/>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CA669-96EA-2F4E-BE2C-FD2323C86013}"/>
              </a:ext>
            </a:extLst>
          </p:cNvPr>
          <p:cNvSpPr>
            <a:spLocks noGrp="1"/>
          </p:cNvSpPr>
          <p:nvPr>
            <p:ph type="ctrTitle"/>
          </p:nvPr>
        </p:nvSpPr>
        <p:spPr>
          <a:xfrm>
            <a:off x="2366010" y="2242539"/>
            <a:ext cx="7459980" cy="1425924"/>
          </a:xfrm>
        </p:spPr>
        <p:txBody>
          <a:bodyPr>
            <a:normAutofit/>
          </a:bodyPr>
          <a:lstStyle/>
          <a:p>
            <a:r>
              <a:rPr lang="en-US" sz="4600"/>
              <a:t>Reading sources effectively (I).</a:t>
            </a:r>
          </a:p>
        </p:txBody>
      </p:sp>
      <p:sp>
        <p:nvSpPr>
          <p:cNvPr id="3" name="Subtitle 2">
            <a:extLst>
              <a:ext uri="{FF2B5EF4-FFF2-40B4-BE49-F238E27FC236}">
                <a16:creationId xmlns:a16="http://schemas.microsoft.com/office/drawing/2014/main" id="{78941886-D470-D74F-B810-6469A8BD0FA0}"/>
              </a:ext>
            </a:extLst>
          </p:cNvPr>
          <p:cNvSpPr>
            <a:spLocks noGrp="1"/>
          </p:cNvSpPr>
          <p:nvPr>
            <p:ph type="subTitle" idx="1"/>
          </p:nvPr>
        </p:nvSpPr>
        <p:spPr>
          <a:xfrm>
            <a:off x="2366010" y="3884037"/>
            <a:ext cx="7459980" cy="468888"/>
          </a:xfrm>
        </p:spPr>
        <p:txBody>
          <a:bodyPr>
            <a:normAutofit/>
          </a:bodyPr>
          <a:lstStyle/>
          <a:p>
            <a:r>
              <a:rPr lang="en-US"/>
              <a:t>Asia Enchanted: 01.31.22</a:t>
            </a:r>
          </a:p>
        </p:txBody>
      </p:sp>
      <p:cxnSp>
        <p:nvCxnSpPr>
          <p:cNvPr id="18" name="Straight Connector 17">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5758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73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66E03-F32D-D240-B8AA-D9EE5386DD9D}"/>
              </a:ext>
            </a:extLst>
          </p:cNvPr>
          <p:cNvSpPr>
            <a:spLocks noGrp="1"/>
          </p:cNvSpPr>
          <p:nvPr>
            <p:ph type="title"/>
          </p:nvPr>
        </p:nvSpPr>
        <p:spPr>
          <a:xfrm>
            <a:off x="1043631" y="809898"/>
            <a:ext cx="9942716" cy="1554480"/>
          </a:xfrm>
        </p:spPr>
        <p:txBody>
          <a:bodyPr anchor="ctr">
            <a:normAutofit/>
          </a:bodyPr>
          <a:lstStyle/>
          <a:p>
            <a:r>
              <a:rPr lang="en-US" sz="2600" i="1" dirty="0"/>
              <a:t>Wikipedia</a:t>
            </a:r>
            <a:r>
              <a:rPr lang="en-US" sz="2600" dirty="0"/>
              <a:t>. 2021. “Ox-Head and Horse-Face.” Last modified December 23. </a:t>
            </a:r>
            <a:r>
              <a:rPr lang="en-US" sz="2600" dirty="0">
                <a:hlinkClick r:id="rId2"/>
              </a:rPr>
              <a:t>https://en.wikipedia.org/wiki/Ox-Head_and_Horse-Face</a:t>
            </a:r>
            <a:r>
              <a:rPr lang="en-US" sz="2600" dirty="0"/>
              <a:t>.</a:t>
            </a:r>
            <a:br>
              <a:rPr lang="en-US" sz="2600" dirty="0"/>
            </a:br>
            <a:endParaRPr lang="en-US" sz="2600" i="1" dirty="0"/>
          </a:p>
        </p:txBody>
      </p:sp>
      <p:sp>
        <p:nvSpPr>
          <p:cNvPr id="3" name="Content Placeholder 2">
            <a:extLst>
              <a:ext uri="{FF2B5EF4-FFF2-40B4-BE49-F238E27FC236}">
                <a16:creationId xmlns:a16="http://schemas.microsoft.com/office/drawing/2014/main" id="{B6F61C22-6024-7A41-AEA8-7532FCD6043B}"/>
              </a:ext>
            </a:extLst>
          </p:cNvPr>
          <p:cNvSpPr>
            <a:spLocks noGrp="1"/>
          </p:cNvSpPr>
          <p:nvPr>
            <p:ph idx="1"/>
          </p:nvPr>
        </p:nvSpPr>
        <p:spPr>
          <a:xfrm>
            <a:off x="1045028" y="3017522"/>
            <a:ext cx="9941319" cy="3124658"/>
          </a:xfrm>
        </p:spPr>
        <p:txBody>
          <a:bodyPr anchor="ctr">
            <a:normAutofit/>
          </a:bodyPr>
          <a:lstStyle/>
          <a:p>
            <a:pPr lvl="0"/>
            <a:r>
              <a:rPr lang="en-US" sz="2200" dirty="0"/>
              <a:t>This source is a Wikipedia page about two creatures called Ox-Head and Horse-Face. The page briefly introduces the creatures’ Chinese names and their roles in Chinese and Japanese mythology. It also presents pictures of statues and paintings of the creatures from Singapore, Taiwan, and China as well as a scroll in the Seattle Asian Art Museum. The page links to twelve other pages on topics from Western and Chinese mythology. It lists two references, a 2014 English-language encyclopedia of demons and a 2004 French-language work about Japan. The bottom of the page asks for help in expanding it and names seven categories into which these creatures fit. (107 words)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62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88DD2D-A313-634F-8B88-A6838446D838}"/>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Next time: </a:t>
            </a:r>
            <a:br>
              <a:rPr lang="en-US" sz="6600" kern="1200">
                <a:solidFill>
                  <a:schemeClr val="tx1"/>
                </a:solidFill>
                <a:latin typeface="+mj-lt"/>
                <a:ea typeface="+mj-ea"/>
                <a:cs typeface="+mj-cs"/>
              </a:rPr>
            </a:br>
            <a:r>
              <a:rPr lang="en-US" sz="6600" kern="1200">
                <a:solidFill>
                  <a:schemeClr val="tx1"/>
                </a:solidFill>
                <a:latin typeface="+mj-lt"/>
                <a:ea typeface="+mj-ea"/>
                <a:cs typeface="+mj-cs"/>
              </a:rPr>
              <a:t>the rest of the example &amp; more reading tips. </a:t>
            </a:r>
          </a:p>
        </p:txBody>
      </p:sp>
      <p:sp>
        <p:nvSpPr>
          <p:cNvPr id="49"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6C940411-86E5-F343-98C6-A8BE3C1FBC90}"/>
              </a:ext>
            </a:extLst>
          </p:cNvPr>
          <p:cNvSpPr>
            <a:spLocks noGrp="1"/>
          </p:cNvSpPr>
          <p:nvPr>
            <p:ph type="body" idx="1"/>
          </p:nvPr>
        </p:nvSpPr>
        <p:spPr>
          <a:xfrm>
            <a:off x="7928114" y="1232452"/>
            <a:ext cx="3200400" cy="3850919"/>
          </a:xfrm>
        </p:spPr>
        <p:txBody>
          <a:bodyPr vert="horz" lIns="91440" tIns="45720" rIns="91440" bIns="45720" rtlCol="0" anchor="b">
            <a:normAutofit/>
          </a:bodyPr>
          <a:lstStyle/>
          <a:p>
            <a:r>
              <a:rPr lang="en-US" kern="1200" dirty="0">
                <a:solidFill>
                  <a:srgbClr val="FFFFFF"/>
                </a:solidFill>
                <a:latin typeface="+mn-lt"/>
                <a:ea typeface="+mn-ea"/>
                <a:cs typeface="+mn-cs"/>
              </a:rPr>
              <a:t>I will start the next class with questions about the prompt. Does anyone have OTHER questions for me right now?</a:t>
            </a:r>
          </a:p>
        </p:txBody>
      </p:sp>
      <p:sp>
        <p:nvSpPr>
          <p:cNvPr id="5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25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D42664C-F96B-5746-8D0D-D856D8C680A0}"/>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6200" kern="1200">
                <a:solidFill>
                  <a:schemeClr val="tx1"/>
                </a:solidFill>
                <a:latin typeface="+mj-lt"/>
                <a:ea typeface="+mj-ea"/>
                <a:cs typeface="+mj-cs"/>
              </a:rPr>
              <a:t>Questions about the syllabus?</a:t>
            </a:r>
            <a:br>
              <a:rPr lang="en-US" sz="6200" kern="1200">
                <a:solidFill>
                  <a:schemeClr val="tx1"/>
                </a:solidFill>
                <a:latin typeface="+mj-lt"/>
                <a:ea typeface="+mj-ea"/>
                <a:cs typeface="+mj-cs"/>
              </a:rPr>
            </a:br>
            <a:endParaRPr lang="en-US" sz="6200" kern="120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9C7735CA-0EB3-F940-AF22-7A61D8630FCD}"/>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r>
              <a:rPr lang="en-US" kern="1200" dirty="0">
                <a:solidFill>
                  <a:schemeClr val="tx1"/>
                </a:solidFill>
                <a:latin typeface="+mn-lt"/>
                <a:ea typeface="+mn-ea"/>
                <a:cs typeface="+mn-cs"/>
              </a:rPr>
              <a:t>Post them to the “Syllabus” discussion board in Canvas now, or post that you don’t have any questions. This is how you earn credit for today’s class.</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07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5721E-B2F4-214C-8234-4023D5BDFB83}"/>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kern="1200" dirty="0">
                <a:solidFill>
                  <a:schemeClr val="tx1"/>
                </a:solidFill>
                <a:latin typeface="+mj-lt"/>
                <a:ea typeface="+mj-ea"/>
                <a:cs typeface="+mj-cs"/>
              </a:rPr>
              <a:t>Reading effectively: seeing what’s there.</a:t>
            </a:r>
          </a:p>
        </p:txBody>
      </p:sp>
      <p:sp>
        <p:nvSpPr>
          <p:cNvPr id="3" name="Text Placeholder 2">
            <a:extLst>
              <a:ext uri="{FF2B5EF4-FFF2-40B4-BE49-F238E27FC236}">
                <a16:creationId xmlns:a16="http://schemas.microsoft.com/office/drawing/2014/main" id="{87C18764-7405-3A4C-B6E2-5B2E276B9EE3}"/>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r>
              <a:rPr lang="en-US" sz="2200" kern="1200" dirty="0">
                <a:solidFill>
                  <a:schemeClr val="tx1"/>
                </a:solidFill>
                <a:latin typeface="+mn-lt"/>
                <a:ea typeface="+mn-ea"/>
                <a:cs typeface="+mn-cs"/>
              </a:rPr>
              <a:t>We’ll look at the books under the document camera to see what information they provide. Places to look include the front and back covers, the front matter and the appendices, and any headings within the assigned sections.</a:t>
            </a:r>
          </a:p>
        </p:txBody>
      </p:sp>
    </p:spTree>
    <p:extLst>
      <p:ext uri="{BB962C8B-B14F-4D97-AF65-F5344CB8AC3E}">
        <p14:creationId xmlns:p14="http://schemas.microsoft.com/office/powerpoint/2010/main" val="213184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DA26-9E94-514C-A2B2-4B7CF1FB5919}"/>
              </a:ext>
            </a:extLst>
          </p:cNvPr>
          <p:cNvSpPr>
            <a:spLocks noGrp="1"/>
          </p:cNvSpPr>
          <p:nvPr>
            <p:ph type="title"/>
          </p:nvPr>
        </p:nvSpPr>
        <p:spPr>
          <a:xfrm>
            <a:off x="0" y="1709738"/>
            <a:ext cx="12192000" cy="2852737"/>
          </a:xfrm>
          <a:solidFill>
            <a:schemeClr val="accent4"/>
          </a:solidFill>
        </p:spPr>
        <p:txBody>
          <a:bodyPr/>
          <a:lstStyle/>
          <a:p>
            <a:pPr algn="ctr"/>
            <a:r>
              <a:rPr lang="en-US" dirty="0"/>
              <a:t>Prompt and rubric for Paper 1: knowing your source.</a:t>
            </a:r>
          </a:p>
        </p:txBody>
      </p:sp>
      <p:sp>
        <p:nvSpPr>
          <p:cNvPr id="3" name="Text Placeholder 2">
            <a:extLst>
              <a:ext uri="{FF2B5EF4-FFF2-40B4-BE49-F238E27FC236}">
                <a16:creationId xmlns:a16="http://schemas.microsoft.com/office/drawing/2014/main" id="{3D474FD1-5A2A-8E44-9D2E-EEA188568CB4}"/>
              </a:ext>
            </a:extLst>
          </p:cNvPr>
          <p:cNvSpPr>
            <a:spLocks noGrp="1"/>
          </p:cNvSpPr>
          <p:nvPr>
            <p:ph type="body" idx="1"/>
          </p:nvPr>
        </p:nvSpPr>
        <p:spPr/>
        <p:txBody>
          <a:bodyPr/>
          <a:lstStyle/>
          <a:p>
            <a:r>
              <a:rPr lang="en-US" dirty="0"/>
              <a:t>Introduce an online, English-language source about an East Asian, South Asian, or Southeast Asian god, ghost, or monster. 250 words total, plus or minus about 10%.</a:t>
            </a:r>
          </a:p>
        </p:txBody>
      </p:sp>
    </p:spTree>
    <p:extLst>
      <p:ext uri="{BB962C8B-B14F-4D97-AF65-F5344CB8AC3E}">
        <p14:creationId xmlns:p14="http://schemas.microsoft.com/office/powerpoint/2010/main" val="201237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closeup photo of an open book">
            <a:extLst>
              <a:ext uri="{FF2B5EF4-FFF2-40B4-BE49-F238E27FC236}">
                <a16:creationId xmlns:a16="http://schemas.microsoft.com/office/drawing/2014/main" id="{AE205248-2BE2-4147-8247-1A918F599C37}"/>
              </a:ext>
            </a:extLst>
          </p:cNvPr>
          <p:cNvPicPr>
            <a:picLocks noChangeAspect="1"/>
          </p:cNvPicPr>
          <p:nvPr/>
        </p:nvPicPr>
        <p:blipFill rotWithShape="1">
          <a:blip r:embed="rId2"/>
          <a:srcRect l="2338" r="1570"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B7B4E5B-7919-C045-A95D-13A9CDBA8DB8}"/>
              </a:ext>
            </a:extLst>
          </p:cNvPr>
          <p:cNvSpPr>
            <a:spLocks noGrp="1"/>
          </p:cNvSpPr>
          <p:nvPr>
            <p:ph type="title"/>
          </p:nvPr>
        </p:nvSpPr>
        <p:spPr>
          <a:xfrm>
            <a:off x="8046720" y="1045597"/>
            <a:ext cx="3633746" cy="825406"/>
          </a:xfrm>
        </p:spPr>
        <p:txBody>
          <a:bodyPr anchor="b">
            <a:normAutofit/>
          </a:bodyPr>
          <a:lstStyle/>
          <a:p>
            <a:r>
              <a:rPr lang="en-US" sz="3600" dirty="0"/>
              <a:t>Allowed sources:</a:t>
            </a:r>
          </a:p>
        </p:txBody>
      </p:sp>
      <p:sp>
        <p:nvSpPr>
          <p:cNvPr id="3" name="Content Placeholder 2">
            <a:extLst>
              <a:ext uri="{FF2B5EF4-FFF2-40B4-BE49-F238E27FC236}">
                <a16:creationId xmlns:a16="http://schemas.microsoft.com/office/drawing/2014/main" id="{F57032C0-079E-9E4F-A082-8E8419E27D3F}"/>
              </a:ext>
            </a:extLst>
          </p:cNvPr>
          <p:cNvSpPr>
            <a:spLocks noGrp="1"/>
          </p:cNvSpPr>
          <p:nvPr>
            <p:ph idx="1"/>
          </p:nvPr>
        </p:nvSpPr>
        <p:spPr>
          <a:xfrm>
            <a:off x="8046719" y="1871003"/>
            <a:ext cx="3633747" cy="3941400"/>
          </a:xfrm>
        </p:spPr>
        <p:txBody>
          <a:bodyPr>
            <a:normAutofit lnSpcReduction="10000"/>
          </a:bodyPr>
          <a:lstStyle/>
          <a:p>
            <a:r>
              <a:rPr lang="en-US" sz="2400" dirty="0"/>
              <a:t>Books and book-chapters.</a:t>
            </a:r>
          </a:p>
          <a:p>
            <a:pPr lvl="1"/>
            <a:r>
              <a:rPr lang="en-US" dirty="0"/>
              <a:t>Single-author. </a:t>
            </a:r>
          </a:p>
          <a:p>
            <a:pPr lvl="1"/>
            <a:r>
              <a:rPr lang="en-US" dirty="0"/>
              <a:t>Multi-author. </a:t>
            </a:r>
          </a:p>
          <a:p>
            <a:pPr lvl="1"/>
            <a:r>
              <a:rPr lang="en-US" dirty="0"/>
              <a:t>Edited.</a:t>
            </a:r>
          </a:p>
          <a:p>
            <a:pPr lvl="1"/>
            <a:r>
              <a:rPr lang="en-US" dirty="0"/>
              <a:t>Translated. </a:t>
            </a:r>
          </a:p>
          <a:p>
            <a:r>
              <a:rPr lang="en-US" sz="2400" dirty="0"/>
              <a:t>Periodicals.</a:t>
            </a:r>
          </a:p>
          <a:p>
            <a:pPr lvl="1"/>
            <a:r>
              <a:rPr lang="en-US" dirty="0"/>
              <a:t>Journal articles.</a:t>
            </a:r>
          </a:p>
          <a:p>
            <a:pPr lvl="1"/>
            <a:r>
              <a:rPr lang="en-US" dirty="0"/>
              <a:t>Magazine articles. </a:t>
            </a:r>
          </a:p>
          <a:p>
            <a:pPr lvl="1"/>
            <a:r>
              <a:rPr lang="en-US" dirty="0"/>
              <a:t>Newspaper articles.</a:t>
            </a:r>
          </a:p>
          <a:p>
            <a:r>
              <a:rPr lang="en-US" sz="2400" dirty="0"/>
              <a:t>Websites &amp; blogs. </a:t>
            </a:r>
          </a:p>
          <a:p>
            <a:endParaRPr lang="en-US" sz="1300" dirty="0"/>
          </a:p>
        </p:txBody>
      </p:sp>
    </p:spTree>
    <p:extLst>
      <p:ext uri="{BB962C8B-B14F-4D97-AF65-F5344CB8AC3E}">
        <p14:creationId xmlns:p14="http://schemas.microsoft.com/office/powerpoint/2010/main" val="31457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92D1DC-B828-7B42-8555-064D3E677581}"/>
              </a:ext>
            </a:extLst>
          </p:cNvPr>
          <p:cNvSpPr>
            <a:spLocks noGrp="1"/>
          </p:cNvSpPr>
          <p:nvPr>
            <p:ph type="title"/>
          </p:nvPr>
        </p:nvSpPr>
        <p:spPr>
          <a:xfrm>
            <a:off x="838200" y="556995"/>
            <a:ext cx="10515600" cy="587593"/>
          </a:xfrm>
        </p:spPr>
        <p:txBody>
          <a:bodyPr>
            <a:normAutofit fontScale="90000"/>
          </a:bodyPr>
          <a:lstStyle/>
          <a:p>
            <a:pPr algn="ctr"/>
            <a:r>
              <a:rPr lang="en-US" dirty="0"/>
              <a:t>Paper 1: required steps.</a:t>
            </a:r>
          </a:p>
        </p:txBody>
      </p:sp>
      <p:graphicFrame>
        <p:nvGraphicFramePr>
          <p:cNvPr id="17" name="Content Placeholder 5">
            <a:extLst>
              <a:ext uri="{FF2B5EF4-FFF2-40B4-BE49-F238E27FC236}">
                <a16:creationId xmlns:a16="http://schemas.microsoft.com/office/drawing/2014/main" id="{17A03BB3-1C24-4AC2-BF78-BCCC20B2326B}"/>
              </a:ext>
            </a:extLst>
          </p:cNvPr>
          <p:cNvGraphicFramePr>
            <a:graphicFrameLocks noGrp="1"/>
          </p:cNvGraphicFramePr>
          <p:nvPr>
            <p:ph idx="1"/>
            <p:extLst>
              <p:ext uri="{D42A27DB-BD31-4B8C-83A1-F6EECF244321}">
                <p14:modId xmlns:p14="http://schemas.microsoft.com/office/powerpoint/2010/main" val="1092267828"/>
              </p:ext>
            </p:extLst>
          </p:nvPr>
        </p:nvGraphicFramePr>
        <p:xfrm>
          <a:off x="679322" y="1270218"/>
          <a:ext cx="10833355" cy="5347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8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085A-8E7C-434E-8A9A-893A13FAC6B5}"/>
              </a:ext>
            </a:extLst>
          </p:cNvPr>
          <p:cNvSpPr>
            <a:spLocks noGrp="1"/>
          </p:cNvSpPr>
          <p:nvPr>
            <p:ph type="title"/>
          </p:nvPr>
        </p:nvSpPr>
        <p:spPr>
          <a:xfrm>
            <a:off x="0" y="365125"/>
            <a:ext cx="12192000" cy="1325563"/>
          </a:xfrm>
          <a:solidFill>
            <a:schemeClr val="accent4"/>
          </a:solidFill>
        </p:spPr>
        <p:txBody>
          <a:bodyPr>
            <a:normAutofit fontScale="90000"/>
          </a:bodyPr>
          <a:lstStyle/>
          <a:p>
            <a:pPr algn="ctr"/>
            <a:r>
              <a:rPr lang="en-US" dirty="0"/>
              <a:t>Detailed prompt. </a:t>
            </a:r>
            <a:br>
              <a:rPr lang="en-US" dirty="0"/>
            </a:br>
            <a:r>
              <a:rPr lang="en-US" sz="4000" dirty="0"/>
              <a:t>Remember, this paper is about the </a:t>
            </a:r>
            <a:r>
              <a:rPr lang="en-US" sz="4000" i="1" dirty="0"/>
              <a:t>source</a:t>
            </a:r>
            <a:r>
              <a:rPr lang="en-US" sz="4000" dirty="0"/>
              <a:t>, not the creature.</a:t>
            </a:r>
          </a:p>
        </p:txBody>
      </p:sp>
      <p:sp>
        <p:nvSpPr>
          <p:cNvPr id="4" name="Content Placeholder 3">
            <a:extLst>
              <a:ext uri="{FF2B5EF4-FFF2-40B4-BE49-F238E27FC236}">
                <a16:creationId xmlns:a16="http://schemas.microsoft.com/office/drawing/2014/main" id="{4777EF2D-3A9B-974A-9076-516CCC368215}"/>
              </a:ext>
            </a:extLst>
          </p:cNvPr>
          <p:cNvSpPr>
            <a:spLocks noGrp="1"/>
          </p:cNvSpPr>
          <p:nvPr>
            <p:ph idx="1"/>
          </p:nvPr>
        </p:nvSpPr>
        <p:spPr/>
        <p:txBody>
          <a:bodyPr>
            <a:normAutofit fontScale="92500"/>
          </a:bodyPr>
          <a:lstStyle/>
          <a:p>
            <a:endParaRPr lang="en-US" dirty="0"/>
          </a:p>
          <a:p>
            <a:r>
              <a:rPr lang="en-US" dirty="0"/>
              <a:t>Give a Chicago-style bibliographic entry (</a:t>
            </a:r>
            <a:r>
              <a:rPr lang="en-US" dirty="0">
                <a:highlight>
                  <a:srgbClr val="FFFF00"/>
                </a:highlight>
              </a:rPr>
              <a:t>author and date system</a:t>
            </a:r>
            <a:r>
              <a:rPr lang="en-US" dirty="0"/>
              <a:t>) for the source, using the examples give in pages 5 and 6 of this model: </a:t>
            </a:r>
            <a:r>
              <a:rPr lang="en-US" dirty="0">
                <a:hlinkClick r:id="rId2"/>
              </a:rPr>
              <a:t>https://ebookcentral.proquest.com/lib/wisc/reader.action?docID=4877146</a:t>
            </a:r>
            <a:endParaRPr lang="en-US" dirty="0"/>
          </a:p>
          <a:p>
            <a:r>
              <a:rPr lang="en-US" dirty="0"/>
              <a:t>Introduce the source:</a:t>
            </a:r>
          </a:p>
          <a:p>
            <a:pPr lvl="1"/>
            <a:r>
              <a:rPr lang="en-US" dirty="0"/>
              <a:t>State the kind of source and summarize its content (90-110 words, give word count).</a:t>
            </a:r>
          </a:p>
          <a:p>
            <a:pPr lvl="1"/>
            <a:r>
              <a:rPr lang="en-US" dirty="0"/>
              <a:t>Explain the source’s value for someone unfamiliar with the god, ghost, or monster in question (70-80 words, give word count). What is it good for? Why do you say that?</a:t>
            </a:r>
          </a:p>
          <a:p>
            <a:pPr lvl="1"/>
            <a:r>
              <a:rPr lang="en-US" dirty="0"/>
              <a:t>Explain the source’s limitations for someone unfamiliar with this god, ghost, or monster (70-80 words, give word count). What is this source not good for? What makes you say that?</a:t>
            </a:r>
          </a:p>
        </p:txBody>
      </p:sp>
    </p:spTree>
    <p:extLst>
      <p:ext uri="{BB962C8B-B14F-4D97-AF65-F5344CB8AC3E}">
        <p14:creationId xmlns:p14="http://schemas.microsoft.com/office/powerpoint/2010/main" val="8170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085A-8E7C-434E-8A9A-893A13FAC6B5}"/>
              </a:ext>
            </a:extLst>
          </p:cNvPr>
          <p:cNvSpPr>
            <a:spLocks noGrp="1"/>
          </p:cNvSpPr>
          <p:nvPr>
            <p:ph type="title"/>
          </p:nvPr>
        </p:nvSpPr>
        <p:spPr>
          <a:xfrm>
            <a:off x="0" y="365125"/>
            <a:ext cx="12192000" cy="1325563"/>
          </a:xfrm>
          <a:solidFill>
            <a:schemeClr val="accent4"/>
          </a:solidFill>
        </p:spPr>
        <p:txBody>
          <a:bodyPr>
            <a:normAutofit fontScale="90000"/>
          </a:bodyPr>
          <a:lstStyle/>
          <a:p>
            <a:pPr algn="ctr"/>
            <a:r>
              <a:rPr lang="en-US" dirty="0"/>
              <a:t>Scoring rubric. </a:t>
            </a:r>
            <a:br>
              <a:rPr lang="en-US" dirty="0"/>
            </a:br>
            <a:r>
              <a:rPr lang="en-US" sz="4000" dirty="0"/>
              <a:t>Remember, the paper is about the </a:t>
            </a:r>
            <a:r>
              <a:rPr lang="en-US" sz="4000" i="1" dirty="0"/>
              <a:t>source</a:t>
            </a:r>
            <a:r>
              <a:rPr lang="en-US" sz="4000" dirty="0"/>
              <a:t>, not the creature.</a:t>
            </a:r>
          </a:p>
        </p:txBody>
      </p:sp>
      <p:sp>
        <p:nvSpPr>
          <p:cNvPr id="5" name="Content Placeholder 4">
            <a:extLst>
              <a:ext uri="{FF2B5EF4-FFF2-40B4-BE49-F238E27FC236}">
                <a16:creationId xmlns:a16="http://schemas.microsoft.com/office/drawing/2014/main" id="{0E7308CE-5D39-A248-B7BB-45EE9C00C0C6}"/>
              </a:ext>
            </a:extLst>
          </p:cNvPr>
          <p:cNvSpPr>
            <a:spLocks noGrp="1"/>
          </p:cNvSpPr>
          <p:nvPr>
            <p:ph idx="1"/>
          </p:nvPr>
        </p:nvSpPr>
        <p:spPr/>
        <p:txBody>
          <a:bodyPr>
            <a:normAutofit fontScale="92500" lnSpcReduction="10000"/>
          </a:bodyPr>
          <a:lstStyle/>
          <a:p>
            <a:pPr marL="0" indent="0">
              <a:buNone/>
            </a:pPr>
            <a:endParaRPr lang="en-US" dirty="0"/>
          </a:p>
          <a:p>
            <a:r>
              <a:rPr lang="en-US" dirty="0"/>
              <a:t>Is the bibliographic entry accurate and in the appropriate style from the model in the prompt (author-date as shown in that exact website)?</a:t>
            </a:r>
          </a:p>
          <a:p>
            <a:r>
              <a:rPr lang="en-US" dirty="0"/>
              <a:t>Does the paper accurately identify the source and summarize the content at the right length? Do you give the wordcount for this part?</a:t>
            </a:r>
          </a:p>
          <a:p>
            <a:r>
              <a:rPr lang="en-US" dirty="0"/>
              <a:t>Does the paper clearly and persuasively explain the source’s value for someone unfamiliar with the topic? Is this section the right length? Do you give the wordcount for this part?</a:t>
            </a:r>
          </a:p>
          <a:p>
            <a:r>
              <a:rPr lang="en-US" dirty="0"/>
              <a:t>Does the paper clearly and persuasively explain the source’s limitations for someone unfamiliar with the topic? Is this section the right length? Do you give the wordcount for this part?</a:t>
            </a:r>
          </a:p>
        </p:txBody>
      </p:sp>
    </p:spTree>
    <p:extLst>
      <p:ext uri="{BB962C8B-B14F-4D97-AF65-F5344CB8AC3E}">
        <p14:creationId xmlns:p14="http://schemas.microsoft.com/office/powerpoint/2010/main" val="237477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A picture containing text&#10;&#10;Description automatically generated">
            <a:extLst>
              <a:ext uri="{FF2B5EF4-FFF2-40B4-BE49-F238E27FC236}">
                <a16:creationId xmlns:a16="http://schemas.microsoft.com/office/drawing/2014/main" id="{ABEB0586-EE32-1648-874B-34AC80F63AD7}"/>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8" name="Rectangle 3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C2BF771-7ACB-C24A-95DA-2ED656AE5E01}"/>
              </a:ext>
            </a:extLst>
          </p:cNvPr>
          <p:cNvSpPr>
            <a:spLocks noGrp="1"/>
          </p:cNvSpPr>
          <p:nvPr>
            <p:ph type="title"/>
          </p:nvPr>
        </p:nvSpPr>
        <p:spPr>
          <a:xfrm>
            <a:off x="404553" y="3091928"/>
            <a:ext cx="9381344" cy="2387600"/>
          </a:xfrm>
        </p:spPr>
        <p:txBody>
          <a:bodyPr vert="horz" lIns="91440" tIns="45720" rIns="91440" bIns="45720" rtlCol="0" anchor="b">
            <a:normAutofit/>
          </a:bodyPr>
          <a:lstStyle/>
          <a:p>
            <a:r>
              <a:rPr lang="en-US" sz="5100" dirty="0"/>
              <a:t>Example: a source on </a:t>
            </a:r>
            <a:br>
              <a:rPr lang="en-US" sz="5100" dirty="0"/>
            </a:br>
            <a:r>
              <a:rPr lang="en-US" sz="5100" dirty="0"/>
              <a:t>horse-headed demons.</a:t>
            </a:r>
          </a:p>
        </p:txBody>
      </p:sp>
      <p:sp>
        <p:nvSpPr>
          <p:cNvPr id="40" name="Rectangle: Rounded Corners 3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DA02D64-5FB6-E44C-B999-76C6CA432733}"/>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r>
              <a:rPr lang="en-US" dirty="0">
                <a:solidFill>
                  <a:schemeClr val="tx1"/>
                </a:solidFill>
              </a:rPr>
              <a:t>I found this by searching “horse-headed demon” in Google.</a:t>
            </a:r>
          </a:p>
        </p:txBody>
      </p:sp>
    </p:spTree>
    <p:extLst>
      <p:ext uri="{BB962C8B-B14F-4D97-AF65-F5344CB8AC3E}">
        <p14:creationId xmlns:p14="http://schemas.microsoft.com/office/powerpoint/2010/main" val="399062195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795</Words>
  <Application>Microsoft Office PowerPoint</Application>
  <PresentationFormat>宽屏</PresentationFormat>
  <Paragraphs>51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Meiryo</vt:lpstr>
      <vt:lpstr>Arial</vt:lpstr>
      <vt:lpstr>Calibri</vt:lpstr>
      <vt:lpstr>Calibri Light</vt:lpstr>
      <vt:lpstr>Office Theme</vt:lpstr>
      <vt:lpstr>Reading sources effectively (I).</vt:lpstr>
      <vt:lpstr>Questions about the syllabus? </vt:lpstr>
      <vt:lpstr>Reading effectively: seeing what’s there.</vt:lpstr>
      <vt:lpstr>Prompt and rubric for Paper 1: knowing your source.</vt:lpstr>
      <vt:lpstr>Allowed sources:</vt:lpstr>
      <vt:lpstr>Paper 1: required steps.</vt:lpstr>
      <vt:lpstr>Detailed prompt.  Remember, this paper is about the source, not the creature.</vt:lpstr>
      <vt:lpstr>Scoring rubric.  Remember, the paper is about the source, not the creature.</vt:lpstr>
      <vt:lpstr>Example: a source on  horse-headed demons.</vt:lpstr>
      <vt:lpstr>Wikipedia. 2021. “Ox-Head and Horse-Face.” Last modified December 23. https://en.wikipedia.org/wiki/Ox-Head_and_Horse-Face. </vt:lpstr>
      <vt:lpstr>Next time:  the rest of the example &amp; more reading tips.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sources effectively (I).</dc:title>
  <dc:creator>Charo D'Etcheverry</dc:creator>
  <cp:lastModifiedBy>XINGBO JIA</cp:lastModifiedBy>
  <cp:revision>34</cp:revision>
  <dcterms:created xsi:type="dcterms:W3CDTF">2022-01-26T19:37:55Z</dcterms:created>
  <dcterms:modified xsi:type="dcterms:W3CDTF">2022-02-08T05:45:30Z</dcterms:modified>
</cp:coreProperties>
</file>