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3" r:id="rId7"/>
    <p:sldId id="265" r:id="rId8"/>
    <p:sldId id="264" r:id="rId9"/>
    <p:sldId id="266" r:id="rId10"/>
    <p:sldId id="258" r:id="rId11"/>
    <p:sldId id="267" r:id="rId12"/>
    <p:sldId id="273" r:id="rId13"/>
    <p:sldId id="274"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78"/>
  </p:normalViewPr>
  <p:slideViewPr>
    <p:cSldViewPr snapToGrid="0" snapToObjects="1">
      <p:cViewPr varScale="1">
        <p:scale>
          <a:sx n="85" d="100"/>
          <a:sy n="85"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E096B-B63C-47B5-8294-5C613F77C8B0}"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96F448B5-C72F-4C14-B6EA-F174500CA0FE}">
      <dgm:prSet/>
      <dgm:spPr/>
      <dgm:t>
        <a:bodyPr/>
        <a:lstStyle/>
        <a:p>
          <a:r>
            <a:rPr lang="en-US" dirty="0"/>
            <a:t>1</a:t>
          </a:r>
        </a:p>
      </dgm:t>
    </dgm:pt>
    <dgm:pt modelId="{BC19DF15-577F-4B24-AF94-B96B4F560C42}" type="parTrans" cxnId="{092F4F4E-8AF0-49E5-894E-2DC957CCD07A}">
      <dgm:prSet/>
      <dgm:spPr/>
      <dgm:t>
        <a:bodyPr/>
        <a:lstStyle/>
        <a:p>
          <a:endParaRPr lang="en-US"/>
        </a:p>
      </dgm:t>
    </dgm:pt>
    <dgm:pt modelId="{CEA1DFD3-D1D9-4CAB-8FC7-E6F10FC59ABA}" type="sibTrans" cxnId="{092F4F4E-8AF0-49E5-894E-2DC957CCD07A}">
      <dgm:prSet/>
      <dgm:spPr/>
      <dgm:t>
        <a:bodyPr/>
        <a:lstStyle/>
        <a:p>
          <a:endParaRPr lang="en-US"/>
        </a:p>
      </dgm:t>
    </dgm:pt>
    <dgm:pt modelId="{FD7E88E8-281D-4F82-BAFA-3FEF4BE40967}">
      <dgm:prSet custT="1"/>
      <dgm:spPr/>
      <dgm:t>
        <a:bodyPr/>
        <a:lstStyle/>
        <a:p>
          <a:r>
            <a:rPr lang="en-US" sz="2000" dirty="0"/>
            <a:t>Turn in topic by 8pm, Tuesday, March 1.</a:t>
          </a:r>
        </a:p>
      </dgm:t>
    </dgm:pt>
    <dgm:pt modelId="{B5E4E04F-C8C1-410A-8CBF-EFB419CC3E2C}" type="parTrans" cxnId="{ABEA35BF-042D-4E25-9F69-AD3682B720C4}">
      <dgm:prSet/>
      <dgm:spPr/>
      <dgm:t>
        <a:bodyPr/>
        <a:lstStyle/>
        <a:p>
          <a:endParaRPr lang="en-US"/>
        </a:p>
      </dgm:t>
    </dgm:pt>
    <dgm:pt modelId="{03742F23-54F6-4C73-8188-584B049534ED}" type="sibTrans" cxnId="{ABEA35BF-042D-4E25-9F69-AD3682B720C4}">
      <dgm:prSet/>
      <dgm:spPr/>
      <dgm:t>
        <a:bodyPr/>
        <a:lstStyle/>
        <a:p>
          <a:endParaRPr lang="en-US"/>
        </a:p>
      </dgm:t>
    </dgm:pt>
    <dgm:pt modelId="{F97BAC1B-140F-4E14-8C10-B0403D1A2250}">
      <dgm:prSet custT="1"/>
      <dgm:spPr/>
      <dgm:t>
        <a:bodyPr/>
        <a:lstStyle/>
        <a:p>
          <a:r>
            <a:rPr lang="en-US" sz="2000" dirty="0"/>
            <a:t>OPEN-ENDED QUESTION re: specific being in specific, assigned film/story. </a:t>
          </a:r>
        </a:p>
      </dgm:t>
    </dgm:pt>
    <dgm:pt modelId="{55977288-E312-43E3-9768-85E7626BF8A3}" type="parTrans" cxnId="{22568AB3-AB78-4696-8C6F-296775E7996D}">
      <dgm:prSet/>
      <dgm:spPr/>
      <dgm:t>
        <a:bodyPr/>
        <a:lstStyle/>
        <a:p>
          <a:endParaRPr lang="en-US"/>
        </a:p>
      </dgm:t>
    </dgm:pt>
    <dgm:pt modelId="{219A5140-EEF1-4D41-AF93-68436CAF5760}" type="sibTrans" cxnId="{22568AB3-AB78-4696-8C6F-296775E7996D}">
      <dgm:prSet/>
      <dgm:spPr/>
      <dgm:t>
        <a:bodyPr/>
        <a:lstStyle/>
        <a:p>
          <a:endParaRPr lang="en-US"/>
        </a:p>
      </dgm:t>
    </dgm:pt>
    <dgm:pt modelId="{859776BD-42F0-47B9-A263-E90BC7C1E84C}">
      <dgm:prSet/>
      <dgm:spPr/>
      <dgm:t>
        <a:bodyPr/>
        <a:lstStyle/>
        <a:p>
          <a:r>
            <a:rPr lang="en-US" dirty="0"/>
            <a:t>2</a:t>
          </a:r>
        </a:p>
      </dgm:t>
    </dgm:pt>
    <dgm:pt modelId="{7EA92F0C-A3A9-45A1-BF33-AB88D3E0E86A}" type="parTrans" cxnId="{15700FB9-B05D-445A-921F-23F38D01D470}">
      <dgm:prSet/>
      <dgm:spPr/>
      <dgm:t>
        <a:bodyPr/>
        <a:lstStyle/>
        <a:p>
          <a:endParaRPr lang="en-US"/>
        </a:p>
      </dgm:t>
    </dgm:pt>
    <dgm:pt modelId="{0472FE82-05FE-4367-8BEE-887A7FBF5ECE}" type="sibTrans" cxnId="{15700FB9-B05D-445A-921F-23F38D01D470}">
      <dgm:prSet/>
      <dgm:spPr/>
      <dgm:t>
        <a:bodyPr/>
        <a:lstStyle/>
        <a:p>
          <a:endParaRPr lang="en-US"/>
        </a:p>
      </dgm:t>
    </dgm:pt>
    <dgm:pt modelId="{3FB1F5B5-AC20-4677-BC10-B50343C9F7C5}">
      <dgm:prSet custT="1"/>
      <dgm:spPr/>
      <dgm:t>
        <a:bodyPr/>
        <a:lstStyle/>
        <a:p>
          <a:r>
            <a:rPr lang="en-US" sz="2000" dirty="0"/>
            <a:t>Turn in draft of paper by 8pm, Thursday, March 10 (file upload).</a:t>
          </a:r>
        </a:p>
      </dgm:t>
    </dgm:pt>
    <dgm:pt modelId="{14C6A372-685D-4BCC-B574-32DDA2593FAC}" type="parTrans" cxnId="{96AC3373-3D2A-4B8E-813B-5A5867BD9D76}">
      <dgm:prSet/>
      <dgm:spPr/>
      <dgm:t>
        <a:bodyPr/>
        <a:lstStyle/>
        <a:p>
          <a:endParaRPr lang="en-US"/>
        </a:p>
      </dgm:t>
    </dgm:pt>
    <dgm:pt modelId="{B56254C8-929F-4753-A6FD-28F8E4BE5F02}" type="sibTrans" cxnId="{96AC3373-3D2A-4B8E-813B-5A5867BD9D76}">
      <dgm:prSet/>
      <dgm:spPr/>
      <dgm:t>
        <a:bodyPr/>
        <a:lstStyle/>
        <a:p>
          <a:endParaRPr lang="en-US"/>
        </a:p>
      </dgm:t>
    </dgm:pt>
    <dgm:pt modelId="{D932ACB1-1FAA-4BD4-AC32-0CEE401038ED}">
      <dgm:prSet custT="1"/>
      <dgm:spPr/>
      <dgm:t>
        <a:bodyPr/>
        <a:lstStyle/>
        <a:p>
          <a:r>
            <a:rPr lang="en-US" sz="2000" dirty="0"/>
            <a:t>You must turn in something to be assigned peer reviews.</a:t>
          </a:r>
        </a:p>
      </dgm:t>
    </dgm:pt>
    <dgm:pt modelId="{DD349832-AEDB-4F3B-AC39-AA742698459B}" type="parTrans" cxnId="{0EDEFDE0-403E-42E4-8BFA-90A599ECCBBD}">
      <dgm:prSet/>
      <dgm:spPr/>
      <dgm:t>
        <a:bodyPr/>
        <a:lstStyle/>
        <a:p>
          <a:endParaRPr lang="en-US"/>
        </a:p>
      </dgm:t>
    </dgm:pt>
    <dgm:pt modelId="{A62024F7-473A-4A8F-ACD3-A6AB9031CCDB}" type="sibTrans" cxnId="{0EDEFDE0-403E-42E4-8BFA-90A599ECCBBD}">
      <dgm:prSet/>
      <dgm:spPr/>
      <dgm:t>
        <a:bodyPr/>
        <a:lstStyle/>
        <a:p>
          <a:endParaRPr lang="en-US"/>
        </a:p>
      </dgm:t>
    </dgm:pt>
    <dgm:pt modelId="{2283AB72-791D-4EA5-85A1-52C5DC043DC4}">
      <dgm:prSet/>
      <dgm:spPr/>
      <dgm:t>
        <a:bodyPr/>
        <a:lstStyle/>
        <a:p>
          <a:r>
            <a:rPr lang="en-US" dirty="0"/>
            <a:t>3</a:t>
          </a:r>
        </a:p>
      </dgm:t>
    </dgm:pt>
    <dgm:pt modelId="{79F870C0-64F3-41D7-9A84-CA3C7999AB6A}" type="parTrans" cxnId="{73CE4D3A-8F7F-4D30-B47C-8899BE0ABAC3}">
      <dgm:prSet/>
      <dgm:spPr/>
      <dgm:t>
        <a:bodyPr/>
        <a:lstStyle/>
        <a:p>
          <a:endParaRPr lang="en-US"/>
        </a:p>
      </dgm:t>
    </dgm:pt>
    <dgm:pt modelId="{B3B957A0-F3A6-453F-9762-364B99A53A88}" type="sibTrans" cxnId="{73CE4D3A-8F7F-4D30-B47C-8899BE0ABAC3}">
      <dgm:prSet/>
      <dgm:spPr/>
      <dgm:t>
        <a:bodyPr/>
        <a:lstStyle/>
        <a:p>
          <a:endParaRPr lang="en-US"/>
        </a:p>
      </dgm:t>
    </dgm:pt>
    <dgm:pt modelId="{2F080C06-D5B8-4E8B-9CAC-AEAD7AA631BF}">
      <dgm:prSet custT="1"/>
      <dgm:spPr/>
      <dgm:t>
        <a:bodyPr/>
        <a:lstStyle/>
        <a:p>
          <a:r>
            <a:rPr lang="en-US" sz="2000" dirty="0"/>
            <a:t>Finish peer reviews by 8pm, Tuesday, March 22 (in-Canvas tool).</a:t>
          </a:r>
        </a:p>
      </dgm:t>
    </dgm:pt>
    <dgm:pt modelId="{B4ECF7F6-0726-4275-A951-42B1AB13A118}" type="parTrans" cxnId="{F16F7134-9BEC-49AF-8741-341417533C4B}">
      <dgm:prSet/>
      <dgm:spPr/>
      <dgm:t>
        <a:bodyPr/>
        <a:lstStyle/>
        <a:p>
          <a:endParaRPr lang="en-US"/>
        </a:p>
      </dgm:t>
    </dgm:pt>
    <dgm:pt modelId="{F781FD62-8B40-46B8-A14D-67B6977AECC5}" type="sibTrans" cxnId="{F16F7134-9BEC-49AF-8741-341417533C4B}">
      <dgm:prSet/>
      <dgm:spPr/>
      <dgm:t>
        <a:bodyPr/>
        <a:lstStyle/>
        <a:p>
          <a:endParaRPr lang="en-US"/>
        </a:p>
      </dgm:t>
    </dgm:pt>
    <dgm:pt modelId="{687B9C15-FEF0-46AD-B193-A6DDCE28828D}">
      <dgm:prSet custT="1"/>
      <dgm:spPr/>
      <dgm:t>
        <a:bodyPr/>
        <a:lstStyle/>
        <a:p>
          <a:r>
            <a:rPr lang="en-US" sz="2000" dirty="0"/>
            <a:t>Use rose-bud-thorn format. See slides from 9 February for a refresher.</a:t>
          </a:r>
        </a:p>
      </dgm:t>
    </dgm:pt>
    <dgm:pt modelId="{9FFC37C6-15D2-47A5-AFF2-934DCDCD2A9E}" type="parTrans" cxnId="{FE7DFF41-A16A-436D-91BA-549CF8C48201}">
      <dgm:prSet/>
      <dgm:spPr/>
      <dgm:t>
        <a:bodyPr/>
        <a:lstStyle/>
        <a:p>
          <a:endParaRPr lang="en-US"/>
        </a:p>
      </dgm:t>
    </dgm:pt>
    <dgm:pt modelId="{85991B7B-720F-4C1C-9EF9-3E3675A258D8}" type="sibTrans" cxnId="{FE7DFF41-A16A-436D-91BA-549CF8C48201}">
      <dgm:prSet/>
      <dgm:spPr/>
      <dgm:t>
        <a:bodyPr/>
        <a:lstStyle/>
        <a:p>
          <a:endParaRPr lang="en-US"/>
        </a:p>
      </dgm:t>
    </dgm:pt>
    <dgm:pt modelId="{71AC395F-B686-4281-B19C-4305DA5666D4}">
      <dgm:prSet/>
      <dgm:spPr/>
      <dgm:t>
        <a:bodyPr/>
        <a:lstStyle/>
        <a:p>
          <a:r>
            <a:rPr lang="en-US" dirty="0"/>
            <a:t>4</a:t>
          </a:r>
        </a:p>
      </dgm:t>
    </dgm:pt>
    <dgm:pt modelId="{4E17F0A3-239C-43BD-A757-6F01C433E436}" type="parTrans" cxnId="{F19EDF53-B136-40C7-BF2B-7F7285584CC1}">
      <dgm:prSet/>
      <dgm:spPr/>
      <dgm:t>
        <a:bodyPr/>
        <a:lstStyle/>
        <a:p>
          <a:endParaRPr lang="en-US"/>
        </a:p>
      </dgm:t>
    </dgm:pt>
    <dgm:pt modelId="{5BF7049C-8698-49D8-98E6-F30E61FD60CB}" type="sibTrans" cxnId="{F19EDF53-B136-40C7-BF2B-7F7285584CC1}">
      <dgm:prSet/>
      <dgm:spPr/>
      <dgm:t>
        <a:bodyPr/>
        <a:lstStyle/>
        <a:p>
          <a:endParaRPr lang="en-US"/>
        </a:p>
      </dgm:t>
    </dgm:pt>
    <dgm:pt modelId="{24EE565F-3E43-4859-83DC-BF26D12ADCF7}">
      <dgm:prSet custT="1"/>
      <dgm:spPr/>
      <dgm:t>
        <a:bodyPr/>
        <a:lstStyle/>
        <a:p>
          <a:r>
            <a:rPr lang="en-US" sz="2000" dirty="0"/>
            <a:t>Turn in revision of paper by 8pm, Thursday, March 24 (file upload).</a:t>
          </a:r>
        </a:p>
      </dgm:t>
    </dgm:pt>
    <dgm:pt modelId="{FCBA1E5D-6338-4D43-8CE0-1F34555A2B6E}" type="parTrans" cxnId="{8662AB73-F8D8-44CE-99CE-D0D9C16F5462}">
      <dgm:prSet/>
      <dgm:spPr/>
      <dgm:t>
        <a:bodyPr/>
        <a:lstStyle/>
        <a:p>
          <a:endParaRPr lang="en-US"/>
        </a:p>
      </dgm:t>
    </dgm:pt>
    <dgm:pt modelId="{D97CD78D-57D2-45B3-B57B-A67192786BA9}" type="sibTrans" cxnId="{8662AB73-F8D8-44CE-99CE-D0D9C16F5462}">
      <dgm:prSet/>
      <dgm:spPr/>
      <dgm:t>
        <a:bodyPr/>
        <a:lstStyle/>
        <a:p>
          <a:endParaRPr lang="en-US"/>
        </a:p>
      </dgm:t>
    </dgm:pt>
    <dgm:pt modelId="{233A1B65-87DB-487C-B2AB-8A20E0C47A35}">
      <dgm:prSet custT="1"/>
      <dgm:spPr/>
      <dgm:t>
        <a:bodyPr/>
        <a:lstStyle/>
        <a:p>
          <a:r>
            <a:rPr lang="en-US" sz="2000" dirty="0"/>
            <a:t>This is the point at which we score the paper, using the rubric.</a:t>
          </a:r>
        </a:p>
      </dgm:t>
    </dgm:pt>
    <dgm:pt modelId="{CF0C0931-2D8C-4358-AB1B-C023DE1BC4C1}" type="parTrans" cxnId="{EB4E9AEC-0C88-4B55-9579-CC5C48C6150D}">
      <dgm:prSet/>
      <dgm:spPr/>
      <dgm:t>
        <a:bodyPr/>
        <a:lstStyle/>
        <a:p>
          <a:endParaRPr lang="en-US"/>
        </a:p>
      </dgm:t>
    </dgm:pt>
    <dgm:pt modelId="{EE26B37B-865D-4134-BBAE-E8B96C271300}" type="sibTrans" cxnId="{EB4E9AEC-0C88-4B55-9579-CC5C48C6150D}">
      <dgm:prSet/>
      <dgm:spPr/>
      <dgm:t>
        <a:bodyPr/>
        <a:lstStyle/>
        <a:p>
          <a:endParaRPr lang="en-US"/>
        </a:p>
      </dgm:t>
    </dgm:pt>
    <dgm:pt modelId="{626B15B5-98A1-8B41-A11D-570345DE6BDE}" type="pres">
      <dgm:prSet presAssocID="{505E096B-B63C-47B5-8294-5C613F77C8B0}" presName="Name0" presStyleCnt="0">
        <dgm:presLayoutVars>
          <dgm:dir/>
          <dgm:animLvl val="lvl"/>
          <dgm:resizeHandles val="exact"/>
        </dgm:presLayoutVars>
      </dgm:prSet>
      <dgm:spPr/>
    </dgm:pt>
    <dgm:pt modelId="{A08D23D7-96FE-0A44-8CFF-BA0A983D3457}" type="pres">
      <dgm:prSet presAssocID="{71AC395F-B686-4281-B19C-4305DA5666D4}" presName="boxAndChildren" presStyleCnt="0"/>
      <dgm:spPr/>
    </dgm:pt>
    <dgm:pt modelId="{2A8592CE-084D-8E42-8DFC-6E0D572D1893}" type="pres">
      <dgm:prSet presAssocID="{71AC395F-B686-4281-B19C-4305DA5666D4}" presName="parentTextBox" presStyleLbl="alignNode1" presStyleIdx="0" presStyleCnt="4"/>
      <dgm:spPr/>
    </dgm:pt>
    <dgm:pt modelId="{62F76D69-22C5-1C47-B69E-226BA71E06B8}" type="pres">
      <dgm:prSet presAssocID="{71AC395F-B686-4281-B19C-4305DA5666D4}" presName="descendantBox" presStyleLbl="bgAccFollowNode1" presStyleIdx="0" presStyleCnt="4" custLinFactNeighborX="19" custLinFactNeighborY="29112"/>
      <dgm:spPr/>
    </dgm:pt>
    <dgm:pt modelId="{F22085B0-2B02-6C4C-8F76-D15BE4F45D17}" type="pres">
      <dgm:prSet presAssocID="{B3B957A0-F3A6-453F-9762-364B99A53A88}" presName="sp" presStyleCnt="0"/>
      <dgm:spPr/>
    </dgm:pt>
    <dgm:pt modelId="{311B9C3C-9650-214A-8A9A-BCFF3741C04E}" type="pres">
      <dgm:prSet presAssocID="{2283AB72-791D-4EA5-85A1-52C5DC043DC4}" presName="arrowAndChildren" presStyleCnt="0"/>
      <dgm:spPr/>
    </dgm:pt>
    <dgm:pt modelId="{A0178CB8-3023-DF4F-8F91-33B2B95A9D4C}" type="pres">
      <dgm:prSet presAssocID="{2283AB72-791D-4EA5-85A1-52C5DC043DC4}" presName="parentTextArrow" presStyleLbl="node1" presStyleIdx="0" presStyleCnt="0"/>
      <dgm:spPr/>
    </dgm:pt>
    <dgm:pt modelId="{16406AE4-DFF8-4A49-9821-01D4EB06D321}" type="pres">
      <dgm:prSet presAssocID="{2283AB72-791D-4EA5-85A1-52C5DC043DC4}" presName="arrow" presStyleLbl="alignNode1" presStyleIdx="1" presStyleCnt="4"/>
      <dgm:spPr/>
    </dgm:pt>
    <dgm:pt modelId="{5FA4A3A7-59C4-0045-886E-EDB0E923EC8B}" type="pres">
      <dgm:prSet presAssocID="{2283AB72-791D-4EA5-85A1-52C5DC043DC4}" presName="descendantArrow" presStyleLbl="bgAccFollowNode1" presStyleIdx="1" presStyleCnt="4"/>
      <dgm:spPr/>
    </dgm:pt>
    <dgm:pt modelId="{688DC5FA-B8C4-244B-A966-1C043FB36C03}" type="pres">
      <dgm:prSet presAssocID="{0472FE82-05FE-4367-8BEE-887A7FBF5ECE}" presName="sp" presStyleCnt="0"/>
      <dgm:spPr/>
    </dgm:pt>
    <dgm:pt modelId="{43C7E92F-EC67-1A4E-87B2-37831B3F6A43}" type="pres">
      <dgm:prSet presAssocID="{859776BD-42F0-47B9-A263-E90BC7C1E84C}" presName="arrowAndChildren" presStyleCnt="0"/>
      <dgm:spPr/>
    </dgm:pt>
    <dgm:pt modelId="{7979A9AC-6C14-4E42-BD03-574D42186D06}" type="pres">
      <dgm:prSet presAssocID="{859776BD-42F0-47B9-A263-E90BC7C1E84C}" presName="parentTextArrow" presStyleLbl="node1" presStyleIdx="0" presStyleCnt="0"/>
      <dgm:spPr/>
    </dgm:pt>
    <dgm:pt modelId="{FCDB699A-98C8-0442-97FA-FE0FD7D4699C}" type="pres">
      <dgm:prSet presAssocID="{859776BD-42F0-47B9-A263-E90BC7C1E84C}" presName="arrow" presStyleLbl="alignNode1" presStyleIdx="2" presStyleCnt="4"/>
      <dgm:spPr/>
    </dgm:pt>
    <dgm:pt modelId="{BAB1E5C2-1708-6444-A6DA-B7EE68923E75}" type="pres">
      <dgm:prSet presAssocID="{859776BD-42F0-47B9-A263-E90BC7C1E84C}" presName="descendantArrow" presStyleLbl="bgAccFollowNode1" presStyleIdx="2" presStyleCnt="4"/>
      <dgm:spPr/>
    </dgm:pt>
    <dgm:pt modelId="{B6D9A554-5F15-8547-A67D-9943E08BEBBD}" type="pres">
      <dgm:prSet presAssocID="{CEA1DFD3-D1D9-4CAB-8FC7-E6F10FC59ABA}" presName="sp" presStyleCnt="0"/>
      <dgm:spPr/>
    </dgm:pt>
    <dgm:pt modelId="{C877BDEF-6E06-F945-B80A-C1ABAE2512D7}" type="pres">
      <dgm:prSet presAssocID="{96F448B5-C72F-4C14-B6EA-F174500CA0FE}" presName="arrowAndChildren" presStyleCnt="0"/>
      <dgm:spPr/>
    </dgm:pt>
    <dgm:pt modelId="{88E83E33-3988-674E-A1EA-1A51140593ED}" type="pres">
      <dgm:prSet presAssocID="{96F448B5-C72F-4C14-B6EA-F174500CA0FE}" presName="parentTextArrow" presStyleLbl="node1" presStyleIdx="0" presStyleCnt="0"/>
      <dgm:spPr/>
    </dgm:pt>
    <dgm:pt modelId="{6EEDFF41-1B96-374F-8373-65B3E881817C}" type="pres">
      <dgm:prSet presAssocID="{96F448B5-C72F-4C14-B6EA-F174500CA0FE}" presName="arrow" presStyleLbl="alignNode1" presStyleIdx="3" presStyleCnt="4"/>
      <dgm:spPr/>
    </dgm:pt>
    <dgm:pt modelId="{2AB69FAF-EEB0-6E4F-AB22-00C8C7EEA30C}" type="pres">
      <dgm:prSet presAssocID="{96F448B5-C72F-4C14-B6EA-F174500CA0FE}" presName="descendantArrow" presStyleLbl="bgAccFollowNode1" presStyleIdx="3" presStyleCnt="4"/>
      <dgm:spPr/>
    </dgm:pt>
  </dgm:ptLst>
  <dgm:cxnLst>
    <dgm:cxn modelId="{27884505-F5C4-DC41-94D0-4901BD1F89CE}" type="presOf" srcId="{233A1B65-87DB-487C-B2AB-8A20E0C47A35}" destId="{62F76D69-22C5-1C47-B69E-226BA71E06B8}" srcOrd="0" destOrd="1" presId="urn:microsoft.com/office/officeart/2016/7/layout/VerticalDownArrowProcess"/>
    <dgm:cxn modelId="{BAE49309-F411-0F4B-860D-63DDAD0B5316}" type="presOf" srcId="{859776BD-42F0-47B9-A263-E90BC7C1E84C}" destId="{7979A9AC-6C14-4E42-BD03-574D42186D06}" srcOrd="0" destOrd="0" presId="urn:microsoft.com/office/officeart/2016/7/layout/VerticalDownArrowProcess"/>
    <dgm:cxn modelId="{B8B07F16-7CC9-DB41-93B9-5EE7EEF5E621}" type="presOf" srcId="{2F080C06-D5B8-4E8B-9CAC-AEAD7AA631BF}" destId="{5FA4A3A7-59C4-0045-886E-EDB0E923EC8B}" srcOrd="0" destOrd="0" presId="urn:microsoft.com/office/officeart/2016/7/layout/VerticalDownArrowProcess"/>
    <dgm:cxn modelId="{98ED2025-0D02-674C-8E15-457E304B8859}" type="presOf" srcId="{24EE565F-3E43-4859-83DC-BF26D12ADCF7}" destId="{62F76D69-22C5-1C47-B69E-226BA71E06B8}" srcOrd="0" destOrd="0" presId="urn:microsoft.com/office/officeart/2016/7/layout/VerticalDownArrowProcess"/>
    <dgm:cxn modelId="{3B8D9628-2C8B-5B4E-829B-CA7FE2337437}" type="presOf" srcId="{687B9C15-FEF0-46AD-B193-A6DDCE28828D}" destId="{5FA4A3A7-59C4-0045-886E-EDB0E923EC8B}" srcOrd="0" destOrd="1" presId="urn:microsoft.com/office/officeart/2016/7/layout/VerticalDownArrowProcess"/>
    <dgm:cxn modelId="{C6047E29-FCF2-0A49-99FE-0DD5B2D196FF}" type="presOf" srcId="{2283AB72-791D-4EA5-85A1-52C5DC043DC4}" destId="{16406AE4-DFF8-4A49-9821-01D4EB06D321}" srcOrd="1" destOrd="0" presId="urn:microsoft.com/office/officeart/2016/7/layout/VerticalDownArrowProcess"/>
    <dgm:cxn modelId="{F16F7134-9BEC-49AF-8741-341417533C4B}" srcId="{2283AB72-791D-4EA5-85A1-52C5DC043DC4}" destId="{2F080C06-D5B8-4E8B-9CAC-AEAD7AA631BF}" srcOrd="0" destOrd="0" parTransId="{B4ECF7F6-0726-4275-A951-42B1AB13A118}" sibTransId="{F781FD62-8B40-46B8-A14D-67B6977AECC5}"/>
    <dgm:cxn modelId="{73CE4D3A-8F7F-4D30-B47C-8899BE0ABAC3}" srcId="{505E096B-B63C-47B5-8294-5C613F77C8B0}" destId="{2283AB72-791D-4EA5-85A1-52C5DC043DC4}" srcOrd="2" destOrd="0" parTransId="{79F870C0-64F3-41D7-9A84-CA3C7999AB6A}" sibTransId="{B3B957A0-F3A6-453F-9762-364B99A53A88}"/>
    <dgm:cxn modelId="{A0BE463C-5EBB-714A-B545-8A9C30F16163}" type="presOf" srcId="{859776BD-42F0-47B9-A263-E90BC7C1E84C}" destId="{FCDB699A-98C8-0442-97FA-FE0FD7D4699C}" srcOrd="1" destOrd="0" presId="urn:microsoft.com/office/officeart/2016/7/layout/VerticalDownArrowProcess"/>
    <dgm:cxn modelId="{FE7DFF41-A16A-436D-91BA-549CF8C48201}" srcId="{2F080C06-D5B8-4E8B-9CAC-AEAD7AA631BF}" destId="{687B9C15-FEF0-46AD-B193-A6DDCE28828D}" srcOrd="0" destOrd="0" parTransId="{9FFC37C6-15D2-47A5-AFF2-934DCDCD2A9E}" sibTransId="{85991B7B-720F-4C1C-9EF9-3E3675A258D8}"/>
    <dgm:cxn modelId="{BEE18547-2424-D345-9093-0DF99B32F087}" type="presOf" srcId="{F97BAC1B-140F-4E14-8C10-B0403D1A2250}" destId="{2AB69FAF-EEB0-6E4F-AB22-00C8C7EEA30C}" srcOrd="0" destOrd="1" presId="urn:microsoft.com/office/officeart/2016/7/layout/VerticalDownArrowProcess"/>
    <dgm:cxn modelId="{092F4F4E-8AF0-49E5-894E-2DC957CCD07A}" srcId="{505E096B-B63C-47B5-8294-5C613F77C8B0}" destId="{96F448B5-C72F-4C14-B6EA-F174500CA0FE}" srcOrd="0" destOrd="0" parTransId="{BC19DF15-577F-4B24-AF94-B96B4F560C42}" sibTransId="{CEA1DFD3-D1D9-4CAB-8FC7-E6F10FC59ABA}"/>
    <dgm:cxn modelId="{96AC3373-3D2A-4B8E-813B-5A5867BD9D76}" srcId="{859776BD-42F0-47B9-A263-E90BC7C1E84C}" destId="{3FB1F5B5-AC20-4677-BC10-B50343C9F7C5}" srcOrd="0" destOrd="0" parTransId="{14C6A372-685D-4BCC-B574-32DDA2593FAC}" sibTransId="{B56254C8-929F-4753-A6FD-28F8E4BE5F02}"/>
    <dgm:cxn modelId="{8662AB73-F8D8-44CE-99CE-D0D9C16F5462}" srcId="{71AC395F-B686-4281-B19C-4305DA5666D4}" destId="{24EE565F-3E43-4859-83DC-BF26D12ADCF7}" srcOrd="0" destOrd="0" parTransId="{FCBA1E5D-6338-4D43-8CE0-1F34555A2B6E}" sibTransId="{D97CD78D-57D2-45B3-B57B-A67192786BA9}"/>
    <dgm:cxn modelId="{F19EDF53-B136-40C7-BF2B-7F7285584CC1}" srcId="{505E096B-B63C-47B5-8294-5C613F77C8B0}" destId="{71AC395F-B686-4281-B19C-4305DA5666D4}" srcOrd="3" destOrd="0" parTransId="{4E17F0A3-239C-43BD-A757-6F01C433E436}" sibTransId="{5BF7049C-8698-49D8-98E6-F30E61FD60CB}"/>
    <dgm:cxn modelId="{51E14755-02A1-5741-BF08-A2C0ABA4C62F}" type="presOf" srcId="{96F448B5-C72F-4C14-B6EA-F174500CA0FE}" destId="{6EEDFF41-1B96-374F-8373-65B3E881817C}" srcOrd="1" destOrd="0" presId="urn:microsoft.com/office/officeart/2016/7/layout/VerticalDownArrowProcess"/>
    <dgm:cxn modelId="{EFF20F7D-EA66-8C43-A9A0-06157F2C053F}" type="presOf" srcId="{3FB1F5B5-AC20-4677-BC10-B50343C9F7C5}" destId="{BAB1E5C2-1708-6444-A6DA-B7EE68923E75}" srcOrd="0" destOrd="0" presId="urn:microsoft.com/office/officeart/2016/7/layout/VerticalDownArrowProcess"/>
    <dgm:cxn modelId="{BDDF9A95-B79A-5E4C-8279-06D9B723AC27}" type="presOf" srcId="{96F448B5-C72F-4C14-B6EA-F174500CA0FE}" destId="{88E83E33-3988-674E-A1EA-1A51140593ED}" srcOrd="0" destOrd="0" presId="urn:microsoft.com/office/officeart/2016/7/layout/VerticalDownArrowProcess"/>
    <dgm:cxn modelId="{22568AB3-AB78-4696-8C6F-296775E7996D}" srcId="{FD7E88E8-281D-4F82-BAFA-3FEF4BE40967}" destId="{F97BAC1B-140F-4E14-8C10-B0403D1A2250}" srcOrd="0" destOrd="0" parTransId="{55977288-E312-43E3-9768-85E7626BF8A3}" sibTransId="{219A5140-EEF1-4D41-AF93-68436CAF5760}"/>
    <dgm:cxn modelId="{15700FB9-B05D-445A-921F-23F38D01D470}" srcId="{505E096B-B63C-47B5-8294-5C613F77C8B0}" destId="{859776BD-42F0-47B9-A263-E90BC7C1E84C}" srcOrd="1" destOrd="0" parTransId="{7EA92F0C-A3A9-45A1-BF33-AB88D3E0E86A}" sibTransId="{0472FE82-05FE-4367-8BEE-887A7FBF5ECE}"/>
    <dgm:cxn modelId="{ABEA35BF-042D-4E25-9F69-AD3682B720C4}" srcId="{96F448B5-C72F-4C14-B6EA-F174500CA0FE}" destId="{FD7E88E8-281D-4F82-BAFA-3FEF4BE40967}" srcOrd="0" destOrd="0" parTransId="{B5E4E04F-C8C1-410A-8CBF-EFB419CC3E2C}" sibTransId="{03742F23-54F6-4C73-8188-584B049534ED}"/>
    <dgm:cxn modelId="{BA3262C5-0296-4740-BCC5-6449BAE3BDCC}" type="presOf" srcId="{505E096B-B63C-47B5-8294-5C613F77C8B0}" destId="{626B15B5-98A1-8B41-A11D-570345DE6BDE}" srcOrd="0" destOrd="0" presId="urn:microsoft.com/office/officeart/2016/7/layout/VerticalDownArrowProcess"/>
    <dgm:cxn modelId="{D698D3C5-BE2B-A24B-B196-4118AB7974C9}" type="presOf" srcId="{FD7E88E8-281D-4F82-BAFA-3FEF4BE40967}" destId="{2AB69FAF-EEB0-6E4F-AB22-00C8C7EEA30C}" srcOrd="0" destOrd="0" presId="urn:microsoft.com/office/officeart/2016/7/layout/VerticalDownArrowProcess"/>
    <dgm:cxn modelId="{0EDEFDE0-403E-42E4-8BFA-90A599ECCBBD}" srcId="{3FB1F5B5-AC20-4677-BC10-B50343C9F7C5}" destId="{D932ACB1-1FAA-4BD4-AC32-0CEE401038ED}" srcOrd="0" destOrd="0" parTransId="{DD349832-AEDB-4F3B-AC39-AA742698459B}" sibTransId="{A62024F7-473A-4A8F-ACD3-A6AB9031CCDB}"/>
    <dgm:cxn modelId="{EB4E9AEC-0C88-4B55-9579-CC5C48C6150D}" srcId="{24EE565F-3E43-4859-83DC-BF26D12ADCF7}" destId="{233A1B65-87DB-487C-B2AB-8A20E0C47A35}" srcOrd="0" destOrd="0" parTransId="{CF0C0931-2D8C-4358-AB1B-C023DE1BC4C1}" sibTransId="{EE26B37B-865D-4134-BBAE-E8B96C271300}"/>
    <dgm:cxn modelId="{D470DEF1-F294-764C-AEBA-F31F676AE647}" type="presOf" srcId="{71AC395F-B686-4281-B19C-4305DA5666D4}" destId="{2A8592CE-084D-8E42-8DFC-6E0D572D1893}" srcOrd="0" destOrd="0" presId="urn:microsoft.com/office/officeart/2016/7/layout/VerticalDownArrowProcess"/>
    <dgm:cxn modelId="{BE4463F4-F098-4146-8EFD-E11CDFCD5896}" type="presOf" srcId="{D932ACB1-1FAA-4BD4-AC32-0CEE401038ED}" destId="{BAB1E5C2-1708-6444-A6DA-B7EE68923E75}" srcOrd="0" destOrd="1" presId="urn:microsoft.com/office/officeart/2016/7/layout/VerticalDownArrowProcess"/>
    <dgm:cxn modelId="{709F1EF5-FF23-0449-BC31-1C2E948784B8}" type="presOf" srcId="{2283AB72-791D-4EA5-85A1-52C5DC043DC4}" destId="{A0178CB8-3023-DF4F-8F91-33B2B95A9D4C}" srcOrd="0" destOrd="0" presId="urn:microsoft.com/office/officeart/2016/7/layout/VerticalDownArrowProcess"/>
    <dgm:cxn modelId="{ABC671BB-DCB1-3340-9285-1B430A14229B}" type="presParOf" srcId="{626B15B5-98A1-8B41-A11D-570345DE6BDE}" destId="{A08D23D7-96FE-0A44-8CFF-BA0A983D3457}" srcOrd="0" destOrd="0" presId="urn:microsoft.com/office/officeart/2016/7/layout/VerticalDownArrowProcess"/>
    <dgm:cxn modelId="{4DCEC58D-ABB1-2A4B-83DA-6AE82A4CBF85}" type="presParOf" srcId="{A08D23D7-96FE-0A44-8CFF-BA0A983D3457}" destId="{2A8592CE-084D-8E42-8DFC-6E0D572D1893}" srcOrd="0" destOrd="0" presId="urn:microsoft.com/office/officeart/2016/7/layout/VerticalDownArrowProcess"/>
    <dgm:cxn modelId="{123762A8-C165-D842-9819-56008B4D386B}" type="presParOf" srcId="{A08D23D7-96FE-0A44-8CFF-BA0A983D3457}" destId="{62F76D69-22C5-1C47-B69E-226BA71E06B8}" srcOrd="1" destOrd="0" presId="urn:microsoft.com/office/officeart/2016/7/layout/VerticalDownArrowProcess"/>
    <dgm:cxn modelId="{B599BC21-0AA3-724B-B2AE-C22BFA2C8201}" type="presParOf" srcId="{626B15B5-98A1-8B41-A11D-570345DE6BDE}" destId="{F22085B0-2B02-6C4C-8F76-D15BE4F45D17}" srcOrd="1" destOrd="0" presId="urn:microsoft.com/office/officeart/2016/7/layout/VerticalDownArrowProcess"/>
    <dgm:cxn modelId="{F95FA318-7508-494C-A205-5FE4A25E9DE8}" type="presParOf" srcId="{626B15B5-98A1-8B41-A11D-570345DE6BDE}" destId="{311B9C3C-9650-214A-8A9A-BCFF3741C04E}" srcOrd="2" destOrd="0" presId="urn:microsoft.com/office/officeart/2016/7/layout/VerticalDownArrowProcess"/>
    <dgm:cxn modelId="{5E3F8D5F-4B9E-0240-87FA-B0CE53F41E17}" type="presParOf" srcId="{311B9C3C-9650-214A-8A9A-BCFF3741C04E}" destId="{A0178CB8-3023-DF4F-8F91-33B2B95A9D4C}" srcOrd="0" destOrd="0" presId="urn:microsoft.com/office/officeart/2016/7/layout/VerticalDownArrowProcess"/>
    <dgm:cxn modelId="{B42B62C3-3F5F-6344-A0B3-F87EFA734E52}" type="presParOf" srcId="{311B9C3C-9650-214A-8A9A-BCFF3741C04E}" destId="{16406AE4-DFF8-4A49-9821-01D4EB06D321}" srcOrd="1" destOrd="0" presId="urn:microsoft.com/office/officeart/2016/7/layout/VerticalDownArrowProcess"/>
    <dgm:cxn modelId="{2AC92E1B-BE8D-D743-8C16-B074C79B2469}" type="presParOf" srcId="{311B9C3C-9650-214A-8A9A-BCFF3741C04E}" destId="{5FA4A3A7-59C4-0045-886E-EDB0E923EC8B}" srcOrd="2" destOrd="0" presId="urn:microsoft.com/office/officeart/2016/7/layout/VerticalDownArrowProcess"/>
    <dgm:cxn modelId="{FDBB9BA3-8641-C949-A480-3D278DA31859}" type="presParOf" srcId="{626B15B5-98A1-8B41-A11D-570345DE6BDE}" destId="{688DC5FA-B8C4-244B-A966-1C043FB36C03}" srcOrd="3" destOrd="0" presId="urn:microsoft.com/office/officeart/2016/7/layout/VerticalDownArrowProcess"/>
    <dgm:cxn modelId="{52E3BC61-D0BF-A747-9152-BD80E65030AE}" type="presParOf" srcId="{626B15B5-98A1-8B41-A11D-570345DE6BDE}" destId="{43C7E92F-EC67-1A4E-87B2-37831B3F6A43}" srcOrd="4" destOrd="0" presId="urn:microsoft.com/office/officeart/2016/7/layout/VerticalDownArrowProcess"/>
    <dgm:cxn modelId="{7573D237-06A1-6745-B89F-821D9D5B74F0}" type="presParOf" srcId="{43C7E92F-EC67-1A4E-87B2-37831B3F6A43}" destId="{7979A9AC-6C14-4E42-BD03-574D42186D06}" srcOrd="0" destOrd="0" presId="urn:microsoft.com/office/officeart/2016/7/layout/VerticalDownArrowProcess"/>
    <dgm:cxn modelId="{C795146F-051D-9F43-8566-7D626AF05399}" type="presParOf" srcId="{43C7E92F-EC67-1A4E-87B2-37831B3F6A43}" destId="{FCDB699A-98C8-0442-97FA-FE0FD7D4699C}" srcOrd="1" destOrd="0" presId="urn:microsoft.com/office/officeart/2016/7/layout/VerticalDownArrowProcess"/>
    <dgm:cxn modelId="{1C1F07B7-0FD8-6040-8E74-C30ECF56EC33}" type="presParOf" srcId="{43C7E92F-EC67-1A4E-87B2-37831B3F6A43}" destId="{BAB1E5C2-1708-6444-A6DA-B7EE68923E75}" srcOrd="2" destOrd="0" presId="urn:microsoft.com/office/officeart/2016/7/layout/VerticalDownArrowProcess"/>
    <dgm:cxn modelId="{69D83025-26B3-5347-A461-05177D708E78}" type="presParOf" srcId="{626B15B5-98A1-8B41-A11D-570345DE6BDE}" destId="{B6D9A554-5F15-8547-A67D-9943E08BEBBD}" srcOrd="5" destOrd="0" presId="urn:microsoft.com/office/officeart/2016/7/layout/VerticalDownArrowProcess"/>
    <dgm:cxn modelId="{BA9DE1E7-D5CB-EC4C-A4A6-11B5093BD7BF}" type="presParOf" srcId="{626B15B5-98A1-8B41-A11D-570345DE6BDE}" destId="{C877BDEF-6E06-F945-B80A-C1ABAE2512D7}" srcOrd="6" destOrd="0" presId="urn:microsoft.com/office/officeart/2016/7/layout/VerticalDownArrowProcess"/>
    <dgm:cxn modelId="{FB45477E-F4B6-7E44-B51F-8A19C5A3A6FF}" type="presParOf" srcId="{C877BDEF-6E06-F945-B80A-C1ABAE2512D7}" destId="{88E83E33-3988-674E-A1EA-1A51140593ED}" srcOrd="0" destOrd="0" presId="urn:microsoft.com/office/officeart/2016/7/layout/VerticalDownArrowProcess"/>
    <dgm:cxn modelId="{64528E83-0794-0945-AE57-88F06CC0A28E}" type="presParOf" srcId="{C877BDEF-6E06-F945-B80A-C1ABAE2512D7}" destId="{6EEDFF41-1B96-374F-8373-65B3E881817C}" srcOrd="1" destOrd="0" presId="urn:microsoft.com/office/officeart/2016/7/layout/VerticalDownArrowProcess"/>
    <dgm:cxn modelId="{CBCB0D11-1F60-A44D-ABA3-F4BA28A4A724}" type="presParOf" srcId="{C877BDEF-6E06-F945-B80A-C1ABAE2512D7}" destId="{2AB69FAF-EEB0-6E4F-AB22-00C8C7EEA30C}"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592CE-084D-8E42-8DFC-6E0D572D1893}">
      <dsp:nvSpPr>
        <dsp:cNvPr id="0" name=""/>
        <dsp:cNvSpPr/>
      </dsp:nvSpPr>
      <dsp:spPr>
        <a:xfrm>
          <a:off x="0" y="4749339"/>
          <a:ext cx="2708338" cy="103903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617" tIns="256032" rIns="192617"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4</a:t>
          </a:r>
        </a:p>
      </dsp:txBody>
      <dsp:txXfrm>
        <a:off x="0" y="4749339"/>
        <a:ext cx="2708338" cy="1039039"/>
      </dsp:txXfrm>
    </dsp:sp>
    <dsp:sp modelId="{62F76D69-22C5-1C47-B69E-226BA71E06B8}">
      <dsp:nvSpPr>
        <dsp:cNvPr id="0" name=""/>
        <dsp:cNvSpPr/>
      </dsp:nvSpPr>
      <dsp:spPr>
        <a:xfrm>
          <a:off x="2708338" y="4751307"/>
          <a:ext cx="8125016" cy="103903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4814" tIns="254000" rIns="164814" bIns="254000" numCol="1" spcCol="1270" anchor="t" anchorCtr="0">
          <a:noAutofit/>
        </a:bodyPr>
        <a:lstStyle/>
        <a:p>
          <a:pPr marL="0" lvl="0" indent="0" algn="l" defTabSz="889000">
            <a:lnSpc>
              <a:spcPct val="90000"/>
            </a:lnSpc>
            <a:spcBef>
              <a:spcPct val="0"/>
            </a:spcBef>
            <a:spcAft>
              <a:spcPct val="35000"/>
            </a:spcAft>
            <a:buNone/>
          </a:pPr>
          <a:r>
            <a:rPr lang="en-US" sz="2000" kern="1200" dirty="0"/>
            <a:t>Turn in revision of paper by 8pm, Thursday, March 24 (file upload).</a:t>
          </a:r>
        </a:p>
        <a:p>
          <a:pPr marL="228600" lvl="1" indent="-228600" algn="l" defTabSz="889000">
            <a:lnSpc>
              <a:spcPct val="90000"/>
            </a:lnSpc>
            <a:spcBef>
              <a:spcPct val="0"/>
            </a:spcBef>
            <a:spcAft>
              <a:spcPct val="15000"/>
            </a:spcAft>
            <a:buChar char="•"/>
          </a:pPr>
          <a:r>
            <a:rPr lang="en-US" sz="2000" kern="1200" dirty="0"/>
            <a:t>This is the point at which we score the paper, using the rubric.</a:t>
          </a:r>
        </a:p>
      </dsp:txBody>
      <dsp:txXfrm>
        <a:off x="2708338" y="4751307"/>
        <a:ext cx="8125016" cy="1039039"/>
      </dsp:txXfrm>
    </dsp:sp>
    <dsp:sp modelId="{16406AE4-DFF8-4A49-9821-01D4EB06D321}">
      <dsp:nvSpPr>
        <dsp:cNvPr id="0" name=""/>
        <dsp:cNvSpPr/>
      </dsp:nvSpPr>
      <dsp:spPr>
        <a:xfrm rot="10800000">
          <a:off x="0" y="3166882"/>
          <a:ext cx="2708338" cy="1598042"/>
        </a:xfrm>
        <a:prstGeom prst="upArrowCallout">
          <a:avLst>
            <a:gd name="adj1" fmla="val 5000"/>
            <a:gd name="adj2" fmla="val 10000"/>
            <a:gd name="adj3" fmla="val 15000"/>
            <a:gd name="adj4" fmla="val 64977"/>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617" tIns="256032" rIns="192617"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3</a:t>
          </a:r>
        </a:p>
      </dsp:txBody>
      <dsp:txXfrm rot="-10800000">
        <a:off x="0" y="3166882"/>
        <a:ext cx="2708338" cy="1038727"/>
      </dsp:txXfrm>
    </dsp:sp>
    <dsp:sp modelId="{5FA4A3A7-59C4-0045-886E-EDB0E923EC8B}">
      <dsp:nvSpPr>
        <dsp:cNvPr id="0" name=""/>
        <dsp:cNvSpPr/>
      </dsp:nvSpPr>
      <dsp:spPr>
        <a:xfrm>
          <a:off x="2708338" y="3166882"/>
          <a:ext cx="8125016" cy="1038727"/>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4814" tIns="254000" rIns="164814" bIns="254000" numCol="1" spcCol="1270" anchor="t" anchorCtr="0">
          <a:noAutofit/>
        </a:bodyPr>
        <a:lstStyle/>
        <a:p>
          <a:pPr marL="0" lvl="0" indent="0" algn="l" defTabSz="889000">
            <a:lnSpc>
              <a:spcPct val="90000"/>
            </a:lnSpc>
            <a:spcBef>
              <a:spcPct val="0"/>
            </a:spcBef>
            <a:spcAft>
              <a:spcPct val="35000"/>
            </a:spcAft>
            <a:buNone/>
          </a:pPr>
          <a:r>
            <a:rPr lang="en-US" sz="2000" kern="1200" dirty="0"/>
            <a:t>Finish peer reviews by 8pm, Tuesday, March 22 (in-Canvas tool).</a:t>
          </a:r>
        </a:p>
        <a:p>
          <a:pPr marL="228600" lvl="1" indent="-228600" algn="l" defTabSz="889000">
            <a:lnSpc>
              <a:spcPct val="90000"/>
            </a:lnSpc>
            <a:spcBef>
              <a:spcPct val="0"/>
            </a:spcBef>
            <a:spcAft>
              <a:spcPct val="15000"/>
            </a:spcAft>
            <a:buChar char="•"/>
          </a:pPr>
          <a:r>
            <a:rPr lang="en-US" sz="2000" kern="1200" dirty="0"/>
            <a:t>Use rose-bud-thorn format. See slides from 9 February for a refresher.</a:t>
          </a:r>
        </a:p>
      </dsp:txBody>
      <dsp:txXfrm>
        <a:off x="2708338" y="3166882"/>
        <a:ext cx="8125016" cy="1038727"/>
      </dsp:txXfrm>
    </dsp:sp>
    <dsp:sp modelId="{FCDB699A-98C8-0442-97FA-FE0FD7D4699C}">
      <dsp:nvSpPr>
        <dsp:cNvPr id="0" name=""/>
        <dsp:cNvSpPr/>
      </dsp:nvSpPr>
      <dsp:spPr>
        <a:xfrm rot="10800000">
          <a:off x="0" y="1584425"/>
          <a:ext cx="2708338" cy="1598042"/>
        </a:xfrm>
        <a:prstGeom prst="upArrowCallout">
          <a:avLst>
            <a:gd name="adj1" fmla="val 5000"/>
            <a:gd name="adj2" fmla="val 10000"/>
            <a:gd name="adj3" fmla="val 15000"/>
            <a:gd name="adj4" fmla="val 64977"/>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617" tIns="256032" rIns="192617"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2</a:t>
          </a:r>
        </a:p>
      </dsp:txBody>
      <dsp:txXfrm rot="-10800000">
        <a:off x="0" y="1584425"/>
        <a:ext cx="2708338" cy="1038727"/>
      </dsp:txXfrm>
    </dsp:sp>
    <dsp:sp modelId="{BAB1E5C2-1708-6444-A6DA-B7EE68923E75}">
      <dsp:nvSpPr>
        <dsp:cNvPr id="0" name=""/>
        <dsp:cNvSpPr/>
      </dsp:nvSpPr>
      <dsp:spPr>
        <a:xfrm>
          <a:off x="2708338" y="1584425"/>
          <a:ext cx="8125016" cy="1038727"/>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4814" tIns="254000" rIns="164814" bIns="254000" numCol="1" spcCol="1270" anchor="t" anchorCtr="0">
          <a:noAutofit/>
        </a:bodyPr>
        <a:lstStyle/>
        <a:p>
          <a:pPr marL="0" lvl="0" indent="0" algn="l" defTabSz="889000">
            <a:lnSpc>
              <a:spcPct val="90000"/>
            </a:lnSpc>
            <a:spcBef>
              <a:spcPct val="0"/>
            </a:spcBef>
            <a:spcAft>
              <a:spcPct val="35000"/>
            </a:spcAft>
            <a:buNone/>
          </a:pPr>
          <a:r>
            <a:rPr lang="en-US" sz="2000" kern="1200" dirty="0"/>
            <a:t>Turn in draft of paper by 8pm, Thursday, March 10 (file upload).</a:t>
          </a:r>
        </a:p>
        <a:p>
          <a:pPr marL="228600" lvl="1" indent="-228600" algn="l" defTabSz="889000">
            <a:lnSpc>
              <a:spcPct val="90000"/>
            </a:lnSpc>
            <a:spcBef>
              <a:spcPct val="0"/>
            </a:spcBef>
            <a:spcAft>
              <a:spcPct val="15000"/>
            </a:spcAft>
            <a:buChar char="•"/>
          </a:pPr>
          <a:r>
            <a:rPr lang="en-US" sz="2000" kern="1200" dirty="0"/>
            <a:t>You must turn in something to be assigned peer reviews.</a:t>
          </a:r>
        </a:p>
      </dsp:txBody>
      <dsp:txXfrm>
        <a:off x="2708338" y="1584425"/>
        <a:ext cx="8125016" cy="1038727"/>
      </dsp:txXfrm>
    </dsp:sp>
    <dsp:sp modelId="{6EEDFF41-1B96-374F-8373-65B3E881817C}">
      <dsp:nvSpPr>
        <dsp:cNvPr id="0" name=""/>
        <dsp:cNvSpPr/>
      </dsp:nvSpPr>
      <dsp:spPr>
        <a:xfrm rot="10800000">
          <a:off x="0" y="1968"/>
          <a:ext cx="2708338" cy="1598042"/>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617" tIns="256032" rIns="192617"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1</a:t>
          </a:r>
        </a:p>
      </dsp:txBody>
      <dsp:txXfrm rot="-10800000">
        <a:off x="0" y="1968"/>
        <a:ext cx="2708338" cy="1038727"/>
      </dsp:txXfrm>
    </dsp:sp>
    <dsp:sp modelId="{2AB69FAF-EEB0-6E4F-AB22-00C8C7EEA30C}">
      <dsp:nvSpPr>
        <dsp:cNvPr id="0" name=""/>
        <dsp:cNvSpPr/>
      </dsp:nvSpPr>
      <dsp:spPr>
        <a:xfrm>
          <a:off x="2708338" y="1968"/>
          <a:ext cx="8125016" cy="1038727"/>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4814" tIns="254000" rIns="164814" bIns="254000" numCol="1" spcCol="1270" anchor="t" anchorCtr="0">
          <a:noAutofit/>
        </a:bodyPr>
        <a:lstStyle/>
        <a:p>
          <a:pPr marL="0" lvl="0" indent="0" algn="l" defTabSz="889000">
            <a:lnSpc>
              <a:spcPct val="90000"/>
            </a:lnSpc>
            <a:spcBef>
              <a:spcPct val="0"/>
            </a:spcBef>
            <a:spcAft>
              <a:spcPct val="35000"/>
            </a:spcAft>
            <a:buNone/>
          </a:pPr>
          <a:r>
            <a:rPr lang="en-US" sz="2000" kern="1200" dirty="0"/>
            <a:t>Turn in topic by 8pm, Tuesday, March 1.</a:t>
          </a:r>
        </a:p>
        <a:p>
          <a:pPr marL="228600" lvl="1" indent="-228600" algn="l" defTabSz="889000">
            <a:lnSpc>
              <a:spcPct val="90000"/>
            </a:lnSpc>
            <a:spcBef>
              <a:spcPct val="0"/>
            </a:spcBef>
            <a:spcAft>
              <a:spcPct val="15000"/>
            </a:spcAft>
            <a:buChar char="•"/>
          </a:pPr>
          <a:r>
            <a:rPr lang="en-US" sz="2000" kern="1200" dirty="0"/>
            <a:t>OPEN-ENDED QUESTION re: specific being in specific, assigned film/story. </a:t>
          </a:r>
        </a:p>
      </dsp:txBody>
      <dsp:txXfrm>
        <a:off x="2708338" y="1968"/>
        <a:ext cx="8125016" cy="1038727"/>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340E4-613C-6A4C-9F89-025F82D096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0642FD-0654-0940-A424-031FE6291E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1AE3DE-7402-E04B-9B90-74EC16F4CD2B}"/>
              </a:ext>
            </a:extLst>
          </p:cNvPr>
          <p:cNvSpPr>
            <a:spLocks noGrp="1"/>
          </p:cNvSpPr>
          <p:nvPr>
            <p:ph type="dt" sz="half" idx="10"/>
          </p:nvPr>
        </p:nvSpPr>
        <p:spPr/>
        <p:txBody>
          <a:bodyPr/>
          <a:lstStyle/>
          <a:p>
            <a:fld id="{50F2256D-A52D-E347-BA21-5C8974E846BF}" type="datetimeFigureOut">
              <a:rPr lang="en-US" smtClean="0"/>
              <a:t>3/3/2022</a:t>
            </a:fld>
            <a:endParaRPr lang="en-US"/>
          </a:p>
        </p:txBody>
      </p:sp>
      <p:sp>
        <p:nvSpPr>
          <p:cNvPr id="5" name="Footer Placeholder 4">
            <a:extLst>
              <a:ext uri="{FF2B5EF4-FFF2-40B4-BE49-F238E27FC236}">
                <a16:creationId xmlns:a16="http://schemas.microsoft.com/office/drawing/2014/main" id="{840DA403-D538-7340-A250-5C8221AFF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C7D87-46E7-7F4F-9172-2153B78B3A89}"/>
              </a:ext>
            </a:extLst>
          </p:cNvPr>
          <p:cNvSpPr>
            <a:spLocks noGrp="1"/>
          </p:cNvSpPr>
          <p:nvPr>
            <p:ph type="sldNum" sz="quarter" idx="12"/>
          </p:nvPr>
        </p:nvSpPr>
        <p:spPr/>
        <p:txBody>
          <a:bodyPr/>
          <a:lstStyle/>
          <a:p>
            <a:fld id="{BAFF326B-47A9-2643-9255-8421B984338B}" type="slidenum">
              <a:rPr lang="en-US" smtClean="0"/>
              <a:t>‹#›</a:t>
            </a:fld>
            <a:endParaRPr lang="en-US"/>
          </a:p>
        </p:txBody>
      </p:sp>
    </p:spTree>
    <p:extLst>
      <p:ext uri="{BB962C8B-B14F-4D97-AF65-F5344CB8AC3E}">
        <p14:creationId xmlns:p14="http://schemas.microsoft.com/office/powerpoint/2010/main" val="4249954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F297-8C14-A246-A301-83A75169F6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C79A36-0DEA-ED48-A9CA-18AD6C0C28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205C6-F105-E645-A60E-C7D6EAD66EAD}"/>
              </a:ext>
            </a:extLst>
          </p:cNvPr>
          <p:cNvSpPr>
            <a:spLocks noGrp="1"/>
          </p:cNvSpPr>
          <p:nvPr>
            <p:ph type="dt" sz="half" idx="10"/>
          </p:nvPr>
        </p:nvSpPr>
        <p:spPr/>
        <p:txBody>
          <a:bodyPr/>
          <a:lstStyle/>
          <a:p>
            <a:fld id="{50F2256D-A52D-E347-BA21-5C8974E846BF}" type="datetimeFigureOut">
              <a:rPr lang="en-US" smtClean="0"/>
              <a:t>3/3/2022</a:t>
            </a:fld>
            <a:endParaRPr lang="en-US"/>
          </a:p>
        </p:txBody>
      </p:sp>
      <p:sp>
        <p:nvSpPr>
          <p:cNvPr id="5" name="Footer Placeholder 4">
            <a:extLst>
              <a:ext uri="{FF2B5EF4-FFF2-40B4-BE49-F238E27FC236}">
                <a16:creationId xmlns:a16="http://schemas.microsoft.com/office/drawing/2014/main" id="{806F3AD1-C7C4-9440-B05D-9147672F6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EE7AE-101A-1C42-8110-6A65C538BD7F}"/>
              </a:ext>
            </a:extLst>
          </p:cNvPr>
          <p:cNvSpPr>
            <a:spLocks noGrp="1"/>
          </p:cNvSpPr>
          <p:nvPr>
            <p:ph type="sldNum" sz="quarter" idx="12"/>
          </p:nvPr>
        </p:nvSpPr>
        <p:spPr/>
        <p:txBody>
          <a:bodyPr/>
          <a:lstStyle/>
          <a:p>
            <a:fld id="{BAFF326B-47A9-2643-9255-8421B984338B}" type="slidenum">
              <a:rPr lang="en-US" smtClean="0"/>
              <a:t>‹#›</a:t>
            </a:fld>
            <a:endParaRPr lang="en-US"/>
          </a:p>
        </p:txBody>
      </p:sp>
    </p:spTree>
    <p:extLst>
      <p:ext uri="{BB962C8B-B14F-4D97-AF65-F5344CB8AC3E}">
        <p14:creationId xmlns:p14="http://schemas.microsoft.com/office/powerpoint/2010/main" val="213669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6F2002-E4DF-3748-8F52-97058391E0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C7F3D2-5F8F-F34A-88D1-73AA4D7886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6D07F-DB75-704F-86AD-7627AFE5F57E}"/>
              </a:ext>
            </a:extLst>
          </p:cNvPr>
          <p:cNvSpPr>
            <a:spLocks noGrp="1"/>
          </p:cNvSpPr>
          <p:nvPr>
            <p:ph type="dt" sz="half" idx="10"/>
          </p:nvPr>
        </p:nvSpPr>
        <p:spPr/>
        <p:txBody>
          <a:bodyPr/>
          <a:lstStyle/>
          <a:p>
            <a:fld id="{50F2256D-A52D-E347-BA21-5C8974E846BF}" type="datetimeFigureOut">
              <a:rPr lang="en-US" smtClean="0"/>
              <a:t>3/3/2022</a:t>
            </a:fld>
            <a:endParaRPr lang="en-US"/>
          </a:p>
        </p:txBody>
      </p:sp>
      <p:sp>
        <p:nvSpPr>
          <p:cNvPr id="5" name="Footer Placeholder 4">
            <a:extLst>
              <a:ext uri="{FF2B5EF4-FFF2-40B4-BE49-F238E27FC236}">
                <a16:creationId xmlns:a16="http://schemas.microsoft.com/office/drawing/2014/main" id="{83C03C76-FB91-4E4E-92FE-58283D11F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B2F0E-B16D-C64D-A688-456998C72235}"/>
              </a:ext>
            </a:extLst>
          </p:cNvPr>
          <p:cNvSpPr>
            <a:spLocks noGrp="1"/>
          </p:cNvSpPr>
          <p:nvPr>
            <p:ph type="sldNum" sz="quarter" idx="12"/>
          </p:nvPr>
        </p:nvSpPr>
        <p:spPr/>
        <p:txBody>
          <a:bodyPr/>
          <a:lstStyle/>
          <a:p>
            <a:fld id="{BAFF326B-47A9-2643-9255-8421B984338B}" type="slidenum">
              <a:rPr lang="en-US" smtClean="0"/>
              <a:t>‹#›</a:t>
            </a:fld>
            <a:endParaRPr lang="en-US"/>
          </a:p>
        </p:txBody>
      </p:sp>
    </p:spTree>
    <p:extLst>
      <p:ext uri="{BB962C8B-B14F-4D97-AF65-F5344CB8AC3E}">
        <p14:creationId xmlns:p14="http://schemas.microsoft.com/office/powerpoint/2010/main" val="404990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D4FC-5412-BB4D-928D-1D234BF211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121E9E-FB3A-324B-AB2F-57655FC811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2479A0-3E6B-2949-A97E-A36268FE9934}"/>
              </a:ext>
            </a:extLst>
          </p:cNvPr>
          <p:cNvSpPr>
            <a:spLocks noGrp="1"/>
          </p:cNvSpPr>
          <p:nvPr>
            <p:ph type="dt" sz="half" idx="10"/>
          </p:nvPr>
        </p:nvSpPr>
        <p:spPr/>
        <p:txBody>
          <a:bodyPr/>
          <a:lstStyle/>
          <a:p>
            <a:fld id="{50F2256D-A52D-E347-BA21-5C8974E846BF}" type="datetimeFigureOut">
              <a:rPr lang="en-US" smtClean="0"/>
              <a:t>3/3/2022</a:t>
            </a:fld>
            <a:endParaRPr lang="en-US"/>
          </a:p>
        </p:txBody>
      </p:sp>
      <p:sp>
        <p:nvSpPr>
          <p:cNvPr id="5" name="Footer Placeholder 4">
            <a:extLst>
              <a:ext uri="{FF2B5EF4-FFF2-40B4-BE49-F238E27FC236}">
                <a16:creationId xmlns:a16="http://schemas.microsoft.com/office/drawing/2014/main" id="{03C1F226-0267-3748-8420-83A440FF7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47A6C-6C3B-B641-9FE7-46D9CDBD991D}"/>
              </a:ext>
            </a:extLst>
          </p:cNvPr>
          <p:cNvSpPr>
            <a:spLocks noGrp="1"/>
          </p:cNvSpPr>
          <p:nvPr>
            <p:ph type="sldNum" sz="quarter" idx="12"/>
          </p:nvPr>
        </p:nvSpPr>
        <p:spPr/>
        <p:txBody>
          <a:bodyPr/>
          <a:lstStyle/>
          <a:p>
            <a:fld id="{BAFF326B-47A9-2643-9255-8421B984338B}" type="slidenum">
              <a:rPr lang="en-US" smtClean="0"/>
              <a:t>‹#›</a:t>
            </a:fld>
            <a:endParaRPr lang="en-US"/>
          </a:p>
        </p:txBody>
      </p:sp>
    </p:spTree>
    <p:extLst>
      <p:ext uri="{BB962C8B-B14F-4D97-AF65-F5344CB8AC3E}">
        <p14:creationId xmlns:p14="http://schemas.microsoft.com/office/powerpoint/2010/main" val="73729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2521-FCDD-D44D-8D95-72299440FE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FB4F80-C33A-6F45-A14C-CCE5B8C267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643B2C-0850-E041-84BE-DD9B746D0B96}"/>
              </a:ext>
            </a:extLst>
          </p:cNvPr>
          <p:cNvSpPr>
            <a:spLocks noGrp="1"/>
          </p:cNvSpPr>
          <p:nvPr>
            <p:ph type="dt" sz="half" idx="10"/>
          </p:nvPr>
        </p:nvSpPr>
        <p:spPr/>
        <p:txBody>
          <a:bodyPr/>
          <a:lstStyle/>
          <a:p>
            <a:fld id="{50F2256D-A52D-E347-BA21-5C8974E846BF}" type="datetimeFigureOut">
              <a:rPr lang="en-US" smtClean="0"/>
              <a:t>3/3/2022</a:t>
            </a:fld>
            <a:endParaRPr lang="en-US"/>
          </a:p>
        </p:txBody>
      </p:sp>
      <p:sp>
        <p:nvSpPr>
          <p:cNvPr id="5" name="Footer Placeholder 4">
            <a:extLst>
              <a:ext uri="{FF2B5EF4-FFF2-40B4-BE49-F238E27FC236}">
                <a16:creationId xmlns:a16="http://schemas.microsoft.com/office/drawing/2014/main" id="{E65242E6-B43E-F545-B468-BCA0DAE2C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345E6-217D-1444-A407-1DAB99A4BE01}"/>
              </a:ext>
            </a:extLst>
          </p:cNvPr>
          <p:cNvSpPr>
            <a:spLocks noGrp="1"/>
          </p:cNvSpPr>
          <p:nvPr>
            <p:ph type="sldNum" sz="quarter" idx="12"/>
          </p:nvPr>
        </p:nvSpPr>
        <p:spPr/>
        <p:txBody>
          <a:bodyPr/>
          <a:lstStyle/>
          <a:p>
            <a:fld id="{BAFF326B-47A9-2643-9255-8421B984338B}" type="slidenum">
              <a:rPr lang="en-US" smtClean="0"/>
              <a:t>‹#›</a:t>
            </a:fld>
            <a:endParaRPr lang="en-US"/>
          </a:p>
        </p:txBody>
      </p:sp>
    </p:spTree>
    <p:extLst>
      <p:ext uri="{BB962C8B-B14F-4D97-AF65-F5344CB8AC3E}">
        <p14:creationId xmlns:p14="http://schemas.microsoft.com/office/powerpoint/2010/main" val="286204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87BB-CC9E-C84A-9112-7562D43016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BE089-636F-A74F-BE29-5C6139BBFF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55DA7E-5237-964B-B8F1-D5A128CCFD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629158-9CD1-AD4F-BEBD-E32BF2CAA622}"/>
              </a:ext>
            </a:extLst>
          </p:cNvPr>
          <p:cNvSpPr>
            <a:spLocks noGrp="1"/>
          </p:cNvSpPr>
          <p:nvPr>
            <p:ph type="dt" sz="half" idx="10"/>
          </p:nvPr>
        </p:nvSpPr>
        <p:spPr/>
        <p:txBody>
          <a:bodyPr/>
          <a:lstStyle/>
          <a:p>
            <a:fld id="{50F2256D-A52D-E347-BA21-5C8974E846BF}" type="datetimeFigureOut">
              <a:rPr lang="en-US" smtClean="0"/>
              <a:t>3/3/2022</a:t>
            </a:fld>
            <a:endParaRPr lang="en-US"/>
          </a:p>
        </p:txBody>
      </p:sp>
      <p:sp>
        <p:nvSpPr>
          <p:cNvPr id="6" name="Footer Placeholder 5">
            <a:extLst>
              <a:ext uri="{FF2B5EF4-FFF2-40B4-BE49-F238E27FC236}">
                <a16:creationId xmlns:a16="http://schemas.microsoft.com/office/drawing/2014/main" id="{169CE113-0BE1-8347-9D7C-4304531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056B36-4660-5A40-B15F-B145E9551DDC}"/>
              </a:ext>
            </a:extLst>
          </p:cNvPr>
          <p:cNvSpPr>
            <a:spLocks noGrp="1"/>
          </p:cNvSpPr>
          <p:nvPr>
            <p:ph type="sldNum" sz="quarter" idx="12"/>
          </p:nvPr>
        </p:nvSpPr>
        <p:spPr/>
        <p:txBody>
          <a:bodyPr/>
          <a:lstStyle/>
          <a:p>
            <a:fld id="{BAFF326B-47A9-2643-9255-8421B984338B}" type="slidenum">
              <a:rPr lang="en-US" smtClean="0"/>
              <a:t>‹#›</a:t>
            </a:fld>
            <a:endParaRPr lang="en-US"/>
          </a:p>
        </p:txBody>
      </p:sp>
    </p:spTree>
    <p:extLst>
      <p:ext uri="{BB962C8B-B14F-4D97-AF65-F5344CB8AC3E}">
        <p14:creationId xmlns:p14="http://schemas.microsoft.com/office/powerpoint/2010/main" val="3068155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F2BA-AFC4-D748-BBF3-A4A26A74E6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98BFA2-D1F5-8943-A959-43ED34AB0A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6AFE9F-3E5E-694F-80DA-F4DD0E82C2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FC0203-8A82-DE4B-B11A-3566652BFE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232E81-C754-C349-8280-EEC983643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56DD52-0185-FF40-969C-8B627938CA0A}"/>
              </a:ext>
            </a:extLst>
          </p:cNvPr>
          <p:cNvSpPr>
            <a:spLocks noGrp="1"/>
          </p:cNvSpPr>
          <p:nvPr>
            <p:ph type="dt" sz="half" idx="10"/>
          </p:nvPr>
        </p:nvSpPr>
        <p:spPr/>
        <p:txBody>
          <a:bodyPr/>
          <a:lstStyle/>
          <a:p>
            <a:fld id="{50F2256D-A52D-E347-BA21-5C8974E846BF}" type="datetimeFigureOut">
              <a:rPr lang="en-US" smtClean="0"/>
              <a:t>3/3/2022</a:t>
            </a:fld>
            <a:endParaRPr lang="en-US"/>
          </a:p>
        </p:txBody>
      </p:sp>
      <p:sp>
        <p:nvSpPr>
          <p:cNvPr id="8" name="Footer Placeholder 7">
            <a:extLst>
              <a:ext uri="{FF2B5EF4-FFF2-40B4-BE49-F238E27FC236}">
                <a16:creationId xmlns:a16="http://schemas.microsoft.com/office/drawing/2014/main" id="{D18EE269-1CF6-7C4E-911D-A10C043912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B1DBEC-6F01-7643-87CE-F953A81DA566}"/>
              </a:ext>
            </a:extLst>
          </p:cNvPr>
          <p:cNvSpPr>
            <a:spLocks noGrp="1"/>
          </p:cNvSpPr>
          <p:nvPr>
            <p:ph type="sldNum" sz="quarter" idx="12"/>
          </p:nvPr>
        </p:nvSpPr>
        <p:spPr/>
        <p:txBody>
          <a:bodyPr/>
          <a:lstStyle/>
          <a:p>
            <a:fld id="{BAFF326B-47A9-2643-9255-8421B984338B}" type="slidenum">
              <a:rPr lang="en-US" smtClean="0"/>
              <a:t>‹#›</a:t>
            </a:fld>
            <a:endParaRPr lang="en-US"/>
          </a:p>
        </p:txBody>
      </p:sp>
    </p:spTree>
    <p:extLst>
      <p:ext uri="{BB962C8B-B14F-4D97-AF65-F5344CB8AC3E}">
        <p14:creationId xmlns:p14="http://schemas.microsoft.com/office/powerpoint/2010/main" val="374147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2A8E7-2CC7-5E4F-8D83-612F6559DF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E58422-0755-C74B-97EF-82B20C7D70F4}"/>
              </a:ext>
            </a:extLst>
          </p:cNvPr>
          <p:cNvSpPr>
            <a:spLocks noGrp="1"/>
          </p:cNvSpPr>
          <p:nvPr>
            <p:ph type="dt" sz="half" idx="10"/>
          </p:nvPr>
        </p:nvSpPr>
        <p:spPr/>
        <p:txBody>
          <a:bodyPr/>
          <a:lstStyle/>
          <a:p>
            <a:fld id="{50F2256D-A52D-E347-BA21-5C8974E846BF}" type="datetimeFigureOut">
              <a:rPr lang="en-US" smtClean="0"/>
              <a:t>3/3/2022</a:t>
            </a:fld>
            <a:endParaRPr lang="en-US"/>
          </a:p>
        </p:txBody>
      </p:sp>
      <p:sp>
        <p:nvSpPr>
          <p:cNvPr id="4" name="Footer Placeholder 3">
            <a:extLst>
              <a:ext uri="{FF2B5EF4-FFF2-40B4-BE49-F238E27FC236}">
                <a16:creationId xmlns:a16="http://schemas.microsoft.com/office/drawing/2014/main" id="{660B3FC8-730C-7248-A552-ACFA911EB7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365022-1C1E-1446-A8B3-7F432694CEEF}"/>
              </a:ext>
            </a:extLst>
          </p:cNvPr>
          <p:cNvSpPr>
            <a:spLocks noGrp="1"/>
          </p:cNvSpPr>
          <p:nvPr>
            <p:ph type="sldNum" sz="quarter" idx="12"/>
          </p:nvPr>
        </p:nvSpPr>
        <p:spPr/>
        <p:txBody>
          <a:bodyPr/>
          <a:lstStyle/>
          <a:p>
            <a:fld id="{BAFF326B-47A9-2643-9255-8421B984338B}" type="slidenum">
              <a:rPr lang="en-US" smtClean="0"/>
              <a:t>‹#›</a:t>
            </a:fld>
            <a:endParaRPr lang="en-US"/>
          </a:p>
        </p:txBody>
      </p:sp>
    </p:spTree>
    <p:extLst>
      <p:ext uri="{BB962C8B-B14F-4D97-AF65-F5344CB8AC3E}">
        <p14:creationId xmlns:p14="http://schemas.microsoft.com/office/powerpoint/2010/main" val="346699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DE5418-63AF-0C43-9A43-76FF1AC7BFCF}"/>
              </a:ext>
            </a:extLst>
          </p:cNvPr>
          <p:cNvSpPr>
            <a:spLocks noGrp="1"/>
          </p:cNvSpPr>
          <p:nvPr>
            <p:ph type="dt" sz="half" idx="10"/>
          </p:nvPr>
        </p:nvSpPr>
        <p:spPr/>
        <p:txBody>
          <a:bodyPr/>
          <a:lstStyle/>
          <a:p>
            <a:fld id="{50F2256D-A52D-E347-BA21-5C8974E846BF}" type="datetimeFigureOut">
              <a:rPr lang="en-US" smtClean="0"/>
              <a:t>3/3/2022</a:t>
            </a:fld>
            <a:endParaRPr lang="en-US"/>
          </a:p>
        </p:txBody>
      </p:sp>
      <p:sp>
        <p:nvSpPr>
          <p:cNvPr id="3" name="Footer Placeholder 2">
            <a:extLst>
              <a:ext uri="{FF2B5EF4-FFF2-40B4-BE49-F238E27FC236}">
                <a16:creationId xmlns:a16="http://schemas.microsoft.com/office/drawing/2014/main" id="{0AC9878C-8C11-9944-95E3-E3C1AFA51F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F7B3FC-33B7-E044-B636-83C8E020EBB4}"/>
              </a:ext>
            </a:extLst>
          </p:cNvPr>
          <p:cNvSpPr>
            <a:spLocks noGrp="1"/>
          </p:cNvSpPr>
          <p:nvPr>
            <p:ph type="sldNum" sz="quarter" idx="12"/>
          </p:nvPr>
        </p:nvSpPr>
        <p:spPr/>
        <p:txBody>
          <a:bodyPr/>
          <a:lstStyle/>
          <a:p>
            <a:fld id="{BAFF326B-47A9-2643-9255-8421B984338B}" type="slidenum">
              <a:rPr lang="en-US" smtClean="0"/>
              <a:t>‹#›</a:t>
            </a:fld>
            <a:endParaRPr lang="en-US"/>
          </a:p>
        </p:txBody>
      </p:sp>
    </p:spTree>
    <p:extLst>
      <p:ext uri="{BB962C8B-B14F-4D97-AF65-F5344CB8AC3E}">
        <p14:creationId xmlns:p14="http://schemas.microsoft.com/office/powerpoint/2010/main" val="21698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24EA-255C-4241-8DBE-F8B49F7435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3E1A36-D655-5B4A-9882-9DB24CFFBD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44C150-8013-BD4F-808E-9220E1B41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B5166-7394-4B49-849D-9BBE28A74F69}"/>
              </a:ext>
            </a:extLst>
          </p:cNvPr>
          <p:cNvSpPr>
            <a:spLocks noGrp="1"/>
          </p:cNvSpPr>
          <p:nvPr>
            <p:ph type="dt" sz="half" idx="10"/>
          </p:nvPr>
        </p:nvSpPr>
        <p:spPr/>
        <p:txBody>
          <a:bodyPr/>
          <a:lstStyle/>
          <a:p>
            <a:fld id="{50F2256D-A52D-E347-BA21-5C8974E846BF}" type="datetimeFigureOut">
              <a:rPr lang="en-US" smtClean="0"/>
              <a:t>3/3/2022</a:t>
            </a:fld>
            <a:endParaRPr lang="en-US"/>
          </a:p>
        </p:txBody>
      </p:sp>
      <p:sp>
        <p:nvSpPr>
          <p:cNvPr id="6" name="Footer Placeholder 5">
            <a:extLst>
              <a:ext uri="{FF2B5EF4-FFF2-40B4-BE49-F238E27FC236}">
                <a16:creationId xmlns:a16="http://schemas.microsoft.com/office/drawing/2014/main" id="{C0F91638-E31A-1A47-A156-CD5ACA1138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4F8D4-6D71-8C43-9E75-6618C5322F0D}"/>
              </a:ext>
            </a:extLst>
          </p:cNvPr>
          <p:cNvSpPr>
            <a:spLocks noGrp="1"/>
          </p:cNvSpPr>
          <p:nvPr>
            <p:ph type="sldNum" sz="quarter" idx="12"/>
          </p:nvPr>
        </p:nvSpPr>
        <p:spPr/>
        <p:txBody>
          <a:bodyPr/>
          <a:lstStyle/>
          <a:p>
            <a:fld id="{BAFF326B-47A9-2643-9255-8421B984338B}" type="slidenum">
              <a:rPr lang="en-US" smtClean="0"/>
              <a:t>‹#›</a:t>
            </a:fld>
            <a:endParaRPr lang="en-US"/>
          </a:p>
        </p:txBody>
      </p:sp>
    </p:spTree>
    <p:extLst>
      <p:ext uri="{BB962C8B-B14F-4D97-AF65-F5344CB8AC3E}">
        <p14:creationId xmlns:p14="http://schemas.microsoft.com/office/powerpoint/2010/main" val="360122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1C74-E58B-6B4E-AA38-E08438018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12F51C-B043-464D-B124-EF56ED1A7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DC583A-19FD-D541-A509-830942446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FA625-F092-9049-9D16-C2B397ACE97D}"/>
              </a:ext>
            </a:extLst>
          </p:cNvPr>
          <p:cNvSpPr>
            <a:spLocks noGrp="1"/>
          </p:cNvSpPr>
          <p:nvPr>
            <p:ph type="dt" sz="half" idx="10"/>
          </p:nvPr>
        </p:nvSpPr>
        <p:spPr/>
        <p:txBody>
          <a:bodyPr/>
          <a:lstStyle/>
          <a:p>
            <a:fld id="{50F2256D-A52D-E347-BA21-5C8974E846BF}" type="datetimeFigureOut">
              <a:rPr lang="en-US" smtClean="0"/>
              <a:t>3/3/2022</a:t>
            </a:fld>
            <a:endParaRPr lang="en-US"/>
          </a:p>
        </p:txBody>
      </p:sp>
      <p:sp>
        <p:nvSpPr>
          <p:cNvPr id="6" name="Footer Placeholder 5">
            <a:extLst>
              <a:ext uri="{FF2B5EF4-FFF2-40B4-BE49-F238E27FC236}">
                <a16:creationId xmlns:a16="http://schemas.microsoft.com/office/drawing/2014/main" id="{4D65C06D-1A70-8F49-8E82-CB7F634D5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46726-4A85-9246-BFC9-31B79187BF42}"/>
              </a:ext>
            </a:extLst>
          </p:cNvPr>
          <p:cNvSpPr>
            <a:spLocks noGrp="1"/>
          </p:cNvSpPr>
          <p:nvPr>
            <p:ph type="sldNum" sz="quarter" idx="12"/>
          </p:nvPr>
        </p:nvSpPr>
        <p:spPr/>
        <p:txBody>
          <a:bodyPr/>
          <a:lstStyle/>
          <a:p>
            <a:fld id="{BAFF326B-47A9-2643-9255-8421B984338B}" type="slidenum">
              <a:rPr lang="en-US" smtClean="0"/>
              <a:t>‹#›</a:t>
            </a:fld>
            <a:endParaRPr lang="en-US"/>
          </a:p>
        </p:txBody>
      </p:sp>
    </p:spTree>
    <p:extLst>
      <p:ext uri="{BB962C8B-B14F-4D97-AF65-F5344CB8AC3E}">
        <p14:creationId xmlns:p14="http://schemas.microsoft.com/office/powerpoint/2010/main" val="298534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86B3BC-4F22-6747-91D8-3B9A9414D1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910A6D-E5D5-AA4F-98CC-9A41F4AA7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030E9-53E7-8945-8FE6-2E70C9880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2256D-A52D-E347-BA21-5C8974E846BF}" type="datetimeFigureOut">
              <a:rPr lang="en-US" smtClean="0"/>
              <a:t>3/3/2022</a:t>
            </a:fld>
            <a:endParaRPr lang="en-US"/>
          </a:p>
        </p:txBody>
      </p:sp>
      <p:sp>
        <p:nvSpPr>
          <p:cNvPr id="5" name="Footer Placeholder 4">
            <a:extLst>
              <a:ext uri="{FF2B5EF4-FFF2-40B4-BE49-F238E27FC236}">
                <a16:creationId xmlns:a16="http://schemas.microsoft.com/office/drawing/2014/main" id="{D3DD0973-2C98-254D-B5F4-E8F9F4C00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903D7B-9A82-BE44-9C3B-7E89C7B885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F326B-47A9-2643-9255-8421B984338B}" type="slidenum">
              <a:rPr lang="en-US" smtClean="0"/>
              <a:t>‹#›</a:t>
            </a:fld>
            <a:endParaRPr lang="en-US"/>
          </a:p>
        </p:txBody>
      </p:sp>
    </p:spTree>
    <p:extLst>
      <p:ext uri="{BB962C8B-B14F-4D97-AF65-F5344CB8AC3E}">
        <p14:creationId xmlns:p14="http://schemas.microsoft.com/office/powerpoint/2010/main" val="269870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library.wisc.edu/#articl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hyperlink" Target="https://ebookcentral.proquest.com/lib/wisc/reader.action?docID=487714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Ox-Head_and_Horse-Fa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room, painting, decorated&#10;&#10;Description automatically generated">
            <a:extLst>
              <a:ext uri="{FF2B5EF4-FFF2-40B4-BE49-F238E27FC236}">
                <a16:creationId xmlns:a16="http://schemas.microsoft.com/office/drawing/2014/main" id="{E96B4DEB-31BA-AE43-8AB0-6FD4E34F9542}"/>
              </a:ext>
            </a:extLst>
          </p:cNvPr>
          <p:cNvPicPr>
            <a:picLocks noChangeAspect="1"/>
          </p:cNvPicPr>
          <p:nvPr/>
        </p:nvPicPr>
        <p:blipFill rotWithShape="1">
          <a:blip r:embed="rId2"/>
          <a:srcRect r="562"/>
          <a:stretch/>
        </p:blipFill>
        <p:spPr>
          <a:xfrm>
            <a:off x="20" y="10"/>
            <a:ext cx="4637226" cy="6857990"/>
          </a:xfrm>
          <a:prstGeom prst="rect">
            <a:avLst/>
          </a:prstGeom>
        </p:spPr>
      </p:pic>
      <p:sp>
        <p:nvSpPr>
          <p:cNvPr id="10" name="Rectangle 9">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ABE87-06BC-0942-874E-CF932CC17F09}"/>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Gods and Saints?</a:t>
            </a:r>
          </a:p>
        </p:txBody>
      </p:sp>
      <p:sp>
        <p:nvSpPr>
          <p:cNvPr id="3" name="Subtitle 2">
            <a:extLst>
              <a:ext uri="{FF2B5EF4-FFF2-40B4-BE49-F238E27FC236}">
                <a16:creationId xmlns:a16="http://schemas.microsoft.com/office/drawing/2014/main" id="{3B919803-23E6-7640-BE33-5609EBBF1B62}"/>
              </a:ext>
            </a:extLst>
          </p:cNvPr>
          <p:cNvSpPr>
            <a:spLocks noGrp="1"/>
          </p:cNvSpPr>
          <p:nvPr>
            <p:ph type="subTitle" idx="1"/>
          </p:nvPr>
        </p:nvSpPr>
        <p:spPr>
          <a:xfrm>
            <a:off x="5277327" y="4156276"/>
            <a:ext cx="6274592" cy="2061645"/>
          </a:xfrm>
        </p:spPr>
        <p:txBody>
          <a:bodyPr>
            <a:normAutofit fontScale="85000" lnSpcReduction="20000"/>
          </a:bodyPr>
          <a:lstStyle/>
          <a:p>
            <a:pPr algn="l"/>
            <a:r>
              <a:rPr lang="en-US" dirty="0">
                <a:solidFill>
                  <a:schemeClr val="bg1"/>
                </a:solidFill>
              </a:rPr>
              <a:t>ASIAN RELIG ST 236 02.21.22</a:t>
            </a:r>
          </a:p>
          <a:p>
            <a:pPr algn="l"/>
            <a:endParaRPr lang="en-US" dirty="0">
              <a:solidFill>
                <a:schemeClr val="bg1"/>
              </a:solidFill>
            </a:endParaRPr>
          </a:p>
          <a:p>
            <a:pPr algn="l"/>
            <a:r>
              <a:rPr lang="en-US" dirty="0">
                <a:solidFill>
                  <a:schemeClr val="bg1"/>
                </a:solidFill>
              </a:rPr>
              <a:t>Painting, hanging scroll. </a:t>
            </a:r>
            <a:r>
              <a:rPr lang="en-US" dirty="0" err="1">
                <a:solidFill>
                  <a:schemeClr val="bg1"/>
                </a:solidFill>
              </a:rPr>
              <a:t>Kanshojo</a:t>
            </a:r>
            <a:r>
              <a:rPr lang="en-US" dirty="0">
                <a:solidFill>
                  <a:schemeClr val="bg1"/>
                </a:solidFill>
              </a:rPr>
              <a:t> </a:t>
            </a:r>
            <a:r>
              <a:rPr lang="ja-JP" altLang="en-US">
                <a:solidFill>
                  <a:schemeClr val="bg1"/>
                </a:solidFill>
              </a:rPr>
              <a:t>菅丞相 </a:t>
            </a:r>
            <a:r>
              <a:rPr lang="en-US" dirty="0">
                <a:solidFill>
                  <a:schemeClr val="bg1"/>
                </a:solidFill>
              </a:rPr>
              <a:t>(Sugawara no </a:t>
            </a:r>
            <a:r>
              <a:rPr lang="en-US" dirty="0" err="1">
                <a:solidFill>
                  <a:schemeClr val="bg1"/>
                </a:solidFill>
              </a:rPr>
              <a:t>Michizane</a:t>
            </a:r>
            <a:r>
              <a:rPr lang="en-US" dirty="0">
                <a:solidFill>
                  <a:schemeClr val="bg1"/>
                </a:solidFill>
              </a:rPr>
              <a:t>) standing on a rock, flanked by two Devas, beneath sits </a:t>
            </a:r>
            <a:r>
              <a:rPr lang="en-US" dirty="0" err="1">
                <a:solidFill>
                  <a:schemeClr val="bg1"/>
                </a:solidFill>
              </a:rPr>
              <a:t>Issan</a:t>
            </a:r>
            <a:r>
              <a:rPr lang="en-US" dirty="0">
                <a:solidFill>
                  <a:schemeClr val="bg1"/>
                </a:solidFill>
              </a:rPr>
              <a:t> </a:t>
            </a:r>
            <a:r>
              <a:rPr lang="en-US" dirty="0" err="1">
                <a:solidFill>
                  <a:schemeClr val="bg1"/>
                </a:solidFill>
              </a:rPr>
              <a:t>Gyoja</a:t>
            </a:r>
            <a:r>
              <a:rPr lang="en-US" dirty="0">
                <a:solidFill>
                  <a:schemeClr val="bg1"/>
                </a:solidFill>
              </a:rPr>
              <a:t> (?); in the upper part, symbols of the sun and moon. Ink and </a:t>
            </a:r>
            <a:r>
              <a:rPr lang="en-US" dirty="0" err="1">
                <a:solidFill>
                  <a:schemeClr val="bg1"/>
                </a:solidFill>
              </a:rPr>
              <a:t>colour</a:t>
            </a:r>
            <a:r>
              <a:rPr lang="en-US" dirty="0">
                <a:solidFill>
                  <a:schemeClr val="bg1"/>
                </a:solidFill>
              </a:rPr>
              <a:t> on silk.</a:t>
            </a:r>
          </a:p>
          <a:p>
            <a:pPr algn="l"/>
            <a:r>
              <a:rPr lang="en-US" dirty="0">
                <a:solidFill>
                  <a:schemeClr val="bg1"/>
                </a:solidFill>
              </a:rPr>
              <a:t>16</a:t>
            </a:r>
            <a:r>
              <a:rPr lang="en-US" baseline="30000" dirty="0">
                <a:solidFill>
                  <a:schemeClr val="bg1"/>
                </a:solidFill>
              </a:rPr>
              <a:t>th</a:t>
            </a:r>
            <a:r>
              <a:rPr lang="en-US" dirty="0">
                <a:solidFill>
                  <a:schemeClr val="bg1"/>
                </a:solidFill>
              </a:rPr>
              <a:t> century. British Museum.</a:t>
            </a:r>
          </a:p>
        </p:txBody>
      </p:sp>
    </p:spTree>
    <p:extLst>
      <p:ext uri="{BB962C8B-B14F-4D97-AF65-F5344CB8AC3E}">
        <p14:creationId xmlns:p14="http://schemas.microsoft.com/office/powerpoint/2010/main" val="19862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700"/>
                                        <p:tgtEl>
                                          <p:spTgt spid="3">
                                            <p:txEl>
                                              <p:pRg st="3" end="3"/>
                                            </p:txEl>
                                          </p:spTgt>
                                        </p:tgtEl>
                                      </p:cBhvr>
                                    </p:animEffect>
                                  </p:childTnLst>
                                </p:cTn>
                              </p:par>
                              <p:par>
                                <p:cTn id="18" presetID="10" presetClass="entr" presetSubtype="0" fill="hold" grpId="0" nodeType="withEffect">
                                  <p:stCondLst>
                                    <p:cond delay="10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3DB4B5-707E-474A-B8DE-0D550951F498}"/>
              </a:ext>
            </a:extLst>
          </p:cNvPr>
          <p:cNvSpPr>
            <a:spLocks noGrp="1"/>
          </p:cNvSpPr>
          <p:nvPr>
            <p:ph type="title"/>
          </p:nvPr>
        </p:nvSpPr>
        <p:spPr>
          <a:xfrm>
            <a:off x="0" y="1709738"/>
            <a:ext cx="12192000" cy="2852737"/>
          </a:xfrm>
          <a:solidFill>
            <a:schemeClr val="accent4"/>
          </a:solidFill>
        </p:spPr>
        <p:txBody>
          <a:bodyPr/>
          <a:lstStyle/>
          <a:p>
            <a:pPr algn="ctr"/>
            <a:r>
              <a:rPr lang="en-US" dirty="0"/>
              <a:t>Prompt and rubric for Paper 2</a:t>
            </a:r>
          </a:p>
        </p:txBody>
      </p:sp>
      <p:sp>
        <p:nvSpPr>
          <p:cNvPr id="7" name="Text Placeholder 6">
            <a:extLst>
              <a:ext uri="{FF2B5EF4-FFF2-40B4-BE49-F238E27FC236}">
                <a16:creationId xmlns:a16="http://schemas.microsoft.com/office/drawing/2014/main" id="{D6B5823C-E9B5-7B4C-B236-F6F562573A96}"/>
              </a:ext>
            </a:extLst>
          </p:cNvPr>
          <p:cNvSpPr>
            <a:spLocks noGrp="1"/>
          </p:cNvSpPr>
          <p:nvPr>
            <p:ph type="body" idx="1"/>
          </p:nvPr>
        </p:nvSpPr>
        <p:spPr/>
        <p:txBody>
          <a:bodyPr>
            <a:normAutofit/>
          </a:bodyPr>
          <a:lstStyle/>
          <a:p>
            <a:pPr algn="ctr"/>
            <a:r>
              <a:rPr lang="en-US" dirty="0"/>
              <a:t>Answer one open-ended question about an Asian god, ghost, or monster in one of our books or movies using 3 online, English-language, peer-reviewed sources. </a:t>
            </a:r>
          </a:p>
          <a:p>
            <a:pPr algn="ctr"/>
            <a:r>
              <a:rPr lang="en-US" dirty="0"/>
              <a:t>500 words total, plus or minus about 10%.</a:t>
            </a:r>
          </a:p>
          <a:p>
            <a:endParaRPr lang="en-US" dirty="0"/>
          </a:p>
        </p:txBody>
      </p:sp>
    </p:spTree>
    <p:extLst>
      <p:ext uri="{BB962C8B-B14F-4D97-AF65-F5344CB8AC3E}">
        <p14:creationId xmlns:p14="http://schemas.microsoft.com/office/powerpoint/2010/main" val="3215787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194E6-5C2C-A944-A0C3-C4EA4E5ECEC2}"/>
              </a:ext>
            </a:extLst>
          </p:cNvPr>
          <p:cNvSpPr>
            <a:spLocks noGrp="1"/>
          </p:cNvSpPr>
          <p:nvPr>
            <p:ph type="title"/>
          </p:nvPr>
        </p:nvSpPr>
        <p:spPr>
          <a:xfrm>
            <a:off x="643468" y="643467"/>
            <a:ext cx="5319318" cy="5328708"/>
          </a:xfrm>
        </p:spPr>
        <p:txBody>
          <a:bodyPr vert="horz" lIns="91440" tIns="45720" rIns="91440" bIns="45720" rtlCol="0" anchor="b">
            <a:normAutofit fontScale="90000"/>
          </a:bodyPr>
          <a:lstStyle/>
          <a:p>
            <a:r>
              <a:rPr lang="en-US" sz="2400" dirty="0"/>
              <a:t>Your sources must be ALSO be accessible through the UW library and fall into one of the following two categories:</a:t>
            </a:r>
            <a:br>
              <a:rPr lang="en-US" sz="2400" dirty="0"/>
            </a:br>
            <a:br>
              <a:rPr lang="en-US" sz="2400" dirty="0"/>
            </a:br>
            <a:r>
              <a:rPr lang="en-US" sz="2400" dirty="0"/>
              <a:t>Book-chapters. </a:t>
            </a:r>
            <a:br>
              <a:rPr lang="en-US" sz="2400" dirty="0"/>
            </a:br>
            <a:r>
              <a:rPr lang="en-US" sz="2400" dirty="0"/>
              <a:t>Journal articles.</a:t>
            </a:r>
            <a:br>
              <a:rPr lang="en-US" sz="2400" dirty="0"/>
            </a:br>
            <a:br>
              <a:rPr lang="en-US" sz="2400" dirty="0"/>
            </a:br>
            <a:r>
              <a:rPr lang="en-US" sz="2400" dirty="0"/>
              <a:t>I recommend using this site: </a:t>
            </a:r>
            <a:r>
              <a:rPr lang="en-US" sz="2400" dirty="0">
                <a:hlinkClick r:id="rId2"/>
              </a:rPr>
              <a:t>https://www.library.wisc.edu/#articles</a:t>
            </a:r>
            <a:br>
              <a:rPr lang="en-US" sz="2400" dirty="0"/>
            </a:br>
            <a:br>
              <a:rPr lang="en-US" sz="2400" dirty="0"/>
            </a:br>
            <a:r>
              <a:rPr lang="en-US" sz="2400" dirty="0"/>
              <a:t>Make sure to check the boxes “available online” &amp; “scholarly (peer-reviewed)” before you start searching. Remember that your source doesn’t have to be about your creature to contain relevant information.</a:t>
            </a:r>
            <a:br>
              <a:rPr lang="en-US" sz="2400" dirty="0"/>
            </a:br>
            <a:endParaRPr lang="en-US" sz="2400" dirty="0"/>
          </a:p>
        </p:txBody>
      </p:sp>
      <p:pic>
        <p:nvPicPr>
          <p:cNvPr id="6" name="Picture 5" descr="Stack of open books">
            <a:extLst>
              <a:ext uri="{FF2B5EF4-FFF2-40B4-BE49-F238E27FC236}">
                <a16:creationId xmlns:a16="http://schemas.microsoft.com/office/drawing/2014/main" id="{EDC8C942-73C2-4080-A13D-3A94CE14831A}"/>
              </a:ext>
            </a:extLst>
          </p:cNvPr>
          <p:cNvPicPr>
            <a:picLocks noChangeAspect="1"/>
          </p:cNvPicPr>
          <p:nvPr/>
        </p:nvPicPr>
        <p:blipFill rotWithShape="1">
          <a:blip r:embed="rId3"/>
          <a:srcRect l="16773" r="25189"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7326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B92D1DC-B828-7B42-8555-064D3E677581}"/>
              </a:ext>
            </a:extLst>
          </p:cNvPr>
          <p:cNvSpPr>
            <a:spLocks noGrp="1"/>
          </p:cNvSpPr>
          <p:nvPr>
            <p:ph type="title"/>
          </p:nvPr>
        </p:nvSpPr>
        <p:spPr>
          <a:xfrm>
            <a:off x="836675" y="240030"/>
            <a:ext cx="10515600" cy="587593"/>
          </a:xfrm>
        </p:spPr>
        <p:txBody>
          <a:bodyPr>
            <a:normAutofit fontScale="90000"/>
          </a:bodyPr>
          <a:lstStyle/>
          <a:p>
            <a:pPr algn="ctr"/>
            <a:r>
              <a:rPr lang="en-US" dirty="0"/>
              <a:t>Paper 2: required steps.</a:t>
            </a:r>
          </a:p>
        </p:txBody>
      </p:sp>
      <p:graphicFrame>
        <p:nvGraphicFramePr>
          <p:cNvPr id="17" name="Content Placeholder 5">
            <a:extLst>
              <a:ext uri="{FF2B5EF4-FFF2-40B4-BE49-F238E27FC236}">
                <a16:creationId xmlns:a16="http://schemas.microsoft.com/office/drawing/2014/main" id="{17A03BB3-1C24-4AC2-BF78-BCCC20B2326B}"/>
              </a:ext>
            </a:extLst>
          </p:cNvPr>
          <p:cNvGraphicFramePr>
            <a:graphicFrameLocks noGrp="1"/>
          </p:cNvGraphicFramePr>
          <p:nvPr>
            <p:ph idx="1"/>
            <p:extLst>
              <p:ext uri="{D42A27DB-BD31-4B8C-83A1-F6EECF244321}">
                <p14:modId xmlns:p14="http://schemas.microsoft.com/office/powerpoint/2010/main" val="336130925"/>
              </p:ext>
            </p:extLst>
          </p:nvPr>
        </p:nvGraphicFramePr>
        <p:xfrm>
          <a:off x="679322" y="827623"/>
          <a:ext cx="10833355" cy="5790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8659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085A-8E7C-434E-8A9A-893A13FAC6B5}"/>
              </a:ext>
            </a:extLst>
          </p:cNvPr>
          <p:cNvSpPr>
            <a:spLocks noGrp="1"/>
          </p:cNvSpPr>
          <p:nvPr>
            <p:ph type="title"/>
          </p:nvPr>
        </p:nvSpPr>
        <p:spPr>
          <a:xfrm>
            <a:off x="0" y="365125"/>
            <a:ext cx="12192000" cy="1325563"/>
          </a:xfrm>
          <a:solidFill>
            <a:schemeClr val="accent4"/>
          </a:solidFill>
        </p:spPr>
        <p:txBody>
          <a:bodyPr>
            <a:normAutofit/>
          </a:bodyPr>
          <a:lstStyle/>
          <a:p>
            <a:pPr algn="ctr"/>
            <a:r>
              <a:rPr lang="en-US" dirty="0"/>
              <a:t>Detailed prompt. </a:t>
            </a:r>
            <a:br>
              <a:rPr lang="en-US" dirty="0"/>
            </a:br>
            <a:r>
              <a:rPr lang="en-US" sz="4000" dirty="0"/>
              <a:t>Remember, this paper is about answering the question.</a:t>
            </a:r>
          </a:p>
        </p:txBody>
      </p:sp>
      <p:sp>
        <p:nvSpPr>
          <p:cNvPr id="4" name="Content Placeholder 3">
            <a:extLst>
              <a:ext uri="{FF2B5EF4-FFF2-40B4-BE49-F238E27FC236}">
                <a16:creationId xmlns:a16="http://schemas.microsoft.com/office/drawing/2014/main" id="{4777EF2D-3A9B-974A-9076-516CCC368215}"/>
              </a:ext>
            </a:extLst>
          </p:cNvPr>
          <p:cNvSpPr>
            <a:spLocks noGrp="1"/>
          </p:cNvSpPr>
          <p:nvPr>
            <p:ph idx="1"/>
          </p:nvPr>
        </p:nvSpPr>
        <p:spPr/>
        <p:txBody>
          <a:bodyPr>
            <a:normAutofit fontScale="62500" lnSpcReduction="20000"/>
          </a:bodyPr>
          <a:lstStyle/>
          <a:p>
            <a:endParaRPr lang="en-US" dirty="0"/>
          </a:p>
          <a:p>
            <a:r>
              <a:rPr lang="en-US" sz="3200" dirty="0"/>
              <a:t>Use your open-ended question (just one!) as the title of your paper. It is fine if your question changes after submitting your topic, but the draft should concern the same being and film/story.</a:t>
            </a:r>
          </a:p>
          <a:p>
            <a:r>
              <a:rPr lang="en-US" sz="3200" dirty="0"/>
              <a:t>Use the first paragraph to introduce the being &amp; film/story. Explain why your question about them matters. Then state your working answer in one sentence. This is your thesis. Underline it. </a:t>
            </a:r>
          </a:p>
          <a:p>
            <a:r>
              <a:rPr lang="en-US" sz="3200" dirty="0"/>
              <a:t>Use the next three paragraphs to explain how your sources support your answer. Discuss each source in a new paragraph. Use the first sentence of each paragraph to state how each source contributes to your answer (that is, your argument). These are your topic sentences. Keep an eye on them as you write. Limit your discussion of each source to an accurate representation of the relevant parts of it. </a:t>
            </a:r>
          </a:p>
          <a:p>
            <a:r>
              <a:rPr lang="en-US" sz="3200" dirty="0"/>
              <a:t>Use the final paragraph(s) to explain why the points that you made suffice to answer your question. This is also a good place to note any lingering doubts and areas for future research. </a:t>
            </a:r>
          </a:p>
          <a:p>
            <a:r>
              <a:rPr lang="en-US" sz="3200" dirty="0"/>
              <a:t>At the end, give the total word count for the paper (paragraphs only) and a reference list. Follow pages 5 and 6 of </a:t>
            </a:r>
            <a:r>
              <a:rPr lang="en-US" sz="3200" dirty="0">
                <a:hlinkClick r:id="rId2"/>
              </a:rPr>
              <a:t>https://ebookcentral.proquest.com/lib/wisc/reader.action?docID=4877146 </a:t>
            </a:r>
            <a:r>
              <a:rPr lang="en-US" sz="3200" dirty="0"/>
              <a:t>as usual. Put the entries in alphabetical order, with the second and later lines of each indented. Along with the peer-reviewed sources, cite the film or story that inspired you.</a:t>
            </a:r>
          </a:p>
        </p:txBody>
      </p:sp>
    </p:spTree>
    <p:extLst>
      <p:ext uri="{BB962C8B-B14F-4D97-AF65-F5344CB8AC3E}">
        <p14:creationId xmlns:p14="http://schemas.microsoft.com/office/powerpoint/2010/main" val="365216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085A-8E7C-434E-8A9A-893A13FAC6B5}"/>
              </a:ext>
            </a:extLst>
          </p:cNvPr>
          <p:cNvSpPr>
            <a:spLocks noGrp="1"/>
          </p:cNvSpPr>
          <p:nvPr>
            <p:ph type="title"/>
          </p:nvPr>
        </p:nvSpPr>
        <p:spPr>
          <a:xfrm>
            <a:off x="0" y="365125"/>
            <a:ext cx="12192000" cy="1325563"/>
          </a:xfrm>
          <a:solidFill>
            <a:schemeClr val="accent4"/>
          </a:solidFill>
        </p:spPr>
        <p:txBody>
          <a:bodyPr>
            <a:normAutofit/>
          </a:bodyPr>
          <a:lstStyle/>
          <a:p>
            <a:pPr algn="ctr"/>
            <a:r>
              <a:rPr lang="en-US" dirty="0"/>
              <a:t>Scoring rubric. </a:t>
            </a:r>
            <a:br>
              <a:rPr lang="en-US" dirty="0"/>
            </a:br>
            <a:r>
              <a:rPr lang="en-US" sz="4000" dirty="0"/>
              <a:t>Remember, the paper is about your question.</a:t>
            </a:r>
          </a:p>
        </p:txBody>
      </p:sp>
      <p:sp>
        <p:nvSpPr>
          <p:cNvPr id="5" name="Content Placeholder 4">
            <a:extLst>
              <a:ext uri="{FF2B5EF4-FFF2-40B4-BE49-F238E27FC236}">
                <a16:creationId xmlns:a16="http://schemas.microsoft.com/office/drawing/2014/main" id="{0E7308CE-5D39-A248-B7BB-45EE9C00C0C6}"/>
              </a:ext>
            </a:extLst>
          </p:cNvPr>
          <p:cNvSpPr>
            <a:spLocks noGrp="1"/>
          </p:cNvSpPr>
          <p:nvPr>
            <p:ph idx="1"/>
          </p:nvPr>
        </p:nvSpPr>
        <p:spPr/>
        <p:txBody>
          <a:bodyPr>
            <a:normAutofit fontScale="70000" lnSpcReduction="20000"/>
          </a:bodyPr>
          <a:lstStyle/>
          <a:p>
            <a:pPr marL="0" indent="0">
              <a:buNone/>
            </a:pPr>
            <a:endParaRPr lang="en-US" dirty="0"/>
          </a:p>
          <a:p>
            <a:r>
              <a:rPr lang="en-US" dirty="0"/>
              <a:t>Is the title one open-ended question about the being and context from your topic submission?</a:t>
            </a:r>
          </a:p>
          <a:p>
            <a:r>
              <a:rPr lang="en-US" dirty="0"/>
              <a:t>Does the first paragraph introduce the being &amp; context and explain why your question about them matters? Does it state your working answer in one underlined sentence?</a:t>
            </a:r>
          </a:p>
          <a:p>
            <a:r>
              <a:rPr lang="en-US" dirty="0"/>
              <a:t>Do the next three paragraphs explain how your sources support your answer? Do you discuss each source in a new paragraph, with the first sentence of each paragraph stating how each source contributes to your answer (that is, your argument)? Do you limit your discussion of each source to an accurate representation of the relevant parts of it?</a:t>
            </a:r>
          </a:p>
          <a:p>
            <a:r>
              <a:rPr lang="en-US" dirty="0"/>
              <a:t>Do you use the final paragraph(s) to explain why the points that you made suffice to answer your question? If relevant, do you note any lingering doubts and areas for future research? </a:t>
            </a:r>
          </a:p>
          <a:p>
            <a:r>
              <a:rPr lang="en-US" dirty="0"/>
              <a:t>At the end, do you give the total word count for the paper (paragraphs only) and a reference list following our usual model (Chicago style, author-date format)? Do you list the entries in alphabetical order, with the second and later lines of each indented? Along with the peer-reviewed sources, do you cite any other work noted in the paper (e.g., text that inspired you)?</a:t>
            </a:r>
          </a:p>
        </p:txBody>
      </p:sp>
    </p:spTree>
    <p:extLst>
      <p:ext uri="{BB962C8B-B14F-4D97-AF65-F5344CB8AC3E}">
        <p14:creationId xmlns:p14="http://schemas.microsoft.com/office/powerpoint/2010/main" val="1390845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4" name="Title 3">
            <a:extLst>
              <a:ext uri="{FF2B5EF4-FFF2-40B4-BE49-F238E27FC236}">
                <a16:creationId xmlns:a16="http://schemas.microsoft.com/office/drawing/2014/main" id="{007BBDA3-5660-4C4F-AA61-9CC45D4A0719}"/>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On Wednesday: partial example &amp; 25 options from </a:t>
            </a:r>
            <a:r>
              <a:rPr lang="en-US" sz="6600" i="1" kern="1200">
                <a:solidFill>
                  <a:srgbClr val="FFFFFF"/>
                </a:solidFill>
                <a:latin typeface="+mj-lt"/>
                <a:ea typeface="+mj-ea"/>
                <a:cs typeface="+mj-cs"/>
              </a:rPr>
              <a:t>ST</a:t>
            </a:r>
            <a:endParaRPr lang="en-US" sz="6600" kern="1200" dirty="0">
              <a:solidFill>
                <a:srgbClr val="FFFFFF"/>
              </a:solidFill>
              <a:latin typeface="+mj-lt"/>
              <a:ea typeface="+mj-ea"/>
              <a:cs typeface="+mj-cs"/>
            </a:endParaRPr>
          </a:p>
        </p:txBody>
      </p:sp>
      <p:sp>
        <p:nvSpPr>
          <p:cNvPr id="5" name="Text Placeholder 4">
            <a:extLst>
              <a:ext uri="{FF2B5EF4-FFF2-40B4-BE49-F238E27FC236}">
                <a16:creationId xmlns:a16="http://schemas.microsoft.com/office/drawing/2014/main" id="{6C850657-B102-6446-97FC-EE867CF584D8}"/>
              </a:ext>
            </a:extLst>
          </p:cNvPr>
          <p:cNvSpPr>
            <a:spLocks noGrp="1"/>
          </p:cNvSpPr>
          <p:nvPr>
            <p:ph type="body" idx="1"/>
          </p:nvPr>
        </p:nvSpPr>
        <p:spPr>
          <a:xfrm>
            <a:off x="2634916" y="4533813"/>
            <a:ext cx="6930189" cy="938463"/>
          </a:xfrm>
        </p:spPr>
        <p:txBody>
          <a:bodyPr vert="horz" lIns="91440" tIns="45720" rIns="91440" bIns="45720" rtlCol="0">
            <a:normAutofit/>
          </a:bodyPr>
          <a:lstStyle/>
          <a:p>
            <a:pPr algn="ctr"/>
            <a:r>
              <a:rPr lang="en-US" sz="2400" kern="1200">
                <a:solidFill>
                  <a:srgbClr val="FFFFFF"/>
                </a:solidFill>
                <a:latin typeface="+mn-lt"/>
                <a:ea typeface="+mn-ea"/>
                <a:cs typeface="+mn-cs"/>
              </a:rPr>
              <a:t>Remember to turn in your topic for </a:t>
            </a:r>
            <a:r>
              <a:rPr lang="en-US" sz="2400" u="sng" kern="1200">
                <a:solidFill>
                  <a:srgbClr val="FFFFFF"/>
                </a:solidFill>
                <a:latin typeface="+mn-lt"/>
                <a:ea typeface="+mn-ea"/>
                <a:cs typeface="+mn-cs"/>
              </a:rPr>
              <a:t>Talk 1</a:t>
            </a:r>
            <a:r>
              <a:rPr lang="en-US" sz="2400" kern="1200">
                <a:solidFill>
                  <a:srgbClr val="FFFFFF"/>
                </a:solidFill>
                <a:latin typeface="+mn-lt"/>
                <a:ea typeface="+mn-ea"/>
                <a:cs typeface="+mn-cs"/>
              </a:rPr>
              <a:t> on Tuesday: working link to your new &amp; improved </a:t>
            </a:r>
            <a:r>
              <a:rPr lang="en-US" sz="2400" u="sng" kern="1200">
                <a:solidFill>
                  <a:srgbClr val="FFFFFF"/>
                </a:solidFill>
                <a:latin typeface="+mn-lt"/>
                <a:ea typeface="+mn-ea"/>
                <a:cs typeface="+mn-cs"/>
              </a:rPr>
              <a:t>source</a:t>
            </a:r>
            <a:r>
              <a:rPr lang="en-US" sz="2400" kern="1200">
                <a:solidFill>
                  <a:srgbClr val="FFFFFF"/>
                </a:solidFill>
                <a:latin typeface="+mn-lt"/>
                <a:ea typeface="+mn-ea"/>
                <a:cs typeface="+mn-cs"/>
              </a:rPr>
              <a:t>.</a:t>
            </a:r>
            <a:endParaRPr lang="en-US" sz="2400" kern="1200" dirty="0">
              <a:solidFill>
                <a:srgbClr val="FFFFFF"/>
              </a:solidFill>
              <a:latin typeface="+mn-lt"/>
              <a:ea typeface="+mn-ea"/>
              <a:cs typeface="+mn-cs"/>
            </a:endParaRPr>
          </a:p>
        </p:txBody>
      </p:sp>
      <p:sp>
        <p:nvSpPr>
          <p:cNvPr id="14"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44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1D53D2D-A3AB-3D47-B487-CEFB76C89AA6}"/>
              </a:ext>
            </a:extLst>
          </p:cNvPr>
          <p:cNvSpPr>
            <a:spLocks noGrp="1"/>
          </p:cNvSpPr>
          <p:nvPr>
            <p:ph type="title"/>
          </p:nvPr>
        </p:nvSpPr>
        <p:spPr>
          <a:xfrm>
            <a:off x="466730" y="1598246"/>
            <a:ext cx="4554659" cy="5034817"/>
          </a:xfrm>
        </p:spPr>
        <p:txBody>
          <a:bodyPr vert="horz" lIns="91440" tIns="45720" rIns="91440" bIns="45720" rtlCol="0" anchor="t">
            <a:normAutofit/>
          </a:bodyPr>
          <a:lstStyle/>
          <a:p>
            <a:r>
              <a:rPr lang="en-US" sz="6200" kern="1200" dirty="0">
                <a:solidFill>
                  <a:srgbClr val="FFFFFF"/>
                </a:solidFill>
                <a:latin typeface="+mj-lt"/>
                <a:ea typeface="+mj-ea"/>
                <a:cs typeface="+mj-cs"/>
              </a:rPr>
              <a:t>Talk 1: Example</a:t>
            </a:r>
            <a:br>
              <a:rPr lang="en-US" sz="6200" kern="1200" dirty="0">
                <a:solidFill>
                  <a:srgbClr val="FFFFFF"/>
                </a:solidFill>
                <a:latin typeface="+mj-lt"/>
                <a:ea typeface="+mj-ea"/>
                <a:cs typeface="+mj-cs"/>
              </a:rPr>
            </a:br>
            <a:r>
              <a:rPr lang="en-US" sz="3200" kern="1200" dirty="0">
                <a:solidFill>
                  <a:srgbClr val="FFFFFF"/>
                </a:solidFill>
                <a:latin typeface="+mj-lt"/>
                <a:ea typeface="+mj-ea"/>
                <a:cs typeface="+mj-cs"/>
              </a:rPr>
              <a:t>(prompt from Feb. 14)</a:t>
            </a:r>
          </a:p>
        </p:txBody>
      </p:sp>
      <p:sp>
        <p:nvSpPr>
          <p:cNvPr id="4" name="Text Placeholder 3">
            <a:extLst>
              <a:ext uri="{FF2B5EF4-FFF2-40B4-BE49-F238E27FC236}">
                <a16:creationId xmlns:a16="http://schemas.microsoft.com/office/drawing/2014/main" id="{AFA78A08-91AD-DA47-8590-9C9173DDFEF9}"/>
              </a:ext>
            </a:extLst>
          </p:cNvPr>
          <p:cNvSpPr>
            <a:spLocks noGrp="1"/>
          </p:cNvSpPr>
          <p:nvPr>
            <p:ph type="body" idx="1"/>
          </p:nvPr>
        </p:nvSpPr>
        <p:spPr>
          <a:xfrm>
            <a:off x="5792994" y="1590840"/>
            <a:ext cx="5010506" cy="5007531"/>
          </a:xfrm>
        </p:spPr>
        <p:txBody>
          <a:bodyPr vert="horz" lIns="91440" tIns="45720" rIns="91440" bIns="45720" rtlCol="0">
            <a:normAutofit/>
          </a:bodyPr>
          <a:lstStyle/>
          <a:p>
            <a:r>
              <a:rPr lang="en-US" kern="1200" dirty="0">
                <a:solidFill>
                  <a:srgbClr val="FFFFFF"/>
                </a:solidFill>
                <a:latin typeface="+mn-lt"/>
                <a:ea typeface="+mn-ea"/>
                <a:cs typeface="+mn-cs"/>
              </a:rPr>
              <a:t>Introduce an online, English-language source about an East, South, or Southeast Asian god, ghost, or monster that improves on the source you examined in Paper 1 in two major ways. Refer to both sources in your talk but focus on the new one. </a:t>
            </a:r>
          </a:p>
          <a:p>
            <a:r>
              <a:rPr lang="en-US" kern="1200" dirty="0">
                <a:solidFill>
                  <a:srgbClr val="FFFFFF"/>
                </a:solidFill>
                <a:latin typeface="+mn-lt"/>
                <a:ea typeface="+mn-ea"/>
                <a:cs typeface="+mn-cs"/>
              </a:rPr>
              <a:t>The new source may discuss the same being from your source for Paper 1 or another one.</a:t>
            </a:r>
          </a:p>
          <a:p>
            <a:r>
              <a:rPr lang="en-US" kern="1200" dirty="0">
                <a:solidFill>
                  <a:srgbClr val="FFFFFF"/>
                </a:solidFill>
                <a:latin typeface="+mn-lt"/>
                <a:ea typeface="+mn-ea"/>
                <a:cs typeface="+mn-cs"/>
              </a:rPr>
              <a:t>The talk should be 2 minutes (audio) and 250 words (transcript) total, plus or minus 10%.</a:t>
            </a:r>
          </a:p>
          <a:p>
            <a:endParaRPr lang="en-US" kern="1200" dirty="0">
              <a:solidFill>
                <a:srgbClr val="FFFFFF"/>
              </a:solidFill>
              <a:latin typeface="+mn-lt"/>
              <a:ea typeface="+mn-ea"/>
              <a:cs typeface="+mn-cs"/>
            </a:endParaRP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3"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5"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7"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45339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92738AC-F25A-6A43-B895-FB653137C4DF}"/>
              </a:ext>
            </a:extLst>
          </p:cNvPr>
          <p:cNvSpPr>
            <a:spLocks noGrp="1"/>
          </p:cNvSpPr>
          <p:nvPr>
            <p:ph type="title"/>
          </p:nvPr>
        </p:nvSpPr>
        <p:spPr>
          <a:xfrm>
            <a:off x="1115568" y="548640"/>
            <a:ext cx="10168128" cy="1179576"/>
          </a:xfrm>
        </p:spPr>
        <p:txBody>
          <a:bodyPr>
            <a:normAutofit/>
          </a:bodyPr>
          <a:lstStyle/>
          <a:p>
            <a:r>
              <a:rPr lang="en-US" sz="2500" dirty="0" err="1"/>
              <a:t>Ambros</a:t>
            </a:r>
            <a:r>
              <a:rPr lang="en-US" sz="2500" dirty="0"/>
              <a:t>, Barbara. 2014. “Animals in Japanese Buddhism: The Third Path of Existence.” </a:t>
            </a:r>
            <a:r>
              <a:rPr lang="en-US" sz="2500" i="1" dirty="0"/>
              <a:t>Religion Compass</a:t>
            </a:r>
            <a:r>
              <a:rPr lang="en-US" sz="2500" dirty="0"/>
              <a:t> 8 (8): 251–263. </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1AF22BA5-F068-8046-B16D-86ACB9764551}"/>
              </a:ext>
            </a:extLst>
          </p:cNvPr>
          <p:cNvSpPr>
            <a:spLocks noGrp="1"/>
          </p:cNvSpPr>
          <p:nvPr>
            <p:ph idx="1"/>
          </p:nvPr>
        </p:nvSpPr>
        <p:spPr>
          <a:xfrm>
            <a:off x="1115568" y="2481943"/>
            <a:ext cx="10168128" cy="3695020"/>
          </a:xfrm>
        </p:spPr>
        <p:txBody>
          <a:bodyPr>
            <a:normAutofit lnSpcReduction="10000"/>
          </a:bodyPr>
          <a:lstStyle/>
          <a:p>
            <a:r>
              <a:rPr lang="en-US" sz="2200" u="sng" dirty="0"/>
              <a:t>First part of prompt:</a:t>
            </a:r>
            <a:r>
              <a:rPr lang="en-US" sz="2200" dirty="0"/>
              <a:t> State what kind of source the new source is and summarize its content. Note how the kind of source and its content compare to the old source (90-110 words, give count in transcript). </a:t>
            </a:r>
          </a:p>
          <a:p>
            <a:r>
              <a:rPr lang="en-US" sz="2200" u="sng" dirty="0"/>
              <a:t>First part of example:</a:t>
            </a:r>
            <a:r>
              <a:rPr lang="en-US" sz="2200" dirty="0"/>
              <a:t> This scholarly article discusses how Japanese Buddhism treats animals, reviewing recent research (at time of publication) as well as some juicy quotes from old Japanese Buddhist texts. It emphasizes the contradictions within premodern Japanese sources in order to cast doubt on the view that Japanese Buddhism is particularly concerned with the welfare of actual animals. My earlier source was not peer-reviewed and focused more narrowly on ox-headed and horse-faced demons in Chinese and Japanese literature and art, at much shorter length. (81 words, so I should expand this).</a:t>
            </a:r>
          </a:p>
          <a:p>
            <a:pPr lvl="1"/>
            <a:r>
              <a:rPr lang="en-US" sz="2000" dirty="0">
                <a:solidFill>
                  <a:srgbClr val="0070C0"/>
                </a:solidFill>
              </a:rPr>
              <a:t>Can you think of some places where I could do that? How else could I improve it?</a:t>
            </a:r>
          </a:p>
        </p:txBody>
      </p:sp>
    </p:spTree>
    <p:extLst>
      <p:ext uri="{BB962C8B-B14F-4D97-AF65-F5344CB8AC3E}">
        <p14:creationId xmlns:p14="http://schemas.microsoft.com/office/powerpoint/2010/main" val="3943194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92738AC-F25A-6A43-B895-FB653137C4DF}"/>
              </a:ext>
            </a:extLst>
          </p:cNvPr>
          <p:cNvSpPr>
            <a:spLocks noGrp="1"/>
          </p:cNvSpPr>
          <p:nvPr>
            <p:ph type="title"/>
          </p:nvPr>
        </p:nvSpPr>
        <p:spPr>
          <a:xfrm>
            <a:off x="1115568" y="548640"/>
            <a:ext cx="10168128" cy="1179576"/>
          </a:xfrm>
        </p:spPr>
        <p:txBody>
          <a:bodyPr>
            <a:normAutofit/>
          </a:bodyPr>
          <a:lstStyle/>
          <a:p>
            <a:r>
              <a:rPr lang="en-US" sz="2500" dirty="0" err="1"/>
              <a:t>Ambros</a:t>
            </a:r>
            <a:r>
              <a:rPr lang="en-US" sz="2500" dirty="0"/>
              <a:t>, Barbara. 2014. “Animals in Japanese Buddhism: The Third Path of Existence.” </a:t>
            </a:r>
            <a:r>
              <a:rPr lang="en-US" sz="2500" i="1" dirty="0"/>
              <a:t>Religion Compass</a:t>
            </a:r>
            <a:r>
              <a:rPr lang="en-US" sz="2500" dirty="0"/>
              <a:t> 8 (8): 251–263. </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1AF22BA5-F068-8046-B16D-86ACB9764551}"/>
              </a:ext>
            </a:extLst>
          </p:cNvPr>
          <p:cNvSpPr>
            <a:spLocks noGrp="1"/>
          </p:cNvSpPr>
          <p:nvPr>
            <p:ph idx="1"/>
          </p:nvPr>
        </p:nvSpPr>
        <p:spPr>
          <a:xfrm>
            <a:off x="1115568" y="2481943"/>
            <a:ext cx="10168128" cy="3695020"/>
          </a:xfrm>
        </p:spPr>
        <p:txBody>
          <a:bodyPr>
            <a:normAutofit/>
          </a:bodyPr>
          <a:lstStyle/>
          <a:p>
            <a:r>
              <a:rPr lang="en-US" sz="2200" u="sng" dirty="0"/>
              <a:t>Second part of prompt:</a:t>
            </a:r>
            <a:r>
              <a:rPr lang="en-US" sz="2200" dirty="0"/>
              <a:t> Explain the new source’s strengths and weakness for someone unfamiliar with the god, ghost, or monster in question. What is it good for and not good for? Why do you say that? (70-80 words, give count in transcript). </a:t>
            </a:r>
          </a:p>
          <a:p>
            <a:r>
              <a:rPr lang="en-US" sz="2200" u="sng" dirty="0"/>
              <a:t>Second part of example:</a:t>
            </a:r>
            <a:r>
              <a:rPr lang="en-US" sz="2200" dirty="0"/>
              <a:t> This article suggests how the horse-headed demon from “Take a Good Look!” might have reflected a worldview in which animals like horses were considered negative forms of rebirth for humans as well as opportunities to demonstrate compassion. The author mentions our monster once or twice and ties it to literary texts, which helps readers to make connections to works like our story. However, she does not discuss the story itself, so we cannot know how closely she would link it to the examples that she does bring up. (88 words, so I should cut some).</a:t>
            </a:r>
          </a:p>
          <a:p>
            <a:pPr lvl="1"/>
            <a:r>
              <a:rPr lang="en-US" sz="2000" dirty="0">
                <a:solidFill>
                  <a:srgbClr val="0070C0"/>
                </a:solidFill>
              </a:rPr>
              <a:t>Can you think of some places where I could do that? How else could I improve it?</a:t>
            </a:r>
          </a:p>
        </p:txBody>
      </p:sp>
    </p:spTree>
    <p:extLst>
      <p:ext uri="{BB962C8B-B14F-4D97-AF65-F5344CB8AC3E}">
        <p14:creationId xmlns:p14="http://schemas.microsoft.com/office/powerpoint/2010/main" val="189837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92738AC-F25A-6A43-B895-FB653137C4DF}"/>
              </a:ext>
            </a:extLst>
          </p:cNvPr>
          <p:cNvSpPr>
            <a:spLocks noGrp="1"/>
          </p:cNvSpPr>
          <p:nvPr>
            <p:ph type="title"/>
          </p:nvPr>
        </p:nvSpPr>
        <p:spPr>
          <a:xfrm>
            <a:off x="1115568" y="548640"/>
            <a:ext cx="10168128" cy="1179576"/>
          </a:xfrm>
        </p:spPr>
        <p:txBody>
          <a:bodyPr>
            <a:normAutofit/>
          </a:bodyPr>
          <a:lstStyle/>
          <a:p>
            <a:r>
              <a:rPr lang="en-US" sz="2500" dirty="0" err="1"/>
              <a:t>Ambros</a:t>
            </a:r>
            <a:r>
              <a:rPr lang="en-US" sz="2500" dirty="0"/>
              <a:t>, Barbara. 2014. “Animals in Japanese Buddhism: The Third Path of Existence.” </a:t>
            </a:r>
            <a:r>
              <a:rPr lang="en-US" sz="2500" i="1" dirty="0"/>
              <a:t>Religion Compass</a:t>
            </a:r>
            <a:r>
              <a:rPr lang="en-US" sz="2500" dirty="0"/>
              <a:t> 8 (8): 251–263. </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1AF22BA5-F068-8046-B16D-86ACB9764551}"/>
              </a:ext>
            </a:extLst>
          </p:cNvPr>
          <p:cNvSpPr>
            <a:spLocks noGrp="1"/>
          </p:cNvSpPr>
          <p:nvPr>
            <p:ph idx="1"/>
          </p:nvPr>
        </p:nvSpPr>
        <p:spPr>
          <a:xfrm>
            <a:off x="1115568" y="2481943"/>
            <a:ext cx="10168128" cy="3695020"/>
          </a:xfrm>
        </p:spPr>
        <p:txBody>
          <a:bodyPr>
            <a:normAutofit lnSpcReduction="10000"/>
          </a:bodyPr>
          <a:lstStyle/>
          <a:p>
            <a:r>
              <a:rPr lang="en-US" sz="2200" u="sng" dirty="0"/>
              <a:t>Third part of prompt:</a:t>
            </a:r>
            <a:r>
              <a:rPr lang="en-US" sz="2200" dirty="0"/>
              <a:t> Identify your source from Paper 1 and the two ways in which the new source significantly improves on it. Explain why you think that with specifics (70–80 words, give count in transcript).</a:t>
            </a:r>
          </a:p>
          <a:p>
            <a:r>
              <a:rPr lang="en-US" sz="2200" u="sng" dirty="0"/>
              <a:t>Third part of example:</a:t>
            </a:r>
            <a:r>
              <a:rPr lang="en-US" sz="2200" dirty="0"/>
              <a:t> Since my source in Paper 1 was a Wikipedia page, this scholarly article is obviously more credible. We know that the author specializes in her subject, and that other experts assessed the facts that she presents and her interpretations of them. However, the bigger improvement here might be how this source reviews other research relevant to the horse-headed demon in our story. We can easily follow the citations to other credible sources in the areas that we care about. (79 words, within the acceptable range).</a:t>
            </a:r>
          </a:p>
          <a:p>
            <a:pPr lvl="1"/>
            <a:r>
              <a:rPr lang="en-US" sz="2000" dirty="0">
                <a:solidFill>
                  <a:srgbClr val="0070C0"/>
                </a:solidFill>
              </a:rPr>
              <a:t>How could I improve on this part? Remember, think of the reader who doesn’t know the source or the creature in question. There is almost always room for clarification.</a:t>
            </a:r>
          </a:p>
        </p:txBody>
      </p:sp>
    </p:spTree>
    <p:extLst>
      <p:ext uri="{BB962C8B-B14F-4D97-AF65-F5344CB8AC3E}">
        <p14:creationId xmlns:p14="http://schemas.microsoft.com/office/powerpoint/2010/main" val="393039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8E7B-98E4-994E-9A3B-D31F95C1048A}"/>
              </a:ext>
            </a:extLst>
          </p:cNvPr>
          <p:cNvSpPr>
            <a:spLocks noGrp="1"/>
          </p:cNvSpPr>
          <p:nvPr>
            <p:ph type="title"/>
          </p:nvPr>
        </p:nvSpPr>
        <p:spPr>
          <a:solidFill>
            <a:schemeClr val="accent2"/>
          </a:solidFill>
        </p:spPr>
        <p:txBody>
          <a:bodyPr/>
          <a:lstStyle/>
          <a:p>
            <a:r>
              <a:rPr lang="en-US" dirty="0"/>
              <a:t>Don’t forget both citations in your transcript!</a:t>
            </a:r>
          </a:p>
        </p:txBody>
      </p:sp>
      <p:sp>
        <p:nvSpPr>
          <p:cNvPr id="3" name="Content Placeholder 2">
            <a:extLst>
              <a:ext uri="{FF2B5EF4-FFF2-40B4-BE49-F238E27FC236}">
                <a16:creationId xmlns:a16="http://schemas.microsoft.com/office/drawing/2014/main" id="{331C797C-5673-D343-95F4-77966B49C064}"/>
              </a:ext>
            </a:extLst>
          </p:cNvPr>
          <p:cNvSpPr>
            <a:spLocks noGrp="1"/>
          </p:cNvSpPr>
          <p:nvPr>
            <p:ph idx="1"/>
          </p:nvPr>
        </p:nvSpPr>
        <p:spPr/>
        <p:txBody>
          <a:bodyPr>
            <a:normAutofit/>
          </a:bodyPr>
          <a:lstStyle/>
          <a:p>
            <a:pPr marL="0" indent="0">
              <a:buNone/>
            </a:pPr>
            <a:r>
              <a:rPr lang="en-US" dirty="0"/>
              <a:t>     </a:t>
            </a:r>
            <a:r>
              <a:rPr lang="en-US" u="sng" dirty="0"/>
              <a:t>References</a:t>
            </a:r>
            <a:r>
              <a:rPr lang="en-US" dirty="0"/>
              <a:t> (you can also label this section Works Cited)</a:t>
            </a:r>
          </a:p>
          <a:p>
            <a:pPr marL="457200" lvl="1" indent="0">
              <a:buNone/>
            </a:pPr>
            <a:r>
              <a:rPr lang="en-US" dirty="0" err="1"/>
              <a:t>Ambros</a:t>
            </a:r>
            <a:r>
              <a:rPr lang="en-US" dirty="0"/>
              <a:t>, Barbara. 2014. “Animals in Japanese Buddhism: The Third Path of 	Existence.” </a:t>
            </a:r>
            <a:r>
              <a:rPr lang="en-US" i="1" dirty="0"/>
              <a:t>Religion Compass</a:t>
            </a:r>
            <a:r>
              <a:rPr lang="en-US" dirty="0"/>
              <a:t> 8 (8): 251–263. </a:t>
            </a:r>
          </a:p>
          <a:p>
            <a:pPr marL="457200" lvl="1" indent="0">
              <a:buNone/>
            </a:pPr>
            <a:r>
              <a:rPr lang="en-US" i="1" dirty="0"/>
              <a:t>Wikipedia</a:t>
            </a:r>
            <a:r>
              <a:rPr lang="en-US" dirty="0"/>
              <a:t>. 2021. “Ox-Head and Horse-Face.” Last modified December 23. 	</a:t>
            </a:r>
            <a:r>
              <a:rPr lang="en-US" dirty="0">
                <a:hlinkClick r:id="rId2"/>
              </a:rPr>
              <a:t>https://en.wikipedia.org/wiki/Ox-Head_and_Horse-Face</a:t>
            </a:r>
            <a:r>
              <a:rPr lang="en-US" dirty="0"/>
              <a:t>.</a:t>
            </a:r>
          </a:p>
          <a:p>
            <a:pPr marL="457200" lvl="1" indent="0">
              <a:buNone/>
            </a:pPr>
            <a:endParaRPr lang="en-US" dirty="0"/>
          </a:p>
          <a:p>
            <a:r>
              <a:rPr lang="en-US" dirty="0"/>
              <a:t>Pro-tips: </a:t>
            </a:r>
          </a:p>
          <a:p>
            <a:pPr lvl="1"/>
            <a:r>
              <a:rPr lang="en-US" dirty="0"/>
              <a:t>List citations in alphabetical order at the end of your transcript. This is how we construct bibliographies &amp; reference lists. </a:t>
            </a:r>
          </a:p>
          <a:p>
            <a:pPr lvl="1"/>
            <a:r>
              <a:rPr lang="en-US" dirty="0"/>
              <a:t>Indent the second &amp; subsequent lines in each entry. </a:t>
            </a:r>
          </a:p>
          <a:p>
            <a:pPr lvl="1"/>
            <a:r>
              <a:rPr lang="en-US" dirty="0"/>
              <a:t>We will be requiring these conventional details in Paper 2 &amp; Talk 2. </a:t>
            </a:r>
          </a:p>
          <a:p>
            <a:pPr marL="457200" lvl="1" indent="0">
              <a:buNone/>
            </a:pPr>
            <a:endParaRPr lang="en-US" dirty="0"/>
          </a:p>
          <a:p>
            <a:endParaRPr lang="en-US" dirty="0"/>
          </a:p>
        </p:txBody>
      </p:sp>
    </p:spTree>
    <p:extLst>
      <p:ext uri="{BB962C8B-B14F-4D97-AF65-F5344CB8AC3E}">
        <p14:creationId xmlns:p14="http://schemas.microsoft.com/office/powerpoint/2010/main" val="113728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itle 3">
            <a:extLst>
              <a:ext uri="{FF2B5EF4-FFF2-40B4-BE49-F238E27FC236}">
                <a16:creationId xmlns:a16="http://schemas.microsoft.com/office/drawing/2014/main" id="{EFBD3BCB-DE80-4E41-B515-048515D0981B}"/>
              </a:ext>
            </a:extLst>
          </p:cNvPr>
          <p:cNvSpPr>
            <a:spLocks noGrp="1"/>
          </p:cNvSpPr>
          <p:nvPr>
            <p:ph type="title"/>
          </p:nvPr>
        </p:nvSpPr>
        <p:spPr>
          <a:xfrm>
            <a:off x="1301261" y="590062"/>
            <a:ext cx="9542952" cy="1928618"/>
          </a:xfrm>
        </p:spPr>
        <p:txBody>
          <a:bodyPr vert="horz" lIns="91440" tIns="45720" rIns="91440" bIns="45720" rtlCol="0" anchor="b">
            <a:normAutofit/>
          </a:bodyPr>
          <a:lstStyle/>
          <a:p>
            <a:r>
              <a:rPr lang="en-US" sz="5600" kern="1200" dirty="0">
                <a:solidFill>
                  <a:srgbClr val="FFFFFF"/>
                </a:solidFill>
                <a:latin typeface="+mj-lt"/>
                <a:ea typeface="+mj-ea"/>
                <a:cs typeface="+mj-cs"/>
              </a:rPr>
              <a:t>I’ll try to re-record part of my talk in Canvas right now.</a:t>
            </a:r>
          </a:p>
        </p:txBody>
      </p:sp>
      <p:sp>
        <p:nvSpPr>
          <p:cNvPr id="5" name="Text Placeholder 4">
            <a:extLst>
              <a:ext uri="{FF2B5EF4-FFF2-40B4-BE49-F238E27FC236}">
                <a16:creationId xmlns:a16="http://schemas.microsoft.com/office/drawing/2014/main" id="{DED18E28-738A-AE4A-A4C5-A2DB45E48EB9}"/>
              </a:ext>
            </a:extLst>
          </p:cNvPr>
          <p:cNvSpPr>
            <a:spLocks noGrp="1"/>
          </p:cNvSpPr>
          <p:nvPr>
            <p:ph idx="1"/>
          </p:nvPr>
        </p:nvSpPr>
        <p:spPr>
          <a:xfrm>
            <a:off x="2602525" y="3429000"/>
            <a:ext cx="8128169" cy="2838938"/>
          </a:xfrm>
        </p:spPr>
        <p:txBody>
          <a:bodyPr vert="horz" lIns="91440" tIns="45720" rIns="91440" bIns="45720" rtlCol="0">
            <a:normAutofit fontScale="92500" lnSpcReduction="10000"/>
          </a:bodyPr>
          <a:lstStyle/>
          <a:p>
            <a:pPr marL="0" indent="0" algn="r">
              <a:buNone/>
            </a:pPr>
            <a:r>
              <a:rPr lang="en-US" sz="2000" dirty="0">
                <a:solidFill>
                  <a:srgbClr val="FFFFFF"/>
                </a:solidFill>
              </a:rPr>
              <a:t>Go to “Turn in draft audio of Talk 1” and click the "Submit Assignment" button.</a:t>
            </a:r>
          </a:p>
          <a:p>
            <a:pPr marL="0" indent="0" algn="r">
              <a:buNone/>
            </a:pPr>
            <a:endParaRPr lang="en-US" sz="2000" dirty="0">
              <a:solidFill>
                <a:srgbClr val="FFFFFF"/>
              </a:solidFill>
            </a:endParaRPr>
          </a:p>
          <a:p>
            <a:pPr marL="0" indent="0" algn="r">
              <a:buNone/>
            </a:pPr>
            <a:r>
              <a:rPr lang="en-US" sz="2000" dirty="0">
                <a:solidFill>
                  <a:srgbClr val="FFFFFF"/>
                </a:solidFill>
              </a:rPr>
              <a:t>Click the "Record / Upload Media" button under the submission area.</a:t>
            </a:r>
          </a:p>
          <a:p>
            <a:pPr marL="0" indent="0" algn="r">
              <a:buNone/>
            </a:pPr>
            <a:endParaRPr lang="en-US" sz="2000" dirty="0">
              <a:solidFill>
                <a:srgbClr val="FFFFFF"/>
              </a:solidFill>
            </a:endParaRPr>
          </a:p>
          <a:p>
            <a:pPr marL="0" indent="0" algn="r">
              <a:buNone/>
            </a:pPr>
            <a:r>
              <a:rPr lang="en-US" sz="2000" dirty="0">
                <a:solidFill>
                  <a:srgbClr val="FFFFFF"/>
                </a:solidFill>
              </a:rPr>
              <a:t>Click “Mic” button to select your microphone (no need for webcam).</a:t>
            </a:r>
          </a:p>
          <a:p>
            <a:pPr marL="0" indent="0" algn="r">
              <a:buNone/>
            </a:pPr>
            <a:endParaRPr lang="en-US" sz="2000" dirty="0">
              <a:solidFill>
                <a:srgbClr val="FFFFFF"/>
              </a:solidFill>
            </a:endParaRPr>
          </a:p>
          <a:p>
            <a:pPr marL="0" indent="0" algn="r">
              <a:buNone/>
            </a:pPr>
            <a:r>
              <a:rPr lang="en-US" sz="2000" dirty="0">
                <a:solidFill>
                  <a:srgbClr val="FFFFFF"/>
                </a:solidFill>
              </a:rPr>
              <a:t>Click "Start Recording" when you are ready to begin.                                             When you are done, playback the audio for review.</a:t>
            </a:r>
          </a:p>
          <a:p>
            <a:pPr marL="0" indent="0" algn="r">
              <a:buNone/>
            </a:pPr>
            <a:endParaRPr lang="en-US" sz="2000" dirty="0">
              <a:solidFill>
                <a:srgbClr val="FFFFFF"/>
              </a:solidFill>
            </a:endParaRPr>
          </a:p>
        </p:txBody>
      </p:sp>
      <p:sp>
        <p:nvSpPr>
          <p:cNvPr id="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1"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3"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4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60A5971-75F4-CA4F-BDAF-48947E9F48B1}"/>
              </a:ext>
            </a:extLst>
          </p:cNvPr>
          <p:cNvSpPr>
            <a:spLocks noGrp="1"/>
          </p:cNvSpPr>
          <p:nvPr>
            <p:ph type="title"/>
          </p:nvPr>
        </p:nvSpPr>
        <p:spPr>
          <a:xfrm>
            <a:off x="8174735" y="640081"/>
            <a:ext cx="3377183" cy="948689"/>
          </a:xfrm>
          <a:noFill/>
        </p:spPr>
        <p:txBody>
          <a:bodyPr vert="horz" lIns="91440" tIns="45720" rIns="91440" bIns="45720" rtlCol="0" anchor="b">
            <a:normAutofit fontScale="90000"/>
          </a:bodyPr>
          <a:lstStyle/>
          <a:p>
            <a:r>
              <a:rPr lang="en-US" sz="4400" dirty="0">
                <a:solidFill>
                  <a:schemeClr val="bg1"/>
                </a:solidFill>
              </a:rPr>
              <a:t>Thoughts on today’s texts?</a:t>
            </a:r>
          </a:p>
        </p:txBody>
      </p:sp>
      <p:sp>
        <p:nvSpPr>
          <p:cNvPr id="5" name="Text Placeholder 4">
            <a:extLst>
              <a:ext uri="{FF2B5EF4-FFF2-40B4-BE49-F238E27FC236}">
                <a16:creationId xmlns:a16="http://schemas.microsoft.com/office/drawing/2014/main" id="{CC1691B0-D20D-484F-B0F9-ABC638936062}"/>
              </a:ext>
            </a:extLst>
          </p:cNvPr>
          <p:cNvSpPr>
            <a:spLocks noGrp="1"/>
          </p:cNvSpPr>
          <p:nvPr>
            <p:ph type="body" idx="1"/>
          </p:nvPr>
        </p:nvSpPr>
        <p:spPr>
          <a:xfrm>
            <a:off x="8058150" y="1828800"/>
            <a:ext cx="3680459" cy="4583430"/>
          </a:xfrm>
          <a:noFill/>
        </p:spPr>
        <p:txBody>
          <a:bodyPr vert="horz" lIns="91440" tIns="45720" rIns="91440" bIns="45720" rtlCol="0">
            <a:normAutofit fontScale="92500"/>
          </a:bodyPr>
          <a:lstStyle/>
          <a:p>
            <a:r>
              <a:rPr lang="en-US" sz="2000" dirty="0">
                <a:solidFill>
                  <a:schemeClr val="bg1"/>
                </a:solidFill>
              </a:rPr>
              <a:t>Post a detailed response to one scene from the film or one tale from today’s reading in </a:t>
            </a:r>
            <a:r>
              <a:rPr lang="en-US" sz="2000" i="1" dirty="0">
                <a:solidFill>
                  <a:schemeClr val="bg1"/>
                </a:solidFill>
              </a:rPr>
              <a:t>JT</a:t>
            </a:r>
            <a:r>
              <a:rPr lang="en-US" sz="2000" dirty="0">
                <a:solidFill>
                  <a:schemeClr val="bg1"/>
                </a:solidFill>
              </a:rPr>
              <a:t>. This is how you get credit for participating in today’s class.</a:t>
            </a:r>
          </a:p>
          <a:p>
            <a:endParaRPr lang="en-US" sz="2000" dirty="0">
              <a:solidFill>
                <a:schemeClr val="bg1"/>
              </a:solidFill>
            </a:endParaRPr>
          </a:p>
          <a:p>
            <a:r>
              <a:rPr lang="en-US" sz="2000" dirty="0">
                <a:solidFill>
                  <a:schemeClr val="bg1"/>
                </a:solidFill>
              </a:rPr>
              <a:t>Some titles &amp; characters:</a:t>
            </a:r>
          </a:p>
          <a:p>
            <a:r>
              <a:rPr lang="en-US" sz="2000" i="1" dirty="0" err="1">
                <a:solidFill>
                  <a:schemeClr val="bg1"/>
                </a:solidFill>
              </a:rPr>
              <a:t>Onmy</a:t>
            </a:r>
            <a:r>
              <a:rPr lang="az-Cyrl-AZ" sz="2000" i="1" dirty="0">
                <a:solidFill>
                  <a:schemeClr val="bg1"/>
                </a:solidFill>
              </a:rPr>
              <a:t>о̄</a:t>
            </a:r>
            <a:r>
              <a:rPr lang="en-US" sz="2000" i="1" dirty="0">
                <a:solidFill>
                  <a:schemeClr val="bg1"/>
                </a:solidFill>
              </a:rPr>
              <a:t>ji</a:t>
            </a:r>
            <a:r>
              <a:rPr lang="en-US" sz="2000" dirty="0">
                <a:solidFill>
                  <a:schemeClr val="bg1"/>
                </a:solidFill>
              </a:rPr>
              <a:t>: Hiromasa, </a:t>
            </a:r>
            <a:r>
              <a:rPr lang="en-US" sz="2000" dirty="0" err="1">
                <a:solidFill>
                  <a:schemeClr val="bg1"/>
                </a:solidFill>
              </a:rPr>
              <a:t>Seimei</a:t>
            </a:r>
            <a:r>
              <a:rPr lang="en-US" sz="2000" dirty="0">
                <a:solidFill>
                  <a:schemeClr val="bg1"/>
                </a:solidFill>
              </a:rPr>
              <a:t>, D</a:t>
            </a:r>
            <a:r>
              <a:rPr lang="az-Cyrl-AZ" sz="2000" dirty="0">
                <a:solidFill>
                  <a:schemeClr val="bg1"/>
                </a:solidFill>
              </a:rPr>
              <a:t>о̄</a:t>
            </a:r>
            <a:r>
              <a:rPr lang="en-US" sz="2000" dirty="0">
                <a:solidFill>
                  <a:schemeClr val="bg1"/>
                </a:solidFill>
              </a:rPr>
              <a:t>son.</a:t>
            </a:r>
            <a:endParaRPr lang="en-US" sz="2000" i="1" dirty="0">
              <a:solidFill>
                <a:schemeClr val="bg1"/>
              </a:solidFill>
            </a:endParaRPr>
          </a:p>
          <a:p>
            <a:r>
              <a:rPr lang="en-US" sz="2000" i="1" dirty="0">
                <a:solidFill>
                  <a:schemeClr val="bg1"/>
                </a:solidFill>
              </a:rPr>
              <a:t>JT</a:t>
            </a:r>
            <a:r>
              <a:rPr lang="en-US" sz="2000" dirty="0">
                <a:solidFill>
                  <a:schemeClr val="bg1"/>
                </a:solidFill>
              </a:rPr>
              <a:t>: “The Giant Oak,” “Melon Magic,” “The Sparrows’ Gifts,” “The Maiden from the Sky,” “The Flea,” “The Little Spider,” “A Flash in the Palace,” “Salt Fish and Doctored Wine,” “The Tapeworm’s Sad End,” “A Toad to Reckon With.”</a:t>
            </a:r>
            <a:endParaRPr lang="en-US" sz="2000" i="1" dirty="0">
              <a:solidFill>
                <a:schemeClr val="bg1"/>
              </a:solidFill>
            </a:endParaRPr>
          </a:p>
        </p:txBody>
      </p:sp>
      <p:pic>
        <p:nvPicPr>
          <p:cNvPr id="6" name="Picture 5" descr="Still from Onmyoji showing Abe no Seimei seated with butterfly-spirit Mitsumushi">
            <a:extLst>
              <a:ext uri="{FF2B5EF4-FFF2-40B4-BE49-F238E27FC236}">
                <a16:creationId xmlns:a16="http://schemas.microsoft.com/office/drawing/2014/main" id="{C1539E45-DDF6-354F-96D7-EB2D1784954F}"/>
              </a:ext>
            </a:extLst>
          </p:cNvPr>
          <p:cNvPicPr>
            <a:picLocks noChangeAspect="1"/>
          </p:cNvPicPr>
          <p:nvPr/>
        </p:nvPicPr>
        <p:blipFill rotWithShape="1">
          <a:blip r:embed="rId2"/>
          <a:srcRect l="1337" r="8298"/>
          <a:stretch/>
        </p:blipFill>
        <p:spPr>
          <a:xfrm>
            <a:off x="20" y="10"/>
            <a:ext cx="7534636" cy="6857990"/>
          </a:xfrm>
          <a:prstGeom prst="rect">
            <a:avLst/>
          </a:prstGeom>
        </p:spPr>
      </p:pic>
    </p:spTree>
    <p:extLst>
      <p:ext uri="{BB962C8B-B14F-4D97-AF65-F5344CB8AC3E}">
        <p14:creationId xmlns:p14="http://schemas.microsoft.com/office/powerpoint/2010/main" val="2388348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76C481D-3A35-814B-8820-003569510117}"/>
              </a:ext>
            </a:extLst>
          </p:cNvPr>
          <p:cNvSpPr>
            <a:spLocks noGrp="1"/>
          </p:cNvSpPr>
          <p:nvPr>
            <p:ph type="title"/>
          </p:nvPr>
        </p:nvSpPr>
        <p:spPr>
          <a:xfrm>
            <a:off x="838200" y="631825"/>
            <a:ext cx="10515600" cy="1325563"/>
          </a:xfrm>
        </p:spPr>
        <p:txBody>
          <a:bodyPr>
            <a:normAutofit/>
          </a:bodyPr>
          <a:lstStyle/>
          <a:p>
            <a:r>
              <a:rPr lang="en-US" i="1" dirty="0" err="1"/>
              <a:t>Onmy</a:t>
            </a:r>
            <a:r>
              <a:rPr lang="az-Cyrl-AZ" i="1" dirty="0"/>
              <a:t>о̄</a:t>
            </a:r>
            <a:r>
              <a:rPr lang="en-US" i="1" dirty="0"/>
              <a:t>ji</a:t>
            </a:r>
            <a:r>
              <a:rPr lang="en-US" dirty="0"/>
              <a:t> &amp; tales vs. “parables” </a:t>
            </a:r>
            <a:r>
              <a:rPr lang="en-US" i="1" dirty="0" err="1"/>
              <a:t>setsuwa</a:t>
            </a:r>
            <a:r>
              <a:rPr lang="en-US" dirty="0"/>
              <a:t> </a:t>
            </a:r>
            <a:r>
              <a:rPr lang="en-US" dirty="0" err="1"/>
              <a:t>説話</a:t>
            </a:r>
            <a:endParaRPr lang="en-US" i="1" dirty="0"/>
          </a:p>
        </p:txBody>
      </p:sp>
      <p:sp>
        <p:nvSpPr>
          <p:cNvPr id="5" name="Content Placeholder 4">
            <a:extLst>
              <a:ext uri="{FF2B5EF4-FFF2-40B4-BE49-F238E27FC236}">
                <a16:creationId xmlns:a16="http://schemas.microsoft.com/office/drawing/2014/main" id="{70CB5581-4EA2-3044-9D52-BDF0CCB83AF8}"/>
              </a:ext>
            </a:extLst>
          </p:cNvPr>
          <p:cNvSpPr>
            <a:spLocks noGrp="1"/>
          </p:cNvSpPr>
          <p:nvPr>
            <p:ph idx="1"/>
          </p:nvPr>
        </p:nvSpPr>
        <p:spPr>
          <a:xfrm>
            <a:off x="838200" y="2057399"/>
            <a:ext cx="10515600" cy="4168775"/>
          </a:xfrm>
        </p:spPr>
        <p:txBody>
          <a:bodyPr>
            <a:normAutofit/>
          </a:bodyPr>
          <a:lstStyle/>
          <a:p>
            <a:r>
              <a:rPr lang="en-US" sz="2200" dirty="0"/>
              <a:t>The yin-yang tradition came to Japan from China. In the West, most people know now that “yin” means the dark, moist, cold, passive, female principle of the universe, while “yang” means the bright, dry, hot, active, male principle. This is not wrong, of course, but it represents such a high level of philosophical abstraction that it has little to do with yin-yang lore as it figures in these stories. Yin-yang knowledge, intricate and practical, involved astrology, geomancy, purification, divination, and offensive or defensive magic. (</a:t>
            </a:r>
            <a:r>
              <a:rPr lang="en-US" sz="2200" i="1" dirty="0"/>
              <a:t>JT</a:t>
            </a:r>
            <a:r>
              <a:rPr lang="en-US" sz="2200" dirty="0"/>
              <a:t>, xxix) </a:t>
            </a:r>
          </a:p>
          <a:p>
            <a:r>
              <a:rPr lang="en-US" sz="2200" dirty="0"/>
              <a:t>Buddhism began in India about 500 B.C. and first came officially to the Japanese court’s attention in the mid-sixth century A.D. In between it had permeated Southeast Asia, Central Asia, China, and Korea, and gone through a thousand years of evolution. In time it all but vanished from India and faded in China. During the thirteenth century, certain Japanese Buddhists even began claiming that the center of Buddhism was now Japan. (</a:t>
            </a:r>
            <a:r>
              <a:rPr lang="en-US" sz="2200" i="1" dirty="0"/>
              <a:t>JT</a:t>
            </a:r>
            <a:r>
              <a:rPr lang="en-US" sz="2200" dirty="0"/>
              <a:t>, xxxvi)</a:t>
            </a:r>
          </a:p>
          <a:p>
            <a:pPr marL="0" indent="0">
              <a:buNone/>
            </a:pPr>
            <a:endParaRPr lang="en-US" sz="2000" dirty="0"/>
          </a:p>
          <a:p>
            <a:endParaRPr lang="en-US" sz="2000" dirty="0"/>
          </a:p>
        </p:txBody>
      </p:sp>
    </p:spTree>
    <p:extLst>
      <p:ext uri="{BB962C8B-B14F-4D97-AF65-F5344CB8AC3E}">
        <p14:creationId xmlns:p14="http://schemas.microsoft.com/office/powerpoint/2010/main" val="1547759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2114</Words>
  <Application>Microsoft Office PowerPoint</Application>
  <PresentationFormat>宽屏</PresentationFormat>
  <Paragraphs>80</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Arial</vt:lpstr>
      <vt:lpstr>Calibri</vt:lpstr>
      <vt:lpstr>Calibri Light</vt:lpstr>
      <vt:lpstr>Office Theme</vt:lpstr>
      <vt:lpstr>Gods and Saints?</vt:lpstr>
      <vt:lpstr>Talk 1: Example (prompt from Feb. 14)</vt:lpstr>
      <vt:lpstr>Ambros, Barbara. 2014. “Animals in Japanese Buddhism: The Third Path of Existence.” Religion Compass 8 (8): 251–263. </vt:lpstr>
      <vt:lpstr>Ambros, Barbara. 2014. “Animals in Japanese Buddhism: The Third Path of Existence.” Religion Compass 8 (8): 251–263. </vt:lpstr>
      <vt:lpstr>Ambros, Barbara. 2014. “Animals in Japanese Buddhism: The Third Path of Existence.” Religion Compass 8 (8): 251–263. </vt:lpstr>
      <vt:lpstr>Don’t forget both citations in your transcript!</vt:lpstr>
      <vt:lpstr>I’ll try to re-record part of my talk in Canvas right now.</vt:lpstr>
      <vt:lpstr>Thoughts on today’s texts?</vt:lpstr>
      <vt:lpstr>Onmyо̄ji &amp; tales vs. “parables” setsuwa 説話</vt:lpstr>
      <vt:lpstr>Prompt and rubric for Paper 2</vt:lpstr>
      <vt:lpstr>Your sources must be ALSO be accessible through the UW library and fall into one of the following two categories:  Book-chapters.  Journal articles.  I recommend using this site: https://www.library.wisc.edu/#articles  Make sure to check the boxes “available online” &amp; “scholarly (peer-reviewed)” before you start searching. Remember that your source doesn’t have to be about your creature to contain relevant information. </vt:lpstr>
      <vt:lpstr>Paper 2: required steps.</vt:lpstr>
      <vt:lpstr>Detailed prompt.  Remember, this paper is about answering the question.</vt:lpstr>
      <vt:lpstr>Scoring rubric.  Remember, the paper is about your question.</vt:lpstr>
      <vt:lpstr>On Wednesday: partial example &amp; 25 options from 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Gods and Saints?</dc:title>
  <dc:creator>Charo D'Etcheverry</dc:creator>
  <cp:lastModifiedBy>XINGBO JIA</cp:lastModifiedBy>
  <cp:revision>28</cp:revision>
  <dcterms:created xsi:type="dcterms:W3CDTF">2022-02-17T18:50:41Z</dcterms:created>
  <dcterms:modified xsi:type="dcterms:W3CDTF">2022-03-03T18:03:44Z</dcterms:modified>
</cp:coreProperties>
</file>