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997700" cy="928370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508">
          <p15:clr>
            <a:srgbClr val="A4A3A4"/>
          </p15:clr>
        </p15:guide>
        <p15:guide id="2" pos="7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C0000"/>
    <a:srgbClr val="66FFCC"/>
    <a:srgbClr val="99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340" autoAdjust="0"/>
    <p:restoredTop sz="96357" autoAdjust="0"/>
  </p:normalViewPr>
  <p:slideViewPr>
    <p:cSldViewPr snapToGrid="0">
      <p:cViewPr>
        <p:scale>
          <a:sx n="33" d="100"/>
          <a:sy n="33" d="100"/>
        </p:scale>
        <p:origin x="882" y="-750"/>
      </p:cViewPr>
      <p:guideLst>
        <p:guide orient="horz" pos="10508"/>
        <p:guide pos="70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atin typeface="Arial" charset="0"/>
              </a:defRPr>
            </a:lvl1pPr>
          </a:lstStyle>
          <a:p>
            <a:pPr>
              <a:defRPr/>
            </a:pPr>
            <a:fld id="{17CB744F-26F7-426B-B0B6-5F8489D2B728}" type="datetimeFigureOut">
              <a:rPr lang="en-US"/>
              <a:pPr>
                <a:defRPr/>
              </a:pPr>
              <a:t>5/30/2021</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0075"/>
            <a:ext cx="5597525" cy="41767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18563"/>
            <a:ext cx="3032125" cy="46355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lIns="91440" tIns="45720" rIns="91440" bIns="45720" rtlCol="0" anchor="b"/>
          <a:lstStyle>
            <a:lvl1pPr algn="r">
              <a:defRPr sz="1200">
                <a:latin typeface="Arial" charset="0"/>
              </a:defRPr>
            </a:lvl1pPr>
          </a:lstStyle>
          <a:p>
            <a:pPr>
              <a:defRPr/>
            </a:pPr>
            <a:fld id="{A117CCB3-C07D-455D-94AC-A745E5DF0691}" type="slidenum">
              <a:rPr lang="en-US"/>
              <a:pPr>
                <a:defRPr/>
              </a:pPr>
              <a:t>‹#›</a:t>
            </a:fld>
            <a:endParaRPr lang="en-US"/>
          </a:p>
        </p:txBody>
      </p:sp>
    </p:spTree>
    <p:extLst>
      <p:ext uri="{BB962C8B-B14F-4D97-AF65-F5344CB8AC3E}">
        <p14:creationId xmlns:p14="http://schemas.microsoft.com/office/powerpoint/2010/main" val="2209013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E95EC5-E436-4FC8-9DF1-0628A0B3513F}" type="slidenum">
              <a:rPr lang="en-US" smtClean="0"/>
              <a:pPr/>
              <a:t>1</a:t>
            </a:fld>
            <a:endParaRPr lang="en-US"/>
          </a:p>
        </p:txBody>
      </p:sp>
    </p:spTree>
    <p:extLst>
      <p:ext uri="{BB962C8B-B14F-4D97-AF65-F5344CB8AC3E}">
        <p14:creationId xmlns:p14="http://schemas.microsoft.com/office/powerpoint/2010/main" val="116681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7FBCA9-B79F-47F4-9A25-8BC13D18EAF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3CAD8F-203C-42B8-8D4A-DEFDC42E49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669354-1DFA-40A2-A1C6-E37563F7E1F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A839CA-B7B4-482A-A493-0548B3662CF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5C974F-424E-4848-8526-894F85247C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C7C142-4A4B-40EC-B677-D8CDC4E0AEE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0245CC2-8EC7-441A-A050-9E653E519E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3EA9B7-D6A1-43AE-8B69-41C24FAF5A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38C217-6917-4EB2-A2C9-4484212D1F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B0732F-6D42-4A60-9B03-C0911F516F6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7636796-C5C5-4904-86CC-04FE2317F5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3"/>
            <a:ext cx="139001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3"/>
            <a:ext cx="10242550" cy="2286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atin typeface="Arial" charset="0"/>
              </a:defRPr>
            </a:lvl1pPr>
          </a:lstStyle>
          <a:p>
            <a:pPr>
              <a:defRPr/>
            </a:pPr>
            <a:fld id="{3C09C264-10A8-4D6A-B337-2E8F38BFA0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1.png"/><Relationship Id="rId21" Type="http://schemas.openxmlformats.org/officeDocument/2006/relationships/image" Target="../media/image14.png"/><Relationship Id="rId34" Type="http://schemas.openxmlformats.org/officeDocument/2006/relationships/image" Target="../media/image30.png"/><Relationship Id="rId7" Type="http://schemas.openxmlformats.org/officeDocument/2006/relationships/image" Target="../media/image3.jpeg"/><Relationship Id="rId12" Type="http://schemas.openxmlformats.org/officeDocument/2006/relationships/image" Target="../media/image9.png"/><Relationship Id="rId25" Type="http://schemas.openxmlformats.org/officeDocument/2006/relationships/image" Target="../media/image20.png"/><Relationship Id="rId33" Type="http://schemas.openxmlformats.org/officeDocument/2006/relationships/image" Target="../media/image28.png"/><Relationship Id="rId38"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jpg"/><Relationship Id="rId24" Type="http://schemas.openxmlformats.org/officeDocument/2006/relationships/image" Target="../media/image22.png"/><Relationship Id="rId32" Type="http://schemas.openxmlformats.org/officeDocument/2006/relationships/image" Target="../media/image29.png"/><Relationship Id="rId37"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10.png"/><Relationship Id="rId23" Type="http://schemas.openxmlformats.org/officeDocument/2006/relationships/image" Target="../media/image15.png"/><Relationship Id="rId28" Type="http://schemas.openxmlformats.org/officeDocument/2006/relationships/image" Target="../media/image26.png"/><Relationship Id="rId36" Type="http://schemas.openxmlformats.org/officeDocument/2006/relationships/image" Target="../media/image31.png"/><Relationship Id="rId10" Type="http://schemas.openxmlformats.org/officeDocument/2006/relationships/image" Target="../media/image7.jpg"/><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2.png"/><Relationship Id="rId22" Type="http://schemas.openxmlformats.org/officeDocument/2006/relationships/image" Target="../media/image19.png"/><Relationship Id="rId27" Type="http://schemas.openxmlformats.org/officeDocument/2006/relationships/image" Target="../media/image25.png"/><Relationship Id="rId30" Type="http://schemas.openxmlformats.org/officeDocument/2006/relationships/image" Target="../media/image24.png"/><Relationship Id="rId35" Type="http://schemas.openxmlformats.org/officeDocument/2006/relationships/image" Target="../media/image32.png"/><Relationship Id="rId8" Type="http://schemas.openxmlformats.org/officeDocument/2006/relationships/image" Target="../media/image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2067CF4E-9B06-4C3B-970D-818961D0A2F1}"/>
              </a:ext>
            </a:extLst>
          </p:cNvPr>
          <p:cNvPicPr>
            <a:picLocks noChangeAspect="1"/>
          </p:cNvPicPr>
          <p:nvPr/>
        </p:nvPicPr>
        <p:blipFill>
          <a:blip r:embed="rId3"/>
          <a:stretch>
            <a:fillRect/>
          </a:stretch>
        </p:blipFill>
        <p:spPr>
          <a:xfrm>
            <a:off x="34543387" y="6946809"/>
            <a:ext cx="8666760" cy="7666749"/>
          </a:xfrm>
          <a:prstGeom prst="rect">
            <a:avLst/>
          </a:prstGeom>
        </p:spPr>
      </p:pic>
      <p:pic>
        <p:nvPicPr>
          <p:cNvPr id="45" name="Picture 44">
            <a:extLst>
              <a:ext uri="{FF2B5EF4-FFF2-40B4-BE49-F238E27FC236}">
                <a16:creationId xmlns:a16="http://schemas.microsoft.com/office/drawing/2014/main" id="{9EFB78AC-1A49-4E8B-A9A2-BC01ADDE2988}"/>
              </a:ext>
            </a:extLst>
          </p:cNvPr>
          <p:cNvPicPr>
            <a:picLocks noChangeAspect="1"/>
          </p:cNvPicPr>
          <p:nvPr/>
        </p:nvPicPr>
        <p:blipFill>
          <a:blip r:embed="rId4"/>
          <a:stretch>
            <a:fillRect/>
          </a:stretch>
        </p:blipFill>
        <p:spPr>
          <a:xfrm>
            <a:off x="14045038" y="22089686"/>
            <a:ext cx="8137516" cy="5894483"/>
          </a:xfrm>
          <a:prstGeom prst="rect">
            <a:avLst/>
          </a:prstGeom>
        </p:spPr>
      </p:pic>
      <p:sp>
        <p:nvSpPr>
          <p:cNvPr id="1042" name="Rectangle 4"/>
          <p:cNvSpPr>
            <a:spLocks noChangeArrowheads="1"/>
          </p:cNvSpPr>
          <p:nvPr/>
        </p:nvSpPr>
        <p:spPr bwMode="auto">
          <a:xfrm>
            <a:off x="9977713" y="117412"/>
            <a:ext cx="23208851" cy="3832225"/>
          </a:xfrm>
          <a:prstGeom prst="rect">
            <a:avLst/>
          </a:prstGeom>
          <a:gradFill rotWithShape="0">
            <a:gsLst>
              <a:gs pos="0">
                <a:srgbClr val="FFFFFF"/>
              </a:gs>
              <a:gs pos="100000">
                <a:srgbClr val="66FFCC"/>
              </a:gs>
            </a:gsLst>
            <a:path path="shape">
              <a:fillToRect l="50000" t="50000" r="50000" b="50000"/>
            </a:path>
          </a:gradFill>
          <a:ln w="9525">
            <a:solidFill>
              <a:srgbClr val="00FFFF"/>
            </a:solidFill>
            <a:miter lim="800000"/>
            <a:headEnd/>
            <a:tailEnd/>
          </a:ln>
        </p:spPr>
        <p:txBody>
          <a:bodyPr wrap="none" anchor="ctr"/>
          <a:lstStyle/>
          <a:p>
            <a:pPr algn="ctr" eaLnBrk="0" hangingPunct="0">
              <a:lnSpc>
                <a:spcPct val="80000"/>
              </a:lnSpc>
              <a:spcBef>
                <a:spcPct val="20000"/>
              </a:spcBef>
            </a:pPr>
            <a:endParaRPr lang="en-US" sz="2700">
              <a:latin typeface="Georgia" pitchFamily="18" charset="0"/>
            </a:endParaRPr>
          </a:p>
        </p:txBody>
      </p:sp>
      <p:sp>
        <p:nvSpPr>
          <p:cNvPr id="1043" name="Rectangle 6"/>
          <p:cNvSpPr>
            <a:spLocks noChangeArrowheads="1"/>
          </p:cNvSpPr>
          <p:nvPr/>
        </p:nvSpPr>
        <p:spPr bwMode="auto">
          <a:xfrm>
            <a:off x="7459579" y="258409"/>
            <a:ext cx="28337839" cy="1015663"/>
          </a:xfrm>
          <a:prstGeom prst="rect">
            <a:avLst/>
          </a:prstGeom>
          <a:noFill/>
          <a:ln w="9525">
            <a:noFill/>
            <a:miter lim="800000"/>
            <a:headEnd/>
            <a:tailEnd/>
          </a:ln>
        </p:spPr>
        <p:txBody>
          <a:bodyPr wrap="square">
            <a:spAutoFit/>
          </a:bodyPr>
          <a:lstStyle/>
          <a:p>
            <a:pPr algn="ctr" eaLnBrk="0" hangingPunct="0"/>
            <a:r>
              <a:rPr lang="en-US" sz="6000" b="1" dirty="0">
                <a:solidFill>
                  <a:srgbClr val="0000FF"/>
                </a:solidFill>
                <a:cs typeface="Times New Roman" pitchFamily="18" charset="0"/>
              </a:rPr>
              <a:t>The Effect of Laser Noise on Rabi Oscillations</a:t>
            </a:r>
          </a:p>
        </p:txBody>
      </p:sp>
      <p:sp>
        <p:nvSpPr>
          <p:cNvPr id="1044" name="Text Box 7"/>
          <p:cNvSpPr txBox="1">
            <a:spLocks noChangeArrowheads="1"/>
          </p:cNvSpPr>
          <p:nvPr/>
        </p:nvSpPr>
        <p:spPr bwMode="auto">
          <a:xfrm>
            <a:off x="9269280" y="1644521"/>
            <a:ext cx="24606688" cy="707886"/>
          </a:xfrm>
          <a:prstGeom prst="rect">
            <a:avLst/>
          </a:prstGeom>
          <a:noFill/>
          <a:ln w="9525">
            <a:noFill/>
            <a:miter lim="800000"/>
            <a:headEnd/>
            <a:tailEnd/>
          </a:ln>
        </p:spPr>
        <p:txBody>
          <a:bodyPr wrap="square">
            <a:spAutoFit/>
          </a:bodyPr>
          <a:lstStyle/>
          <a:p>
            <a:pPr algn="ctr" eaLnBrk="0" hangingPunct="0"/>
            <a:r>
              <a:rPr lang="en-US" sz="4000" b="1" dirty="0">
                <a:solidFill>
                  <a:srgbClr val="000099"/>
                </a:solidFill>
              </a:rPr>
              <a:t>X. Jiang</a:t>
            </a:r>
            <a:r>
              <a:rPr lang="en-US" sz="4000" b="1" baseline="30000" dirty="0">
                <a:solidFill>
                  <a:srgbClr val="000099"/>
                </a:solidFill>
              </a:rPr>
              <a:t>1</a:t>
            </a:r>
            <a:r>
              <a:rPr lang="en-US" sz="4000" b="1" dirty="0">
                <a:solidFill>
                  <a:srgbClr val="000099"/>
                </a:solidFill>
              </a:rPr>
              <a:t>, M. Friesen</a:t>
            </a:r>
            <a:r>
              <a:rPr lang="en-US" sz="4000" b="1" baseline="30000" dirty="0">
                <a:solidFill>
                  <a:srgbClr val="000099"/>
                </a:solidFill>
              </a:rPr>
              <a:t>1</a:t>
            </a:r>
            <a:r>
              <a:rPr lang="en-US" sz="4000" b="1" dirty="0">
                <a:solidFill>
                  <a:srgbClr val="000099"/>
                </a:solidFill>
              </a:rPr>
              <a:t>, J. Scott</a:t>
            </a:r>
            <a:r>
              <a:rPr lang="en-US" sz="4000" b="1" baseline="30000" dirty="0">
                <a:solidFill>
                  <a:srgbClr val="000099"/>
                </a:solidFill>
              </a:rPr>
              <a:t>1</a:t>
            </a:r>
            <a:r>
              <a:rPr lang="en-US" sz="4000" b="1" dirty="0">
                <a:solidFill>
                  <a:srgbClr val="000099"/>
                </a:solidFill>
              </a:rPr>
              <a:t> and M. Saffman</a:t>
            </a:r>
            <a:r>
              <a:rPr lang="en-US" sz="4000" b="1" baseline="30000" dirty="0">
                <a:solidFill>
                  <a:srgbClr val="000099"/>
                </a:solidFill>
              </a:rPr>
              <a:t>1,2</a:t>
            </a:r>
            <a:endParaRPr lang="en-US" sz="4000" b="1" dirty="0">
              <a:solidFill>
                <a:srgbClr val="000099"/>
              </a:solidFill>
            </a:endParaRPr>
          </a:p>
        </p:txBody>
      </p:sp>
      <p:sp>
        <p:nvSpPr>
          <p:cNvPr id="2" name="Text Box 8"/>
          <p:cNvSpPr txBox="1">
            <a:spLocks noChangeArrowheads="1"/>
          </p:cNvSpPr>
          <p:nvPr/>
        </p:nvSpPr>
        <p:spPr bwMode="auto">
          <a:xfrm>
            <a:off x="13964314" y="2648959"/>
            <a:ext cx="15751043" cy="1077218"/>
          </a:xfrm>
          <a:prstGeom prst="rect">
            <a:avLst/>
          </a:prstGeom>
          <a:noFill/>
          <a:ln w="9525">
            <a:noFill/>
            <a:miter lim="800000"/>
            <a:headEnd/>
            <a:tailEnd/>
          </a:ln>
        </p:spPr>
        <p:txBody>
          <a:bodyPr wrap="none">
            <a:spAutoFit/>
          </a:bodyPr>
          <a:lstStyle/>
          <a:p>
            <a:pPr algn="ctr" eaLnBrk="0" hangingPunct="0">
              <a:defRPr/>
            </a:pPr>
            <a:r>
              <a:rPr lang="en-US" sz="3200" b="1" dirty="0">
                <a:solidFill>
                  <a:schemeClr val="accent2">
                    <a:lumMod val="75000"/>
                  </a:schemeClr>
                </a:solidFill>
              </a:rPr>
              <a:t>1: Department of Physics, University of Wisconsin-Madison, Madison, WI, 53706</a:t>
            </a:r>
          </a:p>
          <a:p>
            <a:pPr algn="ctr" eaLnBrk="0" hangingPunct="0">
              <a:defRPr/>
            </a:pPr>
            <a:r>
              <a:rPr lang="en-US" sz="3200" b="1" dirty="0">
                <a:solidFill>
                  <a:schemeClr val="accent2">
                    <a:lumMod val="75000"/>
                  </a:schemeClr>
                </a:solidFill>
              </a:rPr>
              <a:t>2: </a:t>
            </a:r>
            <a:r>
              <a:rPr lang="en-US" sz="3200" b="1" dirty="0" err="1">
                <a:solidFill>
                  <a:schemeClr val="accent2">
                    <a:lumMod val="75000"/>
                  </a:schemeClr>
                </a:solidFill>
              </a:rPr>
              <a:t>ColdQuanta</a:t>
            </a:r>
            <a:r>
              <a:rPr lang="en-US" sz="3200" b="1" dirty="0">
                <a:solidFill>
                  <a:schemeClr val="accent2">
                    <a:lumMod val="75000"/>
                  </a:schemeClr>
                </a:solidFill>
              </a:rPr>
              <a:t>, Inc., 811 E. Washington Ave., Madison, WI, 53703</a:t>
            </a:r>
          </a:p>
        </p:txBody>
      </p:sp>
      <p:sp>
        <p:nvSpPr>
          <p:cNvPr id="1046" name="Rectangle 10"/>
          <p:cNvSpPr>
            <a:spLocks noChangeArrowheads="1"/>
          </p:cNvSpPr>
          <p:nvPr/>
        </p:nvSpPr>
        <p:spPr bwMode="auto">
          <a:xfrm>
            <a:off x="933450" y="4419600"/>
            <a:ext cx="12846068" cy="7968962"/>
          </a:xfrm>
          <a:prstGeom prst="rect">
            <a:avLst/>
          </a:prstGeom>
          <a:noFill/>
          <a:ln w="63500">
            <a:solidFill>
              <a:schemeClr val="tx1"/>
            </a:solidFill>
            <a:miter lim="800000"/>
            <a:headEnd/>
            <a:tailEnd/>
          </a:ln>
        </p:spPr>
        <p:txBody>
          <a:bodyPr wrap="none" anchor="ctr"/>
          <a:lstStyle/>
          <a:p>
            <a:endParaRPr lang="en-US"/>
          </a:p>
        </p:txBody>
      </p:sp>
      <p:sp>
        <p:nvSpPr>
          <p:cNvPr id="1047" name="Text Box 12"/>
          <p:cNvSpPr txBox="1">
            <a:spLocks noChangeArrowheads="1"/>
          </p:cNvSpPr>
          <p:nvPr/>
        </p:nvSpPr>
        <p:spPr bwMode="auto">
          <a:xfrm>
            <a:off x="6139078" y="4571428"/>
            <a:ext cx="3457053" cy="584775"/>
          </a:xfrm>
          <a:prstGeom prst="rect">
            <a:avLst/>
          </a:prstGeom>
          <a:gradFill rotWithShape="0">
            <a:gsLst>
              <a:gs pos="0">
                <a:schemeClr val="bg1"/>
              </a:gs>
              <a:gs pos="100000">
                <a:srgbClr val="66FFCC"/>
              </a:gs>
            </a:gsLst>
            <a:path path="shape">
              <a:fillToRect l="50000" t="50000" r="50000" b="50000"/>
            </a:path>
          </a:gradFill>
          <a:ln w="9525">
            <a:noFill/>
            <a:miter lim="800000"/>
            <a:headEnd/>
            <a:tailEnd/>
          </a:ln>
        </p:spPr>
        <p:txBody>
          <a:bodyPr wrap="square">
            <a:spAutoFit/>
          </a:bodyPr>
          <a:lstStyle/>
          <a:p>
            <a:pPr algn="ctr" eaLnBrk="0" hangingPunct="0"/>
            <a:r>
              <a:rPr lang="en-US" sz="3200" dirty="0">
                <a:solidFill>
                  <a:srgbClr val="000099"/>
                </a:solidFill>
              </a:rPr>
              <a:t>1. Introduction</a:t>
            </a:r>
          </a:p>
        </p:txBody>
      </p:sp>
      <p:sp>
        <p:nvSpPr>
          <p:cNvPr id="1048" name="Rectangle 26"/>
          <p:cNvSpPr>
            <a:spLocks noChangeArrowheads="1"/>
          </p:cNvSpPr>
          <p:nvPr/>
        </p:nvSpPr>
        <p:spPr bwMode="auto">
          <a:xfrm>
            <a:off x="14123512" y="4404050"/>
            <a:ext cx="28853288" cy="24650273"/>
          </a:xfrm>
          <a:prstGeom prst="rect">
            <a:avLst/>
          </a:prstGeom>
          <a:noFill/>
          <a:ln w="63500">
            <a:solidFill>
              <a:schemeClr val="tx1"/>
            </a:solidFill>
            <a:miter lim="800000"/>
            <a:headEnd/>
            <a:tailEnd/>
          </a:ln>
        </p:spPr>
        <p:txBody>
          <a:bodyPr wrap="none" anchor="ctr"/>
          <a:lstStyle/>
          <a:p>
            <a:endParaRPr lang="en-US" dirty="0"/>
          </a:p>
        </p:txBody>
      </p:sp>
      <p:sp>
        <p:nvSpPr>
          <p:cNvPr id="1049" name="Text Box 27"/>
          <p:cNvSpPr txBox="1">
            <a:spLocks noChangeArrowheads="1"/>
          </p:cNvSpPr>
          <p:nvPr/>
        </p:nvSpPr>
        <p:spPr bwMode="auto">
          <a:xfrm>
            <a:off x="20974774" y="4683071"/>
            <a:ext cx="14144145" cy="584775"/>
          </a:xfrm>
          <a:prstGeom prst="rect">
            <a:avLst/>
          </a:prstGeom>
          <a:gradFill rotWithShape="0">
            <a:gsLst>
              <a:gs pos="0">
                <a:schemeClr val="bg1"/>
              </a:gs>
              <a:gs pos="100000">
                <a:srgbClr val="66FFCC"/>
              </a:gs>
            </a:gsLst>
            <a:path path="shape">
              <a:fillToRect l="50000" t="50000" r="50000" b="50000"/>
            </a:path>
          </a:gradFill>
          <a:ln w="9525">
            <a:noFill/>
            <a:miter lim="800000"/>
            <a:headEnd/>
            <a:tailEnd/>
          </a:ln>
        </p:spPr>
        <p:txBody>
          <a:bodyPr wrap="square">
            <a:spAutoFit/>
          </a:bodyPr>
          <a:lstStyle/>
          <a:p>
            <a:pPr algn="ctr" eaLnBrk="0" hangingPunct="0"/>
            <a:r>
              <a:rPr lang="en-US" sz="3200" dirty="0">
                <a:solidFill>
                  <a:srgbClr val="000099"/>
                </a:solidFill>
              </a:rPr>
              <a:t>2. Noise Modeling: From Self-Heterodyne Measurement to Noise Spectrum</a:t>
            </a:r>
          </a:p>
        </p:txBody>
      </p:sp>
      <mc:AlternateContent xmlns:mc="http://schemas.openxmlformats.org/markup-compatibility/2006" xmlns:a14="http://schemas.microsoft.com/office/drawing/2010/main">
        <mc:Choice Requires="a14">
          <p:sp>
            <p:nvSpPr>
              <p:cNvPr id="80" name="Text Box 1061"/>
              <p:cNvSpPr txBox="1">
                <a:spLocks noChangeArrowheads="1"/>
              </p:cNvSpPr>
              <p:nvPr/>
            </p:nvSpPr>
            <p:spPr bwMode="auto">
              <a:xfrm>
                <a:off x="14385885" y="6461603"/>
                <a:ext cx="10779165" cy="5741572"/>
              </a:xfrm>
              <a:custGeom>
                <a:avLst/>
                <a:gdLst>
                  <a:gd name="connsiteX0" fmla="*/ 0 w 19625630"/>
                  <a:gd name="connsiteY0" fmla="*/ 0 h 2677656"/>
                  <a:gd name="connsiteX1" fmla="*/ 19625630 w 19625630"/>
                  <a:gd name="connsiteY1" fmla="*/ 0 h 2677656"/>
                  <a:gd name="connsiteX2" fmla="*/ 19625630 w 19625630"/>
                  <a:gd name="connsiteY2" fmla="*/ 2677656 h 2677656"/>
                  <a:gd name="connsiteX3" fmla="*/ 0 w 19625630"/>
                  <a:gd name="connsiteY3" fmla="*/ 2677656 h 2677656"/>
                  <a:gd name="connsiteX4" fmla="*/ 0 w 19625630"/>
                  <a:gd name="connsiteY4"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19625630 w 19625630"/>
                  <a:gd name="connsiteY3" fmla="*/ 2677656 h 2677656"/>
                  <a:gd name="connsiteX4" fmla="*/ 0 w 19625630"/>
                  <a:gd name="connsiteY4" fmla="*/ 2677656 h 2677656"/>
                  <a:gd name="connsiteX5" fmla="*/ 0 w 19625630"/>
                  <a:gd name="connsiteY5"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19625630 w 19625630"/>
                  <a:gd name="connsiteY3" fmla="*/ 2677656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8567105 w 19625630"/>
                  <a:gd name="connsiteY3" fmla="*/ 1506081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8567105 w 19625630"/>
                  <a:gd name="connsiteY3" fmla="*/ 1506081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8595680 w 19625630"/>
                  <a:gd name="connsiteY3" fmla="*/ 2666343 h 2677656"/>
                  <a:gd name="connsiteX4" fmla="*/ 0 w 19625630"/>
                  <a:gd name="connsiteY4" fmla="*/ 2677656 h 2677656"/>
                  <a:gd name="connsiteX5" fmla="*/ 0 w 19625630"/>
                  <a:gd name="connsiteY5" fmla="*/ 0 h 2677656"/>
                  <a:gd name="connsiteX0" fmla="*/ 0 w 19666749"/>
                  <a:gd name="connsiteY0" fmla="*/ 0 h 2677656"/>
                  <a:gd name="connsiteX1" fmla="*/ 19625630 w 19666749"/>
                  <a:gd name="connsiteY1" fmla="*/ 0 h 2677656"/>
                  <a:gd name="connsiteX2" fmla="*/ 19597056 w 19666749"/>
                  <a:gd name="connsiteY2" fmla="*/ 1580493 h 2677656"/>
                  <a:gd name="connsiteX3" fmla="*/ 19666749 w 19666749"/>
                  <a:gd name="connsiteY3" fmla="*/ 2666343 h 2677656"/>
                  <a:gd name="connsiteX4" fmla="*/ 0 w 19666749"/>
                  <a:gd name="connsiteY4" fmla="*/ 2677656 h 2677656"/>
                  <a:gd name="connsiteX5" fmla="*/ 0 w 19666749"/>
                  <a:gd name="connsiteY5"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19476960 w 19625630"/>
                  <a:gd name="connsiteY3" fmla="*/ 2666343 h 2677656"/>
                  <a:gd name="connsiteX4" fmla="*/ 0 w 19625630"/>
                  <a:gd name="connsiteY4" fmla="*/ 2677656 h 2677656"/>
                  <a:gd name="connsiteX5" fmla="*/ 0 w 19625630"/>
                  <a:gd name="connsiteY5"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19562628 w 19625630"/>
                  <a:gd name="connsiteY3" fmla="*/ 2672574 h 2677656"/>
                  <a:gd name="connsiteX4" fmla="*/ 0 w 19625630"/>
                  <a:gd name="connsiteY4" fmla="*/ 2677656 h 2677656"/>
                  <a:gd name="connsiteX5" fmla="*/ 0 w 19625630"/>
                  <a:gd name="connsiteY5" fmla="*/ 0 h 2677656"/>
                  <a:gd name="connsiteX0" fmla="*/ 0 w 19625630"/>
                  <a:gd name="connsiteY0" fmla="*/ 0 h 2678805"/>
                  <a:gd name="connsiteX1" fmla="*/ 19625630 w 19625630"/>
                  <a:gd name="connsiteY1" fmla="*/ 0 h 2678805"/>
                  <a:gd name="connsiteX2" fmla="*/ 19597056 w 19625630"/>
                  <a:gd name="connsiteY2" fmla="*/ 1580493 h 2678805"/>
                  <a:gd name="connsiteX3" fmla="*/ 19614029 w 19625630"/>
                  <a:gd name="connsiteY3" fmla="*/ 2678805 h 2678805"/>
                  <a:gd name="connsiteX4" fmla="*/ 0 w 19625630"/>
                  <a:gd name="connsiteY4" fmla="*/ 2677656 h 2678805"/>
                  <a:gd name="connsiteX5" fmla="*/ 0 w 19625630"/>
                  <a:gd name="connsiteY5" fmla="*/ 0 h 2678805"/>
                  <a:gd name="connsiteX0" fmla="*/ 0 w 19625630"/>
                  <a:gd name="connsiteY0" fmla="*/ 0 h 2689547"/>
                  <a:gd name="connsiteX1" fmla="*/ 19625630 w 19625630"/>
                  <a:gd name="connsiteY1" fmla="*/ 0 h 2689547"/>
                  <a:gd name="connsiteX2" fmla="*/ 19579922 w 19625630"/>
                  <a:gd name="connsiteY2" fmla="*/ 2689547 h 2689547"/>
                  <a:gd name="connsiteX3" fmla="*/ 19614029 w 19625630"/>
                  <a:gd name="connsiteY3" fmla="*/ 2678805 h 2689547"/>
                  <a:gd name="connsiteX4" fmla="*/ 0 w 19625630"/>
                  <a:gd name="connsiteY4" fmla="*/ 2677656 h 2689547"/>
                  <a:gd name="connsiteX5" fmla="*/ 0 w 19625630"/>
                  <a:gd name="connsiteY5" fmla="*/ 0 h 26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5630" h="2689547">
                    <a:moveTo>
                      <a:pt x="0" y="0"/>
                    </a:moveTo>
                    <a:lnTo>
                      <a:pt x="19625630" y="0"/>
                    </a:lnTo>
                    <a:lnTo>
                      <a:pt x="19579922" y="2689547"/>
                    </a:lnTo>
                    <a:lnTo>
                      <a:pt x="19614029" y="2678805"/>
                    </a:lnTo>
                    <a:lnTo>
                      <a:pt x="0" y="2677656"/>
                    </a:lnTo>
                    <a:lnTo>
                      <a:pt x="0" y="0"/>
                    </a:lnTo>
                    <a:close/>
                  </a:path>
                </a:pathLst>
              </a:custGeom>
              <a:noFill/>
              <a:ln w="9525">
                <a:noFill/>
                <a:miter lim="800000"/>
                <a:headEnd/>
                <a:tailEnd/>
              </a:ln>
            </p:spPr>
            <p:txBody>
              <a:bodyPr wrap="square">
                <a:spAutoFit/>
              </a:bodyPr>
              <a:lstStyle/>
              <a:p>
                <a:pPr marL="457200" indent="-457200" algn="just" defTabSz="4389438">
                  <a:spcBef>
                    <a:spcPct val="50000"/>
                  </a:spcBef>
                  <a:buClr>
                    <a:srgbClr val="CC3300"/>
                  </a:buClr>
                  <a:buFont typeface="Arial" panose="020B0604020202020204" pitchFamily="34" charset="0"/>
                  <a:buChar char="•"/>
                </a:pPr>
                <a:r>
                  <a:rPr lang="en-US" sz="2400" dirty="0"/>
                  <a:t>Laser Field: 𝐸(𝑡)</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0</m:t>
                        </m:r>
                      </m:sub>
                    </m:sSub>
                    <m:r>
                      <m:rPr>
                        <m:sty m:val="p"/>
                      </m:rPr>
                      <a:rPr lang="en-US" sz="2400">
                        <a:latin typeface="Cambria Math" panose="02040503050406030204" pitchFamily="18" charset="0"/>
                      </a:rPr>
                      <m:t>exp</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(2</m:t>
                    </m:r>
                    <m:r>
                      <a:rPr lang="el-GR" sz="2400" i="1">
                        <a:latin typeface="Cambria Math" panose="02040503050406030204" pitchFamily="18" charset="0"/>
                      </a:rPr>
                      <m:t>𝜋</m:t>
                    </m:r>
                    <m:sSub>
                      <m:sSubPr>
                        <m:ctrlPr>
                          <a:rPr lang="el-GR" sz="2400" i="1">
                            <a:latin typeface="Cambria Math" panose="02040503050406030204" pitchFamily="18" charset="0"/>
                          </a:rPr>
                        </m:ctrlPr>
                      </m:sSubPr>
                      <m:e>
                        <m:r>
                          <a:rPr lang="el-GR" sz="2400" i="1">
                            <a:latin typeface="Cambria Math" panose="02040503050406030204" pitchFamily="18" charset="0"/>
                          </a:rPr>
                          <m:t>𝜈</m:t>
                        </m:r>
                      </m:e>
                      <m:sub>
                        <m:r>
                          <a:rPr lang="el-GR" sz="2400" i="1">
                            <a:latin typeface="Cambria Math" panose="02040503050406030204" pitchFamily="18" charset="0"/>
                          </a:rPr>
                          <m:t>0</m:t>
                        </m:r>
                      </m:sub>
                    </m:sSub>
                    <m:r>
                      <a:rPr lang="en-US" sz="2400" i="1">
                        <a:latin typeface="Cambria Math" panose="02040503050406030204" pitchFamily="18" charset="0"/>
                      </a:rPr>
                      <m:t>𝑡</m:t>
                    </m:r>
                    <m:r>
                      <a:rPr lang="en-US" sz="2400" i="1">
                        <a:latin typeface="Cambria Math" panose="02040503050406030204" pitchFamily="18" charset="0"/>
                      </a:rPr>
                      <m:t>+</m:t>
                    </m:r>
                    <m:r>
                      <a:rPr lang="el-GR" sz="2400" i="1">
                        <a:latin typeface="Cambria Math" panose="02040503050406030204" pitchFamily="18" charset="0"/>
                      </a:rPr>
                      <m:t>𝜑</m:t>
                    </m:r>
                    <m:d>
                      <m:dPr>
                        <m:ctrlPr>
                          <a:rPr lang="el-GR"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oMath>
                </a14:m>
                <a:endParaRPr lang="en-US" sz="2400" dirty="0"/>
              </a:p>
              <a:p>
                <a:pPr marL="457200" indent="-457200" algn="just" defTabSz="4389438">
                  <a:spcBef>
                    <a:spcPct val="50000"/>
                  </a:spcBef>
                  <a:buClr>
                    <a:srgbClr val="CC3300"/>
                  </a:buClr>
                  <a:buFont typeface="Arial" panose="020B0604020202020204" pitchFamily="34" charset="0"/>
                  <a:buChar char="•"/>
                </a:pPr>
                <a:r>
                  <a:rPr lang="en-US" sz="2400" b="1" dirty="0"/>
                  <a:t>Phase Noise </a:t>
                </a:r>
                <a:r>
                  <a:rPr lang="en-US" sz="2400" dirty="0"/>
                  <a:t>: </a:t>
                </a:r>
                <a14:m>
                  <m:oMath xmlns:m="http://schemas.openxmlformats.org/officeDocument/2006/math">
                    <m:r>
                      <a:rPr lang="el-GR" sz="2400" b="1" i="1" smtClean="0">
                        <a:solidFill>
                          <a:srgbClr val="0000FF"/>
                        </a:solidFill>
                        <a:latin typeface="Cambria Math" panose="02040503050406030204" pitchFamily="18" charset="0"/>
                      </a:rPr>
                      <m:t>𝝋</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oMath>
                </a14:m>
                <a:endParaRPr lang="en-US" sz="2400" b="1" dirty="0"/>
              </a:p>
              <a:p>
                <a:pPr marL="457200" indent="-457200" algn="just" defTabSz="4389438">
                  <a:spcBef>
                    <a:spcPct val="50000"/>
                  </a:spcBef>
                  <a:buClr>
                    <a:srgbClr val="CC3300"/>
                  </a:buClr>
                  <a:buFont typeface="Arial" panose="020B0604020202020204" pitchFamily="34" charset="0"/>
                  <a:buChar char="•"/>
                </a:pPr>
                <a:r>
                  <a:rPr lang="en-US" sz="2400" b="1" dirty="0"/>
                  <a:t>Frequency Noise </a:t>
                </a:r>
                <a:r>
                  <a:rPr lang="en-US" sz="2400" dirty="0"/>
                  <a:t>: </a:t>
                </a:r>
                <a14:m>
                  <m:oMath xmlns:m="http://schemas.openxmlformats.org/officeDocument/2006/math">
                    <m:r>
                      <a:rPr lang="el-GR" sz="2400" b="1" i="0" smtClean="0">
                        <a:solidFill>
                          <a:srgbClr val="0000FF"/>
                        </a:solidFill>
                        <a:latin typeface="Cambria Math" panose="02040503050406030204" pitchFamily="18" charset="0"/>
                      </a:rPr>
                      <m:t>𝛅</m:t>
                    </m:r>
                    <m:r>
                      <a:rPr lang="el-GR" sz="2400" b="1" i="1">
                        <a:solidFill>
                          <a:srgbClr val="0000FF"/>
                        </a:solidFill>
                        <a:latin typeface="Cambria Math" panose="02040503050406030204" pitchFamily="18" charset="0"/>
                      </a:rPr>
                      <m:t>𝝂</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den>
                    </m:f>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𝑑𝑡</m:t>
                        </m:r>
                      </m:den>
                    </m:f>
                    <m:d>
                      <m:dPr>
                        <m:ctrlPr>
                          <a:rPr lang="en-US" sz="2400" i="1">
                            <a:latin typeface="Cambria Math" panose="02040503050406030204" pitchFamily="18" charset="0"/>
                          </a:rPr>
                        </m:ctrlPr>
                      </m:dPr>
                      <m:e>
                        <m:r>
                          <a:rPr lang="en-US" sz="2400" i="1">
                            <a:latin typeface="Cambria Math" panose="02040503050406030204" pitchFamily="18" charset="0"/>
                          </a:rPr>
                          <m:t>2</m:t>
                        </m:r>
                        <m:r>
                          <a:rPr lang="el-GR" sz="2400" i="1">
                            <a:latin typeface="Cambria Math" panose="02040503050406030204" pitchFamily="18" charset="0"/>
                          </a:rPr>
                          <m:t>𝜋</m:t>
                        </m:r>
                        <m:sSub>
                          <m:sSubPr>
                            <m:ctrlPr>
                              <a:rPr lang="el-GR" sz="2400" i="1">
                                <a:latin typeface="Cambria Math" panose="02040503050406030204" pitchFamily="18" charset="0"/>
                              </a:rPr>
                            </m:ctrlPr>
                          </m:sSubPr>
                          <m:e>
                            <m:r>
                              <a:rPr lang="el-GR" sz="2400" i="1">
                                <a:latin typeface="Cambria Math" panose="02040503050406030204" pitchFamily="18" charset="0"/>
                              </a:rPr>
                              <m:t>𝜈</m:t>
                            </m:r>
                          </m:e>
                          <m:sub>
                            <m:r>
                              <a:rPr lang="el-GR" sz="2400" i="1">
                                <a:latin typeface="Cambria Math" panose="02040503050406030204" pitchFamily="18" charset="0"/>
                              </a:rPr>
                              <m:t>0</m:t>
                            </m:r>
                          </m:sub>
                        </m:sSub>
                        <m:r>
                          <a:rPr lang="en-US" sz="2400" i="1">
                            <a:latin typeface="Cambria Math" panose="02040503050406030204" pitchFamily="18" charset="0"/>
                          </a:rPr>
                          <m:t>𝑡</m:t>
                        </m:r>
                        <m:r>
                          <a:rPr lang="en-US" sz="2400" i="1">
                            <a:latin typeface="Cambria Math" panose="02040503050406030204" pitchFamily="18" charset="0"/>
                          </a:rPr>
                          <m:t>+</m:t>
                        </m:r>
                        <m:r>
                          <a:rPr lang="el-GR" sz="2400" i="1">
                            <a:latin typeface="Cambria Math" panose="02040503050406030204" pitchFamily="18" charset="0"/>
                          </a:rPr>
                          <m:t>𝜑</m:t>
                        </m:r>
                        <m:d>
                          <m:dPr>
                            <m:ctrlPr>
                              <a:rPr lang="el-GR" sz="2400" i="1">
                                <a:latin typeface="Cambria Math" panose="02040503050406030204" pitchFamily="18" charset="0"/>
                              </a:rPr>
                            </m:ctrlPr>
                          </m:dPr>
                          <m:e>
                            <m:r>
                              <a:rPr lang="en-US" sz="2400" i="1">
                                <a:latin typeface="Cambria Math" panose="02040503050406030204" pitchFamily="18" charset="0"/>
                              </a:rPr>
                              <m:t>𝑡</m:t>
                            </m:r>
                          </m:e>
                        </m:d>
                      </m:e>
                    </m:d>
                    <m:r>
                      <a:rPr lang="el-GR" sz="2400" b="0" i="1" smtClean="0">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𝜈</m:t>
                        </m:r>
                      </m:e>
                      <m:sub>
                        <m:r>
                          <a:rPr lang="el-GR" sz="2400" i="1">
                            <a:latin typeface="Cambria Math" panose="02040503050406030204" pitchFamily="18" charset="0"/>
                          </a:rPr>
                          <m:t>0</m:t>
                        </m:r>
                      </m:sub>
                    </m:sSub>
                  </m:oMath>
                </a14:m>
                <a:endParaRPr lang="en-US" sz="2400" dirty="0"/>
              </a:p>
              <a:p>
                <a:pPr marL="457200" indent="-457200" algn="just" defTabSz="4389438">
                  <a:spcBef>
                    <a:spcPct val="50000"/>
                  </a:spcBef>
                  <a:buClr>
                    <a:srgbClr val="CC3300"/>
                  </a:buClr>
                  <a:buFont typeface="Arial" panose="020B0604020202020204" pitchFamily="34" charset="0"/>
                  <a:buChar char="•"/>
                </a:pPr>
                <a14:m>
                  <m:oMath xmlns:m="http://schemas.openxmlformats.org/officeDocument/2006/math">
                    <m:r>
                      <m:rPr>
                        <m:sty m:val="p"/>
                      </m:rPr>
                      <a:rPr lang="en-US" sz="2400" b="0" i="0" smtClean="0">
                        <a:solidFill>
                          <a:schemeClr val="tx1"/>
                        </a:solidFill>
                        <a:latin typeface="Cambria Math" panose="02040503050406030204" pitchFamily="18" charset="0"/>
                      </a:rPr>
                      <m:t>S</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oMath>
                </a14:m>
                <a:r>
                  <a:rPr lang="en-US" sz="2400" dirty="0">
                    <a:solidFill>
                      <a:schemeClr val="tx1"/>
                    </a:solidFill>
                  </a:rPr>
                  <a:t>: Power spectral density of a random process</a:t>
                </a:r>
                <a:endParaRPr lang="en-US" sz="2400" dirty="0"/>
              </a:p>
              <a:p>
                <a:pPr algn="just" defTabSz="4389438">
                  <a:spcBef>
                    <a:spcPct val="50000"/>
                  </a:spcBef>
                  <a:buClr>
                    <a:srgbClr val="CC3300"/>
                  </a:buClr>
                </a:pPr>
                <a:r>
                  <a:rPr lang="en-US" sz="2400" dirty="0"/>
                  <a:t>  </a:t>
                </a:r>
                <a:r>
                  <a:rPr lang="el-GR" sz="2400" dirty="0"/>
                  <a:t> </a:t>
                </a:r>
                <a:r>
                  <a:rPr lang="en-US" sz="2400" dirty="0"/>
                  <a:t>   </a:t>
                </a:r>
                <a:r>
                  <a:rPr lang="en-US" sz="2400" b="1" dirty="0"/>
                  <a:t>Frequency</a:t>
                </a:r>
                <a:r>
                  <a:rPr lang="en-US" sz="2400" dirty="0"/>
                  <a:t> </a:t>
                </a:r>
                <a:r>
                  <a:rPr lang="en-US" sz="2400" b="1" dirty="0"/>
                  <a:t>Noise spectrum</a:t>
                </a:r>
                <a:r>
                  <a:rPr lang="en-US" sz="2400" dirty="0"/>
                  <a:t>: </a:t>
                </a:r>
                <a14:m>
                  <m:oMath xmlns:m="http://schemas.openxmlformats.org/officeDocument/2006/math">
                    <m:sSub>
                      <m:sSubPr>
                        <m:ctrlPr>
                          <a:rPr lang="en-US" sz="2400" b="1" i="1" smtClean="0">
                            <a:solidFill>
                              <a:srgbClr val="0000FF"/>
                            </a:solidFill>
                            <a:latin typeface="Cambria Math" panose="02040503050406030204" pitchFamily="18" charset="0"/>
                          </a:rPr>
                        </m:ctrlPr>
                      </m:sSubPr>
                      <m:e>
                        <m:r>
                          <a:rPr lang="en-US" sz="2400" b="1" i="1" smtClean="0">
                            <a:solidFill>
                              <a:srgbClr val="0000FF"/>
                            </a:solidFill>
                            <a:latin typeface="Cambria Math" panose="02040503050406030204" pitchFamily="18" charset="0"/>
                          </a:rPr>
                          <m:t>𝑺</m:t>
                        </m:r>
                      </m:e>
                      <m:sub>
                        <m:r>
                          <a:rPr lang="el-GR" sz="2400" b="1" i="1" smtClean="0">
                            <a:solidFill>
                              <a:srgbClr val="0000FF"/>
                            </a:solidFill>
                            <a:latin typeface="Cambria Math" panose="02040503050406030204" pitchFamily="18" charset="0"/>
                          </a:rPr>
                          <m:t>𝜹𝝂</m:t>
                        </m:r>
                      </m:sub>
                    </m:sSub>
                    <m:d>
                      <m:dPr>
                        <m:ctrlPr>
                          <a:rPr lang="en-US" sz="2400" b="1" i="1" smtClean="0">
                            <a:solidFill>
                              <a:srgbClr val="0000FF"/>
                            </a:solidFill>
                            <a:latin typeface="Cambria Math" panose="02040503050406030204" pitchFamily="18" charset="0"/>
                          </a:rPr>
                        </m:ctrlPr>
                      </m:dPr>
                      <m:e>
                        <m:r>
                          <a:rPr lang="en-US" sz="2400" b="1" i="1" smtClean="0">
                            <a:solidFill>
                              <a:srgbClr val="0000FF"/>
                            </a:solidFill>
                            <a:latin typeface="Cambria Math" panose="02040503050406030204" pitchFamily="18" charset="0"/>
                          </a:rPr>
                          <m:t>𝒇</m:t>
                        </m:r>
                      </m:e>
                    </m:d>
                  </m:oMath>
                </a14:m>
                <a:endParaRPr lang="en-US" sz="2400" dirty="0"/>
              </a:p>
              <a:p>
                <a:pPr algn="just" defTabSz="4389438">
                  <a:spcBef>
                    <a:spcPct val="50000"/>
                  </a:spcBef>
                  <a:buClr>
                    <a:srgbClr val="CC3300"/>
                  </a:buClr>
                </a:pPr>
                <a:r>
                  <a:rPr lang="en-US" sz="2400" dirty="0"/>
                  <a:t>     </a:t>
                </a:r>
                <a:r>
                  <a:rPr lang="en-US" sz="2400" b="1" dirty="0"/>
                  <a:t>Phase</a:t>
                </a:r>
                <a:r>
                  <a:rPr lang="en-US" sz="2400" dirty="0"/>
                  <a:t> </a:t>
                </a:r>
                <a:r>
                  <a:rPr lang="en-US" sz="2400" b="1" dirty="0"/>
                  <a:t>Noise spectrum</a:t>
                </a:r>
                <a:r>
                  <a:rPr lang="en-US" sz="2400" dirty="0"/>
                  <a:t>: </a:t>
                </a:r>
                <a14:m>
                  <m:oMath xmlns:m="http://schemas.openxmlformats.org/officeDocument/2006/math">
                    <m:sSub>
                      <m:sSubPr>
                        <m:ctrlPr>
                          <a:rPr lang="en-US" sz="2400" b="1" i="1" smtClean="0">
                            <a:solidFill>
                              <a:srgbClr val="0000FF"/>
                            </a:solidFill>
                            <a:latin typeface="Cambria Math" panose="02040503050406030204" pitchFamily="18" charset="0"/>
                          </a:rPr>
                        </m:ctrlPr>
                      </m:sSubPr>
                      <m:e>
                        <m:r>
                          <a:rPr lang="en-US" sz="2400" b="1" i="1" smtClean="0">
                            <a:solidFill>
                              <a:srgbClr val="0000FF"/>
                            </a:solidFill>
                            <a:latin typeface="Cambria Math" panose="02040503050406030204" pitchFamily="18" charset="0"/>
                          </a:rPr>
                          <m:t>𝑺</m:t>
                        </m:r>
                      </m:e>
                      <m:sub>
                        <m:r>
                          <a:rPr lang="el-GR" sz="2400" b="1" i="1" smtClean="0">
                            <a:solidFill>
                              <a:srgbClr val="0000FF"/>
                            </a:solidFill>
                            <a:latin typeface="Cambria Math" panose="02040503050406030204" pitchFamily="18" charset="0"/>
                          </a:rPr>
                          <m:t>𝝋</m:t>
                        </m:r>
                      </m:sub>
                    </m:sSub>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𝒇</m:t>
                    </m:r>
                    <m:r>
                      <a:rPr lang="en-US" sz="2400" b="1" i="1" smtClean="0">
                        <a:solidFill>
                          <a:srgbClr val="0000FF"/>
                        </a:solidFill>
                        <a:latin typeface="Cambria Math" panose="02040503050406030204" pitchFamily="18" charset="0"/>
                      </a:rPr>
                      <m:t>)</m:t>
                    </m:r>
                  </m:oMath>
                </a14:m>
                <a:r>
                  <a:rPr lang="el-GR" sz="2400" b="1" dirty="0">
                    <a:solidFill>
                      <a:srgbClr val="0000FF"/>
                    </a:solidFill>
                  </a:rPr>
                  <a:t> </a:t>
                </a:r>
                <a14:m>
                  <m:oMath xmlns:m="http://schemas.openxmlformats.org/officeDocument/2006/math">
                    <m:r>
                      <a:rPr lang="el-GR" sz="2400" b="1" i="1">
                        <a:solidFill>
                          <a:srgbClr val="0000FF"/>
                        </a:solidFill>
                        <a:latin typeface="Cambria Math" panose="02040503050406030204" pitchFamily="18" charset="0"/>
                      </a:rPr>
                      <m:t>=</m:t>
                    </m:r>
                    <m:sSub>
                      <m:sSubPr>
                        <m:ctrlPr>
                          <a:rPr lang="en-US" sz="2400" b="1" i="1">
                            <a:solidFill>
                              <a:srgbClr val="0000FF"/>
                            </a:solidFill>
                            <a:latin typeface="Cambria Math" panose="02040503050406030204" pitchFamily="18" charset="0"/>
                          </a:rPr>
                        </m:ctrlPr>
                      </m:sSubPr>
                      <m:e>
                        <m:r>
                          <a:rPr lang="en-US" sz="2400" b="1" i="1">
                            <a:solidFill>
                              <a:srgbClr val="0000FF"/>
                            </a:solidFill>
                            <a:latin typeface="Cambria Math" panose="02040503050406030204" pitchFamily="18" charset="0"/>
                          </a:rPr>
                          <m:t>𝑺</m:t>
                        </m:r>
                      </m:e>
                      <m:sub>
                        <m:r>
                          <a:rPr lang="el-GR" sz="2400" b="1" i="1" smtClean="0">
                            <a:solidFill>
                              <a:srgbClr val="0000FF"/>
                            </a:solidFill>
                            <a:latin typeface="Cambria Math" panose="02040503050406030204" pitchFamily="18" charset="0"/>
                          </a:rPr>
                          <m:t>𝜹𝝂</m:t>
                        </m:r>
                      </m:sub>
                    </m:sSub>
                    <m:r>
                      <a:rPr lang="en-US" sz="2400" b="1" i="1">
                        <a:solidFill>
                          <a:srgbClr val="0000FF"/>
                        </a:solidFill>
                        <a:latin typeface="Cambria Math" panose="02040503050406030204" pitchFamily="18" charset="0"/>
                      </a:rPr>
                      <m:t>(</m:t>
                    </m:r>
                    <m:r>
                      <a:rPr lang="en-US" sz="2400" b="1" i="1">
                        <a:solidFill>
                          <a:srgbClr val="0000FF"/>
                        </a:solidFill>
                        <a:latin typeface="Cambria Math" panose="02040503050406030204" pitchFamily="18" charset="0"/>
                      </a:rPr>
                      <m:t>𝒇</m:t>
                    </m:r>
                    <m:r>
                      <a:rPr lang="en-US" sz="2400" b="1" i="1">
                        <a:solidFill>
                          <a:srgbClr val="0000FF"/>
                        </a:solidFill>
                        <a:latin typeface="Cambria Math" panose="02040503050406030204" pitchFamily="18" charset="0"/>
                      </a:rPr>
                      <m:t>)/</m:t>
                    </m:r>
                    <m:sSup>
                      <m:sSupPr>
                        <m:ctrlPr>
                          <a:rPr lang="el-GR" sz="2400" b="1" i="1">
                            <a:solidFill>
                              <a:srgbClr val="0000FF"/>
                            </a:solidFill>
                            <a:latin typeface="Cambria Math" panose="02040503050406030204" pitchFamily="18" charset="0"/>
                          </a:rPr>
                        </m:ctrlPr>
                      </m:sSupPr>
                      <m:e>
                        <m:r>
                          <a:rPr lang="en-US" sz="2400" b="1" i="1">
                            <a:solidFill>
                              <a:srgbClr val="0000FF"/>
                            </a:solidFill>
                            <a:latin typeface="Cambria Math" panose="02040503050406030204" pitchFamily="18" charset="0"/>
                          </a:rPr>
                          <m:t>𝒇</m:t>
                        </m:r>
                      </m:e>
                      <m:sup>
                        <m:r>
                          <a:rPr lang="en-US" sz="2400" b="1" i="1">
                            <a:solidFill>
                              <a:srgbClr val="0000FF"/>
                            </a:solidFill>
                            <a:latin typeface="Cambria Math" panose="02040503050406030204" pitchFamily="18" charset="0"/>
                          </a:rPr>
                          <m:t>𝟐</m:t>
                        </m:r>
                      </m:sup>
                    </m:sSup>
                  </m:oMath>
                </a14:m>
                <a:r>
                  <a:rPr lang="en-US" sz="2400" dirty="0"/>
                  <a:t> </a:t>
                </a:r>
                <a:endParaRPr lang="en-US" sz="2400" b="1" dirty="0">
                  <a:solidFill>
                    <a:srgbClr val="0000FF"/>
                  </a:solidFill>
                </a:endParaRPr>
              </a:p>
              <a:p>
                <a:pPr algn="just" defTabSz="4389438">
                  <a:spcBef>
                    <a:spcPct val="50000"/>
                  </a:spcBef>
                  <a:buClr>
                    <a:srgbClr val="CC3300"/>
                  </a:buClr>
                </a:pPr>
                <a:r>
                  <a:rPr lang="en-US" sz="2400" dirty="0"/>
                  <a:t>     </a:t>
                </a:r>
                <a:r>
                  <a:rPr lang="en-US" sz="2400" b="1" dirty="0"/>
                  <a:t>Laser </a:t>
                </a:r>
                <a:r>
                  <a:rPr lang="en-US" sz="2400" b="1" dirty="0" err="1"/>
                  <a:t>Lineshape</a:t>
                </a:r>
                <a:r>
                  <a:rPr lang="en-US" sz="2400" dirty="0"/>
                  <a:t>: </a:t>
                </a:r>
                <a14:m>
                  <m:oMath xmlns:m="http://schemas.openxmlformats.org/officeDocument/2006/math">
                    <m:sSub>
                      <m:sSubPr>
                        <m:ctrlPr>
                          <a:rPr lang="en-US" sz="2400" b="1" i="1" smtClean="0">
                            <a:solidFill>
                              <a:srgbClr val="0000FF"/>
                            </a:solidFill>
                            <a:latin typeface="Cambria Math" panose="02040503050406030204" pitchFamily="18" charset="0"/>
                          </a:rPr>
                        </m:ctrlPr>
                      </m:sSubPr>
                      <m:e>
                        <m:r>
                          <a:rPr lang="en-US" sz="2400" b="1" i="1" smtClean="0">
                            <a:solidFill>
                              <a:srgbClr val="0000FF"/>
                            </a:solidFill>
                            <a:latin typeface="Cambria Math" panose="02040503050406030204" pitchFamily="18" charset="0"/>
                          </a:rPr>
                          <m:t>𝑺</m:t>
                        </m:r>
                      </m:e>
                      <m:sub>
                        <m:r>
                          <a:rPr lang="el-GR" sz="2400" b="1" i="0" smtClean="0">
                            <a:solidFill>
                              <a:srgbClr val="0000FF"/>
                            </a:solidFill>
                            <a:latin typeface="Cambria Math" panose="02040503050406030204" pitchFamily="18" charset="0"/>
                          </a:rPr>
                          <m:t>𝚬</m:t>
                        </m:r>
                      </m:sub>
                    </m:sSub>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𝒇</m:t>
                    </m:r>
                    <m:r>
                      <a:rPr lang="en-US" sz="2400" b="1" i="1" smtClean="0">
                        <a:solidFill>
                          <a:srgbClr val="0000FF"/>
                        </a:solidFill>
                        <a:latin typeface="Cambria Math" panose="02040503050406030204" pitchFamily="18" charset="0"/>
                      </a:rPr>
                      <m:t>)</m:t>
                    </m:r>
                  </m:oMath>
                </a14:m>
                <a:endParaRPr lang="el-GR" sz="2400" b="1" dirty="0">
                  <a:solidFill>
                    <a:srgbClr val="0000FF"/>
                  </a:solidFill>
                </a:endParaRPr>
              </a:p>
              <a:p>
                <a:pPr algn="just" defTabSz="4389438">
                  <a:spcBef>
                    <a:spcPct val="50000"/>
                  </a:spcBef>
                  <a:buClr>
                    <a:srgbClr val="CC3300"/>
                  </a:buClr>
                </a:pPr>
                <a:r>
                  <a:rPr lang="en-US" sz="2400" b="1" dirty="0">
                    <a:solidFill>
                      <a:srgbClr val="0000FF"/>
                    </a:solidFill>
                  </a:rPr>
                  <a:t>     </a:t>
                </a:r>
                <a:r>
                  <a:rPr lang="en-US" sz="2400" b="1" dirty="0"/>
                  <a:t>Example: White Noise</a:t>
                </a:r>
                <a:endParaRPr lang="el-GR" sz="2400" b="1" dirty="0"/>
              </a:p>
              <a:p>
                <a:pPr algn="just" defTabSz="4389438">
                  <a:spcBef>
                    <a:spcPct val="50000"/>
                  </a:spcBef>
                  <a:buClr>
                    <a:srgbClr val="CC3300"/>
                  </a:buClr>
                </a:pPr>
                <a:endParaRPr lang="en-US" sz="2400" b="1" dirty="0">
                  <a:solidFill>
                    <a:srgbClr val="0000FF"/>
                  </a:solidFill>
                </a:endParaRPr>
              </a:p>
              <a:p>
                <a:pPr algn="just" defTabSz="4389438">
                  <a:spcBef>
                    <a:spcPct val="50000"/>
                  </a:spcBef>
                  <a:buClr>
                    <a:srgbClr val="CC3300"/>
                  </a:buClr>
                </a:pPr>
                <a:endParaRPr lang="en-US" sz="2400" dirty="0"/>
              </a:p>
            </p:txBody>
          </p:sp>
        </mc:Choice>
        <mc:Fallback xmlns="">
          <p:sp>
            <p:nvSpPr>
              <p:cNvPr id="80" name="Text Box 1061"/>
              <p:cNvSpPr txBox="1">
                <a:spLocks noRot="1" noChangeAspect="1" noMove="1" noResize="1" noEditPoints="1" noAdjustHandles="1" noChangeArrowheads="1" noChangeShapeType="1" noTextEdit="1"/>
              </p:cNvSpPr>
              <p:nvPr/>
            </p:nvSpPr>
            <p:spPr bwMode="auto">
              <a:xfrm>
                <a:off x="14385885" y="6461603"/>
                <a:ext cx="10779165" cy="5741572"/>
              </a:xfrm>
              <a:custGeom>
                <a:avLst/>
                <a:gdLst>
                  <a:gd name="connsiteX0" fmla="*/ 0 w 19625630"/>
                  <a:gd name="connsiteY0" fmla="*/ 0 h 2677656"/>
                  <a:gd name="connsiteX1" fmla="*/ 19625630 w 19625630"/>
                  <a:gd name="connsiteY1" fmla="*/ 0 h 2677656"/>
                  <a:gd name="connsiteX2" fmla="*/ 19625630 w 19625630"/>
                  <a:gd name="connsiteY2" fmla="*/ 2677656 h 2677656"/>
                  <a:gd name="connsiteX3" fmla="*/ 0 w 19625630"/>
                  <a:gd name="connsiteY3" fmla="*/ 2677656 h 2677656"/>
                  <a:gd name="connsiteX4" fmla="*/ 0 w 19625630"/>
                  <a:gd name="connsiteY4"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19625630 w 19625630"/>
                  <a:gd name="connsiteY3" fmla="*/ 2677656 h 2677656"/>
                  <a:gd name="connsiteX4" fmla="*/ 0 w 19625630"/>
                  <a:gd name="connsiteY4" fmla="*/ 2677656 h 2677656"/>
                  <a:gd name="connsiteX5" fmla="*/ 0 w 19625630"/>
                  <a:gd name="connsiteY5"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19625630 w 19625630"/>
                  <a:gd name="connsiteY3" fmla="*/ 2677656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5 w 19625630"/>
                  <a:gd name="connsiteY2" fmla="*/ 1466193 h 2677656"/>
                  <a:gd name="connsiteX3" fmla="*/ 8567105 w 19625630"/>
                  <a:gd name="connsiteY3" fmla="*/ 1506081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8567105 w 19625630"/>
                  <a:gd name="connsiteY3" fmla="*/ 1506081 h 2677656"/>
                  <a:gd name="connsiteX4" fmla="*/ 8595680 w 19625630"/>
                  <a:gd name="connsiteY4" fmla="*/ 2666343 h 2677656"/>
                  <a:gd name="connsiteX5" fmla="*/ 0 w 19625630"/>
                  <a:gd name="connsiteY5" fmla="*/ 2677656 h 2677656"/>
                  <a:gd name="connsiteX6" fmla="*/ 0 w 19625630"/>
                  <a:gd name="connsiteY6"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8595680 w 19625630"/>
                  <a:gd name="connsiteY3" fmla="*/ 2666343 h 2677656"/>
                  <a:gd name="connsiteX4" fmla="*/ 0 w 19625630"/>
                  <a:gd name="connsiteY4" fmla="*/ 2677656 h 2677656"/>
                  <a:gd name="connsiteX5" fmla="*/ 0 w 19625630"/>
                  <a:gd name="connsiteY5" fmla="*/ 0 h 2677656"/>
                  <a:gd name="connsiteX0" fmla="*/ 0 w 19666749"/>
                  <a:gd name="connsiteY0" fmla="*/ 0 h 2677656"/>
                  <a:gd name="connsiteX1" fmla="*/ 19625630 w 19666749"/>
                  <a:gd name="connsiteY1" fmla="*/ 0 h 2677656"/>
                  <a:gd name="connsiteX2" fmla="*/ 19597056 w 19666749"/>
                  <a:gd name="connsiteY2" fmla="*/ 1580493 h 2677656"/>
                  <a:gd name="connsiteX3" fmla="*/ 19666749 w 19666749"/>
                  <a:gd name="connsiteY3" fmla="*/ 2666343 h 2677656"/>
                  <a:gd name="connsiteX4" fmla="*/ 0 w 19666749"/>
                  <a:gd name="connsiteY4" fmla="*/ 2677656 h 2677656"/>
                  <a:gd name="connsiteX5" fmla="*/ 0 w 19666749"/>
                  <a:gd name="connsiteY5"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19476960 w 19625630"/>
                  <a:gd name="connsiteY3" fmla="*/ 2666343 h 2677656"/>
                  <a:gd name="connsiteX4" fmla="*/ 0 w 19625630"/>
                  <a:gd name="connsiteY4" fmla="*/ 2677656 h 2677656"/>
                  <a:gd name="connsiteX5" fmla="*/ 0 w 19625630"/>
                  <a:gd name="connsiteY5" fmla="*/ 0 h 2677656"/>
                  <a:gd name="connsiteX0" fmla="*/ 0 w 19625630"/>
                  <a:gd name="connsiteY0" fmla="*/ 0 h 2677656"/>
                  <a:gd name="connsiteX1" fmla="*/ 19625630 w 19625630"/>
                  <a:gd name="connsiteY1" fmla="*/ 0 h 2677656"/>
                  <a:gd name="connsiteX2" fmla="*/ 19597056 w 19625630"/>
                  <a:gd name="connsiteY2" fmla="*/ 1580493 h 2677656"/>
                  <a:gd name="connsiteX3" fmla="*/ 19562628 w 19625630"/>
                  <a:gd name="connsiteY3" fmla="*/ 2672574 h 2677656"/>
                  <a:gd name="connsiteX4" fmla="*/ 0 w 19625630"/>
                  <a:gd name="connsiteY4" fmla="*/ 2677656 h 2677656"/>
                  <a:gd name="connsiteX5" fmla="*/ 0 w 19625630"/>
                  <a:gd name="connsiteY5" fmla="*/ 0 h 2677656"/>
                  <a:gd name="connsiteX0" fmla="*/ 0 w 19625630"/>
                  <a:gd name="connsiteY0" fmla="*/ 0 h 2678805"/>
                  <a:gd name="connsiteX1" fmla="*/ 19625630 w 19625630"/>
                  <a:gd name="connsiteY1" fmla="*/ 0 h 2678805"/>
                  <a:gd name="connsiteX2" fmla="*/ 19597056 w 19625630"/>
                  <a:gd name="connsiteY2" fmla="*/ 1580493 h 2678805"/>
                  <a:gd name="connsiteX3" fmla="*/ 19614029 w 19625630"/>
                  <a:gd name="connsiteY3" fmla="*/ 2678805 h 2678805"/>
                  <a:gd name="connsiteX4" fmla="*/ 0 w 19625630"/>
                  <a:gd name="connsiteY4" fmla="*/ 2677656 h 2678805"/>
                  <a:gd name="connsiteX5" fmla="*/ 0 w 19625630"/>
                  <a:gd name="connsiteY5" fmla="*/ 0 h 2678805"/>
                  <a:gd name="connsiteX0" fmla="*/ 0 w 19625630"/>
                  <a:gd name="connsiteY0" fmla="*/ 0 h 2689547"/>
                  <a:gd name="connsiteX1" fmla="*/ 19625630 w 19625630"/>
                  <a:gd name="connsiteY1" fmla="*/ 0 h 2689547"/>
                  <a:gd name="connsiteX2" fmla="*/ 19579922 w 19625630"/>
                  <a:gd name="connsiteY2" fmla="*/ 2689547 h 2689547"/>
                  <a:gd name="connsiteX3" fmla="*/ 19614029 w 19625630"/>
                  <a:gd name="connsiteY3" fmla="*/ 2678805 h 2689547"/>
                  <a:gd name="connsiteX4" fmla="*/ 0 w 19625630"/>
                  <a:gd name="connsiteY4" fmla="*/ 2677656 h 2689547"/>
                  <a:gd name="connsiteX5" fmla="*/ 0 w 19625630"/>
                  <a:gd name="connsiteY5" fmla="*/ 0 h 26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5630" h="2689547">
                    <a:moveTo>
                      <a:pt x="0" y="0"/>
                    </a:moveTo>
                    <a:lnTo>
                      <a:pt x="19625630" y="0"/>
                    </a:lnTo>
                    <a:lnTo>
                      <a:pt x="19579922" y="2689547"/>
                    </a:lnTo>
                    <a:lnTo>
                      <a:pt x="19614029" y="2678805"/>
                    </a:lnTo>
                    <a:lnTo>
                      <a:pt x="0" y="2677656"/>
                    </a:lnTo>
                    <a:lnTo>
                      <a:pt x="0" y="0"/>
                    </a:lnTo>
                    <a:close/>
                  </a:path>
                </a:pathLst>
              </a:custGeom>
              <a:blipFill>
                <a:blip r:embed="rId5"/>
                <a:stretch>
                  <a:fillRect l="-792" t="-84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 Box 1061"/>
              <p:cNvSpPr txBox="1">
                <a:spLocks noChangeArrowheads="1"/>
              </p:cNvSpPr>
              <p:nvPr/>
            </p:nvSpPr>
            <p:spPr bwMode="auto">
              <a:xfrm>
                <a:off x="1179597" y="5249811"/>
                <a:ext cx="12492533" cy="6773201"/>
              </a:xfrm>
              <a:prstGeom prst="rect">
                <a:avLst/>
              </a:prstGeom>
              <a:noFill/>
              <a:ln w="9525">
                <a:noFill/>
                <a:miter lim="800000"/>
                <a:headEnd/>
                <a:tailEnd/>
              </a:ln>
            </p:spPr>
            <p:txBody>
              <a:bodyPr wrap="square">
                <a:spAutoFit/>
              </a:bodyPr>
              <a:lstStyle/>
              <a:p>
                <a:pPr algn="just" defTabSz="4389438">
                  <a:spcBef>
                    <a:spcPct val="50000"/>
                  </a:spcBef>
                  <a:buClr>
                    <a:srgbClr val="CC3300"/>
                  </a:buClr>
                  <a:buFontTx/>
                  <a:buChar char="•"/>
                </a:pPr>
                <a:r>
                  <a:rPr lang="en-US" sz="2400" dirty="0"/>
                  <a:t>We study the effect of laser noise on one- and two-photon Rabi oscillations with realistic noise models with the goal of quantifying the influence of laser noise on neutral atom quantum gate fidelity. </a:t>
                </a:r>
              </a:p>
              <a:p>
                <a:pPr algn="just" defTabSz="4389438">
                  <a:spcBef>
                    <a:spcPct val="50000"/>
                  </a:spcBef>
                  <a:buClr>
                    <a:srgbClr val="CC3300"/>
                  </a:buClr>
                  <a:buFontTx/>
                  <a:buChar char="•"/>
                </a:pPr>
                <a:r>
                  <a:rPr lang="en-US" sz="2400" dirty="0"/>
                  <a:t>First we study the relation between self-heterodyne measurements, the laser </a:t>
                </a:r>
                <a:r>
                  <a:rPr lang="en-US" sz="2400" dirty="0" err="1"/>
                  <a:t>lineshape</a:t>
                </a: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𝐸</m:t>
                        </m:r>
                      </m:sub>
                    </m:sSub>
                  </m:oMath>
                </a14:m>
                <a:r>
                  <a:rPr lang="en-US" sz="2400" dirty="0"/>
                  <a:t>(𝑓), and its underlying phase noise described by the power spectral density 𝑆𝜑(𝑓). There is a universal relation satisfied between the two quantities for locked and well-filtered lasers with low noise, which is useful for practical experiments. Noise spectra that include servo bump features are modeled analytically.</a:t>
                </a:r>
              </a:p>
              <a:p>
                <a:pPr algn="just" defTabSz="4389438">
                  <a:spcBef>
                    <a:spcPct val="50000"/>
                  </a:spcBef>
                  <a:buClr>
                    <a:srgbClr val="CC3300"/>
                  </a:buClr>
                  <a:buFontTx/>
                  <a:buChar char="•"/>
                </a:pPr>
                <a:r>
                  <a:rPr lang="en-US" sz="2400" dirty="0"/>
                  <a:t>We simulated the effect of laser noise on the fidelity and coherence of one-photon and two-photon Rabi oscillations by reconstructing samples of time-varying phase noise with realistic parameters for phase noise </a:t>
                </a: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𝑆</m:t>
                        </m:r>
                      </m:e>
                      <m:sub>
                        <m:r>
                          <a:rPr lang="en-US" sz="2400">
                            <a:latin typeface="Cambria Math" panose="02040503050406030204" pitchFamily="18" charset="0"/>
                          </a:rPr>
                          <m:t>𝜑</m:t>
                        </m:r>
                      </m:sub>
                    </m:sSub>
                    <m:d>
                      <m:dPr>
                        <m:ctrlPr>
                          <a:rPr lang="en-US" sz="2400" i="1">
                            <a:latin typeface="Cambria Math" panose="02040503050406030204" pitchFamily="18" charset="0"/>
                          </a:rPr>
                        </m:ctrlPr>
                      </m:dPr>
                      <m:e>
                        <m:r>
                          <a:rPr lang="en-US" sz="2400">
                            <a:latin typeface="Cambria Math" panose="02040503050406030204" pitchFamily="18" charset="0"/>
                          </a:rPr>
                          <m:t>𝑓</m:t>
                        </m:r>
                      </m:e>
                    </m:d>
                  </m:oMath>
                </a14:m>
                <a:r>
                  <a:rPr lang="en-US" sz="2400" dirty="0"/>
                  <a:t>, extracted from laboratory heterodyne measurements.</a:t>
                </a:r>
              </a:p>
              <a:p>
                <a:pPr algn="just" defTabSz="4389438">
                  <a:spcBef>
                    <a:spcPct val="50000"/>
                  </a:spcBef>
                  <a:buClr>
                    <a:srgbClr val="CC3300"/>
                  </a:buClr>
                  <a:buFontTx/>
                  <a:buChar char="•"/>
                </a:pPr>
                <a:r>
                  <a:rPr lang="en-US" sz="2400" dirty="0"/>
                  <a:t>We also proposed quasi-static models for calculating the effect of phase and intensity noise. The models can be used when the bandwidth of the power spectral density for the phase and frequency noise is much smaller than the Rabi frequency.</a:t>
                </a:r>
              </a:p>
              <a:p>
                <a:pPr algn="just" defTabSz="4389438">
                  <a:spcBef>
                    <a:spcPct val="50000"/>
                  </a:spcBef>
                  <a:buClr>
                    <a:srgbClr val="CC3300"/>
                  </a:buClr>
                  <a:buFontTx/>
                  <a:buChar char="•"/>
                </a:pPr>
                <a:endParaRPr lang="en-US" sz="2400" dirty="0"/>
              </a:p>
            </p:txBody>
          </p:sp>
        </mc:Choice>
        <mc:Fallback xmlns="">
          <p:sp>
            <p:nvSpPr>
              <p:cNvPr id="104" name="Text Box 1061"/>
              <p:cNvSpPr txBox="1">
                <a:spLocks noRot="1" noChangeAspect="1" noMove="1" noResize="1" noEditPoints="1" noAdjustHandles="1" noChangeArrowheads="1" noChangeShapeType="1" noTextEdit="1"/>
              </p:cNvSpPr>
              <p:nvPr/>
            </p:nvSpPr>
            <p:spPr bwMode="auto">
              <a:xfrm>
                <a:off x="1179597" y="5249811"/>
                <a:ext cx="12492533" cy="6773201"/>
              </a:xfrm>
              <a:prstGeom prst="rect">
                <a:avLst/>
              </a:prstGeom>
              <a:blipFill>
                <a:blip r:embed="rId6"/>
                <a:stretch>
                  <a:fillRect l="-781" t="-630" r="-732"/>
                </a:stretch>
              </a:blipFill>
              <a:ln w="9525">
                <a:noFill/>
                <a:miter lim="800000"/>
                <a:headEnd/>
                <a:tailEnd/>
              </a:ln>
            </p:spPr>
            <p:txBody>
              <a:bodyPr/>
              <a:lstStyle/>
              <a:p>
                <a:r>
                  <a:rPr lang="en-US">
                    <a:noFill/>
                  </a:rPr>
                  <a:t> </a:t>
                </a:r>
              </a:p>
            </p:txBody>
          </p:sp>
        </mc:Fallback>
      </mc:AlternateContent>
      <p:sp>
        <p:nvSpPr>
          <p:cNvPr id="3" name="AutoShape 2" descr="HCZCNOT.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4431" y="551384"/>
            <a:ext cx="3977901" cy="2671829"/>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41685" y="29290188"/>
            <a:ext cx="3321024" cy="3321024"/>
          </a:xfrm>
          <a:prstGeom prst="rect">
            <a:avLst/>
          </a:prstGeom>
        </p:spPr>
      </p:pic>
      <p:grpSp>
        <p:nvGrpSpPr>
          <p:cNvPr id="4" name="Group 3">
            <a:extLst>
              <a:ext uri="{FF2B5EF4-FFF2-40B4-BE49-F238E27FC236}">
                <a16:creationId xmlns:a16="http://schemas.microsoft.com/office/drawing/2014/main" id="{02EC272B-9575-439D-8521-91F2E44B32D2}"/>
              </a:ext>
            </a:extLst>
          </p:cNvPr>
          <p:cNvGrpSpPr/>
          <p:nvPr/>
        </p:nvGrpSpPr>
        <p:grpSpPr>
          <a:xfrm>
            <a:off x="36163399" y="30545718"/>
            <a:ext cx="2619456" cy="809963"/>
            <a:chOff x="36702254" y="30469832"/>
            <a:chExt cx="2619456" cy="809963"/>
          </a:xfrm>
        </p:grpSpPr>
        <p:sp>
          <p:nvSpPr>
            <p:cNvPr id="19" name="TextBox 18"/>
            <p:cNvSpPr txBox="1"/>
            <p:nvPr/>
          </p:nvSpPr>
          <p:spPr>
            <a:xfrm>
              <a:off x="36702254" y="30469832"/>
              <a:ext cx="2619456" cy="584775"/>
            </a:xfrm>
            <a:prstGeom prst="rect">
              <a:avLst/>
            </a:prstGeom>
            <a:noFill/>
          </p:spPr>
          <p:txBody>
            <a:bodyPr wrap="square" rtlCol="0">
              <a:spAutoFit/>
            </a:bodyPr>
            <a:lstStyle/>
            <a:p>
              <a:r>
                <a:rPr lang="en-US" sz="3200" dirty="0">
                  <a:solidFill>
                    <a:srgbClr val="0000FF"/>
                  </a:solidFill>
                  <a:latin typeface="Lucida Handwriting" panose="03010101010101010101" pitchFamily="66" charset="0"/>
                </a:rPr>
                <a:t>Scan Here</a:t>
              </a:r>
            </a:p>
          </p:txBody>
        </p:sp>
        <p:sp>
          <p:nvSpPr>
            <p:cNvPr id="28" name="Right Arrow 27"/>
            <p:cNvSpPr/>
            <p:nvPr/>
          </p:nvSpPr>
          <p:spPr bwMode="auto">
            <a:xfrm>
              <a:off x="37064427" y="31054039"/>
              <a:ext cx="1613426" cy="225756"/>
            </a:xfrm>
            <a:prstGeom prst="rightArrow">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grpSp>
      <p:sp>
        <p:nvSpPr>
          <p:cNvPr id="192" name="Rectangle 317">
            <a:extLst>
              <a:ext uri="{FF2B5EF4-FFF2-40B4-BE49-F238E27FC236}">
                <a16:creationId xmlns:a16="http://schemas.microsoft.com/office/drawing/2014/main" id="{B10619C8-4069-4CA1-8A91-73515E34A7AC}"/>
              </a:ext>
            </a:extLst>
          </p:cNvPr>
          <p:cNvSpPr>
            <a:spLocks noChangeArrowheads="1"/>
          </p:cNvSpPr>
          <p:nvPr/>
        </p:nvSpPr>
        <p:spPr bwMode="auto">
          <a:xfrm>
            <a:off x="914400" y="12822283"/>
            <a:ext cx="12846067" cy="19837707"/>
          </a:xfrm>
          <a:prstGeom prst="rect">
            <a:avLst/>
          </a:prstGeom>
          <a:noFill/>
          <a:ln w="63500">
            <a:solidFill>
              <a:schemeClr val="tx1"/>
            </a:solidFill>
            <a:miter lim="800000"/>
            <a:headEnd/>
            <a:tailEnd/>
          </a:ln>
        </p:spPr>
        <p:txBody>
          <a:bodyPr wrap="none" anchor="ctr"/>
          <a:lstStyle/>
          <a:p>
            <a:pPr algn="ctr"/>
            <a:endParaRPr lang="en-US"/>
          </a:p>
        </p:txBody>
      </p:sp>
      <p:sp>
        <p:nvSpPr>
          <p:cNvPr id="326" name="Text Box 1061">
            <a:extLst>
              <a:ext uri="{FF2B5EF4-FFF2-40B4-BE49-F238E27FC236}">
                <a16:creationId xmlns:a16="http://schemas.microsoft.com/office/drawing/2014/main" id="{A16E682F-F211-4D2B-8F1D-3C84F7959A6E}"/>
              </a:ext>
            </a:extLst>
          </p:cNvPr>
          <p:cNvSpPr txBox="1">
            <a:spLocks noChangeArrowheads="1"/>
          </p:cNvSpPr>
          <p:nvPr/>
        </p:nvSpPr>
        <p:spPr bwMode="auto">
          <a:xfrm>
            <a:off x="14919821" y="5632896"/>
            <a:ext cx="8016379" cy="584775"/>
          </a:xfrm>
          <a:prstGeom prst="rect">
            <a:avLst/>
          </a:prstGeom>
          <a:noFill/>
          <a:ln w="9525">
            <a:solidFill>
              <a:schemeClr val="tx1"/>
            </a:solidFill>
            <a:miter lim="800000"/>
            <a:headEnd/>
            <a:tailEnd/>
          </a:ln>
        </p:spPr>
        <p:txBody>
          <a:bodyPr wrap="square">
            <a:spAutoFit/>
          </a:bodyPr>
          <a:lstStyle/>
          <a:p>
            <a:pPr algn="ctr" defTabSz="4389438">
              <a:spcBef>
                <a:spcPct val="50000"/>
              </a:spcBef>
              <a:buClr>
                <a:srgbClr val="CC3300"/>
              </a:buClr>
            </a:pPr>
            <a:r>
              <a:rPr lang="en-US" sz="3200" dirty="0"/>
              <a:t>Noise Spectrum and Laser </a:t>
            </a:r>
            <a:r>
              <a:rPr lang="en-US" sz="3200" dirty="0" err="1"/>
              <a:t>Lineshape</a:t>
            </a:r>
            <a:endParaRPr lang="en-US" sz="3200" dirty="0"/>
          </a:p>
        </p:txBody>
      </p:sp>
      <p:pic>
        <p:nvPicPr>
          <p:cNvPr id="328" name="Picture 327" descr="A close up of a map&#10;&#10;Description automatically generated">
            <a:extLst>
              <a:ext uri="{FF2B5EF4-FFF2-40B4-BE49-F238E27FC236}">
                <a16:creationId xmlns:a16="http://schemas.microsoft.com/office/drawing/2014/main" id="{7A1AE2CD-67DB-48EF-9C48-857809A596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96852" y="12570971"/>
            <a:ext cx="3276802" cy="2175432"/>
          </a:xfrm>
          <a:prstGeom prst="rect">
            <a:avLst/>
          </a:prstGeom>
        </p:spPr>
      </p:pic>
      <p:pic>
        <p:nvPicPr>
          <p:cNvPr id="329" name="Picture 328" descr="A close up of a map&#10;&#10;Description automatically generated">
            <a:extLst>
              <a:ext uri="{FF2B5EF4-FFF2-40B4-BE49-F238E27FC236}">
                <a16:creationId xmlns:a16="http://schemas.microsoft.com/office/drawing/2014/main" id="{20EBE7BB-CE91-457C-AF04-0E1552AF4F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00745" y="12570971"/>
            <a:ext cx="3276802" cy="2175432"/>
          </a:xfrm>
          <a:prstGeom prst="rect">
            <a:avLst/>
          </a:prstGeom>
        </p:spPr>
      </p:pic>
      <p:pic>
        <p:nvPicPr>
          <p:cNvPr id="330" name="Picture 329" descr="A close up of a map&#10;&#10;Description automatically generated">
            <a:extLst>
              <a:ext uri="{FF2B5EF4-FFF2-40B4-BE49-F238E27FC236}">
                <a16:creationId xmlns:a16="http://schemas.microsoft.com/office/drawing/2014/main" id="{EE8BBBA3-9677-4A47-A734-7FEEED861EA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92959" y="12548776"/>
            <a:ext cx="3310232" cy="2197627"/>
          </a:xfrm>
          <a:prstGeom prst="rect">
            <a:avLst/>
          </a:prstGeom>
        </p:spPr>
      </p:pic>
      <mc:AlternateContent xmlns:mc="http://schemas.openxmlformats.org/markup-compatibility/2006">
        <mc:Choice xmlns:a14="http://schemas.microsoft.com/office/drawing/2010/main" Requires="a14">
          <p:sp>
            <p:nvSpPr>
              <p:cNvPr id="331" name="TextBox 330">
                <a:extLst>
                  <a:ext uri="{FF2B5EF4-FFF2-40B4-BE49-F238E27FC236}">
                    <a16:creationId xmlns:a16="http://schemas.microsoft.com/office/drawing/2014/main" id="{B894B9F7-CDB6-455A-B3F8-0CC3FD43CD3C}"/>
                  </a:ext>
                </a:extLst>
              </p:cNvPr>
              <p:cNvSpPr txBox="1"/>
              <p:nvPr/>
            </p:nvSpPr>
            <p:spPr>
              <a:xfrm>
                <a:off x="15491367" y="11957784"/>
                <a:ext cx="20569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1" smtClean="0">
                              <a:solidFill>
                                <a:schemeClr val="tx1"/>
                              </a:solidFill>
                              <a:latin typeface="Cambria Math" panose="02040503050406030204" pitchFamily="18" charset="0"/>
                            </a:rPr>
                            <m:t>𝜹𝝂</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𝒉</m:t>
                          </m:r>
                        </m:e>
                        <m:sub>
                          <m:r>
                            <a:rPr lang="en-US" sz="2400" b="1" i="1" smtClean="0">
                              <a:solidFill>
                                <a:schemeClr val="tx1"/>
                              </a:solidFill>
                              <a:latin typeface="Cambria Math" panose="02040503050406030204" pitchFamily="18" charset="0"/>
                            </a:rPr>
                            <m:t>𝟎</m:t>
                          </m:r>
                        </m:sub>
                      </m:sSub>
                    </m:oMath>
                  </m:oMathPara>
                </a14:m>
                <a:endParaRPr lang="en-US" sz="11500" dirty="0">
                  <a:solidFill>
                    <a:schemeClr val="tx1"/>
                  </a:solidFill>
                </a:endParaRPr>
              </a:p>
            </p:txBody>
          </p:sp>
        </mc:Choice>
        <mc:Fallback>
          <p:sp>
            <p:nvSpPr>
              <p:cNvPr id="331" name="TextBox 330">
                <a:extLst>
                  <a:ext uri="{FF2B5EF4-FFF2-40B4-BE49-F238E27FC236}">
                    <a16:creationId xmlns:a16="http://schemas.microsoft.com/office/drawing/2014/main" id="{B894B9F7-CDB6-455A-B3F8-0CC3FD43CD3C}"/>
                  </a:ext>
                </a:extLst>
              </p:cNvPr>
              <p:cNvSpPr txBox="1">
                <a:spLocks noRot="1" noChangeAspect="1" noMove="1" noResize="1" noEditPoints="1" noAdjustHandles="1" noChangeArrowheads="1" noChangeShapeType="1" noTextEdit="1"/>
              </p:cNvSpPr>
              <p:nvPr/>
            </p:nvSpPr>
            <p:spPr>
              <a:xfrm>
                <a:off x="15491367" y="11957784"/>
                <a:ext cx="2056908" cy="461665"/>
              </a:xfrm>
              <a:prstGeom prst="rect">
                <a:avLst/>
              </a:prstGeom>
              <a:blipFill>
                <a:blip r:embed="rId1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6" name="TextBox 355">
                <a:extLst>
                  <a:ext uri="{FF2B5EF4-FFF2-40B4-BE49-F238E27FC236}">
                    <a16:creationId xmlns:a16="http://schemas.microsoft.com/office/drawing/2014/main" id="{CDBCFBBE-7BE2-409F-B749-07C57610309C}"/>
                  </a:ext>
                </a:extLst>
              </p:cNvPr>
              <p:cNvSpPr txBox="1"/>
              <p:nvPr/>
            </p:nvSpPr>
            <p:spPr>
              <a:xfrm>
                <a:off x="18612458" y="11966437"/>
                <a:ext cx="2309867" cy="495007"/>
              </a:xfrm>
              <a:prstGeom prst="rect">
                <a:avLst/>
              </a:prstGeom>
              <a:noFill/>
            </p:spPr>
            <p:txBody>
              <a:bodyPr wrap="square">
                <a:spAutoFit/>
              </a:bodyPr>
              <a:lstStyle/>
              <a:p>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1" smtClean="0">
                            <a:solidFill>
                              <a:schemeClr val="tx1"/>
                            </a:solidFill>
                            <a:latin typeface="Cambria Math" panose="02040503050406030204" pitchFamily="18" charset="0"/>
                          </a:rPr>
                          <m:t>𝝋</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rgbClr val="000000"/>
                    </a:solidFill>
                  </a:rPr>
                  <a:t> </a:t>
                </a:r>
                <a14:m>
                  <m:oMath xmlns:m="http://schemas.openxmlformats.org/officeDocument/2006/math">
                    <m:r>
                      <a:rPr lang="en-US" sz="2400" b="1"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𝒉</m:t>
                        </m:r>
                      </m:e>
                      <m:sub>
                        <m:r>
                          <a:rPr lang="en-US" sz="2400" b="1" i="1">
                            <a:solidFill>
                              <a:srgbClr val="000000"/>
                            </a:solidFill>
                            <a:latin typeface="Cambria Math" panose="02040503050406030204" pitchFamily="18" charset="0"/>
                          </a:rPr>
                          <m:t>𝟎</m:t>
                        </m:r>
                      </m:sub>
                    </m:sSub>
                    <m:r>
                      <a:rPr lang="en-US" sz="2400" b="1" i="1" smtClean="0">
                        <a:solidFill>
                          <a:srgbClr val="000000"/>
                        </a:solidFill>
                        <a:latin typeface="Cambria Math" panose="02040503050406030204" pitchFamily="18" charset="0"/>
                      </a:rPr>
                      <m:t>/</m:t>
                    </m:r>
                    <m:sSup>
                      <m:sSupPr>
                        <m:ctrlPr>
                          <a:rPr lang="en-US" sz="2400" b="1" i="1" smtClean="0">
                            <a:solidFill>
                              <a:srgbClr val="000000"/>
                            </a:solidFill>
                            <a:latin typeface="Cambria Math" panose="02040503050406030204" pitchFamily="18" charset="0"/>
                          </a:rPr>
                        </m:ctrlPr>
                      </m:sSupPr>
                      <m:e>
                        <m:r>
                          <a:rPr lang="en-US" sz="2400" b="1" i="1" smtClean="0">
                            <a:solidFill>
                              <a:srgbClr val="000000"/>
                            </a:solidFill>
                            <a:latin typeface="Cambria Math" panose="02040503050406030204" pitchFamily="18" charset="0"/>
                          </a:rPr>
                          <m:t>𝒇</m:t>
                        </m:r>
                      </m:e>
                      <m:sup>
                        <m:r>
                          <a:rPr lang="en-US" sz="2400" b="1" i="1" smtClean="0">
                            <a:solidFill>
                              <a:srgbClr val="000000"/>
                            </a:solidFill>
                            <a:latin typeface="Cambria Math" panose="02040503050406030204" pitchFamily="18" charset="0"/>
                          </a:rPr>
                          <m:t>𝟐</m:t>
                        </m:r>
                      </m:sup>
                    </m:sSup>
                  </m:oMath>
                </a14:m>
                <a:endParaRPr lang="en-US" sz="11500" dirty="0">
                  <a:solidFill>
                    <a:schemeClr val="tx1"/>
                  </a:solidFill>
                </a:endParaRPr>
              </a:p>
            </p:txBody>
          </p:sp>
        </mc:Choice>
        <mc:Fallback xmlns="">
          <p:sp>
            <p:nvSpPr>
              <p:cNvPr id="356" name="TextBox 355">
                <a:extLst>
                  <a:ext uri="{FF2B5EF4-FFF2-40B4-BE49-F238E27FC236}">
                    <a16:creationId xmlns:a16="http://schemas.microsoft.com/office/drawing/2014/main" id="{CDBCFBBE-7BE2-409F-B749-07C57610309C}"/>
                  </a:ext>
                </a:extLst>
              </p:cNvPr>
              <p:cNvSpPr txBox="1">
                <a:spLocks noRot="1" noChangeAspect="1" noMove="1" noResize="1" noEditPoints="1" noAdjustHandles="1" noChangeArrowheads="1" noChangeShapeType="1" noTextEdit="1"/>
              </p:cNvSpPr>
              <p:nvPr/>
            </p:nvSpPr>
            <p:spPr>
              <a:xfrm>
                <a:off x="18612458" y="11966437"/>
                <a:ext cx="2309867" cy="495007"/>
              </a:xfrm>
              <a:prstGeom prst="rect">
                <a:avLst/>
              </a:prstGeom>
              <a:blipFill>
                <a:blip r:embed="rId13"/>
                <a:stretch>
                  <a:fillRect l="-52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1" name="TextBox 470">
                <a:extLst>
                  <a:ext uri="{FF2B5EF4-FFF2-40B4-BE49-F238E27FC236}">
                    <a16:creationId xmlns:a16="http://schemas.microsoft.com/office/drawing/2014/main" id="{674367A8-3829-4EB6-A610-A229AD262CD8}"/>
                  </a:ext>
                </a:extLst>
              </p:cNvPr>
              <p:cNvSpPr txBox="1"/>
              <p:nvPr/>
            </p:nvSpPr>
            <p:spPr>
              <a:xfrm>
                <a:off x="21149864" y="11578103"/>
                <a:ext cx="3771798" cy="93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0" smtClean="0">
                              <a:solidFill>
                                <a:schemeClr val="tx1"/>
                              </a:solidFill>
                              <a:latin typeface="Cambria Math" panose="02040503050406030204" pitchFamily="18" charset="0"/>
                            </a:rPr>
                            <m:t>𝚬</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r>
                        <a:rPr lang="en-US" sz="2400" b="1" i="0"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sSup>
                            <m:sSupPr>
                              <m:ctrlPr>
                                <a:rPr lang="en-US" sz="2400" b="1" i="1" smtClean="0">
                                  <a:solidFill>
                                    <a:schemeClr val="tx1"/>
                                  </a:solidFill>
                                  <a:latin typeface="Cambria Math" panose="02040503050406030204" pitchFamily="18" charset="0"/>
                                </a:rPr>
                              </m:ctrlPr>
                            </m:sSup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𝟎</m:t>
                                  </m:r>
                                </m:sub>
                              </m:sSub>
                            </m:e>
                            <m:sup>
                              <m:r>
                                <a:rPr lang="en-US" sz="2400" b="1" i="1" smtClean="0">
                                  <a:solidFill>
                                    <a:schemeClr val="tx1"/>
                                  </a:solidFill>
                                  <a:latin typeface="Cambria Math" panose="02040503050406030204" pitchFamily="18" charset="0"/>
                                </a:rPr>
                                <m:t>𝟐</m:t>
                              </m:r>
                            </m:sup>
                          </m:sSup>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𝒉</m:t>
                              </m:r>
                            </m:e>
                            <m:sub>
                              <m:r>
                                <a:rPr lang="en-US" sz="2400" b="1" i="1" smtClean="0">
                                  <a:solidFill>
                                    <a:schemeClr val="tx1"/>
                                  </a:solidFill>
                                  <a:latin typeface="Cambria Math" panose="02040503050406030204" pitchFamily="18" charset="0"/>
                                </a:rPr>
                                <m:t>𝟎</m:t>
                              </m:r>
                            </m:sub>
                          </m:sSub>
                        </m:num>
                        <m:den>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𝒇</m:t>
                              </m:r>
                            </m:e>
                            <m:sup>
                              <m:r>
                                <a:rPr lang="en-US" sz="2400" b="1" i="1" smtClean="0">
                                  <a:solidFill>
                                    <a:schemeClr val="tx1"/>
                                  </a:solidFill>
                                  <a:latin typeface="Cambria Math" panose="02040503050406030204" pitchFamily="18" charset="0"/>
                                </a:rPr>
                                <m:t>𝟐</m:t>
                              </m:r>
                            </m:sup>
                          </m:sSup>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r>
                                <a:rPr lang="en-US" sz="2400" b="1" i="1" smtClean="0">
                                  <a:solidFill>
                                    <a:schemeClr val="tx1"/>
                                  </a:solidFill>
                                  <a:latin typeface="Cambria Math" panose="02040503050406030204" pitchFamily="18" charset="0"/>
                                </a:rPr>
                                <m:t>(</m:t>
                              </m:r>
                              <m:r>
                                <a:rPr lang="el-GR" sz="2400" b="1" i="1" smtClean="0">
                                  <a:solidFill>
                                    <a:schemeClr val="tx1"/>
                                  </a:solidFill>
                                  <a:latin typeface="Cambria Math" panose="02040503050406030204" pitchFamily="18" charset="0"/>
                                </a:rPr>
                                <m:t>𝝅</m:t>
                              </m:r>
                              <m:sSub>
                                <m:sSubPr>
                                  <m:ctrlPr>
                                    <a:rPr lang="el-GR"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𝒉</m:t>
                                  </m:r>
                                </m:e>
                                <m:sub>
                                  <m:r>
                                    <a:rPr lang="en-US" sz="2400" b="1" i="1" smtClean="0">
                                      <a:solidFill>
                                        <a:schemeClr val="tx1"/>
                                      </a:solidFill>
                                      <a:latin typeface="Cambria Math" panose="02040503050406030204" pitchFamily="18" charset="0"/>
                                    </a:rPr>
                                    <m:t>𝟎</m:t>
                                  </m:r>
                                </m:sub>
                              </m:sSub>
                              <m:r>
                                <a:rPr lang="en-US" sz="2400" b="1" i="1" smtClean="0">
                                  <a:solidFill>
                                    <a:schemeClr val="tx1"/>
                                  </a:solidFill>
                                  <a:latin typeface="Cambria Math" panose="02040503050406030204" pitchFamily="18" charset="0"/>
                                </a:rPr>
                                <m:t>)</m:t>
                              </m:r>
                            </m:e>
                            <m:sup>
                              <m:r>
                                <a:rPr lang="en-US" sz="2400" b="1" i="1" smtClean="0">
                                  <a:solidFill>
                                    <a:schemeClr val="tx1"/>
                                  </a:solidFill>
                                  <a:latin typeface="Cambria Math" panose="02040503050406030204" pitchFamily="18" charset="0"/>
                                </a:rPr>
                                <m:t>𝟐</m:t>
                              </m:r>
                            </m:sup>
                          </m:sSup>
                        </m:den>
                      </m:f>
                    </m:oMath>
                  </m:oMathPara>
                </a14:m>
                <a:endParaRPr lang="en-US" sz="11500" b="1" dirty="0">
                  <a:solidFill>
                    <a:schemeClr val="tx1"/>
                  </a:solidFill>
                </a:endParaRPr>
              </a:p>
            </p:txBody>
          </p:sp>
        </mc:Choice>
        <mc:Fallback xmlns="">
          <p:sp>
            <p:nvSpPr>
              <p:cNvPr id="471" name="TextBox 470">
                <a:extLst>
                  <a:ext uri="{FF2B5EF4-FFF2-40B4-BE49-F238E27FC236}">
                    <a16:creationId xmlns:a16="http://schemas.microsoft.com/office/drawing/2014/main" id="{674367A8-3829-4EB6-A610-A229AD262CD8}"/>
                  </a:ext>
                </a:extLst>
              </p:cNvPr>
              <p:cNvSpPr txBox="1">
                <a:spLocks noRot="1" noChangeAspect="1" noMove="1" noResize="1" noEditPoints="1" noAdjustHandles="1" noChangeArrowheads="1" noChangeShapeType="1" noTextEdit="1"/>
              </p:cNvSpPr>
              <p:nvPr/>
            </p:nvSpPr>
            <p:spPr>
              <a:xfrm>
                <a:off x="21149864" y="11578103"/>
                <a:ext cx="3771798" cy="931665"/>
              </a:xfrm>
              <a:prstGeom prst="rect">
                <a:avLst/>
              </a:prstGeom>
              <a:blipFill>
                <a:blip r:embed="rId14"/>
                <a:stretch>
                  <a:fillRect/>
                </a:stretch>
              </a:blipFill>
            </p:spPr>
            <p:txBody>
              <a:bodyPr/>
              <a:lstStyle/>
              <a:p>
                <a:r>
                  <a:rPr lang="en-US">
                    <a:noFill/>
                  </a:rPr>
                  <a:t> </a:t>
                </a:r>
              </a:p>
            </p:txBody>
          </p:sp>
        </mc:Fallback>
      </mc:AlternateContent>
      <p:sp>
        <p:nvSpPr>
          <p:cNvPr id="472" name="Text Box 1061">
            <a:extLst>
              <a:ext uri="{FF2B5EF4-FFF2-40B4-BE49-F238E27FC236}">
                <a16:creationId xmlns:a16="http://schemas.microsoft.com/office/drawing/2014/main" id="{0A58EA9A-C973-4B5E-87E8-DAED659111A3}"/>
              </a:ext>
            </a:extLst>
          </p:cNvPr>
          <p:cNvSpPr txBox="1">
            <a:spLocks noChangeArrowheads="1"/>
          </p:cNvSpPr>
          <p:nvPr/>
        </p:nvSpPr>
        <p:spPr bwMode="auto">
          <a:xfrm>
            <a:off x="15493137" y="15257999"/>
            <a:ext cx="8016379" cy="584775"/>
          </a:xfrm>
          <a:prstGeom prst="rect">
            <a:avLst/>
          </a:prstGeom>
          <a:noFill/>
          <a:ln w="9525">
            <a:solidFill>
              <a:schemeClr val="tx1"/>
            </a:solidFill>
            <a:miter lim="800000"/>
            <a:headEnd/>
            <a:tailEnd/>
          </a:ln>
        </p:spPr>
        <p:txBody>
          <a:bodyPr wrap="square">
            <a:spAutoFit/>
          </a:bodyPr>
          <a:lstStyle/>
          <a:p>
            <a:pPr algn="ctr" defTabSz="4389438">
              <a:spcBef>
                <a:spcPct val="50000"/>
              </a:spcBef>
              <a:buClr>
                <a:srgbClr val="CC3300"/>
              </a:buClr>
            </a:pPr>
            <a:r>
              <a:rPr lang="en-US" sz="3200" dirty="0"/>
              <a:t>Self-Heterodyne Measurement</a:t>
            </a:r>
          </a:p>
        </p:txBody>
      </p:sp>
      <p:pic>
        <p:nvPicPr>
          <p:cNvPr id="20" name="Picture 19">
            <a:extLst>
              <a:ext uri="{FF2B5EF4-FFF2-40B4-BE49-F238E27FC236}">
                <a16:creationId xmlns:a16="http://schemas.microsoft.com/office/drawing/2014/main" id="{56ACE045-D281-4DCE-AB25-81960987E252}"/>
              </a:ext>
            </a:extLst>
          </p:cNvPr>
          <p:cNvPicPr>
            <a:picLocks noChangeAspect="1"/>
          </p:cNvPicPr>
          <p:nvPr/>
        </p:nvPicPr>
        <p:blipFill>
          <a:blip r:embed="rId15"/>
          <a:stretch>
            <a:fillRect/>
          </a:stretch>
        </p:blipFill>
        <p:spPr>
          <a:xfrm>
            <a:off x="15272915" y="17374030"/>
            <a:ext cx="9481354" cy="2325354"/>
          </a:xfrm>
          <a:prstGeom prst="rect">
            <a:avLst/>
          </a:prstGeom>
        </p:spPr>
      </p:pic>
      <p:sp>
        <p:nvSpPr>
          <p:cNvPr id="474" name="Text Box 1061">
            <a:extLst>
              <a:ext uri="{FF2B5EF4-FFF2-40B4-BE49-F238E27FC236}">
                <a16:creationId xmlns:a16="http://schemas.microsoft.com/office/drawing/2014/main" id="{7F99DF43-F83F-4AA2-85C8-6117763282F0}"/>
              </a:ext>
            </a:extLst>
          </p:cNvPr>
          <p:cNvSpPr txBox="1">
            <a:spLocks noChangeArrowheads="1"/>
          </p:cNvSpPr>
          <p:nvPr/>
        </p:nvSpPr>
        <p:spPr bwMode="auto">
          <a:xfrm>
            <a:off x="14385885" y="16110391"/>
            <a:ext cx="11255415" cy="1754326"/>
          </a:xfrm>
          <a:prstGeom prst="rect">
            <a:avLst/>
          </a:prstGeom>
          <a:noFill/>
          <a:ln w="9525">
            <a:noFill/>
            <a:miter lim="800000"/>
            <a:headEnd/>
            <a:tailEnd/>
          </a:ln>
        </p:spPr>
        <p:txBody>
          <a:bodyPr wrap="square">
            <a:spAutoFit/>
          </a:bodyPr>
          <a:lstStyle/>
          <a:p>
            <a:pPr algn="l"/>
            <a:r>
              <a:rPr lang="en-US" sz="2400" b="1" dirty="0"/>
              <a:t>Self-Heterodyne</a:t>
            </a:r>
            <a:r>
              <a:rPr lang="en-US" sz="2400" dirty="0"/>
              <a:t> is a technique to use optical interference to transfer the noise signal to lower frequencies that are more conducive to conventional measurements.</a:t>
            </a:r>
          </a:p>
          <a:p>
            <a:pPr algn="just" defTabSz="4389438">
              <a:spcBef>
                <a:spcPct val="50000"/>
              </a:spcBef>
              <a:buClr>
                <a:srgbClr val="CC3300"/>
              </a:buClr>
              <a:buFontTx/>
              <a:buChar char="•"/>
            </a:pPr>
            <a:endParaRPr lang="en-US" sz="2400" dirty="0"/>
          </a:p>
        </p:txBody>
      </p:sp>
      <p:sp>
        <p:nvSpPr>
          <p:cNvPr id="37" name="TextBox 36">
            <a:extLst>
              <a:ext uri="{FF2B5EF4-FFF2-40B4-BE49-F238E27FC236}">
                <a16:creationId xmlns:a16="http://schemas.microsoft.com/office/drawing/2014/main" id="{299986C3-AE2A-4869-B4D5-F9CA6223894D}"/>
              </a:ext>
            </a:extLst>
          </p:cNvPr>
          <p:cNvSpPr txBox="1"/>
          <p:nvPr/>
        </p:nvSpPr>
        <p:spPr>
          <a:xfrm>
            <a:off x="17085624" y="27766359"/>
            <a:ext cx="10206238" cy="830997"/>
          </a:xfrm>
          <a:prstGeom prst="rect">
            <a:avLst/>
          </a:prstGeom>
          <a:noFill/>
        </p:spPr>
        <p:txBody>
          <a:bodyPr wrap="square" rtlCol="0">
            <a:spAutoFit/>
          </a:bodyPr>
          <a:lstStyle/>
          <a:p>
            <a:pPr algn="l"/>
            <a:r>
              <a:rPr lang="en-US" sz="2400" b="1" dirty="0"/>
              <a:t>Example: Lab self-heterodyne measurement of unlocked(left) and locked laser (right).   Laser system is a cw Ti:Sa laser.  </a:t>
            </a:r>
            <a:endParaRPr lang="en-US" sz="2400" dirty="0"/>
          </a:p>
        </p:txBody>
      </p:sp>
      <p:pic>
        <p:nvPicPr>
          <p:cNvPr id="41" name="Picture 40">
            <a:extLst>
              <a:ext uri="{FF2B5EF4-FFF2-40B4-BE49-F238E27FC236}">
                <a16:creationId xmlns:a16="http://schemas.microsoft.com/office/drawing/2014/main" id="{AD24A9CC-9249-4B2D-AF8B-4E1967DEFDAB}"/>
              </a:ext>
            </a:extLst>
          </p:cNvPr>
          <p:cNvPicPr>
            <a:picLocks noChangeAspect="1"/>
          </p:cNvPicPr>
          <p:nvPr/>
        </p:nvPicPr>
        <p:blipFill>
          <a:blip r:embed="rId16"/>
          <a:stretch>
            <a:fillRect/>
          </a:stretch>
        </p:blipFill>
        <p:spPr>
          <a:xfrm>
            <a:off x="21827450" y="22175374"/>
            <a:ext cx="7996238" cy="5561348"/>
          </a:xfrm>
          <a:prstGeom prst="rect">
            <a:avLst/>
          </a:prstGeom>
        </p:spPr>
      </p:pic>
      <mc:AlternateContent xmlns:mc="http://schemas.openxmlformats.org/markup-compatibility/2006" xmlns:a14="http://schemas.microsoft.com/office/drawing/2010/main">
        <mc:Choice Requires="a14">
          <p:sp>
            <p:nvSpPr>
              <p:cNvPr id="476" name="Text Box 1061">
                <a:extLst>
                  <a:ext uri="{FF2B5EF4-FFF2-40B4-BE49-F238E27FC236}">
                    <a16:creationId xmlns:a16="http://schemas.microsoft.com/office/drawing/2014/main" id="{02191429-357C-4ECD-A9E8-39C12D0A68E2}"/>
                  </a:ext>
                </a:extLst>
              </p:cNvPr>
              <p:cNvSpPr txBox="1">
                <a:spLocks noChangeArrowheads="1"/>
              </p:cNvSpPr>
              <p:nvPr/>
            </p:nvSpPr>
            <p:spPr bwMode="auto">
              <a:xfrm>
                <a:off x="14385885" y="19785072"/>
                <a:ext cx="11255415" cy="2492990"/>
              </a:xfrm>
              <a:prstGeom prst="rect">
                <a:avLst/>
              </a:prstGeom>
              <a:noFill/>
              <a:ln w="9525">
                <a:noFill/>
                <a:miter lim="800000"/>
                <a:headEnd/>
                <a:tailEnd/>
              </a:ln>
            </p:spPr>
            <p:txBody>
              <a:bodyPr wrap="square">
                <a:spAutoFit/>
              </a:bodyPr>
              <a:lstStyle/>
              <a:p>
                <a:pPr algn="just" defTabSz="4389438">
                  <a:spcBef>
                    <a:spcPct val="50000"/>
                  </a:spcBef>
                  <a:buClr>
                    <a:srgbClr val="CC3300"/>
                  </a:buClr>
                </a:pPr>
                <a:r>
                  <a:rPr lang="en-US" sz="2400" b="1" dirty="0"/>
                  <a:t>Self-Heterodyne </a:t>
                </a:r>
                <a:r>
                  <a:rPr lang="en-US" sz="2400" b="1" dirty="0" err="1"/>
                  <a:t>Lineshape</a:t>
                </a:r>
                <a:r>
                  <a:rPr lang="en-US" sz="2400" dirty="0"/>
                  <a:t>: </a:t>
                </a:r>
                <a14:m>
                  <m:oMath xmlns:m="http://schemas.openxmlformats.org/officeDocument/2006/math">
                    <m:sSub>
                      <m:sSubPr>
                        <m:ctrlPr>
                          <a:rPr lang="en-US" sz="2400" b="1" i="1" smtClean="0">
                            <a:solidFill>
                              <a:srgbClr val="0000FF"/>
                            </a:solidFill>
                            <a:latin typeface="Cambria Math" panose="02040503050406030204" pitchFamily="18" charset="0"/>
                          </a:rPr>
                        </m:ctrlPr>
                      </m:sSubPr>
                      <m:e>
                        <m:r>
                          <a:rPr lang="en-US" sz="2400" b="1" i="1" smtClean="0">
                            <a:solidFill>
                              <a:srgbClr val="0000FF"/>
                            </a:solidFill>
                            <a:latin typeface="Cambria Math" panose="02040503050406030204" pitchFamily="18" charset="0"/>
                          </a:rPr>
                          <m:t>𝑺</m:t>
                        </m:r>
                      </m:e>
                      <m:sub>
                        <m:r>
                          <a:rPr lang="en-US" sz="2400" b="1" i="1" smtClean="0">
                            <a:solidFill>
                              <a:srgbClr val="0000FF"/>
                            </a:solidFill>
                            <a:latin typeface="Cambria Math" panose="02040503050406030204" pitchFamily="18" charset="0"/>
                          </a:rPr>
                          <m:t>𝒊</m:t>
                        </m:r>
                      </m:sub>
                    </m:sSub>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𝒇</m:t>
                    </m:r>
                    <m:r>
                      <a:rPr lang="en-US" sz="2400" b="1" i="1" smtClean="0">
                        <a:solidFill>
                          <a:srgbClr val="0000FF"/>
                        </a:solidFill>
                        <a:latin typeface="Cambria Math" panose="02040503050406030204" pitchFamily="18" charset="0"/>
                      </a:rPr>
                      <m:t>)</m:t>
                    </m:r>
                  </m:oMath>
                </a14:m>
                <a:endParaRPr lang="el-GR" sz="2400" b="1" dirty="0">
                  <a:solidFill>
                    <a:srgbClr val="0000FF"/>
                  </a:solidFill>
                </a:endParaRPr>
              </a:p>
              <a:p>
                <a:pPr algn="just" defTabSz="4389438">
                  <a:spcBef>
                    <a:spcPct val="50000"/>
                  </a:spcBef>
                  <a:buClr>
                    <a:srgbClr val="CC3300"/>
                  </a:buClr>
                </a:pPr>
                <a:r>
                  <a:rPr lang="en-US" sz="2400" dirty="0"/>
                  <a:t>From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oMath>
                </a14:m>
                <a:r>
                  <a:rPr lang="en-US" sz="2400" dirty="0">
                    <a:solidFill>
                      <a:schemeClr val="tx1"/>
                    </a:solidFill>
                  </a:rPr>
                  <a:t> we can calculate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a:solidFill>
                              <a:schemeClr val="tx1"/>
                            </a:solidFill>
                            <a:latin typeface="Cambria Math" panose="02040503050406030204" pitchFamily="18" charset="0"/>
                          </a:rPr>
                          <m:t>𝑆</m:t>
                        </m:r>
                      </m:e>
                      <m:sub>
                        <m:r>
                          <a:rPr lang="en-US" sz="2400" b="0" i="1" smtClean="0">
                            <a:solidFill>
                              <a:schemeClr val="tx1"/>
                            </a:solidFill>
                            <a:latin typeface="Cambria Math" panose="02040503050406030204" pitchFamily="18" charset="0"/>
                          </a:rPr>
                          <m:t>𝐸</m:t>
                        </m:r>
                      </m:sub>
                    </m:sSub>
                    <m:d>
                      <m:dPr>
                        <m:ctrlPr>
                          <a:rPr lang="en-US" sz="2400" b="0" i="1">
                            <a:solidFill>
                              <a:schemeClr val="tx1"/>
                            </a:solidFill>
                            <a:latin typeface="Cambria Math" panose="02040503050406030204" pitchFamily="18" charset="0"/>
                          </a:rPr>
                        </m:ctrlPr>
                      </m:dPr>
                      <m:e>
                        <m:r>
                          <a:rPr lang="en-US" sz="2400" b="0" i="1">
                            <a:solidFill>
                              <a:schemeClr val="tx1"/>
                            </a:solidFill>
                            <a:latin typeface="Cambria Math" panose="02040503050406030204" pitchFamily="18" charset="0"/>
                          </a:rPr>
                          <m:t>𝑓</m:t>
                        </m:r>
                      </m:e>
                    </m:d>
                  </m:oMath>
                </a14:m>
                <a:r>
                  <a:rPr lang="en-US" sz="2400" dirty="0">
                    <a:solidFill>
                      <a:schemeClr val="tx1"/>
                    </a:solidFill>
                  </a:rPr>
                  <a:t>, and know more about the laser’s noise properties</a:t>
                </a:r>
                <a:endParaRPr lang="el-GR" sz="2400" dirty="0">
                  <a:solidFill>
                    <a:schemeClr val="tx1"/>
                  </a:solidFill>
                </a:endParaRPr>
              </a:p>
              <a:p>
                <a:pPr algn="just" defTabSz="4389438">
                  <a:spcBef>
                    <a:spcPct val="50000"/>
                  </a:spcBef>
                  <a:buClr>
                    <a:srgbClr val="CC3300"/>
                  </a:buClr>
                </a:pPr>
                <a:endParaRPr lang="el-GR" sz="2400" dirty="0">
                  <a:solidFill>
                    <a:schemeClr val="tx1"/>
                  </a:solidFill>
                </a:endParaRPr>
              </a:p>
              <a:p>
                <a:pPr algn="just" defTabSz="4389438">
                  <a:spcBef>
                    <a:spcPct val="50000"/>
                  </a:spcBef>
                  <a:buClr>
                    <a:srgbClr val="CC3300"/>
                  </a:buClr>
                </a:pPr>
                <a:endParaRPr lang="en-US" sz="2400" dirty="0"/>
              </a:p>
            </p:txBody>
          </p:sp>
        </mc:Choice>
        <mc:Fallback xmlns="">
          <p:sp>
            <p:nvSpPr>
              <p:cNvPr id="476" name="Text Box 1061">
                <a:extLst>
                  <a:ext uri="{FF2B5EF4-FFF2-40B4-BE49-F238E27FC236}">
                    <a16:creationId xmlns:a16="http://schemas.microsoft.com/office/drawing/2014/main" id="{02191429-357C-4ECD-A9E8-39C12D0A68E2}"/>
                  </a:ext>
                </a:extLst>
              </p:cNvPr>
              <p:cNvSpPr txBox="1">
                <a:spLocks noRot="1" noChangeAspect="1" noMove="1" noResize="1" noEditPoints="1" noAdjustHandles="1" noChangeArrowheads="1" noChangeShapeType="1" noTextEdit="1"/>
              </p:cNvSpPr>
              <p:nvPr/>
            </p:nvSpPr>
            <p:spPr bwMode="auto">
              <a:xfrm>
                <a:off x="14385885" y="19785072"/>
                <a:ext cx="11255415" cy="2492990"/>
              </a:xfrm>
              <a:prstGeom prst="rect">
                <a:avLst/>
              </a:prstGeom>
              <a:blipFill>
                <a:blip r:embed="rId18"/>
                <a:stretch>
                  <a:fillRect l="-867" t="-1711" r="-81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7" name="Text Box 1061">
                <a:extLst>
                  <a:ext uri="{FF2B5EF4-FFF2-40B4-BE49-F238E27FC236}">
                    <a16:creationId xmlns:a16="http://schemas.microsoft.com/office/drawing/2014/main" id="{64A8709D-BAEA-4B96-BCBC-FDA3F53FCDD4}"/>
                  </a:ext>
                </a:extLst>
              </p:cNvPr>
              <p:cNvSpPr txBox="1">
                <a:spLocks noChangeArrowheads="1"/>
              </p:cNvSpPr>
              <p:nvPr/>
            </p:nvSpPr>
            <p:spPr bwMode="auto">
              <a:xfrm>
                <a:off x="30695269" y="6169215"/>
                <a:ext cx="5346498" cy="584775"/>
              </a:xfrm>
              <a:prstGeom prst="rect">
                <a:avLst/>
              </a:prstGeom>
              <a:noFill/>
              <a:ln w="9525">
                <a:solidFill>
                  <a:schemeClr val="tx1"/>
                </a:solidFill>
                <a:miter lim="800000"/>
                <a:headEnd/>
                <a:tailEnd/>
              </a:ln>
            </p:spPr>
            <p:txBody>
              <a:bodyPr wrap="square">
                <a:spAutoFit/>
              </a:bodyPr>
              <a:lstStyle/>
              <a:p>
                <a:pPr algn="ctr" defTabSz="4389438">
                  <a:spcBef>
                    <a:spcPct val="50000"/>
                  </a:spcBef>
                  <a:buClr>
                    <a:srgbClr val="CC3300"/>
                  </a:buClr>
                </a:pPr>
                <a:r>
                  <a:rPr lang="en-US" sz="3200" dirty="0">
                    <a:solidFill>
                      <a:schemeClr val="tx1"/>
                    </a:solidFill>
                  </a:rPr>
                  <a:t>From </a:t>
                </a:r>
                <a14:m>
                  <m:oMath xmlns:m="http://schemas.openxmlformats.org/officeDocument/2006/math">
                    <m:sSub>
                      <m:sSubPr>
                        <m:ctrlPr>
                          <a:rPr lang="en-US" sz="3200" b="1"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𝑺</m:t>
                        </m:r>
                      </m:e>
                      <m:sub>
                        <m:r>
                          <a:rPr lang="en-US" sz="3200" b="1" i="1" smtClean="0">
                            <a:solidFill>
                              <a:schemeClr val="tx1"/>
                            </a:solidFill>
                            <a:latin typeface="Cambria Math" panose="02040503050406030204" pitchFamily="18" charset="0"/>
                          </a:rPr>
                          <m:t>𝒊</m:t>
                        </m:r>
                      </m:sub>
                    </m:sSub>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𝒇</m:t>
                        </m:r>
                      </m:e>
                    </m:d>
                  </m:oMath>
                </a14:m>
                <a:r>
                  <a:rPr lang="en-US" sz="3200" dirty="0">
                    <a:solidFill>
                      <a:schemeClr val="tx1"/>
                    </a:solidFill>
                  </a:rPr>
                  <a:t> To </a:t>
                </a:r>
                <a14:m>
                  <m:oMath xmlns:m="http://schemas.openxmlformats.org/officeDocument/2006/math">
                    <m:sSub>
                      <m:sSubPr>
                        <m:ctrlPr>
                          <a:rPr lang="en-US" sz="3200" b="1" i="1" smtClean="0">
                            <a:solidFill>
                              <a:schemeClr val="tx1"/>
                            </a:solidFill>
                            <a:latin typeface="Cambria Math" panose="02040503050406030204" pitchFamily="18" charset="0"/>
                          </a:rPr>
                        </m:ctrlPr>
                      </m:sSubPr>
                      <m:e>
                        <m:r>
                          <a:rPr lang="en-US" sz="3200" b="1" i="1" smtClean="0">
                            <a:solidFill>
                              <a:schemeClr val="tx1"/>
                            </a:solidFill>
                            <a:latin typeface="Cambria Math" panose="02040503050406030204" pitchFamily="18" charset="0"/>
                          </a:rPr>
                          <m:t>𝑺</m:t>
                        </m:r>
                      </m:e>
                      <m:sub>
                        <m:r>
                          <a:rPr lang="el-GR" sz="3200" b="1" i="1" smtClean="0">
                            <a:solidFill>
                              <a:schemeClr val="tx1"/>
                            </a:solidFill>
                            <a:latin typeface="Cambria Math" panose="02040503050406030204" pitchFamily="18" charset="0"/>
                          </a:rPr>
                          <m:t>𝜹𝝂</m:t>
                        </m:r>
                      </m:sub>
                    </m:sSub>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𝒇</m:t>
                    </m:r>
                    <m:r>
                      <a:rPr lang="en-US" sz="3200" b="1" i="1" smtClean="0">
                        <a:solidFill>
                          <a:schemeClr val="tx1"/>
                        </a:solidFill>
                        <a:latin typeface="Cambria Math" panose="02040503050406030204" pitchFamily="18" charset="0"/>
                      </a:rPr>
                      <m:t>)</m:t>
                    </m:r>
                  </m:oMath>
                </a14:m>
                <a:endParaRPr lang="el-GR" sz="3200" b="1" dirty="0">
                  <a:solidFill>
                    <a:schemeClr val="tx1"/>
                  </a:solidFill>
                </a:endParaRPr>
              </a:p>
            </p:txBody>
          </p:sp>
        </mc:Choice>
        <mc:Fallback xmlns="">
          <p:sp>
            <p:nvSpPr>
              <p:cNvPr id="477" name="Text Box 1061">
                <a:extLst>
                  <a:ext uri="{FF2B5EF4-FFF2-40B4-BE49-F238E27FC236}">
                    <a16:creationId xmlns:a16="http://schemas.microsoft.com/office/drawing/2014/main" id="{64A8709D-BAEA-4B96-BCBC-FDA3F53FCDD4}"/>
                  </a:ext>
                </a:extLst>
              </p:cNvPr>
              <p:cNvSpPr txBox="1">
                <a:spLocks noRot="1" noChangeAspect="1" noMove="1" noResize="1" noEditPoints="1" noAdjustHandles="1" noChangeArrowheads="1" noChangeShapeType="1" noTextEdit="1"/>
              </p:cNvSpPr>
              <p:nvPr/>
            </p:nvSpPr>
            <p:spPr bwMode="auto">
              <a:xfrm>
                <a:off x="30695269" y="6169215"/>
                <a:ext cx="5346498" cy="584775"/>
              </a:xfrm>
              <a:prstGeom prst="rect">
                <a:avLst/>
              </a:prstGeom>
              <a:blipFill>
                <a:blip r:embed="rId19"/>
                <a:stretch>
                  <a:fillRect t="-12245" b="-31633"/>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8" name="Text Box 1061">
                <a:extLst>
                  <a:ext uri="{FF2B5EF4-FFF2-40B4-BE49-F238E27FC236}">
                    <a16:creationId xmlns:a16="http://schemas.microsoft.com/office/drawing/2014/main" id="{8D52680A-704C-4892-AF92-E61D1849A57E}"/>
                  </a:ext>
                </a:extLst>
              </p:cNvPr>
              <p:cNvSpPr txBox="1">
                <a:spLocks noChangeArrowheads="1"/>
              </p:cNvSpPr>
              <p:nvPr/>
            </p:nvSpPr>
            <p:spPr bwMode="auto">
              <a:xfrm>
                <a:off x="26232619" y="8107855"/>
                <a:ext cx="7509616" cy="9075561"/>
              </a:xfrm>
              <a:prstGeom prst="rect">
                <a:avLst/>
              </a:prstGeom>
              <a:noFill/>
              <a:ln w="19050">
                <a:noFill/>
                <a:miter lim="800000"/>
                <a:headEnd/>
                <a:tailEnd/>
              </a:ln>
            </p:spPr>
            <p:txBody>
              <a:bodyPr wrap="square">
                <a:spAutoFit/>
              </a:bodyPr>
              <a:lstStyle/>
              <a:p>
                <a:pPr algn="just" defTabSz="4389438">
                  <a:spcBef>
                    <a:spcPct val="50000"/>
                  </a:spcBef>
                  <a:buClr>
                    <a:srgbClr val="CC3300"/>
                  </a:buClr>
                </a:pPr>
                <a:r>
                  <a:rPr lang="en-US" sz="3200" b="1" dirty="0"/>
                  <a:t>Example: White noise</a:t>
                </a:r>
              </a:p>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Dashed blue: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1" smtClean="0">
                            <a:solidFill>
                              <a:schemeClr val="tx1"/>
                            </a:solidFill>
                            <a:latin typeface="Cambria Math" panose="02040503050406030204" pitchFamily="18" charset="0"/>
                          </a:rPr>
                          <m:t>𝝋</m:t>
                        </m:r>
                      </m:sub>
                    </m:sSub>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𝒇</m:t>
                    </m:r>
                    <m:r>
                      <a:rPr lang="en-US" sz="2400" b="1" i="1" smtClean="0">
                        <a:solidFill>
                          <a:schemeClr val="tx1"/>
                        </a:solidFill>
                        <a:latin typeface="Cambria Math" panose="02040503050406030204" pitchFamily="18" charset="0"/>
                      </a:rPr>
                      <m:t>)</m:t>
                    </m:r>
                  </m:oMath>
                </a14:m>
                <a:r>
                  <a:rPr lang="el-GR" sz="2400" b="1" dirty="0">
                    <a:solidFill>
                      <a:schemeClr val="tx1"/>
                    </a:solidFill>
                    <a:latin typeface="Arial" panose="020B0604020202020204" pitchFamily="34" charset="0"/>
                    <a:cs typeface="Arial" panose="020B0604020202020204" pitchFamily="34" charset="0"/>
                  </a:rPr>
                  <a:t> </a:t>
                </a:r>
                <a:endParaRPr lang="en-US" sz="2400" b="1" dirty="0">
                  <a:solidFill>
                    <a:schemeClr val="tx1"/>
                  </a:solidFill>
                  <a:latin typeface="Arial" panose="020B0604020202020204" pitchFamily="34" charset="0"/>
                  <a:cs typeface="Arial" panose="020B0604020202020204" pitchFamily="34" charset="0"/>
                </a:endParaRPr>
              </a:p>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Dashed Gold: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0" smtClean="0">
                            <a:solidFill>
                              <a:schemeClr val="tx1"/>
                            </a:solidFill>
                            <a:latin typeface="Cambria Math" panose="02040503050406030204" pitchFamily="18" charset="0"/>
                          </a:rPr>
                          <m:t>𝚬</m:t>
                        </m:r>
                      </m:sub>
                    </m:sSub>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𝒇</m:t>
                    </m:r>
                    <m:r>
                      <a:rPr lang="en-US" sz="2400" b="1" i="1" smtClean="0">
                        <a:solidFill>
                          <a:schemeClr val="tx1"/>
                        </a:solidFill>
                        <a:latin typeface="Cambria Math" panose="02040503050406030204" pitchFamily="18" charset="0"/>
                      </a:rPr>
                      <m:t>)/</m:t>
                    </m:r>
                    <m:sSup>
                      <m:sSupPr>
                        <m:ctrlPr>
                          <a:rPr lang="en-US" sz="2400" b="1" i="1" smtClean="0">
                            <a:solidFill>
                              <a:schemeClr val="tx1"/>
                            </a:solidFill>
                            <a:latin typeface="Cambria Math" panose="02040503050406030204" pitchFamily="18" charset="0"/>
                          </a:rPr>
                        </m:ctrlPr>
                      </m:sSupPr>
                      <m:e>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𝑬</m:t>
                            </m:r>
                          </m:e>
                          <m:sub>
                            <m:r>
                              <a:rPr lang="en-US" sz="2400" b="1" i="1" smtClean="0">
                                <a:solidFill>
                                  <a:schemeClr val="tx1"/>
                                </a:solidFill>
                                <a:latin typeface="Cambria Math" panose="02040503050406030204" pitchFamily="18" charset="0"/>
                              </a:rPr>
                              <m:t>𝟎</m:t>
                            </m:r>
                          </m:sub>
                        </m:sSub>
                      </m:e>
                      <m:sup>
                        <m:r>
                          <a:rPr lang="en-US" sz="2400" b="1" i="1" smtClean="0">
                            <a:solidFill>
                              <a:schemeClr val="tx1"/>
                            </a:solidFill>
                            <a:latin typeface="Cambria Math" panose="02040503050406030204" pitchFamily="18" charset="0"/>
                          </a:rPr>
                          <m:t>𝟐</m:t>
                        </m:r>
                      </m:sup>
                    </m:sSup>
                  </m:oMath>
                </a14:m>
                <a:endParaRPr lang="en-US" sz="2400" b="1" dirty="0">
                  <a:solidFill>
                    <a:schemeClr val="tx1"/>
                  </a:solidFill>
                  <a:latin typeface="Arial" panose="020B0604020202020204" pitchFamily="34" charset="0"/>
                  <a:cs typeface="Arial" panose="020B0604020202020204" pitchFamily="34" charset="0"/>
                </a:endParaRPr>
              </a:p>
              <a:p>
                <a:pPr algn="just" defTabSz="4389438">
                  <a:spcBef>
                    <a:spcPct val="50000"/>
                  </a:spcBef>
                  <a:buClr>
                    <a:srgbClr val="CC3300"/>
                  </a:buClr>
                </a:pPr>
                <a:r>
                  <a:rPr lang="en-US" sz="2400" b="1" dirty="0">
                    <a:latin typeface="Arial" panose="020B0604020202020204" pitchFamily="34" charset="0"/>
                    <a:cs typeface="Arial" panose="020B0604020202020204" pitchFamily="34" charset="0"/>
                  </a:rPr>
                  <a:t>Red: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n-US" sz="2400" b="1" i="1" smtClean="0">
                            <a:solidFill>
                              <a:schemeClr val="tx1"/>
                            </a:solidFill>
                            <a:latin typeface="Cambria Math" panose="02040503050406030204" pitchFamily="18" charset="0"/>
                          </a:rPr>
                          <m:t>𝒊</m:t>
                        </m:r>
                      </m:sub>
                    </m:sSub>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𝒇</m:t>
                    </m:r>
                    <m:r>
                      <a:rPr lang="en-US" sz="2400" b="1" i="1" smtClean="0">
                        <a:solidFill>
                          <a:schemeClr val="tx1"/>
                        </a:solidFill>
                        <a:latin typeface="Cambria Math" panose="02040503050406030204" pitchFamily="18" charset="0"/>
                      </a:rPr>
                      <m:t>)</m:t>
                    </m:r>
                  </m:oMath>
                </a14:m>
                <a:endParaRPr lang="en-US" sz="2400" b="1" dirty="0">
                  <a:solidFill>
                    <a:srgbClr val="0000FF"/>
                  </a:solidFill>
                </a:endParaRPr>
              </a:p>
              <a:p>
                <a:pPr algn="just" defTabSz="4389438">
                  <a:spcBef>
                    <a:spcPct val="50000"/>
                  </a:spcBef>
                  <a:buClr>
                    <a:srgbClr val="CC3300"/>
                  </a:buClr>
                </a:pPr>
                <a:endParaRPr lang="en-US" sz="2400" b="1" dirty="0">
                  <a:solidFill>
                    <a:srgbClr val="0000FF"/>
                  </a:solidFill>
                </a:endParaRPr>
              </a:p>
              <a:p>
                <a:pPr algn="just" defTabSz="4389438">
                  <a:lnSpc>
                    <a:spcPct val="150000"/>
                  </a:lnSpc>
                  <a:spcBef>
                    <a:spcPct val="50000"/>
                  </a:spcBef>
                  <a:buClr>
                    <a:srgbClr val="CC3300"/>
                  </a:buClr>
                </a:pPr>
                <a14:m>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𝑺</m:t>
                        </m:r>
                      </m:e>
                      <m:sub>
                        <m:r>
                          <a:rPr lang="en-US" sz="2800" b="1" i="1" smtClean="0">
                            <a:solidFill>
                              <a:schemeClr val="tx1"/>
                            </a:solidFill>
                            <a:latin typeface="Cambria Math" panose="02040503050406030204" pitchFamily="18" charset="0"/>
                          </a:rPr>
                          <m:t>𝒊</m:t>
                        </m:r>
                      </m:sub>
                    </m:sSub>
                    <m:d>
                      <m:dPr>
                        <m:ctrlPr>
                          <a:rPr lang="en-US" sz="2800" b="1"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𝒇</m:t>
                        </m:r>
                      </m:e>
                    </m:d>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𝜹</m:t>
                    </m:r>
                    <m:d>
                      <m:dPr>
                        <m:ctrlPr>
                          <a:rPr lang="el-GR" sz="2800" b="1"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𝒇</m:t>
                        </m:r>
                      </m:e>
                    </m:d>
                    <m:r>
                      <a:rPr lang="en-US" sz="2800" b="1" i="1" smtClean="0">
                        <a:solidFill>
                          <a:schemeClr val="tx1"/>
                        </a:solidFill>
                        <a:latin typeface="Cambria Math" panose="02040503050406030204" pitchFamily="18" charset="0"/>
                      </a:rPr>
                      <m:t>+</m:t>
                    </m:r>
                    <m:f>
                      <m:fPr>
                        <m:ctrlPr>
                          <a:rPr lang="en-US" sz="2800" b="1" i="1" smtClean="0">
                            <a:solidFill>
                              <a:schemeClr val="tx1"/>
                            </a:solidFill>
                            <a:latin typeface="Cambria Math" panose="02040503050406030204" pitchFamily="18" charset="0"/>
                          </a:rPr>
                        </m:ctrlPr>
                      </m:fPr>
                      <m:num>
                        <m:r>
                          <a:rPr lang="en-US" sz="2800" b="1" i="1" smtClean="0">
                            <a:solidFill>
                              <a:schemeClr val="tx1"/>
                            </a:solidFill>
                            <a:latin typeface="Cambria Math" panose="02040503050406030204" pitchFamily="18" charset="0"/>
                          </a:rPr>
                          <m:t>𝟏</m:t>
                        </m:r>
                      </m:num>
                      <m:den>
                        <m:r>
                          <a:rPr lang="en-US" sz="2800" b="1" i="1" smtClean="0">
                            <a:solidFill>
                              <a:schemeClr val="tx1"/>
                            </a:solidFill>
                            <a:latin typeface="Cambria Math" panose="02040503050406030204" pitchFamily="18" charset="0"/>
                          </a:rPr>
                          <m:t>𝟒</m:t>
                        </m:r>
                      </m:den>
                    </m:f>
                    <m:d>
                      <m:dPr>
                        <m:begChr m:val="["/>
                        <m:ctrlPr>
                          <a:rPr lang="el-GR" sz="2800" b="1" i="1" smtClean="0">
                            <a:solidFill>
                              <a:schemeClr val="tx1"/>
                            </a:solidFill>
                            <a:latin typeface="Cambria Math" panose="02040503050406030204" pitchFamily="18" charset="0"/>
                          </a:rPr>
                        </m:ctrlPr>
                      </m:dPr>
                      <m:e>
                        <m:r>
                          <a:rPr lang="el-GR" sz="2800" b="1" i="1" smtClean="0">
                            <a:solidFill>
                              <a:schemeClr val="tx1"/>
                            </a:solidFill>
                            <a:latin typeface="Cambria Math" panose="02040503050406030204" pitchFamily="18" charset="0"/>
                          </a:rPr>
                          <m:t>𝜹</m:t>
                        </m:r>
                        <m:sSub>
                          <m:sSubPr>
                            <m:ctrlPr>
                              <a:rPr lang="el-GR" sz="2800" b="1" i="1" smtClean="0">
                                <a:solidFill>
                                  <a:schemeClr val="tx1"/>
                                </a:solidFill>
                                <a:latin typeface="Cambria Math" panose="02040503050406030204" pitchFamily="18" charset="0"/>
                              </a:rPr>
                            </m:ctrlPr>
                          </m:sSubPr>
                          <m:e>
                            <m:r>
                              <a:rPr lang="el-GR"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𝒇</m:t>
                            </m:r>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𝝂</m:t>
                            </m:r>
                          </m:e>
                          <m:sub>
                            <m:r>
                              <a:rPr lang="en-US" sz="2800" b="1" i="1" smtClean="0">
                                <a:solidFill>
                                  <a:schemeClr val="tx1"/>
                                </a:solidFill>
                                <a:latin typeface="Cambria Math" panose="02040503050406030204" pitchFamily="18" charset="0"/>
                              </a:rPr>
                              <m:t>𝒔</m:t>
                            </m:r>
                          </m:sub>
                        </m:sSub>
                      </m:e>
                    </m:d>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𝜹</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𝒇</m:t>
                    </m:r>
                    <m:r>
                      <a:rPr lang="en-US" sz="2800" b="1" i="1" smtClean="0">
                        <a:solidFill>
                          <a:schemeClr val="tx1"/>
                        </a:solidFill>
                        <a:latin typeface="Cambria Math" panose="02040503050406030204" pitchFamily="18" charset="0"/>
                      </a:rPr>
                      <m:t>+</m:t>
                    </m:r>
                    <m:sSub>
                      <m:sSubPr>
                        <m:ctrlPr>
                          <a:rPr lang="el-GR" sz="2800" b="1" i="1" smtClean="0">
                            <a:solidFill>
                              <a:schemeClr val="tx1"/>
                            </a:solidFill>
                            <a:latin typeface="Cambria Math" panose="02040503050406030204" pitchFamily="18" charset="0"/>
                          </a:rPr>
                        </m:ctrlPr>
                      </m:sSubPr>
                      <m:e>
                        <m:r>
                          <a:rPr lang="el-GR" sz="2800" b="1" i="1" smtClean="0">
                            <a:solidFill>
                              <a:schemeClr val="tx1"/>
                            </a:solidFill>
                            <a:latin typeface="Cambria Math" panose="02040503050406030204" pitchFamily="18" charset="0"/>
                          </a:rPr>
                          <m:t>𝝂</m:t>
                        </m:r>
                      </m:e>
                      <m:sub>
                        <m:r>
                          <a:rPr lang="en-US" sz="2800" b="1" i="1" smtClean="0">
                            <a:solidFill>
                              <a:schemeClr val="tx1"/>
                            </a:solidFill>
                            <a:latin typeface="Cambria Math" panose="02040503050406030204" pitchFamily="18" charset="0"/>
                          </a:rPr>
                          <m:t>𝒔</m:t>
                        </m:r>
                      </m:sub>
                    </m:sSub>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m:t>
                    </m:r>
                  </m:oMath>
                </a14:m>
                <a:r>
                  <a:rPr lang="en-US" sz="2800" b="1" dirty="0">
                    <a:solidFill>
                      <a:schemeClr val="tx1"/>
                    </a:solidFill>
                  </a:rPr>
                  <a:t> </a:t>
                </a:r>
              </a:p>
              <a:p>
                <a:pPr algn="just" defTabSz="4389438">
                  <a:lnSpc>
                    <a:spcPct val="150000"/>
                  </a:lnSpc>
                  <a:spcBef>
                    <a:spcPct val="50000"/>
                  </a:spcBef>
                  <a:buClr>
                    <a:srgbClr val="CC3300"/>
                  </a:buClr>
                </a:pPr>
                <a14:m>
                  <m:oMathPara xmlns:m="http://schemas.openxmlformats.org/officeDocument/2006/math">
                    <m:oMathParaPr>
                      <m:jc m:val="centerGroup"/>
                    </m:oMathParaPr>
                    <m:oMath xmlns:m="http://schemas.openxmlformats.org/officeDocument/2006/math">
                      <m:f>
                        <m:fPr>
                          <m:ctrlPr>
                            <a:rPr lang="en-US" sz="2800" b="1" i="1" smtClean="0">
                              <a:solidFill>
                                <a:schemeClr val="tx1"/>
                              </a:solidFill>
                              <a:latin typeface="Cambria Math" panose="02040503050406030204" pitchFamily="18" charset="0"/>
                            </a:rPr>
                          </m:ctrlPr>
                        </m:fPr>
                        <m:num>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𝒉</m:t>
                              </m:r>
                            </m:e>
                            <m:sub>
                              <m:r>
                                <a:rPr lang="en-US" sz="2800" b="1" i="1" smtClean="0">
                                  <a:solidFill>
                                    <a:schemeClr val="tx1"/>
                                  </a:solidFill>
                                  <a:latin typeface="Cambria Math" panose="02040503050406030204" pitchFamily="18" charset="0"/>
                                </a:rPr>
                                <m:t>𝟎</m:t>
                              </m:r>
                            </m:sub>
                          </m:sSub>
                          <m:sSup>
                            <m:sSupPr>
                              <m:ctrlPr>
                                <a:rPr lang="en-US" sz="2800" b="1" i="1" smtClean="0">
                                  <a:solidFill>
                                    <a:schemeClr val="tx1"/>
                                  </a:solidFill>
                                  <a:latin typeface="Cambria Math" panose="02040503050406030204" pitchFamily="18" charset="0"/>
                                </a:rPr>
                              </m:ctrlPr>
                            </m:sSupPr>
                            <m:e>
                              <m:r>
                                <a:rPr lang="en-US" sz="2800" b="1" i="1" smtClean="0">
                                  <a:solidFill>
                                    <a:schemeClr val="tx1"/>
                                  </a:solidFill>
                                  <a:latin typeface="Cambria Math" panose="02040503050406030204" pitchFamily="18" charset="0"/>
                                </a:rPr>
                                <m:t>𝒔𝒊𝒏</m:t>
                              </m:r>
                            </m:e>
                            <m:sup>
                              <m:r>
                                <a:rPr lang="en-US" sz="2800" b="1" i="1" smtClean="0">
                                  <a:solidFill>
                                    <a:schemeClr val="tx1"/>
                                  </a:solidFill>
                                  <a:latin typeface="Cambria Math" panose="02040503050406030204" pitchFamily="18" charset="0"/>
                                </a:rPr>
                                <m:t>𝟐</m:t>
                              </m:r>
                            </m:sup>
                          </m:sSup>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𝝅</m:t>
                          </m:r>
                          <m:d>
                            <m:dPr>
                              <m:ctrlPr>
                                <a:rPr lang="el-GR" sz="2800" b="1"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𝒇</m:t>
                              </m:r>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l-GR" sz="2800" b="1" i="1" smtClean="0">
                                      <a:solidFill>
                                        <a:schemeClr val="tx1"/>
                                      </a:solidFill>
                                      <a:latin typeface="Cambria Math" panose="02040503050406030204" pitchFamily="18" charset="0"/>
                                    </a:rPr>
                                    <m:t>𝝂</m:t>
                                  </m:r>
                                </m:e>
                                <m:sub>
                                  <m:r>
                                    <a:rPr lang="en-US" sz="2800" b="1" i="1" smtClean="0">
                                      <a:solidFill>
                                        <a:schemeClr val="tx1"/>
                                      </a:solidFill>
                                      <a:latin typeface="Cambria Math" panose="02040503050406030204" pitchFamily="18" charset="0"/>
                                    </a:rPr>
                                    <m:t>𝒔</m:t>
                                  </m:r>
                                </m:sub>
                              </m:sSub>
                            </m:e>
                          </m:d>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𝒕</m:t>
                              </m:r>
                            </m:e>
                            <m:sub>
                              <m:r>
                                <a:rPr lang="en-US" sz="2800" b="1" i="1" smtClean="0">
                                  <a:solidFill>
                                    <a:schemeClr val="tx1"/>
                                  </a:solidFill>
                                  <a:latin typeface="Cambria Math" panose="02040503050406030204" pitchFamily="18" charset="0"/>
                                </a:rPr>
                                <m:t>𝒅</m:t>
                              </m:r>
                            </m:sub>
                          </m:sSub>
                          <m:r>
                            <a:rPr lang="en-US" sz="2800" b="1" i="1" smtClean="0">
                              <a:solidFill>
                                <a:schemeClr val="tx1"/>
                              </a:solidFill>
                              <a:latin typeface="Cambria Math" panose="02040503050406030204" pitchFamily="18" charset="0"/>
                            </a:rPr>
                            <m:t>]</m:t>
                          </m:r>
                        </m:num>
                        <m:den>
                          <m:sSup>
                            <m:sSupPr>
                              <m:ctrlPr>
                                <a:rPr lang="en-US" sz="2800" b="1" i="1" smtClean="0">
                                  <a:solidFill>
                                    <a:schemeClr val="tx1"/>
                                  </a:solidFill>
                                  <a:latin typeface="Cambria Math" panose="02040503050406030204" pitchFamily="18" charset="0"/>
                                </a:rPr>
                              </m:ctrlPr>
                            </m:sSupPr>
                            <m:e>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𝒇</m:t>
                                  </m:r>
                                  <m:r>
                                    <a:rPr lang="en-US" sz="2800" b="1" i="1" smtClean="0">
                                      <a:solidFill>
                                        <a:schemeClr val="tx1"/>
                                      </a:solidFill>
                                      <a:latin typeface="Cambria Math" panose="02040503050406030204" pitchFamily="18" charset="0"/>
                                    </a:rPr>
                                    <m:t>−</m:t>
                                  </m:r>
                                  <m:r>
                                    <a:rPr lang="el-GR" sz="2800" b="1" i="1" smtClean="0">
                                      <a:solidFill>
                                        <a:schemeClr val="tx1"/>
                                      </a:solidFill>
                                      <a:latin typeface="Cambria Math" panose="02040503050406030204" pitchFamily="18" charset="0"/>
                                    </a:rPr>
                                    <m:t>𝝂</m:t>
                                  </m:r>
                                </m:e>
                                <m:sub>
                                  <m:r>
                                    <a:rPr lang="en-US" sz="2800" b="1" i="1" smtClean="0">
                                      <a:solidFill>
                                        <a:schemeClr val="tx1"/>
                                      </a:solidFill>
                                      <a:latin typeface="Cambria Math" panose="02040503050406030204" pitchFamily="18" charset="0"/>
                                    </a:rPr>
                                    <m:t>𝒔</m:t>
                                  </m:r>
                                </m:sub>
                              </m:sSub>
                              <m:r>
                                <a:rPr lang="en-US" sz="2800" b="1" i="1" smtClean="0">
                                  <a:solidFill>
                                    <a:schemeClr val="tx1"/>
                                  </a:solidFill>
                                  <a:latin typeface="Cambria Math" panose="02040503050406030204" pitchFamily="18" charset="0"/>
                                </a:rPr>
                                <m:t>)</m:t>
                              </m:r>
                            </m:e>
                            <m:sup>
                              <m:r>
                                <a:rPr lang="en-US" sz="2800" b="1" i="1" smtClean="0">
                                  <a:solidFill>
                                    <a:schemeClr val="tx1"/>
                                  </a:solidFill>
                                  <a:latin typeface="Cambria Math" panose="02040503050406030204" pitchFamily="18" charset="0"/>
                                </a:rPr>
                                <m:t>𝟐</m:t>
                              </m:r>
                            </m:sup>
                          </m:sSup>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𝟐</m:t>
                          </m:r>
                          <m:r>
                            <a:rPr lang="el-GR" sz="2800" b="1" i="1" smtClean="0">
                              <a:solidFill>
                                <a:schemeClr val="tx1"/>
                              </a:solidFill>
                              <a:latin typeface="Cambria Math" panose="02040503050406030204" pitchFamily="18" charset="0"/>
                            </a:rPr>
                            <m:t>𝝅</m:t>
                          </m:r>
                          <m:sSup>
                            <m:sSupPr>
                              <m:ctrlPr>
                                <a:rPr lang="en-US" sz="2800" b="1" i="1" smtClean="0">
                                  <a:solidFill>
                                    <a:schemeClr val="tx1"/>
                                  </a:solidFill>
                                  <a:latin typeface="Cambria Math" panose="02040503050406030204" pitchFamily="18" charset="0"/>
                                </a:rPr>
                              </m:ctrlPr>
                            </m:sSupPr>
                            <m:e>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𝒉</m:t>
                                  </m:r>
                                </m:e>
                                <m:sub>
                                  <m:r>
                                    <a:rPr lang="en-US" sz="2800" b="1" i="1" smtClean="0">
                                      <a:solidFill>
                                        <a:schemeClr val="tx1"/>
                                      </a:solidFill>
                                      <a:latin typeface="Cambria Math" panose="02040503050406030204" pitchFamily="18" charset="0"/>
                                    </a:rPr>
                                    <m:t>𝟎</m:t>
                                  </m:r>
                                </m:sub>
                              </m:sSub>
                              <m:r>
                                <a:rPr lang="el-GR" sz="2800" b="1" i="1" smtClean="0">
                                  <a:solidFill>
                                    <a:schemeClr val="tx1"/>
                                  </a:solidFill>
                                  <a:latin typeface="Cambria Math" panose="02040503050406030204" pitchFamily="18" charset="0"/>
                                </a:rPr>
                                <m:t>)</m:t>
                              </m:r>
                            </m:e>
                            <m:sup>
                              <m:r>
                                <a:rPr lang="el-GR" sz="2800" b="1" i="1" smtClean="0">
                                  <a:solidFill>
                                    <a:schemeClr val="tx1"/>
                                  </a:solidFill>
                                  <a:latin typeface="Cambria Math" panose="02040503050406030204" pitchFamily="18" charset="0"/>
                                </a:rPr>
                                <m:t>𝟐</m:t>
                              </m:r>
                            </m:sup>
                          </m:sSup>
                        </m:den>
                      </m:f>
                      <m:r>
                        <a:rPr lang="en-US" sz="2800" b="1" i="1" smtClean="0">
                          <a:solidFill>
                            <a:schemeClr val="tx1"/>
                          </a:solidFill>
                          <a:latin typeface="Cambria Math" panose="02040503050406030204" pitchFamily="18" charset="0"/>
                        </a:rPr>
                        <m:t>+</m:t>
                      </m:r>
                      <m:f>
                        <m:fPr>
                          <m:ctrlPr>
                            <a:rPr lang="en-US" sz="2800" b="1" i="1">
                              <a:solidFill>
                                <a:schemeClr val="tx1"/>
                              </a:solidFill>
                              <a:latin typeface="Cambria Math" panose="02040503050406030204" pitchFamily="18" charset="0"/>
                            </a:rPr>
                          </m:ctrlPr>
                        </m:fPr>
                        <m:num>
                          <m:sSub>
                            <m:sSubPr>
                              <m:ctrlPr>
                                <a:rPr lang="en-US" sz="2800" b="1" i="1">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𝒉</m:t>
                              </m:r>
                            </m:e>
                            <m:sub>
                              <m:r>
                                <a:rPr lang="en-US" sz="2800" b="1" i="1">
                                  <a:solidFill>
                                    <a:schemeClr val="tx1"/>
                                  </a:solidFill>
                                  <a:latin typeface="Cambria Math" panose="02040503050406030204" pitchFamily="18" charset="0"/>
                                </a:rPr>
                                <m:t>𝟎</m:t>
                              </m:r>
                            </m:sub>
                          </m:sSub>
                          <m:sSup>
                            <m:sSupPr>
                              <m:ctrlPr>
                                <a:rPr lang="en-US" sz="2800" b="1" i="1">
                                  <a:solidFill>
                                    <a:schemeClr val="tx1"/>
                                  </a:solidFill>
                                  <a:latin typeface="Cambria Math" panose="02040503050406030204" pitchFamily="18" charset="0"/>
                                </a:rPr>
                              </m:ctrlPr>
                            </m:sSupPr>
                            <m:e>
                              <m:r>
                                <a:rPr lang="en-US" sz="2800" b="1" i="1">
                                  <a:solidFill>
                                    <a:schemeClr val="tx1"/>
                                  </a:solidFill>
                                  <a:latin typeface="Cambria Math" panose="02040503050406030204" pitchFamily="18" charset="0"/>
                                </a:rPr>
                                <m:t>𝒔𝒊𝒏</m:t>
                              </m:r>
                            </m:e>
                            <m:sup>
                              <m:r>
                                <a:rPr lang="en-US" sz="2800" b="1" i="1">
                                  <a:solidFill>
                                    <a:schemeClr val="tx1"/>
                                  </a:solidFill>
                                  <a:latin typeface="Cambria Math" panose="02040503050406030204" pitchFamily="18" charset="0"/>
                                </a:rPr>
                                <m:t>𝟐</m:t>
                              </m:r>
                            </m:sup>
                          </m:sSup>
                          <m:r>
                            <a:rPr lang="en-US" sz="2800" b="1" i="1">
                              <a:solidFill>
                                <a:schemeClr val="tx1"/>
                              </a:solidFill>
                              <a:latin typeface="Cambria Math" panose="02040503050406030204" pitchFamily="18" charset="0"/>
                            </a:rPr>
                            <m:t>[</m:t>
                          </m:r>
                          <m:r>
                            <a:rPr lang="el-GR" sz="2800" b="1" i="1">
                              <a:solidFill>
                                <a:schemeClr val="tx1"/>
                              </a:solidFill>
                              <a:latin typeface="Cambria Math" panose="02040503050406030204" pitchFamily="18" charset="0"/>
                            </a:rPr>
                            <m:t>𝝅</m:t>
                          </m:r>
                          <m:d>
                            <m:dPr>
                              <m:ctrlPr>
                                <a:rPr lang="el-GR" sz="2800" b="1" i="1">
                                  <a:solidFill>
                                    <a:schemeClr val="tx1"/>
                                  </a:solidFill>
                                  <a:latin typeface="Cambria Math" panose="02040503050406030204" pitchFamily="18" charset="0"/>
                                </a:rPr>
                              </m:ctrlPr>
                            </m:dPr>
                            <m:e>
                              <m:r>
                                <a:rPr lang="en-US" sz="2800" b="1" i="1">
                                  <a:solidFill>
                                    <a:schemeClr val="tx1"/>
                                  </a:solidFill>
                                  <a:latin typeface="Cambria Math" panose="02040503050406030204" pitchFamily="18" charset="0"/>
                                </a:rPr>
                                <m:t>𝒇</m:t>
                              </m:r>
                              <m:r>
                                <a:rPr lang="el-GR" sz="2800" b="1" i="1" smtClean="0">
                                  <a:solidFill>
                                    <a:schemeClr val="tx1"/>
                                  </a:solidFill>
                                  <a:latin typeface="Cambria Math" panose="02040503050406030204" pitchFamily="18" charset="0"/>
                                </a:rPr>
                                <m:t>+</m:t>
                              </m:r>
                              <m:sSub>
                                <m:sSubPr>
                                  <m:ctrlPr>
                                    <a:rPr lang="en-US" sz="2800" b="1" i="1">
                                      <a:solidFill>
                                        <a:schemeClr val="tx1"/>
                                      </a:solidFill>
                                      <a:latin typeface="Cambria Math" panose="02040503050406030204" pitchFamily="18" charset="0"/>
                                    </a:rPr>
                                  </m:ctrlPr>
                                </m:sSubPr>
                                <m:e>
                                  <m:r>
                                    <a:rPr lang="el-GR" sz="2800" b="1" i="1">
                                      <a:solidFill>
                                        <a:schemeClr val="tx1"/>
                                      </a:solidFill>
                                      <a:latin typeface="Cambria Math" panose="02040503050406030204" pitchFamily="18" charset="0"/>
                                    </a:rPr>
                                    <m:t>𝝂</m:t>
                                  </m:r>
                                </m:e>
                                <m:sub>
                                  <m:r>
                                    <a:rPr lang="en-US" sz="2800" b="1" i="1">
                                      <a:solidFill>
                                        <a:schemeClr val="tx1"/>
                                      </a:solidFill>
                                      <a:latin typeface="Cambria Math" panose="02040503050406030204" pitchFamily="18" charset="0"/>
                                    </a:rPr>
                                    <m:t>𝒔</m:t>
                                  </m:r>
                                </m:sub>
                              </m:sSub>
                            </m:e>
                          </m:d>
                          <m:sSub>
                            <m:sSubPr>
                              <m:ctrlPr>
                                <a:rPr lang="en-US" sz="2800" b="1" i="1">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𝒕</m:t>
                              </m:r>
                            </m:e>
                            <m:sub>
                              <m:r>
                                <a:rPr lang="en-US" sz="2800" b="1" i="1">
                                  <a:solidFill>
                                    <a:schemeClr val="tx1"/>
                                  </a:solidFill>
                                  <a:latin typeface="Cambria Math" panose="02040503050406030204" pitchFamily="18" charset="0"/>
                                </a:rPr>
                                <m:t>𝒅</m:t>
                              </m:r>
                            </m:sub>
                          </m:sSub>
                          <m:r>
                            <a:rPr lang="en-US" sz="2800" b="1" i="1">
                              <a:solidFill>
                                <a:schemeClr val="tx1"/>
                              </a:solidFill>
                              <a:latin typeface="Cambria Math" panose="02040503050406030204" pitchFamily="18" charset="0"/>
                            </a:rPr>
                            <m:t>]</m:t>
                          </m:r>
                        </m:num>
                        <m:den>
                          <m:sSup>
                            <m:sSupPr>
                              <m:ctrlPr>
                                <a:rPr lang="en-US" sz="2800" b="1" i="1">
                                  <a:solidFill>
                                    <a:schemeClr val="tx1"/>
                                  </a:solidFill>
                                  <a:latin typeface="Cambria Math" panose="02040503050406030204" pitchFamily="18" charset="0"/>
                                </a:rPr>
                              </m:ctrlPr>
                            </m:sSupPr>
                            <m:e>
                              <m:sSub>
                                <m:sSubPr>
                                  <m:ctrlPr>
                                    <a:rPr lang="en-US" sz="2800" b="1" i="1">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𝒇</m:t>
                                  </m:r>
                                  <m:r>
                                    <a:rPr lang="el-GR" sz="2800" b="1" i="1" smtClean="0">
                                      <a:solidFill>
                                        <a:schemeClr val="tx1"/>
                                      </a:solidFill>
                                      <a:latin typeface="Cambria Math" panose="02040503050406030204" pitchFamily="18" charset="0"/>
                                    </a:rPr>
                                    <m:t>+</m:t>
                                  </m:r>
                                  <m:r>
                                    <a:rPr lang="el-GR" sz="2800" b="1" i="1">
                                      <a:solidFill>
                                        <a:schemeClr val="tx1"/>
                                      </a:solidFill>
                                      <a:latin typeface="Cambria Math" panose="02040503050406030204" pitchFamily="18" charset="0"/>
                                    </a:rPr>
                                    <m:t>𝝂</m:t>
                                  </m:r>
                                </m:e>
                                <m:sub>
                                  <m:r>
                                    <a:rPr lang="en-US" sz="2800" b="1" i="1">
                                      <a:solidFill>
                                        <a:schemeClr val="tx1"/>
                                      </a:solidFill>
                                      <a:latin typeface="Cambria Math" panose="02040503050406030204" pitchFamily="18" charset="0"/>
                                    </a:rPr>
                                    <m:t>𝒔</m:t>
                                  </m:r>
                                </m:sub>
                              </m:sSub>
                              <m:r>
                                <a:rPr lang="en-US" sz="2800" b="1" i="1">
                                  <a:solidFill>
                                    <a:schemeClr val="tx1"/>
                                  </a:solidFill>
                                  <a:latin typeface="Cambria Math" panose="02040503050406030204" pitchFamily="18" charset="0"/>
                                </a:rPr>
                                <m:t>)</m:t>
                              </m:r>
                            </m:e>
                            <m:sup>
                              <m:r>
                                <a:rPr lang="en-US" sz="2800" b="1" i="1">
                                  <a:solidFill>
                                    <a:schemeClr val="tx1"/>
                                  </a:solidFill>
                                  <a:latin typeface="Cambria Math" panose="02040503050406030204" pitchFamily="18" charset="0"/>
                                </a:rPr>
                                <m:t>𝟐</m:t>
                              </m:r>
                            </m:sup>
                          </m:sSup>
                          <m:r>
                            <a:rPr lang="en-US" sz="2800" b="1" i="1">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𝟐</m:t>
                          </m:r>
                          <m:r>
                            <a:rPr lang="el-GR" sz="2800" b="1" i="1">
                              <a:solidFill>
                                <a:schemeClr val="tx1"/>
                              </a:solidFill>
                              <a:latin typeface="Cambria Math" panose="02040503050406030204" pitchFamily="18" charset="0"/>
                            </a:rPr>
                            <m:t>𝝅</m:t>
                          </m:r>
                          <m:sSup>
                            <m:sSupPr>
                              <m:ctrlPr>
                                <a:rPr lang="en-US" sz="2800" b="1" i="1">
                                  <a:solidFill>
                                    <a:schemeClr val="tx1"/>
                                  </a:solidFill>
                                  <a:latin typeface="Cambria Math" panose="02040503050406030204" pitchFamily="18" charset="0"/>
                                </a:rPr>
                              </m:ctrlPr>
                            </m:sSupPr>
                            <m:e>
                              <m:sSub>
                                <m:sSubPr>
                                  <m:ctrlPr>
                                    <a:rPr lang="en-US" sz="2800" b="1" i="1">
                                      <a:solidFill>
                                        <a:schemeClr val="tx1"/>
                                      </a:solidFill>
                                      <a:latin typeface="Cambria Math" panose="02040503050406030204" pitchFamily="18" charset="0"/>
                                    </a:rPr>
                                  </m:ctrlPr>
                                </m:sSubPr>
                                <m:e>
                                  <m:r>
                                    <a:rPr lang="en-US" sz="2800" b="1" i="1">
                                      <a:solidFill>
                                        <a:schemeClr val="tx1"/>
                                      </a:solidFill>
                                      <a:latin typeface="Cambria Math" panose="02040503050406030204" pitchFamily="18" charset="0"/>
                                    </a:rPr>
                                    <m:t>𝒉</m:t>
                                  </m:r>
                                </m:e>
                                <m:sub>
                                  <m:r>
                                    <a:rPr lang="en-US" sz="2800" b="1" i="1">
                                      <a:solidFill>
                                        <a:schemeClr val="tx1"/>
                                      </a:solidFill>
                                      <a:latin typeface="Cambria Math" panose="02040503050406030204" pitchFamily="18" charset="0"/>
                                    </a:rPr>
                                    <m:t>𝟎</m:t>
                                  </m:r>
                                </m:sub>
                              </m:sSub>
                              <m:r>
                                <a:rPr lang="el-GR" sz="2800" b="1" i="1">
                                  <a:solidFill>
                                    <a:schemeClr val="tx1"/>
                                  </a:solidFill>
                                  <a:latin typeface="Cambria Math" panose="02040503050406030204" pitchFamily="18" charset="0"/>
                                </a:rPr>
                                <m:t>)</m:t>
                              </m:r>
                            </m:e>
                            <m:sup>
                              <m:r>
                                <a:rPr lang="el-GR" sz="2800" b="1" i="1">
                                  <a:solidFill>
                                    <a:schemeClr val="tx1"/>
                                  </a:solidFill>
                                  <a:latin typeface="Cambria Math" panose="02040503050406030204" pitchFamily="18" charset="0"/>
                                </a:rPr>
                                <m:t>𝟐</m:t>
                              </m:r>
                            </m:sup>
                          </m:sSup>
                        </m:den>
                      </m:f>
                    </m:oMath>
                  </m:oMathPara>
                </a14:m>
                <a:endParaRPr lang="en-US" sz="2400" b="1" dirty="0">
                  <a:solidFill>
                    <a:schemeClr val="tx1"/>
                  </a:solidFill>
                </a:endParaRPr>
              </a:p>
              <a:p>
                <a:pPr algn="just" defTabSz="4389438">
                  <a:lnSpc>
                    <a:spcPct val="150000"/>
                  </a:lnSpc>
                  <a:spcBef>
                    <a:spcPct val="50000"/>
                  </a:spcBef>
                  <a:buClr>
                    <a:srgbClr val="CC3300"/>
                  </a:buClr>
                </a:pPr>
                <a:endParaRPr lang="en-US" sz="2400" b="1" dirty="0">
                  <a:solidFill>
                    <a:schemeClr val="tx1"/>
                  </a:solidFill>
                </a:endParaRPr>
              </a:p>
              <a:p>
                <a:pPr algn="just" defTabSz="4389438">
                  <a:spcBef>
                    <a:spcPct val="50000"/>
                  </a:spcBef>
                  <a:buClr>
                    <a:srgbClr val="CC3300"/>
                  </a:buClr>
                </a:pPr>
                <a:endParaRPr lang="el-GR" sz="2400" b="1" dirty="0">
                  <a:solidFill>
                    <a:srgbClr val="0000FF"/>
                  </a:solidFill>
                </a:endParaRPr>
              </a:p>
              <a:p>
                <a:pPr algn="just" defTabSz="4389438">
                  <a:spcBef>
                    <a:spcPct val="50000"/>
                  </a:spcBef>
                  <a:buClr>
                    <a:srgbClr val="CC3300"/>
                  </a:buClr>
                </a:pPr>
                <a:endParaRPr lang="el-GR" sz="2400" b="1" dirty="0">
                  <a:solidFill>
                    <a:schemeClr val="tx1"/>
                  </a:solidFill>
                  <a:latin typeface="Arial" panose="020B0604020202020204" pitchFamily="34" charset="0"/>
                  <a:cs typeface="Arial" panose="020B0604020202020204" pitchFamily="34" charset="0"/>
                </a:endParaRPr>
              </a:p>
              <a:p>
                <a:pPr algn="just" defTabSz="4389438">
                  <a:spcBef>
                    <a:spcPct val="50000"/>
                  </a:spcBef>
                  <a:buClr>
                    <a:srgbClr val="CC3300"/>
                  </a:buClr>
                </a:pPr>
                <a:endParaRPr lang="en-US" sz="2400" dirty="0">
                  <a:latin typeface="Arial" panose="020B0604020202020204" pitchFamily="34" charset="0"/>
                  <a:cs typeface="Arial" panose="020B0604020202020204" pitchFamily="34" charset="0"/>
                </a:endParaRPr>
              </a:p>
              <a:p>
                <a:pPr algn="just" defTabSz="4389438">
                  <a:spcBef>
                    <a:spcPct val="50000"/>
                  </a:spcBef>
                  <a:buClr>
                    <a:srgbClr val="CC3300"/>
                  </a:buClr>
                </a:pPr>
                <a:endParaRPr lang="en-US" sz="2400" dirty="0">
                  <a:solidFill>
                    <a:schemeClr val="tx1"/>
                  </a:solidFill>
                  <a:latin typeface="Arial" panose="020B0604020202020204" pitchFamily="34" charset="0"/>
                  <a:cs typeface="Arial" panose="020B0604020202020204" pitchFamily="34" charset="0"/>
                </a:endParaRPr>
              </a:p>
              <a:p>
                <a:pPr algn="just" defTabSz="4389438">
                  <a:spcBef>
                    <a:spcPct val="50000"/>
                  </a:spcBef>
                  <a:buClr>
                    <a:srgbClr val="CC3300"/>
                  </a:buClr>
                </a:pPr>
                <a:endParaRPr lang="el-GR" sz="2400" dirty="0">
                  <a:solidFill>
                    <a:schemeClr val="tx1"/>
                  </a:solidFill>
                </a:endParaRPr>
              </a:p>
            </p:txBody>
          </p:sp>
        </mc:Choice>
        <mc:Fallback xmlns="">
          <p:sp>
            <p:nvSpPr>
              <p:cNvPr id="478" name="Text Box 1061">
                <a:extLst>
                  <a:ext uri="{FF2B5EF4-FFF2-40B4-BE49-F238E27FC236}">
                    <a16:creationId xmlns:a16="http://schemas.microsoft.com/office/drawing/2014/main" id="{8D52680A-704C-4892-AF92-E61D1849A57E}"/>
                  </a:ext>
                </a:extLst>
              </p:cNvPr>
              <p:cNvSpPr txBox="1">
                <a:spLocks noRot="1" noChangeAspect="1" noMove="1" noResize="1" noEditPoints="1" noAdjustHandles="1" noChangeArrowheads="1" noChangeShapeType="1" noTextEdit="1"/>
              </p:cNvSpPr>
              <p:nvPr/>
            </p:nvSpPr>
            <p:spPr bwMode="auto">
              <a:xfrm>
                <a:off x="26232619" y="8107855"/>
                <a:ext cx="7509616" cy="9075561"/>
              </a:xfrm>
              <a:prstGeom prst="rect">
                <a:avLst/>
              </a:prstGeom>
              <a:blipFill>
                <a:blip r:embed="rId20"/>
                <a:stretch>
                  <a:fillRect l="-2029" t="-873"/>
                </a:stretch>
              </a:blipFill>
              <a:ln w="19050">
                <a:noFill/>
                <a:miter lim="800000"/>
                <a:headEnd/>
                <a:tailEnd/>
              </a:ln>
            </p:spPr>
            <p:txBody>
              <a:bodyPr/>
              <a:lstStyle/>
              <a:p>
                <a:r>
                  <a:rPr lang="en-US">
                    <a:noFill/>
                  </a:rPr>
                  <a:t> </a:t>
                </a:r>
              </a:p>
            </p:txBody>
          </p:sp>
        </mc:Fallback>
      </mc:AlternateContent>
      <p:sp>
        <p:nvSpPr>
          <p:cNvPr id="49" name="TextBox 48">
            <a:extLst>
              <a:ext uri="{FF2B5EF4-FFF2-40B4-BE49-F238E27FC236}">
                <a16:creationId xmlns:a16="http://schemas.microsoft.com/office/drawing/2014/main" id="{1150C5A9-2C2E-43AB-B511-2AE02EDC64E4}"/>
              </a:ext>
            </a:extLst>
          </p:cNvPr>
          <p:cNvSpPr txBox="1"/>
          <p:nvPr/>
        </p:nvSpPr>
        <p:spPr>
          <a:xfrm>
            <a:off x="24503191" y="7050271"/>
            <a:ext cx="1719441" cy="1540156"/>
          </a:xfrm>
          <a:prstGeom prst="rect">
            <a:avLst/>
          </a:prstGeom>
          <a:solidFill>
            <a:schemeClr val="bg1"/>
          </a:solidFill>
        </p:spPr>
        <p:txBody>
          <a:bodyPr wrap="square" rtlCol="0">
            <a:spAutoFit/>
          </a:bodyPr>
          <a:lstStyle/>
          <a:p>
            <a:endParaRPr lang="en-US" dirty="0"/>
          </a:p>
        </p:txBody>
      </p:sp>
      <p:pic>
        <p:nvPicPr>
          <p:cNvPr id="54" name="Picture 53">
            <a:extLst>
              <a:ext uri="{FF2B5EF4-FFF2-40B4-BE49-F238E27FC236}">
                <a16:creationId xmlns:a16="http://schemas.microsoft.com/office/drawing/2014/main" id="{3A0D3137-8565-493E-BE46-4EE596F37F5D}"/>
              </a:ext>
            </a:extLst>
          </p:cNvPr>
          <p:cNvPicPr>
            <a:picLocks noChangeAspect="1"/>
          </p:cNvPicPr>
          <p:nvPr/>
        </p:nvPicPr>
        <p:blipFill>
          <a:blip r:embed="rId21"/>
          <a:stretch>
            <a:fillRect/>
          </a:stretch>
        </p:blipFill>
        <p:spPr>
          <a:xfrm>
            <a:off x="25641299" y="15046781"/>
            <a:ext cx="8253272" cy="6556491"/>
          </a:xfrm>
          <a:prstGeom prst="rect">
            <a:avLst/>
          </a:prstGeom>
        </p:spPr>
      </p:pic>
      <p:sp>
        <p:nvSpPr>
          <p:cNvPr id="55" name="TextBox 54">
            <a:extLst>
              <a:ext uri="{FF2B5EF4-FFF2-40B4-BE49-F238E27FC236}">
                <a16:creationId xmlns:a16="http://schemas.microsoft.com/office/drawing/2014/main" id="{42055E2C-330D-4207-A9E8-5E3CE3E8DF53}"/>
              </a:ext>
            </a:extLst>
          </p:cNvPr>
          <p:cNvSpPr txBox="1"/>
          <p:nvPr/>
        </p:nvSpPr>
        <p:spPr>
          <a:xfrm>
            <a:off x="34194015" y="6946809"/>
            <a:ext cx="1406954" cy="1415772"/>
          </a:xfrm>
          <a:prstGeom prst="rect">
            <a:avLst/>
          </a:prstGeom>
          <a:solidFill>
            <a:schemeClr val="bg1"/>
          </a:solidFill>
        </p:spPr>
        <p:txBody>
          <a:bodyPr wrap="square" rtlCol="0">
            <a:spAutoFit/>
          </a:bodyPr>
          <a:lstStyle/>
          <a:p>
            <a:endParaRPr lang="en-US" dirty="0"/>
          </a:p>
        </p:txBody>
      </p:sp>
      <p:sp>
        <p:nvSpPr>
          <p:cNvPr id="58" name="TextBox 57">
            <a:extLst>
              <a:ext uri="{FF2B5EF4-FFF2-40B4-BE49-F238E27FC236}">
                <a16:creationId xmlns:a16="http://schemas.microsoft.com/office/drawing/2014/main" id="{0BBB45D5-5789-4709-ACBE-EC1ECB2E8300}"/>
              </a:ext>
            </a:extLst>
          </p:cNvPr>
          <p:cNvSpPr txBox="1"/>
          <p:nvPr/>
        </p:nvSpPr>
        <p:spPr>
          <a:xfrm>
            <a:off x="25407952" y="13976079"/>
            <a:ext cx="1080151" cy="1934306"/>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79" name="Text Box 1061">
                <a:extLst>
                  <a:ext uri="{FF2B5EF4-FFF2-40B4-BE49-F238E27FC236}">
                    <a16:creationId xmlns:a16="http://schemas.microsoft.com/office/drawing/2014/main" id="{F17A7C47-C03A-4154-AB90-41F0D846E0DB}"/>
                  </a:ext>
                </a:extLst>
              </p:cNvPr>
              <p:cNvSpPr txBox="1">
                <a:spLocks noChangeArrowheads="1"/>
              </p:cNvSpPr>
              <p:nvPr/>
            </p:nvSpPr>
            <p:spPr bwMode="auto">
              <a:xfrm>
                <a:off x="34194015" y="15046781"/>
                <a:ext cx="8666760" cy="12213215"/>
              </a:xfrm>
              <a:prstGeom prst="rect">
                <a:avLst/>
              </a:prstGeom>
              <a:noFill/>
              <a:ln w="19050">
                <a:noFill/>
                <a:miter lim="800000"/>
                <a:headEnd/>
                <a:tailEnd/>
              </a:ln>
            </p:spPr>
            <p:txBody>
              <a:bodyPr wrap="square">
                <a:spAutoFit/>
              </a:bodyPr>
              <a:lstStyle/>
              <a:p>
                <a:pPr algn="just" defTabSz="4389438">
                  <a:spcBef>
                    <a:spcPct val="50000"/>
                  </a:spcBef>
                  <a:buClr>
                    <a:srgbClr val="CC3300"/>
                  </a:buClr>
                </a:pPr>
                <a:r>
                  <a:rPr lang="en-US" sz="3200" b="1" dirty="0"/>
                  <a:t>Example: Noise with servo bumps</a:t>
                </a:r>
              </a:p>
              <a:p>
                <a:pPr algn="just" defTabSz="4389438">
                  <a:spcBef>
                    <a:spcPct val="50000"/>
                  </a:spcBef>
                  <a:buClr>
                    <a:srgbClr val="CC3300"/>
                  </a:buClr>
                </a:pPr>
                <a:endParaRPr lang="en-US" sz="3200" b="1" dirty="0"/>
              </a:p>
              <a:p>
                <a:pPr algn="just" defTabSz="4389438">
                  <a:spcBef>
                    <a:spcPct val="50000"/>
                  </a:spcBef>
                  <a:buClr>
                    <a:srgbClr val="CC3300"/>
                  </a:buClr>
                </a:pPr>
                <a:r>
                  <a:rPr lang="en-US" sz="2400" dirty="0"/>
                  <a:t>Servo bumps are often seen in the </a:t>
                </a:r>
                <a:r>
                  <a:rPr lang="en-US" sz="2400" dirty="0" err="1"/>
                  <a:t>lineshape</a:t>
                </a:r>
                <a:r>
                  <a:rPr lang="en-US" sz="2400" dirty="0"/>
                  <a:t> of locked lasers. We model the servo bumps in the noise </a:t>
                </a:r>
                <a:r>
                  <a:rPr lang="en-US" sz="2400" dirty="0">
                    <a:solidFill>
                      <a:schemeClr val="tx1"/>
                    </a:solidFill>
                  </a:rPr>
                  <a:t>spectrum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m:t>
                        </m:r>
                      </m:e>
                      <m:sub>
                        <m:r>
                          <a:rPr lang="el-GR" sz="2400" b="0" i="1" smtClean="0">
                            <a:solidFill>
                              <a:schemeClr val="tx1"/>
                            </a:solidFill>
                            <a:latin typeface="Cambria Math" panose="02040503050406030204" pitchFamily="18" charset="0"/>
                          </a:rPr>
                          <m:t>𝛿𝜈</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oMath>
                </a14:m>
                <a:r>
                  <a:rPr lang="en-US" sz="2400" dirty="0"/>
                  <a:t>, and study how it affects our experiments with lasers. </a:t>
                </a:r>
              </a:p>
              <a:p>
                <a:pPr algn="just" defTabSz="4389438">
                  <a:spcBef>
                    <a:spcPct val="50000"/>
                  </a:spcBef>
                  <a:buClr>
                    <a:srgbClr val="CC3300"/>
                  </a:buClr>
                </a:pPr>
                <a:endParaRPr lang="en-US" sz="2400" dirty="0"/>
              </a:p>
              <a:p>
                <a:pPr algn="just" defTabSz="4389438">
                  <a:spcBef>
                    <a:spcPct val="50000"/>
                  </a:spcBef>
                  <a:buClr>
                    <a:srgbClr val="CC3300"/>
                  </a:buClr>
                </a:pPr>
                <a:r>
                  <a:rPr lang="en-US" sz="2400" dirty="0"/>
                  <a:t>Proposed noise model for a </a:t>
                </a:r>
                <a:r>
                  <a:rPr lang="en-US" sz="2400" dirty="0" err="1"/>
                  <a:t>lineshape</a:t>
                </a:r>
                <a:r>
                  <a:rPr lang="en-US" sz="2400" dirty="0"/>
                  <a:t> </a:t>
                </a:r>
                <a:r>
                  <a:rPr lang="en-US" sz="2400" dirty="0" err="1"/>
                  <a:t>wth</a:t>
                </a:r>
                <a:r>
                  <a:rPr lang="en-US" sz="2400" dirty="0"/>
                  <a:t> servo bumps: a “Gaussian bump” with center frequency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𝑔</m:t>
                        </m:r>
                      </m:sub>
                    </m:sSub>
                    <m:r>
                      <a:rPr lang="en-US" sz="2400" b="0" i="1" smtClean="0">
                        <a:solidFill>
                          <a:schemeClr val="tx1"/>
                        </a:solidFill>
                        <a:latin typeface="Cambria Math" panose="02040503050406030204" pitchFamily="18" charset="0"/>
                      </a:rPr>
                      <m:t> </m:t>
                    </m:r>
                  </m:oMath>
                </a14:m>
                <a:r>
                  <a:rPr lang="en-US" sz="2400" dirty="0"/>
                  <a:t>in background of white noise in the frequency noise spectrum:</a:t>
                </a:r>
              </a:p>
              <a:p>
                <a:pPr algn="just" defTabSz="4389438">
                  <a:spcBef>
                    <a:spcPct val="50000"/>
                  </a:spcBef>
                  <a:buClr>
                    <a:srgbClr val="CC3300"/>
                  </a:buClr>
                </a:pPr>
                <a14:m>
                  <m:oMathPara xmlns:m="http://schemas.openxmlformats.org/officeDocument/2006/math">
                    <m:oMathParaPr>
                      <m:jc m:val="centerGroup"/>
                    </m:oMathParaPr>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1" smtClean="0">
                              <a:solidFill>
                                <a:schemeClr val="tx1"/>
                              </a:solidFill>
                              <a:latin typeface="Cambria Math" panose="02040503050406030204" pitchFamily="18" charset="0"/>
                            </a:rPr>
                            <m:t>𝜹𝝂</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r>
                        <a:rPr lang="en-US" sz="2400" b="1" i="0"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𝒉</m:t>
                          </m:r>
                        </m:e>
                        <m:sub>
                          <m:r>
                            <a:rPr lang="en-US" sz="2400" b="1" i="1" smtClean="0">
                              <a:solidFill>
                                <a:schemeClr val="tx1"/>
                              </a:solidFill>
                              <a:latin typeface="Cambria Math" panose="02040503050406030204" pitchFamily="18" charset="0"/>
                            </a:rPr>
                            <m:t>𝟎</m:t>
                          </m:r>
                        </m:sub>
                      </m:sSub>
                      <m:r>
                        <a:rPr lang="en-US" sz="2400" b="1" i="1" smtClean="0">
                          <a:solidFill>
                            <a:schemeClr val="tx1"/>
                          </a:solidFill>
                          <a:latin typeface="Cambria Math" panose="02040503050406030204" pitchFamily="18" charset="0"/>
                        </a:rPr>
                        <m:t>+</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𝒉</m:t>
                          </m:r>
                        </m:e>
                        <m:sub>
                          <m:r>
                            <a:rPr lang="en-US" sz="2400" b="1" i="1" smtClean="0">
                              <a:solidFill>
                                <a:schemeClr val="tx1"/>
                              </a:solidFill>
                              <a:latin typeface="Cambria Math" panose="02040503050406030204" pitchFamily="18" charset="0"/>
                            </a:rPr>
                            <m:t>𝒈</m:t>
                          </m:r>
                        </m:sub>
                      </m:sSub>
                      <m:r>
                        <a:rPr lang="en-US" sz="2400" b="1" i="0" smtClean="0">
                          <a:solidFill>
                            <a:schemeClr val="tx1"/>
                          </a:solidFill>
                          <a:latin typeface="Cambria Math" panose="02040503050406030204" pitchFamily="18" charset="0"/>
                        </a:rPr>
                        <m:t>𝐞𝐱𝐩</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sSup>
                            <m:sSupPr>
                              <m:ctrlPr>
                                <a:rPr lang="en-US" sz="2400" b="1" i="1" smtClean="0">
                                  <a:solidFill>
                                    <a:schemeClr val="tx1"/>
                                  </a:solidFill>
                                  <a:latin typeface="Cambria Math" panose="02040503050406030204" pitchFamily="18" charset="0"/>
                                </a:rPr>
                              </m:ctrlPr>
                            </m:sSupPr>
                            <m:e>
                              <m:r>
                                <a:rPr lang="el-GR"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𝒇</m:t>
                              </m:r>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𝒇</m:t>
                                  </m:r>
                                </m:e>
                                <m:sub>
                                  <m:r>
                                    <a:rPr lang="en-US" sz="2400" b="1" i="1" smtClean="0">
                                      <a:solidFill>
                                        <a:schemeClr val="tx1"/>
                                      </a:solidFill>
                                      <a:latin typeface="Cambria Math" panose="02040503050406030204" pitchFamily="18" charset="0"/>
                                    </a:rPr>
                                    <m:t>𝒈</m:t>
                                  </m:r>
                                </m:sub>
                              </m:sSub>
                              <m:r>
                                <a:rPr lang="el-GR" sz="2400" b="1" i="1" smtClean="0">
                                  <a:solidFill>
                                    <a:schemeClr val="tx1"/>
                                  </a:solidFill>
                                  <a:latin typeface="Cambria Math" panose="02040503050406030204" pitchFamily="18" charset="0"/>
                                </a:rPr>
                                <m:t>)</m:t>
                              </m:r>
                            </m:e>
                            <m:sup>
                              <m:r>
                                <a:rPr lang="en-US" sz="2400" b="1" i="1" smtClean="0">
                                  <a:solidFill>
                                    <a:schemeClr val="tx1"/>
                                  </a:solidFill>
                                  <a:latin typeface="Cambria Math" panose="02040503050406030204" pitchFamily="18" charset="0"/>
                                </a:rPr>
                                <m:t>𝟐</m:t>
                              </m:r>
                            </m:sup>
                          </m:sSup>
                        </m:num>
                        <m:den>
                          <m:r>
                            <a:rPr lang="en-US" sz="2400" b="1" i="1" smtClean="0">
                              <a:solidFill>
                                <a:schemeClr val="tx1"/>
                              </a:solidFill>
                              <a:latin typeface="Cambria Math" panose="02040503050406030204" pitchFamily="18" charset="0"/>
                            </a:rPr>
                            <m:t>𝟐</m:t>
                          </m:r>
                          <m:sSup>
                            <m:sSupPr>
                              <m:ctrlPr>
                                <a:rPr lang="en-US" sz="2400" b="1" i="1" smtClean="0">
                                  <a:solidFill>
                                    <a:schemeClr val="tx1"/>
                                  </a:solidFill>
                                  <a:latin typeface="Cambria Math" panose="02040503050406030204" pitchFamily="18" charset="0"/>
                                </a:rPr>
                              </m:ctrlPr>
                            </m:sSupPr>
                            <m:e>
                              <m:r>
                                <a:rPr lang="el-GR" sz="2400" b="1" i="1" smtClean="0">
                                  <a:solidFill>
                                    <a:schemeClr val="tx1"/>
                                  </a:solidFill>
                                  <a:latin typeface="Cambria Math" panose="02040503050406030204" pitchFamily="18" charset="0"/>
                                </a:rPr>
                                <m:t>𝝈</m:t>
                              </m:r>
                            </m:e>
                            <m:sup>
                              <m:r>
                                <a:rPr lang="el-GR" sz="2400" b="1" i="1" smtClean="0">
                                  <a:solidFill>
                                    <a:schemeClr val="tx1"/>
                                  </a:solidFill>
                                  <a:latin typeface="Cambria Math" panose="02040503050406030204" pitchFamily="18" charset="0"/>
                                </a:rPr>
                                <m:t>𝟐</m:t>
                              </m:r>
                            </m:sup>
                          </m:sSup>
                        </m:den>
                      </m:f>
                      <m:r>
                        <a:rPr lang="en-US" sz="2400" b="1" i="1" smtClean="0">
                          <a:solidFill>
                            <a:schemeClr val="tx1"/>
                          </a:solidFill>
                          <a:latin typeface="Cambria Math" panose="02040503050406030204" pitchFamily="18" charset="0"/>
                        </a:rPr>
                        <m:t>]</m:t>
                      </m:r>
                    </m:oMath>
                  </m:oMathPara>
                </a14:m>
                <a:endParaRPr lang="en-US" sz="2400" b="1" dirty="0"/>
              </a:p>
              <a:p>
                <a:pPr algn="just" defTabSz="4389438">
                  <a:spcBef>
                    <a:spcPct val="50000"/>
                  </a:spcBef>
                  <a:buClr>
                    <a:srgbClr val="CC3300"/>
                  </a:buClr>
                </a:pPr>
                <a:endParaRPr lang="en-US" sz="2400" dirty="0"/>
              </a:p>
              <a:p>
                <a:pPr algn="just" defTabSz="4389438">
                  <a:spcBef>
                    <a:spcPct val="50000"/>
                  </a:spcBef>
                  <a:buClr>
                    <a:srgbClr val="CC3300"/>
                  </a:buClr>
                </a:pPr>
                <a:r>
                  <a:rPr lang="en-US" sz="2400" dirty="0"/>
                  <a:t>After some approximations an expression for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𝑆</m:t>
                        </m:r>
                      </m:e>
                      <m:sub>
                        <m:r>
                          <m:rPr>
                            <m:sty m:val="p"/>
                          </m:rPr>
                          <a:rPr lang="el-GR" sz="2400" b="0" i="0" smtClean="0">
                            <a:solidFill>
                              <a:schemeClr val="tx1"/>
                            </a:solidFill>
                            <a:latin typeface="Cambria Math" panose="02040503050406030204" pitchFamily="18" charset="0"/>
                          </a:rPr>
                          <m:t>Ι</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𝑓</m:t>
                        </m:r>
                      </m:e>
                    </m:d>
                  </m:oMath>
                </a14:m>
                <a:r>
                  <a:rPr lang="en-US" sz="2400" dirty="0"/>
                  <a:t> can be obtained. </a:t>
                </a:r>
                <a:endParaRPr lang="el-GR" sz="2400" dirty="0"/>
              </a:p>
              <a:p>
                <a:pPr algn="just" defTabSz="4389438">
                  <a:lnSpc>
                    <a:spcPct val="150000"/>
                  </a:lnSpc>
                  <a:spcBef>
                    <a:spcPct val="50000"/>
                  </a:spcBef>
                  <a:buClr>
                    <a:srgbClr val="CC3300"/>
                  </a:buClr>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n-US" sz="2400" b="1" i="0" smtClean="0">
                            <a:solidFill>
                              <a:schemeClr val="tx1"/>
                            </a:solidFill>
                            <a:latin typeface="Cambria Math" panose="02040503050406030204" pitchFamily="18" charset="0"/>
                          </a:rPr>
                          <m:t>𝐢</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r>
                      <a:rPr lang="en-US" sz="2400" b="1" i="1" smtClean="0">
                        <a:solidFill>
                          <a:schemeClr val="tx1"/>
                        </a:solidFill>
                        <a:latin typeface="Cambria Math" panose="02040503050406030204" pitchFamily="18" charset="0"/>
                        <a:ea typeface="Cambria Math" panose="02040503050406030204" pitchFamily="18" charset="0"/>
                      </a:rPr>
                      <m:t>≈</m:t>
                    </m:r>
                  </m:oMath>
                </a14:m>
                <a:r>
                  <a:rPr lang="el-GR" sz="2400" b="1" dirty="0"/>
                  <a:t> </a:t>
                </a:r>
                <a14:m>
                  <m:oMath xmlns:m="http://schemas.openxmlformats.org/officeDocument/2006/math">
                    <m:r>
                      <a:rPr lang="el-GR" sz="2400" b="1" i="1">
                        <a:latin typeface="Cambria Math" panose="02040503050406030204" pitchFamily="18" charset="0"/>
                      </a:rPr>
                      <m:t>𝜹</m:t>
                    </m:r>
                    <m:d>
                      <m:dPr>
                        <m:ctrlPr>
                          <a:rPr lang="el-GR" sz="2400" b="1" i="1">
                            <a:latin typeface="Cambria Math" panose="02040503050406030204" pitchFamily="18" charset="0"/>
                          </a:rPr>
                        </m:ctrlPr>
                      </m:dPr>
                      <m:e>
                        <m:r>
                          <a:rPr lang="en-US" sz="2400" b="1" i="1">
                            <a:latin typeface="Cambria Math" panose="02040503050406030204" pitchFamily="18" charset="0"/>
                          </a:rPr>
                          <m:t>𝒇</m:t>
                        </m:r>
                      </m:e>
                    </m:d>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𝟏</m:t>
                        </m:r>
                      </m:num>
                      <m:den>
                        <m:r>
                          <a:rPr lang="en-US" sz="2400" b="1" i="1">
                            <a:latin typeface="Cambria Math" panose="02040503050406030204" pitchFamily="18" charset="0"/>
                          </a:rPr>
                          <m:t>𝟒</m:t>
                        </m:r>
                      </m:den>
                    </m:f>
                    <m:d>
                      <m:dPr>
                        <m:begChr m:val="["/>
                        <m:ctrlPr>
                          <a:rPr lang="el-GR" sz="2400" b="1" i="1">
                            <a:latin typeface="Cambria Math" panose="02040503050406030204" pitchFamily="18" charset="0"/>
                          </a:rPr>
                        </m:ctrlPr>
                      </m:dPr>
                      <m:e>
                        <m:r>
                          <a:rPr lang="el-GR" sz="2400" b="1" i="1">
                            <a:latin typeface="Cambria Math" panose="02040503050406030204" pitchFamily="18" charset="0"/>
                          </a:rPr>
                          <m:t>𝜹</m:t>
                        </m:r>
                        <m:sSub>
                          <m:sSubPr>
                            <m:ctrlPr>
                              <a:rPr lang="el-GR" sz="2400" b="1" i="1">
                                <a:latin typeface="Cambria Math" panose="02040503050406030204" pitchFamily="18" charset="0"/>
                              </a:rPr>
                            </m:ctrlPr>
                          </m:sSubPr>
                          <m:e>
                            <m:r>
                              <a:rPr lang="el-GR" sz="2400" b="1" i="1">
                                <a:latin typeface="Cambria Math" panose="02040503050406030204" pitchFamily="18" charset="0"/>
                              </a:rPr>
                              <m:t>(</m:t>
                            </m:r>
                            <m:r>
                              <a:rPr lang="en-US" sz="2400" b="1" i="1">
                                <a:latin typeface="Cambria Math" panose="02040503050406030204" pitchFamily="18" charset="0"/>
                              </a:rPr>
                              <m:t>𝒇</m:t>
                            </m:r>
                            <m:r>
                              <a:rPr lang="en-US" sz="2400" b="1" i="1">
                                <a:latin typeface="Cambria Math" panose="02040503050406030204" pitchFamily="18" charset="0"/>
                              </a:rPr>
                              <m:t>−</m:t>
                            </m:r>
                            <m:r>
                              <a:rPr lang="el-GR" sz="2400" b="1" i="1">
                                <a:latin typeface="Cambria Math" panose="02040503050406030204" pitchFamily="18" charset="0"/>
                              </a:rPr>
                              <m:t>𝝂</m:t>
                            </m:r>
                          </m:e>
                          <m:sub>
                            <m:r>
                              <a:rPr lang="en-US" sz="2400" b="1" i="1">
                                <a:latin typeface="Cambria Math" panose="02040503050406030204" pitchFamily="18" charset="0"/>
                              </a:rPr>
                              <m:t>𝒔</m:t>
                            </m:r>
                          </m:sub>
                        </m:sSub>
                      </m:e>
                    </m:d>
                  </m:oMath>
                </a14:m>
                <a:r>
                  <a:rPr lang="en-US" sz="2400" b="1" dirty="0"/>
                  <a:t>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𝒔𝒊𝒏</m:t>
                        </m:r>
                      </m:e>
                      <m:sup>
                        <m:r>
                          <a:rPr lang="en-US" sz="2400" b="1" i="1">
                            <a:latin typeface="Cambria Math" panose="02040503050406030204" pitchFamily="18" charset="0"/>
                          </a:rPr>
                          <m:t>𝟐</m:t>
                        </m:r>
                      </m:sup>
                    </m:sSup>
                    <m:d>
                      <m:dPr>
                        <m:begChr m:val="["/>
                        <m:endChr m:val="]"/>
                        <m:ctrlPr>
                          <a:rPr lang="en-US" sz="2400" b="1" i="1">
                            <a:latin typeface="Cambria Math" panose="02040503050406030204" pitchFamily="18" charset="0"/>
                          </a:rPr>
                        </m:ctrlPr>
                      </m:dPr>
                      <m:e>
                        <m:r>
                          <a:rPr lang="el-GR" sz="2400" b="1" i="1">
                            <a:latin typeface="Cambria Math" panose="02040503050406030204" pitchFamily="18" charset="0"/>
                          </a:rPr>
                          <m:t>𝝅</m:t>
                        </m:r>
                        <m:d>
                          <m:dPr>
                            <m:ctrlPr>
                              <a:rPr lang="el-GR" sz="2400" b="1" i="1">
                                <a:latin typeface="Cambria Math" panose="02040503050406030204" pitchFamily="18" charset="0"/>
                              </a:rPr>
                            </m:ctrlPr>
                          </m:dPr>
                          <m:e>
                            <m:r>
                              <a:rPr lang="en-US" sz="2400" b="1" i="1">
                                <a:latin typeface="Cambria Math" panose="02040503050406030204" pitchFamily="18" charset="0"/>
                              </a:rPr>
                              <m:t>𝒇</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l-GR" sz="2400" b="1" i="1">
                                    <a:latin typeface="Cambria Math" panose="02040503050406030204" pitchFamily="18" charset="0"/>
                                  </a:rPr>
                                  <m:t>𝝂</m:t>
                                </m:r>
                              </m:e>
                              <m:sub>
                                <m:r>
                                  <a:rPr lang="en-US" sz="2400" b="1" i="1">
                                    <a:latin typeface="Cambria Math" panose="02040503050406030204" pitchFamily="18" charset="0"/>
                                  </a:rPr>
                                  <m:t>𝒔</m:t>
                                </m:r>
                              </m:sub>
                            </m:sSub>
                          </m:e>
                        </m:d>
                        <m:sSub>
                          <m:sSubPr>
                            <m:ctrlPr>
                              <a:rPr lang="en-US" sz="2400" b="1" i="1">
                                <a:latin typeface="Cambria Math" panose="02040503050406030204" pitchFamily="18" charset="0"/>
                              </a:rPr>
                            </m:ctrlPr>
                          </m:sSubPr>
                          <m:e>
                            <m:r>
                              <a:rPr lang="en-US" sz="2400" b="1" i="1">
                                <a:latin typeface="Cambria Math" panose="02040503050406030204" pitchFamily="18" charset="0"/>
                              </a:rPr>
                              <m:t>𝒕</m:t>
                            </m:r>
                          </m:e>
                          <m:sub>
                            <m:r>
                              <a:rPr lang="en-US" sz="2400" b="1" i="1">
                                <a:latin typeface="Cambria Math" panose="02040503050406030204" pitchFamily="18" charset="0"/>
                              </a:rPr>
                              <m:t>𝒅</m:t>
                            </m:r>
                          </m:sub>
                        </m:sSub>
                      </m:e>
                    </m:d>
                    <m:r>
                      <a:rPr lang="el-GR" sz="2400" b="1" i="0" smtClean="0">
                        <a:latin typeface="Cambria Math" panose="02040503050406030204" pitchFamily="18" charset="0"/>
                      </a:rPr>
                      <m:t>+</m:t>
                    </m:r>
                  </m:oMath>
                </a14:m>
                <a:endParaRPr lang="el-GR" sz="2400" b="1" dirty="0"/>
              </a:p>
              <a:p>
                <a:pPr algn="just" defTabSz="4389438">
                  <a:lnSpc>
                    <a:spcPct val="150000"/>
                  </a:lnSpc>
                  <a:spcBef>
                    <a:spcPct val="50000"/>
                  </a:spcBef>
                  <a:buClr>
                    <a:srgbClr val="CC3300"/>
                  </a:buClr>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l-GR" sz="2400" b="1" i="1" smtClean="0">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𝒉</m:t>
                              </m:r>
                            </m:e>
                            <m:sub>
                              <m:r>
                                <a:rPr lang="en-US" sz="2400" b="1" i="1">
                                  <a:latin typeface="Cambria Math" panose="02040503050406030204" pitchFamily="18" charset="0"/>
                                </a:rPr>
                                <m:t>𝟎</m:t>
                              </m:r>
                            </m:sub>
                          </m:sSub>
                        </m:num>
                        <m:den>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panose="02040503050406030204" pitchFamily="18" charset="0"/>
                                    </a:rPr>
                                    <m:t>(</m:t>
                                  </m:r>
                                  <m:r>
                                    <a:rPr lang="en-US" sz="2400" b="1" i="1">
                                      <a:latin typeface="Cambria Math" panose="02040503050406030204" pitchFamily="18" charset="0"/>
                                    </a:rPr>
                                    <m:t>𝒇</m:t>
                                  </m:r>
                                  <m:r>
                                    <a:rPr lang="en-US" sz="2400" b="1" i="1">
                                      <a:latin typeface="Cambria Math" panose="02040503050406030204" pitchFamily="18" charset="0"/>
                                    </a:rPr>
                                    <m:t>−</m:t>
                                  </m:r>
                                  <m:r>
                                    <a:rPr lang="el-GR" sz="2400" b="1" i="1">
                                      <a:latin typeface="Cambria Math" panose="02040503050406030204" pitchFamily="18" charset="0"/>
                                    </a:rPr>
                                    <m:t>𝝂</m:t>
                                  </m:r>
                                </m:e>
                                <m:sub>
                                  <m:r>
                                    <a:rPr lang="en-US" sz="2400" b="1" i="1">
                                      <a:latin typeface="Cambria Math" panose="02040503050406030204" pitchFamily="18" charset="0"/>
                                    </a:rPr>
                                    <m:t>𝒔</m:t>
                                  </m:r>
                                </m:sub>
                              </m:sSub>
                              <m:r>
                                <a:rPr lang="en-US" sz="2400" b="1" i="1">
                                  <a:latin typeface="Cambria Math" panose="02040503050406030204" pitchFamily="18" charset="0"/>
                                </a:rPr>
                                <m:t>)</m:t>
                              </m:r>
                            </m:e>
                            <m:sup>
                              <m:r>
                                <a:rPr lang="en-US" sz="2400" b="1" i="1">
                                  <a:latin typeface="Cambria Math" panose="02040503050406030204" pitchFamily="18" charset="0"/>
                                </a:rPr>
                                <m:t>𝟐</m:t>
                              </m:r>
                            </m:sup>
                          </m:sSup>
                          <m:r>
                            <a:rPr lang="en-US" sz="2400" b="1" i="1">
                              <a:latin typeface="Cambria Math" panose="02040503050406030204" pitchFamily="18" charset="0"/>
                            </a:rPr>
                            <m:t>+(</m:t>
                          </m:r>
                          <m:r>
                            <a:rPr lang="en-US" sz="2400" b="1" i="1">
                              <a:latin typeface="Cambria Math" panose="02040503050406030204" pitchFamily="18" charset="0"/>
                            </a:rPr>
                            <m:t>𝟐</m:t>
                          </m:r>
                          <m:r>
                            <a:rPr lang="el-GR" sz="2400" b="1" i="1">
                              <a:latin typeface="Cambria Math" panose="02040503050406030204" pitchFamily="18" charset="0"/>
                            </a:rPr>
                            <m:t>𝝅</m:t>
                          </m:r>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panose="02040503050406030204" pitchFamily="18" charset="0"/>
                                    </a:rPr>
                                    <m:t>𝒉</m:t>
                                  </m:r>
                                </m:e>
                                <m:sub>
                                  <m:r>
                                    <a:rPr lang="en-US" sz="2400" b="1" i="1">
                                      <a:latin typeface="Cambria Math" panose="02040503050406030204" pitchFamily="18" charset="0"/>
                                    </a:rPr>
                                    <m:t>𝟎</m:t>
                                  </m:r>
                                </m:sub>
                              </m:sSub>
                              <m:r>
                                <a:rPr lang="el-GR" sz="2400" b="1" i="1">
                                  <a:latin typeface="Cambria Math" panose="02040503050406030204" pitchFamily="18" charset="0"/>
                                </a:rPr>
                                <m:t>)</m:t>
                              </m:r>
                            </m:e>
                            <m:sup>
                              <m:r>
                                <a:rPr lang="el-GR" sz="2400" b="1" i="1">
                                  <a:latin typeface="Cambria Math" panose="02040503050406030204" pitchFamily="18" charset="0"/>
                                </a:rPr>
                                <m:t>𝟐</m:t>
                              </m:r>
                            </m:sup>
                          </m:sSup>
                        </m:den>
                      </m:f>
                      <m:r>
                        <a:rPr lang="el-GR" sz="2400" b="1" i="1" smtClean="0">
                          <a:latin typeface="Cambria Math" panose="02040503050406030204" pitchFamily="18" charset="0"/>
                        </a:rPr>
                        <m: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𝒉</m:t>
                              </m:r>
                            </m:e>
                            <m:sub>
                              <m:r>
                                <a:rPr lang="en-US" sz="2400" b="1" i="1" smtClean="0">
                                  <a:latin typeface="Cambria Math" panose="02040503050406030204" pitchFamily="18" charset="0"/>
                                </a:rPr>
                                <m:t>𝒈</m:t>
                              </m:r>
                            </m:sub>
                          </m:sSub>
                        </m:num>
                        <m:den>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panose="02040503050406030204" pitchFamily="18" charset="0"/>
                                    </a:rPr>
                                    <m:t>(</m:t>
                                  </m:r>
                                  <m:r>
                                    <a:rPr lang="en-US" sz="2400" b="1" i="1">
                                      <a:latin typeface="Cambria Math" panose="02040503050406030204" pitchFamily="18" charset="0"/>
                                    </a:rPr>
                                    <m:t>𝒇</m:t>
                                  </m:r>
                                  <m:r>
                                    <a:rPr lang="en-US" sz="2400" b="1" i="1">
                                      <a:latin typeface="Cambria Math" panose="02040503050406030204" pitchFamily="18" charset="0"/>
                                    </a:rPr>
                                    <m:t>−</m:t>
                                  </m:r>
                                  <m:r>
                                    <a:rPr lang="el-GR" sz="2400" b="1" i="1">
                                      <a:latin typeface="Cambria Math" panose="02040503050406030204" pitchFamily="18" charset="0"/>
                                    </a:rPr>
                                    <m:t>𝝂</m:t>
                                  </m:r>
                                </m:e>
                                <m:sub>
                                  <m:r>
                                    <a:rPr lang="en-US" sz="2400" b="1" i="1">
                                      <a:latin typeface="Cambria Math" panose="02040503050406030204" pitchFamily="18" charset="0"/>
                                    </a:rPr>
                                    <m:t>𝒔</m:t>
                                  </m:r>
                                </m:sub>
                              </m:sSub>
                              <m:r>
                                <a:rPr lang="en-US" sz="2400" b="1" i="1">
                                  <a:latin typeface="Cambria Math" panose="02040503050406030204" pitchFamily="18" charset="0"/>
                                </a:rPr>
                                <m:t>)</m:t>
                              </m:r>
                            </m:e>
                            <m:sup>
                              <m:r>
                                <a:rPr lang="en-US" sz="2400" b="1" i="1">
                                  <a:latin typeface="Cambria Math" panose="02040503050406030204" pitchFamily="18" charset="0"/>
                                </a:rPr>
                                <m:t>𝟐</m:t>
                              </m:r>
                            </m:sup>
                          </m:sSup>
                        </m:den>
                      </m:f>
                      <m:r>
                        <a:rPr lang="en-US" sz="2400" b="1" i="1" smtClean="0">
                          <a:latin typeface="Cambria Math" panose="02040503050406030204" pitchFamily="18" charset="0"/>
                        </a:rPr>
                        <m:t>𝒆𝒙𝒑</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m:t>
                              </m:r>
                              <m:r>
                                <a:rPr lang="en-US" sz="2400" b="1" i="1" smtClean="0">
                                  <a:latin typeface="Cambria Math" panose="02040503050406030204" pitchFamily="18" charset="0"/>
                                </a:rPr>
                                <m:t>𝒇</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l-GR" sz="2400" b="1" i="1">
                                      <a:latin typeface="Cambria Math" panose="02040503050406030204" pitchFamily="18" charset="0"/>
                                    </a:rPr>
                                    <m:t>𝝂</m:t>
                                  </m:r>
                                </m:e>
                                <m:sub>
                                  <m:r>
                                    <a:rPr lang="en-US" sz="2400" b="1" i="1">
                                      <a:latin typeface="Cambria Math" panose="02040503050406030204" pitchFamily="18" charset="0"/>
                                    </a:rPr>
                                    <m:t>𝒔</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𝒈</m:t>
                                  </m:r>
                                </m:sub>
                              </m:sSub>
                              <m:r>
                                <a:rPr lang="en-US" sz="2400" b="1" i="1" smtClean="0">
                                  <a:latin typeface="Cambria Math" panose="02040503050406030204" pitchFamily="18" charset="0"/>
                                </a:rPr>
                                <m:t>)</m:t>
                              </m:r>
                            </m:e>
                            <m:sup>
                              <m:r>
                                <a:rPr lang="en-US" sz="2400" b="1" i="1" smtClean="0">
                                  <a:latin typeface="Cambria Math" panose="02040503050406030204" pitchFamily="18" charset="0"/>
                                </a:rPr>
                                <m:t>𝟐</m:t>
                              </m:r>
                            </m:sup>
                          </m:sSup>
                        </m:num>
                        <m:den>
                          <m:r>
                            <a:rPr lang="en-US" sz="2400" b="1" i="1" smtClean="0">
                              <a:latin typeface="Cambria Math" panose="02040503050406030204" pitchFamily="18" charset="0"/>
                            </a:rPr>
                            <m:t>𝟐</m:t>
                          </m:r>
                          <m:sSup>
                            <m:sSupPr>
                              <m:ctrlPr>
                                <a:rPr lang="en-US" sz="2400" b="1" i="1" smtClean="0">
                                  <a:latin typeface="Cambria Math" panose="02040503050406030204" pitchFamily="18" charset="0"/>
                                </a:rPr>
                              </m:ctrlPr>
                            </m:sSupPr>
                            <m:e>
                              <m:sSub>
                                <m:sSubPr>
                                  <m:ctrlPr>
                                    <a:rPr lang="en-US" sz="2400" b="1" i="1" smtClean="0">
                                      <a:latin typeface="Cambria Math" panose="02040503050406030204" pitchFamily="18" charset="0"/>
                                    </a:rPr>
                                  </m:ctrlPr>
                                </m:sSubPr>
                                <m:e>
                                  <m:r>
                                    <a:rPr lang="el-GR" sz="2400" b="1" i="1" smtClean="0">
                                      <a:latin typeface="Cambria Math" panose="02040503050406030204" pitchFamily="18" charset="0"/>
                                    </a:rPr>
                                    <m:t>𝝈</m:t>
                                  </m:r>
                                </m:e>
                                <m:sub>
                                  <m:r>
                                    <a:rPr lang="en-US" sz="2400" b="1" i="1" smtClean="0">
                                      <a:latin typeface="Cambria Math" panose="02040503050406030204" pitchFamily="18" charset="0"/>
                                    </a:rPr>
                                    <m:t>𝒈</m:t>
                                  </m:r>
                                </m:sub>
                              </m:sSub>
                            </m:e>
                            <m:sup>
                              <m:r>
                                <a:rPr lang="el-GR" sz="2400" b="1" i="1" smtClean="0">
                                  <a:latin typeface="Cambria Math" panose="02040503050406030204" pitchFamily="18" charset="0"/>
                                </a:rPr>
                                <m:t>𝟐</m:t>
                              </m:r>
                            </m:sup>
                          </m:sSup>
                        </m:den>
                      </m:f>
                      <m:r>
                        <a:rPr lang="en-US" sz="2400" b="1" i="1" smtClean="0">
                          <a:latin typeface="Cambria Math" panose="02040503050406030204" pitchFamily="18" charset="0"/>
                        </a:rPr>
                        <m:t>]</m:t>
                      </m:r>
                    </m:oMath>
                  </m:oMathPara>
                </a14:m>
                <a:endParaRPr lang="en-US" sz="2400" b="1" dirty="0"/>
              </a:p>
              <a:p>
                <a:pPr algn="just" defTabSz="4389438">
                  <a:lnSpc>
                    <a:spcPct val="150000"/>
                  </a:lnSpc>
                  <a:spcBef>
                    <a:spcPct val="50000"/>
                  </a:spcBef>
                  <a:buClr>
                    <a:srgbClr val="CC3300"/>
                  </a:buClr>
                </a:pPr>
                <a14:m>
                  <m:oMathPara xmlns:m="http://schemas.openxmlformats.org/officeDocument/2006/math">
                    <m:oMathParaPr>
                      <m:jc m:val="centerGroup"/>
                    </m:oMathParaPr>
                    <m:oMath xmlns:m="http://schemas.openxmlformats.org/officeDocument/2006/math">
                      <m:r>
                        <a:rPr lang="el-GR" sz="2400" b="1" i="1" smtClean="0">
                          <a:latin typeface="Cambria Math" panose="02040503050406030204" pitchFamily="18" charset="0"/>
                        </a:rPr>
                        <m: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𝒉</m:t>
                              </m:r>
                            </m:e>
                            <m:sub>
                              <m:r>
                                <a:rPr lang="en-US" sz="2400" b="1" i="1" smtClean="0">
                                  <a:latin typeface="Cambria Math" panose="02040503050406030204" pitchFamily="18" charset="0"/>
                                </a:rPr>
                                <m:t>𝒈</m:t>
                              </m:r>
                            </m:sub>
                          </m:sSub>
                        </m:num>
                        <m:den>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panose="02040503050406030204" pitchFamily="18" charset="0"/>
                                    </a:rPr>
                                    <m:t>(</m:t>
                                  </m:r>
                                  <m:r>
                                    <a:rPr lang="en-US" sz="2400" b="1" i="1">
                                      <a:latin typeface="Cambria Math" panose="02040503050406030204" pitchFamily="18" charset="0"/>
                                    </a:rPr>
                                    <m:t>𝒇</m:t>
                                  </m:r>
                                  <m:r>
                                    <a:rPr lang="en-US" sz="2400" b="1" i="1">
                                      <a:latin typeface="Cambria Math" panose="02040503050406030204" pitchFamily="18" charset="0"/>
                                    </a:rPr>
                                    <m:t>−</m:t>
                                  </m:r>
                                  <m:r>
                                    <a:rPr lang="el-GR" sz="2400" b="1" i="1">
                                      <a:latin typeface="Cambria Math" panose="02040503050406030204" pitchFamily="18" charset="0"/>
                                    </a:rPr>
                                    <m:t>𝝂</m:t>
                                  </m:r>
                                </m:e>
                                <m:sub>
                                  <m:r>
                                    <a:rPr lang="en-US" sz="2400" b="1" i="1">
                                      <a:latin typeface="Cambria Math" panose="02040503050406030204" pitchFamily="18" charset="0"/>
                                    </a:rPr>
                                    <m:t>𝒔</m:t>
                                  </m:r>
                                </m:sub>
                              </m:sSub>
                              <m:r>
                                <a:rPr lang="en-US" sz="2400" b="1" i="1">
                                  <a:latin typeface="Cambria Math" panose="02040503050406030204" pitchFamily="18" charset="0"/>
                                </a:rPr>
                                <m:t>)</m:t>
                              </m:r>
                            </m:e>
                            <m:sup>
                              <m:r>
                                <a:rPr lang="en-US" sz="2400" b="1" i="1">
                                  <a:latin typeface="Cambria Math" panose="02040503050406030204" pitchFamily="18" charset="0"/>
                                </a:rPr>
                                <m:t>𝟐</m:t>
                              </m:r>
                            </m:sup>
                          </m:sSup>
                        </m:den>
                      </m:f>
                      <m:r>
                        <a:rPr lang="en-US" sz="2400" b="1" i="1" smtClean="0">
                          <a:latin typeface="Cambria Math" panose="02040503050406030204" pitchFamily="18" charset="0"/>
                        </a:rPr>
                        <m:t>𝒆𝒙𝒑</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sSup>
                            <m:sSupPr>
                              <m:ctrlPr>
                                <a:rPr lang="en-US" sz="2400" b="1" i="1" smtClean="0">
                                  <a:latin typeface="Cambria Math" panose="02040503050406030204" pitchFamily="18" charset="0"/>
                                </a:rPr>
                              </m:ctrlPr>
                            </m:sSupPr>
                            <m:e>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𝒇</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l-GR" sz="2400" b="1" i="1">
                                          <a:latin typeface="Cambria Math" panose="02040503050406030204" pitchFamily="18" charset="0"/>
                                        </a:rPr>
                                        <m:t>𝝂</m:t>
                                      </m:r>
                                    </m:e>
                                    <m:sub>
                                      <m:r>
                                        <a:rPr lang="en-US" sz="2400" b="1" i="1">
                                          <a:latin typeface="Cambria Math" panose="02040503050406030204" pitchFamily="18" charset="0"/>
                                        </a:rPr>
                                        <m:t>𝒔</m:t>
                                      </m:r>
                                    </m:sub>
                                  </m:sSub>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𝒈</m:t>
                                      </m:r>
                                    </m:sub>
                                  </m:sSub>
                                </m:e>
                              </m:d>
                            </m:e>
                            <m:sup>
                              <m:r>
                                <a:rPr lang="en-US" sz="2400" b="1" i="1" smtClean="0">
                                  <a:latin typeface="Cambria Math" panose="02040503050406030204" pitchFamily="18" charset="0"/>
                                </a:rPr>
                                <m:t>𝟐</m:t>
                              </m:r>
                            </m:sup>
                          </m:sSup>
                        </m:num>
                        <m:den>
                          <m:r>
                            <a:rPr lang="en-US" sz="2400" b="1" i="1" smtClean="0">
                              <a:latin typeface="Cambria Math" panose="02040503050406030204" pitchFamily="18" charset="0"/>
                            </a:rPr>
                            <m:t>𝟐</m:t>
                          </m:r>
                          <m:sSup>
                            <m:sSupPr>
                              <m:ctrlPr>
                                <a:rPr lang="en-US" sz="2400" b="1" i="1" smtClean="0">
                                  <a:latin typeface="Cambria Math" panose="02040503050406030204" pitchFamily="18" charset="0"/>
                                </a:rPr>
                              </m:ctrlPr>
                            </m:sSupPr>
                            <m:e>
                              <m:sSub>
                                <m:sSubPr>
                                  <m:ctrlPr>
                                    <a:rPr lang="en-US" sz="2400" b="1" i="1" smtClean="0">
                                      <a:latin typeface="Cambria Math" panose="02040503050406030204" pitchFamily="18" charset="0"/>
                                    </a:rPr>
                                  </m:ctrlPr>
                                </m:sSubPr>
                                <m:e>
                                  <m:r>
                                    <a:rPr lang="el-GR" sz="2400" b="1" i="1" smtClean="0">
                                      <a:latin typeface="Cambria Math" panose="02040503050406030204" pitchFamily="18" charset="0"/>
                                    </a:rPr>
                                    <m:t>𝝈</m:t>
                                  </m:r>
                                </m:e>
                                <m:sub>
                                  <m:r>
                                    <a:rPr lang="en-US" sz="2400" b="1" i="1" smtClean="0">
                                      <a:latin typeface="Cambria Math" panose="02040503050406030204" pitchFamily="18" charset="0"/>
                                    </a:rPr>
                                    <m:t>𝒈</m:t>
                                  </m:r>
                                </m:sub>
                              </m:sSub>
                            </m:e>
                            <m:sup>
                              <m:r>
                                <a:rPr lang="el-GR" sz="2400" b="1" i="1" smtClean="0">
                                  <a:latin typeface="Cambria Math" panose="02040503050406030204" pitchFamily="18" charset="0"/>
                                </a:rPr>
                                <m:t>𝟐</m:t>
                              </m:r>
                            </m:sup>
                          </m:sSup>
                        </m:den>
                      </m:f>
                      <m:r>
                        <a:rPr lang="en-US" sz="2400" b="1" i="1" smtClean="0">
                          <a:latin typeface="Cambria Math" panose="02040503050406030204" pitchFamily="18" charset="0"/>
                        </a:rPr>
                        <m:t>]}</m:t>
                      </m:r>
                    </m:oMath>
                  </m:oMathPara>
                </a14:m>
                <a:endParaRPr lang="en-US" sz="2400" b="1" dirty="0"/>
              </a:p>
              <a:p>
                <a:pPr algn="just" defTabSz="4389438">
                  <a:spcBef>
                    <a:spcPct val="50000"/>
                  </a:spcBef>
                  <a:buClr>
                    <a:srgbClr val="CC3300"/>
                  </a:buClr>
                </a:pPr>
                <a:endParaRPr lang="en-US" sz="2400" dirty="0"/>
              </a:p>
              <a:p>
                <a:pPr algn="just" defTabSz="4389438">
                  <a:spcBef>
                    <a:spcPct val="50000"/>
                  </a:spcBef>
                  <a:buClr>
                    <a:srgbClr val="CC3300"/>
                  </a:buClr>
                </a:pPr>
                <a:r>
                  <a:rPr lang="en-US" sz="2400" dirty="0"/>
                  <a:t>Fractional power in the servo bumps:</a:t>
                </a:r>
              </a:p>
              <a:p>
                <a:pPr algn="just" defTabSz="4389438">
                  <a:spcBef>
                    <a:spcPct val="50000"/>
                  </a:spcBef>
                  <a:buClr>
                    <a:srgbClr val="CC3300"/>
                  </a:buClr>
                </a:pPr>
                <a:endParaRPr lang="en-US" sz="2400" dirty="0"/>
              </a:p>
            </p:txBody>
          </p:sp>
        </mc:Choice>
        <mc:Fallback xmlns="">
          <p:sp>
            <p:nvSpPr>
              <p:cNvPr id="479" name="Text Box 1061">
                <a:extLst>
                  <a:ext uri="{FF2B5EF4-FFF2-40B4-BE49-F238E27FC236}">
                    <a16:creationId xmlns:a16="http://schemas.microsoft.com/office/drawing/2014/main" id="{F17A7C47-C03A-4154-AB90-41F0D846E0DB}"/>
                  </a:ext>
                </a:extLst>
              </p:cNvPr>
              <p:cNvSpPr txBox="1">
                <a:spLocks noRot="1" noChangeAspect="1" noMove="1" noResize="1" noEditPoints="1" noAdjustHandles="1" noChangeArrowheads="1" noChangeShapeType="1" noTextEdit="1"/>
              </p:cNvSpPr>
              <p:nvPr/>
            </p:nvSpPr>
            <p:spPr bwMode="auto">
              <a:xfrm>
                <a:off x="34194015" y="15046781"/>
                <a:ext cx="8666760" cy="12213215"/>
              </a:xfrm>
              <a:prstGeom prst="rect">
                <a:avLst/>
              </a:prstGeom>
              <a:blipFill>
                <a:blip r:embed="rId22"/>
                <a:stretch>
                  <a:fillRect l="-1758" t="-649" r="-1125"/>
                </a:stretch>
              </a:blipFill>
              <a:ln w="19050">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1" name="Text Box 1061">
                <a:extLst>
                  <a:ext uri="{FF2B5EF4-FFF2-40B4-BE49-F238E27FC236}">
                    <a16:creationId xmlns:a16="http://schemas.microsoft.com/office/drawing/2014/main" id="{36329E5D-D9FB-4751-83D4-3A6B3E13ADAA}"/>
                  </a:ext>
                </a:extLst>
              </p:cNvPr>
              <p:cNvSpPr txBox="1">
                <a:spLocks noChangeArrowheads="1"/>
              </p:cNvSpPr>
              <p:nvPr/>
            </p:nvSpPr>
            <p:spPr bwMode="auto">
              <a:xfrm>
                <a:off x="30089275" y="21717590"/>
                <a:ext cx="4237011" cy="3046988"/>
              </a:xfrm>
              <a:prstGeom prst="rect">
                <a:avLst/>
              </a:prstGeom>
              <a:noFill/>
              <a:ln w="19050">
                <a:noFill/>
                <a:miter lim="800000"/>
                <a:headEnd/>
                <a:tailEnd/>
              </a:ln>
            </p:spPr>
            <p:txBody>
              <a:bodyPr wrap="square">
                <a:spAutoFit/>
              </a:bodyPr>
              <a:lstStyle/>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Red: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0" smtClean="0">
                            <a:solidFill>
                              <a:schemeClr val="tx1"/>
                            </a:solidFill>
                            <a:latin typeface="Cambria Math" panose="02040503050406030204" pitchFamily="18" charset="0"/>
                          </a:rPr>
                          <m:t>𝚬</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chemeClr val="tx1"/>
                    </a:solidFill>
                    <a:latin typeface="Arial" panose="020B0604020202020204" pitchFamily="34" charset="0"/>
                    <a:cs typeface="Arial" panose="020B0604020202020204" pitchFamily="34" charset="0"/>
                  </a:rPr>
                  <a:t> solutions</a:t>
                </a:r>
              </a:p>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Salmon: Approximate </a:t>
                </a:r>
              </a:p>
              <a:p>
                <a:pPr algn="just" defTabSz="4389438">
                  <a:spcBef>
                    <a:spcPct val="50000"/>
                  </a:spcBef>
                  <a:buClr>
                    <a:srgbClr val="CC3300"/>
                  </a:buClr>
                </a:pPr>
                <a:r>
                  <a:rPr lang="en-US" sz="2400" b="1" dirty="0">
                    <a:latin typeface="Arial" panose="020B0604020202020204" pitchFamily="34" charset="0"/>
                    <a:cs typeface="Arial" panose="020B0604020202020204" pitchFamily="34" charset="0"/>
                  </a:rPr>
                  <a:t>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l-GR" sz="2400" b="1" i="0" smtClean="0">
                            <a:solidFill>
                              <a:schemeClr val="tx1"/>
                            </a:solidFill>
                            <a:latin typeface="Cambria Math" panose="02040503050406030204" pitchFamily="18" charset="0"/>
                          </a:rPr>
                          <m:t>𝚬</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chemeClr val="tx1"/>
                    </a:solidFill>
                    <a:latin typeface="Arial" panose="020B0604020202020204" pitchFamily="34" charset="0"/>
                    <a:cs typeface="Arial" panose="020B0604020202020204" pitchFamily="34" charset="0"/>
                  </a:rPr>
                  <a:t> solutions</a:t>
                </a:r>
              </a:p>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Blue</a:t>
                </a:r>
                <a:r>
                  <a:rPr lang="en-US" sz="2400" b="1" dirty="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n-US" sz="2400" b="1" i="1" smtClean="0">
                            <a:solidFill>
                              <a:schemeClr val="tx1"/>
                            </a:solidFill>
                            <a:latin typeface="Cambria Math" panose="02040503050406030204" pitchFamily="18" charset="0"/>
                          </a:rPr>
                          <m:t>𝒊</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chemeClr val="tx1"/>
                    </a:solidFill>
                    <a:latin typeface="Arial" panose="020B0604020202020204" pitchFamily="34" charset="0"/>
                    <a:cs typeface="Arial" panose="020B0604020202020204" pitchFamily="34" charset="0"/>
                  </a:rPr>
                  <a:t> solutions</a:t>
                </a:r>
              </a:p>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Light Blue</a:t>
                </a:r>
                <a:r>
                  <a:rPr lang="en-US" sz="2400" b="1" dirty="0">
                    <a:latin typeface="Arial" panose="020B0604020202020204" pitchFamily="34" charset="0"/>
                    <a:cs typeface="Arial" panose="020B0604020202020204" pitchFamily="34" charset="0"/>
                    <a:sym typeface="Wingdings" panose="05000000000000000000" pitchFamily="2" charset="2"/>
                  </a:rPr>
                  <a:t>: Approximate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n-US" sz="2400" b="1" i="1" smtClean="0">
                            <a:solidFill>
                              <a:schemeClr val="tx1"/>
                            </a:solidFill>
                            <a:latin typeface="Cambria Math" panose="02040503050406030204" pitchFamily="18" charset="0"/>
                          </a:rPr>
                          <m:t>𝒊</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chemeClr val="tx1"/>
                    </a:solidFill>
                    <a:latin typeface="Arial" panose="020B0604020202020204" pitchFamily="34" charset="0"/>
                    <a:cs typeface="Arial" panose="020B0604020202020204" pitchFamily="34" charset="0"/>
                  </a:rPr>
                  <a:t>  solutions</a:t>
                </a:r>
              </a:p>
            </p:txBody>
          </p:sp>
        </mc:Choice>
        <mc:Fallback xmlns="">
          <p:sp>
            <p:nvSpPr>
              <p:cNvPr id="481" name="Text Box 1061">
                <a:extLst>
                  <a:ext uri="{FF2B5EF4-FFF2-40B4-BE49-F238E27FC236}">
                    <a16:creationId xmlns:a16="http://schemas.microsoft.com/office/drawing/2014/main" id="{36329E5D-D9FB-4751-83D4-3A6B3E13ADAA}"/>
                  </a:ext>
                </a:extLst>
              </p:cNvPr>
              <p:cNvSpPr txBox="1">
                <a:spLocks noRot="1" noChangeAspect="1" noMove="1" noResize="1" noEditPoints="1" noAdjustHandles="1" noChangeArrowheads="1" noChangeShapeType="1" noTextEdit="1"/>
              </p:cNvSpPr>
              <p:nvPr/>
            </p:nvSpPr>
            <p:spPr bwMode="auto">
              <a:xfrm>
                <a:off x="30089275" y="21717590"/>
                <a:ext cx="4237011" cy="3046988"/>
              </a:xfrm>
              <a:prstGeom prst="rect">
                <a:avLst/>
              </a:prstGeom>
              <a:blipFill>
                <a:blip r:embed="rId23"/>
                <a:stretch>
                  <a:fillRect l="-2302" t="-1403" r="-2158" b="-4008"/>
                </a:stretch>
              </a:blipFill>
              <a:ln w="19050">
                <a:noFill/>
                <a:miter lim="800000"/>
                <a:headEnd/>
                <a:tailEnd/>
              </a:ln>
            </p:spPr>
            <p:txBody>
              <a:bodyPr/>
              <a:lstStyle/>
              <a:p>
                <a:r>
                  <a:rPr lang="en-US">
                    <a:noFill/>
                  </a:rPr>
                  <a:t> </a:t>
                </a:r>
              </a:p>
            </p:txBody>
          </p:sp>
        </mc:Fallback>
      </mc:AlternateContent>
      <p:cxnSp>
        <p:nvCxnSpPr>
          <p:cNvPr id="496" name="Straight Connector 495">
            <a:extLst>
              <a:ext uri="{FF2B5EF4-FFF2-40B4-BE49-F238E27FC236}">
                <a16:creationId xmlns:a16="http://schemas.microsoft.com/office/drawing/2014/main" id="{F746C1F1-3B29-4BF6-9EAE-20EBFF5C7DB9}"/>
              </a:ext>
            </a:extLst>
          </p:cNvPr>
          <p:cNvCxnSpPr>
            <a:cxnSpLocks/>
          </p:cNvCxnSpPr>
          <p:nvPr/>
        </p:nvCxnSpPr>
        <p:spPr bwMode="auto">
          <a:xfrm>
            <a:off x="25623032" y="5925282"/>
            <a:ext cx="0" cy="158779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8" name="Straight Connector 497">
            <a:extLst>
              <a:ext uri="{FF2B5EF4-FFF2-40B4-BE49-F238E27FC236}">
                <a16:creationId xmlns:a16="http://schemas.microsoft.com/office/drawing/2014/main" id="{6B6B8E27-19B3-4F3C-8D2C-749AF2C31685}"/>
              </a:ext>
            </a:extLst>
          </p:cNvPr>
          <p:cNvCxnSpPr>
            <a:cxnSpLocks/>
          </p:cNvCxnSpPr>
          <p:nvPr/>
        </p:nvCxnSpPr>
        <p:spPr bwMode="auto">
          <a:xfrm>
            <a:off x="29930449" y="21657627"/>
            <a:ext cx="0" cy="69257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3" name="Straight Arrow Connector 502">
            <a:extLst>
              <a:ext uri="{FF2B5EF4-FFF2-40B4-BE49-F238E27FC236}">
                <a16:creationId xmlns:a16="http://schemas.microsoft.com/office/drawing/2014/main" id="{D656A574-C42F-4468-8E5F-10A957DE6261}"/>
              </a:ext>
            </a:extLst>
          </p:cNvPr>
          <p:cNvCxnSpPr>
            <a:cxnSpLocks/>
          </p:cNvCxnSpPr>
          <p:nvPr/>
        </p:nvCxnSpPr>
        <p:spPr bwMode="auto">
          <a:xfrm flipH="1" flipV="1">
            <a:off x="26988501" y="26536651"/>
            <a:ext cx="1587109" cy="1461354"/>
          </a:xfrm>
          <a:prstGeom prst="straightConnector1">
            <a:avLst/>
          </a:prstGeom>
          <a:solidFill>
            <a:schemeClr val="accent1"/>
          </a:solidFill>
          <a:ln w="34925" cap="flat" cmpd="sng" algn="ctr">
            <a:solidFill>
              <a:schemeClr val="tx1"/>
            </a:solidFill>
            <a:prstDash val="solid"/>
            <a:round/>
            <a:headEnd type="none" w="lg" len="lg"/>
            <a:tailEnd type="triangle" w="lg" len="lg"/>
          </a:ln>
          <a:effectLst/>
        </p:spPr>
      </p:cxnSp>
      <p:cxnSp>
        <p:nvCxnSpPr>
          <p:cNvPr id="510" name="Straight Arrow Connector 509">
            <a:extLst>
              <a:ext uri="{FF2B5EF4-FFF2-40B4-BE49-F238E27FC236}">
                <a16:creationId xmlns:a16="http://schemas.microsoft.com/office/drawing/2014/main" id="{08BA4120-4538-4236-A6A5-57E05D2E8A5C}"/>
              </a:ext>
            </a:extLst>
          </p:cNvPr>
          <p:cNvCxnSpPr>
            <a:cxnSpLocks/>
          </p:cNvCxnSpPr>
          <p:nvPr/>
        </p:nvCxnSpPr>
        <p:spPr bwMode="auto">
          <a:xfrm flipH="1" flipV="1">
            <a:off x="27860039" y="26739146"/>
            <a:ext cx="674035" cy="1258859"/>
          </a:xfrm>
          <a:prstGeom prst="straightConnector1">
            <a:avLst/>
          </a:prstGeom>
          <a:solidFill>
            <a:schemeClr val="accent1"/>
          </a:solidFill>
          <a:ln w="34925" cap="flat" cmpd="sng" algn="ctr">
            <a:solidFill>
              <a:schemeClr val="tx1"/>
            </a:solidFill>
            <a:prstDash val="solid"/>
            <a:round/>
            <a:headEnd type="none" w="lg" len="lg"/>
            <a:tailEnd type="triangle" w="lg" len="lg"/>
          </a:ln>
          <a:effectLst/>
        </p:spPr>
      </p:cxnSp>
      <p:sp>
        <p:nvSpPr>
          <p:cNvPr id="67" name="TextBox 66">
            <a:extLst>
              <a:ext uri="{FF2B5EF4-FFF2-40B4-BE49-F238E27FC236}">
                <a16:creationId xmlns:a16="http://schemas.microsoft.com/office/drawing/2014/main" id="{D31497EE-65B3-46A7-ACAB-638B89BC7D9E}"/>
              </a:ext>
            </a:extLst>
          </p:cNvPr>
          <p:cNvSpPr txBox="1"/>
          <p:nvPr/>
        </p:nvSpPr>
        <p:spPr>
          <a:xfrm>
            <a:off x="27398691" y="27967029"/>
            <a:ext cx="2369169" cy="461665"/>
          </a:xfrm>
          <a:prstGeom prst="rect">
            <a:avLst/>
          </a:prstGeom>
          <a:noFill/>
        </p:spPr>
        <p:txBody>
          <a:bodyPr wrap="square" rtlCol="0">
            <a:spAutoFit/>
          </a:bodyPr>
          <a:lstStyle/>
          <a:p>
            <a:r>
              <a:rPr lang="en-US" sz="2400" b="1" dirty="0">
                <a:solidFill>
                  <a:srgbClr val="0000FF"/>
                </a:solidFill>
              </a:rPr>
              <a:t>Servo bumps</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5E47602-16EA-469D-99D6-ECE6D1A1FAB5}"/>
                  </a:ext>
                </a:extLst>
              </p:cNvPr>
              <p:cNvSpPr txBox="1"/>
              <p:nvPr/>
            </p:nvSpPr>
            <p:spPr>
              <a:xfrm>
                <a:off x="36702254" y="26880609"/>
                <a:ext cx="3237668" cy="10480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m:t>
                      </m:r>
                      <m:r>
                        <a:rPr lang="en-US" sz="2400" b="1" i="1">
                          <a:latin typeface="Cambria Math" panose="02040503050406030204" pitchFamily="18" charset="0"/>
                        </a:rPr>
                        <m:t>𝑷</m:t>
                      </m:r>
                      <m:r>
                        <a:rPr lang="en-US" sz="2400" b="1" i="1">
                          <a:latin typeface="Cambria Math" panose="02040503050406030204" pitchFamily="18" charset="0"/>
                        </a:rPr>
                        <m:t>=</m:t>
                      </m:r>
                      <m:f>
                        <m:fPr>
                          <m:ctrlPr>
                            <a:rPr lang="en-US" sz="2400" b="1" i="1">
                              <a:latin typeface="Cambria Math" panose="02040503050406030204" pitchFamily="18" charset="0"/>
                            </a:rPr>
                          </m:ctrlPr>
                        </m:fPr>
                        <m:num>
                          <m:rad>
                            <m:radPr>
                              <m:degHide m:val="on"/>
                              <m:ctrlPr>
                                <a:rPr lang="en-US" sz="2400" b="1" i="1">
                                  <a:latin typeface="Cambria Math" panose="02040503050406030204" pitchFamily="18" charset="0"/>
                                </a:rPr>
                              </m:ctrlPr>
                            </m:radPr>
                            <m:deg/>
                            <m:e>
                              <m:r>
                                <a:rPr lang="en-US" sz="2400" b="1" i="1">
                                  <a:latin typeface="Cambria Math" panose="02040503050406030204" pitchFamily="18" charset="0"/>
                                </a:rPr>
                                <m:t>𝟐</m:t>
                              </m:r>
                              <m:r>
                                <a:rPr lang="el-GR" sz="2400" b="1" i="1">
                                  <a:latin typeface="Cambria Math" panose="02040503050406030204" pitchFamily="18" charset="0"/>
                                </a:rPr>
                                <m:t>𝝅</m:t>
                              </m:r>
                            </m:e>
                          </m:rad>
                          <m:sSub>
                            <m:sSubPr>
                              <m:ctrlPr>
                                <a:rPr lang="en-US" sz="2400" b="1" i="1">
                                  <a:latin typeface="Cambria Math" panose="02040503050406030204" pitchFamily="18" charset="0"/>
                                </a:rPr>
                              </m:ctrlPr>
                            </m:sSubPr>
                            <m:e>
                              <m:r>
                                <a:rPr lang="en-US" sz="2400" b="1" i="1">
                                  <a:latin typeface="Cambria Math" panose="02040503050406030204" pitchFamily="18" charset="0"/>
                                </a:rPr>
                                <m:t>𝒉</m:t>
                              </m:r>
                            </m:e>
                            <m:sub>
                              <m:r>
                                <a:rPr lang="en-US" sz="2400" b="1" i="1">
                                  <a:latin typeface="Cambria Math" panose="02040503050406030204" pitchFamily="18" charset="0"/>
                                </a:rPr>
                                <m:t>𝒈</m:t>
                              </m:r>
                            </m:sub>
                          </m:sSub>
                          <m:sSub>
                            <m:sSubPr>
                              <m:ctrlPr>
                                <a:rPr lang="en-US" sz="2400" b="1" i="1">
                                  <a:latin typeface="Cambria Math" panose="02040503050406030204" pitchFamily="18" charset="0"/>
                                </a:rPr>
                              </m:ctrlPr>
                            </m:sSubPr>
                            <m:e>
                              <m:r>
                                <a:rPr lang="el-GR" sz="2400" b="1" i="1">
                                  <a:latin typeface="Cambria Math" panose="02040503050406030204" pitchFamily="18" charset="0"/>
                                </a:rPr>
                                <m:t>𝝈</m:t>
                              </m:r>
                            </m:e>
                            <m:sub>
                              <m:r>
                                <a:rPr lang="en-US" sz="2400" b="1" i="1">
                                  <a:latin typeface="Cambria Math" panose="02040503050406030204" pitchFamily="18" charset="0"/>
                                </a:rPr>
                                <m:t>𝒈</m:t>
                              </m:r>
                            </m:sub>
                          </m:sSub>
                        </m:num>
                        <m:den>
                          <m:sSup>
                            <m:sSupPr>
                              <m:ctrlPr>
                                <a:rPr lang="en-US" sz="2400" b="1" i="1">
                                  <a:latin typeface="Cambria Math" panose="02040503050406030204" pitchFamily="18" charset="0"/>
                                </a:rPr>
                              </m:ctrlPr>
                            </m:sSupPr>
                            <m:e>
                              <m:sSub>
                                <m:sSubPr>
                                  <m:ctrlPr>
                                    <a:rPr lang="en-US" sz="2400" b="1" i="1">
                                      <a:latin typeface="Cambria Math" panose="02040503050406030204" pitchFamily="18" charset="0"/>
                                    </a:rPr>
                                  </m:ctrlPr>
                                </m:sSubPr>
                                <m:e>
                                  <m:r>
                                    <a:rPr lang="en-US" sz="2400" b="1" i="1">
                                      <a:latin typeface="Cambria Math" panose="02040503050406030204" pitchFamily="18" charset="0"/>
                                    </a:rPr>
                                    <m:t>𝒇</m:t>
                                  </m:r>
                                </m:e>
                                <m:sub>
                                  <m:r>
                                    <a:rPr lang="en-US" sz="2400" b="1" i="1">
                                      <a:latin typeface="Cambria Math" panose="02040503050406030204" pitchFamily="18" charset="0"/>
                                    </a:rPr>
                                    <m:t>𝒈</m:t>
                                  </m:r>
                                </m:sub>
                              </m:sSub>
                            </m:e>
                            <m:sup>
                              <m:r>
                                <a:rPr lang="en-US" sz="2400" b="1" i="1">
                                  <a:latin typeface="Cambria Math" panose="02040503050406030204" pitchFamily="18" charset="0"/>
                                </a:rPr>
                                <m:t>𝟐</m:t>
                              </m:r>
                            </m:sup>
                          </m:sSup>
                        </m:den>
                      </m:f>
                    </m:oMath>
                  </m:oMathPara>
                </a14:m>
                <a:endParaRPr lang="en-US" sz="2400" b="1" i="1" dirty="0">
                  <a:latin typeface="Cambria Math" panose="02040503050406030204" pitchFamily="18" charset="0"/>
                </a:endParaRPr>
              </a:p>
            </p:txBody>
          </p:sp>
        </mc:Choice>
        <mc:Fallback xmlns="">
          <p:sp>
            <p:nvSpPr>
              <p:cNvPr id="72" name="TextBox 71">
                <a:extLst>
                  <a:ext uri="{FF2B5EF4-FFF2-40B4-BE49-F238E27FC236}">
                    <a16:creationId xmlns:a16="http://schemas.microsoft.com/office/drawing/2014/main" id="{C5E47602-16EA-469D-99D6-ECE6D1A1FAB5}"/>
                  </a:ext>
                </a:extLst>
              </p:cNvPr>
              <p:cNvSpPr txBox="1">
                <a:spLocks noRot="1" noChangeAspect="1" noMove="1" noResize="1" noEditPoints="1" noAdjustHandles="1" noChangeArrowheads="1" noChangeShapeType="1" noTextEdit="1"/>
              </p:cNvSpPr>
              <p:nvPr/>
            </p:nvSpPr>
            <p:spPr>
              <a:xfrm>
                <a:off x="36702254" y="26880609"/>
                <a:ext cx="3237668" cy="1048044"/>
              </a:xfrm>
              <a:prstGeom prst="rect">
                <a:avLst/>
              </a:prstGeom>
              <a:blipFill>
                <a:blip r:embed="rId24"/>
                <a:stretch>
                  <a:fillRect/>
                </a:stretch>
              </a:blipFill>
            </p:spPr>
            <p:txBody>
              <a:bodyPr/>
              <a:lstStyle/>
              <a:p>
                <a:r>
                  <a:rPr lang="en-US">
                    <a:noFill/>
                  </a:rPr>
                  <a:t> </a:t>
                </a:r>
              </a:p>
            </p:txBody>
          </p:sp>
        </mc:Fallback>
      </mc:AlternateContent>
      <p:sp>
        <p:nvSpPr>
          <p:cNvPr id="514" name="Text Box 27">
            <a:extLst>
              <a:ext uri="{FF2B5EF4-FFF2-40B4-BE49-F238E27FC236}">
                <a16:creationId xmlns:a16="http://schemas.microsoft.com/office/drawing/2014/main" id="{70E588FE-CA4C-43D8-AD09-3F30C1385B9B}"/>
              </a:ext>
            </a:extLst>
          </p:cNvPr>
          <p:cNvSpPr txBox="1">
            <a:spLocks noChangeArrowheads="1"/>
          </p:cNvSpPr>
          <p:nvPr/>
        </p:nvSpPr>
        <p:spPr bwMode="auto">
          <a:xfrm>
            <a:off x="2986427" y="13218773"/>
            <a:ext cx="9286178" cy="584775"/>
          </a:xfrm>
          <a:prstGeom prst="rect">
            <a:avLst/>
          </a:prstGeom>
          <a:gradFill rotWithShape="0">
            <a:gsLst>
              <a:gs pos="0">
                <a:schemeClr val="bg1"/>
              </a:gs>
              <a:gs pos="100000">
                <a:srgbClr val="66FFCC"/>
              </a:gs>
            </a:gsLst>
            <a:path path="shape">
              <a:fillToRect l="50000" t="50000" r="50000" b="50000"/>
            </a:path>
          </a:gradFill>
          <a:ln w="9525">
            <a:noFill/>
            <a:miter lim="800000"/>
            <a:headEnd/>
            <a:tailEnd/>
          </a:ln>
        </p:spPr>
        <p:txBody>
          <a:bodyPr wrap="square">
            <a:spAutoFit/>
          </a:bodyPr>
          <a:lstStyle/>
          <a:p>
            <a:pPr algn="ctr" eaLnBrk="0" hangingPunct="0"/>
            <a:r>
              <a:rPr lang="en-US" sz="3200" dirty="0">
                <a:solidFill>
                  <a:srgbClr val="000099"/>
                </a:solidFill>
              </a:rPr>
              <a:t>3. Numerical method and simulation results</a:t>
            </a:r>
          </a:p>
        </p:txBody>
      </p:sp>
      <p:sp>
        <p:nvSpPr>
          <p:cNvPr id="515" name="Text Box 1061">
            <a:extLst>
              <a:ext uri="{FF2B5EF4-FFF2-40B4-BE49-F238E27FC236}">
                <a16:creationId xmlns:a16="http://schemas.microsoft.com/office/drawing/2014/main" id="{DBD38645-84FA-490E-8B4B-13ED36506C3C}"/>
              </a:ext>
            </a:extLst>
          </p:cNvPr>
          <p:cNvSpPr txBox="1">
            <a:spLocks noChangeArrowheads="1"/>
          </p:cNvSpPr>
          <p:nvPr/>
        </p:nvSpPr>
        <p:spPr bwMode="auto">
          <a:xfrm>
            <a:off x="4143001" y="14237270"/>
            <a:ext cx="5550562" cy="587007"/>
          </a:xfrm>
          <a:prstGeom prst="rect">
            <a:avLst/>
          </a:prstGeom>
          <a:noFill/>
          <a:ln w="9525">
            <a:solidFill>
              <a:schemeClr val="tx1"/>
            </a:solidFill>
            <a:miter lim="800000"/>
            <a:headEnd/>
            <a:tailEnd/>
          </a:ln>
        </p:spPr>
        <p:txBody>
          <a:bodyPr wrap="square">
            <a:spAutoFit/>
          </a:bodyPr>
          <a:lstStyle/>
          <a:p>
            <a:pPr algn="ctr" defTabSz="4389438">
              <a:spcBef>
                <a:spcPct val="50000"/>
              </a:spcBef>
              <a:buClr>
                <a:srgbClr val="CC3300"/>
              </a:buClr>
            </a:pPr>
            <a:r>
              <a:rPr lang="en-US" sz="3200" dirty="0"/>
              <a:t>Numerical Method</a:t>
            </a:r>
          </a:p>
        </p:txBody>
      </p:sp>
      <mc:AlternateContent xmlns:mc="http://schemas.openxmlformats.org/markup-compatibility/2006" xmlns:a14="http://schemas.microsoft.com/office/drawing/2010/main">
        <mc:Choice Requires="a14">
          <p:sp>
            <p:nvSpPr>
              <p:cNvPr id="516" name="Text Box 1061">
                <a:extLst>
                  <a:ext uri="{FF2B5EF4-FFF2-40B4-BE49-F238E27FC236}">
                    <a16:creationId xmlns:a16="http://schemas.microsoft.com/office/drawing/2014/main" id="{A97DF07D-7E7E-44E3-B772-9CCF6744DF0F}"/>
                  </a:ext>
                </a:extLst>
              </p:cNvPr>
              <p:cNvSpPr txBox="1">
                <a:spLocks noChangeArrowheads="1"/>
              </p:cNvSpPr>
              <p:nvPr/>
            </p:nvSpPr>
            <p:spPr bwMode="auto">
              <a:xfrm>
                <a:off x="1709725" y="15257999"/>
                <a:ext cx="7158503" cy="2972096"/>
              </a:xfrm>
              <a:prstGeom prst="rect">
                <a:avLst/>
              </a:prstGeom>
              <a:noFill/>
              <a:ln w="9525">
                <a:noFill/>
                <a:miter lim="800000"/>
                <a:headEnd/>
                <a:tailEnd/>
              </a:ln>
            </p:spPr>
            <p:txBody>
              <a:bodyPr wrap="square">
                <a:spAutoFit/>
              </a:bodyPr>
              <a:lstStyle/>
              <a:p>
                <a:pPr marL="0" indent="0">
                  <a:buNone/>
                </a:pPr>
                <a:r>
                  <a:rPr lang="en-US" sz="2400" dirty="0">
                    <a:latin typeface="Cambria Math" panose="02040503050406030204" pitchFamily="18" charset="0"/>
                  </a:rPr>
                  <a:t>Consider a 2-level system with resonant Rabi Frequency, if phase noise in the laser is considered, then we have: </a:t>
                </a: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𝑑𝑡</m:t>
                          </m:r>
                        </m:den>
                      </m:f>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𝑔</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𝑖</m:t>
                      </m:r>
                      <m:f>
                        <m:fPr>
                          <m:ctrlPr>
                            <a:rPr lang="en-US" sz="2400" i="1">
                              <a:latin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m:rPr>
                                  <m:sty m:val="p"/>
                                </m:rPr>
                                <a:rPr lang="el-GR" sz="2400">
                                  <a:latin typeface="Cambria Math" panose="02040503050406030204" pitchFamily="18" charset="0"/>
                                  <a:ea typeface="Cambria Math" panose="02040503050406030204" pitchFamily="18" charset="0"/>
                                </a:rPr>
                                <m:t>Ω</m:t>
                              </m:r>
                            </m:e>
                            <m:sub>
                              <m:r>
                                <a:rPr lang="el-GR"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b="0" i="1" smtClean="0">
                              <a:latin typeface="Cambria Math" panose="02040503050406030204" pitchFamily="18" charset="0"/>
                            </a:rPr>
                            <m:t>𝑖</m:t>
                          </m:r>
                          <m:r>
                            <a:rPr lang="el-GR" sz="2400" b="1" i="1">
                              <a:solidFill>
                                <a:srgbClr val="0000FF"/>
                              </a:solidFill>
                              <a:latin typeface="Cambria Math" panose="02040503050406030204" pitchFamily="18" charset="0"/>
                            </a:rPr>
                            <m:t>𝝋</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𝑒</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m:t>
                          </m:r>
                        </m:num>
                        <m:den>
                          <m:r>
                            <a:rPr lang="en-US" sz="2400" i="1">
                              <a:latin typeface="Cambria Math" panose="02040503050406030204" pitchFamily="18" charset="0"/>
                            </a:rPr>
                            <m:t>𝑑𝑡</m:t>
                          </m:r>
                        </m:den>
                      </m:f>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𝑒</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𝑖</m:t>
                      </m:r>
                      <m:f>
                        <m:fPr>
                          <m:ctrlPr>
                            <a:rPr lang="en-US" sz="2400" i="1">
                              <a:latin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m:rPr>
                                  <m:sty m:val="p"/>
                                </m:rPr>
                                <a:rPr lang="el-GR" sz="2400">
                                  <a:latin typeface="Cambria Math" panose="02040503050406030204" pitchFamily="18" charset="0"/>
                                  <a:ea typeface="Cambria Math" panose="02040503050406030204" pitchFamily="18" charset="0"/>
                                </a:rPr>
                                <m:t>Ω</m:t>
                              </m:r>
                            </m:e>
                            <m:sub>
                              <m:r>
                                <a:rPr lang="el-GR"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𝑖</m:t>
                          </m:r>
                          <m:r>
                            <a:rPr lang="el-GR" sz="2400" b="1" i="1">
                              <a:solidFill>
                                <a:srgbClr val="0000FF"/>
                              </a:solidFill>
                              <a:latin typeface="Cambria Math" panose="02040503050406030204" pitchFamily="18" charset="0"/>
                            </a:rPr>
                            <m:t>𝝋</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𝑔</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l-GR" sz="2400" dirty="0"/>
              </a:p>
              <a:p>
                <a:pPr marL="0" indent="0">
                  <a:buNone/>
                </a:pPr>
                <a:endParaRPr lang="el-GR" sz="2400" dirty="0"/>
              </a:p>
            </p:txBody>
          </p:sp>
        </mc:Choice>
        <mc:Fallback xmlns="">
          <p:sp>
            <p:nvSpPr>
              <p:cNvPr id="516" name="Text Box 1061">
                <a:extLst>
                  <a:ext uri="{FF2B5EF4-FFF2-40B4-BE49-F238E27FC236}">
                    <a16:creationId xmlns:a16="http://schemas.microsoft.com/office/drawing/2014/main" id="{A97DF07D-7E7E-44E3-B772-9CCF6744DF0F}"/>
                  </a:ext>
                </a:extLst>
              </p:cNvPr>
              <p:cNvSpPr txBox="1">
                <a:spLocks noRot="1" noChangeAspect="1" noMove="1" noResize="1" noEditPoints="1" noAdjustHandles="1" noChangeArrowheads="1" noChangeShapeType="1" noTextEdit="1"/>
              </p:cNvSpPr>
              <p:nvPr/>
            </p:nvSpPr>
            <p:spPr bwMode="auto">
              <a:xfrm>
                <a:off x="1709725" y="15257999"/>
                <a:ext cx="7158503" cy="2972096"/>
              </a:xfrm>
              <a:prstGeom prst="rect">
                <a:avLst/>
              </a:prstGeom>
              <a:blipFill>
                <a:blip r:embed="rId25"/>
                <a:stretch>
                  <a:fillRect l="-1277" t="-1639"/>
                </a:stretch>
              </a:blipFill>
              <a:ln w="9525">
                <a:noFill/>
                <a:miter lim="800000"/>
                <a:headEnd/>
                <a:tailEnd/>
              </a:ln>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CC89E3C0-E02A-4858-B66F-DC555E1277D7}"/>
              </a:ext>
            </a:extLst>
          </p:cNvPr>
          <p:cNvCxnSpPr/>
          <p:nvPr/>
        </p:nvCxnSpPr>
        <p:spPr bwMode="auto">
          <a:xfrm>
            <a:off x="9952539" y="14925852"/>
            <a:ext cx="2671487"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cxnSp>
        <p:nvCxnSpPr>
          <p:cNvPr id="518" name="Straight Connector 517">
            <a:extLst>
              <a:ext uri="{FF2B5EF4-FFF2-40B4-BE49-F238E27FC236}">
                <a16:creationId xmlns:a16="http://schemas.microsoft.com/office/drawing/2014/main" id="{2EC93CAD-4A94-4731-B189-8BE22A5B2DBD}"/>
              </a:ext>
            </a:extLst>
          </p:cNvPr>
          <p:cNvCxnSpPr/>
          <p:nvPr/>
        </p:nvCxnSpPr>
        <p:spPr bwMode="auto">
          <a:xfrm>
            <a:off x="9952539" y="16430802"/>
            <a:ext cx="2671487" cy="0"/>
          </a:xfrm>
          <a:prstGeom prst="line">
            <a:avLst/>
          </a:prstGeom>
          <a:solidFill>
            <a:schemeClr val="accent1"/>
          </a:solidFill>
          <a:ln w="57150" cap="flat" cmpd="sng" algn="ctr">
            <a:solidFill>
              <a:schemeClr val="tx1"/>
            </a:solidFill>
            <a:prstDash val="solid"/>
            <a:round/>
            <a:headEnd type="none" w="med" len="med"/>
            <a:tailEnd type="none" w="med" len="med"/>
          </a:ln>
          <a:effectLst/>
        </p:spPr>
      </p:cxnSp>
      <p:pic>
        <p:nvPicPr>
          <p:cNvPr id="76" name="Picture 75">
            <a:extLst>
              <a:ext uri="{FF2B5EF4-FFF2-40B4-BE49-F238E27FC236}">
                <a16:creationId xmlns:a16="http://schemas.microsoft.com/office/drawing/2014/main" id="{CE4D36AA-0408-41AD-8338-98815A8C0A1F}"/>
              </a:ext>
            </a:extLst>
          </p:cNvPr>
          <p:cNvPicPr>
            <a:picLocks noChangeAspect="1"/>
          </p:cNvPicPr>
          <p:nvPr/>
        </p:nvPicPr>
        <p:blipFill>
          <a:blip r:embed="rId26"/>
          <a:stretch>
            <a:fillRect/>
          </a:stretch>
        </p:blipFill>
        <p:spPr>
          <a:xfrm>
            <a:off x="8751807" y="15665878"/>
            <a:ext cx="1638300" cy="409575"/>
          </a:xfrm>
          <a:prstGeom prst="rect">
            <a:avLst/>
          </a:prstGeom>
        </p:spPr>
      </p:pic>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C8AD6E4-22F3-4065-98EC-B354AF3A9C6D}"/>
                  </a:ext>
                </a:extLst>
              </p:cNvPr>
              <p:cNvSpPr txBox="1"/>
              <p:nvPr/>
            </p:nvSpPr>
            <p:spPr>
              <a:xfrm>
                <a:off x="12233412" y="14341077"/>
                <a:ext cx="95914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oMath>
                  </m:oMathPara>
                </a14:m>
                <a:endParaRPr lang="en-US" sz="3200" dirty="0"/>
              </a:p>
            </p:txBody>
          </p:sp>
        </mc:Choice>
        <mc:Fallback xmlns="">
          <p:sp>
            <p:nvSpPr>
              <p:cNvPr id="77" name="TextBox 76">
                <a:extLst>
                  <a:ext uri="{FF2B5EF4-FFF2-40B4-BE49-F238E27FC236}">
                    <a16:creationId xmlns:a16="http://schemas.microsoft.com/office/drawing/2014/main" id="{2C8AD6E4-22F3-4065-98EC-B354AF3A9C6D}"/>
                  </a:ext>
                </a:extLst>
              </p:cNvPr>
              <p:cNvSpPr txBox="1">
                <a:spLocks noRot="1" noChangeAspect="1" noMove="1" noResize="1" noEditPoints="1" noAdjustHandles="1" noChangeArrowheads="1" noChangeShapeType="1" noTextEdit="1"/>
              </p:cNvSpPr>
              <p:nvPr/>
            </p:nvSpPr>
            <p:spPr>
              <a:xfrm>
                <a:off x="12233412" y="14341077"/>
                <a:ext cx="959149" cy="584775"/>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9" name="TextBox 518">
                <a:extLst>
                  <a:ext uri="{FF2B5EF4-FFF2-40B4-BE49-F238E27FC236}">
                    <a16:creationId xmlns:a16="http://schemas.microsoft.com/office/drawing/2014/main" id="{F239C377-D25F-40CA-9E0A-08A5C67EAA37}"/>
                  </a:ext>
                </a:extLst>
              </p:cNvPr>
              <p:cNvSpPr txBox="1"/>
              <p:nvPr/>
            </p:nvSpPr>
            <p:spPr>
              <a:xfrm>
                <a:off x="12275348" y="15901985"/>
                <a:ext cx="95914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𝑔</m:t>
                          </m:r>
                        </m:e>
                      </m:d>
                    </m:oMath>
                  </m:oMathPara>
                </a14:m>
                <a:endParaRPr lang="en-US" sz="3200" dirty="0"/>
              </a:p>
            </p:txBody>
          </p:sp>
        </mc:Choice>
        <mc:Fallback xmlns="">
          <p:sp>
            <p:nvSpPr>
              <p:cNvPr id="519" name="TextBox 518">
                <a:extLst>
                  <a:ext uri="{FF2B5EF4-FFF2-40B4-BE49-F238E27FC236}">
                    <a16:creationId xmlns:a16="http://schemas.microsoft.com/office/drawing/2014/main" id="{F239C377-D25F-40CA-9E0A-08A5C67EAA37}"/>
                  </a:ext>
                </a:extLst>
              </p:cNvPr>
              <p:cNvSpPr txBox="1">
                <a:spLocks noRot="1" noChangeAspect="1" noMove="1" noResize="1" noEditPoints="1" noAdjustHandles="1" noChangeArrowheads="1" noChangeShapeType="1" noTextEdit="1"/>
              </p:cNvSpPr>
              <p:nvPr/>
            </p:nvSpPr>
            <p:spPr>
              <a:xfrm>
                <a:off x="12275348" y="15901985"/>
                <a:ext cx="959149" cy="584775"/>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0" name="TextBox 519">
                <a:extLst>
                  <a:ext uri="{FF2B5EF4-FFF2-40B4-BE49-F238E27FC236}">
                    <a16:creationId xmlns:a16="http://schemas.microsoft.com/office/drawing/2014/main" id="{17D65BB6-3927-4FA1-B384-66852E78D933}"/>
                  </a:ext>
                </a:extLst>
              </p:cNvPr>
              <p:cNvSpPr txBox="1"/>
              <p:nvPr/>
            </p:nvSpPr>
            <p:spPr>
              <a:xfrm>
                <a:off x="9430958" y="15274661"/>
                <a:ext cx="95914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l-GR" sz="3200" b="0" i="0" smtClean="0">
                              <a:latin typeface="Cambria Math" panose="02040503050406030204" pitchFamily="18" charset="0"/>
                            </a:rPr>
                            <m:t>Ω</m:t>
                          </m:r>
                        </m:e>
                        <m:sub>
                          <m:r>
                            <a:rPr lang="el-GR" sz="3200" b="0" i="1" smtClean="0">
                              <a:latin typeface="Cambria Math" panose="02040503050406030204" pitchFamily="18" charset="0"/>
                            </a:rPr>
                            <m:t>0</m:t>
                          </m:r>
                        </m:sub>
                      </m:sSub>
                    </m:oMath>
                  </m:oMathPara>
                </a14:m>
                <a:endParaRPr lang="en-US" sz="3200" dirty="0"/>
              </a:p>
            </p:txBody>
          </p:sp>
        </mc:Choice>
        <mc:Fallback xmlns="">
          <p:sp>
            <p:nvSpPr>
              <p:cNvPr id="520" name="TextBox 519">
                <a:extLst>
                  <a:ext uri="{FF2B5EF4-FFF2-40B4-BE49-F238E27FC236}">
                    <a16:creationId xmlns:a16="http://schemas.microsoft.com/office/drawing/2014/main" id="{17D65BB6-3927-4FA1-B384-66852E78D933}"/>
                  </a:ext>
                </a:extLst>
              </p:cNvPr>
              <p:cNvSpPr txBox="1">
                <a:spLocks noRot="1" noChangeAspect="1" noMove="1" noResize="1" noEditPoints="1" noAdjustHandles="1" noChangeArrowheads="1" noChangeShapeType="1" noTextEdit="1"/>
              </p:cNvSpPr>
              <p:nvPr/>
            </p:nvSpPr>
            <p:spPr>
              <a:xfrm>
                <a:off x="9430958" y="15274661"/>
                <a:ext cx="959149" cy="584775"/>
              </a:xfrm>
              <a:prstGeom prst="rect">
                <a:avLst/>
              </a:prstGeom>
              <a:blipFill>
                <a:blip r:embed="rId29"/>
                <a:stretch>
                  <a:fillRect/>
                </a:stretch>
              </a:blipFill>
            </p:spPr>
            <p:txBody>
              <a:bodyPr/>
              <a:lstStyle/>
              <a:p>
                <a:r>
                  <a:rPr lang="en-US">
                    <a:noFill/>
                  </a:rPr>
                  <a:t> </a:t>
                </a:r>
              </a:p>
            </p:txBody>
          </p:sp>
        </mc:Fallback>
      </mc:AlternateContent>
      <p:sp>
        <p:nvSpPr>
          <p:cNvPr id="78" name="Arrow: Up-Down 77">
            <a:extLst>
              <a:ext uri="{FF2B5EF4-FFF2-40B4-BE49-F238E27FC236}">
                <a16:creationId xmlns:a16="http://schemas.microsoft.com/office/drawing/2014/main" id="{3047B49A-0998-450C-A384-B9C77079591C}"/>
              </a:ext>
            </a:extLst>
          </p:cNvPr>
          <p:cNvSpPr/>
          <p:nvPr/>
        </p:nvSpPr>
        <p:spPr bwMode="auto">
          <a:xfrm>
            <a:off x="10378086" y="14943980"/>
            <a:ext cx="320294" cy="1468695"/>
          </a:xfrm>
          <a:prstGeom prst="up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21" name="TextBox 520">
                <a:extLst>
                  <a:ext uri="{FF2B5EF4-FFF2-40B4-BE49-F238E27FC236}">
                    <a16:creationId xmlns:a16="http://schemas.microsoft.com/office/drawing/2014/main" id="{D3389C88-0E4F-4272-9B7B-66E5D61B79C4}"/>
                  </a:ext>
                </a:extLst>
              </p:cNvPr>
              <p:cNvSpPr txBox="1"/>
              <p:nvPr/>
            </p:nvSpPr>
            <p:spPr>
              <a:xfrm>
                <a:off x="1399126" y="17992074"/>
                <a:ext cx="6782235" cy="4383123"/>
              </a:xfrm>
              <a:prstGeom prst="rect">
                <a:avLst/>
              </a:prstGeom>
              <a:noFill/>
            </p:spPr>
            <p:txBody>
              <a:bodyPr wrap="square">
                <a:spAutoFit/>
              </a:bodyPr>
              <a:lstStyle/>
              <a:p>
                <a:pPr marL="0" indent="0">
                  <a:buNone/>
                </a:pPr>
                <a:r>
                  <a:rPr lang="en-US" sz="2400" dirty="0"/>
                  <a:t>Our numerical method:</a:t>
                </a:r>
              </a:p>
              <a:p>
                <a:pPr marL="457200" indent="-457200">
                  <a:buAutoNum type="arabicPeriod"/>
                </a:pPr>
                <a:r>
                  <a:rPr lang="en-US" sz="2400" dirty="0"/>
                  <a:t>Lab self-heterodyne measurement of the laser</a:t>
                </a:r>
              </a:p>
              <a:p>
                <a:pPr marL="457200" indent="-457200">
                  <a:buAutoNum type="arabicPeriod"/>
                </a:pPr>
                <a:r>
                  <a:rPr lang="en-US" sz="2400" dirty="0"/>
                  <a:t>From the measurement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𝒊</m:t>
                        </m:r>
                      </m:sub>
                    </m:sSub>
                    <m:d>
                      <m:dPr>
                        <m:ctrlPr>
                          <a:rPr lang="en-US" sz="2400" b="1" i="1">
                            <a:latin typeface="Cambria Math" panose="02040503050406030204" pitchFamily="18" charset="0"/>
                          </a:rPr>
                        </m:ctrlPr>
                      </m:dPr>
                      <m:e>
                        <m:r>
                          <a:rPr lang="en-US" sz="2400" b="1" i="1">
                            <a:latin typeface="Cambria Math" panose="02040503050406030204" pitchFamily="18" charset="0"/>
                          </a:rPr>
                          <m:t>𝒇</m:t>
                        </m:r>
                      </m:e>
                    </m:d>
                    <m:r>
                      <a:rPr lang="en-US" sz="2400" b="1" i="1">
                        <a:latin typeface="Cambria Math" panose="02040503050406030204" pitchFamily="18" charset="0"/>
                      </a:rPr>
                      <m:t> </m:t>
                    </m:r>
                  </m:oMath>
                </a14:m>
                <a:r>
                  <a:rPr lang="en-US" sz="2400" dirty="0"/>
                  <a:t>calculate the frequency noise spectrum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l-GR" sz="2400" b="1" i="1" smtClean="0">
                            <a:latin typeface="Cambria Math" panose="02040503050406030204" pitchFamily="18" charset="0"/>
                          </a:rPr>
                          <m:t>𝜹𝝂</m:t>
                        </m:r>
                      </m:sub>
                    </m:sSub>
                    <m:d>
                      <m:dPr>
                        <m:ctrlPr>
                          <a:rPr lang="en-US" sz="2400" b="1" i="1">
                            <a:latin typeface="Cambria Math" panose="02040503050406030204" pitchFamily="18" charset="0"/>
                          </a:rPr>
                        </m:ctrlPr>
                      </m:dPr>
                      <m:e>
                        <m:r>
                          <a:rPr lang="en-US" sz="2400" b="1" i="1">
                            <a:latin typeface="Cambria Math" panose="02040503050406030204" pitchFamily="18" charset="0"/>
                          </a:rPr>
                          <m:t>𝒇</m:t>
                        </m:r>
                      </m:e>
                    </m:d>
                    <m:r>
                      <a:rPr lang="en-US" sz="2400" b="0" i="0" smtClean="0">
                        <a:latin typeface="Cambria Math" panose="02040503050406030204" pitchFamily="18" charset="0"/>
                      </a:rPr>
                      <m:t>.</m:t>
                    </m:r>
                  </m:oMath>
                </a14:m>
                <a:endParaRPr lang="en-US" sz="2400" b="0" dirty="0"/>
              </a:p>
              <a:p>
                <a:pPr marL="457200" indent="-457200">
                  <a:buAutoNum type="arabicPeriod"/>
                </a:pPr>
                <a:r>
                  <a:rPr lang="en-US" sz="2400" dirty="0"/>
                  <a:t>From </a:t>
                </a: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𝑺</m:t>
                        </m:r>
                      </m:e>
                      <m:sub>
                        <m:r>
                          <a:rPr lang="el-GR" sz="2400" b="1" i="1" smtClean="0">
                            <a:latin typeface="Cambria Math" panose="02040503050406030204" pitchFamily="18" charset="0"/>
                          </a:rPr>
                          <m:t>𝝋</m:t>
                        </m:r>
                      </m:sub>
                    </m:sSub>
                    <m:d>
                      <m:dPr>
                        <m:ctrlPr>
                          <a:rPr lang="en-US" sz="2400" b="1" i="1">
                            <a:latin typeface="Cambria Math" panose="02040503050406030204" pitchFamily="18" charset="0"/>
                          </a:rPr>
                        </m:ctrlPr>
                      </m:dPr>
                      <m:e>
                        <m:r>
                          <a:rPr lang="en-US" sz="2400" b="1" i="1">
                            <a:latin typeface="Cambria Math" panose="02040503050406030204" pitchFamily="18" charset="0"/>
                          </a:rPr>
                          <m:t>𝒇</m:t>
                        </m:r>
                      </m:e>
                    </m:d>
                    <m:r>
                      <a:rPr lang="el-GR" sz="2400" b="1" i="1" smtClean="0">
                        <a:latin typeface="Cambria Math" panose="02040503050406030204" pitchFamily="18" charset="0"/>
                      </a:rPr>
                      <m:t>=</m:t>
                    </m:r>
                    <m:f>
                      <m:fPr>
                        <m:ctrlPr>
                          <a:rPr lang="el-GR" sz="2400" b="1" i="1" smtClean="0">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l-GR" sz="2400" b="1" i="1">
                                <a:latin typeface="Cambria Math" panose="02040503050406030204" pitchFamily="18" charset="0"/>
                              </a:rPr>
                              <m:t>𝜹𝝂</m:t>
                            </m:r>
                          </m:sub>
                        </m:sSub>
                        <m:d>
                          <m:dPr>
                            <m:ctrlPr>
                              <a:rPr lang="en-US" sz="2400" b="1" i="1">
                                <a:latin typeface="Cambria Math" panose="02040503050406030204" pitchFamily="18" charset="0"/>
                              </a:rPr>
                            </m:ctrlPr>
                          </m:dPr>
                          <m:e>
                            <m:r>
                              <a:rPr lang="en-US" sz="2400" b="1" i="1">
                                <a:latin typeface="Cambria Math" panose="02040503050406030204" pitchFamily="18" charset="0"/>
                              </a:rPr>
                              <m:t>𝒇</m:t>
                            </m:r>
                          </m:e>
                        </m:d>
                      </m:num>
                      <m:den>
                        <m:sSup>
                          <m:sSupPr>
                            <m:ctrlPr>
                              <a:rPr lang="el-GR" sz="2400" b="1" i="1" smtClean="0">
                                <a:latin typeface="Cambria Math" panose="02040503050406030204" pitchFamily="18" charset="0"/>
                              </a:rPr>
                            </m:ctrlPr>
                          </m:sSupPr>
                          <m:e>
                            <m:r>
                              <a:rPr lang="en-US" sz="2400" b="1" i="1" smtClean="0">
                                <a:latin typeface="Cambria Math" panose="02040503050406030204" pitchFamily="18" charset="0"/>
                              </a:rPr>
                              <m:t>𝒇</m:t>
                            </m:r>
                          </m:e>
                          <m:sup>
                            <m:r>
                              <a:rPr lang="en-US" sz="2400" b="1" i="1" smtClean="0">
                                <a:latin typeface="Cambria Math" panose="02040503050406030204" pitchFamily="18" charset="0"/>
                              </a:rPr>
                              <m:t>𝟐</m:t>
                            </m:r>
                          </m:sup>
                        </m:sSup>
                      </m:den>
                    </m:f>
                  </m:oMath>
                </a14:m>
                <a:r>
                  <a:rPr lang="en-US" sz="2400" dirty="0"/>
                  <a:t>, generate a sample of </a:t>
                </a:r>
                <a:r>
                  <a:rPr lang="en-US" sz="2400" dirty="0">
                    <a:solidFill>
                      <a:srgbClr val="0000FF"/>
                    </a:solidFill>
                  </a:rPr>
                  <a:t>time series of the phase noise </a:t>
                </a:r>
                <a14:m>
                  <m:oMath xmlns:m="http://schemas.openxmlformats.org/officeDocument/2006/math">
                    <m:r>
                      <a:rPr lang="el-GR" sz="2400" b="1" i="1">
                        <a:solidFill>
                          <a:srgbClr val="0000FF"/>
                        </a:solidFill>
                        <a:latin typeface="Cambria Math" panose="02040503050406030204" pitchFamily="18" charset="0"/>
                      </a:rPr>
                      <m:t>𝝋</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oMath>
                </a14:m>
                <a:r>
                  <a:rPr lang="en-US" sz="2400" dirty="0"/>
                  <a:t>. See</a:t>
                </a:r>
              </a:p>
              <a:p>
                <a:r>
                  <a:rPr lang="en-US" sz="2400" dirty="0"/>
                  <a:t>     </a:t>
                </a:r>
                <a:r>
                  <a:rPr lang="en-US" sz="2400" dirty="0" err="1"/>
                  <a:t>deLeseleuc</a:t>
                </a:r>
                <a:r>
                  <a:rPr lang="en-US" sz="2400" dirty="0"/>
                  <a:t> et al.  PRA</a:t>
                </a:r>
                <a:r>
                  <a:rPr lang="en-US" sz="2400" b="1" dirty="0"/>
                  <a:t> 97</a:t>
                </a:r>
                <a:r>
                  <a:rPr lang="en-US" sz="2400" dirty="0"/>
                  <a:t>, 053803 (2018)</a:t>
                </a:r>
              </a:p>
              <a:p>
                <a:pPr marL="457200" indent="-457200">
                  <a:buAutoNum type="arabicPeriod"/>
                </a:pPr>
                <a:endParaRPr lang="en-US" sz="2400" dirty="0"/>
              </a:p>
              <a:p>
                <a:pPr marL="457200" indent="-457200">
                  <a:buAutoNum type="arabicPeriod"/>
                </a:pPr>
                <a:r>
                  <a:rPr lang="en-US" sz="2400" dirty="0"/>
                  <a:t>Simulate the Schrödinger equations with </a:t>
                </a:r>
                <a14:m>
                  <m:oMath xmlns:m="http://schemas.openxmlformats.org/officeDocument/2006/math">
                    <m:r>
                      <a:rPr lang="el-GR" sz="2400" b="1" i="1" smtClean="0">
                        <a:solidFill>
                          <a:srgbClr val="0000FF"/>
                        </a:solidFill>
                        <a:latin typeface="Cambria Math" panose="02040503050406030204" pitchFamily="18" charset="0"/>
                      </a:rPr>
                      <m:t>𝝋</m:t>
                    </m:r>
                    <m:d>
                      <m:dPr>
                        <m:ctrlPr>
                          <a:rPr lang="el-GR" sz="2400" b="1" i="1">
                            <a:solidFill>
                              <a:srgbClr val="0000FF"/>
                            </a:solidFill>
                            <a:latin typeface="Cambria Math" panose="02040503050406030204" pitchFamily="18" charset="0"/>
                          </a:rPr>
                        </m:ctrlPr>
                      </m:dPr>
                      <m:e>
                        <m:r>
                          <a:rPr lang="en-US" sz="2400" b="1" i="1">
                            <a:solidFill>
                              <a:srgbClr val="0000FF"/>
                            </a:solidFill>
                            <a:latin typeface="Cambria Math" panose="02040503050406030204" pitchFamily="18" charset="0"/>
                          </a:rPr>
                          <m:t>𝒕</m:t>
                        </m:r>
                      </m:e>
                    </m:d>
                  </m:oMath>
                </a14:m>
                <a:endParaRPr lang="en-US" sz="2400" dirty="0"/>
              </a:p>
            </p:txBody>
          </p:sp>
        </mc:Choice>
        <mc:Fallback xmlns="">
          <p:sp>
            <p:nvSpPr>
              <p:cNvPr id="521" name="TextBox 520">
                <a:extLst>
                  <a:ext uri="{FF2B5EF4-FFF2-40B4-BE49-F238E27FC236}">
                    <a16:creationId xmlns:a16="http://schemas.microsoft.com/office/drawing/2014/main" id="{D3389C88-0E4F-4272-9B7B-66E5D61B79C4}"/>
                  </a:ext>
                </a:extLst>
              </p:cNvPr>
              <p:cNvSpPr txBox="1">
                <a:spLocks noRot="1" noChangeAspect="1" noMove="1" noResize="1" noEditPoints="1" noAdjustHandles="1" noChangeArrowheads="1" noChangeShapeType="1" noTextEdit="1"/>
              </p:cNvSpPr>
              <p:nvPr/>
            </p:nvSpPr>
            <p:spPr>
              <a:xfrm>
                <a:off x="1399126" y="17992074"/>
                <a:ext cx="6782235" cy="4383123"/>
              </a:xfrm>
              <a:prstGeom prst="rect">
                <a:avLst/>
              </a:prstGeom>
              <a:blipFill>
                <a:blip r:embed="rId30"/>
                <a:stretch>
                  <a:fillRect l="-1439" t="-974" b="-556"/>
                </a:stretch>
              </a:blipFill>
            </p:spPr>
            <p:txBody>
              <a:bodyPr/>
              <a:lstStyle/>
              <a:p>
                <a:r>
                  <a:rPr lang="en-US">
                    <a:noFill/>
                  </a:rPr>
                  <a:t> </a:t>
                </a:r>
              </a:p>
            </p:txBody>
          </p:sp>
        </mc:Fallback>
      </mc:AlternateContent>
      <p:pic>
        <p:nvPicPr>
          <p:cNvPr id="88" name="Picture 87">
            <a:extLst>
              <a:ext uri="{FF2B5EF4-FFF2-40B4-BE49-F238E27FC236}">
                <a16:creationId xmlns:a16="http://schemas.microsoft.com/office/drawing/2014/main" id="{4962B29E-916C-4217-8862-403B52765496}"/>
              </a:ext>
            </a:extLst>
          </p:cNvPr>
          <p:cNvPicPr>
            <a:picLocks noChangeAspect="1"/>
          </p:cNvPicPr>
          <p:nvPr/>
        </p:nvPicPr>
        <p:blipFill>
          <a:blip r:embed="rId31"/>
          <a:stretch>
            <a:fillRect/>
          </a:stretch>
        </p:blipFill>
        <p:spPr>
          <a:xfrm>
            <a:off x="8034737" y="16700322"/>
            <a:ext cx="5550563" cy="5536546"/>
          </a:xfrm>
          <a:prstGeom prst="rect">
            <a:avLst/>
          </a:prstGeom>
        </p:spPr>
      </p:pic>
      <p:sp>
        <p:nvSpPr>
          <p:cNvPr id="89" name="TextBox 88">
            <a:extLst>
              <a:ext uri="{FF2B5EF4-FFF2-40B4-BE49-F238E27FC236}">
                <a16:creationId xmlns:a16="http://schemas.microsoft.com/office/drawing/2014/main" id="{2BB26759-FC4C-41CD-84C1-4727A7FB6AD6}"/>
              </a:ext>
            </a:extLst>
          </p:cNvPr>
          <p:cNvSpPr txBox="1"/>
          <p:nvPr/>
        </p:nvSpPr>
        <p:spPr>
          <a:xfrm>
            <a:off x="7383077" y="21153388"/>
            <a:ext cx="1138587" cy="1415772"/>
          </a:xfrm>
          <a:prstGeom prst="rect">
            <a:avLst/>
          </a:prstGeom>
          <a:solidFill>
            <a:schemeClr val="bg1"/>
          </a:solidFill>
        </p:spPr>
        <p:txBody>
          <a:bodyPr wrap="square" rtlCol="0">
            <a:spAutoFit/>
          </a:bodyPr>
          <a:lstStyle/>
          <a:p>
            <a:endParaRPr lang="en-US" dirty="0"/>
          </a:p>
        </p:txBody>
      </p:sp>
      <p:sp>
        <p:nvSpPr>
          <p:cNvPr id="91" name="TextBox 90">
            <a:extLst>
              <a:ext uri="{FF2B5EF4-FFF2-40B4-BE49-F238E27FC236}">
                <a16:creationId xmlns:a16="http://schemas.microsoft.com/office/drawing/2014/main" id="{A6745713-A06D-44DF-9544-7D246A8CF00D}"/>
              </a:ext>
            </a:extLst>
          </p:cNvPr>
          <p:cNvSpPr txBox="1"/>
          <p:nvPr/>
        </p:nvSpPr>
        <p:spPr>
          <a:xfrm>
            <a:off x="8057137" y="16604601"/>
            <a:ext cx="216646" cy="1309033"/>
          </a:xfrm>
          <a:prstGeom prst="rect">
            <a:avLst/>
          </a:prstGeom>
          <a:solidFill>
            <a:schemeClr val="bg1"/>
          </a:solidFill>
        </p:spPr>
        <p:txBody>
          <a:bodyPr wrap="square" rtlCol="0">
            <a:spAutoFit/>
          </a:bodyPr>
          <a:lstStyle/>
          <a:p>
            <a:endParaRPr lang="en-US" dirty="0"/>
          </a:p>
        </p:txBody>
      </p:sp>
      <p:sp>
        <p:nvSpPr>
          <p:cNvPr id="523" name="Text Box 1061">
            <a:extLst>
              <a:ext uri="{FF2B5EF4-FFF2-40B4-BE49-F238E27FC236}">
                <a16:creationId xmlns:a16="http://schemas.microsoft.com/office/drawing/2014/main" id="{24E853FF-7AB6-459C-ADB5-FD12D1AA88C9}"/>
              </a:ext>
            </a:extLst>
          </p:cNvPr>
          <p:cNvSpPr txBox="1">
            <a:spLocks noChangeArrowheads="1"/>
          </p:cNvSpPr>
          <p:nvPr/>
        </p:nvSpPr>
        <p:spPr bwMode="auto">
          <a:xfrm>
            <a:off x="1988638" y="22331010"/>
            <a:ext cx="5711240" cy="1077218"/>
          </a:xfrm>
          <a:prstGeom prst="rect">
            <a:avLst/>
          </a:prstGeom>
          <a:noFill/>
          <a:ln w="9525">
            <a:solidFill>
              <a:schemeClr val="tx1"/>
            </a:solidFill>
            <a:miter lim="800000"/>
            <a:headEnd/>
            <a:tailEnd/>
          </a:ln>
        </p:spPr>
        <p:txBody>
          <a:bodyPr wrap="square">
            <a:spAutoFit/>
          </a:bodyPr>
          <a:lstStyle/>
          <a:p>
            <a:pPr algn="ctr" defTabSz="4389438">
              <a:spcBef>
                <a:spcPct val="50000"/>
              </a:spcBef>
              <a:buClr>
                <a:srgbClr val="CC3300"/>
              </a:buClr>
            </a:pPr>
            <a:r>
              <a:rPr lang="en-US" sz="3200" dirty="0"/>
              <a:t>Simulation Results for </a:t>
            </a:r>
            <a:r>
              <a:rPr lang="en-US" sz="3200" dirty="0" err="1"/>
              <a:t>Lineshapes</a:t>
            </a:r>
            <a:r>
              <a:rPr lang="en-US" sz="3200" dirty="0"/>
              <a:t> with Servo Bumps</a:t>
            </a:r>
          </a:p>
        </p:txBody>
      </p:sp>
      <mc:AlternateContent xmlns:mc="http://schemas.openxmlformats.org/markup-compatibility/2006" xmlns:a14="http://schemas.microsoft.com/office/drawing/2010/main">
        <mc:Choice Requires="a14">
          <p:sp>
            <p:nvSpPr>
              <p:cNvPr id="525" name="Text Box 1061">
                <a:extLst>
                  <a:ext uri="{FF2B5EF4-FFF2-40B4-BE49-F238E27FC236}">
                    <a16:creationId xmlns:a16="http://schemas.microsoft.com/office/drawing/2014/main" id="{28A002CB-3E75-479D-B99B-7D90CB3C7F11}"/>
                  </a:ext>
                </a:extLst>
              </p:cNvPr>
              <p:cNvSpPr txBox="1">
                <a:spLocks noChangeArrowheads="1"/>
              </p:cNvSpPr>
              <p:nvPr/>
            </p:nvSpPr>
            <p:spPr bwMode="auto">
              <a:xfrm>
                <a:off x="8569776" y="22278062"/>
                <a:ext cx="5120936" cy="1384995"/>
              </a:xfrm>
              <a:prstGeom prst="rect">
                <a:avLst/>
              </a:prstGeom>
              <a:noFill/>
              <a:ln w="19050">
                <a:noFill/>
                <a:miter lim="800000"/>
                <a:headEnd/>
                <a:tailEnd/>
              </a:ln>
            </p:spPr>
            <p:txBody>
              <a:bodyPr wrap="square">
                <a:spAutoFit/>
              </a:bodyPr>
              <a:lstStyle/>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Red: Heterodyne measurements</a:t>
                </a:r>
              </a:p>
              <a:p>
                <a:pPr algn="just" defTabSz="4389438">
                  <a:spcBef>
                    <a:spcPct val="50000"/>
                  </a:spcBef>
                  <a:buClr>
                    <a:srgbClr val="CC3300"/>
                  </a:buClr>
                </a:pPr>
                <a:r>
                  <a:rPr lang="en-US" sz="2400" b="1" dirty="0">
                    <a:latin typeface="Arial" panose="020B0604020202020204" pitchFamily="34" charset="0"/>
                    <a:cs typeface="Arial" panose="020B0604020202020204" pitchFamily="34" charset="0"/>
                  </a:rPr>
                  <a:t>Black: </a:t>
                </a: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𝑺</m:t>
                        </m:r>
                      </m:e>
                      <m:sub>
                        <m:r>
                          <a:rPr lang="en-US" sz="2400" b="1" i="0" smtClean="0">
                            <a:solidFill>
                              <a:schemeClr val="tx1"/>
                            </a:solidFill>
                            <a:latin typeface="Cambria Math" panose="02040503050406030204" pitchFamily="18" charset="0"/>
                          </a:rPr>
                          <m:t>𝐢</m:t>
                        </m:r>
                      </m:sub>
                    </m:sSub>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𝒇</m:t>
                        </m:r>
                      </m:e>
                    </m:d>
                  </m:oMath>
                </a14:m>
                <a:r>
                  <a:rPr lang="en-US" sz="2400" b="1" dirty="0">
                    <a:solidFill>
                      <a:schemeClr val="tx1"/>
                    </a:solidFill>
                    <a:latin typeface="Arial" panose="020B0604020202020204" pitchFamily="34" charset="0"/>
                    <a:cs typeface="Arial" panose="020B0604020202020204" pitchFamily="34" charset="0"/>
                  </a:rPr>
                  <a:t> predicted by the Gaussian bump model</a:t>
                </a:r>
              </a:p>
            </p:txBody>
          </p:sp>
        </mc:Choice>
        <mc:Fallback xmlns="">
          <p:sp>
            <p:nvSpPr>
              <p:cNvPr id="525" name="Text Box 1061">
                <a:extLst>
                  <a:ext uri="{FF2B5EF4-FFF2-40B4-BE49-F238E27FC236}">
                    <a16:creationId xmlns:a16="http://schemas.microsoft.com/office/drawing/2014/main" id="{28A002CB-3E75-479D-B99B-7D90CB3C7F11}"/>
                  </a:ext>
                </a:extLst>
              </p:cNvPr>
              <p:cNvSpPr txBox="1">
                <a:spLocks noRot="1" noChangeAspect="1" noMove="1" noResize="1" noEditPoints="1" noAdjustHandles="1" noChangeArrowheads="1" noChangeShapeType="1" noTextEdit="1"/>
              </p:cNvSpPr>
              <p:nvPr/>
            </p:nvSpPr>
            <p:spPr bwMode="auto">
              <a:xfrm>
                <a:off x="8569776" y="22278062"/>
                <a:ext cx="5120936" cy="1384995"/>
              </a:xfrm>
              <a:prstGeom prst="rect">
                <a:avLst/>
              </a:prstGeom>
              <a:blipFill>
                <a:blip r:embed="rId32"/>
                <a:stretch>
                  <a:fillRect l="-1905" t="-3084" r="-1786" b="-9692"/>
                </a:stretch>
              </a:blipFill>
              <a:ln w="19050">
                <a:noFill/>
                <a:miter lim="800000"/>
                <a:headEnd/>
                <a:tailEnd/>
              </a:ln>
            </p:spPr>
            <p:txBody>
              <a:bodyPr/>
              <a:lstStyle/>
              <a:p>
                <a:r>
                  <a:rPr lang="en-US">
                    <a:noFill/>
                  </a:rPr>
                  <a:t> </a:t>
                </a:r>
              </a:p>
            </p:txBody>
          </p:sp>
        </mc:Fallback>
      </mc:AlternateContent>
      <p:pic>
        <p:nvPicPr>
          <p:cNvPr id="93" name="Picture 92" descr="Chart, histogram&#10;&#10;Description automatically generated">
            <a:extLst>
              <a:ext uri="{FF2B5EF4-FFF2-40B4-BE49-F238E27FC236}">
                <a16:creationId xmlns:a16="http://schemas.microsoft.com/office/drawing/2014/main" id="{154B9776-CDDF-4B35-9F6A-88F3A9024EDF}"/>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7815903" y="23742643"/>
            <a:ext cx="5852172" cy="4389129"/>
          </a:xfrm>
          <a:prstGeom prst="rect">
            <a:avLst/>
          </a:prstGeom>
        </p:spPr>
      </p:pic>
      <p:pic>
        <p:nvPicPr>
          <p:cNvPr id="95" name="Picture 94" descr="Chart, scatter chart&#10;&#10;Description automatically generated">
            <a:extLst>
              <a:ext uri="{FF2B5EF4-FFF2-40B4-BE49-F238E27FC236}">
                <a16:creationId xmlns:a16="http://schemas.microsoft.com/office/drawing/2014/main" id="{D2AC3959-0436-45D7-8125-DE392A98FC9C}"/>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551082" y="23666432"/>
            <a:ext cx="5852172" cy="4389129"/>
          </a:xfrm>
          <a:prstGeom prst="rect">
            <a:avLst/>
          </a:prstGeom>
        </p:spPr>
      </p:pic>
      <p:sp>
        <p:nvSpPr>
          <p:cNvPr id="526" name="Rectangle 26">
            <a:extLst>
              <a:ext uri="{FF2B5EF4-FFF2-40B4-BE49-F238E27FC236}">
                <a16:creationId xmlns:a16="http://schemas.microsoft.com/office/drawing/2014/main" id="{A0689AE5-7536-4608-836B-4F1D8A9392AD}"/>
              </a:ext>
            </a:extLst>
          </p:cNvPr>
          <p:cNvSpPr>
            <a:spLocks noChangeArrowheads="1"/>
          </p:cNvSpPr>
          <p:nvPr/>
        </p:nvSpPr>
        <p:spPr bwMode="auto">
          <a:xfrm>
            <a:off x="13760467" y="29602541"/>
            <a:ext cx="17530588" cy="3057449"/>
          </a:xfrm>
          <a:prstGeom prst="rect">
            <a:avLst/>
          </a:prstGeom>
          <a:noFill/>
          <a:ln w="63500">
            <a:solidFill>
              <a:schemeClr val="tx1"/>
            </a:solidFill>
            <a:miter lim="800000"/>
            <a:headEnd/>
            <a:tailEnd/>
          </a:ln>
        </p:spPr>
        <p:txBody>
          <a:bodyPr wrap="none" anchor="ctr"/>
          <a:lstStyle/>
          <a:p>
            <a:endParaRPr lang="en-US" dirty="0"/>
          </a:p>
        </p:txBody>
      </p:sp>
      <p:sp>
        <p:nvSpPr>
          <p:cNvPr id="101" name="Rectangle 100">
            <a:extLst>
              <a:ext uri="{FF2B5EF4-FFF2-40B4-BE49-F238E27FC236}">
                <a16:creationId xmlns:a16="http://schemas.microsoft.com/office/drawing/2014/main" id="{3A1E276E-BDCB-4C26-809A-40E33C8FA898}"/>
              </a:ext>
            </a:extLst>
          </p:cNvPr>
          <p:cNvSpPr/>
          <p:nvPr/>
        </p:nvSpPr>
        <p:spPr bwMode="auto">
          <a:xfrm>
            <a:off x="13483366" y="29641578"/>
            <a:ext cx="758388" cy="292439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p:sp>
        <p:nvSpPr>
          <p:cNvPr id="102" name="Rectangle 101">
            <a:extLst>
              <a:ext uri="{FF2B5EF4-FFF2-40B4-BE49-F238E27FC236}">
                <a16:creationId xmlns:a16="http://schemas.microsoft.com/office/drawing/2014/main" id="{355BD2DB-85C4-422E-91C8-5CB01BC631F6}"/>
              </a:ext>
            </a:extLst>
          </p:cNvPr>
          <p:cNvSpPr/>
          <p:nvPr/>
        </p:nvSpPr>
        <p:spPr bwMode="auto">
          <a:xfrm>
            <a:off x="13607116" y="32204025"/>
            <a:ext cx="306702" cy="4009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27" name="Text Box 1061">
                <a:extLst>
                  <a:ext uri="{FF2B5EF4-FFF2-40B4-BE49-F238E27FC236}">
                    <a16:creationId xmlns:a16="http://schemas.microsoft.com/office/drawing/2014/main" id="{41E264E1-EAE4-45B7-8C24-0EC0811C304E}"/>
                  </a:ext>
                </a:extLst>
              </p:cNvPr>
              <p:cNvSpPr txBox="1">
                <a:spLocks noChangeArrowheads="1"/>
              </p:cNvSpPr>
              <p:nvPr/>
            </p:nvSpPr>
            <p:spPr bwMode="auto">
              <a:xfrm>
                <a:off x="13678677" y="30089685"/>
                <a:ext cx="17250205" cy="1973938"/>
              </a:xfrm>
              <a:prstGeom prst="rect">
                <a:avLst/>
              </a:prstGeom>
              <a:noFill/>
              <a:ln w="19050">
                <a:noFill/>
                <a:miter lim="800000"/>
                <a:headEnd/>
                <a:tailEnd/>
              </a:ln>
            </p:spPr>
            <p:txBody>
              <a:bodyPr wrap="square">
                <a:spAutoFit/>
              </a:bodyPr>
              <a:lstStyle/>
              <a:p>
                <a:pPr algn="just" defTabSz="4389438">
                  <a:spcBef>
                    <a:spcPct val="50000"/>
                  </a:spcBef>
                  <a:buClr>
                    <a:srgbClr val="CC3300"/>
                  </a:buClr>
                </a:pPr>
                <a:r>
                  <a:rPr lang="en-US" sz="2400" b="1" dirty="0">
                    <a:solidFill>
                      <a:schemeClr val="tx1"/>
                    </a:solidFill>
                    <a:latin typeface="Arial" panose="020B0604020202020204" pitchFamily="34" charset="0"/>
                    <a:cs typeface="Arial" panose="020B0604020202020204" pitchFamily="34" charset="0"/>
                  </a:rPr>
                  <a:t>Top two graphs: Error vs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𝒈</m:t>
                        </m:r>
                      </m:sub>
                    </m:sSub>
                  </m:oMath>
                </a14:m>
                <a:r>
                  <a:rPr lang="en-US" sz="2400" b="1" dirty="0">
                    <a:solidFill>
                      <a:schemeClr val="tx1"/>
                    </a:solidFill>
                    <a:latin typeface="Arial" panose="020B0604020202020204" pitchFamily="34" charset="0"/>
                    <a:cs typeface="Arial" panose="020B0604020202020204" pitchFamily="34" charset="0"/>
                  </a:rPr>
                  <a:t>, sweeping the center frequency of the gaussian  bump while keeping the fractional power of the servo bump fixed. Top-left: </a:t>
                </a:r>
                <a:r>
                  <a:rPr lang="el-GR" sz="2400" b="1" dirty="0">
                    <a:solidFill>
                      <a:schemeClr val="tx1"/>
                    </a:solidFill>
                    <a:latin typeface="Arial" panose="020B0604020202020204" pitchFamily="34" charset="0"/>
                    <a:cs typeface="Arial" panose="020B0604020202020204" pitchFamily="34" charset="0"/>
                  </a:rPr>
                  <a:t>π </a:t>
                </a:r>
                <a:r>
                  <a:rPr lang="en-US" sz="2400" b="1" dirty="0">
                    <a:latin typeface="Arial" panose="020B0604020202020204" pitchFamily="34" charset="0"/>
                    <a:cs typeface="Arial" panose="020B0604020202020204" pitchFamily="34" charset="0"/>
                  </a:rPr>
                  <a:t>pulse; Top-right: 2</a:t>
                </a:r>
                <a:r>
                  <a:rPr lang="el-GR" sz="2400" b="1" dirty="0">
                    <a:latin typeface="Arial" panose="020B0604020202020204" pitchFamily="34" charset="0"/>
                    <a:cs typeface="Arial" panose="020B0604020202020204" pitchFamily="34" charset="0"/>
                  </a:rPr>
                  <a:t>π </a:t>
                </a:r>
                <a:r>
                  <a:rPr lang="en-US" sz="2400" b="1" dirty="0">
                    <a:latin typeface="Arial" panose="020B0604020202020204" pitchFamily="34" charset="0"/>
                    <a:cs typeface="Arial" panose="020B0604020202020204" pitchFamily="34" charset="0"/>
                  </a:rPr>
                  <a:t>pulse. </a:t>
                </a:r>
                <a:endParaRPr lang="en-US" sz="2400" b="1" dirty="0">
                  <a:solidFill>
                    <a:schemeClr val="tx1"/>
                  </a:solidFill>
                  <a:latin typeface="Arial" panose="020B0604020202020204" pitchFamily="34" charset="0"/>
                  <a:cs typeface="Arial" panose="020B0604020202020204" pitchFamily="34" charset="0"/>
                </a:endParaRPr>
              </a:p>
              <a:p>
                <a:pPr algn="just" defTabSz="4389438">
                  <a:spcBef>
                    <a:spcPct val="50000"/>
                  </a:spcBef>
                  <a:buClr>
                    <a:srgbClr val="CC3300"/>
                  </a:buClr>
                </a:pPr>
                <a:r>
                  <a:rPr lang="en-US" sz="2400" b="1" dirty="0">
                    <a:latin typeface="Arial" panose="020B0604020202020204" pitchFamily="34" charset="0"/>
                    <a:cs typeface="Arial" panose="020B0604020202020204" pitchFamily="34" charset="0"/>
                  </a:rPr>
                  <a:t>Bottom two graphs: Error vs </a:t>
                </a:r>
                <a14:m>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𝑷</m:t>
                    </m:r>
                  </m:oMath>
                </a14:m>
                <a:r>
                  <a:rPr lang="en-US" sz="2400" b="1" dirty="0">
                    <a:solidFill>
                      <a:schemeClr val="tx1"/>
                    </a:solidFill>
                    <a:latin typeface="Arial" panose="020B0604020202020204" pitchFamily="34" charset="0"/>
                    <a:cs typeface="Arial" panose="020B0604020202020204" pitchFamily="34" charset="0"/>
                  </a:rPr>
                  <a:t>, sweeping the power in the servo bumps while keeping the bump frequency fixed. </a:t>
                </a:r>
              </a:p>
              <a:p>
                <a:pPr algn="just" defTabSz="4389438">
                  <a:spcBef>
                    <a:spcPct val="50000"/>
                  </a:spcBef>
                  <a:buClr>
                    <a:srgbClr val="CC3300"/>
                  </a:buClr>
                </a:pPr>
                <a:r>
                  <a:rPr lang="en-US" sz="2400" b="1" dirty="0">
                    <a:latin typeface="Arial" panose="020B0604020202020204" pitchFamily="34" charset="0"/>
                    <a:cs typeface="Arial" panose="020B0604020202020204" pitchFamily="34" charset="0"/>
                  </a:rPr>
                  <a:t>Bottom –left: </a:t>
                </a:r>
                <a:r>
                  <a:rPr lang="el-GR" sz="2400" b="1" dirty="0">
                    <a:latin typeface="Arial" panose="020B0604020202020204" pitchFamily="34" charset="0"/>
                    <a:cs typeface="Arial" panose="020B0604020202020204" pitchFamily="34" charset="0"/>
                  </a:rPr>
                  <a:t>π </a:t>
                </a:r>
                <a:r>
                  <a:rPr lang="en-US" sz="2400" b="1" dirty="0">
                    <a:latin typeface="Arial" panose="020B0604020202020204" pitchFamily="34" charset="0"/>
                    <a:cs typeface="Arial" panose="020B0604020202020204" pitchFamily="34" charset="0"/>
                  </a:rPr>
                  <a:t>pulse; Top-right: 2</a:t>
                </a:r>
                <a:r>
                  <a:rPr lang="el-GR" sz="2400" b="1" dirty="0">
                    <a:latin typeface="Arial" panose="020B0604020202020204" pitchFamily="34" charset="0"/>
                    <a:cs typeface="Arial" panose="020B0604020202020204" pitchFamily="34" charset="0"/>
                  </a:rPr>
                  <a:t>π </a:t>
                </a:r>
                <a:r>
                  <a:rPr lang="en-US" sz="2400" b="1" dirty="0">
                    <a:latin typeface="Arial" panose="020B0604020202020204" pitchFamily="34" charset="0"/>
                    <a:cs typeface="Arial" panose="020B0604020202020204" pitchFamily="34" charset="0"/>
                  </a:rPr>
                  <a:t>pulse. </a:t>
                </a:r>
                <a:endParaRPr lang="en-US" sz="2400" b="1" dirty="0">
                  <a:solidFill>
                    <a:schemeClr val="tx1"/>
                  </a:solidFill>
                  <a:latin typeface="Arial" panose="020B0604020202020204" pitchFamily="34" charset="0"/>
                  <a:cs typeface="Arial" panose="020B0604020202020204" pitchFamily="34" charset="0"/>
                </a:endParaRPr>
              </a:p>
            </p:txBody>
          </p:sp>
        </mc:Choice>
        <mc:Fallback xmlns="">
          <p:sp>
            <p:nvSpPr>
              <p:cNvPr id="527" name="Text Box 1061">
                <a:extLst>
                  <a:ext uri="{FF2B5EF4-FFF2-40B4-BE49-F238E27FC236}">
                    <a16:creationId xmlns:a16="http://schemas.microsoft.com/office/drawing/2014/main" id="{41E264E1-EAE4-45B7-8C24-0EC0811C304E}"/>
                  </a:ext>
                </a:extLst>
              </p:cNvPr>
              <p:cNvSpPr txBox="1">
                <a:spLocks noRot="1" noChangeAspect="1" noMove="1" noResize="1" noEditPoints="1" noAdjustHandles="1" noChangeArrowheads="1" noChangeShapeType="1" noTextEdit="1"/>
              </p:cNvSpPr>
              <p:nvPr/>
            </p:nvSpPr>
            <p:spPr bwMode="auto">
              <a:xfrm>
                <a:off x="13678677" y="30089685"/>
                <a:ext cx="17250205" cy="1973938"/>
              </a:xfrm>
              <a:prstGeom prst="rect">
                <a:avLst/>
              </a:prstGeom>
              <a:blipFill>
                <a:blip r:embed="rId35"/>
                <a:stretch>
                  <a:fillRect l="-565" t="-2469" r="-530" b="-6173"/>
                </a:stretch>
              </a:blipFill>
              <a:ln w="19050">
                <a:noFill/>
                <a:miter lim="800000"/>
                <a:headEnd/>
                <a:tailEnd/>
              </a:ln>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264872D8-FD40-4A94-B683-BC37E4607F7B}"/>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27962" y="27907712"/>
            <a:ext cx="5852172" cy="4389129"/>
          </a:xfrm>
          <a:prstGeom prst="rect">
            <a:avLst/>
          </a:prstGeom>
        </p:spPr>
      </p:pic>
      <p:pic>
        <p:nvPicPr>
          <p:cNvPr id="7" name="Picture 6" descr="Chart, line chart&#10;&#10;Description automatically generated">
            <a:extLst>
              <a:ext uri="{FF2B5EF4-FFF2-40B4-BE49-F238E27FC236}">
                <a16:creationId xmlns:a16="http://schemas.microsoft.com/office/drawing/2014/main" id="{8D1BB931-08F0-40D8-8E89-C96974791C3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805928" y="27895120"/>
            <a:ext cx="5852172" cy="4389129"/>
          </a:xfrm>
          <a:prstGeom prst="rect">
            <a:avLst/>
          </a:prstGeom>
        </p:spPr>
      </p:pic>
      <p:pic>
        <p:nvPicPr>
          <p:cNvPr id="79" name="Picture 1">
            <a:extLst>
              <a:ext uri="{FF2B5EF4-FFF2-40B4-BE49-F238E27FC236}">
                <a16:creationId xmlns:a16="http://schemas.microsoft.com/office/drawing/2014/main" id="{8BD72384-0957-4525-B946-FDF2AF6D3F70}"/>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4892373" y="1669522"/>
            <a:ext cx="6758328" cy="109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6886FD4B-560A-496A-8444-8282544F3288}"/>
              </a:ext>
            </a:extLst>
          </p:cNvPr>
          <p:cNvCxnSpPr>
            <a:cxnSpLocks/>
          </p:cNvCxnSpPr>
          <p:nvPr/>
        </p:nvCxnSpPr>
        <p:spPr bwMode="auto">
          <a:xfrm>
            <a:off x="2226565" y="30436457"/>
            <a:ext cx="2185778"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81" name="Straight Connector 80">
            <a:extLst>
              <a:ext uri="{FF2B5EF4-FFF2-40B4-BE49-F238E27FC236}">
                <a16:creationId xmlns:a16="http://schemas.microsoft.com/office/drawing/2014/main" id="{B1A95730-F3D5-4196-9C99-3D44FE76ACC2}"/>
              </a:ext>
            </a:extLst>
          </p:cNvPr>
          <p:cNvCxnSpPr>
            <a:cxnSpLocks/>
          </p:cNvCxnSpPr>
          <p:nvPr/>
        </p:nvCxnSpPr>
        <p:spPr bwMode="auto">
          <a:xfrm>
            <a:off x="3849678" y="29756216"/>
            <a:ext cx="0" cy="206549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84" name="TextBox 83">
            <a:extLst>
              <a:ext uri="{FF2B5EF4-FFF2-40B4-BE49-F238E27FC236}">
                <a16:creationId xmlns:a16="http://schemas.microsoft.com/office/drawing/2014/main" id="{C6E609E2-773E-4154-A455-1DD97F0F4C42}"/>
              </a:ext>
            </a:extLst>
          </p:cNvPr>
          <p:cNvSpPr txBox="1"/>
          <p:nvPr/>
        </p:nvSpPr>
        <p:spPr>
          <a:xfrm>
            <a:off x="3947443" y="30528154"/>
            <a:ext cx="2379611" cy="1015663"/>
          </a:xfrm>
          <a:prstGeom prst="rect">
            <a:avLst/>
          </a:prstGeom>
          <a:noFill/>
          <a:ln>
            <a:solidFill>
              <a:schemeClr val="tx1"/>
            </a:solidFill>
          </a:ln>
        </p:spPr>
        <p:txBody>
          <a:bodyPr wrap="square">
            <a:spAutoFit/>
          </a:bodyPr>
          <a:lstStyle/>
          <a:p>
            <a:r>
              <a:rPr lang="en-US" sz="2000" dirty="0"/>
              <a:t>10</a:t>
            </a:r>
            <a:r>
              <a:rPr lang="en-US" sz="2000" baseline="30000" dirty="0"/>
              <a:t>-3</a:t>
            </a:r>
            <a:r>
              <a:rPr lang="en-US" sz="2000" dirty="0"/>
              <a:t> pulse error</a:t>
            </a:r>
          </a:p>
          <a:p>
            <a:r>
              <a:rPr lang="en-US" sz="2000" dirty="0"/>
              <a:t>requires -32.6 dBc </a:t>
            </a:r>
          </a:p>
          <a:p>
            <a:r>
              <a:rPr lang="en-US" sz="2000" dirty="0"/>
              <a:t>servo bump power</a:t>
            </a:r>
          </a:p>
        </p:txBody>
      </p:sp>
      <p:cxnSp>
        <p:nvCxnSpPr>
          <p:cNvPr id="85" name="Straight Connector 84">
            <a:extLst>
              <a:ext uri="{FF2B5EF4-FFF2-40B4-BE49-F238E27FC236}">
                <a16:creationId xmlns:a16="http://schemas.microsoft.com/office/drawing/2014/main" id="{242B20A3-0174-4B71-AFD7-90BB9EED7D19}"/>
              </a:ext>
            </a:extLst>
          </p:cNvPr>
          <p:cNvCxnSpPr>
            <a:cxnSpLocks/>
          </p:cNvCxnSpPr>
          <p:nvPr/>
        </p:nvCxnSpPr>
        <p:spPr bwMode="auto">
          <a:xfrm>
            <a:off x="8532430" y="30876838"/>
            <a:ext cx="1445283"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86" name="Straight Connector 85">
            <a:extLst>
              <a:ext uri="{FF2B5EF4-FFF2-40B4-BE49-F238E27FC236}">
                <a16:creationId xmlns:a16="http://schemas.microsoft.com/office/drawing/2014/main" id="{726A10D4-2ACB-4861-8FBD-B6D2AD1558FC}"/>
              </a:ext>
            </a:extLst>
          </p:cNvPr>
          <p:cNvCxnSpPr>
            <a:cxnSpLocks/>
          </p:cNvCxnSpPr>
          <p:nvPr/>
        </p:nvCxnSpPr>
        <p:spPr bwMode="auto">
          <a:xfrm>
            <a:off x="9560457" y="30436457"/>
            <a:ext cx="0" cy="1375692"/>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87" name="TextBox 86">
            <a:extLst>
              <a:ext uri="{FF2B5EF4-FFF2-40B4-BE49-F238E27FC236}">
                <a16:creationId xmlns:a16="http://schemas.microsoft.com/office/drawing/2014/main" id="{41A0C4E7-BCDE-4062-AAAF-2FAB7FAED4FB}"/>
              </a:ext>
            </a:extLst>
          </p:cNvPr>
          <p:cNvSpPr txBox="1"/>
          <p:nvPr/>
        </p:nvSpPr>
        <p:spPr>
          <a:xfrm>
            <a:off x="10211447" y="30513640"/>
            <a:ext cx="2422625" cy="1015663"/>
          </a:xfrm>
          <a:prstGeom prst="rect">
            <a:avLst/>
          </a:prstGeom>
          <a:noFill/>
          <a:ln>
            <a:solidFill>
              <a:schemeClr val="tx1"/>
            </a:solidFill>
          </a:ln>
        </p:spPr>
        <p:txBody>
          <a:bodyPr wrap="square">
            <a:spAutoFit/>
          </a:bodyPr>
          <a:lstStyle/>
          <a:p>
            <a:r>
              <a:rPr lang="en-US" sz="2000" dirty="0"/>
              <a:t>10</a:t>
            </a:r>
            <a:r>
              <a:rPr lang="en-US" sz="2000" baseline="30000" dirty="0"/>
              <a:t>-3</a:t>
            </a:r>
            <a:r>
              <a:rPr lang="en-US" sz="2000" dirty="0"/>
              <a:t> pulse error</a:t>
            </a:r>
          </a:p>
          <a:p>
            <a:r>
              <a:rPr lang="en-US" sz="2000" dirty="0"/>
              <a:t>requires -37 dBc </a:t>
            </a:r>
          </a:p>
          <a:p>
            <a:r>
              <a:rPr lang="en-US" sz="2000" dirty="0"/>
              <a:t>servo bump power</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24416</TotalTime>
  <Words>885</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Georgia</vt:lpstr>
      <vt:lpstr>Lucida Handwriting</vt:lpstr>
      <vt:lpstr>Default Design</vt:lpstr>
      <vt:lpstr>PowerPoint Presentation</vt:lpstr>
    </vt:vector>
  </TitlesOfParts>
  <Company>University of Wisconsin at 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 Sun</dc:creator>
  <cp:lastModifiedBy>XIAOYU JIANG</cp:lastModifiedBy>
  <cp:revision>1120</cp:revision>
  <dcterms:created xsi:type="dcterms:W3CDTF">2005-05-11T17:19:29Z</dcterms:created>
  <dcterms:modified xsi:type="dcterms:W3CDTF">2021-05-31T02:09:46Z</dcterms:modified>
</cp:coreProperties>
</file>