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4618CC9-D1F4-4EAA-B2A4-525529B5826A}" type="datetimeFigureOut">
              <a:rPr lang="zh-CN" altLang="en-US" smtClean="0"/>
              <a:t>2017/5/8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71AAD0-99D9-44E1-9752-FC14000C981C}" type="slidenum">
              <a:rPr lang="zh-CN" altLang="en-US" smtClean="0"/>
              <a:t>‹#›</a:t>
            </a:fld>
            <a:endParaRPr lang="zh-CN" altLang="en-US"/>
          </a:p>
        </p:txBody>
      </p:sp>
    </p:spTree>
    <p:extLst>
      <p:ext uri="{BB962C8B-B14F-4D97-AF65-F5344CB8AC3E}">
        <p14:creationId xmlns:p14="http://schemas.microsoft.com/office/powerpoint/2010/main" val="362328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4618CC9-D1F4-4EAA-B2A4-525529B5826A}" type="datetimeFigureOut">
              <a:rPr lang="zh-CN" altLang="en-US" smtClean="0"/>
              <a:t>2017/5/8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71AAD0-99D9-44E1-9752-FC14000C981C}" type="slidenum">
              <a:rPr lang="zh-CN" altLang="en-US" smtClean="0"/>
              <a:t>‹#›</a:t>
            </a:fld>
            <a:endParaRPr lang="zh-CN" altLang="en-US"/>
          </a:p>
        </p:txBody>
      </p:sp>
    </p:spTree>
    <p:extLst>
      <p:ext uri="{BB962C8B-B14F-4D97-AF65-F5344CB8AC3E}">
        <p14:creationId xmlns:p14="http://schemas.microsoft.com/office/powerpoint/2010/main" val="47737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4618CC9-D1F4-4EAA-B2A4-525529B5826A}" type="datetimeFigureOut">
              <a:rPr lang="zh-CN" altLang="en-US" smtClean="0"/>
              <a:t>2017/5/8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71AAD0-99D9-44E1-9752-FC14000C981C}" type="slidenum">
              <a:rPr lang="zh-CN" altLang="en-US" smtClean="0"/>
              <a:t>‹#›</a:t>
            </a:fld>
            <a:endParaRPr lang="zh-CN" altLang="en-US"/>
          </a:p>
        </p:txBody>
      </p:sp>
    </p:spTree>
    <p:extLst>
      <p:ext uri="{BB962C8B-B14F-4D97-AF65-F5344CB8AC3E}">
        <p14:creationId xmlns:p14="http://schemas.microsoft.com/office/powerpoint/2010/main" val="1272088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4618CC9-D1F4-4EAA-B2A4-525529B5826A}" type="datetimeFigureOut">
              <a:rPr lang="zh-CN" altLang="en-US" smtClean="0"/>
              <a:t>2017/5/8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71AAD0-99D9-44E1-9752-FC14000C981C}" type="slidenum">
              <a:rPr lang="zh-CN" altLang="en-US" smtClean="0"/>
              <a:t>‹#›</a:t>
            </a:fld>
            <a:endParaRPr lang="zh-CN" altLang="en-US"/>
          </a:p>
        </p:txBody>
      </p:sp>
    </p:spTree>
    <p:extLst>
      <p:ext uri="{BB962C8B-B14F-4D97-AF65-F5344CB8AC3E}">
        <p14:creationId xmlns:p14="http://schemas.microsoft.com/office/powerpoint/2010/main" val="336149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4618CC9-D1F4-4EAA-B2A4-525529B5826A}" type="datetimeFigureOut">
              <a:rPr lang="zh-CN" altLang="en-US" smtClean="0"/>
              <a:t>2017/5/8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71AAD0-99D9-44E1-9752-FC14000C981C}" type="slidenum">
              <a:rPr lang="zh-CN" altLang="en-US" smtClean="0"/>
              <a:t>‹#›</a:t>
            </a:fld>
            <a:endParaRPr lang="zh-CN" altLang="en-US"/>
          </a:p>
        </p:txBody>
      </p:sp>
    </p:spTree>
    <p:extLst>
      <p:ext uri="{BB962C8B-B14F-4D97-AF65-F5344CB8AC3E}">
        <p14:creationId xmlns:p14="http://schemas.microsoft.com/office/powerpoint/2010/main" val="342769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4618CC9-D1F4-4EAA-B2A4-525529B5826A}" type="datetimeFigureOut">
              <a:rPr lang="zh-CN" altLang="en-US" smtClean="0"/>
              <a:t>2017/5/8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71AAD0-99D9-44E1-9752-FC14000C981C}" type="slidenum">
              <a:rPr lang="zh-CN" altLang="en-US" smtClean="0"/>
              <a:t>‹#›</a:t>
            </a:fld>
            <a:endParaRPr lang="zh-CN" altLang="en-US"/>
          </a:p>
        </p:txBody>
      </p:sp>
    </p:spTree>
    <p:extLst>
      <p:ext uri="{BB962C8B-B14F-4D97-AF65-F5344CB8AC3E}">
        <p14:creationId xmlns:p14="http://schemas.microsoft.com/office/powerpoint/2010/main" val="4054467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4618CC9-D1F4-4EAA-B2A4-525529B5826A}" type="datetimeFigureOut">
              <a:rPr lang="zh-CN" altLang="en-US" smtClean="0"/>
              <a:t>2017/5/8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C71AAD0-99D9-44E1-9752-FC14000C981C}" type="slidenum">
              <a:rPr lang="zh-CN" altLang="en-US" smtClean="0"/>
              <a:t>‹#›</a:t>
            </a:fld>
            <a:endParaRPr lang="zh-CN" altLang="en-US"/>
          </a:p>
        </p:txBody>
      </p:sp>
    </p:spTree>
    <p:extLst>
      <p:ext uri="{BB962C8B-B14F-4D97-AF65-F5344CB8AC3E}">
        <p14:creationId xmlns:p14="http://schemas.microsoft.com/office/powerpoint/2010/main" val="3769396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4618CC9-D1F4-4EAA-B2A4-525529B5826A}" type="datetimeFigureOut">
              <a:rPr lang="zh-CN" altLang="en-US" smtClean="0"/>
              <a:t>2017/5/8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C71AAD0-99D9-44E1-9752-FC14000C981C}" type="slidenum">
              <a:rPr lang="zh-CN" altLang="en-US" smtClean="0"/>
              <a:t>‹#›</a:t>
            </a:fld>
            <a:endParaRPr lang="zh-CN" altLang="en-US"/>
          </a:p>
        </p:txBody>
      </p:sp>
    </p:spTree>
    <p:extLst>
      <p:ext uri="{BB962C8B-B14F-4D97-AF65-F5344CB8AC3E}">
        <p14:creationId xmlns:p14="http://schemas.microsoft.com/office/powerpoint/2010/main" val="1757018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4618CC9-D1F4-4EAA-B2A4-525529B5826A}" type="datetimeFigureOut">
              <a:rPr lang="zh-CN" altLang="en-US" smtClean="0"/>
              <a:t>2017/5/8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C71AAD0-99D9-44E1-9752-FC14000C981C}" type="slidenum">
              <a:rPr lang="zh-CN" altLang="en-US" smtClean="0"/>
              <a:t>‹#›</a:t>
            </a:fld>
            <a:endParaRPr lang="zh-CN" altLang="en-US"/>
          </a:p>
        </p:txBody>
      </p:sp>
    </p:spTree>
    <p:extLst>
      <p:ext uri="{BB962C8B-B14F-4D97-AF65-F5344CB8AC3E}">
        <p14:creationId xmlns:p14="http://schemas.microsoft.com/office/powerpoint/2010/main" val="2377402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4618CC9-D1F4-4EAA-B2A4-525529B5826A}" type="datetimeFigureOut">
              <a:rPr lang="zh-CN" altLang="en-US" smtClean="0"/>
              <a:t>2017/5/8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71AAD0-99D9-44E1-9752-FC14000C981C}" type="slidenum">
              <a:rPr lang="zh-CN" altLang="en-US" smtClean="0"/>
              <a:t>‹#›</a:t>
            </a:fld>
            <a:endParaRPr lang="zh-CN" altLang="en-US"/>
          </a:p>
        </p:txBody>
      </p:sp>
    </p:spTree>
    <p:extLst>
      <p:ext uri="{BB962C8B-B14F-4D97-AF65-F5344CB8AC3E}">
        <p14:creationId xmlns:p14="http://schemas.microsoft.com/office/powerpoint/2010/main" val="259948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4618CC9-D1F4-4EAA-B2A4-525529B5826A}" type="datetimeFigureOut">
              <a:rPr lang="zh-CN" altLang="en-US" smtClean="0"/>
              <a:t>2017/5/8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71AAD0-99D9-44E1-9752-FC14000C981C}" type="slidenum">
              <a:rPr lang="zh-CN" altLang="en-US" smtClean="0"/>
              <a:t>‹#›</a:t>
            </a:fld>
            <a:endParaRPr lang="zh-CN" altLang="en-US"/>
          </a:p>
        </p:txBody>
      </p:sp>
    </p:spTree>
    <p:extLst>
      <p:ext uri="{BB962C8B-B14F-4D97-AF65-F5344CB8AC3E}">
        <p14:creationId xmlns:p14="http://schemas.microsoft.com/office/powerpoint/2010/main" val="2866165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18CC9-D1F4-4EAA-B2A4-525529B5826A}" type="datetimeFigureOut">
              <a:rPr lang="zh-CN" altLang="en-US" smtClean="0"/>
              <a:t>2017/5/8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71AAD0-99D9-44E1-9752-FC14000C981C}" type="slidenum">
              <a:rPr lang="zh-CN" altLang="en-US" smtClean="0"/>
              <a:t>‹#›</a:t>
            </a:fld>
            <a:endParaRPr lang="zh-CN" altLang="en-US"/>
          </a:p>
        </p:txBody>
      </p:sp>
    </p:spTree>
    <p:extLst>
      <p:ext uri="{BB962C8B-B14F-4D97-AF65-F5344CB8AC3E}">
        <p14:creationId xmlns:p14="http://schemas.microsoft.com/office/powerpoint/2010/main" val="2265423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49084" y="576774"/>
            <a:ext cx="8468750" cy="1730327"/>
          </a:xfrm>
        </p:spPr>
        <p:txBody>
          <a:bodyPr>
            <a:normAutofit fontScale="90000"/>
          </a:bodyPr>
          <a:lstStyle/>
          <a:p>
            <a:r>
              <a:rPr lang="en-US" altLang="zh-CN" b="1" dirty="0"/>
              <a:t>Slow variant noise eater for lasers</a:t>
            </a:r>
            <a:endParaRPr lang="zh-CN" altLang="en-US" dirty="0"/>
          </a:p>
        </p:txBody>
      </p:sp>
      <p:sp>
        <p:nvSpPr>
          <p:cNvPr id="3" name="副标题 2"/>
          <p:cNvSpPr>
            <a:spLocks noGrp="1"/>
          </p:cNvSpPr>
          <p:nvPr>
            <p:ph type="subTitle" idx="1"/>
          </p:nvPr>
        </p:nvSpPr>
        <p:spPr>
          <a:xfrm>
            <a:off x="1191065" y="2307101"/>
            <a:ext cx="9584788" cy="520505"/>
          </a:xfrm>
        </p:spPr>
        <p:txBody>
          <a:bodyPr/>
          <a:lstStyle/>
          <a:p>
            <a:r>
              <a:rPr lang="en-US" altLang="zh-CN" dirty="0" err="1"/>
              <a:t>Xiaoyu</a:t>
            </a:r>
            <a:r>
              <a:rPr lang="en-US" altLang="zh-CN" dirty="0"/>
              <a:t> Jiang, University of Wisconsin-Madison, Department of Physics</a:t>
            </a:r>
            <a:endParaRPr lang="zh-CN" altLang="en-US" dirty="0"/>
          </a:p>
        </p:txBody>
      </p:sp>
      <p:sp>
        <p:nvSpPr>
          <p:cNvPr id="4" name="内容占位符 2"/>
          <p:cNvSpPr txBox="1">
            <a:spLocks/>
          </p:cNvSpPr>
          <p:nvPr/>
        </p:nvSpPr>
        <p:spPr>
          <a:xfrm>
            <a:off x="908538" y="3896752"/>
            <a:ext cx="10515600" cy="27725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dirty="0"/>
              <a:t>Introduction</a:t>
            </a:r>
            <a:r>
              <a:rPr lang="en-US" altLang="zh-CN" dirty="0"/>
              <a:t>: Stabilizing the power of lasers is always very important in optics experiments. In this project, a DC noise eater is designed to deal with the slow power drift of lasers.</a:t>
            </a:r>
            <a:endParaRPr lang="zh-CN" altLang="zh-CN" dirty="0"/>
          </a:p>
          <a:p>
            <a:endParaRPr lang="zh-CN" altLang="en-US" dirty="0"/>
          </a:p>
        </p:txBody>
      </p:sp>
    </p:spTree>
    <p:extLst>
      <p:ext uri="{BB962C8B-B14F-4D97-AF65-F5344CB8AC3E}">
        <p14:creationId xmlns:p14="http://schemas.microsoft.com/office/powerpoint/2010/main" val="201550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464234"/>
                <a:ext cx="10515600" cy="6091311"/>
              </a:xfrm>
            </p:spPr>
            <p:txBody>
              <a:bodyPr>
                <a:normAutofit/>
              </a:bodyPr>
              <a:lstStyle/>
              <a:p>
                <a:pPr>
                  <a:lnSpc>
                    <a:spcPct val="150000"/>
                  </a:lnSpc>
                </a:pPr>
                <a:r>
                  <a:rPr lang="en-US" altLang="zh-CN" b="1" dirty="0"/>
                  <a:t>Methods</a:t>
                </a:r>
                <a:r>
                  <a:rPr lang="en-US" altLang="zh-CN" dirty="0"/>
                  <a:t>: The basic frame of the system is shown in fig 1: An initially polarized laser beam goes past though a </a:t>
                </a:r>
                <a14:m>
                  <m:oMath xmlns:m="http://schemas.openxmlformats.org/officeDocument/2006/math">
                    <m:r>
                      <a:rPr lang="en-US" altLang="zh-CN"/>
                      <m:t>1/2</m:t>
                    </m:r>
                    <m:r>
                      <m:rPr>
                        <m:sty m:val="p"/>
                      </m:rPr>
                      <a:rPr lang="en-US" altLang="zh-CN"/>
                      <m:t>λ</m:t>
                    </m:r>
                  </m:oMath>
                </a14:m>
                <a:r>
                  <a:rPr lang="en-US" altLang="zh-CN" dirty="0"/>
                  <a:t> waveplate fixed on a programmable rotating mount, goes through a polarizing beam splitter(PBS), and finally got coupled into an optic fiber. A photodiode measures the power of the beam, and send the signal back to a controller. Then, commanded by the controller, the mount rotates to stabilize the laser power. This feedback loop will be executed repeatedly until the beam power reaches the designated value.</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464234"/>
                <a:ext cx="10515600" cy="6091311"/>
              </a:xfrm>
              <a:blipFill>
                <a:blip r:embed="rId2"/>
                <a:stretch>
                  <a:fillRect l="-1043" r="-18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558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73464" y="5036234"/>
            <a:ext cx="5450058" cy="309490"/>
          </a:xfrm>
        </p:spPr>
        <p:txBody>
          <a:bodyPr>
            <a:normAutofit fontScale="70000" lnSpcReduction="20000"/>
          </a:bodyPr>
          <a:lstStyle/>
          <a:p>
            <a:r>
              <a:rPr lang="en-US" altLang="zh-CN" dirty="0"/>
              <a:t>Fig 1: Basic frame of the system</a:t>
            </a:r>
            <a:endParaRPr lang="zh-CN" altLang="zh-CN"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768477" y="225082"/>
            <a:ext cx="7318057" cy="4445392"/>
          </a:xfrm>
          <a:prstGeom prst="rect">
            <a:avLst/>
          </a:prstGeom>
          <a:noFill/>
          <a:ln>
            <a:noFill/>
          </a:ln>
        </p:spPr>
      </p:pic>
    </p:spTree>
    <p:extLst>
      <p:ext uri="{BB962C8B-B14F-4D97-AF65-F5344CB8AC3E}">
        <p14:creationId xmlns:p14="http://schemas.microsoft.com/office/powerpoint/2010/main" val="415656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81930" y="407964"/>
                <a:ext cx="10515600" cy="5417308"/>
              </a:xfrm>
            </p:spPr>
            <p:txBody>
              <a:bodyPr/>
              <a:lstStyle/>
              <a:p>
                <a:pPr>
                  <a:lnSpc>
                    <a:spcPct val="150000"/>
                  </a:lnSpc>
                </a:pPr>
                <a:r>
                  <a:rPr lang="en-US" altLang="zh-CN" dirty="0"/>
                  <a:t>Here we are using the properties of </a:t>
                </a:r>
                <a14:m>
                  <m:oMath xmlns:m="http://schemas.openxmlformats.org/officeDocument/2006/math">
                    <m:r>
                      <a:rPr lang="en-US" altLang="zh-CN"/>
                      <m:t>1/2</m:t>
                    </m:r>
                    <m:r>
                      <m:rPr>
                        <m:sty m:val="p"/>
                      </m:rPr>
                      <a:rPr lang="en-US" altLang="zh-CN"/>
                      <m:t>λ</m:t>
                    </m:r>
                  </m:oMath>
                </a14:m>
                <a:r>
                  <a:rPr lang="en-US" altLang="zh-CN" dirty="0"/>
                  <a:t> waveplate and PBS to control the laser power. Rotation of a </a:t>
                </a:r>
                <a14:m>
                  <m:oMath xmlns:m="http://schemas.openxmlformats.org/officeDocument/2006/math">
                    <m:r>
                      <a:rPr lang="en-US" altLang="zh-CN"/>
                      <m:t>1/2</m:t>
                    </m:r>
                    <m:r>
                      <m:rPr>
                        <m:sty m:val="p"/>
                      </m:rPr>
                      <a:rPr lang="en-US" altLang="zh-CN"/>
                      <m:t>λ</m:t>
                    </m:r>
                  </m:oMath>
                </a14:m>
                <a:r>
                  <a:rPr lang="en-US" altLang="zh-CN" dirty="0"/>
                  <a:t> waveplate changes the polarization pattern of the light going though, and a PBS can split a beam of light into two perpendicular polarization directions. In the system we only select one of the polarization direction, so when the mount rotates, the power of light in the selected ‘polarization direction changes.</a:t>
                </a:r>
                <a:endParaRPr lang="zh-CN" altLang="zh-CN" dirty="0"/>
              </a:p>
              <a:p>
                <a:pPr>
                  <a:lnSpc>
                    <a:spcPct val="150000"/>
                  </a:lnSpc>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81930" y="407964"/>
                <a:ext cx="10515600" cy="5417308"/>
              </a:xfrm>
              <a:blipFill>
                <a:blip r:embed="rId2"/>
                <a:stretch>
                  <a:fillRect l="-1043" r="-19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456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65760"/>
            <a:ext cx="10515600" cy="5811203"/>
          </a:xfrm>
        </p:spPr>
        <p:txBody>
          <a:bodyPr/>
          <a:lstStyle/>
          <a:p>
            <a:pPr>
              <a:lnSpc>
                <a:spcPct val="150000"/>
              </a:lnSpc>
            </a:pPr>
            <a:r>
              <a:rPr lang="en-US" altLang="zh-CN" dirty="0"/>
              <a:t>Proportional–integral–derivative(PID) algorithm is used to calculate the feedback signal.</a:t>
            </a:r>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r>
              <a:rPr lang="en-US" altLang="zh-CN" dirty="0"/>
              <a:t>Here e(t) is the error signal, and u(t) is the feedback signal.</a:t>
            </a:r>
            <a:endParaRPr lang="zh-CN" altLang="zh-CN" dirty="0"/>
          </a:p>
          <a:p>
            <a:endParaRPr lang="zh-CN" altLang="en-US" dirty="0"/>
          </a:p>
        </p:txBody>
      </p:sp>
      <p:pic>
        <p:nvPicPr>
          <p:cNvPr id="4" name="图片 3"/>
          <p:cNvPicPr>
            <a:picLocks noChangeAspect="1"/>
          </p:cNvPicPr>
          <p:nvPr/>
        </p:nvPicPr>
        <p:blipFill>
          <a:blip r:embed="rId2"/>
          <a:stretch>
            <a:fillRect/>
          </a:stretch>
        </p:blipFill>
        <p:spPr>
          <a:xfrm>
            <a:off x="1358704" y="2752397"/>
            <a:ext cx="5604803" cy="1037927"/>
          </a:xfrm>
          <a:prstGeom prst="rect">
            <a:avLst/>
          </a:prstGeom>
        </p:spPr>
      </p:pic>
    </p:spTree>
    <p:extLst>
      <p:ext uri="{BB962C8B-B14F-4D97-AF65-F5344CB8AC3E}">
        <p14:creationId xmlns:p14="http://schemas.microsoft.com/office/powerpoint/2010/main" val="429015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1692"/>
            <a:ext cx="10515600" cy="6133514"/>
          </a:xfrm>
        </p:spPr>
        <p:txBody>
          <a:bodyPr>
            <a:normAutofit/>
          </a:bodyPr>
          <a:lstStyle/>
          <a:p>
            <a:pPr>
              <a:lnSpc>
                <a:spcPct val="150000"/>
              </a:lnSpc>
            </a:pPr>
            <a:r>
              <a:rPr lang="en-US" altLang="zh-CN" b="1" dirty="0"/>
              <a:t>Results</a:t>
            </a:r>
            <a:r>
              <a:rPr lang="en-US" altLang="zh-CN" dirty="0"/>
              <a:t>: A demonstration systems has been designed and tested. The functionality of the system is achieved. In the demonstration system, an Arduino board is used to do the Analog-Digital conversion, and a PC is used as a controller. </a:t>
            </a:r>
            <a:endParaRPr lang="zh-CN" altLang="zh-CN" dirty="0"/>
          </a:p>
          <a:p>
            <a:pPr marL="0" indent="0">
              <a:lnSpc>
                <a:spcPct val="150000"/>
              </a:lnSpc>
              <a:buNone/>
            </a:pPr>
            <a:r>
              <a:rPr lang="en-US" altLang="zh-CN" dirty="0"/>
              <a:t> </a:t>
            </a:r>
            <a:endParaRPr lang="zh-CN" altLang="zh-CN" dirty="0"/>
          </a:p>
          <a:p>
            <a:pPr>
              <a:lnSpc>
                <a:spcPct val="150000"/>
              </a:lnSpc>
            </a:pPr>
            <a:r>
              <a:rPr lang="en-US" altLang="zh-CN" b="1" dirty="0"/>
              <a:t>Future Design Consideration</a:t>
            </a:r>
            <a:r>
              <a:rPr lang="en-US" altLang="zh-CN" dirty="0"/>
              <a:t>: Considering the amount of lasers needed to be stabilized in the lab, we need to make the controlling unit more simple and compact. Currently I’m trying to use a raspberry Pi board as AD and microcontroller of the system. </a:t>
            </a:r>
            <a:endParaRPr lang="zh-CN" altLang="zh-CN" dirty="0"/>
          </a:p>
          <a:p>
            <a:endParaRPr lang="zh-CN" altLang="en-US" dirty="0"/>
          </a:p>
        </p:txBody>
      </p:sp>
    </p:spTree>
    <p:extLst>
      <p:ext uri="{BB962C8B-B14F-4D97-AF65-F5344CB8AC3E}">
        <p14:creationId xmlns:p14="http://schemas.microsoft.com/office/powerpoint/2010/main" val="30659040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317</Words>
  <Application>Microsoft Office PowerPoint</Application>
  <PresentationFormat>宽屏</PresentationFormat>
  <Paragraphs>15</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Slow variant noise eater for lasers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Slow variant noise eater for lasers</dc:title>
  <dc:creator>XIAOYU JIANG</dc:creator>
  <cp:lastModifiedBy>XIAOYU JIANG</cp:lastModifiedBy>
  <cp:revision>1</cp:revision>
  <dcterms:created xsi:type="dcterms:W3CDTF">2017-05-08T19:29:59Z</dcterms:created>
  <dcterms:modified xsi:type="dcterms:W3CDTF">2017-05-08T19:38:21Z</dcterms:modified>
</cp:coreProperties>
</file>