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47162-D3C1-4920-A4A7-99F5513C1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6914A-4621-4C7D-B059-A1D97A067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1FF76-CEF7-463B-AD8F-77515433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BC3C-DE43-4ECC-874F-22E58FD1FE2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21632-3FBD-4273-ACA1-8C38F4C4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A6786-5B58-4711-A4D3-E65AB0B2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BAAB-106D-48B2-9127-DA776C14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9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F2CB-894D-4034-918C-B9D36192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FA8E8-353B-4A2E-8BEA-35669039B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DC227-6F68-4E6B-AAAE-793C5F9A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BC3C-DE43-4ECC-874F-22E58FD1FE2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84511-8120-4DB6-9A48-645321E9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DDF4D-E8AE-49E2-88F5-7DA701EC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BAAB-106D-48B2-9127-DA776C14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8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37521-9C27-4728-99F2-1E75905BF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7C68F-7738-438A-8702-59B50BEC9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1514F-FD22-4F56-84CC-999417F0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BC3C-DE43-4ECC-874F-22E58FD1FE2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BE197-D936-44F6-BDF3-51ADF87E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7E477-8EFC-4008-857E-D55D9DD6B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BAAB-106D-48B2-9127-DA776C14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470C-B9CC-496C-8ADC-F93E0961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3E08-35BE-4F6D-8FEC-714869B62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9FB70-9B19-4D14-B11D-12CB686D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BC3C-DE43-4ECC-874F-22E58FD1FE2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8FFC6-1B7C-4374-B84F-D17FD9CB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50C89-DA88-408A-8842-1D5F4B8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BAAB-106D-48B2-9127-DA776C14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0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402A-FE49-46E1-B117-BBCC5BF9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6A2F3-BB5B-4838-A176-3B3BFF855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2B972-BB2F-4FB5-BF2D-A67DBBBF4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BC3C-DE43-4ECC-874F-22E58FD1FE2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F5EF0-E0ED-4D06-8433-413A1B67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BFE83-4C9D-4D07-9E43-E98C4F0B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BAAB-106D-48B2-9127-DA776C14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8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D5187-A290-4DBD-BE1A-3A2EC1BDC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7CE23-2698-4FF5-8F40-559275860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16829-7612-4779-87E0-8960C59A2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6D0C4-BD0B-4B28-ABE0-F8375EFE1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BC3C-DE43-4ECC-874F-22E58FD1FE2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EA8EE-64AB-4684-8A96-2B3D1C377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FDF1A-D02E-4D55-ADE4-EF881DC3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BAAB-106D-48B2-9127-DA776C14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9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E279-0671-41BC-BAA2-6C080089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310C9-54B5-4E34-9BE5-D6173929D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C2FBA-D0A0-484C-92FB-FBEDF1EAB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9DD40-C2DC-4E08-BE4D-8F23264C3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96893-19D6-4D64-8B7B-2F7483454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40B0E-799C-48C9-980B-297E521E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BC3C-DE43-4ECC-874F-22E58FD1FE2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4E2F4C-D178-4B02-B9F7-6123CB2A5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85FBCE-A838-4580-A195-D1D9836C0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BAAB-106D-48B2-9127-DA776C14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2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948A-062B-4D27-8A36-2B56F62F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2AFB2-E053-4102-BD7E-655EE4E38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BC3C-DE43-4ECC-874F-22E58FD1FE2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6C8F1-D5BC-4118-8588-7373E6E1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024E9-98A7-4499-B8AF-0374CF29F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BAAB-106D-48B2-9127-DA776C14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0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B1C2B3-D09A-42A2-B4B6-30DA18E2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BC3C-DE43-4ECC-874F-22E58FD1FE2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EDFA9-C7CD-4997-A16B-8C391FE64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5D476-815B-445D-B8D8-EB7649A7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BAAB-106D-48B2-9127-DA776C14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0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7A1A1-94AA-4A87-B464-31202AF8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FBF8B-F68A-479E-84ED-636C2A3CC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40179-35C3-4853-AD27-0BC8B67D0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F5383-9F69-426B-A8FF-A1D4D216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BC3C-DE43-4ECC-874F-22E58FD1FE2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F3024-AFA1-4FA2-8BC5-26512539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E1CBC-D3DD-431D-9CC1-1A20BBBC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BAAB-106D-48B2-9127-DA776C14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7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FEE4-2450-40B2-AA94-B860C1A6E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B2824-5E94-4F84-A955-3E1FD2237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63352-1469-410E-BF4D-D7BF33100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04EAE-2BFB-4F4C-9526-C815B7A6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BC3C-DE43-4ECC-874F-22E58FD1FE2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27609-D000-43FA-92CF-3FDBBC34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D56A4-EB82-4B65-936A-8B2A1530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BAAB-106D-48B2-9127-DA776C14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1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80CC16-3E2D-4BA6-80D0-3D2855F2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5B193-BFED-44F2-BA95-323FA1731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D61AE-60D2-434A-8E38-0D17EB110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ABC3C-DE43-4ECC-874F-22E58FD1FE2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323C3-75D4-4EC9-B8AA-E41551CE0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FA389-9D0C-4A53-B6E4-41E82B65C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3BAAB-106D-48B2-9127-DA776C14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2432-E1A0-402D-8FD3-F7FBA92B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AE7EF-5932-4D5A-9B9A-21162A9E0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13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9FBBC-26A2-48C4-A55D-678B52F02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513"/>
            <a:ext cx="4929188" cy="54768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Servo bump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Feedback loop takes finite time to react and feedback, making the bandwidth of the system limited.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Servo bumps appear when the phase delay of the feedback signal exceeds π and the feedback changes from negative feedback to positive feedback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0FF528-1B57-4E94-A708-519160314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785" y="1314448"/>
            <a:ext cx="3929428" cy="48910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CFBD90-B9C9-4A69-A912-B25DDB7F4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01" y="3586972"/>
            <a:ext cx="3163900" cy="30422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00437A-0E13-4C0D-B90C-A707A56DD540}"/>
              </a:ext>
            </a:extLst>
          </p:cNvPr>
          <p:cNvSpPr/>
          <p:nvPr/>
        </p:nvSpPr>
        <p:spPr>
          <a:xfrm>
            <a:off x="6847787" y="424934"/>
            <a:ext cx="3582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Solution: Servo bump filtering cavity</a:t>
            </a:r>
          </a:p>
        </p:txBody>
      </p:sp>
    </p:spTree>
    <p:extLst>
      <p:ext uri="{BB962C8B-B14F-4D97-AF65-F5344CB8AC3E}">
        <p14:creationId xmlns:p14="http://schemas.microsoft.com/office/powerpoint/2010/main" val="118044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EE7E-BAF0-4353-8824-43D87C2B7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Useful Reference: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1. The Electronics Engineers' Handbook, 5th Edition, McGraw-Hill, Section 19, pp. 19.1-19.30, 2005.</a:t>
            </a:r>
          </a:p>
          <a:p>
            <a:r>
              <a:rPr lang="en-US" dirty="0"/>
              <a:t>2. Feedback Control of Dynamic systems, 6</a:t>
            </a:r>
            <a:r>
              <a:rPr lang="en-US" baseline="30000" dirty="0"/>
              <a:t>th</a:t>
            </a:r>
            <a:r>
              <a:rPr lang="en-US" dirty="0"/>
              <a:t> Edition, </a:t>
            </a:r>
            <a:r>
              <a:rPr lang="en-US" dirty="0" err="1"/>
              <a:t>Gene.F.Franklin</a:t>
            </a:r>
            <a:r>
              <a:rPr lang="en-US" dirty="0"/>
              <a:t>, 2010</a:t>
            </a:r>
          </a:p>
          <a:p>
            <a:r>
              <a:rPr lang="en-US" dirty="0"/>
              <a:t>3. Feedback Systems: An </a:t>
            </a:r>
            <a:r>
              <a:rPr lang="en-US" altLang="zh-CN" dirty="0"/>
              <a:t>introduction for scientists and engineers, 2</a:t>
            </a:r>
            <a:r>
              <a:rPr lang="en-US" altLang="zh-CN" baseline="30000" dirty="0"/>
              <a:t>nd</a:t>
            </a:r>
            <a:r>
              <a:rPr lang="en-US" altLang="zh-CN" dirty="0"/>
              <a:t> Edition, Karl </a:t>
            </a:r>
            <a:r>
              <a:rPr lang="en-US" altLang="zh-CN" dirty="0" err="1"/>
              <a:t>J.Astrom</a:t>
            </a:r>
            <a:r>
              <a:rPr lang="en-US" altLang="zh-CN" dirty="0"/>
              <a:t>.</a:t>
            </a:r>
          </a:p>
          <a:p>
            <a:r>
              <a:rPr lang="en-US" dirty="0"/>
              <a:t>4. Handbook of optics, Chapter 27, Hall et al</a:t>
            </a:r>
          </a:p>
          <a:p>
            <a:r>
              <a:rPr lang="en-US" dirty="0"/>
              <a:t>5. Mark’s optics note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69770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1D38-9C7C-469F-B5B9-E0CC643C6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8153" y="1178859"/>
            <a:ext cx="9144000" cy="1031222"/>
          </a:xfrm>
        </p:spPr>
        <p:txBody>
          <a:bodyPr/>
          <a:lstStyle/>
          <a:p>
            <a:r>
              <a:rPr lang="en-US" dirty="0"/>
              <a:t>Servo system in laser locks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EBA6C-0D20-4D4B-A181-01A9595E4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9050" y="4845424"/>
            <a:ext cx="3028950" cy="1583951"/>
          </a:xfrm>
        </p:spPr>
        <p:txBody>
          <a:bodyPr>
            <a:normAutofit/>
          </a:bodyPr>
          <a:lstStyle/>
          <a:p>
            <a:r>
              <a:rPr lang="en-US" dirty="0"/>
              <a:t>Xiaoyu Jiang</a:t>
            </a:r>
          </a:p>
          <a:p>
            <a:endParaRPr lang="en-US" dirty="0"/>
          </a:p>
          <a:p>
            <a:r>
              <a:rPr lang="en-US" dirty="0"/>
              <a:t>2019/08/19</a:t>
            </a:r>
          </a:p>
        </p:txBody>
      </p:sp>
    </p:spTree>
    <p:extLst>
      <p:ext uri="{BB962C8B-B14F-4D97-AF65-F5344CB8AC3E}">
        <p14:creationId xmlns:p14="http://schemas.microsoft.com/office/powerpoint/2010/main" val="72269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84E927-7763-487C-A86F-E1BC7CF44841}"/>
              </a:ext>
            </a:extLst>
          </p:cNvPr>
          <p:cNvSpPr txBox="1"/>
          <p:nvPr/>
        </p:nvSpPr>
        <p:spPr>
          <a:xfrm>
            <a:off x="2357437" y="709612"/>
            <a:ext cx="8096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lock the frequency of a laser: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C161A-51DC-4576-9DFC-903AE8CBE5BF}"/>
              </a:ext>
            </a:extLst>
          </p:cNvPr>
          <p:cNvSpPr txBox="1"/>
          <p:nvPr/>
        </p:nvSpPr>
        <p:spPr>
          <a:xfrm>
            <a:off x="2357437" y="1514475"/>
            <a:ext cx="7105650" cy="42481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en-US" dirty="0"/>
              <a:t>Error Signal: PDH, </a:t>
            </a:r>
            <a:r>
              <a:rPr lang="en-US" dirty="0" err="1"/>
              <a:t>Hansch</a:t>
            </a:r>
            <a:r>
              <a:rPr lang="en-US" dirty="0"/>
              <a:t> &amp; </a:t>
            </a:r>
            <a:r>
              <a:rPr lang="en-US" dirty="0" err="1"/>
              <a:t>Couillaud</a:t>
            </a:r>
            <a:r>
              <a:rPr lang="en-US" dirty="0"/>
              <a:t>,..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Servo loop filter: Apply the error signal to the laser with </a:t>
            </a:r>
            <a:r>
              <a:rPr lang="en-US" b="1" dirty="0">
                <a:solidFill>
                  <a:schemeClr val="accent1"/>
                </a:solidFill>
              </a:rPr>
              <a:t>appropriate phase &amp; amplitude.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       </a:t>
            </a:r>
          </a:p>
          <a:p>
            <a:r>
              <a:rPr lang="en-US" b="1" dirty="0">
                <a:solidFill>
                  <a:schemeClr val="accent1"/>
                </a:solidFill>
              </a:rPr>
              <a:t>       </a:t>
            </a:r>
            <a:r>
              <a:rPr lang="en-US" altLang="zh-CN" b="1" dirty="0">
                <a:solidFill>
                  <a:schemeClr val="accent1"/>
                </a:solidFill>
              </a:rPr>
              <a:t>Devices has finite frequency response(Example: Piezo transducer)</a:t>
            </a:r>
          </a:p>
          <a:p>
            <a:endParaRPr lang="en-US" altLang="zh-CN" b="1" dirty="0">
              <a:solidFill>
                <a:schemeClr val="accent1"/>
              </a:solidFill>
            </a:endParaRPr>
          </a:p>
          <a:p>
            <a:r>
              <a:rPr lang="en-US" altLang="zh-CN" b="1" dirty="0">
                <a:solidFill>
                  <a:schemeClr val="accent1"/>
                </a:solidFill>
              </a:rPr>
              <a:t>       Feedback loop time delay(servo bump)</a:t>
            </a:r>
          </a:p>
          <a:p>
            <a:endParaRPr lang="en-US" altLang="zh-CN" b="1" dirty="0">
              <a:solidFill>
                <a:schemeClr val="accent1"/>
              </a:solidFill>
            </a:endParaRPr>
          </a:p>
          <a:p>
            <a:r>
              <a:rPr lang="en-US" altLang="zh-CN" b="1" dirty="0">
                <a:solidFill>
                  <a:schemeClr val="accent1"/>
                </a:solidFill>
              </a:rPr>
              <a:t>      </a:t>
            </a:r>
          </a:p>
          <a:p>
            <a:r>
              <a:rPr lang="en-US" altLang="zh-CN" b="1" dirty="0">
                <a:solidFill>
                  <a:schemeClr val="accent1"/>
                </a:solidFill>
              </a:rPr>
              <a:t>       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       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7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9308BD-66CE-414E-AE57-1A3B7DEBFA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0537" y="0"/>
                <a:ext cx="10515600" cy="63817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Transfer Function: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Response of a system:  [u(t) is input, y(t) is output]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Then the system is characterized by the following complex transfer function G(s):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system has finite output when poles of G(s) have negative real parts.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frequency response of the system is evaluated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/>
                  <a:t>ω. 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𝑘𝑠𝑖𝑛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 dirty="0" smtClean="0"/>
                              <m:t>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Then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sz="2400" dirty="0"/>
                  <a:t>Where the output’s amplitude and phase depend on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 dirty="0" smtClean="0"/>
                              <m:t>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9308BD-66CE-414E-AE57-1A3B7DEBFA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0537" y="0"/>
                <a:ext cx="10515600" cy="6381750"/>
              </a:xfrm>
              <a:blipFill>
                <a:blip r:embed="rId2"/>
                <a:stretch>
                  <a:fillRect l="-870" t="-1337" b="-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5FBE6BC-930D-4EE5-8D26-0160EDB86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1305740"/>
            <a:ext cx="7862888" cy="8992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889C4E-6FB8-4299-846A-B2B840A69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88" y="2696390"/>
            <a:ext cx="3973911" cy="814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B03B7F-EE95-4B97-8408-6A390C9D8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48" y="5353049"/>
            <a:ext cx="3905251" cy="52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5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085BD441-DF83-4886-B7DC-EEE1DFE6435F}"/>
              </a:ext>
            </a:extLst>
          </p:cNvPr>
          <p:cNvGrpSpPr/>
          <p:nvPr/>
        </p:nvGrpSpPr>
        <p:grpSpPr>
          <a:xfrm>
            <a:off x="1177000" y="878948"/>
            <a:ext cx="4011597" cy="1802215"/>
            <a:chOff x="157825" y="521760"/>
            <a:chExt cx="4011597" cy="180221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C505F2B-BD7B-4B47-8C69-9A3E26143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825" y="521760"/>
              <a:ext cx="4011597" cy="180221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7A7B1D-30D6-40FD-A656-268BABE492F9}"/>
                </a:ext>
              </a:extLst>
            </p:cNvPr>
            <p:cNvSpPr txBox="1"/>
            <p:nvPr/>
          </p:nvSpPr>
          <p:spPr>
            <a:xfrm>
              <a:off x="433388" y="894508"/>
              <a:ext cx="2476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D518B8-EA64-490E-ADF3-38C3C805C3E8}"/>
                  </a:ext>
                </a:extLst>
              </p:cNvPr>
              <p:cNvSpPr txBox="1"/>
              <p:nvPr/>
            </p:nvSpPr>
            <p:spPr>
              <a:xfrm>
                <a:off x="8248649" y="368114"/>
                <a:ext cx="2562225" cy="6476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PDH(Slow loop only):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𝐺𝐻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“Bode plot”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D518B8-EA64-490E-ADF3-38C3C805C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649" y="368114"/>
                <a:ext cx="2562225" cy="6476581"/>
              </a:xfrm>
              <a:prstGeom prst="rect">
                <a:avLst/>
              </a:prstGeom>
              <a:blipFill>
                <a:blip r:embed="rId3"/>
                <a:stretch>
                  <a:fillRect l="-1905" t="-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9FCD1939-A152-481D-BA3B-C00BC3EBE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026" y="2215371"/>
            <a:ext cx="3163900" cy="304221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E501033-21BB-447A-8455-DA9D56A9B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38" y="3335512"/>
            <a:ext cx="5729287" cy="223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21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CBFA19-A162-4831-BAFC-4B4F4FF46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816" y="0"/>
            <a:ext cx="3377550" cy="32476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6EC378-9691-41AE-B429-FE2245E762D0}"/>
                  </a:ext>
                </a:extLst>
              </p:cNvPr>
              <p:cNvSpPr txBox="1"/>
              <p:nvPr/>
            </p:nvSpPr>
            <p:spPr>
              <a:xfrm>
                <a:off x="4176713" y="625899"/>
                <a:ext cx="6762749" cy="3223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 smtClean="0"/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the frequency at 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 smtClean="0"/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 smtClean="0"/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=1</a:t>
                </a:r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 smtClean="0"/>
                              <m:t>ω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the frequency at which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arg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ω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ω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System is unstable when (open loop gain)GH=-1. At this time </a:t>
                </a:r>
                <a:r>
                  <a:rPr lang="en-US" dirty="0" err="1"/>
                  <a:t>Vout</a:t>
                </a:r>
                <a:r>
                  <a:rPr lang="en-US" dirty="0"/>
                  <a:t>/Vin has pole with non-negative real part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phase margin</a:t>
                </a:r>
              </a:p>
              <a:p>
                <a:endParaRPr lang="en-US" dirty="0"/>
              </a:p>
              <a:p>
                <a:r>
                  <a:rPr lang="en-US" dirty="0"/>
                  <a:t>For best performance the gain margin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and phase margin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should be both as large as possible.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6EC378-9691-41AE-B429-FE2245E76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713" y="625899"/>
                <a:ext cx="6762749" cy="3223318"/>
              </a:xfrm>
              <a:prstGeom prst="rect">
                <a:avLst/>
              </a:prstGeom>
              <a:blipFill>
                <a:blip r:embed="rId3"/>
                <a:stretch>
                  <a:fillRect l="-721" t="-1136" r="-360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1BD7732-B08E-464F-B88E-F6DF1C6746A9}"/>
                  </a:ext>
                </a:extLst>
              </p:cNvPr>
              <p:cNvSpPr/>
              <p:nvPr/>
            </p:nvSpPr>
            <p:spPr>
              <a:xfrm>
                <a:off x="1105791" y="3429000"/>
                <a:ext cx="1673600" cy="659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𝐺𝐻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1BD7732-B08E-464F-B88E-F6DF1C6746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791" y="3429000"/>
                <a:ext cx="1673600" cy="659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83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F06AE1-6AEA-4035-BC07-1428DA2115EE}"/>
              </a:ext>
            </a:extLst>
          </p:cNvPr>
          <p:cNvSpPr txBox="1"/>
          <p:nvPr/>
        </p:nvSpPr>
        <p:spPr>
          <a:xfrm>
            <a:off x="981075" y="319088"/>
            <a:ext cx="60626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PID control: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0890C-6E13-485D-9212-05B666474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1028699"/>
            <a:ext cx="5077113" cy="3343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C250E6-AB2E-4A0A-BBBE-DE884841B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099" y="4265858"/>
            <a:ext cx="6005514" cy="9088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53E652-BE31-44A0-B2D4-2AD06EBB5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738" y="5137331"/>
            <a:ext cx="6734175" cy="1540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A736D9-B467-444D-95CE-89ABFFF28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0688" y="180124"/>
            <a:ext cx="5648324" cy="29938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15A823-3991-4512-B52B-6A6F5EC5407C}"/>
              </a:ext>
            </a:extLst>
          </p:cNvPr>
          <p:cNvSpPr txBox="1"/>
          <p:nvPr/>
        </p:nvSpPr>
        <p:spPr>
          <a:xfrm>
            <a:off x="6424613" y="3428973"/>
            <a:ext cx="544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P: Nonzero steady state-error</a:t>
            </a:r>
          </a:p>
          <a:p>
            <a:r>
              <a:rPr lang="en-US" dirty="0"/>
              <a:t>PI: If steady state exists the error will be zero</a:t>
            </a:r>
          </a:p>
          <a:p>
            <a:r>
              <a:rPr lang="en-US" dirty="0"/>
              <a:t>PID: Anticipate the system’s evolution</a:t>
            </a:r>
          </a:p>
        </p:txBody>
      </p:sp>
    </p:spTree>
    <p:extLst>
      <p:ext uri="{BB962C8B-B14F-4D97-AF65-F5344CB8AC3E}">
        <p14:creationId xmlns:p14="http://schemas.microsoft.com/office/powerpoint/2010/main" val="237719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86CB6-402B-4079-A8F5-5D4F5F5E9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"/>
            <a:ext cx="10515600" cy="6024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PID to increase unit gain frequency</a:t>
            </a:r>
            <a:r>
              <a:rPr lang="en-US" sz="1800" dirty="0"/>
              <a:t>:(</a:t>
            </a:r>
            <a:r>
              <a:rPr lang="en-US" sz="1800" dirty="0" err="1"/>
              <a:t>J.Hall</a:t>
            </a:r>
            <a:r>
              <a:rPr lang="en-US" sz="1800" dirty="0"/>
              <a:t>, et al, 2004) </a:t>
            </a:r>
          </a:p>
          <a:p>
            <a:pPr marL="0" indent="0">
              <a:buNone/>
            </a:pPr>
            <a:r>
              <a:rPr lang="en-US" sz="1800" dirty="0"/>
              <a:t>Frequency response of PZT with 25kHz resonance: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E70A6-4583-4DC0-881A-770C9C17D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23" y="1691292"/>
            <a:ext cx="5390177" cy="4142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740DD2-C39C-4256-B3DC-F47B05A48664}"/>
              </a:ext>
            </a:extLst>
          </p:cNvPr>
          <p:cNvSpPr txBox="1"/>
          <p:nvPr/>
        </p:nvSpPr>
        <p:spPr>
          <a:xfrm>
            <a:off x="6257925" y="643622"/>
            <a:ext cx="5095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PID controller where the derivative term advances the phase near resonance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CCEE0D-BD2C-4612-94ED-DC28FC94F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844" y="1338261"/>
            <a:ext cx="5557431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34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9168E9-A210-4A5B-9271-3D54A3A5FD31}"/>
              </a:ext>
            </a:extLst>
          </p:cNvPr>
          <p:cNvSpPr txBox="1"/>
          <p:nvPr/>
        </p:nvSpPr>
        <p:spPr>
          <a:xfrm>
            <a:off x="1271116" y="411982"/>
            <a:ext cx="9430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Practical feedback scheme: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F4264-9D45-4C73-A0CC-BFE07EA75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49" y="897989"/>
            <a:ext cx="6384205" cy="55480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E1C560-41C2-4416-9B6B-5152DBBA5378}"/>
              </a:ext>
            </a:extLst>
          </p:cNvPr>
          <p:cNvSpPr txBox="1"/>
          <p:nvPr/>
        </p:nvSpPr>
        <p:spPr>
          <a:xfrm>
            <a:off x="3581400" y="1876425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B2743-EBFC-4F58-9B31-B9788911BA7F}"/>
              </a:ext>
            </a:extLst>
          </p:cNvPr>
          <p:cNvSpPr txBox="1"/>
          <p:nvPr/>
        </p:nvSpPr>
        <p:spPr>
          <a:xfrm>
            <a:off x="4876800" y="3281363"/>
            <a:ext cx="1219200" cy="37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C9EB0-44E0-4527-B8A0-7EED84BE79A1}"/>
              </a:ext>
            </a:extLst>
          </p:cNvPr>
          <p:cNvSpPr txBox="1"/>
          <p:nvPr/>
        </p:nvSpPr>
        <p:spPr>
          <a:xfrm>
            <a:off x="6210300" y="4748213"/>
            <a:ext cx="110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</a:t>
            </a:r>
          </a:p>
        </p:txBody>
      </p:sp>
    </p:spTree>
    <p:extLst>
      <p:ext uri="{BB962C8B-B14F-4D97-AF65-F5344CB8AC3E}">
        <p14:creationId xmlns:p14="http://schemas.microsoft.com/office/powerpoint/2010/main" val="245465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453</Words>
  <Application>Microsoft Office PowerPoint</Application>
  <PresentationFormat>Widescreen</PresentationFormat>
  <Paragraphs>119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Servo system in laser locks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Servo system in laser locks</dc:title>
  <dc:creator>Jiang Xiaoyu</dc:creator>
  <cp:lastModifiedBy>Jiang Xiaoyu</cp:lastModifiedBy>
  <cp:revision>17</cp:revision>
  <dcterms:created xsi:type="dcterms:W3CDTF">2019-08-19T17:39:51Z</dcterms:created>
  <dcterms:modified xsi:type="dcterms:W3CDTF">2019-08-20T19:32:25Z</dcterms:modified>
</cp:coreProperties>
</file>