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904" r:id="rId2"/>
    <p:sldId id="256" r:id="rId3"/>
    <p:sldId id="317" r:id="rId4"/>
    <p:sldId id="2895" r:id="rId5"/>
    <p:sldId id="2902" r:id="rId6"/>
    <p:sldId id="320" r:id="rId7"/>
    <p:sldId id="2896" r:id="rId8"/>
    <p:sldId id="2897" r:id="rId9"/>
    <p:sldId id="2899" r:id="rId10"/>
    <p:sldId id="321" r:id="rId11"/>
    <p:sldId id="2901" r:id="rId12"/>
    <p:sldId id="2898" r:id="rId13"/>
    <p:sldId id="322" r:id="rId14"/>
    <p:sldId id="2900" r:id="rId15"/>
    <p:sldId id="290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YU JIANG" initials="XJ" lastIdx="1" clrIdx="0">
    <p:extLst>
      <p:ext uri="{19B8F6BF-5375-455C-9EA6-DF929625EA0E}">
        <p15:presenceInfo xmlns:p15="http://schemas.microsoft.com/office/powerpoint/2012/main" userId="XIAOYU 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7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6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8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6BB6-0929-4058-8157-0F8F60A210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86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2" Type="http://schemas.openxmlformats.org/officeDocument/2006/relationships/image" Target="../media/image1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4.png"/><Relationship Id="rId5" Type="http://schemas.openxmlformats.org/officeDocument/2006/relationships/image" Target="../media/image13.jpg"/><Relationship Id="rId1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image" Target="../media/image12.jp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image" Target="../media/image65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4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5.png"/><Relationship Id="rId7" Type="http://schemas.openxmlformats.org/officeDocument/2006/relationships/image" Target="../media/image7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9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4B76-FFD1-4D36-8000-3DA195C7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238676"/>
            <a:ext cx="5877658" cy="76377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Error prediction: Quasi-static model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533CA-5072-481A-9FA7-518DF4D5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0" y="199111"/>
            <a:ext cx="2195878" cy="7405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DA8935-3D15-4710-A3CE-9CFB1B223EBE}"/>
              </a:ext>
            </a:extLst>
          </p:cNvPr>
          <p:cNvSpPr txBox="1"/>
          <p:nvPr/>
        </p:nvSpPr>
        <p:spPr>
          <a:xfrm>
            <a:off x="439616" y="1189340"/>
            <a:ext cx="80570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When the bandwidth of the laser noise is much less than the Rabi Frequency </a:t>
            </a:r>
            <a:r>
              <a:rPr lang="el-GR" dirty="0">
                <a:latin typeface="Arial" pitchFamily="34" charset="0"/>
                <a:cs typeface="Arial" pitchFamily="34" charset="0"/>
              </a:rPr>
              <a:t>Ω, </a:t>
            </a:r>
            <a:r>
              <a:rPr lang="en-US" dirty="0">
                <a:latin typeface="Arial" pitchFamily="34" charset="0"/>
                <a:cs typeface="Arial" pitchFamily="34" charset="0"/>
              </a:rPr>
              <a:t>we can treat the noise simply as a random variable(not time-varying) drawn from a Gaussian distribution with variance </a:t>
            </a:r>
            <a:r>
              <a:rPr lang="el-GR" dirty="0">
                <a:latin typeface="Arial" pitchFamily="34" charset="0"/>
                <a:cs typeface="Arial" pitchFamily="34" charset="0"/>
              </a:rPr>
              <a:t>σ.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One photon transition with frequency noise: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Two-photon transition with frequency noise, assuming the two photons have the same noise spectrum: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80A806-D587-4CE7-AEB2-F86D7055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5" y="4333331"/>
            <a:ext cx="4401164" cy="733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7A5753-D3D7-4C11-8149-14FE4085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3" y="2596445"/>
            <a:ext cx="4039164" cy="876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8D4B39-2257-4A60-B07C-25CDE51B5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898" y="3918988"/>
            <a:ext cx="2119383" cy="26962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C47422-7376-4E6D-BE66-8E3B4D5DB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12" y="5314918"/>
            <a:ext cx="4906060" cy="5811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B80291-AC66-430C-B063-2CEC5DDA5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8013" y="2449085"/>
            <a:ext cx="2886478" cy="6858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069BB6-FF62-420C-B588-661D727C012A}"/>
              </a:ext>
            </a:extLst>
          </p:cNvPr>
          <p:cNvSpPr/>
          <p:nvPr/>
        </p:nvSpPr>
        <p:spPr>
          <a:xfrm>
            <a:off x="5567332" y="2353822"/>
            <a:ext cx="3275745" cy="87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4B76-FFD1-4D36-8000-3DA195C7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238676"/>
            <a:ext cx="5877658" cy="76377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Comparison: </a:t>
            </a:r>
            <a:r>
              <a:rPr lang="en-US" sz="2400" b="1" dirty="0" err="1">
                <a:solidFill>
                  <a:schemeClr val="bg1"/>
                </a:solidFill>
              </a:rPr>
              <a:t>Numerics</a:t>
            </a:r>
            <a:r>
              <a:rPr lang="en-US" sz="2400" b="1" dirty="0">
                <a:solidFill>
                  <a:schemeClr val="bg1"/>
                </a:solidFill>
              </a:rPr>
              <a:t> and Theory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533CA-5072-481A-9FA7-518DF4D5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0" y="199111"/>
            <a:ext cx="2195878" cy="74051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AAE002-F3C2-437E-B252-DDB24903926A}"/>
              </a:ext>
            </a:extLst>
          </p:cNvPr>
          <p:cNvSpPr txBox="1"/>
          <p:nvPr/>
        </p:nvSpPr>
        <p:spPr>
          <a:xfrm>
            <a:off x="968427" y="1076492"/>
            <a:ext cx="33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Quasi-static theory, 1 photon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2CE3C-D70E-4423-8A79-7C2E852DEA8B}"/>
              </a:ext>
            </a:extLst>
          </p:cNvPr>
          <p:cNvSpPr txBox="1"/>
          <p:nvPr/>
        </p:nvSpPr>
        <p:spPr>
          <a:xfrm>
            <a:off x="6171144" y="1067865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photon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F15E4-8CEF-40FB-88D9-008795CA09C0}"/>
              </a:ext>
            </a:extLst>
          </p:cNvPr>
          <p:cNvSpPr txBox="1"/>
          <p:nvPr/>
        </p:nvSpPr>
        <p:spPr>
          <a:xfrm>
            <a:off x="4097547" y="2191109"/>
            <a:ext cx="6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l-GR" dirty="0"/>
              <a:t>π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CDB057-EEAB-44E4-B8F3-FE90C7B83412}"/>
              </a:ext>
            </a:extLst>
          </p:cNvPr>
          <p:cNvSpPr txBox="1"/>
          <p:nvPr/>
        </p:nvSpPr>
        <p:spPr>
          <a:xfrm>
            <a:off x="4097547" y="5121215"/>
            <a:ext cx="6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2π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60317-C008-404B-A59E-D1FA8687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8" y="1580413"/>
            <a:ext cx="3153215" cy="5277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E005D-769B-4BD1-811D-8FF58BC87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215" y="1580413"/>
            <a:ext cx="3181794" cy="5287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03A62-D6B9-4D40-A957-FEAD47946F92}"/>
              </a:ext>
            </a:extLst>
          </p:cNvPr>
          <p:cNvSpPr txBox="1"/>
          <p:nvPr/>
        </p:nvSpPr>
        <p:spPr>
          <a:xfrm>
            <a:off x="4011283" y="1362974"/>
            <a:ext cx="140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Bandwidth=0.01 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20843-D2DB-4E2B-B570-A0D2DB8748C3}"/>
              </a:ext>
            </a:extLst>
          </p:cNvPr>
          <p:cNvSpPr txBox="1"/>
          <p:nvPr/>
        </p:nvSpPr>
        <p:spPr>
          <a:xfrm>
            <a:off x="1939929" y="6619324"/>
            <a:ext cx="15365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Linewidth (kHz)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E3F1B-D036-4099-9F6A-DC01D8E501B0}"/>
              </a:ext>
            </a:extLst>
          </p:cNvPr>
          <p:cNvSpPr txBox="1"/>
          <p:nvPr/>
        </p:nvSpPr>
        <p:spPr>
          <a:xfrm>
            <a:off x="6204635" y="6619324"/>
            <a:ext cx="15365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Linewidth (kHz)</a:t>
            </a:r>
          </a:p>
        </p:txBody>
      </p:sp>
    </p:spTree>
    <p:extLst>
      <p:ext uri="{BB962C8B-B14F-4D97-AF65-F5344CB8AC3E}">
        <p14:creationId xmlns:p14="http://schemas.microsoft.com/office/powerpoint/2010/main" val="423766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28D7A0-B773-4D1A-B7D1-096D2B2F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238676"/>
            <a:ext cx="5877658" cy="76377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Error prediction: Time series master equation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9AA-4E8E-4807-96E7-6F492F9D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94" y="1791343"/>
            <a:ext cx="4985940" cy="518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F7D093-9B5C-407D-9299-4C774A682BB0}"/>
                  </a:ext>
                </a:extLst>
              </p:cNvPr>
              <p:cNvSpPr txBox="1"/>
              <p:nvPr/>
            </p:nvSpPr>
            <p:spPr>
              <a:xfrm>
                <a:off x="439615" y="1145012"/>
                <a:ext cx="81522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consider a two-level system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driven resonantly by a monochromatic laser, with Rabi angular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F7D093-9B5C-407D-9299-4C774A682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5" y="1145012"/>
                <a:ext cx="8152294" cy="646331"/>
              </a:xfrm>
              <a:prstGeom prst="rect">
                <a:avLst/>
              </a:prstGeom>
              <a:blipFill>
                <a:blip r:embed="rId3"/>
                <a:stretch>
                  <a:fillRect l="-59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8B051-367B-4862-BC0D-BADB7B2E4CA4}"/>
                  </a:ext>
                </a:extLst>
              </p:cNvPr>
              <p:cNvSpPr txBox="1"/>
              <p:nvPr/>
            </p:nvSpPr>
            <p:spPr>
              <a:xfrm>
                <a:off x="439614" y="2434073"/>
                <a:ext cx="5877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extracting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noise spectrum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8B051-367B-4862-BC0D-BADB7B2E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" y="2434073"/>
                <a:ext cx="5877659" cy="369332"/>
              </a:xfrm>
              <a:prstGeom prst="rect">
                <a:avLst/>
              </a:prstGeom>
              <a:blipFill>
                <a:blip r:embed="rId4"/>
                <a:stretch>
                  <a:fillRect l="-8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BF5F78A-3185-4F91-AFD9-F1F3236EA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94" y="2846672"/>
            <a:ext cx="3972479" cy="752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453BDE-7B89-4FF8-9075-80F7A679FB4A}"/>
              </a:ext>
            </a:extLst>
          </p:cNvPr>
          <p:cNvSpPr txBox="1"/>
          <p:nvPr/>
        </p:nvSpPr>
        <p:spPr>
          <a:xfrm>
            <a:off x="439614" y="3869930"/>
            <a:ext cx="5877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Finally we get: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CD7A4C-AF81-4F1C-9BEB-CEF0F072EF01}"/>
                  </a:ext>
                </a:extLst>
              </p:cNvPr>
              <p:cNvSpPr txBox="1"/>
              <p:nvPr/>
            </p:nvSpPr>
            <p:spPr>
              <a:xfrm>
                <a:off x="439614" y="5272724"/>
                <a:ext cx="648739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.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two photon transitions, the errors generated by each laser is additive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CD7A4C-AF81-4F1C-9BEB-CEF0F072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" y="5272724"/>
                <a:ext cx="6487397" cy="1477328"/>
              </a:xfrm>
              <a:prstGeom prst="rect">
                <a:avLst/>
              </a:prstGeom>
              <a:blipFill>
                <a:blip r:embed="rId7"/>
                <a:stretch>
                  <a:fillRect l="-752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A1CB62D-8AC9-4B76-AD99-45CDE7211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7832" y="4380901"/>
            <a:ext cx="1780152" cy="674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2A176C-3C93-4FFA-A103-49F0E64AE307}"/>
              </a:ext>
            </a:extLst>
          </p:cNvPr>
          <p:cNvSpPr txBox="1"/>
          <p:nvPr/>
        </p:nvSpPr>
        <p:spPr>
          <a:xfrm>
            <a:off x="517585" y="4548631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White Noise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7B78A-D2A1-4EE0-8D3B-C846A88666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1880" y="1468177"/>
            <a:ext cx="2612261" cy="4362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DCC2C-1E9E-4B13-8529-A80458B29C5E}"/>
              </a:ext>
            </a:extLst>
          </p:cNvPr>
          <p:cNvSpPr txBox="1"/>
          <p:nvPr/>
        </p:nvSpPr>
        <p:spPr>
          <a:xfrm>
            <a:off x="7254815" y="6090249"/>
            <a:ext cx="155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1</a:t>
            </a:r>
            <a:r>
              <a:rPr lang="el-GR" dirty="0"/>
              <a:t>π</a:t>
            </a:r>
            <a:r>
              <a:rPr lang="en-US" dirty="0"/>
              <a:t> pulse</a:t>
            </a:r>
          </a:p>
          <a:p>
            <a:r>
              <a:rPr lang="en-US" dirty="0"/>
              <a:t>b: 2</a:t>
            </a:r>
            <a:r>
              <a:rPr lang="el-GR" dirty="0"/>
              <a:t>π</a:t>
            </a:r>
            <a:r>
              <a:rPr lang="en-US" dirty="0"/>
              <a:t> pulse</a:t>
            </a:r>
          </a:p>
        </p:txBody>
      </p:sp>
    </p:spTree>
    <p:extLst>
      <p:ext uri="{BB962C8B-B14F-4D97-AF65-F5344CB8AC3E}">
        <p14:creationId xmlns:p14="http://schemas.microsoft.com/office/powerpoint/2010/main" val="122468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533CA-5072-481A-9FA7-518DF4D5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0" y="199111"/>
            <a:ext cx="2195878" cy="74051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AAE002-F3C2-437E-B252-DDB24903926A}"/>
              </a:ext>
            </a:extLst>
          </p:cNvPr>
          <p:cNvSpPr txBox="1"/>
          <p:nvPr/>
        </p:nvSpPr>
        <p:spPr>
          <a:xfrm>
            <a:off x="968427" y="1076492"/>
            <a:ext cx="333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Servo bump spectrum</a:t>
            </a:r>
            <a:r>
              <a:rPr lang="en-US" dirty="0"/>
              <a:t>, 1 photon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2CE3C-D70E-4423-8A79-7C2E852DEA8B}"/>
              </a:ext>
            </a:extLst>
          </p:cNvPr>
          <p:cNvSpPr txBox="1"/>
          <p:nvPr/>
        </p:nvSpPr>
        <p:spPr>
          <a:xfrm>
            <a:off x="6171144" y="1067865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photon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F15E4-8CEF-40FB-88D9-008795CA09C0}"/>
              </a:ext>
            </a:extLst>
          </p:cNvPr>
          <p:cNvSpPr txBox="1"/>
          <p:nvPr/>
        </p:nvSpPr>
        <p:spPr>
          <a:xfrm>
            <a:off x="4097547" y="2191109"/>
            <a:ext cx="6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l-GR" dirty="0"/>
              <a:t>π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CDB057-EEAB-44E4-B8F3-FE90C7B83412}"/>
              </a:ext>
            </a:extLst>
          </p:cNvPr>
          <p:cNvSpPr txBox="1"/>
          <p:nvPr/>
        </p:nvSpPr>
        <p:spPr>
          <a:xfrm>
            <a:off x="4097547" y="5121215"/>
            <a:ext cx="6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2π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98F37-09AF-45E9-8E91-BE7CAA34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18" y="1565438"/>
            <a:ext cx="6162470" cy="5103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0EE58-8516-4200-99EB-65272DB87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22" y="20652"/>
            <a:ext cx="5554096" cy="9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E3B1BB-7C25-48D4-A70F-B2695118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238676"/>
            <a:ext cx="5877658" cy="76377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Comparison: </a:t>
            </a:r>
            <a:r>
              <a:rPr lang="en-US" sz="2400" b="1" dirty="0" err="1">
                <a:solidFill>
                  <a:schemeClr val="bg1"/>
                </a:solidFill>
              </a:rPr>
              <a:t>Numerics</a:t>
            </a:r>
            <a:r>
              <a:rPr lang="en-US" sz="2400" b="1" dirty="0">
                <a:solidFill>
                  <a:schemeClr val="bg1"/>
                </a:solidFill>
              </a:rPr>
              <a:t> and Theory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F493F1-01D2-446D-84C8-4DEC8079B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0" y="199111"/>
            <a:ext cx="2195878" cy="74051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FA18B7-75B5-4147-B18B-64CEC384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63" y="1619702"/>
            <a:ext cx="3039884" cy="4925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C001C2-F97B-429C-A881-20EFA83F3804}"/>
              </a:ext>
            </a:extLst>
          </p:cNvPr>
          <p:cNvSpPr txBox="1"/>
          <p:nvPr/>
        </p:nvSpPr>
        <p:spPr>
          <a:xfrm>
            <a:off x="577805" y="2677739"/>
            <a:ext cx="46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vs Fractional power in the servo bump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F127B-24D1-4BFF-9C86-EA129AB7DFE4}"/>
              </a:ext>
            </a:extLst>
          </p:cNvPr>
          <p:cNvSpPr txBox="1"/>
          <p:nvPr/>
        </p:nvSpPr>
        <p:spPr>
          <a:xfrm>
            <a:off x="715993" y="5091688"/>
            <a:ext cx="46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step: experiment with microwaves</a:t>
            </a:r>
          </a:p>
        </p:txBody>
      </p:sp>
    </p:spTree>
    <p:extLst>
      <p:ext uri="{BB962C8B-B14F-4D97-AF65-F5344CB8AC3E}">
        <p14:creationId xmlns:p14="http://schemas.microsoft.com/office/powerpoint/2010/main" val="307741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5889-4D22-46C7-B220-70AC3CE6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62" y="4072330"/>
            <a:ext cx="4721469" cy="974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58FA4-DED4-4C99-BD6C-1DCF13D8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23" y="281020"/>
            <a:ext cx="2258503" cy="250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7C0C9-AD34-4C35-94EE-D9295CE09F76}"/>
              </a:ext>
            </a:extLst>
          </p:cNvPr>
          <p:cNvSpPr txBox="1"/>
          <p:nvPr/>
        </p:nvSpPr>
        <p:spPr>
          <a:xfrm>
            <a:off x="1034669" y="2890668"/>
            <a:ext cx="201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Mark Saffman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2CEA3-D44F-4BED-805E-7977E261C589}"/>
              </a:ext>
            </a:extLst>
          </p:cNvPr>
          <p:cNvSpPr txBox="1"/>
          <p:nvPr/>
        </p:nvSpPr>
        <p:spPr>
          <a:xfrm>
            <a:off x="3711144" y="2890668"/>
            <a:ext cx="179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Mark Friesen</a:t>
            </a:r>
          </a:p>
        </p:txBody>
      </p:sp>
      <p:pic>
        <p:nvPicPr>
          <p:cNvPr id="7" name="Picture 2" descr="profile photo of Mark Friesen">
            <a:extLst>
              <a:ext uri="{FF2B5EF4-FFF2-40B4-BE49-F238E27FC236}">
                <a16:creationId xmlns:a16="http://schemas.microsoft.com/office/drawing/2014/main" id="{CA04F682-043C-4EDD-8190-ED9A12F4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320" y="265816"/>
            <a:ext cx="1965486" cy="25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4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897C07-99B1-485A-9955-0BAE71F85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133" y="2083717"/>
            <a:ext cx="6983139" cy="3053871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Laser Noise Modeling and Simulation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Xiaoyu Jiang</a:t>
            </a:r>
          </a:p>
          <a:p>
            <a:endParaRPr lang="en-US" dirty="0"/>
          </a:p>
          <a:p>
            <a:r>
              <a:rPr lang="en-US" dirty="0" err="1"/>
              <a:t>Saffman</a:t>
            </a:r>
            <a:r>
              <a:rPr lang="en-US" dirty="0"/>
              <a:t> Group Meeting Talk 2022/04/14</a:t>
            </a:r>
          </a:p>
        </p:txBody>
      </p:sp>
    </p:spTree>
    <p:extLst>
      <p:ext uri="{BB962C8B-B14F-4D97-AF65-F5344CB8AC3E}">
        <p14:creationId xmlns:p14="http://schemas.microsoft.com/office/powerpoint/2010/main" val="6546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533CA-5072-481A-9FA7-518DF4D5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0" y="199111"/>
            <a:ext cx="2195878" cy="7405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EF688-212A-4F91-8904-AB67509B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44" y="1183056"/>
            <a:ext cx="4267317" cy="2353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0E482D-8D2D-44F2-93B0-8110325B3F92}"/>
              </a:ext>
            </a:extLst>
          </p:cNvPr>
          <p:cNvSpPr txBox="1"/>
          <p:nvPr/>
        </p:nvSpPr>
        <p:spPr>
          <a:xfrm>
            <a:off x="2233141" y="4162747"/>
            <a:ext cx="4021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Perfect laser: </a:t>
            </a:r>
            <a:r>
              <a:rPr lang="el-GR" sz="2000" dirty="0"/>
              <a:t>δ-</a:t>
            </a:r>
            <a:r>
              <a:rPr lang="en-US" sz="2000" dirty="0"/>
              <a:t>function </a:t>
            </a:r>
            <a:r>
              <a:rPr lang="en-US" sz="2000" dirty="0" err="1"/>
              <a:t>lineshape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Reality: Self-heterodyne measurements of a locked laser’s </a:t>
            </a:r>
            <a:r>
              <a:rPr lang="en-US" sz="2000" dirty="0" err="1"/>
              <a:t>lineshape</a:t>
            </a:r>
            <a:r>
              <a:rPr lang="en-US" sz="2000" dirty="0"/>
              <a:t>.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Finite Linewidth + Servo bumps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1789DB-22CF-44BA-B0E4-FD7442A6233C}"/>
              </a:ext>
            </a:extLst>
          </p:cNvPr>
          <p:cNvSpPr txBox="1">
            <a:spLocks/>
          </p:cNvSpPr>
          <p:nvPr/>
        </p:nvSpPr>
        <p:spPr>
          <a:xfrm>
            <a:off x="307344" y="299902"/>
            <a:ext cx="5877658" cy="76377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Laser noise analysis</a:t>
            </a:r>
          </a:p>
        </p:txBody>
      </p:sp>
    </p:spTree>
    <p:extLst>
      <p:ext uri="{BB962C8B-B14F-4D97-AF65-F5344CB8AC3E}">
        <p14:creationId xmlns:p14="http://schemas.microsoft.com/office/powerpoint/2010/main" val="216799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A8C8C-8C97-470F-838C-036C4C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238676"/>
            <a:ext cx="5877658" cy="76377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to model laser 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7F013-49DE-420B-969E-236E49DD8D4C}"/>
              </a:ext>
            </a:extLst>
          </p:cNvPr>
          <p:cNvSpPr txBox="1"/>
          <p:nvPr/>
        </p:nvSpPr>
        <p:spPr>
          <a:xfrm>
            <a:off x="2700647" y="1536016"/>
            <a:ext cx="20605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 self-heterodyne 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FC795-1D99-4C62-9532-5F61D15261CF}"/>
              </a:ext>
            </a:extLst>
          </p:cNvPr>
          <p:cNvSpPr txBox="1"/>
          <p:nvPr/>
        </p:nvSpPr>
        <p:spPr>
          <a:xfrm>
            <a:off x="2385804" y="2656371"/>
            <a:ext cx="319919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Frequency noise spectrum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FE0EC-26A6-47A8-A332-412F60CCDE50}"/>
              </a:ext>
            </a:extLst>
          </p:cNvPr>
          <p:cNvSpPr txBox="1"/>
          <p:nvPr/>
        </p:nvSpPr>
        <p:spPr>
          <a:xfrm>
            <a:off x="4572000" y="3864902"/>
            <a:ext cx="20605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predicted by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9A800-F931-4D87-A09F-7C134C9965B2}"/>
              </a:ext>
            </a:extLst>
          </p:cNvPr>
          <p:cNvSpPr txBox="1"/>
          <p:nvPr/>
        </p:nvSpPr>
        <p:spPr>
          <a:xfrm>
            <a:off x="1123795" y="3883400"/>
            <a:ext cx="20605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calculated by simulation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FBB764-131F-464D-9D67-BF7834C2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47" y="50633"/>
            <a:ext cx="2194060" cy="2154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CB2B92-6248-49FD-A9F2-7D56253F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544" y="1059509"/>
            <a:ext cx="1513667" cy="1383417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8397A0A8-A773-4654-832E-FEC89A2C1F48}"/>
              </a:ext>
            </a:extLst>
          </p:cNvPr>
          <p:cNvSpPr/>
          <p:nvPr/>
        </p:nvSpPr>
        <p:spPr>
          <a:xfrm>
            <a:off x="2514048" y="3131386"/>
            <a:ext cx="276046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D1ACB33-76BC-4377-827B-9A2214AF5B15}"/>
              </a:ext>
            </a:extLst>
          </p:cNvPr>
          <p:cNvSpPr/>
          <p:nvPr/>
        </p:nvSpPr>
        <p:spPr>
          <a:xfrm>
            <a:off x="5048156" y="3131386"/>
            <a:ext cx="276046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A92A1E4-1C88-495A-BE1D-9008F375E20E}"/>
              </a:ext>
            </a:extLst>
          </p:cNvPr>
          <p:cNvSpPr/>
          <p:nvPr/>
        </p:nvSpPr>
        <p:spPr>
          <a:xfrm>
            <a:off x="3518975" y="2306415"/>
            <a:ext cx="276046" cy="261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2CC3C4-7A0C-4E15-9FC4-6FCD10F9A528}"/>
                  </a:ext>
                </a:extLst>
              </p:cNvPr>
              <p:cNvSpPr txBox="1"/>
              <p:nvPr/>
            </p:nvSpPr>
            <p:spPr>
              <a:xfrm>
                <a:off x="353683" y="4679619"/>
                <a:ext cx="3968150" cy="2056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l-G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l-G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sz="1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Ι</m:t>
                              </m:r>
                            </m:sub>
                          </m:sSub>
                          <m:r>
                            <a:rPr lang="el-G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l-GR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80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l-G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sz="1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1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l-GR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8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l-GR" sz="180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l-G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sz="1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1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l-GR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2CC3C4-7A0C-4E15-9FC4-6FCD10F9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" y="4679619"/>
                <a:ext cx="3968150" cy="2056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7E7E80D-1F57-46E3-8B75-C4A989E7F020}"/>
              </a:ext>
            </a:extLst>
          </p:cNvPr>
          <p:cNvSpPr txBox="1"/>
          <p:nvPr/>
        </p:nvSpPr>
        <p:spPr>
          <a:xfrm>
            <a:off x="4321833" y="4878154"/>
            <a:ext cx="1869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Quasi-static model</a:t>
            </a:r>
          </a:p>
          <a:p>
            <a:r>
              <a:rPr lang="en-US" dirty="0"/>
              <a:t>Time-series master equation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44FC2F-33D8-449C-A6F6-BC29BC44A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172" y="1860098"/>
            <a:ext cx="2400512" cy="2319264"/>
          </a:xfrm>
          <a:prstGeom prst="rect">
            <a:avLst/>
          </a:prstGeom>
        </p:spPr>
      </p:pic>
      <p:pic>
        <p:nvPicPr>
          <p:cNvPr id="27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BF5A01-B3D3-4FDC-9D82-7062AB5F5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0" y="199111"/>
            <a:ext cx="2195878" cy="740513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00CC505-89A9-48CE-9B17-CB64E6A92B47}"/>
              </a:ext>
            </a:extLst>
          </p:cNvPr>
          <p:cNvSpPr txBox="1"/>
          <p:nvPr/>
        </p:nvSpPr>
        <p:spPr>
          <a:xfrm>
            <a:off x="3814735" y="2234693"/>
            <a:ext cx="91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B79ACB-3E6A-4EE7-B43C-47629BDC357E}"/>
              </a:ext>
            </a:extLst>
          </p:cNvPr>
          <p:cNvSpPr txBox="1"/>
          <p:nvPr/>
        </p:nvSpPr>
        <p:spPr>
          <a:xfrm>
            <a:off x="5256669" y="3169996"/>
            <a:ext cx="104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84F56-6978-4123-8BE2-110426204584}"/>
              </a:ext>
            </a:extLst>
          </p:cNvPr>
          <p:cNvSpPr txBox="1"/>
          <p:nvPr/>
        </p:nvSpPr>
        <p:spPr>
          <a:xfrm>
            <a:off x="2722596" y="3183349"/>
            <a:ext cx="104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1F66B-3CF9-4708-B67B-FE13C7309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510" y="4652840"/>
            <a:ext cx="2343296" cy="193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A76B8-7047-454C-A88F-C0A97477C1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129" y="1536016"/>
            <a:ext cx="1669220" cy="22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0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E169F74-76B2-4280-A7E6-05025B7D7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77" y="136653"/>
                <a:ext cx="9039045" cy="6076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Random Process: Time-varying random variable </a:t>
                </a:r>
                <a:r>
                  <a:rPr lang="en-US" sz="1800" dirty="0"/>
                  <a:t>{X(t)}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are two random variables from {X(t)}, then their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correlation function</a:t>
                </a:r>
                <a:r>
                  <a:rPr lang="en-US" sz="1800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---{X(t)} is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wide-sense-stationary(WSS)</a:t>
                </a:r>
                <a:r>
                  <a:rPr lang="en-US" sz="1800" dirty="0"/>
                  <a:t> if: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(1) E[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olidFill>
                      <a:schemeClr val="tx1"/>
                    </a:solidFill>
                  </a:rPr>
                  <a:t>does not depend on t.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   (2) E[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] only depend on time difference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---(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Wiener–</a:t>
                </a:r>
                <a:r>
                  <a:rPr lang="en-US" sz="2000" b="1" dirty="0" err="1">
                    <a:solidFill>
                      <a:schemeClr val="accent1"/>
                    </a:solidFill>
                  </a:rPr>
                  <a:t>Khinchin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 theorem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l-GR" sz="2000" dirty="0"/>
                  <a:t> </a:t>
                </a:r>
                <a:r>
                  <a:rPr lang="en-US" sz="2000" dirty="0"/>
                  <a:t>are Fourier-transform pairs: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E169F74-76B2-4280-A7E6-05025B7D7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77" y="136653"/>
                <a:ext cx="9039045" cy="6076649"/>
              </a:xfrm>
              <a:blipFill>
                <a:blip r:embed="rId2"/>
                <a:stretch>
                  <a:fillRect l="-742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8A5509-A690-4044-84BC-F0B4E9E5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509" y="4919796"/>
            <a:ext cx="2998526" cy="1293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2150E-68CE-4980-9B30-5EDB1E761E1B}"/>
                  </a:ext>
                </a:extLst>
              </p:cNvPr>
              <p:cNvSpPr txBox="1"/>
              <p:nvPr/>
            </p:nvSpPr>
            <p:spPr>
              <a:xfrm>
                <a:off x="312707" y="3013716"/>
                <a:ext cx="7528703" cy="1038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>
                    <a:solidFill>
                      <a:schemeClr val="accent1"/>
                    </a:solidFill>
                  </a:rPr>
                  <a:t>power spectral density(PSD)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m:t> =</m:t>
                          </m:r>
                        </m:e>
                      </m:nary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𝑏𝑎𝑛𝑑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2150E-68CE-4980-9B30-5EDB1E76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07" y="3013716"/>
                <a:ext cx="7528703" cy="1038874"/>
              </a:xfrm>
              <a:prstGeom prst="rect">
                <a:avLst/>
              </a:prstGeom>
              <a:blipFill>
                <a:blip r:embed="rId4"/>
                <a:stretch>
                  <a:fillRect l="-810" t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8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A64EF30-5232-4613-A0D7-FDF52DF2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64" y="2482061"/>
            <a:ext cx="1380740" cy="565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44B76-FFD1-4D36-8000-3DA195C7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238676"/>
            <a:ext cx="5877658" cy="76377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Example: frequency noise with Lorentzian </a:t>
            </a:r>
            <a:r>
              <a:rPr lang="en-US" sz="2400" b="1" dirty="0" err="1">
                <a:solidFill>
                  <a:schemeClr val="bg1"/>
                </a:solidFill>
              </a:rPr>
              <a:t>lineshape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533CA-5072-481A-9FA7-518DF4D5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0" y="199111"/>
            <a:ext cx="2195878" cy="740513"/>
          </a:xfr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5728C76-427B-438A-BEE9-8E8509864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21" y="1384373"/>
            <a:ext cx="1998971" cy="1327094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8F56A006-6891-40EE-9302-25C2BBB21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21" y="3015619"/>
            <a:ext cx="1998971" cy="1327094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63CC0891-4B3A-4411-9ECC-64237879A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37" y="2226726"/>
            <a:ext cx="2055104" cy="13643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3E8C55-8070-4D55-947A-431593C0586E}"/>
              </a:ext>
            </a:extLst>
          </p:cNvPr>
          <p:cNvSpPr/>
          <p:nvPr/>
        </p:nvSpPr>
        <p:spPr>
          <a:xfrm>
            <a:off x="5652450" y="2787392"/>
            <a:ext cx="417286" cy="130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C5AA3-01F6-4506-811C-0BD9CB688004}"/>
              </a:ext>
            </a:extLst>
          </p:cNvPr>
          <p:cNvSpPr txBox="1"/>
          <p:nvPr/>
        </p:nvSpPr>
        <p:spPr>
          <a:xfrm>
            <a:off x="317748" y="3697796"/>
            <a:ext cx="290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Self-Heterodyne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8EC969-361C-4A27-B254-880DE8ED59C5}"/>
                  </a:ext>
                </a:extLst>
              </p:cNvPr>
              <p:cNvSpPr txBox="1"/>
              <p:nvPr/>
            </p:nvSpPr>
            <p:spPr>
              <a:xfrm>
                <a:off x="4134803" y="1803456"/>
                <a:ext cx="93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8EC969-361C-4A27-B254-880DE8ED5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03" y="1803456"/>
                <a:ext cx="93726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6ED88A-A399-4757-B12E-8536A4F72E93}"/>
                  </a:ext>
                </a:extLst>
              </p:cNvPr>
              <p:cNvSpPr txBox="1"/>
              <p:nvPr/>
            </p:nvSpPr>
            <p:spPr>
              <a:xfrm>
                <a:off x="6965633" y="1466008"/>
                <a:ext cx="937260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6ED88A-A399-4757-B12E-8536A4F72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33" y="1466008"/>
                <a:ext cx="937260" cy="394019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577367-0F21-4370-9B6E-0122BF01AE40}"/>
                  </a:ext>
                </a:extLst>
              </p:cNvPr>
              <p:cNvSpPr txBox="1"/>
              <p:nvPr/>
            </p:nvSpPr>
            <p:spPr>
              <a:xfrm>
                <a:off x="6971007" y="3030494"/>
                <a:ext cx="93726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577367-0F21-4370-9B6E-0122BF01A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07" y="3030494"/>
                <a:ext cx="937260" cy="391582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F73F6B4-FFA1-4397-853E-4F4FC4F90C73}"/>
              </a:ext>
            </a:extLst>
          </p:cNvPr>
          <p:cNvSpPr/>
          <p:nvPr/>
        </p:nvSpPr>
        <p:spPr>
          <a:xfrm>
            <a:off x="4273094" y="1803456"/>
            <a:ext cx="6477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4F9872-676E-443E-B48A-1F5BBB6D69FC}"/>
              </a:ext>
            </a:extLst>
          </p:cNvPr>
          <p:cNvSpPr/>
          <p:nvPr/>
        </p:nvSpPr>
        <p:spPr>
          <a:xfrm>
            <a:off x="7110413" y="3047626"/>
            <a:ext cx="6477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4B4812-0A40-4D0C-AE55-D4394F96F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296" y="2185982"/>
            <a:ext cx="2375052" cy="13100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30BE8EA-498F-4FB1-9481-9923F6D10829}"/>
              </a:ext>
            </a:extLst>
          </p:cNvPr>
          <p:cNvSpPr/>
          <p:nvPr/>
        </p:nvSpPr>
        <p:spPr>
          <a:xfrm>
            <a:off x="1037675" y="1695953"/>
            <a:ext cx="6477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332599-C679-4FFA-86AD-6AC166A4CC70}"/>
                  </a:ext>
                </a:extLst>
              </p:cNvPr>
              <p:cNvSpPr txBox="1"/>
              <p:nvPr/>
            </p:nvSpPr>
            <p:spPr>
              <a:xfrm>
                <a:off x="917257" y="1675361"/>
                <a:ext cx="93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332599-C679-4FFA-86AD-6AC166A4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57" y="1675361"/>
                <a:ext cx="93726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8780062-9236-423A-9483-9B99680A817B}"/>
              </a:ext>
            </a:extLst>
          </p:cNvPr>
          <p:cNvSpPr txBox="1"/>
          <p:nvPr/>
        </p:nvSpPr>
        <p:spPr>
          <a:xfrm>
            <a:off x="3631834" y="3701542"/>
            <a:ext cx="2149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Carrier Spectrum</a:t>
            </a:r>
          </a:p>
          <a:p>
            <a:r>
              <a:rPr lang="en-US" dirty="0"/>
              <a:t>(Example: Lorentzian </a:t>
            </a:r>
            <a:r>
              <a:rPr lang="en-US" dirty="0" err="1"/>
              <a:t>Lineshape</a:t>
            </a:r>
            <a:r>
              <a:rPr lang="en-US" dirty="0"/>
              <a:t>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DED299C-47F2-4054-84E3-1AC78140B74E}"/>
              </a:ext>
            </a:extLst>
          </p:cNvPr>
          <p:cNvSpPr/>
          <p:nvPr/>
        </p:nvSpPr>
        <p:spPr>
          <a:xfrm>
            <a:off x="2781457" y="2748787"/>
            <a:ext cx="417286" cy="130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010354-785B-43DC-A257-D50D846353F5}"/>
                  </a:ext>
                </a:extLst>
              </p:cNvPr>
              <p:cNvSpPr txBox="1"/>
              <p:nvPr/>
            </p:nvSpPr>
            <p:spPr>
              <a:xfrm>
                <a:off x="1289763" y="1031806"/>
                <a:ext cx="4684142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010354-785B-43DC-A257-D50D84635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63" y="1031806"/>
                <a:ext cx="4684142" cy="5648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1DE6D5-0205-4499-A0E6-81FD698092DC}"/>
              </a:ext>
            </a:extLst>
          </p:cNvPr>
          <p:cNvSpPr txBox="1"/>
          <p:nvPr/>
        </p:nvSpPr>
        <p:spPr>
          <a:xfrm>
            <a:off x="651408" y="1143521"/>
            <a:ext cx="1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Laser Field: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89D31-86AA-43E0-B348-247535C52CDA}"/>
              </a:ext>
            </a:extLst>
          </p:cNvPr>
          <p:cNvSpPr txBox="1"/>
          <p:nvPr/>
        </p:nvSpPr>
        <p:spPr>
          <a:xfrm>
            <a:off x="5431689" y="4396329"/>
            <a:ext cx="400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Noise Spectrum </a:t>
            </a:r>
            <a:r>
              <a:rPr lang="en-US" dirty="0"/>
              <a:t>for phase(above) and </a:t>
            </a:r>
          </a:p>
          <a:p>
            <a:r>
              <a:rPr lang="en-US" dirty="0"/>
              <a:t>frequency (below) noise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BB914B-6A9D-40E3-8989-D007F0820E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984" y="4939516"/>
            <a:ext cx="5984752" cy="14819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CEFD1E-3F04-4503-87B2-27375CB2718B}"/>
              </a:ext>
            </a:extLst>
          </p:cNvPr>
          <p:cNvSpPr/>
          <p:nvPr/>
        </p:nvSpPr>
        <p:spPr>
          <a:xfrm>
            <a:off x="3804249" y="5106838"/>
            <a:ext cx="468845" cy="301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B43C-8198-4322-92A6-67CD22FD4060}"/>
              </a:ext>
            </a:extLst>
          </p:cNvPr>
          <p:cNvSpPr/>
          <p:nvPr/>
        </p:nvSpPr>
        <p:spPr>
          <a:xfrm>
            <a:off x="235296" y="6017442"/>
            <a:ext cx="468845" cy="301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F4973F-91CB-470A-8B28-CB30AF92C944}"/>
              </a:ext>
            </a:extLst>
          </p:cNvPr>
          <p:cNvSpPr/>
          <p:nvPr/>
        </p:nvSpPr>
        <p:spPr>
          <a:xfrm>
            <a:off x="7110413" y="1478351"/>
            <a:ext cx="6477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B73D21-86E5-4FD2-A1BB-A8B614134598}"/>
              </a:ext>
            </a:extLst>
          </p:cNvPr>
          <p:cNvSpPr txBox="1"/>
          <p:nvPr/>
        </p:nvSpPr>
        <p:spPr>
          <a:xfrm>
            <a:off x="5861093" y="5023673"/>
            <a:ext cx="2944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G. Di Domenico, S. Schilt, and P. Thomann, “Simple approach to the relation between laser frequency noise and laser line shape,” Appl. Opt. 49, 4801 (2010)</a:t>
            </a:r>
          </a:p>
        </p:txBody>
      </p:sp>
    </p:spTree>
    <p:extLst>
      <p:ext uri="{BB962C8B-B14F-4D97-AF65-F5344CB8AC3E}">
        <p14:creationId xmlns:p14="http://schemas.microsoft.com/office/powerpoint/2010/main" val="351100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01CB6D1-27DA-4111-AF3C-7F8A0EB8C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9615" y="238676"/>
                <a:ext cx="6392505" cy="763778"/>
              </a:xfrm>
              <a:solidFill>
                <a:srgbClr val="C00000"/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l-G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01CB6D1-27DA-4111-AF3C-7F8A0EB8C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9615" y="238676"/>
                <a:ext cx="6392505" cy="763778"/>
              </a:xfrm>
              <a:blipFill>
                <a:blip r:embed="rId2"/>
                <a:stretch>
                  <a:fillRect l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25B962-C3B4-431A-BC47-03321E2C3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0" y="199111"/>
            <a:ext cx="2195878" cy="7405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7FE43-591E-4649-A25E-34A2DF65D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044" y="1042019"/>
            <a:ext cx="4133273" cy="1157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11BC6-4597-46CB-A4DD-09629E1D5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169" y="2643203"/>
            <a:ext cx="3515216" cy="695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CF02B-7C6A-4FDB-8557-461792A4A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15" y="2239243"/>
            <a:ext cx="4201111" cy="933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A06D4C-E78F-4284-ADDF-44CD2B1CD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12" y="3422010"/>
            <a:ext cx="1991003" cy="40963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AE361019-799B-4C7F-81F4-6EDFCA879D26}"/>
              </a:ext>
            </a:extLst>
          </p:cNvPr>
          <p:cNvSpPr/>
          <p:nvPr/>
        </p:nvSpPr>
        <p:spPr>
          <a:xfrm>
            <a:off x="4813540" y="2239244"/>
            <a:ext cx="222085" cy="1592398"/>
          </a:xfrm>
          <a:prstGeom prst="righ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FA9AE-2CDF-4386-8CFD-6F1D5BB3C791}"/>
              </a:ext>
            </a:extLst>
          </p:cNvPr>
          <p:cNvSpPr/>
          <p:nvPr/>
        </p:nvSpPr>
        <p:spPr>
          <a:xfrm>
            <a:off x="5089585" y="2562045"/>
            <a:ext cx="3786996" cy="933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3CDDAA-2B87-4D98-8885-2D8E0256C6CB}"/>
              </a:ext>
            </a:extLst>
          </p:cNvPr>
          <p:cNvSpPr txBox="1"/>
          <p:nvPr/>
        </p:nvSpPr>
        <p:spPr>
          <a:xfrm>
            <a:off x="4688508" y="5684759"/>
            <a:ext cx="426627" cy="4326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EDB1D9-FC6B-4CBD-ACCE-0CD37341B12A}"/>
                  </a:ext>
                </a:extLst>
              </p:cNvPr>
              <p:cNvSpPr txBox="1"/>
              <p:nvPr/>
            </p:nvSpPr>
            <p:spPr>
              <a:xfrm>
                <a:off x="2371044" y="3424045"/>
                <a:ext cx="284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EDB1D9-FC6B-4CBD-ACCE-0CD37341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44" y="3424045"/>
                <a:ext cx="2842739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C68BFE-1975-4887-B034-F27983F30E93}"/>
              </a:ext>
            </a:extLst>
          </p:cNvPr>
          <p:cNvSpPr txBox="1"/>
          <p:nvPr/>
        </p:nvSpPr>
        <p:spPr>
          <a:xfrm>
            <a:off x="443419" y="4108743"/>
            <a:ext cx="14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noise: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451B2B-A33C-41A3-9707-2B02F4F524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3621" y="3922322"/>
            <a:ext cx="3185548" cy="7239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B80187-A1F9-43B6-86F9-035D82E7E8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9845" y="4621057"/>
            <a:ext cx="2570881" cy="4349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11D4BF-7877-422C-853B-A4908C5D02CA}"/>
              </a:ext>
            </a:extLst>
          </p:cNvPr>
          <p:cNvSpPr txBox="1"/>
          <p:nvPr/>
        </p:nvSpPr>
        <p:spPr>
          <a:xfrm>
            <a:off x="436012" y="5223047"/>
            <a:ext cx="146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bump noise: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96DCDE-FF67-4DC1-B74F-AB36833D55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3966" y="4978178"/>
            <a:ext cx="5219476" cy="7999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B97A73-ADFF-4CB1-8407-061B816716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56582" y="4646310"/>
            <a:ext cx="1886920" cy="18230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DD48B3-E3BC-490A-8D43-2CFE033F27E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9845" y="5878958"/>
            <a:ext cx="3143938" cy="4719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53ECA8-264F-468C-B2C3-8F8BE306E3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64650" y="5919413"/>
            <a:ext cx="1800476" cy="3620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6449B6D-756E-423C-8536-FE9CB3BACB62}"/>
              </a:ext>
            </a:extLst>
          </p:cNvPr>
          <p:cNvSpPr txBox="1"/>
          <p:nvPr/>
        </p:nvSpPr>
        <p:spPr>
          <a:xfrm>
            <a:off x="5189169" y="4978178"/>
            <a:ext cx="2070220" cy="1000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BD654-EC30-458C-B5F7-0919D824046A}"/>
              </a:ext>
            </a:extLst>
          </p:cNvPr>
          <p:cNvSpPr txBox="1"/>
          <p:nvPr/>
        </p:nvSpPr>
        <p:spPr>
          <a:xfrm>
            <a:off x="436012" y="6323118"/>
            <a:ext cx="6484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M. Zhu and J. L. Hall, “Stabilization of optical phase/frequency of a laser system: application to a com-</a:t>
            </a:r>
            <a:r>
              <a:rPr lang="en-US" sz="11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mercial</a:t>
            </a:r>
            <a:r>
              <a:rPr lang="en-US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dye laser with an external stabilizer,” J. </a:t>
            </a:r>
            <a:r>
              <a:rPr lang="en-US" sz="11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Opt.Soc</a:t>
            </a:r>
            <a:r>
              <a:rPr lang="en-US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Am. B 10, 802 (1993)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4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F6ADD24-B39D-445D-9176-611EB08B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45" y="4507025"/>
            <a:ext cx="6880023" cy="242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01CB6D1-27DA-4111-AF3C-7F8A0EB8C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9615" y="238676"/>
                <a:ext cx="6392505" cy="763778"/>
              </a:xfrm>
              <a:solidFill>
                <a:srgbClr val="C00000"/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l-G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01CB6D1-27DA-4111-AF3C-7F8A0EB8C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9615" y="238676"/>
                <a:ext cx="6392505" cy="763778"/>
              </a:xfrm>
              <a:blipFill>
                <a:blip r:embed="rId3"/>
                <a:stretch>
                  <a:fillRect l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25B962-C3B4-431A-BC47-03321E2C3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0" y="199111"/>
            <a:ext cx="2195878" cy="74051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2F928E-18DE-4344-BD2D-8AB346240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078" y="1138062"/>
            <a:ext cx="4706007" cy="120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A292D-38DA-4D5C-A076-D503F00F2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078" y="2338380"/>
            <a:ext cx="5029902" cy="2343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72FBEE-CF92-4CD1-9782-AC251A54CF81}"/>
                  </a:ext>
                </a:extLst>
              </p:cNvPr>
              <p:cNvSpPr txBox="1"/>
              <p:nvPr/>
            </p:nvSpPr>
            <p:spPr>
              <a:xfrm>
                <a:off x="241540" y="1620194"/>
                <a:ext cx="3493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White noise, with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72FBEE-CF92-4CD1-9782-AC251A54C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40" y="1620194"/>
                <a:ext cx="3493697" cy="369332"/>
              </a:xfrm>
              <a:prstGeom prst="rect">
                <a:avLst/>
              </a:prstGeom>
              <a:blipFill>
                <a:blip r:embed="rId7"/>
                <a:stretch>
                  <a:fillRect l="-15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326022-BAEE-4CB2-B787-3EE671C67DE3}"/>
                  </a:ext>
                </a:extLst>
              </p:cNvPr>
              <p:cNvSpPr txBox="1"/>
              <p:nvPr/>
            </p:nvSpPr>
            <p:spPr>
              <a:xfrm>
                <a:off x="241539" y="2887576"/>
                <a:ext cx="3493697" cy="124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White noise+ servo bump, with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servo bump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, center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, 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326022-BAEE-4CB2-B787-3EE671C6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39" y="2887576"/>
                <a:ext cx="3493697" cy="1245084"/>
              </a:xfrm>
              <a:prstGeom prst="rect">
                <a:avLst/>
              </a:prstGeom>
              <a:blipFill>
                <a:blip r:embed="rId8"/>
                <a:stretch>
                  <a:fillRect l="-1571" t="-2941" r="-1047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A0E06B-7EF0-4D67-BE21-7BDDDEB9D2E5}"/>
              </a:ext>
            </a:extLst>
          </p:cNvPr>
          <p:cNvSpPr txBox="1"/>
          <p:nvPr/>
        </p:nvSpPr>
        <p:spPr>
          <a:xfrm>
            <a:off x="7865819" y="1200892"/>
            <a:ext cx="467298" cy="419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BBEBA8-DA3F-4120-8F22-27911F9F4D6D}"/>
              </a:ext>
            </a:extLst>
          </p:cNvPr>
          <p:cNvSpPr txBox="1"/>
          <p:nvPr/>
        </p:nvSpPr>
        <p:spPr>
          <a:xfrm>
            <a:off x="8020324" y="4087865"/>
            <a:ext cx="467298" cy="419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A2D512-9D05-401F-BBAB-239E568A6F6C}"/>
              </a:ext>
            </a:extLst>
          </p:cNvPr>
          <p:cNvSpPr/>
          <p:nvPr/>
        </p:nvSpPr>
        <p:spPr>
          <a:xfrm>
            <a:off x="3544655" y="2338380"/>
            <a:ext cx="5107639" cy="2343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E0E699-3DF8-4195-B06E-D07433341B65}"/>
              </a:ext>
            </a:extLst>
          </p:cNvPr>
          <p:cNvSpPr/>
          <p:nvPr/>
        </p:nvSpPr>
        <p:spPr>
          <a:xfrm>
            <a:off x="3544655" y="988092"/>
            <a:ext cx="5107639" cy="1362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216989-BC6E-42CB-9512-E594453B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238676"/>
            <a:ext cx="5877658" cy="76377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Error calculation: Simulation with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C62B2-BB62-4459-A2BF-7B70B78E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1" y="2801402"/>
            <a:ext cx="5010849" cy="340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C5D5B-5AF0-4151-8428-B4038EC8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1" y="1002454"/>
            <a:ext cx="3972479" cy="752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33DFD-AF1A-42D1-A6BA-112D35F4B8F7}"/>
                  </a:ext>
                </a:extLst>
              </p:cNvPr>
              <p:cNvSpPr txBox="1"/>
              <p:nvPr/>
            </p:nvSpPr>
            <p:spPr>
              <a:xfrm>
                <a:off x="733245" y="1846053"/>
                <a:ext cx="6228272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case generate a time series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random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s.</a:t>
                </a:r>
              </a:p>
              <a:p>
                <a:endParaRPr lang="en-US" dirty="0"/>
              </a:p>
              <a:p>
                <a:r>
                  <a:rPr lang="en-US" dirty="0"/>
                  <a:t>Do multiple times and take average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33DFD-AF1A-42D1-A6BA-112D35F4B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45" y="1846053"/>
                <a:ext cx="6228272" cy="945643"/>
              </a:xfrm>
              <a:prstGeom prst="rect">
                <a:avLst/>
              </a:prstGeom>
              <a:blipFill>
                <a:blip r:embed="rId4"/>
                <a:stretch>
                  <a:fillRect l="-783" t="-322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86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686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How to model laser noise</vt:lpstr>
      <vt:lpstr>PowerPoint Presentation</vt:lpstr>
      <vt:lpstr>Example: frequency noise with Lorentzian lineshape</vt:lpstr>
      <vt:lpstr>S_i (f)→S_E (f) →S_ν (f)</vt:lpstr>
      <vt:lpstr>S_i (f)→S_E (f) →S_ν (f)</vt:lpstr>
      <vt:lpstr>Error calculation: Simulation with python</vt:lpstr>
      <vt:lpstr>Error prediction: Quasi-static model</vt:lpstr>
      <vt:lpstr>Comparison: Numerics and Theory</vt:lpstr>
      <vt:lpstr>Error prediction: Time series master equation</vt:lpstr>
      <vt:lpstr>PowerPoint Presentation</vt:lpstr>
      <vt:lpstr>Comparison: Numerics and Theory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101</cp:revision>
  <dcterms:created xsi:type="dcterms:W3CDTF">2020-05-09T13:41:53Z</dcterms:created>
  <dcterms:modified xsi:type="dcterms:W3CDTF">2022-04-14T19:51:43Z</dcterms:modified>
</cp:coreProperties>
</file>