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73" r:id="rId17"/>
    <p:sldId id="269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U JIANG" initials="XJ" lastIdx="1" clrIdx="0">
    <p:extLst>
      <p:ext uri="{19B8F6BF-5375-455C-9EA6-DF929625EA0E}">
        <p15:presenceInfo xmlns:p15="http://schemas.microsoft.com/office/powerpoint/2012/main" userId="XIAOYU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18B-3CDB-4258-B773-CCE2CCB3F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3B8E-0AC3-4E7E-8EF8-C6D684951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064-D687-4A10-996A-5563DE23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B7C1-459E-4205-8832-EABDD44C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8C59-3A24-4C76-BBBF-DC20F836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BE7-113A-4D4D-AE2C-CC5CB76B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F43EB-D4FF-4B71-ABDA-788483490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EEF1-8A28-41CA-B832-2A8E876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3E8C-688F-4077-AE8D-75927128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5C57-C02E-4E11-9432-3B39B0F1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78829-6AB5-4848-825B-F3FB8DD65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B5266-BDC5-437E-AB9C-A85BFE2F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CE8C-3627-4B1C-8E19-BC83BC9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7DB6-BF54-43C1-8CF8-F05174ED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72FB-DB0B-4C68-800F-900A821F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0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897-2062-4701-9051-64AD830D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7DA3-A92A-423C-8836-47154B1F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E250-4AE2-400B-A28F-44EE85A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227F-AF2F-4FB1-A221-0856473B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FBB1-F480-48F0-9FE2-9B595EAF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7E60-2265-4916-B85C-D3A267C4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B921-03D1-472F-AC47-AA00E261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6655-A70C-4032-B355-28CB08AC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1AC2-711A-4EDB-A47A-480B3CE7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C292-FF1E-48E0-A462-16686E9A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658B-92C1-4276-9FA2-D07C1E99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E728-E946-4803-A5A5-480DCB35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8738-1E2E-4B05-ACB4-9528F26D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987C-DE06-4F3F-8470-613B2F4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BF85-4EF1-411D-9499-B95DDE72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5D9F-3F52-4DC1-9303-2494AB1B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DD35-DB38-492D-9149-41A3B3D3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712F-D1F4-4752-9B08-5BDDC724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A2516-A965-4612-A495-A82A884A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B1EDB-7A32-4CA7-BFD5-F07F4B3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30AFE-1E5B-4237-B577-F2B13899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FC074-A7A0-433F-9297-57BF063F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C4D58-11FE-4C26-AB06-CC2656E1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EDF2F-5EB2-4788-95FB-190E2B6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7E04-2903-4183-AB0F-B999A8BC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3289E-F7A0-49A4-B7FB-190638D2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39892-415B-4FCB-A786-0332EB7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DFC8-B144-4F05-95AF-B298E24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1AECB-739A-4089-A100-93D01EEF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8D4DF-6241-4FDD-A5C4-D0AEBDFD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24FC-FFA5-4A37-A2F7-42F37E6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D086-0612-42D0-892D-C97FEF5E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8A27-9BED-4D20-A44F-4AE1F5A3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32A1-FCA9-47B4-8604-A9EF8CE0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B09C-B563-4872-A898-6611F3BE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E66E-97BD-4938-8FE6-8F396EAD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C8766-E439-432F-BEB6-9130F197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9E13-3D01-4435-831B-301D6325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578F-634E-44E5-B38C-AD8C1138C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A194B-829A-4FDC-A795-A636E7A17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24D3-2375-43E7-AA10-D3B7164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B746-4462-4511-A404-AB720DFC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3CA1-B454-4D0F-886C-8299909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6E08E-D827-4A3C-AEA5-7CA4D123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A943-D610-4B3B-9E36-B99475F9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C93B-8C03-4325-8875-D06E801B7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BB6-0929-4058-8157-0F8F60A2106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8CA4-8D01-4996-99B1-72B39485D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4B3C-D5F3-423A-B324-8597E113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1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hysics.wisc.edu/saffmanwiki/ResearchProjects/AQuA" TargetMode="External"/><Relationship Id="rId7" Type="http://schemas.openxmlformats.org/officeDocument/2006/relationships/image" Target="../media/image64.png"/><Relationship Id="rId2" Type="http://schemas.openxmlformats.org/officeDocument/2006/relationships/hyperlink" Target="https://wiki.physics.wisc.edu/saffmanwiki/ResearchPro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hysics.wisc.edu/saffmanwiki/ResearchProjects/AQuA/AQuALabNotes/laserSystems/NoiseSimulation?action=fullsearch&amp;context=180&amp;value=linkto%3A%22ResearchProjects%2FAQuA%2FAQuALabNotes%2FlaserSystems%2FNoiseSimulation%22" TargetMode="External"/><Relationship Id="rId5" Type="http://schemas.openxmlformats.org/officeDocument/2006/relationships/hyperlink" Target="https://wiki.physics.wisc.edu/saffmanwiki/ResearchProjects/AQuA/AQuALabNotes/laserSystems" TargetMode="External"/><Relationship Id="rId4" Type="http://schemas.openxmlformats.org/officeDocument/2006/relationships/hyperlink" Target="https://wiki.physics.wisc.edu/saffmanwiki/ResearchProjects/AQuA/AQuALabNot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897C07-99B1-485A-9955-0BAE71F8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510" y="1635289"/>
            <a:ext cx="9310852" cy="4071828"/>
          </a:xfrm>
        </p:spPr>
        <p:txBody>
          <a:bodyPr>
            <a:normAutofit/>
          </a:bodyPr>
          <a:lstStyle/>
          <a:p>
            <a:r>
              <a:rPr lang="en-US" sz="4000" dirty="0"/>
              <a:t>Laser Noise Modeling and Simulation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Xiaoyu Jiang</a:t>
            </a:r>
          </a:p>
          <a:p>
            <a:endParaRPr lang="en-US" dirty="0"/>
          </a:p>
          <a:p>
            <a:r>
              <a:rPr lang="en-US" dirty="0" err="1"/>
              <a:t>Saffman</a:t>
            </a:r>
            <a:r>
              <a:rPr lang="en-US" dirty="0"/>
              <a:t> Group Meeting Talk 2020/05/11</a:t>
            </a:r>
          </a:p>
        </p:txBody>
      </p:sp>
    </p:spTree>
    <p:extLst>
      <p:ext uri="{BB962C8B-B14F-4D97-AF65-F5344CB8AC3E}">
        <p14:creationId xmlns:p14="http://schemas.microsoft.com/office/powerpoint/2010/main" val="65466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E141-8767-4F15-A130-F6160935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46"/>
            <a:ext cx="10318448" cy="607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1.3 Time-series reconstruction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E3411-B724-41ED-AACB-2903AEDE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17" y="1122797"/>
            <a:ext cx="6660642" cy="5073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B6701-CEAB-4F96-BED4-035E541D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2" y="1177654"/>
            <a:ext cx="3397413" cy="51336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A69617-C949-4598-BEB9-280354558CBC}"/>
              </a:ext>
            </a:extLst>
          </p:cNvPr>
          <p:cNvSpPr/>
          <p:nvPr/>
        </p:nvSpPr>
        <p:spPr>
          <a:xfrm>
            <a:off x="272562" y="6369354"/>
            <a:ext cx="11743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Gubner</a:t>
            </a:r>
            <a:r>
              <a:rPr lang="en-US" dirty="0"/>
              <a:t>, John A. Probability and random processes for electrical and computer engineers. Cambridge University Press, 2006.</a:t>
            </a:r>
          </a:p>
        </p:txBody>
      </p:sp>
    </p:spTree>
    <p:extLst>
      <p:ext uri="{BB962C8B-B14F-4D97-AF65-F5344CB8AC3E}">
        <p14:creationId xmlns:p14="http://schemas.microsoft.com/office/powerpoint/2010/main" val="40521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C99D-144E-4BF9-954F-5D100160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Laser noise modeling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F465E-3244-482E-9793-18D3137A1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9280"/>
                <a:ext cx="10515600" cy="49632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model the field of a noise-free laser as follow: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With intensity and phase noise, it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the field E(t) can be viewed as a random process.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calculate its correlation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would be the laser </a:t>
                </a:r>
                <a:r>
                  <a:rPr lang="en-US" dirty="0" err="1"/>
                  <a:t>lineshape</a:t>
                </a:r>
                <a:r>
                  <a:rPr lang="en-US" dirty="0"/>
                  <a:t> that we see on self-heterodyne measurements.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F465E-3244-482E-9793-18D3137A1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9280"/>
                <a:ext cx="10515600" cy="4963257"/>
              </a:xfrm>
              <a:blipFill>
                <a:blip r:embed="rId2"/>
                <a:stretch>
                  <a:fillRect l="-1217" t="-2088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CEBFB4-3CB9-42EE-AA02-C1BCC330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832" y="914032"/>
            <a:ext cx="2742671" cy="23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A010B-131B-433C-8645-BE0F4BF98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0933"/>
                <a:ext cx="10515600" cy="59060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2.1 Phase noise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presence of </a:t>
                </a:r>
                <a:r>
                  <a:rPr lang="en-US" altLang="zh-CN" dirty="0"/>
                  <a:t>only </a:t>
                </a:r>
                <a:r>
                  <a:rPr lang="en-US" dirty="0"/>
                  <a:t>phase noise, we can write the field E(t) as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It’s reasonable to assume the phase noise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WSS. Then we can calculate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A010B-131B-433C-8645-BE0F4BF98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933"/>
                <a:ext cx="10515600" cy="5906030"/>
              </a:xfrm>
              <a:blipFill>
                <a:blip r:embed="rId2"/>
                <a:stretch>
                  <a:fillRect l="-1217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35D317-B798-47FC-A642-81A42E56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24" y="4420946"/>
            <a:ext cx="4692952" cy="82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AC1D3-AFC0-4590-98EA-08501CB3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905" y="5205129"/>
            <a:ext cx="4781793" cy="10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72B29-0D4A-4115-90EB-8EFDB96FA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429"/>
                <a:ext cx="10515600" cy="5459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2.1 Phase noise</a:t>
                </a:r>
              </a:p>
              <a:p>
                <a:pPr marL="0" indent="0">
                  <a:buNone/>
                </a:pPr>
                <a:r>
                  <a:rPr lang="en-US" dirty="0"/>
                  <a:t>Some times we use the term “frequency noise”: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phase noise model we can define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instantaneous frequency </a:t>
                </a:r>
                <a:r>
                  <a:rPr lang="en-US" dirty="0"/>
                  <a:t>of the field: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we can define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frequency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Δν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72B29-0D4A-4115-90EB-8EFDB96FA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429"/>
                <a:ext cx="10515600" cy="5459326"/>
              </a:xfrm>
              <a:blipFill>
                <a:blip r:embed="rId2"/>
                <a:stretch>
                  <a:fillRect l="-1217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94C2B2B-C366-4E8B-B60B-E7D89DD7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799" y="4627113"/>
            <a:ext cx="3483279" cy="10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72B29-0D4A-4115-90EB-8EFDB96FA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428"/>
                <a:ext cx="7685718" cy="6241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2.1 Phase noise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also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US" dirty="0"/>
                  <a:t>related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Δν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phase noise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frequency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Δν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related: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Their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also related: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72B29-0D4A-4115-90EB-8EFDB96FA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428"/>
                <a:ext cx="7685718" cy="6241143"/>
              </a:xfrm>
              <a:blipFill>
                <a:blip r:embed="rId2"/>
                <a:stretch>
                  <a:fillRect l="-1667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236672-AFDF-4658-A3B4-2762185A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84" y="3428999"/>
            <a:ext cx="3495935" cy="125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4EF30-5232-4613-A0D7-FDF52DF2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18" y="5461855"/>
            <a:ext cx="2491182" cy="102090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3934345-77A4-445F-A987-75DFBE347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50" y="1950889"/>
            <a:ext cx="3149196" cy="209071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0E93EE1-026A-48BA-9395-873E107D3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50" y="4374139"/>
            <a:ext cx="3276802" cy="2175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4E6FD-8AD2-4622-88CA-B433256FB6B2}"/>
              </a:ext>
            </a:extLst>
          </p:cNvPr>
          <p:cNvSpPr txBox="1"/>
          <p:nvPr/>
        </p:nvSpPr>
        <p:spPr>
          <a:xfrm>
            <a:off x="9076266" y="1010093"/>
            <a:ext cx="25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White noise</a:t>
            </a:r>
          </a:p>
        </p:txBody>
      </p:sp>
    </p:spTree>
    <p:extLst>
      <p:ext uri="{BB962C8B-B14F-4D97-AF65-F5344CB8AC3E}">
        <p14:creationId xmlns:p14="http://schemas.microsoft.com/office/powerpoint/2010/main" val="50360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6C0E7-EC4C-47EC-8AD8-1D974DE0A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4568" y="600433"/>
                <a:ext cx="5944810" cy="56571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2.1 Phase noise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we have two PSD spectrums that we are familiar with: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white frequency noise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(</a:t>
                </a:r>
                <a:r>
                  <a:rPr lang="en-US" b="1" dirty="0">
                    <a:solidFill>
                      <a:schemeClr val="accent1"/>
                    </a:solidFill>
                  </a:rPr>
                  <a:t>Noise domain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corresponds to </a:t>
                </a:r>
                <a:r>
                  <a:rPr lang="en-US" dirty="0" err="1"/>
                  <a:t>Lorentizian</a:t>
                </a:r>
                <a:r>
                  <a:rPr lang="en-US" dirty="0"/>
                  <a:t> </a:t>
                </a:r>
                <a:r>
                  <a:rPr lang="en-US" dirty="0" err="1"/>
                  <a:t>lineshape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b="1" dirty="0">
                    <a:solidFill>
                      <a:schemeClr val="accent1"/>
                    </a:solidFill>
                  </a:rPr>
                  <a:t>Carrier domain</a:t>
                </a:r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6C0E7-EC4C-47EC-8AD8-1D974DE0A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568" y="600433"/>
                <a:ext cx="5944810" cy="5657133"/>
              </a:xfrm>
              <a:blipFill>
                <a:blip r:embed="rId2"/>
                <a:stretch>
                  <a:fillRect l="-2154" t="-1722" r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AAEF61-929B-4699-B3AD-83D85B2CF530}"/>
              </a:ext>
            </a:extLst>
          </p:cNvPr>
          <p:cNvGrpSpPr/>
          <p:nvPr/>
        </p:nvGrpSpPr>
        <p:grpSpPr>
          <a:xfrm>
            <a:off x="6560457" y="460896"/>
            <a:ext cx="5098092" cy="2968104"/>
            <a:chOff x="6560457" y="460896"/>
            <a:chExt cx="5098092" cy="296810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31B055A3-F311-441B-B202-3F74E795D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318" y="460896"/>
              <a:ext cx="3633231" cy="2412061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11DA238-C799-4870-9D70-BEF6CD2A22F5}"/>
                </a:ext>
              </a:extLst>
            </p:cNvPr>
            <p:cNvSpPr/>
            <p:nvPr/>
          </p:nvSpPr>
          <p:spPr>
            <a:xfrm>
              <a:off x="6560457" y="3091543"/>
              <a:ext cx="1330476" cy="3374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472E36-3C69-4BB7-99E5-0A937024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5" y="4866415"/>
            <a:ext cx="4919523" cy="83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C3D2EE-BB38-4705-B882-8CF6A660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412" y="4990256"/>
            <a:ext cx="1147893" cy="660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E8DBF-FB21-4C58-AAE9-564AC6100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412" y="5602516"/>
            <a:ext cx="4041804" cy="1063262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A4FAE72-443D-44A9-A78C-8605C4D9F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17" y="3325135"/>
            <a:ext cx="3582659" cy="23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115E-F58D-4169-AEFB-E85E0D67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2.1 Phase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58B7DEA-155F-4237-BAE1-AAE721378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68" y="2048005"/>
            <a:ext cx="3865390" cy="2444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60E6C0-DCA6-4B7E-80BD-9280B679256C}"/>
                  </a:ext>
                </a:extLst>
              </p:cNvPr>
              <p:cNvSpPr/>
              <p:nvPr/>
            </p:nvSpPr>
            <p:spPr>
              <a:xfrm>
                <a:off x="2114845" y="1428060"/>
                <a:ext cx="2702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US" dirty="0"/>
                  <a:t>: white noise +bump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60E6C0-DCA6-4B7E-80BD-9280B6792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45" y="1428060"/>
                <a:ext cx="2702791" cy="369332"/>
              </a:xfrm>
              <a:prstGeom prst="rect">
                <a:avLst/>
              </a:prstGeom>
              <a:blipFill>
                <a:blip r:embed="rId4"/>
                <a:stretch>
                  <a:fillRect t="-8197" r="-11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CDEDC-4FD1-4B6A-9FB5-4A9795710869}"/>
                  </a:ext>
                </a:extLst>
              </p:cNvPr>
              <p:cNvSpPr/>
              <p:nvPr/>
            </p:nvSpPr>
            <p:spPr>
              <a:xfrm>
                <a:off x="8678483" y="1428060"/>
                <a:ext cx="788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CDEDC-4FD1-4B6A-9FB5-4A9795710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483" y="1428060"/>
                <a:ext cx="7881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4F908183-82E9-424C-82BA-E409B4F0C81F}"/>
              </a:ext>
            </a:extLst>
          </p:cNvPr>
          <p:cNvSpPr/>
          <p:nvPr/>
        </p:nvSpPr>
        <p:spPr>
          <a:xfrm>
            <a:off x="5674290" y="2830882"/>
            <a:ext cx="977031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742B32-6E88-46F4-BB87-FB342301F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10" y="1993743"/>
            <a:ext cx="3865928" cy="24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A5FFF-5DD9-4E25-880B-79ED0845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62" y="4047667"/>
            <a:ext cx="5386192" cy="1239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9C84-0C0B-444E-94AA-0505C0E10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9781" y="137918"/>
                <a:ext cx="10515600" cy="56109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2.2 Intensity Noise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is possible that the intensity of the laser is also noisy: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Ι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relative intensity noise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then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Some times we use the term RIN level to describe intensity noise: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RIN can also be calculated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9C84-0C0B-444E-94AA-0505C0E10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9781" y="137918"/>
                <a:ext cx="10515600" cy="5610906"/>
              </a:xfrm>
              <a:blipFill>
                <a:blip r:embed="rId3"/>
                <a:stretch>
                  <a:fillRect l="-1217" t="-1848"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8C36197-43A1-450F-83F2-C92F3EA0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40" y="5748824"/>
            <a:ext cx="4478353" cy="8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7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31233-E5F5-42D1-8FCF-79D27B9F8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524"/>
                <a:ext cx="10515600" cy="5860440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2.3 Noise generation: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Having known/measured the PSD of the noise signals(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l-GR" dirty="0"/>
                  <a:t>), ο</a:t>
                </a:r>
                <a:r>
                  <a:rPr lang="en-US" dirty="0"/>
                  <a:t>ne can use the method introduced in 1.3 to generate a sample path for corresponding noise.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31233-E5F5-42D1-8FCF-79D27B9F8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524"/>
                <a:ext cx="10515600" cy="5860440"/>
              </a:xfrm>
              <a:blipFill>
                <a:blip r:embed="rId2"/>
                <a:stretch>
                  <a:fillRect l="-1217" t="-1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36D3B4-FB36-4A55-AA76-59F1F3C5D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29" y="3384231"/>
            <a:ext cx="3249609" cy="2175433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DFBCF0D-BAB5-4563-AE73-876130820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23" y="2438543"/>
            <a:ext cx="2665294" cy="17694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8DE8E34-2F97-4D78-9A9D-CF806D906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23" y="4719266"/>
            <a:ext cx="2665294" cy="176945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A8F06A-7D9F-4F4A-9C18-BF364B05AB5B}"/>
              </a:ext>
            </a:extLst>
          </p:cNvPr>
          <p:cNvSpPr/>
          <p:nvPr/>
        </p:nvSpPr>
        <p:spPr>
          <a:xfrm>
            <a:off x="7458173" y="4384861"/>
            <a:ext cx="556381" cy="1741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1EC19D8-26FC-416D-84EB-88A51790B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2" y="3607142"/>
            <a:ext cx="2740138" cy="181914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554870-021B-4396-94FF-4A49EA2A0E52}"/>
              </a:ext>
            </a:extLst>
          </p:cNvPr>
          <p:cNvSpPr/>
          <p:nvPr/>
        </p:nvSpPr>
        <p:spPr>
          <a:xfrm>
            <a:off x="3646343" y="4384863"/>
            <a:ext cx="556381" cy="1741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BFF45-493D-4E0D-8BAB-75B3B5DAF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2819"/>
                <a:ext cx="10515600" cy="5514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 Simulating laser noise in two-level systems: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3.1 Rabi Oscillations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Assuming there’s no noise, Rabi Oscillations between ground |g&gt; and excited state |e&gt; can be described by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US" dirty="0"/>
                  <a:t>is the detuning.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BFF45-493D-4E0D-8BAB-75B3B5DAF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2819"/>
                <a:ext cx="10515600" cy="5514144"/>
              </a:xfrm>
              <a:blipFill>
                <a:blip r:embed="rId2"/>
                <a:stretch>
                  <a:fillRect l="-1217" t="-1881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396-FD25-4DE1-A8FC-2E95E93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45C2-D974-4664-85D4-30ECF392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Mathematical Background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Laser noise modeling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Simulating laser noise in two-level systems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Work to be done</a:t>
            </a:r>
          </a:p>
        </p:txBody>
      </p:sp>
    </p:spTree>
    <p:extLst>
      <p:ext uri="{BB962C8B-B14F-4D97-AF65-F5344CB8AC3E}">
        <p14:creationId xmlns:p14="http://schemas.microsoft.com/office/powerpoint/2010/main" val="128516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88B8-BEC1-4F5D-8671-DEC4B111B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876"/>
                <a:ext cx="10515600" cy="64443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3.1 Rabi Oscillations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the laser is noisy: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sub>
                          </m:s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generated using the previous method. </a:t>
                </a:r>
              </a:p>
              <a:p>
                <a:pPr marL="0" indent="0">
                  <a:buNone/>
                </a:pPr>
                <a:r>
                  <a:rPr lang="en-US" dirty="0"/>
                  <a:t>Then the system can be simulated by solving following equations: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88B8-BEC1-4F5D-8671-DEC4B111B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876"/>
                <a:ext cx="10515600" cy="6444343"/>
              </a:xfrm>
              <a:blipFill>
                <a:blip r:embed="rId2"/>
                <a:stretch>
                  <a:fillRect l="-1217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1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F0F5A-3BCE-4ABD-8F6E-0E6FA5CD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638"/>
                <a:ext cx="10515600" cy="58673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3.2 Quasi-static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assume that </a:t>
                </a:r>
                <a:r>
                  <a:rPr lang="en-US" b="1" dirty="0">
                    <a:solidFill>
                      <a:schemeClr val="accent1"/>
                    </a:solidFill>
                  </a:rPr>
                  <a:t>bandwidth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(intensity noise and frequency noise) are </a:t>
                </a:r>
                <a:r>
                  <a:rPr lang="en-US" b="1" dirty="0">
                    <a:solidFill>
                      <a:schemeClr val="accent1"/>
                    </a:solidFill>
                  </a:rPr>
                  <a:t>much less </a:t>
                </a:r>
                <a:r>
                  <a:rPr lang="en-US" dirty="0"/>
                  <a:t>than the </a:t>
                </a:r>
                <a:r>
                  <a:rPr lang="en-US" dirty="0" err="1"/>
                  <a:t>unpeturbed</a:t>
                </a:r>
                <a:r>
                  <a:rPr lang="en-US" dirty="0"/>
                  <a:t> Rabi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in each Rabi oscillation experiment, the perturbed Rabi frequency </a:t>
                </a:r>
                <a:r>
                  <a:rPr lang="el-GR" dirty="0"/>
                  <a:t>Ω </a:t>
                </a:r>
                <a:r>
                  <a:rPr lang="en-US" dirty="0"/>
                  <a:t>and the detuning </a:t>
                </a:r>
                <a:r>
                  <a:rPr lang="el-GR" dirty="0"/>
                  <a:t>Δ </a:t>
                </a:r>
                <a:r>
                  <a:rPr lang="en-US" dirty="0"/>
                  <a:t>cased by frequency noise can be viewed as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constants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</a:t>
                </a:r>
                <a:r>
                  <a:rPr lang="el-GR" dirty="0"/>
                  <a:t>Ω </a:t>
                </a:r>
                <a:r>
                  <a:rPr lang="en-US" dirty="0"/>
                  <a:t>and </a:t>
                </a:r>
                <a:r>
                  <a:rPr lang="el-GR" dirty="0"/>
                  <a:t>Δ</a:t>
                </a:r>
                <a:r>
                  <a:rPr lang="en-US" dirty="0"/>
                  <a:t> are not time dependent in this situation, and are simply random variables. We can do </a:t>
                </a:r>
                <a:r>
                  <a:rPr lang="en-US" b="1" dirty="0">
                    <a:solidFill>
                      <a:schemeClr val="accent1"/>
                    </a:solidFill>
                  </a:rPr>
                  <a:t>ensemble averages to </a:t>
                </a:r>
                <a:r>
                  <a:rPr lang="en-US" dirty="0"/>
                  <a:t>study the effect of noises under this quasi-static assumption.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F0F5A-3BCE-4ABD-8F6E-0E6FA5CD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638"/>
                <a:ext cx="10515600" cy="5867325"/>
              </a:xfrm>
              <a:blipFill>
                <a:blip r:embed="rId2"/>
                <a:stretch>
                  <a:fillRect l="-1217" t="-1767" r="-10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47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D056B-AE58-47FC-B42B-E0DDA92DC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69295"/>
                <a:ext cx="11194143" cy="57076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3.2 Quasi-static model</a:t>
                </a:r>
              </a:p>
              <a:p>
                <a:pPr marL="0" indent="0">
                  <a:buNone/>
                </a:pPr>
                <a:r>
                  <a:rPr lang="en-US" dirty="0"/>
                  <a:t>For intensity noise: </a:t>
                </a:r>
              </a:p>
              <a:p>
                <a:pPr marL="0" indent="0">
                  <a:buNone/>
                </a:pPr>
                <a:r>
                  <a:rPr lang="en-US" dirty="0"/>
                  <a:t>The Intensity noise has the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Where (we assume) that x obeys Gaussian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Rabi oscillation with no frequency noise, the population of the ground state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Intensity noise, the average probability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D056B-AE58-47FC-B42B-E0DDA92DC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69295"/>
                <a:ext cx="11194143" cy="5707668"/>
              </a:xfrm>
              <a:blipFill>
                <a:blip r:embed="rId2"/>
                <a:stretch>
                  <a:fillRect l="-1089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2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D056B-AE58-47FC-B42B-E0DDA92DC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69295"/>
                <a:ext cx="11194143" cy="57076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3.2 Quasi-static model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Intensity noise, the average probability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^2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Assuming the fractional intensity noise is small, then we get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Specifically,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D056B-AE58-47FC-B42B-E0DDA92DC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69295"/>
                <a:ext cx="11194143" cy="5707668"/>
              </a:xfrm>
              <a:blipFill>
                <a:blip r:embed="rId2"/>
                <a:stretch>
                  <a:fillRect l="-1089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7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06515-C0ED-4AD3-8902-483010308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752"/>
                <a:ext cx="10515600" cy="57512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3.2 Quasi-static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Frequency noise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, </a:t>
                </a: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/>
                  <a:t>. </a:t>
                </a:r>
                <a:r>
                  <a:rPr lang="en-US" dirty="0"/>
                  <a:t>In quasi-static assumptions, the frequency noise acts as a “constant” detuning: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also assume x follows Gaussian distribution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^2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The population for excited state |e&gt; in a detuned field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06515-C0ED-4AD3-8902-48301030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752"/>
                <a:ext cx="10515600" cy="5751211"/>
              </a:xfrm>
              <a:blipFill>
                <a:blip r:embed="rId2"/>
                <a:stretch>
                  <a:fillRect l="-1217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64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8BC66-2186-40B8-B323-1D7F5AA64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4133"/>
                <a:ext cx="10515600" cy="570283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3.2 Quasi-static model</a:t>
                </a:r>
              </a:p>
              <a:p>
                <a:pPr marL="0" indent="0">
                  <a:buNone/>
                </a:pPr>
                <a:r>
                  <a:rPr lang="en-US" dirty="0"/>
                  <a:t>With quasi-static frequency noise,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Doing Taylor expansion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to the fourth order, we can get a approximation solution:</a:t>
                </a:r>
              </a:p>
              <a:p>
                <a:pPr marL="0" indent="0"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8BC66-2186-40B8-B323-1D7F5AA64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4133"/>
                <a:ext cx="10515600" cy="5702830"/>
              </a:xfrm>
              <a:blipFill>
                <a:blip r:embed="rId2"/>
                <a:stretch>
                  <a:fillRect l="-121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9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B08-6578-4551-BAEA-A027FDAE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485"/>
            <a:ext cx="10515600" cy="56834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3.3 Quasi-static model vs simulations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Simulations shows agreement between numerical results(3.1) and quasi-static model(3.2):</a:t>
            </a:r>
          </a:p>
          <a:p>
            <a:pPr marL="0" indent="0">
              <a:buNone/>
            </a:pPr>
            <a:r>
              <a:rPr lang="en-US" dirty="0"/>
              <a:t>Frequency noise:						Intensity noise: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C8BCF9AB-C617-434F-8168-0E0107334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3" y="3185022"/>
            <a:ext cx="6278880" cy="257175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5BEAA-1E1B-4C6D-9A2C-CFC78CF81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7" y="3093582"/>
            <a:ext cx="5417820" cy="2663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0528E-1DAB-4361-BE57-9AB26FED7AAC}"/>
              </a:ext>
            </a:extLst>
          </p:cNvPr>
          <p:cNvSpPr txBox="1"/>
          <p:nvPr/>
        </p:nvSpPr>
        <p:spPr>
          <a:xfrm>
            <a:off x="1521069" y="5895242"/>
            <a:ext cx="210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 Noise</a:t>
            </a:r>
          </a:p>
        </p:txBody>
      </p:sp>
    </p:spTree>
    <p:extLst>
      <p:ext uri="{BB962C8B-B14F-4D97-AF65-F5344CB8AC3E}">
        <p14:creationId xmlns:p14="http://schemas.microsoft.com/office/powerpoint/2010/main" val="306735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D7D61-62EF-45EF-ACC9-FF87DD43F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031"/>
                <a:ext cx="10515600" cy="5658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3.4 Servo bumps in carrier domain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start with: assume a Gaussian-structure bump</a:t>
                </a:r>
                <a:r>
                  <a:rPr lang="en-US" dirty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𝑐𝑒𝑛𝑡𝑒𝑟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D7D61-62EF-45EF-ACC9-FF87DD43F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031"/>
                <a:ext cx="10515600" cy="5658217"/>
              </a:xfrm>
              <a:blipFill>
                <a:blip r:embed="rId2"/>
                <a:stretch>
                  <a:fillRect l="-121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B8AAF5-D011-4499-84E5-2725F98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21" y="1001486"/>
            <a:ext cx="769589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01149-D889-455A-8A16-FBCBEDE7C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919"/>
                <a:ext cx="10515600" cy="58560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3.4 Servo bumps in carrier domain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after converting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with some approximation technique, we find: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0" smtClean="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US" dirty="0"/>
                  <a:t>is the convolution between a Gaussian and a Lorentzian(</a:t>
                </a:r>
                <a:r>
                  <a:rPr lang="en-US" b="1" dirty="0">
                    <a:solidFill>
                      <a:schemeClr val="accent1"/>
                    </a:solidFill>
                  </a:rPr>
                  <a:t>Voigt Profile</a:t>
                </a:r>
                <a:r>
                  <a:rPr lang="en-US" dirty="0"/>
                  <a:t>):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01149-D889-455A-8A16-FBCBEDE7C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919"/>
                <a:ext cx="10515600" cy="5856044"/>
              </a:xfrm>
              <a:blipFill>
                <a:blip r:embed="rId2"/>
                <a:stretch>
                  <a:fillRect l="-1217" t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107334-34F3-485D-80E7-58A8D607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43" y="5382211"/>
            <a:ext cx="5831498" cy="9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2E7FA5-AB98-47D0-BE02-02A2AECDA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924"/>
                <a:ext cx="10515600" cy="65414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3.4 Servo bump in carrier domain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equation above describes a Lorentzian </a:t>
                </a:r>
                <a:r>
                  <a:rPr lang="en-US" dirty="0" err="1"/>
                  <a:t>lineshape</a:t>
                </a:r>
                <a:r>
                  <a:rPr lang="en-US" dirty="0"/>
                  <a:t> carrier, and two Voigt-profile bumps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ratio of power in one of the bumps over the power in the carrier can be calculated: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𝑏𝑢𝑚𝑝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these knowledge,  we can: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Set(or actually measure) the offset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</m:sub>
                    </m:sSub>
                  </m:oMath>
                </a14:m>
                <a:r>
                  <a:rPr lang="en-US" dirty="0"/>
                  <a:t> and the </a:t>
                </a:r>
                <a:r>
                  <a:rPr lang="en-US" dirty="0" err="1"/>
                  <a:t>dBc</a:t>
                </a:r>
                <a:r>
                  <a:rPr lang="en-US" dirty="0"/>
                  <a:t> level of the bumps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𝑏𝑢𝑚𝑝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𝑐𝑎𝑟𝑟𝑖𝑒𝑟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Calculate the corresponding parameters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Generate time-varying phase noise and do simulations.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2E7FA5-AB98-47D0-BE02-02A2AECDA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924"/>
                <a:ext cx="10515600" cy="6541476"/>
              </a:xfrm>
              <a:blipFill>
                <a:blip r:embed="rId2"/>
                <a:stretch>
                  <a:fillRect l="-121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2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0890-8A32-48BB-B4A4-E41CF27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44503" cy="1306020"/>
          </a:xfrm>
        </p:spPr>
        <p:txBody>
          <a:bodyPr>
            <a:normAutofit/>
          </a:bodyPr>
          <a:lstStyle/>
          <a:p>
            <a:r>
              <a:rPr lang="en-US" sz="3600" dirty="0"/>
              <a:t>1. Mathematical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945AA-62C3-42E0-BF60-A097395E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98" y="1535339"/>
            <a:ext cx="10661826" cy="2402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1.1 Random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Gaussian Distribution X~N(</a:t>
            </a:r>
            <a:r>
              <a:rPr lang="el-GR" dirty="0"/>
              <a:t>μ</a:t>
            </a:r>
            <a:r>
              <a:rPr lang="en-US" dirty="0"/>
              <a:t>,</a:t>
            </a:r>
            <a:r>
              <a:rPr lang="el-GR" dirty="0"/>
              <a:t>σ)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B68C88-6D3F-4E7B-9E2D-3DC4AEB5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4" y="1372410"/>
            <a:ext cx="5723466" cy="3598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D8E87-F423-406A-96FB-D3DC97F173B4}"/>
              </a:ext>
            </a:extLst>
          </p:cNvPr>
          <p:cNvSpPr txBox="1"/>
          <p:nvPr/>
        </p:nvSpPr>
        <p:spPr>
          <a:xfrm>
            <a:off x="1335313" y="5084836"/>
            <a:ext cx="172236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Sample Space</a:t>
            </a:r>
          </a:p>
          <a:p>
            <a:r>
              <a:rPr lang="en-US" sz="2000" dirty="0"/>
              <a:t>X </a:t>
            </a:r>
            <a:r>
              <a:rPr lang="zh-CN" altLang="en-US" sz="2000" dirty="0"/>
              <a:t>∈ </a:t>
            </a:r>
            <a:r>
              <a:rPr lang="en-US" altLang="zh-CN" sz="2000" dirty="0"/>
              <a:t>R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D57BD-BCDB-4F11-ACCD-8A2032DF3E5C}"/>
              </a:ext>
            </a:extLst>
          </p:cNvPr>
          <p:cNvSpPr txBox="1"/>
          <p:nvPr/>
        </p:nvSpPr>
        <p:spPr>
          <a:xfrm>
            <a:off x="4397288" y="5133851"/>
            <a:ext cx="31259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Probability Density function</a:t>
            </a:r>
          </a:p>
          <a:p>
            <a:r>
              <a:rPr lang="en-US" sz="2000" dirty="0"/>
              <a:t>N(</a:t>
            </a:r>
            <a:r>
              <a:rPr lang="el-GR" sz="2000" dirty="0"/>
              <a:t>μ</a:t>
            </a:r>
            <a:r>
              <a:rPr lang="en-US" sz="2000" dirty="0"/>
              <a:t>,</a:t>
            </a:r>
            <a:r>
              <a:rPr lang="el-GR" sz="2000" dirty="0"/>
              <a:t>σ)</a:t>
            </a:r>
            <a:endParaRPr lang="en-US" sz="2000" dirty="0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A8C2EEF-4033-46C8-B585-555FF565ACBF}"/>
              </a:ext>
            </a:extLst>
          </p:cNvPr>
          <p:cNvSpPr/>
          <p:nvPr/>
        </p:nvSpPr>
        <p:spPr>
          <a:xfrm>
            <a:off x="3596853" y="5326387"/>
            <a:ext cx="261257" cy="261257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E72F-AACD-4285-A22D-7F85766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858"/>
            <a:ext cx="5334000" cy="5557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3.4 Servo bump in carrier domain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Simulation results for </a:t>
            </a:r>
            <a:r>
              <a:rPr lang="el-GR" dirty="0"/>
              <a:t>π </a:t>
            </a:r>
            <a:r>
              <a:rPr lang="en-US" dirty="0"/>
              <a:t>pulse Rabi-flopping error while sweeping bump frequencies. Bump power=-10 </a:t>
            </a:r>
            <a:r>
              <a:rPr lang="en-US" dirty="0" err="1"/>
              <a:t>dBc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94BE5-BBA4-4A1F-97F1-02F60553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49" y="619858"/>
            <a:ext cx="4656486" cy="5780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3A5FD-26F3-4FA8-BA90-DB491AE09E7D}"/>
                  </a:ext>
                </a:extLst>
              </p:cNvPr>
              <p:cNvSpPr txBox="1"/>
              <p:nvPr/>
            </p:nvSpPr>
            <p:spPr>
              <a:xfrm>
                <a:off x="6317376" y="1912327"/>
                <a:ext cx="94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3A5FD-26F3-4FA8-BA90-DB491AE0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76" y="1912327"/>
                <a:ext cx="9451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01293-9F73-4E45-896E-7C2188F019DF}"/>
                  </a:ext>
                </a:extLst>
              </p:cNvPr>
              <p:cNvSpPr txBox="1"/>
              <p:nvPr/>
            </p:nvSpPr>
            <p:spPr>
              <a:xfrm>
                <a:off x="6224727" y="4667250"/>
                <a:ext cx="94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01293-9F73-4E45-896E-7C2188F0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27" y="4667250"/>
                <a:ext cx="9451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82B679-D9F4-4A8B-9D16-F236A24D4684}"/>
                  </a:ext>
                </a:extLst>
              </p:cNvPr>
              <p:cNvSpPr txBox="1"/>
              <p:nvPr/>
            </p:nvSpPr>
            <p:spPr>
              <a:xfrm>
                <a:off x="8979980" y="6298223"/>
                <a:ext cx="1887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82B679-D9F4-4A8B-9D16-F236A24D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80" y="6298223"/>
                <a:ext cx="188731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0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581A-4DE0-49B8-A5B0-356BA3E4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649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Work to be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Coherence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photon Rabi Oscillations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noisy systems…</a:t>
            </a:r>
          </a:p>
        </p:txBody>
      </p:sp>
    </p:spTree>
    <p:extLst>
      <p:ext uri="{BB962C8B-B14F-4D97-AF65-F5344CB8AC3E}">
        <p14:creationId xmlns:p14="http://schemas.microsoft.com/office/powerpoint/2010/main" val="40260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0210-0F2A-4B2D-828E-8A369A7B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104"/>
            <a:ext cx="10515600" cy="56098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References &amp; Useful Materials: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Marks’ atomic notes.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My note  </a:t>
            </a:r>
            <a:r>
              <a:rPr lang="en-US" sz="20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ResearchProjects</a:t>
            </a:r>
            <a:r>
              <a:rPr lang="en-US" sz="2000" dirty="0"/>
              <a:t>/</a:t>
            </a:r>
            <a:r>
              <a:rPr lang="en-US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</a:t>
            </a:r>
            <a:r>
              <a:rPr lang="en-US" sz="2000" dirty="0"/>
              <a:t>/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AQuALabNotes</a:t>
            </a:r>
            <a:r>
              <a:rPr lang="en-US" sz="2000" dirty="0"/>
              <a:t>/</a:t>
            </a:r>
            <a:r>
              <a:rPr lang="en-US" sz="20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laserSystems</a:t>
            </a:r>
            <a:r>
              <a:rPr lang="en-US" sz="2000" dirty="0"/>
              <a:t>/</a:t>
            </a:r>
            <a:r>
              <a:rPr lang="en-US" sz="2000" dirty="0" err="1">
                <a:hlinkClick r:id="rId6" tooltip="点击对这个标题进行全文检索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NoiseSimulation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Riehle, Fritz. Frequency standards: basics and applications. John Wiley &amp; Sons, 2006.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/>
              <a:t>Gubner</a:t>
            </a:r>
            <a:r>
              <a:rPr lang="en-US" sz="2000" dirty="0"/>
              <a:t>, John A. Probability and random processes for electrical and computer engineers. Cambridge University Press, 2006.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BB661-F560-4526-AF27-50910D631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04" y="3497944"/>
            <a:ext cx="11252125" cy="21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9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9079-E119-4971-8F1C-00C5687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211E-8719-43B2-B374-B957DC94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1.2 Random Process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Random</a:t>
                </a:r>
              </a:p>
              <a:p>
                <a:pPr marL="0" indent="0">
                  <a:buNone/>
                </a:pPr>
                <a:r>
                  <a:rPr lang="en-US" dirty="0"/>
                  <a:t>Noise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Time-Varying</a:t>
                </a:r>
              </a:p>
              <a:p>
                <a:pPr marL="0" indent="0">
                  <a:buNone/>
                </a:pPr>
                <a:r>
                  <a:rPr lang="en-US" dirty="0"/>
                  <a:t>A random process {X(t)} is a set/family of random variables, denoted by t. </a:t>
                </a:r>
              </a:p>
              <a:p>
                <a:pPr marL="0" indent="0">
                  <a:buNone/>
                </a:pPr>
                <a:r>
                  <a:rPr lang="en-US" dirty="0"/>
                  <a:t>---For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every t</a:t>
                </a:r>
                <a:r>
                  <a:rPr lang="en-US" dirty="0"/>
                  <a:t>, X(t) is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random variable.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/>
                  <a:t>The distribution of X(t) can depend on </a:t>
                </a:r>
                <a:r>
                  <a:rPr lang="en-US" b="1" dirty="0">
                    <a:solidFill>
                      <a:schemeClr val="accent1"/>
                    </a:solidFill>
                  </a:rPr>
                  <a:t>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---For </a:t>
                </a:r>
                <a:r>
                  <a:rPr lang="en-US" b="1" dirty="0">
                    <a:solidFill>
                      <a:schemeClr val="accent1"/>
                    </a:solidFill>
                  </a:rPr>
                  <a:t>different t</a:t>
                </a:r>
                <a:r>
                  <a:rPr lang="en-US" dirty="0"/>
                  <a:t> s, the distribution of X(t) could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correlated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two random variables from {X(t)}, then they could be </a:t>
                </a:r>
                <a:r>
                  <a:rPr lang="en-US" b="1" dirty="0">
                    <a:solidFill>
                      <a:schemeClr val="accent1"/>
                    </a:solidFill>
                  </a:rPr>
                  <a:t>related </a:t>
                </a:r>
                <a:r>
                  <a:rPr lang="en-US" dirty="0"/>
                  <a:t>(Example: phase noise).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  <a:blipFill>
                <a:blip r:embed="rId2"/>
                <a:stretch>
                  <a:fillRect l="-1217" t="-160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1A2D33F0-C7C9-45BF-A1EA-50F1E14B93B7}"/>
              </a:ext>
            </a:extLst>
          </p:cNvPr>
          <p:cNvSpPr/>
          <p:nvPr/>
        </p:nvSpPr>
        <p:spPr>
          <a:xfrm>
            <a:off x="1991461" y="1297110"/>
            <a:ext cx="201010" cy="961697"/>
          </a:xfrm>
          <a:prstGeom prst="leftBrace">
            <a:avLst>
              <a:gd name="adj1" fmla="val 8333"/>
              <a:gd name="adj2" fmla="val 504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1.2 Random Process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two random variables from {X(t)}, then their correlation function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---{X(t)}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wide-sense-stationary(WSS)</a:t>
                </a:r>
                <a:r>
                  <a:rPr lang="en-US" dirty="0"/>
                  <a:t> if:</a:t>
                </a:r>
              </a:p>
              <a:p>
                <a:pPr marL="0" indent="0">
                  <a:buNone/>
                </a:pPr>
                <a:r>
                  <a:rPr lang="en-US" dirty="0"/>
                  <a:t>     (1) E[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</a:t>
                </a:r>
                <a:r>
                  <a:rPr lang="en-US" b="1" dirty="0">
                    <a:solidFill>
                      <a:schemeClr val="accent1"/>
                    </a:solidFill>
                  </a:rPr>
                  <a:t>does not </a:t>
                </a:r>
                <a:r>
                  <a:rPr lang="en-US" dirty="0"/>
                  <a:t>depend on t.</a:t>
                </a:r>
              </a:p>
              <a:p>
                <a:pPr marL="0" indent="0">
                  <a:buNone/>
                </a:pPr>
                <a:r>
                  <a:rPr lang="en-US" dirty="0"/>
                  <a:t>     (2) E[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</a:t>
                </a:r>
                <a:r>
                  <a:rPr lang="en-US" b="1" dirty="0">
                    <a:solidFill>
                      <a:schemeClr val="accent1"/>
                    </a:solidFill>
                  </a:rPr>
                  <a:t>only depend on time difference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  <a:blipFill>
                <a:blip r:embed="rId2"/>
                <a:stretch>
                  <a:fillRect l="-1217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8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1.2 Random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---For a WSS process{X(t)}, it is convenient to work with its </a:t>
                </a:r>
                <a:r>
                  <a:rPr lang="en-US" b="1" dirty="0">
                    <a:solidFill>
                      <a:schemeClr val="accent1"/>
                    </a:solidFill>
                  </a:rPr>
                  <a:t>power spectral density(PSD)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𝑏𝑎𝑛𝑑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Linewidth of laser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456"/>
                <a:ext cx="10515600" cy="6076649"/>
              </a:xfrm>
              <a:blipFill>
                <a:blip r:embed="rId2"/>
                <a:stretch>
                  <a:fillRect l="-1217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5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4456"/>
                <a:ext cx="10318448" cy="6076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1.2 Random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---(</a:t>
                </a:r>
                <a:r>
                  <a:rPr lang="en-US" b="1" dirty="0">
                    <a:solidFill>
                      <a:schemeClr val="accent1"/>
                    </a:solidFill>
                  </a:rPr>
                  <a:t>Wiener–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Khinchin</a:t>
                </a:r>
                <a:r>
                  <a:rPr lang="en-US" b="1" dirty="0">
                    <a:solidFill>
                      <a:schemeClr val="accent1"/>
                    </a:solidFill>
                  </a:rPr>
                  <a:t> theorem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n-US" dirty="0"/>
                  <a:t>are Fourier-transform pairs: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3E141-8767-4F15-A130-F61609351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4456"/>
                <a:ext cx="10318448" cy="6076649"/>
              </a:xfrm>
              <a:blipFill>
                <a:blip r:embed="rId2"/>
                <a:stretch>
                  <a:fillRect l="-12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B14F71C-05F1-4AC2-B338-76DC7812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46" y="2830433"/>
            <a:ext cx="5113867" cy="22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878DF7-1DD3-4410-8252-94F0FB22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46"/>
            <a:ext cx="10318448" cy="607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1.3 Time-series reconstruction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F4916C-5C09-4243-B407-F9347F3E0B06}"/>
              </a:ext>
            </a:extLst>
          </p:cNvPr>
          <p:cNvGrpSpPr/>
          <p:nvPr/>
        </p:nvGrpSpPr>
        <p:grpSpPr>
          <a:xfrm>
            <a:off x="686569" y="2280604"/>
            <a:ext cx="5310855" cy="461666"/>
            <a:chOff x="2260764" y="1525861"/>
            <a:chExt cx="5310855" cy="461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C9C341-3086-438E-9832-1E2C4E78F55B}"/>
                    </a:ext>
                  </a:extLst>
                </p:cNvPr>
                <p:cNvSpPr txBox="1"/>
                <p:nvPr/>
              </p:nvSpPr>
              <p:spPr>
                <a:xfrm>
                  <a:off x="2260764" y="1525862"/>
                  <a:ext cx="1828799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Known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400" dirty="0"/>
                    <a:t>(f)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C9C341-3086-438E-9832-1E2C4E78F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764" y="1525862"/>
                  <a:ext cx="1828799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248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99AEAF-33E0-4587-AD0D-8EA222E4DE41}"/>
                </a:ext>
              </a:extLst>
            </p:cNvPr>
            <p:cNvSpPr txBox="1"/>
            <p:nvPr/>
          </p:nvSpPr>
          <p:spPr>
            <a:xfrm>
              <a:off x="5181600" y="1525861"/>
              <a:ext cx="2390019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 Path X(t)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249AC0-FF30-4FAA-8E22-55E505EA7591}"/>
                </a:ext>
              </a:extLst>
            </p:cNvPr>
            <p:cNvSpPr/>
            <p:nvPr/>
          </p:nvSpPr>
          <p:spPr>
            <a:xfrm>
              <a:off x="4299695" y="1655093"/>
              <a:ext cx="657981" cy="2032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A0E5A4-23C9-4230-9E5E-AEDA1BA796D9}"/>
                  </a:ext>
                </a:extLst>
              </p:cNvPr>
              <p:cNvSpPr txBox="1"/>
              <p:nvPr/>
            </p:nvSpPr>
            <p:spPr>
              <a:xfrm>
                <a:off x="613874" y="4528387"/>
                <a:ext cx="1828799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(f)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A0E5A4-23C9-4230-9E5E-AEDA1BA79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4" y="4528387"/>
                <a:ext cx="1828799" cy="461665"/>
              </a:xfrm>
              <a:prstGeom prst="rect">
                <a:avLst/>
              </a:prstGeom>
              <a:blipFill>
                <a:blip r:embed="rId3"/>
                <a:stretch>
                  <a:fillRect l="-4248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BA9B97-C505-4253-8FA1-8AAA73C2AFE9}"/>
              </a:ext>
            </a:extLst>
          </p:cNvPr>
          <p:cNvSpPr txBox="1"/>
          <p:nvPr/>
        </p:nvSpPr>
        <p:spPr>
          <a:xfrm>
            <a:off x="8884650" y="4540644"/>
            <a:ext cx="239001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Sample Path X(t)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5A9E05-B48C-48CF-8E5C-7FF43C3C22F9}"/>
              </a:ext>
            </a:extLst>
          </p:cNvPr>
          <p:cNvSpPr/>
          <p:nvPr/>
        </p:nvSpPr>
        <p:spPr>
          <a:xfrm>
            <a:off x="2536987" y="4669877"/>
            <a:ext cx="2062155" cy="203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EA0BB0-C2D1-409B-ABDE-8574B6C9AB5A}"/>
                  </a:ext>
                </a:extLst>
              </p:cNvPr>
              <p:cNvSpPr txBox="1"/>
              <p:nvPr/>
            </p:nvSpPr>
            <p:spPr>
              <a:xfrm>
                <a:off x="4722324" y="4534226"/>
                <a:ext cx="2467149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Amplitude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EA0BB0-C2D1-409B-ABDE-8574B6C9A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24" y="4534226"/>
                <a:ext cx="2467149" cy="461665"/>
              </a:xfrm>
              <a:prstGeom prst="rect">
                <a:avLst/>
              </a:prstGeom>
              <a:blipFill>
                <a:blip r:embed="rId4"/>
                <a:stretch>
                  <a:fillRect l="-3171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45F6BF-74A0-4619-A918-771B28C3E1E9}"/>
              </a:ext>
            </a:extLst>
          </p:cNvPr>
          <p:cNvSpPr/>
          <p:nvPr/>
        </p:nvSpPr>
        <p:spPr>
          <a:xfrm>
            <a:off x="7307309" y="4669877"/>
            <a:ext cx="1503370" cy="203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85D7D2-71D1-4533-B663-4A0821AD8B8A}"/>
                  </a:ext>
                </a:extLst>
              </p:cNvPr>
              <p:cNvSpPr txBox="1"/>
              <p:nvPr/>
            </p:nvSpPr>
            <p:spPr>
              <a:xfrm>
                <a:off x="2665516" y="4842879"/>
                <a:ext cx="1938972" cy="44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85D7D2-71D1-4533-B663-4A0821AD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16" y="4842879"/>
                <a:ext cx="1938972" cy="440505"/>
              </a:xfrm>
              <a:prstGeom prst="rect">
                <a:avLst/>
              </a:prstGeom>
              <a:blipFill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DF1C64-C564-4B2C-AFB7-3CF4C584DCD9}"/>
                  </a:ext>
                </a:extLst>
              </p:cNvPr>
              <p:cNvSpPr txBox="1"/>
              <p:nvPr/>
            </p:nvSpPr>
            <p:spPr>
              <a:xfrm>
                <a:off x="2759847" y="4048925"/>
                <a:ext cx="1962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Discretize: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DF1C64-C564-4B2C-AFB7-3CF4C584D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847" y="4048925"/>
                <a:ext cx="1962478" cy="646331"/>
              </a:xfrm>
              <a:prstGeom prst="rect">
                <a:avLst/>
              </a:prstGeom>
              <a:blipFill>
                <a:blip r:embed="rId6"/>
                <a:stretch>
                  <a:fillRect l="-2795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0066F337-0F0B-4BB7-943A-0A453C859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69" y="615998"/>
            <a:ext cx="4572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14248-FF5E-4D46-BE9C-6EA5B49F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46"/>
            <a:ext cx="10318448" cy="607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1.3 Time-series reconstruction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738A572-571C-40BD-A133-42995430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7" y="1314209"/>
            <a:ext cx="3090333" cy="2051638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A67305-4266-41C4-B977-E31C26974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85" y="1291272"/>
            <a:ext cx="3116412" cy="2051638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74828872-A7EC-4AA5-97E2-BB1E7A037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1291272"/>
            <a:ext cx="3186094" cy="2097512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B460CC-223C-4559-8DEE-F4A42BCF5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1" y="4034665"/>
            <a:ext cx="3345541" cy="2183895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2D8A93D3-6A06-4B19-BC33-34F9951EEA40}"/>
              </a:ext>
            </a:extLst>
          </p:cNvPr>
          <p:cNvSpPr/>
          <p:nvPr/>
        </p:nvSpPr>
        <p:spPr>
          <a:xfrm>
            <a:off x="10460963" y="3557301"/>
            <a:ext cx="261257" cy="261257"/>
          </a:xfrm>
          <a:prstGeom prst="plus">
            <a:avLst>
              <a:gd name="adj" fmla="val 3981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197F6-070F-4044-8EBF-D0E3B924DA1A}"/>
              </a:ext>
            </a:extLst>
          </p:cNvPr>
          <p:cNvSpPr txBox="1"/>
          <p:nvPr/>
        </p:nvSpPr>
        <p:spPr>
          <a:xfrm>
            <a:off x="3613786" y="1720725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Discretize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B953FB4-EEA2-40B0-95E4-161B636BC9E0}"/>
              </a:ext>
            </a:extLst>
          </p:cNvPr>
          <p:cNvSpPr/>
          <p:nvPr/>
        </p:nvSpPr>
        <p:spPr>
          <a:xfrm>
            <a:off x="3544042" y="2090057"/>
            <a:ext cx="1173101" cy="1980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B23AAF-25B1-47A4-A234-84A699011209}"/>
              </a:ext>
            </a:extLst>
          </p:cNvPr>
          <p:cNvSpPr/>
          <p:nvPr/>
        </p:nvSpPr>
        <p:spPr>
          <a:xfrm>
            <a:off x="8006639" y="2081279"/>
            <a:ext cx="701932" cy="1870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F92125-2E86-427C-9E3D-2EDF3A8B926E}"/>
                  </a:ext>
                </a:extLst>
              </p:cNvPr>
              <p:cNvSpPr txBox="1"/>
              <p:nvPr/>
            </p:nvSpPr>
            <p:spPr>
              <a:xfrm>
                <a:off x="7102324" y="754459"/>
                <a:ext cx="2772229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F92125-2E86-427C-9E3D-2EDF3A8B9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24" y="754459"/>
                <a:ext cx="2772229" cy="427746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682F6CA-C0C6-4822-9F91-1EF07013C550}"/>
              </a:ext>
            </a:extLst>
          </p:cNvPr>
          <p:cNvSpPr txBox="1"/>
          <p:nvPr/>
        </p:nvSpPr>
        <p:spPr>
          <a:xfrm>
            <a:off x="10193728" y="4326397"/>
            <a:ext cx="795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?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C960A4-E0D9-412C-BB06-AF64F029D7D6}"/>
              </a:ext>
            </a:extLst>
          </p:cNvPr>
          <p:cNvSpPr/>
          <p:nvPr/>
        </p:nvSpPr>
        <p:spPr>
          <a:xfrm flipH="1">
            <a:off x="6096000" y="4925234"/>
            <a:ext cx="867299" cy="2488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836B815-93C9-4C49-9894-21BDBD757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" y="3798529"/>
            <a:ext cx="3967717" cy="26561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81BB47-703C-48B5-B6AE-C4F053C678BD}"/>
              </a:ext>
            </a:extLst>
          </p:cNvPr>
          <p:cNvSpPr txBox="1"/>
          <p:nvPr/>
        </p:nvSpPr>
        <p:spPr>
          <a:xfrm>
            <a:off x="5374154" y="4400104"/>
            <a:ext cx="23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IFT with random phase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73B7E2-09E8-4DBB-A31A-95B690BA5D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750" y="5345419"/>
            <a:ext cx="7101492" cy="4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1643</Words>
  <Application>Microsoft Office PowerPoint</Application>
  <PresentationFormat>Widescreen</PresentationFormat>
  <Paragraphs>251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Overview:</vt:lpstr>
      <vt:lpstr>1. Mathematical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Laser noise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60</cp:revision>
  <dcterms:created xsi:type="dcterms:W3CDTF">2020-05-09T13:41:53Z</dcterms:created>
  <dcterms:modified xsi:type="dcterms:W3CDTF">2020-05-11T21:53:33Z</dcterms:modified>
</cp:coreProperties>
</file>