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1153-AF1A-4092-9019-054F8F644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CDBB8-69D9-4359-A6F8-1760DCE8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B654-08B0-474C-B5F8-9E23F655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C4F0-68A8-488D-934F-6701F070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5FF9-14C8-4299-9F45-214E5EA7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7F29-BE8F-4500-91E3-F20318D5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99415-B820-4155-93BC-FCC18B444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8BB0-00DD-4FCB-BAA2-4984D54A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0FDA-6322-4857-8660-D675298B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C854-E52A-4D2E-9876-9DC72D54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C3471-CDF3-4D23-BD0E-38030E20E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FF45A-6EC4-4266-984A-2A0C00E1C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A820-3F3F-421E-B43B-70AE09C8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D576-6D18-454E-83AD-B6589AE2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2C84-99D4-4E53-A89E-4F33BE62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6022-9BF3-4B57-AAE2-C09ECC3D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EF77-AADE-4DD2-812F-001836F1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1269-1C30-4158-97F2-7434D185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7846-E87A-4DCC-A9D3-59A82189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39B0-7712-4E39-A0BD-6FD97753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89F9-A473-4EF5-AFC8-EF1F1303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2A9CD-507A-4E21-B0B6-11B538E9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4320-0F52-4B59-8EAB-466577E3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6A62-99D5-4795-96AA-1E27D4FB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15B0-1E4C-46C5-B881-1E5EE297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1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602C-76F4-4FA3-8FB9-5F6A6C69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F86B-0B9C-4222-A3A5-9F91CAF9B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90F37-40E0-45EC-99A6-F1C7F499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58AB4-E8BF-41D2-99E3-3824DDED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0A86A-DA9E-401D-94A8-67666E74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9E565-7596-4454-8FE2-1E5D7F2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B3E2-763F-497D-8AA6-1A722101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695A7-9B9C-41BA-A633-C941FDF0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C99F4-AAC3-450E-BBE0-A43A561B7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7E8C2-B9A7-4E42-9C1A-B49C9EE9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22F1C-7870-45B4-94CF-014AAB012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6E15A-3503-4350-A7C0-C55BF66A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23381-83D9-4D8A-AC05-ECF9734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2183B-C09D-4B04-8E3D-3EA74A68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CC95-9D04-4D8A-9681-E4C5C0F6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E1552-3D5A-4C54-9CF3-363378C3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134C5-492D-4996-A203-6F758611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89AB2-C452-4F3A-BF65-9E987447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BF926-4CAC-4408-81E7-1780EC18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688F1-42C7-4DA6-A781-941512CB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17D6E-4B05-4D68-B681-062B165E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5F88-B658-48D7-99A9-6BA83526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7180-EF7E-4DD9-9527-CBBA9842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F19DB-A37F-45D7-A1A7-32D2AD347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4CEF4-2F7F-46EB-B539-C57FC5E5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267C-3D2F-4EC1-999C-34ACD82A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F663A-7C1F-4401-B990-BE26ECD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1E0C-49CA-4692-A354-9C4A0C0E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83C7D-FF40-4C4E-8AB6-BF9AE9A22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8925D-EE96-4CF9-9303-C8240350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6E210-3273-4929-A9C1-481EA720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24952-9770-4D67-A452-9922281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AF2C7-EF8D-469D-B142-6EB22963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89135-753A-47E4-A96E-0FB717D0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E624F-5861-4A41-92C9-B22CE70B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3E91-D1F0-4773-A65D-37333F085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693D-9413-4F79-BEFC-C35B9BE425E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672A6-3805-462E-8947-D11E47187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DFA7-4962-4CA0-9351-40B662CED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EDE2-3491-4F05-8F7F-00EC2F7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8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B0ED-FFDD-4E29-9547-3595A483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751F-64EA-496C-9DFE-14229454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DE90DE9-26CA-4344-86DC-616A3A3166DB}"/>
              </a:ext>
            </a:extLst>
          </p:cNvPr>
          <p:cNvGrpSpPr/>
          <p:nvPr/>
        </p:nvGrpSpPr>
        <p:grpSpPr>
          <a:xfrm>
            <a:off x="7725265" y="2451554"/>
            <a:ext cx="3195469" cy="2580350"/>
            <a:chOff x="7725265" y="2451554"/>
            <a:chExt cx="3195469" cy="258035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D7C92D3-FA92-437C-B341-662AC1469E4C}"/>
                </a:ext>
              </a:extLst>
            </p:cNvPr>
            <p:cNvGrpSpPr/>
            <p:nvPr/>
          </p:nvGrpSpPr>
          <p:grpSpPr>
            <a:xfrm>
              <a:off x="7725265" y="2451554"/>
              <a:ext cx="3195469" cy="2580350"/>
              <a:chOff x="7725265" y="2451554"/>
              <a:chExt cx="3195469" cy="258035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09B5CFF-E656-4DBF-9F8B-802CF7446E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25265" y="2451554"/>
                <a:ext cx="3195469" cy="2328901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BD1B79-7450-4F5E-ACC5-B330B78A0913}"/>
                  </a:ext>
                </a:extLst>
              </p:cNvPr>
              <p:cNvSpPr txBox="1"/>
              <p:nvPr/>
            </p:nvSpPr>
            <p:spPr>
              <a:xfrm>
                <a:off x="8650545" y="4055600"/>
                <a:ext cx="322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α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EB173C-1BD8-45B3-98F4-D101A7D763C0}"/>
                  </a:ext>
                </a:extLst>
              </p:cNvPr>
              <p:cNvSpPr txBox="1"/>
              <p:nvPr/>
            </p:nvSpPr>
            <p:spPr>
              <a:xfrm>
                <a:off x="8212113" y="4662572"/>
                <a:ext cx="318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860925-73D7-4822-83C3-D63A36198C52}"/>
                  </a:ext>
                </a:extLst>
              </p:cNvPr>
              <p:cNvSpPr txBox="1"/>
              <p:nvPr/>
            </p:nvSpPr>
            <p:spPr>
              <a:xfrm>
                <a:off x="10126518" y="4662572"/>
                <a:ext cx="331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7DD658-BCF7-48B8-95C4-DBE876BE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0318" y="4280582"/>
              <a:ext cx="1577788" cy="177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0B66-64B9-4262-8CF4-B76B3A6B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2" y="510989"/>
            <a:ext cx="10515600" cy="56928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Brewster-cut      Off-axes beams       </a:t>
            </a:r>
            <a:r>
              <a:rPr lang="en-US" dirty="0" err="1"/>
              <a:t>Abberations</a:t>
            </a:r>
            <a:r>
              <a:rPr lang="en-US" dirty="0"/>
              <a:t>(coma, astigmatism)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4735DE1-BF78-4E9C-A49E-5FAA8D72522C}"/>
              </a:ext>
            </a:extLst>
          </p:cNvPr>
          <p:cNvSpPr/>
          <p:nvPr/>
        </p:nvSpPr>
        <p:spPr>
          <a:xfrm>
            <a:off x="2884394" y="663388"/>
            <a:ext cx="349623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3B8E598-E29F-42E2-9297-810AA9B355D0}"/>
              </a:ext>
            </a:extLst>
          </p:cNvPr>
          <p:cNvSpPr/>
          <p:nvPr/>
        </p:nvSpPr>
        <p:spPr>
          <a:xfrm>
            <a:off x="5625353" y="663388"/>
            <a:ext cx="349623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upload.wikimedia.org/wikipedia/commons/thumb/3/31/Lens-coma.svg/415px-Lens-coma.svg.png">
            <a:extLst>
              <a:ext uri="{FF2B5EF4-FFF2-40B4-BE49-F238E27FC236}">
                <a16:creationId xmlns:a16="http://schemas.microsoft.com/office/drawing/2014/main" id="{D274BC7D-036E-4D12-A202-F9538784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2" y="1330673"/>
            <a:ext cx="3721323" cy="224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blique Astigmatism">
            <a:extLst>
              <a:ext uri="{FF2B5EF4-FFF2-40B4-BE49-F238E27FC236}">
                <a16:creationId xmlns:a16="http://schemas.microsoft.com/office/drawing/2014/main" id="{8F1602A1-67DD-49F1-9103-539D3061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9" y="3907411"/>
            <a:ext cx="4885196" cy="25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C2FA18-447F-4F14-8ADC-3510BA9DD4A8}"/>
              </a:ext>
            </a:extLst>
          </p:cNvPr>
          <p:cNvSpPr txBox="1"/>
          <p:nvPr/>
        </p:nvSpPr>
        <p:spPr>
          <a:xfrm>
            <a:off x="7046536" y="1366887"/>
            <a:ext cx="387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Solution(Dunn and Ferguson, 1977): Self-compensate the </a:t>
            </a:r>
            <a:r>
              <a:rPr lang="en-US" dirty="0" err="1"/>
              <a:t>abberations</a:t>
            </a:r>
            <a:r>
              <a:rPr lang="en-US" dirty="0"/>
              <a:t> by choosing appropriate R and 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07954B-2A60-4516-B49B-A195E2952BE3}"/>
              </a:ext>
            </a:extLst>
          </p:cNvPr>
          <p:cNvSpPr/>
          <p:nvPr/>
        </p:nvSpPr>
        <p:spPr>
          <a:xfrm>
            <a:off x="8763000" y="4457700"/>
            <a:ext cx="220635" cy="3630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6A5183-C5A4-492C-AC74-30EA7B085773}"/>
              </a:ext>
            </a:extLst>
          </p:cNvPr>
          <p:cNvSpPr/>
          <p:nvPr/>
        </p:nvSpPr>
        <p:spPr>
          <a:xfrm>
            <a:off x="9667875" y="4435924"/>
            <a:ext cx="220635" cy="3630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CB86AB-E6DA-425C-B277-B9793CB21EBD}"/>
              </a:ext>
            </a:extLst>
          </p:cNvPr>
          <p:cNvSpPr/>
          <p:nvPr/>
        </p:nvSpPr>
        <p:spPr>
          <a:xfrm>
            <a:off x="8220677" y="4280582"/>
            <a:ext cx="209550" cy="3106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11F855-BBB4-4001-87B6-F79CFD2E14AA}"/>
              </a:ext>
            </a:extLst>
          </p:cNvPr>
          <p:cNvSpPr/>
          <p:nvPr/>
        </p:nvSpPr>
        <p:spPr>
          <a:xfrm>
            <a:off x="10221283" y="4228194"/>
            <a:ext cx="220635" cy="36307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2ADA4-0931-460C-9263-38985217132A}"/>
              </a:ext>
            </a:extLst>
          </p:cNvPr>
          <p:cNvSpPr/>
          <p:nvPr/>
        </p:nvSpPr>
        <p:spPr>
          <a:xfrm>
            <a:off x="3289540" y="3492893"/>
            <a:ext cx="25106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https://en.wikipedia.org/wiki/Coma_(optics)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D59A31-A232-437C-B6FA-F328156972F8}"/>
              </a:ext>
            </a:extLst>
          </p:cNvPr>
          <p:cNvSpPr/>
          <p:nvPr/>
        </p:nvSpPr>
        <p:spPr>
          <a:xfrm>
            <a:off x="3234017" y="6175297"/>
            <a:ext cx="31822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http://hyperphysics.phy-astr.gsu.edu/hbase/geoopt/coma.html</a:t>
            </a:r>
          </a:p>
        </p:txBody>
      </p:sp>
    </p:spTree>
    <p:extLst>
      <p:ext uri="{BB962C8B-B14F-4D97-AF65-F5344CB8AC3E}">
        <p14:creationId xmlns:p14="http://schemas.microsoft.com/office/powerpoint/2010/main" val="135740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EDAB57-B569-4CFC-B499-4CA64508EBF6}"/>
              </a:ext>
            </a:extLst>
          </p:cNvPr>
          <p:cNvSpPr txBox="1"/>
          <p:nvPr/>
        </p:nvSpPr>
        <p:spPr>
          <a:xfrm>
            <a:off x="1178074" y="501471"/>
            <a:ext cx="98925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/>
              <a:t>Improving the Efficiency of </a:t>
            </a:r>
          </a:p>
          <a:p>
            <a:pPr algn="ctr">
              <a:lnSpc>
                <a:spcPct val="200000"/>
              </a:lnSpc>
            </a:pPr>
            <a:r>
              <a:rPr lang="en-US" sz="2800" dirty="0"/>
              <a:t>SHG with Critical Phase Matching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E51B-573E-4A85-B823-EBC6A72621A5}"/>
              </a:ext>
            </a:extLst>
          </p:cNvPr>
          <p:cNvSpPr txBox="1"/>
          <p:nvPr/>
        </p:nvSpPr>
        <p:spPr>
          <a:xfrm>
            <a:off x="8411560" y="4317981"/>
            <a:ext cx="2541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Xiaoyu Jiang</a:t>
            </a:r>
          </a:p>
          <a:p>
            <a:endParaRPr lang="en-US" sz="2000" dirty="0"/>
          </a:p>
          <a:p>
            <a:r>
              <a:rPr lang="en-US" sz="2000" dirty="0"/>
              <a:t>08/25/2017</a:t>
            </a:r>
          </a:p>
        </p:txBody>
      </p:sp>
    </p:spTree>
    <p:extLst>
      <p:ext uri="{BB962C8B-B14F-4D97-AF65-F5344CB8AC3E}">
        <p14:creationId xmlns:p14="http://schemas.microsoft.com/office/powerpoint/2010/main" val="388164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46EC-9490-40DC-AAAB-FA30DDA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596153"/>
            <a:ext cx="10515600" cy="5576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Second Harmonic Generation(SHG):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 efficiency SHG: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Meet phase-matching condition</a:t>
            </a:r>
          </a:p>
          <a:p>
            <a:pPr marL="514350" indent="-514350">
              <a:buAutoNum type="arabicPeriod"/>
            </a:pPr>
            <a:r>
              <a:rPr lang="en-US" dirty="0"/>
              <a:t>High pumping intensity in the crystal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F79DD-A871-418B-BC67-0E5F3F6BA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01" y="1359118"/>
            <a:ext cx="6029187" cy="1219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0A871F-E76A-47AB-AE94-4FB94839F07E}"/>
              </a:ext>
            </a:extLst>
          </p:cNvPr>
          <p:cNvSpPr txBox="1"/>
          <p:nvPr/>
        </p:nvSpPr>
        <p:spPr>
          <a:xfrm>
            <a:off x="770965" y="1905000"/>
            <a:ext cx="13626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952nm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D17D-3474-4293-B4A3-57562380E05A}"/>
              </a:ext>
            </a:extLst>
          </p:cNvPr>
          <p:cNvSpPr txBox="1"/>
          <p:nvPr/>
        </p:nvSpPr>
        <p:spPr>
          <a:xfrm>
            <a:off x="4899491" y="1900706"/>
            <a:ext cx="13626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476nm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23C23-278D-49D6-8A43-C5D206F631B2}"/>
              </a:ext>
            </a:extLst>
          </p:cNvPr>
          <p:cNvSpPr txBox="1"/>
          <p:nvPr/>
        </p:nvSpPr>
        <p:spPr>
          <a:xfrm>
            <a:off x="8076019" y="346116"/>
            <a:ext cx="31099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952nm-&gt;476nm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LBO crystal with Brewster cut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(ladder-shaped)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Critical Phase Matching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Bow-tie cavity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01578-E854-4747-B2BE-547C2BDAF02D}"/>
              </a:ext>
            </a:extLst>
          </p:cNvPr>
          <p:cNvSpPr txBox="1"/>
          <p:nvPr/>
        </p:nvSpPr>
        <p:spPr>
          <a:xfrm>
            <a:off x="3935786" y="2294138"/>
            <a:ext cx="7104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https://www.rp-photonics.com/frequency_doubling.html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208A0-94E3-4445-95B5-81ACA106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846" y="3013786"/>
            <a:ext cx="3195469" cy="23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56EE2D7-AF72-4546-BA3C-1C1587D25BCF}"/>
              </a:ext>
            </a:extLst>
          </p:cNvPr>
          <p:cNvGrpSpPr/>
          <p:nvPr/>
        </p:nvGrpSpPr>
        <p:grpSpPr>
          <a:xfrm>
            <a:off x="6419754" y="873767"/>
            <a:ext cx="5407829" cy="5631298"/>
            <a:chOff x="6419754" y="873767"/>
            <a:chExt cx="5407829" cy="563129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1D14FE-5A65-4D83-BD56-755CAB86BE44}"/>
                </a:ext>
              </a:extLst>
            </p:cNvPr>
            <p:cNvGrpSpPr/>
            <p:nvPr/>
          </p:nvGrpSpPr>
          <p:grpSpPr>
            <a:xfrm>
              <a:off x="6419754" y="873767"/>
              <a:ext cx="4757851" cy="5631298"/>
              <a:chOff x="6699539" y="969326"/>
              <a:chExt cx="4757851" cy="563129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1211026-D574-4C99-A0D4-9D3A2CC7E6CA}"/>
                  </a:ext>
                </a:extLst>
              </p:cNvPr>
              <p:cNvGrpSpPr/>
              <p:nvPr/>
            </p:nvGrpSpPr>
            <p:grpSpPr>
              <a:xfrm>
                <a:off x="6699539" y="969326"/>
                <a:ext cx="3999213" cy="2439311"/>
                <a:chOff x="6699539" y="969326"/>
                <a:chExt cx="3999213" cy="2439311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3154212-93F8-406A-B3E9-65CFD4D211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9539" y="969326"/>
                  <a:ext cx="3999213" cy="2439311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8B71B38E-8F48-45F8-9229-E3D96A4CEA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47616" y="1715678"/>
                      <a:ext cx="3864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8B71B38E-8F48-45F8-9229-E3D96A4CEA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47616" y="1715678"/>
                      <a:ext cx="386406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D2E20294-A08B-4ABC-92E5-6BC4B4D7A6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69832" y="2512146"/>
                      <a:ext cx="428920" cy="3912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D2E20294-A08B-4ABC-92E5-6BC4B4D7A6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69832" y="2512146"/>
                      <a:ext cx="428920" cy="39126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23FCC586-6E73-401D-BED7-039DBA169D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490" y="1036948"/>
                      <a:ext cx="3865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23FCC586-6E73-401D-BED7-039DBA169D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50490" y="1036948"/>
                      <a:ext cx="386591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B43106E-FD00-41E8-9772-13B45A33C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8588" y="3768579"/>
                <a:ext cx="3708802" cy="2832045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8E467D5-FF0F-4F10-B104-5C923E7B4142}"/>
                      </a:ext>
                    </a:extLst>
                  </p:cNvPr>
                  <p:cNvSpPr txBox="1"/>
                  <p:nvPr/>
                </p:nvSpPr>
                <p:spPr>
                  <a:xfrm>
                    <a:off x="8243785" y="3574930"/>
                    <a:ext cx="1949822" cy="4955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>
                        <a:solidFill>
                          <a:srgbClr val="FF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𝒙𝒚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b>
                        </m:sSub>
                      </m:oMath>
                    </a14:m>
                    <a:endParaRPr lang="en-US" sz="2400" b="1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8E467D5-FF0F-4F10-B104-5C923E7B41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3785" y="3574930"/>
                    <a:ext cx="1949822" cy="4955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FFA092-ABC5-49F6-AF37-48727DDB4F20}"/>
                </a:ext>
              </a:extLst>
            </p:cNvPr>
            <p:cNvSpPr/>
            <p:nvPr/>
          </p:nvSpPr>
          <p:spPr>
            <a:xfrm>
              <a:off x="8738276" y="3375652"/>
              <a:ext cx="308930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https://www.rp-photonics.com/critical_phase_matching.html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03CD0D2-1169-471D-9DF7-FBBC96D9D16B}"/>
                    </a:ext>
                  </a:extLst>
                </p:cNvPr>
                <p:cNvSpPr/>
                <p:nvPr/>
              </p:nvSpPr>
              <p:spPr>
                <a:xfrm>
                  <a:off x="10640050" y="4765256"/>
                  <a:ext cx="58272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03CD0D2-1169-471D-9DF7-FBBC96D9D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0050" y="4765256"/>
                  <a:ext cx="58272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46E5C36-13C5-4C2A-9E28-B81424906C05}"/>
                    </a:ext>
                  </a:extLst>
                </p:cNvPr>
                <p:cNvSpPr/>
                <p:nvPr/>
              </p:nvSpPr>
              <p:spPr>
                <a:xfrm>
                  <a:off x="10614382" y="5035105"/>
                  <a:ext cx="58580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46E5C36-13C5-4C2A-9E28-B81424906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4382" y="5035105"/>
                  <a:ext cx="585808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7781-63C0-4794-BD78-DE5120C8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Phase matching:                                                 Critical phase matching: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36F97-03B2-4456-9D77-087AC67E7E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181" y="969326"/>
            <a:ext cx="4556338" cy="1346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B2FBE-1AA6-4608-9BF0-CC010DB110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889" y="3168487"/>
            <a:ext cx="4256231" cy="30084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4A249-E70C-464A-A9B9-D4E681E958C3}"/>
                  </a:ext>
                </a:extLst>
              </p:cNvPr>
              <p:cNvSpPr txBox="1"/>
              <p:nvPr/>
            </p:nvSpPr>
            <p:spPr>
              <a:xfrm>
                <a:off x="300318" y="2384612"/>
                <a:ext cx="56298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phase mismatch between the generated(2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and propagating(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)second harmonic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4A249-E70C-464A-A9B9-D4E681E95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8" y="2384612"/>
                <a:ext cx="5629835" cy="646331"/>
              </a:xfrm>
              <a:prstGeom prst="rect">
                <a:avLst/>
              </a:prstGeom>
              <a:blipFill>
                <a:blip r:embed="rId12"/>
                <a:stretch>
                  <a:fillRect l="-86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2752179-DD05-417A-BB9F-EA93D88EB457}"/>
              </a:ext>
            </a:extLst>
          </p:cNvPr>
          <p:cNvSpPr/>
          <p:nvPr/>
        </p:nvSpPr>
        <p:spPr>
          <a:xfrm>
            <a:off x="985597" y="6378107"/>
            <a:ext cx="31357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https://www.rp-photonics.com/phase_matching.html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F649CC-8A2C-4EC5-B5CD-7DC7D3ED29DE}"/>
                  </a:ext>
                </a:extLst>
              </p:cNvPr>
              <p:cNvSpPr txBox="1"/>
              <p:nvPr/>
            </p:nvSpPr>
            <p:spPr>
              <a:xfrm>
                <a:off x="8633012" y="1036948"/>
                <a:ext cx="2649070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den>
                    </m:f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F649CC-8A2C-4EC5-B5CD-7DC7D3ED2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012" y="1036948"/>
                <a:ext cx="2649070" cy="491738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9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4CB0-DE8C-44EA-8A15-A2B9F6B5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intensity in the crystal: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Brewster-cut surface: reduce reflection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Cavity: power built up in the cavity increases SHG.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38FBDB20-C692-4F3C-B248-E673BEA37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7085"/>
            <a:ext cx="3179857" cy="27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DAB0D-CB44-4D68-BDAF-FE17053B1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78" y="3619920"/>
            <a:ext cx="4168769" cy="27559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95EC0F-72AE-4446-A93C-1678FE25EF1E}"/>
              </a:ext>
            </a:extLst>
          </p:cNvPr>
          <p:cNvSpPr/>
          <p:nvPr/>
        </p:nvSpPr>
        <p:spPr>
          <a:xfrm>
            <a:off x="9034345" y="3670164"/>
            <a:ext cx="2980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https://en.wikipedia.org/wiki/Brewster%27s_angle</a:t>
            </a:r>
          </a:p>
        </p:txBody>
      </p:sp>
    </p:spTree>
    <p:extLst>
      <p:ext uri="{BB962C8B-B14F-4D97-AF65-F5344CB8AC3E}">
        <p14:creationId xmlns:p14="http://schemas.microsoft.com/office/powerpoint/2010/main" val="112836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7431A-443B-4621-BB66-458C54387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2365"/>
                <a:ext cx="10515600" cy="56345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Cavity design: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Single Pass Efficiency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There’s an optimal beam waist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BK</m:t>
                        </m:r>
                      </m:sub>
                    </m:sSub>
                  </m:oMath>
                </a14:m>
                <a:r>
                  <a:rPr lang="en-US" sz="2000" dirty="0"/>
                  <a:t>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dirty="0" smtClean="0"/>
                      <m:t>Boyd</m:t>
                    </m:r>
                    <m:r>
                      <m:rPr>
                        <m:nor/>
                      </m:rPr>
                      <a:rPr lang="en-US" altLang="ko-KR" sz="2000" dirty="0" smtClean="0"/>
                      <m:t>, </m:t>
                    </m:r>
                    <m:r>
                      <m:rPr>
                        <m:nor/>
                      </m:rPr>
                      <a:rPr lang="en-US" altLang="ko-KR" sz="2000" dirty="0" smtClean="0"/>
                      <m:t>Kleinman</m:t>
                    </m:r>
                    <m:r>
                      <m:rPr>
                        <m:nor/>
                      </m:rPr>
                      <a:rPr lang="en-US" altLang="ko-KR" sz="2000" dirty="0" smtClean="0"/>
                      <m:t> </m:t>
                    </m:r>
                    <m:r>
                      <m:rPr>
                        <m:nor/>
                      </m:rPr>
                      <a:rPr lang="en-US" altLang="ko-KR" sz="2000" dirty="0" smtClean="0"/>
                      <m:t>J</m:t>
                    </m:r>
                    <m:r>
                      <m:rPr>
                        <m:nor/>
                      </m:rPr>
                      <a:rPr lang="en-US" altLang="ko-KR" sz="2000" dirty="0" smtClean="0"/>
                      <m:t>. </m:t>
                    </m:r>
                    <m:r>
                      <m:rPr>
                        <m:nor/>
                      </m:rPr>
                      <a:rPr lang="en-US" altLang="ko-KR" sz="2000" dirty="0" smtClean="0"/>
                      <m:t>Appl</m:t>
                    </m:r>
                    <m:r>
                      <m:rPr>
                        <m:nor/>
                      </m:rPr>
                      <a:rPr lang="en-US" altLang="ko-KR" sz="2000" dirty="0" smtClean="0"/>
                      <m:t>. </m:t>
                    </m:r>
                    <m:r>
                      <m:rPr>
                        <m:nor/>
                      </m:rPr>
                      <a:rPr lang="en-US" altLang="ko-KR" sz="2000" dirty="0" smtClean="0"/>
                      <m:t>Phys</m:t>
                    </m:r>
                    <m:r>
                      <m:rPr>
                        <m:nor/>
                      </m:rPr>
                      <a:rPr lang="en-US" altLang="ko-KR" sz="2000" dirty="0" smtClean="0"/>
                      <m:t>. 39, 3597 (1968))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,    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Shape the beam waist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BK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by changing the parameters of the cavity.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7431A-443B-4621-BB66-458C54387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2365"/>
                <a:ext cx="10515600" cy="5634598"/>
              </a:xfrm>
              <a:blipFill>
                <a:blip r:embed="rId2"/>
                <a:stretch>
                  <a:fillRect l="-1217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AC1254-5845-4E91-AD06-B4FB6783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2773523"/>
            <a:ext cx="3495188" cy="997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C263A7-E1BE-4EFD-808E-7FACE7F08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154" y="2661430"/>
            <a:ext cx="5958692" cy="1178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02E1D7-6A5B-41B9-8D3E-9CAEB9602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449" y="3840016"/>
            <a:ext cx="1840374" cy="45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5315A2-21F7-4608-943E-4290008A3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2365"/>
                <a:ext cx="10515600" cy="56345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Cavity design: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---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 dirty="0"/>
                  <a:t> : Power conversion efficiency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by finding an optimal transmission coefficient T.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5315A2-21F7-4608-943E-4290008A3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2365"/>
                <a:ext cx="10515600" cy="5634598"/>
              </a:xfrm>
              <a:blipFill>
                <a:blip r:embed="rId2"/>
                <a:stretch>
                  <a:fillRect l="-1217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19A708F-F78C-45E4-B0DB-1CC947E7C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44" y="1847113"/>
            <a:ext cx="6892124" cy="11648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0FB696A-306B-4E22-AF4E-13CE41320F40}"/>
              </a:ext>
            </a:extLst>
          </p:cNvPr>
          <p:cNvGrpSpPr/>
          <p:nvPr/>
        </p:nvGrpSpPr>
        <p:grpSpPr>
          <a:xfrm>
            <a:off x="393695" y="381966"/>
            <a:ext cx="10778146" cy="6060754"/>
            <a:chOff x="393695" y="381966"/>
            <a:chExt cx="10778146" cy="60607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986CB-49E9-4622-9E57-9BFDB75C3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695" y="381966"/>
              <a:ext cx="10778146" cy="60607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90DC8C-3A3D-4B05-A44B-B37480F0013C}"/>
                </a:ext>
              </a:extLst>
            </p:cNvPr>
            <p:cNvSpPr txBox="1"/>
            <p:nvPr/>
          </p:nvSpPr>
          <p:spPr>
            <a:xfrm>
              <a:off x="3426106" y="873888"/>
              <a:ext cx="1996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L0=1%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8288A-1EDD-48D7-9A49-984883DBD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003"/>
                <a:ext cx="10515600" cy="5894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Spatial walk-off: 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 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8288A-1EDD-48D7-9A49-984883DBD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003"/>
                <a:ext cx="10515600" cy="5894575"/>
              </a:xfrm>
              <a:blipFill>
                <a:blip r:embed="rId2"/>
                <a:stretch>
                  <a:fillRect l="-1217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42768D2-E753-4444-A144-6F3E1E7E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66" y="1634998"/>
            <a:ext cx="3720460" cy="35876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A6657F5-CDEB-4DAE-9CC1-BEFE01CFE973}"/>
              </a:ext>
            </a:extLst>
          </p:cNvPr>
          <p:cNvGrpSpPr/>
          <p:nvPr/>
        </p:nvGrpSpPr>
        <p:grpSpPr>
          <a:xfrm>
            <a:off x="6834850" y="1365814"/>
            <a:ext cx="3608407" cy="2658686"/>
            <a:chOff x="6699539" y="969326"/>
            <a:chExt cx="3999213" cy="24393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E35DCC-F2B6-4920-9581-404C3240B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539" y="969326"/>
              <a:ext cx="3999213" cy="243931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41DC76-494C-4B41-AF04-002F19C732B7}"/>
                    </a:ext>
                  </a:extLst>
                </p:cNvPr>
                <p:cNvSpPr txBox="1"/>
                <p:nvPr/>
              </p:nvSpPr>
              <p:spPr>
                <a:xfrm>
                  <a:off x="9447616" y="1715678"/>
                  <a:ext cx="3864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41DC76-494C-4B41-AF04-002F19C73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616" y="1715678"/>
                  <a:ext cx="38640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F1E9BD-ED50-4CB0-A0D8-05EF2EB6D2EE}"/>
                    </a:ext>
                  </a:extLst>
                </p:cNvPr>
                <p:cNvSpPr txBox="1"/>
                <p:nvPr/>
              </p:nvSpPr>
              <p:spPr>
                <a:xfrm>
                  <a:off x="10269832" y="2512146"/>
                  <a:ext cx="428920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F1E9BD-ED50-4CB0-A0D8-05EF2EB6D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832" y="2512146"/>
                  <a:ext cx="428920" cy="391261"/>
                </a:xfrm>
                <a:prstGeom prst="rect">
                  <a:avLst/>
                </a:prstGeom>
                <a:blipFill>
                  <a:blip r:embed="rId6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469A03-A0EA-4BAD-9779-053D4DF5F5C6}"/>
                    </a:ext>
                  </a:extLst>
                </p:cNvPr>
                <p:cNvSpPr txBox="1"/>
                <p:nvPr/>
              </p:nvSpPr>
              <p:spPr>
                <a:xfrm>
                  <a:off x="8050490" y="1036948"/>
                  <a:ext cx="38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469A03-A0EA-4BAD-9779-053D4DF5F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490" y="1036948"/>
                  <a:ext cx="38659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526EF0-83FA-4FA2-8E6B-1BD11922C982}"/>
                  </a:ext>
                </a:extLst>
              </p:cNvPr>
              <p:cNvSpPr txBox="1"/>
              <p:nvPr/>
            </p:nvSpPr>
            <p:spPr>
              <a:xfrm>
                <a:off x="7118998" y="4453285"/>
                <a:ext cx="3778624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arctan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526EF0-83FA-4FA2-8E6B-1BD11922C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98" y="4453285"/>
                <a:ext cx="3778624" cy="769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C559EF4-C146-4F85-9712-FF41C4E88FA7}"/>
              </a:ext>
            </a:extLst>
          </p:cNvPr>
          <p:cNvSpPr/>
          <p:nvPr/>
        </p:nvSpPr>
        <p:spPr>
          <a:xfrm>
            <a:off x="1849111" y="5389004"/>
            <a:ext cx="3130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https://www.rp-photonics.com/spatial_walk_off.html</a:t>
            </a:r>
          </a:p>
        </p:txBody>
      </p:sp>
    </p:spTree>
    <p:extLst>
      <p:ext uri="{BB962C8B-B14F-4D97-AF65-F5344CB8AC3E}">
        <p14:creationId xmlns:p14="http://schemas.microsoft.com/office/powerpoint/2010/main" val="143360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BB468E-EDEB-49C3-9391-6F25A8D7501E}"/>
              </a:ext>
            </a:extLst>
          </p:cNvPr>
          <p:cNvGrpSpPr/>
          <p:nvPr/>
        </p:nvGrpSpPr>
        <p:grpSpPr>
          <a:xfrm>
            <a:off x="1371423" y="875647"/>
            <a:ext cx="5974988" cy="5848769"/>
            <a:chOff x="6916271" y="1080246"/>
            <a:chExt cx="6171335" cy="5848769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CD6FCE47-E7AA-4B5D-9DE4-4E9660BCAB76}"/>
                </a:ext>
              </a:extLst>
            </p:cNvPr>
            <p:cNvSpPr txBox="1">
              <a:spLocks/>
            </p:cNvSpPr>
            <p:nvPr/>
          </p:nvSpPr>
          <p:spPr>
            <a:xfrm>
              <a:off x="6916271" y="1080246"/>
              <a:ext cx="4096870" cy="13805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With walk off, it’s beneficial to make the beam waist in the crystal </a:t>
              </a:r>
              <a:r>
                <a:rPr lang="en-US" sz="2000" dirty="0">
                  <a:solidFill>
                    <a:schemeClr val="accent1"/>
                  </a:solidFill>
                </a:rPr>
                <a:t>elliptic</a:t>
              </a:r>
              <a:r>
                <a:rPr lang="en-US" sz="2000" dirty="0"/>
                <a:t>(Steinbach et.al, 1995):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50F627-8FA2-4EDA-813D-FBBB87BE1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2993" y="3914285"/>
              <a:ext cx="6024613" cy="301473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EFA41E-C823-4E89-9854-8C0E7A2655EF}"/>
              </a:ext>
            </a:extLst>
          </p:cNvPr>
          <p:cNvSpPr txBox="1"/>
          <p:nvPr/>
        </p:nvSpPr>
        <p:spPr>
          <a:xfrm>
            <a:off x="7091082" y="717176"/>
            <a:ext cx="4563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B-K optimization: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CB722-C0CC-46B3-9B85-FAA374DBD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602" y="1472737"/>
            <a:ext cx="4203996" cy="1089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3C635-72E0-49B0-8763-DBD8B3EB3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310" y="2503551"/>
            <a:ext cx="9875237" cy="13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377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28</cp:revision>
  <dcterms:created xsi:type="dcterms:W3CDTF">2017-08-24T17:18:10Z</dcterms:created>
  <dcterms:modified xsi:type="dcterms:W3CDTF">2017-08-25T17:54:59Z</dcterms:modified>
</cp:coreProperties>
</file>