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318" r:id="rId2"/>
    <p:sldId id="319" r:id="rId3"/>
    <p:sldId id="320" r:id="rId4"/>
    <p:sldId id="321" r:id="rId5"/>
    <p:sldId id="323" r:id="rId6"/>
    <p:sldId id="328" r:id="rId7"/>
    <p:sldId id="322" r:id="rId8"/>
    <p:sldId id="326" r:id="rId9"/>
    <p:sldId id="327" r:id="rId10"/>
    <p:sldId id="325" r:id="rId11"/>
    <p:sldId id="324" r:id="rId12"/>
    <p:sldId id="329" r:id="rId13"/>
    <p:sldId id="330" r:id="rId14"/>
    <p:sldId id="332" r:id="rId15"/>
    <p:sldId id="333" r:id="rId16"/>
    <p:sldId id="335" r:id="rId17"/>
    <p:sldId id="334" r:id="rId18"/>
    <p:sldId id="33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YU JIANG" initials="XJ" lastIdx="1" clrIdx="0">
    <p:extLst>
      <p:ext uri="{19B8F6BF-5375-455C-9EA6-DF929625EA0E}">
        <p15:presenceInfo xmlns:p15="http://schemas.microsoft.com/office/powerpoint/2012/main" userId="XIAOYU J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3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1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6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8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6BB6-0929-4058-8157-0F8F60A2106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401C-4516-48F8-AF6D-85BF4AF2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91605C-BFFB-4092-80E4-43340F571A27}"/>
              </a:ext>
            </a:extLst>
          </p:cNvPr>
          <p:cNvSpPr txBox="1">
            <a:spLocks/>
          </p:cNvSpPr>
          <p:nvPr/>
        </p:nvSpPr>
        <p:spPr>
          <a:xfrm>
            <a:off x="639639" y="509465"/>
            <a:ext cx="796143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Neutral Atom Implementation of the Surface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7FCD4-E6ED-48BA-B8E5-333DFA588922}"/>
              </a:ext>
            </a:extLst>
          </p:cNvPr>
          <p:cNvSpPr txBox="1"/>
          <p:nvPr/>
        </p:nvSpPr>
        <p:spPr>
          <a:xfrm>
            <a:off x="5266592" y="3688373"/>
            <a:ext cx="319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Xiaoyu Jiang</a:t>
            </a:r>
          </a:p>
          <a:p>
            <a:endParaRPr lang="en-US" dirty="0"/>
          </a:p>
          <a:p>
            <a:r>
              <a:rPr lang="en-US" dirty="0" err="1"/>
              <a:t>Saffman</a:t>
            </a:r>
            <a:r>
              <a:rPr lang="en-US" dirty="0"/>
              <a:t> Group Meeting Talk</a:t>
            </a:r>
          </a:p>
          <a:p>
            <a:endParaRPr lang="en-US" dirty="0"/>
          </a:p>
          <a:p>
            <a:r>
              <a:rPr lang="en-US" dirty="0"/>
              <a:t>12/15/2020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1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0940F2-E9BE-45B8-B2A7-D3660A5D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27" y="211016"/>
            <a:ext cx="3894992" cy="505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Surface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235F9-3129-4A81-A5D9-22B40AE3FA54}"/>
              </a:ext>
            </a:extLst>
          </p:cNvPr>
          <p:cNvSpPr txBox="1"/>
          <p:nvPr/>
        </p:nvSpPr>
        <p:spPr>
          <a:xfrm>
            <a:off x="404447" y="940475"/>
            <a:ext cx="7803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The threshold </a:t>
            </a:r>
            <a:r>
              <a:rPr lang="en-US" sz="2000" dirty="0"/>
              <a:t>is the maximum physical error rate possible that allows for quantum error correction to lower the logical error 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F20566-1E83-4F7A-823F-17F0210F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7" y="1647623"/>
            <a:ext cx="5235819" cy="3774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5B940F-8864-4261-9CD7-9BECDE09B00F}"/>
              </a:ext>
            </a:extLst>
          </p:cNvPr>
          <p:cNvSpPr txBox="1"/>
          <p:nvPr/>
        </p:nvSpPr>
        <p:spPr>
          <a:xfrm>
            <a:off x="5460023" y="2321169"/>
            <a:ext cx="3640015" cy="203132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simulate:</a:t>
            </a:r>
          </a:p>
          <a:p>
            <a:pPr marL="342900" indent="-342900">
              <a:buAutoNum type="arabicPeriod"/>
            </a:pPr>
            <a:r>
              <a:rPr lang="en-US" dirty="0"/>
              <a:t>Assume a noise model</a:t>
            </a:r>
          </a:p>
          <a:p>
            <a:pPr marL="342900" indent="-342900">
              <a:buAutoNum type="arabicPeriod"/>
            </a:pPr>
            <a:r>
              <a:rPr lang="en-US" dirty="0"/>
              <a:t>Define a decoder</a:t>
            </a:r>
          </a:p>
          <a:p>
            <a:pPr marL="342900" indent="-342900">
              <a:buAutoNum type="arabicPeriod"/>
            </a:pPr>
            <a:r>
              <a:rPr lang="en-US" dirty="0"/>
              <a:t>Simulate noise, syndrome measurement, decoding</a:t>
            </a:r>
          </a:p>
          <a:p>
            <a:pPr marL="342900" indent="-342900">
              <a:buAutoNum type="arabicPeriod"/>
            </a:pPr>
            <a:r>
              <a:rPr lang="en-US" dirty="0"/>
              <a:t>Calculate the threshold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99FFE-32A9-4DFA-BEF7-8BCC7D6AE839}"/>
              </a:ext>
            </a:extLst>
          </p:cNvPr>
          <p:cNvSpPr txBox="1"/>
          <p:nvPr/>
        </p:nvSpPr>
        <p:spPr>
          <a:xfrm>
            <a:off x="2422282" y="5071877"/>
            <a:ext cx="21497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Physical error rate</a:t>
            </a:r>
          </a:p>
        </p:txBody>
      </p:sp>
    </p:spTree>
    <p:extLst>
      <p:ext uri="{BB962C8B-B14F-4D97-AF65-F5344CB8AC3E}">
        <p14:creationId xmlns:p14="http://schemas.microsoft.com/office/powerpoint/2010/main" val="257178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2C4F1-E2BF-41BD-87E1-27FD1CEC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27" y="211016"/>
            <a:ext cx="6396404" cy="615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Surface code with neutral atoms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D0932-AC52-42F6-96E6-1497B8F1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24" y="874835"/>
            <a:ext cx="2963215" cy="3424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07D423-C6DB-43F0-9C75-D3B66BD25223}"/>
              </a:ext>
            </a:extLst>
          </p:cNvPr>
          <p:cNvSpPr txBox="1"/>
          <p:nvPr/>
        </p:nvSpPr>
        <p:spPr>
          <a:xfrm>
            <a:off x="743143" y="4481851"/>
            <a:ext cx="7904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Advantages:</a:t>
            </a:r>
          </a:p>
          <a:p>
            <a:r>
              <a:rPr lang="en-US" altLang="zh-CN" sz="2400" dirty="0"/>
              <a:t>· Scalable and Reconfigurable</a:t>
            </a:r>
            <a:endParaRPr lang="en-US" sz="2400" dirty="0"/>
          </a:p>
          <a:p>
            <a:r>
              <a:rPr lang="en-US" altLang="zh-CN" sz="2400" dirty="0"/>
              <a:t>· Two-Species configuration </a:t>
            </a:r>
            <a:r>
              <a:rPr lang="en-US" altLang="zh-CN" sz="2400" dirty="0" err="1"/>
              <a:t>supresses</a:t>
            </a:r>
            <a:r>
              <a:rPr lang="en-US" altLang="zh-CN" sz="2400" dirty="0"/>
              <a:t> crosstalk between data and ancilla qubits</a:t>
            </a:r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631992-C18E-48DC-A56A-7298FD5C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187" y="824346"/>
            <a:ext cx="1746089" cy="213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49C73D-0BDC-44EA-9F3E-0169E1E31BDA}"/>
              </a:ext>
            </a:extLst>
          </p:cNvPr>
          <p:cNvSpPr txBox="1"/>
          <p:nvPr/>
        </p:nvSpPr>
        <p:spPr>
          <a:xfrm>
            <a:off x="7051430" y="1706821"/>
            <a:ext cx="218853" cy="183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793C99-4A49-4F8A-AD12-483A2BFBF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625" y="2740426"/>
            <a:ext cx="4483815" cy="1442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536042-1740-407E-8C8B-ACDF36FEE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301" y="1382394"/>
            <a:ext cx="1238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F2F2CC-8227-4DEF-92D5-4505406E6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27" y="211016"/>
            <a:ext cx="6396404" cy="615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Surface code with neutral atoms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11E02-E960-4248-BD4C-C3F742C0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1" y="906248"/>
            <a:ext cx="2966147" cy="4913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86B47-F303-48AC-8521-FF88F265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13" y="826477"/>
            <a:ext cx="4114800" cy="2720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4A010A-588E-42B4-868B-5BF4ECEF40D6}"/>
              </a:ext>
            </a:extLst>
          </p:cNvPr>
          <p:cNvSpPr txBox="1"/>
          <p:nvPr/>
        </p:nvSpPr>
        <p:spPr>
          <a:xfrm>
            <a:off x="5763358" y="6104152"/>
            <a:ext cx="177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Single-pulse gate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54C03-B971-4B97-AD5F-8C0909A54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377" y="3811465"/>
            <a:ext cx="3110675" cy="2069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E104D0-A958-4130-99AA-13E52242FEEC}"/>
              </a:ext>
            </a:extLst>
          </p:cNvPr>
          <p:cNvSpPr txBox="1"/>
          <p:nvPr/>
        </p:nvSpPr>
        <p:spPr>
          <a:xfrm>
            <a:off x="1726223" y="6104152"/>
            <a:ext cx="126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ARP gate</a:t>
            </a:r>
          </a:p>
        </p:txBody>
      </p:sp>
    </p:spTree>
    <p:extLst>
      <p:ext uri="{BB962C8B-B14F-4D97-AF65-F5344CB8AC3E}">
        <p14:creationId xmlns:p14="http://schemas.microsoft.com/office/powerpoint/2010/main" val="262930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F07B-7CB6-4BFB-8245-2BD66470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6816"/>
            <a:ext cx="7886700" cy="5280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Assuming that data qubits don’t interact, can we implement CNOTs in parallel?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C157C6-52F1-4590-B2FE-52874C05CC5D}"/>
              </a:ext>
            </a:extLst>
          </p:cNvPr>
          <p:cNvSpPr txBox="1">
            <a:spLocks/>
          </p:cNvSpPr>
          <p:nvPr/>
        </p:nvSpPr>
        <p:spPr>
          <a:xfrm>
            <a:off x="312127" y="211016"/>
            <a:ext cx="6396404" cy="61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Surface code with neutral atoms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E71B5042-B67A-494F-98E7-ED26329D3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0D288-F391-426D-947B-9522BB50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5" y="2382635"/>
            <a:ext cx="8163658" cy="3715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09E2D6-9C8D-4A34-AD69-87B39945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99" y="1738201"/>
            <a:ext cx="2743567" cy="526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EDA426-0822-4F72-8CE1-4D04C71090B4}"/>
              </a:ext>
            </a:extLst>
          </p:cNvPr>
          <p:cNvSpPr txBox="1"/>
          <p:nvPr/>
        </p:nvSpPr>
        <p:spPr>
          <a:xfrm>
            <a:off x="4211515" y="1534258"/>
            <a:ext cx="434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There are no local phase operations that can make the parallel CZ-ARP gates equivalent to sequential standard CZ gates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CD806-F0EE-4905-BC08-9BDE32877B72}"/>
              </a:ext>
            </a:extLst>
          </p:cNvPr>
          <p:cNvSpPr txBox="1"/>
          <p:nvPr/>
        </p:nvSpPr>
        <p:spPr>
          <a:xfrm>
            <a:off x="905608" y="6275145"/>
            <a:ext cx="3736730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QuaC</a:t>
            </a:r>
            <a:r>
              <a:rPr lang="en-US" dirty="0"/>
              <a:t>: https://github.com/0tt3r/QuaC</a:t>
            </a:r>
          </a:p>
        </p:txBody>
      </p:sp>
    </p:spTree>
    <p:extLst>
      <p:ext uri="{BB962C8B-B14F-4D97-AF65-F5344CB8AC3E}">
        <p14:creationId xmlns:p14="http://schemas.microsoft.com/office/powerpoint/2010/main" val="348465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F07B-7CB6-4BFB-8245-2BD66470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6816"/>
            <a:ext cx="7886700" cy="5280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2. What </a:t>
            </a:r>
            <a:r>
              <a:rPr lang="en-US" sz="2400" dirty="0" err="1"/>
              <a:t>happends</a:t>
            </a:r>
            <a:r>
              <a:rPr lang="en-US" sz="2400" dirty="0"/>
              <a:t> if all the 3 qubits interact(blockaded)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C157C6-52F1-4590-B2FE-52874C05CC5D}"/>
              </a:ext>
            </a:extLst>
          </p:cNvPr>
          <p:cNvSpPr txBox="1">
            <a:spLocks/>
          </p:cNvSpPr>
          <p:nvPr/>
        </p:nvSpPr>
        <p:spPr>
          <a:xfrm>
            <a:off x="312127" y="211016"/>
            <a:ext cx="6396404" cy="61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Surface code with neutral atoms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E71B5042-B67A-494F-98E7-ED26329D3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09E2D6-9C8D-4A34-AD69-87B39945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558310"/>
            <a:ext cx="2743567" cy="52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2285A-9B92-42F7-B466-C312A9ABB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78" y="2084414"/>
            <a:ext cx="2348473" cy="4474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75173-E527-4355-A349-75C45E7354A8}"/>
              </a:ext>
            </a:extLst>
          </p:cNvPr>
          <p:cNvSpPr txBox="1"/>
          <p:nvPr/>
        </p:nvSpPr>
        <p:spPr>
          <a:xfrm>
            <a:off x="4227710" y="2990070"/>
            <a:ext cx="314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Could be a useful way to implement CCZ gates </a:t>
            </a:r>
          </a:p>
        </p:txBody>
      </p:sp>
    </p:spTree>
    <p:extLst>
      <p:ext uri="{BB962C8B-B14F-4D97-AF65-F5344CB8AC3E}">
        <p14:creationId xmlns:p14="http://schemas.microsoft.com/office/powerpoint/2010/main" val="199150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F07B-7CB6-4BFB-8245-2BD66470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6816"/>
            <a:ext cx="7886700" cy="5280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Erasure errors(leakage):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C157C6-52F1-4590-B2FE-52874C05CC5D}"/>
              </a:ext>
            </a:extLst>
          </p:cNvPr>
          <p:cNvSpPr txBox="1">
            <a:spLocks/>
          </p:cNvSpPr>
          <p:nvPr/>
        </p:nvSpPr>
        <p:spPr>
          <a:xfrm>
            <a:off x="312127" y="211016"/>
            <a:ext cx="6396404" cy="61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Surface code with neutral atoms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E71B5042-B67A-494F-98E7-ED26329D3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15CF05-9FCB-4824-8535-FC011640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77241"/>
            <a:ext cx="5709028" cy="5369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5B6872-F81F-4AB4-809F-E741574E4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74" y="2959114"/>
            <a:ext cx="4106007" cy="25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F07B-7CB6-4BFB-8245-2BD66470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6816"/>
            <a:ext cx="7886700" cy="5280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Erasure errors(leakage):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C157C6-52F1-4590-B2FE-52874C05CC5D}"/>
              </a:ext>
            </a:extLst>
          </p:cNvPr>
          <p:cNvSpPr txBox="1">
            <a:spLocks/>
          </p:cNvSpPr>
          <p:nvPr/>
        </p:nvSpPr>
        <p:spPr>
          <a:xfrm>
            <a:off x="312127" y="211016"/>
            <a:ext cx="6396404" cy="61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Surface code with neutral atoms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E71B5042-B67A-494F-98E7-ED26329D3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A51DB-5AE8-40B3-AE06-28369B76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2492423"/>
            <a:ext cx="9144000" cy="31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F07B-7CB6-4BFB-8245-2BD66470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6816"/>
            <a:ext cx="7886700" cy="5280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Erasure errors(leakage):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C157C6-52F1-4590-B2FE-52874C05CC5D}"/>
              </a:ext>
            </a:extLst>
          </p:cNvPr>
          <p:cNvSpPr txBox="1">
            <a:spLocks/>
          </p:cNvSpPr>
          <p:nvPr/>
        </p:nvSpPr>
        <p:spPr>
          <a:xfrm>
            <a:off x="312127" y="211016"/>
            <a:ext cx="6396404" cy="61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Surface code with neutral atoms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E71B5042-B67A-494F-98E7-ED26329D3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A51DB-5AE8-40B3-AE06-28369B76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73" y="2580345"/>
            <a:ext cx="9144000" cy="3130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464C9-5474-4E57-8568-54782A5418BA}"/>
              </a:ext>
            </a:extLst>
          </p:cNvPr>
          <p:cNvSpPr txBox="1"/>
          <p:nvPr/>
        </p:nvSpPr>
        <p:spPr>
          <a:xfrm>
            <a:off x="1942000" y="1791015"/>
            <a:ext cx="5487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 pair of π polarized optical fields couple 6s1/2,f= 3 to 6p1/2,f′= 3, and 6s1/2,f= 4 to 6p1/2,f′= 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1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8766-70E8-4E57-AB66-6666493E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17B7-CB29-4146-BCDE-098867C3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Nielsen, Michael A., and Isaac Chuang. "Quantum computation and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quantum information." (2002): 558-559.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Mark’s note for quantum information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</a:rPr>
              <a:t>Fowler, Austin G., et al. "Surface codes: Towards practical large-scale quantum computation." Physical Review A 86.3 (2012): 032324.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Tomita, Yu, and Krysta M.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Svore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"Low-distance surface codes under realistic quantum noise." Physical Review A 90.6 (2014): 062320.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Saffman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M., et al. "Symmetric Rydberg controlled-Z gates with adiabatic pulses." Physical Review A 101.6 (2020): 062309.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Auger, James M., Silvia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Bergamini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and Dan E. Browne. "Blueprint for fault-tolerant quantum computation with Rydberg atoms." Physical Review A 96.5 (2017): 052320.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Robicheaux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F., T. M. Graham, and M.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Saffman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"Photon recoil and laser focusing limits to Rydberg gate fidelity." 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arXiv:2011.09639 (2020).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Beterov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I. I., and M.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Saffman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"Rydberg blockade,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Förster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resonances, and quantum state measurements with different atomic species." Physical Review A 92.4 (2015): 042710.</a:t>
            </a:r>
          </a:p>
        </p:txBody>
      </p:sp>
    </p:spTree>
    <p:extLst>
      <p:ext uri="{BB962C8B-B14F-4D97-AF65-F5344CB8AC3E}">
        <p14:creationId xmlns:p14="http://schemas.microsoft.com/office/powerpoint/2010/main" val="39516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462-58E9-48AC-8291-1E273DDF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7" y="2210898"/>
            <a:ext cx="5174273" cy="5508748"/>
          </a:xfrm>
        </p:spPr>
        <p:txBody>
          <a:bodyPr/>
          <a:lstStyle/>
          <a:p>
            <a:r>
              <a:rPr lang="en-US" dirty="0"/>
              <a:t>Surface code, in brief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Surface code with neutral atoms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CDB25-22A8-4C14-B6E1-D395B53E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844" y="1113449"/>
            <a:ext cx="1431616" cy="158764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C48ABC-112C-408D-901D-3039586A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60" y="3922592"/>
            <a:ext cx="1597282" cy="15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48CC2-02B5-4001-9ADD-18BC8BFF47C6}"/>
              </a:ext>
            </a:extLst>
          </p:cNvPr>
          <p:cNvSpPr txBox="1"/>
          <p:nvPr/>
        </p:nvSpPr>
        <p:spPr>
          <a:xfrm>
            <a:off x="6641844" y="2850176"/>
            <a:ext cx="1279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 Saffman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7D365-D213-498C-9650-A9E46776A825}"/>
              </a:ext>
            </a:extLst>
          </p:cNvPr>
          <p:cNvSpPr txBox="1"/>
          <p:nvPr/>
        </p:nvSpPr>
        <p:spPr>
          <a:xfrm>
            <a:off x="6958367" y="5659660"/>
            <a:ext cx="153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Matt Otten</a:t>
            </a:r>
          </a:p>
          <a:p>
            <a:r>
              <a:rPr lang="en-US" sz="1400" dirty="0"/>
              <a:t>HRL Laboratory</a:t>
            </a:r>
          </a:p>
        </p:txBody>
      </p:sp>
    </p:spTree>
    <p:extLst>
      <p:ext uri="{BB962C8B-B14F-4D97-AF65-F5344CB8AC3E}">
        <p14:creationId xmlns:p14="http://schemas.microsoft.com/office/powerpoint/2010/main" val="263477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F520-A28F-4EE8-9D55-5E6269EA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27" y="211016"/>
            <a:ext cx="3894992" cy="615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Surface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8B9A4E-1138-4FD8-81A6-668507F167DC}"/>
              </a:ext>
            </a:extLst>
          </p:cNvPr>
          <p:cNvSpPr txBox="1">
            <a:spLocks/>
          </p:cNvSpPr>
          <p:nvPr/>
        </p:nvSpPr>
        <p:spPr>
          <a:xfrm>
            <a:off x="259372" y="1006352"/>
            <a:ext cx="4620359" cy="5640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46E2D-2A5B-44B7-BE25-37FD49D0259E}"/>
              </a:ext>
            </a:extLst>
          </p:cNvPr>
          <p:cNvSpPr txBox="1"/>
          <p:nvPr/>
        </p:nvSpPr>
        <p:spPr>
          <a:xfrm>
            <a:off x="312127" y="826477"/>
            <a:ext cx="81109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● Error-correcting code </a:t>
            </a:r>
            <a:r>
              <a:rPr lang="en-US" sz="2000" dirty="0"/>
              <a:t>that uses many physical qubits into a smaller number of </a:t>
            </a:r>
            <a:r>
              <a:rPr lang="en-US" sz="2000" dirty="0">
                <a:solidFill>
                  <a:schemeClr val="accent1"/>
                </a:solidFill>
              </a:rPr>
              <a:t>logical qubits.</a:t>
            </a:r>
          </a:p>
          <a:p>
            <a:endParaRPr lang="en-US" sz="2000" dirty="0"/>
          </a:p>
          <a:p>
            <a:r>
              <a:rPr lang="en-US" sz="2000" dirty="0"/>
              <a:t>Example: </a:t>
            </a:r>
          </a:p>
          <a:p>
            <a:r>
              <a:rPr lang="en-US" sz="2000" dirty="0"/>
              <a:t>single (</a:t>
            </a:r>
            <a:r>
              <a:rPr lang="en-US" sz="2000" dirty="0" err="1"/>
              <a:t>qu</a:t>
            </a:r>
            <a:r>
              <a:rPr lang="en-US" sz="2000" dirty="0"/>
              <a:t>)bit-flip error channel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Classical: </a:t>
            </a:r>
          </a:p>
          <a:p>
            <a:r>
              <a:rPr lang="en-US" sz="2000" dirty="0"/>
              <a:t>                                                                                       </a:t>
            </a:r>
          </a:p>
          <a:p>
            <a:endParaRPr lang="en-US" sz="2000" dirty="0"/>
          </a:p>
          <a:p>
            <a:r>
              <a:rPr lang="en-US" sz="2000" dirty="0"/>
              <a:t>Three qubit bit flip code:</a:t>
            </a:r>
          </a:p>
          <a:p>
            <a:r>
              <a:rPr lang="en-US" sz="2000" dirty="0"/>
              <a:t>	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F6681D-DC4B-40BD-BD2C-23EFB1C4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77" y="1158123"/>
            <a:ext cx="4057651" cy="2668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49995-6D70-4E4B-87A0-3853861E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11" y="2408384"/>
            <a:ext cx="2527789" cy="1797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B5A837-2D85-4B83-BDAF-DA9BE898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567" y="4246685"/>
            <a:ext cx="961168" cy="787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E4D67-3420-4DD2-AF0A-82E20E7E8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122" y="4422280"/>
            <a:ext cx="4317023" cy="11331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466590-8E7D-484D-AFBE-027C9706EFAF}"/>
              </a:ext>
            </a:extLst>
          </p:cNvPr>
          <p:cNvSpPr txBox="1"/>
          <p:nvPr/>
        </p:nvSpPr>
        <p:spPr>
          <a:xfrm>
            <a:off x="2057398" y="6329517"/>
            <a:ext cx="172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Logical Qubits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D906D-08FB-4850-AA5C-29A6D3534C81}"/>
              </a:ext>
            </a:extLst>
          </p:cNvPr>
          <p:cNvSpPr txBox="1"/>
          <p:nvPr/>
        </p:nvSpPr>
        <p:spPr>
          <a:xfrm>
            <a:off x="6322406" y="5591156"/>
            <a:ext cx="92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6F497-7827-413D-B605-824844381FDE}"/>
              </a:ext>
            </a:extLst>
          </p:cNvPr>
          <p:cNvSpPr txBox="1"/>
          <p:nvPr/>
        </p:nvSpPr>
        <p:spPr>
          <a:xfrm>
            <a:off x="5583851" y="5591156"/>
            <a:ext cx="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Error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B98AC-39F0-401C-96E8-DF34FAC8CA07}"/>
              </a:ext>
            </a:extLst>
          </p:cNvPr>
          <p:cNvSpPr txBox="1"/>
          <p:nvPr/>
        </p:nvSpPr>
        <p:spPr>
          <a:xfrm>
            <a:off x="7249257" y="5591156"/>
            <a:ext cx="122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Correction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1B0457-126E-4223-971C-6A6BC0619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926" y="5493115"/>
            <a:ext cx="1911132" cy="8364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6875B8-39E0-48B8-A298-9A6B88D8D50D}"/>
              </a:ext>
            </a:extLst>
          </p:cNvPr>
          <p:cNvSpPr txBox="1"/>
          <p:nvPr/>
        </p:nvSpPr>
        <p:spPr>
          <a:xfrm>
            <a:off x="4596180" y="5590978"/>
            <a:ext cx="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Encode</a:t>
            </a:r>
          </a:p>
        </p:txBody>
      </p:sp>
    </p:spTree>
    <p:extLst>
      <p:ext uri="{BB962C8B-B14F-4D97-AF65-F5344CB8AC3E}">
        <p14:creationId xmlns:p14="http://schemas.microsoft.com/office/powerpoint/2010/main" val="41187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8457C-D105-4FDE-A2F7-192B772E8D3B}"/>
              </a:ext>
            </a:extLst>
          </p:cNvPr>
          <p:cNvSpPr txBox="1"/>
          <p:nvPr/>
        </p:nvSpPr>
        <p:spPr>
          <a:xfrm>
            <a:off x="312127" y="826477"/>
            <a:ext cx="457639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● </a:t>
            </a:r>
            <a:r>
              <a:rPr lang="en-US" sz="2000" dirty="0"/>
              <a:t>Applies </a:t>
            </a:r>
            <a:r>
              <a:rPr lang="en-US" sz="2000" dirty="0">
                <a:solidFill>
                  <a:schemeClr val="accent1"/>
                </a:solidFill>
              </a:rPr>
              <a:t>stabilizer measurements </a:t>
            </a:r>
            <a:r>
              <a:rPr lang="en-US" sz="2000" dirty="0"/>
              <a:t>to detect syndromes:</a:t>
            </a:r>
          </a:p>
          <a:p>
            <a:r>
              <a:rPr lang="en-US" sz="2000" dirty="0"/>
              <a:t>	white dots: data qubits</a:t>
            </a:r>
          </a:p>
          <a:p>
            <a:r>
              <a:rPr lang="en-US" sz="2000" dirty="0"/>
              <a:t>	black dots: measurement qubits	</a:t>
            </a:r>
          </a:p>
          <a:p>
            <a:endParaRPr lang="en-US" sz="2000" dirty="0"/>
          </a:p>
          <a:p>
            <a:r>
              <a:rPr lang="en-US" sz="2000" dirty="0"/>
              <a:t>In one stabilizer measurement, there are </a:t>
            </a:r>
          </a:p>
          <a:p>
            <a:r>
              <a:rPr lang="en-US" sz="2000" dirty="0"/>
              <a:t>four C-NOTs and one projective measurements on the measurement qubit(syndrome).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Every round of stabilizer measurement is completed over the whole array before the next round begins.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E4C44B-6EBF-4BFF-B92C-14E39AA2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27" y="211016"/>
            <a:ext cx="3894992" cy="615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Surface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33E30-1A91-4C76-9499-A220C6B3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77" y="1158123"/>
            <a:ext cx="4057651" cy="266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676A1-D792-48FF-B0F3-2C55662D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402" y="3826668"/>
            <a:ext cx="4114800" cy="2720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24A747-7755-4021-AA0C-0BD1735D9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3" y="4235420"/>
            <a:ext cx="3058991" cy="417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11D6BB-9C22-49B7-B8EB-941058ABD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83" y="4844344"/>
            <a:ext cx="3249491" cy="3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2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8457C-D105-4FDE-A2F7-192B772E8D3B}"/>
              </a:ext>
            </a:extLst>
          </p:cNvPr>
          <p:cNvSpPr txBox="1"/>
          <p:nvPr/>
        </p:nvSpPr>
        <p:spPr>
          <a:xfrm>
            <a:off x="312127" y="826477"/>
            <a:ext cx="4576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● Quiescent state </a:t>
            </a:r>
            <a:r>
              <a:rPr lang="en-US" sz="2000" dirty="0"/>
              <a:t>of the stabilizer: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E4C44B-6EBF-4BFF-B92C-14E39AA2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27" y="211016"/>
            <a:ext cx="3894992" cy="505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Surface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33E30-1A91-4C76-9499-A220C6B3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73" y="211016"/>
            <a:ext cx="4057651" cy="266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676A1-D792-48FF-B0F3-2C55662D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373" y="2879561"/>
            <a:ext cx="4114800" cy="272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ED0048-0C71-4456-94D4-8D67A9166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6" y="1236235"/>
            <a:ext cx="3688375" cy="4483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8DBB7B-6B12-44F3-8318-04193351630E}"/>
              </a:ext>
            </a:extLst>
          </p:cNvPr>
          <p:cNvSpPr txBox="1"/>
          <p:nvPr/>
        </p:nvSpPr>
        <p:spPr>
          <a:xfrm>
            <a:off x="567104" y="5719396"/>
            <a:ext cx="793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quiescent state is random selected after 1</a:t>
            </a:r>
            <a:r>
              <a:rPr lang="en-US" baseline="30000" dirty="0"/>
              <a:t>st</a:t>
            </a:r>
            <a:r>
              <a:rPr lang="en-US" dirty="0"/>
              <a:t> round of stabilizer measurements, but is then maintained, unless there is error.</a:t>
            </a:r>
          </a:p>
        </p:txBody>
      </p:sp>
    </p:spTree>
    <p:extLst>
      <p:ext uri="{BB962C8B-B14F-4D97-AF65-F5344CB8AC3E}">
        <p14:creationId xmlns:p14="http://schemas.microsoft.com/office/powerpoint/2010/main" val="132136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4A4D0E-DE6A-4327-B95A-068AE2D4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27" y="211016"/>
            <a:ext cx="3894992" cy="505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Surface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BF610-AF4B-4C69-9544-EB9162D9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69" y="463794"/>
            <a:ext cx="5505031" cy="4791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F21D9-63E5-4E6F-A26A-EF6D0677619B}"/>
              </a:ext>
            </a:extLst>
          </p:cNvPr>
          <p:cNvSpPr txBox="1"/>
          <p:nvPr/>
        </p:nvSpPr>
        <p:spPr>
          <a:xfrm>
            <a:off x="312127" y="826477"/>
            <a:ext cx="36883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● Logical qubits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41 data qubits=41</a:t>
            </a:r>
            <a:r>
              <a:rPr lang="en-US" altLang="zh-CN" sz="2000" dirty="0"/>
              <a:t>×2 degrees of freedom.</a:t>
            </a:r>
          </a:p>
          <a:p>
            <a:endParaRPr lang="en-US" sz="2000" dirty="0"/>
          </a:p>
          <a:p>
            <a:r>
              <a:rPr lang="en-US" sz="2000" dirty="0"/>
              <a:t>40 measurement qubits=40</a:t>
            </a:r>
            <a:r>
              <a:rPr lang="en-US" altLang="zh-CN" sz="2000" dirty="0"/>
              <a:t>×2</a:t>
            </a:r>
            <a:endParaRPr lang="en-US" sz="2000" dirty="0"/>
          </a:p>
          <a:p>
            <a:r>
              <a:rPr lang="en-US" sz="2000" dirty="0"/>
              <a:t>restrictions.</a:t>
            </a:r>
          </a:p>
          <a:p>
            <a:endParaRPr lang="en-US" sz="2000" dirty="0"/>
          </a:p>
          <a:p>
            <a:r>
              <a:rPr lang="en-US" sz="2000" dirty="0"/>
              <a:t>2 additional degrees of freedom to define a logical qubit.</a:t>
            </a:r>
          </a:p>
          <a:p>
            <a:endParaRPr lang="en-US" sz="2000" dirty="0"/>
          </a:p>
          <a:p>
            <a:r>
              <a:rPr lang="en-US" sz="2000" dirty="0"/>
              <a:t>One can define: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as the operations on the logical qubit.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17347A-69A7-4A89-85AE-502E8482E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08" y="4617644"/>
            <a:ext cx="2233248" cy="358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A2FE6B-A179-4816-828F-02C6464A5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37" y="5045538"/>
            <a:ext cx="2098356" cy="358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5FCEA8-2D10-42C5-9324-0DBE7E586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2" y="5841968"/>
            <a:ext cx="769325" cy="572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D68B00-EE93-4588-9AE4-28DCFA18F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3002" y="5876394"/>
            <a:ext cx="1272479" cy="503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847E8B-A3C0-4352-95D8-DF53603257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403" y="462030"/>
            <a:ext cx="5183063" cy="50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0940F2-E9BE-45B8-B2A7-D3660A5D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27" y="211016"/>
            <a:ext cx="3894992" cy="505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Surface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DA99B-390C-4D74-8D97-3E967F26987E}"/>
              </a:ext>
            </a:extLst>
          </p:cNvPr>
          <p:cNvSpPr txBox="1"/>
          <p:nvPr/>
        </p:nvSpPr>
        <p:spPr>
          <a:xfrm>
            <a:off x="408842" y="650631"/>
            <a:ext cx="7974623" cy="224676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● </a:t>
            </a:r>
            <a:r>
              <a:rPr lang="en-US" sz="2000" dirty="0"/>
              <a:t>Each round of  </a:t>
            </a:r>
            <a:r>
              <a:rPr lang="en-US" sz="2000" dirty="0">
                <a:solidFill>
                  <a:schemeClr val="accent1"/>
                </a:solidFill>
              </a:rPr>
              <a:t>stabilizer measurements </a:t>
            </a:r>
            <a:r>
              <a:rPr lang="en-US" sz="2000" dirty="0"/>
              <a:t>gives a map of syndromes.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● </a:t>
            </a:r>
            <a:r>
              <a:rPr lang="en-US" sz="2000" dirty="0"/>
              <a:t>Keep repeating to get a time series of syndrome maps.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● Decode</a:t>
            </a:r>
            <a:r>
              <a:rPr lang="en-US" sz="2000" dirty="0"/>
              <a:t> from the syndrome maps to see which qubit is affected by error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● </a:t>
            </a:r>
            <a:r>
              <a:rPr lang="en-US" sz="2000" dirty="0"/>
              <a:t>Apply error correction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8E39239-8B7B-4C5A-8595-73C6C1C9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58" y="3671525"/>
            <a:ext cx="5802923" cy="2483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849982-0775-4183-85B6-73ADFC6DD1EA}"/>
              </a:ext>
            </a:extLst>
          </p:cNvPr>
          <p:cNvSpPr txBox="1"/>
          <p:nvPr/>
        </p:nvSpPr>
        <p:spPr>
          <a:xfrm>
            <a:off x="531935" y="3028950"/>
            <a:ext cx="2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Surface-13 code</a:t>
            </a:r>
          </a:p>
        </p:txBody>
      </p:sp>
    </p:spTree>
    <p:extLst>
      <p:ext uri="{BB962C8B-B14F-4D97-AF65-F5344CB8AC3E}">
        <p14:creationId xmlns:p14="http://schemas.microsoft.com/office/powerpoint/2010/main" val="259445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576EA-5D96-4D58-ABA2-5E3E5AD0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4" y="404446"/>
            <a:ext cx="5682032" cy="1576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C81957-4781-4AD8-95A0-B4ADAAD0FA31}"/>
              </a:ext>
            </a:extLst>
          </p:cNvPr>
          <p:cNvSpPr txBox="1"/>
          <p:nvPr/>
        </p:nvSpPr>
        <p:spPr>
          <a:xfrm>
            <a:off x="346396" y="2093259"/>
            <a:ext cx="4539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Syndrome Measurement:</a:t>
            </a:r>
          </a:p>
          <a:p>
            <a:endParaRPr lang="en-US" dirty="0"/>
          </a:p>
          <a:p>
            <a:r>
              <a:rPr lang="en-US" dirty="0"/>
              <a:t>Red:       Syndrome flips in Z measurement</a:t>
            </a:r>
          </a:p>
          <a:p>
            <a:r>
              <a:rPr lang="en-US" dirty="0"/>
              <a:t>Green:     Syndrome flips in X measurement</a:t>
            </a:r>
          </a:p>
          <a:p>
            <a:r>
              <a:rPr lang="en-US" dirty="0"/>
              <a:t>Black:        No Syndrome flip</a:t>
            </a:r>
          </a:p>
          <a:p>
            <a:endParaRPr lang="en-US" dirty="0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BE5330C6-40B0-414C-8A1C-8DFC991C3CB3}"/>
              </a:ext>
            </a:extLst>
          </p:cNvPr>
          <p:cNvSpPr/>
          <p:nvPr/>
        </p:nvSpPr>
        <p:spPr>
          <a:xfrm rot="5400000">
            <a:off x="4441031" y="2735817"/>
            <a:ext cx="190800" cy="190800"/>
          </a:xfrm>
          <a:prstGeom prst="pie">
            <a:avLst>
              <a:gd name="adj1" fmla="val 0"/>
              <a:gd name="adj2" fmla="val 1072832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319C513A-FFA7-4543-864C-36724B4239F8}"/>
              </a:ext>
            </a:extLst>
          </p:cNvPr>
          <p:cNvSpPr/>
          <p:nvPr/>
        </p:nvSpPr>
        <p:spPr>
          <a:xfrm rot="16200000">
            <a:off x="4476600" y="3033067"/>
            <a:ext cx="190800" cy="190800"/>
          </a:xfrm>
          <a:prstGeom prst="pie">
            <a:avLst>
              <a:gd name="adj1" fmla="val 21570815"/>
              <a:gd name="adj2" fmla="val 107283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28DFF-CC82-4F52-BDD7-4AB95CC1EA05}"/>
              </a:ext>
            </a:extLst>
          </p:cNvPr>
          <p:cNvSpPr/>
          <p:nvPr/>
        </p:nvSpPr>
        <p:spPr>
          <a:xfrm>
            <a:off x="3158311" y="3281868"/>
            <a:ext cx="209418" cy="209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08546E-D7F0-4C4B-B1D0-5BAB677D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48" y="3750974"/>
            <a:ext cx="2372433" cy="2648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F6C6FE-580C-4C4E-AB7F-56E935FED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137" y="3699223"/>
            <a:ext cx="2566146" cy="27543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BA10D-A574-407F-A767-6943FABEEA31}"/>
              </a:ext>
            </a:extLst>
          </p:cNvPr>
          <p:cNvSpPr txBox="1"/>
          <p:nvPr/>
        </p:nvSpPr>
        <p:spPr>
          <a:xfrm>
            <a:off x="5840751" y="3699223"/>
            <a:ext cx="1772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 error in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8638BA-A544-4867-9FA8-BCD657A4145B}"/>
              </a:ext>
            </a:extLst>
          </p:cNvPr>
          <p:cNvGrpSpPr/>
          <p:nvPr/>
        </p:nvGrpSpPr>
        <p:grpSpPr>
          <a:xfrm>
            <a:off x="5407591" y="3905113"/>
            <a:ext cx="2655511" cy="2662463"/>
            <a:chOff x="2463533" y="895760"/>
            <a:chExt cx="2655511" cy="266246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365CAD-65FC-4684-AF41-E4633DB0D55F}"/>
                </a:ext>
              </a:extLst>
            </p:cNvPr>
            <p:cNvGrpSpPr/>
            <p:nvPr/>
          </p:nvGrpSpPr>
          <p:grpSpPr>
            <a:xfrm>
              <a:off x="2463533" y="895760"/>
              <a:ext cx="2655511" cy="2662463"/>
              <a:chOff x="2463533" y="895760"/>
              <a:chExt cx="2655511" cy="2662463"/>
            </a:xfrm>
          </p:grpSpPr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351E0792-15DC-4588-9CAB-76419F19F438}"/>
                  </a:ext>
                </a:extLst>
              </p:cNvPr>
              <p:cNvSpPr/>
              <p:nvPr/>
            </p:nvSpPr>
            <p:spPr>
              <a:xfrm rot="18809848">
                <a:off x="3946423" y="894092"/>
                <a:ext cx="689643" cy="702999"/>
              </a:xfrm>
              <a:prstGeom prst="rtTriangl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89E87D3-AD00-427F-83CA-0001E1A367E0}"/>
                  </a:ext>
                </a:extLst>
              </p:cNvPr>
              <p:cNvGrpSpPr/>
              <p:nvPr/>
            </p:nvGrpSpPr>
            <p:grpSpPr>
              <a:xfrm>
                <a:off x="2463533" y="1244112"/>
                <a:ext cx="2655511" cy="2314111"/>
                <a:chOff x="2463533" y="1244112"/>
                <a:chExt cx="2655511" cy="2314111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06F703F-C139-4B8D-B9CE-923FE7F6A264}"/>
                    </a:ext>
                  </a:extLst>
                </p:cNvPr>
                <p:cNvSpPr/>
                <p:nvPr/>
              </p:nvSpPr>
              <p:spPr>
                <a:xfrm>
                  <a:off x="2813538" y="1244112"/>
                  <a:ext cx="980343" cy="98473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0DAD5AC-A83F-4833-97C4-20282301E7C8}"/>
                    </a:ext>
                  </a:extLst>
                </p:cNvPr>
                <p:cNvSpPr/>
                <p:nvPr/>
              </p:nvSpPr>
              <p:spPr>
                <a:xfrm>
                  <a:off x="3793880" y="2228850"/>
                  <a:ext cx="980343" cy="98473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F69A4E-08D4-468C-B13A-841B6D710E99}"/>
                    </a:ext>
                  </a:extLst>
                </p:cNvPr>
                <p:cNvSpPr/>
                <p:nvPr/>
              </p:nvSpPr>
              <p:spPr>
                <a:xfrm>
                  <a:off x="2813538" y="2228850"/>
                  <a:ext cx="980343" cy="98473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2B5360-9B26-44D8-B067-87834E674384}"/>
                    </a:ext>
                  </a:extLst>
                </p:cNvPr>
                <p:cNvSpPr/>
                <p:nvPr/>
              </p:nvSpPr>
              <p:spPr>
                <a:xfrm>
                  <a:off x="3793881" y="1244112"/>
                  <a:ext cx="980343" cy="98473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ight Triangle 42">
                  <a:extLst>
                    <a:ext uri="{FF2B5EF4-FFF2-40B4-BE49-F238E27FC236}">
                      <a16:creationId xmlns:a16="http://schemas.microsoft.com/office/drawing/2014/main" id="{2ED5863C-5E1A-4C55-B531-B4FB9BB1ECA1}"/>
                    </a:ext>
                  </a:extLst>
                </p:cNvPr>
                <p:cNvSpPr/>
                <p:nvPr/>
              </p:nvSpPr>
              <p:spPr>
                <a:xfrm rot="13430853">
                  <a:off x="2463533" y="1384981"/>
                  <a:ext cx="689643" cy="702999"/>
                </a:xfrm>
                <a:prstGeom prst="rt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ight Triangle 43">
                  <a:extLst>
                    <a:ext uri="{FF2B5EF4-FFF2-40B4-BE49-F238E27FC236}">
                      <a16:creationId xmlns:a16="http://schemas.microsoft.com/office/drawing/2014/main" id="{789F82BE-3E9A-4C96-A155-219DE399ADA6}"/>
                    </a:ext>
                  </a:extLst>
                </p:cNvPr>
                <p:cNvSpPr/>
                <p:nvPr/>
              </p:nvSpPr>
              <p:spPr>
                <a:xfrm rot="2638537">
                  <a:off x="4429401" y="2369522"/>
                  <a:ext cx="689643" cy="702999"/>
                </a:xfrm>
                <a:prstGeom prst="rt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ight Triangle 44">
                  <a:extLst>
                    <a:ext uri="{FF2B5EF4-FFF2-40B4-BE49-F238E27FC236}">
                      <a16:creationId xmlns:a16="http://schemas.microsoft.com/office/drawing/2014/main" id="{C72173AD-B69B-470C-9FE3-29EB7255224B}"/>
                    </a:ext>
                  </a:extLst>
                </p:cNvPr>
                <p:cNvSpPr/>
                <p:nvPr/>
              </p:nvSpPr>
              <p:spPr>
                <a:xfrm rot="8077425">
                  <a:off x="2961702" y="2861902"/>
                  <a:ext cx="689643" cy="702999"/>
                </a:xfrm>
                <a:prstGeom prst="rt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EE647CA-A47F-4D82-8AF8-3384A6392986}"/>
                  </a:ext>
                </a:extLst>
              </p:cNvPr>
              <p:cNvSpPr/>
              <p:nvPr/>
            </p:nvSpPr>
            <p:spPr>
              <a:xfrm>
                <a:off x="2679412" y="1145772"/>
                <a:ext cx="209418" cy="2094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683796A-9D70-49EE-AD7D-84239BA2F06B}"/>
                  </a:ext>
                </a:extLst>
              </p:cNvPr>
              <p:cNvSpPr/>
              <p:nvPr/>
            </p:nvSpPr>
            <p:spPr>
              <a:xfrm>
                <a:off x="2703478" y="2118424"/>
                <a:ext cx="209418" cy="2094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1A6EF35-A773-4205-AFE8-6C14E024856D}"/>
                  </a:ext>
                </a:extLst>
              </p:cNvPr>
              <p:cNvSpPr/>
              <p:nvPr/>
            </p:nvSpPr>
            <p:spPr>
              <a:xfrm>
                <a:off x="2687275" y="3093685"/>
                <a:ext cx="209418" cy="2094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265F638-DCB5-47E4-BA9C-4DB7B4FCFA4C}"/>
                  </a:ext>
                </a:extLst>
              </p:cNvPr>
              <p:cNvSpPr/>
              <p:nvPr/>
            </p:nvSpPr>
            <p:spPr>
              <a:xfrm>
                <a:off x="3683819" y="3103228"/>
                <a:ext cx="209418" cy="2094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BB71ADC-C2FB-4DC7-885E-894263E7D9FD}"/>
                  </a:ext>
                </a:extLst>
              </p:cNvPr>
              <p:cNvSpPr/>
              <p:nvPr/>
            </p:nvSpPr>
            <p:spPr>
              <a:xfrm>
                <a:off x="3686654" y="2124859"/>
                <a:ext cx="209418" cy="2094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3447581-A3CC-42D1-83C4-1C36CAC2A013}"/>
                  </a:ext>
                </a:extLst>
              </p:cNvPr>
              <p:cNvSpPr/>
              <p:nvPr/>
            </p:nvSpPr>
            <p:spPr>
              <a:xfrm>
                <a:off x="4674866" y="2121637"/>
                <a:ext cx="209418" cy="2094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1B1579-ABA4-4163-9B7B-AFE13726B3F6}"/>
                  </a:ext>
                </a:extLst>
              </p:cNvPr>
              <p:cNvSpPr/>
              <p:nvPr/>
            </p:nvSpPr>
            <p:spPr>
              <a:xfrm>
                <a:off x="4669515" y="3108692"/>
                <a:ext cx="209418" cy="2094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ight Triangle 35">
                <a:extLst>
                  <a:ext uri="{FF2B5EF4-FFF2-40B4-BE49-F238E27FC236}">
                    <a16:creationId xmlns:a16="http://schemas.microsoft.com/office/drawing/2014/main" id="{F593E3C2-D070-4DD8-A7A3-99254FEEF189}"/>
                  </a:ext>
                </a:extLst>
              </p:cNvPr>
              <p:cNvSpPr/>
              <p:nvPr/>
            </p:nvSpPr>
            <p:spPr>
              <a:xfrm rot="18900000">
                <a:off x="3952786" y="895760"/>
                <a:ext cx="689643" cy="702999"/>
              </a:xfrm>
              <a:prstGeom prst="rtTriangl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AA78FAE-AC3C-48F4-BD00-C9391696833C}"/>
                  </a:ext>
                </a:extLst>
              </p:cNvPr>
              <p:cNvSpPr/>
              <p:nvPr/>
            </p:nvSpPr>
            <p:spPr>
              <a:xfrm>
                <a:off x="4687789" y="1139195"/>
                <a:ext cx="209418" cy="2094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DAE8A4-B6A9-42A7-9A0F-BD15C6E8B172}"/>
                  </a:ext>
                </a:extLst>
              </p:cNvPr>
              <p:cNvSpPr/>
              <p:nvPr/>
            </p:nvSpPr>
            <p:spPr>
              <a:xfrm>
                <a:off x="3691690" y="1139299"/>
                <a:ext cx="209418" cy="2094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47888B-CD6D-45E9-A653-44D23E248549}"/>
                </a:ext>
              </a:extLst>
            </p:cNvPr>
            <p:cNvSpPr txBox="1"/>
            <p:nvPr/>
          </p:nvSpPr>
          <p:spPr>
            <a:xfrm>
              <a:off x="2638978" y="1074170"/>
              <a:ext cx="290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940497-0D89-49C3-A260-CBC7B632E5BF}"/>
                </a:ext>
              </a:extLst>
            </p:cNvPr>
            <p:cNvSpPr txBox="1"/>
            <p:nvPr/>
          </p:nvSpPr>
          <p:spPr>
            <a:xfrm>
              <a:off x="3655995" y="1074170"/>
              <a:ext cx="290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E9863D-CF25-4BED-B8C6-465654E8D4EF}"/>
                </a:ext>
              </a:extLst>
            </p:cNvPr>
            <p:cNvSpPr txBox="1"/>
            <p:nvPr/>
          </p:nvSpPr>
          <p:spPr>
            <a:xfrm>
              <a:off x="4652095" y="1070014"/>
              <a:ext cx="290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B96E5B-E870-4B9C-BB6F-3F4CC8E98EAD}"/>
                </a:ext>
              </a:extLst>
            </p:cNvPr>
            <p:cNvSpPr txBox="1"/>
            <p:nvPr/>
          </p:nvSpPr>
          <p:spPr>
            <a:xfrm>
              <a:off x="2660526" y="2059365"/>
              <a:ext cx="290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904DA4-B75F-462C-8003-B49CC7285767}"/>
                </a:ext>
              </a:extLst>
            </p:cNvPr>
            <p:cNvSpPr txBox="1"/>
            <p:nvPr/>
          </p:nvSpPr>
          <p:spPr>
            <a:xfrm>
              <a:off x="3660091" y="2062631"/>
              <a:ext cx="290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29851C-0FE6-4ED9-B466-7A2607BC4369}"/>
                </a:ext>
              </a:extLst>
            </p:cNvPr>
            <p:cNvSpPr txBox="1"/>
            <p:nvPr/>
          </p:nvSpPr>
          <p:spPr>
            <a:xfrm>
              <a:off x="4634432" y="2063893"/>
              <a:ext cx="290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02B098-A590-4A36-A5D4-7F5BE850F7D3}"/>
                </a:ext>
              </a:extLst>
            </p:cNvPr>
            <p:cNvSpPr txBox="1"/>
            <p:nvPr/>
          </p:nvSpPr>
          <p:spPr>
            <a:xfrm>
              <a:off x="2646841" y="3044103"/>
              <a:ext cx="290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CE93B3-E45A-4D38-BF5A-068B4B58D962}"/>
                </a:ext>
              </a:extLst>
            </p:cNvPr>
            <p:cNvSpPr txBox="1"/>
            <p:nvPr/>
          </p:nvSpPr>
          <p:spPr>
            <a:xfrm>
              <a:off x="3641433" y="3051092"/>
              <a:ext cx="290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589CC4-8F38-4D9B-9EC7-2A9F4C225F69}"/>
                </a:ext>
              </a:extLst>
            </p:cNvPr>
            <p:cNvSpPr txBox="1"/>
            <p:nvPr/>
          </p:nvSpPr>
          <p:spPr>
            <a:xfrm>
              <a:off x="4629081" y="3050689"/>
              <a:ext cx="290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9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FCD943EF-01A9-4C19-A647-AAC42BC34235}"/>
              </a:ext>
            </a:extLst>
          </p:cNvPr>
          <p:cNvSpPr/>
          <p:nvPr/>
        </p:nvSpPr>
        <p:spPr>
          <a:xfrm>
            <a:off x="7116324" y="5622503"/>
            <a:ext cx="209418" cy="209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2C9FF41-2AE2-4590-9E1D-090444ADFDAE}"/>
              </a:ext>
            </a:extLst>
          </p:cNvPr>
          <p:cNvSpPr/>
          <p:nvPr/>
        </p:nvSpPr>
        <p:spPr>
          <a:xfrm>
            <a:off x="6137365" y="5625665"/>
            <a:ext cx="209418" cy="209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5A7F17-FF25-4C0D-9AA4-C50A46CAE046}"/>
              </a:ext>
            </a:extLst>
          </p:cNvPr>
          <p:cNvGrpSpPr/>
          <p:nvPr/>
        </p:nvGrpSpPr>
        <p:grpSpPr>
          <a:xfrm>
            <a:off x="6123666" y="4626080"/>
            <a:ext cx="190800" cy="190800"/>
            <a:chOff x="7375658" y="2624324"/>
            <a:chExt cx="190800" cy="190800"/>
          </a:xfrm>
        </p:grpSpPr>
        <p:sp>
          <p:nvSpPr>
            <p:cNvPr id="49" name="Partial Circle 48">
              <a:extLst>
                <a:ext uri="{FF2B5EF4-FFF2-40B4-BE49-F238E27FC236}">
                  <a16:creationId xmlns:a16="http://schemas.microsoft.com/office/drawing/2014/main" id="{D096FDD2-4F61-485E-A15A-D162B4AF448A}"/>
                </a:ext>
              </a:extLst>
            </p:cNvPr>
            <p:cNvSpPr/>
            <p:nvPr/>
          </p:nvSpPr>
          <p:spPr>
            <a:xfrm rot="5400000">
              <a:off x="7375658" y="2624324"/>
              <a:ext cx="190800" cy="190800"/>
            </a:xfrm>
            <a:prstGeom prst="pie">
              <a:avLst>
                <a:gd name="adj1" fmla="val 0"/>
                <a:gd name="adj2" fmla="val 1072832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Partial Circle 49">
              <a:extLst>
                <a:ext uri="{FF2B5EF4-FFF2-40B4-BE49-F238E27FC236}">
                  <a16:creationId xmlns:a16="http://schemas.microsoft.com/office/drawing/2014/main" id="{A6027F8E-D022-4D6F-A9B9-7CDCF450A382}"/>
                </a:ext>
              </a:extLst>
            </p:cNvPr>
            <p:cNvSpPr/>
            <p:nvPr/>
          </p:nvSpPr>
          <p:spPr>
            <a:xfrm rot="16200000">
              <a:off x="7375658" y="2624324"/>
              <a:ext cx="190800" cy="190800"/>
            </a:xfrm>
            <a:prstGeom prst="pie">
              <a:avLst>
                <a:gd name="adj1" fmla="val 21570815"/>
                <a:gd name="adj2" fmla="val 10728323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509E99-77EA-4BEE-99A4-D8A28730BEB5}"/>
              </a:ext>
            </a:extLst>
          </p:cNvPr>
          <p:cNvGrpSpPr/>
          <p:nvPr/>
        </p:nvGrpSpPr>
        <p:grpSpPr>
          <a:xfrm>
            <a:off x="7138402" y="4616401"/>
            <a:ext cx="190800" cy="190800"/>
            <a:chOff x="7375658" y="1754633"/>
            <a:chExt cx="190800" cy="190800"/>
          </a:xfrm>
        </p:grpSpPr>
        <p:sp>
          <p:nvSpPr>
            <p:cNvPr id="52" name="Partial Circle 51">
              <a:extLst>
                <a:ext uri="{FF2B5EF4-FFF2-40B4-BE49-F238E27FC236}">
                  <a16:creationId xmlns:a16="http://schemas.microsoft.com/office/drawing/2014/main" id="{5C86F943-4C04-4D59-87A3-DC666F07293C}"/>
                </a:ext>
              </a:extLst>
            </p:cNvPr>
            <p:cNvSpPr/>
            <p:nvPr/>
          </p:nvSpPr>
          <p:spPr>
            <a:xfrm rot="5400000">
              <a:off x="7375658" y="1754633"/>
              <a:ext cx="190800" cy="190800"/>
            </a:xfrm>
            <a:prstGeom prst="pie">
              <a:avLst>
                <a:gd name="adj1" fmla="val 0"/>
                <a:gd name="adj2" fmla="val 1072832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Partial Circle 52">
              <a:extLst>
                <a:ext uri="{FF2B5EF4-FFF2-40B4-BE49-F238E27FC236}">
                  <a16:creationId xmlns:a16="http://schemas.microsoft.com/office/drawing/2014/main" id="{A7D1AFF9-60F6-4678-AE17-89E36FB0C990}"/>
                </a:ext>
              </a:extLst>
            </p:cNvPr>
            <p:cNvSpPr/>
            <p:nvPr/>
          </p:nvSpPr>
          <p:spPr>
            <a:xfrm rot="16200000">
              <a:off x="7375658" y="1754633"/>
              <a:ext cx="190800" cy="190800"/>
            </a:xfrm>
            <a:prstGeom prst="pie">
              <a:avLst>
                <a:gd name="adj1" fmla="val 21570815"/>
                <a:gd name="adj2" fmla="val 10728323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3BBF22A5-1C48-42B9-875A-F9DB9EF1C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870" y="1210459"/>
            <a:ext cx="2538298" cy="20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3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B15FF-8256-4D23-92A8-44C6B01E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27" y="211016"/>
            <a:ext cx="3894992" cy="615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Surface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635A7-6DC8-4BC0-948F-8CCF909750A3}"/>
              </a:ext>
            </a:extLst>
          </p:cNvPr>
          <p:cNvSpPr txBox="1"/>
          <p:nvPr/>
        </p:nvSpPr>
        <p:spPr>
          <a:xfrm>
            <a:off x="444012" y="914400"/>
            <a:ext cx="449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a decoder…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184E5-E7B4-41E2-BA18-738D5C6C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27" y="1296920"/>
            <a:ext cx="2372433" cy="2648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89B0A1-2090-414D-81FE-1E2A037DD252}"/>
              </a:ext>
            </a:extLst>
          </p:cNvPr>
          <p:cNvSpPr txBox="1"/>
          <p:nvPr/>
        </p:nvSpPr>
        <p:spPr>
          <a:xfrm>
            <a:off x="2874129" y="1975302"/>
            <a:ext cx="2912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could have happened: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accent1"/>
                </a:solidFill>
              </a:rPr>
              <a:t>● </a:t>
            </a:r>
            <a:r>
              <a:rPr lang="en-US" dirty="0"/>
              <a:t>in 2: </a:t>
            </a:r>
            <a:r>
              <a:rPr lang="en-US" dirty="0">
                <a:solidFill>
                  <a:srgbClr val="FF0000"/>
                </a:solidFill>
              </a:rPr>
              <a:t>more likely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accent1"/>
                </a:solidFill>
              </a:rPr>
              <a:t>● </a:t>
            </a:r>
            <a:r>
              <a:rPr lang="en-US" dirty="0"/>
              <a:t>X error in 1 and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BB8E7-ECE7-4DB8-993E-B1BB37DE892E}"/>
              </a:ext>
            </a:extLst>
          </p:cNvPr>
          <p:cNvSpPr txBox="1"/>
          <p:nvPr/>
        </p:nvSpPr>
        <p:spPr>
          <a:xfrm>
            <a:off x="444013" y="4334607"/>
            <a:ext cx="4127988" cy="175432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Decoder: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accent1"/>
                </a:solidFill>
              </a:rPr>
              <a:t>● </a:t>
            </a:r>
            <a:r>
              <a:rPr lang="en-US" dirty="0"/>
              <a:t>Small codes like surface 13: Look-up table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● Larger codes: </a:t>
            </a:r>
            <a:r>
              <a:rPr lang="en-US" sz="1800" b="0" i="0" u="none" strike="noStrike" baseline="0" dirty="0">
                <a:latin typeface="SFSS0800"/>
              </a:rPr>
              <a:t>Minimum weight perfect matching, </a:t>
            </a:r>
            <a:r>
              <a:rPr lang="en-US" sz="1800" b="0" i="0" u="none" strike="noStrike" baseline="0" dirty="0" err="1">
                <a:latin typeface="SFSS0800"/>
              </a:rPr>
              <a:t>etc</a:t>
            </a:r>
            <a:r>
              <a:rPr lang="en-US" sz="1800" b="0" i="0" u="none" strike="noStrike" baseline="0" dirty="0">
                <a:latin typeface="SFSS0800"/>
              </a:rPr>
              <a:t>(dependent on noise type)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6E7130-B45A-47C2-867F-BC49B3109A38}"/>
              </a:ext>
            </a:extLst>
          </p:cNvPr>
          <p:cNvSpPr/>
          <p:nvPr/>
        </p:nvSpPr>
        <p:spPr>
          <a:xfrm>
            <a:off x="6105358" y="2214887"/>
            <a:ext cx="500062" cy="50006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384738-BAD2-499C-B385-B0A187078147}"/>
              </a:ext>
            </a:extLst>
          </p:cNvPr>
          <p:cNvSpPr/>
          <p:nvPr/>
        </p:nvSpPr>
        <p:spPr>
          <a:xfrm>
            <a:off x="7955547" y="2207313"/>
            <a:ext cx="500062" cy="50006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8CF7D2-5DAC-4201-AFB4-8E97BF9F072D}"/>
              </a:ext>
            </a:extLst>
          </p:cNvPr>
          <p:cNvSpPr/>
          <p:nvPr/>
        </p:nvSpPr>
        <p:spPr>
          <a:xfrm>
            <a:off x="7951153" y="312922"/>
            <a:ext cx="500062" cy="50006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169883-EA21-403E-9239-A9C609DB4DA0}"/>
              </a:ext>
            </a:extLst>
          </p:cNvPr>
          <p:cNvSpPr/>
          <p:nvPr/>
        </p:nvSpPr>
        <p:spPr>
          <a:xfrm>
            <a:off x="6088759" y="211016"/>
            <a:ext cx="500062" cy="50006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2106D-468F-4BD0-85F7-0FD115C59363}"/>
              </a:ext>
            </a:extLst>
          </p:cNvPr>
          <p:cNvSpPr txBox="1"/>
          <p:nvPr/>
        </p:nvSpPr>
        <p:spPr>
          <a:xfrm>
            <a:off x="5991515" y="2126364"/>
            <a:ext cx="4959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4C995-9DB7-448E-92EA-3B52D6BBF1B5}"/>
              </a:ext>
            </a:extLst>
          </p:cNvPr>
          <p:cNvSpPr txBox="1"/>
          <p:nvPr/>
        </p:nvSpPr>
        <p:spPr>
          <a:xfrm>
            <a:off x="7806189" y="2126364"/>
            <a:ext cx="5168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1F11F-A02E-4EB3-81D0-1766041BEF66}"/>
              </a:ext>
            </a:extLst>
          </p:cNvPr>
          <p:cNvSpPr txBox="1"/>
          <p:nvPr/>
        </p:nvSpPr>
        <p:spPr>
          <a:xfrm>
            <a:off x="7793064" y="567855"/>
            <a:ext cx="4692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FC6E9-8808-48EE-8533-96D065595A03}"/>
              </a:ext>
            </a:extLst>
          </p:cNvPr>
          <p:cNvSpPr txBox="1"/>
          <p:nvPr/>
        </p:nvSpPr>
        <p:spPr>
          <a:xfrm>
            <a:off x="6048504" y="533788"/>
            <a:ext cx="2902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500922-AF33-4B47-92BB-18DEFA35026A}"/>
              </a:ext>
            </a:extLst>
          </p:cNvPr>
          <p:cNvSpPr/>
          <p:nvPr/>
        </p:nvSpPr>
        <p:spPr>
          <a:xfrm>
            <a:off x="5991515" y="517488"/>
            <a:ext cx="394995" cy="3949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964DC-077A-4573-82BF-D15D1F71FC18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V="1">
            <a:off x="6189013" y="912483"/>
            <a:ext cx="0" cy="115744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453579-0886-432B-A041-7A0121AB1192}"/>
              </a:ext>
            </a:extLst>
          </p:cNvPr>
          <p:cNvSpPr/>
          <p:nvPr/>
        </p:nvSpPr>
        <p:spPr>
          <a:xfrm>
            <a:off x="5991515" y="2069923"/>
            <a:ext cx="394995" cy="3949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002D86-A080-44A1-BC40-EAD7B9C0AAA5}"/>
              </a:ext>
            </a:extLst>
          </p:cNvPr>
          <p:cNvSpPr/>
          <p:nvPr/>
        </p:nvSpPr>
        <p:spPr>
          <a:xfrm>
            <a:off x="7793064" y="539635"/>
            <a:ext cx="394995" cy="3949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23615C-63CC-47B2-99DF-95D68872C2B1}"/>
              </a:ext>
            </a:extLst>
          </p:cNvPr>
          <p:cNvSpPr/>
          <p:nvPr/>
        </p:nvSpPr>
        <p:spPr>
          <a:xfrm>
            <a:off x="7806189" y="2074825"/>
            <a:ext cx="394995" cy="3949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404F46-3F72-4588-B1EB-722E67C19988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H="1" flipV="1">
            <a:off x="7990562" y="934630"/>
            <a:ext cx="13125" cy="1140195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6CF74E-2CC1-46C6-A89C-E3E20D08664D}"/>
              </a:ext>
            </a:extLst>
          </p:cNvPr>
          <p:cNvCxnSpPr>
            <a:cxnSpLocks/>
            <a:stCxn id="20" idx="3"/>
            <a:endCxn id="9" idx="7"/>
          </p:cNvCxnSpPr>
          <p:nvPr/>
        </p:nvCxnSpPr>
        <p:spPr>
          <a:xfrm flipH="1">
            <a:off x="6532188" y="876784"/>
            <a:ext cx="1318722" cy="1411335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12D5A8-6639-4B4A-A7BB-574381CB3C5F}"/>
              </a:ext>
            </a:extLst>
          </p:cNvPr>
          <p:cNvSpPr txBox="1"/>
          <p:nvPr/>
        </p:nvSpPr>
        <p:spPr>
          <a:xfrm>
            <a:off x="6220585" y="1243897"/>
            <a:ext cx="29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400CF1-1BAC-47CB-A379-CAB4F09C9A11}"/>
              </a:ext>
            </a:extLst>
          </p:cNvPr>
          <p:cNvSpPr txBox="1"/>
          <p:nvPr/>
        </p:nvSpPr>
        <p:spPr>
          <a:xfrm>
            <a:off x="8306072" y="2651647"/>
            <a:ext cx="29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E6AE8-7AF5-45C6-85F3-B28B1617A72B}"/>
              </a:ext>
            </a:extLst>
          </p:cNvPr>
          <p:cNvSpPr txBox="1"/>
          <p:nvPr/>
        </p:nvSpPr>
        <p:spPr>
          <a:xfrm>
            <a:off x="6453939" y="13519"/>
            <a:ext cx="29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3E2D3B-429F-479E-9480-0DC3FF6B87A7}"/>
              </a:ext>
            </a:extLst>
          </p:cNvPr>
          <p:cNvSpPr txBox="1"/>
          <p:nvPr/>
        </p:nvSpPr>
        <p:spPr>
          <a:xfrm>
            <a:off x="7977812" y="1262527"/>
            <a:ext cx="29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66C2CE-B901-4CA2-9C49-6C6B03F35335}"/>
              </a:ext>
            </a:extLst>
          </p:cNvPr>
          <p:cNvSpPr txBox="1"/>
          <p:nvPr/>
        </p:nvSpPr>
        <p:spPr>
          <a:xfrm>
            <a:off x="7046406" y="1296622"/>
            <a:ext cx="29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14D1A-1FAB-409E-BEBF-B263C8759E03}"/>
              </a:ext>
            </a:extLst>
          </p:cNvPr>
          <p:cNvSpPr txBox="1"/>
          <p:nvPr/>
        </p:nvSpPr>
        <p:spPr>
          <a:xfrm>
            <a:off x="6443678" y="2597781"/>
            <a:ext cx="49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7,8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74BA54-950B-467A-B9F8-BDD544B59AD7}"/>
              </a:ext>
            </a:extLst>
          </p:cNvPr>
          <p:cNvSpPr/>
          <p:nvPr/>
        </p:nvSpPr>
        <p:spPr>
          <a:xfrm>
            <a:off x="6105358" y="5191569"/>
            <a:ext cx="500062" cy="500062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D7FCFE-4987-4F6E-AC34-A805D7B55794}"/>
              </a:ext>
            </a:extLst>
          </p:cNvPr>
          <p:cNvSpPr/>
          <p:nvPr/>
        </p:nvSpPr>
        <p:spPr>
          <a:xfrm>
            <a:off x="7955547" y="5183995"/>
            <a:ext cx="500062" cy="500062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EF7910-182E-4594-8A4B-5FC073EDC7BE}"/>
              </a:ext>
            </a:extLst>
          </p:cNvPr>
          <p:cNvSpPr/>
          <p:nvPr/>
        </p:nvSpPr>
        <p:spPr>
          <a:xfrm>
            <a:off x="7951153" y="3289604"/>
            <a:ext cx="500062" cy="500062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FDC353-EE9D-4992-952D-7CB23CD5CE68}"/>
              </a:ext>
            </a:extLst>
          </p:cNvPr>
          <p:cNvSpPr/>
          <p:nvPr/>
        </p:nvSpPr>
        <p:spPr>
          <a:xfrm>
            <a:off x="6088759" y="3187698"/>
            <a:ext cx="500062" cy="500062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1C4C3-7E6A-4501-9B05-36C23EEB362A}"/>
              </a:ext>
            </a:extLst>
          </p:cNvPr>
          <p:cNvSpPr txBox="1"/>
          <p:nvPr/>
        </p:nvSpPr>
        <p:spPr>
          <a:xfrm>
            <a:off x="5991515" y="5103046"/>
            <a:ext cx="4959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FFCE96-27D8-416D-BB4A-593F67662246}"/>
              </a:ext>
            </a:extLst>
          </p:cNvPr>
          <p:cNvSpPr txBox="1"/>
          <p:nvPr/>
        </p:nvSpPr>
        <p:spPr>
          <a:xfrm>
            <a:off x="7806189" y="5103046"/>
            <a:ext cx="5168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5BBB0B-9F53-4028-B596-0E31A373683B}"/>
              </a:ext>
            </a:extLst>
          </p:cNvPr>
          <p:cNvSpPr txBox="1"/>
          <p:nvPr/>
        </p:nvSpPr>
        <p:spPr>
          <a:xfrm>
            <a:off x="7793064" y="3544537"/>
            <a:ext cx="4692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91B2CE-AF33-46BA-8AFC-0473BFC40B12}"/>
              </a:ext>
            </a:extLst>
          </p:cNvPr>
          <p:cNvSpPr txBox="1"/>
          <p:nvPr/>
        </p:nvSpPr>
        <p:spPr>
          <a:xfrm>
            <a:off x="6048504" y="3510470"/>
            <a:ext cx="2902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DCCEBB-C66E-452B-B78B-61DFE058314C}"/>
              </a:ext>
            </a:extLst>
          </p:cNvPr>
          <p:cNvSpPr/>
          <p:nvPr/>
        </p:nvSpPr>
        <p:spPr>
          <a:xfrm>
            <a:off x="5991515" y="3494170"/>
            <a:ext cx="394995" cy="3949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C8A3FF-B6FD-44A3-A973-EC2AD6C68519}"/>
              </a:ext>
            </a:extLst>
          </p:cNvPr>
          <p:cNvCxnSpPr>
            <a:cxnSpLocks/>
            <a:stCxn id="36" idx="1"/>
            <a:endCxn id="38" idx="6"/>
          </p:cNvCxnSpPr>
          <p:nvPr/>
        </p:nvCxnSpPr>
        <p:spPr>
          <a:xfrm flipH="1" flipV="1">
            <a:off x="6386510" y="3691668"/>
            <a:ext cx="1406554" cy="2214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C5AD06A-FA68-4937-9598-1208BB1199A3}"/>
              </a:ext>
            </a:extLst>
          </p:cNvPr>
          <p:cNvSpPr/>
          <p:nvPr/>
        </p:nvSpPr>
        <p:spPr>
          <a:xfrm>
            <a:off x="5991515" y="5046605"/>
            <a:ext cx="394995" cy="3949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1E7F8-3A4A-4589-83A0-BF61DC0EA25C}"/>
              </a:ext>
            </a:extLst>
          </p:cNvPr>
          <p:cNvSpPr/>
          <p:nvPr/>
        </p:nvSpPr>
        <p:spPr>
          <a:xfrm>
            <a:off x="7793064" y="3516317"/>
            <a:ext cx="394995" cy="3949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A1D6CC-37D6-4140-AEE5-E815B29F8A2D}"/>
              </a:ext>
            </a:extLst>
          </p:cNvPr>
          <p:cNvSpPr/>
          <p:nvPr/>
        </p:nvSpPr>
        <p:spPr>
          <a:xfrm>
            <a:off x="7806189" y="5051507"/>
            <a:ext cx="394995" cy="3949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631CEB-0D75-432E-A923-FE08FB4DDB20}"/>
              </a:ext>
            </a:extLst>
          </p:cNvPr>
          <p:cNvCxnSpPr>
            <a:cxnSpLocks/>
            <a:stCxn id="42" idx="2"/>
            <a:endCxn id="40" idx="6"/>
          </p:cNvCxnSpPr>
          <p:nvPr/>
        </p:nvCxnSpPr>
        <p:spPr>
          <a:xfrm flipH="1" flipV="1">
            <a:off x="6386510" y="5244103"/>
            <a:ext cx="1419679" cy="4902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C50954-3D8A-43BB-A4A2-61A046B3005A}"/>
              </a:ext>
            </a:extLst>
          </p:cNvPr>
          <p:cNvCxnSpPr>
            <a:cxnSpLocks/>
            <a:stCxn id="42" idx="1"/>
            <a:endCxn id="38" idx="5"/>
          </p:cNvCxnSpPr>
          <p:nvPr/>
        </p:nvCxnSpPr>
        <p:spPr>
          <a:xfrm flipH="1" flipV="1">
            <a:off x="6328664" y="3831319"/>
            <a:ext cx="1535371" cy="127803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6B852FA-F95B-4FED-A008-99430BA687CC}"/>
              </a:ext>
            </a:extLst>
          </p:cNvPr>
          <p:cNvSpPr txBox="1"/>
          <p:nvPr/>
        </p:nvSpPr>
        <p:spPr>
          <a:xfrm>
            <a:off x="7044457" y="3356519"/>
            <a:ext cx="29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770627-AF4A-471A-85AF-2FD21707560C}"/>
              </a:ext>
            </a:extLst>
          </p:cNvPr>
          <p:cNvSpPr txBox="1"/>
          <p:nvPr/>
        </p:nvSpPr>
        <p:spPr>
          <a:xfrm>
            <a:off x="8464160" y="5574463"/>
            <a:ext cx="495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6,9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394073-FB07-4F52-8E02-7FCA917CDF0A}"/>
              </a:ext>
            </a:extLst>
          </p:cNvPr>
          <p:cNvSpPr txBox="1"/>
          <p:nvPr/>
        </p:nvSpPr>
        <p:spPr>
          <a:xfrm>
            <a:off x="6453938" y="2990201"/>
            <a:ext cx="516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1,4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D9C71A-3EA0-4CF6-A008-28C523ABBB93}"/>
              </a:ext>
            </a:extLst>
          </p:cNvPr>
          <p:cNvSpPr txBox="1"/>
          <p:nvPr/>
        </p:nvSpPr>
        <p:spPr>
          <a:xfrm>
            <a:off x="8464160" y="2990201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4E8680-6076-4087-8517-0455C222B18A}"/>
              </a:ext>
            </a:extLst>
          </p:cNvPr>
          <p:cNvSpPr txBox="1"/>
          <p:nvPr/>
        </p:nvSpPr>
        <p:spPr>
          <a:xfrm>
            <a:off x="7051040" y="5205864"/>
            <a:ext cx="29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A5A72-9B8B-4CCE-AF1F-20AFAD35DC91}"/>
              </a:ext>
            </a:extLst>
          </p:cNvPr>
          <p:cNvSpPr txBox="1"/>
          <p:nvPr/>
        </p:nvSpPr>
        <p:spPr>
          <a:xfrm>
            <a:off x="7046406" y="4239222"/>
            <a:ext cx="29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2BCBCC-D0D5-4482-ACB9-128458F5ABE2}"/>
              </a:ext>
            </a:extLst>
          </p:cNvPr>
          <p:cNvSpPr txBox="1"/>
          <p:nvPr/>
        </p:nvSpPr>
        <p:spPr>
          <a:xfrm>
            <a:off x="6430741" y="5574463"/>
            <a:ext cx="49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79A882-627E-4753-8A42-44921C2947DE}"/>
              </a:ext>
            </a:extLst>
          </p:cNvPr>
          <p:cNvSpPr txBox="1"/>
          <p:nvPr/>
        </p:nvSpPr>
        <p:spPr>
          <a:xfrm>
            <a:off x="7951152" y="4189208"/>
            <a:ext cx="924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X error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F36654-F175-4DBD-8330-5EA50F0267B5}"/>
              </a:ext>
            </a:extLst>
          </p:cNvPr>
          <p:cNvSpPr txBox="1"/>
          <p:nvPr/>
        </p:nvSpPr>
        <p:spPr>
          <a:xfrm>
            <a:off x="6599082" y="790078"/>
            <a:ext cx="924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Z error </a:t>
            </a:r>
          </a:p>
        </p:txBody>
      </p:sp>
    </p:spTree>
    <p:extLst>
      <p:ext uri="{BB962C8B-B14F-4D97-AF65-F5344CB8AC3E}">
        <p14:creationId xmlns:p14="http://schemas.microsoft.com/office/powerpoint/2010/main" val="379735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6509</TotalTime>
  <Words>804</Words>
  <Application>Microsoft Office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SFSS0800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145</cp:revision>
  <dcterms:created xsi:type="dcterms:W3CDTF">2020-05-09T13:41:53Z</dcterms:created>
  <dcterms:modified xsi:type="dcterms:W3CDTF">2020-12-15T18:00:12Z</dcterms:modified>
</cp:coreProperties>
</file>