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1/13/2023</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dirty="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dirty="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dirty="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dirty="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dirty="0"/>
              <a:t>1/13/2023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dirty="0"/>
              <a:t>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1/13/2023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1/13/2023</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1/13/2023</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3504" y="3566314"/>
            <a:ext cx="6329311" cy="55695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 name="Rectangle 3"/>
          <p:cNvSpPr/>
          <p:nvPr/>
        </p:nvSpPr>
        <p:spPr>
          <a:xfrm>
            <a:off x="667512" y="4206876"/>
            <a:ext cx="2749019" cy="1063393"/>
          </a:xfrm>
          <a:prstGeom prst="rect">
            <a:avLst/>
          </a:prstGeom>
          <a:ln>
            <a:prstDash val="solid"/>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ctrTitle"/>
          </p:nvPr>
        </p:nvSpPr>
        <p:spPr/>
        <p:txBody>
          <a:bodyPr/>
          <a:lstStyle/>
          <a:p>
            <a:r>
              <a:rPr lang="en-GB" sz="3200" dirty="0" err="1" smtClean="0"/>
              <a:t>Analyzing</a:t>
            </a:r>
            <a:r>
              <a:rPr lang="en-GB" sz="3200" dirty="0" smtClean="0"/>
              <a:t> Correctness in Formal Methods</a:t>
            </a:r>
            <a:endParaRPr lang="en-US" sz="3200" dirty="0"/>
          </a:p>
        </p:txBody>
      </p:sp>
      <p:sp>
        <p:nvSpPr>
          <p:cNvPr id="3" name="Subtitle 2"/>
          <p:cNvSpPr>
            <a:spLocks noGrp="1"/>
          </p:cNvSpPr>
          <p:nvPr>
            <p:ph type="subTitle" idx="1"/>
          </p:nvPr>
        </p:nvSpPr>
        <p:spPr/>
        <p:txBody>
          <a:bodyPr>
            <a:normAutofit/>
          </a:bodyPr>
          <a:lstStyle/>
          <a:p>
            <a:r>
              <a:rPr lang="en-GB" sz="1600" dirty="0" smtClean="0"/>
              <a:t>Jibran bilal khan(20-SE-040)</a:t>
            </a:r>
          </a:p>
          <a:p>
            <a:r>
              <a:rPr lang="en-GB" sz="1600" dirty="0" err="1" smtClean="0"/>
              <a:t>Arslan</a:t>
            </a:r>
            <a:r>
              <a:rPr lang="en-GB" sz="1600" dirty="0" smtClean="0"/>
              <a:t> </a:t>
            </a:r>
            <a:r>
              <a:rPr lang="en-GB" sz="1600" dirty="0" err="1" smtClean="0"/>
              <a:t>dilshad</a:t>
            </a:r>
            <a:r>
              <a:rPr lang="en-GB" sz="1600" dirty="0" smtClean="0"/>
              <a:t>(20-SE-46)</a:t>
            </a:r>
          </a:p>
          <a:p>
            <a:r>
              <a:rPr lang="en-GB" sz="1600" dirty="0" smtClean="0"/>
              <a:t>Bilal </a:t>
            </a:r>
            <a:r>
              <a:rPr lang="en-GB" sz="1600" dirty="0" err="1" smtClean="0"/>
              <a:t>ahmed</a:t>
            </a:r>
            <a:r>
              <a:rPr lang="en-GB" sz="1600" dirty="0" smtClean="0"/>
              <a:t> </a:t>
            </a:r>
            <a:r>
              <a:rPr lang="en-GB" sz="1600" dirty="0" err="1" smtClean="0"/>
              <a:t>chattha</a:t>
            </a:r>
            <a:r>
              <a:rPr lang="en-GB" sz="1600" smtClean="0"/>
              <a:t>(20-SE-060)</a:t>
            </a:r>
            <a:endParaRPr lang="en-GB" sz="1600" dirty="0" smtClean="0"/>
          </a:p>
        </p:txBody>
      </p:sp>
    </p:spTree>
    <p:extLst>
      <p:ext uri="{BB962C8B-B14F-4D97-AF65-F5344CB8AC3E}">
        <p14:creationId xmlns:p14="http://schemas.microsoft.com/office/powerpoint/2010/main" val="25031319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Introduction:</a:t>
            </a:r>
            <a:endParaRPr lang="en-US" dirty="0"/>
          </a:p>
        </p:txBody>
      </p:sp>
      <p:sp>
        <p:nvSpPr>
          <p:cNvPr id="3" name="Content Placeholder 2"/>
          <p:cNvSpPr>
            <a:spLocks noGrp="1"/>
          </p:cNvSpPr>
          <p:nvPr>
            <p:ph idx="1"/>
          </p:nvPr>
        </p:nvSpPr>
        <p:spPr/>
        <p:txBody>
          <a:bodyPr/>
          <a:lstStyle/>
          <a:p>
            <a:r>
              <a:rPr lang="en-US" dirty="0"/>
              <a:t>Analyzing the correctness of a software system through formal methods involves using mathematical techniques to formally prove that the system meets its specifications. This is done by creating a formal model of the system and using mathematical logic to prove that the system satisfies certain </a:t>
            </a:r>
            <a:r>
              <a:rPr lang="en-US" dirty="0" err="1"/>
              <a:t>properties.Formal</a:t>
            </a:r>
            <a:r>
              <a:rPr lang="en-US" dirty="0"/>
              <a:t> methods include techniques such as mathematical logic, formal verification, model checking, and theorem proving. These techniques can be used to analyze the correctness of a software system at different levels, including the requirements, design, and implementation of the system</a:t>
            </a:r>
            <a:endParaRPr lang="en-US" dirty="0"/>
          </a:p>
        </p:txBody>
      </p:sp>
    </p:spTree>
    <p:extLst>
      <p:ext uri="{BB962C8B-B14F-4D97-AF65-F5344CB8AC3E}">
        <p14:creationId xmlns:p14="http://schemas.microsoft.com/office/powerpoint/2010/main" val="40456094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STATIC ANALYSIS</a:t>
            </a:r>
            <a:endParaRPr lang="en-US" dirty="0"/>
          </a:p>
        </p:txBody>
      </p:sp>
      <p:sp>
        <p:nvSpPr>
          <p:cNvPr id="3" name="Content Placeholder 2"/>
          <p:cNvSpPr>
            <a:spLocks noGrp="1"/>
          </p:cNvSpPr>
          <p:nvPr>
            <p:ph idx="1"/>
          </p:nvPr>
        </p:nvSpPr>
        <p:spPr/>
        <p:txBody>
          <a:bodyPr/>
          <a:lstStyle/>
          <a:p>
            <a:r>
              <a:rPr lang="en-US" dirty="0"/>
              <a:t>Before starting some discussion on formal methods and testing, it is necessary to introduce some terminology. Unfortunately, there is no consensus on these issues among the various research communities working in the area of software. There is not even an agreement on the meanings of the words “validation” and “verification” .Similarly, the word “testing” is often used with different meanings. Looking in a dictionary, one gets definitions such as: “subjecting somebody or something to challenging difficulties” In the case of software and formal methods, the “somebody or something” and the “challenging difficulties” are sometimes understood in different ways. In most cases, the entity under test is a system, and the “challenging difficulties” are inputs, or sequences of inputs, aiming at revealing some dysfunctions</a:t>
            </a:r>
          </a:p>
          <a:p>
            <a:r>
              <a:rPr lang="en-US" dirty="0"/>
              <a:t> </a:t>
            </a:r>
          </a:p>
        </p:txBody>
      </p:sp>
    </p:spTree>
    <p:extLst>
      <p:ext uri="{BB962C8B-B14F-4D97-AF65-F5344CB8AC3E}">
        <p14:creationId xmlns:p14="http://schemas.microsoft.com/office/powerpoint/2010/main" val="14022726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40575" y="645590"/>
            <a:ext cx="7622770" cy="573579"/>
          </a:xfrm>
          <a:prstGeom prst="rect">
            <a:avLst/>
          </a:prstGeom>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6" name="Content Placeholder 15"/>
          <p:cNvSpPr>
            <a:spLocks noGrp="1"/>
          </p:cNvSpPr>
          <p:nvPr>
            <p:ph idx="1"/>
          </p:nvPr>
        </p:nvSpPr>
        <p:spPr>
          <a:xfrm>
            <a:off x="440575" y="1787236"/>
            <a:ext cx="10753725" cy="3832686"/>
          </a:xfrm>
        </p:spPr>
        <p:txBody>
          <a:bodyPr>
            <a:normAutofit/>
          </a:bodyPr>
          <a:lstStyle/>
          <a:p>
            <a:pPr>
              <a:buFont typeface="Arial" panose="020B0604020202020204" pitchFamily="34" charset="0"/>
              <a:buChar char="•"/>
            </a:pPr>
            <a:r>
              <a:rPr lang="en-US" b="1" dirty="0"/>
              <a:t>Debugging or Testing Formal </a:t>
            </a:r>
            <a:r>
              <a:rPr lang="en-US" b="1" dirty="0" smtClean="0"/>
              <a:t>Specifications</a:t>
            </a:r>
          </a:p>
          <a:p>
            <a:pPr marL="0" indent="0">
              <a:buNone/>
            </a:pPr>
            <a:endParaRPr lang="en-US" b="1" dirty="0" smtClean="0"/>
          </a:p>
          <a:p>
            <a:pPr>
              <a:buFont typeface="Arial" panose="020B0604020202020204" pitchFamily="34" charset="0"/>
              <a:buChar char="•"/>
            </a:pPr>
            <a:r>
              <a:rPr lang="en-US" b="1" dirty="0"/>
              <a:t>Testing </a:t>
            </a:r>
            <a:r>
              <a:rPr lang="en-US" b="1" dirty="0" smtClean="0"/>
              <a:t>Implementations</a:t>
            </a:r>
          </a:p>
          <a:p>
            <a:pPr marL="0" indent="0">
              <a:buNone/>
            </a:pPr>
            <a:endParaRPr lang="en-US" dirty="0"/>
          </a:p>
          <a:p>
            <a:pPr>
              <a:buFont typeface="Arial" panose="020B0604020202020204" pitchFamily="34" charset="0"/>
              <a:buChar char="•"/>
            </a:pPr>
            <a:r>
              <a:rPr lang="en-US" b="1" dirty="0"/>
              <a:t>Specifications, Implementations, and </a:t>
            </a:r>
            <a:r>
              <a:rPr lang="en-US" b="1" dirty="0" smtClean="0"/>
              <a:t>Testing</a:t>
            </a:r>
          </a:p>
          <a:p>
            <a:pPr marL="0" indent="0">
              <a:buNone/>
            </a:pPr>
            <a:endParaRPr lang="en-US" b="1" dirty="0" smtClean="0"/>
          </a:p>
          <a:p>
            <a:pPr>
              <a:buFont typeface="Arial" panose="020B0604020202020204" pitchFamily="34" charset="0"/>
              <a:buChar char="•"/>
            </a:pPr>
            <a:r>
              <a:rPr lang="en-US" b="1" dirty="0"/>
              <a:t>Test Experiments, Exhaustiveness, and Testability</a:t>
            </a:r>
            <a:endParaRPr lang="en-US" dirty="0"/>
          </a:p>
        </p:txBody>
      </p:sp>
      <p:sp>
        <p:nvSpPr>
          <p:cNvPr id="17" name="TextBox 16"/>
          <p:cNvSpPr txBox="1"/>
          <p:nvPr/>
        </p:nvSpPr>
        <p:spPr>
          <a:xfrm>
            <a:off x="588125" y="609541"/>
            <a:ext cx="7327670" cy="584775"/>
          </a:xfrm>
          <a:prstGeom prst="rect">
            <a:avLst/>
          </a:prstGeom>
          <a:noFill/>
        </p:spPr>
        <p:txBody>
          <a:bodyPr wrap="square" rtlCol="0">
            <a:spAutoFit/>
          </a:bodyPr>
          <a:lstStyle/>
          <a:p>
            <a:r>
              <a:rPr lang="en-GB" sz="3200" b="1" dirty="0" smtClean="0">
                <a:solidFill>
                  <a:schemeClr val="bg1"/>
                </a:solidFill>
              </a:rPr>
              <a:t>Types of static analysis:</a:t>
            </a:r>
            <a:endParaRPr lang="en-US" sz="3200" b="1" dirty="0">
              <a:solidFill>
                <a:schemeClr val="bg1"/>
              </a:solidFill>
            </a:endParaRPr>
          </a:p>
        </p:txBody>
      </p:sp>
    </p:spTree>
    <p:extLst>
      <p:ext uri="{BB962C8B-B14F-4D97-AF65-F5344CB8AC3E}">
        <p14:creationId xmlns:p14="http://schemas.microsoft.com/office/powerpoint/2010/main" val="1007709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SIMULATION:</a:t>
            </a:r>
            <a:r>
              <a:rPr lang="en-US" b="1" dirty="0" smtClean="0">
                <a:solidFill>
                  <a:schemeClr val="bg1"/>
                </a:solidFill>
              </a:rPr>
              <a:t>MULATION</a:t>
            </a:r>
            <a:r>
              <a:rPr lang="en-US" b="1" u="sng"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p:txBody>
          <a:bodyPr/>
          <a:lstStyle/>
          <a:p>
            <a:r>
              <a:rPr lang="en-US" dirty="0"/>
              <a:t>Simulation models in formal methods are mathematical representations of a system that are used to analyze its behavior and verify its properties. These models are typically created using a formal language, such as first-order logic or temporal logic, and may include a combination of discrete and continuous variables. They can be used to model a wide range of systems, including software, hardware, and systems with both physical and logical </a:t>
            </a:r>
            <a:r>
              <a:rPr lang="en-US" dirty="0" smtClean="0"/>
              <a:t>components</a:t>
            </a:r>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US" dirty="0"/>
          </a:p>
        </p:txBody>
      </p:sp>
    </p:spTree>
    <p:extLst>
      <p:ext uri="{BB962C8B-B14F-4D97-AF65-F5344CB8AC3E}">
        <p14:creationId xmlns:p14="http://schemas.microsoft.com/office/powerpoint/2010/main" val="41843114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simulation methods: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GB" dirty="0" smtClean="0"/>
              <a:t> Finite state machine(FSM)</a:t>
            </a:r>
          </a:p>
          <a:p>
            <a:pPr marL="0" indent="0">
              <a:buNone/>
            </a:pPr>
            <a:endParaRPr lang="en-GB" dirty="0" smtClean="0"/>
          </a:p>
          <a:p>
            <a:pPr>
              <a:buFont typeface="Arial" panose="020B0604020202020204" pitchFamily="34" charset="0"/>
              <a:buChar char="•"/>
            </a:pPr>
            <a:r>
              <a:rPr lang="en-GB" dirty="0" smtClean="0"/>
              <a:t> Petri net’s</a:t>
            </a:r>
          </a:p>
          <a:p>
            <a:pPr marL="0" indent="0">
              <a:buNone/>
            </a:pPr>
            <a:endParaRPr lang="en-GB" dirty="0" smtClean="0"/>
          </a:p>
          <a:p>
            <a:pPr>
              <a:buFont typeface="Arial" panose="020B0604020202020204" pitchFamily="34" charset="0"/>
              <a:buChar char="•"/>
            </a:pPr>
            <a:r>
              <a:rPr lang="en-GB" dirty="0" smtClean="0"/>
              <a:t> Timed automata</a:t>
            </a:r>
          </a:p>
          <a:p>
            <a:pPr marL="0" indent="0">
              <a:buNone/>
            </a:pPr>
            <a:endParaRPr lang="en-GB" dirty="0" smtClean="0"/>
          </a:p>
          <a:p>
            <a:pPr>
              <a:buFont typeface="Arial" panose="020B0604020202020204" pitchFamily="34" charset="0"/>
              <a:buChar char="•"/>
            </a:pPr>
            <a:r>
              <a:rPr lang="en-GB" dirty="0" smtClean="0"/>
              <a:t> Hybrid automata</a:t>
            </a:r>
          </a:p>
        </p:txBody>
      </p:sp>
    </p:spTree>
    <p:extLst>
      <p:ext uri="{BB962C8B-B14F-4D97-AF65-F5344CB8AC3E}">
        <p14:creationId xmlns:p14="http://schemas.microsoft.com/office/powerpoint/2010/main" val="17462702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 CHECKING</a:t>
            </a:r>
            <a:endParaRPr lang="en-US" dirty="0"/>
          </a:p>
        </p:txBody>
      </p:sp>
      <p:sp>
        <p:nvSpPr>
          <p:cNvPr id="3" name="Content Placeholder 2"/>
          <p:cNvSpPr>
            <a:spLocks noGrp="1"/>
          </p:cNvSpPr>
          <p:nvPr>
            <p:ph idx="1"/>
          </p:nvPr>
        </p:nvSpPr>
        <p:spPr/>
        <p:txBody>
          <a:bodyPr>
            <a:normAutofit fontScale="85000" lnSpcReduction="10000"/>
          </a:bodyPr>
          <a:lstStyle/>
          <a:p>
            <a:r>
              <a:rPr lang="en-US" dirty="0"/>
              <a:t>Model checking is a formal verification technique used in formal methods to automatically check the properties of a system against a formal specification. It is used to verify that a system, represented as a mathematical model, meets a set of desired properties or requirements</a:t>
            </a:r>
            <a:r>
              <a:rPr lang="en-US" dirty="0" smtClean="0"/>
              <a:t>.</a:t>
            </a:r>
          </a:p>
          <a:p>
            <a:endParaRPr lang="en-GB" dirty="0"/>
          </a:p>
          <a:p>
            <a:pPr marL="0" indent="0">
              <a:buNone/>
            </a:pPr>
            <a:endParaRPr lang="en-GB" dirty="0" smtClean="0"/>
          </a:p>
          <a:p>
            <a:r>
              <a:rPr lang="en-US" dirty="0"/>
              <a:t>The process of model checking involves:</a:t>
            </a:r>
          </a:p>
          <a:p>
            <a:pPr lvl="0">
              <a:buFont typeface="Arial" panose="020B0604020202020204" pitchFamily="34" charset="0"/>
              <a:buChar char="•"/>
            </a:pPr>
            <a:r>
              <a:rPr lang="en-US" dirty="0" smtClean="0"/>
              <a:t> </a:t>
            </a:r>
            <a:r>
              <a:rPr lang="en-US" sz="1800" dirty="0" smtClean="0"/>
              <a:t>Creating </a:t>
            </a:r>
            <a:r>
              <a:rPr lang="en-US" sz="1800" dirty="0"/>
              <a:t>a mathematical model of the system using a formal language, such as first-order logic or temporal logic.</a:t>
            </a:r>
          </a:p>
          <a:p>
            <a:pPr lvl="0">
              <a:buFont typeface="Arial" panose="020B0604020202020204" pitchFamily="34" charset="0"/>
              <a:buChar char="•"/>
            </a:pPr>
            <a:r>
              <a:rPr lang="en-US" sz="1800" dirty="0" smtClean="0"/>
              <a:t> Specifying </a:t>
            </a:r>
            <a:r>
              <a:rPr lang="en-US" sz="1800" dirty="0"/>
              <a:t>a set of properties or requirements that the system must satisfy using temporal logic or another </a:t>
            </a:r>
            <a:r>
              <a:rPr lang="en-US" sz="1800" dirty="0" smtClean="0"/>
              <a:t>  formal </a:t>
            </a:r>
            <a:r>
              <a:rPr lang="en-US" sz="1800" dirty="0"/>
              <a:t>language.</a:t>
            </a:r>
          </a:p>
          <a:p>
            <a:pPr lvl="0">
              <a:buFont typeface="Arial" panose="020B0604020202020204" pitchFamily="34" charset="0"/>
              <a:buChar char="•"/>
            </a:pPr>
            <a:r>
              <a:rPr lang="en-US" sz="1800" dirty="0" smtClean="0"/>
              <a:t> Using </a:t>
            </a:r>
            <a:r>
              <a:rPr lang="en-US" sz="1800" dirty="0"/>
              <a:t>an automated model checking algorithm to check if the system's model satisfies the specified properties by exploring the state space of the model.</a:t>
            </a:r>
          </a:p>
          <a:p>
            <a:pPr lvl="0">
              <a:buFont typeface="Arial" panose="020B0604020202020204" pitchFamily="34" charset="0"/>
              <a:buChar char="•"/>
            </a:pPr>
            <a:r>
              <a:rPr lang="en-US" sz="1800" dirty="0" smtClean="0"/>
              <a:t> Generating </a:t>
            </a:r>
            <a:r>
              <a:rPr lang="en-US" sz="1800" dirty="0"/>
              <a:t>a counterexample if the system does not satisfy a property.</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2144574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29695" y="2635135"/>
            <a:ext cx="1704109" cy="66501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941086" y="2809703"/>
            <a:ext cx="1509590" cy="390697"/>
          </a:xfrm>
        </p:spPr>
        <p:txBody>
          <a:bodyPr>
            <a:normAutofit lnSpcReduction="10000"/>
          </a:bodyPr>
          <a:lstStyle/>
          <a:p>
            <a:pPr algn="ctr"/>
            <a:r>
              <a:rPr lang="en-GB" dirty="0" smtClean="0"/>
              <a:t>THE END</a:t>
            </a:r>
            <a:endParaRPr lang="en-US" dirty="0"/>
          </a:p>
        </p:txBody>
      </p:sp>
    </p:spTree>
    <p:extLst>
      <p:ext uri="{BB962C8B-B14F-4D97-AF65-F5344CB8AC3E}">
        <p14:creationId xmlns:p14="http://schemas.microsoft.com/office/powerpoint/2010/main" val="3064081653"/>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36</TotalTime>
  <Words>529</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 Light</vt:lpstr>
      <vt:lpstr>Metropolitan</vt:lpstr>
      <vt:lpstr>Analyzing Correctness in Formal Methods</vt:lpstr>
      <vt:lpstr>Introduction:</vt:lpstr>
      <vt:lpstr>STATIC ANALYSIS</vt:lpstr>
      <vt:lpstr>PowerPoint Presentation</vt:lpstr>
      <vt:lpstr>SIMULATION:MULATION:</vt:lpstr>
      <vt:lpstr>Types of simulation methods:</vt:lpstr>
      <vt:lpstr>MODEL CHECKING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Correctness in Formal Methods</dc:title>
  <dc:creator>jibran bilal</dc:creator>
  <cp:lastModifiedBy>jibran bilal</cp:lastModifiedBy>
  <cp:revision>5</cp:revision>
  <dcterms:created xsi:type="dcterms:W3CDTF">2023-01-13T18:57:39Z</dcterms:created>
  <dcterms:modified xsi:type="dcterms:W3CDTF">2023-01-13T19:34:15Z</dcterms:modified>
</cp:coreProperties>
</file>