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01" r:id="rId4"/>
  </p:sldMasterIdLst>
  <p:notesMasterIdLst>
    <p:notesMasterId r:id="rId27"/>
  </p:notes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15" d="100"/>
          <a:sy n="115" d="100"/>
        </p:scale>
        <p:origin x="372" y="108"/>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E99295-1927-4690-9E21-396E5CFE5935}"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7869AD-2B15-4487-A7B3-2A50F6D3C324}" type="slidenum">
              <a:rPr lang="en-US" smtClean="0"/>
              <a:t>‹#›</a:t>
            </a:fld>
            <a:endParaRPr lang="en-US"/>
          </a:p>
        </p:txBody>
      </p:sp>
    </p:spTree>
    <p:extLst>
      <p:ext uri="{BB962C8B-B14F-4D97-AF65-F5344CB8AC3E}">
        <p14:creationId xmlns:p14="http://schemas.microsoft.com/office/powerpoint/2010/main" val="104193993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851AE-F437-A04B-ADE2-D5E346F2089C}"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8121127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0851AE-F437-A04B-ADE2-D5E346F2089C}"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759936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3680159385"/>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C3BDDDD7-72ED-FC4E-8075-0107060235C5}"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003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26B3D9D9-8B30-6A45-929D-0A0366E2E953}"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1/21/2022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1D0754-1959-7F4F-A198-3F4710E170D8}"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7" name="Rectangle 6">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8" name="Straight Connector 7"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9352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754519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smtClean="0"/>
              <a:t>Click icon to add picture</a:t>
            </a:r>
            <a:endParaRPr lang="en-US" noProof="0"/>
          </a:p>
        </p:txBody>
      </p:sp>
    </p:spTree>
    <p:extLst>
      <p:ext uri="{BB962C8B-B14F-4D97-AF65-F5344CB8AC3E}">
        <p14:creationId xmlns:p14="http://schemas.microsoft.com/office/powerpoint/2010/main" val="36874912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1/21/2022</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22617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9964A5-3468-3F49-AD7A-0CF5EB762F89}" type="datetime1">
              <a:rPr lang="en-US" noProof="0" smtClean="0"/>
              <a:t>1/21/2022</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155509498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16E73E-FB98-2A42-974A-9CD83D46C100}" type="datetime1">
              <a:rPr lang="en-US" noProof="0" smtClean="0"/>
              <a:t>1/21/2022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104814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A115EF-7A83-9842-815E-554E5DEB63CD}" type="datetime1">
              <a:rPr lang="en-US" noProof="0" smtClean="0"/>
              <a:t>1/21/2022</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381639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E097A0-4000-B744-87D8-18F42A934248}" type="datetime1">
              <a:rPr lang="en-US" noProof="0" smtClean="0"/>
              <a:t>1/21/2022</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156423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1/21/2022</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86081139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0851AE-F437-A04B-ADE2-D5E346F2089C}" type="datetime1">
              <a:rPr lang="en-US" noProof="0" smtClean="0"/>
              <a:t>1/21/2022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18934041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0851AE-F437-A04B-ADE2-D5E346F2089C}" type="datetime1">
              <a:rPr lang="en-US" noProof="0" smtClean="0"/>
              <a:t>1/21/2022</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32455163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851AE-F437-A04B-ADE2-D5E346F2089C}" type="datetime1">
              <a:rPr lang="en-US" noProof="0" smtClean="0"/>
              <a:t>1/21/2022</a:t>
            </a:fld>
            <a:endParaRPr lang="en-US" noProof="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1853889601"/>
      </p:ext>
    </p:extLst>
  </p:cSld>
  <p:clrMap bg1="lt1" tx1="dk1" bg2="lt2" tx2="dk2" accent1="accent1" accent2="accent2" accent3="accent3" accent4="accent4" accent5="accent5" accent6="accent6" hlink="hlink" folHlink="folHlink"/>
  <p:sldLayoutIdLst>
    <p:sldLayoutId id="2147484502" r:id="rId1"/>
    <p:sldLayoutId id="2147484503" r:id="rId2"/>
    <p:sldLayoutId id="2147484504" r:id="rId3"/>
    <p:sldLayoutId id="2147484505" r:id="rId4"/>
    <p:sldLayoutId id="2147484506" r:id="rId5"/>
    <p:sldLayoutId id="2147484507" r:id="rId6"/>
    <p:sldLayoutId id="2147484508" r:id="rId7"/>
    <p:sldLayoutId id="2147484509" r:id="rId8"/>
    <p:sldLayoutId id="2147484510" r:id="rId9"/>
    <p:sldLayoutId id="2147484511" r:id="rId10"/>
    <p:sldLayoutId id="2147484512" r:id="rId11"/>
    <p:sldLayoutId id="2147484513" r:id="rId12"/>
    <p:sldLayoutId id="2147484514" r:id="rId13"/>
    <p:sldLayoutId id="2147484495" r:id="rId14"/>
    <p:sldLayoutId id="2147484490" r:id="rId15"/>
    <p:sldLayoutId id="2147484491" r:id="rId16"/>
    <p:sldLayoutId id="2147484492" r:id="rId17"/>
    <p:sldLayoutId id="2147484493" r:id="rId18"/>
    <p:sldLayoutId id="2147484496" r:id="rId19"/>
    <p:sldLayoutId id="2147484498" r:id="rId20"/>
    <p:sldLayoutId id="2147484499" r:id="rId21"/>
    <p:sldLayoutId id="2147484500" r:id="rId2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b="1" dirty="0" smtClean="0">
                <a:latin typeface="Times New Roman" panose="02020603050405020304" pitchFamily="18" charset="0"/>
                <a:cs typeface="Times New Roman" panose="02020603050405020304" pitchFamily="18" charset="0"/>
              </a:rPr>
              <a:t>Inventory Management System</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a:xfrm>
            <a:off x="584538" y="2353706"/>
            <a:ext cx="4633806" cy="3481829"/>
          </a:xfrm>
        </p:spPr>
        <p:txBody>
          <a:bodyPr/>
          <a:lstStyle/>
          <a:p>
            <a:pPr algn="ctr"/>
            <a:r>
              <a:rPr lang="en-GB" i="0" dirty="0" smtClean="0"/>
              <a:t>Ensuring </a:t>
            </a:r>
            <a:r>
              <a:rPr lang="en-GB" i="0" dirty="0"/>
              <a:t>throughout that you know what you have, where it is, and how to manage it</a:t>
            </a:r>
            <a:r>
              <a:rPr lang="en-GB" i="0" dirty="0" smtClean="0"/>
              <a:t>.</a:t>
            </a:r>
          </a:p>
          <a:p>
            <a:pPr algn="ctr"/>
            <a:endParaRPr lang="en-GB" sz="1600" i="0" dirty="0"/>
          </a:p>
          <a:p>
            <a:pPr algn="ctr"/>
            <a:r>
              <a:rPr lang="en-GB" sz="1600" i="0" dirty="0" smtClean="0"/>
              <a:t>Jibran Bilal Khan (20-SE-040)</a:t>
            </a:r>
          </a:p>
          <a:p>
            <a:pPr algn="ctr"/>
            <a:r>
              <a:rPr lang="en-GB" sz="1600" i="0" dirty="0" err="1" smtClean="0"/>
              <a:t>Aliha</a:t>
            </a:r>
            <a:r>
              <a:rPr lang="en-GB" sz="1600" i="0" dirty="0" smtClean="0"/>
              <a:t> </a:t>
            </a:r>
            <a:r>
              <a:rPr lang="en-GB" sz="1600" i="0" dirty="0" err="1" smtClean="0"/>
              <a:t>Shehzad</a:t>
            </a:r>
            <a:r>
              <a:rPr lang="en-GB" sz="1600" i="0" dirty="0" smtClean="0"/>
              <a:t> (20-SE-060)</a:t>
            </a:r>
          </a:p>
          <a:p>
            <a:pPr algn="ctr"/>
            <a:r>
              <a:rPr lang="en-GB" sz="1600" i="0" dirty="0" err="1" smtClean="0"/>
              <a:t>Arslan</a:t>
            </a:r>
            <a:r>
              <a:rPr lang="en-GB" sz="1600" i="0" dirty="0" smtClean="0"/>
              <a:t> </a:t>
            </a:r>
            <a:r>
              <a:rPr lang="en-GB" sz="1600" i="0" dirty="0" err="1" smtClean="0"/>
              <a:t>Dilshad</a:t>
            </a:r>
            <a:r>
              <a:rPr lang="en-GB" sz="1600" i="0" dirty="0" smtClean="0"/>
              <a:t> (20-SE-046)</a:t>
            </a:r>
          </a:p>
          <a:p>
            <a:pPr algn="ctr"/>
            <a:endParaRPr lang="en-GB" i="0" dirty="0"/>
          </a:p>
          <a:p>
            <a:pPr algn="ctr"/>
            <a:endParaRPr lang="en-GB" i="0" dirty="0" smtClean="0"/>
          </a:p>
          <a:p>
            <a:pPr algn="ctr"/>
            <a:endParaRPr lang="en-GB" i="0" dirty="0" smtClean="0"/>
          </a:p>
          <a:p>
            <a:pPr algn="ctr"/>
            <a:endParaRPr lang="en-US" dirty="0"/>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9295"/>
            <a:ext cx="10515600" cy="4547668"/>
          </a:xfrm>
        </p:spPr>
        <p:txBody>
          <a:bodyPr>
            <a:normAutofit fontScale="85000" lnSpcReduction="20000"/>
          </a:bodyPr>
          <a:lstStyle/>
          <a:p>
            <a:r>
              <a:rPr lang="en-GB" dirty="0" smtClean="0">
                <a:latin typeface="Times New Roman" panose="02020603050405020304" pitchFamily="18" charset="0"/>
                <a:cs typeface="Times New Roman" panose="02020603050405020304" pitchFamily="18" charset="0"/>
              </a:rPr>
              <a:t>Software Project Management Plan (SPMP) </a:t>
            </a:r>
          </a:p>
          <a:p>
            <a:r>
              <a:rPr lang="en-GB" dirty="0" smtClean="0">
                <a:latin typeface="Times New Roman" panose="02020603050405020304" pitchFamily="18" charset="0"/>
                <a:cs typeface="Times New Roman" panose="02020603050405020304" pitchFamily="18" charset="0"/>
              </a:rPr>
              <a:t>Project on Inventory Control System (PICS) </a:t>
            </a:r>
          </a:p>
          <a:p>
            <a:r>
              <a:rPr lang="en-GB" dirty="0" smtClean="0">
                <a:latin typeface="Times New Roman" panose="02020603050405020304" pitchFamily="18" charset="0"/>
                <a:cs typeface="Times New Roman" panose="02020603050405020304" pitchFamily="18" charset="0"/>
              </a:rPr>
              <a:t>Software Requirements Specifications (SRS) </a:t>
            </a:r>
          </a:p>
          <a:p>
            <a:r>
              <a:rPr lang="en-GB" dirty="0" smtClean="0">
                <a:latin typeface="Times New Roman" panose="02020603050405020304" pitchFamily="18" charset="0"/>
                <a:cs typeface="Times New Roman" panose="02020603050405020304" pitchFamily="18" charset="0"/>
              </a:rPr>
              <a:t>Software Architecture Design Document (SADD) </a:t>
            </a:r>
          </a:p>
          <a:p>
            <a:r>
              <a:rPr lang="en-GB" dirty="0" smtClean="0">
                <a:latin typeface="Times New Roman" panose="02020603050405020304" pitchFamily="18" charset="0"/>
                <a:cs typeface="Times New Roman" panose="02020603050405020304" pitchFamily="18" charset="0"/>
              </a:rPr>
              <a:t>Work Breakdown Structure </a:t>
            </a:r>
          </a:p>
          <a:p>
            <a:r>
              <a:rPr lang="en-GB" dirty="0" smtClean="0">
                <a:latin typeface="Times New Roman" panose="02020603050405020304" pitchFamily="18" charset="0"/>
                <a:cs typeface="Times New Roman" panose="02020603050405020304" pitchFamily="18" charset="0"/>
              </a:rPr>
              <a:t>Milestone Report </a:t>
            </a:r>
          </a:p>
          <a:p>
            <a:r>
              <a:rPr lang="en-GB" dirty="0" smtClean="0">
                <a:latin typeface="Times New Roman" panose="02020603050405020304" pitchFamily="18" charset="0"/>
                <a:cs typeface="Times New Roman" panose="02020603050405020304" pitchFamily="18" charset="0"/>
              </a:rPr>
              <a:t>Software Design Document (SDD)</a:t>
            </a:r>
          </a:p>
          <a:p>
            <a:r>
              <a:rPr lang="en-GB" dirty="0" smtClean="0">
                <a:latin typeface="Times New Roman" panose="02020603050405020304" pitchFamily="18" charset="0"/>
                <a:cs typeface="Times New Roman" panose="02020603050405020304" pitchFamily="18" charset="0"/>
              </a:rPr>
              <a:t>Risk Management Plan </a:t>
            </a:r>
          </a:p>
          <a:p>
            <a:r>
              <a:rPr lang="en-GB" dirty="0" smtClean="0">
                <a:latin typeface="Times New Roman" panose="02020603050405020304" pitchFamily="18" charset="0"/>
                <a:cs typeface="Times New Roman" panose="02020603050405020304" pitchFamily="18" charset="0"/>
              </a:rPr>
              <a:t>Quality Assurance Plan </a:t>
            </a:r>
          </a:p>
          <a:p>
            <a:r>
              <a:rPr lang="en-GB" dirty="0" smtClean="0">
                <a:latin typeface="Times New Roman" panose="02020603050405020304" pitchFamily="18" charset="0"/>
                <a:cs typeface="Times New Roman" panose="02020603050405020304" pitchFamily="18" charset="0"/>
              </a:rPr>
              <a:t> Source and Object Code </a:t>
            </a:r>
          </a:p>
          <a:p>
            <a:r>
              <a:rPr lang="en-GB" dirty="0" smtClean="0">
                <a:latin typeface="Times New Roman" panose="02020603050405020304" pitchFamily="18" charset="0"/>
                <a:cs typeface="Times New Roman" panose="02020603050405020304" pitchFamily="18" charset="0"/>
              </a:rPr>
              <a:t>User Manual</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10</a:t>
            </a:fld>
            <a:endParaRPr lang="en-US" noProof="0" dirty="0" smtClean="0"/>
          </a:p>
          <a:p>
            <a:r>
              <a:rPr lang="en-GB" dirty="0" smtClean="0"/>
              <a:t>Jibran</a:t>
            </a:r>
            <a:endParaRPr lang="en-US" noProof="0" dirty="0"/>
          </a:p>
        </p:txBody>
      </p:sp>
      <p:sp>
        <p:nvSpPr>
          <p:cNvPr id="5" name="Title 4"/>
          <p:cNvSpPr>
            <a:spLocks noGrp="1"/>
          </p:cNvSpPr>
          <p:nvPr>
            <p:ph type="title"/>
          </p:nvPr>
        </p:nvSpPr>
        <p:spPr>
          <a:xfrm>
            <a:off x="762000" y="268733"/>
            <a:ext cx="10591800" cy="840497"/>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Deliverables</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203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470089" y="1447200"/>
            <a:ext cx="7175622" cy="4355084"/>
          </a:xfrm>
          <a:prstGeom prst="rect">
            <a:avLst/>
          </a:prstGeom>
        </p:spPr>
      </p:pic>
      <p:sp>
        <p:nvSpPr>
          <p:cNvPr id="4" name="Slide Number Placeholder 3"/>
          <p:cNvSpPr>
            <a:spLocks noGrp="1"/>
          </p:cNvSpPr>
          <p:nvPr>
            <p:ph type="sldNum" sz="quarter" idx="12"/>
          </p:nvPr>
        </p:nvSpPr>
        <p:spPr/>
        <p:txBody>
          <a:bodyPr/>
          <a:lstStyle/>
          <a:p>
            <a:fld id="{13D2E340-0663-474B-992C-9192B5C45E57}" type="slidenum">
              <a:rPr lang="en-US" noProof="0" smtClean="0"/>
              <a:t>11</a:t>
            </a:fld>
            <a:endParaRPr lang="en-US" noProof="0" dirty="0" smtClean="0"/>
          </a:p>
          <a:p>
            <a:r>
              <a:rPr lang="en-GB" noProof="0" dirty="0" smtClean="0"/>
              <a:t>Jibran</a:t>
            </a:r>
            <a:endParaRPr lang="en-US" noProof="0" dirty="0"/>
          </a:p>
        </p:txBody>
      </p:sp>
      <p:sp>
        <p:nvSpPr>
          <p:cNvPr id="5" name="Title 4"/>
          <p:cNvSpPr>
            <a:spLocks noGrp="1"/>
          </p:cNvSpPr>
          <p:nvPr>
            <p:ph type="title"/>
          </p:nvPr>
        </p:nvSpPr>
        <p:spPr>
          <a:xfrm>
            <a:off x="762000" y="559678"/>
            <a:ext cx="10591800" cy="687231"/>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8128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D2E340-0663-474B-992C-9192B5C45E57}" type="slidenum">
              <a:rPr lang="en-US" noProof="0" smtClean="0"/>
              <a:t>12</a:t>
            </a:fld>
            <a:endParaRPr lang="en-US" noProof="0" dirty="0" smtClean="0"/>
          </a:p>
          <a:p>
            <a:r>
              <a:rPr lang="en-GB" dirty="0" smtClean="0"/>
              <a:t>Jibran</a:t>
            </a:r>
            <a:endParaRPr lang="en-US" noProof="0" dirty="0"/>
          </a:p>
        </p:txBody>
      </p:sp>
      <p:sp>
        <p:nvSpPr>
          <p:cNvPr id="5" name="Title 4"/>
          <p:cNvSpPr>
            <a:spLocks noGrp="1"/>
          </p:cNvSpPr>
          <p:nvPr>
            <p:ph type="title"/>
          </p:nvPr>
        </p:nvSpPr>
        <p:spPr>
          <a:xfrm>
            <a:off x="762000" y="559678"/>
            <a:ext cx="10591800" cy="803609"/>
          </a:xfrm>
        </p:spPr>
        <p:txBody>
          <a:bodyPr/>
          <a:lstStyle/>
          <a:p>
            <a:pPr algn="ctr"/>
            <a:r>
              <a:rPr lang="en-US" b="1" dirty="0" smtClean="0">
                <a:latin typeface="Times New Roman" panose="02020603050405020304" pitchFamily="18" charset="0"/>
                <a:cs typeface="Times New Roman" panose="02020603050405020304" pitchFamily="18" charset="0"/>
              </a:rPr>
              <a:t>Activity diagram</a:t>
            </a:r>
            <a:endParaRPr lang="en-US" b="1" dirty="0">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2"/>
          <a:stretch>
            <a:fillRect/>
          </a:stretch>
        </p:blipFill>
        <p:spPr>
          <a:xfrm>
            <a:off x="2301958" y="1430161"/>
            <a:ext cx="7680242" cy="4685824"/>
          </a:xfrm>
          <a:prstGeom prst="rect">
            <a:avLst/>
          </a:prstGeom>
        </p:spPr>
      </p:pic>
    </p:spTree>
    <p:extLst>
      <p:ext uri="{BB962C8B-B14F-4D97-AF65-F5344CB8AC3E}">
        <p14:creationId xmlns:p14="http://schemas.microsoft.com/office/powerpoint/2010/main" val="4292633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547776" y="1518054"/>
            <a:ext cx="7020248" cy="4351338"/>
          </a:xfrm>
          <a:prstGeom prst="rect">
            <a:avLst/>
          </a:prstGeom>
        </p:spPr>
      </p:pic>
      <p:sp>
        <p:nvSpPr>
          <p:cNvPr id="4" name="Slide Number Placeholder 3"/>
          <p:cNvSpPr>
            <a:spLocks noGrp="1"/>
          </p:cNvSpPr>
          <p:nvPr>
            <p:ph type="sldNum" sz="quarter" idx="12"/>
          </p:nvPr>
        </p:nvSpPr>
        <p:spPr/>
        <p:txBody>
          <a:bodyPr/>
          <a:lstStyle/>
          <a:p>
            <a:fld id="{13D2E340-0663-474B-992C-9192B5C45E57}" type="slidenum">
              <a:rPr lang="en-US" noProof="0" smtClean="0"/>
              <a:t>13</a:t>
            </a:fld>
            <a:endParaRPr lang="en-US" noProof="0" dirty="0" smtClean="0"/>
          </a:p>
          <a:p>
            <a:r>
              <a:rPr lang="en-GB" dirty="0" err="1" smtClean="0"/>
              <a:t>Arslan</a:t>
            </a:r>
            <a:endParaRPr lang="en-US" noProof="0" dirty="0"/>
          </a:p>
        </p:txBody>
      </p:sp>
      <p:sp>
        <p:nvSpPr>
          <p:cNvPr id="5" name="Title 4"/>
          <p:cNvSpPr>
            <a:spLocks noGrp="1"/>
          </p:cNvSpPr>
          <p:nvPr>
            <p:ph type="title"/>
          </p:nvPr>
        </p:nvSpPr>
        <p:spPr>
          <a:xfrm>
            <a:off x="762000" y="559678"/>
            <a:ext cx="10591800" cy="886737"/>
          </a:xfrm>
        </p:spPr>
        <p:txBody>
          <a:bodyPr>
            <a:normAutofit/>
          </a:bodyPr>
          <a:lstStyle/>
          <a:p>
            <a:pPr algn="ctr"/>
            <a:r>
              <a:rPr lang="en-US" b="1" smtClean="0">
                <a:latin typeface="Times New Roman" panose="02020603050405020304" pitchFamily="18" charset="0"/>
                <a:cs typeface="Times New Roman" panose="02020603050405020304" pitchFamily="18" charset="0"/>
              </a:rPr>
              <a:t>Class</a:t>
            </a:r>
            <a:r>
              <a:rPr lang="en-US" b="1"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Diagram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18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29737" y="813926"/>
            <a:ext cx="4067743" cy="2057687"/>
          </a:xfrm>
          <a:prstGeom prst="rect">
            <a:avLst/>
          </a:prstGeom>
        </p:spPr>
      </p:pic>
      <p:sp>
        <p:nvSpPr>
          <p:cNvPr id="4" name="Slide Number Placeholder 3"/>
          <p:cNvSpPr>
            <a:spLocks noGrp="1"/>
          </p:cNvSpPr>
          <p:nvPr>
            <p:ph type="sldNum" sz="quarter" idx="12"/>
          </p:nvPr>
        </p:nvSpPr>
        <p:spPr/>
        <p:txBody>
          <a:bodyPr/>
          <a:lstStyle/>
          <a:p>
            <a:fld id="{13D2E340-0663-474B-992C-9192B5C45E57}" type="slidenum">
              <a:rPr lang="en-US" noProof="0" smtClean="0"/>
              <a:t>14</a:t>
            </a:fld>
            <a:endParaRPr lang="en-US" noProof="0" dirty="0" smtClean="0"/>
          </a:p>
          <a:p>
            <a:r>
              <a:rPr lang="en-GB" dirty="0" err="1" smtClean="0"/>
              <a:t>Arslan</a:t>
            </a:r>
            <a:endParaRPr lang="en-US" noProof="0" dirty="0"/>
          </a:p>
        </p:txBody>
      </p:sp>
      <p:pic>
        <p:nvPicPr>
          <p:cNvPr id="7" name="Picture 6"/>
          <p:cNvPicPr>
            <a:picLocks noChangeAspect="1"/>
          </p:cNvPicPr>
          <p:nvPr/>
        </p:nvPicPr>
        <p:blipFill>
          <a:blip r:embed="rId3"/>
          <a:stretch>
            <a:fillRect/>
          </a:stretch>
        </p:blipFill>
        <p:spPr>
          <a:xfrm>
            <a:off x="4647809" y="803705"/>
            <a:ext cx="3157451" cy="2067908"/>
          </a:xfrm>
          <a:prstGeom prst="rect">
            <a:avLst/>
          </a:prstGeom>
        </p:spPr>
      </p:pic>
      <p:pic>
        <p:nvPicPr>
          <p:cNvPr id="8" name="Picture 7"/>
          <p:cNvPicPr>
            <a:picLocks noChangeAspect="1"/>
          </p:cNvPicPr>
          <p:nvPr/>
        </p:nvPicPr>
        <p:blipFill>
          <a:blip r:embed="rId4"/>
          <a:stretch>
            <a:fillRect/>
          </a:stretch>
        </p:blipFill>
        <p:spPr>
          <a:xfrm>
            <a:off x="8251571" y="746404"/>
            <a:ext cx="3102229" cy="2182510"/>
          </a:xfrm>
          <a:prstGeom prst="rect">
            <a:avLst/>
          </a:prstGeom>
        </p:spPr>
      </p:pic>
      <p:pic>
        <p:nvPicPr>
          <p:cNvPr id="9" name="Picture 8"/>
          <p:cNvPicPr>
            <a:picLocks noChangeAspect="1"/>
          </p:cNvPicPr>
          <p:nvPr/>
        </p:nvPicPr>
        <p:blipFill>
          <a:blip r:embed="rId5"/>
          <a:stretch>
            <a:fillRect/>
          </a:stretch>
        </p:blipFill>
        <p:spPr>
          <a:xfrm>
            <a:off x="329737" y="3609229"/>
            <a:ext cx="3877216" cy="1933845"/>
          </a:xfrm>
          <a:prstGeom prst="rect">
            <a:avLst/>
          </a:prstGeom>
        </p:spPr>
      </p:pic>
      <p:pic>
        <p:nvPicPr>
          <p:cNvPr id="10" name="Picture 9"/>
          <p:cNvPicPr>
            <a:picLocks noChangeAspect="1"/>
          </p:cNvPicPr>
          <p:nvPr/>
        </p:nvPicPr>
        <p:blipFill>
          <a:blip r:embed="rId6"/>
          <a:stretch>
            <a:fillRect/>
          </a:stretch>
        </p:blipFill>
        <p:spPr>
          <a:xfrm>
            <a:off x="4302217" y="3437756"/>
            <a:ext cx="3848637" cy="2276793"/>
          </a:xfrm>
          <a:prstGeom prst="rect">
            <a:avLst/>
          </a:prstGeom>
        </p:spPr>
      </p:pic>
      <p:pic>
        <p:nvPicPr>
          <p:cNvPr id="11" name="Picture 10"/>
          <p:cNvPicPr>
            <a:picLocks noChangeAspect="1"/>
          </p:cNvPicPr>
          <p:nvPr/>
        </p:nvPicPr>
        <p:blipFill>
          <a:blip r:embed="rId7"/>
          <a:stretch>
            <a:fillRect/>
          </a:stretch>
        </p:blipFill>
        <p:spPr>
          <a:xfrm>
            <a:off x="8242158" y="3437756"/>
            <a:ext cx="3839111" cy="2172003"/>
          </a:xfrm>
          <a:prstGeom prst="rect">
            <a:avLst/>
          </a:prstGeom>
        </p:spPr>
      </p:pic>
    </p:spTree>
    <p:extLst>
      <p:ext uri="{BB962C8B-B14F-4D97-AF65-F5344CB8AC3E}">
        <p14:creationId xmlns:p14="http://schemas.microsoft.com/office/powerpoint/2010/main" val="2132879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0160"/>
            <a:ext cx="10515600" cy="4896803"/>
          </a:xfrm>
        </p:spPr>
        <p:txBody>
          <a:bodyPr/>
          <a:lstStyle/>
          <a:p>
            <a:pPr marL="0" indent="0">
              <a:buNone/>
            </a:pPr>
            <a:r>
              <a:rPr lang="en-GB" b="1" dirty="0" smtClean="0">
                <a:latin typeface="Times New Roman" panose="02020603050405020304" pitchFamily="18" charset="0"/>
                <a:cs typeface="Times New Roman" panose="02020603050405020304" pitchFamily="18" charset="0"/>
              </a:rPr>
              <a:t>Customer Registration: </a:t>
            </a:r>
          </a:p>
          <a:p>
            <a:r>
              <a:rPr lang="en-GB" dirty="0" smtClean="0">
                <a:latin typeface="Times New Roman" panose="02020603050405020304" pitchFamily="18" charset="0"/>
                <a:cs typeface="Times New Roman" panose="02020603050405020304" pitchFamily="18" charset="0"/>
              </a:rPr>
              <a:t>IMS provides customer registration and status information to the administrator to view their status </a:t>
            </a:r>
          </a:p>
          <a:p>
            <a:r>
              <a:rPr lang="en-GB" dirty="0" smtClean="0">
                <a:latin typeface="Times New Roman" panose="02020603050405020304" pitchFamily="18" charset="0"/>
                <a:cs typeface="Times New Roman" panose="02020603050405020304" pitchFamily="18" charset="0"/>
              </a:rPr>
              <a:t>IMS provides automatic customer register number generation based on randomization algorithm</a:t>
            </a:r>
          </a:p>
          <a:p>
            <a:r>
              <a:rPr lang="en-GB" dirty="0" smtClean="0">
                <a:latin typeface="Times New Roman" panose="02020603050405020304" pitchFamily="18" charset="0"/>
                <a:cs typeface="Times New Roman" panose="02020603050405020304" pitchFamily="18" charset="0"/>
              </a:rPr>
              <a:t>IMS provides to customer to purchase products and enlist them in their profiles </a:t>
            </a:r>
          </a:p>
          <a:p>
            <a:pPr marL="0" indent="0">
              <a:buNone/>
            </a:pPr>
            <a:r>
              <a:rPr lang="en-GB" b="1" dirty="0" smtClean="0">
                <a:latin typeface="Times New Roman" panose="02020603050405020304" pitchFamily="18" charset="0"/>
                <a:cs typeface="Times New Roman" panose="02020603050405020304" pitchFamily="18" charset="0"/>
              </a:rPr>
              <a:t>Product Management </a:t>
            </a:r>
          </a:p>
          <a:p>
            <a:r>
              <a:rPr lang="en-GB" dirty="0" smtClean="0">
                <a:latin typeface="Times New Roman" panose="02020603050405020304" pitchFamily="18" charset="0"/>
                <a:cs typeface="Times New Roman" panose="02020603050405020304" pitchFamily="18" charset="0"/>
              </a:rPr>
              <a:t>Easily track product information (sold and available) </a:t>
            </a:r>
          </a:p>
          <a:p>
            <a:r>
              <a:rPr lang="en-GB" dirty="0" smtClean="0">
                <a:latin typeface="Times New Roman" panose="02020603050405020304" pitchFamily="18" charset="0"/>
                <a:cs typeface="Times New Roman" panose="02020603050405020304" pitchFamily="18" charset="0"/>
              </a:rPr>
              <a:t>Quickly produce reports for single or multiple sold products.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15</a:t>
            </a:fld>
            <a:endParaRPr lang="en-US" noProof="0" dirty="0" smtClean="0"/>
          </a:p>
          <a:p>
            <a:r>
              <a:rPr lang="en-GB" dirty="0" err="1" smtClean="0"/>
              <a:t>Aleeha</a:t>
            </a:r>
            <a:endParaRPr lang="en-US" noProof="0" dirty="0"/>
          </a:p>
        </p:txBody>
      </p:sp>
      <p:sp>
        <p:nvSpPr>
          <p:cNvPr id="5" name="Title 4"/>
          <p:cNvSpPr>
            <a:spLocks noGrp="1"/>
          </p:cNvSpPr>
          <p:nvPr>
            <p:ph type="title"/>
          </p:nvPr>
        </p:nvSpPr>
        <p:spPr>
          <a:xfrm>
            <a:off x="762000" y="559678"/>
            <a:ext cx="10591800" cy="620729"/>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Functional Requirements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843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D2E340-0663-474B-992C-9192B5C45E57}" type="slidenum">
              <a:rPr lang="en-US" noProof="0" smtClean="0"/>
              <a:t>16</a:t>
            </a:fld>
            <a:endParaRPr lang="en-US" noProof="0" dirty="0" smtClean="0"/>
          </a:p>
          <a:p>
            <a:r>
              <a:rPr lang="en-GB" dirty="0" err="1" smtClean="0"/>
              <a:t>Aleeha</a:t>
            </a:r>
            <a:endParaRPr lang="en-US" noProof="0" dirty="0"/>
          </a:p>
        </p:txBody>
      </p:sp>
      <p:sp>
        <p:nvSpPr>
          <p:cNvPr id="7" name="Text Placeholder 1"/>
          <p:cNvSpPr>
            <a:spLocks noGrp="1"/>
          </p:cNvSpPr>
          <p:nvPr>
            <p:ph idx="1"/>
          </p:nvPr>
        </p:nvSpPr>
        <p:spPr>
          <a:xfrm>
            <a:off x="523701" y="200025"/>
            <a:ext cx="11238807" cy="5976938"/>
          </a:xfrm>
        </p:spPr>
        <p:txBody>
          <a:bodyPr>
            <a:normAutofit/>
          </a:bodyPr>
          <a:lstStyle/>
          <a:p>
            <a:pPr marL="0" indent="0">
              <a:buNone/>
            </a:pPr>
            <a:r>
              <a:rPr lang="en-GB" sz="2400" b="1" dirty="0" smtClean="0">
                <a:latin typeface="Times New Roman" panose="02020603050405020304" pitchFamily="18" charset="0"/>
                <a:cs typeface="Times New Roman" panose="02020603050405020304" pitchFamily="18" charset="0"/>
              </a:rPr>
              <a:t>Authentication</a:t>
            </a:r>
            <a:r>
              <a:rPr lang="en-GB" sz="2400" dirty="0" smtClean="0">
                <a:latin typeface="Times New Roman" panose="02020603050405020304" pitchFamily="18" charset="0"/>
                <a:cs typeface="Times New Roman" panose="02020603050405020304" pitchFamily="18" charset="0"/>
              </a:rPr>
              <a:t> </a:t>
            </a:r>
          </a:p>
          <a:p>
            <a:pPr marL="0" indent="0">
              <a:buNone/>
            </a:pPr>
            <a:r>
              <a:rPr lang="en-GB" sz="2400" dirty="0" smtClean="0">
                <a:latin typeface="Times New Roman" panose="02020603050405020304" pitchFamily="18" charset="0"/>
                <a:cs typeface="Times New Roman" panose="02020603050405020304" pitchFamily="18" charset="0"/>
              </a:rPr>
              <a:t>The new system will provide the functionality that allows the client and manager of rundle bistro bar to login to the new system with their unique username and password. Then they will be guided to the next page based on their username. (Essential) </a:t>
            </a:r>
          </a:p>
          <a:p>
            <a:r>
              <a:rPr lang="en-GB" sz="2400" b="1" dirty="0" smtClean="0">
                <a:latin typeface="Times New Roman" panose="02020603050405020304" pitchFamily="18" charset="0"/>
                <a:cs typeface="Times New Roman" panose="02020603050405020304" pitchFamily="18" charset="0"/>
              </a:rPr>
              <a:t>Validation </a:t>
            </a:r>
          </a:p>
          <a:p>
            <a:pPr marL="0" indent="0">
              <a:buNone/>
            </a:pPr>
            <a:r>
              <a:rPr lang="en-GB" sz="2400" dirty="0" smtClean="0">
                <a:latin typeface="Times New Roman" panose="02020603050405020304" pitchFamily="18" charset="0"/>
                <a:cs typeface="Times New Roman" panose="02020603050405020304" pitchFamily="18" charset="0"/>
              </a:rPr>
              <a:t>If the client will enter the wrong username or password, then they cannot access or login to the new system. (Essential) </a:t>
            </a:r>
          </a:p>
          <a:p>
            <a:r>
              <a:rPr lang="en-GB" sz="2400" b="1" dirty="0" smtClean="0">
                <a:latin typeface="Times New Roman" panose="02020603050405020304" pitchFamily="18" charset="0"/>
                <a:cs typeface="Times New Roman" panose="02020603050405020304" pitchFamily="18" charset="0"/>
              </a:rPr>
              <a:t>Browse stock details </a:t>
            </a:r>
          </a:p>
          <a:p>
            <a:pPr marL="0" indent="0">
              <a:buNone/>
            </a:pPr>
            <a:r>
              <a:rPr lang="en-GB" sz="2400" dirty="0" smtClean="0">
                <a:latin typeface="Times New Roman" panose="02020603050405020304" pitchFamily="18" charset="0"/>
                <a:cs typeface="Times New Roman" panose="02020603050405020304" pitchFamily="18" charset="0"/>
              </a:rPr>
              <a:t>The new system will allows the client to browse all the available stock details after successful login in to the system. (Essential) </a:t>
            </a:r>
          </a:p>
          <a:p>
            <a:r>
              <a:rPr lang="en-GB" sz="2400" b="1" dirty="0" smtClean="0">
                <a:latin typeface="Times New Roman" panose="02020603050405020304" pitchFamily="18" charset="0"/>
                <a:cs typeface="Times New Roman" panose="02020603050405020304" pitchFamily="18" charset="0"/>
              </a:rPr>
              <a:t>Update stock </a:t>
            </a:r>
          </a:p>
          <a:p>
            <a:pPr marL="0" indent="0">
              <a:buNone/>
            </a:pPr>
            <a:r>
              <a:rPr lang="en-GB" sz="2400" dirty="0" smtClean="0">
                <a:latin typeface="Times New Roman" panose="02020603050405020304" pitchFamily="18" charset="0"/>
                <a:cs typeface="Times New Roman" panose="02020603050405020304" pitchFamily="18" charset="0"/>
              </a:rPr>
              <a:t>This function allows manager and stake holder update the details of the stock. (Essential) </a:t>
            </a:r>
          </a:p>
          <a:p>
            <a:r>
              <a:rPr lang="en-GB" sz="2400" b="1" dirty="0" smtClean="0">
                <a:latin typeface="Times New Roman" panose="02020603050405020304" pitchFamily="18" charset="0"/>
                <a:cs typeface="Times New Roman" panose="02020603050405020304" pitchFamily="18" charset="0"/>
              </a:rPr>
              <a:t>Enter new item in inventory</a:t>
            </a:r>
            <a:r>
              <a:rPr lang="en-GB" sz="2400" dirty="0" smtClean="0">
                <a:latin typeface="Times New Roman" panose="02020603050405020304" pitchFamily="18" charset="0"/>
                <a:cs typeface="Times New Roman" panose="02020603050405020304" pitchFamily="18" charset="0"/>
              </a:rPr>
              <a:t> </a:t>
            </a:r>
          </a:p>
          <a:p>
            <a:pPr marL="0" indent="0">
              <a:buNone/>
            </a:pPr>
            <a:r>
              <a:rPr lang="en-GB" sz="2400" dirty="0" smtClean="0">
                <a:latin typeface="Times New Roman" panose="02020603050405020304" pitchFamily="18" charset="0"/>
                <a:cs typeface="Times New Roman" panose="02020603050405020304" pitchFamily="18" charset="0"/>
              </a:rPr>
              <a:t>This function allows user to enter or add the new item in the inventory. (Essential)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41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D2E340-0663-474B-992C-9192B5C45E57}" type="slidenum">
              <a:rPr lang="en-US" noProof="0" smtClean="0"/>
              <a:t>17</a:t>
            </a:fld>
            <a:endParaRPr lang="en-US" noProof="0" dirty="0" smtClean="0"/>
          </a:p>
          <a:p>
            <a:r>
              <a:rPr lang="en-GB" dirty="0" err="1" smtClean="0"/>
              <a:t>Aleeha</a:t>
            </a:r>
            <a:endParaRPr lang="en-US" noProof="0" dirty="0"/>
          </a:p>
        </p:txBody>
      </p:sp>
      <p:sp>
        <p:nvSpPr>
          <p:cNvPr id="6" name="Title 4"/>
          <p:cNvSpPr>
            <a:spLocks noGrp="1"/>
          </p:cNvSpPr>
          <p:nvPr>
            <p:ph idx="1"/>
          </p:nvPr>
        </p:nvSpPr>
        <p:spPr>
          <a:xfrm>
            <a:off x="838200" y="274638"/>
            <a:ext cx="10515600" cy="5902325"/>
          </a:xfrm>
        </p:spPr>
        <p:txBody>
          <a:bodyPr/>
          <a:lstStyle/>
          <a:p>
            <a:r>
              <a:rPr lang="en-GB" b="1" dirty="0" smtClean="0">
                <a:latin typeface="Times New Roman" panose="02020603050405020304" pitchFamily="18" charset="0"/>
                <a:cs typeface="Times New Roman" panose="02020603050405020304" pitchFamily="18" charset="0"/>
              </a:rPr>
              <a:t>Remove item </a:t>
            </a:r>
          </a:p>
          <a:p>
            <a:pPr marL="0" indent="0">
              <a:buNone/>
            </a:pPr>
            <a:r>
              <a:rPr lang="en-GB" dirty="0" smtClean="0">
                <a:latin typeface="Times New Roman" panose="02020603050405020304" pitchFamily="18" charset="0"/>
                <a:cs typeface="Times New Roman" panose="02020603050405020304" pitchFamily="18" charset="0"/>
              </a:rPr>
              <a:t>This function allows user to remove or delete the item from the stock. (Essential) </a:t>
            </a:r>
          </a:p>
          <a:p>
            <a:r>
              <a:rPr lang="en-GB" b="1" dirty="0" smtClean="0">
                <a:latin typeface="Times New Roman" panose="02020603050405020304" pitchFamily="18" charset="0"/>
                <a:cs typeface="Times New Roman" panose="02020603050405020304" pitchFamily="18" charset="0"/>
              </a:rPr>
              <a:t>Place an order </a:t>
            </a:r>
          </a:p>
          <a:p>
            <a:pPr marL="0" indent="0">
              <a:buNone/>
            </a:pPr>
            <a:r>
              <a:rPr lang="en-GB" dirty="0" smtClean="0">
                <a:latin typeface="Times New Roman" panose="02020603050405020304" pitchFamily="18" charset="0"/>
                <a:cs typeface="Times New Roman" panose="02020603050405020304" pitchFamily="18" charset="0"/>
              </a:rPr>
              <a:t>This function allows user to place an order for the required stock to the respective supplier. (Essential) </a:t>
            </a:r>
          </a:p>
          <a:p>
            <a:r>
              <a:rPr lang="en-GB" b="1" dirty="0" smtClean="0">
                <a:latin typeface="Times New Roman" panose="02020603050405020304" pitchFamily="18" charset="0"/>
                <a:cs typeface="Times New Roman" panose="02020603050405020304" pitchFamily="18" charset="0"/>
              </a:rPr>
              <a:t>Generate invoice </a:t>
            </a:r>
          </a:p>
          <a:p>
            <a:pPr marL="0" indent="0">
              <a:buNone/>
            </a:pPr>
            <a:r>
              <a:rPr lang="en-GB" dirty="0" smtClean="0">
                <a:latin typeface="Times New Roman" panose="02020603050405020304" pitchFamily="18" charset="0"/>
                <a:cs typeface="Times New Roman" panose="02020603050405020304" pitchFamily="18" charset="0"/>
              </a:rPr>
              <a:t>The new system will also have the functionality to generate the invoice to check the ordered stock. (Essential)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603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4851"/>
            <a:ext cx="10515600" cy="4772112"/>
          </a:xfrm>
        </p:spPr>
        <p:txBody>
          <a:bodyPr>
            <a:normAutofit fontScale="92500" lnSpcReduction="20000"/>
          </a:bodyPr>
          <a:lstStyle/>
          <a:p>
            <a:pPr marL="0" indent="0">
              <a:buNone/>
            </a:pPr>
            <a:r>
              <a:rPr lang="en-GB" b="1" dirty="0" smtClean="0">
                <a:latin typeface="Times New Roman" panose="02020603050405020304" pitchFamily="18" charset="0"/>
                <a:cs typeface="Times New Roman" panose="02020603050405020304" pitchFamily="18" charset="0"/>
              </a:rPr>
              <a:t>Performance </a:t>
            </a:r>
          </a:p>
          <a:p>
            <a:pPr marL="0" indent="0">
              <a:buNone/>
            </a:pPr>
            <a:r>
              <a:rPr lang="en-GB" dirty="0" smtClean="0">
                <a:latin typeface="Times New Roman" panose="02020603050405020304" pitchFamily="18" charset="0"/>
                <a:cs typeface="Times New Roman" panose="02020603050405020304" pitchFamily="18" charset="0"/>
              </a:rPr>
              <a:t>Easy tracking of record and updating can be done. All the requirements relating to performance characteristics of the system are specified in the section below. There are two types of requirements </a:t>
            </a:r>
          </a:p>
          <a:p>
            <a:pPr marL="0" indent="0">
              <a:buNone/>
            </a:pPr>
            <a:r>
              <a:rPr lang="en-GB" b="1" dirty="0" smtClean="0">
                <a:latin typeface="Times New Roman" panose="02020603050405020304" pitchFamily="18" charset="0"/>
                <a:cs typeface="Times New Roman" panose="02020603050405020304" pitchFamily="18" charset="0"/>
              </a:rPr>
              <a:t>Static requirements </a:t>
            </a:r>
          </a:p>
          <a:p>
            <a:pPr marL="0" indent="0">
              <a:buNone/>
            </a:pPr>
            <a:r>
              <a:rPr lang="en-GB" dirty="0" smtClean="0">
                <a:latin typeface="Times New Roman" panose="02020603050405020304" pitchFamily="18" charset="0"/>
                <a:cs typeface="Times New Roman" panose="02020603050405020304" pitchFamily="18" charset="0"/>
              </a:rPr>
              <a:t>These requirements do not impose any constraints on the execution characteristics of the system. They are: </a:t>
            </a:r>
          </a:p>
          <a:p>
            <a:pPr marL="571500" indent="-571500">
              <a:buAutoNum type="romanLcPeriod"/>
            </a:pPr>
            <a:r>
              <a:rPr lang="en-GB" b="1" dirty="0" smtClean="0">
                <a:latin typeface="Times New Roman" panose="02020603050405020304" pitchFamily="18" charset="0"/>
                <a:cs typeface="Times New Roman" panose="02020603050405020304" pitchFamily="18" charset="0"/>
              </a:rPr>
              <a:t>Number of terminals</a:t>
            </a:r>
            <a:r>
              <a:rPr lang="en-GB" dirty="0" smtClean="0">
                <a:latin typeface="Times New Roman" panose="02020603050405020304" pitchFamily="18" charset="0"/>
                <a:cs typeface="Times New Roman" panose="02020603050405020304" pitchFamily="18" charset="0"/>
              </a:rPr>
              <a:t>: The software makes user of an underlying database that will reside at the same system, while the front end will be available to the administrative computer. </a:t>
            </a:r>
          </a:p>
          <a:p>
            <a:pPr marL="571500" indent="-571500">
              <a:buAutoNum type="romanLcPeriod"/>
            </a:pPr>
            <a:r>
              <a:rPr lang="en-GB" b="1" dirty="0" smtClean="0">
                <a:latin typeface="Times New Roman" panose="02020603050405020304" pitchFamily="18" charset="0"/>
                <a:cs typeface="Times New Roman" panose="02020603050405020304" pitchFamily="18" charset="0"/>
              </a:rPr>
              <a:t>Number of users:</a:t>
            </a:r>
            <a:r>
              <a:rPr lang="en-GB" dirty="0" smtClean="0">
                <a:latin typeface="Times New Roman" panose="02020603050405020304" pitchFamily="18" charset="0"/>
                <a:cs typeface="Times New Roman" panose="02020603050405020304" pitchFamily="18" charset="0"/>
              </a:rPr>
              <a:t> The number of users can be administrator only but this software can be extended to applications for almost all staff members of the organization</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18</a:t>
            </a:fld>
            <a:endParaRPr lang="en-US" noProof="0" dirty="0" smtClean="0"/>
          </a:p>
          <a:p>
            <a:r>
              <a:rPr lang="en-GB" dirty="0" err="1" smtClean="0"/>
              <a:t>Arslan</a:t>
            </a:r>
            <a:endParaRPr lang="en-US" noProof="0" dirty="0"/>
          </a:p>
        </p:txBody>
      </p:sp>
      <p:sp>
        <p:nvSpPr>
          <p:cNvPr id="5" name="Title 4"/>
          <p:cNvSpPr>
            <a:spLocks noGrp="1"/>
          </p:cNvSpPr>
          <p:nvPr>
            <p:ph type="title"/>
          </p:nvPr>
        </p:nvSpPr>
        <p:spPr>
          <a:xfrm>
            <a:off x="762000" y="559678"/>
            <a:ext cx="10591800" cy="762046"/>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Non-Functional Requirements </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49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5265"/>
            <a:ext cx="10515600" cy="5611698"/>
          </a:xfrm>
        </p:spPr>
        <p:txBody>
          <a:bodyPr/>
          <a:lstStyle/>
          <a:p>
            <a:pPr marL="0" indent="0">
              <a:buNone/>
            </a:pPr>
            <a:r>
              <a:rPr lang="en-GB" b="1" dirty="0" smtClean="0">
                <a:latin typeface="Times New Roman" panose="02020603050405020304" pitchFamily="18" charset="0"/>
                <a:cs typeface="Times New Roman" panose="02020603050405020304" pitchFamily="18" charset="0"/>
              </a:rPr>
              <a:t>Dynamic Requirements </a:t>
            </a:r>
          </a:p>
          <a:p>
            <a:pPr marL="0" indent="0">
              <a:buNone/>
            </a:pPr>
            <a:r>
              <a:rPr lang="en-GB" dirty="0" smtClean="0">
                <a:latin typeface="Times New Roman" panose="02020603050405020304" pitchFamily="18" charset="0"/>
                <a:cs typeface="Times New Roman" panose="02020603050405020304" pitchFamily="18" charset="0"/>
              </a:rPr>
              <a:t>These specify constraints on the execution characteristics of the system. They typically include response time and throughout of the system. Since these factors are not applicable to the proposed software, it will suffice if the response time is high and the transactions are carried out precisely and quickly.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19</a:t>
            </a:fld>
            <a:endParaRPr lang="en-US" noProof="0" dirty="0" smtClean="0"/>
          </a:p>
          <a:p>
            <a:r>
              <a:rPr lang="en-GB" dirty="0" err="1" smtClean="0"/>
              <a:t>Arslan</a:t>
            </a:r>
            <a:endParaRPr lang="en-US" noProof="0" dirty="0"/>
          </a:p>
        </p:txBody>
      </p:sp>
    </p:spTree>
    <p:extLst>
      <p:ext uri="{BB962C8B-B14F-4D97-AF65-F5344CB8AC3E}">
        <p14:creationId xmlns:p14="http://schemas.microsoft.com/office/powerpoint/2010/main" val="536838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D2E340-0663-474B-992C-9192B5C45E57}" type="slidenum">
              <a:rPr lang="en-US" noProof="0" smtClean="0"/>
              <a:t>2</a:t>
            </a:fld>
            <a:endParaRPr lang="en-US" noProof="0" dirty="0" smtClean="0"/>
          </a:p>
          <a:p>
            <a:r>
              <a:rPr lang="en-GB" dirty="0" smtClean="0"/>
              <a:t>Jibran</a:t>
            </a:r>
            <a:endParaRPr lang="en-US" noProof="0" dirty="0"/>
          </a:p>
        </p:txBody>
      </p:sp>
      <p:sp>
        <p:nvSpPr>
          <p:cNvPr id="5" name="Title 4"/>
          <p:cNvSpPr>
            <a:spLocks noGrp="1"/>
          </p:cNvSpPr>
          <p:nvPr>
            <p:ph type="title"/>
          </p:nvPr>
        </p:nvSpPr>
        <p:spPr>
          <a:xfrm>
            <a:off x="838200" y="382385"/>
            <a:ext cx="10515600" cy="1123488"/>
          </a:xfrm>
        </p:spPr>
        <p:txBody>
          <a:bodyPr/>
          <a:lstStyle/>
          <a:p>
            <a:pPr algn="ctr"/>
            <a:r>
              <a:rPr lang="en-GB" b="1" dirty="0"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7" name="Text Placeholder 1"/>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Inventory management system has become important factor in modern business field. This system should help the businessmen to streamline the administrative task and provide real-time access to the data, Building this system interface will further help the ease of accessibility through the provided portal. The study findings enable the definition of the project problem statement, its objectives, scopes and advantages of the inventory management system.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579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011" y="440575"/>
            <a:ext cx="11321934" cy="5915775"/>
          </a:xfrm>
        </p:spPr>
        <p:txBody>
          <a:bodyPr>
            <a:normAutofit fontScale="85000" lnSpcReduction="20000"/>
          </a:bodyPr>
          <a:lstStyle/>
          <a:p>
            <a:pPr marL="0" indent="0">
              <a:buNone/>
            </a:pPr>
            <a:r>
              <a:rPr lang="en-GB" b="1" dirty="0" smtClean="0">
                <a:latin typeface="Times New Roman" panose="02020603050405020304" pitchFamily="18" charset="0"/>
                <a:cs typeface="Times New Roman" panose="02020603050405020304" pitchFamily="18" charset="0"/>
              </a:rPr>
              <a:t>Usability:</a:t>
            </a:r>
            <a:r>
              <a:rPr lang="en-GB" dirty="0" smtClean="0">
                <a:latin typeface="Times New Roman" panose="02020603050405020304" pitchFamily="18" charset="0"/>
                <a:cs typeface="Times New Roman" panose="02020603050405020304" pitchFamily="18" charset="0"/>
              </a:rPr>
              <a:t> The new system will be simple and easy for the use to client. (Essential)  </a:t>
            </a:r>
          </a:p>
          <a:p>
            <a:pPr marL="0" indent="0">
              <a:buNone/>
            </a:pPr>
            <a:r>
              <a:rPr lang="en-GB" b="1" dirty="0" smtClean="0">
                <a:latin typeface="Times New Roman" panose="02020603050405020304" pitchFamily="18" charset="0"/>
                <a:cs typeface="Times New Roman" panose="02020603050405020304" pitchFamily="18" charset="0"/>
              </a:rPr>
              <a:t>Security:</a:t>
            </a:r>
            <a:r>
              <a:rPr lang="en-GB" dirty="0" smtClean="0">
                <a:latin typeface="Times New Roman" panose="02020603050405020304" pitchFamily="18" charset="0"/>
                <a:cs typeface="Times New Roman" panose="02020603050405020304" pitchFamily="18" charset="0"/>
              </a:rPr>
              <a:t> The new system will be secure from the unauthorized access. (Essential) </a:t>
            </a:r>
          </a:p>
          <a:p>
            <a:pPr marL="0" indent="0">
              <a:buNone/>
            </a:pPr>
            <a:r>
              <a:rPr lang="en-GB" b="1" dirty="0" smtClean="0">
                <a:latin typeface="Times New Roman" panose="02020603050405020304" pitchFamily="18" charset="0"/>
                <a:cs typeface="Times New Roman" panose="02020603050405020304" pitchFamily="18" charset="0"/>
              </a:rPr>
              <a:t>Privacy:</a:t>
            </a:r>
            <a:r>
              <a:rPr lang="en-GB" dirty="0" smtClean="0">
                <a:latin typeface="Times New Roman" panose="02020603050405020304" pitchFamily="18" charset="0"/>
                <a:cs typeface="Times New Roman" panose="02020603050405020304" pitchFamily="18" charset="0"/>
              </a:rPr>
              <a:t> The new system will also provide the safety to the user details and stock details. (Essential) </a:t>
            </a:r>
          </a:p>
          <a:p>
            <a:pPr marL="0" indent="0">
              <a:buNone/>
            </a:pPr>
            <a:r>
              <a:rPr lang="en-GB" b="1" dirty="0" smtClean="0">
                <a:latin typeface="Times New Roman" panose="02020603050405020304" pitchFamily="18" charset="0"/>
                <a:cs typeface="Times New Roman" panose="02020603050405020304" pitchFamily="18" charset="0"/>
              </a:rPr>
              <a:t>User-Friendly:</a:t>
            </a:r>
            <a:r>
              <a:rPr lang="en-GB" dirty="0" smtClean="0">
                <a:latin typeface="Times New Roman" panose="02020603050405020304" pitchFamily="18" charset="0"/>
                <a:cs typeface="Times New Roman" panose="02020603050405020304" pitchFamily="18" charset="0"/>
              </a:rPr>
              <a:t> The new system will provide more interaction to the user so that user can easily interact with the new system. (Essential) </a:t>
            </a:r>
          </a:p>
          <a:p>
            <a:pPr marL="0" indent="0">
              <a:buNone/>
            </a:pPr>
            <a:r>
              <a:rPr lang="en-GB" b="1" dirty="0" smtClean="0">
                <a:latin typeface="Times New Roman" panose="02020603050405020304" pitchFamily="18" charset="0"/>
                <a:cs typeface="Times New Roman" panose="02020603050405020304" pitchFamily="18" charset="0"/>
              </a:rPr>
              <a:t>Extensibility:</a:t>
            </a:r>
            <a:r>
              <a:rPr lang="en-GB" dirty="0" smtClean="0">
                <a:latin typeface="Times New Roman" panose="02020603050405020304" pitchFamily="18" charset="0"/>
                <a:cs typeface="Times New Roman" panose="02020603050405020304" pitchFamily="18" charset="0"/>
              </a:rPr>
              <a:t> The new system will have extensibility in future for the implementation of the new stock or items. (Negotiable) </a:t>
            </a:r>
          </a:p>
          <a:p>
            <a:pPr marL="0" indent="0">
              <a:buNone/>
            </a:pPr>
            <a:r>
              <a:rPr lang="en-GB" b="1" dirty="0" smtClean="0">
                <a:latin typeface="Times New Roman" panose="02020603050405020304" pitchFamily="18" charset="0"/>
                <a:cs typeface="Times New Roman" panose="02020603050405020304" pitchFamily="18" charset="0"/>
              </a:rPr>
              <a:t>Reliability:</a:t>
            </a:r>
            <a:r>
              <a:rPr lang="en-GB" dirty="0" smtClean="0">
                <a:latin typeface="Times New Roman" panose="02020603050405020304" pitchFamily="18" charset="0"/>
                <a:cs typeface="Times New Roman" panose="02020603050405020304" pitchFamily="18" charset="0"/>
              </a:rPr>
              <a:t> The software will not be able to connect to the database in the event of the server being down due to a hardware or software failure  </a:t>
            </a:r>
          </a:p>
          <a:p>
            <a:pPr marL="0" indent="0">
              <a:buNone/>
            </a:pPr>
            <a:r>
              <a:rPr lang="en-GB" b="1" dirty="0" smtClean="0">
                <a:latin typeface="Times New Roman" panose="02020603050405020304" pitchFamily="18" charset="0"/>
                <a:cs typeface="Times New Roman" panose="02020603050405020304" pitchFamily="18" charset="0"/>
              </a:rPr>
              <a:t>Availability:</a:t>
            </a:r>
            <a:r>
              <a:rPr lang="en-GB" dirty="0" smtClean="0">
                <a:latin typeface="Times New Roman" panose="02020603050405020304" pitchFamily="18" charset="0"/>
                <a:cs typeface="Times New Roman" panose="02020603050405020304" pitchFamily="18" charset="0"/>
              </a:rPr>
              <a:t> The software will be available only to administrator of the organization and the product as well as customer details will be recorded by him. He can add customers, update, and delete them as well as add new products and manage them. </a:t>
            </a:r>
          </a:p>
          <a:p>
            <a:pPr marL="0" indent="0">
              <a:buNone/>
            </a:pPr>
            <a:r>
              <a:rPr lang="en-GB" b="1" dirty="0" smtClean="0">
                <a:latin typeface="Times New Roman" panose="02020603050405020304" pitchFamily="18" charset="0"/>
                <a:cs typeface="Times New Roman" panose="02020603050405020304" pitchFamily="18" charset="0"/>
              </a:rPr>
              <a:t>Security:</a:t>
            </a:r>
            <a:r>
              <a:rPr lang="en-GB" dirty="0" smtClean="0">
                <a:latin typeface="Times New Roman" panose="02020603050405020304" pitchFamily="18" charset="0"/>
                <a:cs typeface="Times New Roman" panose="02020603050405020304" pitchFamily="18" charset="0"/>
              </a:rPr>
              <a:t> The security requirements deal with the primary security. The software should be handled only by the administrator and authorized users. Only the administrator has right to create new accounts and generating inventory. Only authorized users can access the system with username and password of administrator</a:t>
            </a:r>
          </a:p>
          <a:p>
            <a:pPr marL="0" indent="0">
              <a:buNone/>
            </a:pPr>
            <a:r>
              <a:rPr lang="en-GB" b="1" dirty="0" smtClean="0">
                <a:latin typeface="Times New Roman" panose="02020603050405020304" pitchFamily="18" charset="0"/>
                <a:cs typeface="Times New Roman" panose="02020603050405020304" pitchFamily="18" charset="0"/>
              </a:rPr>
              <a:t>Maintainability:</a:t>
            </a:r>
            <a:r>
              <a:rPr lang="en-GB" dirty="0" smtClean="0">
                <a:latin typeface="Times New Roman" panose="02020603050405020304" pitchFamily="18" charset="0"/>
                <a:cs typeface="Times New Roman" panose="02020603050405020304" pitchFamily="18" charset="0"/>
              </a:rPr>
              <a:t> Backups for database are available.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20</a:t>
            </a:fld>
            <a:endParaRPr lang="en-US" noProof="0" dirty="0" smtClean="0"/>
          </a:p>
          <a:p>
            <a:r>
              <a:rPr lang="en-GB" dirty="0" err="1" smtClean="0"/>
              <a:t>Aleeha</a:t>
            </a:r>
            <a:endParaRPr lang="en-US" noProof="0" dirty="0"/>
          </a:p>
        </p:txBody>
      </p:sp>
    </p:spTree>
    <p:extLst>
      <p:ext uri="{BB962C8B-B14F-4D97-AF65-F5344CB8AC3E}">
        <p14:creationId xmlns:p14="http://schemas.microsoft.com/office/powerpoint/2010/main" val="321364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9338"/>
            <a:ext cx="10515600" cy="5237625"/>
          </a:xfrm>
        </p:spPr>
        <p:txBody>
          <a:bodyPr/>
          <a:lstStyle/>
          <a:p>
            <a:pPr marL="0" indent="0">
              <a:buNone/>
            </a:pPr>
            <a:r>
              <a:rPr lang="en-GB" b="1" dirty="0" smtClean="0">
                <a:latin typeface="Times New Roman" panose="02020603050405020304" pitchFamily="18" charset="0"/>
                <a:cs typeface="Times New Roman" panose="02020603050405020304" pitchFamily="18" charset="0"/>
              </a:rPr>
              <a:t>Design Constraints:</a:t>
            </a:r>
          </a:p>
          <a:p>
            <a:pPr marL="0" indent="0">
              <a:buNone/>
            </a:pPr>
            <a:r>
              <a:rPr lang="en-GB" dirty="0" smtClean="0">
                <a:latin typeface="Times New Roman" panose="02020603050405020304" pitchFamily="18" charset="0"/>
                <a:cs typeface="Times New Roman" panose="02020603050405020304" pitchFamily="18" charset="0"/>
              </a:rPr>
              <a:t>This software provides security. The login form prevents the system from being misused by unauthorized users. Only an authorized operator will be granted rights to modify as per requirements. This software is also reliable and fault tolerant. The system developed is designed to handle invalid inputs. Since reliability is a major are of concern the system has a backup to avoid data loss. The user should know the programming language very well that is used to develop the software.</a:t>
            </a:r>
          </a:p>
          <a:p>
            <a:pPr marL="0" indent="0">
              <a:buNone/>
            </a:pPr>
            <a:r>
              <a:rPr lang="en-GB" b="1" dirty="0" smtClean="0">
                <a:latin typeface="Times New Roman" panose="02020603050405020304" pitchFamily="18" charset="0"/>
                <a:cs typeface="Times New Roman" panose="02020603050405020304" pitchFamily="18" charset="0"/>
              </a:rPr>
              <a:t>Database:</a:t>
            </a:r>
            <a:r>
              <a:rPr lang="en-GB" dirty="0" smtClean="0">
                <a:latin typeface="Times New Roman" panose="02020603050405020304" pitchFamily="18" charset="0"/>
                <a:cs typeface="Times New Roman" panose="02020603050405020304" pitchFamily="18" charset="0"/>
              </a:rPr>
              <a:t> </a:t>
            </a:r>
          </a:p>
          <a:p>
            <a:pPr marL="0" indent="0">
              <a:buNone/>
            </a:pPr>
            <a:r>
              <a:rPr lang="en-GB" dirty="0" smtClean="0">
                <a:latin typeface="Times New Roman" panose="02020603050405020304" pitchFamily="18" charset="0"/>
                <a:cs typeface="Times New Roman" panose="02020603050405020304" pitchFamily="18" charset="0"/>
              </a:rPr>
              <a:t>All data will be stored in relational database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21</a:t>
            </a:fld>
            <a:endParaRPr lang="en-US" noProof="0" dirty="0" smtClean="0"/>
          </a:p>
          <a:p>
            <a:r>
              <a:rPr lang="en-GB" dirty="0" smtClean="0"/>
              <a:t>Jibran</a:t>
            </a:r>
            <a:endParaRPr lang="en-US" noProof="0" dirty="0"/>
          </a:p>
        </p:txBody>
      </p:sp>
    </p:spTree>
    <p:extLst>
      <p:ext uri="{BB962C8B-B14F-4D97-AF65-F5344CB8AC3E}">
        <p14:creationId xmlns:p14="http://schemas.microsoft.com/office/powerpoint/2010/main" val="383726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3D2E340-0663-474B-992C-9192B5C45E57}" type="slidenum">
              <a:rPr lang="en-US" noProof="0" smtClean="0"/>
              <a:t>22</a:t>
            </a:fld>
            <a:endParaRPr lang="en-US" noProof="0"/>
          </a:p>
        </p:txBody>
      </p:sp>
      <p:sp>
        <p:nvSpPr>
          <p:cNvPr id="5" name="Title 4"/>
          <p:cNvSpPr>
            <a:spLocks noGrp="1"/>
          </p:cNvSpPr>
          <p:nvPr>
            <p:ph type="title"/>
          </p:nvPr>
        </p:nvSpPr>
        <p:spPr>
          <a:xfrm>
            <a:off x="199505" y="764771"/>
            <a:ext cx="11154295" cy="3865418"/>
          </a:xfrm>
        </p:spPr>
        <p:txBody>
          <a:bodyPr>
            <a:noAutofit/>
          </a:bodyPr>
          <a:lstStyle/>
          <a:p>
            <a:pPr algn="ctr"/>
            <a:r>
              <a:rPr lang="en-GB" sz="8000" b="1" dirty="0" smtClean="0">
                <a:latin typeface="Times New Roman" panose="02020603050405020304" pitchFamily="18" charset="0"/>
                <a:cs typeface="Times New Roman" panose="02020603050405020304" pitchFamily="18" charset="0"/>
              </a:rPr>
              <a:t>That’s All</a:t>
            </a:r>
            <a:br>
              <a:rPr lang="en-GB" sz="8000" b="1" dirty="0" smtClean="0">
                <a:latin typeface="Times New Roman" panose="02020603050405020304" pitchFamily="18" charset="0"/>
                <a:cs typeface="Times New Roman" panose="02020603050405020304" pitchFamily="18" charset="0"/>
              </a:rPr>
            </a:br>
            <a:r>
              <a:rPr lang="en-GB" sz="8000" b="1" dirty="0" smtClean="0">
                <a:latin typeface="Times New Roman" panose="02020603050405020304" pitchFamily="18" charset="0"/>
                <a:cs typeface="Times New Roman" panose="02020603050405020304" pitchFamily="18" charset="0"/>
              </a:rPr>
              <a:t>Thank You </a:t>
            </a:r>
            <a:endParaRPr lang="en-US"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335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6167"/>
            <a:ext cx="10515600" cy="4630796"/>
          </a:xfrm>
        </p:spPr>
        <p:txBody>
          <a:bodyPr/>
          <a:lstStyle/>
          <a:p>
            <a:r>
              <a:rPr lang="en-GB" dirty="0" smtClean="0">
                <a:latin typeface="Times New Roman" panose="02020603050405020304" pitchFamily="18" charset="0"/>
                <a:cs typeface="Times New Roman" panose="02020603050405020304" pitchFamily="18" charset="0"/>
              </a:rPr>
              <a:t>The purpose of this document is to present a detailed description of the inventory management system, it will explain the purpose and features of the software, the interfaces of the software, what the software will do, the constraints under which it must operate and how the software will react to external stimuli, this document is intended for both the end users and the developers of the software</a:t>
            </a:r>
          </a:p>
          <a:p>
            <a:r>
              <a:rPr lang="en-GB" dirty="0" smtClean="0">
                <a:latin typeface="Times New Roman" panose="02020603050405020304" pitchFamily="18" charset="0"/>
                <a:cs typeface="Times New Roman" panose="02020603050405020304" pitchFamily="18" charset="0"/>
              </a:rPr>
              <a:t>The inventory management system has to handle records for the number of products and maintenance was difficult. Though it has used an informing system, it was totally manual. Hence there is a need to upgrade the system with a computer-based information system</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3</a:t>
            </a:fld>
            <a:endParaRPr lang="en-US" noProof="0" dirty="0" smtClean="0"/>
          </a:p>
          <a:p>
            <a:r>
              <a:rPr lang="en-GB" dirty="0" smtClean="0"/>
              <a:t>Jibran</a:t>
            </a:r>
            <a:endParaRPr lang="en-US" noProof="0" dirty="0"/>
          </a:p>
        </p:txBody>
      </p:sp>
      <p:sp>
        <p:nvSpPr>
          <p:cNvPr id="5" name="Title 4"/>
          <p:cNvSpPr>
            <a:spLocks noGrp="1"/>
          </p:cNvSpPr>
          <p:nvPr>
            <p:ph type="title"/>
          </p:nvPr>
        </p:nvSpPr>
        <p:spPr>
          <a:xfrm>
            <a:off x="838199" y="341140"/>
            <a:ext cx="10515601" cy="972271"/>
          </a:xfrm>
        </p:spPr>
        <p:txBody>
          <a:bodyPr/>
          <a:lstStyle/>
          <a:p>
            <a:pPr algn="ctr"/>
            <a:r>
              <a:rPr lang="en-US" b="1" dirty="0" smtClean="0">
                <a:latin typeface="Times New Roman" panose="02020603050405020304" pitchFamily="18" charset="0"/>
                <a:cs typeface="Times New Roman" panose="02020603050405020304" pitchFamily="18" charset="0"/>
              </a:rPr>
              <a:t>Purpose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82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This document covers the requirements for the inventory management system. This software will provide a graphical environment in which the users of the system will be able to perform various operations that are associated with storing, marinating, updating and retrieving product information. The purpose of this is to guide developers in selecting a design that will be able to accommodate the full-scale application. This system will capture information about customer’s personal details products and their quantities. Storing, updating and retrieving in a fast and secure way.</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4</a:t>
            </a:fld>
            <a:endParaRPr lang="en-US" noProof="0" dirty="0" smtClean="0"/>
          </a:p>
          <a:p>
            <a:r>
              <a:rPr lang="en-GB" dirty="0" smtClean="0"/>
              <a:t>Jibran</a:t>
            </a:r>
            <a:endParaRPr lang="en-US" noProof="0" dirty="0"/>
          </a:p>
        </p:txBody>
      </p:sp>
      <p:sp>
        <p:nvSpPr>
          <p:cNvPr id="5" name="Title 4"/>
          <p:cNvSpPr>
            <a:spLocks noGrp="1"/>
          </p:cNvSpPr>
          <p:nvPr>
            <p:ph type="title"/>
          </p:nvPr>
        </p:nvSpPr>
        <p:spPr>
          <a:xfrm>
            <a:off x="838200" y="209130"/>
            <a:ext cx="10515600" cy="1191045"/>
          </a:xfrm>
        </p:spPr>
        <p:txBody>
          <a:bodyPr/>
          <a:lstStyle/>
          <a:p>
            <a:pPr algn="ctr"/>
            <a:r>
              <a:rPr lang="en-US" b="1" dirty="0" smtClean="0">
                <a:latin typeface="Times New Roman" panose="02020603050405020304" pitchFamily="18" charset="0"/>
                <a:cs typeface="Times New Roman" panose="02020603050405020304" pitchFamily="18" charset="0"/>
              </a:rPr>
              <a:t>Scope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7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The purpose of this document is to present a detailed description of the inventory management system, it will explain the purpose and features of the software, the interface of the software will react to external stimuli. This document is intended for both the end users and the developers of the software.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5</a:t>
            </a:fld>
            <a:endParaRPr lang="en-US" noProof="0" dirty="0" smtClean="0"/>
          </a:p>
          <a:p>
            <a:r>
              <a:rPr lang="en-GB" dirty="0" smtClean="0"/>
              <a:t>Jibran</a:t>
            </a:r>
            <a:endParaRPr lang="en-US" noProof="0" dirty="0"/>
          </a:p>
        </p:txBody>
      </p:sp>
      <p:sp>
        <p:nvSpPr>
          <p:cNvPr id="5" name="Title 4"/>
          <p:cNvSpPr>
            <a:spLocks noGrp="1"/>
          </p:cNvSpPr>
          <p:nvPr>
            <p:ph type="title"/>
          </p:nvPr>
        </p:nvSpPr>
        <p:spPr>
          <a:xfrm>
            <a:off x="762000" y="559678"/>
            <a:ext cx="10591800" cy="919987"/>
          </a:xfrm>
        </p:spPr>
        <p:txBody>
          <a:bodyPr/>
          <a:lstStyle/>
          <a:p>
            <a:pPr algn="ctr"/>
            <a:r>
              <a:rPr lang="en-US" b="1" dirty="0" smtClean="0">
                <a:latin typeface="Times New Roman" panose="02020603050405020304" pitchFamily="18" charset="0"/>
                <a:cs typeface="Times New Roman" panose="02020603050405020304" pitchFamily="18" charset="0"/>
              </a:rPr>
              <a:t>Overview</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96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9171"/>
            <a:ext cx="10515600" cy="4497792"/>
          </a:xfrm>
        </p:spPr>
        <p:txBody>
          <a:bodyPr/>
          <a:lstStyle/>
          <a:p>
            <a:r>
              <a:rPr lang="en-GB" b="1" dirty="0" smtClean="0">
                <a:latin typeface="Times New Roman" panose="02020603050405020304" pitchFamily="18" charset="0"/>
                <a:cs typeface="Times New Roman" panose="02020603050405020304" pitchFamily="18" charset="0"/>
              </a:rPr>
              <a:t>Software Perspective :</a:t>
            </a:r>
          </a:p>
          <a:p>
            <a:pPr marL="0" indent="0">
              <a:buNone/>
            </a:pPr>
            <a:r>
              <a:rPr lang="en-GB" dirty="0" smtClean="0">
                <a:latin typeface="Times New Roman" panose="02020603050405020304" pitchFamily="18" charset="0"/>
                <a:cs typeface="Times New Roman" panose="02020603050405020304" pitchFamily="18" charset="0"/>
              </a:rPr>
              <a:t>The product inventory management system, is an independent product and does not depend on any other product or system. The product will automate various tasks associated with handling product details and better organizing the stored information and optimum performance, thus helping the businesses to ensure smooth working of these processes.</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6</a:t>
            </a:fld>
            <a:endParaRPr lang="en-US" noProof="0" dirty="0" smtClean="0"/>
          </a:p>
          <a:p>
            <a:r>
              <a:rPr lang="en-GB" dirty="0" err="1" smtClean="0"/>
              <a:t>Arslan</a:t>
            </a:r>
            <a:endParaRPr lang="en-US" noProof="0" dirty="0"/>
          </a:p>
        </p:txBody>
      </p:sp>
      <p:sp>
        <p:nvSpPr>
          <p:cNvPr id="5" name="Title 4"/>
          <p:cNvSpPr>
            <a:spLocks noGrp="1"/>
          </p:cNvSpPr>
          <p:nvPr>
            <p:ph type="title"/>
          </p:nvPr>
        </p:nvSpPr>
        <p:spPr>
          <a:xfrm>
            <a:off x="762000" y="559678"/>
            <a:ext cx="10591800" cy="786984"/>
          </a:xfrm>
        </p:spPr>
        <p:txBody>
          <a:bodyPr/>
          <a:lstStyle/>
          <a:p>
            <a:pPr algn="ctr"/>
            <a:r>
              <a:rPr lang="en-US" b="1" dirty="0" smtClean="0">
                <a:latin typeface="Times New Roman" panose="02020603050405020304" pitchFamily="18" charset="0"/>
                <a:cs typeface="Times New Roman" panose="02020603050405020304" pitchFamily="18" charset="0"/>
              </a:rPr>
              <a:t>General Description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46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29295"/>
            <a:ext cx="10515600" cy="4547668"/>
          </a:xfrm>
        </p:spPr>
        <p:txBody>
          <a:bodyPr>
            <a:normAutofit/>
          </a:bodyPr>
          <a:lstStyle/>
          <a:p>
            <a:r>
              <a:rPr lang="en-GB" sz="2400" dirty="0" smtClean="0">
                <a:latin typeface="Times New Roman" panose="02020603050405020304" pitchFamily="18" charset="0"/>
                <a:cs typeface="Times New Roman" panose="02020603050405020304" pitchFamily="18" charset="0"/>
              </a:rPr>
              <a:t>Our system has two types of access modes; </a:t>
            </a:r>
          </a:p>
          <a:p>
            <a:pPr marL="514350" indent="-514350">
              <a:buAutoNum type="alphaLcPeriod"/>
            </a:pPr>
            <a:r>
              <a:rPr lang="en-GB" sz="2400" dirty="0" smtClean="0">
                <a:latin typeface="Times New Roman" panose="02020603050405020304" pitchFamily="18" charset="0"/>
                <a:cs typeface="Times New Roman" panose="02020603050405020304" pitchFamily="18" charset="0"/>
              </a:rPr>
              <a:t>Administrator </a:t>
            </a:r>
          </a:p>
          <a:p>
            <a:pPr marL="514350" indent="-514350">
              <a:buAutoNum type="alphaLcPeriod"/>
            </a:pPr>
            <a:r>
              <a:rPr lang="en-GB" sz="2400" dirty="0" smtClean="0">
                <a:latin typeface="Times New Roman" panose="02020603050405020304" pitchFamily="18" charset="0"/>
                <a:cs typeface="Times New Roman" panose="02020603050405020304" pitchFamily="18" charset="0"/>
              </a:rPr>
              <a:t>Customer </a:t>
            </a:r>
          </a:p>
          <a:p>
            <a:r>
              <a:rPr lang="en-GB" sz="2400" dirty="0" smtClean="0">
                <a:latin typeface="Times New Roman" panose="02020603050405020304" pitchFamily="18" charset="0"/>
                <a:cs typeface="Times New Roman" panose="02020603050405020304" pitchFamily="18" charset="0"/>
              </a:rPr>
              <a:t>Administrator IMS is managed by Administrator, admin has to update and monitor the registered product details, add a new product, provide product numbers for all projects, assign each product details, add a new product, provide product number for all products, assign each product quantity and GST etc., Administrator can be update his profile and also can give help to the customers.  </a:t>
            </a:r>
          </a:p>
          <a:p>
            <a:r>
              <a:rPr lang="en-GB" sz="2400" dirty="0" smtClean="0">
                <a:latin typeface="Times New Roman" panose="02020603050405020304" pitchFamily="18" charset="0"/>
                <a:cs typeface="Times New Roman" panose="02020603050405020304" pitchFamily="18" charset="0"/>
              </a:rPr>
              <a:t>Customer can purchase the products and make payment accordingly. All this data will be saved into the database by the administrator to keep record of the sold products.</a:t>
            </a: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7</a:t>
            </a:fld>
            <a:endParaRPr lang="en-US" noProof="0" dirty="0" smtClean="0"/>
          </a:p>
          <a:p>
            <a:r>
              <a:rPr lang="en-GB" dirty="0" err="1" smtClean="0"/>
              <a:t>Arslan</a:t>
            </a:r>
            <a:endParaRPr lang="en-US" noProof="0" dirty="0"/>
          </a:p>
        </p:txBody>
      </p:sp>
      <p:sp>
        <p:nvSpPr>
          <p:cNvPr id="5" name="Title 4"/>
          <p:cNvSpPr>
            <a:spLocks noGrp="1"/>
          </p:cNvSpPr>
          <p:nvPr>
            <p:ph type="title"/>
          </p:nvPr>
        </p:nvSpPr>
        <p:spPr>
          <a:xfrm>
            <a:off x="762000" y="559678"/>
            <a:ext cx="10591800" cy="840497"/>
          </a:xfrm>
        </p:spPr>
        <p:txBody>
          <a:bodyPr/>
          <a:lstStyle/>
          <a:p>
            <a:pPr algn="ctr"/>
            <a:r>
              <a:rPr lang="en-US" b="1" dirty="0" smtClean="0">
                <a:latin typeface="Times New Roman" panose="02020603050405020304" pitchFamily="18" charset="0"/>
                <a:cs typeface="Times New Roman" panose="02020603050405020304" pitchFamily="18" charset="0"/>
              </a:rPr>
              <a:t>Software Functions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2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latin typeface="Times New Roman" panose="02020603050405020304" pitchFamily="18" charset="0"/>
                <a:cs typeface="Times New Roman" panose="02020603050405020304" pitchFamily="18" charset="0"/>
              </a:rPr>
              <a:t>We assume that the office personnel do all the data entry based and the correct values obtained from forms and registers.  </a:t>
            </a:r>
          </a:p>
          <a:p>
            <a:r>
              <a:rPr lang="en-GB" dirty="0" smtClean="0">
                <a:latin typeface="Times New Roman" panose="02020603050405020304" pitchFamily="18" charset="0"/>
                <a:cs typeface="Times New Roman" panose="02020603050405020304" pitchFamily="18" charset="0"/>
              </a:rPr>
              <a:t>We assume that the computers that will use the software will be part of the having proper platform to run it.  </a:t>
            </a:r>
          </a:p>
          <a:p>
            <a:r>
              <a:rPr lang="en-GB" dirty="0" smtClean="0">
                <a:latin typeface="Times New Roman" panose="02020603050405020304" pitchFamily="18" charset="0"/>
                <a:cs typeface="Times New Roman" panose="02020603050405020304" pitchFamily="18" charset="0"/>
              </a:rPr>
              <a:t>Users with administrator access should be careful in deleting or modifying any information knowingly or unknowingly which will lead to inconsistency of the database.  </a:t>
            </a:r>
          </a:p>
          <a:p>
            <a:r>
              <a:rPr lang="en-GB" dirty="0" smtClean="0">
                <a:latin typeface="Times New Roman" panose="02020603050405020304" pitchFamily="18" charset="0"/>
                <a:cs typeface="Times New Roman" panose="02020603050405020304" pitchFamily="18" charset="0"/>
              </a:rPr>
              <a:t>The end users of this software are assumed to have basic level of computer knowledge </a:t>
            </a:r>
            <a:r>
              <a:rPr lang="en-GB" dirty="0" err="1" smtClean="0">
                <a:latin typeface="Times New Roman" panose="02020603050405020304" pitchFamily="18" charset="0"/>
                <a:cs typeface="Times New Roman" panose="02020603050405020304" pitchFamily="18" charset="0"/>
              </a:rPr>
              <a:t>i.e</a:t>
            </a:r>
            <a:r>
              <a:rPr lang="en-GB" dirty="0" smtClean="0">
                <a:latin typeface="Times New Roman" panose="02020603050405020304" pitchFamily="18" charset="0"/>
                <a:cs typeface="Times New Roman" panose="02020603050405020304" pitchFamily="18" charset="0"/>
              </a:rPr>
              <a:t> point and click.</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pPr/>
              <a:t>8</a:t>
            </a:fld>
            <a:endParaRPr lang="en-US" noProof="0" dirty="0" smtClean="0"/>
          </a:p>
          <a:p>
            <a:r>
              <a:rPr lang="en-GB" dirty="0" err="1" smtClean="0"/>
              <a:t>Arslan</a:t>
            </a:r>
            <a:endParaRPr lang="en-US" noProof="0" dirty="0"/>
          </a:p>
        </p:txBody>
      </p:sp>
      <p:sp>
        <p:nvSpPr>
          <p:cNvPr id="8" name="Title 7"/>
          <p:cNvSpPr>
            <a:spLocks noGrp="1"/>
          </p:cNvSpPr>
          <p:nvPr>
            <p:ph type="title"/>
          </p:nvPr>
        </p:nvSpPr>
        <p:spPr>
          <a:xfrm>
            <a:off x="762000" y="559678"/>
            <a:ext cx="10591800" cy="820235"/>
          </a:xfrm>
        </p:spPr>
        <p:txBody>
          <a:bodyPr/>
          <a:lstStyle/>
          <a:p>
            <a:pPr algn="ctr"/>
            <a:r>
              <a:rPr lang="en-US" b="1" dirty="0" smtClean="0">
                <a:latin typeface="Times New Roman" panose="02020603050405020304" pitchFamily="18" charset="0"/>
                <a:cs typeface="Times New Roman" panose="02020603050405020304" pitchFamily="18" charset="0"/>
              </a:rPr>
              <a:t>Assumptions and Dependencies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12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87484"/>
            <a:ext cx="10515600" cy="4668866"/>
          </a:xfrm>
        </p:spPr>
        <p:txBody>
          <a:bodyPr>
            <a:normAutofit fontScale="62500" lnSpcReduction="20000"/>
          </a:bodyPr>
          <a:lstStyle/>
          <a:p>
            <a:pPr marL="0" indent="0">
              <a:buNone/>
            </a:pPr>
            <a:r>
              <a:rPr lang="en-GB" b="1" dirty="0" smtClean="0">
                <a:latin typeface="Times New Roman" panose="02020603050405020304" pitchFamily="18" charset="0"/>
                <a:cs typeface="Times New Roman" panose="02020603050405020304" pitchFamily="18" charset="0"/>
              </a:rPr>
              <a:t>External Interface Requirements </a:t>
            </a:r>
          </a:p>
          <a:p>
            <a:pPr marL="0" indent="0">
              <a:buNone/>
            </a:pPr>
            <a:r>
              <a:rPr lang="en-GB" b="1" dirty="0">
                <a:latin typeface="Times New Roman" panose="02020603050405020304" pitchFamily="18" charset="0"/>
                <a:cs typeface="Times New Roman" panose="02020603050405020304" pitchFamily="18" charset="0"/>
              </a:rPr>
              <a:t>U</a:t>
            </a:r>
            <a:r>
              <a:rPr lang="en-GB" b="1" dirty="0" smtClean="0">
                <a:latin typeface="Times New Roman" panose="02020603050405020304" pitchFamily="18" charset="0"/>
                <a:cs typeface="Times New Roman" panose="02020603050405020304" pitchFamily="18" charset="0"/>
              </a:rPr>
              <a:t>ser interfaces </a:t>
            </a:r>
          </a:p>
          <a:p>
            <a:pPr marL="0" indent="0">
              <a:buNone/>
            </a:pPr>
            <a:r>
              <a:rPr lang="en-GB" dirty="0" smtClean="0">
                <a:latin typeface="Times New Roman" panose="02020603050405020304" pitchFamily="18" charset="0"/>
                <a:cs typeface="Times New Roman" panose="02020603050405020304" pitchFamily="18" charset="0"/>
              </a:rPr>
              <a:t>GUI along with meaningful frames and buttons </a:t>
            </a:r>
          </a:p>
          <a:p>
            <a:pPr marL="0" indent="0">
              <a:buNone/>
            </a:pPr>
            <a:r>
              <a:rPr lang="en-GB" dirty="0" smtClean="0">
                <a:latin typeface="Times New Roman" panose="02020603050405020304" pitchFamily="18" charset="0"/>
                <a:cs typeface="Times New Roman" panose="02020603050405020304" pitchFamily="18" charset="0"/>
              </a:rPr>
              <a:t>Reports are generated as per the requirement </a:t>
            </a:r>
          </a:p>
          <a:p>
            <a:pPr marL="0" indent="0">
              <a:buNone/>
            </a:pPr>
            <a:r>
              <a:rPr lang="en-GB" b="1" dirty="0" smtClean="0">
                <a:latin typeface="Times New Roman" panose="02020603050405020304" pitchFamily="18" charset="0"/>
                <a:cs typeface="Times New Roman" panose="02020603050405020304" pitchFamily="18" charset="0"/>
              </a:rPr>
              <a:t>Hardware Interfaces </a:t>
            </a:r>
          </a:p>
          <a:p>
            <a:pPr marL="0" indent="0">
              <a:buNone/>
            </a:pPr>
            <a:r>
              <a:rPr lang="en-GB" dirty="0" smtClean="0">
                <a:latin typeface="Times New Roman" panose="02020603050405020304" pitchFamily="18" charset="0"/>
                <a:cs typeface="Times New Roman" panose="02020603050405020304" pitchFamily="18" charset="0"/>
              </a:rPr>
              <a:t>Hardware Environment : Dual Core 2nd Gen or Above </a:t>
            </a:r>
          </a:p>
          <a:p>
            <a:pPr marL="0" indent="0">
              <a:buNone/>
            </a:pPr>
            <a:r>
              <a:rPr lang="en-GB" dirty="0" smtClean="0">
                <a:latin typeface="Times New Roman" panose="02020603050405020304" pitchFamily="18" charset="0"/>
                <a:cs typeface="Times New Roman" panose="02020603050405020304" pitchFamily="18" charset="0"/>
              </a:rPr>
              <a:t>System Configuration : Ram-4GB HDD-80GB </a:t>
            </a:r>
          </a:p>
          <a:p>
            <a:pPr marL="0" indent="0">
              <a:buNone/>
            </a:pPr>
            <a:r>
              <a:rPr lang="en-GB" dirty="0" smtClean="0">
                <a:latin typeface="Times New Roman" panose="02020603050405020304" pitchFamily="18" charset="0"/>
                <a:cs typeface="Times New Roman" panose="02020603050405020304" pitchFamily="18" charset="0"/>
              </a:rPr>
              <a:t>Operation System : Windows 7 (64-bit) or above </a:t>
            </a:r>
          </a:p>
          <a:p>
            <a:pPr marL="0" indent="0">
              <a:buNone/>
            </a:pPr>
            <a:r>
              <a:rPr lang="en-GB" b="1" dirty="0" smtClean="0">
                <a:latin typeface="Times New Roman" panose="02020603050405020304" pitchFamily="18" charset="0"/>
                <a:cs typeface="Times New Roman" panose="02020603050405020304" pitchFamily="18" charset="0"/>
              </a:rPr>
              <a:t>Software interfaces</a:t>
            </a:r>
            <a:r>
              <a:rPr lang="en-GB" dirty="0" smtClean="0">
                <a:latin typeface="Times New Roman" panose="02020603050405020304" pitchFamily="18" charset="0"/>
                <a:cs typeface="Times New Roman" panose="02020603050405020304" pitchFamily="18" charset="0"/>
              </a:rPr>
              <a:t> </a:t>
            </a:r>
          </a:p>
          <a:p>
            <a:pPr marL="0" indent="0">
              <a:buNone/>
            </a:pPr>
            <a:r>
              <a:rPr lang="en-GB" dirty="0" smtClean="0">
                <a:latin typeface="Times New Roman" panose="02020603050405020304" pitchFamily="18" charset="0"/>
                <a:cs typeface="Times New Roman" panose="02020603050405020304" pitchFamily="18" charset="0"/>
              </a:rPr>
              <a:t>Front end: JAVA </a:t>
            </a:r>
          </a:p>
          <a:p>
            <a:pPr marL="0" indent="0">
              <a:buNone/>
            </a:pPr>
            <a:r>
              <a:rPr lang="en-GB" dirty="0" smtClean="0">
                <a:latin typeface="Times New Roman" panose="02020603050405020304" pitchFamily="18" charset="0"/>
                <a:cs typeface="Times New Roman" panose="02020603050405020304" pitchFamily="18" charset="0"/>
              </a:rPr>
              <a:t>Back end: C++ </a:t>
            </a:r>
          </a:p>
          <a:p>
            <a:pPr marL="0" indent="0">
              <a:buNone/>
            </a:pPr>
            <a:r>
              <a:rPr lang="en-GB" dirty="0" smtClean="0">
                <a:latin typeface="Times New Roman" panose="02020603050405020304" pitchFamily="18" charset="0"/>
                <a:cs typeface="Times New Roman" panose="02020603050405020304" pitchFamily="18" charset="0"/>
              </a:rPr>
              <a:t>When invalid inputs are given to the modules then the error messages will be popped up in order to inform the user that the input provided is not taken by the database. When incomplete information is provided by the user and the user tries to submit the form in order to store the details in the database. The system will pop up a message box asking the user to enter all the details required</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13D2E340-0663-474B-992C-9192B5C45E57}" type="slidenum">
              <a:rPr lang="en-US" noProof="0" smtClean="0"/>
              <a:t>9</a:t>
            </a:fld>
            <a:endParaRPr lang="en-US" noProof="0" dirty="0" smtClean="0"/>
          </a:p>
          <a:p>
            <a:r>
              <a:rPr lang="en-GB" dirty="0" err="1" smtClean="0"/>
              <a:t>Arslan</a:t>
            </a:r>
            <a:endParaRPr lang="en-US" noProof="0" dirty="0"/>
          </a:p>
        </p:txBody>
      </p:sp>
      <p:sp>
        <p:nvSpPr>
          <p:cNvPr id="5" name="Title 4"/>
          <p:cNvSpPr>
            <a:spLocks noGrp="1"/>
          </p:cNvSpPr>
          <p:nvPr>
            <p:ph type="title"/>
          </p:nvPr>
        </p:nvSpPr>
        <p:spPr>
          <a:xfrm>
            <a:off x="762000" y="559678"/>
            <a:ext cx="10591800" cy="840497"/>
          </a:xfrm>
        </p:spPr>
        <p:txBody>
          <a:bodyPr/>
          <a:lstStyle/>
          <a:p>
            <a:pPr algn="ctr"/>
            <a:r>
              <a:rPr lang="en-GB" b="1" dirty="0" smtClean="0">
                <a:latin typeface="Times New Roman" panose="02020603050405020304" pitchFamily="18" charset="0"/>
                <a:cs typeface="Times New Roman" panose="02020603050405020304" pitchFamily="18" charset="0"/>
              </a:rPr>
              <a:t>Specific Requirements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059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6DB4AFBF-E012-4607-B95C-D9E661912AC6}">
  <ds:schemaRefs>
    <ds:schemaRef ds:uri="http://purl.org/dc/dcmitype/"/>
    <ds:schemaRef ds:uri="http://schemas.microsoft.com/office/infopath/2007/PartnerControls"/>
    <ds:schemaRef ds:uri="http://www.w3.org/XML/1998/namespace"/>
    <ds:schemaRef ds:uri="71af3243-3dd4-4a8d-8c0d-dd76da1f02a5"/>
    <ds:schemaRef ds:uri="http://purl.org/dc/terms/"/>
    <ds:schemaRef ds:uri="16c05727-aa75-4e4a-9b5f-8a80a1165891"/>
    <ds:schemaRef ds:uri="http://schemas.microsoft.com/office/2006/documentManagement/type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1664</Words>
  <Application>Microsoft Office PowerPoint</Application>
  <PresentationFormat>Widescreen</PresentationFormat>
  <Paragraphs>147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Inventory Management System</vt:lpstr>
      <vt:lpstr>Introduction</vt:lpstr>
      <vt:lpstr>Purpose</vt:lpstr>
      <vt:lpstr>Scope</vt:lpstr>
      <vt:lpstr>Overview</vt:lpstr>
      <vt:lpstr>General Description </vt:lpstr>
      <vt:lpstr>Software Functions </vt:lpstr>
      <vt:lpstr>Assumptions and Dependencies</vt:lpstr>
      <vt:lpstr>Specific Requirements</vt:lpstr>
      <vt:lpstr>Deliverables</vt:lpstr>
      <vt:lpstr>USE CASE DIAGRAM:</vt:lpstr>
      <vt:lpstr>Activity diagram</vt:lpstr>
      <vt:lpstr>Class Diagram</vt:lpstr>
      <vt:lpstr>PowerPoint Presentation</vt:lpstr>
      <vt:lpstr>Functional Requirements </vt:lpstr>
      <vt:lpstr>PowerPoint Presentation</vt:lpstr>
      <vt:lpstr>PowerPoint Presentation</vt:lpstr>
      <vt:lpstr>Non-Functional Requirements </vt:lpstr>
      <vt:lpstr>PowerPoint Presentation</vt:lpstr>
      <vt:lpstr>PowerPoint Presentation</vt:lpstr>
      <vt:lpstr>PowerPoint Presentation</vt:lpstr>
      <vt:lpstr>That’s All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2022-01-19T19:53:18Z</dcterms:created>
  <dcterms:modified xsi:type="dcterms:W3CDTF">2022-01-21T05:10:39Z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