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Ex1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9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469" r:id="rId2"/>
    <p:sldId id="479" r:id="rId3"/>
    <p:sldId id="480" r:id="rId4"/>
    <p:sldId id="481" r:id="rId5"/>
    <p:sldId id="482" r:id="rId6"/>
    <p:sldId id="483" r:id="rId7"/>
    <p:sldId id="484" r:id="rId8"/>
    <p:sldId id="485" r:id="rId9"/>
    <p:sldId id="486" r:id="rId10"/>
    <p:sldId id="487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6556" autoAdjust="0"/>
  </p:normalViewPr>
  <p:slideViewPr>
    <p:cSldViewPr>
      <p:cViewPr>
        <p:scale>
          <a:sx n="140" d="100"/>
          <a:sy n="140" d="100"/>
        </p:scale>
        <p:origin x="246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432084130467952"/>
          <c:y val="1.85889793698921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一月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3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</c:strCache>
            </c:strRef>
          </c:cat>
          <c:val>
            <c:numRef>
              <c:f>工作表1!$B$2:$B$5</c:f>
              <c:numCache>
                <c:formatCode>#,##0</c:formatCode>
                <c:ptCount val="4"/>
                <c:pt idx="0">
                  <c:v>3600</c:v>
                </c:pt>
                <c:pt idx="1">
                  <c:v>2400</c:v>
                </c:pt>
                <c:pt idx="2">
                  <c:v>2500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96-4CF9-8895-92E0F148009F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二月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3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</c:strCache>
            </c:strRef>
          </c:cat>
          <c:val>
            <c:numRef>
              <c:f>工作表1!$C$2:$C$5</c:f>
              <c:numCache>
                <c:formatCode>#,##0</c:formatCode>
                <c:ptCount val="4"/>
                <c:pt idx="0">
                  <c:v>4200</c:v>
                </c:pt>
                <c:pt idx="1">
                  <c:v>2600</c:v>
                </c:pt>
                <c:pt idx="2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96-4CF9-8895-92E0F148009F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三月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3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</c:strCache>
            </c:strRef>
          </c:cat>
          <c:val>
            <c:numRef>
              <c:f>工作表1!$D$2:$D$5</c:f>
              <c:numCache>
                <c:formatCode>#,##0</c:formatCode>
                <c:ptCount val="4"/>
                <c:pt idx="0">
                  <c:v>5500</c:v>
                </c:pt>
                <c:pt idx="1">
                  <c:v>2550</c:v>
                </c:pt>
                <c:pt idx="2">
                  <c:v>3650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96-4CF9-8895-92E0F148009F}"/>
            </c:ext>
          </c:extLst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四月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3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</c:strCache>
            </c:strRef>
          </c:cat>
          <c:val>
            <c:numRef>
              <c:f>工作表1!$E$2:$E$5</c:f>
              <c:numCache>
                <c:formatCode>#,##0</c:formatCode>
                <c:ptCount val="4"/>
                <c:pt idx="0">
                  <c:v>4800</c:v>
                </c:pt>
                <c:pt idx="1">
                  <c:v>3000</c:v>
                </c:pt>
                <c:pt idx="2">
                  <c:v>4200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96-4CF9-8895-92E0F148009F}"/>
            </c:ext>
          </c:extLst>
        </c:ser>
        <c:ser>
          <c:idx val="4"/>
          <c:order val="4"/>
          <c:tx>
            <c:strRef>
              <c:f>工作表1!$F$1</c:f>
              <c:strCache>
                <c:ptCount val="1"/>
                <c:pt idx="0">
                  <c:v>五月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3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</c:strCache>
            </c:strRef>
          </c:cat>
          <c:val>
            <c:numRef>
              <c:f>工作表1!$F$2:$F$5</c:f>
              <c:numCache>
                <c:formatCode>#,##0</c:formatCode>
                <c:ptCount val="4"/>
                <c:pt idx="0">
                  <c:v>4500</c:v>
                </c:pt>
                <c:pt idx="1">
                  <c:v>3800</c:v>
                </c:pt>
                <c:pt idx="2">
                  <c:v>6400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96-4CF9-8895-92E0F148009F}"/>
            </c:ext>
          </c:extLst>
        </c:ser>
        <c:ser>
          <c:idx val="5"/>
          <c:order val="5"/>
          <c:tx>
            <c:strRef>
              <c:f>工作表1!$G$1</c:f>
              <c:strCache>
                <c:ptCount val="1"/>
                <c:pt idx="0">
                  <c:v>六月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3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</c:strCache>
            </c:strRef>
          </c:cat>
          <c:val>
            <c:numRef>
              <c:f>工作表1!$G$2:$G$5</c:f>
              <c:numCache>
                <c:formatCode>#,##0</c:formatCode>
                <c:ptCount val="4"/>
                <c:pt idx="0">
                  <c:v>3800</c:v>
                </c:pt>
                <c:pt idx="1">
                  <c:v>4000</c:v>
                </c:pt>
                <c:pt idx="2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596-4CF9-8895-92E0F148009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9"/>
        <c:shape val="box"/>
        <c:axId val="311501327"/>
        <c:axId val="311500495"/>
        <c:axId val="0"/>
      </c:bar3DChart>
      <c:catAx>
        <c:axId val="3115013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11500495"/>
        <c:crosses val="autoZero"/>
        <c:auto val="1"/>
        <c:lblAlgn val="ctr"/>
        <c:lblOffset val="100"/>
        <c:noMultiLvlLbl val="0"/>
      </c:catAx>
      <c:valAx>
        <c:axId val="311500495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3115013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一月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3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</c:strCache>
            </c:strRef>
          </c:cat>
          <c:val>
            <c:numRef>
              <c:f>工作表1!$B$2:$B$5</c:f>
              <c:numCache>
                <c:formatCode>#,##0</c:formatCode>
                <c:ptCount val="4"/>
                <c:pt idx="0">
                  <c:v>3600</c:v>
                </c:pt>
                <c:pt idx="1">
                  <c:v>2400</c:v>
                </c:pt>
                <c:pt idx="2">
                  <c:v>2500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42-4DAF-9F85-A83F12629EC4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二月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3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</c:strCache>
            </c:strRef>
          </c:cat>
          <c:val>
            <c:numRef>
              <c:f>工作表1!$C$2:$C$5</c:f>
              <c:numCache>
                <c:formatCode>#,##0</c:formatCode>
                <c:ptCount val="4"/>
                <c:pt idx="0">
                  <c:v>4200</c:v>
                </c:pt>
                <c:pt idx="1">
                  <c:v>2600</c:v>
                </c:pt>
                <c:pt idx="2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42-4DAF-9F85-A83F12629EC4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三月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3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</c:strCache>
            </c:strRef>
          </c:cat>
          <c:val>
            <c:numRef>
              <c:f>工作表1!$D$2:$D$5</c:f>
              <c:numCache>
                <c:formatCode>#,##0</c:formatCode>
                <c:ptCount val="4"/>
                <c:pt idx="0">
                  <c:v>5500</c:v>
                </c:pt>
                <c:pt idx="1">
                  <c:v>2550</c:v>
                </c:pt>
                <c:pt idx="2">
                  <c:v>3650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42-4DAF-9F85-A83F12629EC4}"/>
            </c:ext>
          </c:extLst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四月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3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</c:strCache>
            </c:strRef>
          </c:cat>
          <c:val>
            <c:numRef>
              <c:f>工作表1!$E$2:$E$5</c:f>
              <c:numCache>
                <c:formatCode>#,##0</c:formatCode>
                <c:ptCount val="4"/>
                <c:pt idx="0">
                  <c:v>4800</c:v>
                </c:pt>
                <c:pt idx="1">
                  <c:v>3000</c:v>
                </c:pt>
                <c:pt idx="2">
                  <c:v>4200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942-4DAF-9F85-A83F12629EC4}"/>
            </c:ext>
          </c:extLst>
        </c:ser>
        <c:ser>
          <c:idx val="4"/>
          <c:order val="4"/>
          <c:tx>
            <c:strRef>
              <c:f>工作表1!$F$1</c:f>
              <c:strCache>
                <c:ptCount val="1"/>
                <c:pt idx="0">
                  <c:v>五月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3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</c:strCache>
            </c:strRef>
          </c:cat>
          <c:val>
            <c:numRef>
              <c:f>工作表1!$F$2:$F$5</c:f>
              <c:numCache>
                <c:formatCode>#,##0</c:formatCode>
                <c:ptCount val="4"/>
                <c:pt idx="0">
                  <c:v>4500</c:v>
                </c:pt>
                <c:pt idx="1">
                  <c:v>3800</c:v>
                </c:pt>
                <c:pt idx="2">
                  <c:v>6400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942-4DAF-9F85-A83F12629EC4}"/>
            </c:ext>
          </c:extLst>
        </c:ser>
        <c:ser>
          <c:idx val="5"/>
          <c:order val="5"/>
          <c:tx>
            <c:strRef>
              <c:f>工作表1!$G$1</c:f>
              <c:strCache>
                <c:ptCount val="1"/>
                <c:pt idx="0">
                  <c:v>六月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3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</c:strCache>
            </c:strRef>
          </c:cat>
          <c:val>
            <c:numRef>
              <c:f>工作表1!$G$2:$G$5</c:f>
              <c:numCache>
                <c:formatCode>#,##0</c:formatCode>
                <c:ptCount val="4"/>
                <c:pt idx="0">
                  <c:v>3800</c:v>
                </c:pt>
                <c:pt idx="1">
                  <c:v>4000</c:v>
                </c:pt>
                <c:pt idx="2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942-4DAF-9F85-A83F12629EC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661493391"/>
        <c:axId val="661480079"/>
      </c:barChart>
      <c:catAx>
        <c:axId val="661493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61480079"/>
        <c:crosses val="autoZero"/>
        <c:auto val="1"/>
        <c:lblAlgn val="ctr"/>
        <c:lblOffset val="100"/>
        <c:noMultiLvlLbl val="0"/>
      </c:catAx>
      <c:valAx>
        <c:axId val="661480079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6614933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一月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C-69DC-4552-AA52-ED6D285DC4F4}"/>
              </c:ext>
            </c:extLst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69DC-4552-AA52-ED6D285DC4F4}"/>
              </c:ext>
            </c:extLst>
          </c:dPt>
          <c:dPt>
            <c:idx val="2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A-69DC-4552-AA52-ED6D285DC4F4}"/>
              </c:ext>
            </c:extLst>
          </c:dPt>
          <c:dPt>
            <c:idx val="3"/>
            <c:bubble3D val="0"/>
            <c:spPr>
              <a:solidFill>
                <a:schemeClr val="accent4">
                  <a:alpha val="9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69DC-4552-AA52-ED6D285DC4F4}"/>
              </c:ext>
            </c:extLst>
          </c:dPt>
          <c:dPt>
            <c:idx val="4"/>
            <c:bubble3D val="0"/>
            <c:spPr>
              <a:solidFill>
                <a:schemeClr val="accent5">
                  <a:alpha val="90000"/>
                </a:schemeClr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  <a:effectLst>
                <a:innerShdw blurRad="114300">
                  <a:schemeClr val="accent5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5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8-69DC-4552-AA52-ED6D285DC4F4}"/>
              </c:ext>
            </c:extLst>
          </c:dPt>
          <c:dLbls>
            <c:dLbl>
              <c:idx val="0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0" i="0" u="none" strike="noStrike" kern="1200" baseline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pPr>
                    <a:fld id="{D5382E7E-E182-4555-B049-2E949614EF6F}" type="PERCENTAGE">
                      <a:rPr lang="en-US" altLang="zh-TW" baseline="0" smtClean="0"/>
                      <a:pPr>
                        <a:defRPr/>
                      </a:pPr>
                      <a:t>[百分比]</a:t>
                    </a:fld>
                    <a:endParaRPr lang="zh-TW" altLang="en-US"/>
                  </a:p>
                </c:rich>
              </c:tx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69DC-4552-AA52-ED6D285DC4F4}"/>
                </c:ext>
              </c:extLst>
            </c:dLbl>
            <c:dLbl>
              <c:idx val="1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0" i="0" u="none" strike="noStrike" kern="1200" baseline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pPr>
                    <a:fld id="{A76B6F70-CEA0-4813-8904-C6CD17199E47}" type="PERCENTAGE">
                      <a:rPr lang="en-US" altLang="zh-TW" baseline="0" smtClean="0"/>
                      <a:pPr>
                        <a:defRPr/>
                      </a:pPr>
                      <a:t>[百分比]</a:t>
                    </a:fld>
                    <a:endParaRPr lang="zh-TW" altLang="en-US"/>
                  </a:p>
                </c:rich>
              </c:tx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2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69DC-4552-AA52-ED6D285DC4F4}"/>
                </c:ext>
              </c:extLst>
            </c:dLbl>
            <c:dLbl>
              <c:idx val="2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0" i="0" u="none" strike="noStrike" kern="1200" baseline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pPr>
                    <a:fld id="{506BF38D-1935-489C-9BA8-4FD7A69C5BAE}" type="PERCENTAGE">
                      <a:rPr lang="en-US" altLang="zh-TW" baseline="0" smtClean="0"/>
                      <a:pPr>
                        <a:defRPr/>
                      </a:pPr>
                      <a:t>[百分比]</a:t>
                    </a:fld>
                    <a:endParaRPr lang="zh-TW" altLang="en-US"/>
                  </a:p>
                </c:rich>
              </c:tx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3"/>
                  </a:solidFill>
                  <a:round/>
                </a:ln>
                <a:effectLst>
                  <a:outerShdw blurRad="50800" dist="38100" dir="2700000" algn="tl" rotWithShape="0">
                    <a:schemeClr val="accent3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3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69DC-4552-AA52-ED6D285DC4F4}"/>
                </c:ext>
              </c:extLst>
            </c:dLbl>
            <c:dLbl>
              <c:idx val="3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0" i="0" u="none" strike="noStrike" kern="1200" baseline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pPr>
                    <a:fld id="{00E4FC43-68CD-4E17-B93B-0FC0D9543FEB}" type="PERCENTAGE">
                      <a:rPr lang="en-US" altLang="zh-TW" baseline="0" smtClean="0"/>
                      <a:pPr>
                        <a:defRPr/>
                      </a:pPr>
                      <a:t>[百分比]</a:t>
                    </a:fld>
                    <a:endParaRPr lang="zh-TW" altLang="en-US"/>
                  </a:p>
                </c:rich>
              </c:tx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4"/>
                  </a:solidFill>
                  <a:round/>
                </a:ln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4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69DC-4552-AA52-ED6D285DC4F4}"/>
                </c:ext>
              </c:extLst>
            </c:dLbl>
            <c:dLbl>
              <c:idx val="4"/>
              <c:layout>
                <c:manualLayout>
                  <c:x val="8.2520367708448478E-2"/>
                  <c:y val="0.11626213343466116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330" b="0" i="0" u="none" strike="noStrike" kern="1200" baseline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pPr>
                    <a:fld id="{A24A89DD-02D0-4932-9E62-9E7786B5025D}" type="PERCENTAGE">
                      <a:rPr lang="en-US" altLang="zh-TW" baseline="0" smtClean="0"/>
                      <a:pPr>
                        <a:defRPr/>
                      </a:pPr>
                      <a:t>[百分比]</a:t>
                    </a:fld>
                    <a:endParaRPr lang="zh-TW" altLang="en-US"/>
                  </a:p>
                </c:rich>
              </c:tx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5"/>
                  </a:solidFill>
                  <a:round/>
                </a:ln>
                <a:effectLst>
                  <a:outerShdw blurRad="50800" dist="38100" dir="2700000" algn="tl" rotWithShape="0">
                    <a:schemeClr val="accent5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5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074083332932711"/>
                      <c:h val="0.1184981663429312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69DC-4552-AA52-ED6D285DC4F4}"/>
                </c:ext>
              </c:extLst>
            </c:dLbl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工作表1!$B$2:$B$6</c:f>
              <c:numCache>
                <c:formatCode>#,##0</c:formatCode>
                <c:ptCount val="5"/>
                <c:pt idx="0">
                  <c:v>3600</c:v>
                </c:pt>
                <c:pt idx="1">
                  <c:v>2400</c:v>
                </c:pt>
                <c:pt idx="2">
                  <c:v>2500</c:v>
                </c:pt>
                <c:pt idx="3">
                  <c:v>1280</c:v>
                </c:pt>
                <c:pt idx="4">
                  <c:v>1400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DC-4552-AA52-ED6D285DC4F4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二月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69DC-4552-AA52-ED6D285DC4F4}"/>
              </c:ext>
            </c:extLst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E-69DC-4552-AA52-ED6D285DC4F4}"/>
              </c:ext>
            </c:extLst>
          </c:dPt>
          <c:dPt>
            <c:idx val="2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69DC-4552-AA52-ED6D285DC4F4}"/>
              </c:ext>
            </c:extLst>
          </c:dPt>
          <c:dPt>
            <c:idx val="3"/>
            <c:bubble3D val="0"/>
            <c:spPr>
              <a:solidFill>
                <a:schemeClr val="accent4">
                  <a:alpha val="9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0-69DC-4552-AA52-ED6D285DC4F4}"/>
              </c:ext>
            </c:extLst>
          </c:dPt>
          <c:dPt>
            <c:idx val="4"/>
            <c:bubble3D val="0"/>
            <c:spPr>
              <a:solidFill>
                <a:schemeClr val="accent5">
                  <a:alpha val="90000"/>
                </a:schemeClr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  <a:effectLst>
                <a:innerShdw blurRad="114300">
                  <a:schemeClr val="accent5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5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69DC-4552-AA52-ED6D285DC4F4}"/>
              </c:ext>
            </c:extLst>
          </c:dPt>
          <c:dLbls>
            <c:dLbl>
              <c:idx val="0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D-69DC-4552-AA52-ED6D285DC4F4}"/>
                </c:ext>
              </c:extLst>
            </c:dLbl>
            <c:dLbl>
              <c:idx val="1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2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E-69DC-4552-AA52-ED6D285DC4F4}"/>
                </c:ext>
              </c:extLst>
            </c:dLbl>
            <c:dLbl>
              <c:idx val="2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3"/>
                  </a:solidFill>
                  <a:round/>
                </a:ln>
                <a:effectLst>
                  <a:outerShdw blurRad="50800" dist="38100" dir="2700000" algn="tl" rotWithShape="0">
                    <a:schemeClr val="accent3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3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F-69DC-4552-AA52-ED6D285DC4F4}"/>
                </c:ext>
              </c:extLst>
            </c:dLbl>
            <c:dLbl>
              <c:idx val="3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4"/>
                  </a:solidFill>
                  <a:round/>
                </a:ln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4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0-69DC-4552-AA52-ED6D285DC4F4}"/>
                </c:ext>
              </c:extLst>
            </c:dLbl>
            <c:dLbl>
              <c:idx val="4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5"/>
                  </a:solidFill>
                  <a:round/>
                </a:ln>
                <a:effectLst>
                  <a:outerShdw blurRad="50800" dist="38100" dir="2700000" algn="tl" rotWithShape="0">
                    <a:schemeClr val="accent5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5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1-69DC-4552-AA52-ED6D285DC4F4}"/>
                </c:ext>
              </c:extLst>
            </c:dLbl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工作表1!$C$2:$C$6</c:f>
              <c:numCache>
                <c:formatCode>#,##0</c:formatCode>
                <c:ptCount val="5"/>
                <c:pt idx="0">
                  <c:v>4200</c:v>
                </c:pt>
                <c:pt idx="1">
                  <c:v>2600</c:v>
                </c:pt>
                <c:pt idx="2">
                  <c:v>2000</c:v>
                </c:pt>
                <c:pt idx="3">
                  <c:v>1800</c:v>
                </c:pt>
                <c:pt idx="4">
                  <c:v>1650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9DC-4552-AA52-ED6D285DC4F4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三月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2-69DC-4552-AA52-ED6D285DC4F4}"/>
              </c:ext>
            </c:extLst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69DC-4552-AA52-ED6D285DC4F4}"/>
              </c:ext>
            </c:extLst>
          </c:dPt>
          <c:dPt>
            <c:idx val="2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4-69DC-4552-AA52-ED6D285DC4F4}"/>
              </c:ext>
            </c:extLst>
          </c:dPt>
          <c:dPt>
            <c:idx val="3"/>
            <c:bubble3D val="0"/>
            <c:spPr>
              <a:solidFill>
                <a:schemeClr val="accent4">
                  <a:alpha val="9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5-69DC-4552-AA52-ED6D285DC4F4}"/>
              </c:ext>
            </c:extLst>
          </c:dPt>
          <c:dPt>
            <c:idx val="4"/>
            <c:bubble3D val="0"/>
            <c:spPr>
              <a:solidFill>
                <a:schemeClr val="accent5">
                  <a:alpha val="90000"/>
                </a:schemeClr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  <a:effectLst>
                <a:innerShdw blurRad="114300">
                  <a:schemeClr val="accent5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5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6-69DC-4552-AA52-ED6D285DC4F4}"/>
              </c:ext>
            </c:extLst>
          </c:dPt>
          <c:dLbls>
            <c:dLbl>
              <c:idx val="0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2-69DC-4552-AA52-ED6D285DC4F4}"/>
                </c:ext>
              </c:extLst>
            </c:dLbl>
            <c:dLbl>
              <c:idx val="1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2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3-69DC-4552-AA52-ED6D285DC4F4}"/>
                </c:ext>
              </c:extLst>
            </c:dLbl>
            <c:dLbl>
              <c:idx val="2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3"/>
                  </a:solidFill>
                  <a:round/>
                </a:ln>
                <a:effectLst>
                  <a:outerShdw blurRad="50800" dist="38100" dir="2700000" algn="tl" rotWithShape="0">
                    <a:schemeClr val="accent3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3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4-69DC-4552-AA52-ED6D285DC4F4}"/>
                </c:ext>
              </c:extLst>
            </c:dLbl>
            <c:dLbl>
              <c:idx val="3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4"/>
                  </a:solidFill>
                  <a:round/>
                </a:ln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4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5-69DC-4552-AA52-ED6D285DC4F4}"/>
                </c:ext>
              </c:extLst>
            </c:dLbl>
            <c:dLbl>
              <c:idx val="4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5"/>
                  </a:solidFill>
                  <a:round/>
                </a:ln>
                <a:effectLst>
                  <a:outerShdw blurRad="50800" dist="38100" dir="2700000" algn="tl" rotWithShape="0">
                    <a:schemeClr val="accent5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5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6-69DC-4552-AA52-ED6D285DC4F4}"/>
                </c:ext>
              </c:extLst>
            </c:dLbl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工作表1!$D$2:$D$6</c:f>
              <c:numCache>
                <c:formatCode>#,##0</c:formatCode>
                <c:ptCount val="5"/>
                <c:pt idx="0">
                  <c:v>5500</c:v>
                </c:pt>
                <c:pt idx="1">
                  <c:v>2550</c:v>
                </c:pt>
                <c:pt idx="2">
                  <c:v>3650</c:v>
                </c:pt>
                <c:pt idx="3">
                  <c:v>2400</c:v>
                </c:pt>
                <c:pt idx="4">
                  <c:v>2200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9DC-4552-AA52-ED6D285DC4F4}"/>
            </c:ext>
          </c:extLst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四月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7-69DC-4552-AA52-ED6D285DC4F4}"/>
              </c:ext>
            </c:extLst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8-69DC-4552-AA52-ED6D285DC4F4}"/>
              </c:ext>
            </c:extLst>
          </c:dPt>
          <c:dPt>
            <c:idx val="2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9-69DC-4552-AA52-ED6D285DC4F4}"/>
              </c:ext>
            </c:extLst>
          </c:dPt>
          <c:dPt>
            <c:idx val="3"/>
            <c:bubble3D val="0"/>
            <c:spPr>
              <a:solidFill>
                <a:schemeClr val="accent4">
                  <a:alpha val="9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A-69DC-4552-AA52-ED6D285DC4F4}"/>
              </c:ext>
            </c:extLst>
          </c:dPt>
          <c:dPt>
            <c:idx val="4"/>
            <c:bubble3D val="0"/>
            <c:spPr>
              <a:solidFill>
                <a:schemeClr val="accent5">
                  <a:alpha val="90000"/>
                </a:schemeClr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  <a:effectLst>
                <a:innerShdw blurRad="114300">
                  <a:schemeClr val="accent5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5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B-69DC-4552-AA52-ED6D285DC4F4}"/>
              </c:ext>
            </c:extLst>
          </c:dPt>
          <c:dLbls>
            <c:dLbl>
              <c:idx val="0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7-69DC-4552-AA52-ED6D285DC4F4}"/>
                </c:ext>
              </c:extLst>
            </c:dLbl>
            <c:dLbl>
              <c:idx val="1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2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8-69DC-4552-AA52-ED6D285DC4F4}"/>
                </c:ext>
              </c:extLst>
            </c:dLbl>
            <c:dLbl>
              <c:idx val="2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3"/>
                  </a:solidFill>
                  <a:round/>
                </a:ln>
                <a:effectLst>
                  <a:outerShdw blurRad="50800" dist="38100" dir="2700000" algn="tl" rotWithShape="0">
                    <a:schemeClr val="accent3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3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9-69DC-4552-AA52-ED6D285DC4F4}"/>
                </c:ext>
              </c:extLst>
            </c:dLbl>
            <c:dLbl>
              <c:idx val="3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4"/>
                  </a:solidFill>
                  <a:round/>
                </a:ln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4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A-69DC-4552-AA52-ED6D285DC4F4}"/>
                </c:ext>
              </c:extLst>
            </c:dLbl>
            <c:dLbl>
              <c:idx val="4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5"/>
                  </a:solidFill>
                  <a:round/>
                </a:ln>
                <a:effectLst>
                  <a:outerShdw blurRad="50800" dist="38100" dir="2700000" algn="tl" rotWithShape="0">
                    <a:schemeClr val="accent5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5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B-69DC-4552-AA52-ED6D285DC4F4}"/>
                </c:ext>
              </c:extLst>
            </c:dLbl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工作表1!$E$2:$E$6</c:f>
              <c:numCache>
                <c:formatCode>#,##0</c:formatCode>
                <c:ptCount val="5"/>
                <c:pt idx="0">
                  <c:v>4800</c:v>
                </c:pt>
                <c:pt idx="1">
                  <c:v>3000</c:v>
                </c:pt>
                <c:pt idx="2">
                  <c:v>4200</c:v>
                </c:pt>
                <c:pt idx="3">
                  <c:v>1750</c:v>
                </c:pt>
                <c:pt idx="4">
                  <c:v>1875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9DC-4552-AA52-ED6D285DC4F4}"/>
            </c:ext>
          </c:extLst>
        </c:ser>
        <c:ser>
          <c:idx val="4"/>
          <c:order val="4"/>
          <c:tx>
            <c:strRef>
              <c:f>工作表1!$F$1</c:f>
              <c:strCache>
                <c:ptCount val="1"/>
                <c:pt idx="0">
                  <c:v>五月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C-69DC-4552-AA52-ED6D285DC4F4}"/>
              </c:ext>
            </c:extLst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D-69DC-4552-AA52-ED6D285DC4F4}"/>
              </c:ext>
            </c:extLst>
          </c:dPt>
          <c:dPt>
            <c:idx val="2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E-69DC-4552-AA52-ED6D285DC4F4}"/>
              </c:ext>
            </c:extLst>
          </c:dPt>
          <c:dPt>
            <c:idx val="3"/>
            <c:bubble3D val="0"/>
            <c:spPr>
              <a:solidFill>
                <a:schemeClr val="accent4">
                  <a:alpha val="9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F-69DC-4552-AA52-ED6D285DC4F4}"/>
              </c:ext>
            </c:extLst>
          </c:dPt>
          <c:dPt>
            <c:idx val="4"/>
            <c:bubble3D val="0"/>
            <c:spPr>
              <a:solidFill>
                <a:schemeClr val="accent5">
                  <a:alpha val="90000"/>
                </a:schemeClr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  <a:effectLst>
                <a:innerShdw blurRad="114300">
                  <a:schemeClr val="accent5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5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0-69DC-4552-AA52-ED6D285DC4F4}"/>
              </c:ext>
            </c:extLst>
          </c:dPt>
          <c:dLbls>
            <c:dLbl>
              <c:idx val="0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C-69DC-4552-AA52-ED6D285DC4F4}"/>
                </c:ext>
              </c:extLst>
            </c:dLbl>
            <c:dLbl>
              <c:idx val="1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2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D-69DC-4552-AA52-ED6D285DC4F4}"/>
                </c:ext>
              </c:extLst>
            </c:dLbl>
            <c:dLbl>
              <c:idx val="2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3"/>
                  </a:solidFill>
                  <a:round/>
                </a:ln>
                <a:effectLst>
                  <a:outerShdw blurRad="50800" dist="38100" dir="2700000" algn="tl" rotWithShape="0">
                    <a:schemeClr val="accent3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3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E-69DC-4552-AA52-ED6D285DC4F4}"/>
                </c:ext>
              </c:extLst>
            </c:dLbl>
            <c:dLbl>
              <c:idx val="3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4"/>
                  </a:solidFill>
                  <a:round/>
                </a:ln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4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F-69DC-4552-AA52-ED6D285DC4F4}"/>
                </c:ext>
              </c:extLst>
            </c:dLbl>
            <c:dLbl>
              <c:idx val="4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5"/>
                  </a:solidFill>
                  <a:round/>
                </a:ln>
                <a:effectLst>
                  <a:outerShdw blurRad="50800" dist="38100" dir="2700000" algn="tl" rotWithShape="0">
                    <a:schemeClr val="accent5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5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0-69DC-4552-AA52-ED6D285DC4F4}"/>
                </c:ext>
              </c:extLst>
            </c:dLbl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工作表1!$F$2:$F$6</c:f>
              <c:numCache>
                <c:formatCode>#,##0</c:formatCode>
                <c:ptCount val="5"/>
                <c:pt idx="0">
                  <c:v>4500</c:v>
                </c:pt>
                <c:pt idx="1">
                  <c:v>3800</c:v>
                </c:pt>
                <c:pt idx="2">
                  <c:v>6400</c:v>
                </c:pt>
                <c:pt idx="3">
                  <c:v>2750</c:v>
                </c:pt>
                <c:pt idx="4">
                  <c:v>2900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9DC-4552-AA52-ED6D285DC4F4}"/>
            </c:ext>
          </c:extLst>
        </c:ser>
        <c:ser>
          <c:idx val="5"/>
          <c:order val="5"/>
          <c:tx>
            <c:strRef>
              <c:f>工作表1!$G$1</c:f>
              <c:strCache>
                <c:ptCount val="1"/>
                <c:pt idx="0">
                  <c:v>六月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1-69DC-4552-AA52-ED6D285DC4F4}"/>
              </c:ext>
            </c:extLst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2-69DC-4552-AA52-ED6D285DC4F4}"/>
              </c:ext>
            </c:extLst>
          </c:dPt>
          <c:dPt>
            <c:idx val="2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3-69DC-4552-AA52-ED6D285DC4F4}"/>
              </c:ext>
            </c:extLst>
          </c:dPt>
          <c:dPt>
            <c:idx val="3"/>
            <c:bubble3D val="0"/>
            <c:spPr>
              <a:solidFill>
                <a:schemeClr val="accent4">
                  <a:alpha val="9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4-69DC-4552-AA52-ED6D285DC4F4}"/>
              </c:ext>
            </c:extLst>
          </c:dPt>
          <c:dPt>
            <c:idx val="4"/>
            <c:bubble3D val="0"/>
            <c:spPr>
              <a:solidFill>
                <a:schemeClr val="accent5">
                  <a:alpha val="90000"/>
                </a:schemeClr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  <a:effectLst>
                <a:innerShdw blurRad="114300">
                  <a:schemeClr val="accent5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5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5-69DC-4552-AA52-ED6D285DC4F4}"/>
              </c:ext>
            </c:extLst>
          </c:dPt>
          <c:dLbls>
            <c:dLbl>
              <c:idx val="0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1-69DC-4552-AA52-ED6D285DC4F4}"/>
                </c:ext>
              </c:extLst>
            </c:dLbl>
            <c:dLbl>
              <c:idx val="1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2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2-69DC-4552-AA52-ED6D285DC4F4}"/>
                </c:ext>
              </c:extLst>
            </c:dLbl>
            <c:dLbl>
              <c:idx val="2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3"/>
                  </a:solidFill>
                  <a:round/>
                </a:ln>
                <a:effectLst>
                  <a:outerShdw blurRad="50800" dist="38100" dir="2700000" algn="tl" rotWithShape="0">
                    <a:schemeClr val="accent3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3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3-69DC-4552-AA52-ED6D285DC4F4}"/>
                </c:ext>
              </c:extLst>
            </c:dLbl>
            <c:dLbl>
              <c:idx val="3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4"/>
                  </a:solidFill>
                  <a:round/>
                </a:ln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4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4-69DC-4552-AA52-ED6D285DC4F4}"/>
                </c:ext>
              </c:extLst>
            </c:dLbl>
            <c:dLbl>
              <c:idx val="4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5"/>
                  </a:solidFill>
                  <a:round/>
                </a:ln>
                <a:effectLst>
                  <a:outerShdw blurRad="50800" dist="38100" dir="2700000" algn="tl" rotWithShape="0">
                    <a:schemeClr val="accent5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5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5-69DC-4552-AA52-ED6D285DC4F4}"/>
                </c:ext>
              </c:extLst>
            </c:dLbl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工作表1!$G$2:$G$6</c:f>
              <c:numCache>
                <c:formatCode>#,##0</c:formatCode>
                <c:ptCount val="5"/>
                <c:pt idx="0">
                  <c:v>3800</c:v>
                </c:pt>
                <c:pt idx="1">
                  <c:v>4000</c:v>
                </c:pt>
                <c:pt idx="2">
                  <c:v>8000</c:v>
                </c:pt>
                <c:pt idx="3">
                  <c:v>2200</c:v>
                </c:pt>
                <c:pt idx="4">
                  <c:v>3200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9DC-4552-AA52-ED6D285DC4F4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一月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工作表1!$B$2:$B$6</c:f>
              <c:numCache>
                <c:formatCode>#,##0</c:formatCode>
                <c:ptCount val="5"/>
                <c:pt idx="0">
                  <c:v>3600</c:v>
                </c:pt>
                <c:pt idx="1">
                  <c:v>2400</c:v>
                </c:pt>
                <c:pt idx="2">
                  <c:v>2500</c:v>
                </c:pt>
                <c:pt idx="3">
                  <c:v>1280</c:v>
                </c:pt>
                <c:pt idx="4">
                  <c:v>1400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69-4D4C-A8B7-F9042C5D0565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二月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工作表1!$C$2:$C$6</c:f>
              <c:numCache>
                <c:formatCode>#,##0</c:formatCode>
                <c:ptCount val="5"/>
                <c:pt idx="0">
                  <c:v>4200</c:v>
                </c:pt>
                <c:pt idx="1">
                  <c:v>2600</c:v>
                </c:pt>
                <c:pt idx="2">
                  <c:v>2000</c:v>
                </c:pt>
                <c:pt idx="3">
                  <c:v>1800</c:v>
                </c:pt>
                <c:pt idx="4">
                  <c:v>1650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769-4D4C-A8B7-F9042C5D0565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三月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工作表1!$D$2:$D$6</c:f>
              <c:numCache>
                <c:formatCode>#,##0</c:formatCode>
                <c:ptCount val="5"/>
                <c:pt idx="0">
                  <c:v>5500</c:v>
                </c:pt>
                <c:pt idx="1">
                  <c:v>2550</c:v>
                </c:pt>
                <c:pt idx="2">
                  <c:v>3650</c:v>
                </c:pt>
                <c:pt idx="3">
                  <c:v>2400</c:v>
                </c:pt>
                <c:pt idx="4">
                  <c:v>2200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769-4D4C-A8B7-F9042C5D0565}"/>
            </c:ext>
          </c:extLst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四月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工作表1!$E$2:$E$6</c:f>
              <c:numCache>
                <c:formatCode>#,##0</c:formatCode>
                <c:ptCount val="5"/>
                <c:pt idx="0">
                  <c:v>4800</c:v>
                </c:pt>
                <c:pt idx="1">
                  <c:v>3000</c:v>
                </c:pt>
                <c:pt idx="2">
                  <c:v>4200</c:v>
                </c:pt>
                <c:pt idx="3">
                  <c:v>1750</c:v>
                </c:pt>
                <c:pt idx="4">
                  <c:v>1875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769-4D4C-A8B7-F9042C5D0565}"/>
            </c:ext>
          </c:extLst>
        </c:ser>
        <c:ser>
          <c:idx val="4"/>
          <c:order val="4"/>
          <c:tx>
            <c:strRef>
              <c:f>工作表1!$F$1</c:f>
              <c:strCache>
                <c:ptCount val="1"/>
                <c:pt idx="0">
                  <c:v>五月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工作表1!$F$2:$F$6</c:f>
              <c:numCache>
                <c:formatCode>#,##0</c:formatCode>
                <c:ptCount val="5"/>
                <c:pt idx="0">
                  <c:v>4500</c:v>
                </c:pt>
                <c:pt idx="1">
                  <c:v>3800</c:v>
                </c:pt>
                <c:pt idx="2">
                  <c:v>6400</c:v>
                </c:pt>
                <c:pt idx="3">
                  <c:v>2750</c:v>
                </c:pt>
                <c:pt idx="4">
                  <c:v>2900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769-4D4C-A8B7-F9042C5D0565}"/>
            </c:ext>
          </c:extLst>
        </c:ser>
        <c:ser>
          <c:idx val="5"/>
          <c:order val="5"/>
          <c:tx>
            <c:strRef>
              <c:f>工作表1!$G$1</c:f>
              <c:strCache>
                <c:ptCount val="1"/>
                <c:pt idx="0">
                  <c:v>六月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工作表1!$G$2:$G$6</c:f>
              <c:numCache>
                <c:formatCode>#,##0</c:formatCode>
                <c:ptCount val="5"/>
                <c:pt idx="0">
                  <c:v>3800</c:v>
                </c:pt>
                <c:pt idx="1">
                  <c:v>4000</c:v>
                </c:pt>
                <c:pt idx="2">
                  <c:v>8000</c:v>
                </c:pt>
                <c:pt idx="3">
                  <c:v>2200</c:v>
                </c:pt>
                <c:pt idx="4">
                  <c:v>3200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69-4D4C-A8B7-F9042C5D0565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一月</c:v>
                </c:pt>
              </c:strCache>
            </c:strRef>
          </c:tx>
          <c:explosion val="71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E4CB-4A6B-952F-BA19CF3EAAC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工作表1!$B$2:$B$6</c:f>
              <c:numCache>
                <c:formatCode>#,##0</c:formatCode>
                <c:ptCount val="5"/>
                <c:pt idx="0">
                  <c:v>3600</c:v>
                </c:pt>
                <c:pt idx="1">
                  <c:v>2400</c:v>
                </c:pt>
                <c:pt idx="2">
                  <c:v>2500</c:v>
                </c:pt>
                <c:pt idx="3">
                  <c:v>1280</c:v>
                </c:pt>
                <c:pt idx="4">
                  <c:v>1400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CB-4A6B-952F-BA19CF3EAAC4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二月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工作表1!$C$2:$C$6</c:f>
              <c:numCache>
                <c:formatCode>#,##0</c:formatCode>
                <c:ptCount val="5"/>
                <c:pt idx="0">
                  <c:v>4200</c:v>
                </c:pt>
                <c:pt idx="1">
                  <c:v>2600</c:v>
                </c:pt>
                <c:pt idx="2">
                  <c:v>2000</c:v>
                </c:pt>
                <c:pt idx="3">
                  <c:v>1800</c:v>
                </c:pt>
                <c:pt idx="4">
                  <c:v>1650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4CB-4A6B-952F-BA19CF3EAAC4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三月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工作表1!$D$2:$D$6</c:f>
              <c:numCache>
                <c:formatCode>#,##0</c:formatCode>
                <c:ptCount val="5"/>
                <c:pt idx="0">
                  <c:v>5500</c:v>
                </c:pt>
                <c:pt idx="1">
                  <c:v>2550</c:v>
                </c:pt>
                <c:pt idx="2">
                  <c:v>3650</c:v>
                </c:pt>
                <c:pt idx="3">
                  <c:v>2400</c:v>
                </c:pt>
                <c:pt idx="4">
                  <c:v>2200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4CB-4A6B-952F-BA19CF3EAAC4}"/>
            </c:ext>
          </c:extLst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四月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工作表1!$E$2:$E$6</c:f>
              <c:numCache>
                <c:formatCode>#,##0</c:formatCode>
                <c:ptCount val="5"/>
                <c:pt idx="0">
                  <c:v>4800</c:v>
                </c:pt>
                <c:pt idx="1">
                  <c:v>3000</c:v>
                </c:pt>
                <c:pt idx="2">
                  <c:v>4200</c:v>
                </c:pt>
                <c:pt idx="3">
                  <c:v>1750</c:v>
                </c:pt>
                <c:pt idx="4">
                  <c:v>1875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4CB-4A6B-952F-BA19CF3EAAC4}"/>
            </c:ext>
          </c:extLst>
        </c:ser>
        <c:ser>
          <c:idx val="4"/>
          <c:order val="4"/>
          <c:tx>
            <c:strRef>
              <c:f>工作表1!$F$1</c:f>
              <c:strCache>
                <c:ptCount val="1"/>
                <c:pt idx="0">
                  <c:v>五月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工作表1!$F$2:$F$6</c:f>
              <c:numCache>
                <c:formatCode>#,##0</c:formatCode>
                <c:ptCount val="5"/>
                <c:pt idx="0">
                  <c:v>4500</c:v>
                </c:pt>
                <c:pt idx="1">
                  <c:v>3800</c:v>
                </c:pt>
                <c:pt idx="2">
                  <c:v>6400</c:v>
                </c:pt>
                <c:pt idx="3">
                  <c:v>2750</c:v>
                </c:pt>
                <c:pt idx="4">
                  <c:v>2900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4CB-4A6B-952F-BA19CF3EAAC4}"/>
            </c:ext>
          </c:extLst>
        </c:ser>
        <c:ser>
          <c:idx val="5"/>
          <c:order val="5"/>
          <c:tx>
            <c:strRef>
              <c:f>工作表1!$G$1</c:f>
              <c:strCache>
                <c:ptCount val="1"/>
                <c:pt idx="0">
                  <c:v>六月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工作表1!$G$2:$G$6</c:f>
              <c:numCache>
                <c:formatCode>#,##0</c:formatCode>
                <c:ptCount val="5"/>
                <c:pt idx="0">
                  <c:v>3800</c:v>
                </c:pt>
                <c:pt idx="1">
                  <c:v>4000</c:v>
                </c:pt>
                <c:pt idx="2">
                  <c:v>8000</c:v>
                </c:pt>
                <c:pt idx="3">
                  <c:v>2200</c:v>
                </c:pt>
                <c:pt idx="4">
                  <c:v>3200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4CB-4A6B-952F-BA19CF3EAAC4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全體平均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cat>
            <c:strRef>
              <c:f>工作表1!$A$2:$A$6</c:f>
              <c:strCache>
                <c:ptCount val="5"/>
                <c:pt idx="0">
                  <c:v>服務完善</c:v>
                </c:pt>
                <c:pt idx="1">
                  <c:v>互動性</c:v>
                </c:pt>
                <c:pt idx="2">
                  <c:v>認真</c:v>
                </c:pt>
                <c:pt idx="3">
                  <c:v>即時性</c:v>
                </c:pt>
                <c:pt idx="4">
                  <c:v>同理心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3.5</c:v>
                </c:pt>
                <c:pt idx="1">
                  <c:v>3.2</c:v>
                </c:pt>
                <c:pt idx="2">
                  <c:v>3.8</c:v>
                </c:pt>
                <c:pt idx="3">
                  <c:v>3.4</c:v>
                </c:pt>
                <c:pt idx="4">
                  <c:v>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8C-4987-8E3D-F48B2B1E9A1F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甲領隊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cat>
            <c:strRef>
              <c:f>工作表1!$A$2:$A$6</c:f>
              <c:strCache>
                <c:ptCount val="5"/>
                <c:pt idx="0">
                  <c:v>服務完善</c:v>
                </c:pt>
                <c:pt idx="1">
                  <c:v>互動性</c:v>
                </c:pt>
                <c:pt idx="2">
                  <c:v>認真</c:v>
                </c:pt>
                <c:pt idx="3">
                  <c:v>即時性</c:v>
                </c:pt>
                <c:pt idx="4">
                  <c:v>同理心</c:v>
                </c:pt>
              </c:strCache>
            </c:strRef>
          </c:cat>
          <c:val>
            <c:numRef>
              <c:f>工作表1!$C$2:$C$6</c:f>
              <c:numCache>
                <c:formatCode>General</c:formatCode>
                <c:ptCount val="5"/>
                <c:pt idx="0">
                  <c:v>4</c:v>
                </c:pt>
                <c:pt idx="1">
                  <c:v>2.6</c:v>
                </c:pt>
                <c:pt idx="2">
                  <c:v>4.2</c:v>
                </c:pt>
                <c:pt idx="3">
                  <c:v>4.3</c:v>
                </c:pt>
                <c:pt idx="4">
                  <c:v>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8C-4987-8E3D-F48B2B1E9A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1489647"/>
        <c:axId val="661487567"/>
      </c:radarChart>
      <c:catAx>
        <c:axId val="6614896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61487567"/>
        <c:crosses val="autoZero"/>
        <c:auto val="1"/>
        <c:lblAlgn val="ctr"/>
        <c:lblOffset val="100"/>
        <c:noMultiLvlLbl val="0"/>
      </c:catAx>
      <c:valAx>
        <c:axId val="661487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614896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銷售量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工作表1!$A$2:$A$14</c:f>
              <c:numCache>
                <c:formatCode>m"月"d"日"</c:formatCode>
                <c:ptCount val="13"/>
                <c:pt idx="0">
                  <c:v>45579</c:v>
                </c:pt>
                <c:pt idx="1">
                  <c:v>45610</c:v>
                </c:pt>
                <c:pt idx="2">
                  <c:v>45640</c:v>
                </c:pt>
                <c:pt idx="3">
                  <c:v>45306</c:v>
                </c:pt>
                <c:pt idx="4">
                  <c:v>45337</c:v>
                </c:pt>
                <c:pt idx="5">
                  <c:v>45366</c:v>
                </c:pt>
                <c:pt idx="6">
                  <c:v>45397</c:v>
                </c:pt>
                <c:pt idx="7">
                  <c:v>45427</c:v>
                </c:pt>
                <c:pt idx="8">
                  <c:v>45458</c:v>
                </c:pt>
                <c:pt idx="9">
                  <c:v>45488</c:v>
                </c:pt>
                <c:pt idx="10">
                  <c:v>45519</c:v>
                </c:pt>
                <c:pt idx="11">
                  <c:v>45550</c:v>
                </c:pt>
                <c:pt idx="12">
                  <c:v>45580</c:v>
                </c:pt>
              </c:numCache>
            </c:numRef>
          </c:cat>
          <c:val>
            <c:numRef>
              <c:f>工作表1!$B$2:$B$14</c:f>
              <c:numCache>
                <c:formatCode>#,##0</c:formatCode>
                <c:ptCount val="13"/>
                <c:pt idx="0">
                  <c:v>12298</c:v>
                </c:pt>
                <c:pt idx="1">
                  <c:v>11955</c:v>
                </c:pt>
                <c:pt idx="2">
                  <c:v>12430</c:v>
                </c:pt>
                <c:pt idx="3">
                  <c:v>12380</c:v>
                </c:pt>
                <c:pt idx="4">
                  <c:v>10452</c:v>
                </c:pt>
                <c:pt idx="5">
                  <c:v>11868</c:v>
                </c:pt>
                <c:pt idx="6">
                  <c:v>11925</c:v>
                </c:pt>
                <c:pt idx="7">
                  <c:v>12191</c:v>
                </c:pt>
                <c:pt idx="8">
                  <c:v>12337</c:v>
                </c:pt>
                <c:pt idx="9">
                  <c:v>12443</c:v>
                </c:pt>
                <c:pt idx="10">
                  <c:v>12064</c:v>
                </c:pt>
                <c:pt idx="11">
                  <c:v>12447</c:v>
                </c:pt>
                <c:pt idx="12">
                  <c:v>12481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69-4EAF-A93F-DC9FC1D1AAE9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數列 2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工作表1!$A$2:$A$14</c:f>
              <c:numCache>
                <c:formatCode>m"月"d"日"</c:formatCode>
                <c:ptCount val="13"/>
                <c:pt idx="0">
                  <c:v>45579</c:v>
                </c:pt>
                <c:pt idx="1">
                  <c:v>45610</c:v>
                </c:pt>
                <c:pt idx="2">
                  <c:v>45640</c:v>
                </c:pt>
                <c:pt idx="3">
                  <c:v>45306</c:v>
                </c:pt>
                <c:pt idx="4">
                  <c:v>45337</c:v>
                </c:pt>
                <c:pt idx="5">
                  <c:v>45366</c:v>
                </c:pt>
                <c:pt idx="6">
                  <c:v>45397</c:v>
                </c:pt>
                <c:pt idx="7">
                  <c:v>45427</c:v>
                </c:pt>
                <c:pt idx="8">
                  <c:v>45458</c:v>
                </c:pt>
                <c:pt idx="9">
                  <c:v>45488</c:v>
                </c:pt>
                <c:pt idx="10">
                  <c:v>45519</c:v>
                </c:pt>
                <c:pt idx="11">
                  <c:v>45550</c:v>
                </c:pt>
                <c:pt idx="12">
                  <c:v>45580</c:v>
                </c:pt>
              </c:numCache>
            </c:numRef>
          </c:cat>
          <c:val>
            <c:numRef>
              <c:f>工作表1!$C$2:$C$14</c:f>
              <c:numCache>
                <c:formatCode>General</c:formatCode>
                <c:ptCount val="1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69-4EAF-A93F-DC9FC1D1AAE9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數列 3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工作表1!$A$2:$A$14</c:f>
              <c:numCache>
                <c:formatCode>m"月"d"日"</c:formatCode>
                <c:ptCount val="13"/>
                <c:pt idx="0">
                  <c:v>45579</c:v>
                </c:pt>
                <c:pt idx="1">
                  <c:v>45610</c:v>
                </c:pt>
                <c:pt idx="2">
                  <c:v>45640</c:v>
                </c:pt>
                <c:pt idx="3">
                  <c:v>45306</c:v>
                </c:pt>
                <c:pt idx="4">
                  <c:v>45337</c:v>
                </c:pt>
                <c:pt idx="5">
                  <c:v>45366</c:v>
                </c:pt>
                <c:pt idx="6">
                  <c:v>45397</c:v>
                </c:pt>
                <c:pt idx="7">
                  <c:v>45427</c:v>
                </c:pt>
                <c:pt idx="8">
                  <c:v>45458</c:v>
                </c:pt>
                <c:pt idx="9">
                  <c:v>45488</c:v>
                </c:pt>
                <c:pt idx="10">
                  <c:v>45519</c:v>
                </c:pt>
                <c:pt idx="11">
                  <c:v>45550</c:v>
                </c:pt>
                <c:pt idx="12">
                  <c:v>45580</c:v>
                </c:pt>
              </c:numCache>
            </c:numRef>
          </c:cat>
          <c:val>
            <c:numRef>
              <c:f>工作表1!$D$2:$D$14</c:f>
              <c:numCache>
                <c:formatCode>General</c:formatCode>
                <c:ptCount val="13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69-4EAF-A93F-DC9FC1D1AAE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72178335"/>
        <c:axId val="372172927"/>
      </c:lineChart>
      <c:dateAx>
        <c:axId val="372178335"/>
        <c:scaling>
          <c:orientation val="minMax"/>
        </c:scaling>
        <c:delete val="0"/>
        <c:axPos val="b"/>
        <c:numFmt formatCode="m&quot;月&quot;d&quot;日&quot;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72172927"/>
        <c:crosses val="autoZero"/>
        <c:auto val="1"/>
        <c:lblOffset val="100"/>
        <c:baseTimeUnit val="days"/>
      </c:dateAx>
      <c:valAx>
        <c:axId val="372172927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3721783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tockChart>
        <c:ser>
          <c:idx val="0"/>
          <c:order val="0"/>
          <c:tx>
            <c:strRef>
              <c:f>工作表1!$B$1</c:f>
              <c:strCache>
                <c:ptCount val="1"/>
                <c:pt idx="0">
                  <c:v>成交量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工作表1!$A$2:$A$15</c:f>
              <c:numCache>
                <c:formatCode>m"月"d"日"</c:formatCode>
                <c:ptCount val="14"/>
                <c:pt idx="0">
                  <c:v>45629</c:v>
                </c:pt>
                <c:pt idx="1">
                  <c:v>45630</c:v>
                </c:pt>
                <c:pt idx="2">
                  <c:v>45631</c:v>
                </c:pt>
                <c:pt idx="3">
                  <c:v>45632</c:v>
                </c:pt>
                <c:pt idx="4">
                  <c:v>45633</c:v>
                </c:pt>
                <c:pt idx="5">
                  <c:v>45636</c:v>
                </c:pt>
                <c:pt idx="6">
                  <c:v>45637</c:v>
                </c:pt>
                <c:pt idx="7">
                  <c:v>45638</c:v>
                </c:pt>
                <c:pt idx="8">
                  <c:v>45639</c:v>
                </c:pt>
                <c:pt idx="9">
                  <c:v>45640</c:v>
                </c:pt>
                <c:pt idx="10">
                  <c:v>45643</c:v>
                </c:pt>
                <c:pt idx="11">
                  <c:v>45644</c:v>
                </c:pt>
                <c:pt idx="12">
                  <c:v>45645</c:v>
                </c:pt>
                <c:pt idx="13">
                  <c:v>45646</c:v>
                </c:pt>
              </c:numCache>
            </c:numRef>
          </c:cat>
          <c:val>
            <c:numRef>
              <c:f>工作表1!$B$2:$B$15</c:f>
              <c:numCache>
                <c:formatCode>General</c:formatCode>
                <c:ptCount val="14"/>
                <c:pt idx="0">
                  <c:v>1200</c:v>
                </c:pt>
                <c:pt idx="1">
                  <c:v>1250</c:v>
                </c:pt>
                <c:pt idx="2">
                  <c:v>1500</c:v>
                </c:pt>
                <c:pt idx="3">
                  <c:v>1600</c:v>
                </c:pt>
                <c:pt idx="4">
                  <c:v>2500</c:v>
                </c:pt>
                <c:pt idx="5">
                  <c:v>2400</c:v>
                </c:pt>
                <c:pt idx="6">
                  <c:v>3000</c:v>
                </c:pt>
                <c:pt idx="7">
                  <c:v>3600</c:v>
                </c:pt>
                <c:pt idx="8">
                  <c:v>3000</c:v>
                </c:pt>
                <c:pt idx="9">
                  <c:v>2560</c:v>
                </c:pt>
                <c:pt idx="10">
                  <c:v>2000</c:v>
                </c:pt>
                <c:pt idx="11">
                  <c:v>2200</c:v>
                </c:pt>
                <c:pt idx="12">
                  <c:v>2000</c:v>
                </c:pt>
                <c:pt idx="13">
                  <c:v>1800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3D4-47D5-99D3-16F0CDB6ED79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開盤價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工作表1!$A$2:$A$15</c:f>
              <c:numCache>
                <c:formatCode>m"月"d"日"</c:formatCode>
                <c:ptCount val="14"/>
                <c:pt idx="0">
                  <c:v>45629</c:v>
                </c:pt>
                <c:pt idx="1">
                  <c:v>45630</c:v>
                </c:pt>
                <c:pt idx="2">
                  <c:v>45631</c:v>
                </c:pt>
                <c:pt idx="3">
                  <c:v>45632</c:v>
                </c:pt>
                <c:pt idx="4">
                  <c:v>45633</c:v>
                </c:pt>
                <c:pt idx="5">
                  <c:v>45636</c:v>
                </c:pt>
                <c:pt idx="6">
                  <c:v>45637</c:v>
                </c:pt>
                <c:pt idx="7">
                  <c:v>45638</c:v>
                </c:pt>
                <c:pt idx="8">
                  <c:v>45639</c:v>
                </c:pt>
                <c:pt idx="9">
                  <c:v>45640</c:v>
                </c:pt>
                <c:pt idx="10">
                  <c:v>45643</c:v>
                </c:pt>
                <c:pt idx="11">
                  <c:v>45644</c:v>
                </c:pt>
                <c:pt idx="12">
                  <c:v>45645</c:v>
                </c:pt>
                <c:pt idx="13">
                  <c:v>45646</c:v>
                </c:pt>
              </c:numCache>
            </c:numRef>
          </c:cat>
          <c:val>
            <c:numRef>
              <c:f>工作表1!$C$2:$C$15</c:f>
              <c:numCache>
                <c:formatCode>General</c:formatCode>
                <c:ptCount val="14"/>
                <c:pt idx="0">
                  <c:v>52</c:v>
                </c:pt>
                <c:pt idx="1">
                  <c:v>53</c:v>
                </c:pt>
                <c:pt idx="2">
                  <c:v>56</c:v>
                </c:pt>
                <c:pt idx="3">
                  <c:v>62</c:v>
                </c:pt>
                <c:pt idx="4">
                  <c:v>60</c:v>
                </c:pt>
                <c:pt idx="5">
                  <c:v>56</c:v>
                </c:pt>
                <c:pt idx="6">
                  <c:v>54</c:v>
                </c:pt>
                <c:pt idx="7">
                  <c:v>50</c:v>
                </c:pt>
                <c:pt idx="8">
                  <c:v>50</c:v>
                </c:pt>
                <c:pt idx="9">
                  <c:v>55</c:v>
                </c:pt>
                <c:pt idx="10">
                  <c:v>60</c:v>
                </c:pt>
                <c:pt idx="11">
                  <c:v>66</c:v>
                </c:pt>
                <c:pt idx="12">
                  <c:v>71</c:v>
                </c:pt>
                <c:pt idx="13">
                  <c:v>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3D4-47D5-99D3-16F0CDB6ED79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最高價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工作表1!$A$2:$A$15</c:f>
              <c:numCache>
                <c:formatCode>m"月"d"日"</c:formatCode>
                <c:ptCount val="14"/>
                <c:pt idx="0">
                  <c:v>45629</c:v>
                </c:pt>
                <c:pt idx="1">
                  <c:v>45630</c:v>
                </c:pt>
                <c:pt idx="2">
                  <c:v>45631</c:v>
                </c:pt>
                <c:pt idx="3">
                  <c:v>45632</c:v>
                </c:pt>
                <c:pt idx="4">
                  <c:v>45633</c:v>
                </c:pt>
                <c:pt idx="5">
                  <c:v>45636</c:v>
                </c:pt>
                <c:pt idx="6">
                  <c:v>45637</c:v>
                </c:pt>
                <c:pt idx="7">
                  <c:v>45638</c:v>
                </c:pt>
                <c:pt idx="8">
                  <c:v>45639</c:v>
                </c:pt>
                <c:pt idx="9">
                  <c:v>45640</c:v>
                </c:pt>
                <c:pt idx="10">
                  <c:v>45643</c:v>
                </c:pt>
                <c:pt idx="11">
                  <c:v>45644</c:v>
                </c:pt>
                <c:pt idx="12">
                  <c:v>45645</c:v>
                </c:pt>
                <c:pt idx="13">
                  <c:v>45646</c:v>
                </c:pt>
              </c:numCache>
            </c:numRef>
          </c:cat>
          <c:val>
            <c:numRef>
              <c:f>工作表1!$D$2:$D$15</c:f>
              <c:numCache>
                <c:formatCode>General</c:formatCode>
                <c:ptCount val="14"/>
                <c:pt idx="0">
                  <c:v>56</c:v>
                </c:pt>
                <c:pt idx="1">
                  <c:v>56</c:v>
                </c:pt>
                <c:pt idx="2">
                  <c:v>62</c:v>
                </c:pt>
                <c:pt idx="3">
                  <c:v>62</c:v>
                </c:pt>
                <c:pt idx="4">
                  <c:v>60</c:v>
                </c:pt>
                <c:pt idx="5">
                  <c:v>57</c:v>
                </c:pt>
                <c:pt idx="6">
                  <c:v>55</c:v>
                </c:pt>
                <c:pt idx="7">
                  <c:v>55</c:v>
                </c:pt>
                <c:pt idx="8">
                  <c:v>56</c:v>
                </c:pt>
                <c:pt idx="9">
                  <c:v>58</c:v>
                </c:pt>
                <c:pt idx="10">
                  <c:v>66</c:v>
                </c:pt>
                <c:pt idx="11">
                  <c:v>70</c:v>
                </c:pt>
                <c:pt idx="12">
                  <c:v>76</c:v>
                </c:pt>
                <c:pt idx="13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3D4-47D5-99D3-16F0CDB6ED79}"/>
            </c:ext>
          </c:extLst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最低價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工作表1!$A$2:$A$15</c:f>
              <c:numCache>
                <c:formatCode>m"月"d"日"</c:formatCode>
                <c:ptCount val="14"/>
                <c:pt idx="0">
                  <c:v>45629</c:v>
                </c:pt>
                <c:pt idx="1">
                  <c:v>45630</c:v>
                </c:pt>
                <c:pt idx="2">
                  <c:v>45631</c:v>
                </c:pt>
                <c:pt idx="3">
                  <c:v>45632</c:v>
                </c:pt>
                <c:pt idx="4">
                  <c:v>45633</c:v>
                </c:pt>
                <c:pt idx="5">
                  <c:v>45636</c:v>
                </c:pt>
                <c:pt idx="6">
                  <c:v>45637</c:v>
                </c:pt>
                <c:pt idx="7">
                  <c:v>45638</c:v>
                </c:pt>
                <c:pt idx="8">
                  <c:v>45639</c:v>
                </c:pt>
                <c:pt idx="9">
                  <c:v>45640</c:v>
                </c:pt>
                <c:pt idx="10">
                  <c:v>45643</c:v>
                </c:pt>
                <c:pt idx="11">
                  <c:v>45644</c:v>
                </c:pt>
                <c:pt idx="12">
                  <c:v>45645</c:v>
                </c:pt>
                <c:pt idx="13">
                  <c:v>45646</c:v>
                </c:pt>
              </c:numCache>
            </c:numRef>
          </c:cat>
          <c:val>
            <c:numRef>
              <c:f>工作表1!$E$2:$E$15</c:f>
              <c:numCache>
                <c:formatCode>General</c:formatCode>
                <c:ptCount val="14"/>
                <c:pt idx="0">
                  <c:v>50</c:v>
                </c:pt>
                <c:pt idx="1">
                  <c:v>52</c:v>
                </c:pt>
                <c:pt idx="2">
                  <c:v>56</c:v>
                </c:pt>
                <c:pt idx="3">
                  <c:v>58</c:v>
                </c:pt>
                <c:pt idx="4">
                  <c:v>56</c:v>
                </c:pt>
                <c:pt idx="5">
                  <c:v>52</c:v>
                </c:pt>
                <c:pt idx="6">
                  <c:v>50</c:v>
                </c:pt>
                <c:pt idx="7">
                  <c:v>45</c:v>
                </c:pt>
                <c:pt idx="8">
                  <c:v>48</c:v>
                </c:pt>
                <c:pt idx="9">
                  <c:v>53</c:v>
                </c:pt>
                <c:pt idx="10">
                  <c:v>60</c:v>
                </c:pt>
                <c:pt idx="11">
                  <c:v>64</c:v>
                </c:pt>
                <c:pt idx="12">
                  <c:v>70</c:v>
                </c:pt>
                <c:pt idx="13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3D4-47D5-99D3-16F0CDB6ED79}"/>
            </c:ext>
          </c:extLst>
        </c:ser>
        <c:ser>
          <c:idx val="4"/>
          <c:order val="4"/>
          <c:tx>
            <c:strRef>
              <c:f>工作表1!$F$1</c:f>
              <c:strCache>
                <c:ptCount val="1"/>
                <c:pt idx="0">
                  <c:v>收盤價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numRef>
              <c:f>工作表1!$A$2:$A$15</c:f>
              <c:numCache>
                <c:formatCode>m"月"d"日"</c:formatCode>
                <c:ptCount val="14"/>
                <c:pt idx="0">
                  <c:v>45629</c:v>
                </c:pt>
                <c:pt idx="1">
                  <c:v>45630</c:v>
                </c:pt>
                <c:pt idx="2">
                  <c:v>45631</c:v>
                </c:pt>
                <c:pt idx="3">
                  <c:v>45632</c:v>
                </c:pt>
                <c:pt idx="4">
                  <c:v>45633</c:v>
                </c:pt>
                <c:pt idx="5">
                  <c:v>45636</c:v>
                </c:pt>
                <c:pt idx="6">
                  <c:v>45637</c:v>
                </c:pt>
                <c:pt idx="7">
                  <c:v>45638</c:v>
                </c:pt>
                <c:pt idx="8">
                  <c:v>45639</c:v>
                </c:pt>
                <c:pt idx="9">
                  <c:v>45640</c:v>
                </c:pt>
                <c:pt idx="10">
                  <c:v>45643</c:v>
                </c:pt>
                <c:pt idx="11">
                  <c:v>45644</c:v>
                </c:pt>
                <c:pt idx="12">
                  <c:v>45645</c:v>
                </c:pt>
                <c:pt idx="13">
                  <c:v>45646</c:v>
                </c:pt>
              </c:numCache>
            </c:numRef>
          </c:cat>
          <c:val>
            <c:numRef>
              <c:f>工作表1!$F$2:$F$15</c:f>
              <c:numCache>
                <c:formatCode>General</c:formatCode>
                <c:ptCount val="14"/>
                <c:pt idx="0">
                  <c:v>54</c:v>
                </c:pt>
                <c:pt idx="1">
                  <c:v>55</c:v>
                </c:pt>
                <c:pt idx="2">
                  <c:v>60</c:v>
                </c:pt>
                <c:pt idx="3">
                  <c:v>60</c:v>
                </c:pt>
                <c:pt idx="4">
                  <c:v>58</c:v>
                </c:pt>
                <c:pt idx="5">
                  <c:v>54</c:v>
                </c:pt>
                <c:pt idx="6">
                  <c:v>52</c:v>
                </c:pt>
                <c:pt idx="7">
                  <c:v>50</c:v>
                </c:pt>
                <c:pt idx="8">
                  <c:v>54</c:v>
                </c:pt>
                <c:pt idx="9">
                  <c:v>58</c:v>
                </c:pt>
                <c:pt idx="10">
                  <c:v>66</c:v>
                </c:pt>
                <c:pt idx="11">
                  <c:v>70</c:v>
                </c:pt>
                <c:pt idx="12">
                  <c:v>75</c:v>
                </c:pt>
                <c:pt idx="13">
                  <c:v>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3D4-47D5-99D3-16F0CDB6ED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l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661501711"/>
        <c:axId val="661503375"/>
      </c:stockChart>
      <c:dateAx>
        <c:axId val="661501711"/>
        <c:scaling>
          <c:orientation val="minMax"/>
        </c:scaling>
        <c:delete val="0"/>
        <c:axPos val="b"/>
        <c:numFmt formatCode="m&quot;月&quot;d&quot;日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61503375"/>
        <c:crosses val="autoZero"/>
        <c:auto val="1"/>
        <c:lblOffset val="100"/>
        <c:baseTimeUnit val="days"/>
      </c:dateAx>
      <c:valAx>
        <c:axId val="661503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615017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工作表1!$C$1</c:f>
              <c:strCache>
                <c:ptCount val="1"/>
                <c:pt idx="0">
                  <c:v>二月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工作表1!$A$2:$A$5</c:f>
              <c:strCache>
                <c:ptCount val="4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平均</c:v>
                </c:pt>
              </c:strCache>
            </c:strRef>
          </c:cat>
          <c:val>
            <c:numRef>
              <c:f>工作表1!$C$2:$C$5</c:f>
              <c:numCache>
                <c:formatCode>#,##0</c:formatCode>
                <c:ptCount val="4"/>
                <c:pt idx="0">
                  <c:v>4200</c:v>
                </c:pt>
                <c:pt idx="1">
                  <c:v>2600</c:v>
                </c:pt>
                <c:pt idx="2">
                  <c:v>2000</c:v>
                </c:pt>
                <c:pt idx="3">
                  <c:v>2933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4B-41A6-8D80-7A4E506275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2843215"/>
        <c:axId val="702852367"/>
      </c:barChart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一月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工作表1!$A$2:$A$5</c:f>
              <c:strCache>
                <c:ptCount val="4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平均</c:v>
                </c:pt>
              </c:strCache>
            </c:strRef>
          </c:cat>
          <c:val>
            <c:numRef>
              <c:f>工作表1!$B$2:$B$5</c:f>
              <c:numCache>
                <c:formatCode>#,##0</c:formatCode>
                <c:ptCount val="4"/>
                <c:pt idx="0">
                  <c:v>3600</c:v>
                </c:pt>
                <c:pt idx="1">
                  <c:v>2400</c:v>
                </c:pt>
                <c:pt idx="2">
                  <c:v>2500</c:v>
                </c:pt>
                <c:pt idx="3">
                  <c:v>2833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04B-41A6-8D80-7A4E50627574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三月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工作表1!$A$2:$A$5</c:f>
              <c:strCache>
                <c:ptCount val="4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平均</c:v>
                </c:pt>
              </c:strCache>
            </c:strRef>
          </c:cat>
          <c:val>
            <c:numRef>
              <c:f>工作表1!$D$2:$D$5</c:f>
              <c:numCache>
                <c:formatCode>#,##0</c:formatCode>
                <c:ptCount val="4"/>
                <c:pt idx="0">
                  <c:v>5500</c:v>
                </c:pt>
                <c:pt idx="1">
                  <c:v>2550</c:v>
                </c:pt>
                <c:pt idx="2">
                  <c:v>3650</c:v>
                </c:pt>
                <c:pt idx="3">
                  <c:v>3900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04B-41A6-8D80-7A4E50627574}"/>
            </c:ext>
          </c:extLst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四月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工作表1!$A$2:$A$5</c:f>
              <c:strCache>
                <c:ptCount val="4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平均</c:v>
                </c:pt>
              </c:strCache>
            </c:strRef>
          </c:cat>
          <c:val>
            <c:numRef>
              <c:f>工作表1!$E$2:$E$5</c:f>
              <c:numCache>
                <c:formatCode>#,##0</c:formatCode>
                <c:ptCount val="4"/>
                <c:pt idx="0">
                  <c:v>4800</c:v>
                </c:pt>
                <c:pt idx="1">
                  <c:v>3000</c:v>
                </c:pt>
                <c:pt idx="2">
                  <c:v>4200</c:v>
                </c:pt>
                <c:pt idx="3">
                  <c:v>4000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04B-41A6-8D80-7A4E50627574}"/>
            </c:ext>
          </c:extLst>
        </c:ser>
        <c:ser>
          <c:idx val="4"/>
          <c:order val="4"/>
          <c:tx>
            <c:strRef>
              <c:f>工作表1!$F$1</c:f>
              <c:strCache>
                <c:ptCount val="1"/>
                <c:pt idx="0">
                  <c:v>五月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工作表1!$A$2:$A$5</c:f>
              <c:strCache>
                <c:ptCount val="4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平均</c:v>
                </c:pt>
              </c:strCache>
            </c:strRef>
          </c:cat>
          <c:val>
            <c:numRef>
              <c:f>工作表1!$F$2:$F$5</c:f>
              <c:numCache>
                <c:formatCode>#,##0</c:formatCode>
                <c:ptCount val="4"/>
                <c:pt idx="0">
                  <c:v>4500</c:v>
                </c:pt>
                <c:pt idx="1">
                  <c:v>3800</c:v>
                </c:pt>
                <c:pt idx="2">
                  <c:v>6400</c:v>
                </c:pt>
                <c:pt idx="3">
                  <c:v>4900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04B-41A6-8D80-7A4E50627574}"/>
            </c:ext>
          </c:extLst>
        </c:ser>
        <c:ser>
          <c:idx val="5"/>
          <c:order val="5"/>
          <c:tx>
            <c:strRef>
              <c:f>工作表1!$G$1</c:f>
              <c:strCache>
                <c:ptCount val="1"/>
                <c:pt idx="0">
                  <c:v>六月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工作表1!$A$2:$A$5</c:f>
              <c:strCache>
                <c:ptCount val="4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平均</c:v>
                </c:pt>
              </c:strCache>
            </c:strRef>
          </c:cat>
          <c:val>
            <c:numRef>
              <c:f>工作表1!$G$2:$G$5</c:f>
              <c:numCache>
                <c:formatCode>#,##0</c:formatCode>
                <c:ptCount val="4"/>
                <c:pt idx="0">
                  <c:v>3800</c:v>
                </c:pt>
                <c:pt idx="1">
                  <c:v>4000</c:v>
                </c:pt>
                <c:pt idx="2">
                  <c:v>8000</c:v>
                </c:pt>
                <c:pt idx="3">
                  <c:v>5267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04B-41A6-8D80-7A4E506275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02843215"/>
        <c:axId val="702852367"/>
      </c:lineChart>
      <c:catAx>
        <c:axId val="7028432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02852367"/>
        <c:crosses val="autoZero"/>
        <c:auto val="1"/>
        <c:lblAlgn val="ctr"/>
        <c:lblOffset val="100"/>
        <c:noMultiLvlLbl val="0"/>
      </c:catAx>
      <c:valAx>
        <c:axId val="702852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02843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工作表1!$A$2:$A$9</cx:f>
        <cx:lvl ptCount="8">
          <cx:pt idx="0">1</cx:pt>
          <cx:pt idx="1">3</cx:pt>
          <cx:pt idx="2">5</cx:pt>
          <cx:pt idx="3">7</cx:pt>
          <cx:pt idx="4">9</cx:pt>
          <cx:pt idx="5">11</cx:pt>
          <cx:pt idx="6">13</cx:pt>
          <cx:pt idx="7">15</cx:pt>
        </cx:lvl>
      </cx:strDim>
      <cx:numDim type="val">
        <cx:f>工作表1!$B$2:$B$9</cx:f>
        <cx:lvl ptCount="8" formatCode="#,##0">
          <cx:pt idx="0">33000</cx:pt>
          <cx:pt idx="1">34000</cx:pt>
          <cx:pt idx="2">37000</cx:pt>
          <cx:pt idx="3">43000</cx:pt>
          <cx:pt idx="4">48000</cx:pt>
          <cx:pt idx="5">54000</cx:pt>
          <cx:pt idx="6">63000</cx:pt>
          <cx:pt idx="7">66000</cx:pt>
        </cx:lvl>
      </cx:numDim>
    </cx:data>
  </cx:chartData>
  <cx:chart>
    <cx:title pos="t" align="ctr" overlay="0"/>
    <cx:plotArea>
      <cx:plotAreaRegion>
        <cx:series layoutId="waterfall" uniqueId="{472CB421-6430-4489-8832-2A3ABACD284E}">
          <cx:tx>
            <cx:txData>
              <cx:f>工作表1!$B$1</cx:f>
              <cx:v>月所得</cx:v>
            </cx:txData>
          </cx:tx>
          <cx:dataLabels pos="outEnd">
            <cx:visibility seriesName="0" categoryName="0" value="1"/>
          </cx:dataLabels>
          <cx:dataId val="0"/>
          <cx:layoutPr>
            <cx:subtotals>
              <cx:idx val="0"/>
              <cx:idx val="4"/>
              <cx:idx val="7"/>
            </cx:subtotals>
          </cx:layoutPr>
        </cx:series>
      </cx:plotAreaRegion>
      <cx:axis id="0">
        <cx:catScaling gapWidth="0.5"/>
        <cx:tickLabels/>
      </cx:axis>
      <cx:axis id="1">
        <cx:valScaling/>
        <cx:majorGridlines/>
        <cx:tickLabels/>
      </cx:axis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064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21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/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C4A5-2496-4D6A-80D0-8518A4B59863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2CCDE-5A9C-45A9-937D-FBD721F8AC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10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32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13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TW" altLang="en-US" sz="3200" b="1" kern="1200" dirty="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411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直條圖練習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535638" y="82214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156405"/>
              </p:ext>
            </p:extLst>
          </p:nvPr>
        </p:nvGraphicFramePr>
        <p:xfrm>
          <a:off x="4390699" y="530159"/>
          <a:ext cx="4633534" cy="12246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554">
                  <a:extLst>
                    <a:ext uri="{9D8B030D-6E8A-4147-A177-3AD203B41FA5}">
                      <a16:colId xmlns:a16="http://schemas.microsoft.com/office/drawing/2014/main" val="2113074593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946876971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32596555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10280970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71034244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18546876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51099566"/>
                    </a:ext>
                  </a:extLst>
                </a:gridCol>
                <a:gridCol w="633904">
                  <a:extLst>
                    <a:ext uri="{9D8B030D-6E8A-4147-A177-3AD203B41FA5}">
                      <a16:colId xmlns:a16="http://schemas.microsoft.com/office/drawing/2014/main" val="1116444048"/>
                    </a:ext>
                  </a:extLst>
                </a:gridCol>
              </a:tblGrid>
              <a:tr h="216127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品名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一月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二月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三月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四月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五月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六月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總計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528982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北海道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4,200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5,500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4,800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26,400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615688"/>
                  </a:ext>
                </a:extLst>
              </a:tr>
              <a:tr h="317694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濟州島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2,550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3,800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18,350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455466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京阪神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3,650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4,200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6,400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8,000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26,750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7267239"/>
                  </a:ext>
                </a:extLst>
              </a:tr>
            </a:tbl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59" y="3501008"/>
            <a:ext cx="4248473" cy="273280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-5665" y="623381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8" name="圖表 17">
            <a:extLst>
              <a:ext uri="{FF2B5EF4-FFF2-40B4-BE49-F238E27FC236}">
                <a16:creationId xmlns:a16="http://schemas.microsoft.com/office/drawing/2014/main" id="{4453078C-D122-4049-8FBF-B40348CC34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30648"/>
              </p:ext>
            </p:extLst>
          </p:nvPr>
        </p:nvGraphicFramePr>
        <p:xfrm>
          <a:off x="5292080" y="3252365"/>
          <a:ext cx="3408040" cy="2732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8412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組合圖練習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56281D0-BD06-4A1A-A3D3-268EF0FA6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115869"/>
              </p:ext>
            </p:extLst>
          </p:nvPr>
        </p:nvGraphicFramePr>
        <p:xfrm>
          <a:off x="5039544" y="332657"/>
          <a:ext cx="3708918" cy="1451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1977">
                  <a:extLst>
                    <a:ext uri="{9D8B030D-6E8A-4147-A177-3AD203B41FA5}">
                      <a16:colId xmlns:a16="http://schemas.microsoft.com/office/drawing/2014/main" val="3676487989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97380632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59226647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2177110474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195061044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2559968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439637360"/>
                    </a:ext>
                  </a:extLst>
                </a:gridCol>
                <a:gridCol w="507409">
                  <a:extLst>
                    <a:ext uri="{9D8B030D-6E8A-4147-A177-3AD203B41FA5}">
                      <a16:colId xmlns:a16="http://schemas.microsoft.com/office/drawing/2014/main" val="4016246764"/>
                    </a:ext>
                  </a:extLst>
                </a:gridCol>
              </a:tblGrid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品名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一月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8775067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5,500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4,800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5153515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濟州島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3,800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5817271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6,400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1473744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平均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2,833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2,933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4,900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5,267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23,833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8265236"/>
                  </a:ext>
                </a:extLst>
              </a:tr>
            </a:tbl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78B229F4-2BE8-4C6F-B699-9EC24DD88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4" y="3524575"/>
            <a:ext cx="4416189" cy="2458876"/>
          </a:xfrm>
          <a:prstGeom prst="rect">
            <a:avLst/>
          </a:prstGeom>
        </p:spPr>
      </p:pic>
      <p:graphicFrame>
        <p:nvGraphicFramePr>
          <p:cNvPr id="13" name="圖表 12">
            <a:extLst>
              <a:ext uri="{FF2B5EF4-FFF2-40B4-BE49-F238E27FC236}">
                <a16:creationId xmlns:a16="http://schemas.microsoft.com/office/drawing/2014/main" id="{44E9DE10-ACEF-4D1F-8FC9-19FCD9A66C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1835413"/>
              </p:ext>
            </p:extLst>
          </p:nvPr>
        </p:nvGraphicFramePr>
        <p:xfrm>
          <a:off x="4790874" y="3065704"/>
          <a:ext cx="4200128" cy="2311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3621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橫條圖練習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83198"/>
            <a:ext cx="4176464" cy="289206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535638" y="82214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818578"/>
              </p:ext>
            </p:extLst>
          </p:nvPr>
        </p:nvGraphicFramePr>
        <p:xfrm>
          <a:off x="4390699" y="530159"/>
          <a:ext cx="4633534" cy="1248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554">
                  <a:extLst>
                    <a:ext uri="{9D8B030D-6E8A-4147-A177-3AD203B41FA5}">
                      <a16:colId xmlns:a16="http://schemas.microsoft.com/office/drawing/2014/main" val="2113074593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946876971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32596555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10280970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71034244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18546876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51099566"/>
                    </a:ext>
                  </a:extLst>
                </a:gridCol>
                <a:gridCol w="633904">
                  <a:extLst>
                    <a:ext uri="{9D8B030D-6E8A-4147-A177-3AD203B41FA5}">
                      <a16:colId xmlns:a16="http://schemas.microsoft.com/office/drawing/2014/main" val="1116444048"/>
                    </a:ext>
                  </a:extLst>
                </a:gridCol>
              </a:tblGrid>
              <a:tr h="216127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品名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一月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二月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三月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四月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五月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六月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總計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528982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北海道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4,200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5,500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26,400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61568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濟州島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2,400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2,550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3,800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18,350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455466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京阪神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3,650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4,200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6,400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8,000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26,750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7267239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212C538C-2463-40D4-8C56-BC571F5721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0362637"/>
              </p:ext>
            </p:extLst>
          </p:nvPr>
        </p:nvGraphicFramePr>
        <p:xfrm>
          <a:off x="4674095" y="2816243"/>
          <a:ext cx="4488160" cy="2846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337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48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843808" y="822143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260981"/>
            <a:ext cx="3892160" cy="2860570"/>
          </a:xfrm>
          <a:prstGeom prst="rect">
            <a:avLst/>
          </a:prstGeom>
        </p:spPr>
      </p:pic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847157"/>
              </p:ext>
            </p:extLst>
          </p:nvPr>
        </p:nvGraphicFramePr>
        <p:xfrm>
          <a:off x="4704263" y="295871"/>
          <a:ext cx="4185425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8032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572599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品名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 dirty="0">
                          <a:effectLst/>
                        </a:rPr>
                        <a:t>總計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北海道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3,600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2,400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2,600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2,000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3,650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2,400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1,875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2,900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3,200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graphicFrame>
        <p:nvGraphicFramePr>
          <p:cNvPr id="18" name="圖表 17">
            <a:extLst>
              <a:ext uri="{FF2B5EF4-FFF2-40B4-BE49-F238E27FC236}">
                <a16:creationId xmlns:a16="http://schemas.microsoft.com/office/drawing/2014/main" id="{CBB01BCB-F64A-4A26-AA9F-C2F0DFFBC4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2700624"/>
              </p:ext>
            </p:extLst>
          </p:nvPr>
        </p:nvGraphicFramePr>
        <p:xfrm>
          <a:off x="4133902" y="3272848"/>
          <a:ext cx="4992216" cy="2634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6083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3491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子圖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)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419497" y="106546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814971"/>
              </p:ext>
            </p:extLst>
          </p:nvPr>
        </p:nvGraphicFramePr>
        <p:xfrm>
          <a:off x="4206729" y="584776"/>
          <a:ext cx="4829767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0875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660750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品名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北海道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2,400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2,000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3,650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2,400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2,900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3,200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280885"/>
            <a:ext cx="3744416" cy="2888268"/>
          </a:xfrm>
          <a:prstGeom prst="rect">
            <a:avLst/>
          </a:prstGeom>
        </p:spPr>
      </p:pic>
      <p:graphicFrame>
        <p:nvGraphicFramePr>
          <p:cNvPr id="15" name="圖表 14">
            <a:extLst>
              <a:ext uri="{FF2B5EF4-FFF2-40B4-BE49-F238E27FC236}">
                <a16:creationId xmlns:a16="http://schemas.microsoft.com/office/drawing/2014/main" id="{117659A1-3865-4B48-9C27-6C4002DB49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7691969"/>
              </p:ext>
            </p:extLst>
          </p:nvPr>
        </p:nvGraphicFramePr>
        <p:xfrm>
          <a:off x="5051529" y="3280885"/>
          <a:ext cx="3888883" cy="2446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2120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4211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脫離圓心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)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952328" y="1009743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032890"/>
              </p:ext>
            </p:extLst>
          </p:nvPr>
        </p:nvGraphicFramePr>
        <p:xfrm>
          <a:off x="4788024" y="584776"/>
          <a:ext cx="4289199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595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586796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品名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北海道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86" y="3327937"/>
            <a:ext cx="4092883" cy="2592719"/>
          </a:xfrm>
          <a:prstGeom prst="rect">
            <a:avLst/>
          </a:prstGeom>
        </p:spPr>
      </p:pic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D97B77AA-DAB3-4608-BCD6-32769B4822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0287074"/>
              </p:ext>
            </p:extLst>
          </p:nvPr>
        </p:nvGraphicFramePr>
        <p:xfrm>
          <a:off x="4763587" y="3235019"/>
          <a:ext cx="4056112" cy="2349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6049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267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雷達圖練習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419872" y="869452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435054"/>
              </p:ext>
            </p:extLst>
          </p:nvPr>
        </p:nvGraphicFramePr>
        <p:xfrm>
          <a:off x="5327576" y="692339"/>
          <a:ext cx="3456384" cy="1337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92483810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4275112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8075064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評比項目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全體平均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甲領隊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1906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服務完善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3.5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4.0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099782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互動性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2.6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07457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認真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3.8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4.2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90498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即時性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4.3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50296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同理心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3.1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0110981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F8B69083-78A8-472F-AC1A-A62E5DFAE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62" y="3328234"/>
            <a:ext cx="4167876" cy="276334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2" name="圖表 11">
            <a:extLst>
              <a:ext uri="{FF2B5EF4-FFF2-40B4-BE49-F238E27FC236}">
                <a16:creationId xmlns:a16="http://schemas.microsoft.com/office/drawing/2014/main" id="{A4F4B25E-263A-47AC-ADC8-C0ACBA349A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4356220"/>
              </p:ext>
            </p:extLst>
          </p:nvPr>
        </p:nvGraphicFramePr>
        <p:xfrm>
          <a:off x="4932040" y="3260981"/>
          <a:ext cx="3888432" cy="2710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3883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84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XY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散布圖練習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570306"/>
              </p:ext>
            </p:extLst>
          </p:nvPr>
        </p:nvGraphicFramePr>
        <p:xfrm>
          <a:off x="5039544" y="88606"/>
          <a:ext cx="1171669" cy="1971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3823">
                  <a:extLst>
                    <a:ext uri="{9D8B030D-6E8A-4147-A177-3AD203B41FA5}">
                      <a16:colId xmlns:a16="http://schemas.microsoft.com/office/drawing/2014/main" val="104544572"/>
                    </a:ext>
                  </a:extLst>
                </a:gridCol>
                <a:gridCol w="787846">
                  <a:extLst>
                    <a:ext uri="{9D8B030D-6E8A-4147-A177-3AD203B41FA5}">
                      <a16:colId xmlns:a16="http://schemas.microsoft.com/office/drawing/2014/main" val="2511058691"/>
                    </a:ext>
                  </a:extLst>
                </a:gridCol>
              </a:tblGrid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年資</a:t>
                      </a:r>
                      <a:endParaRPr lang="zh-TW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月所得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5816518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1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33,000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6454473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3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34,000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3731938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37,000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888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7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43,000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0400702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48,000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2362517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54,000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4075506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63,000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938571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66,000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080131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68,000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7724074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69,000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7250270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69,000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8006933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70,000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057660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71,000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2551340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72,000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1062795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60981"/>
            <a:ext cx="4251855" cy="2898056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7" name="圖表 6">
                <a:extLst>
                  <a:ext uri="{FF2B5EF4-FFF2-40B4-BE49-F238E27FC236}">
                    <a16:creationId xmlns:a16="http://schemas.microsoft.com/office/drawing/2014/main" id="{5B5252A4-5784-4E1B-A14F-E88E170BCAC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54992034"/>
                  </p:ext>
                </p:extLst>
              </p:nvPr>
            </p:nvGraphicFramePr>
            <p:xfrm>
              <a:off x="4932040" y="3065704"/>
              <a:ext cx="4104456" cy="309333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7" name="圖表 6">
                <a:extLst>
                  <a:ext uri="{FF2B5EF4-FFF2-40B4-BE49-F238E27FC236}">
                    <a16:creationId xmlns:a16="http://schemas.microsoft.com/office/drawing/2014/main" id="{5B5252A4-5784-4E1B-A14F-E88E170BCAC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32040" y="3065704"/>
                <a:ext cx="4104456" cy="309333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065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267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折線圖練習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83682CD-D650-40CF-B6C0-CC2A69D86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577897"/>
              </p:ext>
            </p:extLst>
          </p:nvPr>
        </p:nvGraphicFramePr>
        <p:xfrm>
          <a:off x="5148064" y="44624"/>
          <a:ext cx="1512168" cy="20318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451">
                  <a:extLst>
                    <a:ext uri="{9D8B030D-6E8A-4147-A177-3AD203B41FA5}">
                      <a16:colId xmlns:a16="http://schemas.microsoft.com/office/drawing/2014/main" val="1377259218"/>
                    </a:ext>
                  </a:extLst>
                </a:gridCol>
                <a:gridCol w="834717">
                  <a:extLst>
                    <a:ext uri="{9D8B030D-6E8A-4147-A177-3AD203B41FA5}">
                      <a16:colId xmlns:a16="http://schemas.microsoft.com/office/drawing/2014/main" val="1159494110"/>
                    </a:ext>
                  </a:extLst>
                </a:gridCol>
              </a:tblGrid>
              <a:tr h="16275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 dirty="0">
                          <a:effectLst/>
                        </a:rPr>
                        <a:t>時間</a:t>
                      </a:r>
                      <a:endParaRPr lang="zh-TW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銷售量</a:t>
                      </a:r>
                      <a:endParaRPr lang="zh-TW" altLang="en-US" sz="900" b="1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135374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10/14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12,298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267347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11/14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11,955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7939151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12/14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12,430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754628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12,380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5729436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2/15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10,452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014163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3/15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11,868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7419187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4/15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11,925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586624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5/15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12,191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475817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6/15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12,337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6141141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7/15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12,443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568533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8/15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12,064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875267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9/15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12,447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9236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10/15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12,481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2980685"/>
                  </a:ext>
                </a:extLst>
              </a:tr>
            </a:tbl>
          </a:graphicData>
        </a:graphic>
      </p:graphicFrame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3260980"/>
            <a:ext cx="4283306" cy="2830437"/>
          </a:xfrm>
          <a:prstGeom prst="rect">
            <a:avLst/>
          </a:prstGeom>
        </p:spPr>
      </p:pic>
      <p:graphicFrame>
        <p:nvGraphicFramePr>
          <p:cNvPr id="18" name="圖表 17">
            <a:extLst>
              <a:ext uri="{FF2B5EF4-FFF2-40B4-BE49-F238E27FC236}">
                <a16:creationId xmlns:a16="http://schemas.microsoft.com/office/drawing/2014/main" id="{49108933-FCB5-4EC3-AC87-13CB129CC3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1572841"/>
              </p:ext>
            </p:extLst>
          </p:nvPr>
        </p:nvGraphicFramePr>
        <p:xfrm>
          <a:off x="4658079" y="3203949"/>
          <a:ext cx="4176464" cy="2505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2474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股票圖練習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160A29F-8532-4A4F-A110-858ADE1F8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191838"/>
              </p:ext>
            </p:extLst>
          </p:nvPr>
        </p:nvGraphicFramePr>
        <p:xfrm>
          <a:off x="5076056" y="38094"/>
          <a:ext cx="3568700" cy="1971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7531721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26271015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64788333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129193144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73890017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264616593"/>
                    </a:ext>
                  </a:extLst>
                </a:gridCol>
              </a:tblGrid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日期</a:t>
                      </a:r>
                      <a:endParaRPr lang="zh-TW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成交量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開盤價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最高價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最低價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收盤價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9195295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691580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1250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996664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1500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24566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1600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62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934935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5682703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2400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1815796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3000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55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5334437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3600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45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3663995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3000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48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239859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804251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60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4935493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2200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3326571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1345706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12/20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1800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76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3980555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8" y="3248095"/>
            <a:ext cx="4123184" cy="2886630"/>
          </a:xfrm>
          <a:prstGeom prst="rect">
            <a:avLst/>
          </a:prstGeom>
        </p:spPr>
      </p:pic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48C72A7F-357A-413B-B65A-9CAF5D094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671940"/>
              </p:ext>
            </p:extLst>
          </p:nvPr>
        </p:nvGraphicFramePr>
        <p:xfrm>
          <a:off x="4832350" y="3248095"/>
          <a:ext cx="4056112" cy="2265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444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theme/theme1.xml><?xml version="1.0" encoding="utf-8"?>
<a:theme xmlns:a="http://schemas.openxmlformats.org/drawingml/2006/main" name="4_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703</TotalTime>
  <Words>619</Words>
  <Application>Microsoft Office PowerPoint</Application>
  <PresentationFormat>如螢幕大小 (4:3)</PresentationFormat>
  <Paragraphs>468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文鼎中楷</vt:lpstr>
      <vt:lpstr>微軟正黑體</vt:lpstr>
      <vt:lpstr>新細明體</vt:lpstr>
      <vt:lpstr>Arial</vt:lpstr>
      <vt:lpstr>Calibri</vt:lpstr>
      <vt:lpstr>Times New Roman</vt:lpstr>
      <vt:lpstr>4_佈景主題1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</dc:title>
  <dc:creator>TT</dc:creator>
  <cp:lastModifiedBy>C2</cp:lastModifiedBy>
  <cp:revision>86</cp:revision>
  <dcterms:created xsi:type="dcterms:W3CDTF">2017-01-16T13:26:16Z</dcterms:created>
  <dcterms:modified xsi:type="dcterms:W3CDTF">2024-04-09T06:56:46Z</dcterms:modified>
</cp:coreProperties>
</file>