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4" r:id="rId3"/>
  </p:sldMasterIdLst>
  <p:notesMasterIdLst>
    <p:notesMasterId r:id="rId19"/>
  </p:notesMasterIdLst>
  <p:handoutMasterIdLst>
    <p:handoutMasterId r:id="rId20"/>
  </p:handoutMasterIdLst>
  <p:sldIdLst>
    <p:sldId id="510" r:id="rId4"/>
    <p:sldId id="511" r:id="rId5"/>
    <p:sldId id="466" r:id="rId6"/>
    <p:sldId id="512" r:id="rId7"/>
    <p:sldId id="522" r:id="rId8"/>
    <p:sldId id="509" r:id="rId9"/>
    <p:sldId id="454" r:id="rId10"/>
    <p:sldId id="515" r:id="rId11"/>
    <p:sldId id="516" r:id="rId12"/>
    <p:sldId id="518" r:id="rId13"/>
    <p:sldId id="519" r:id="rId14"/>
    <p:sldId id="521" r:id="rId15"/>
    <p:sldId id="507" r:id="rId16"/>
    <p:sldId id="488" r:id="rId17"/>
    <p:sldId id="4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25" pos="7015" userDrawn="1">
          <p15:clr>
            <a:srgbClr val="A4A3A4"/>
          </p15:clr>
        </p15:guide>
        <p15:guide id="26" pos="688" userDrawn="1">
          <p15:clr>
            <a:srgbClr val="A4A3A4"/>
          </p15:clr>
        </p15:guide>
        <p15:guide id="28" orient="horz" pos="1162" userDrawn="1">
          <p15:clr>
            <a:srgbClr val="A4A3A4"/>
          </p15:clr>
        </p15:guide>
        <p15:guide id="30" orient="horz" pos="3430" userDrawn="1">
          <p15:clr>
            <a:srgbClr val="A4A3A4"/>
          </p15:clr>
        </p15:guide>
        <p15:guide id="31" orient="horz" pos="2387" userDrawn="1">
          <p15:clr>
            <a:srgbClr val="A4A3A4"/>
          </p15:clr>
        </p15:guide>
        <p15:guide id="32" pos="4974" userDrawn="1">
          <p15:clr>
            <a:srgbClr val="A4A3A4"/>
          </p15:clr>
        </p15:guide>
        <p15:guide id="33" pos="2706" userDrawn="1">
          <p15:clr>
            <a:srgbClr val="A4A3A4"/>
          </p15:clr>
        </p15:guide>
        <p15:guide id="34" pos="5995" userDrawn="1">
          <p15:clr>
            <a:srgbClr val="A4A3A4"/>
          </p15:clr>
        </p15:guide>
        <p15:guide id="35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80"/>
    <a:srgbClr val="FFE8CB"/>
    <a:srgbClr val="FFF4E7"/>
    <a:srgbClr val="FF7700"/>
    <a:srgbClr val="2E75B6"/>
    <a:srgbClr val="B3A2C7"/>
    <a:srgbClr val="D6E63A"/>
    <a:srgbClr val="BFE23E"/>
    <a:srgbClr val="FF8900"/>
    <a:srgbClr val="FF9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0" autoAdjust="0"/>
    <p:restoredTop sz="94414" autoAdjust="0"/>
  </p:normalViewPr>
  <p:slideViewPr>
    <p:cSldViewPr snapToGrid="0" showGuides="1">
      <p:cViewPr varScale="1">
        <p:scale>
          <a:sx n="93" d="100"/>
          <a:sy n="93" d="100"/>
        </p:scale>
        <p:origin x="1224" y="208"/>
      </p:cViewPr>
      <p:guideLst>
        <p:guide pos="3840"/>
        <p:guide pos="7015"/>
        <p:guide pos="688"/>
        <p:guide orient="horz" pos="1162"/>
        <p:guide orient="horz" pos="3430"/>
        <p:guide orient="horz" pos="2387"/>
        <p:guide pos="4974"/>
        <p:guide pos="2706"/>
        <p:guide pos="5995"/>
        <p:guide pos="1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sz="1800" b="0" i="0" dirty="0" smtClean="0">
                <a:latin typeface="Microsoft YaHei" charset="-122"/>
                <a:ea typeface="Microsoft YaHei" charset="-122"/>
                <a:cs typeface="Microsoft YaHei" charset="-122"/>
              </a:rPr>
              <a:t>运营商数量</a:t>
            </a:r>
            <a:endParaRPr lang="zh-CN" altLang="en-US" sz="1800" b="0" i="0" dirty="0">
              <a:latin typeface="Microsoft YaHei" charset="-122"/>
              <a:ea typeface="Microsoft YaHei" charset="-122"/>
              <a:cs typeface="Microsoft YaHei" charset="-122"/>
            </a:endParaRPr>
          </a:p>
        </c:rich>
      </c:tx>
      <c:layout>
        <c:manualLayout>
          <c:xMode val="edge"/>
          <c:yMode val="edge"/>
          <c:x val="0.049549210848053"/>
          <c:y val="0.0389904392833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393547599823"/>
          <c:y val="0.159765670217592"/>
          <c:w val="0.615580223344418"/>
          <c:h val="0.6754864141911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explosion val="24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is-IS" altLang="zh-CN" smtClean="0"/>
                      <a:t>32</a:t>
                    </a:r>
                    <a:endParaRPr lang="is-IS" altLang="zh-C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is-IS" altLang="zh-CN" smtClean="0"/>
                      <a:t>32</a:t>
                    </a:r>
                    <a:endParaRPr lang="is-IS" altLang="zh-C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联通</c:v>
                </c:pt>
                <c:pt idx="1">
                  <c:v>移动</c:v>
                </c:pt>
                <c:pt idx="2">
                  <c:v>电信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31.0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sz="1800" b="0" i="0" dirty="0" smtClean="0">
                <a:latin typeface="Microsoft YaHei" charset="-122"/>
                <a:ea typeface="Microsoft YaHei" charset="-122"/>
                <a:cs typeface="Microsoft YaHei" charset="-122"/>
              </a:rPr>
              <a:t>网银数量</a:t>
            </a:r>
            <a:endParaRPr lang="zh-CN" altLang="en-US" sz="1800" b="0" i="0" dirty="0">
              <a:latin typeface="Microsoft YaHei" charset="-122"/>
              <a:ea typeface="Microsoft YaHei" charset="-122"/>
              <a:cs typeface="Microsoft YaHei" charset="-122"/>
            </a:endParaRPr>
          </a:p>
        </c:rich>
      </c:tx>
      <c:layout>
        <c:manualLayout>
          <c:xMode val="edge"/>
          <c:yMode val="edge"/>
          <c:x val="0.049549210848053"/>
          <c:y val="0.0389904392833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393547599823"/>
          <c:y val="0.159765670217592"/>
          <c:w val="0.615580223344418"/>
          <c:h val="0.6754864141911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32"/>
            <c:spPr>
              <a:solidFill>
                <a:srgbClr val="2E758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is-IS" altLang="zh-CN" dirty="0" smtClean="0"/>
                      <a:t>12</a:t>
                    </a:r>
                    <a:endParaRPr lang="is-I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80263060374598"/>
                  <c:y val="-0.113133711730585"/>
                </c:manualLayout>
              </c:layout>
              <c:tx>
                <c:rich>
                  <a:bodyPr/>
                  <a:lstStyle/>
                  <a:p>
                    <a:r>
                      <a:rPr lang="is-IS" altLang="zh-CN" dirty="0" smtClean="0"/>
                      <a:t>100</a:t>
                    </a:r>
                    <a:endParaRPr lang="is-I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国有商业银行</c:v>
                </c:pt>
                <c:pt idx="1">
                  <c:v>股份制商业银行</c:v>
                </c:pt>
                <c:pt idx="2">
                  <c:v>城市商业银行</c:v>
                </c:pt>
                <c:pt idx="3">
                  <c:v>邮政储蓄银行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12.0</c:v>
                </c:pt>
                <c:pt idx="2">
                  <c:v>100.0</c:v>
                </c:pt>
                <c:pt idx="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2B9C-21EC-4715-AD22-AE8D443E51D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223B-DEFF-49A4-A3E8-4AA939E2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7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EFC0-500A-411F-99AB-58C42CE269E7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D0C9-73FA-49CD-A42F-C7E696114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把需要接入多少家厂商的工作量写清楚；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1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把需要接入多少家厂商的工作量写清楚；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0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9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53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0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6745-DACC-477A-AE6B-7C38BBBD683A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5E3-968C-42A7-82A9-7B770BF22D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41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7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62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62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11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7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2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27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17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57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5304-FDEB-4880-96A5-68986FC76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43A20-8787-4C11-B6FE-F52DD047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2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063750" y="1990725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063750" y="3568672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876366" y="1990725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3"/>
          </p:nvPr>
        </p:nvSpPr>
        <p:spPr>
          <a:xfrm>
            <a:off x="3876366" y="3568672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4"/>
          </p:nvPr>
        </p:nvSpPr>
        <p:spPr>
          <a:xfrm>
            <a:off x="5688982" y="1990725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5688982" y="3568672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7501598" y="1990725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7501598" y="3568672"/>
            <a:ext cx="1327150" cy="12382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4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1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C806-5F8B-474F-B06E-9128B0A2BF41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A3BE-D51B-4E4D-B8FC-DA9C921810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9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13"/>
            <a:ext cx="12187256" cy="68545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98734"/>
          </a:xfrm>
          <a:prstGeom prst="rect">
            <a:avLst/>
          </a:prstGeom>
        </p:spPr>
      </p:pic>
      <p:sp>
        <p:nvSpPr>
          <p:cNvPr id="8" name="矩形 7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622623" y="1569233"/>
            <a:ext cx="52629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0" cap="none" spc="0" dirty="0" smtClean="0">
                <a:ln w="0"/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自建交互式爬虫工作规划</a:t>
            </a:r>
            <a:endParaRPr lang="en-US" altLang="zh-CN" sz="3600" b="0" cap="none" spc="0" dirty="0" smtClean="0">
              <a:ln w="0"/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663805" y="6129278"/>
            <a:ext cx="8018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2019/09</a:t>
            </a:r>
            <a:endParaRPr lang="zh-CN" altLang="en-US" sz="1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339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690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爬取计划：公积金爬取团队人员及开发计划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086715" y="2722024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121379" y="4152972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23181"/>
              </p:ext>
            </p:extLst>
          </p:nvPr>
        </p:nvGraphicFramePr>
        <p:xfrm>
          <a:off x="530967" y="1657003"/>
          <a:ext cx="3851876" cy="15186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664"/>
                <a:gridCol w="1637212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工作内容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需增加人员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交互式爬取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数据标准化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反爬及逆向工程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公积金爬取团队需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人员按照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地区并行爬取，招收人员每月成本增加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906" y="3596054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爬虫开发计划：（团队人员到位后）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4103" y="4309435"/>
            <a:ext cx="10715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技术方案评估、前置需求准备：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公积金爬取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（开发时间：每家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人）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：持续进行，如果按照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个地区并行爬取至少也要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个月的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时间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4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爬取计划：网银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网银按访问量进行优先级的排序爬取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6928"/>
              </p:ext>
            </p:extLst>
          </p:nvPr>
        </p:nvGraphicFramePr>
        <p:xfrm>
          <a:off x="997325" y="1846060"/>
          <a:ext cx="3200207" cy="1884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2298"/>
                <a:gridCol w="1227909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银行类别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优先级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国有商业银行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股份制商业银行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邮政储蓄银行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8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城市商业银行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698796928"/>
              </p:ext>
            </p:extLst>
          </p:nvPr>
        </p:nvGraphicFramePr>
        <p:xfrm>
          <a:off x="5843451" y="1358537"/>
          <a:ext cx="5923203" cy="4075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8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690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爬取计划：网银爬取团队人员及开发计划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086715" y="2722024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121379" y="4152972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21379" y="5577645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1617"/>
              </p:ext>
            </p:extLst>
          </p:nvPr>
        </p:nvGraphicFramePr>
        <p:xfrm>
          <a:off x="530967" y="1657003"/>
          <a:ext cx="3851876" cy="15186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664"/>
                <a:gridCol w="1637212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工作内容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需增加人员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交互式爬取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数据标准化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反爬及逆向工程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网银爬取团队需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银行并行爬取，招收人员每月成本增加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906" y="344365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爬虫开发计划：（团队人员到位后）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4101" y="4157033"/>
            <a:ext cx="1057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技术方案评估、前置需求准备：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网银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爬取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（开发时间：每家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人）：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持续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进行，如果按照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家银行并行爬取至少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也要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月的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时间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20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基础设施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89191"/>
              </p:ext>
            </p:extLst>
          </p:nvPr>
        </p:nvGraphicFramePr>
        <p:xfrm>
          <a:off x="397907" y="1807946"/>
          <a:ext cx="10588748" cy="31946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9548"/>
                <a:gridCol w="2244436"/>
                <a:gridCol w="3158836"/>
                <a:gridCol w="3435928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服务类型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数量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说明</a:t>
                      </a:r>
                    </a:p>
                  </a:txBody>
                  <a:tcPr/>
                </a:tc>
              </a:tr>
              <a:tr h="3959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数据授权爬取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Window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服务器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模拟登陆，每小时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任务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台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9590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服务器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16G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数据爬取服务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Redis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从（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64G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Token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数据存取</a:t>
                      </a: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MySQL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从（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流程业务日志</a:t>
                      </a: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文件服务器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从（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核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32G,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16T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硬盘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原始数据存储（运营商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电商、网银、公积金需要独立的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文件服务器）</a:t>
                      </a: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HBase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存储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64G,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64T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硬盘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标准化数据存储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服务器资源（预估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/>
          <p:nvPr/>
        </p:nvSpPr>
        <p:spPr>
          <a:xfrm>
            <a:off x="397908" y="318097"/>
            <a:ext cx="411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数据安全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291302" y="1006887"/>
            <a:ext cx="1133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在数据安全方面，主要的推进计划如下：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0457" y="1968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4765" y="1767839"/>
            <a:ext cx="10305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从产品角度考虑合规合法性的流程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制定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数据保护及安全管理计划，明确数据安全责任人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制定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并公开收集使用的规则，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完善授权流程，授权记录可查询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收集规则、收集使用目的、规模、方式、范围、类型、期限等内容向网信部门备案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数据分类、备份、加密等措施加强对个人信息和重要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数据保护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健全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数据使用流程，确保数据使用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合规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7262" cy="6857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79136"/>
          </a:xfrm>
          <a:prstGeom prst="rect">
            <a:avLst/>
          </a:prstGeom>
        </p:spPr>
      </p:pic>
      <p:sp>
        <p:nvSpPr>
          <p:cNvPr id="8" name="矩形 7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622623" y="1569233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0" cap="none" spc="0" dirty="0" smtClean="0">
                <a:ln w="0"/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谢谢</a:t>
            </a:r>
            <a:endParaRPr lang="en-US" altLang="zh-CN" sz="3600" b="0" cap="none" spc="0" dirty="0" smtClean="0">
              <a:ln w="0"/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622623" y="2362223"/>
            <a:ext cx="17363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dirty="0" smtClean="0">
                <a:ln w="0"/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Thanks</a:t>
            </a:r>
            <a:endParaRPr lang="zh-CN" altLang="en-US" sz="3600" b="0" cap="none" spc="0" dirty="0">
              <a:ln w="0"/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663805" y="5741224"/>
            <a:ext cx="194761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客服热线：</a:t>
            </a:r>
            <a:r>
              <a:rPr lang="en-US" altLang="zh-CN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400</a:t>
            </a:r>
            <a:r>
              <a:rPr lang="zh-CN" altLang="en-US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076</a:t>
            </a:r>
            <a:r>
              <a:rPr lang="zh-CN" altLang="en-US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1166</a:t>
            </a:r>
            <a:endParaRPr lang="en-US" altLang="zh-CN" sz="1200" b="0" cap="none" spc="0" dirty="0" smtClean="0">
              <a:ln w="0"/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 cap="none" spc="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www.fengjr.com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27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>
            <a:extLst>
              <a:ext uri="{FF2B5EF4-FFF2-40B4-BE49-F238E27FC236}">
                <a16:creationId xmlns:a16="http://schemas.microsoft.com/office/drawing/2014/main" xmlns="" id="{9C6E8677-0DBB-4048-9852-F56728CB48F2}"/>
              </a:ext>
            </a:extLst>
          </p:cNvPr>
          <p:cNvSpPr txBox="1"/>
          <p:nvPr/>
        </p:nvSpPr>
        <p:spPr>
          <a:xfrm>
            <a:off x="685139" y="303106"/>
            <a:ext cx="319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2114806-D44F-9840-972B-59198802B0D8}"/>
              </a:ext>
            </a:extLst>
          </p:cNvPr>
          <p:cNvGrpSpPr/>
          <p:nvPr/>
        </p:nvGrpSpPr>
        <p:grpSpPr>
          <a:xfrm>
            <a:off x="4715927" y="1865316"/>
            <a:ext cx="3661413" cy="548706"/>
            <a:chOff x="2139312" y="1198621"/>
            <a:chExt cx="3661413" cy="548706"/>
          </a:xfrm>
        </p:grpSpPr>
        <p:sp>
          <p:nvSpPr>
            <p:cNvPr id="4" name="Shape 9836">
              <a:extLst>
                <a:ext uri="{FF2B5EF4-FFF2-40B4-BE49-F238E27FC236}">
                  <a16:creationId xmlns:a16="http://schemas.microsoft.com/office/drawing/2014/main" xmlns="" id="{FD664CEF-F4BD-D84E-B68A-B143ECFACCC8}"/>
                </a:ext>
              </a:extLst>
            </p:cNvPr>
            <p:cNvSpPr/>
            <p:nvPr/>
          </p:nvSpPr>
          <p:spPr>
            <a:xfrm>
              <a:off x="2942581" y="1272920"/>
              <a:ext cx="285814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200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+mn-lt"/>
                  <a:ea typeface="+mn-ea"/>
                  <a:cs typeface="+mn-cs"/>
                  <a:sym typeface="Roboto Condensed Regular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工作目标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Shape 983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>
              <a:extLst>
                <a:ext uri="{FF2B5EF4-FFF2-40B4-BE49-F238E27FC236}">
                  <a16:creationId xmlns:a16="http://schemas.microsoft.com/office/drawing/2014/main" xmlns="" id="{A94F725B-DCBF-8846-BAC6-5025FA16DBB5}"/>
                </a:ext>
              </a:extLst>
            </p:cNvPr>
            <p:cNvSpPr/>
            <p:nvPr/>
          </p:nvSpPr>
          <p:spPr>
            <a:xfrm>
              <a:off x="2139312" y="1198621"/>
              <a:ext cx="548703" cy="548706"/>
            </a:xfrm>
            <a:prstGeom prst="ellipse">
              <a:avLst/>
            </a:prstGeom>
            <a:solidFill>
              <a:srgbClr val="FF77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</a:defRPr>
              </a:pPr>
              <a:r>
                <a:rPr lang="en-US" altLang="zh-CN" sz="2400" dirty="0">
                  <a:solidFill>
                    <a:schemeClr val="bg1"/>
                  </a:solidFill>
                  <a:uFill>
                    <a:solidFill>
                      <a:srgbClr val="595959"/>
                    </a:solidFill>
                  </a:u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  <a:sym typeface="Roboto Condensed Regular"/>
                </a:rPr>
                <a:t>1</a:t>
              </a:r>
              <a:endParaRPr sz="2400" dirty="0">
                <a:solidFill>
                  <a:schemeClr val="bg1"/>
                </a:solidFill>
                <a:uFill>
                  <a:solidFill>
                    <a:srgbClr val="595959"/>
                  </a:solidFill>
                </a:u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  <a:sym typeface="Roboto Condensed Regular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C1E4274-8F79-4348-949F-246F81F63B75}"/>
              </a:ext>
            </a:extLst>
          </p:cNvPr>
          <p:cNvGrpSpPr/>
          <p:nvPr/>
        </p:nvGrpSpPr>
        <p:grpSpPr>
          <a:xfrm>
            <a:off x="4715927" y="2622088"/>
            <a:ext cx="3661413" cy="548706"/>
            <a:chOff x="2139312" y="2151170"/>
            <a:chExt cx="3661413" cy="548706"/>
          </a:xfrm>
        </p:grpSpPr>
        <p:sp>
          <p:nvSpPr>
            <p:cNvPr id="7" name="Shape 9836">
              <a:extLst>
                <a:ext uri="{FF2B5EF4-FFF2-40B4-BE49-F238E27FC236}">
                  <a16:creationId xmlns:a16="http://schemas.microsoft.com/office/drawing/2014/main" xmlns="" id="{0A07243D-2F8E-B140-BFD4-63DA1D72E5E7}"/>
                </a:ext>
              </a:extLst>
            </p:cNvPr>
            <p:cNvSpPr/>
            <p:nvPr/>
          </p:nvSpPr>
          <p:spPr>
            <a:xfrm>
              <a:off x="2942581" y="2225469"/>
              <a:ext cx="285814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200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+mn-lt"/>
                  <a:ea typeface="+mn-ea"/>
                  <a:cs typeface="+mn-cs"/>
                  <a:sym typeface="Roboto Condensed Regular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爬取计划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Shape 983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>
              <a:extLst>
                <a:ext uri="{FF2B5EF4-FFF2-40B4-BE49-F238E27FC236}">
                  <a16:creationId xmlns:a16="http://schemas.microsoft.com/office/drawing/2014/main" xmlns="" id="{20BA8D84-DB4B-E74B-9EED-A8254A610A89}"/>
                </a:ext>
              </a:extLst>
            </p:cNvPr>
            <p:cNvSpPr/>
            <p:nvPr/>
          </p:nvSpPr>
          <p:spPr>
            <a:xfrm>
              <a:off x="2139312" y="2151170"/>
              <a:ext cx="548703" cy="548706"/>
            </a:xfrm>
            <a:prstGeom prst="ellipse">
              <a:avLst/>
            </a:prstGeom>
            <a:solidFill>
              <a:srgbClr val="FF77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</a:defRPr>
              </a:pPr>
              <a:r>
                <a:rPr lang="en-US" altLang="zh-CN" sz="2400" dirty="0">
                  <a:solidFill>
                    <a:schemeClr val="bg1"/>
                  </a:solidFill>
                  <a:uFill>
                    <a:solidFill>
                      <a:srgbClr val="595959"/>
                    </a:solidFill>
                  </a:u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  <a:sym typeface="Roboto Condensed Regular"/>
                </a:rPr>
                <a:t>2</a:t>
              </a:r>
              <a:endParaRPr sz="2400" dirty="0">
                <a:solidFill>
                  <a:schemeClr val="bg1"/>
                </a:solidFill>
                <a:uFill>
                  <a:solidFill>
                    <a:srgbClr val="595959"/>
                  </a:solidFill>
                </a:u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  <a:sym typeface="Roboto Condensed Regular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715927" y="4135632"/>
            <a:ext cx="3661413" cy="548706"/>
            <a:chOff x="2164712" y="3410407"/>
            <a:chExt cx="3661413" cy="548706"/>
          </a:xfrm>
        </p:grpSpPr>
        <p:sp>
          <p:nvSpPr>
            <p:cNvPr id="23" name="Shape 9836">
              <a:extLst>
                <a:ext uri="{FF2B5EF4-FFF2-40B4-BE49-F238E27FC236}">
                  <a16:creationId xmlns:a16="http://schemas.microsoft.com/office/drawing/2014/main" xmlns="" id="{00D2BEF7-DBAF-D244-9E60-123405B33F52}"/>
                </a:ext>
              </a:extLst>
            </p:cNvPr>
            <p:cNvSpPr/>
            <p:nvPr/>
          </p:nvSpPr>
          <p:spPr>
            <a:xfrm>
              <a:off x="2967981" y="3484706"/>
              <a:ext cx="285814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200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+mn-lt"/>
                  <a:ea typeface="+mn-ea"/>
                  <a:cs typeface="+mn-cs"/>
                  <a:sym typeface="Roboto Condensed Regular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数据安全</a:t>
              </a:r>
            </a:p>
          </p:txBody>
        </p:sp>
        <p:sp>
          <p:nvSpPr>
            <p:cNvPr id="24" name="Shape 983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>
              <a:extLst>
                <a:ext uri="{FF2B5EF4-FFF2-40B4-BE49-F238E27FC236}">
                  <a16:creationId xmlns:a16="http://schemas.microsoft.com/office/drawing/2014/main" xmlns="" id="{5DDE080E-0256-6043-976D-568DF5D08544}"/>
                </a:ext>
              </a:extLst>
            </p:cNvPr>
            <p:cNvSpPr/>
            <p:nvPr/>
          </p:nvSpPr>
          <p:spPr>
            <a:xfrm>
              <a:off x="2164712" y="3410407"/>
              <a:ext cx="548703" cy="548706"/>
            </a:xfrm>
            <a:prstGeom prst="ellipse">
              <a:avLst/>
            </a:prstGeom>
            <a:solidFill>
              <a:srgbClr val="FF77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</a:defRPr>
              </a:pPr>
              <a:r>
                <a:rPr lang="en-US" altLang="zh-CN" sz="2400" dirty="0">
                  <a:solidFill>
                    <a:schemeClr val="bg1"/>
                  </a:solidFill>
                  <a:uFill>
                    <a:solidFill>
                      <a:srgbClr val="595959"/>
                    </a:solidFill>
                  </a:u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  <a:sym typeface="Roboto Condensed Regular"/>
                </a:rPr>
                <a:t>4</a:t>
              </a:r>
              <a:endParaRPr sz="2400" dirty="0">
                <a:solidFill>
                  <a:schemeClr val="bg1"/>
                </a:solidFill>
                <a:uFill>
                  <a:solidFill>
                    <a:srgbClr val="595959"/>
                  </a:solidFill>
                </a:u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  <a:sym typeface="Roboto Condensed Regular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715927" y="3378860"/>
            <a:ext cx="3661413" cy="548706"/>
            <a:chOff x="2164712" y="3410407"/>
            <a:chExt cx="3661413" cy="548706"/>
          </a:xfrm>
        </p:grpSpPr>
        <p:sp>
          <p:nvSpPr>
            <p:cNvPr id="27" name="Shape 9836">
              <a:extLst>
                <a:ext uri="{FF2B5EF4-FFF2-40B4-BE49-F238E27FC236}">
                  <a16:creationId xmlns:a16="http://schemas.microsoft.com/office/drawing/2014/main" xmlns="" id="{00D2BEF7-DBAF-D244-9E60-123405B33F52}"/>
                </a:ext>
              </a:extLst>
            </p:cNvPr>
            <p:cNvSpPr/>
            <p:nvPr/>
          </p:nvSpPr>
          <p:spPr>
            <a:xfrm>
              <a:off x="2967981" y="3484706"/>
              <a:ext cx="285814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defRPr sz="1200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+mn-lt"/>
                  <a:ea typeface="+mn-ea"/>
                  <a:cs typeface="+mn-cs"/>
                  <a:sym typeface="Roboto Condensed Regular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基础设施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Shape 9839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>
              <a:extLst>
                <a:ext uri="{FF2B5EF4-FFF2-40B4-BE49-F238E27FC236}">
                  <a16:creationId xmlns:a16="http://schemas.microsoft.com/office/drawing/2014/main" xmlns="" id="{5DDE080E-0256-6043-976D-568DF5D08544}"/>
                </a:ext>
              </a:extLst>
            </p:cNvPr>
            <p:cNvSpPr/>
            <p:nvPr/>
          </p:nvSpPr>
          <p:spPr>
            <a:xfrm>
              <a:off x="2164712" y="3410407"/>
              <a:ext cx="548703" cy="548706"/>
            </a:xfrm>
            <a:prstGeom prst="ellipse">
              <a:avLst/>
            </a:prstGeom>
            <a:solidFill>
              <a:srgbClr val="FF77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</a:defRPr>
              </a:pPr>
              <a:r>
                <a:rPr lang="en-US" sz="2400" dirty="0">
                  <a:solidFill>
                    <a:schemeClr val="bg1"/>
                  </a:solidFill>
                  <a:uFill>
                    <a:solidFill>
                      <a:srgbClr val="595959"/>
                    </a:solidFill>
                  </a:u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  <a:sym typeface="Roboto Condensed Regular"/>
                </a:rPr>
                <a:t>3</a:t>
              </a:r>
              <a:endParaRPr sz="2400" dirty="0">
                <a:solidFill>
                  <a:schemeClr val="bg1"/>
                </a:solidFill>
                <a:uFill>
                  <a:solidFill>
                    <a:srgbClr val="595959"/>
                  </a:solidFill>
                </a:u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  <a:sym typeface="Roboto Condense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3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工作目标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7669" y="842024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自建交互式爬虫，前期主要爬取内容为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运营商、电商，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后期团队人员到位后爬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取公积金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、网银等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18787"/>
              </p:ext>
            </p:extLst>
          </p:nvPr>
        </p:nvGraphicFramePr>
        <p:xfrm>
          <a:off x="370145" y="1421481"/>
          <a:ext cx="11394147" cy="54088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6146"/>
                <a:gridCol w="1745673"/>
                <a:gridCol w="2034817"/>
                <a:gridCol w="1096310"/>
                <a:gridCol w="1136073"/>
                <a:gridCol w="4255128"/>
              </a:tblGrid>
              <a:tr h="366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数据类型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数据源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前置资源（必备）</a:t>
                      </a:r>
                      <a:endParaRPr lang="zh-CN" altLang="en-US" sz="18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网站数</a:t>
                      </a:r>
                      <a:endParaRPr lang="zh-CN" altLang="en-US" sz="18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爬取难度</a:t>
                      </a:r>
                      <a:endParaRPr lang="zh-CN" altLang="en-US" sz="18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说明</a:t>
                      </a:r>
                    </a:p>
                  </a:txBody>
                  <a:tcPr/>
                </a:tc>
              </a:tr>
              <a:tr h="36669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运营商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中国电信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各省电信卡号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按省、市、自治区划分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中国联通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联通卡号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全国统一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中国移动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各省移动卡号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按省、市、自治区划分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电商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京东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京东账号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全国统一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淘宝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淘宝账号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全国统一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172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网银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国有商业银行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各个用户信用卡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工商银行、农业银行、中国银行、建设银行、交通银行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1191773"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股份制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商业银行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各个用户信用卡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中信银行、光大银行、华夏银行、广发银行、平安银行、招商银行、浦发银行、兴业银行、民生银行、恒丰银行、浙商银行、渤海银行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城市商业银行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各个用户信用卡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大于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如北京银行、盛京银行、天津银行等等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66699"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邮政储蓄银行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各个用户信用卡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邮政银行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1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公积金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各个地级市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公积金账号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393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按地市划分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5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爬取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计划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：总体方案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先爬取运营商、电商的数据保障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自有渠道的进件；然后再考虑公积金和网银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2948"/>
              </p:ext>
            </p:extLst>
          </p:nvPr>
        </p:nvGraphicFramePr>
        <p:xfrm>
          <a:off x="397907" y="1635153"/>
          <a:ext cx="11045949" cy="4087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5475"/>
                <a:gridCol w="1096768"/>
                <a:gridCol w="1109231"/>
                <a:gridCol w="1221402"/>
                <a:gridCol w="1109231"/>
                <a:gridCol w="1937077"/>
                <a:gridCol w="1648691"/>
                <a:gridCol w="1898074"/>
              </a:tblGrid>
              <a:tr h="6236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爬取</a:t>
                      </a:r>
                      <a:endParaRPr lang="en-US" altLang="zh-CN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计划</a:t>
                      </a:r>
                      <a:endParaRPr lang="zh-CN" altLang="en-US" sz="14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</a:t>
                      </a:r>
                      <a:endParaRPr lang="en-US" altLang="zh-CN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altLang="en-US" sz="14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数据源</a:t>
                      </a:r>
                      <a:endParaRPr lang="zh-CN" altLang="en-US" sz="14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开发时间</a:t>
                      </a:r>
                      <a:endParaRPr lang="zh-CN" altLang="en-US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待招人员</a:t>
                      </a:r>
                      <a:endParaRPr lang="zh-CN" altLang="en-US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预估上线时间</a:t>
                      </a:r>
                      <a:endParaRPr lang="zh-CN" altLang="en-US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依赖说明</a:t>
                      </a:r>
                      <a:endParaRPr lang="zh-CN" altLang="en-US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完成目的</a:t>
                      </a:r>
                      <a:endParaRPr lang="zh-CN" altLang="en-US" sz="1400" b="0" i="0" kern="1200" dirty="0" smtClean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70755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一期</a:t>
                      </a:r>
                      <a:endParaRPr lang="zh-CN" altLang="en-US" sz="1400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运营商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中国联通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号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2019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月底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基础设施要准备好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驱动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APP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进件流程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的改版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808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电商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淘宝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依赖人员招聘情况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8756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二期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solidFill>
                      <a:srgbClr val="FFE8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运营商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中国电信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3.5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到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4.5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2020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月到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月底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（启动：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2019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月）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依赖人员招聘情况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APP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自营渠道上线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40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中国移动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3.5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到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4.5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62362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三期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公积金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393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家）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2021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（启动：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2020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月）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依赖人员招聘情况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有试点名单可能不用在自建（依赖国家的数据接入政策）</a:t>
                      </a:r>
                      <a:endParaRPr lang="zh-CN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支持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APP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自营渠道多种类型的进件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623623">
                <a:tc vMerge="1"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网银</a:t>
                      </a:r>
                      <a:endParaRPr lang="zh-CN" altLang="en-US" sz="14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全国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家）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16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2021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（启动：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2020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月）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8413" y="59007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目前最新情况：招聘网站已经不再允许发布包含爬虫、数据获取等关键词的招聘岗位，招聘难度系统高。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5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爬取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计划：运营商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运营商按区域访问量进行优先级的排序爬取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00936" y="1707577"/>
          <a:ext cx="6640093" cy="48104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2298"/>
                <a:gridCol w="1227909"/>
                <a:gridCol w="2177143"/>
                <a:gridCol w="1262743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地区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优先级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优先级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广东省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安徽省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江苏省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北京市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浙江省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河北省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8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山东省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陕西省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四川省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广西壮族自治区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福建省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贵州省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湖南省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江西省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上海市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山西省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湖北省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重庆市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河南省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黑龙江省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辽宁省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吉林省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云南省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其他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图表 20"/>
          <p:cNvGraphicFramePr/>
          <p:nvPr>
            <p:extLst/>
          </p:nvPr>
        </p:nvGraphicFramePr>
        <p:xfrm>
          <a:off x="7545379" y="2115676"/>
          <a:ext cx="4221275" cy="299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1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8" y="318097"/>
            <a:ext cx="427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爬取计划：运营商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爬取费用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8419" y="1065188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代理及打码费用（预估费用一年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61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万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每天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万笔进件；可以和电商、公积金、网银共用）</a:t>
            </a:r>
            <a:endParaRPr lang="zh-CN" altLang="zh-CN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418" y="4395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账户费用（预估费用一年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56659"/>
              </p:ext>
            </p:extLst>
          </p:nvPr>
        </p:nvGraphicFramePr>
        <p:xfrm>
          <a:off x="478716" y="5065746"/>
          <a:ext cx="6943419" cy="15428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664"/>
                <a:gridCol w="1965705"/>
                <a:gridCol w="2763050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运营商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数量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预计费用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联通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19200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90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电信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19200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10383"/>
              </p:ext>
            </p:extLst>
          </p:nvPr>
        </p:nvGraphicFramePr>
        <p:xfrm>
          <a:off x="502155" y="1740812"/>
          <a:ext cx="10161894" cy="26158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9275"/>
                <a:gridCol w="1529275"/>
                <a:gridCol w="2043376"/>
                <a:gridCol w="3505085"/>
                <a:gridCol w="1554883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服务类型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平台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充值周期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套餐类型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预计费用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</a:p>
                  </a:txBody>
                  <a:tcPr/>
                </a:tc>
              </a:tr>
              <a:tr h="39590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代理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（选择一家）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阿布云代理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http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隧道动态版（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12000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ucloud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云主机（每月自动续费约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240+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阿里云代理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云服务器（每月约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161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5000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芝麻代理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个月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包月套餐，按月购买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小时版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4320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验证码打码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（选择一家）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验证码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按请求数计费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根据验证码复杂类型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60w+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百度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ocr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按请求数计费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根据验证码复杂类型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60w+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21980"/>
              </p:ext>
            </p:extLst>
          </p:nvPr>
        </p:nvGraphicFramePr>
        <p:xfrm>
          <a:off x="7544534" y="5340859"/>
          <a:ext cx="3119514" cy="8500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4996"/>
                <a:gridCol w="883145"/>
                <a:gridCol w="1241373"/>
              </a:tblGrid>
              <a:tr h="4842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手机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数量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预计费用</a:t>
                      </a:r>
                    </a:p>
                  </a:txBody>
                  <a:tcPr/>
                </a:tc>
              </a:tr>
              <a:tr h="358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小米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3600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690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爬取计划：运营商爬取团队人员及开发计划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086715" y="2722024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121379" y="4152972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67286"/>
              </p:ext>
            </p:extLst>
          </p:nvPr>
        </p:nvGraphicFramePr>
        <p:xfrm>
          <a:off x="530967" y="1657003"/>
          <a:ext cx="6943419" cy="15186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664"/>
                <a:gridCol w="3091543"/>
                <a:gridCol w="1637212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工作内容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目前人员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需增加人员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交互式爬取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人（徐金良 孙卓 贾何军）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数据标准化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人（田婷婷）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反爬及逆向工程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无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爬虫团队目前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（招收人员每月成本增加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906" y="3526780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爬虫开发计划：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4102" y="4212449"/>
            <a:ext cx="1084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技术方案评估、前置需求准备：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月底完成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联通数据爬取、基础服务开发：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初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移动、电信爬取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（开发时间：每家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人）：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团队人员到位后，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按照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家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并行爬取，持续进行（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需要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4.5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月的时间）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690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爬取计划：电商爬取团队人员及开发计划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086715" y="2722024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121379" y="4152972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9240"/>
              </p:ext>
            </p:extLst>
          </p:nvPr>
        </p:nvGraphicFramePr>
        <p:xfrm>
          <a:off x="530967" y="1657003"/>
          <a:ext cx="3851876" cy="15186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664"/>
                <a:gridCol w="1637212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工作内容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需增加人员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交互式爬取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数据标准化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</a:p>
                  </a:txBody>
                  <a:tcPr anchor="ctr"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反爬及逆向工程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电商爬取团队需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（招收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人员每月成本增加约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7906" y="3582199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爬虫开发计划：（团队人员到位后）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4102" y="4254015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技术方案评估、前置需求准备：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淘宝爬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取：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个月完成，需要持续进行维护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"/>
          <p:cNvSpPr txBox="1"/>
          <p:nvPr/>
        </p:nvSpPr>
        <p:spPr>
          <a:xfrm>
            <a:off x="397907" y="318097"/>
            <a:ext cx="8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爬取计划：公积金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24"/>
          <p:cNvCxnSpPr/>
          <p:nvPr/>
        </p:nvCxnSpPr>
        <p:spPr>
          <a:xfrm>
            <a:off x="0" y="906538"/>
            <a:ext cx="4838700" cy="0"/>
          </a:xfrm>
          <a:prstGeom prst="line">
            <a:avLst/>
          </a:prstGeom>
          <a:ln w="127000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907" y="988822"/>
            <a:ext cx="1116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公积金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按区域访问量进行优先级的排序爬取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2307"/>
              </p:ext>
            </p:extLst>
          </p:nvPr>
        </p:nvGraphicFramePr>
        <p:xfrm>
          <a:off x="500936" y="1707577"/>
          <a:ext cx="9844847" cy="48104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8809"/>
                <a:gridCol w="1662546"/>
                <a:gridCol w="1717964"/>
                <a:gridCol w="1704109"/>
                <a:gridCol w="1607127"/>
                <a:gridCol w="1534292"/>
              </a:tblGrid>
              <a:tr h="39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地区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城市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优先级</a:t>
                      </a:r>
                      <a:endParaRPr lang="zh-CN" altLang="en-US" sz="1800" b="0" i="0" kern="1200" dirty="0">
                        <a:solidFill>
                          <a:schemeClr val="l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优先级</a:t>
                      </a:r>
                    </a:p>
                  </a:txBody>
                  <a:tcPr/>
                </a:tc>
              </a:tr>
              <a:tr h="3959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广东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深圳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广东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佛山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上海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上海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湖南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长沙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广东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浙江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宁波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28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北京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北京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江苏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南京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重庆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重庆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河南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郑州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四川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成都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天津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天津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江苏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苏州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福建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泉州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广东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东莞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海南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海口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浙江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杭州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辽宁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沈阳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湖北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武汉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广西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南宁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陕西</a:t>
                      </a:r>
                      <a:endParaRPr lang="zh-CN" altLang="en-US" b="0" i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西安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福建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福州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1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云南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昆明</a:t>
                      </a:r>
                      <a:endParaRPr lang="zh-CN" altLang="en-US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其他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其他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anchor="ctr"/>
      <a:lstStyle>
        <a:defPPr algn="ctr">
          <a:lnSpc>
            <a:spcPct val="150000"/>
          </a:lnSpc>
          <a:defRPr sz="140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e7d195523061f1c0f0ec610a92cff745ee13794c7b8d98f8E73673273C9E8BE17CC3D63B9B1D6426C348A354AD505654C28F453CD7C8F90EADD06C08281DAED7140E5AAAED5880ECE414DFB6A93B82BE019406867034C3A8500A4827DCF3FBF74A471B736410707E336A01C9ADC9BE02ACCB8DF2121D81636A067B8AE80C6AB6F014154F4E7B7247</_7b1dac89e7d195523061f1c0316ecb71>
</e7d195523061f1c0>
</file>

<file path=customXml/itemProps1.xml><?xml version="1.0" encoding="utf-8"?>
<ds:datastoreItem xmlns:ds="http://schemas.openxmlformats.org/officeDocument/2006/customXml" ds:itemID="{FAC0C051-1E3C-4B60-91DA-156EEA5BA156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14776</TotalTime>
  <Words>1564</Words>
  <Application>Microsoft Macintosh PowerPoint</Application>
  <PresentationFormat>宽屏</PresentationFormat>
  <Paragraphs>449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Calibri</vt:lpstr>
      <vt:lpstr>Calibri Light</vt:lpstr>
      <vt:lpstr>Meiryo UI</vt:lpstr>
      <vt:lpstr>Microsoft YaHei</vt:lpstr>
      <vt:lpstr>Roboto Condensed Regular</vt:lpstr>
      <vt:lpstr>Wingdings</vt:lpstr>
      <vt:lpstr>宋体</vt:lpstr>
      <vt:lpstr>微软雅黑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peili liang</cp:lastModifiedBy>
  <cp:revision>2547</cp:revision>
  <dcterms:created xsi:type="dcterms:W3CDTF">2016-06-15T09:34:00Z</dcterms:created>
  <dcterms:modified xsi:type="dcterms:W3CDTF">2019-09-16T10:55:46Z</dcterms:modified>
</cp:coreProperties>
</file>