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sldIdLst>
    <p:sldId id="256" r:id="rId2"/>
    <p:sldId id="258" r:id="rId3"/>
    <p:sldId id="257" r:id="rId4"/>
    <p:sldId id="259" r:id="rId5"/>
    <p:sldId id="260" r:id="rId6"/>
    <p:sldId id="267"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793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19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28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2451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81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81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736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08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30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02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089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54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777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43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75882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514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671047"/>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7302-9F33-4AE4-BCEA-92648C3A794E}"/>
              </a:ext>
            </a:extLst>
          </p:cNvPr>
          <p:cNvSpPr>
            <a:spLocks noGrp="1"/>
          </p:cNvSpPr>
          <p:nvPr>
            <p:ph type="ctrTitle"/>
          </p:nvPr>
        </p:nvSpPr>
        <p:spPr>
          <a:xfrm>
            <a:off x="1376424" y="1124125"/>
            <a:ext cx="6517482" cy="1844385"/>
          </a:xfrm>
        </p:spPr>
        <p:txBody>
          <a:bodyPr>
            <a:normAutofit/>
          </a:bodyPr>
          <a:lstStyle/>
          <a:p>
            <a:r>
              <a:rPr lang="en-US" sz="3500" dirty="0"/>
              <a:t>Analysis of the Neighborhoods in Manhattan</a:t>
            </a:r>
          </a:p>
        </p:txBody>
      </p:sp>
      <p:sp>
        <p:nvSpPr>
          <p:cNvPr id="3" name="Subtitle 2">
            <a:extLst>
              <a:ext uri="{FF2B5EF4-FFF2-40B4-BE49-F238E27FC236}">
                <a16:creationId xmlns:a16="http://schemas.microsoft.com/office/drawing/2014/main" id="{C5DE7C50-B3E5-4318-AACC-13AED39239FC}"/>
              </a:ext>
            </a:extLst>
          </p:cNvPr>
          <p:cNvSpPr>
            <a:spLocks noGrp="1"/>
          </p:cNvSpPr>
          <p:nvPr>
            <p:ph type="subTitle" idx="1"/>
          </p:nvPr>
        </p:nvSpPr>
        <p:spPr>
          <a:xfrm>
            <a:off x="1376424" y="3013746"/>
            <a:ext cx="6517482" cy="1078889"/>
          </a:xfrm>
        </p:spPr>
        <p:txBody>
          <a:bodyPr>
            <a:normAutofit fontScale="47500" lnSpcReduction="20000"/>
          </a:bodyPr>
          <a:lstStyle/>
          <a:p>
            <a:pPr>
              <a:lnSpc>
                <a:spcPct val="110000"/>
              </a:lnSpc>
            </a:pPr>
            <a:endParaRPr lang="en-US" sz="600" dirty="0">
              <a:solidFill>
                <a:schemeClr val="tx1">
                  <a:lumMod val="50000"/>
                  <a:lumOff val="50000"/>
                </a:schemeClr>
              </a:solidFill>
            </a:endParaRPr>
          </a:p>
          <a:p>
            <a:pPr>
              <a:lnSpc>
                <a:spcPct val="110000"/>
              </a:lnSpc>
            </a:pPr>
            <a:endParaRPr lang="en-US" sz="600" dirty="0">
              <a:solidFill>
                <a:schemeClr val="tx1">
                  <a:lumMod val="50000"/>
                  <a:lumOff val="50000"/>
                </a:schemeClr>
              </a:solidFill>
            </a:endParaRPr>
          </a:p>
          <a:p>
            <a:pPr>
              <a:lnSpc>
                <a:spcPct val="110000"/>
              </a:lnSpc>
            </a:pPr>
            <a:endParaRPr lang="en-US" sz="600" dirty="0">
              <a:solidFill>
                <a:schemeClr val="tx1">
                  <a:lumMod val="50000"/>
                  <a:lumOff val="50000"/>
                </a:schemeClr>
              </a:solidFill>
            </a:endParaRPr>
          </a:p>
          <a:p>
            <a:pPr>
              <a:lnSpc>
                <a:spcPct val="110000"/>
              </a:lnSpc>
            </a:pPr>
            <a:r>
              <a:rPr lang="en-US" sz="2500" dirty="0">
                <a:solidFill>
                  <a:schemeClr val="tx1">
                    <a:lumMod val="50000"/>
                    <a:lumOff val="50000"/>
                  </a:schemeClr>
                </a:solidFill>
              </a:rPr>
              <a:t>Ting Li </a:t>
            </a:r>
          </a:p>
          <a:p>
            <a:pPr>
              <a:lnSpc>
                <a:spcPct val="110000"/>
              </a:lnSpc>
            </a:pPr>
            <a:r>
              <a:rPr lang="en-US" sz="2500" dirty="0">
                <a:solidFill>
                  <a:schemeClr val="tx1">
                    <a:lumMod val="50000"/>
                    <a:lumOff val="50000"/>
                  </a:schemeClr>
                </a:solidFill>
              </a:rPr>
              <a:t>2019-4-16</a:t>
            </a:r>
          </a:p>
        </p:txBody>
      </p:sp>
    </p:spTree>
    <p:extLst>
      <p:ext uri="{BB962C8B-B14F-4D97-AF65-F5344CB8AC3E}">
        <p14:creationId xmlns:p14="http://schemas.microsoft.com/office/powerpoint/2010/main" val="42788627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5BB4-4B07-497F-A350-601856266310}"/>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AE14A95F-7731-4336-A61E-02E9D28313FD}"/>
              </a:ext>
            </a:extLst>
          </p:cNvPr>
          <p:cNvSpPr>
            <a:spLocks noGrp="1"/>
          </p:cNvSpPr>
          <p:nvPr>
            <p:ph idx="1"/>
          </p:nvPr>
        </p:nvSpPr>
        <p:spPr/>
        <p:txBody>
          <a:bodyPr>
            <a:normAutofit/>
          </a:bodyPr>
          <a:lstStyle/>
          <a:p>
            <a:pPr lvl="0"/>
            <a:r>
              <a:rPr lang="en-US" dirty="0"/>
              <a:t>Take into consideration of the quality/rating of each restaurant. </a:t>
            </a:r>
          </a:p>
          <a:p>
            <a:pPr lvl="0"/>
            <a:endParaRPr lang="en-US" dirty="0"/>
          </a:p>
          <a:p>
            <a:pPr lvl="0"/>
            <a:r>
              <a:rPr lang="en-US" dirty="0"/>
              <a:t>Consider other perspectives in these neighborhoods (such as demographic data of the people living in the neighborhood) when we do the clustering analysis.</a:t>
            </a:r>
          </a:p>
          <a:p>
            <a:endParaRPr lang="en-US" dirty="0"/>
          </a:p>
        </p:txBody>
      </p:sp>
    </p:spTree>
    <p:extLst>
      <p:ext uri="{BB962C8B-B14F-4D97-AF65-F5344CB8AC3E}">
        <p14:creationId xmlns:p14="http://schemas.microsoft.com/office/powerpoint/2010/main" val="348400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97D6-3FDA-4B97-90F6-42195CAE3D1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5F28EDD-22E0-46D2-A593-ABAF4F4C5F0B}"/>
              </a:ext>
            </a:extLst>
          </p:cNvPr>
          <p:cNvSpPr>
            <a:spLocks noGrp="1"/>
          </p:cNvSpPr>
          <p:nvPr>
            <p:ph idx="1"/>
          </p:nvPr>
        </p:nvSpPr>
        <p:spPr>
          <a:xfrm>
            <a:off x="533400" y="2336873"/>
            <a:ext cx="7679422" cy="3599316"/>
          </a:xfrm>
        </p:spPr>
        <p:txBody>
          <a:bodyPr>
            <a:normAutofit fontScale="92500"/>
          </a:bodyPr>
          <a:lstStyle/>
          <a:p>
            <a:r>
              <a:rPr lang="en-US" dirty="0"/>
              <a:t>In this project, we analyzed the neighborhood information using the Manhattan neighborhood data and the Foursquare API location data and recommended the two neighborhoods with two hotels for our client Lily to stay for her trip to Manhattan next month. </a:t>
            </a:r>
          </a:p>
          <a:p>
            <a:endParaRPr lang="en-US" dirty="0"/>
          </a:p>
          <a:p>
            <a:r>
              <a:rPr lang="en-US" dirty="0"/>
              <a:t>As the results, ‘</a:t>
            </a:r>
            <a:r>
              <a:rPr lang="en-US" dirty="0" err="1"/>
              <a:t>NoMad</a:t>
            </a:r>
            <a:r>
              <a:rPr lang="en-US" dirty="0"/>
              <a:t> Hotel’ with a rating of 9.5 in neighborhood ‘Midtown South’’ and ‘Hotel 50 Bowery NYC’ with a rating of 8.9 in the neighborhood ‘Chinatown’ will be our recommendation to the client</a:t>
            </a:r>
          </a:p>
        </p:txBody>
      </p:sp>
    </p:spTree>
    <p:extLst>
      <p:ext uri="{BB962C8B-B14F-4D97-AF65-F5344CB8AC3E}">
        <p14:creationId xmlns:p14="http://schemas.microsoft.com/office/powerpoint/2010/main" val="407358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BA9F-6C73-4968-A993-F93008AFDCDA}"/>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5FA625E5-D2DE-43D2-ABA8-70C2688612F2}"/>
              </a:ext>
            </a:extLst>
          </p:cNvPr>
          <p:cNvSpPr>
            <a:spLocks noGrp="1"/>
          </p:cNvSpPr>
          <p:nvPr>
            <p:ph idx="1"/>
          </p:nvPr>
        </p:nvSpPr>
        <p:spPr>
          <a:xfrm>
            <a:off x="885737" y="2747934"/>
            <a:ext cx="6887389" cy="3599316"/>
          </a:xfrm>
        </p:spPr>
        <p:txBody>
          <a:bodyPr>
            <a:normAutofit/>
          </a:bodyPr>
          <a:lstStyle/>
          <a:p>
            <a:pPr marL="0" indent="0" algn="ctr">
              <a:buNone/>
            </a:pPr>
            <a:endParaRPr lang="en-US" sz="4800" dirty="0"/>
          </a:p>
          <a:p>
            <a:pPr marL="0" indent="0" algn="ctr">
              <a:buNone/>
            </a:pPr>
            <a:r>
              <a:rPr lang="en-US" sz="4800" dirty="0"/>
              <a:t>Thank you!~</a:t>
            </a:r>
          </a:p>
        </p:txBody>
      </p:sp>
    </p:spTree>
    <p:extLst>
      <p:ext uri="{BB962C8B-B14F-4D97-AF65-F5344CB8AC3E}">
        <p14:creationId xmlns:p14="http://schemas.microsoft.com/office/powerpoint/2010/main" val="52158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CDC4-7D61-4CF6-9F29-3F7E50DDEB90}"/>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9D7E7BE9-97FE-4D32-A870-D4A732BC889B}"/>
              </a:ext>
            </a:extLst>
          </p:cNvPr>
          <p:cNvSpPr>
            <a:spLocks noGrp="1"/>
          </p:cNvSpPr>
          <p:nvPr>
            <p:ph idx="1"/>
          </p:nvPr>
        </p:nvSpPr>
        <p:spPr/>
        <p:txBody>
          <a:bodyPr/>
          <a:lstStyle/>
          <a:p>
            <a:r>
              <a:rPr lang="en-US" dirty="0"/>
              <a:t>1. Manhattan neighborhoods</a:t>
            </a:r>
          </a:p>
          <a:p>
            <a:endParaRPr lang="en-US" dirty="0"/>
          </a:p>
          <a:p>
            <a:r>
              <a:rPr lang="en-US" dirty="0"/>
              <a:t>2. Client requirements</a:t>
            </a:r>
          </a:p>
          <a:p>
            <a:pPr lvl="1"/>
            <a:r>
              <a:rPr lang="en-US" dirty="0"/>
              <a:t>Restaurants</a:t>
            </a:r>
          </a:p>
          <a:p>
            <a:pPr lvl="1"/>
            <a:r>
              <a:rPr lang="en-US" dirty="0"/>
              <a:t>Hotels</a:t>
            </a:r>
          </a:p>
          <a:p>
            <a:pPr lvl="1"/>
            <a:r>
              <a:rPr lang="en-US" dirty="0"/>
              <a:t>Neighborhoods</a:t>
            </a:r>
          </a:p>
        </p:txBody>
      </p:sp>
    </p:spTree>
    <p:extLst>
      <p:ext uri="{BB962C8B-B14F-4D97-AF65-F5344CB8AC3E}">
        <p14:creationId xmlns:p14="http://schemas.microsoft.com/office/powerpoint/2010/main" val="314206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B0D7-B813-42A9-B3E8-634EFF54203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FB8DCDB-B330-473F-A911-24C39DB387C4}"/>
              </a:ext>
            </a:extLst>
          </p:cNvPr>
          <p:cNvSpPr>
            <a:spLocks noGrp="1"/>
          </p:cNvSpPr>
          <p:nvPr>
            <p:ph idx="1"/>
          </p:nvPr>
        </p:nvSpPr>
        <p:spPr/>
        <p:txBody>
          <a:bodyPr/>
          <a:lstStyle/>
          <a:p>
            <a:r>
              <a:rPr lang="en-US" dirty="0"/>
              <a:t>1. Manhattan Neighborhood data</a:t>
            </a:r>
          </a:p>
          <a:p>
            <a:pPr lvl="1"/>
            <a:r>
              <a:rPr lang="en-US" u="sng" dirty="0">
                <a:hlinkClick r:id="rId2"/>
              </a:rPr>
              <a:t>https://geo.nyu.edu/catalog/nyu_2451_34572</a:t>
            </a:r>
            <a:r>
              <a:rPr lang="en-US" dirty="0"/>
              <a:t>)</a:t>
            </a:r>
          </a:p>
          <a:p>
            <a:endParaRPr lang="en-US" dirty="0"/>
          </a:p>
          <a:p>
            <a:r>
              <a:rPr lang="en-US" dirty="0"/>
              <a:t>2. Foursquare API</a:t>
            </a:r>
          </a:p>
        </p:txBody>
      </p:sp>
    </p:spTree>
    <p:extLst>
      <p:ext uri="{BB962C8B-B14F-4D97-AF65-F5344CB8AC3E}">
        <p14:creationId xmlns:p14="http://schemas.microsoft.com/office/powerpoint/2010/main" val="140895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0EC9-C978-4659-BAD2-95EBD454E31C}"/>
              </a:ext>
            </a:extLst>
          </p:cNvPr>
          <p:cNvSpPr>
            <a:spLocks noGrp="1"/>
          </p:cNvSpPr>
          <p:nvPr>
            <p:ph type="title"/>
          </p:nvPr>
        </p:nvSpPr>
        <p:spPr/>
        <p:txBody>
          <a:bodyPr/>
          <a:lstStyle/>
          <a:p>
            <a:r>
              <a:rPr lang="en-US" dirty="0"/>
              <a:t>K means clustering</a:t>
            </a:r>
          </a:p>
        </p:txBody>
      </p:sp>
      <p:pic>
        <p:nvPicPr>
          <p:cNvPr id="4" name="Content Placeholder 3">
            <a:extLst>
              <a:ext uri="{FF2B5EF4-FFF2-40B4-BE49-F238E27FC236}">
                <a16:creationId xmlns:a16="http://schemas.microsoft.com/office/drawing/2014/main" id="{7C57A8EA-D94A-4B1F-BC94-0584DCFA7B19}"/>
              </a:ext>
            </a:extLst>
          </p:cNvPr>
          <p:cNvPicPr>
            <a:picLocks noGrp="1" noChangeAspect="1"/>
          </p:cNvPicPr>
          <p:nvPr>
            <p:ph idx="1"/>
          </p:nvPr>
        </p:nvPicPr>
        <p:blipFill>
          <a:blip r:embed="rId2"/>
          <a:stretch>
            <a:fillRect/>
          </a:stretch>
        </p:blipFill>
        <p:spPr>
          <a:xfrm>
            <a:off x="346179" y="2390775"/>
            <a:ext cx="3514621" cy="3316828"/>
          </a:xfrm>
          <a:prstGeom prst="rect">
            <a:avLst/>
          </a:prstGeom>
        </p:spPr>
      </p:pic>
      <p:sp>
        <p:nvSpPr>
          <p:cNvPr id="5" name="TextBox 4">
            <a:extLst>
              <a:ext uri="{FF2B5EF4-FFF2-40B4-BE49-F238E27FC236}">
                <a16:creationId xmlns:a16="http://schemas.microsoft.com/office/drawing/2014/main" id="{6CA6E53D-6529-4ED4-A449-B13B6F92DB96}"/>
              </a:ext>
            </a:extLst>
          </p:cNvPr>
          <p:cNvSpPr txBox="1"/>
          <p:nvPr/>
        </p:nvSpPr>
        <p:spPr>
          <a:xfrm>
            <a:off x="4572000" y="2589328"/>
            <a:ext cx="35315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Minimize the intra-cluster distances and maximize the inter-cluster distances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items within the cluster is very similar to each other and the items from different clusters will be very different</a:t>
            </a:r>
            <a:endParaRPr lang="en-US" dirty="0"/>
          </a:p>
        </p:txBody>
      </p:sp>
      <p:sp>
        <p:nvSpPr>
          <p:cNvPr id="6" name="TextBox 5">
            <a:extLst>
              <a:ext uri="{FF2B5EF4-FFF2-40B4-BE49-F238E27FC236}">
                <a16:creationId xmlns:a16="http://schemas.microsoft.com/office/drawing/2014/main" id="{A2828173-1175-4D96-BA39-5DD4BB09959C}"/>
              </a:ext>
            </a:extLst>
          </p:cNvPr>
          <p:cNvSpPr txBox="1"/>
          <p:nvPr/>
        </p:nvSpPr>
        <p:spPr>
          <a:xfrm>
            <a:off x="346179" y="5735440"/>
            <a:ext cx="1497526" cy="246221"/>
          </a:xfrm>
          <a:prstGeom prst="rect">
            <a:avLst/>
          </a:prstGeom>
          <a:noFill/>
        </p:spPr>
        <p:txBody>
          <a:bodyPr wrap="none" rtlCol="0">
            <a:spAutoFit/>
          </a:bodyPr>
          <a:lstStyle/>
          <a:p>
            <a:r>
              <a:rPr lang="en-US" sz="1000" dirty="0"/>
              <a:t>* people.revoledu.com</a:t>
            </a:r>
          </a:p>
        </p:txBody>
      </p:sp>
    </p:spTree>
    <p:extLst>
      <p:ext uri="{BB962C8B-B14F-4D97-AF65-F5344CB8AC3E}">
        <p14:creationId xmlns:p14="http://schemas.microsoft.com/office/powerpoint/2010/main" val="150025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1462-9A4D-4EF6-877A-A3EC087C3322}"/>
              </a:ext>
            </a:extLst>
          </p:cNvPr>
          <p:cNvSpPr>
            <a:spLocks noGrp="1"/>
          </p:cNvSpPr>
          <p:nvPr>
            <p:ph type="title"/>
          </p:nvPr>
        </p:nvSpPr>
        <p:spPr/>
        <p:txBody>
          <a:bodyPr/>
          <a:lstStyle/>
          <a:p>
            <a:r>
              <a:rPr lang="en-US" dirty="0"/>
              <a:t>Neighborhood analysis</a:t>
            </a:r>
          </a:p>
        </p:txBody>
      </p:sp>
      <p:pic>
        <p:nvPicPr>
          <p:cNvPr id="7" name="Content Placeholder 6">
            <a:extLst>
              <a:ext uri="{FF2B5EF4-FFF2-40B4-BE49-F238E27FC236}">
                <a16:creationId xmlns:a16="http://schemas.microsoft.com/office/drawing/2014/main" id="{5E2039AB-9650-4CFE-85A8-04EF42023148}"/>
              </a:ext>
            </a:extLst>
          </p:cNvPr>
          <p:cNvPicPr>
            <a:picLocks noGrp="1" noChangeAspect="1"/>
          </p:cNvPicPr>
          <p:nvPr>
            <p:ph idx="1"/>
          </p:nvPr>
        </p:nvPicPr>
        <p:blipFill>
          <a:blip r:embed="rId2"/>
          <a:stretch>
            <a:fillRect/>
          </a:stretch>
        </p:blipFill>
        <p:spPr>
          <a:xfrm>
            <a:off x="1368166" y="2563327"/>
            <a:ext cx="6348685" cy="3827012"/>
          </a:xfrm>
          <a:prstGeom prst="rect">
            <a:avLst/>
          </a:prstGeom>
        </p:spPr>
      </p:pic>
    </p:spTree>
    <p:extLst>
      <p:ext uri="{BB962C8B-B14F-4D97-AF65-F5344CB8AC3E}">
        <p14:creationId xmlns:p14="http://schemas.microsoft.com/office/powerpoint/2010/main" val="65728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53BF-14BD-4FF1-B679-0EFA05A18A97}"/>
              </a:ext>
            </a:extLst>
          </p:cNvPr>
          <p:cNvSpPr>
            <a:spLocks noGrp="1"/>
          </p:cNvSpPr>
          <p:nvPr>
            <p:ph type="title"/>
          </p:nvPr>
        </p:nvSpPr>
        <p:spPr/>
        <p:txBody>
          <a:bodyPr/>
          <a:lstStyle/>
          <a:p>
            <a:r>
              <a:rPr lang="en-US" dirty="0"/>
              <a:t>Data process</a:t>
            </a:r>
          </a:p>
        </p:txBody>
      </p:sp>
      <p:sp>
        <p:nvSpPr>
          <p:cNvPr id="3" name="Content Placeholder 2">
            <a:extLst>
              <a:ext uri="{FF2B5EF4-FFF2-40B4-BE49-F238E27FC236}">
                <a16:creationId xmlns:a16="http://schemas.microsoft.com/office/drawing/2014/main" id="{7863C63A-1DB4-4C00-B455-26F313C231BB}"/>
              </a:ext>
            </a:extLst>
          </p:cNvPr>
          <p:cNvSpPr>
            <a:spLocks noGrp="1"/>
          </p:cNvSpPr>
          <p:nvPr>
            <p:ph idx="1"/>
          </p:nvPr>
        </p:nvSpPr>
        <p:spPr/>
        <p:txBody>
          <a:bodyPr/>
          <a:lstStyle/>
          <a:p>
            <a:r>
              <a:rPr lang="en-US" dirty="0"/>
              <a:t>Neighborhood data with all the surrounding venue information (500 radius, limit 100)</a:t>
            </a:r>
          </a:p>
          <a:p>
            <a:endParaRPr lang="en-US" dirty="0"/>
          </a:p>
          <a:p>
            <a:r>
              <a:rPr lang="en-US" dirty="0"/>
              <a:t>Neighborhoods that has at least one hotel</a:t>
            </a:r>
          </a:p>
          <a:p>
            <a:r>
              <a:rPr lang="en-US" dirty="0"/>
              <a:t>Top 10 venue category in each Neighborhood</a:t>
            </a:r>
          </a:p>
          <a:p>
            <a:endParaRPr lang="en-US" dirty="0"/>
          </a:p>
          <a:p>
            <a:r>
              <a:rPr lang="en-US" dirty="0"/>
              <a:t>K-means clustering with 6 clusters</a:t>
            </a:r>
          </a:p>
          <a:p>
            <a:endParaRPr lang="en-US" dirty="0"/>
          </a:p>
          <a:p>
            <a:pPr marL="0" indent="0">
              <a:buNone/>
            </a:pPr>
            <a:endParaRPr lang="en-US" dirty="0"/>
          </a:p>
        </p:txBody>
      </p:sp>
    </p:spTree>
    <p:extLst>
      <p:ext uri="{BB962C8B-B14F-4D97-AF65-F5344CB8AC3E}">
        <p14:creationId xmlns:p14="http://schemas.microsoft.com/office/powerpoint/2010/main" val="163388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1462-9A4D-4EF6-877A-A3EC087C3322}"/>
              </a:ext>
            </a:extLst>
          </p:cNvPr>
          <p:cNvSpPr>
            <a:spLocks noGrp="1"/>
          </p:cNvSpPr>
          <p:nvPr>
            <p:ph type="title"/>
          </p:nvPr>
        </p:nvSpPr>
        <p:spPr/>
        <p:txBody>
          <a:bodyPr/>
          <a:lstStyle/>
          <a:p>
            <a:r>
              <a:rPr lang="en-US" dirty="0"/>
              <a:t>Neighborhood analysis</a:t>
            </a:r>
          </a:p>
        </p:txBody>
      </p:sp>
      <p:pic>
        <p:nvPicPr>
          <p:cNvPr id="4" name="Content Placeholder 3">
            <a:extLst>
              <a:ext uri="{FF2B5EF4-FFF2-40B4-BE49-F238E27FC236}">
                <a16:creationId xmlns:a16="http://schemas.microsoft.com/office/drawing/2014/main" id="{176D2798-7A43-4F77-A433-DBF91D8402F0}"/>
              </a:ext>
            </a:extLst>
          </p:cNvPr>
          <p:cNvPicPr>
            <a:picLocks noGrp="1" noChangeAspect="1"/>
          </p:cNvPicPr>
          <p:nvPr>
            <p:ph idx="1"/>
          </p:nvPr>
        </p:nvPicPr>
        <p:blipFill>
          <a:blip r:embed="rId2"/>
          <a:stretch>
            <a:fillRect/>
          </a:stretch>
        </p:blipFill>
        <p:spPr>
          <a:xfrm>
            <a:off x="1276719" y="2660870"/>
            <a:ext cx="6423854" cy="3509194"/>
          </a:xfrm>
          <a:prstGeom prst="rect">
            <a:avLst/>
          </a:prstGeom>
        </p:spPr>
      </p:pic>
    </p:spTree>
    <p:extLst>
      <p:ext uri="{BB962C8B-B14F-4D97-AF65-F5344CB8AC3E}">
        <p14:creationId xmlns:p14="http://schemas.microsoft.com/office/powerpoint/2010/main" val="171364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2FF0-F7E9-44C1-BD11-01269B64E551}"/>
              </a:ext>
            </a:extLst>
          </p:cNvPr>
          <p:cNvSpPr>
            <a:spLocks noGrp="1"/>
          </p:cNvSpPr>
          <p:nvPr>
            <p:ph type="title"/>
          </p:nvPr>
        </p:nvSpPr>
        <p:spPr/>
        <p:txBody>
          <a:bodyPr/>
          <a:lstStyle/>
          <a:p>
            <a:r>
              <a:rPr lang="en-US" dirty="0"/>
              <a:t>Neighborhood analysis</a:t>
            </a:r>
          </a:p>
        </p:txBody>
      </p:sp>
      <p:pic>
        <p:nvPicPr>
          <p:cNvPr id="4" name="Content Placeholder 3">
            <a:extLst>
              <a:ext uri="{FF2B5EF4-FFF2-40B4-BE49-F238E27FC236}">
                <a16:creationId xmlns:a16="http://schemas.microsoft.com/office/drawing/2014/main" id="{20604428-3230-4F2C-928B-C8CB671382C5}"/>
              </a:ext>
            </a:extLst>
          </p:cNvPr>
          <p:cNvPicPr>
            <a:picLocks noGrp="1" noChangeAspect="1"/>
          </p:cNvPicPr>
          <p:nvPr>
            <p:ph idx="1"/>
          </p:nvPr>
        </p:nvPicPr>
        <p:blipFill>
          <a:blip r:embed="rId2"/>
          <a:stretch>
            <a:fillRect/>
          </a:stretch>
        </p:blipFill>
        <p:spPr>
          <a:xfrm>
            <a:off x="1813942" y="2336800"/>
            <a:ext cx="4327078" cy="3598863"/>
          </a:xfrm>
          <a:prstGeom prst="rect">
            <a:avLst/>
          </a:prstGeom>
        </p:spPr>
      </p:pic>
    </p:spTree>
    <p:extLst>
      <p:ext uri="{BB962C8B-B14F-4D97-AF65-F5344CB8AC3E}">
        <p14:creationId xmlns:p14="http://schemas.microsoft.com/office/powerpoint/2010/main" val="226111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C80E-62F3-491C-BEA6-3885151870E9}"/>
              </a:ext>
            </a:extLst>
          </p:cNvPr>
          <p:cNvSpPr>
            <a:spLocks noGrp="1"/>
          </p:cNvSpPr>
          <p:nvPr>
            <p:ph type="title"/>
          </p:nvPr>
        </p:nvSpPr>
        <p:spPr/>
        <p:txBody>
          <a:bodyPr/>
          <a:lstStyle/>
          <a:p>
            <a:r>
              <a:rPr lang="en-US" dirty="0"/>
              <a:t>Results </a:t>
            </a:r>
          </a:p>
        </p:txBody>
      </p:sp>
      <p:pic>
        <p:nvPicPr>
          <p:cNvPr id="4" name="Content Placeholder 3">
            <a:extLst>
              <a:ext uri="{FF2B5EF4-FFF2-40B4-BE49-F238E27FC236}">
                <a16:creationId xmlns:a16="http://schemas.microsoft.com/office/drawing/2014/main" id="{71B5E6CD-0958-4BD3-B1EB-C5238A1526E1}"/>
              </a:ext>
            </a:extLst>
          </p:cNvPr>
          <p:cNvPicPr>
            <a:picLocks noGrp="1"/>
          </p:cNvPicPr>
          <p:nvPr>
            <p:ph idx="1"/>
          </p:nvPr>
        </p:nvPicPr>
        <p:blipFill>
          <a:blip r:embed="rId2"/>
          <a:stretch>
            <a:fillRect/>
          </a:stretch>
        </p:blipFill>
        <p:spPr>
          <a:xfrm>
            <a:off x="1585866" y="2139194"/>
            <a:ext cx="5972268" cy="3796470"/>
          </a:xfrm>
          <a:prstGeom prst="rect">
            <a:avLst/>
          </a:prstGeom>
        </p:spPr>
      </p:pic>
    </p:spTree>
    <p:extLst>
      <p:ext uri="{BB962C8B-B14F-4D97-AF65-F5344CB8AC3E}">
        <p14:creationId xmlns:p14="http://schemas.microsoft.com/office/powerpoint/2010/main" val="325380881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63</TotalTime>
  <Words>230</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Analysis of the Neighborhoods in Manhattan</vt:lpstr>
      <vt:lpstr>Introduction </vt:lpstr>
      <vt:lpstr>Data</vt:lpstr>
      <vt:lpstr>K means clustering</vt:lpstr>
      <vt:lpstr>Neighborhood analysis</vt:lpstr>
      <vt:lpstr>Data process</vt:lpstr>
      <vt:lpstr>Neighborhood analysis</vt:lpstr>
      <vt:lpstr>Neighborhood analysis</vt:lpstr>
      <vt:lpstr>Results </vt:lpstr>
      <vt:lpstr>Discussion</vt:lpstr>
      <vt:lpstr>Conclusion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Neighborhoods in Manhattan</dc:title>
  <dc:creator>Ting Li</dc:creator>
  <cp:lastModifiedBy>Ting Li</cp:lastModifiedBy>
  <cp:revision>14</cp:revision>
  <dcterms:created xsi:type="dcterms:W3CDTF">2019-04-15T21:31:50Z</dcterms:created>
  <dcterms:modified xsi:type="dcterms:W3CDTF">2019-04-16T17:56:31Z</dcterms:modified>
</cp:coreProperties>
</file>