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81" r:id="rId6"/>
    <p:sldId id="260" r:id="rId7"/>
    <p:sldId id="261" r:id="rId8"/>
    <p:sldId id="282" r:id="rId9"/>
    <p:sldId id="262" r:id="rId10"/>
    <p:sldId id="263" r:id="rId11"/>
    <p:sldId id="28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84" r:id="rId23"/>
    <p:sldId id="285" r:id="rId24"/>
    <p:sldId id="286" r:id="rId25"/>
    <p:sldId id="287" r:id="rId26"/>
    <p:sldId id="274" r:id="rId27"/>
    <p:sldId id="275" r:id="rId28"/>
    <p:sldId id="276" r:id="rId29"/>
    <p:sldId id="277" r:id="rId30"/>
    <p:sldId id="278" r:id="rId31"/>
    <p:sldId id="279" r:id="rId32"/>
    <p:sldId id="288" r:id="rId33"/>
    <p:sldId id="289" r:id="rId34"/>
    <p:sldId id="290" r:id="rId35"/>
    <p:sldId id="280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9AD5"/>
    <a:srgbClr val="913636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71" autoAdjust="0"/>
    <p:restoredTop sz="94660"/>
  </p:normalViewPr>
  <p:slideViewPr>
    <p:cSldViewPr snapToGrid="0">
      <p:cViewPr varScale="1">
        <p:scale>
          <a:sx n="69" d="100"/>
          <a:sy n="69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13935" y="5467350"/>
            <a:ext cx="37680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方正大黑简体" charset="0"/>
                <a:ea typeface="方正大黑简体" charset="0"/>
              </a:rPr>
              <a:t>讲师：徐</a:t>
            </a: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latin typeface="方正大黑简体" charset="0"/>
                <a:ea typeface="方正大黑简体" charset="0"/>
              </a:rPr>
              <a:t>昭跃、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方正大黑简体" charset="0"/>
                <a:ea typeface="方正大黑简体" charset="0"/>
              </a:rPr>
              <a:t>曾伟鹏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  <a:latin typeface="方正大黑简体" charset="0"/>
              <a:ea typeface="方正大黑简体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46780" y="5914390"/>
            <a:ext cx="80429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2">
                    <a:lumMod val="25000"/>
                  </a:schemeClr>
                </a:solidFill>
                <a:latin typeface="方正大黑简体" charset="0"/>
                <a:ea typeface="方正大黑简体" charset="0"/>
              </a:rPr>
              <a:t>邮箱：xuzy@hemikeji.com、zengwp@hemikeji.com</a:t>
            </a:r>
            <a:endParaRPr lang="zh-CN" altLang="en-US" b="1">
              <a:solidFill>
                <a:schemeClr val="bg2">
                  <a:lumMod val="25000"/>
                </a:schemeClr>
              </a:solidFill>
              <a:latin typeface="方正大黑简体" charset="0"/>
              <a:ea typeface="方正大黑简体" charset="0"/>
            </a:endParaRPr>
          </a:p>
        </p:txBody>
      </p:sp>
      <p:pic>
        <p:nvPicPr>
          <p:cNvPr id="3" name="图片 2" descr="beiji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810" y="1790065"/>
            <a:ext cx="12181840" cy="3225800"/>
          </a:xfrm>
          <a:prstGeom prst="rect">
            <a:avLst/>
          </a:prstGeom>
        </p:spPr>
      </p:pic>
      <p:pic>
        <p:nvPicPr>
          <p:cNvPr id="7" name="图片 6" descr="禾米教育横版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625975" y="519430"/>
            <a:ext cx="2755900" cy="770890"/>
          </a:xfrm>
          <a:prstGeom prst="rect">
            <a:avLst/>
          </a:prstGeom>
        </p:spPr>
      </p:pic>
      <p:pic>
        <p:nvPicPr>
          <p:cNvPr id="8" name="图片 7" descr="矩形-7-拷贝-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-13970" y="5538470"/>
            <a:ext cx="4753610" cy="205740"/>
          </a:xfrm>
          <a:prstGeom prst="rect">
            <a:avLst/>
          </a:prstGeom>
        </p:spPr>
      </p:pic>
      <p:pic>
        <p:nvPicPr>
          <p:cNvPr id="9" name="图片 8" descr="矩形-7-拷贝-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411085" y="5538470"/>
            <a:ext cx="4753610" cy="1873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8750" y="3145155"/>
            <a:ext cx="9144000" cy="993775"/>
          </a:xfrm>
        </p:spPr>
        <p:txBody>
          <a:bodyPr>
            <a:normAutofit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="1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sym typeface="+mn-ea"/>
              </a:rPr>
              <a:t>使用异常处理程序错误</a:t>
            </a:r>
            <a:endParaRPr lang="zh-CN" altLang="en-US" b="1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方正正大黑简体" charset="0"/>
              <a:ea typeface="方正正大黑简体" charset="0"/>
              <a:sym typeface="+mn-ea"/>
            </a:endParaRPr>
          </a:p>
        </p:txBody>
      </p:sp>
      <p:pic>
        <p:nvPicPr>
          <p:cNvPr id="11" name="图片 10" descr="矩形-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620" y="5082540"/>
            <a:ext cx="12167235" cy="762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组-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0160" y="1270"/>
            <a:ext cx="12211050" cy="791845"/>
          </a:xfrm>
          <a:prstGeom prst="rect">
            <a:avLst/>
          </a:prstGeom>
        </p:spPr>
      </p:pic>
      <p:pic>
        <p:nvPicPr>
          <p:cNvPr id="11" name="图片 10" descr="禾米教育横版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4940" y="207010"/>
            <a:ext cx="1747520" cy="491490"/>
          </a:xfrm>
          <a:prstGeom prst="rect">
            <a:avLst/>
          </a:prstGeom>
        </p:spPr>
      </p:pic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17789" y="1465209"/>
            <a:ext cx="8424936" cy="4392488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anose="05000000000000000000" pitchFamily="2" charset="2"/>
              <a:buChar char="§"/>
            </a:pP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提供的是异常处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理的抓抛模型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  <a:endParaRPr lang="zh-CN" altLang="en-US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just" eaLnBrk="1" hangingPunct="1">
              <a:buFont typeface="Wingdings" panose="05000000000000000000" pitchFamily="2" charset="2"/>
              <a:buChar char="§"/>
            </a:pP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程序的执行过程中如出现异常，会自动生成一个</a:t>
            </a:r>
            <a:r>
              <a:rPr lang="zh-CN" altLang="en-US" sz="24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异常类对象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，该异常对象将被提交给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运行时系统，这个过程称为</a:t>
            </a:r>
            <a:r>
              <a:rPr lang="zh-CN" altLang="en-US" sz="24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抛出</a:t>
            </a:r>
            <a:r>
              <a:rPr lang="en-US" altLang="zh-CN" sz="24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(throw)</a:t>
            </a:r>
            <a:r>
              <a:rPr lang="zh-CN" altLang="en-US" sz="24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异常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  <a:endParaRPr lang="zh-CN" altLang="en-US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just" eaLnBrk="1" hangingPunct="1">
              <a:buFont typeface="Wingdings" panose="05000000000000000000" pitchFamily="2" charset="2"/>
              <a:buChar char="§"/>
            </a:pP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如果一个方法内抛出异常，该异常会被抛到调用方法中。如果异常没有在调用方法中处理，它继续被抛给这个调用方法的调用者。这个过程将一直继续下去，直到异常被处理。这一过程称为</a:t>
            </a:r>
            <a:r>
              <a:rPr lang="zh-CN" altLang="en-US" sz="24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捕获</a:t>
            </a:r>
            <a:r>
              <a:rPr lang="en-US" altLang="zh-CN" sz="24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(catch)</a:t>
            </a:r>
            <a:r>
              <a:rPr lang="zh-CN" altLang="en-US" sz="24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异常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  <a:endParaRPr lang="zh-CN" altLang="en-US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just" eaLnBrk="1" hangingPunct="1">
              <a:buFont typeface="Wingdings" panose="05000000000000000000" pitchFamily="2" charset="2"/>
              <a:buChar char="§"/>
            </a:pP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如果一个异常回到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main()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方法，并且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main()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也不处理，则程序运行终止。</a:t>
            </a:r>
            <a:endParaRPr lang="zh-CN" altLang="en-US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just" eaLnBrk="1" hangingPunct="1">
              <a:buFont typeface="Wingdings" panose="05000000000000000000" pitchFamily="2" charset="2"/>
              <a:buChar char="§"/>
            </a:pP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程序员通常只能处理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Exception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，而对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Error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无能为力。</a:t>
            </a:r>
            <a:endParaRPr lang="zh-CN" altLang="en-US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27954" y="138112"/>
            <a:ext cx="568325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zh-CN" altLang="en-US" sz="2800" b="1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j-lt"/>
                <a:ea typeface="+mj-ea"/>
                <a:cs typeface="+mj-cs"/>
                <a:sym typeface="+mn-ea"/>
              </a:rPr>
              <a:t>异常处理机制</a:t>
            </a:r>
            <a:endParaRPr lang="zh-CN" altLang="en-US" sz="2800" b="1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禾米教育横版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54940" y="156210"/>
            <a:ext cx="1747520" cy="491490"/>
          </a:xfrm>
          <a:prstGeom prst="rect">
            <a:avLst/>
          </a:prstGeom>
        </p:spPr>
      </p:pic>
      <p:pic>
        <p:nvPicPr>
          <p:cNvPr id="7" name="图片 6" descr="图层-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5715" y="5302885"/>
            <a:ext cx="12195175" cy="1550035"/>
          </a:xfrm>
          <a:prstGeom prst="rect">
            <a:avLst/>
          </a:prstGeom>
        </p:spPr>
      </p:pic>
      <p:pic>
        <p:nvPicPr>
          <p:cNvPr id="10" name="图片 9" descr="组-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10160" y="1270"/>
            <a:ext cx="12211050" cy="791845"/>
          </a:xfrm>
          <a:prstGeom prst="rect">
            <a:avLst/>
          </a:prstGeom>
        </p:spPr>
      </p:pic>
      <p:pic>
        <p:nvPicPr>
          <p:cNvPr id="11" name="图片 10" descr="禾米教育横版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54940" y="207010"/>
            <a:ext cx="1747520" cy="49149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033838" y="145416"/>
            <a:ext cx="56832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sz="2800" b="1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j-lt"/>
                <a:ea typeface="+mj-ea"/>
                <a:cs typeface="+mj-cs"/>
                <a:sym typeface="+mn-ea"/>
              </a:rPr>
              <a:t>Java</a:t>
            </a:r>
            <a:r>
              <a:rPr lang="zh-CN" altLang="en-US" sz="2800" b="1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j-lt"/>
                <a:ea typeface="+mj-ea"/>
                <a:cs typeface="+mj-cs"/>
                <a:sym typeface="+mn-ea"/>
              </a:rPr>
              <a:t>中如何进行异常处理</a:t>
            </a:r>
            <a:endParaRPr lang="zh-CN" altLang="en-US" sz="2800" b="1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>
          <a:xfrm>
            <a:off x="684213" y="1125538"/>
            <a:ext cx="8229600" cy="1079500"/>
          </a:xfrm>
          <a:ln w="9525">
            <a:noFill/>
            <a:miter/>
          </a:ln>
        </p:spPr>
        <p:txBody>
          <a:bodyPr vert="horz" wrap="square" lIns="91440" tIns="45720" rIns="91440" bIns="45720" anchor="t"/>
          <a:lstStyle/>
          <a:p>
            <a:r>
              <a:rPr lang="en-US" altLang="zh-CN" dirty="0"/>
              <a:t>Java</a:t>
            </a:r>
            <a:r>
              <a:rPr lang="zh-CN" altLang="en-US" dirty="0"/>
              <a:t>的异常处理是通过</a:t>
            </a:r>
            <a:r>
              <a:rPr lang="en-US" altLang="zh-CN" dirty="0"/>
              <a:t>5</a:t>
            </a:r>
            <a:r>
              <a:rPr lang="zh-CN" altLang="en-US" dirty="0"/>
              <a:t>个关键字来实现的：</a:t>
            </a:r>
            <a:endParaRPr lang="zh-CN" altLang="en-US" dirty="0"/>
          </a:p>
          <a:p>
            <a:r>
              <a:rPr lang="en-US" altLang="zh-CN" dirty="0">
                <a:solidFill>
                  <a:srgbClr val="0033CC"/>
                </a:solidFill>
              </a:rPr>
              <a:t>try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0033CC"/>
                </a:solidFill>
              </a:rPr>
              <a:t>catch</a:t>
            </a:r>
            <a:r>
              <a:rPr lang="zh-CN" altLang="en-US" dirty="0"/>
              <a:t>、 </a:t>
            </a:r>
            <a:r>
              <a:rPr lang="en-US" altLang="zh-CN" dirty="0">
                <a:solidFill>
                  <a:srgbClr val="0033CC"/>
                </a:solidFill>
              </a:rPr>
              <a:t>finally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0033CC"/>
                </a:solidFill>
              </a:rPr>
              <a:t>throw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0033CC"/>
                </a:solidFill>
              </a:rPr>
              <a:t>throws</a:t>
            </a:r>
            <a:endParaRPr lang="en-US" altLang="zh-CN" dirty="0"/>
          </a:p>
        </p:txBody>
      </p:sp>
      <p:sp>
        <p:nvSpPr>
          <p:cNvPr id="21508" name="AutoShape 4"/>
          <p:cNvSpPr/>
          <p:nvPr/>
        </p:nvSpPr>
        <p:spPr>
          <a:xfrm>
            <a:off x="2051050" y="2276475"/>
            <a:ext cx="1296988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lvl="0"/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 捕获异常 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1509" name="AutoShape 5"/>
          <p:cNvSpPr/>
          <p:nvPr/>
        </p:nvSpPr>
        <p:spPr>
          <a:xfrm flipH="1">
            <a:off x="755650" y="3944938"/>
            <a:ext cx="1152525" cy="549275"/>
          </a:xfrm>
          <a:prstGeom prst="leftArrow">
            <a:avLst>
              <a:gd name="adj1" fmla="val 50000"/>
              <a:gd name="adj2" fmla="val 52456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lvl="0" algn="ctr" eaLnBrk="1" hangingPunct="1"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catch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1510" name="AutoShape 6"/>
          <p:cNvSpPr/>
          <p:nvPr/>
        </p:nvSpPr>
        <p:spPr>
          <a:xfrm flipH="1">
            <a:off x="755650" y="3082925"/>
            <a:ext cx="1152525" cy="549275"/>
          </a:xfrm>
          <a:prstGeom prst="leftArrow">
            <a:avLst>
              <a:gd name="adj1" fmla="val 50000"/>
              <a:gd name="adj2" fmla="val 52456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lvl="0" algn="ctr" eaLnBrk="1" hangingPunct="1"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try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1511" name="AutoShape 7"/>
          <p:cNvSpPr/>
          <p:nvPr/>
        </p:nvSpPr>
        <p:spPr>
          <a:xfrm flipH="1">
            <a:off x="755650" y="4883150"/>
            <a:ext cx="1152525" cy="549275"/>
          </a:xfrm>
          <a:prstGeom prst="leftArrow">
            <a:avLst>
              <a:gd name="adj1" fmla="val 50000"/>
              <a:gd name="adj2" fmla="val 52456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lvl="0" algn="ctr" eaLnBrk="1" hangingPunct="1"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finally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1512" name="AutoShape 8"/>
          <p:cNvSpPr/>
          <p:nvPr/>
        </p:nvSpPr>
        <p:spPr>
          <a:xfrm>
            <a:off x="1979613" y="2997200"/>
            <a:ext cx="2411412" cy="7191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B563CF"/>
            </a:solidFill>
            <a:prstDash val="solid"/>
            <a:headEnd type="none" w="med" len="med"/>
            <a:tailEnd type="none" w="med" len="med"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lvl="0" algn="ctr"/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执行可能产生 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 algn="ctr"/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异常的代码 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1513" name="AutoShape 9"/>
          <p:cNvSpPr/>
          <p:nvPr/>
        </p:nvSpPr>
        <p:spPr>
          <a:xfrm>
            <a:off x="1979613" y="3859213"/>
            <a:ext cx="2411412" cy="7191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B563CF"/>
            </a:solidFill>
            <a:prstDash val="solid"/>
            <a:headEnd type="none" w="med" len="med"/>
            <a:tailEnd type="none" w="med" len="med"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lvl="0" algn="ctr"/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捕获异常 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1514" name="AutoShape 10"/>
          <p:cNvSpPr/>
          <p:nvPr/>
        </p:nvSpPr>
        <p:spPr>
          <a:xfrm>
            <a:off x="1979613" y="4725988"/>
            <a:ext cx="2376487" cy="8636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B563CF"/>
            </a:solidFill>
            <a:prstDash val="solid"/>
            <a:headEnd type="none" w="med" len="med"/>
            <a:tailEnd type="none" w="med" len="med"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lvl="0" algn="ctr"/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 algn="ctr"/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无论是否发生异常，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 algn="ctr"/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代码总能执行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 algn="ctr"/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1515" name="AutoShape 11"/>
          <p:cNvSpPr/>
          <p:nvPr/>
        </p:nvSpPr>
        <p:spPr>
          <a:xfrm>
            <a:off x="4787900" y="3660775"/>
            <a:ext cx="1800225" cy="9001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B563CF"/>
            </a:solidFill>
            <a:prstDash val="solid"/>
            <a:headEnd type="none" w="med" len="med"/>
            <a:tailEnd type="none" w="med" len="med"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lvl="0" algn="ctr"/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手动抛出异常 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1516" name="AutoShape 12"/>
          <p:cNvSpPr/>
          <p:nvPr/>
        </p:nvSpPr>
        <p:spPr>
          <a:xfrm>
            <a:off x="5075238" y="2276475"/>
            <a:ext cx="1296987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lvl="0"/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抛出异常 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1517" name="AutoShape 13"/>
          <p:cNvSpPr/>
          <p:nvPr/>
        </p:nvSpPr>
        <p:spPr>
          <a:xfrm>
            <a:off x="4932363" y="2940050"/>
            <a:ext cx="1511300" cy="576263"/>
          </a:xfrm>
          <a:prstGeom prst="down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lvl="0" algn="ctr" eaLnBrk="1" hangingPunct="1"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throw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1518" name="AutoShape 14"/>
          <p:cNvSpPr/>
          <p:nvPr/>
        </p:nvSpPr>
        <p:spPr>
          <a:xfrm>
            <a:off x="7091363" y="2278063"/>
            <a:ext cx="1296987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lvl="0"/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声明异常 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1519" name="AutoShape 15"/>
          <p:cNvSpPr/>
          <p:nvPr/>
        </p:nvSpPr>
        <p:spPr>
          <a:xfrm>
            <a:off x="6875463" y="3660775"/>
            <a:ext cx="1944687" cy="9001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B563CF"/>
            </a:solidFill>
            <a:prstDash val="solid"/>
            <a:headEnd type="none" w="med" len="med"/>
            <a:tailEnd type="none" w="med" len="med"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lvl="0" algn="ctr"/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声明方法可能要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 algn="ctr"/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抛出的各种异常 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1520" name="AutoShape 16"/>
          <p:cNvSpPr/>
          <p:nvPr/>
        </p:nvSpPr>
        <p:spPr>
          <a:xfrm>
            <a:off x="6945313" y="2924175"/>
            <a:ext cx="1730375" cy="576263"/>
          </a:xfrm>
          <a:prstGeom prst="down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lvl="0" algn="ctr" eaLnBrk="1" hangingPunct="1"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throws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禾米教育横版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54940" y="156210"/>
            <a:ext cx="1747520" cy="491490"/>
          </a:xfrm>
          <a:prstGeom prst="rect">
            <a:avLst/>
          </a:prstGeom>
        </p:spPr>
      </p:pic>
      <p:pic>
        <p:nvPicPr>
          <p:cNvPr id="7" name="图片 6" descr="图层-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5715" y="5302885"/>
            <a:ext cx="12195175" cy="1550035"/>
          </a:xfrm>
          <a:prstGeom prst="rect">
            <a:avLst/>
          </a:prstGeom>
        </p:spPr>
      </p:pic>
      <p:pic>
        <p:nvPicPr>
          <p:cNvPr id="10" name="图片 9" descr="组-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10160" y="1270"/>
            <a:ext cx="12211050" cy="791845"/>
          </a:xfrm>
          <a:prstGeom prst="rect">
            <a:avLst/>
          </a:prstGeom>
        </p:spPr>
      </p:pic>
      <p:pic>
        <p:nvPicPr>
          <p:cNvPr id="11" name="图片 10" descr="禾米教育横版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54940" y="207010"/>
            <a:ext cx="1747520" cy="49149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656473" y="102992"/>
            <a:ext cx="56832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sz="2800" b="1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j-lt"/>
                <a:ea typeface="+mj-ea"/>
                <a:cs typeface="+mj-cs"/>
                <a:sym typeface="+mn-ea"/>
              </a:rPr>
              <a:t>try/catch</a:t>
            </a:r>
            <a:r>
              <a:rPr lang="zh-CN" altLang="en-US" sz="2800" b="1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j-lt"/>
                <a:ea typeface="+mj-ea"/>
                <a:cs typeface="+mj-cs"/>
                <a:sym typeface="+mn-ea"/>
              </a:rPr>
              <a:t>块</a:t>
            </a:r>
            <a:endParaRPr lang="en-US" altLang="zh-CN" sz="2800" b="1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23555" name="AutoShape 3"/>
          <p:cNvSpPr/>
          <p:nvPr/>
        </p:nvSpPr>
        <p:spPr>
          <a:xfrm>
            <a:off x="6357938" y="2062163"/>
            <a:ext cx="2197100" cy="2879725"/>
          </a:xfrm>
          <a:prstGeom prst="roundRect">
            <a:avLst>
              <a:gd name="adj" fmla="val 11491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lvl="0"/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3556" name="AutoShape 4"/>
          <p:cNvSpPr/>
          <p:nvPr/>
        </p:nvSpPr>
        <p:spPr>
          <a:xfrm>
            <a:off x="6718301" y="2347913"/>
            <a:ext cx="1439862" cy="5762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B563CF"/>
            </a:solidFill>
            <a:prstDash val="solid"/>
            <a:headEnd type="none" w="med" len="med"/>
            <a:tailEnd type="none" w="med" len="med"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lvl="0" algn="ctr"/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try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3557" name="AutoShape 5"/>
          <p:cNvSpPr/>
          <p:nvPr/>
        </p:nvSpPr>
        <p:spPr>
          <a:xfrm>
            <a:off x="6778966" y="3723603"/>
            <a:ext cx="143986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B563CF"/>
            </a:solidFill>
            <a:prstDash val="solid"/>
            <a:headEnd type="none" w="med" len="med"/>
            <a:tailEnd type="none" w="med" len="med"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lvl="0" algn="ctr"/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catch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3558" name="AutoShape 6"/>
          <p:cNvSpPr/>
          <p:nvPr/>
        </p:nvSpPr>
        <p:spPr>
          <a:xfrm>
            <a:off x="6032501" y="5156201"/>
            <a:ext cx="2881312" cy="8651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B563CF"/>
            </a:solidFill>
            <a:prstDash val="solid"/>
            <a:headEnd type="none" w="med" len="med"/>
            <a:tailEnd type="none" w="med" len="med"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lvl="0" algn="ctr"/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try/catch 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块后的代码段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3559" name="AutoShape 7"/>
          <p:cNvSpPr/>
          <p:nvPr/>
        </p:nvSpPr>
        <p:spPr>
          <a:xfrm>
            <a:off x="327025" y="2840038"/>
            <a:ext cx="4457700" cy="2422525"/>
          </a:xfrm>
          <a:prstGeom prst="roundRect">
            <a:avLst>
              <a:gd name="adj" fmla="val 913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65125" indent="-255905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030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155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public void method(){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57200" lvl="1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try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{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57200" lvl="1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     // 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代码段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此处不会产生异常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57200" lvl="1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} </a:t>
            </a:r>
            <a:r>
              <a:rPr lang="en-US" altLang="zh-CN" sz="1800" b="1" dirty="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catch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(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异常类型 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ex) {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57200" lvl="1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     // 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对异常进行处理的代码段</a:t>
            </a:r>
            <a:endParaRPr lang="zh-CN" altLang="en-US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57200" lvl="1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57200" lvl="1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// 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代码段</a:t>
            </a:r>
            <a:endParaRPr lang="zh-CN" altLang="en-US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3560" name="Rectangle 8"/>
          <p:cNvSpPr>
            <a:spLocks noGrp="1"/>
          </p:cNvSpPr>
          <p:nvPr>
            <p:ph idx="1"/>
          </p:nvPr>
        </p:nvSpPr>
        <p:spPr>
          <a:xfrm>
            <a:off x="684213" y="1268413"/>
            <a:ext cx="8229600" cy="647700"/>
          </a:xfrm>
          <a:ln w="9525">
            <a:noFill/>
            <a:miter/>
          </a:ln>
        </p:spPr>
        <p:txBody>
          <a:bodyPr vert="horz" wrap="square" lIns="91440" tIns="45720" rIns="91440" bIns="45720" anchor="t"/>
          <a:lstStyle/>
          <a:p>
            <a:r>
              <a:rPr lang="zh-CN" altLang="en-US" dirty="0"/>
              <a:t>使用</a:t>
            </a:r>
            <a:r>
              <a:rPr lang="en-US" altLang="zh-CN" dirty="0"/>
              <a:t>try/catch</a:t>
            </a:r>
            <a:r>
              <a:rPr lang="zh-CN" altLang="en-US" dirty="0"/>
              <a:t>块捕获异常，分为三种情况：</a:t>
            </a:r>
            <a:endParaRPr lang="zh-CN" altLang="en-US" dirty="0"/>
          </a:p>
        </p:txBody>
      </p:sp>
      <p:sp>
        <p:nvSpPr>
          <p:cNvPr id="1362953" name="Line 9"/>
          <p:cNvSpPr/>
          <p:nvPr/>
        </p:nvSpPr>
        <p:spPr>
          <a:xfrm>
            <a:off x="336550" y="3357563"/>
            <a:ext cx="563563" cy="1587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62954" name="Line 10"/>
          <p:cNvSpPr/>
          <p:nvPr/>
        </p:nvSpPr>
        <p:spPr>
          <a:xfrm>
            <a:off x="336550" y="4724400"/>
            <a:ext cx="563563" cy="1588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63" name="AutoShape 11"/>
          <p:cNvSpPr/>
          <p:nvPr/>
        </p:nvSpPr>
        <p:spPr>
          <a:xfrm>
            <a:off x="1258888" y="2062163"/>
            <a:ext cx="1800225" cy="5032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B563CF"/>
            </a:solidFill>
            <a:prstDash val="solid"/>
            <a:headEnd type="none" w="med" len="med"/>
            <a:tailEnd type="none" w="med" len="med"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lvl="0" algn="ctr"/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第一种情况 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62956" name="AutoShape 12"/>
          <p:cNvSpPr/>
          <p:nvPr/>
        </p:nvSpPr>
        <p:spPr>
          <a:xfrm rot="382980">
            <a:off x="5879307" y="2457388"/>
            <a:ext cx="430212" cy="3284599"/>
          </a:xfrm>
          <a:prstGeom prst="curvedRightArrow">
            <a:avLst>
              <a:gd name="adj1" fmla="val 34359"/>
              <a:gd name="adj2" fmla="val 215484"/>
              <a:gd name="adj3" fmla="val 33333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62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62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956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禾米教育横版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54940" y="156210"/>
            <a:ext cx="1747520" cy="491490"/>
          </a:xfrm>
          <a:prstGeom prst="rect">
            <a:avLst/>
          </a:prstGeom>
        </p:spPr>
      </p:pic>
      <p:pic>
        <p:nvPicPr>
          <p:cNvPr id="7" name="图片 6" descr="图层-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5715" y="5302885"/>
            <a:ext cx="12195175" cy="1550035"/>
          </a:xfrm>
          <a:prstGeom prst="rect">
            <a:avLst/>
          </a:prstGeom>
        </p:spPr>
      </p:pic>
      <p:pic>
        <p:nvPicPr>
          <p:cNvPr id="10" name="图片 9" descr="组-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10160" y="1270"/>
            <a:ext cx="12211050" cy="791845"/>
          </a:xfrm>
          <a:prstGeom prst="rect">
            <a:avLst/>
          </a:prstGeom>
        </p:spPr>
      </p:pic>
      <p:pic>
        <p:nvPicPr>
          <p:cNvPr id="11" name="图片 10" descr="禾米教育横版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54940" y="207010"/>
            <a:ext cx="1747520" cy="49149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725988" y="156210"/>
            <a:ext cx="56832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sz="2800" b="1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j-lt"/>
                <a:ea typeface="+mj-ea"/>
                <a:cs typeface="+mj-cs"/>
                <a:sym typeface="+mn-ea"/>
              </a:rPr>
              <a:t>try/catch</a:t>
            </a:r>
            <a:r>
              <a:rPr lang="zh-CN" altLang="en-US" sz="2800" b="1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j-lt"/>
                <a:ea typeface="+mj-ea"/>
                <a:cs typeface="+mj-cs"/>
                <a:sym typeface="+mn-ea"/>
              </a:rPr>
              <a:t>块</a:t>
            </a:r>
            <a:endParaRPr lang="en-US" altLang="zh-CN" sz="2800" b="1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 bwMode="auto">
          <a:noFill/>
          <a:ln w="9525" cmpd="sng">
            <a:prstDash val="solid"/>
          </a:ln>
          <a:effectLst/>
          <a:sp3d prstMaterial="plastic"/>
        </p:spPr>
        <p:txBody>
          <a:bodyPr vert="horz" wrap="square" lIns="91440" tIns="45720" rIns="91440" bIns="45720" numCol="1" rtlCol="0" anchor="ctr" anchorCtr="0" compatLnSpc="1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try/catch</a:t>
            </a:r>
            <a:r>
              <a:rPr kumimoji="0" lang="zh-CN" alt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块</a:t>
            </a:r>
            <a:r>
              <a:rPr kumimoji="0" lang="en-US" altLang="zh-CN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7-2</a:t>
            </a:r>
            <a:endParaRPr kumimoji="0" lang="en-US" altLang="zh-CN" sz="41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>
            <a:spLocks noGrp="1"/>
          </p:cNvSpPr>
          <p:nvPr>
            <p:ph idx="1"/>
          </p:nvPr>
        </p:nvSpPr>
        <p:spPr>
          <a:xfrm>
            <a:off x="611188" y="981075"/>
            <a:ext cx="8229600" cy="431800"/>
          </a:xfrm>
          <a:ln w="9525">
            <a:noFill/>
            <a:miter/>
          </a:ln>
        </p:spPr>
        <p:txBody>
          <a:bodyPr vert="horz" wrap="square" lIns="91440" tIns="45720" rIns="91440" bIns="45720" anchor="t">
            <a:normAutofit fontScale="90000"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使用示例模拟第一种情况：</a:t>
            </a:r>
            <a:endParaRPr lang="zh-CN" altLang="en-US" dirty="0"/>
          </a:p>
        </p:txBody>
      </p:sp>
      <p:sp>
        <p:nvSpPr>
          <p:cNvPr id="5" name="AutoShape 4"/>
          <p:cNvSpPr/>
          <p:nvPr/>
        </p:nvSpPr>
        <p:spPr>
          <a:xfrm>
            <a:off x="714375" y="841693"/>
            <a:ext cx="7302500" cy="6281737"/>
          </a:xfrm>
          <a:prstGeom prst="roundRect">
            <a:avLst>
              <a:gd name="adj" fmla="val 3806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65125" indent="-255905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030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155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public class AccpException {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57200" lvl="1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public static void main(String[] args) {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914400" lvl="2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System.out.print("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请输入课程代号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(1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至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之间的数字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):");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914400" lvl="2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Scanner in = new Scanner(System.in);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914400" lvl="2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try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{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1371600" lvl="3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int courseCode = in.nextInt();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1371600" lvl="3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switch (courseCode) {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1371600" lvl="3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	case 1: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1371600" lvl="3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	        System.out.println("C#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编程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");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1371600" lvl="3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	        break;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1371600" lvl="3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	case 2: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1371600" lvl="3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	        System.out.println("Java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编程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");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1371600" lvl="3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	        break;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1371600" lvl="3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	case 3: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1371600" lvl="3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	        System.out.println("SQL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基础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");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1371600" lvl="3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914400" lvl="2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} </a:t>
            </a:r>
            <a:r>
              <a:rPr lang="en-US" altLang="zh-CN" sz="1800" b="1" dirty="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catch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(Exception ex) {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914400" lvl="2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       System.out.println("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输入不为数字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!");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914400" lvl="2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914400" lvl="2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System.out.println("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欢迎提出建议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!");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57200" lvl="1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AutoShape 5"/>
          <p:cNvSpPr/>
          <p:nvPr/>
        </p:nvSpPr>
        <p:spPr>
          <a:xfrm>
            <a:off x="8084344" y="1830070"/>
            <a:ext cx="1512888" cy="549275"/>
          </a:xfrm>
          <a:prstGeom prst="leftArrow">
            <a:avLst>
              <a:gd name="adj1" fmla="val 50000"/>
              <a:gd name="adj2" fmla="val 68858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lvl="0" algn="ctr" eaLnBrk="1" hangingPunct="1">
              <a:spcBef>
                <a:spcPct val="50000"/>
              </a:spcBef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输入：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AutoShape 6"/>
          <p:cNvSpPr/>
          <p:nvPr/>
        </p:nvSpPr>
        <p:spPr>
          <a:xfrm>
            <a:off x="8572913" y="5545352"/>
            <a:ext cx="1763712" cy="6429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B563CF"/>
            </a:solidFill>
            <a:prstDash val="solid"/>
            <a:headEnd type="none" w="med" len="med"/>
            <a:tailEnd type="none" w="med" len="med"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lvl="0"/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Java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编程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/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欢迎提出建议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!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AutoShape 7"/>
          <p:cNvSpPr/>
          <p:nvPr/>
        </p:nvSpPr>
        <p:spPr>
          <a:xfrm>
            <a:off x="6773068" y="5639014"/>
            <a:ext cx="1655763" cy="549275"/>
          </a:xfrm>
          <a:prstGeom prst="rightArrow">
            <a:avLst>
              <a:gd name="adj1" fmla="val 50000"/>
              <a:gd name="adj2" fmla="val 75361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lvl="0" algn="ctr" eaLnBrk="1" hangingPunct="1">
              <a:spcBef>
                <a:spcPct val="50000"/>
              </a:spcBef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控制台输出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8" grpId="0" bldLvl="0" animBg="1"/>
      <p:bldP spid="9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禾米教育横版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54940" y="156210"/>
            <a:ext cx="1747520" cy="491490"/>
          </a:xfrm>
          <a:prstGeom prst="rect">
            <a:avLst/>
          </a:prstGeom>
        </p:spPr>
      </p:pic>
      <p:pic>
        <p:nvPicPr>
          <p:cNvPr id="7" name="图片 6" descr="图层-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5715" y="5302885"/>
            <a:ext cx="12195175" cy="1550035"/>
          </a:xfrm>
          <a:prstGeom prst="rect">
            <a:avLst/>
          </a:prstGeom>
        </p:spPr>
      </p:pic>
      <p:pic>
        <p:nvPicPr>
          <p:cNvPr id="10" name="图片 9" descr="组-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10160" y="1270"/>
            <a:ext cx="12211050" cy="791845"/>
          </a:xfrm>
          <a:prstGeom prst="rect">
            <a:avLst/>
          </a:prstGeom>
        </p:spPr>
      </p:pic>
      <p:pic>
        <p:nvPicPr>
          <p:cNvPr id="11" name="图片 10" descr="禾米教育横版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54940" y="207010"/>
            <a:ext cx="1747520" cy="49149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313363" y="129165"/>
            <a:ext cx="56832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sz="2800" b="1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j-lt"/>
                <a:ea typeface="+mj-ea"/>
                <a:cs typeface="+mj-cs"/>
                <a:sym typeface="+mn-ea"/>
              </a:rPr>
              <a:t>try/catch</a:t>
            </a:r>
            <a:r>
              <a:rPr lang="zh-CN" altLang="en-US" sz="2800" b="1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j-lt"/>
                <a:ea typeface="+mj-ea"/>
                <a:cs typeface="+mj-cs"/>
                <a:sym typeface="+mn-ea"/>
              </a:rPr>
              <a:t>块</a:t>
            </a:r>
            <a:endParaRPr lang="en-US" altLang="zh-CN" sz="2800" b="1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26627" name="AutoShape 3"/>
          <p:cNvSpPr/>
          <p:nvPr/>
        </p:nvSpPr>
        <p:spPr>
          <a:xfrm>
            <a:off x="4608513" y="2781300"/>
            <a:ext cx="2197100" cy="2879725"/>
          </a:xfrm>
          <a:prstGeom prst="roundRect">
            <a:avLst>
              <a:gd name="adj" fmla="val 10333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lvl="0"/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6628" name="AutoShape 4"/>
          <p:cNvSpPr/>
          <p:nvPr/>
        </p:nvSpPr>
        <p:spPr>
          <a:xfrm>
            <a:off x="4968875" y="3067050"/>
            <a:ext cx="1439863" cy="5762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B563CF"/>
            </a:solidFill>
            <a:prstDash val="solid"/>
            <a:headEnd type="none" w="med" len="med"/>
            <a:tailEnd type="none" w="med" len="med"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lvl="0" algn="ctr"/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try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6629" name="AutoShape 5"/>
          <p:cNvSpPr/>
          <p:nvPr/>
        </p:nvSpPr>
        <p:spPr>
          <a:xfrm>
            <a:off x="4968875" y="4364038"/>
            <a:ext cx="1439863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B563CF"/>
            </a:solidFill>
            <a:prstDash val="solid"/>
            <a:headEnd type="none" w="med" len="med"/>
            <a:tailEnd type="none" w="med" len="med"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lvl="0" algn="ctr"/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catch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66022" name="AutoShape 6"/>
          <p:cNvSpPr/>
          <p:nvPr/>
        </p:nvSpPr>
        <p:spPr>
          <a:xfrm>
            <a:off x="7237413" y="4221163"/>
            <a:ext cx="183515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B563CF"/>
            </a:solidFill>
            <a:prstDash val="solid"/>
            <a:headEnd type="none" w="med" len="med"/>
            <a:tailEnd type="none" w="med" len="med"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lvl="0" algn="ctr"/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异常类型匹配 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66023" name="AutoShape 7"/>
          <p:cNvSpPr/>
          <p:nvPr/>
        </p:nvSpPr>
        <p:spPr>
          <a:xfrm>
            <a:off x="5473700" y="4940300"/>
            <a:ext cx="431800" cy="720725"/>
          </a:xfrm>
          <a:prstGeom prst="downArrow">
            <a:avLst>
              <a:gd name="adj1" fmla="val 50000"/>
              <a:gd name="adj2" fmla="val 4172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32" name="AutoShape 8"/>
          <p:cNvSpPr/>
          <p:nvPr/>
        </p:nvSpPr>
        <p:spPr>
          <a:xfrm>
            <a:off x="4284663" y="5732463"/>
            <a:ext cx="2879725" cy="7921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B563CF"/>
            </a:solidFill>
            <a:prstDash val="solid"/>
            <a:headEnd type="none" w="med" len="med"/>
            <a:tailEnd type="none" w="med" len="med"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lvl="0" algn="ctr"/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try/catch 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块后的代码段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1366025" name="AutoShape 9"/>
          <p:cNvCxnSpPr>
            <a:stCxn id="1366022" idx="1"/>
            <a:endCxn id="26629" idx="3"/>
          </p:cNvCxnSpPr>
          <p:nvPr/>
        </p:nvCxnSpPr>
        <p:spPr>
          <a:xfrm flipH="1">
            <a:off x="6408738" y="4437063"/>
            <a:ext cx="828675" cy="21590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366026" name="AutoShape 10"/>
          <p:cNvCxnSpPr>
            <a:stCxn id="26628" idx="3"/>
            <a:endCxn id="1366035" idx="1"/>
          </p:cNvCxnSpPr>
          <p:nvPr/>
        </p:nvCxnSpPr>
        <p:spPr>
          <a:xfrm>
            <a:off x="6408738" y="3355975"/>
            <a:ext cx="942975" cy="217488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366027" name="Text Box 11"/>
          <p:cNvSpPr txBox="1"/>
          <p:nvPr/>
        </p:nvSpPr>
        <p:spPr>
          <a:xfrm rot="-687340">
            <a:off x="6156325" y="4575175"/>
            <a:ext cx="1477963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rIns="0" anchor="t" anchorCtr="1"/>
          <a:lstStyle>
            <a:lvl1pPr marL="365125" indent="-255905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030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155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>
                <a:srgbClr val="000000"/>
              </a:buClr>
              <a:buNone/>
            </a:pP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进入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catch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块</a:t>
            </a:r>
            <a:endParaRPr lang="zh-CN" altLang="en-US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6636" name="AutoShape 12"/>
          <p:cNvSpPr/>
          <p:nvPr/>
        </p:nvSpPr>
        <p:spPr>
          <a:xfrm>
            <a:off x="179388" y="2668588"/>
            <a:ext cx="4244975" cy="2971800"/>
          </a:xfrm>
          <a:prstGeom prst="roundRect">
            <a:avLst>
              <a:gd name="adj" fmla="val 7370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65125" indent="-255905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030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155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public void method(){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57200" lvl="1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try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{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57200" lvl="1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     // 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代码段 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57200" lvl="1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     // 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产生异常的代码段 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57200" lvl="1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     // 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代码段 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57200" lvl="1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} </a:t>
            </a:r>
            <a:r>
              <a:rPr lang="en-US" altLang="zh-CN" sz="1800" b="1" dirty="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catch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(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异常类型 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ex) {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57200" lvl="1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     // 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对异常进行处理的代码段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57200" lvl="1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57200" lvl="1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// 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代码段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5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6637" name="Rectangle 13"/>
          <p:cNvSpPr>
            <a:spLocks noGrp="1"/>
          </p:cNvSpPr>
          <p:nvPr>
            <p:ph idx="1"/>
          </p:nvPr>
        </p:nvSpPr>
        <p:spPr>
          <a:xfrm>
            <a:off x="684213" y="1268413"/>
            <a:ext cx="8229600" cy="647700"/>
          </a:xfrm>
          <a:ln w="9525">
            <a:noFill/>
            <a:miter/>
          </a:ln>
        </p:spPr>
        <p:txBody>
          <a:bodyPr vert="horz" wrap="square" lIns="91440" tIns="45720" rIns="91440" bIns="45720" anchor="t"/>
          <a:lstStyle/>
          <a:p>
            <a:r>
              <a:rPr lang="zh-CN" altLang="en-US" dirty="0"/>
              <a:t>使用</a:t>
            </a:r>
            <a:r>
              <a:rPr lang="en-US" altLang="zh-CN" dirty="0"/>
              <a:t>try/catch</a:t>
            </a:r>
            <a:r>
              <a:rPr lang="zh-CN" altLang="en-US" dirty="0"/>
              <a:t>块捕获异常，分为三种情况：</a:t>
            </a:r>
            <a:endParaRPr lang="zh-CN" altLang="en-US" dirty="0"/>
          </a:p>
        </p:txBody>
      </p:sp>
      <p:sp>
        <p:nvSpPr>
          <p:cNvPr id="1366030" name="Line 14"/>
          <p:cNvSpPr/>
          <p:nvPr/>
        </p:nvSpPr>
        <p:spPr>
          <a:xfrm>
            <a:off x="250825" y="3717925"/>
            <a:ext cx="503238" cy="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66031" name="Line 15"/>
          <p:cNvSpPr/>
          <p:nvPr/>
        </p:nvSpPr>
        <p:spPr>
          <a:xfrm>
            <a:off x="250825" y="3213100"/>
            <a:ext cx="503238" cy="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66032" name="Line 16"/>
          <p:cNvSpPr/>
          <p:nvPr/>
        </p:nvSpPr>
        <p:spPr>
          <a:xfrm>
            <a:off x="250825" y="4581525"/>
            <a:ext cx="503238" cy="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66033" name="Line 17"/>
          <p:cNvSpPr/>
          <p:nvPr/>
        </p:nvSpPr>
        <p:spPr>
          <a:xfrm>
            <a:off x="250825" y="5118100"/>
            <a:ext cx="501650" cy="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42" name="AutoShape 18"/>
          <p:cNvSpPr/>
          <p:nvPr/>
        </p:nvSpPr>
        <p:spPr>
          <a:xfrm>
            <a:off x="1116013" y="1989138"/>
            <a:ext cx="1800225" cy="5032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B563CF"/>
            </a:solidFill>
            <a:prstDash val="solid"/>
            <a:headEnd type="none" w="med" len="med"/>
            <a:tailEnd type="none" w="med" len="med"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lvl="0" algn="ctr"/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第二种情况 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66035" name="AutoShape 19"/>
          <p:cNvSpPr/>
          <p:nvPr/>
        </p:nvSpPr>
        <p:spPr>
          <a:xfrm>
            <a:off x="7351713" y="3284538"/>
            <a:ext cx="1584325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B563CF"/>
            </a:solidFill>
            <a:prstDash val="solid"/>
            <a:headEnd type="none" w="med" len="med"/>
            <a:tailEnd type="none" w="med" len="med"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lvl="0" algn="ctr"/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产生异常对象 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1366036" name="AutoShape 20"/>
          <p:cNvCxnSpPr>
            <a:stCxn id="1366035" idx="2"/>
            <a:endCxn id="1366022" idx="0"/>
          </p:cNvCxnSpPr>
          <p:nvPr/>
        </p:nvCxnSpPr>
        <p:spPr>
          <a:xfrm>
            <a:off x="8143875" y="3860800"/>
            <a:ext cx="11113" cy="360363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366037" name="Text Box 21"/>
          <p:cNvSpPr txBox="1"/>
          <p:nvPr/>
        </p:nvSpPr>
        <p:spPr>
          <a:xfrm>
            <a:off x="4140200" y="5084763"/>
            <a:ext cx="1477963" cy="366712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rIns="0" anchor="t" anchorCtr="1"/>
          <a:lstStyle>
            <a:lvl1pPr marL="365125" indent="-255905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030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155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>
                <a:srgbClr val="000000"/>
              </a:buClr>
              <a:buNone/>
            </a:pP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程序继续执行</a:t>
            </a:r>
            <a:endParaRPr lang="zh-CN" altLang="en-US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66038" name="AutoShape 22"/>
          <p:cNvSpPr/>
          <p:nvPr/>
        </p:nvSpPr>
        <p:spPr>
          <a:xfrm>
            <a:off x="5219700" y="1782763"/>
            <a:ext cx="3851275" cy="693737"/>
          </a:xfrm>
          <a:prstGeom prst="wedgeRoundRectCallout">
            <a:avLst>
              <a:gd name="adj1" fmla="val 29718"/>
              <a:gd name="adj2" fmla="val 14061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t" anchorCtr="1">
            <a:spAutoFit/>
          </a:bodyPr>
          <a:lstStyle/>
          <a:p>
            <a:pPr lvl="0" eaLnBrk="1" hangingPunct="1"/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异常是一种特殊的对象，</a:t>
            </a:r>
            <a:r>
              <a:rPr lang="zh-CN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类型为java.lang.Exception或其子类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66039" name="Line 23"/>
          <p:cNvSpPr/>
          <p:nvPr/>
        </p:nvSpPr>
        <p:spPr>
          <a:xfrm>
            <a:off x="250825" y="4294188"/>
            <a:ext cx="503238" cy="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66040" name="Text Box 24"/>
          <p:cNvSpPr txBox="1"/>
          <p:nvPr/>
        </p:nvSpPr>
        <p:spPr>
          <a:xfrm rot="814890">
            <a:off x="6227763" y="3068638"/>
            <a:ext cx="1223962" cy="366712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rIns="0" anchor="t" anchorCtr="1"/>
          <a:lstStyle>
            <a:lvl1pPr marL="365125" indent="-255905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030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155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>
                <a:srgbClr val="000000"/>
              </a:buClr>
              <a:buNone/>
            </a:pP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发生异常</a:t>
            </a:r>
            <a:endParaRPr lang="zh-CN" altLang="en-US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6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66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66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6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66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66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66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66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6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66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6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6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66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36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66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6022" grpId="0" bldLvl="0" animBg="1"/>
      <p:bldP spid="1366023" grpId="0" bldLvl="0" animBg="1"/>
      <p:bldP spid="1366027" grpId="0"/>
      <p:bldP spid="1366035" grpId="0" bldLvl="0" animBg="1"/>
      <p:bldP spid="1366037" grpId="0"/>
      <p:bldP spid="1366038" grpId="0" bldLvl="0" animBg="1"/>
      <p:bldP spid="13660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禾米教育横版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54940" y="156210"/>
            <a:ext cx="1747520" cy="491490"/>
          </a:xfrm>
          <a:prstGeom prst="rect">
            <a:avLst/>
          </a:prstGeom>
        </p:spPr>
      </p:pic>
      <p:pic>
        <p:nvPicPr>
          <p:cNvPr id="7" name="图片 6" descr="图层-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5715" y="5302885"/>
            <a:ext cx="12195175" cy="1550035"/>
          </a:xfrm>
          <a:prstGeom prst="rect">
            <a:avLst/>
          </a:prstGeom>
        </p:spPr>
      </p:pic>
      <p:pic>
        <p:nvPicPr>
          <p:cNvPr id="10" name="图片 9" descr="组-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10160" y="1270"/>
            <a:ext cx="12211050" cy="791845"/>
          </a:xfrm>
          <a:prstGeom prst="rect">
            <a:avLst/>
          </a:prstGeom>
        </p:spPr>
      </p:pic>
      <p:pic>
        <p:nvPicPr>
          <p:cNvPr id="11" name="图片 10" descr="禾米教育横版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54940" y="207010"/>
            <a:ext cx="1747520" cy="49149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019993" y="129739"/>
            <a:ext cx="56832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sz="2800" b="1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j-lt"/>
                <a:ea typeface="+mj-ea"/>
                <a:cs typeface="+mj-cs"/>
                <a:sym typeface="+mn-ea"/>
              </a:rPr>
              <a:t>try/catch</a:t>
            </a:r>
            <a:r>
              <a:rPr lang="zh-CN" altLang="en-US" sz="2800" b="1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j-lt"/>
                <a:ea typeface="+mj-ea"/>
                <a:cs typeface="+mj-cs"/>
                <a:sym typeface="+mn-ea"/>
              </a:rPr>
              <a:t>块</a:t>
            </a:r>
            <a:endParaRPr lang="zh-CN" altLang="en-US" sz="2800" b="1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1367042" name="Rectangle 2"/>
          <p:cNvSpPr>
            <a:spLocks noGrp="1"/>
          </p:cNvSpPr>
          <p:nvPr>
            <p:ph type="title"/>
          </p:nvPr>
        </p:nvSpPr>
        <p:spPr bwMode="auto">
          <a:xfrm>
            <a:off x="1535430" y="829945"/>
            <a:ext cx="10515600" cy="1325563"/>
          </a:xfrm>
          <a:noFill/>
          <a:ln w="9525" cmpd="sng">
            <a:prstDash val="solid"/>
          </a:ln>
          <a:effectLst/>
          <a:sp3d prstMaterial="plastic"/>
        </p:spPr>
        <p:txBody>
          <a:bodyPr vert="horz" wrap="square" lIns="91440" tIns="45720" rIns="91440" bIns="45720" numCol="1" rtlCol="0" anchor="ctr" anchorCtr="0" compatLnSpc="1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1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try/catch</a:t>
            </a:r>
            <a:r>
              <a:rPr kumimoji="0" lang="zh-CN" altLang="en-US" sz="41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块</a:t>
            </a:r>
            <a:r>
              <a:rPr kumimoji="0" lang="en-US" altLang="zh-CN" sz="41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7-4</a:t>
            </a:r>
            <a:endParaRPr kumimoji="0" lang="en-US" altLang="zh-CN" sz="4100" b="1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651" name="Rectangle 3"/>
          <p:cNvSpPr>
            <a:spLocks noGrp="1"/>
          </p:cNvSpPr>
          <p:nvPr>
            <p:ph idx="1"/>
          </p:nvPr>
        </p:nvSpPr>
        <p:spPr>
          <a:xfrm>
            <a:off x="1308418" y="1445895"/>
            <a:ext cx="8229600" cy="431800"/>
          </a:xfrm>
          <a:ln w="9525">
            <a:noFill/>
            <a:miter/>
          </a:ln>
        </p:spPr>
        <p:txBody>
          <a:bodyPr vert="horz" wrap="square" lIns="91440" tIns="45720" rIns="91440" bIns="45720" anchor="t">
            <a:normAutofit fontScale="90000"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使用示例模拟第二种情况：</a:t>
            </a:r>
            <a:endParaRPr lang="zh-CN" altLang="en-US" dirty="0"/>
          </a:p>
        </p:txBody>
      </p:sp>
      <p:sp>
        <p:nvSpPr>
          <p:cNvPr id="1367044" name="AutoShape 4"/>
          <p:cNvSpPr/>
          <p:nvPr/>
        </p:nvSpPr>
        <p:spPr>
          <a:xfrm>
            <a:off x="1094105" y="798195"/>
            <a:ext cx="7343775" cy="6523038"/>
          </a:xfrm>
          <a:prstGeom prst="roundRect">
            <a:avLst>
              <a:gd name="adj" fmla="val 2769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65125" indent="-255905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030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155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public class AccpException {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57200" lvl="1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public static void main(String[] args) {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914400" lvl="2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System.out.print("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请输入课程代号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(1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至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之间的数字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):");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914400" lvl="2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Scanner in = new Scanner(System.in);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914400" lvl="2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try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{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1371600" lvl="3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int courseCode = in.nextInt();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1371600" lvl="3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switch (courseCode) {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1371600" lvl="3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	case 1: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1371600" lvl="3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		System.out.println("C#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编程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");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1371600" lvl="3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		break;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1371600" lvl="3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	case 2: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1371600" lvl="3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		System.out.println("Java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编程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");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1371600" lvl="3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		break;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1371600" lvl="3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	case 3: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1371600" lvl="3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		System.out.println("SQL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基础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");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1371600" lvl="3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914400" lvl="2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} </a:t>
            </a:r>
            <a:r>
              <a:rPr lang="en-US" altLang="zh-CN" sz="1800" b="1" dirty="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catch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(Exception ex) {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914400" lvl="2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       System.out.println("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输入不为数字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!");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914400" lvl="2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       </a:t>
            </a:r>
            <a:r>
              <a:rPr lang="en-US" altLang="zh-CN" sz="1800" b="1" dirty="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ex.printStackTrace();</a:t>
            </a:r>
            <a:endParaRPr lang="en-US" altLang="zh-CN" sz="1800" b="1" dirty="0">
              <a:solidFill>
                <a:srgbClr val="0033C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914400" lvl="2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914400" lvl="2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System.out.println("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欢迎提出建议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!");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57200" lvl="1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67045" name="AutoShape 5"/>
          <p:cNvSpPr/>
          <p:nvPr/>
        </p:nvSpPr>
        <p:spPr>
          <a:xfrm>
            <a:off x="6061393" y="2165033"/>
            <a:ext cx="1512887" cy="549275"/>
          </a:xfrm>
          <a:prstGeom prst="leftArrow">
            <a:avLst>
              <a:gd name="adj1" fmla="val 50000"/>
              <a:gd name="adj2" fmla="val 68858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lvl="0" algn="ctr" eaLnBrk="1" hangingPunct="1">
              <a:spcBef>
                <a:spcPct val="50000"/>
              </a:spcBef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输入：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B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67046" name="AutoShape 6"/>
          <p:cNvSpPr/>
          <p:nvPr/>
        </p:nvSpPr>
        <p:spPr>
          <a:xfrm>
            <a:off x="7950518" y="6054408"/>
            <a:ext cx="1890712" cy="10144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B563CF"/>
            </a:solidFill>
            <a:prstDash val="solid"/>
            <a:headEnd type="none" w="med" len="med"/>
            <a:tailEnd type="none" w="med" len="med"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lvl="0"/>
            <a:r>
              <a:rPr lang="en-US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输入不为数字!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 eaLnBrk="1" hangingPunct="1"/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异常堆栈信息</a:t>
            </a:r>
            <a:endParaRPr lang="en-US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/>
            <a:r>
              <a:rPr lang="en-US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欢迎提出建议!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67047" name="AutoShape 7"/>
          <p:cNvSpPr/>
          <p:nvPr/>
        </p:nvSpPr>
        <p:spPr>
          <a:xfrm>
            <a:off x="6242368" y="6297295"/>
            <a:ext cx="1619250" cy="549275"/>
          </a:xfrm>
          <a:prstGeom prst="rightArrow">
            <a:avLst>
              <a:gd name="adj1" fmla="val 50000"/>
              <a:gd name="adj2" fmla="val 73699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lvl="0" algn="ctr" eaLnBrk="1" hangingPunct="1">
              <a:spcBef>
                <a:spcPct val="50000"/>
              </a:spcBef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控制台输出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6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36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6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6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7044" grpId="0" bldLvl="0" animBg="1"/>
      <p:bldP spid="1367045" grpId="0" bldLvl="0" animBg="1"/>
      <p:bldP spid="1367046" grpId="0" bldLvl="0" animBg="1"/>
      <p:bldP spid="1367047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禾米教育横版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54940" y="156210"/>
            <a:ext cx="1747520" cy="491490"/>
          </a:xfrm>
          <a:prstGeom prst="rect">
            <a:avLst/>
          </a:prstGeom>
        </p:spPr>
      </p:pic>
      <p:pic>
        <p:nvPicPr>
          <p:cNvPr id="7" name="图片 6" descr="图层-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5715" y="5302885"/>
            <a:ext cx="12195175" cy="1550035"/>
          </a:xfrm>
          <a:prstGeom prst="rect">
            <a:avLst/>
          </a:prstGeom>
        </p:spPr>
      </p:pic>
      <p:pic>
        <p:nvPicPr>
          <p:cNvPr id="10" name="图片 9" descr="组-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10160" y="1270"/>
            <a:ext cx="12211050" cy="791845"/>
          </a:xfrm>
          <a:prstGeom prst="rect">
            <a:avLst/>
          </a:prstGeom>
        </p:spPr>
      </p:pic>
      <p:pic>
        <p:nvPicPr>
          <p:cNvPr id="11" name="图片 10" descr="禾米教育横版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54940" y="207010"/>
            <a:ext cx="1747520" cy="49149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799013" y="106576"/>
            <a:ext cx="56832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sz="2800" b="1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j-lt"/>
                <a:ea typeface="+mj-ea"/>
                <a:cs typeface="+mj-cs"/>
                <a:sym typeface="+mn-ea"/>
              </a:rPr>
              <a:t>try/catch</a:t>
            </a:r>
            <a:r>
              <a:rPr lang="zh-CN" altLang="en-US" sz="2800" b="1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j-lt"/>
                <a:ea typeface="+mj-ea"/>
                <a:cs typeface="+mj-cs"/>
                <a:sym typeface="+mn-ea"/>
              </a:rPr>
              <a:t>块</a:t>
            </a:r>
            <a:endParaRPr lang="en-US" altLang="zh-CN" sz="2800" b="1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28674" name="Rectangle 2"/>
          <p:cNvSpPr>
            <a:spLocks noGrp="1"/>
          </p:cNvSpPr>
          <p:nvPr>
            <p:ph idx="1"/>
          </p:nvPr>
        </p:nvSpPr>
        <p:spPr>
          <a:xfrm>
            <a:off x="684213" y="1125538"/>
            <a:ext cx="8229600" cy="935037"/>
          </a:xfrm>
          <a:ln w="9525">
            <a:noFill/>
            <a:miter/>
          </a:ln>
        </p:spPr>
        <p:txBody>
          <a:bodyPr vert="horz" wrap="square" lIns="91440" tIns="45720" rIns="91440" bIns="45720" anchor="t"/>
          <a:lstStyle/>
          <a:p>
            <a:pPr>
              <a:lnSpc>
                <a:spcPct val="90000"/>
              </a:lnSpc>
            </a:pPr>
            <a:r>
              <a:rPr lang="en-US" altLang="zh-CN" dirty="0"/>
              <a:t>printStackTrace</a:t>
            </a:r>
            <a:r>
              <a:rPr lang="zh-CN" altLang="en-US" dirty="0"/>
              <a:t>的堆栈跟踪功能显示出程序运行到当前类的执行流程 </a:t>
            </a:r>
            <a:endParaRPr lang="zh-CN" altLang="en-US" dirty="0"/>
          </a:p>
          <a:p>
            <a:pPr>
              <a:lnSpc>
                <a:spcPct val="90000"/>
              </a:lnSpc>
            </a:pPr>
            <a:endParaRPr lang="zh-CN" altLang="en-US" dirty="0"/>
          </a:p>
        </p:txBody>
      </p:sp>
      <p:sp>
        <p:nvSpPr>
          <p:cNvPr id="28675" name="AutoShape 3"/>
          <p:cNvSpPr/>
          <p:nvPr/>
        </p:nvSpPr>
        <p:spPr>
          <a:xfrm>
            <a:off x="1346200" y="1844675"/>
            <a:ext cx="7327900" cy="4016375"/>
          </a:xfrm>
          <a:prstGeom prst="roundRect">
            <a:avLst>
              <a:gd name="adj" fmla="val 3046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65125" indent="-255905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030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155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public class AccpException {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      public static void main(String[] args) {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57200" lvl="1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      System.out.print(</a:t>
            </a:r>
            <a:r>
              <a:rPr lang="en-US" altLang="zh-CN" sz="1800" b="1" dirty="0">
                <a:latin typeface="Arial" panose="020B0604020202020204" pitchFamily="34" charset="0"/>
              </a:rPr>
              <a:t>"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请输入课程代号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(1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至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之间的数字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：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");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57200" lvl="1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      Scanner in = new Scanner(System.in);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57200" lvl="1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try 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{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914400" lvl="2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     int courseCode = in.nextInt();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914400" lvl="2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     //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此处代码省略</a:t>
            </a:r>
            <a:endParaRPr lang="zh-CN" altLang="en-US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57200" lvl="1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       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} </a:t>
            </a:r>
            <a:r>
              <a:rPr lang="en-US" altLang="zh-CN" sz="1800" b="1" dirty="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catch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(Exception ex) {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57200" lvl="1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            System.out.println(</a:t>
            </a:r>
            <a:r>
              <a:rPr lang="en-US" altLang="zh-CN" sz="1800" b="1" dirty="0">
                <a:latin typeface="Arial" panose="020B0604020202020204" pitchFamily="34" charset="0"/>
              </a:rPr>
              <a:t>"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输入不为数字！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");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57200" lvl="1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            </a:t>
            </a:r>
            <a:r>
              <a:rPr lang="en-US" altLang="zh-CN" sz="1800" b="1" dirty="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ex.printStackTrace();</a:t>
            </a:r>
            <a:endParaRPr lang="en-US" altLang="zh-CN" sz="1800" b="1" dirty="0">
              <a:solidFill>
                <a:srgbClr val="0033C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57200" lvl="1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      }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57200" lvl="1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      System.out.println("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欢迎提出建议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!");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      }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901700" y="4652963"/>
            <a:ext cx="7278688" cy="2120900"/>
            <a:chOff x="568" y="2931"/>
            <a:chExt cx="4585" cy="1336"/>
          </a:xfrm>
        </p:grpSpPr>
        <p:sp>
          <p:nvSpPr>
            <p:cNvPr id="28678" name="AutoShape 6"/>
            <p:cNvSpPr/>
            <p:nvPr/>
          </p:nvSpPr>
          <p:spPr>
            <a:xfrm>
              <a:off x="568" y="3118"/>
              <a:ext cx="4585" cy="1149"/>
            </a:xfrm>
            <a:prstGeom prst="roundRect">
              <a:avLst>
                <a:gd name="adj" fmla="val 7458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FFFFFF"/>
                </a:gs>
              </a:gsLst>
              <a:lin ang="5400000" scaled="1"/>
              <a:tileRect/>
            </a:gradFill>
            <a:ln w="9525" cap="flat" cmpd="sng">
              <a:solidFill>
                <a:srgbClr val="993366"/>
              </a:solidFill>
              <a:prstDash val="solid"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65125" indent="-255905" algn="l" rtl="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21030" indent="-228600" algn="l" rtl="0" eaLnBrk="0" fontAlgn="base" hangingPunct="0">
                <a:spcBef>
                  <a:spcPts val="325"/>
                </a:spcBef>
                <a:spcAft>
                  <a:spcPct val="0"/>
                </a:spcAft>
                <a:buClr>
                  <a:schemeClr val="accent1"/>
                </a:buClr>
                <a:buFont typeface="Verdana" panose="020B0604030504040204" pitchFamily="34" charset="0"/>
                <a:buChar char="◦"/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9155" indent="-228600" algn="l" rtl="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43000" indent="-228600" algn="l" rtl="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228600" algn="l" rtl="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>
                  <a:srgbClr val="000000"/>
                </a:buClr>
                <a:buNone/>
              </a:pPr>
              <a:r>
                <a:rPr lang="en-US" altLang="en-US" sz="1800" b="1" u="sng" dirty="0">
                  <a:latin typeface="Arial" panose="020B0604020202020204" pitchFamily="34" charset="0"/>
                  <a:ea typeface="黑体" panose="02010609060101010101" pitchFamily="49" charset="-122"/>
                </a:rPr>
                <a:t>java.util.InputMismatchException</a:t>
              </a:r>
              <a:endParaRPr lang="en-US" altLang="en-US" sz="1800" b="1" dirty="0">
                <a:latin typeface="Arial" panose="020B0604020202020204" pitchFamily="34" charset="0"/>
                <a:ea typeface="黑体" panose="02010609060101010101" pitchFamily="49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>
                  <a:srgbClr val="000000"/>
                </a:buClr>
                <a:buNone/>
              </a:pPr>
              <a:r>
                <a:rPr lang="en-US" altLang="en-US" sz="1800" b="1" dirty="0">
                  <a:latin typeface="Arial" panose="020B0604020202020204" pitchFamily="34" charset="0"/>
                  <a:ea typeface="黑体" panose="02010609060101010101" pitchFamily="49" charset="-122"/>
                </a:rPr>
                <a:t>at java.util.Scanner.throwFor(</a:t>
              </a:r>
              <a:r>
                <a:rPr lang="en-US" altLang="en-US" sz="1800" b="1" u="sng" dirty="0">
                  <a:latin typeface="Arial" panose="020B0604020202020204" pitchFamily="34" charset="0"/>
                  <a:ea typeface="黑体" panose="02010609060101010101" pitchFamily="49" charset="-122"/>
                </a:rPr>
                <a:t>Scanner.java:840</a:t>
              </a:r>
              <a:r>
                <a:rPr lang="en-US" altLang="en-US" sz="1800" b="1" dirty="0">
                  <a:latin typeface="Arial" panose="020B0604020202020204" pitchFamily="34" charset="0"/>
                  <a:ea typeface="黑体" panose="02010609060101010101" pitchFamily="49" charset="-122"/>
                </a:rPr>
                <a:t>)</a:t>
              </a:r>
              <a:endParaRPr lang="en-US" altLang="en-US" sz="1800" b="1" dirty="0">
                <a:latin typeface="Arial" panose="020B0604020202020204" pitchFamily="34" charset="0"/>
                <a:ea typeface="黑体" panose="02010609060101010101" pitchFamily="49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>
                  <a:srgbClr val="000000"/>
                </a:buClr>
                <a:buNone/>
              </a:pPr>
              <a:r>
                <a:rPr lang="en-US" altLang="en-US" sz="1800" b="1" dirty="0">
                  <a:latin typeface="Arial" panose="020B0604020202020204" pitchFamily="34" charset="0"/>
                  <a:ea typeface="黑体" panose="02010609060101010101" pitchFamily="49" charset="-122"/>
                </a:rPr>
                <a:t>at java.util.Scanner.next(</a:t>
              </a:r>
              <a:r>
                <a:rPr lang="en-US" altLang="en-US" sz="1800" b="1" u="sng" dirty="0">
                  <a:latin typeface="Arial" panose="020B0604020202020204" pitchFamily="34" charset="0"/>
                  <a:ea typeface="黑体" panose="02010609060101010101" pitchFamily="49" charset="-122"/>
                </a:rPr>
                <a:t>Scanner.java:1461</a:t>
              </a:r>
              <a:r>
                <a:rPr lang="en-US" altLang="en-US" sz="1800" b="1" dirty="0">
                  <a:latin typeface="Arial" panose="020B0604020202020204" pitchFamily="34" charset="0"/>
                  <a:ea typeface="黑体" panose="02010609060101010101" pitchFamily="49" charset="-122"/>
                </a:rPr>
                <a:t>)</a:t>
              </a:r>
              <a:endParaRPr lang="en-US" altLang="en-US" sz="1800" b="1" dirty="0">
                <a:latin typeface="Arial" panose="020B0604020202020204" pitchFamily="34" charset="0"/>
                <a:ea typeface="黑体" panose="02010609060101010101" pitchFamily="49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>
                  <a:srgbClr val="000000"/>
                </a:buClr>
                <a:buNone/>
              </a:pPr>
              <a:r>
                <a:rPr lang="en-US" altLang="en-US" sz="1800" b="1" dirty="0">
                  <a:latin typeface="Arial" panose="020B0604020202020204" pitchFamily="34" charset="0"/>
                  <a:ea typeface="黑体" panose="02010609060101010101" pitchFamily="49" charset="-122"/>
                </a:rPr>
                <a:t>at java.util.Scanner.nextInt(</a:t>
              </a:r>
              <a:r>
                <a:rPr lang="en-US" altLang="en-US" sz="1800" b="1" u="sng" dirty="0">
                  <a:latin typeface="Arial" panose="020B0604020202020204" pitchFamily="34" charset="0"/>
                  <a:ea typeface="黑体" panose="02010609060101010101" pitchFamily="49" charset="-122"/>
                </a:rPr>
                <a:t>Scanner.java:2091</a:t>
              </a:r>
              <a:r>
                <a:rPr lang="en-US" altLang="en-US" sz="1800" b="1" dirty="0">
                  <a:latin typeface="Arial" panose="020B0604020202020204" pitchFamily="34" charset="0"/>
                  <a:ea typeface="黑体" panose="02010609060101010101" pitchFamily="49" charset="-122"/>
                </a:rPr>
                <a:t>)</a:t>
              </a:r>
              <a:endParaRPr lang="en-US" altLang="en-US" sz="1800" b="1" dirty="0">
                <a:latin typeface="Arial" panose="020B0604020202020204" pitchFamily="34" charset="0"/>
                <a:ea typeface="黑体" panose="02010609060101010101" pitchFamily="49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>
                  <a:srgbClr val="000000"/>
                </a:buClr>
                <a:buNone/>
              </a:pPr>
              <a:r>
                <a:rPr lang="en-US" altLang="en-US" sz="1800" b="1" dirty="0">
                  <a:latin typeface="Arial" panose="020B0604020202020204" pitchFamily="34" charset="0"/>
                  <a:ea typeface="黑体" panose="02010609060101010101" pitchFamily="49" charset="-122"/>
                </a:rPr>
                <a:t>at java.util.Scanner.nextInt(</a:t>
              </a:r>
              <a:r>
                <a:rPr lang="en-US" altLang="en-US" sz="1800" b="1" u="sng" dirty="0">
                  <a:latin typeface="Arial" panose="020B0604020202020204" pitchFamily="34" charset="0"/>
                  <a:ea typeface="黑体" panose="02010609060101010101" pitchFamily="49" charset="-122"/>
                </a:rPr>
                <a:t>Scanner.java:2050</a:t>
              </a:r>
              <a:r>
                <a:rPr lang="en-US" altLang="en-US" sz="1800" b="1" dirty="0">
                  <a:latin typeface="Arial" panose="020B0604020202020204" pitchFamily="34" charset="0"/>
                  <a:ea typeface="黑体" panose="02010609060101010101" pitchFamily="49" charset="-122"/>
                </a:rPr>
                <a:t>)</a:t>
              </a:r>
              <a:endParaRPr lang="en-US" altLang="en-US" sz="1800" b="1" dirty="0">
                <a:latin typeface="Arial" panose="020B0604020202020204" pitchFamily="34" charset="0"/>
                <a:ea typeface="黑体" panose="02010609060101010101" pitchFamily="49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>
                  <a:srgbClr val="000000"/>
                </a:buClr>
                <a:buNone/>
              </a:pPr>
              <a:r>
                <a:rPr lang="en-US" altLang="en-US" sz="1800" b="1" dirty="0">
                  <a:latin typeface="Arial" panose="020B0604020202020204" pitchFamily="34" charset="0"/>
                  <a:ea typeface="黑体" panose="02010609060101010101" pitchFamily="49" charset="-122"/>
                </a:rPr>
                <a:t>at s2jsp.sg.ch05.AccpException.main(</a:t>
              </a:r>
              <a:r>
                <a:rPr lang="en-US" altLang="en-US" sz="1800" b="1" u="sng" dirty="0">
                  <a:latin typeface="Arial" panose="020B0604020202020204" pitchFamily="34" charset="0"/>
                  <a:ea typeface="黑体" panose="02010609060101010101" pitchFamily="49" charset="-122"/>
                </a:rPr>
                <a:t>AccpException.java:23</a:t>
              </a:r>
              <a:r>
                <a:rPr lang="en-US" altLang="en-US" sz="1800" b="1" dirty="0">
                  <a:latin typeface="Arial" panose="020B0604020202020204" pitchFamily="34" charset="0"/>
                  <a:ea typeface="黑体" panose="02010609060101010101" pitchFamily="49" charset="-122"/>
                </a:rPr>
                <a:t>)</a:t>
              </a:r>
              <a:endPara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8679" name="AutoShape 7"/>
            <p:cNvSpPr/>
            <p:nvPr/>
          </p:nvSpPr>
          <p:spPr>
            <a:xfrm>
              <a:off x="2336" y="2931"/>
              <a:ext cx="952" cy="251"/>
            </a:xfrm>
            <a:prstGeom prst="wedgeRoundRectCallout">
              <a:avLst>
                <a:gd name="adj1" fmla="val -74477"/>
                <a:gd name="adj2" fmla="val 69125"/>
                <a:gd name="adj3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5400000" scaled="1"/>
              <a:tileRect/>
            </a:gradFill>
            <a:ln w="9525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53882" dir="2699999" algn="ctr" rotWithShape="0">
                <a:schemeClr val="bg2">
                  <a:alpha val="50000"/>
                </a:schemeClr>
              </a:outerShdw>
            </a:effectLst>
          </p:spPr>
          <p:txBody>
            <a:bodyPr anchor="t" anchorCtr="1">
              <a:spAutoFit/>
            </a:bodyPr>
            <a:lstStyle/>
            <a:p>
              <a:pPr lvl="0" eaLnBrk="1" hangingPunct="1"/>
              <a:r>
                <a:rPr lang="zh-CN" altLang="en-US" b="1" dirty="0">
                  <a:latin typeface="Arial" panose="020B0604020202020204" pitchFamily="34" charset="0"/>
                  <a:ea typeface="黑体" panose="02010609060101010101" pitchFamily="49" charset="-122"/>
                </a:rPr>
                <a:t>异常类型</a:t>
              </a:r>
              <a:endParaRPr lang="zh-CN" altLang="en-US" b="1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8680" name="AutoShape 8"/>
            <p:cNvSpPr/>
            <p:nvPr/>
          </p:nvSpPr>
          <p:spPr>
            <a:xfrm>
              <a:off x="703" y="2931"/>
              <a:ext cx="998" cy="24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FFFFFF"/>
                </a:gs>
              </a:gsLst>
              <a:lin ang="5400000" scaled="1"/>
              <a:tileRect/>
            </a:gradFill>
            <a:ln w="9525" cap="flat" cmpd="sng">
              <a:solidFill>
                <a:srgbClr val="B563CF"/>
              </a:solidFill>
              <a:prstDash val="solid"/>
              <a:headEnd type="none" w="med" len="med"/>
              <a:tailEnd type="none" w="med" len="med"/>
            </a:ln>
            <a:effectLst>
              <a:outerShdw dist="107763" dir="81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lvl="0" algn="ctr"/>
              <a:r>
                <a:rPr lang="zh-CN" altLang="en-US" b="1" dirty="0">
                  <a:latin typeface="Arial" panose="020B0604020202020204" pitchFamily="34" charset="0"/>
                  <a:ea typeface="黑体" panose="02010609060101010101" pitchFamily="49" charset="-122"/>
                </a:rPr>
                <a:t>异常堆栈信息</a:t>
              </a:r>
              <a:endParaRPr lang="zh-CN" altLang="en-US" b="1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8681" name="AutoShape 9"/>
            <p:cNvSpPr/>
            <p:nvPr/>
          </p:nvSpPr>
          <p:spPr>
            <a:xfrm>
              <a:off x="3379" y="3088"/>
              <a:ext cx="1701" cy="251"/>
            </a:xfrm>
            <a:prstGeom prst="wedgeRoundRectCallout">
              <a:avLst>
                <a:gd name="adj1" fmla="val -97972"/>
                <a:gd name="adj2" fmla="val 68329"/>
                <a:gd name="adj3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5400000" scaled="1"/>
              <a:tileRect/>
            </a:gradFill>
            <a:ln w="9525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53882" dir="2699999" algn="ctr" rotWithShape="0">
                <a:schemeClr val="bg2">
                  <a:alpha val="50000"/>
                </a:schemeClr>
              </a:outerShdw>
            </a:effectLst>
          </p:spPr>
          <p:txBody>
            <a:bodyPr anchor="t" anchorCtr="1">
              <a:spAutoFit/>
            </a:bodyPr>
            <a:lstStyle/>
            <a:p>
              <a:pPr lvl="0" eaLnBrk="1" hangingPunct="1"/>
              <a:r>
                <a:rPr lang="zh-CN" altLang="en-US" b="1" dirty="0">
                  <a:latin typeface="Arial" panose="020B0604020202020204" pitchFamily="34" charset="0"/>
                  <a:ea typeface="黑体" panose="02010609060101010101" pitchFamily="49" charset="-122"/>
                </a:rPr>
                <a:t>在此方法中抛出了异常</a:t>
              </a:r>
              <a:endParaRPr lang="zh-CN" altLang="en-US" b="1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禾米教育横版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54940" y="156210"/>
            <a:ext cx="1747520" cy="491490"/>
          </a:xfrm>
          <a:prstGeom prst="rect">
            <a:avLst/>
          </a:prstGeom>
        </p:spPr>
      </p:pic>
      <p:pic>
        <p:nvPicPr>
          <p:cNvPr id="7" name="图片 6" descr="图层-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5715" y="5302885"/>
            <a:ext cx="12195175" cy="1550035"/>
          </a:xfrm>
          <a:prstGeom prst="rect">
            <a:avLst/>
          </a:prstGeom>
        </p:spPr>
      </p:pic>
      <p:pic>
        <p:nvPicPr>
          <p:cNvPr id="10" name="图片 9" descr="组-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10160" y="1270"/>
            <a:ext cx="12211050" cy="791845"/>
          </a:xfrm>
          <a:prstGeom prst="rect">
            <a:avLst/>
          </a:prstGeom>
        </p:spPr>
      </p:pic>
      <p:pic>
        <p:nvPicPr>
          <p:cNvPr id="11" name="图片 10" descr="禾米教育横版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54940" y="207010"/>
            <a:ext cx="1747520" cy="49149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968875" y="153829"/>
            <a:ext cx="56832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sz="2800" b="1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j-lt"/>
                <a:ea typeface="+mj-ea"/>
                <a:cs typeface="+mj-cs"/>
                <a:sym typeface="+mn-ea"/>
              </a:rPr>
              <a:t>try/catch</a:t>
            </a:r>
            <a:r>
              <a:rPr lang="zh-CN" altLang="en-US" sz="2800" b="1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j-lt"/>
                <a:ea typeface="+mj-ea"/>
                <a:cs typeface="+mj-cs"/>
                <a:sym typeface="+mn-ea"/>
              </a:rPr>
              <a:t>块</a:t>
            </a:r>
            <a:endParaRPr lang="en-US" altLang="zh-CN" sz="2800" b="1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29699" name="AutoShape 3"/>
          <p:cNvSpPr/>
          <p:nvPr/>
        </p:nvSpPr>
        <p:spPr>
          <a:xfrm>
            <a:off x="4608513" y="2355850"/>
            <a:ext cx="2197100" cy="2879725"/>
          </a:xfrm>
          <a:prstGeom prst="roundRect">
            <a:avLst>
              <a:gd name="adj" fmla="val 10912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lvl="0"/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9700" name="AutoShape 4"/>
          <p:cNvSpPr/>
          <p:nvPr/>
        </p:nvSpPr>
        <p:spPr>
          <a:xfrm>
            <a:off x="4968875" y="2641600"/>
            <a:ext cx="1439863" cy="5762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B563CF"/>
            </a:solidFill>
            <a:prstDash val="solid"/>
            <a:headEnd type="none" w="med" len="med"/>
            <a:tailEnd type="none" w="med" len="med"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lvl="0" algn="ctr"/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try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9701" name="AutoShape 5"/>
          <p:cNvSpPr/>
          <p:nvPr/>
        </p:nvSpPr>
        <p:spPr>
          <a:xfrm>
            <a:off x="4968875" y="3938588"/>
            <a:ext cx="1439863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B563CF"/>
            </a:solidFill>
            <a:prstDash val="solid"/>
            <a:headEnd type="none" w="med" len="med"/>
            <a:tailEnd type="none" w="med" len="med"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lvl="0" algn="ctr"/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catch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69094" name="AutoShape 6"/>
          <p:cNvSpPr/>
          <p:nvPr/>
        </p:nvSpPr>
        <p:spPr>
          <a:xfrm>
            <a:off x="7237413" y="3651250"/>
            <a:ext cx="1835150" cy="7191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B563CF"/>
            </a:solidFill>
            <a:prstDash val="solid"/>
            <a:headEnd type="none" w="med" len="med"/>
            <a:tailEnd type="none" w="med" len="med"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lvl="0" algn="ctr"/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异常类型不匹配 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9703" name="AutoShape 7"/>
          <p:cNvSpPr/>
          <p:nvPr/>
        </p:nvSpPr>
        <p:spPr>
          <a:xfrm>
            <a:off x="4500563" y="5307013"/>
            <a:ext cx="2592387" cy="8588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B563CF"/>
            </a:solidFill>
            <a:prstDash val="solid"/>
            <a:headEnd type="none" w="med" len="med"/>
            <a:tailEnd type="none" w="med" len="med"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lvl="0" algn="ctr"/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try/catch 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块后的代码段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1369096" name="AutoShape 8"/>
          <p:cNvCxnSpPr>
            <a:stCxn id="1369094" idx="2"/>
            <a:endCxn id="1369107" idx="0"/>
          </p:cNvCxnSpPr>
          <p:nvPr/>
        </p:nvCxnSpPr>
        <p:spPr>
          <a:xfrm flipH="1">
            <a:off x="8150225" y="4370388"/>
            <a:ext cx="4763" cy="706437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369097" name="AutoShape 9"/>
          <p:cNvCxnSpPr>
            <a:stCxn id="29700" idx="3"/>
            <a:endCxn id="1369105" idx="1"/>
          </p:cNvCxnSpPr>
          <p:nvPr/>
        </p:nvCxnSpPr>
        <p:spPr>
          <a:xfrm>
            <a:off x="6408738" y="2930525"/>
            <a:ext cx="942975" cy="217488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369098" name="Text Box 10"/>
          <p:cNvSpPr txBox="1"/>
          <p:nvPr/>
        </p:nvSpPr>
        <p:spPr>
          <a:xfrm>
            <a:off x="7451725" y="4581525"/>
            <a:ext cx="1477963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rIns="0" anchor="t" anchorCtr="1"/>
          <a:lstStyle>
            <a:lvl1pPr marL="365125" indent="-255905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030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155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>
                <a:srgbClr val="000000"/>
              </a:buClr>
              <a:buNone/>
            </a:pP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程序中断运行</a:t>
            </a:r>
            <a:endParaRPr lang="zh-CN" altLang="en-US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69099" name="Text Box 11"/>
          <p:cNvSpPr txBox="1"/>
          <p:nvPr/>
        </p:nvSpPr>
        <p:spPr>
          <a:xfrm>
            <a:off x="6300788" y="2349500"/>
            <a:ext cx="1871662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rIns="0" anchor="t" anchorCtr="1"/>
          <a:lstStyle>
            <a:lvl1pPr marL="365125" indent="-255905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030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155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>
                <a:srgbClr val="000000"/>
              </a:buClr>
              <a:buNone/>
            </a:pP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发生异常</a:t>
            </a:r>
            <a:endParaRPr lang="zh-CN" altLang="en-US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9708" name="AutoShape 12"/>
          <p:cNvSpPr/>
          <p:nvPr/>
        </p:nvSpPr>
        <p:spPr>
          <a:xfrm>
            <a:off x="246063" y="2447925"/>
            <a:ext cx="4035425" cy="2979738"/>
          </a:xfrm>
          <a:prstGeom prst="roundRect">
            <a:avLst>
              <a:gd name="adj" fmla="val 777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65125" indent="-255905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030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155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public void method(){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57200" lvl="1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try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{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57200" lvl="1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    // 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代码段 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57200" lvl="1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    // 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产生异常的代码段 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57200" lvl="1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    // 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代码段 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57200" lvl="1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} </a:t>
            </a:r>
            <a:r>
              <a:rPr lang="en-US" altLang="zh-CN" sz="1800" b="1" dirty="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catch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(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异常类型 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ex) {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57200" lvl="1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    // 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对异常进行处理的代码段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57200" lvl="1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57200" lvl="1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// 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代码段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5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9709" name="Rectangle 13"/>
          <p:cNvSpPr>
            <a:spLocks noGrp="1"/>
          </p:cNvSpPr>
          <p:nvPr>
            <p:ph idx="1"/>
          </p:nvPr>
        </p:nvSpPr>
        <p:spPr>
          <a:xfrm>
            <a:off x="684213" y="1125538"/>
            <a:ext cx="8229600" cy="647700"/>
          </a:xfrm>
          <a:ln w="9525">
            <a:noFill/>
            <a:miter/>
          </a:ln>
        </p:spPr>
        <p:txBody>
          <a:bodyPr vert="horz" wrap="square" lIns="91440" tIns="45720" rIns="91440" bIns="45720" anchor="t"/>
          <a:lstStyle/>
          <a:p>
            <a:r>
              <a:rPr lang="zh-CN" altLang="en-US" dirty="0"/>
              <a:t>使用</a:t>
            </a:r>
            <a:r>
              <a:rPr lang="en-US" altLang="zh-CN" dirty="0"/>
              <a:t>try/catch</a:t>
            </a:r>
            <a:r>
              <a:rPr lang="zh-CN" altLang="en-US" dirty="0"/>
              <a:t>块捕获异常，分为三种情况：</a:t>
            </a:r>
            <a:endParaRPr lang="zh-CN" altLang="en-US" dirty="0"/>
          </a:p>
        </p:txBody>
      </p:sp>
      <p:sp>
        <p:nvSpPr>
          <p:cNvPr id="1369102" name="Line 14"/>
          <p:cNvSpPr/>
          <p:nvPr/>
        </p:nvSpPr>
        <p:spPr>
          <a:xfrm>
            <a:off x="392113" y="3500438"/>
            <a:ext cx="503237" cy="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69103" name="Line 15"/>
          <p:cNvSpPr/>
          <p:nvPr/>
        </p:nvSpPr>
        <p:spPr>
          <a:xfrm>
            <a:off x="392113" y="3284538"/>
            <a:ext cx="503237" cy="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12" name="AutoShape 16"/>
          <p:cNvSpPr/>
          <p:nvPr/>
        </p:nvSpPr>
        <p:spPr>
          <a:xfrm>
            <a:off x="1116013" y="1773238"/>
            <a:ext cx="1800225" cy="5032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B563CF"/>
            </a:solidFill>
            <a:prstDash val="solid"/>
            <a:headEnd type="none" w="med" len="med"/>
            <a:tailEnd type="none" w="med" len="med"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lvl="0" algn="ctr"/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第三种情况 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69105" name="AutoShape 17"/>
          <p:cNvSpPr/>
          <p:nvPr/>
        </p:nvSpPr>
        <p:spPr>
          <a:xfrm>
            <a:off x="7351713" y="2859088"/>
            <a:ext cx="1584325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B563CF"/>
            </a:solidFill>
            <a:prstDash val="solid"/>
            <a:headEnd type="none" w="med" len="med"/>
            <a:tailEnd type="none" w="med" len="med"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lvl="0" algn="ctr"/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产生异常对象 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1369106" name="AutoShape 18"/>
          <p:cNvCxnSpPr>
            <a:stCxn id="1369105" idx="2"/>
            <a:endCxn id="1369094" idx="0"/>
          </p:cNvCxnSpPr>
          <p:nvPr/>
        </p:nvCxnSpPr>
        <p:spPr>
          <a:xfrm>
            <a:off x="8143875" y="3435350"/>
            <a:ext cx="11113" cy="21590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369107" name="AutoShape 19"/>
          <p:cNvSpPr/>
          <p:nvPr/>
        </p:nvSpPr>
        <p:spPr>
          <a:xfrm>
            <a:off x="7826375" y="5091113"/>
            <a:ext cx="647700" cy="576262"/>
          </a:xfrm>
          <a:custGeom>
            <a:avLst/>
            <a:gdLst>
              <a:gd name="txL" fmla="*/ 3163 w 21600"/>
              <a:gd name="txT" fmla="*/ 3163 h 21600"/>
              <a:gd name="txR" fmla="*/ 18437 w 21600"/>
              <a:gd name="txB" fmla="*/ 18437 h 21600"/>
            </a:gdLst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lnTo>
                  <a:pt x="17401" y="15493"/>
                </a:ln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lnTo>
                  <a:pt x="4198" y="6106"/>
                </a:lnTo>
                <a:close/>
              </a:path>
            </a:pathLst>
          </a:custGeom>
          <a:solidFill>
            <a:srgbClr val="FF3300">
              <a:alpha val="100000"/>
            </a:srgbClr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69108" name="Line 20"/>
          <p:cNvSpPr/>
          <p:nvPr/>
        </p:nvSpPr>
        <p:spPr>
          <a:xfrm>
            <a:off x="392113" y="4070350"/>
            <a:ext cx="503237" cy="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9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69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69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6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69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69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69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6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6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6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369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9094" grpId="0" bldLvl="0" animBg="1"/>
      <p:bldP spid="1369098" grpId="0"/>
      <p:bldP spid="1369099" grpId="0"/>
      <p:bldP spid="1369105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禾米教育横版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54940" y="156210"/>
            <a:ext cx="1747520" cy="491490"/>
          </a:xfrm>
          <a:prstGeom prst="rect">
            <a:avLst/>
          </a:prstGeom>
        </p:spPr>
      </p:pic>
      <p:pic>
        <p:nvPicPr>
          <p:cNvPr id="7" name="图片 6" descr="图层-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5715" y="5302885"/>
            <a:ext cx="12195175" cy="1550035"/>
          </a:xfrm>
          <a:prstGeom prst="rect">
            <a:avLst/>
          </a:prstGeom>
        </p:spPr>
      </p:pic>
      <p:pic>
        <p:nvPicPr>
          <p:cNvPr id="10" name="图片 9" descr="组-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10160" y="1270"/>
            <a:ext cx="12211050" cy="791845"/>
          </a:xfrm>
          <a:prstGeom prst="rect">
            <a:avLst/>
          </a:prstGeom>
        </p:spPr>
      </p:pic>
      <p:pic>
        <p:nvPicPr>
          <p:cNvPr id="11" name="图片 10" descr="禾米教育横版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54940" y="207010"/>
            <a:ext cx="1747520" cy="49149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725988" y="117024"/>
            <a:ext cx="56832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800" b="1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j-lt"/>
                <a:ea typeface="+mj-ea"/>
                <a:cs typeface="+mj-cs"/>
                <a:sym typeface="+mn-ea"/>
              </a:rPr>
              <a:t>try/catch</a:t>
            </a:r>
            <a:r>
              <a:rPr lang="zh-CN" altLang="en-US" sz="2800" b="1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j-lt"/>
                <a:ea typeface="+mj-ea"/>
                <a:cs typeface="+mj-cs"/>
                <a:sym typeface="+mn-ea"/>
              </a:rPr>
              <a:t>块</a:t>
            </a:r>
            <a:endParaRPr lang="zh-CN" altLang="en-US" sz="2800" b="1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1370114" name="Rectangle 2"/>
          <p:cNvSpPr>
            <a:spLocks noGrp="1"/>
          </p:cNvSpPr>
          <p:nvPr>
            <p:ph type="title"/>
          </p:nvPr>
        </p:nvSpPr>
        <p:spPr bwMode="auto">
          <a:noFill/>
          <a:ln w="9525" cmpd="sng">
            <a:prstDash val="solid"/>
          </a:ln>
          <a:effectLst/>
          <a:sp3d prstMaterial="plastic"/>
        </p:spPr>
        <p:txBody>
          <a:bodyPr vert="horz" wrap="square" lIns="91440" tIns="45720" rIns="91440" bIns="45720" numCol="1" rtlCol="0" anchor="ctr" anchorCtr="0" compatLnSpc="1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try/catch</a:t>
            </a:r>
            <a:r>
              <a:rPr kumimoji="0" lang="zh-CN" alt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块</a:t>
            </a:r>
            <a:r>
              <a:rPr kumimoji="0" lang="en-US" altLang="zh-CN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7-7</a:t>
            </a:r>
            <a:endParaRPr kumimoji="0" lang="en-US" altLang="zh-CN" sz="41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0723" name="Rectangle 3"/>
          <p:cNvSpPr>
            <a:spLocks noGrp="1"/>
          </p:cNvSpPr>
          <p:nvPr>
            <p:ph idx="1"/>
          </p:nvPr>
        </p:nvSpPr>
        <p:spPr>
          <a:xfrm>
            <a:off x="611188" y="973138"/>
            <a:ext cx="8229600" cy="431800"/>
          </a:xfrm>
          <a:ln w="9525">
            <a:noFill/>
            <a:miter/>
          </a:ln>
        </p:spPr>
        <p:txBody>
          <a:bodyPr vert="horz" wrap="square" lIns="91440" tIns="45720" rIns="91440" bIns="45720" anchor="t">
            <a:normAutofit fontScale="90000"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使用示例模拟第三种情况：</a:t>
            </a:r>
            <a:endParaRPr lang="zh-CN" altLang="en-US" dirty="0"/>
          </a:p>
        </p:txBody>
      </p:sp>
      <p:sp>
        <p:nvSpPr>
          <p:cNvPr id="1370116" name="AutoShape 4"/>
          <p:cNvSpPr/>
          <p:nvPr/>
        </p:nvSpPr>
        <p:spPr>
          <a:xfrm>
            <a:off x="764223" y="827088"/>
            <a:ext cx="8385175" cy="6335712"/>
          </a:xfrm>
          <a:prstGeom prst="roundRect">
            <a:avLst>
              <a:gd name="adj" fmla="val 5278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65125" indent="-255905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030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155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public class AccpException2 {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57200" lvl="1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public static void main(String[] args) {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914400" lvl="2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System.out.print(</a:t>
            </a:r>
            <a:r>
              <a:rPr lang="en-US" altLang="zh-CN" sz="1800" b="1" dirty="0">
                <a:latin typeface="Arial" panose="020B0604020202020204" pitchFamily="34" charset="0"/>
              </a:rPr>
              <a:t>"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请输入课程代号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(1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至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之间的数字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：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");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914400" lvl="2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Scanner in = new Scanner(System.in);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914400" lvl="2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try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{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1371600" lvl="3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int courseCode = in.nextInt();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1371600" lvl="3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switch (courseCode) {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1371600" lvl="3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	case 1: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1371600" lvl="3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	        System.out.println("C#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编程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");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1371600" lvl="3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	        break;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1371600" lvl="3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	case 2: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1371600" lvl="3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	        System.out.println("Java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编程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");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1371600" lvl="3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	        break;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1371600" lvl="3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	case 3: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1371600" lvl="3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	        System.out.println("SQL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基础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");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1371600" lvl="3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914400" lvl="2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} </a:t>
            </a:r>
            <a:r>
              <a:rPr lang="en-US" altLang="zh-CN" sz="1800" b="1" dirty="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catch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(NullPointerException ex) {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914400" lvl="2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       System.out.println(</a:t>
            </a:r>
            <a:r>
              <a:rPr lang="en-US" altLang="zh-CN" sz="1800" b="1" dirty="0">
                <a:latin typeface="Arial" panose="020B0604020202020204" pitchFamily="34" charset="0"/>
              </a:rPr>
              <a:t>"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输入不为数字！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");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914400" lvl="2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914400" lvl="2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System.out.println(</a:t>
            </a:r>
            <a:r>
              <a:rPr lang="en-US" altLang="zh-CN" sz="1800" b="1" dirty="0">
                <a:latin typeface="Arial" panose="020B0604020202020204" pitchFamily="34" charset="0"/>
              </a:rPr>
              <a:t>"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欢迎提出建议！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");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57200" lvl="1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70117" name="AutoShape 5"/>
          <p:cNvSpPr/>
          <p:nvPr/>
        </p:nvSpPr>
        <p:spPr>
          <a:xfrm>
            <a:off x="5651500" y="1936750"/>
            <a:ext cx="1512888" cy="549275"/>
          </a:xfrm>
          <a:prstGeom prst="leftArrow">
            <a:avLst>
              <a:gd name="adj1" fmla="val 50000"/>
              <a:gd name="adj2" fmla="val 68858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lvl="0" algn="ctr" eaLnBrk="1" hangingPunct="1">
              <a:spcBef>
                <a:spcPct val="50000"/>
              </a:spcBef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输入：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B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70118" name="AutoShape 6"/>
          <p:cNvSpPr/>
          <p:nvPr/>
        </p:nvSpPr>
        <p:spPr>
          <a:xfrm>
            <a:off x="6227763" y="4946650"/>
            <a:ext cx="1944687" cy="549275"/>
          </a:xfrm>
          <a:prstGeom prst="rightArrow">
            <a:avLst>
              <a:gd name="adj1" fmla="val 50000"/>
              <a:gd name="adj2" fmla="val 88511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lvl="0" algn="ctr" eaLnBrk="1" hangingPunct="1">
              <a:spcBef>
                <a:spcPct val="50000"/>
              </a:spcBef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程序中断运行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70119" name="AutoShape 7"/>
          <p:cNvSpPr/>
          <p:nvPr/>
        </p:nvSpPr>
        <p:spPr>
          <a:xfrm>
            <a:off x="8243888" y="4933950"/>
            <a:ext cx="647700" cy="576263"/>
          </a:xfrm>
          <a:custGeom>
            <a:avLst/>
            <a:gdLst>
              <a:gd name="txL" fmla="*/ 3163 w 21600"/>
              <a:gd name="txT" fmla="*/ 3163 h 21600"/>
              <a:gd name="txR" fmla="*/ 18437 w 21600"/>
              <a:gd name="txB" fmla="*/ 18437 h 21600"/>
            </a:gdLst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lnTo>
                  <a:pt x="17401" y="15493"/>
                </a:ln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lnTo>
                  <a:pt x="4198" y="6106"/>
                </a:lnTo>
                <a:close/>
              </a:path>
            </a:pathLst>
          </a:custGeom>
          <a:solidFill>
            <a:srgbClr val="FF3300">
              <a:alpha val="100000"/>
            </a:srgbClr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7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37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7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37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0116" grpId="0" bldLvl="0" animBg="1"/>
      <p:bldP spid="1370117" grpId="0" bldLvl="0" animBg="1"/>
      <p:bldP spid="1370118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禾米教育横版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54940" y="156210"/>
            <a:ext cx="1747520" cy="491490"/>
          </a:xfrm>
          <a:prstGeom prst="rect">
            <a:avLst/>
          </a:prstGeom>
        </p:spPr>
      </p:pic>
      <p:pic>
        <p:nvPicPr>
          <p:cNvPr id="7" name="图片 6" descr="图层-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5715" y="5302885"/>
            <a:ext cx="12195175" cy="1550035"/>
          </a:xfrm>
          <a:prstGeom prst="rect">
            <a:avLst/>
          </a:prstGeom>
        </p:spPr>
      </p:pic>
      <p:pic>
        <p:nvPicPr>
          <p:cNvPr id="10" name="图片 9" descr="组-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10160" y="1270"/>
            <a:ext cx="12211050" cy="791845"/>
          </a:xfrm>
          <a:prstGeom prst="rect">
            <a:avLst/>
          </a:prstGeom>
        </p:spPr>
      </p:pic>
      <p:pic>
        <p:nvPicPr>
          <p:cNvPr id="11" name="图片 10" descr="禾米教育横版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54940" y="207010"/>
            <a:ext cx="1747520" cy="49149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799013" y="140970"/>
            <a:ext cx="56832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sz="2800" b="1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j-lt"/>
                <a:ea typeface="+mj-ea"/>
                <a:cs typeface="+mj-cs"/>
                <a:sym typeface="+mn-ea"/>
              </a:rPr>
              <a:t>try/catch/finally</a:t>
            </a:r>
            <a:endParaRPr lang="en-US" altLang="zh-CN" sz="2800" b="1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31747" name="Rectangle 3"/>
          <p:cNvSpPr>
            <a:spLocks noGrp="1"/>
          </p:cNvSpPr>
          <p:nvPr>
            <p:ph idx="1"/>
          </p:nvPr>
        </p:nvSpPr>
        <p:spPr>
          <a:xfrm>
            <a:off x="684213" y="1052513"/>
            <a:ext cx="8229600" cy="1008062"/>
          </a:xfrm>
          <a:ln w="9525">
            <a:noFill/>
            <a:miter/>
          </a:ln>
        </p:spPr>
        <p:txBody>
          <a:bodyPr vert="horz" wrap="square" lIns="91440" tIns="45720" rIns="91440" bIns="45720" anchor="t"/>
          <a:lstStyle/>
          <a:p>
            <a:r>
              <a:rPr lang="zh-CN" altLang="en-US" dirty="0"/>
              <a:t>在</a:t>
            </a:r>
            <a:r>
              <a:rPr lang="en-US" altLang="zh-CN" dirty="0"/>
              <a:t>try/catch</a:t>
            </a:r>
            <a:r>
              <a:rPr lang="zh-CN" altLang="en-US" dirty="0"/>
              <a:t>块后加入</a:t>
            </a:r>
            <a:r>
              <a:rPr lang="en-US" altLang="zh-CN" dirty="0"/>
              <a:t>finally</a:t>
            </a:r>
            <a:r>
              <a:rPr lang="zh-CN" altLang="en-US" dirty="0"/>
              <a:t>块，可以确保无论是否发生异常，</a:t>
            </a:r>
            <a:r>
              <a:rPr lang="en-US" altLang="zh-CN" dirty="0"/>
              <a:t>finally</a:t>
            </a:r>
            <a:r>
              <a:rPr lang="zh-CN" altLang="en-US" dirty="0"/>
              <a:t>块中的代码总能被执行</a:t>
            </a:r>
            <a:endParaRPr lang="zh-CN" altLang="en-US" dirty="0"/>
          </a:p>
        </p:txBody>
      </p:sp>
      <p:sp>
        <p:nvSpPr>
          <p:cNvPr id="1371140" name="AutoShape 4"/>
          <p:cNvSpPr/>
          <p:nvPr/>
        </p:nvSpPr>
        <p:spPr>
          <a:xfrm>
            <a:off x="2195513" y="2276475"/>
            <a:ext cx="3168650" cy="6477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B563CF"/>
            </a:solidFill>
            <a:prstDash val="solid"/>
            <a:headEnd type="none" w="med" len="med"/>
            <a:tailEnd type="none" w="med" len="med"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lvl="0" algn="ctr"/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try 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块 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71141" name="AutoShape 5"/>
          <p:cNvSpPr/>
          <p:nvPr/>
        </p:nvSpPr>
        <p:spPr>
          <a:xfrm>
            <a:off x="2195513" y="5156200"/>
            <a:ext cx="3168650" cy="6477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B563CF"/>
            </a:solidFill>
            <a:prstDash val="solid"/>
            <a:headEnd type="none" w="med" len="med"/>
            <a:tailEnd type="none" w="med" len="med"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lvl="0" algn="ctr"/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finally 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块 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71142" name="AutoShape 6"/>
          <p:cNvSpPr/>
          <p:nvPr/>
        </p:nvSpPr>
        <p:spPr>
          <a:xfrm>
            <a:off x="2195513" y="3716338"/>
            <a:ext cx="3168650" cy="6477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B563CF"/>
            </a:solidFill>
            <a:prstDash val="solid"/>
            <a:headEnd type="none" w="med" len="med"/>
            <a:tailEnd type="none" w="med" len="med"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lvl="0" algn="ctr"/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catch 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块  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71143" name="AutoShape 7"/>
          <p:cNvSpPr/>
          <p:nvPr/>
        </p:nvSpPr>
        <p:spPr>
          <a:xfrm>
            <a:off x="3563938" y="2922588"/>
            <a:ext cx="360362" cy="792162"/>
          </a:xfrm>
          <a:prstGeom prst="downArrow">
            <a:avLst>
              <a:gd name="adj1" fmla="val 50000"/>
              <a:gd name="adj2" fmla="val 54955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71144" name="AutoShape 8"/>
          <p:cNvSpPr/>
          <p:nvPr/>
        </p:nvSpPr>
        <p:spPr>
          <a:xfrm>
            <a:off x="3563938" y="4362450"/>
            <a:ext cx="360362" cy="792163"/>
          </a:xfrm>
          <a:prstGeom prst="downArrow">
            <a:avLst>
              <a:gd name="adj1" fmla="val 50000"/>
              <a:gd name="adj2" fmla="val 54956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71145" name="AutoShape 9"/>
          <p:cNvSpPr/>
          <p:nvPr/>
        </p:nvSpPr>
        <p:spPr>
          <a:xfrm>
            <a:off x="5995988" y="3557588"/>
            <a:ext cx="1109662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lvl="0" algn="ctr"/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无异常 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71146" name="AutoShape 10"/>
          <p:cNvSpPr/>
          <p:nvPr/>
        </p:nvSpPr>
        <p:spPr>
          <a:xfrm>
            <a:off x="3836988" y="3051175"/>
            <a:ext cx="895350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lvl="0" algn="ctr"/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有异常 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71147" name="AutoShape 11"/>
          <p:cNvSpPr/>
          <p:nvPr/>
        </p:nvSpPr>
        <p:spPr>
          <a:xfrm>
            <a:off x="5508625" y="2276475"/>
            <a:ext cx="360363" cy="4176713"/>
          </a:xfrm>
          <a:prstGeom prst="curvedLeftArrow">
            <a:avLst>
              <a:gd name="adj1" fmla="val 231805"/>
              <a:gd name="adj2" fmla="val 463611"/>
              <a:gd name="adj3" fmla="val 33333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7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37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7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7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7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7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7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1140" grpId="0" bldLvl="0" animBg="1"/>
      <p:bldP spid="1371141" grpId="0" bldLvl="0" animBg="1"/>
      <p:bldP spid="1371142" grpId="0" bldLvl="0" animBg="1"/>
      <p:bldP spid="1371143" grpId="0" bldLvl="0" animBg="1"/>
      <p:bldP spid="1371144" grpId="0" bldLvl="0" animBg="1"/>
      <p:bldP spid="1371145" grpId="0" bldLvl="0" animBg="1"/>
      <p:bldP spid="1371146" grpId="0" bldLvl="0" animBg="1"/>
      <p:bldP spid="1371147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层-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3970" y="1828801"/>
            <a:ext cx="12209780" cy="347408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331845" y="1948180"/>
            <a:ext cx="8520430" cy="3154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220" marR="0" lvl="0" indent="0" algn="l" defTabSz="914400" rtl="0" eaLnBrk="0" fontAlgn="base" latinLnBrk="0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  <a:defRPr/>
            </a:pPr>
            <a:r>
              <a:rPr lang="en-US" altLang="zh-CN" sz="2600" noProof="0" dirty="0" smtClean="0">
                <a:ln>
                  <a:noFill/>
                </a:ln>
                <a:uLnTx/>
                <a:uFillTx/>
                <a:sym typeface="+mn-ea"/>
              </a:rPr>
              <a:t>1</a:t>
            </a:r>
            <a:r>
              <a:rPr lang="zh-CN" altLang="en-US" sz="2600" noProof="0" dirty="0" smtClean="0">
                <a:ln>
                  <a:noFill/>
                </a:ln>
                <a:uLnTx/>
                <a:uFillTx/>
                <a:sym typeface="+mn-ea"/>
              </a:rPr>
              <a:t>、掌握异常概念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9220" marR="0" lvl="0" indent="0" algn="l" defTabSz="914400" rtl="0" eaLnBrk="0" fontAlgn="base" latinLnBrk="0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  <a:defRPr/>
            </a:pPr>
            <a:r>
              <a:rPr lang="en-US" altLang="zh-CN" sz="2600" noProof="0" dirty="0" smtClean="0">
                <a:ln>
                  <a:noFill/>
                </a:ln>
                <a:uLnTx/>
                <a:uFillTx/>
                <a:sym typeface="+mn-ea"/>
              </a:rPr>
              <a:t>2</a:t>
            </a:r>
            <a:r>
              <a:rPr lang="zh-CN" altLang="en-US" sz="2600" noProof="0" dirty="0" smtClean="0">
                <a:ln>
                  <a:noFill/>
                </a:ln>
                <a:uLnTx/>
                <a:uFillTx/>
                <a:sym typeface="+mn-ea"/>
              </a:rPr>
              <a:t>、掌握</a:t>
            </a:r>
            <a:r>
              <a:rPr lang="en-US" altLang="zh-CN" sz="2600" noProof="0" dirty="0" smtClean="0">
                <a:ln>
                  <a:noFill/>
                </a:ln>
                <a:uLnTx/>
                <a:uFillTx/>
                <a:sym typeface="+mn-ea"/>
              </a:rPr>
              <a:t>Java</a:t>
            </a:r>
            <a:r>
              <a:rPr lang="zh-CN" altLang="en-US" sz="2600" noProof="0" dirty="0" smtClean="0">
                <a:ln>
                  <a:noFill/>
                </a:ln>
                <a:uLnTx/>
                <a:uFillTx/>
                <a:sym typeface="+mn-ea"/>
              </a:rPr>
              <a:t>异常组织结构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9220" marR="0" lvl="0" indent="0" algn="l" defTabSz="914400" rtl="0" eaLnBrk="0" fontAlgn="base" latinLnBrk="0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  <a:defRPr/>
            </a:pPr>
            <a:r>
              <a:rPr lang="en-US" altLang="zh-CN" sz="2600" noProof="0" dirty="0" smtClean="0">
                <a:ln>
                  <a:noFill/>
                </a:ln>
                <a:uLnTx/>
                <a:uFillTx/>
                <a:sym typeface="+mn-ea"/>
              </a:rPr>
              <a:t>3</a:t>
            </a:r>
            <a:r>
              <a:rPr lang="zh-CN" altLang="en-US" sz="2600" noProof="0" dirty="0" smtClean="0">
                <a:ln>
                  <a:noFill/>
                </a:ln>
                <a:uLnTx/>
                <a:uFillTx/>
                <a:sym typeface="+mn-ea"/>
              </a:rPr>
              <a:t>、运用 </a:t>
            </a:r>
            <a:r>
              <a:rPr lang="en-US" altLang="zh-CN" sz="2600" noProof="0" dirty="0" smtClean="0">
                <a:ln>
                  <a:noFill/>
                </a:ln>
                <a:uLnTx/>
                <a:uFillTx/>
                <a:sym typeface="+mn-ea"/>
              </a:rPr>
              <a:t>try </a:t>
            </a:r>
            <a:r>
              <a:rPr lang="zh-CN" altLang="en-US" sz="2600" noProof="0" dirty="0" smtClean="0">
                <a:ln>
                  <a:noFill/>
                </a:ln>
                <a:uLnTx/>
                <a:uFillTx/>
                <a:sym typeface="+mn-ea"/>
              </a:rPr>
              <a:t>、</a:t>
            </a:r>
            <a:r>
              <a:rPr lang="en-US" altLang="zh-CN" sz="2600" noProof="0" dirty="0" smtClean="0">
                <a:ln>
                  <a:noFill/>
                </a:ln>
                <a:uLnTx/>
                <a:uFillTx/>
                <a:sym typeface="+mn-ea"/>
              </a:rPr>
              <a:t>catch </a:t>
            </a:r>
            <a:r>
              <a:rPr lang="zh-CN" altLang="en-US" sz="2600" noProof="0" dirty="0" smtClean="0">
                <a:ln>
                  <a:noFill/>
                </a:ln>
                <a:uLnTx/>
                <a:uFillTx/>
                <a:sym typeface="+mn-ea"/>
              </a:rPr>
              <a:t>、 </a:t>
            </a:r>
            <a:r>
              <a:rPr lang="en-US" altLang="zh-CN" sz="2600" noProof="0" dirty="0" smtClean="0">
                <a:ln>
                  <a:noFill/>
                </a:ln>
                <a:uLnTx/>
                <a:uFillTx/>
                <a:sym typeface="+mn-ea"/>
              </a:rPr>
              <a:t>finally </a:t>
            </a:r>
            <a:r>
              <a:rPr lang="zh-CN" altLang="en-US" sz="2600" noProof="0" dirty="0" smtClean="0">
                <a:ln>
                  <a:noFill/>
                </a:ln>
                <a:uLnTx/>
                <a:uFillTx/>
                <a:sym typeface="+mn-ea"/>
              </a:rPr>
              <a:t>处理异常</a:t>
            </a:r>
            <a:endParaRPr kumimoji="0" lang="zh-CN" alt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1030" marR="0" lvl="1" indent="-228600" algn="l" defTabSz="914400" rtl="0" eaLnBrk="0" fontAlgn="base" latinLnBrk="0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anose="020B0604030504040204" pitchFamily="34" charset="0"/>
              <a:buChar char="◦"/>
              <a:defRPr/>
            </a:pPr>
            <a:r>
              <a:rPr lang="zh-CN" altLang="en-US" sz="2600" noProof="0" dirty="0" smtClean="0">
                <a:ln>
                  <a:noFill/>
                </a:ln>
                <a:uLnTx/>
                <a:uFillTx/>
                <a:sym typeface="+mn-ea"/>
              </a:rPr>
              <a:t>运用 </a:t>
            </a:r>
            <a:r>
              <a:rPr lang="en-US" altLang="zh-CN" sz="2600" noProof="0" dirty="0" smtClean="0">
                <a:ln>
                  <a:noFill/>
                </a:ln>
                <a:uLnTx/>
                <a:uFillTx/>
                <a:sym typeface="+mn-ea"/>
              </a:rPr>
              <a:t>throw </a:t>
            </a:r>
            <a:r>
              <a:rPr lang="zh-CN" altLang="en-US" sz="2600" noProof="0" dirty="0" smtClean="0">
                <a:ln>
                  <a:noFill/>
                </a:ln>
                <a:uLnTx/>
                <a:uFillTx/>
                <a:sym typeface="+mn-ea"/>
              </a:rPr>
              <a:t>抛出异常</a:t>
            </a:r>
            <a:endParaRPr kumimoji="0" lang="zh-CN" alt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1030" marR="0" lvl="1" indent="-228600" algn="l" defTabSz="914400" rtl="0" eaLnBrk="0" fontAlgn="base" latinLnBrk="0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anose="020B0604030504040204" pitchFamily="34" charset="0"/>
              <a:buChar char="◦"/>
              <a:defRPr/>
            </a:pPr>
            <a:r>
              <a:rPr lang="zh-CN" altLang="en-US" sz="2600" noProof="0" dirty="0" smtClean="0">
                <a:ln>
                  <a:noFill/>
                </a:ln>
                <a:uLnTx/>
                <a:uFillTx/>
                <a:sym typeface="+mn-ea"/>
              </a:rPr>
              <a:t>运用 </a:t>
            </a:r>
            <a:r>
              <a:rPr lang="en-US" altLang="zh-CN" sz="2600" noProof="0" dirty="0" smtClean="0">
                <a:ln>
                  <a:noFill/>
                </a:ln>
                <a:uLnTx/>
                <a:uFillTx/>
                <a:sym typeface="+mn-ea"/>
              </a:rPr>
              <a:t>throws </a:t>
            </a:r>
            <a:r>
              <a:rPr lang="zh-CN" altLang="en-US" sz="2600" noProof="0" dirty="0" smtClean="0">
                <a:ln>
                  <a:noFill/>
                </a:ln>
                <a:uLnTx/>
                <a:uFillTx/>
                <a:sym typeface="+mn-ea"/>
              </a:rPr>
              <a:t>声明异常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9220" marR="0" lvl="1" indent="0" algn="l" defTabSz="914400" rtl="0" eaLnBrk="0" fontAlgn="base" latinLnBrk="0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  <a:defRPr/>
            </a:pPr>
            <a:r>
              <a:rPr lang="en-US" altLang="zh-CN" sz="2600" noProof="0" dirty="0" smtClean="0">
                <a:ln>
                  <a:noFill/>
                </a:ln>
                <a:uLnTx/>
                <a:uFillTx/>
                <a:sym typeface="+mn-ea"/>
              </a:rPr>
              <a:t>4</a:t>
            </a:r>
            <a:r>
              <a:rPr lang="zh-CN" altLang="en-US" sz="2600" noProof="0" dirty="0" smtClean="0">
                <a:ln>
                  <a:noFill/>
                </a:ln>
                <a:uLnTx/>
                <a:uFillTx/>
                <a:sym typeface="+mn-ea"/>
              </a:rPr>
              <a:t>、自定义异常创建和使用方法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9220" marR="0" lvl="1" indent="0" algn="l" defTabSz="914400" rtl="0" eaLnBrk="0" fontAlgn="base" latinLnBrk="0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  <a:defRPr/>
            </a:pPr>
            <a:r>
              <a:rPr lang="en-US" altLang="zh-CN" sz="2600" noProof="0" dirty="0" smtClean="0">
                <a:ln>
                  <a:noFill/>
                </a:ln>
                <a:uLnTx/>
                <a:uFillTx/>
                <a:sym typeface="+mn-ea"/>
              </a:rPr>
              <a:t>5</a:t>
            </a:r>
            <a:r>
              <a:rPr lang="zh-CN" altLang="en-US" sz="2600" noProof="0" dirty="0" smtClean="0">
                <a:ln>
                  <a:noFill/>
                </a:ln>
                <a:uLnTx/>
                <a:uFillTx/>
                <a:sym typeface="+mn-ea"/>
              </a:rPr>
              <a:t>、了解异常的使用原则</a:t>
            </a:r>
            <a:endParaRPr lang="zh-CN" altLang="en-US" sz="2600">
              <a:solidFill>
                <a:schemeClr val="bg2">
                  <a:lumMod val="25000"/>
                </a:schemeClr>
              </a:solidFill>
              <a:latin typeface="方正大黑简体" charset="0"/>
              <a:ea typeface="方正大黑简体" charset="0"/>
            </a:endParaRPr>
          </a:p>
        </p:txBody>
      </p:sp>
      <p:pic>
        <p:nvPicPr>
          <p:cNvPr id="9" name="图片 8" descr="组-5@2x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486025" y="2178050"/>
            <a:ext cx="809625" cy="29140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 rot="16200000">
            <a:off x="1873250" y="3366770"/>
            <a:ext cx="2149475" cy="62357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latin typeface="方正正大黑简体" charset="0"/>
                <a:ea typeface="方正正大黑简体" charset="0"/>
              </a:rPr>
              <a:t>课程目标</a:t>
            </a:r>
            <a:endParaRPr lang="zh-CN" altLang="en-US" sz="3200" b="1">
              <a:solidFill>
                <a:schemeClr val="bg1"/>
              </a:solidFill>
              <a:latin typeface="方正正大黑简体" charset="0"/>
              <a:ea typeface="方正正大黑简体" charset="0"/>
            </a:endParaRPr>
          </a:p>
        </p:txBody>
      </p:sp>
      <p:pic>
        <p:nvPicPr>
          <p:cNvPr id="3" name="图片 2" descr="禾米教育横版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4940" y="156210"/>
            <a:ext cx="1747520" cy="491490"/>
          </a:xfrm>
          <a:prstGeom prst="rect">
            <a:avLst/>
          </a:prstGeom>
        </p:spPr>
      </p:pic>
      <p:pic>
        <p:nvPicPr>
          <p:cNvPr id="7" name="图片 6" descr="图层-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-5715" y="5302885"/>
            <a:ext cx="12195175" cy="1550035"/>
          </a:xfrm>
          <a:prstGeom prst="rect">
            <a:avLst/>
          </a:prstGeom>
        </p:spPr>
      </p:pic>
      <p:pic>
        <p:nvPicPr>
          <p:cNvPr id="10" name="图片 9" descr="组-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-10160" y="1270"/>
            <a:ext cx="12211050" cy="791845"/>
          </a:xfrm>
          <a:prstGeom prst="rect">
            <a:avLst/>
          </a:prstGeom>
        </p:spPr>
      </p:pic>
      <p:pic>
        <p:nvPicPr>
          <p:cNvPr id="11" name="图片 10" descr="禾米教育横版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4940" y="128588"/>
            <a:ext cx="1747520" cy="49149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禾米教育横版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54940" y="156210"/>
            <a:ext cx="1747520" cy="491490"/>
          </a:xfrm>
          <a:prstGeom prst="rect">
            <a:avLst/>
          </a:prstGeom>
        </p:spPr>
      </p:pic>
      <p:pic>
        <p:nvPicPr>
          <p:cNvPr id="7" name="图片 6" descr="图层-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5715" y="5302885"/>
            <a:ext cx="12195175" cy="1550035"/>
          </a:xfrm>
          <a:prstGeom prst="rect">
            <a:avLst/>
          </a:prstGeom>
        </p:spPr>
      </p:pic>
      <p:pic>
        <p:nvPicPr>
          <p:cNvPr id="10" name="图片 9" descr="组-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10160" y="1270"/>
            <a:ext cx="12211050" cy="791845"/>
          </a:xfrm>
          <a:prstGeom prst="rect">
            <a:avLst/>
          </a:prstGeom>
        </p:spPr>
      </p:pic>
      <p:pic>
        <p:nvPicPr>
          <p:cNvPr id="11" name="图片 10" descr="禾米教育横版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54940" y="207010"/>
            <a:ext cx="1747520" cy="49149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468178" y="143828"/>
            <a:ext cx="56832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sz="2800" b="1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j-lt"/>
                <a:ea typeface="+mj-ea"/>
                <a:cs typeface="+mj-cs"/>
                <a:sym typeface="+mn-ea"/>
              </a:rPr>
              <a:t>try/catch/finally</a:t>
            </a:r>
            <a:endParaRPr lang="zh-CN" altLang="en-US" sz="2800" b="1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1372162" name="Rectangle 2"/>
          <p:cNvSpPr>
            <a:spLocks noGrp="1"/>
          </p:cNvSpPr>
          <p:nvPr>
            <p:ph type="title"/>
          </p:nvPr>
        </p:nvSpPr>
        <p:spPr bwMode="auto">
          <a:xfrm>
            <a:off x="988378" y="842963"/>
            <a:ext cx="8229600" cy="1143000"/>
          </a:xfrm>
          <a:noFill/>
          <a:ln w="9525" cmpd="sng">
            <a:prstDash val="solid"/>
          </a:ln>
          <a:effectLst/>
          <a:sp3d prstMaterial="plastic"/>
        </p:spPr>
        <p:txBody>
          <a:bodyPr vert="horz" wrap="square" lIns="91440" tIns="45720" rIns="91440" bIns="45720" numCol="1" rtlCol="0" anchor="ctr" anchorCtr="0" compatLnSpc="1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1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try/catch/finally 2-2 </a:t>
            </a:r>
            <a:endParaRPr kumimoji="0" lang="en-US" altLang="zh-CN" sz="4100" b="1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72163" name="AutoShape 3"/>
          <p:cNvSpPr/>
          <p:nvPr/>
        </p:nvSpPr>
        <p:spPr>
          <a:xfrm>
            <a:off x="872837" y="955675"/>
            <a:ext cx="8730038" cy="6626225"/>
          </a:xfrm>
          <a:prstGeom prst="roundRect">
            <a:avLst>
              <a:gd name="adj" fmla="val 541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 wrap="square">
            <a:spAutoFit/>
          </a:bodyPr>
          <a:lstStyle>
            <a:lvl1pPr marL="365125" indent="-255905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030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155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public class AccpException3 {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57200" lvl="1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public static void main(String[] args) {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914400" lvl="2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System.out.print(</a:t>
            </a:r>
            <a:r>
              <a:rPr lang="en-US" altLang="zh-CN" sz="1800" b="1" dirty="0">
                <a:latin typeface="Arial" panose="020B0604020202020204" pitchFamily="34" charset="0"/>
              </a:rPr>
              <a:t>"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请输入课程代号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(1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至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之间的数字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：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");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914400" lvl="2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Scanner in = new Scanner(System.in);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914400" lvl="2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try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{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1371600" lvl="3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int courseCode = in.nextInt();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1371600" lvl="3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switch (courseCode) {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1371600" lvl="3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	case 1: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1371600" lvl="3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	        System.out.println("C#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编程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");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1371600" lvl="3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	        break;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1371600" lvl="3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	case 2: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1371600" lvl="3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	        System.out.println("Java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编程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");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1371600" lvl="3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	        break;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1371600" lvl="3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	case 3: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1371600" lvl="3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	        System.out.println("SQL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基础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");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1371600" lvl="3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914400" lvl="2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} </a:t>
            </a:r>
            <a:r>
              <a:rPr lang="en-US" altLang="zh-CN" sz="1800" b="1" dirty="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catch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(Exception ex) {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914400" lvl="2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       System.out.println(</a:t>
            </a:r>
            <a:r>
              <a:rPr lang="en-US" altLang="zh-CN" sz="1800" b="1" dirty="0">
                <a:latin typeface="Arial" panose="020B0604020202020204" pitchFamily="34" charset="0"/>
              </a:rPr>
              <a:t>"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输入不为数字！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");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914400" lvl="2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} </a:t>
            </a:r>
            <a:r>
              <a:rPr lang="en-US" altLang="zh-CN" sz="1800" b="1" dirty="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finally</a:t>
            </a:r>
            <a:r>
              <a:rPr lang="en-US" altLang="zh-CN" sz="18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{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914400" lvl="2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       System.out.println(</a:t>
            </a:r>
            <a:r>
              <a:rPr lang="en-US" altLang="zh-CN" sz="1800" b="1" dirty="0">
                <a:latin typeface="Arial" panose="020B0604020202020204" pitchFamily="34" charset="0"/>
              </a:rPr>
              <a:t>"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欢迎提出建议！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");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914400" lvl="2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57200" lvl="1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72164" name="AutoShape 4"/>
          <p:cNvSpPr/>
          <p:nvPr/>
        </p:nvSpPr>
        <p:spPr>
          <a:xfrm>
            <a:off x="8777678" y="1525155"/>
            <a:ext cx="1512888" cy="578283"/>
          </a:xfrm>
          <a:prstGeom prst="leftArrow">
            <a:avLst>
              <a:gd name="adj1" fmla="val 50000"/>
              <a:gd name="adj2" fmla="val 68858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lvl="0" algn="ctr" eaLnBrk="1" hangingPunct="1">
              <a:spcBef>
                <a:spcPct val="50000"/>
              </a:spcBef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输入：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72165" name="AutoShape 5"/>
          <p:cNvSpPr/>
          <p:nvPr/>
        </p:nvSpPr>
        <p:spPr>
          <a:xfrm>
            <a:off x="7303453" y="6600825"/>
            <a:ext cx="1644650" cy="7096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B563CF"/>
            </a:solidFill>
            <a:prstDash val="solid"/>
            <a:headEnd type="none" w="med" len="med"/>
            <a:tailEnd type="none" w="med" len="med"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lvl="0"/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Java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编程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/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欢迎提出建议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!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72166" name="AutoShape 6"/>
          <p:cNvSpPr/>
          <p:nvPr/>
        </p:nvSpPr>
        <p:spPr>
          <a:xfrm>
            <a:off x="5606415" y="6642100"/>
            <a:ext cx="1655763" cy="549275"/>
          </a:xfrm>
          <a:prstGeom prst="rightArrow">
            <a:avLst>
              <a:gd name="adj1" fmla="val 50000"/>
              <a:gd name="adj2" fmla="val 75361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lvl="0" algn="ctr" eaLnBrk="1" hangingPunct="1">
              <a:spcBef>
                <a:spcPct val="50000"/>
              </a:spcBef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控制台输出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72167" name="AutoShape 7"/>
          <p:cNvSpPr/>
          <p:nvPr/>
        </p:nvSpPr>
        <p:spPr>
          <a:xfrm>
            <a:off x="7400290" y="3187560"/>
            <a:ext cx="1512888" cy="549275"/>
          </a:xfrm>
          <a:prstGeom prst="leftArrow">
            <a:avLst>
              <a:gd name="adj1" fmla="val 50000"/>
              <a:gd name="adj2" fmla="val 68858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lvl="0" algn="ctr" eaLnBrk="1" hangingPunct="1">
              <a:spcBef>
                <a:spcPct val="50000"/>
              </a:spcBef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输入：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B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72168" name="AutoShape 8"/>
          <p:cNvSpPr/>
          <p:nvPr/>
        </p:nvSpPr>
        <p:spPr>
          <a:xfrm>
            <a:off x="7309803" y="6569075"/>
            <a:ext cx="1644650" cy="7096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B563CF"/>
            </a:solidFill>
            <a:prstDash val="solid"/>
            <a:headEnd type="none" w="med" len="med"/>
            <a:tailEnd type="none" w="med" len="med"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lvl="0" algn="ctr"/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输入不为数字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!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 algn="ctr"/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欢迎提出建议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!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72169" name="AutoShape 9"/>
          <p:cNvSpPr/>
          <p:nvPr/>
        </p:nvSpPr>
        <p:spPr>
          <a:xfrm>
            <a:off x="7767003" y="952500"/>
            <a:ext cx="1582737" cy="6508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B563CF"/>
            </a:solidFill>
            <a:prstDash val="solid"/>
            <a:headEnd type="none" w="med" len="med"/>
            <a:tailEnd type="none" w="med" len="med"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lvl="0"/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第一种情况：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/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无异常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72170" name="AutoShape 10"/>
          <p:cNvSpPr/>
          <p:nvPr/>
        </p:nvSpPr>
        <p:spPr>
          <a:xfrm>
            <a:off x="7635241" y="2265223"/>
            <a:ext cx="1582737" cy="6508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B563CF"/>
            </a:solidFill>
            <a:prstDash val="solid"/>
            <a:headEnd type="none" w="med" len="med"/>
            <a:tailEnd type="none" w="med" len="med"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lvl="0"/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第二种情况：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/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有异常 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7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7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7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7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7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72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2" dur="500"/>
                                        <p:tgtEl>
                                          <p:spTgt spid="1372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5" dur="500"/>
                                        <p:tgtEl>
                                          <p:spTgt spid="1372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8" dur="500"/>
                                        <p:tgtEl>
                                          <p:spTgt spid="1372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37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7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7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63" grpId="0" bldLvl="0" animBg="1"/>
      <p:bldP spid="1372164" grpId="0" bldLvl="0" animBg="1"/>
      <p:bldP spid="1372164" grpId="1" bldLvl="0" animBg="1"/>
      <p:bldP spid="1372165" grpId="0" bldLvl="0" animBg="1"/>
      <p:bldP spid="1372165" grpId="1" bldLvl="0" animBg="1"/>
      <p:bldP spid="1372166" grpId="0" bldLvl="0" animBg="1"/>
      <p:bldP spid="1372166" grpId="1" bldLvl="0" animBg="1"/>
      <p:bldP spid="1372166" grpId="2" bldLvl="0" animBg="1"/>
      <p:bldP spid="1372167" grpId="0" bldLvl="0" animBg="1"/>
      <p:bldP spid="1372168" grpId="0" bldLvl="0" animBg="1"/>
      <p:bldP spid="1372169" grpId="0" bldLvl="0" animBg="1"/>
      <p:bldP spid="1372170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组-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0160" y="1270"/>
            <a:ext cx="12211050" cy="791845"/>
          </a:xfrm>
          <a:prstGeom prst="rect">
            <a:avLst/>
          </a:prstGeom>
        </p:spPr>
      </p:pic>
      <p:pic>
        <p:nvPicPr>
          <p:cNvPr id="11" name="图片 10" descr="禾米教育横版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4940" y="207010"/>
            <a:ext cx="1747520" cy="491490"/>
          </a:xfrm>
          <a:prstGeom prst="rect">
            <a:avLst/>
          </a:prstGeom>
        </p:spPr>
      </p:pic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165" y="998855"/>
            <a:ext cx="8534400" cy="3505200"/>
          </a:xfrm>
          <a:noFill/>
        </p:spPr>
        <p:txBody>
          <a:bodyPr>
            <a:normAutofit/>
          </a:bodyPr>
          <a:lstStyle/>
          <a:p>
            <a:pPr algn="just" eaLnBrk="1" hangingPunct="1">
              <a:buFont typeface="Wingdings" panose="05000000000000000000" pitchFamily="2" charset="2"/>
              <a:buChar char="§"/>
            </a:pPr>
            <a:r>
              <a:rPr lang="en-US" altLang="zh-CN" sz="24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try </a:t>
            </a:r>
            <a:endParaRPr lang="en-US" altLang="zh-CN" sz="2400" b="1" dirty="0" smtClean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捕获异常的第一步是用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try{…}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语句块选定捕获异常的范围，将可能出现异常的代码放在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try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语句块中。</a:t>
            </a:r>
            <a:endParaRPr lang="zh-CN" altLang="en-US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just" eaLnBrk="1" hangingPunct="1">
              <a:buFont typeface="Wingdings" panose="05000000000000000000" pitchFamily="2" charset="2"/>
              <a:buChar char="§"/>
            </a:pPr>
            <a:r>
              <a:rPr lang="en-US" altLang="zh-CN" sz="24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catch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(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Exceptiontype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e)</a:t>
            </a:r>
            <a:endParaRPr lang="en-US" altLang="zh-CN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catch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语句块中是对</a:t>
            </a:r>
            <a:r>
              <a:rPr lang="zh-CN" altLang="en-US" sz="24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异常对象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进行处理的代码。每个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try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语句块可以伴随一个或</a:t>
            </a:r>
            <a:r>
              <a:rPr lang="zh-CN" altLang="en-US" sz="24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多个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catch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语句，用于处理可能产生的</a:t>
            </a:r>
            <a:r>
              <a:rPr lang="zh-CN" altLang="en-US" sz="24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不同类型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的异常对象。</a:t>
            </a:r>
            <a:endParaRPr lang="zh-CN" altLang="en-US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902459" y="4291090"/>
            <a:ext cx="8779395" cy="1815882"/>
          </a:xfrm>
          <a:prstGeom prst="rect">
            <a:avLst/>
          </a:prstGeom>
          <a:noFill/>
          <a:ln w="9525">
            <a:solidFill>
              <a:srgbClr val="BD6FBF"/>
            </a:solidFill>
            <a:miter lim="800000"/>
          </a:ln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8000"/>
                </a:solidFill>
                <a:latin typeface="+mj-ea"/>
                <a:ea typeface="+mj-ea"/>
                <a:cs typeface="Arial Unicode MS" pitchFamily="34" charset="-122"/>
              </a:rPr>
              <a:t>	</a:t>
            </a:r>
            <a:r>
              <a:rPr lang="zh-CN" altLang="en-US" sz="2000" dirty="0">
                <a:solidFill>
                  <a:srgbClr val="0000FF"/>
                </a:solidFill>
                <a:latin typeface="+mj-ea"/>
                <a:ea typeface="+mj-ea"/>
                <a:cs typeface="Arial Unicode MS" pitchFamily="34" charset="-122"/>
              </a:rPr>
              <a:t>如果明确知道产生的是何种异常，可以用该异常类作为</a:t>
            </a:r>
            <a:r>
              <a:rPr lang="en-US" altLang="zh-CN" sz="2000" dirty="0">
                <a:solidFill>
                  <a:srgbClr val="0000FF"/>
                </a:solidFill>
                <a:latin typeface="+mj-ea"/>
                <a:ea typeface="+mj-ea"/>
                <a:cs typeface="Arial Unicode MS" pitchFamily="34" charset="-122"/>
              </a:rPr>
              <a:t>catch</a:t>
            </a:r>
            <a:r>
              <a:rPr lang="zh-CN" altLang="en-US" sz="2000" dirty="0">
                <a:solidFill>
                  <a:srgbClr val="0000FF"/>
                </a:solidFill>
                <a:latin typeface="+mj-ea"/>
                <a:ea typeface="+mj-ea"/>
                <a:cs typeface="Arial Unicode MS" pitchFamily="34" charset="-122"/>
              </a:rPr>
              <a:t>的参数；也可以用其父类作为</a:t>
            </a:r>
            <a:r>
              <a:rPr lang="en-US" altLang="zh-CN" sz="2000" dirty="0">
                <a:solidFill>
                  <a:srgbClr val="0000FF"/>
                </a:solidFill>
                <a:latin typeface="+mj-ea"/>
                <a:ea typeface="+mj-ea"/>
                <a:cs typeface="Arial Unicode MS" pitchFamily="34" charset="-122"/>
              </a:rPr>
              <a:t>catch</a:t>
            </a:r>
            <a:r>
              <a:rPr lang="zh-CN" altLang="en-US" sz="2000" dirty="0">
                <a:solidFill>
                  <a:srgbClr val="0000FF"/>
                </a:solidFill>
                <a:latin typeface="+mj-ea"/>
                <a:ea typeface="+mj-ea"/>
                <a:cs typeface="Arial Unicode MS" pitchFamily="34" charset="-122"/>
              </a:rPr>
              <a:t>的参数。</a:t>
            </a:r>
            <a:endParaRPr lang="zh-CN" altLang="en-US" sz="2000" dirty="0">
              <a:solidFill>
                <a:srgbClr val="0000FF"/>
              </a:solidFill>
              <a:latin typeface="+mj-ea"/>
              <a:ea typeface="+mj-ea"/>
              <a:cs typeface="Arial Unicode MS" pitchFamily="34" charset="-122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8000"/>
                </a:solidFill>
                <a:latin typeface="+mj-ea"/>
                <a:ea typeface="+mj-ea"/>
                <a:cs typeface="Arial Unicode MS" pitchFamily="34" charset="-122"/>
              </a:rPr>
              <a:t>	</a:t>
            </a:r>
            <a:r>
              <a:rPr lang="zh-CN" altLang="en-US" sz="2000" dirty="0">
                <a:latin typeface="+mj-ea"/>
                <a:ea typeface="+mj-ea"/>
                <a:cs typeface="Arial Unicode MS" pitchFamily="34" charset="-122"/>
              </a:rPr>
              <a:t>可以用</a:t>
            </a:r>
            <a:r>
              <a:rPr lang="en-US" altLang="zh-CN" sz="2000" dirty="0" err="1">
                <a:latin typeface="+mj-ea"/>
                <a:ea typeface="+mj-ea"/>
                <a:cs typeface="Arial Unicode MS" pitchFamily="34" charset="-122"/>
              </a:rPr>
              <a:t>ArithmeticException</a:t>
            </a:r>
            <a:r>
              <a:rPr lang="zh-CN" altLang="en-US" sz="2000" dirty="0">
                <a:latin typeface="+mj-ea"/>
                <a:ea typeface="+mj-ea"/>
                <a:cs typeface="Arial Unicode MS" pitchFamily="34" charset="-122"/>
              </a:rPr>
              <a:t>类作为参数，也可以用</a:t>
            </a:r>
            <a:r>
              <a:rPr lang="en-US" altLang="zh-CN" sz="2000" dirty="0" err="1">
                <a:latin typeface="+mj-ea"/>
                <a:ea typeface="+mj-ea"/>
                <a:cs typeface="Arial Unicode MS" pitchFamily="34" charset="-122"/>
              </a:rPr>
              <a:t>RuntimeException</a:t>
            </a:r>
            <a:r>
              <a:rPr lang="zh-CN" altLang="en-US" sz="2000" dirty="0">
                <a:latin typeface="+mj-ea"/>
                <a:ea typeface="+mj-ea"/>
                <a:cs typeface="Arial Unicode MS" pitchFamily="34" charset="-122"/>
              </a:rPr>
              <a:t>类作为参数，或者用所有异常的父类</a:t>
            </a:r>
            <a:r>
              <a:rPr lang="en-US" altLang="zh-CN" sz="2000" dirty="0">
                <a:latin typeface="+mj-ea"/>
                <a:ea typeface="+mj-ea"/>
                <a:cs typeface="Arial Unicode MS" pitchFamily="34" charset="-122"/>
              </a:rPr>
              <a:t>Exception</a:t>
            </a:r>
            <a:r>
              <a:rPr lang="zh-CN" altLang="en-US" sz="2000" dirty="0">
                <a:latin typeface="+mj-ea"/>
                <a:ea typeface="+mj-ea"/>
                <a:cs typeface="Arial Unicode MS" pitchFamily="34" charset="-122"/>
              </a:rPr>
              <a:t>类作为参数。但不能是与</a:t>
            </a:r>
            <a:r>
              <a:rPr lang="en-US" altLang="zh-CN" sz="2000" dirty="0" err="1">
                <a:latin typeface="+mj-ea"/>
                <a:ea typeface="+mj-ea"/>
                <a:cs typeface="Arial Unicode MS" pitchFamily="34" charset="-122"/>
              </a:rPr>
              <a:t>ArithmeticException</a:t>
            </a:r>
            <a:r>
              <a:rPr lang="zh-CN" altLang="en-US" sz="2000" dirty="0">
                <a:latin typeface="+mj-ea"/>
                <a:ea typeface="+mj-ea"/>
                <a:cs typeface="Arial Unicode MS" pitchFamily="34" charset="-122"/>
              </a:rPr>
              <a:t>类无关的异常，如</a:t>
            </a:r>
            <a:r>
              <a:rPr lang="en-US" altLang="zh-CN" sz="2000" dirty="0" err="1">
                <a:latin typeface="+mj-ea"/>
                <a:ea typeface="+mj-ea"/>
                <a:cs typeface="Arial Unicode MS" pitchFamily="34" charset="-122"/>
              </a:rPr>
              <a:t>NullPointerException</a:t>
            </a:r>
            <a:r>
              <a:rPr lang="zh-CN" altLang="en-US" sz="2000" dirty="0">
                <a:latin typeface="+mj-ea"/>
                <a:ea typeface="+mj-ea"/>
                <a:cs typeface="Arial Unicode MS" pitchFamily="34" charset="-122"/>
              </a:rPr>
              <a:t>，那么，</a:t>
            </a:r>
            <a:r>
              <a:rPr lang="en-US" altLang="zh-CN" sz="2000" dirty="0">
                <a:latin typeface="+mj-ea"/>
                <a:ea typeface="+mj-ea"/>
                <a:cs typeface="Arial Unicode MS" pitchFamily="34" charset="-122"/>
              </a:rPr>
              <a:t>catch</a:t>
            </a:r>
            <a:r>
              <a:rPr lang="zh-CN" altLang="en-US" sz="2000" dirty="0">
                <a:latin typeface="+mj-ea"/>
                <a:ea typeface="+mj-ea"/>
                <a:cs typeface="Arial Unicode MS" pitchFamily="34" charset="-122"/>
              </a:rPr>
              <a:t>中的语句将不会执行。</a:t>
            </a:r>
            <a:endParaRPr lang="zh-CN" altLang="en-US" sz="2000" dirty="0">
              <a:latin typeface="+mj-ea"/>
              <a:ea typeface="+mj-ea"/>
              <a:cs typeface="Arial Unicode MS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68178" y="143828"/>
            <a:ext cx="56832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zh-CN" altLang="en-US" sz="2800" b="1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捕获异常</a:t>
            </a:r>
            <a:endParaRPr lang="zh-CN" altLang="en-US" sz="2800" b="1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组-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0160" y="1270"/>
            <a:ext cx="12211050" cy="791845"/>
          </a:xfrm>
          <a:prstGeom prst="rect">
            <a:avLst/>
          </a:prstGeom>
        </p:spPr>
      </p:pic>
      <p:pic>
        <p:nvPicPr>
          <p:cNvPr id="11" name="图片 10" descr="禾米教育横版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4940" y="151447"/>
            <a:ext cx="1747520" cy="491490"/>
          </a:xfrm>
          <a:prstGeom prst="rect">
            <a:avLst/>
          </a:prstGeom>
        </p:spPr>
      </p:pic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9609" y="1819957"/>
            <a:ext cx="8382000" cy="3886200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zh-CN" altLang="en-US" sz="2800" dirty="0" smtClean="0">
                <a:latin typeface="+mj-ea"/>
                <a:ea typeface="+mj-ea"/>
                <a:cs typeface="Arial Unicode MS" pitchFamily="34" charset="-122"/>
              </a:rPr>
              <a:t>捕获异常的有关信息：</a:t>
            </a:r>
            <a:endParaRPr lang="zh-CN" altLang="en-US" sz="2800" dirty="0" smtClean="0">
              <a:latin typeface="+mj-ea"/>
              <a:ea typeface="+mj-ea"/>
              <a:cs typeface="Arial Unicode MS" pitchFamily="34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+mj-ea"/>
                <a:ea typeface="+mj-ea"/>
                <a:cs typeface="Arial Unicode MS" pitchFamily="34" charset="-122"/>
              </a:rPr>
              <a:t>	与其它对象一样，可以访问一个异常对象的成员变量或调用它的方法。</a:t>
            </a:r>
            <a:endParaRPr lang="zh-CN" altLang="en-US" sz="2800" dirty="0" smtClean="0">
              <a:latin typeface="+mj-ea"/>
              <a:ea typeface="+mj-ea"/>
              <a:cs typeface="Arial Unicode MS" pitchFamily="34" charset="-122"/>
            </a:endParaRPr>
          </a:p>
          <a:p>
            <a:pPr lvl="1" algn="just" eaLnBrk="1" hangingPunct="1"/>
            <a:r>
              <a:rPr lang="en-US" altLang="zh-CN" sz="2400" dirty="0" err="1" smtClean="0">
                <a:solidFill>
                  <a:srgbClr val="0000FF"/>
                </a:solidFill>
                <a:latin typeface="+mj-ea"/>
                <a:ea typeface="+mj-ea"/>
                <a:cs typeface="Arial Unicode MS" pitchFamily="34" charset="-122"/>
              </a:rPr>
              <a:t>getMessage</a:t>
            </a:r>
            <a:r>
              <a:rPr lang="en-US" altLang="zh-CN" sz="2400" dirty="0" smtClean="0">
                <a:solidFill>
                  <a:srgbClr val="0000FF"/>
                </a:solidFill>
                <a:latin typeface="+mj-ea"/>
                <a:ea typeface="+mj-ea"/>
                <a:cs typeface="Arial Unicode MS" pitchFamily="34" charset="-122"/>
              </a:rPr>
              <a:t>( ) </a:t>
            </a:r>
            <a:r>
              <a:rPr lang="zh-CN" altLang="en-US" sz="2400" dirty="0" smtClean="0">
                <a:solidFill>
                  <a:srgbClr val="0000FF"/>
                </a:solidFill>
                <a:latin typeface="+mj-ea"/>
                <a:ea typeface="+mj-ea"/>
                <a:cs typeface="Arial Unicode MS" pitchFamily="34" charset="-122"/>
              </a:rPr>
              <a:t>方法，用来得到有关异常事件的信息</a:t>
            </a:r>
            <a:endParaRPr lang="zh-CN" altLang="en-US" sz="2400" dirty="0" smtClean="0">
              <a:solidFill>
                <a:srgbClr val="0000FF"/>
              </a:solidFill>
              <a:latin typeface="+mj-ea"/>
              <a:ea typeface="+mj-ea"/>
              <a:cs typeface="Arial Unicode MS" pitchFamily="34" charset="-122"/>
            </a:endParaRPr>
          </a:p>
          <a:p>
            <a:pPr lvl="1" algn="just" eaLnBrk="1" hangingPunct="1"/>
            <a:r>
              <a:rPr lang="en-US" altLang="zh-CN" sz="2400" dirty="0" err="1" smtClean="0">
                <a:latin typeface="+mj-ea"/>
                <a:ea typeface="+mj-ea"/>
                <a:cs typeface="Arial Unicode MS" pitchFamily="34" charset="-122"/>
              </a:rPr>
              <a:t>printStackTrace</a:t>
            </a:r>
            <a:r>
              <a:rPr lang="en-US" altLang="zh-CN" sz="2400" dirty="0" smtClean="0">
                <a:latin typeface="+mj-ea"/>
                <a:ea typeface="+mj-ea"/>
                <a:cs typeface="Arial Unicode MS" pitchFamily="34" charset="-122"/>
              </a:rPr>
              <a:t>( )</a:t>
            </a:r>
            <a:r>
              <a:rPr lang="zh-CN" altLang="en-US" sz="2400" dirty="0" smtClean="0">
                <a:latin typeface="+mj-ea"/>
                <a:ea typeface="+mj-ea"/>
                <a:cs typeface="Arial Unicode MS" pitchFamily="34" charset="-122"/>
              </a:rPr>
              <a:t>用来跟踪异常事件发生时执行堆栈的内容。</a:t>
            </a:r>
            <a:endParaRPr lang="zh-CN" altLang="en-US" sz="2400" dirty="0" smtClean="0">
              <a:latin typeface="+mj-ea"/>
              <a:ea typeface="+mj-ea"/>
              <a:cs typeface="Arial Unicode MS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68178" y="143828"/>
            <a:ext cx="56832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zh-CN" altLang="en-US" sz="2800" b="1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捕获异常</a:t>
            </a:r>
            <a:endParaRPr lang="zh-CN" altLang="en-US" sz="2800" b="1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组-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0160" y="1270"/>
            <a:ext cx="12211050" cy="791845"/>
          </a:xfrm>
          <a:prstGeom prst="rect">
            <a:avLst/>
          </a:prstGeom>
        </p:spPr>
      </p:pic>
      <p:pic>
        <p:nvPicPr>
          <p:cNvPr id="11" name="图片 10" descr="禾米教育横版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4940" y="207010"/>
            <a:ext cx="1747520" cy="491490"/>
          </a:xfrm>
          <a:prstGeom prst="rect">
            <a:avLst/>
          </a:prstGeom>
        </p:spPr>
      </p:pic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8500" y="1635656"/>
            <a:ext cx="8352928" cy="3429024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zh-CN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finally</a:t>
            </a:r>
            <a:endParaRPr lang="en-US" altLang="zh-CN" dirty="0" smtClean="0">
              <a:solidFill>
                <a:srgbClr val="0000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 eaLnBrk="1" hangingPunct="1">
              <a:spcBef>
                <a:spcPct val="50000"/>
              </a:spcBef>
            </a:pP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捕获异常的最后一步是通过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finally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语句为异常处理提供一个统一的出口，使得在控制流转到程序的其它部分以前，能够对程序的状态作统一的管理。</a:t>
            </a:r>
            <a:r>
              <a:rPr lang="zh-CN" altLang="en-US" sz="24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不论在</a:t>
            </a:r>
            <a:r>
              <a:rPr lang="en-US" altLang="zh-CN" sz="24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try</a:t>
            </a:r>
            <a:r>
              <a:rPr lang="zh-CN" altLang="en-US" sz="24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、</a:t>
            </a:r>
            <a:r>
              <a:rPr lang="en-US" altLang="zh-CN" sz="24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catch</a:t>
            </a:r>
            <a:r>
              <a:rPr lang="zh-CN" altLang="en-US" sz="24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代码块中是否发生了异常事件，</a:t>
            </a:r>
            <a:r>
              <a:rPr lang="en-US" altLang="zh-CN" sz="24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finally</a:t>
            </a:r>
            <a:r>
              <a:rPr lang="zh-CN" altLang="en-US" sz="24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块中的语句都会被执行。</a:t>
            </a:r>
            <a:endParaRPr lang="zh-CN" altLang="en-US" sz="2400" dirty="0" smtClean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 eaLnBrk="1" hangingPunct="1">
              <a:spcBef>
                <a:spcPct val="50000"/>
              </a:spcBef>
            </a:pP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finally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语句是可选的</a:t>
            </a:r>
            <a:endParaRPr lang="zh-CN" altLang="en-US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68178" y="143828"/>
            <a:ext cx="56832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zh-CN" altLang="en-US" sz="2800" b="1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捕获异常</a:t>
            </a:r>
            <a:endParaRPr lang="zh-CN" altLang="en-US" sz="2800" b="1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组-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0160" y="1270"/>
            <a:ext cx="12211050" cy="791845"/>
          </a:xfrm>
          <a:prstGeom prst="rect">
            <a:avLst/>
          </a:prstGeom>
        </p:spPr>
      </p:pic>
      <p:pic>
        <p:nvPicPr>
          <p:cNvPr id="11" name="图片 10" descr="禾米教育横版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4940" y="207010"/>
            <a:ext cx="1747520" cy="491490"/>
          </a:xfrm>
          <a:prstGeom prst="rect">
            <a:avLst/>
          </a:prstGeom>
        </p:spPr>
      </p:pic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388920" y="843176"/>
            <a:ext cx="7772400" cy="1143000"/>
          </a:xfrm>
        </p:spPr>
        <p:txBody>
          <a:bodyPr/>
          <a:lstStyle/>
          <a:p>
            <a:pPr algn="ctr" eaLnBrk="1" hangingPunct="1"/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练习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96832" y="2047840"/>
            <a:ext cx="8926513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编写一个会发生异常的程序：</a:t>
            </a:r>
            <a:endParaRPr lang="zh-CN" altLang="en-US" sz="2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练习捕获和不捕获异常，程序的运行有什么不同。</a:t>
            </a:r>
            <a:endParaRPr lang="zh-CN" altLang="en-US" sz="2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练习</a:t>
            </a:r>
            <a:r>
              <a:rPr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try</a:t>
            </a:r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语句块中可能发生多个不同异常时的处理。</a:t>
            </a:r>
            <a:endParaRPr lang="zh-CN" altLang="en-US" sz="2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l" eaLnBrk="1" hangingPunct="1">
              <a:lnSpc>
                <a:spcPct val="90000"/>
              </a:lnSpc>
            </a:pPr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练习</a:t>
            </a:r>
            <a:r>
              <a:rPr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finally</a:t>
            </a:r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语句块的使用。</a:t>
            </a:r>
            <a:endParaRPr lang="zh-CN" altLang="en-US" sz="2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禾米教育横版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54940" y="156210"/>
            <a:ext cx="1747520" cy="491490"/>
          </a:xfrm>
          <a:prstGeom prst="rect">
            <a:avLst/>
          </a:prstGeom>
        </p:spPr>
      </p:pic>
      <p:pic>
        <p:nvPicPr>
          <p:cNvPr id="7" name="图片 6" descr="图层-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5715" y="5302885"/>
            <a:ext cx="12195175" cy="1550035"/>
          </a:xfrm>
          <a:prstGeom prst="rect">
            <a:avLst/>
          </a:prstGeom>
        </p:spPr>
      </p:pic>
      <p:pic>
        <p:nvPicPr>
          <p:cNvPr id="10" name="图片 9" descr="组-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10160" y="1270"/>
            <a:ext cx="12211050" cy="791845"/>
          </a:xfrm>
          <a:prstGeom prst="rect">
            <a:avLst/>
          </a:prstGeom>
        </p:spPr>
      </p:pic>
      <p:pic>
        <p:nvPicPr>
          <p:cNvPr id="11" name="图片 10" descr="禾米教育横版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54940" y="207010"/>
            <a:ext cx="1747520" cy="49149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696707" y="176530"/>
            <a:ext cx="56832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zh-CN" altLang="en-US" sz="2800" b="1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j-lt"/>
                <a:ea typeface="+mj-ea"/>
                <a:cs typeface="+mj-cs"/>
                <a:sym typeface="+mn-ea"/>
              </a:rPr>
              <a:t>小结</a:t>
            </a:r>
            <a:endParaRPr lang="en-US" altLang="zh-CN" sz="2800" b="1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33795" name="Rectangle 3"/>
          <p:cNvSpPr>
            <a:spLocks noGrp="1"/>
          </p:cNvSpPr>
          <p:nvPr>
            <p:ph idx="1"/>
          </p:nvPr>
        </p:nvSpPr>
        <p:spPr>
          <a:xfrm>
            <a:off x="539750" y="2301875"/>
            <a:ext cx="7777163" cy="3024188"/>
          </a:xfrm>
          <a:ln w="9525">
            <a:noFill/>
            <a:miter/>
          </a:ln>
        </p:spPr>
        <p:txBody>
          <a:bodyPr vert="horz" wrap="square" lIns="91440" tIns="45720" rIns="91440" bIns="45720" anchor="t"/>
          <a:lstStyle/>
          <a:p>
            <a:r>
              <a:rPr lang="zh-CN" altLang="en-US" dirty="0"/>
              <a:t>编写一个类</a:t>
            </a:r>
            <a:r>
              <a:rPr lang="en-US" altLang="zh-CN" dirty="0"/>
              <a:t>ExceptionTest1</a:t>
            </a:r>
            <a:r>
              <a:rPr lang="zh-CN" altLang="en-US" dirty="0"/>
              <a:t>，在</a:t>
            </a:r>
            <a:r>
              <a:rPr lang="en-US" altLang="zh-CN" dirty="0"/>
              <a:t>main</a:t>
            </a:r>
            <a:r>
              <a:rPr lang="zh-CN" altLang="en-US" dirty="0"/>
              <a:t>方法中使用</a:t>
            </a:r>
            <a:r>
              <a:rPr lang="en-US" altLang="zh-CN" dirty="0"/>
              <a:t>try</a:t>
            </a:r>
            <a:r>
              <a:rPr lang="zh-CN" altLang="en-US" dirty="0"/>
              <a:t>、</a:t>
            </a:r>
            <a:r>
              <a:rPr lang="en-US" altLang="zh-CN" dirty="0"/>
              <a:t>catch</a:t>
            </a:r>
            <a:r>
              <a:rPr lang="zh-CN" altLang="en-US" dirty="0"/>
              <a:t>、</a:t>
            </a:r>
            <a:r>
              <a:rPr lang="en-US" altLang="zh-CN" dirty="0"/>
              <a:t>finally</a:t>
            </a:r>
            <a:r>
              <a:rPr lang="zh-CN" altLang="en-US" dirty="0"/>
              <a:t>：</a:t>
            </a:r>
            <a:endParaRPr lang="zh-CN" altLang="en-US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try</a:t>
            </a:r>
            <a:r>
              <a:rPr lang="zh-CN" altLang="en-US" dirty="0"/>
              <a:t>块中，编写被</a:t>
            </a:r>
            <a:r>
              <a:rPr lang="en-US" altLang="zh-CN" dirty="0"/>
              <a:t>0</a:t>
            </a:r>
            <a:r>
              <a:rPr lang="zh-CN" altLang="en-US" dirty="0"/>
              <a:t>除的代码</a:t>
            </a:r>
            <a:endParaRPr lang="zh-CN" altLang="en-US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catch</a:t>
            </a:r>
            <a:r>
              <a:rPr lang="zh-CN" altLang="en-US" dirty="0"/>
              <a:t>块中，捕获被</a:t>
            </a:r>
            <a:r>
              <a:rPr lang="en-US" altLang="zh-CN" dirty="0"/>
              <a:t>0</a:t>
            </a:r>
            <a:r>
              <a:rPr lang="zh-CN" altLang="en-US" dirty="0"/>
              <a:t>除所产生的异常，并且打印异常信息</a:t>
            </a:r>
            <a:endParaRPr lang="zh-CN" altLang="en-US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finally</a:t>
            </a:r>
            <a:r>
              <a:rPr lang="zh-CN" altLang="en-US" dirty="0"/>
              <a:t>块中，打印一条语句</a:t>
            </a:r>
            <a:endParaRPr lang="zh-CN" altLang="en-US" dirty="0"/>
          </a:p>
        </p:txBody>
      </p:sp>
      <p:pic>
        <p:nvPicPr>
          <p:cNvPr id="33797" name="Picture 5" descr="现场编程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188" y="1484313"/>
            <a:ext cx="865187" cy="865187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禾米教育横版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54940" y="156210"/>
            <a:ext cx="1747520" cy="491490"/>
          </a:xfrm>
          <a:prstGeom prst="rect">
            <a:avLst/>
          </a:prstGeom>
        </p:spPr>
      </p:pic>
      <p:pic>
        <p:nvPicPr>
          <p:cNvPr id="7" name="图片 6" descr="图层-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5715" y="5302885"/>
            <a:ext cx="12195175" cy="1550035"/>
          </a:xfrm>
          <a:prstGeom prst="rect">
            <a:avLst/>
          </a:prstGeom>
        </p:spPr>
      </p:pic>
      <p:pic>
        <p:nvPicPr>
          <p:cNvPr id="10" name="图片 9" descr="组-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10160" y="1270"/>
            <a:ext cx="12211050" cy="791845"/>
          </a:xfrm>
          <a:prstGeom prst="rect">
            <a:avLst/>
          </a:prstGeom>
        </p:spPr>
      </p:pic>
      <p:pic>
        <p:nvPicPr>
          <p:cNvPr id="11" name="图片 10" descr="禾米教育横版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54940" y="207010"/>
            <a:ext cx="1747520" cy="49149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787835" y="131604"/>
            <a:ext cx="56832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zh-CN" altLang="en-US" sz="2800" b="1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j-lt"/>
                <a:ea typeface="+mj-ea"/>
                <a:cs typeface="+mj-cs"/>
                <a:sym typeface="+mn-ea"/>
              </a:rPr>
              <a:t>多重</a:t>
            </a:r>
            <a:r>
              <a:rPr lang="en-US" altLang="zh-CN" sz="2800" b="1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j-lt"/>
                <a:ea typeface="+mj-ea"/>
                <a:cs typeface="+mj-cs"/>
                <a:sym typeface="+mn-ea"/>
              </a:rPr>
              <a:t>catch</a:t>
            </a:r>
            <a:r>
              <a:rPr lang="zh-CN" altLang="en-US" sz="2800" b="1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j-lt"/>
                <a:ea typeface="+mj-ea"/>
                <a:cs typeface="+mj-cs"/>
                <a:sym typeface="+mn-ea"/>
              </a:rPr>
              <a:t>块</a:t>
            </a:r>
            <a:endParaRPr lang="en-US" altLang="zh-CN" sz="2800" b="1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35842" name="AutoShape 2"/>
          <p:cNvSpPr/>
          <p:nvPr/>
        </p:nvSpPr>
        <p:spPr>
          <a:xfrm>
            <a:off x="39688" y="2713038"/>
            <a:ext cx="5216525" cy="3852862"/>
          </a:xfrm>
          <a:prstGeom prst="roundRect">
            <a:avLst>
              <a:gd name="adj" fmla="val 8218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65125" indent="-255905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030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155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public void method(){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57200" lvl="1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try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{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57200" lvl="1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    // 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代码段</a:t>
            </a:r>
            <a:endParaRPr lang="zh-CN" altLang="en-US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57200" lvl="1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     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// 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产生异常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异常类型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2)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57200" lvl="1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} </a:t>
            </a:r>
            <a:r>
              <a:rPr lang="en-US" altLang="zh-CN" sz="1800" b="1" dirty="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catch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(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异常类型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1 ex) {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57200" lvl="1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    // 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对异常进行处理的代码段</a:t>
            </a:r>
            <a:endParaRPr lang="zh-CN" altLang="en-US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57200" lvl="1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} </a:t>
            </a:r>
            <a:r>
              <a:rPr lang="en-US" altLang="zh-CN" sz="1800" b="1" dirty="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catch 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异常类型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2 ex) {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57200" lvl="1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    // 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对异常进行处理的代码段</a:t>
            </a:r>
            <a:endParaRPr lang="zh-CN" altLang="en-US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57200" lvl="1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} </a:t>
            </a:r>
            <a:r>
              <a:rPr lang="en-US" altLang="zh-CN" sz="1800" b="1" dirty="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catch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(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异常类型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3 ex) {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57200" lvl="1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    // 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对异常进行处理的代码段</a:t>
            </a:r>
            <a:endParaRPr lang="zh-CN" altLang="en-US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57200" lvl="1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57200" lvl="1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// 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代码段</a:t>
            </a:r>
            <a:endParaRPr lang="zh-CN" altLang="en-US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5844" name="Rectangle 4"/>
          <p:cNvSpPr>
            <a:spLocks noGrp="1"/>
          </p:cNvSpPr>
          <p:nvPr>
            <p:ph idx="1"/>
          </p:nvPr>
        </p:nvSpPr>
        <p:spPr>
          <a:xfrm>
            <a:off x="611188" y="908050"/>
            <a:ext cx="8208962" cy="1800225"/>
          </a:xfrm>
          <a:ln w="9525">
            <a:noFill/>
            <a:miter/>
          </a:ln>
        </p:spPr>
        <p:txBody>
          <a:bodyPr vert="horz" wrap="square" lIns="91440" tIns="45720" rIns="91440" bIns="45720" anchor="t">
            <a:normAutofit fontScale="90000" lnSpcReduction="20000"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一段代码可能会引发多种类型的异常</a:t>
            </a:r>
            <a:endParaRPr lang="zh-CN" altLang="en-US" dirty="0"/>
          </a:p>
          <a:p>
            <a:pPr>
              <a:lnSpc>
                <a:spcPct val="90000"/>
              </a:lnSpc>
            </a:pPr>
            <a:r>
              <a:rPr lang="zh-CN" altLang="en-US" dirty="0"/>
              <a:t>当引发异常时，会按顺序来查看每个 </a:t>
            </a:r>
            <a:r>
              <a:rPr lang="en-US" altLang="zh-CN" dirty="0"/>
              <a:t>catch </a:t>
            </a:r>
            <a:r>
              <a:rPr lang="zh-CN" altLang="en-US" dirty="0"/>
              <a:t>语句，并执行第一个与异常类型匹配的</a:t>
            </a:r>
            <a:r>
              <a:rPr lang="en-US" altLang="zh-CN" dirty="0"/>
              <a:t>catch</a:t>
            </a:r>
            <a:r>
              <a:rPr lang="zh-CN" altLang="en-US" dirty="0"/>
              <a:t>语句</a:t>
            </a:r>
            <a:endParaRPr lang="zh-CN" altLang="en-US" dirty="0"/>
          </a:p>
          <a:p>
            <a:pPr>
              <a:lnSpc>
                <a:spcPct val="90000"/>
              </a:lnSpc>
            </a:pPr>
            <a:r>
              <a:rPr lang="zh-CN" altLang="en-US" dirty="0"/>
              <a:t>执行其中的一条 </a:t>
            </a:r>
            <a:r>
              <a:rPr lang="en-US" altLang="zh-CN" dirty="0"/>
              <a:t>catch </a:t>
            </a:r>
            <a:r>
              <a:rPr lang="zh-CN" altLang="en-US" dirty="0"/>
              <a:t>语句之后，其后的 </a:t>
            </a:r>
            <a:r>
              <a:rPr lang="en-US" altLang="zh-CN" dirty="0"/>
              <a:t>catch </a:t>
            </a:r>
            <a:r>
              <a:rPr lang="zh-CN" altLang="en-US" dirty="0"/>
              <a:t>语句将被忽略</a:t>
            </a:r>
            <a:r>
              <a:rPr lang="zh-CN" altLang="en-US" sz="2000" dirty="0"/>
              <a:t> </a:t>
            </a:r>
            <a:endParaRPr lang="zh-CN" altLang="en-US" sz="2000" dirty="0"/>
          </a:p>
        </p:txBody>
      </p:sp>
      <p:sp>
        <p:nvSpPr>
          <p:cNvPr id="35845" name="AutoShape 5"/>
          <p:cNvSpPr/>
          <p:nvPr/>
        </p:nvSpPr>
        <p:spPr>
          <a:xfrm>
            <a:off x="4527550" y="2787650"/>
            <a:ext cx="2197100" cy="2879725"/>
          </a:xfrm>
          <a:prstGeom prst="roundRect">
            <a:avLst>
              <a:gd name="adj" fmla="val 10912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lvl="0"/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5846" name="AutoShape 6"/>
          <p:cNvSpPr/>
          <p:nvPr/>
        </p:nvSpPr>
        <p:spPr>
          <a:xfrm>
            <a:off x="4852988" y="2935288"/>
            <a:ext cx="1439862" cy="2873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B563CF"/>
            </a:solidFill>
            <a:prstDash val="solid"/>
            <a:headEnd type="none" w="med" len="med"/>
            <a:tailEnd type="none" w="med" len="med"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lvl="0" algn="ctr"/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try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75239" name="AutoShape 7"/>
          <p:cNvSpPr/>
          <p:nvPr/>
        </p:nvSpPr>
        <p:spPr>
          <a:xfrm>
            <a:off x="6804025" y="3724275"/>
            <a:ext cx="2339975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B563CF"/>
            </a:solidFill>
            <a:prstDash val="solid"/>
            <a:headEnd type="none" w="med" len="med"/>
            <a:tailEnd type="none" w="med" len="med"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lvl="0"/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 与异常类型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不匹配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1375240" name="AutoShape 8"/>
          <p:cNvCxnSpPr>
            <a:stCxn id="35846" idx="3"/>
            <a:endCxn id="1375245" idx="1"/>
          </p:cNvCxnSpPr>
          <p:nvPr/>
        </p:nvCxnSpPr>
        <p:spPr>
          <a:xfrm flipV="1">
            <a:off x="6292850" y="3076575"/>
            <a:ext cx="885825" cy="3175"/>
          </a:xfrm>
          <a:prstGeom prst="curvedConnector3">
            <a:avLst>
              <a:gd name="adj1" fmla="val 49819"/>
            </a:avLst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35849" name="AutoShape 9"/>
          <p:cNvSpPr/>
          <p:nvPr/>
        </p:nvSpPr>
        <p:spPr>
          <a:xfrm>
            <a:off x="4672013" y="5811838"/>
            <a:ext cx="2852737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B563CF"/>
            </a:solidFill>
            <a:prstDash val="solid"/>
            <a:headEnd type="none" w="med" len="med"/>
            <a:tailEnd type="none" w="med" len="med"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lvl="0"/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try/catch 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块后的代码段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75242" name="Text Box 10"/>
          <p:cNvSpPr txBox="1"/>
          <p:nvPr/>
        </p:nvSpPr>
        <p:spPr>
          <a:xfrm>
            <a:off x="5795963" y="2636838"/>
            <a:ext cx="1871662" cy="366712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rIns="0" anchor="t" anchorCtr="1"/>
          <a:lstStyle>
            <a:lvl1pPr marL="365125" indent="-255905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030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155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>
                <a:srgbClr val="000000"/>
              </a:buClr>
              <a:buNone/>
            </a:pP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发生异常</a:t>
            </a:r>
            <a:endParaRPr lang="zh-CN" altLang="en-US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75243" name="Line 11"/>
          <p:cNvSpPr/>
          <p:nvPr/>
        </p:nvSpPr>
        <p:spPr>
          <a:xfrm>
            <a:off x="157163" y="3789363"/>
            <a:ext cx="503237" cy="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75244" name="Line 12"/>
          <p:cNvSpPr/>
          <p:nvPr/>
        </p:nvSpPr>
        <p:spPr>
          <a:xfrm>
            <a:off x="157163" y="3562350"/>
            <a:ext cx="503237" cy="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75245" name="AutoShape 13"/>
          <p:cNvSpPr/>
          <p:nvPr/>
        </p:nvSpPr>
        <p:spPr>
          <a:xfrm>
            <a:off x="7178675" y="2787650"/>
            <a:ext cx="1641475" cy="5762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B563CF"/>
            </a:solidFill>
            <a:prstDash val="solid"/>
            <a:headEnd type="none" w="med" len="med"/>
            <a:tailEnd type="none" w="med" len="med"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lvl="0"/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产生异常对象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1375246" name="AutoShape 14"/>
          <p:cNvCxnSpPr>
            <a:stCxn id="1375245" idx="2"/>
            <a:endCxn id="1375239" idx="0"/>
          </p:cNvCxnSpPr>
          <p:nvPr/>
        </p:nvCxnSpPr>
        <p:spPr>
          <a:xfrm flipH="1">
            <a:off x="7974013" y="3363913"/>
            <a:ext cx="25400" cy="360362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35855" name="AutoShape 15"/>
          <p:cNvSpPr/>
          <p:nvPr/>
        </p:nvSpPr>
        <p:spPr>
          <a:xfrm>
            <a:off x="4873625" y="3622675"/>
            <a:ext cx="1439863" cy="2873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B563CF"/>
            </a:solidFill>
            <a:prstDash val="solid"/>
            <a:headEnd type="none" w="med" len="med"/>
            <a:tailEnd type="none" w="med" len="med"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lvl="0" algn="ctr"/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catch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75248" name="AutoShape 16"/>
          <p:cNvSpPr/>
          <p:nvPr/>
        </p:nvSpPr>
        <p:spPr>
          <a:xfrm>
            <a:off x="6977063" y="4654550"/>
            <a:ext cx="2051050" cy="438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B563CF"/>
            </a:solidFill>
            <a:prstDash val="solid"/>
            <a:headEnd type="none" w="med" len="med"/>
            <a:tailEnd type="none" w="med" len="med"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lvl="0"/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与异常类型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匹配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1375249" name="AutoShape 17"/>
          <p:cNvCxnSpPr>
            <a:stCxn id="1375248" idx="1"/>
            <a:endCxn id="35859" idx="3"/>
          </p:cNvCxnSpPr>
          <p:nvPr/>
        </p:nvCxnSpPr>
        <p:spPr>
          <a:xfrm flipH="1" flipV="1">
            <a:off x="6327775" y="4445000"/>
            <a:ext cx="649288" cy="428625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375250" name="AutoShape 18"/>
          <p:cNvCxnSpPr>
            <a:stCxn id="1375239" idx="2"/>
            <a:endCxn id="1375248" idx="0"/>
          </p:cNvCxnSpPr>
          <p:nvPr/>
        </p:nvCxnSpPr>
        <p:spPr>
          <a:xfrm>
            <a:off x="7974013" y="4229100"/>
            <a:ext cx="28575" cy="42545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35859" name="AutoShape 19"/>
          <p:cNvSpPr/>
          <p:nvPr/>
        </p:nvSpPr>
        <p:spPr>
          <a:xfrm>
            <a:off x="4887913" y="4300538"/>
            <a:ext cx="1439862" cy="2873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B563CF"/>
            </a:solidFill>
            <a:prstDash val="solid"/>
            <a:headEnd type="none" w="med" len="med"/>
            <a:tailEnd type="none" w="med" len="med"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lvl="0" algn="ctr"/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catch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5860" name="AutoShape 20"/>
          <p:cNvSpPr/>
          <p:nvPr/>
        </p:nvSpPr>
        <p:spPr>
          <a:xfrm>
            <a:off x="4887913" y="4962525"/>
            <a:ext cx="1439862" cy="2873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B563CF"/>
            </a:solidFill>
            <a:prstDash val="solid"/>
            <a:headEnd type="none" w="med" len="med"/>
            <a:tailEnd type="none" w="med" len="med"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lvl="0" algn="ctr"/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catch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75253" name="AutoShape 21"/>
          <p:cNvSpPr/>
          <p:nvPr/>
        </p:nvSpPr>
        <p:spPr>
          <a:xfrm rot="243231">
            <a:off x="4067175" y="4370388"/>
            <a:ext cx="649288" cy="2017712"/>
          </a:xfrm>
          <a:prstGeom prst="curvedRightArrow">
            <a:avLst>
              <a:gd name="adj1" fmla="val 29577"/>
              <a:gd name="adj2" fmla="val 106807"/>
              <a:gd name="adj3" fmla="val 33333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75254" name="Text Box 22"/>
          <p:cNvSpPr txBox="1"/>
          <p:nvPr/>
        </p:nvSpPr>
        <p:spPr>
          <a:xfrm>
            <a:off x="3957638" y="5308600"/>
            <a:ext cx="1477962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rIns="0" anchor="t" anchorCtr="1"/>
          <a:lstStyle>
            <a:lvl1pPr marL="365125" indent="-255905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030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155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>
                <a:srgbClr val="000000"/>
              </a:buClr>
              <a:buNone/>
            </a:pP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程序继续执行</a:t>
            </a:r>
            <a:endParaRPr lang="zh-CN" altLang="en-US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75255" name="Line 23"/>
          <p:cNvSpPr/>
          <p:nvPr/>
        </p:nvSpPr>
        <p:spPr>
          <a:xfrm>
            <a:off x="157163" y="4138613"/>
            <a:ext cx="503237" cy="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75256" name="Line 24"/>
          <p:cNvSpPr/>
          <p:nvPr/>
        </p:nvSpPr>
        <p:spPr>
          <a:xfrm>
            <a:off x="157163" y="4652963"/>
            <a:ext cx="503237" cy="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75257" name="Line 25"/>
          <p:cNvSpPr/>
          <p:nvPr/>
        </p:nvSpPr>
        <p:spPr>
          <a:xfrm>
            <a:off x="107950" y="6021388"/>
            <a:ext cx="503238" cy="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75258" name="Line 26"/>
          <p:cNvSpPr/>
          <p:nvPr/>
        </p:nvSpPr>
        <p:spPr>
          <a:xfrm>
            <a:off x="157163" y="4941888"/>
            <a:ext cx="503237" cy="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75259" name="Text Box 27"/>
          <p:cNvSpPr txBox="1"/>
          <p:nvPr/>
        </p:nvSpPr>
        <p:spPr>
          <a:xfrm rot="2197204">
            <a:off x="5973763" y="4725988"/>
            <a:ext cx="1477962" cy="366712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rIns="0" anchor="t" anchorCtr="1"/>
          <a:lstStyle>
            <a:lvl1pPr marL="365125" indent="-255905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030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155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>
                <a:srgbClr val="000000"/>
              </a:buClr>
              <a:buNone/>
            </a:pP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进入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catch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块</a:t>
            </a:r>
            <a:endParaRPr lang="zh-CN" altLang="en-US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7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7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7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7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7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7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7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7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7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375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75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75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75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75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37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375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75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5239" grpId="0" bldLvl="0" animBg="1"/>
      <p:bldP spid="1375242" grpId="0"/>
      <p:bldP spid="1375245" grpId="0" bldLvl="0" animBg="1"/>
      <p:bldP spid="1375248" grpId="0" bldLvl="0" animBg="1"/>
      <p:bldP spid="1375253" grpId="0" bldLvl="0" animBg="1"/>
      <p:bldP spid="1375254" grpId="0"/>
      <p:bldP spid="137525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禾米教育横版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54940" y="156210"/>
            <a:ext cx="1747520" cy="491490"/>
          </a:xfrm>
          <a:prstGeom prst="rect">
            <a:avLst/>
          </a:prstGeom>
        </p:spPr>
      </p:pic>
      <p:pic>
        <p:nvPicPr>
          <p:cNvPr id="7" name="图片 6" descr="图层-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5715" y="5302885"/>
            <a:ext cx="12195175" cy="1550035"/>
          </a:xfrm>
          <a:prstGeom prst="rect">
            <a:avLst/>
          </a:prstGeom>
        </p:spPr>
      </p:pic>
      <p:pic>
        <p:nvPicPr>
          <p:cNvPr id="10" name="图片 9" descr="组-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10160" y="1270"/>
            <a:ext cx="12211050" cy="791845"/>
          </a:xfrm>
          <a:prstGeom prst="rect">
            <a:avLst/>
          </a:prstGeom>
        </p:spPr>
      </p:pic>
      <p:pic>
        <p:nvPicPr>
          <p:cNvPr id="11" name="图片 10" descr="禾米教育横版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54940" y="207010"/>
            <a:ext cx="1747520" cy="49149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940300" y="119850"/>
            <a:ext cx="56832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zh-CN" altLang="en-US" sz="2800" b="1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j-lt"/>
                <a:ea typeface="+mj-ea"/>
                <a:cs typeface="+mj-cs"/>
                <a:sym typeface="+mn-ea"/>
              </a:rPr>
              <a:t>多重</a:t>
            </a:r>
            <a:r>
              <a:rPr lang="en-US" altLang="zh-CN" sz="2800" b="1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j-lt"/>
                <a:ea typeface="+mj-ea"/>
                <a:cs typeface="+mj-cs"/>
                <a:sym typeface="+mn-ea"/>
              </a:rPr>
              <a:t>catch</a:t>
            </a:r>
            <a:r>
              <a:rPr lang="zh-CN" altLang="en-US" sz="2800" b="1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j-lt"/>
                <a:ea typeface="+mj-ea"/>
                <a:cs typeface="+mj-cs"/>
                <a:sym typeface="+mn-ea"/>
              </a:rPr>
              <a:t>块</a:t>
            </a:r>
            <a:endParaRPr lang="zh-CN" altLang="en-US" sz="2800" b="1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1376258" name="Rectangle 2"/>
          <p:cNvSpPr>
            <a:spLocks noGrp="1"/>
          </p:cNvSpPr>
          <p:nvPr>
            <p:ph type="title"/>
          </p:nvPr>
        </p:nvSpPr>
        <p:spPr bwMode="auto">
          <a:xfrm>
            <a:off x="1200150" y="636270"/>
            <a:ext cx="10515600" cy="1325563"/>
          </a:xfrm>
          <a:noFill/>
          <a:ln w="9525" cmpd="sng">
            <a:prstDash val="solid"/>
          </a:ln>
          <a:effectLst/>
          <a:sp3d prstMaterial="plastic"/>
        </p:spPr>
        <p:txBody>
          <a:bodyPr vert="horz" wrap="square" lIns="91440" tIns="45720" rIns="91440" bIns="45720" numCol="1" rtlCol="0" anchor="ctr" anchorCtr="0" compatLnSpc="1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1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多重</a:t>
            </a:r>
            <a:r>
              <a:rPr kumimoji="0" lang="en-US" altLang="zh-CN" sz="41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catch</a:t>
            </a:r>
            <a:r>
              <a:rPr kumimoji="0" lang="zh-CN" altLang="en-US" sz="41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块 </a:t>
            </a:r>
            <a:r>
              <a:rPr kumimoji="0" lang="en-US" altLang="zh-CN" sz="41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2-2</a:t>
            </a:r>
            <a:endParaRPr kumimoji="0" lang="en-US" altLang="zh-CN" sz="4100" b="1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6867" name="AutoShape 3"/>
          <p:cNvSpPr/>
          <p:nvPr/>
        </p:nvSpPr>
        <p:spPr>
          <a:xfrm>
            <a:off x="530225" y="820420"/>
            <a:ext cx="7931150" cy="6429375"/>
          </a:xfrm>
          <a:prstGeom prst="roundRect">
            <a:avLst>
              <a:gd name="adj" fmla="val 297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65125" indent="-255905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030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155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fontAlgn="b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public class AccpException4 {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57200" lvl="1" indent="0" eaLnBrk="1" fontAlgn="b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public static void main(String[] args) {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914400" lvl="2" indent="0" eaLnBrk="1" fontAlgn="b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Scanner in = new Scanner(System.in);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914400" lvl="2" indent="0" eaLnBrk="1" fontAlgn="b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try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{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1371600" lvl="3" indent="0" eaLnBrk="1" fontAlgn="b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System.out.print(“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请输入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S1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的总学时：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");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1371600" lvl="3" indent="0" eaLnBrk="1" fontAlgn="b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int totalTime = </a:t>
            </a:r>
            <a:r>
              <a:rPr lang="en-US" altLang="zh-CN" sz="1800" b="1" dirty="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in.nextInt()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;            //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总学时</a:t>
            </a:r>
            <a:endParaRPr lang="zh-CN" altLang="en-US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1371600" lvl="3" indent="0" eaLnBrk="1" fontAlgn="b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System.out.print(“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请输入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S1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的课程数目：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");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1371600" lvl="3" indent="0" eaLnBrk="1" fontAlgn="b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int totalCourse = </a:t>
            </a:r>
            <a:r>
              <a:rPr lang="en-US" altLang="zh-CN" sz="1800" b="1" dirty="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in.nextInt()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;       //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课程数目</a:t>
            </a:r>
            <a:endParaRPr lang="zh-CN" altLang="en-US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1371600" lvl="3" indent="0" eaLnBrk="1" fontAlgn="b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System.out.println(“S1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各课程的平均学时为：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" 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1371600" lvl="3" indent="0" eaLnBrk="1" fontAlgn="b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                                 + </a:t>
            </a:r>
            <a:r>
              <a:rPr lang="en-US" altLang="zh-CN" sz="1800" b="1" dirty="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totalTime / totalCourse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);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914400" lvl="2" indent="0" eaLnBrk="1" fontAlgn="b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} </a:t>
            </a:r>
            <a:r>
              <a:rPr lang="en-US" altLang="zh-CN" sz="1800" b="1" dirty="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catch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(</a:t>
            </a:r>
            <a:r>
              <a:rPr lang="en-US" altLang="zh-CN" sz="1800" b="1" dirty="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InputMismatchException 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e1) {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1371600" lvl="3" indent="0" eaLnBrk="1" fontAlgn="b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System.out.println("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输入不为数字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!");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914400" lvl="2" indent="0" eaLnBrk="1" fontAlgn="b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} </a:t>
            </a:r>
            <a:r>
              <a:rPr lang="en-US" altLang="zh-CN" sz="1800" b="1" dirty="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catch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(</a:t>
            </a:r>
            <a:r>
              <a:rPr lang="en-US" altLang="zh-CN" sz="1800" b="1" dirty="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ArithmeticException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e2) {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1371600" lvl="3" indent="0" eaLnBrk="1" fontAlgn="b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System.out.println("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课程数目不能为零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!");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914400" lvl="2" indent="0" eaLnBrk="1" fontAlgn="b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} </a:t>
            </a:r>
            <a:r>
              <a:rPr lang="en-US" altLang="zh-CN" sz="1800" b="1" dirty="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catch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(</a:t>
            </a:r>
            <a:r>
              <a:rPr lang="en-US" altLang="zh-CN" sz="1800" b="1" dirty="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Exception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e) {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1371600" lvl="3" indent="0" eaLnBrk="1" fontAlgn="b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System.out.println("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发生错误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:"+e.getMessage());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914400" lvl="2" indent="0" eaLnBrk="1" fontAlgn="b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57200" lvl="1" indent="0" eaLnBrk="1" fontAlgn="b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0" lvl="0" indent="0" eaLnBrk="1" fontAlgn="b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76260" name="AutoShape 4"/>
          <p:cNvSpPr/>
          <p:nvPr/>
        </p:nvSpPr>
        <p:spPr>
          <a:xfrm>
            <a:off x="7054850" y="1874520"/>
            <a:ext cx="1944688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B563CF"/>
            </a:solidFill>
            <a:prstDash val="solid"/>
            <a:headEnd type="none" w="med" len="med"/>
            <a:tailEnd type="none" w="med" len="med"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lvl="0"/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输入：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270 H 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76261" name="AutoShape 5"/>
          <p:cNvSpPr/>
          <p:nvPr/>
        </p:nvSpPr>
        <p:spPr>
          <a:xfrm>
            <a:off x="1851025" y="6349683"/>
            <a:ext cx="6178550" cy="7096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B563CF"/>
            </a:solidFill>
            <a:prstDash val="solid"/>
            <a:headEnd type="none" w="med" len="med"/>
            <a:tailEnd type="none" w="med" len="med"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lvl="0"/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在安排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catch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语句的顺序时，首先应该捕获最特殊的异常，  然后再逐渐一般化，即先子类后父类  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76262" name="AutoShape 6"/>
          <p:cNvSpPr/>
          <p:nvPr/>
        </p:nvSpPr>
        <p:spPr>
          <a:xfrm>
            <a:off x="7021513" y="3052445"/>
            <a:ext cx="2016125" cy="6492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B563CF"/>
            </a:solidFill>
            <a:prstDash val="solid"/>
            <a:headEnd type="none" w="med" len="med"/>
            <a:tailEnd type="none" w="med" len="med"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lvl="0"/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输出：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/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输入不为数字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!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1376263" name="AutoShape 7"/>
          <p:cNvCxnSpPr>
            <a:stCxn id="1376260" idx="2"/>
            <a:endCxn id="1376262" idx="0"/>
          </p:cNvCxnSpPr>
          <p:nvPr/>
        </p:nvCxnSpPr>
        <p:spPr>
          <a:xfrm>
            <a:off x="8027353" y="2331720"/>
            <a:ext cx="2540" cy="720725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376264" name="Rectangle 8"/>
          <p:cNvSpPr/>
          <p:nvPr/>
        </p:nvSpPr>
        <p:spPr>
          <a:xfrm>
            <a:off x="7886700" y="2404745"/>
            <a:ext cx="1655763" cy="641350"/>
          </a:xfrm>
          <a:prstGeom prst="rect">
            <a:avLst/>
          </a:prstGeom>
          <a:noFill/>
          <a:ln w="28575">
            <a:noFill/>
            <a:miter/>
          </a:ln>
        </p:spPr>
        <p:txBody>
          <a:bodyPr>
            <a:spAutoFit/>
          </a:bodyPr>
          <a:lstStyle>
            <a:lvl1pPr marL="365125" indent="-255905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030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155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进入第一个</a:t>
            </a:r>
            <a:endParaRPr lang="zh-CN" altLang="en-US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0" lvl="0" indent="0" algn="ctr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catch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块</a:t>
            </a:r>
            <a:endParaRPr lang="zh-CN" altLang="en-US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76265" name="AutoShape 9"/>
          <p:cNvSpPr/>
          <p:nvPr/>
        </p:nvSpPr>
        <p:spPr>
          <a:xfrm>
            <a:off x="7054850" y="4106545"/>
            <a:ext cx="2017713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B563CF"/>
            </a:solidFill>
            <a:prstDash val="solid"/>
            <a:headEnd type="none" w="med" len="med"/>
            <a:tailEnd type="none" w="med" len="med"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lvl="0"/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输入：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270   0 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76266" name="AutoShape 10"/>
          <p:cNvSpPr/>
          <p:nvPr/>
        </p:nvSpPr>
        <p:spPr>
          <a:xfrm>
            <a:off x="7019925" y="5211445"/>
            <a:ext cx="2090738" cy="6492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B563CF"/>
            </a:solidFill>
            <a:prstDash val="solid"/>
            <a:headEnd type="none" w="med" len="med"/>
            <a:tailEnd type="none" w="med" len="med"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lvl="0"/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输出：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/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课程数目不能为零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!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1376267" name="AutoShape 11"/>
          <p:cNvCxnSpPr>
            <a:stCxn id="1376265" idx="2"/>
            <a:endCxn id="1376266" idx="0"/>
          </p:cNvCxnSpPr>
          <p:nvPr/>
        </p:nvCxnSpPr>
        <p:spPr>
          <a:xfrm>
            <a:off x="8063865" y="4563745"/>
            <a:ext cx="1905" cy="64770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376268" name="Rectangle 12"/>
          <p:cNvSpPr/>
          <p:nvPr/>
        </p:nvSpPr>
        <p:spPr>
          <a:xfrm>
            <a:off x="7886700" y="4589145"/>
            <a:ext cx="1655763" cy="641350"/>
          </a:xfrm>
          <a:prstGeom prst="rect">
            <a:avLst/>
          </a:prstGeom>
          <a:noFill/>
          <a:ln w="28575">
            <a:noFill/>
            <a:miter/>
          </a:ln>
        </p:spPr>
        <p:txBody>
          <a:bodyPr>
            <a:spAutoFit/>
          </a:bodyPr>
          <a:lstStyle>
            <a:lvl1pPr marL="365125" indent="-255905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030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155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进入第二个</a:t>
            </a:r>
            <a:endParaRPr lang="zh-CN" altLang="en-US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0" lvl="0" indent="0" algn="ctr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catch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块</a:t>
            </a:r>
            <a:endParaRPr lang="zh-CN" altLang="en-US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7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7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37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7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7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76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76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7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7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6260" grpId="0" bldLvl="0" animBg="1"/>
      <p:bldP spid="1376261" grpId="0" bldLvl="0" animBg="1"/>
      <p:bldP spid="1376262" grpId="0" bldLvl="0" animBg="1"/>
      <p:bldP spid="1376264" grpId="0"/>
      <p:bldP spid="1376265" grpId="0" bldLvl="0" animBg="1"/>
      <p:bldP spid="1376266" grpId="0" bldLvl="0" animBg="1"/>
      <p:bldP spid="137626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禾米教育横版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54940" y="156210"/>
            <a:ext cx="1747520" cy="491490"/>
          </a:xfrm>
          <a:prstGeom prst="rect">
            <a:avLst/>
          </a:prstGeom>
        </p:spPr>
      </p:pic>
      <p:pic>
        <p:nvPicPr>
          <p:cNvPr id="7" name="图片 6" descr="图层-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5715" y="5302885"/>
            <a:ext cx="12195175" cy="1550035"/>
          </a:xfrm>
          <a:prstGeom prst="rect">
            <a:avLst/>
          </a:prstGeom>
        </p:spPr>
      </p:pic>
      <p:pic>
        <p:nvPicPr>
          <p:cNvPr id="10" name="图片 9" descr="组-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10160" y="1270"/>
            <a:ext cx="12211050" cy="791845"/>
          </a:xfrm>
          <a:prstGeom prst="rect">
            <a:avLst/>
          </a:prstGeom>
        </p:spPr>
      </p:pic>
      <p:pic>
        <p:nvPicPr>
          <p:cNvPr id="11" name="图片 10" descr="禾米教育横版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54940" y="207010"/>
            <a:ext cx="1747520" cy="49149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057879" y="146377"/>
            <a:ext cx="568325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zh-CN" altLang="en-US" sz="2800" b="1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j-lt"/>
                <a:ea typeface="+mj-ea"/>
                <a:cs typeface="+mj-cs"/>
                <a:sym typeface="+mn-ea"/>
              </a:rPr>
              <a:t>抛出异常</a:t>
            </a:r>
            <a:endParaRPr lang="zh-CN" altLang="en-US" sz="2800" b="1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37891" name="Rectangle 3"/>
          <p:cNvSpPr>
            <a:spLocks noGrp="1"/>
          </p:cNvSpPr>
          <p:nvPr>
            <p:ph idx="1"/>
          </p:nvPr>
        </p:nvSpPr>
        <p:spPr>
          <a:xfrm>
            <a:off x="590550" y="1125538"/>
            <a:ext cx="8229600" cy="1008062"/>
          </a:xfrm>
          <a:ln w="9525">
            <a:noFill/>
            <a:miter/>
          </a:ln>
        </p:spPr>
        <p:txBody>
          <a:bodyPr vert="horz" wrap="square" lIns="91440" tIns="45720" rIns="91440" bIns="45720" anchor="t"/>
          <a:lstStyle/>
          <a:p>
            <a:pPr>
              <a:lnSpc>
                <a:spcPct val="90000"/>
              </a:lnSpc>
            </a:pPr>
            <a:r>
              <a:rPr lang="zh-CN" altLang="en-US" dirty="0"/>
              <a:t>如果在当前环境无法解决一个异常，就要将其抛出，把异常交给调用者处理 </a:t>
            </a:r>
            <a:endParaRPr lang="zh-CN" altLang="en-US" dirty="0"/>
          </a:p>
        </p:txBody>
      </p:sp>
      <p:sp>
        <p:nvSpPr>
          <p:cNvPr id="37892" name="AutoShape 4"/>
          <p:cNvSpPr/>
          <p:nvPr/>
        </p:nvSpPr>
        <p:spPr>
          <a:xfrm>
            <a:off x="107950" y="1936750"/>
            <a:ext cx="7434263" cy="3814763"/>
          </a:xfrm>
          <a:prstGeom prst="roundRect">
            <a:avLst>
              <a:gd name="adj" fmla="val 6296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65125" indent="-255905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030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155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fontAlgn="b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public class AccpTeacher {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0" lvl="0" indent="0" eaLnBrk="1" fontAlgn="b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   private String id;     // 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教员编号，长度应为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7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0" lvl="0" indent="0" eaLnBrk="1" fontAlgn="b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   public void setId(String pId){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57200" lvl="1" indent="0" eaLnBrk="1" fontAlgn="b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// 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判断教员编号的长度是否为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7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57200" lvl="1" indent="0" eaLnBrk="1" fontAlgn="b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if (pId.length() == 7) {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914400" lvl="2" indent="0" eaLnBrk="1" fontAlgn="b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id = pId;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57200" lvl="1" indent="0" eaLnBrk="1" fontAlgn="b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} else {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914400" lvl="2" indent="0" eaLnBrk="1" fontAlgn="b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throw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new IllegalArgumentException("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参数长度应为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7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！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");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57200" lvl="1" indent="0" eaLnBrk="1" fontAlgn="b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}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0" lvl="0" indent="0" eaLnBrk="1" fontAlgn="b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   }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0" lvl="0" indent="0" eaLnBrk="1" fontAlgn="b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77285" name="AutoShape 5"/>
          <p:cNvSpPr/>
          <p:nvPr/>
        </p:nvSpPr>
        <p:spPr>
          <a:xfrm>
            <a:off x="3516313" y="3321050"/>
            <a:ext cx="5561012" cy="3495675"/>
          </a:xfrm>
          <a:prstGeom prst="roundRect">
            <a:avLst>
              <a:gd name="adj" fmla="val 745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65125" indent="-255905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030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155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fontAlgn="b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public class TeacherTest {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0" lvl="0" indent="0" eaLnBrk="1" fontAlgn="b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   public static void main(String[] args) {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57200" lvl="1" indent="0" eaLnBrk="1" fontAlgn="b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Teacher teacher = new Teacher();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57200" lvl="1" indent="0" eaLnBrk="1" fontAlgn="b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try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{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914400" lvl="2" indent="0" eaLnBrk="1" fontAlgn="b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teacher.setId("088");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57200" lvl="1" indent="0" eaLnBrk="1" fontAlgn="b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} </a:t>
            </a:r>
            <a:r>
              <a:rPr lang="en-US" altLang="zh-CN" sz="1800" b="1" dirty="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catch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(IllegalArgumentException ex) {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914400" lvl="2" indent="0" eaLnBrk="1" fontAlgn="b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System.out.println(ex.getMessage());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57200" lvl="1" indent="0" eaLnBrk="1" fontAlgn="b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}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0" lvl="0" indent="0" eaLnBrk="1" fontAlgn="b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    }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0" lvl="0" indent="0" eaLnBrk="1" fontAlgn="b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7894" name="AutoShape 6"/>
          <p:cNvSpPr/>
          <p:nvPr/>
        </p:nvSpPr>
        <p:spPr>
          <a:xfrm>
            <a:off x="1258888" y="4870450"/>
            <a:ext cx="1366837" cy="398463"/>
          </a:xfrm>
          <a:prstGeom prst="wedgeRoundRectCallout">
            <a:avLst>
              <a:gd name="adj1" fmla="val -11208"/>
              <a:gd name="adj2" fmla="val -10367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anchor="t" anchorCtr="1">
            <a:spAutoFit/>
          </a:bodyPr>
          <a:lstStyle/>
          <a:p>
            <a:pPr lvl="0" eaLnBrk="1" hangingPunct="1"/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抛出异常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77287" name="AutoShape 7"/>
          <p:cNvSpPr/>
          <p:nvPr/>
        </p:nvSpPr>
        <p:spPr>
          <a:xfrm>
            <a:off x="7019925" y="4465638"/>
            <a:ext cx="1512888" cy="398462"/>
          </a:xfrm>
          <a:prstGeom prst="wedgeRoundRectCallout">
            <a:avLst>
              <a:gd name="adj1" fmla="val -128384"/>
              <a:gd name="adj2" fmla="val -1533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anchor="t" anchorCtr="1">
            <a:spAutoFit/>
          </a:bodyPr>
          <a:lstStyle/>
          <a:p>
            <a:pPr lvl="0" eaLnBrk="1" hangingPunct="1"/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捕获异常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77288" name="AutoShape 8"/>
          <p:cNvSpPr/>
          <p:nvPr/>
        </p:nvSpPr>
        <p:spPr>
          <a:xfrm>
            <a:off x="6684963" y="5857875"/>
            <a:ext cx="2009775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B563CF"/>
            </a:solidFill>
            <a:prstDash val="solid"/>
            <a:headEnd type="none" w="med" len="med"/>
            <a:tailEnd type="none" w="med" len="med"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lvl="0" algn="ctr"/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参数长度应为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7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！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77289" name="AutoShape 9"/>
          <p:cNvSpPr/>
          <p:nvPr/>
        </p:nvSpPr>
        <p:spPr>
          <a:xfrm>
            <a:off x="4968875" y="5788025"/>
            <a:ext cx="1638300" cy="549275"/>
          </a:xfrm>
          <a:prstGeom prst="rightArrow">
            <a:avLst>
              <a:gd name="adj1" fmla="val 50000"/>
              <a:gd name="adj2" fmla="val 74566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lvl="0" algn="ctr" eaLnBrk="1" hangingPunct="1">
              <a:spcBef>
                <a:spcPct val="50000"/>
              </a:spcBef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控制台输出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7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7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7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7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7285" grpId="0" bldLvl="0" animBg="1"/>
      <p:bldP spid="1377287" grpId="0" bldLvl="0" animBg="1"/>
      <p:bldP spid="1377288" grpId="0" bldLvl="0" animBg="1"/>
      <p:bldP spid="1377289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禾米教育横版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54940" y="156210"/>
            <a:ext cx="1747520" cy="491490"/>
          </a:xfrm>
          <a:prstGeom prst="rect">
            <a:avLst/>
          </a:prstGeom>
        </p:spPr>
      </p:pic>
      <p:pic>
        <p:nvPicPr>
          <p:cNvPr id="7" name="图片 6" descr="图层-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5715" y="5302885"/>
            <a:ext cx="12195175" cy="1550035"/>
          </a:xfrm>
          <a:prstGeom prst="rect">
            <a:avLst/>
          </a:prstGeom>
        </p:spPr>
      </p:pic>
      <p:pic>
        <p:nvPicPr>
          <p:cNvPr id="10" name="图片 9" descr="组-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10160" y="1270"/>
            <a:ext cx="12211050" cy="791845"/>
          </a:xfrm>
          <a:prstGeom prst="rect">
            <a:avLst/>
          </a:prstGeom>
        </p:spPr>
      </p:pic>
      <p:pic>
        <p:nvPicPr>
          <p:cNvPr id="11" name="图片 10" descr="禾米教育横版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54940" y="207010"/>
            <a:ext cx="1747520" cy="49149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889500" y="180658"/>
            <a:ext cx="568325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zh-CN" altLang="en-US" sz="2800" b="1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j-lt"/>
                <a:ea typeface="+mj-ea"/>
                <a:cs typeface="+mj-cs"/>
                <a:sym typeface="+mn-ea"/>
              </a:rPr>
              <a:t>声明异常</a:t>
            </a:r>
            <a:endParaRPr lang="zh-CN" altLang="en-US" sz="2800" b="1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39939" name="AutoShape 3"/>
          <p:cNvSpPr/>
          <p:nvPr/>
        </p:nvSpPr>
        <p:spPr>
          <a:xfrm>
            <a:off x="785813" y="908050"/>
            <a:ext cx="7673975" cy="3806825"/>
          </a:xfrm>
          <a:prstGeom prst="roundRect">
            <a:avLst>
              <a:gd name="adj" fmla="val 596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65125" indent="-255905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030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155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fontAlgn="b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public class AccpTeacher {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0" lvl="0" indent="0" eaLnBrk="1" fontAlgn="b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   private String id;// 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教员编号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,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长度应为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7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0" lvl="0" indent="0" eaLnBrk="1" fontAlgn="b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   public void setId(String pId) </a:t>
            </a:r>
            <a:r>
              <a:rPr lang="en-US" altLang="zh-CN" sz="1800" b="1" dirty="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throws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IllegalArgumentException{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57200" lvl="1" indent="0" eaLnBrk="1" fontAlgn="b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// 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判断教员编号的长度是否为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7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57200" lvl="1" indent="0" eaLnBrk="1" fontAlgn="b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if (pId.length() == 7) {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914400" lvl="2" indent="0" eaLnBrk="1" fontAlgn="b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id = pId;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57200" lvl="1" indent="0" eaLnBrk="1" fontAlgn="b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} else {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914400" lvl="2" indent="0" eaLnBrk="1" fontAlgn="b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throw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new IllegalArgumentException("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参数长度应为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7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！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");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57200" lvl="1" indent="0" eaLnBrk="1" fontAlgn="b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}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0" lvl="0" indent="0" eaLnBrk="1" fontAlgn="b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   }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0" lvl="0" indent="0" eaLnBrk="1" fontAlgn="b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9940" name="AutoShape 4"/>
          <p:cNvSpPr/>
          <p:nvPr/>
        </p:nvSpPr>
        <p:spPr>
          <a:xfrm>
            <a:off x="2238375" y="3644900"/>
            <a:ext cx="4997450" cy="3133725"/>
          </a:xfrm>
          <a:prstGeom prst="roundRect">
            <a:avLst>
              <a:gd name="adj" fmla="val 813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65125" indent="-255905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030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155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fontAlgn="b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b="1" dirty="0">
                <a:latin typeface="Arial" panose="020B0604020202020204" pitchFamily="34" charset="0"/>
                <a:ea typeface="黑体" panose="02010609060101010101" pitchFamily="49" charset="-122"/>
              </a:rPr>
              <a:t>public class AccpTeacherTest {</a:t>
            </a:r>
            <a:endParaRPr lang="en-US" altLang="zh-CN" sz="16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0" lvl="0" indent="0" eaLnBrk="1" fontAlgn="b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b="1" dirty="0">
                <a:latin typeface="Arial" panose="020B0604020202020204" pitchFamily="34" charset="0"/>
                <a:ea typeface="黑体" panose="02010609060101010101" pitchFamily="49" charset="-122"/>
              </a:rPr>
              <a:t>    public static void main(String[] args) {</a:t>
            </a:r>
            <a:endParaRPr lang="en-US" altLang="zh-CN" sz="16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57200" lvl="1" indent="0" eaLnBrk="1" fontAlgn="b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b="1" dirty="0">
                <a:latin typeface="Arial" panose="020B0604020202020204" pitchFamily="34" charset="0"/>
                <a:ea typeface="黑体" panose="02010609060101010101" pitchFamily="49" charset="-122"/>
              </a:rPr>
              <a:t>AccpTeacher teacher = new AccpTeacher();</a:t>
            </a:r>
            <a:endParaRPr lang="en-US" altLang="zh-CN" sz="16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57200" lvl="1" indent="0" eaLnBrk="1" fontAlgn="b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try</a:t>
            </a:r>
            <a:r>
              <a:rPr lang="en-US" altLang="zh-CN" sz="1600" b="1" dirty="0">
                <a:latin typeface="Arial" panose="020B0604020202020204" pitchFamily="34" charset="0"/>
                <a:ea typeface="黑体" panose="02010609060101010101" pitchFamily="49" charset="-122"/>
              </a:rPr>
              <a:t> {</a:t>
            </a:r>
            <a:endParaRPr lang="en-US" altLang="zh-CN" sz="16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914400" lvl="2" indent="0" eaLnBrk="1" fontAlgn="b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b="1" dirty="0">
                <a:latin typeface="Arial" panose="020B0604020202020204" pitchFamily="34" charset="0"/>
                <a:ea typeface="黑体" panose="02010609060101010101" pitchFamily="49" charset="-122"/>
              </a:rPr>
              <a:t>teacher.setId("088");</a:t>
            </a:r>
            <a:endParaRPr lang="en-US" altLang="zh-CN" sz="16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57200" lvl="1" indent="0" eaLnBrk="1" fontAlgn="b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b="1" dirty="0">
                <a:latin typeface="Arial" panose="020B0604020202020204" pitchFamily="34" charset="0"/>
                <a:ea typeface="黑体" panose="02010609060101010101" pitchFamily="49" charset="-122"/>
              </a:rPr>
              <a:t>} </a:t>
            </a:r>
            <a:r>
              <a:rPr lang="en-US" altLang="zh-CN" sz="1600" b="1" dirty="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catch</a:t>
            </a:r>
            <a:r>
              <a:rPr lang="en-US" altLang="zh-CN" sz="1600" b="1" dirty="0">
                <a:latin typeface="Arial" panose="020B0604020202020204" pitchFamily="34" charset="0"/>
                <a:ea typeface="黑体" panose="02010609060101010101" pitchFamily="49" charset="-122"/>
              </a:rPr>
              <a:t> (IllegalArgumentException ex) {</a:t>
            </a:r>
            <a:endParaRPr lang="en-US" altLang="zh-CN" sz="16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914400" lvl="2" indent="0" eaLnBrk="1" fontAlgn="b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b="1" dirty="0">
                <a:latin typeface="Arial" panose="020B0604020202020204" pitchFamily="34" charset="0"/>
                <a:ea typeface="黑体" panose="02010609060101010101" pitchFamily="49" charset="-122"/>
              </a:rPr>
              <a:t>System.out.println(ex.getMessage());</a:t>
            </a:r>
            <a:endParaRPr lang="en-US" altLang="zh-CN" sz="16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57200" lvl="1" indent="0" eaLnBrk="1" fontAlgn="b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b="1" dirty="0"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  <a:endParaRPr lang="en-US" altLang="zh-CN" sz="16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0" lvl="0" indent="0" eaLnBrk="1" fontAlgn="b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b="1" dirty="0">
                <a:latin typeface="Arial" panose="020B0604020202020204" pitchFamily="34" charset="0"/>
                <a:ea typeface="黑体" panose="02010609060101010101" pitchFamily="49" charset="-122"/>
              </a:rPr>
              <a:t>    }</a:t>
            </a:r>
            <a:endParaRPr lang="en-US" altLang="zh-CN" sz="16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0" lvl="0" indent="0" eaLnBrk="1" fontAlgn="b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b="1" dirty="0"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  <a:endParaRPr lang="en-US" altLang="zh-CN" sz="16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9941" name="AutoShape 5"/>
          <p:cNvSpPr/>
          <p:nvPr/>
        </p:nvSpPr>
        <p:spPr>
          <a:xfrm>
            <a:off x="3276600" y="5876925"/>
            <a:ext cx="3024188" cy="5762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B563CF"/>
            </a:solidFill>
            <a:prstDash val="solid"/>
            <a:headEnd type="none" w="med" len="med"/>
            <a:tailEnd type="none" w="med" len="med"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lvl="0" algn="ctr"/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由调用者捕获异常 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9942" name="AutoShape 6"/>
          <p:cNvSpPr/>
          <p:nvPr/>
        </p:nvSpPr>
        <p:spPr>
          <a:xfrm>
            <a:off x="4889500" y="2133600"/>
            <a:ext cx="3025775" cy="574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B563CF"/>
            </a:solidFill>
            <a:prstDash val="solid"/>
            <a:headEnd type="none" w="med" len="med"/>
            <a:tailEnd type="none" w="med" len="med"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lvl="0" algn="ctr"/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声明该方法可能会产生异常 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 rot="16200000">
            <a:off x="1873250" y="3366770"/>
            <a:ext cx="2149475" cy="62357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latin typeface="方正正大黑简体" charset="0"/>
                <a:ea typeface="方正正大黑简体" charset="0"/>
              </a:rPr>
              <a:t>课程目标</a:t>
            </a:r>
            <a:endParaRPr lang="zh-CN" altLang="en-US" sz="3200" b="1">
              <a:solidFill>
                <a:schemeClr val="bg1"/>
              </a:solidFill>
              <a:latin typeface="方正正大黑简体" charset="0"/>
              <a:ea typeface="方正正大黑简体" charset="0"/>
            </a:endParaRPr>
          </a:p>
        </p:txBody>
      </p:sp>
      <p:pic>
        <p:nvPicPr>
          <p:cNvPr id="3" name="图片 2" descr="禾米教育横版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54940" y="156210"/>
            <a:ext cx="1747520" cy="491490"/>
          </a:xfrm>
          <a:prstGeom prst="rect">
            <a:avLst/>
          </a:prstGeom>
        </p:spPr>
      </p:pic>
      <p:pic>
        <p:nvPicPr>
          <p:cNvPr id="7" name="图片 6" descr="图层-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5715" y="5302885"/>
            <a:ext cx="12195175" cy="1550035"/>
          </a:xfrm>
          <a:prstGeom prst="rect">
            <a:avLst/>
          </a:prstGeom>
        </p:spPr>
      </p:pic>
      <p:pic>
        <p:nvPicPr>
          <p:cNvPr id="10" name="图片 9" descr="组-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10160" y="1270"/>
            <a:ext cx="12211050" cy="791845"/>
          </a:xfrm>
          <a:prstGeom prst="rect">
            <a:avLst/>
          </a:prstGeom>
        </p:spPr>
      </p:pic>
      <p:pic>
        <p:nvPicPr>
          <p:cNvPr id="11" name="图片 10" descr="禾米教育横版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54940" y="207010"/>
            <a:ext cx="1747520" cy="49149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530725" y="123825"/>
            <a:ext cx="568325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zh-CN" altLang="en-US" sz="2800" b="1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j-lt"/>
                <a:ea typeface="+mj-ea"/>
                <a:cs typeface="+mj-cs"/>
                <a:sym typeface="+mn-ea"/>
              </a:rPr>
              <a:t>生活中的异常</a:t>
            </a:r>
            <a:endParaRPr lang="zh-CN" altLang="en-US" sz="2800" b="1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12291" name="Rectangle 3"/>
          <p:cNvSpPr>
            <a:spLocks noGrp="1"/>
          </p:cNvSpPr>
          <p:nvPr>
            <p:ph idx="1"/>
          </p:nvPr>
        </p:nvSpPr>
        <p:spPr>
          <a:xfrm>
            <a:off x="720725" y="1341438"/>
            <a:ext cx="8172450" cy="574675"/>
          </a:xfrm>
          <a:ln w="9525">
            <a:noFill/>
            <a:miter/>
          </a:ln>
        </p:spPr>
        <p:txBody>
          <a:bodyPr vert="horz" wrap="square" lIns="91440" tIns="45720" rIns="91440" bIns="45720" anchor="t">
            <a:normAutofit fontScale="90000"/>
          </a:bodyPr>
          <a:lstStyle/>
          <a:p>
            <a:r>
              <a:rPr lang="zh-CN" altLang="en-US" dirty="0"/>
              <a:t>正常情况下，小王每日开车去上班，耗时大约</a:t>
            </a:r>
            <a:r>
              <a:rPr lang="en-US" altLang="zh-CN" dirty="0"/>
              <a:t>30</a:t>
            </a:r>
            <a:r>
              <a:rPr lang="zh-CN" altLang="en-US" dirty="0"/>
              <a:t>分钟</a:t>
            </a:r>
            <a:endParaRPr lang="zh-CN" altLang="en-US" dirty="0"/>
          </a:p>
        </p:txBody>
      </p:sp>
      <p:sp>
        <p:nvSpPr>
          <p:cNvPr id="12292" name="Rectangle 4"/>
          <p:cNvSpPr/>
          <p:nvPr/>
        </p:nvSpPr>
        <p:spPr>
          <a:xfrm>
            <a:off x="684213" y="3355975"/>
            <a:ext cx="7775575" cy="5778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65125" indent="-255905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030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155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65125" lvl="0" indent="-255270"/>
            <a:r>
              <a:rPr lang="zh-CN" altLang="en-US" dirty="0"/>
              <a:t>但是，异常情况迟早要发生！</a:t>
            </a:r>
            <a:endParaRPr lang="zh-CN" altLang="en-US" dirty="0"/>
          </a:p>
        </p:txBody>
      </p:sp>
      <p:pic>
        <p:nvPicPr>
          <p:cNvPr id="12293" name="Picture 5" descr="hibuilding1_0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2209800"/>
            <a:ext cx="1235075" cy="92075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2294" name="Picture 6" descr="hom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2286000"/>
            <a:ext cx="1187450" cy="9493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2295" name="AutoShape 7"/>
          <p:cNvSpPr/>
          <p:nvPr/>
        </p:nvSpPr>
        <p:spPr>
          <a:xfrm>
            <a:off x="2514600" y="2362200"/>
            <a:ext cx="4032250" cy="549275"/>
          </a:xfrm>
          <a:prstGeom prst="rightArrow">
            <a:avLst>
              <a:gd name="adj1" fmla="val 50000"/>
              <a:gd name="adj2" fmla="val 183526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lvl="0" algn="ctr" eaLnBrk="1" hangingPunct="1">
              <a:spcBef>
                <a:spcPct val="50000"/>
              </a:spcBef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一路畅通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2296" name="Picture 8" descr="hom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013" y="4292600"/>
            <a:ext cx="1187450" cy="94932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2297" name="Picture 9" descr="hibuilding1_0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0" y="4343400"/>
            <a:ext cx="1235075" cy="9207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2298" name="AutoShape 10"/>
          <p:cNvSpPr/>
          <p:nvPr/>
        </p:nvSpPr>
        <p:spPr>
          <a:xfrm>
            <a:off x="2484438" y="4508500"/>
            <a:ext cx="3889375" cy="576263"/>
          </a:xfrm>
          <a:prstGeom prst="rightArrow">
            <a:avLst>
              <a:gd name="adj1" fmla="val 50000"/>
              <a:gd name="adj2" fmla="val 168732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lvl="0" algn="ctr" eaLnBrk="1" hangingPunct="1">
              <a:spcBef>
                <a:spcPct val="50000"/>
              </a:spcBef>
            </a:pP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53739" name="AutoShape 11"/>
          <p:cNvSpPr/>
          <p:nvPr/>
        </p:nvSpPr>
        <p:spPr>
          <a:xfrm>
            <a:off x="3419475" y="4149725"/>
            <a:ext cx="10795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lvl="0" algn="ctr"/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堵车！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53740" name="AutoShape 12"/>
          <p:cNvSpPr/>
          <p:nvPr/>
        </p:nvSpPr>
        <p:spPr>
          <a:xfrm>
            <a:off x="3419475" y="5013325"/>
            <a:ext cx="10795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lvl="0" algn="ctr"/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撞车！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13537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5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3739" grpId="0" bldLvl="0" animBg="1"/>
      <p:bldP spid="1353739" grpId="1" bldLvl="0" animBg="1"/>
      <p:bldP spid="1353740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禾米教育横版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54940" y="156210"/>
            <a:ext cx="1747520" cy="491490"/>
          </a:xfrm>
          <a:prstGeom prst="rect">
            <a:avLst/>
          </a:prstGeom>
        </p:spPr>
      </p:pic>
      <p:pic>
        <p:nvPicPr>
          <p:cNvPr id="7" name="图片 6" descr="图层-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5715" y="5302885"/>
            <a:ext cx="12195175" cy="1550035"/>
          </a:xfrm>
          <a:prstGeom prst="rect">
            <a:avLst/>
          </a:prstGeom>
        </p:spPr>
      </p:pic>
      <p:pic>
        <p:nvPicPr>
          <p:cNvPr id="10" name="图片 9" descr="组-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10160" y="1270"/>
            <a:ext cx="12211050" cy="791845"/>
          </a:xfrm>
          <a:prstGeom prst="rect">
            <a:avLst/>
          </a:prstGeom>
        </p:spPr>
      </p:pic>
      <p:pic>
        <p:nvPicPr>
          <p:cNvPr id="11" name="图片 10" descr="禾米教育横版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54940" y="207010"/>
            <a:ext cx="1747520" cy="49149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546725" y="156210"/>
            <a:ext cx="56832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zh-CN" altLang="en-US" sz="2800" b="1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j-lt"/>
                <a:ea typeface="+mj-ea"/>
                <a:cs typeface="+mj-cs"/>
                <a:sym typeface="+mn-ea"/>
              </a:rPr>
              <a:t>小结 </a:t>
            </a:r>
            <a:endParaRPr lang="zh-CN" altLang="en-US" sz="2800" b="1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41987" name="Rectangle 3"/>
          <p:cNvSpPr>
            <a:spLocks noGrp="1"/>
          </p:cNvSpPr>
          <p:nvPr>
            <p:ph idx="1"/>
          </p:nvPr>
        </p:nvSpPr>
        <p:spPr>
          <a:xfrm>
            <a:off x="755650" y="2230438"/>
            <a:ext cx="7632700" cy="2736850"/>
          </a:xfrm>
          <a:ln w="9525">
            <a:noFill/>
            <a:miter/>
          </a:ln>
        </p:spPr>
        <p:txBody>
          <a:bodyPr vert="horz" wrap="square" lIns="91440" tIns="45720" rIns="91440" bIns="45720" anchor="t"/>
          <a:lstStyle/>
          <a:p>
            <a:r>
              <a:rPr lang="zh-CN" altLang="en-US" dirty="0"/>
              <a:t>编写类</a:t>
            </a:r>
            <a:r>
              <a:rPr lang="en-US" altLang="zh-CN" dirty="0"/>
              <a:t>ExceptionTest2</a:t>
            </a:r>
            <a:r>
              <a:rPr lang="zh-CN" altLang="en-US" dirty="0"/>
              <a:t>：</a:t>
            </a:r>
            <a:endParaRPr lang="zh-CN" altLang="en-US" dirty="0"/>
          </a:p>
          <a:p>
            <a:pPr lvl="1"/>
            <a:r>
              <a:rPr lang="zh-CN" altLang="en-US" dirty="0"/>
              <a:t>定义两个方法：</a:t>
            </a:r>
            <a:r>
              <a:rPr lang="en-US" altLang="zh-CN" dirty="0"/>
              <a:t>go()</a:t>
            </a:r>
            <a:r>
              <a:rPr lang="zh-CN" altLang="en-US" dirty="0"/>
              <a:t>和</a:t>
            </a:r>
            <a:r>
              <a:rPr lang="en-US" altLang="zh-CN" dirty="0"/>
              <a:t>main() 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go</a:t>
            </a:r>
            <a:r>
              <a:rPr lang="zh-CN" altLang="en-US" dirty="0"/>
              <a:t>方法中声明要抛出异常，在该方法体内，抛出一个</a:t>
            </a:r>
            <a:r>
              <a:rPr lang="en-US" altLang="zh-CN" dirty="0"/>
              <a:t>Exception</a:t>
            </a:r>
            <a:r>
              <a:rPr lang="zh-CN" altLang="en-US" dirty="0"/>
              <a:t>对象</a:t>
            </a:r>
            <a:endParaRPr lang="zh-CN" altLang="en-US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main()</a:t>
            </a:r>
            <a:r>
              <a:rPr lang="zh-CN" altLang="en-US" dirty="0"/>
              <a:t>方法中，调用</a:t>
            </a:r>
            <a:r>
              <a:rPr lang="en-US" altLang="zh-CN" dirty="0"/>
              <a:t>go</a:t>
            </a:r>
            <a:r>
              <a:rPr lang="zh-CN" altLang="en-US" dirty="0"/>
              <a:t>方法，使用</a:t>
            </a:r>
            <a:r>
              <a:rPr lang="en-US" altLang="zh-CN" dirty="0"/>
              <a:t>try/catch</a:t>
            </a:r>
            <a:r>
              <a:rPr lang="zh-CN" altLang="en-US" dirty="0"/>
              <a:t>捕获</a:t>
            </a:r>
            <a:r>
              <a:rPr lang="en-US" altLang="zh-CN" dirty="0"/>
              <a:t>go</a:t>
            </a:r>
            <a:r>
              <a:rPr lang="zh-CN" altLang="en-US" dirty="0"/>
              <a:t>方法中抛出的异常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1989" name="Picture 5" descr="现场编程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13" y="1341438"/>
            <a:ext cx="865187" cy="865187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组-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0160" y="1270"/>
            <a:ext cx="12211050" cy="791845"/>
          </a:xfrm>
          <a:prstGeom prst="rect">
            <a:avLst/>
          </a:prstGeom>
        </p:spPr>
      </p:pic>
      <p:pic>
        <p:nvPicPr>
          <p:cNvPr id="11" name="图片 10" descr="禾米教育横版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4940" y="207010"/>
            <a:ext cx="1747520" cy="491490"/>
          </a:xfrm>
          <a:prstGeom prst="rect">
            <a:avLst/>
          </a:prstGeom>
        </p:spPr>
      </p:pic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68684" y="33655"/>
            <a:ext cx="7772400" cy="8382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Arial Unicode MS" pitchFamily="34" charset="-122"/>
              </a:rPr>
              <a:t>创建用户自定义异常类</a:t>
            </a:r>
            <a:endParaRPr lang="zh-CN" altLang="en-US" sz="2700" dirty="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  <a:cs typeface="Arial Unicode MS" pitchFamily="34" charset="-122"/>
            </a:endParaRP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1792190" y="1581249"/>
            <a:ext cx="8352928" cy="418576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  <a:cs typeface="Arial Unicode MS" pitchFamily="34" charset="-122"/>
              </a:rPr>
              <a:t>用户自定义异常类</a:t>
            </a:r>
            <a:r>
              <a:rPr lang="en-US" altLang="zh-CN" sz="2400" dirty="0" err="1">
                <a:latin typeface="+mj-ea"/>
                <a:ea typeface="+mj-ea"/>
                <a:cs typeface="Arial Unicode MS" pitchFamily="34" charset="-122"/>
              </a:rPr>
              <a:t>MyException</a:t>
            </a:r>
            <a:r>
              <a:rPr lang="zh-CN" altLang="en-US" sz="2400" dirty="0">
                <a:latin typeface="+mj-ea"/>
                <a:ea typeface="+mj-ea"/>
                <a:cs typeface="Arial Unicode MS" pitchFamily="34" charset="-122"/>
              </a:rPr>
              <a:t>，用于描述数据取值范围错误信息。用户自己的异常类必须继承现有的异常类。</a:t>
            </a:r>
            <a:endParaRPr lang="zh-CN" altLang="en-US" sz="2400" dirty="0">
              <a:latin typeface="+mj-ea"/>
              <a:ea typeface="+mj-ea"/>
              <a:cs typeface="Arial Unicode MS" pitchFamily="34" charset="-122"/>
            </a:endParaRPr>
          </a:p>
          <a:p>
            <a:endParaRPr lang="zh-CN" altLang="en-US" dirty="0">
              <a:solidFill>
                <a:schemeClr val="accent2"/>
              </a:solidFill>
              <a:latin typeface="+mj-ea"/>
              <a:ea typeface="+mj-ea"/>
              <a:cs typeface="Arial Unicode MS" pitchFamily="34" charset="-122"/>
            </a:endParaRPr>
          </a:p>
          <a:p>
            <a:r>
              <a:rPr lang="en-US" altLang="zh-CN" sz="2000" dirty="0">
                <a:latin typeface="+mj-ea"/>
                <a:ea typeface="+mj-ea"/>
                <a:cs typeface="Arial Unicode MS" pitchFamily="34" charset="-122"/>
              </a:rPr>
              <a:t>class </a:t>
            </a:r>
            <a:r>
              <a:rPr lang="en-US" altLang="zh-CN" sz="2000" dirty="0" err="1">
                <a:latin typeface="+mj-ea"/>
                <a:ea typeface="+mj-ea"/>
                <a:cs typeface="Arial Unicode MS" pitchFamily="34" charset="-122"/>
              </a:rPr>
              <a:t>MyException</a:t>
            </a:r>
            <a:r>
              <a:rPr lang="en-US" altLang="zh-CN" sz="2000" dirty="0">
                <a:latin typeface="+mj-ea"/>
                <a:ea typeface="+mj-ea"/>
                <a:cs typeface="Arial Unicode MS" pitchFamily="34" charset="-122"/>
              </a:rPr>
              <a:t> extends Exception {</a:t>
            </a:r>
            <a:endParaRPr lang="en-US" altLang="zh-CN" sz="2000" dirty="0">
              <a:latin typeface="+mj-ea"/>
              <a:ea typeface="+mj-ea"/>
              <a:cs typeface="Arial Unicode MS" pitchFamily="34" charset="-122"/>
            </a:endParaRPr>
          </a:p>
          <a:p>
            <a:r>
              <a:rPr lang="en-US" altLang="zh-CN" sz="2000" dirty="0">
                <a:latin typeface="+mj-ea"/>
                <a:ea typeface="+mj-ea"/>
                <a:cs typeface="Arial Unicode MS" pitchFamily="34" charset="-122"/>
              </a:rPr>
              <a:t>   	private </a:t>
            </a:r>
            <a:r>
              <a:rPr lang="en-US" altLang="zh-CN" sz="2000" dirty="0" err="1">
                <a:latin typeface="+mj-ea"/>
                <a:ea typeface="+mj-ea"/>
                <a:cs typeface="Arial Unicode MS" pitchFamily="34" charset="-122"/>
              </a:rPr>
              <a:t>int</a:t>
            </a:r>
            <a:r>
              <a:rPr lang="en-US" altLang="zh-CN" sz="2000" dirty="0">
                <a:latin typeface="+mj-ea"/>
                <a:ea typeface="+mj-ea"/>
                <a:cs typeface="Arial Unicode MS" pitchFamily="34" charset="-122"/>
              </a:rPr>
              <a:t> </a:t>
            </a:r>
            <a:r>
              <a:rPr lang="en-US" altLang="zh-CN" sz="2000" dirty="0" err="1">
                <a:latin typeface="+mj-ea"/>
                <a:ea typeface="+mj-ea"/>
                <a:cs typeface="Arial Unicode MS" pitchFamily="34" charset="-122"/>
              </a:rPr>
              <a:t>idnumber</a:t>
            </a:r>
            <a:r>
              <a:rPr lang="en-US" altLang="zh-CN" sz="2000" dirty="0">
                <a:latin typeface="+mj-ea"/>
                <a:ea typeface="+mj-ea"/>
                <a:cs typeface="Arial Unicode MS" pitchFamily="34" charset="-122"/>
              </a:rPr>
              <a:t>;</a:t>
            </a:r>
            <a:endParaRPr lang="en-US" altLang="zh-CN" sz="2000" dirty="0">
              <a:latin typeface="+mj-ea"/>
              <a:ea typeface="+mj-ea"/>
              <a:cs typeface="Arial Unicode MS" pitchFamily="34" charset="-122"/>
            </a:endParaRPr>
          </a:p>
          <a:p>
            <a:r>
              <a:rPr lang="en-US" altLang="zh-CN" sz="2000" dirty="0">
                <a:latin typeface="+mj-ea"/>
                <a:ea typeface="+mj-ea"/>
                <a:cs typeface="Arial Unicode MS" pitchFamily="34" charset="-122"/>
              </a:rPr>
              <a:t> 	public </a:t>
            </a:r>
            <a:r>
              <a:rPr lang="en-US" altLang="zh-CN" sz="2000" dirty="0" err="1">
                <a:latin typeface="+mj-ea"/>
                <a:ea typeface="+mj-ea"/>
                <a:cs typeface="Arial Unicode MS" pitchFamily="34" charset="-122"/>
              </a:rPr>
              <a:t>MyException</a:t>
            </a:r>
            <a:r>
              <a:rPr lang="en-US" altLang="zh-CN" sz="2000" dirty="0">
                <a:latin typeface="+mj-ea"/>
                <a:ea typeface="+mj-ea"/>
                <a:cs typeface="Arial Unicode MS" pitchFamily="34" charset="-122"/>
              </a:rPr>
              <a:t>(String message, </a:t>
            </a:r>
            <a:r>
              <a:rPr lang="en-US" altLang="zh-CN" sz="2000" dirty="0" err="1">
                <a:latin typeface="+mj-ea"/>
                <a:ea typeface="+mj-ea"/>
                <a:cs typeface="Arial Unicode MS" pitchFamily="34" charset="-122"/>
              </a:rPr>
              <a:t>int</a:t>
            </a:r>
            <a:r>
              <a:rPr lang="en-US" altLang="zh-CN" sz="2000" dirty="0">
                <a:latin typeface="+mj-ea"/>
                <a:ea typeface="+mj-ea"/>
                <a:cs typeface="Arial Unicode MS" pitchFamily="34" charset="-122"/>
              </a:rPr>
              <a:t> id) {</a:t>
            </a:r>
            <a:endParaRPr lang="en-US" altLang="zh-CN" sz="2000" dirty="0">
              <a:latin typeface="+mj-ea"/>
              <a:ea typeface="+mj-ea"/>
              <a:cs typeface="Arial Unicode MS" pitchFamily="34" charset="-122"/>
            </a:endParaRPr>
          </a:p>
          <a:p>
            <a:r>
              <a:rPr lang="en-US" altLang="zh-CN" sz="2000" dirty="0">
                <a:latin typeface="+mj-ea"/>
                <a:ea typeface="+mj-ea"/>
                <a:cs typeface="Arial Unicode MS" pitchFamily="34" charset="-122"/>
              </a:rPr>
              <a:t>		super(message);</a:t>
            </a:r>
            <a:endParaRPr lang="en-US" altLang="zh-CN" sz="2000" dirty="0">
              <a:latin typeface="+mj-ea"/>
              <a:ea typeface="+mj-ea"/>
              <a:cs typeface="Arial Unicode MS" pitchFamily="34" charset="-122"/>
            </a:endParaRPr>
          </a:p>
          <a:p>
            <a:r>
              <a:rPr lang="en-US" altLang="zh-CN" sz="2000" dirty="0">
                <a:latin typeface="+mj-ea"/>
                <a:ea typeface="+mj-ea"/>
                <a:cs typeface="Arial Unicode MS" pitchFamily="34" charset="-122"/>
              </a:rPr>
              <a:t>		</a:t>
            </a:r>
            <a:r>
              <a:rPr lang="en-US" altLang="zh-CN" sz="2000" dirty="0" err="1">
                <a:latin typeface="+mj-ea"/>
                <a:ea typeface="+mj-ea"/>
                <a:cs typeface="Arial Unicode MS" pitchFamily="34" charset="-122"/>
              </a:rPr>
              <a:t>this.idnumber</a:t>
            </a:r>
            <a:r>
              <a:rPr lang="en-US" altLang="zh-CN" sz="2000" dirty="0">
                <a:latin typeface="+mj-ea"/>
                <a:ea typeface="+mj-ea"/>
                <a:cs typeface="Arial Unicode MS" pitchFamily="34" charset="-122"/>
              </a:rPr>
              <a:t> = id;</a:t>
            </a:r>
            <a:endParaRPr lang="en-US" altLang="zh-CN" sz="2000" dirty="0">
              <a:latin typeface="+mj-ea"/>
              <a:ea typeface="+mj-ea"/>
              <a:cs typeface="Arial Unicode MS" pitchFamily="34" charset="-122"/>
            </a:endParaRPr>
          </a:p>
          <a:p>
            <a:r>
              <a:rPr lang="en-US" altLang="zh-CN" sz="2000" dirty="0">
                <a:latin typeface="+mj-ea"/>
                <a:ea typeface="+mj-ea"/>
                <a:cs typeface="Arial Unicode MS" pitchFamily="34" charset="-122"/>
              </a:rPr>
              <a:t> 	} </a:t>
            </a:r>
            <a:endParaRPr lang="en-US" altLang="zh-CN" sz="2000" dirty="0">
              <a:latin typeface="+mj-ea"/>
              <a:ea typeface="+mj-ea"/>
              <a:cs typeface="Arial Unicode MS" pitchFamily="34" charset="-122"/>
            </a:endParaRPr>
          </a:p>
          <a:p>
            <a:r>
              <a:rPr lang="en-US" altLang="zh-CN" sz="2000" dirty="0">
                <a:latin typeface="+mj-ea"/>
                <a:ea typeface="+mj-ea"/>
                <a:cs typeface="Arial Unicode MS" pitchFamily="34" charset="-122"/>
              </a:rPr>
              <a:t>	public </a:t>
            </a:r>
            <a:r>
              <a:rPr lang="en-US" altLang="zh-CN" sz="2000" dirty="0" err="1">
                <a:latin typeface="+mj-ea"/>
                <a:ea typeface="+mj-ea"/>
                <a:cs typeface="Arial Unicode MS" pitchFamily="34" charset="-122"/>
              </a:rPr>
              <a:t>int</a:t>
            </a:r>
            <a:r>
              <a:rPr lang="en-US" altLang="zh-CN" sz="2000" dirty="0">
                <a:latin typeface="+mj-ea"/>
                <a:ea typeface="+mj-ea"/>
                <a:cs typeface="Arial Unicode MS" pitchFamily="34" charset="-122"/>
              </a:rPr>
              <a:t> </a:t>
            </a:r>
            <a:r>
              <a:rPr lang="en-US" altLang="zh-CN" sz="2000" dirty="0" err="1">
                <a:latin typeface="+mj-ea"/>
                <a:ea typeface="+mj-ea"/>
                <a:cs typeface="Arial Unicode MS" pitchFamily="34" charset="-122"/>
              </a:rPr>
              <a:t>getId</a:t>
            </a:r>
            <a:r>
              <a:rPr lang="en-US" altLang="zh-CN" sz="2000" dirty="0">
                <a:latin typeface="+mj-ea"/>
                <a:ea typeface="+mj-ea"/>
                <a:cs typeface="Arial Unicode MS" pitchFamily="34" charset="-122"/>
              </a:rPr>
              <a:t>() {</a:t>
            </a:r>
            <a:endParaRPr lang="en-US" altLang="zh-CN" sz="2000" dirty="0">
              <a:latin typeface="+mj-ea"/>
              <a:ea typeface="+mj-ea"/>
              <a:cs typeface="Arial Unicode MS" pitchFamily="34" charset="-122"/>
            </a:endParaRPr>
          </a:p>
          <a:p>
            <a:r>
              <a:rPr lang="en-US" altLang="zh-CN" sz="2000" dirty="0">
                <a:latin typeface="+mj-ea"/>
                <a:ea typeface="+mj-ea"/>
                <a:cs typeface="Arial Unicode MS" pitchFamily="34" charset="-122"/>
              </a:rPr>
              <a:t>		return </a:t>
            </a:r>
            <a:r>
              <a:rPr lang="en-US" altLang="zh-CN" sz="2000" dirty="0" err="1">
                <a:latin typeface="+mj-ea"/>
                <a:ea typeface="+mj-ea"/>
                <a:cs typeface="Arial Unicode MS" pitchFamily="34" charset="-122"/>
              </a:rPr>
              <a:t>idnumber</a:t>
            </a:r>
            <a:r>
              <a:rPr lang="en-US" altLang="zh-CN" sz="2000" dirty="0">
                <a:latin typeface="+mj-ea"/>
                <a:ea typeface="+mj-ea"/>
                <a:cs typeface="Arial Unicode MS" pitchFamily="34" charset="-122"/>
              </a:rPr>
              <a:t>;</a:t>
            </a:r>
            <a:endParaRPr lang="en-US" altLang="zh-CN" sz="2000" dirty="0">
              <a:latin typeface="+mj-ea"/>
              <a:ea typeface="+mj-ea"/>
              <a:cs typeface="Arial Unicode MS" pitchFamily="34" charset="-122"/>
            </a:endParaRPr>
          </a:p>
          <a:p>
            <a:r>
              <a:rPr lang="en-US" altLang="zh-CN" sz="2000" dirty="0">
                <a:latin typeface="+mj-ea"/>
                <a:ea typeface="+mj-ea"/>
                <a:cs typeface="Arial Unicode MS" pitchFamily="34" charset="-122"/>
              </a:rPr>
              <a:t> 	}</a:t>
            </a:r>
            <a:endParaRPr lang="en-US" altLang="zh-CN" sz="2000" dirty="0">
              <a:latin typeface="+mj-ea"/>
              <a:ea typeface="+mj-ea"/>
              <a:cs typeface="Arial Unicode MS" pitchFamily="34" charset="-122"/>
            </a:endParaRPr>
          </a:p>
          <a:p>
            <a:r>
              <a:rPr lang="en-US" altLang="zh-CN" sz="2000" dirty="0">
                <a:latin typeface="+mj-ea"/>
                <a:ea typeface="+mj-ea"/>
                <a:cs typeface="Arial Unicode MS" pitchFamily="34" charset="-122"/>
              </a:rPr>
              <a:t>}</a:t>
            </a:r>
            <a:endParaRPr lang="en-US" altLang="zh-CN" sz="2000" dirty="0">
              <a:latin typeface="+mj-ea"/>
              <a:ea typeface="+mj-ea"/>
              <a:cs typeface="Arial Unicode MS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组-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0160" y="1270"/>
            <a:ext cx="12211050" cy="791845"/>
          </a:xfrm>
          <a:prstGeom prst="rect">
            <a:avLst/>
          </a:prstGeom>
        </p:spPr>
      </p:pic>
      <p:pic>
        <p:nvPicPr>
          <p:cNvPr id="11" name="图片 10" descr="禾米教育横版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4940" y="207010"/>
            <a:ext cx="1747520" cy="491490"/>
          </a:xfrm>
          <a:prstGeom prst="rect">
            <a:avLst/>
          </a:prstGeom>
        </p:spPr>
      </p:pic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>
          <a:xfrm>
            <a:off x="2067560" y="-118745"/>
            <a:ext cx="7772400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zh-CN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cs typeface="Arial Unicode MS" pitchFamily="34" charset="-122"/>
              </a:rPr>
              <a:t>使用用户自定义异常类</a:t>
            </a:r>
            <a:endParaRPr lang="zh-CN" altLang="en-US" sz="2800" dirty="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ea"/>
              <a:cs typeface="Arial Unicode MS" pitchFamily="34" charset="-122"/>
            </a:endParaRPr>
          </a:p>
        </p:txBody>
      </p:sp>
      <p:sp>
        <p:nvSpPr>
          <p:cNvPr id="6" name="AutoShape 4"/>
          <p:cNvSpPr/>
          <p:nvPr/>
        </p:nvSpPr>
        <p:spPr>
          <a:xfrm>
            <a:off x="1635414" y="1024255"/>
            <a:ext cx="8021204" cy="5836810"/>
          </a:xfrm>
          <a:prstGeom prst="roundRect">
            <a:avLst>
              <a:gd name="adj" fmla="val 4079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 wrap="square">
            <a:spAutoFit/>
          </a:bodyPr>
          <a:lstStyle>
            <a:lvl1pPr marL="365125" indent="-255905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030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155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09220" indent="0">
              <a:lnSpc>
                <a:spcPct val="80000"/>
              </a:lnSpc>
              <a:buNone/>
            </a:pPr>
            <a:r>
              <a:rPr lang="en-US" altLang="zh-CN" sz="1800" dirty="0"/>
              <a:t>public class Test8_6{</a:t>
            </a:r>
            <a:endParaRPr lang="en-US" altLang="zh-CN" sz="1800" dirty="0"/>
          </a:p>
          <a:p>
            <a:pPr marL="109220" indent="0">
              <a:lnSpc>
                <a:spcPct val="80000"/>
              </a:lnSpc>
              <a:buNone/>
            </a:pPr>
            <a:r>
              <a:rPr lang="en-US" altLang="zh-CN" sz="1800" dirty="0"/>
              <a:t>        public void </a:t>
            </a:r>
            <a:r>
              <a:rPr lang="en-US" altLang="zh-CN" sz="1800" dirty="0" err="1"/>
              <a:t>regist</a:t>
            </a:r>
            <a:r>
              <a:rPr lang="en-US" altLang="zh-CN" sz="1800" dirty="0"/>
              <a:t>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num</a:t>
            </a:r>
            <a:r>
              <a:rPr lang="en-US" altLang="zh-CN" sz="1800" dirty="0"/>
              <a:t>) throws </a:t>
            </a:r>
            <a:r>
              <a:rPr lang="en-US" altLang="zh-CN" sz="1800" dirty="0" err="1"/>
              <a:t>MyException</a:t>
            </a:r>
            <a:r>
              <a:rPr lang="en-US" altLang="zh-CN" sz="1800" dirty="0"/>
              <a:t> {</a:t>
            </a:r>
            <a:endParaRPr lang="en-US" altLang="zh-CN" sz="1800" dirty="0"/>
          </a:p>
          <a:p>
            <a:pPr marL="109220" indent="0">
              <a:lnSpc>
                <a:spcPct val="80000"/>
              </a:lnSpc>
              <a:buNone/>
            </a:pPr>
            <a:r>
              <a:rPr lang="en-US" altLang="zh-CN" sz="1800" dirty="0"/>
              <a:t> 	if (</a:t>
            </a:r>
            <a:r>
              <a:rPr lang="en-US" altLang="zh-CN" sz="1800" dirty="0" err="1"/>
              <a:t>num</a:t>
            </a:r>
            <a:r>
              <a:rPr lang="en-US" altLang="zh-CN" sz="1800" dirty="0"/>
              <a:t> &lt; 0) </a:t>
            </a:r>
            <a:endParaRPr lang="en-US" altLang="zh-CN" sz="1800" dirty="0"/>
          </a:p>
          <a:p>
            <a:pPr marL="109220" indent="0">
              <a:lnSpc>
                <a:spcPct val="80000"/>
              </a:lnSpc>
              <a:buNone/>
            </a:pPr>
            <a:r>
              <a:rPr lang="en-US" altLang="zh-CN" sz="1800" dirty="0"/>
              <a:t> 	          throw new </a:t>
            </a:r>
            <a:r>
              <a:rPr lang="en-US" altLang="zh-CN" sz="1800" dirty="0" err="1"/>
              <a:t>MyException</a:t>
            </a:r>
            <a:r>
              <a:rPr lang="en-US" altLang="zh-CN" sz="1800" dirty="0"/>
              <a:t>(“</a:t>
            </a:r>
            <a:r>
              <a:rPr lang="zh-CN" altLang="en-US" sz="1800" dirty="0"/>
              <a:t>人数为负值，不合理”</a:t>
            </a:r>
            <a:r>
              <a:rPr lang="en-US" altLang="zh-CN" sz="1800" dirty="0"/>
              <a:t>,3);</a:t>
            </a:r>
            <a:endParaRPr lang="en-US" altLang="zh-CN" sz="1800" dirty="0"/>
          </a:p>
          <a:p>
            <a:pPr marL="109220" indent="0">
              <a:lnSpc>
                <a:spcPct val="80000"/>
              </a:lnSpc>
              <a:buNone/>
            </a:pPr>
            <a:r>
              <a:rPr lang="en-US" altLang="zh-CN" sz="1800" dirty="0"/>
              <a:t>	else</a:t>
            </a:r>
            <a:endParaRPr lang="en-US" altLang="zh-CN" sz="1800" dirty="0"/>
          </a:p>
          <a:p>
            <a:pPr marL="109220" indent="0">
              <a:lnSpc>
                <a:spcPct val="80000"/>
              </a:lnSpc>
              <a:buNone/>
            </a:pPr>
            <a:r>
              <a:rPr lang="en-US" altLang="zh-CN" sz="1800" dirty="0"/>
              <a:t>	          </a:t>
            </a:r>
            <a:r>
              <a:rPr lang="en-US" altLang="zh-CN" sz="1800" dirty="0" err="1"/>
              <a:t>System.out.println</a:t>
            </a:r>
            <a:r>
              <a:rPr lang="en-US" altLang="zh-CN" sz="1800" dirty="0"/>
              <a:t>("</a:t>
            </a:r>
            <a:r>
              <a:rPr lang="zh-CN" altLang="en-US" sz="1800" dirty="0"/>
              <a:t>登记人数</a:t>
            </a:r>
            <a:r>
              <a:rPr lang="en-US" altLang="zh-CN" sz="1800" dirty="0"/>
              <a:t>" + </a:t>
            </a:r>
            <a:r>
              <a:rPr lang="en-US" altLang="zh-CN" sz="1800" dirty="0" err="1"/>
              <a:t>num</a:t>
            </a:r>
            <a:r>
              <a:rPr lang="en-US" altLang="zh-CN" sz="1800" dirty="0"/>
              <a:t> );</a:t>
            </a:r>
            <a:endParaRPr lang="en-US" altLang="zh-CN" sz="1800" dirty="0"/>
          </a:p>
          <a:p>
            <a:pPr marL="109220" indent="0">
              <a:lnSpc>
                <a:spcPct val="80000"/>
              </a:lnSpc>
              <a:buNone/>
            </a:pPr>
            <a:r>
              <a:rPr lang="en-US" altLang="zh-CN" sz="1800" dirty="0"/>
              <a:t>        }</a:t>
            </a:r>
            <a:endParaRPr lang="en-US" altLang="zh-CN" sz="1800" dirty="0"/>
          </a:p>
          <a:p>
            <a:pPr marL="109220" indent="0">
              <a:lnSpc>
                <a:spcPct val="80000"/>
              </a:lnSpc>
              <a:buNone/>
            </a:pPr>
            <a:r>
              <a:rPr lang="en-US" altLang="zh-CN" sz="1800" dirty="0"/>
              <a:t>        public void manager() {</a:t>
            </a:r>
            <a:endParaRPr lang="en-US" altLang="zh-CN" sz="1800" dirty="0"/>
          </a:p>
          <a:p>
            <a:pPr marL="109220" indent="0">
              <a:lnSpc>
                <a:spcPct val="80000"/>
              </a:lnSpc>
              <a:buNone/>
            </a:pPr>
            <a:r>
              <a:rPr lang="en-US" altLang="zh-CN" sz="1800" dirty="0"/>
              <a:t> 	try {</a:t>
            </a:r>
            <a:endParaRPr lang="en-US" altLang="zh-CN" sz="1800" dirty="0"/>
          </a:p>
          <a:p>
            <a:pPr marL="109220" indent="0">
              <a:lnSpc>
                <a:spcPct val="80000"/>
              </a:lnSpc>
              <a:buNone/>
            </a:pPr>
            <a:r>
              <a:rPr lang="en-US" altLang="zh-CN" sz="1800" dirty="0"/>
              <a:t>	           </a:t>
            </a:r>
            <a:r>
              <a:rPr lang="en-US" altLang="zh-CN" sz="1800" dirty="0" err="1"/>
              <a:t>regist</a:t>
            </a:r>
            <a:r>
              <a:rPr lang="en-US" altLang="zh-CN" sz="1800" dirty="0"/>
              <a:t>(100);</a:t>
            </a:r>
            <a:endParaRPr lang="en-US" altLang="zh-CN" sz="1800" dirty="0"/>
          </a:p>
          <a:p>
            <a:pPr marL="109220" indent="0">
              <a:lnSpc>
                <a:spcPct val="80000"/>
              </a:lnSpc>
              <a:buNone/>
            </a:pPr>
            <a:r>
              <a:rPr lang="en-US" altLang="zh-CN" sz="1800" dirty="0"/>
              <a:t> 	} catch (</a:t>
            </a:r>
            <a:r>
              <a:rPr lang="en-US" altLang="zh-CN" sz="1800" dirty="0" err="1"/>
              <a:t>MyException</a:t>
            </a:r>
            <a:r>
              <a:rPr lang="en-US" altLang="zh-CN" sz="1800" dirty="0"/>
              <a:t> e) {</a:t>
            </a:r>
            <a:endParaRPr lang="en-US" altLang="zh-CN" sz="1800" dirty="0"/>
          </a:p>
          <a:p>
            <a:pPr marL="109220" indent="0">
              <a:lnSpc>
                <a:spcPct val="80000"/>
              </a:lnSpc>
              <a:buNone/>
            </a:pPr>
            <a:r>
              <a:rPr lang="en-US" altLang="zh-CN" sz="1800" dirty="0"/>
              <a:t> 	           </a:t>
            </a:r>
            <a:r>
              <a:rPr lang="en-US" altLang="zh-CN" sz="1800" dirty="0" err="1"/>
              <a:t>System.out.print</a:t>
            </a:r>
            <a:r>
              <a:rPr lang="en-US" altLang="zh-CN" sz="1800" dirty="0"/>
              <a:t>("</a:t>
            </a:r>
            <a:r>
              <a:rPr lang="zh-CN" altLang="en-US" sz="1800" dirty="0"/>
              <a:t>登记失败，出错种类</a:t>
            </a:r>
            <a:r>
              <a:rPr lang="en-US" altLang="zh-CN" sz="1800" dirty="0"/>
              <a:t>"+</a:t>
            </a:r>
            <a:r>
              <a:rPr lang="en-US" altLang="zh-CN" sz="1800" dirty="0" err="1"/>
              <a:t>e.getId</a:t>
            </a:r>
            <a:r>
              <a:rPr lang="en-US" altLang="zh-CN" sz="1800" dirty="0"/>
              <a:t>());	 	</a:t>
            </a:r>
            <a:endParaRPr lang="en-US" altLang="zh-CN" sz="1800" dirty="0"/>
          </a:p>
          <a:p>
            <a:pPr marL="109220" indent="0">
              <a:lnSpc>
                <a:spcPct val="80000"/>
              </a:lnSpc>
              <a:buNone/>
            </a:pPr>
            <a:r>
              <a:rPr lang="en-US" altLang="zh-CN" sz="1800" dirty="0"/>
              <a:t>	}</a:t>
            </a:r>
            <a:endParaRPr lang="en-US" altLang="zh-CN" sz="1800" dirty="0"/>
          </a:p>
          <a:p>
            <a:pPr marL="109220" indent="0">
              <a:lnSpc>
                <a:spcPct val="80000"/>
              </a:lnSpc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System.out.print</a:t>
            </a:r>
            <a:r>
              <a:rPr lang="en-US" altLang="zh-CN" sz="1800" dirty="0"/>
              <a:t>("</a:t>
            </a:r>
            <a:r>
              <a:rPr lang="zh-CN" altLang="en-US" sz="1800" dirty="0"/>
              <a:t>本次登记操作结束</a:t>
            </a:r>
            <a:r>
              <a:rPr lang="en-US" altLang="zh-CN" sz="1800" dirty="0"/>
              <a:t>");</a:t>
            </a:r>
            <a:endParaRPr lang="en-US" altLang="zh-CN" sz="1800" dirty="0"/>
          </a:p>
          <a:p>
            <a:pPr marL="109220" indent="0">
              <a:lnSpc>
                <a:spcPct val="80000"/>
              </a:lnSpc>
              <a:buNone/>
            </a:pPr>
            <a:r>
              <a:rPr lang="en-US" altLang="zh-CN" sz="1800" dirty="0"/>
              <a:t>       }</a:t>
            </a:r>
            <a:endParaRPr lang="en-US" altLang="zh-CN" sz="1800" dirty="0"/>
          </a:p>
          <a:p>
            <a:pPr marL="109220" indent="0">
              <a:lnSpc>
                <a:spcPct val="80000"/>
              </a:lnSpc>
              <a:buNone/>
            </a:pPr>
            <a:r>
              <a:rPr lang="en-US" altLang="zh-CN" sz="1800" dirty="0"/>
              <a:t>       public static void main(String </a:t>
            </a:r>
            <a:r>
              <a:rPr lang="en-US" altLang="zh-CN" sz="1800" dirty="0" err="1"/>
              <a:t>args</a:t>
            </a:r>
            <a:r>
              <a:rPr lang="en-US" altLang="zh-CN" sz="1800" dirty="0"/>
              <a:t>[]){</a:t>
            </a:r>
            <a:endParaRPr lang="en-US" altLang="zh-CN" sz="1800" dirty="0"/>
          </a:p>
          <a:p>
            <a:pPr marL="109220" indent="0">
              <a:lnSpc>
                <a:spcPct val="80000"/>
              </a:lnSpc>
              <a:buNone/>
            </a:pPr>
            <a:r>
              <a:rPr lang="en-US" altLang="zh-CN" sz="1800" dirty="0"/>
              <a:t>	Test8_6 t = new Test8_6();</a:t>
            </a:r>
            <a:endParaRPr lang="en-US" altLang="zh-CN" sz="1800" dirty="0"/>
          </a:p>
          <a:p>
            <a:pPr marL="109220" indent="0">
              <a:lnSpc>
                <a:spcPct val="80000"/>
              </a:lnSpc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t.manager</a:t>
            </a:r>
            <a:r>
              <a:rPr lang="en-US" altLang="zh-CN" sz="1800" dirty="0"/>
              <a:t>();</a:t>
            </a:r>
            <a:endParaRPr lang="en-US" altLang="zh-CN" sz="1800" dirty="0"/>
          </a:p>
          <a:p>
            <a:pPr marL="109220" indent="0">
              <a:lnSpc>
                <a:spcPct val="80000"/>
              </a:lnSpc>
              <a:buNone/>
            </a:pPr>
            <a:r>
              <a:rPr lang="en-US" altLang="zh-CN" sz="1800" dirty="0"/>
              <a:t>       }</a:t>
            </a:r>
            <a:endParaRPr lang="en-US" altLang="zh-CN" sz="1800" dirty="0"/>
          </a:p>
          <a:p>
            <a:pPr marL="109220" indent="0">
              <a:lnSpc>
                <a:spcPct val="80000"/>
              </a:lnSpc>
              <a:buNone/>
            </a:pPr>
            <a:r>
              <a:rPr lang="en-US" altLang="zh-CN" sz="1800" dirty="0"/>
              <a:t>}</a:t>
            </a:r>
            <a:endParaRPr lang="en-US" altLang="zh-CN" sz="1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组-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0160" y="1270"/>
            <a:ext cx="12211050" cy="791845"/>
          </a:xfrm>
          <a:prstGeom prst="rect">
            <a:avLst/>
          </a:prstGeom>
        </p:spPr>
      </p:pic>
      <p:pic>
        <p:nvPicPr>
          <p:cNvPr id="11" name="图片 10" descr="禾米教育横版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4940" y="207010"/>
            <a:ext cx="1747520" cy="491490"/>
          </a:xfrm>
          <a:prstGeom prst="rect">
            <a:avLst/>
          </a:prstGeom>
        </p:spPr>
      </p:pic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295240"/>
            <a:ext cx="9448800" cy="4930775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zh-CN" altLang="en-US" sz="2000" dirty="0" smtClean="0">
                <a:latin typeface="+mj-ea"/>
                <a:ea typeface="+mj-ea"/>
                <a:cs typeface="Arial Unicode MS" pitchFamily="34" charset="-122"/>
              </a:rPr>
              <a:t>编写应用程序</a:t>
            </a:r>
            <a:r>
              <a:rPr lang="en-US" altLang="zh-CN" sz="2000" dirty="0" smtClean="0">
                <a:latin typeface="+mj-ea"/>
                <a:ea typeface="+mj-ea"/>
                <a:cs typeface="Arial Unicode MS" pitchFamily="34" charset="-122"/>
              </a:rPr>
              <a:t>EcmDef.java</a:t>
            </a:r>
            <a:r>
              <a:rPr lang="zh-CN" altLang="en-US" sz="2000" dirty="0" smtClean="0">
                <a:latin typeface="+mj-ea"/>
                <a:ea typeface="+mj-ea"/>
                <a:cs typeface="Arial Unicode MS" pitchFamily="34" charset="-122"/>
              </a:rPr>
              <a:t>，接收命令行的两个参数，要求不能输入负数，计算两数相除。</a:t>
            </a:r>
            <a:endParaRPr lang="zh-CN" altLang="en-US" sz="2000" dirty="0" smtClean="0">
              <a:latin typeface="+mj-ea"/>
              <a:ea typeface="+mj-ea"/>
              <a:cs typeface="Arial Unicode MS" pitchFamily="34" charset="-122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+mj-ea"/>
                <a:ea typeface="+mj-ea"/>
                <a:cs typeface="Arial Unicode MS" pitchFamily="34" charset="-122"/>
              </a:rPr>
              <a:t>	对缺少命令行参数</a:t>
            </a:r>
            <a:r>
              <a:rPr lang="en-US" altLang="zh-CN" sz="2000" dirty="0" smtClean="0">
                <a:latin typeface="+mj-ea"/>
                <a:ea typeface="+mj-ea"/>
                <a:cs typeface="Arial Unicode MS" pitchFamily="34" charset="-122"/>
              </a:rPr>
              <a:t>(</a:t>
            </a:r>
            <a:r>
              <a:rPr lang="en-US" altLang="zh-CN" sz="2000" dirty="0" err="1" smtClean="0">
                <a:latin typeface="+mj-ea"/>
                <a:ea typeface="+mj-ea"/>
                <a:cs typeface="Arial Unicode MS" pitchFamily="34" charset="-122"/>
              </a:rPr>
              <a:t>ArrayIndexOutOfBoundsException</a:t>
            </a:r>
            <a:r>
              <a:rPr lang="en-US" altLang="zh-CN" sz="2000" dirty="0" smtClean="0">
                <a:latin typeface="+mj-ea"/>
                <a:ea typeface="+mj-ea"/>
                <a:cs typeface="Arial Unicode MS" pitchFamily="34" charset="-122"/>
              </a:rPr>
              <a:t>)</a:t>
            </a:r>
            <a:r>
              <a:rPr lang="zh-CN" altLang="en-US" sz="2000" dirty="0" smtClean="0">
                <a:latin typeface="+mj-ea"/>
                <a:ea typeface="+mj-ea"/>
                <a:cs typeface="Arial Unicode MS" pitchFamily="34" charset="-122"/>
              </a:rPr>
              <a:t>、</a:t>
            </a:r>
            <a:endParaRPr lang="zh-CN" altLang="en-US" sz="2000" dirty="0" smtClean="0">
              <a:latin typeface="+mj-ea"/>
              <a:ea typeface="+mj-ea"/>
              <a:cs typeface="Arial Unicode MS" pitchFamily="34" charset="-122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+mj-ea"/>
                <a:ea typeface="+mj-ea"/>
                <a:cs typeface="Arial Unicode MS" pitchFamily="34" charset="-122"/>
              </a:rPr>
              <a:t>  	除</a:t>
            </a:r>
            <a:r>
              <a:rPr lang="en-US" altLang="zh-CN" sz="2000" dirty="0" smtClean="0">
                <a:latin typeface="+mj-ea"/>
                <a:ea typeface="+mj-ea"/>
                <a:cs typeface="Arial Unicode MS" pitchFamily="34" charset="-122"/>
              </a:rPr>
              <a:t>0(</a:t>
            </a:r>
            <a:r>
              <a:rPr lang="en-US" altLang="zh-CN" sz="2000" dirty="0" err="1" smtClean="0">
                <a:latin typeface="+mj-ea"/>
                <a:ea typeface="+mj-ea"/>
                <a:cs typeface="Arial Unicode MS" pitchFamily="34" charset="-122"/>
              </a:rPr>
              <a:t>ArithmeticException</a:t>
            </a:r>
            <a:r>
              <a:rPr lang="en-US" altLang="zh-CN" sz="2000" dirty="0" smtClean="0">
                <a:latin typeface="+mj-ea"/>
                <a:ea typeface="+mj-ea"/>
                <a:cs typeface="Arial Unicode MS" pitchFamily="34" charset="-122"/>
              </a:rPr>
              <a:t>)</a:t>
            </a:r>
            <a:r>
              <a:rPr lang="zh-CN" altLang="en-US" sz="2000" dirty="0" smtClean="0">
                <a:latin typeface="+mj-ea"/>
                <a:ea typeface="+mj-ea"/>
                <a:cs typeface="Arial Unicode MS" pitchFamily="34" charset="-122"/>
              </a:rPr>
              <a:t>及输入负数</a:t>
            </a:r>
            <a:r>
              <a:rPr lang="en-US" altLang="zh-CN" sz="2000" dirty="0" smtClean="0">
                <a:latin typeface="+mj-ea"/>
                <a:ea typeface="+mj-ea"/>
                <a:cs typeface="Arial Unicode MS" pitchFamily="34" charset="-122"/>
              </a:rPr>
              <a:t>(</a:t>
            </a:r>
            <a:r>
              <a:rPr lang="en-US" altLang="zh-CN" sz="2000" dirty="0" err="1" smtClean="0">
                <a:latin typeface="+mj-ea"/>
                <a:ea typeface="+mj-ea"/>
                <a:cs typeface="Arial Unicode MS" pitchFamily="34" charset="-122"/>
              </a:rPr>
              <a:t>EcDef</a:t>
            </a:r>
            <a:r>
              <a:rPr lang="en-US" altLang="zh-CN" sz="2000" dirty="0" smtClean="0">
                <a:latin typeface="+mj-ea"/>
                <a:ea typeface="+mj-ea"/>
                <a:cs typeface="Arial Unicode MS" pitchFamily="34" charset="-122"/>
              </a:rPr>
              <a:t> </a:t>
            </a:r>
            <a:r>
              <a:rPr lang="zh-CN" altLang="en-US" sz="2000" dirty="0" smtClean="0">
                <a:latin typeface="+mj-ea"/>
                <a:ea typeface="+mj-ea"/>
                <a:cs typeface="Arial Unicode MS" pitchFamily="34" charset="-122"/>
              </a:rPr>
              <a:t>自 定义的异常</a:t>
            </a:r>
            <a:r>
              <a:rPr lang="en-US" altLang="zh-CN" sz="2000" dirty="0" smtClean="0">
                <a:latin typeface="+mj-ea"/>
                <a:ea typeface="+mj-ea"/>
                <a:cs typeface="Arial Unicode MS" pitchFamily="34" charset="-122"/>
              </a:rPr>
              <a:t>)</a:t>
            </a:r>
            <a:r>
              <a:rPr lang="zh-CN" altLang="en-US" sz="2000" dirty="0" smtClean="0">
                <a:latin typeface="+mj-ea"/>
                <a:ea typeface="+mj-ea"/>
                <a:cs typeface="Arial Unicode MS" pitchFamily="34" charset="-122"/>
              </a:rPr>
              <a:t>进行异常处理。</a:t>
            </a:r>
            <a:endParaRPr lang="zh-CN" altLang="en-US" sz="2000" dirty="0" smtClean="0">
              <a:latin typeface="+mj-ea"/>
              <a:ea typeface="+mj-ea"/>
              <a:cs typeface="Arial Unicode MS" pitchFamily="34" charset="-122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zh-CN" altLang="en-US" sz="2000" dirty="0" smtClean="0">
                <a:latin typeface="+mj-ea"/>
                <a:ea typeface="+mj-ea"/>
                <a:cs typeface="Arial Unicode MS" pitchFamily="34" charset="-122"/>
              </a:rPr>
              <a:t>提示：</a:t>
            </a:r>
            <a:endParaRPr lang="zh-CN" altLang="en-US" sz="2000" dirty="0" smtClean="0">
              <a:latin typeface="+mj-ea"/>
              <a:ea typeface="+mj-ea"/>
              <a:cs typeface="Arial Unicode MS" pitchFamily="34" charset="-122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+mj-ea"/>
                <a:ea typeface="+mj-ea"/>
                <a:cs typeface="Arial Unicode MS" pitchFamily="34" charset="-122"/>
              </a:rPr>
              <a:t>	</a:t>
            </a:r>
            <a:r>
              <a:rPr lang="en-US" altLang="zh-CN" sz="2000" dirty="0" smtClean="0">
                <a:latin typeface="+mj-ea"/>
                <a:ea typeface="+mj-ea"/>
                <a:cs typeface="Arial Unicode MS" pitchFamily="34" charset="-122"/>
              </a:rPr>
              <a:t>(1)</a:t>
            </a:r>
            <a:r>
              <a:rPr lang="zh-CN" altLang="en-US" sz="2000" dirty="0" smtClean="0">
                <a:latin typeface="+mj-ea"/>
                <a:ea typeface="+mj-ea"/>
                <a:cs typeface="Arial Unicode MS" pitchFamily="34" charset="-122"/>
              </a:rPr>
              <a:t>在主类</a:t>
            </a:r>
            <a:r>
              <a:rPr lang="en-US" altLang="zh-CN" sz="2000" dirty="0" smtClean="0">
                <a:latin typeface="+mj-ea"/>
                <a:ea typeface="+mj-ea"/>
                <a:cs typeface="Arial Unicode MS" pitchFamily="34" charset="-122"/>
              </a:rPr>
              <a:t>(</a:t>
            </a:r>
            <a:r>
              <a:rPr lang="en-US" altLang="zh-CN" sz="2000" dirty="0" err="1" smtClean="0">
                <a:latin typeface="+mj-ea"/>
                <a:ea typeface="+mj-ea"/>
                <a:cs typeface="Arial Unicode MS" pitchFamily="34" charset="-122"/>
              </a:rPr>
              <a:t>EcmDef</a:t>
            </a:r>
            <a:r>
              <a:rPr lang="en-US" altLang="zh-CN" sz="2000" dirty="0" smtClean="0">
                <a:latin typeface="+mj-ea"/>
                <a:ea typeface="+mj-ea"/>
                <a:cs typeface="Arial Unicode MS" pitchFamily="34" charset="-122"/>
              </a:rPr>
              <a:t>)</a:t>
            </a:r>
            <a:r>
              <a:rPr lang="zh-CN" altLang="en-US" sz="2000" dirty="0" smtClean="0">
                <a:latin typeface="+mj-ea"/>
                <a:ea typeface="+mj-ea"/>
                <a:cs typeface="Arial Unicode MS" pitchFamily="34" charset="-122"/>
              </a:rPr>
              <a:t>中定义异常方法</a:t>
            </a:r>
            <a:r>
              <a:rPr lang="en-US" altLang="zh-CN" sz="2000" dirty="0" smtClean="0">
                <a:latin typeface="+mj-ea"/>
                <a:ea typeface="+mj-ea"/>
                <a:cs typeface="Arial Unicode MS" pitchFamily="34" charset="-122"/>
              </a:rPr>
              <a:t>(</a:t>
            </a:r>
            <a:r>
              <a:rPr lang="en-US" altLang="zh-CN" sz="2000" dirty="0" err="1" smtClean="0">
                <a:latin typeface="+mj-ea"/>
                <a:ea typeface="+mj-ea"/>
                <a:cs typeface="Arial Unicode MS" pitchFamily="34" charset="-122"/>
              </a:rPr>
              <a:t>ecm</a:t>
            </a:r>
            <a:r>
              <a:rPr lang="en-US" altLang="zh-CN" sz="2000" dirty="0" smtClean="0">
                <a:latin typeface="+mj-ea"/>
                <a:ea typeface="+mj-ea"/>
                <a:cs typeface="Arial Unicode MS" pitchFamily="34" charset="-122"/>
              </a:rPr>
              <a:t>)</a:t>
            </a:r>
            <a:r>
              <a:rPr lang="zh-CN" altLang="en-US" sz="2000" dirty="0" smtClean="0">
                <a:latin typeface="+mj-ea"/>
                <a:ea typeface="+mj-ea"/>
                <a:cs typeface="Arial Unicode MS" pitchFamily="34" charset="-122"/>
              </a:rPr>
              <a:t>完成两数相除功能。</a:t>
            </a:r>
            <a:endParaRPr lang="zh-CN" altLang="en-US" sz="2000" dirty="0" smtClean="0">
              <a:latin typeface="+mj-ea"/>
              <a:ea typeface="+mj-ea"/>
              <a:cs typeface="Arial Unicode MS" pitchFamily="34" charset="-122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+mj-ea"/>
                <a:ea typeface="+mj-ea"/>
                <a:cs typeface="Arial Unicode MS" pitchFamily="34" charset="-122"/>
              </a:rPr>
              <a:t>	</a:t>
            </a:r>
            <a:r>
              <a:rPr lang="en-US" altLang="zh-CN" sz="2000" dirty="0" smtClean="0">
                <a:latin typeface="+mj-ea"/>
                <a:ea typeface="+mj-ea"/>
                <a:cs typeface="Arial Unicode MS" pitchFamily="34" charset="-122"/>
              </a:rPr>
              <a:t>(2)</a:t>
            </a:r>
            <a:r>
              <a:rPr lang="zh-CN" altLang="en-US" sz="2000" dirty="0" smtClean="0">
                <a:latin typeface="+mj-ea"/>
                <a:ea typeface="+mj-ea"/>
                <a:cs typeface="Arial Unicode MS" pitchFamily="34" charset="-122"/>
              </a:rPr>
              <a:t>在</a:t>
            </a:r>
            <a:r>
              <a:rPr lang="en-US" altLang="zh-CN" sz="2000" dirty="0" smtClean="0">
                <a:latin typeface="+mj-ea"/>
                <a:ea typeface="+mj-ea"/>
                <a:cs typeface="Arial Unicode MS" pitchFamily="34" charset="-122"/>
              </a:rPr>
              <a:t>main()</a:t>
            </a:r>
            <a:r>
              <a:rPr lang="zh-CN" altLang="en-US" sz="2000" dirty="0" smtClean="0">
                <a:latin typeface="+mj-ea"/>
                <a:ea typeface="+mj-ea"/>
                <a:cs typeface="Arial Unicode MS" pitchFamily="34" charset="-122"/>
              </a:rPr>
              <a:t>方法中使用异常处理语句进行异常处理。</a:t>
            </a:r>
            <a:endParaRPr lang="zh-CN" altLang="en-US" sz="2000" dirty="0" smtClean="0">
              <a:latin typeface="+mj-ea"/>
              <a:ea typeface="+mj-ea"/>
              <a:cs typeface="Arial Unicode MS" pitchFamily="34" charset="-122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+mj-ea"/>
                <a:ea typeface="+mj-ea"/>
                <a:cs typeface="Arial Unicode MS" pitchFamily="34" charset="-122"/>
              </a:rPr>
              <a:t>	</a:t>
            </a:r>
            <a:r>
              <a:rPr lang="en-US" altLang="zh-CN" sz="2000" dirty="0" smtClean="0">
                <a:latin typeface="+mj-ea"/>
                <a:ea typeface="+mj-ea"/>
                <a:cs typeface="Arial Unicode MS" pitchFamily="34" charset="-122"/>
              </a:rPr>
              <a:t>(3)</a:t>
            </a:r>
            <a:r>
              <a:rPr lang="zh-CN" altLang="en-US" sz="2000" dirty="0" smtClean="0">
                <a:latin typeface="+mj-ea"/>
                <a:ea typeface="+mj-ea"/>
                <a:cs typeface="Arial Unicode MS" pitchFamily="34" charset="-122"/>
              </a:rPr>
              <a:t>在程序中，自定义对应输入负数的异常类</a:t>
            </a:r>
            <a:r>
              <a:rPr lang="en-US" altLang="zh-CN" sz="2000" dirty="0" smtClean="0">
                <a:latin typeface="+mj-ea"/>
                <a:ea typeface="+mj-ea"/>
                <a:cs typeface="Arial Unicode MS" pitchFamily="34" charset="-122"/>
              </a:rPr>
              <a:t>(</a:t>
            </a:r>
            <a:r>
              <a:rPr lang="en-US" altLang="zh-CN" sz="2000" dirty="0" err="1" smtClean="0">
                <a:latin typeface="+mj-ea"/>
                <a:ea typeface="+mj-ea"/>
                <a:cs typeface="Arial Unicode MS" pitchFamily="34" charset="-122"/>
              </a:rPr>
              <a:t>EcDef</a:t>
            </a:r>
            <a:r>
              <a:rPr lang="en-US" altLang="zh-CN" sz="2000" dirty="0" smtClean="0">
                <a:latin typeface="+mj-ea"/>
                <a:ea typeface="+mj-ea"/>
                <a:cs typeface="Arial Unicode MS" pitchFamily="34" charset="-122"/>
              </a:rPr>
              <a:t>)</a:t>
            </a:r>
            <a:r>
              <a:rPr lang="zh-CN" altLang="en-US" sz="2000" dirty="0" smtClean="0">
                <a:latin typeface="+mj-ea"/>
                <a:ea typeface="+mj-ea"/>
                <a:cs typeface="Arial Unicode MS" pitchFamily="34" charset="-122"/>
              </a:rPr>
              <a:t>。</a:t>
            </a:r>
            <a:endParaRPr lang="zh-CN" altLang="en-US" sz="2000" dirty="0" smtClean="0">
              <a:latin typeface="+mj-ea"/>
              <a:ea typeface="+mj-ea"/>
              <a:cs typeface="Arial Unicode MS" pitchFamily="34" charset="-122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+mj-ea"/>
                <a:ea typeface="+mj-ea"/>
                <a:cs typeface="Arial Unicode MS" pitchFamily="34" charset="-122"/>
              </a:rPr>
              <a:t>	</a:t>
            </a:r>
            <a:r>
              <a:rPr lang="en-US" altLang="zh-CN" sz="2000" dirty="0" smtClean="0">
                <a:latin typeface="+mj-ea"/>
                <a:ea typeface="+mj-ea"/>
                <a:cs typeface="Arial Unicode MS" pitchFamily="34" charset="-122"/>
              </a:rPr>
              <a:t>(4)</a:t>
            </a:r>
            <a:r>
              <a:rPr lang="zh-CN" altLang="en-US" sz="2000" dirty="0" smtClean="0">
                <a:latin typeface="+mj-ea"/>
                <a:ea typeface="+mj-ea"/>
                <a:cs typeface="Arial Unicode MS" pitchFamily="34" charset="-122"/>
              </a:rPr>
              <a:t>运行时接受参数 </a:t>
            </a:r>
            <a:r>
              <a:rPr lang="en-US" altLang="zh-CN" sz="2000" dirty="0" smtClean="0">
                <a:latin typeface="+mj-ea"/>
                <a:ea typeface="+mj-ea"/>
                <a:cs typeface="Arial Unicode MS" pitchFamily="34" charset="-122"/>
              </a:rPr>
              <a:t>java </a:t>
            </a:r>
            <a:r>
              <a:rPr lang="en-US" altLang="zh-CN" sz="2000" dirty="0" err="1" smtClean="0">
                <a:latin typeface="+mj-ea"/>
                <a:ea typeface="+mj-ea"/>
                <a:cs typeface="Arial Unicode MS" pitchFamily="34" charset="-122"/>
              </a:rPr>
              <a:t>EcmDef</a:t>
            </a:r>
            <a:r>
              <a:rPr lang="en-US" altLang="zh-CN" sz="2000" dirty="0" smtClean="0">
                <a:latin typeface="+mj-ea"/>
                <a:ea typeface="+mj-ea"/>
                <a:cs typeface="Arial Unicode MS" pitchFamily="34" charset="-122"/>
              </a:rPr>
              <a:t> 20 10   </a:t>
            </a:r>
            <a:r>
              <a:rPr lang="en-US" altLang="zh-CN" sz="2000" dirty="0" smtClean="0">
                <a:solidFill>
                  <a:schemeClr val="accent1"/>
                </a:solidFill>
                <a:latin typeface="+mj-ea"/>
                <a:ea typeface="+mj-ea"/>
                <a:cs typeface="Arial Unicode MS" pitchFamily="34" charset="-122"/>
              </a:rPr>
              <a:t>//</a:t>
            </a:r>
            <a:r>
              <a:rPr lang="en-US" altLang="zh-CN" sz="2000" dirty="0" err="1" smtClean="0">
                <a:solidFill>
                  <a:schemeClr val="accent1"/>
                </a:solidFill>
                <a:latin typeface="+mj-ea"/>
                <a:ea typeface="+mj-ea"/>
                <a:cs typeface="Arial Unicode MS" pitchFamily="34" charset="-122"/>
              </a:rPr>
              <a:t>args</a:t>
            </a:r>
            <a:r>
              <a:rPr lang="en-US" altLang="zh-CN" sz="2000" dirty="0" smtClean="0">
                <a:solidFill>
                  <a:schemeClr val="accent1"/>
                </a:solidFill>
                <a:latin typeface="+mj-ea"/>
                <a:ea typeface="+mj-ea"/>
                <a:cs typeface="Arial Unicode MS" pitchFamily="34" charset="-122"/>
              </a:rPr>
              <a:t>[0]=“20” </a:t>
            </a:r>
            <a:r>
              <a:rPr lang="en-US" altLang="zh-CN" sz="2000" dirty="0" err="1" smtClean="0">
                <a:solidFill>
                  <a:schemeClr val="accent1"/>
                </a:solidFill>
                <a:latin typeface="+mj-ea"/>
                <a:ea typeface="+mj-ea"/>
                <a:cs typeface="Arial Unicode MS" pitchFamily="34" charset="-122"/>
              </a:rPr>
              <a:t>args</a:t>
            </a:r>
            <a:r>
              <a:rPr lang="en-US" altLang="zh-CN" sz="2000" dirty="0" smtClean="0">
                <a:solidFill>
                  <a:schemeClr val="accent1"/>
                </a:solidFill>
                <a:latin typeface="+mj-ea"/>
                <a:ea typeface="+mj-ea"/>
                <a:cs typeface="Arial Unicode MS" pitchFamily="34" charset="-122"/>
              </a:rPr>
              <a:t>[1]=“10”</a:t>
            </a:r>
            <a:endParaRPr lang="en-US" altLang="zh-CN" sz="2000" dirty="0" smtClean="0">
              <a:solidFill>
                <a:schemeClr val="accent1"/>
              </a:solidFill>
              <a:latin typeface="+mj-ea"/>
              <a:ea typeface="+mj-ea"/>
              <a:cs typeface="Arial Unicode MS" pitchFamily="34" charset="-122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+mj-ea"/>
                <a:ea typeface="+mj-ea"/>
                <a:cs typeface="Arial Unicode MS" pitchFamily="34" charset="-122"/>
              </a:rPr>
              <a:t>	(5)</a:t>
            </a:r>
            <a:r>
              <a:rPr lang="en-US" altLang="zh-CN" sz="2000" dirty="0" err="1" smtClean="0">
                <a:latin typeface="+mj-ea"/>
                <a:ea typeface="+mj-ea"/>
                <a:cs typeface="Arial Unicode MS" pitchFamily="34" charset="-122"/>
              </a:rPr>
              <a:t>Interger</a:t>
            </a:r>
            <a:r>
              <a:rPr lang="zh-CN" altLang="en-US" sz="2000" dirty="0" smtClean="0">
                <a:latin typeface="+mj-ea"/>
                <a:ea typeface="+mj-ea"/>
                <a:cs typeface="Arial Unicode MS" pitchFamily="34" charset="-122"/>
              </a:rPr>
              <a:t>类的</a:t>
            </a:r>
            <a:r>
              <a:rPr lang="en-US" altLang="zh-CN" sz="2000" dirty="0" smtClean="0">
                <a:latin typeface="+mj-ea"/>
                <a:ea typeface="+mj-ea"/>
                <a:cs typeface="Arial Unicode MS" pitchFamily="34" charset="-122"/>
              </a:rPr>
              <a:t>static</a:t>
            </a:r>
            <a:r>
              <a:rPr lang="zh-CN" altLang="en-US" sz="2000" dirty="0" smtClean="0">
                <a:latin typeface="+mj-ea"/>
                <a:ea typeface="+mj-ea"/>
                <a:cs typeface="Arial Unicode MS" pitchFamily="34" charset="-122"/>
              </a:rPr>
              <a:t>方法</a:t>
            </a:r>
            <a:r>
              <a:rPr lang="en-US" altLang="zh-CN" sz="2000" dirty="0" err="1" smtClean="0">
                <a:latin typeface="+mj-ea"/>
                <a:ea typeface="+mj-ea"/>
                <a:cs typeface="Arial Unicode MS" pitchFamily="34" charset="-122"/>
              </a:rPr>
              <a:t>parseInt</a:t>
            </a:r>
            <a:r>
              <a:rPr lang="en-US" altLang="zh-CN" sz="2000" dirty="0" smtClean="0">
                <a:latin typeface="+mj-ea"/>
                <a:ea typeface="+mj-ea"/>
                <a:cs typeface="Arial Unicode MS" pitchFamily="34" charset="-122"/>
              </a:rPr>
              <a:t>(String s)</a:t>
            </a:r>
            <a:r>
              <a:rPr lang="zh-CN" altLang="en-US" sz="2000" dirty="0" smtClean="0">
                <a:latin typeface="+mj-ea"/>
                <a:ea typeface="+mj-ea"/>
                <a:cs typeface="Arial Unicode MS" pitchFamily="34" charset="-122"/>
              </a:rPr>
              <a:t>将</a:t>
            </a:r>
            <a:r>
              <a:rPr lang="en-US" altLang="zh-CN" sz="2000" dirty="0" smtClean="0">
                <a:latin typeface="+mj-ea"/>
                <a:ea typeface="+mj-ea"/>
                <a:cs typeface="Arial Unicode MS" pitchFamily="34" charset="-122"/>
              </a:rPr>
              <a:t>s</a:t>
            </a:r>
            <a:r>
              <a:rPr lang="zh-CN" altLang="en-US" sz="2000" dirty="0" smtClean="0">
                <a:latin typeface="+mj-ea"/>
                <a:ea typeface="+mj-ea"/>
                <a:cs typeface="Arial Unicode MS" pitchFamily="34" charset="-122"/>
              </a:rPr>
              <a:t>转换成对应的</a:t>
            </a:r>
            <a:r>
              <a:rPr lang="en-US" altLang="zh-CN" sz="2000" dirty="0" err="1" smtClean="0">
                <a:latin typeface="+mj-ea"/>
                <a:ea typeface="+mj-ea"/>
                <a:cs typeface="Arial Unicode MS" pitchFamily="34" charset="-122"/>
              </a:rPr>
              <a:t>int</a:t>
            </a:r>
            <a:r>
              <a:rPr lang="zh-CN" altLang="en-US" sz="2000" dirty="0" smtClean="0">
                <a:latin typeface="+mj-ea"/>
                <a:ea typeface="+mj-ea"/>
                <a:cs typeface="Arial Unicode MS" pitchFamily="34" charset="-122"/>
              </a:rPr>
              <a:t>值。如</a:t>
            </a:r>
            <a:r>
              <a:rPr lang="en-US" altLang="zh-CN" sz="2000" dirty="0" err="1" smtClean="0">
                <a:latin typeface="+mj-ea"/>
                <a:ea typeface="+mj-ea"/>
                <a:cs typeface="Arial Unicode MS" pitchFamily="34" charset="-122"/>
              </a:rPr>
              <a:t>int</a:t>
            </a:r>
            <a:r>
              <a:rPr lang="en-US" altLang="zh-CN" sz="2000" dirty="0" smtClean="0">
                <a:latin typeface="+mj-ea"/>
                <a:ea typeface="+mj-ea"/>
                <a:cs typeface="Arial Unicode MS" pitchFamily="34" charset="-122"/>
              </a:rPr>
              <a:t> a=</a:t>
            </a:r>
            <a:r>
              <a:rPr lang="en-US" altLang="zh-CN" sz="2000" dirty="0" err="1" smtClean="0">
                <a:latin typeface="+mj-ea"/>
                <a:ea typeface="+mj-ea"/>
                <a:cs typeface="Arial Unicode MS" pitchFamily="34" charset="-122"/>
              </a:rPr>
              <a:t>Interger.parseInt</a:t>
            </a:r>
            <a:r>
              <a:rPr lang="en-US" altLang="zh-CN" sz="2000" dirty="0" smtClean="0">
                <a:latin typeface="+mj-ea"/>
                <a:ea typeface="+mj-ea"/>
                <a:cs typeface="Arial Unicode MS" pitchFamily="34" charset="-122"/>
              </a:rPr>
              <a:t>(“314”);	//a=314;</a:t>
            </a:r>
            <a:endParaRPr lang="en-US" altLang="zh-CN" sz="2000" dirty="0" smtClean="0">
              <a:latin typeface="+mj-ea"/>
              <a:ea typeface="+mj-ea"/>
              <a:cs typeface="Arial Unicode MS" pitchFamily="34" charset="-122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zh-CN" sz="2000" dirty="0" smtClean="0">
              <a:solidFill>
                <a:schemeClr val="accent1"/>
              </a:solidFill>
              <a:latin typeface="+mj-ea"/>
              <a:ea typeface="+mj-ea"/>
              <a:cs typeface="Arial Unicode MS" pitchFamily="34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5249884" y="36259"/>
            <a:ext cx="7772400" cy="8382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Arial Unicode MS" pitchFamily="34" charset="-122"/>
              </a:rPr>
              <a:t>练习</a:t>
            </a:r>
            <a:endParaRPr lang="zh-CN" altLang="en-US" sz="2700" dirty="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  <a:cs typeface="Arial Unicode MS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禾米教育横版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54940" y="156210"/>
            <a:ext cx="1747520" cy="491490"/>
          </a:xfrm>
          <a:prstGeom prst="rect">
            <a:avLst/>
          </a:prstGeom>
        </p:spPr>
      </p:pic>
      <p:pic>
        <p:nvPicPr>
          <p:cNvPr id="7" name="图片 6" descr="图层-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5715" y="5302885"/>
            <a:ext cx="12195175" cy="1550035"/>
          </a:xfrm>
          <a:prstGeom prst="rect">
            <a:avLst/>
          </a:prstGeom>
        </p:spPr>
      </p:pic>
      <p:pic>
        <p:nvPicPr>
          <p:cNvPr id="10" name="图片 9" descr="组-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10160" y="1270"/>
            <a:ext cx="12211050" cy="791845"/>
          </a:xfrm>
          <a:prstGeom prst="rect">
            <a:avLst/>
          </a:prstGeom>
        </p:spPr>
      </p:pic>
      <p:pic>
        <p:nvPicPr>
          <p:cNvPr id="11" name="图片 10" descr="禾米教育横版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54940" y="207010"/>
            <a:ext cx="1747520" cy="49149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582444" y="110649"/>
            <a:ext cx="568325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zh-CN" altLang="en-US" sz="2800" b="1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j-lt"/>
                <a:ea typeface="+mj-ea"/>
                <a:cs typeface="+mj-cs"/>
                <a:sym typeface="+mn-ea"/>
              </a:rPr>
              <a:t>总结</a:t>
            </a:r>
            <a:endParaRPr lang="zh-CN" altLang="en-US" sz="2800" b="1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43011" name="Rectangle 3"/>
          <p:cNvSpPr>
            <a:spLocks noGrp="1"/>
          </p:cNvSpPr>
          <p:nvPr>
            <p:ph idx="1"/>
          </p:nvPr>
        </p:nvSpPr>
        <p:spPr>
          <a:xfrm>
            <a:off x="1476375" y="982663"/>
            <a:ext cx="6213475" cy="574675"/>
          </a:xfrm>
          <a:ln w="9525">
            <a:noFill/>
            <a:miter/>
          </a:ln>
        </p:spPr>
        <p:txBody>
          <a:bodyPr vert="horz" wrap="square" lIns="91440" tIns="45720" rIns="91440" bIns="45720" anchor="t"/>
          <a:lstStyle/>
          <a:p>
            <a:pPr>
              <a:buNone/>
            </a:pPr>
            <a:r>
              <a:rPr lang="zh-CN" altLang="en-US" dirty="0"/>
              <a:t>请给出下列</a:t>
            </a:r>
            <a:r>
              <a:rPr lang="en-US" altLang="zh-CN" dirty="0"/>
              <a:t>Java</a:t>
            </a:r>
            <a:r>
              <a:rPr lang="zh-CN" altLang="en-US" dirty="0"/>
              <a:t>代码的运行结果 </a:t>
            </a:r>
            <a:endParaRPr lang="zh-CN" altLang="en-US" dirty="0"/>
          </a:p>
        </p:txBody>
      </p:sp>
      <p:sp>
        <p:nvSpPr>
          <p:cNvPr id="1393668" name="AutoShape 4"/>
          <p:cNvSpPr/>
          <p:nvPr/>
        </p:nvSpPr>
        <p:spPr>
          <a:xfrm>
            <a:off x="1441450" y="1628775"/>
            <a:ext cx="6650038" cy="5165725"/>
          </a:xfrm>
          <a:prstGeom prst="roundRect">
            <a:avLst>
              <a:gd name="adj" fmla="val 4079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65125" indent="-255905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030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155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public class Test {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57200" lvl="1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public static void main(String[] args) {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57200" lvl="1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	new Test().test();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57200" lvl="1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57200" lvl="1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public void test() {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914400" lvl="2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try {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1371600" lvl="3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int[] arr = new int[3];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1371600" lvl="3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arr[3] = 2;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1371600" lvl="3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System.</a:t>
            </a:r>
            <a:r>
              <a:rPr lang="en-US" altLang="zh-CN" sz="1800" b="1" i="1" dirty="0">
                <a:latin typeface="Arial" panose="020B0604020202020204" pitchFamily="34" charset="0"/>
                <a:ea typeface="黑体" panose="02010609060101010101" pitchFamily="49" charset="-122"/>
              </a:rPr>
              <a:t>out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.println("try");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914400" lvl="2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} catch (ArrayIndexOutOfBoundsException e) {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	       System.</a:t>
            </a:r>
            <a:r>
              <a:rPr lang="en-US" altLang="zh-CN" sz="1800" b="1" i="1" dirty="0">
                <a:latin typeface="Arial" panose="020B0604020202020204" pitchFamily="34" charset="0"/>
                <a:ea typeface="黑体" panose="02010609060101010101" pitchFamily="49" charset="-122"/>
              </a:rPr>
              <a:t>out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.println("catch 1");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914400" lvl="2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} catch (Exception e) {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914400" lvl="2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      System.</a:t>
            </a:r>
            <a:r>
              <a:rPr lang="en-US" altLang="zh-CN" sz="1800" b="1" i="1" dirty="0">
                <a:latin typeface="Arial" panose="020B0604020202020204" pitchFamily="34" charset="0"/>
                <a:ea typeface="黑体" panose="02010609060101010101" pitchFamily="49" charset="-122"/>
              </a:rPr>
              <a:t>out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.println("catch 2");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914400" lvl="2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} finally {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914400" lvl="2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      System.</a:t>
            </a:r>
            <a:r>
              <a:rPr lang="en-US" altLang="zh-CN" sz="1800" b="1" i="1" dirty="0">
                <a:latin typeface="Arial" panose="020B0604020202020204" pitchFamily="34" charset="0"/>
                <a:ea typeface="黑体" panose="02010609060101010101" pitchFamily="49" charset="-122"/>
              </a:rPr>
              <a:t>out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.println("finally");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914400" lvl="2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57200" lvl="1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93669" name="Rectangle 5"/>
          <p:cNvSpPr/>
          <p:nvPr/>
        </p:nvSpPr>
        <p:spPr>
          <a:xfrm>
            <a:off x="395288" y="6021388"/>
            <a:ext cx="7561262" cy="83661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65125" indent="-255905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030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155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65125" lvl="0" indent="-255270"/>
            <a:endParaRPr lang="zh-CN" altLang="en-US" dirty="0"/>
          </a:p>
        </p:txBody>
      </p:sp>
      <p:sp>
        <p:nvSpPr>
          <p:cNvPr id="1393670" name="AutoShape 6"/>
          <p:cNvSpPr/>
          <p:nvPr/>
        </p:nvSpPr>
        <p:spPr>
          <a:xfrm>
            <a:off x="6300788" y="3759200"/>
            <a:ext cx="1581150" cy="549275"/>
          </a:xfrm>
          <a:prstGeom prst="rightArrow">
            <a:avLst>
              <a:gd name="adj1" fmla="val 50000"/>
              <a:gd name="adj2" fmla="val 71965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lvl="0" algn="ctr" eaLnBrk="1" hangingPunct="1">
              <a:spcBef>
                <a:spcPct val="50000"/>
              </a:spcBef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控制台输出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93671" name="AutoShape 7"/>
          <p:cNvSpPr/>
          <p:nvPr/>
        </p:nvSpPr>
        <p:spPr>
          <a:xfrm>
            <a:off x="7854950" y="3716338"/>
            <a:ext cx="1138238" cy="7096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B563CF"/>
            </a:solidFill>
            <a:prstDash val="solid"/>
            <a:headEnd type="none" w="med" len="med"/>
            <a:tailEnd type="none" w="med" len="med"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lvl="0"/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catch 1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/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finally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93672" name="AutoShape 8"/>
          <p:cNvSpPr/>
          <p:nvPr/>
        </p:nvSpPr>
        <p:spPr>
          <a:xfrm>
            <a:off x="6354763" y="4818063"/>
            <a:ext cx="3203575" cy="693737"/>
          </a:xfrm>
          <a:prstGeom prst="wedgeRoundRectCallout">
            <a:avLst>
              <a:gd name="adj1" fmla="val -65213"/>
              <a:gd name="adj2" fmla="val 4455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t" anchorCtr="1">
            <a:spAutoFit/>
          </a:bodyPr>
          <a:lstStyle/>
          <a:p>
            <a:pPr lvl="0" eaLnBrk="1" hangingPunct="1"/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将只输出使用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Logger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对象的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info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方法输出的日志信息 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43017" name="Picture 9" descr="代码阅读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750" y="836613"/>
            <a:ext cx="792163" cy="792162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9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9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9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93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9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668" grpId="0" bldLvl="0" animBg="1"/>
      <p:bldP spid="1393670" grpId="0" bldLvl="0" animBg="1"/>
      <p:bldP spid="1393671" grpId="0" bldLvl="0" animBg="1"/>
      <p:bldP spid="1393672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组-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0160" y="1270"/>
            <a:ext cx="12211050" cy="791845"/>
          </a:xfrm>
          <a:prstGeom prst="rect">
            <a:avLst/>
          </a:prstGeom>
        </p:spPr>
      </p:pic>
      <p:pic>
        <p:nvPicPr>
          <p:cNvPr id="11" name="图片 10" descr="禾米教育横版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4940" y="207010"/>
            <a:ext cx="1747520" cy="491490"/>
          </a:xfrm>
          <a:prstGeom prst="rect">
            <a:avLst/>
          </a:prstGeom>
        </p:spPr>
      </p:pic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898390" y="44133"/>
            <a:ext cx="7467600" cy="817244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Arial Unicode MS" pitchFamily="34" charset="-122"/>
              </a:rPr>
              <a:t>Java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Arial Unicode MS" pitchFamily="34" charset="-122"/>
              </a:rPr>
              <a:t>异常</a:t>
            </a:r>
            <a:endParaRPr lang="zh-CN" altLang="en-US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  <a:cs typeface="Arial Unicode MS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42109" y="2626672"/>
            <a:ext cx="98782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700" dirty="0"/>
              <a:t>捕获错误最理想的是在编译期间，但有的错误只有在运行时才会发生。</a:t>
            </a:r>
            <a:endParaRPr lang="zh-CN" altLang="en-US" sz="2700" dirty="0"/>
          </a:p>
          <a:p>
            <a:endParaRPr lang="zh-CN" altLang="en-US" sz="2700" dirty="0"/>
          </a:p>
          <a:p>
            <a:r>
              <a:rPr lang="zh-CN" altLang="en-US" sz="2700" dirty="0"/>
              <a:t>对于这些错误，一般有两种解决方法：</a:t>
            </a:r>
            <a:endParaRPr lang="zh-CN" altLang="en-US" sz="2700" dirty="0"/>
          </a:p>
          <a:p>
            <a:r>
              <a:rPr lang="zh-CN" altLang="en-US" sz="2700" dirty="0"/>
              <a:t>遇到错误就终止程序的运行</a:t>
            </a:r>
            <a:r>
              <a:rPr lang="zh-CN" altLang="en-US" sz="2700" dirty="0" smtClean="0"/>
              <a:t>。</a:t>
            </a:r>
            <a:endParaRPr lang="en-US" altLang="zh-CN" sz="2700" dirty="0" smtClean="0"/>
          </a:p>
          <a:p>
            <a:endParaRPr lang="zh-CN" altLang="en-US" sz="2700" dirty="0"/>
          </a:p>
          <a:p>
            <a:r>
              <a:rPr lang="zh-CN" altLang="en-US" sz="2700" dirty="0"/>
              <a:t>由程序员在编写程序时，就考虑到错误的检测、错误消息的提示，以及错误的处理</a:t>
            </a:r>
            <a:endParaRPr lang="zh-CN" altLang="en-US" sz="2700" dirty="0"/>
          </a:p>
        </p:txBody>
      </p:sp>
      <p:sp>
        <p:nvSpPr>
          <p:cNvPr id="4" name="矩形 3"/>
          <p:cNvSpPr/>
          <p:nvPr/>
        </p:nvSpPr>
        <p:spPr>
          <a:xfrm>
            <a:off x="928255" y="1080164"/>
            <a:ext cx="990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700" dirty="0"/>
              <a:t>任何一种程序设计语言设计的程序在运行时都有可能出现错误，例如除数为0，数组下标越界，要读写的文件不存在等等。</a:t>
            </a:r>
            <a:endParaRPr lang="zh-CN" altLang="en-US" sz="27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禾米教育横版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54940" y="156210"/>
            <a:ext cx="1747520" cy="491490"/>
          </a:xfrm>
          <a:prstGeom prst="rect">
            <a:avLst/>
          </a:prstGeom>
        </p:spPr>
      </p:pic>
      <p:pic>
        <p:nvPicPr>
          <p:cNvPr id="7" name="图片 6" descr="图层-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5715" y="5302885"/>
            <a:ext cx="12195175" cy="1550035"/>
          </a:xfrm>
          <a:prstGeom prst="rect">
            <a:avLst/>
          </a:prstGeom>
        </p:spPr>
      </p:pic>
      <p:pic>
        <p:nvPicPr>
          <p:cNvPr id="10" name="图片 9" descr="组-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10160" y="1270"/>
            <a:ext cx="12211050" cy="791845"/>
          </a:xfrm>
          <a:prstGeom prst="rect">
            <a:avLst/>
          </a:prstGeom>
        </p:spPr>
      </p:pic>
      <p:pic>
        <p:nvPicPr>
          <p:cNvPr id="11" name="图片 10" descr="禾米教育横版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54940" y="207010"/>
            <a:ext cx="1747520" cy="49149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581890" y="129540"/>
            <a:ext cx="568325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zh-CN" altLang="en-US" sz="2800" b="1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j-lt"/>
                <a:ea typeface="+mj-ea"/>
                <a:cs typeface="+mj-cs"/>
                <a:sym typeface="+mn-ea"/>
              </a:rPr>
              <a:t>异常处理结构</a:t>
            </a:r>
            <a:endParaRPr lang="zh-CN" altLang="en-US" sz="2800" b="1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14339" name="内容占位符 1"/>
          <p:cNvSpPr>
            <a:spLocks noGrp="1"/>
          </p:cNvSpPr>
          <p:nvPr>
            <p:ph idx="1"/>
          </p:nvPr>
        </p:nvSpPr>
        <p:spPr>
          <a:xfrm>
            <a:off x="834072" y="1474896"/>
            <a:ext cx="10515600" cy="4351338"/>
          </a:xfrm>
          <a:ln w="9525">
            <a:noFill/>
            <a:miter/>
          </a:ln>
        </p:spPr>
        <p:txBody>
          <a:bodyPr vert="horz" wrap="square" lIns="91440" tIns="45720" rIns="91440" bIns="45720" anchor="t">
            <a:noAutofit/>
          </a:bodyPr>
          <a:lstStyle/>
          <a:p>
            <a:r>
              <a:rPr lang="en-US" altLang="zh-CN" sz="2400" dirty="0"/>
              <a:t>try</a:t>
            </a:r>
            <a:endParaRPr lang="en-US" altLang="zh-CN" sz="2400" dirty="0"/>
          </a:p>
          <a:p>
            <a:r>
              <a:rPr lang="en-US" altLang="zh-CN" sz="2400" dirty="0" smtClean="0"/>
              <a:t>{   </a:t>
            </a:r>
            <a:r>
              <a:rPr lang="zh-CN" altLang="en-US" sz="2400" dirty="0" smtClean="0"/>
              <a:t>逻辑程序</a:t>
            </a:r>
            <a:r>
              <a:rPr lang="zh-CN" altLang="en-US" sz="2400" dirty="0"/>
              <a:t>块</a:t>
            </a:r>
            <a:endParaRPr lang="en-US" altLang="zh-CN" sz="2400" dirty="0"/>
          </a:p>
          <a:p>
            <a:r>
              <a:rPr lang="en-US" altLang="zh-CN" sz="2400" dirty="0"/>
              <a:t>}catch(exceptiontype1 e1)</a:t>
            </a:r>
            <a:endParaRPr lang="en-US" altLang="zh-CN" sz="2400" dirty="0"/>
          </a:p>
          <a:p>
            <a:r>
              <a:rPr lang="en-US" altLang="zh-CN" sz="2400" dirty="0" smtClean="0"/>
              <a:t>{   </a:t>
            </a:r>
            <a:r>
              <a:rPr lang="zh-CN" altLang="en-US" sz="2400" dirty="0" smtClean="0"/>
              <a:t>处理</a:t>
            </a:r>
            <a:r>
              <a:rPr lang="zh-CN" altLang="en-US" sz="2400" dirty="0"/>
              <a:t>代码块</a:t>
            </a:r>
            <a:r>
              <a:rPr lang="en-US" altLang="zh-CN" sz="2400" dirty="0"/>
              <a:t>1</a:t>
            </a:r>
            <a:endParaRPr lang="en-US" altLang="zh-CN" sz="2400" dirty="0"/>
          </a:p>
          <a:p>
            <a:r>
              <a:rPr lang="en-US" altLang="zh-CN" sz="2400" dirty="0"/>
              <a:t>} catch(exceptiontype2 e2)</a:t>
            </a:r>
            <a:endParaRPr lang="en-US" altLang="zh-CN" sz="2400" dirty="0"/>
          </a:p>
          <a:p>
            <a:r>
              <a:rPr lang="en-US" altLang="zh-CN" sz="2400" dirty="0" smtClean="0"/>
              <a:t>{   </a:t>
            </a:r>
            <a:r>
              <a:rPr lang="zh-CN" altLang="en-US" sz="2400" dirty="0" smtClean="0"/>
              <a:t>处理</a:t>
            </a:r>
            <a:r>
              <a:rPr lang="zh-CN" altLang="en-US" sz="2400" dirty="0"/>
              <a:t>代码块</a:t>
            </a:r>
            <a:r>
              <a:rPr lang="en-US" altLang="zh-CN" sz="2400" dirty="0"/>
              <a:t>2</a:t>
            </a:r>
            <a:endParaRPr lang="en-US" altLang="zh-CN" sz="2400" dirty="0"/>
          </a:p>
          <a:p>
            <a:r>
              <a:rPr lang="en-US" altLang="zh-CN" sz="2400" dirty="0"/>
              <a:t>throw(e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r>
              <a:rPr lang="en-US" altLang="zh-CN" sz="2400" dirty="0" smtClean="0"/>
              <a:t>}</a:t>
            </a:r>
            <a:endParaRPr lang="en-US" altLang="zh-CN" sz="2400" dirty="0"/>
          </a:p>
          <a:p>
            <a:r>
              <a:rPr lang="en-US" altLang="zh-CN" sz="2400" dirty="0"/>
              <a:t>finally{  </a:t>
            </a:r>
            <a:r>
              <a:rPr lang="zh-CN" altLang="en-US" sz="2400" dirty="0"/>
              <a:t>释放资源代码块</a:t>
            </a:r>
            <a:endParaRPr lang="en-US" altLang="zh-CN" sz="2400" dirty="0"/>
          </a:p>
          <a:p>
            <a:r>
              <a:rPr lang="en-US" altLang="zh-CN" sz="2400" dirty="0"/>
              <a:t>}</a:t>
            </a:r>
            <a:endParaRPr lang="zh-CN" altLang="en-US" sz="2400" dirty="0"/>
          </a:p>
          <a:p>
            <a:endParaRPr lang="zh-CN" alt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禾米教育横版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54940" y="156210"/>
            <a:ext cx="1747520" cy="491490"/>
          </a:xfrm>
          <a:prstGeom prst="rect">
            <a:avLst/>
          </a:prstGeom>
        </p:spPr>
      </p:pic>
      <p:pic>
        <p:nvPicPr>
          <p:cNvPr id="7" name="图片 6" descr="图层-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5715" y="5302885"/>
            <a:ext cx="12195175" cy="1550035"/>
          </a:xfrm>
          <a:prstGeom prst="rect">
            <a:avLst/>
          </a:prstGeom>
        </p:spPr>
      </p:pic>
      <p:pic>
        <p:nvPicPr>
          <p:cNvPr id="10" name="图片 9" descr="组-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10160" y="1270"/>
            <a:ext cx="12211050" cy="791845"/>
          </a:xfrm>
          <a:prstGeom prst="rect">
            <a:avLst/>
          </a:prstGeom>
        </p:spPr>
      </p:pic>
      <p:pic>
        <p:nvPicPr>
          <p:cNvPr id="11" name="图片 10" descr="禾米教育横版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54940" y="207010"/>
            <a:ext cx="1747520" cy="49149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621213" y="129540"/>
            <a:ext cx="568325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zh-CN" altLang="en-US" sz="2800" b="1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j-lt"/>
                <a:ea typeface="+mj-ea"/>
                <a:cs typeface="+mj-cs"/>
                <a:sym typeface="+mn-ea"/>
              </a:rPr>
              <a:t>程序中的异常</a:t>
            </a:r>
            <a:endParaRPr lang="zh-CN" altLang="en-US" sz="2800" b="1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16387" name="AutoShape 3"/>
          <p:cNvSpPr/>
          <p:nvPr/>
        </p:nvSpPr>
        <p:spPr>
          <a:xfrm>
            <a:off x="457200" y="1295400"/>
            <a:ext cx="7005638" cy="5764213"/>
          </a:xfrm>
          <a:prstGeom prst="roundRect">
            <a:avLst>
              <a:gd name="adj" fmla="val 314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eaLnBrk="1" fontAlgn="b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public class HelloAndroid {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1" eaLnBrk="1" fontAlgn="b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public static void main(String[] args) {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2" eaLnBrk="1" fontAlgn="b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System.out.print(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"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请输入课程代号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(1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至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之间的数字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):");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2" eaLnBrk="1" fontAlgn="b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Scanner in = new Scanner(System.in);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2" eaLnBrk="1" fontAlgn="b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int courseCode = in.nextInt(); // 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从键盘输入整数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2" eaLnBrk="1" fontAlgn="b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switch (courseCode) {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3" eaLnBrk="1" fontAlgn="b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case 1: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4" eaLnBrk="1" fontAlgn="b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System.out.println("C#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编程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"); 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4" eaLnBrk="1" fontAlgn="b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break;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3" eaLnBrk="1" fontAlgn="b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case 2: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4" eaLnBrk="1" fontAlgn="b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System.out.println("Java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编程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"); 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4" eaLnBrk="1" fontAlgn="b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break;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3" eaLnBrk="1" fontAlgn="b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case 3: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4" eaLnBrk="1" fontAlgn="b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System.out.println("SQL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基础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"); 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2" eaLnBrk="1" fontAlgn="b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1" eaLnBrk="1" fontAlgn="b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 eaLnBrk="1" fontAlgn="b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55780" name="AutoShape 4"/>
          <p:cNvSpPr/>
          <p:nvPr/>
        </p:nvSpPr>
        <p:spPr>
          <a:xfrm>
            <a:off x="7801134" y="2734915"/>
            <a:ext cx="1871662" cy="7921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lvl="0"/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输入：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/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输出：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Java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编程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55781" name="AutoShape 5"/>
          <p:cNvSpPr/>
          <p:nvPr/>
        </p:nvSpPr>
        <p:spPr>
          <a:xfrm>
            <a:off x="7874159" y="4824065"/>
            <a:ext cx="1871662" cy="7921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lvl="0"/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输入：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B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/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程序中断运行！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55782" name="AutoShape 6"/>
          <p:cNvSpPr/>
          <p:nvPr/>
        </p:nvSpPr>
        <p:spPr>
          <a:xfrm>
            <a:off x="7801134" y="2158652"/>
            <a:ext cx="1871662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B563CF"/>
            </a:solidFill>
            <a:prstDash val="solid"/>
            <a:headEnd type="none" w="med" len="med"/>
            <a:tailEnd type="none" w="med" len="med"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lvl="0"/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正常情况：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55783" name="AutoShape 7"/>
          <p:cNvSpPr/>
          <p:nvPr/>
        </p:nvSpPr>
        <p:spPr>
          <a:xfrm>
            <a:off x="7874159" y="4247802"/>
            <a:ext cx="1871662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B563CF"/>
            </a:solidFill>
            <a:prstDash val="solid"/>
            <a:headEnd type="none" w="med" len="med"/>
            <a:tailEnd type="none" w="med" len="med"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lvl="0"/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异常情况：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5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5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5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5780" grpId="0" bldLvl="0" animBg="1"/>
      <p:bldP spid="1355781" grpId="0" bldLvl="0" animBg="1"/>
      <p:bldP spid="1355782" grpId="0" bldLvl="0" animBg="1"/>
      <p:bldP spid="1355783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组-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0160" y="1270"/>
            <a:ext cx="12211050" cy="791845"/>
          </a:xfrm>
          <a:prstGeom prst="rect">
            <a:avLst/>
          </a:prstGeom>
        </p:spPr>
      </p:pic>
      <p:pic>
        <p:nvPicPr>
          <p:cNvPr id="11" name="图片 10" descr="禾米教育横版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4940" y="207010"/>
            <a:ext cx="1747520" cy="491490"/>
          </a:xfrm>
          <a:prstGeom prst="rect">
            <a:avLst/>
          </a:prstGeom>
        </p:spPr>
      </p:pic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4642" y="1001697"/>
            <a:ext cx="7543800" cy="3200400"/>
          </a:xfrm>
        </p:spPr>
        <p:txBody>
          <a:bodyPr>
            <a:normAutofit/>
          </a:bodyPr>
          <a:lstStyle/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public class 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NullRef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   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=1;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	   public static void main(String[] 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args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 {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NullRef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t=new 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NullRef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();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t=null;      	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System.out.println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t.i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);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}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21213" y="129540"/>
            <a:ext cx="568325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zh-CN" altLang="en-US" sz="2800" b="1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j-lt"/>
                <a:ea typeface="+mj-ea"/>
                <a:cs typeface="+mj-cs"/>
                <a:sym typeface="+mn-ea"/>
              </a:rPr>
              <a:t>程序中的异常</a:t>
            </a:r>
            <a:endParaRPr lang="zh-CN" altLang="en-US" sz="2800" b="1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96117" y="4202097"/>
            <a:ext cx="75984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程序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NullRef.java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编译正确，运行结果：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 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NullRef</a:t>
            </a:r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endParaRPr lang="en-US" altLang="zh-CN" sz="2400" dirty="0">
              <a:solidFill>
                <a:schemeClr val="tx2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sz="2400" dirty="0" err="1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java.lang.NullPointerException</a:t>
            </a:r>
            <a:endParaRPr lang="en-US" altLang="zh-CN" sz="2400" dirty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at 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NullRef.main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(NullRef.java:6)</a:t>
            </a:r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Exception in thread "main" </a:t>
            </a:r>
            <a:endParaRPr lang="en-US" altLang="zh-CN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禾米教育横版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54940" y="156210"/>
            <a:ext cx="1747520" cy="491490"/>
          </a:xfrm>
          <a:prstGeom prst="rect">
            <a:avLst/>
          </a:prstGeom>
        </p:spPr>
      </p:pic>
      <p:pic>
        <p:nvPicPr>
          <p:cNvPr id="7" name="图片 6" descr="图层-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5715" y="5302885"/>
            <a:ext cx="12195175" cy="1550035"/>
          </a:xfrm>
          <a:prstGeom prst="rect">
            <a:avLst/>
          </a:prstGeom>
        </p:spPr>
      </p:pic>
      <p:pic>
        <p:nvPicPr>
          <p:cNvPr id="10" name="图片 9" descr="组-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10160" y="1270"/>
            <a:ext cx="12211050" cy="791845"/>
          </a:xfrm>
          <a:prstGeom prst="rect">
            <a:avLst/>
          </a:prstGeom>
        </p:spPr>
      </p:pic>
      <p:pic>
        <p:nvPicPr>
          <p:cNvPr id="11" name="图片 10" descr="禾米教育横版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54940" y="207010"/>
            <a:ext cx="1747520" cy="49149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107983" y="138296"/>
            <a:ext cx="568325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zh-CN" altLang="en-US" sz="2800" b="1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j-lt"/>
                <a:ea typeface="+mj-ea"/>
                <a:cs typeface="+mj-cs"/>
                <a:sym typeface="+mn-ea"/>
              </a:rPr>
              <a:t>什么是异常</a:t>
            </a:r>
            <a:endParaRPr lang="zh-CN" altLang="en-US" sz="2800" b="1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684213" y="1125538"/>
            <a:ext cx="8229600" cy="1079500"/>
          </a:xfrm>
          <a:ln w="9525">
            <a:noFill/>
            <a:miter/>
          </a:ln>
        </p:spPr>
        <p:txBody>
          <a:bodyPr vert="horz" wrap="square" lIns="91440" tIns="45720" rIns="91440" bIns="45720" anchor="t"/>
          <a:lstStyle/>
          <a:p>
            <a:r>
              <a:rPr lang="zh-CN" altLang="en-US" dirty="0"/>
              <a:t>异常就是在程序的运行过程中所发生的不正常的事件，它会中断正在运行的程序</a:t>
            </a:r>
            <a:endParaRPr lang="zh-CN" altLang="en-US" dirty="0"/>
          </a:p>
        </p:txBody>
      </p:sp>
      <p:sp>
        <p:nvSpPr>
          <p:cNvPr id="1356804" name="AutoShape 4"/>
          <p:cNvSpPr/>
          <p:nvPr/>
        </p:nvSpPr>
        <p:spPr>
          <a:xfrm>
            <a:off x="4730750" y="3832225"/>
            <a:ext cx="1773238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anchor="t" anchorCtr="1">
            <a:spAutoFit/>
          </a:bodyPr>
          <a:lstStyle/>
          <a:p>
            <a:pPr lvl="0" eaLnBrk="1" hangingPunct="1"/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绕行或者等待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56805" name="AutoShape 5"/>
          <p:cNvSpPr/>
          <p:nvPr/>
        </p:nvSpPr>
        <p:spPr>
          <a:xfrm>
            <a:off x="4586288" y="5127625"/>
            <a:ext cx="1844675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anchor="t" anchorCtr="1">
            <a:spAutoFit/>
          </a:bodyPr>
          <a:lstStyle/>
          <a:p>
            <a:pPr lvl="0" eaLnBrk="1" hangingPunct="1"/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请求交警解决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7414" name="AutoShape 6"/>
          <p:cNvSpPr/>
          <p:nvPr/>
        </p:nvSpPr>
        <p:spPr>
          <a:xfrm>
            <a:off x="3994150" y="2349500"/>
            <a:ext cx="865188" cy="3587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lvl="0"/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异常！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56807" name="Rectangle 7"/>
          <p:cNvSpPr/>
          <p:nvPr/>
        </p:nvSpPr>
        <p:spPr>
          <a:xfrm>
            <a:off x="684213" y="3068638"/>
            <a:ext cx="8229600" cy="8651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65125" indent="-255905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030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155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65125" lvl="0" indent="-255270"/>
            <a:r>
              <a:rPr lang="zh-CN" altLang="en-US" dirty="0"/>
              <a:t>面对异常该怎么办呢？通常情况下，我们会这样处理：</a:t>
            </a:r>
            <a:endParaRPr lang="zh-CN" altLang="en-US" dirty="0"/>
          </a:p>
        </p:txBody>
      </p:sp>
      <p:sp>
        <p:nvSpPr>
          <p:cNvPr id="17416" name="AutoShape 8"/>
          <p:cNvSpPr/>
          <p:nvPr/>
        </p:nvSpPr>
        <p:spPr>
          <a:xfrm>
            <a:off x="1403350" y="2289175"/>
            <a:ext cx="2447925" cy="549275"/>
          </a:xfrm>
          <a:prstGeom prst="rightArrow">
            <a:avLst>
              <a:gd name="adj1" fmla="val 50000"/>
              <a:gd name="adj2" fmla="val 111416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lvl="0" algn="ctr" eaLnBrk="1" hangingPunct="1">
              <a:spcBef>
                <a:spcPct val="50000"/>
              </a:spcBef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程序运行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7417" name="AutoShape 9"/>
          <p:cNvSpPr/>
          <p:nvPr/>
        </p:nvSpPr>
        <p:spPr>
          <a:xfrm>
            <a:off x="5002213" y="2276475"/>
            <a:ext cx="2376487" cy="576263"/>
          </a:xfrm>
          <a:prstGeom prst="rightArrow">
            <a:avLst>
              <a:gd name="adj1" fmla="val 50000"/>
              <a:gd name="adj2" fmla="val 103099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lvl="0" algn="ctr" eaLnBrk="1" hangingPunct="1">
              <a:spcBef>
                <a:spcPct val="50000"/>
              </a:spcBef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程序中断运行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7418" name="AutoShape 10"/>
          <p:cNvSpPr/>
          <p:nvPr/>
        </p:nvSpPr>
        <p:spPr>
          <a:xfrm>
            <a:off x="7451725" y="2276475"/>
            <a:ext cx="647700" cy="576263"/>
          </a:xfrm>
          <a:custGeom>
            <a:avLst/>
            <a:gdLst>
              <a:gd name="txL" fmla="*/ 3163 w 21600"/>
              <a:gd name="txT" fmla="*/ 3163 h 21600"/>
              <a:gd name="txR" fmla="*/ 18437 w 21600"/>
              <a:gd name="txB" fmla="*/ 18437 h 21600"/>
            </a:gdLst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lnTo>
                  <a:pt x="17401" y="15493"/>
                </a:ln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lnTo>
                  <a:pt x="4198" y="6106"/>
                </a:lnTo>
                <a:close/>
              </a:path>
            </a:pathLst>
          </a:custGeom>
          <a:solidFill>
            <a:srgbClr val="FF3300">
              <a:alpha val="100000"/>
            </a:srgbClr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356811" name="Picture 11" descr="hibuilding1_0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0650" y="4365625"/>
            <a:ext cx="1235075" cy="92075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356812" name="Picture 12" descr="hom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288" y="4221163"/>
            <a:ext cx="1187450" cy="9493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356813" name="AutoShape 13"/>
          <p:cNvSpPr/>
          <p:nvPr/>
        </p:nvSpPr>
        <p:spPr>
          <a:xfrm>
            <a:off x="2916238" y="3849688"/>
            <a:ext cx="865187" cy="3587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lvl="0"/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堵车！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1356814" name="AutoShape 14"/>
          <p:cNvCxnSpPr>
            <a:endCxn id="1356813" idx="1"/>
          </p:cNvCxnSpPr>
          <p:nvPr/>
        </p:nvCxnSpPr>
        <p:spPr>
          <a:xfrm flipV="1">
            <a:off x="1582738" y="4029075"/>
            <a:ext cx="1333500" cy="66675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356815" name="AutoShape 15"/>
          <p:cNvCxnSpPr>
            <a:stCxn id="1356813" idx="3"/>
            <a:endCxn id="1356804" idx="1"/>
          </p:cNvCxnSpPr>
          <p:nvPr/>
        </p:nvCxnSpPr>
        <p:spPr>
          <a:xfrm>
            <a:off x="3781425" y="4029075"/>
            <a:ext cx="949325" cy="635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356816" name="AutoShape 16"/>
          <p:cNvCxnSpPr/>
          <p:nvPr/>
        </p:nvCxnSpPr>
        <p:spPr>
          <a:xfrm>
            <a:off x="6516688" y="4006850"/>
            <a:ext cx="1236662" cy="790575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356817" name="AutoShape 17"/>
          <p:cNvSpPr/>
          <p:nvPr/>
        </p:nvSpPr>
        <p:spPr>
          <a:xfrm>
            <a:off x="2914650" y="5157788"/>
            <a:ext cx="865188" cy="3587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lvl="0"/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撞车！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1356818" name="AutoShape 18"/>
          <p:cNvCxnSpPr/>
          <p:nvPr/>
        </p:nvCxnSpPr>
        <p:spPr>
          <a:xfrm>
            <a:off x="1595438" y="4667250"/>
            <a:ext cx="1331912" cy="64135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356819" name="AutoShape 19"/>
          <p:cNvCxnSpPr>
            <a:stCxn id="1356817" idx="3"/>
            <a:endCxn id="1356805" idx="1"/>
          </p:cNvCxnSpPr>
          <p:nvPr/>
        </p:nvCxnSpPr>
        <p:spPr>
          <a:xfrm flipV="1">
            <a:off x="3779838" y="5330825"/>
            <a:ext cx="806450" cy="635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356820" name="AutoShape 20"/>
          <p:cNvCxnSpPr/>
          <p:nvPr/>
        </p:nvCxnSpPr>
        <p:spPr>
          <a:xfrm flipV="1">
            <a:off x="6443663" y="4797425"/>
            <a:ext cx="1309687" cy="504825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356821" name="AutoShape 21"/>
          <p:cNvSpPr/>
          <p:nvPr/>
        </p:nvSpPr>
        <p:spPr>
          <a:xfrm>
            <a:off x="2124075" y="5805488"/>
            <a:ext cx="5099050" cy="8636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800080"/>
            </a:solidFill>
            <a:prstDash val="solid"/>
            <a:headEnd type="none" w="med" len="med"/>
            <a:tailEnd type="none" w="med" len="med"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lvl="0" eaLnBrk="1" hangingPunct="1">
              <a:spcBef>
                <a:spcPct val="50000"/>
              </a:spcBef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生活中，我们会根据不同的异常进行相应的处理，而不会就此中断我们的生活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35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35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56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56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56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5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5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56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56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56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5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56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56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6804" grpId="0" bldLvl="0" animBg="1"/>
      <p:bldP spid="1356805" grpId="0" bldLvl="0" animBg="1"/>
      <p:bldP spid="1356807" grpId="0"/>
      <p:bldP spid="1356813" grpId="0" bldLvl="0" animBg="1"/>
      <p:bldP spid="1356817" grpId="0" bldLvl="0" animBg="1"/>
      <p:bldP spid="1356821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禾米教育横版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54940" y="156210"/>
            <a:ext cx="1747520" cy="491490"/>
          </a:xfrm>
          <a:prstGeom prst="rect">
            <a:avLst/>
          </a:prstGeom>
        </p:spPr>
      </p:pic>
      <p:pic>
        <p:nvPicPr>
          <p:cNvPr id="7" name="图片 6" descr="图层-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5715" y="5302885"/>
            <a:ext cx="12195175" cy="1550035"/>
          </a:xfrm>
          <a:prstGeom prst="rect">
            <a:avLst/>
          </a:prstGeom>
        </p:spPr>
      </p:pic>
      <p:pic>
        <p:nvPicPr>
          <p:cNvPr id="10" name="图片 9" descr="组-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10160" y="1270"/>
            <a:ext cx="12211050" cy="791845"/>
          </a:xfrm>
          <a:prstGeom prst="rect">
            <a:avLst/>
          </a:prstGeom>
        </p:spPr>
      </p:pic>
      <p:pic>
        <p:nvPicPr>
          <p:cNvPr id="11" name="图片 10" descr="禾米教育横版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54940" y="207010"/>
            <a:ext cx="1747520" cy="49149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627954" y="138112"/>
            <a:ext cx="568325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zh-CN" altLang="en-US" sz="2800" b="1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j-lt"/>
                <a:ea typeface="+mj-ea"/>
                <a:cs typeface="+mj-cs"/>
                <a:sym typeface="+mn-ea"/>
              </a:rPr>
              <a:t>什么是异常处理</a:t>
            </a:r>
            <a:endParaRPr lang="zh-CN" altLang="en-US" sz="2800" b="1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936625"/>
          </a:xfrm>
          <a:ln w="9525">
            <a:noFill/>
            <a:miter/>
          </a:ln>
        </p:spPr>
        <p:txBody>
          <a:bodyPr vert="horz" wrap="square" lIns="91440" tIns="45720" rIns="91440" bIns="45720" anchor="t"/>
          <a:lstStyle/>
          <a:p>
            <a:pPr>
              <a:lnSpc>
                <a:spcPct val="9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编程语言使用异常处理机制为程序提供了错误处理的能力</a:t>
            </a:r>
            <a:endParaRPr lang="zh-CN" altLang="en-US" dirty="0"/>
          </a:p>
        </p:txBody>
      </p:sp>
      <p:sp>
        <p:nvSpPr>
          <p:cNvPr id="1358852" name="AutoShape 4"/>
          <p:cNvSpPr/>
          <p:nvPr/>
        </p:nvSpPr>
        <p:spPr>
          <a:xfrm>
            <a:off x="1187450" y="2973388"/>
            <a:ext cx="2376488" cy="6715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lvl="0"/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程序中预先想好了 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0"/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对付异常的处理办法 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58853" name="AutoShape 5"/>
          <p:cNvSpPr/>
          <p:nvPr/>
        </p:nvSpPr>
        <p:spPr>
          <a:xfrm>
            <a:off x="5940425" y="3068638"/>
            <a:ext cx="1079500" cy="504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lvl="0" algn="ctr"/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异常！ 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58854" name="AutoShape 6"/>
          <p:cNvSpPr/>
          <p:nvPr/>
        </p:nvSpPr>
        <p:spPr>
          <a:xfrm>
            <a:off x="3779838" y="3009900"/>
            <a:ext cx="2016125" cy="549275"/>
          </a:xfrm>
          <a:prstGeom prst="rightArrow">
            <a:avLst>
              <a:gd name="adj1" fmla="val 50000"/>
              <a:gd name="adj2" fmla="val 91763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lvl="0" algn="ctr" eaLnBrk="1" hangingPunct="1">
              <a:spcBef>
                <a:spcPct val="50000"/>
              </a:spcBef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程序运行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58855" name="AutoShape 7"/>
          <p:cNvSpPr/>
          <p:nvPr/>
        </p:nvSpPr>
        <p:spPr>
          <a:xfrm>
            <a:off x="4427538" y="4306888"/>
            <a:ext cx="3170237" cy="549275"/>
          </a:xfrm>
          <a:prstGeom prst="rightArrow">
            <a:avLst>
              <a:gd name="adj1" fmla="val 50000"/>
              <a:gd name="adj2" fmla="val 144291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lvl="0" algn="ctr" eaLnBrk="1" hangingPunct="1">
              <a:spcBef>
                <a:spcPct val="50000"/>
              </a:spcBef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处理完毕，程序继续运行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58856" name="AutoShape 8"/>
          <p:cNvSpPr/>
          <p:nvPr/>
        </p:nvSpPr>
        <p:spPr>
          <a:xfrm>
            <a:off x="1042988" y="4306888"/>
            <a:ext cx="3170237" cy="549275"/>
          </a:xfrm>
          <a:prstGeom prst="rightArrow">
            <a:avLst>
              <a:gd name="adj1" fmla="val 50000"/>
              <a:gd name="adj2" fmla="val 144291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lvl="0" algn="ctr" eaLnBrk="1" hangingPunct="1">
              <a:spcBef>
                <a:spcPct val="50000"/>
              </a:spcBef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对异常进行处理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5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5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5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5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8852" grpId="0" bldLvl="0" animBg="1"/>
      <p:bldP spid="1358853" grpId="0" bldLvl="0" animBg="1"/>
      <p:bldP spid="1358854" grpId="0" bldLvl="0" animBg="1"/>
      <p:bldP spid="1358855" grpId="0" bldLvl="0" animBg="1"/>
      <p:bldP spid="1358856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9884</Words>
  <Application>WPS 演示</Application>
  <PresentationFormat>宽屏</PresentationFormat>
  <Paragraphs>743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50" baseType="lpstr">
      <vt:lpstr>Arial</vt:lpstr>
      <vt:lpstr>宋体</vt:lpstr>
      <vt:lpstr>Wingdings</vt:lpstr>
      <vt:lpstr>方正大黑简体</vt:lpstr>
      <vt:lpstr>方正正大黑简体</vt:lpstr>
      <vt:lpstr>Wingdings 3</vt:lpstr>
      <vt:lpstr>Verdana</vt:lpstr>
      <vt:lpstr>Wingdings 2</vt:lpstr>
      <vt:lpstr>黑体</vt:lpstr>
      <vt:lpstr>Arial Unicode MS</vt:lpstr>
      <vt:lpstr>微软雅黑</vt:lpstr>
      <vt:lpstr>Calibri Light</vt:lpstr>
      <vt:lpstr>Calibri</vt:lpstr>
      <vt:lpstr>Symbol</vt:lpstr>
      <vt:lpstr>Wingdings</vt:lpstr>
      <vt:lpstr>Office 主题</vt:lpstr>
      <vt:lpstr>使用异常处理程序错误</vt:lpstr>
      <vt:lpstr>PowerPoint 演示文稿</vt:lpstr>
      <vt:lpstr>PowerPoint 演示文稿</vt:lpstr>
      <vt:lpstr>Java异常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try/catch块7-2</vt:lpstr>
      <vt:lpstr>PowerPoint 演示文稿</vt:lpstr>
      <vt:lpstr>try/catch块7-4</vt:lpstr>
      <vt:lpstr>PowerPoint 演示文稿</vt:lpstr>
      <vt:lpstr>PowerPoint 演示文稿</vt:lpstr>
      <vt:lpstr>try/catch块7-7</vt:lpstr>
      <vt:lpstr>PowerPoint 演示文稿</vt:lpstr>
      <vt:lpstr>try/catch/finally 2-2 </vt:lpstr>
      <vt:lpstr>PowerPoint 演示文稿</vt:lpstr>
      <vt:lpstr>PowerPoint 演示文稿</vt:lpstr>
      <vt:lpstr>PowerPoint 演示文稿</vt:lpstr>
      <vt:lpstr>练习1</vt:lpstr>
      <vt:lpstr>PowerPoint 演示文稿</vt:lpstr>
      <vt:lpstr>PowerPoint 演示文稿</vt:lpstr>
      <vt:lpstr>多重catch块 2-2</vt:lpstr>
      <vt:lpstr>PowerPoint 演示文稿</vt:lpstr>
      <vt:lpstr>PowerPoint 演示文稿</vt:lpstr>
      <vt:lpstr>PowerPoint 演示文稿</vt:lpstr>
      <vt:lpstr>创建用户自定义异常类</vt:lpstr>
      <vt:lpstr>使用用户自定义异常类</vt:lpstr>
      <vt:lpstr>练习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yn</cp:lastModifiedBy>
  <cp:revision>39</cp:revision>
  <dcterms:created xsi:type="dcterms:W3CDTF">2015-12-25T01:46:00Z</dcterms:created>
  <dcterms:modified xsi:type="dcterms:W3CDTF">2016-09-08T07:07:22Z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2052-10.1.0.5866</vt:lpwstr>
  </property>
</Properties>
</file>