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7" r:id="rId3"/>
    <p:sldId id="257" r:id="rId4"/>
    <p:sldId id="294" r:id="rId5"/>
    <p:sldId id="258" r:id="rId6"/>
    <p:sldId id="30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300" r:id="rId16"/>
    <p:sldId id="293" r:id="rId17"/>
    <p:sldId id="302" r:id="rId18"/>
    <p:sldId id="303" r:id="rId19"/>
    <p:sldId id="295" r:id="rId20"/>
    <p:sldId id="304" r:id="rId21"/>
    <p:sldId id="305" r:id="rId22"/>
    <p:sldId id="296" r:id="rId23"/>
    <p:sldId id="298" r:id="rId24"/>
    <p:sldId id="306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1740" autoAdjust="0"/>
  </p:normalViewPr>
  <p:slideViewPr>
    <p:cSldViewPr snapToGrid="0">
      <p:cViewPr varScale="1">
        <p:scale>
          <a:sx n="79" d="100"/>
          <a:sy n="79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A26B-CB54-44EB-AEB7-422467A37A9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64209-A448-4112-BEBC-504DF87C0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64209-A448-4112-BEBC-504DF87C04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7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知道工具的工作原理很重要，这样能更好有效的利用工具，而不是成为只会使用工具的工匠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64209-A448-4112-BEBC-504DF87C04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8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64209-A448-4112-BEBC-504DF87C04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5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64209-A448-4112-BEBC-504DF87C04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6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64209-A448-4112-BEBC-504DF87C04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2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64209-A448-4112-BEBC-504DF87C04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2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3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1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0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076B-8D0A-4AF5-938F-8E7DB753167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509A-D877-4B20-A1B9-1873CD6B7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4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huashao0602/article/details/7284537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riskys/article/details/72903027?ref=myre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xp_lx1/article/details/77892619" TargetMode="External"/><Relationship Id="rId5" Type="http://schemas.openxmlformats.org/officeDocument/2006/relationships/hyperlink" Target="https://blog.csdn.net/PitBXu/article/details/81708128" TargetMode="External"/><Relationship Id="rId4" Type="http://schemas.openxmlformats.org/officeDocument/2006/relationships/hyperlink" Target="https://baijiahao.baidu.com/s?id=1581043228011511273&amp;wfr=spider&amp;for=p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软件工程基础实验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基本部分  （第</a:t>
            </a:r>
            <a:r>
              <a:rPr lang="en-US" altLang="zh-CN" dirty="0"/>
              <a:t>1</a:t>
            </a:r>
            <a:r>
              <a:rPr lang="zh-CN" altLang="en-US" dirty="0"/>
              <a:t>周</a:t>
            </a:r>
            <a:r>
              <a:rPr lang="en-US" altLang="zh-CN" dirty="0"/>
              <a:t>~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周）</a:t>
            </a:r>
            <a:endParaRPr lang="en-US" altLang="zh-CN" dirty="0"/>
          </a:p>
          <a:p>
            <a:r>
              <a:rPr lang="zh-CN" altLang="en-US" dirty="0"/>
              <a:t>彭静</a:t>
            </a:r>
          </a:p>
        </p:txBody>
      </p:sp>
    </p:spTree>
    <p:extLst>
      <p:ext uri="{BB962C8B-B14F-4D97-AF65-F5344CB8AC3E}">
        <p14:creationId xmlns:p14="http://schemas.microsoft.com/office/powerpoint/2010/main" val="17785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C:\Users\admin\AppData\Roaming\Tencent\Users\6540259\QQ\WinTemp\RichOle\{7CCU$KQX1C1K0VS@W}FB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"/>
            <a:ext cx="7704856" cy="7012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0401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C:\Users\admin\AppData\Roaming\Tencent\Users\6540259\QQ\WinTemp\RichOle\WM0ZK$L7GSU1~BD]I2CE_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0"/>
            <a:ext cx="7920880" cy="6765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00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第四步：  添加</a:t>
            </a:r>
            <a:r>
              <a:rPr lang="en-US" altLang="zh-CN" b="1" dirty="0"/>
              <a:t>Summary Report </a:t>
            </a:r>
            <a:r>
              <a:rPr lang="zh-CN" altLang="en-US" b="1" dirty="0"/>
              <a:t>用来查看测试结果</a:t>
            </a:r>
          </a:p>
          <a:p>
            <a:r>
              <a:rPr lang="zh-CN" altLang="en-US" dirty="0"/>
              <a:t>选中</a:t>
            </a:r>
            <a:r>
              <a:rPr lang="en-US" altLang="zh-CN" dirty="0"/>
              <a:t>Thread Group </a:t>
            </a:r>
            <a:r>
              <a:rPr lang="zh-CN" altLang="en-US" dirty="0"/>
              <a:t>右键</a:t>
            </a:r>
            <a:r>
              <a:rPr lang="en-US" altLang="zh-CN" dirty="0"/>
              <a:t>(Add -&gt; Listener -&gt; Summary Report)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6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C:\Users\admin\AppData\Roaming\Tencent\Users\6540259\QQ\WinTemp\RichOle\YCENALZ`GPCU@PORMIEUZV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681" y="227616"/>
            <a:ext cx="8064896" cy="663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511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28467"/>
            <a:ext cx="10515600" cy="705139"/>
          </a:xfrm>
        </p:spPr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555"/>
            <a:ext cx="10515600" cy="4753408"/>
          </a:xfrm>
        </p:spPr>
        <p:txBody>
          <a:bodyPr>
            <a:normAutofit/>
          </a:bodyPr>
          <a:lstStyle/>
          <a:p>
            <a:r>
              <a:rPr lang="zh-CN" altLang="en-US" dirty="0"/>
              <a:t>使用本学院实验报告模板</a:t>
            </a:r>
            <a:endParaRPr lang="en-US" altLang="zh-CN" dirty="0"/>
          </a:p>
          <a:p>
            <a:r>
              <a:rPr lang="zh-CN" altLang="en-US" dirty="0"/>
              <a:t>模板中的常规部分（实验目的，实验内容等）如实填写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报告需体现：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下载并配置 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</a:rPr>
              <a:t>JMeter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测试软件，了解其功能结构。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选择对一个已有的网站或自己事先设计好的动态或静态网站（页面），编写测试脚本进行测试和分析，截图体现测试过程。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对实验结果进行分析并总结。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实验中出现的问题及解决办法等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A6CA2-738F-4041-85BF-57D795F1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6B537-3661-456D-95E3-D3BE16C0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Jmeter</a:t>
            </a:r>
            <a:r>
              <a:rPr lang="zh-CN" altLang="en-US" b="1" dirty="0"/>
              <a:t>性能测试入门</a:t>
            </a:r>
            <a:endParaRPr lang="en-US" altLang="zh-CN" b="1" dirty="0"/>
          </a:p>
          <a:p>
            <a:pPr lvl="1"/>
            <a:r>
              <a:rPr lang="en-US" altLang="zh-CN" dirty="0"/>
              <a:t>https://www.cnblogs.com/TankXiao/p/4045439.html</a:t>
            </a:r>
          </a:p>
          <a:p>
            <a:r>
              <a:rPr lang="en-US" altLang="zh-CN" b="1" dirty="0" err="1"/>
              <a:t>jmeter</a:t>
            </a:r>
            <a:r>
              <a:rPr lang="zh-CN" altLang="en-US" b="1" dirty="0"/>
              <a:t>入门</a:t>
            </a:r>
            <a:r>
              <a:rPr lang="en-US" altLang="zh-CN" b="1" dirty="0"/>
              <a:t>——</a:t>
            </a:r>
            <a:r>
              <a:rPr lang="zh-CN" altLang="en-US" b="1" dirty="0"/>
              <a:t>第一个</a:t>
            </a:r>
            <a:r>
              <a:rPr lang="en-US" altLang="zh-CN" b="1" dirty="0" err="1"/>
              <a:t>jmeter</a:t>
            </a:r>
            <a:r>
              <a:rPr lang="zh-CN" altLang="en-US" b="1" dirty="0"/>
              <a:t>脚本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https://blog.csdn.net/huashao0602/article/details/72845378</a:t>
            </a:r>
            <a:endParaRPr lang="en-US" altLang="zh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1C5AED-D429-4246-8690-A9CFEC0E19BD}"/>
              </a:ext>
            </a:extLst>
          </p:cNvPr>
          <p:cNvCxnSpPr/>
          <p:nvPr/>
        </p:nvCxnSpPr>
        <p:spPr>
          <a:xfrm>
            <a:off x="405245" y="4977245"/>
            <a:ext cx="1041169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8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配置管理 （版本控制）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实验目的：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的使用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熟练掌握 </a:t>
            </a:r>
            <a:r>
              <a:rPr lang="en-US" altLang="zh-CN" dirty="0"/>
              <a:t>git </a:t>
            </a:r>
            <a:r>
              <a:rPr lang="zh-CN" altLang="en-US" dirty="0"/>
              <a:t>的基本指令和分支管理指令；</a:t>
            </a:r>
          </a:p>
          <a:p>
            <a:pPr lvl="1"/>
            <a:r>
              <a:rPr lang="zh-CN" altLang="en-US" dirty="0"/>
              <a:t>掌握 </a:t>
            </a:r>
            <a:r>
              <a:rPr lang="en-US" altLang="zh-CN" dirty="0"/>
              <a:t>git </a:t>
            </a:r>
            <a:r>
              <a:rPr lang="zh-CN" altLang="en-US" dirty="0"/>
              <a:t>支持软件配置管理的核心机理；</a:t>
            </a:r>
          </a:p>
          <a:p>
            <a:pPr lvl="1"/>
            <a:endParaRPr lang="en-US" altLang="zh-CN" dirty="0"/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实验内容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根据实验指导书以及网上资源对 </a:t>
            </a:r>
            <a:r>
              <a:rPr lang="en-US" altLang="zh-CN" dirty="0"/>
              <a:t>Git GUI</a:t>
            </a:r>
            <a:r>
              <a:rPr lang="zh-CN" altLang="en-US" dirty="0"/>
              <a:t>的使用方法进行调查学习</a:t>
            </a:r>
            <a:r>
              <a:rPr lang="en-US" altLang="zh-CN" dirty="0"/>
              <a:t>(</a:t>
            </a:r>
            <a:r>
              <a:rPr lang="zh-CN" altLang="en-US" dirty="0"/>
              <a:t>命令行和界面操作两种方式均可）</a:t>
            </a:r>
            <a:endParaRPr lang="en-US" altLang="zh-CN" dirty="0"/>
          </a:p>
          <a:p>
            <a:pPr lvl="1"/>
            <a:r>
              <a:rPr lang="zh-CN" altLang="en-US" dirty="0"/>
              <a:t>下载并配置 </a:t>
            </a:r>
            <a:r>
              <a:rPr lang="en-US" altLang="zh-CN" dirty="0"/>
              <a:t>Git GUI</a:t>
            </a:r>
          </a:p>
          <a:p>
            <a:pPr lvl="1"/>
            <a:r>
              <a:rPr lang="zh-CN" altLang="en-US" dirty="0"/>
              <a:t>了解其各功能使用方法。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6A73-D77E-4247-B76A-81EFD1BA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What?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8075-12DB-445F-87C8-AA753C4D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355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假设你在的公司要上线一个新功能，你们开发团队为实现这个新功能，写了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大约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5000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行代码</a:t>
            </a:r>
            <a:r>
              <a:rPr lang="zh-CN" altLang="en-US" dirty="0"/>
              <a:t>，上线没</a:t>
            </a:r>
            <a:r>
              <a:rPr lang="en-US" altLang="zh-CN" dirty="0"/>
              <a:t>2</a:t>
            </a:r>
            <a:r>
              <a:rPr lang="zh-CN" altLang="en-US" dirty="0"/>
              <a:t>天，就发现这个功能用户并不喜欢，你老板让你去掉这个功能，你怎么办？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你说简单，直接把</a:t>
            </a:r>
            <a:r>
              <a:rPr lang="en-US" altLang="zh-CN" dirty="0"/>
              <a:t>5000</a:t>
            </a:r>
            <a:r>
              <a:rPr lang="zh-CN" altLang="en-US" dirty="0"/>
              <a:t>行代码去掉就行了，但是现在会出现一个问题，你的这个写了</a:t>
            </a:r>
            <a:r>
              <a:rPr lang="en-US" altLang="zh-CN" dirty="0"/>
              <a:t>3</a:t>
            </a:r>
            <a:r>
              <a:rPr lang="zh-CN" altLang="en-US" dirty="0"/>
              <a:t>周功能，也许你已经不记得新增加了哪</a:t>
            </a:r>
            <a:r>
              <a:rPr lang="en-US" altLang="zh-CN" dirty="0"/>
              <a:t>5000</a:t>
            </a:r>
            <a:r>
              <a:rPr lang="zh-CN" altLang="en-US" dirty="0"/>
              <a:t>行代码了？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所以你急需要一个工具，能帮你记录每次对代码做了哪些修改，并且可以轻易的</a:t>
            </a:r>
            <a:r>
              <a:rPr lang="zh-CN" altLang="en-US" b="1" dirty="0">
                <a:solidFill>
                  <a:srgbClr val="C00000"/>
                </a:solidFill>
              </a:rPr>
              <a:t>把代码回滚到历史上的某个状态</a:t>
            </a:r>
            <a:r>
              <a:rPr lang="zh-CN" altLang="en-US" dirty="0"/>
              <a:t>。这个神奇的工具就叫做</a:t>
            </a:r>
            <a:r>
              <a:rPr lang="zh-CN" altLang="en-US" b="1" dirty="0">
                <a:solidFill>
                  <a:srgbClr val="C00000"/>
                </a:solidFill>
              </a:rPr>
              <a:t>版本控制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589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09D3-C6A2-4E60-B3D1-B43FCADF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 </a:t>
            </a:r>
            <a:r>
              <a:rPr lang="en-US" altLang="zh-CN" dirty="0"/>
              <a:t>= </a:t>
            </a:r>
            <a:r>
              <a:rPr lang="zh-CN" altLang="en-US" dirty="0"/>
              <a:t>版本管理 </a:t>
            </a:r>
            <a:r>
              <a:rPr lang="en-US" altLang="zh-CN" dirty="0"/>
              <a:t>+ </a:t>
            </a:r>
            <a:r>
              <a:rPr lang="zh-CN" altLang="en-US" dirty="0"/>
              <a:t>协作开发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7723-5524-4AE2-B078-334C91B92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3100" dirty="0"/>
              <a:t>版本管理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zh-CN" altLang="en-US" sz="3100" dirty="0"/>
              <a:t>刚需：必须允许可以很容易</a:t>
            </a:r>
            <a:r>
              <a:rPr lang="zh-CN" altLang="en-US" sz="3100" b="1" dirty="0">
                <a:solidFill>
                  <a:srgbClr val="C00000"/>
                </a:solidFill>
              </a:rPr>
              <a:t>对产品的版本进行任意回滚。</a:t>
            </a:r>
            <a:endParaRPr lang="en-US" altLang="zh-CN" sz="3100" b="1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3100" dirty="0"/>
              <a:t>协作开发</a:t>
            </a:r>
          </a:p>
          <a:p>
            <a:pPr lvl="1">
              <a:lnSpc>
                <a:spcPct val="110000"/>
              </a:lnSpc>
            </a:pPr>
            <a:r>
              <a:rPr lang="zh-CN" altLang="en-US" sz="2700" dirty="0"/>
              <a:t>复杂点的软件，往往不是一个开发人员可以搞定的，分工完成的研发中需要一个工具，能确保一直存储最新的代码库，所有人的代码应该和最新的代码库保持一致。</a:t>
            </a:r>
            <a:endParaRPr lang="en-US" altLang="zh-CN" sz="27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700" dirty="0"/>
          </a:p>
          <a:p>
            <a:pPr>
              <a:lnSpc>
                <a:spcPct val="110000"/>
              </a:lnSpc>
            </a:pPr>
            <a:r>
              <a:rPr lang="zh-CN" altLang="en-US" sz="3100" b="1" dirty="0">
                <a:solidFill>
                  <a:srgbClr val="C00000"/>
                </a:solidFill>
              </a:rPr>
              <a:t>工作原理</a:t>
            </a:r>
            <a:r>
              <a:rPr lang="zh-CN" altLang="en-US" sz="3100" dirty="0"/>
              <a:t>：就是你每修改一次代码，它就帮你做一次快照。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68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268" y="135296"/>
            <a:ext cx="10515600" cy="903636"/>
          </a:xfrm>
        </p:spPr>
        <p:txBody>
          <a:bodyPr/>
          <a:lstStyle/>
          <a:p>
            <a:r>
              <a:rPr lang="zh-CN" altLang="en-US" dirty="0"/>
              <a:t>版本控制系统   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268" y="1285835"/>
            <a:ext cx="10814825" cy="2444247"/>
          </a:xfrm>
        </p:spPr>
        <p:txBody>
          <a:bodyPr>
            <a:normAutofit/>
          </a:bodyPr>
          <a:lstStyle/>
          <a:p>
            <a:r>
              <a:rPr lang="zh-CN" altLang="en-US" dirty="0"/>
              <a:t>本地版本控制系统（</a:t>
            </a:r>
            <a:r>
              <a:rPr lang="en-US" altLang="zh-CN" dirty="0" err="1"/>
              <a:t>e.f.</a:t>
            </a:r>
            <a:r>
              <a:rPr lang="en-US" altLang="zh-CN" dirty="0"/>
              <a:t>, RCS) 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C00000"/>
                </a:solidFill>
              </a:rPr>
              <a:t>不能协同！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工作原理：基本上就是保存并管理</a:t>
            </a:r>
            <a:r>
              <a:rPr lang="zh-CN" altLang="en-US" b="1" dirty="0">
                <a:solidFill>
                  <a:srgbClr val="C00000"/>
                </a:solidFill>
              </a:rPr>
              <a:t>文件补丁（</a:t>
            </a:r>
            <a:r>
              <a:rPr lang="en-US" altLang="zh-CN" b="1" dirty="0">
                <a:solidFill>
                  <a:srgbClr val="C00000"/>
                </a:solidFill>
              </a:rPr>
              <a:t>patch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。文件补丁是一种特定格式的文本文件，记录着对应文件修订前后的内容变化。所以，根据每次修订后的补丁，</a:t>
            </a:r>
            <a:r>
              <a:rPr lang="en-US" altLang="zh-CN" dirty="0" err="1"/>
              <a:t>rcs</a:t>
            </a:r>
            <a:r>
              <a:rPr lang="en-US" altLang="zh-CN" dirty="0"/>
              <a:t> </a:t>
            </a:r>
            <a:r>
              <a:rPr lang="zh-CN" altLang="en-US" dirty="0"/>
              <a:t>可以通过不断打补丁，计算出各个版本的文件内容。</a:t>
            </a:r>
            <a:endParaRPr lang="en-US" altLang="zh-CN" dirty="0"/>
          </a:p>
        </p:txBody>
      </p:sp>
      <p:pic>
        <p:nvPicPr>
          <p:cNvPr id="4" name="Picture 1" descr="C:\Users\admin\AppData\Roaming\Tencent\Users\6540259\QQ\WinTemp\RichOle\D0P5`~@1~O$RI6FDIFMBVX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6161" y="2987356"/>
            <a:ext cx="4493799" cy="3848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07209-4663-4FDF-8C5D-37EB4518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zh-CN" altLang="en-US" dirty="0"/>
              <a:t>关于第三周的实验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C9FB6-B74E-4209-8EB4-F87FF58B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311965"/>
            <a:ext cx="10515600" cy="5396947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UI</a:t>
            </a:r>
            <a:r>
              <a:rPr lang="zh-CN" altLang="en-US" b="1" dirty="0">
                <a:solidFill>
                  <a:srgbClr val="002060"/>
                </a:solidFill>
              </a:rPr>
              <a:t>部分的单体测试怎么做？（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程序员不主要负责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UI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en-US" altLang="zh-CN" sz="2000" dirty="0"/>
              <a:t>UI</a:t>
            </a:r>
            <a:r>
              <a:rPr lang="zh-CN" altLang="en-US" sz="2000" dirty="0"/>
              <a:t>设计以及测试属于专门的</a:t>
            </a:r>
            <a:r>
              <a:rPr lang="en-US" altLang="zh-CN" sz="2000" dirty="0"/>
              <a:t>UI</a:t>
            </a:r>
            <a:r>
              <a:rPr lang="zh-CN" altLang="en-US" sz="2000" dirty="0"/>
              <a:t>设计部门或团队，通常情况下，</a:t>
            </a:r>
            <a:r>
              <a:rPr lang="en-US" altLang="zh-CN" sz="2000" dirty="0"/>
              <a:t>UI</a:t>
            </a:r>
            <a:r>
              <a:rPr lang="zh-CN" altLang="en-US" sz="2000" dirty="0"/>
              <a:t>显示是否如预期状态通过肉眼来确认。</a:t>
            </a:r>
            <a:endParaRPr lang="en-US" altLang="zh-CN" sz="2000" dirty="0"/>
          </a:p>
          <a:p>
            <a:r>
              <a:rPr lang="zh-CN" altLang="en-US" b="1" dirty="0">
                <a:solidFill>
                  <a:srgbClr val="002060"/>
                </a:solidFill>
              </a:rPr>
              <a:t>没有参数（返回值）函数的单体测试怎么做？（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程序设计不够完善！参数传递路线不清晰</a:t>
            </a:r>
            <a:r>
              <a:rPr lang="zh-CN" altLang="en-US" dirty="0"/>
              <a:t>）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zh-CN" altLang="en-US" sz="2000" dirty="0"/>
              <a:t>用例：设定输入，执行程序（函数），判断输出是否符合预期。</a:t>
            </a:r>
            <a:br>
              <a:rPr lang="zh-CN" altLang="en-US" sz="2000" dirty="0"/>
            </a:br>
            <a:r>
              <a:rPr lang="zh-CN" altLang="en-US" sz="2000" dirty="0"/>
              <a:t>输入：参数、需读的成员变量、需读的全局变量、内部输入（调用子函数获得的输入）；</a:t>
            </a:r>
            <a:br>
              <a:rPr lang="zh-CN" altLang="en-US" sz="2000" dirty="0"/>
            </a:br>
            <a:r>
              <a:rPr lang="zh-CN" altLang="en-US" sz="2000" dirty="0"/>
              <a:t>输出：返回值、输出参数、被写的成员变量、被写的全局变量，内部输出（在程序执行过程中判断的中间输出）等。</a:t>
            </a:r>
            <a:endParaRPr lang="en-US" altLang="zh-CN" sz="2000" dirty="0"/>
          </a:p>
          <a:p>
            <a:r>
              <a:rPr lang="zh-CN" altLang="en-US" b="1" dirty="0">
                <a:solidFill>
                  <a:srgbClr val="002060"/>
                </a:solidFill>
              </a:rPr>
              <a:t>单体测试必须做吗？（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程序员不是被难死，是被烦死的！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zh-CN" altLang="en-US" sz="2000" dirty="0"/>
              <a:t>并非所有代码必须有单体测试，但核心功能必须测！（需求规格说明书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002060"/>
                </a:solidFill>
              </a:rPr>
              <a:t>编码与单体测试一体化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zh-CN" altLang="en-US" sz="2000" dirty="0"/>
              <a:t>编码和单体测试规划同时进行，无时不刻不考虑代码的严谨与正确性！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267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268" y="135296"/>
            <a:ext cx="10515600" cy="903636"/>
          </a:xfrm>
        </p:spPr>
        <p:txBody>
          <a:bodyPr/>
          <a:lstStyle/>
          <a:p>
            <a:r>
              <a:rPr lang="zh-CN" altLang="en-US" dirty="0"/>
              <a:t>版本控制系统   </a:t>
            </a:r>
            <a:r>
              <a:rPr lang="en-US" altLang="zh-CN" dirty="0"/>
              <a:t>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268" y="1129720"/>
            <a:ext cx="10515600" cy="18588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3000" dirty="0"/>
              <a:t>集中化的版本控制系统</a:t>
            </a:r>
            <a:r>
              <a:rPr lang="en-US" altLang="zh-CN" sz="3000" dirty="0"/>
              <a:t>(</a:t>
            </a:r>
            <a:r>
              <a:rPr lang="en-US" altLang="zh-CN" sz="3000" dirty="0" err="1"/>
              <a:t>e.g</a:t>
            </a:r>
            <a:r>
              <a:rPr lang="en-US" altLang="zh-CN" sz="3000" dirty="0"/>
              <a:t>, CVS, SVN)</a:t>
            </a:r>
            <a:r>
              <a:rPr lang="zh-CN" altLang="en-US" sz="3000" dirty="0"/>
              <a:t>：</a:t>
            </a:r>
            <a:endParaRPr lang="en-US" altLang="zh-CN" sz="3000" dirty="0"/>
          </a:p>
          <a:p>
            <a:pPr>
              <a:lnSpc>
                <a:spcPct val="110000"/>
              </a:lnSpc>
            </a:pPr>
            <a:r>
              <a:rPr lang="zh-CN" altLang="en-US" sz="3000" dirty="0"/>
              <a:t>工作原理：一个</a:t>
            </a:r>
            <a:r>
              <a:rPr lang="zh-CN" altLang="en-US" sz="3000" b="1" dirty="0">
                <a:solidFill>
                  <a:srgbClr val="C00000"/>
                </a:solidFill>
              </a:rPr>
              <a:t>单一的集中管理的服务器</a:t>
            </a:r>
            <a:r>
              <a:rPr lang="zh-CN" altLang="en-US" sz="3000" dirty="0"/>
              <a:t>，保存所有文件的修订版本，协同工作的人们都通过</a:t>
            </a:r>
            <a:r>
              <a:rPr lang="zh-CN" altLang="en-US" sz="3000" b="1" dirty="0">
                <a:solidFill>
                  <a:srgbClr val="C00000"/>
                </a:solidFill>
              </a:rPr>
              <a:t>客户端连到这台服务器</a:t>
            </a:r>
            <a:r>
              <a:rPr lang="zh-CN" altLang="en-US" sz="3000" dirty="0"/>
              <a:t>，取出最新的文件或者提交更新。</a:t>
            </a:r>
            <a:endParaRPr lang="en-US" altLang="zh-CN" sz="3000" dirty="0"/>
          </a:p>
          <a:p>
            <a:pPr>
              <a:lnSpc>
                <a:spcPct val="110000"/>
              </a:lnSpc>
            </a:pPr>
            <a:r>
              <a:rPr lang="zh-CN" altLang="en-US" sz="3000" dirty="0"/>
              <a:t>多年以来，这已成为版本控制系统的标准做法。</a:t>
            </a:r>
            <a:endParaRPr lang="en-US" altLang="zh-CN" sz="3000" dirty="0"/>
          </a:p>
          <a:p>
            <a:endParaRPr lang="en-US" altLang="zh-CN" dirty="0"/>
          </a:p>
        </p:txBody>
      </p:sp>
      <p:pic>
        <p:nvPicPr>
          <p:cNvPr id="5" name="Picture 2" descr="C:\Users\admin\AppData\Roaming\Tencent\Users\6540259\QQ\WinTemp\RichOle\()WIG1H2W]0])O9S1FBAVP0.png">
            <a:extLst>
              <a:ext uri="{FF2B5EF4-FFF2-40B4-BE49-F238E27FC236}">
                <a16:creationId xmlns:a16="http://schemas.microsoft.com/office/drawing/2014/main" id="{B86745C2-285A-4210-88B4-D9FC80B34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17" y="2845947"/>
            <a:ext cx="4893456" cy="3876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32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268" y="135296"/>
            <a:ext cx="10515600" cy="903636"/>
          </a:xfrm>
        </p:spPr>
        <p:txBody>
          <a:bodyPr/>
          <a:lstStyle/>
          <a:p>
            <a:r>
              <a:rPr lang="zh-CN" altLang="en-US" dirty="0"/>
              <a:t>版本控制系统  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268" y="984752"/>
            <a:ext cx="10792280" cy="19373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300" dirty="0"/>
              <a:t>分布式版本控制系统（</a:t>
            </a:r>
            <a:r>
              <a:rPr lang="en-US" altLang="zh-CN" sz="2300" dirty="0"/>
              <a:t>e.g., Git)</a:t>
            </a:r>
            <a:r>
              <a:rPr lang="zh-CN" altLang="en-US" sz="2300" dirty="0"/>
              <a:t>：</a:t>
            </a:r>
            <a:endParaRPr lang="en-US" altLang="zh-CN" sz="23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工作原理：客户端并不只提取最新版本的文件快照，而是</a:t>
            </a:r>
            <a:r>
              <a:rPr lang="zh-CN" altLang="en-US" sz="1900" b="1" dirty="0">
                <a:solidFill>
                  <a:srgbClr val="C00000"/>
                </a:solidFill>
              </a:rPr>
              <a:t>把代码仓库完整地镜像</a:t>
            </a:r>
            <a:r>
              <a:rPr lang="zh-CN" altLang="en-US" sz="1900" dirty="0"/>
              <a:t>下来。这么一来，任何一处协同工作用的服务器发生故障，事后都可以用任何一个镜像出来的</a:t>
            </a:r>
            <a:r>
              <a:rPr lang="zh-CN" altLang="en-US" sz="1900" b="1" dirty="0">
                <a:solidFill>
                  <a:srgbClr val="C00000"/>
                </a:solidFill>
              </a:rPr>
              <a:t>本地仓库恢复</a:t>
            </a:r>
            <a:r>
              <a:rPr lang="zh-CN" altLang="en-US" sz="1900" dirty="0"/>
              <a:t>。因为每一次的提取操作，实际上都是一次对</a:t>
            </a:r>
            <a:r>
              <a:rPr lang="zh-CN" altLang="en-US" sz="1900" b="1" dirty="0">
                <a:solidFill>
                  <a:srgbClr val="C00000"/>
                </a:solidFill>
              </a:rPr>
              <a:t>代码仓库的完整备份</a:t>
            </a:r>
          </a:p>
        </p:txBody>
      </p:sp>
      <p:pic>
        <p:nvPicPr>
          <p:cNvPr id="7" name="Picture 3" descr="C:\Users\admin\AppData\Roaming\Tencent\Users\6540259\QQ\WinTemp\RichOle\`QEW`67[KM2[I$}XBY1Z$~3.png">
            <a:extLst>
              <a:ext uri="{FF2B5EF4-FFF2-40B4-BE49-F238E27FC236}">
                <a16:creationId xmlns:a16="http://schemas.microsoft.com/office/drawing/2014/main" id="{2CCCB8CF-280A-436B-A801-6E86DE45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4837" y="2533814"/>
            <a:ext cx="3788111" cy="4317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402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常见版本管理工具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F0AE064-2CFC-4313-976C-F953892A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27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 VSS  </a:t>
            </a:r>
          </a:p>
          <a:p>
            <a:pPr lvl="1"/>
            <a:r>
              <a:rPr lang="en-US" altLang="zh-CN" dirty="0"/>
              <a:t>Visual Source Safe </a:t>
            </a:r>
            <a:r>
              <a:rPr lang="zh-CN" altLang="en-US" dirty="0"/>
              <a:t>。 </a:t>
            </a:r>
            <a:r>
              <a:rPr lang="en-US" altLang="zh-CN" dirty="0"/>
              <a:t>Microsoft Visual Studio </a:t>
            </a:r>
            <a:r>
              <a:rPr lang="zh-CN" altLang="en-US" dirty="0"/>
              <a:t>的一名成员，它主要任务就是负责项目文件的管理，几乎可以适用任何软件项目，只针对</a:t>
            </a:r>
            <a:r>
              <a:rPr lang="en-US" altLang="zh-CN" dirty="0"/>
              <a:t>windows</a:t>
            </a:r>
            <a:r>
              <a:rPr lang="zh-CN" altLang="en-US" dirty="0"/>
              <a:t>环境。</a:t>
            </a:r>
            <a:endParaRPr lang="en-US" altLang="zh-CN" dirty="0"/>
          </a:p>
          <a:p>
            <a:r>
              <a:rPr lang="en-US" altLang="zh-CN" dirty="0"/>
              <a:t>2. CVS</a:t>
            </a:r>
          </a:p>
          <a:p>
            <a:r>
              <a:rPr lang="en-US" altLang="zh-CN" dirty="0"/>
              <a:t>3. SNV</a:t>
            </a:r>
          </a:p>
          <a:p>
            <a:r>
              <a:rPr lang="en-US" altLang="zh-CN" dirty="0"/>
              <a:t>4. Git</a:t>
            </a:r>
            <a:r>
              <a:rPr lang="zh-CN" altLang="en-US" dirty="0"/>
              <a:t>（</a:t>
            </a:r>
            <a:r>
              <a:rPr lang="en-US" altLang="zh-CN" dirty="0"/>
              <a:t>GitHub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148" y="116647"/>
            <a:ext cx="10515600" cy="1325563"/>
          </a:xfrm>
        </p:spPr>
        <p:txBody>
          <a:bodyPr/>
          <a:lstStyle/>
          <a:p>
            <a:r>
              <a:rPr lang="zh-CN" altLang="en-US" dirty="0"/>
              <a:t>实验内容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根据实验指导书以及网上资源对 </a:t>
            </a:r>
            <a:r>
              <a:rPr lang="en-US" altLang="zh-CN" dirty="0" err="1"/>
              <a:t>Git</a:t>
            </a:r>
            <a:r>
              <a:rPr lang="en-US" altLang="zh-CN" dirty="0"/>
              <a:t> GUI</a:t>
            </a:r>
            <a:r>
              <a:rPr lang="zh-CN" altLang="en-US" dirty="0"/>
              <a:t>的使用方法进行调查学习下载</a:t>
            </a:r>
            <a:r>
              <a:rPr lang="en-US" altLang="zh-CN" dirty="0"/>
              <a:t>Git(Git GUI)</a:t>
            </a:r>
            <a:r>
              <a:rPr lang="zh-CN" altLang="en-US" dirty="0"/>
              <a:t>，了解其各功能使用方法。</a:t>
            </a:r>
            <a:endParaRPr lang="en-US" altLang="zh-CN" dirty="0"/>
          </a:p>
          <a:p>
            <a:r>
              <a:rPr lang="zh-CN" altLang="en-US" dirty="0"/>
              <a:t>构建一个小的</a:t>
            </a:r>
            <a:r>
              <a:rPr lang="en-US" altLang="zh-CN" dirty="0"/>
              <a:t> sample</a:t>
            </a:r>
            <a:r>
              <a:rPr lang="zh-CN" altLang="en-US" dirty="0"/>
              <a:t>项目，使用</a:t>
            </a:r>
            <a:r>
              <a:rPr lang="en-US" altLang="zh-CN" dirty="0"/>
              <a:t>Git</a:t>
            </a:r>
            <a:r>
              <a:rPr lang="zh-CN" altLang="en-US" dirty="0"/>
              <a:t>来记录和跟踪这个项目。完成创建版本库，添加与修改文件，创建新分支，打标签并整理版本库，克隆版本库，上传与下载，合并本地内容等基本操作。</a:t>
            </a:r>
          </a:p>
          <a:p>
            <a:r>
              <a:rPr lang="zh-CN" altLang="en-US" dirty="0"/>
              <a:t>实验报告中给出各实验步骤截图并简单文字说明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28467"/>
            <a:ext cx="10515600" cy="705139"/>
          </a:xfrm>
        </p:spPr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555"/>
            <a:ext cx="10515600" cy="4753408"/>
          </a:xfrm>
        </p:spPr>
        <p:txBody>
          <a:bodyPr>
            <a:normAutofit/>
          </a:bodyPr>
          <a:lstStyle/>
          <a:p>
            <a:r>
              <a:rPr lang="zh-CN" altLang="en-US" dirty="0"/>
              <a:t>使用本学院实验报告模板</a:t>
            </a:r>
            <a:endParaRPr lang="en-US" altLang="zh-CN" dirty="0"/>
          </a:p>
          <a:p>
            <a:r>
              <a:rPr lang="zh-CN" altLang="en-US" dirty="0"/>
              <a:t>模板中的常规部分（实验目的，实验内容等）如实填写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报告需体现：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实现步骤截图并简单文字描述。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328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250825"/>
            <a:ext cx="10515600" cy="930275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626" y="1244600"/>
            <a:ext cx="10515600" cy="5362575"/>
          </a:xfrm>
        </p:spPr>
        <p:txBody>
          <a:bodyPr>
            <a:normAutofit fontScale="85000" lnSpcReduction="20000"/>
          </a:bodyPr>
          <a:lstStyle/>
          <a:p>
            <a:pPr latinLnBrk="1"/>
            <a:r>
              <a:rPr lang="zh-CN" altLang="en-US" b="1" dirty="0"/>
              <a:t>常用的版本控制工具对比</a:t>
            </a:r>
          </a:p>
          <a:p>
            <a:pPr marL="0" indent="0" latinLnBrk="1">
              <a:buNone/>
            </a:pPr>
            <a:r>
              <a:rPr lang="en-US" altLang="zh-CN" b="1" dirty="0">
                <a:hlinkClick r:id="rId3"/>
              </a:rPr>
              <a:t>https://blog.csdn.net/riskys/article/details/72903027?ref=myread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>
                <a:hlinkClick r:id="rId4"/>
              </a:rPr>
              <a:t>https://baijiahao.baidu.com/s?id=1581043228011511273&amp;wfr=spider&amp;for=pc</a:t>
            </a:r>
            <a:endParaRPr lang="en-US" altLang="zh-CN" b="1" dirty="0"/>
          </a:p>
          <a:p>
            <a:pPr marL="0" indent="0" latinLnBrk="1">
              <a:buNone/>
            </a:pPr>
            <a:endParaRPr lang="en-US" altLang="zh-CN" b="1" dirty="0"/>
          </a:p>
          <a:p>
            <a:pPr latinLnBrk="1"/>
            <a:r>
              <a:rPr lang="en-US" altLang="zh-CN" b="1" dirty="0"/>
              <a:t>Git </a:t>
            </a:r>
            <a:r>
              <a:rPr lang="zh-CN" altLang="en-US" b="1" dirty="0"/>
              <a:t>分布式版本控制系统 学习笔记 教程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https://blog.csdn.net/u012195214/article/details/79189057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 latinLnBrk="1">
              <a:buNone/>
            </a:pPr>
            <a:r>
              <a:rPr lang="en-US" altLang="zh-CN" b="1" dirty="0">
                <a:hlinkClick r:id="rId5"/>
              </a:rPr>
              <a:t>https://blog.csdn.net/PitBXu/article/details/81708128</a:t>
            </a:r>
            <a:endParaRPr lang="en-US" altLang="zh-CN" b="1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r>
              <a:rPr lang="zh-CN" altLang="en-US" b="1" dirty="0"/>
              <a:t>初识 </a:t>
            </a:r>
            <a:r>
              <a:rPr lang="en-US" altLang="zh-CN" b="1" dirty="0"/>
              <a:t>GitHub</a:t>
            </a:r>
          </a:p>
          <a:p>
            <a:pPr marL="0" indent="0" latinLnBrk="1">
              <a:buNone/>
            </a:pPr>
            <a:r>
              <a:rPr lang="en-US" altLang="zh-CN" dirty="0"/>
              <a:t>https://blog.csdn.net/googdev/article/details/52787516</a:t>
            </a:r>
          </a:p>
          <a:p>
            <a:pPr marL="0" indent="0" latinLnBrk="1">
              <a:buNone/>
            </a:pP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/>
              <a:t>Git </a:t>
            </a:r>
            <a:r>
              <a:rPr lang="en-US" altLang="zh-CN" b="1" dirty="0" err="1"/>
              <a:t>Gui</a:t>
            </a:r>
            <a:r>
              <a:rPr lang="zh-CN" altLang="en-US" b="1" dirty="0"/>
              <a:t>可视化操作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>
                <a:hlinkClick r:id="rId6"/>
              </a:rPr>
              <a:t>https://blog.csdn.net/xp_lx1/article/details/77892619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/>
              <a:t>https://blog.csdn.net/kevindgk/article/details/51606925</a:t>
            </a:r>
          </a:p>
          <a:p>
            <a:pPr marL="0" indent="0" latinLnBrk="1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51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第四周    压力测试与配置管理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实验目的：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Jmeter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的使用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了解负载测试、压力测试等性能测试的概念</a:t>
            </a:r>
            <a:endParaRPr lang="en-US" altLang="zh-CN" dirty="0"/>
          </a:p>
          <a:p>
            <a:pPr lvl="1"/>
            <a:r>
              <a:rPr lang="zh-CN" altLang="en-US" dirty="0"/>
              <a:t>能使用常用工具 </a:t>
            </a:r>
            <a:r>
              <a:rPr lang="en-US" altLang="zh-CN" dirty="0"/>
              <a:t>JMeter </a:t>
            </a:r>
            <a:r>
              <a:rPr lang="zh-CN" altLang="en-US" dirty="0"/>
              <a:t>进行性能测试并对根据测试结果进行性能分析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实验内容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JMeter </a:t>
            </a:r>
            <a:r>
              <a:rPr lang="zh-CN" altLang="en-US" dirty="0"/>
              <a:t>测试软件，了解其功能结构，并选择对一个已有的网站或自己事先设计好的动态或静态网站（页面），进行测试和分析。</a:t>
            </a:r>
          </a:p>
          <a:p>
            <a:pPr lvl="1"/>
            <a:r>
              <a:rPr lang="zh-CN" altLang="en-US" dirty="0"/>
              <a:t> 能够看懂</a:t>
            </a:r>
            <a:r>
              <a:rPr lang="en-US" altLang="zh-CN" dirty="0"/>
              <a:t>JMeter </a:t>
            </a:r>
            <a:r>
              <a:rPr lang="zh-CN" altLang="en-US" dirty="0"/>
              <a:t>聚合报告</a:t>
            </a:r>
          </a:p>
        </p:txBody>
      </p:sp>
    </p:spTree>
    <p:extLst>
      <p:ext uri="{BB962C8B-B14F-4D97-AF65-F5344CB8AC3E}">
        <p14:creationId xmlns:p14="http://schemas.microsoft.com/office/powerpoint/2010/main" val="132787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压力测试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什么是压力测试 </a:t>
            </a:r>
          </a:p>
          <a:p>
            <a:pPr lvl="2"/>
            <a:r>
              <a:rPr lang="zh-CN" altLang="en-US" sz="2400" dirty="0"/>
              <a:t>顾名思义：压力测试，就是  被测试的系统，在一定的访问压力下，看程序运行是否稳定</a:t>
            </a:r>
            <a:r>
              <a:rPr lang="en-US" altLang="zh-CN" sz="2400" dirty="0"/>
              <a:t>/</a:t>
            </a:r>
            <a:r>
              <a:rPr lang="zh-CN" altLang="en-US" sz="2400" dirty="0"/>
              <a:t>服务器运行是否稳定（资源占用情况）</a:t>
            </a:r>
          </a:p>
          <a:p>
            <a:pPr lvl="2"/>
            <a:r>
              <a:rPr lang="zh-CN" altLang="en-US" sz="2400" dirty="0"/>
              <a:t>比如： </a:t>
            </a:r>
            <a:r>
              <a:rPr lang="en-US" altLang="zh-CN" sz="2400" dirty="0"/>
              <a:t>2000</a:t>
            </a:r>
            <a:r>
              <a:rPr lang="zh-CN" altLang="en-US" sz="2400" dirty="0"/>
              <a:t>个用户同时到一个购物网站购物，这些用户打开页面的速度是否会变慢，或者网站是否会奔溃</a:t>
            </a:r>
            <a:endParaRPr lang="en-US" altLang="zh-CN" sz="2400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压力测试工具 </a:t>
            </a:r>
            <a:r>
              <a:rPr lang="en-US" altLang="zh-CN" dirty="0" err="1"/>
              <a:t>Jmeter</a:t>
            </a:r>
            <a:r>
              <a:rPr lang="en-US" altLang="zh-CN" dirty="0"/>
              <a:t> VS </a:t>
            </a:r>
            <a:r>
              <a:rPr lang="en-US" altLang="zh-CN" dirty="0" err="1"/>
              <a:t>LoadRunner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做压力测试的常用工具</a:t>
            </a:r>
          </a:p>
          <a:p>
            <a:pPr lvl="1"/>
            <a:r>
              <a:rPr lang="zh-CN" altLang="en-US" dirty="0"/>
              <a:t>做压力测试，一般要使用工具， </a:t>
            </a:r>
            <a:r>
              <a:rPr lang="zh-CN" altLang="en-US" b="1" dirty="0">
                <a:solidFill>
                  <a:srgbClr val="C00000"/>
                </a:solidFill>
              </a:rPr>
              <a:t>人工是没办法做的</a:t>
            </a:r>
            <a:r>
              <a:rPr lang="zh-CN" altLang="en-US" dirty="0"/>
              <a:t>。   </a:t>
            </a:r>
            <a:endParaRPr lang="en-US" altLang="zh-CN" dirty="0"/>
          </a:p>
          <a:p>
            <a:pPr lvl="1"/>
            <a:r>
              <a:rPr lang="zh-CN" altLang="en-US" dirty="0"/>
              <a:t>最常用的工具是</a:t>
            </a:r>
            <a:r>
              <a:rPr lang="en-US" altLang="zh-CN" b="1" dirty="0">
                <a:solidFill>
                  <a:srgbClr val="C00000"/>
                </a:solidFill>
              </a:rPr>
              <a:t>LoadRunner</a:t>
            </a:r>
            <a:r>
              <a:rPr lang="en-US" altLang="zh-CN" dirty="0"/>
              <a:t>, LoadRunner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收费</a:t>
            </a:r>
            <a:r>
              <a:rPr lang="zh-CN" altLang="en-US" dirty="0"/>
              <a:t>软件，使用上也比较</a:t>
            </a:r>
            <a:r>
              <a:rPr lang="zh-CN" altLang="en-US" dirty="0">
                <a:solidFill>
                  <a:srgbClr val="C00000"/>
                </a:solidFill>
              </a:rPr>
              <a:t>复杂</a:t>
            </a:r>
            <a:r>
              <a:rPr lang="zh-CN" altLang="en-US" dirty="0"/>
              <a:t>，需要专门学习。 </a:t>
            </a:r>
            <a:endParaRPr lang="en-US" altLang="zh-CN" dirty="0"/>
          </a:p>
          <a:p>
            <a:pPr lvl="1"/>
            <a:r>
              <a:rPr lang="zh-CN" altLang="en-US" dirty="0"/>
              <a:t>越来越多的人开始使用</a:t>
            </a:r>
            <a:r>
              <a:rPr lang="en-US" altLang="zh-CN" b="1" dirty="0" err="1">
                <a:solidFill>
                  <a:srgbClr val="C00000"/>
                </a:solidFill>
              </a:rPr>
              <a:t>Jmeter</a:t>
            </a:r>
            <a:r>
              <a:rPr lang="zh-CN" altLang="en-US" dirty="0"/>
              <a:t>来做压力测试。 </a:t>
            </a:r>
            <a:r>
              <a:rPr lang="zh-CN" altLang="en-US" dirty="0">
                <a:solidFill>
                  <a:srgbClr val="C00000"/>
                </a:solidFill>
              </a:rPr>
              <a:t>免费</a:t>
            </a:r>
            <a:r>
              <a:rPr lang="zh-CN" altLang="en-US" dirty="0"/>
              <a:t>， 而且使用上非常</a:t>
            </a:r>
            <a:r>
              <a:rPr lang="zh-CN" altLang="en-US" dirty="0">
                <a:solidFill>
                  <a:srgbClr val="C00000"/>
                </a:solidFill>
              </a:rPr>
              <a:t>简单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有了压测工具，不用让系统产生的</a:t>
            </a:r>
            <a:r>
              <a:rPr lang="en-US" altLang="zh-CN" dirty="0"/>
              <a:t>bug</a:t>
            </a:r>
            <a:r>
              <a:rPr lang="zh-CN" altLang="en-US" dirty="0"/>
              <a:t>在好人多人面前暴露出来，而是通过工具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含蓄的暴露</a:t>
            </a:r>
            <a:r>
              <a:rPr lang="zh-CN" altLang="en-US" dirty="0"/>
              <a:t>出来。</a:t>
            </a:r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43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B436D-1C8D-4891-82C9-FA3DF8F5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822"/>
          </a:xfrm>
        </p:spPr>
        <p:txBody>
          <a:bodyPr/>
          <a:lstStyle/>
          <a:p>
            <a:r>
              <a:rPr lang="en-US" altLang="zh-CN" b="1" dirty="0"/>
              <a:t>J</a:t>
            </a:r>
            <a:r>
              <a:rPr lang="en-US" altLang="zh-CN" b="1"/>
              <a:t>meter</a:t>
            </a:r>
            <a:r>
              <a:rPr lang="zh-CN" altLang="en-US" b="1" dirty="0"/>
              <a:t>的工作原理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D9455-AD06-4447-860B-DD70468C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1373450"/>
            <a:ext cx="10515600" cy="4351338"/>
          </a:xfrm>
        </p:spPr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可以作为</a:t>
            </a:r>
            <a:r>
              <a:rPr lang="en-US" altLang="zh-CN" dirty="0"/>
              <a:t>web</a:t>
            </a:r>
            <a:r>
              <a:rPr lang="zh-CN" altLang="en-US" dirty="0"/>
              <a:t>服务器与浏览器直接的</a:t>
            </a:r>
            <a:r>
              <a:rPr lang="zh-CN" altLang="en-US" b="1" dirty="0">
                <a:solidFill>
                  <a:srgbClr val="C00000"/>
                </a:solidFill>
              </a:rPr>
              <a:t>代理网关</a:t>
            </a:r>
            <a:r>
              <a:rPr lang="zh-CN" altLang="en-US" dirty="0"/>
              <a:t>，以便捕获浏览器的请求和</a:t>
            </a:r>
            <a:r>
              <a:rPr lang="en-US" altLang="zh-CN" dirty="0"/>
              <a:t>web</a:t>
            </a:r>
            <a:r>
              <a:rPr lang="zh-CN" altLang="en-US" dirty="0"/>
              <a:t>服务器的响应，如此就可以很容易地生成性能测试脚本。有了性能测试脚本，</a:t>
            </a:r>
            <a:r>
              <a:rPr lang="en-US" altLang="zh-CN" dirty="0" err="1"/>
              <a:t>jmeter</a:t>
            </a:r>
            <a:r>
              <a:rPr lang="zh-CN" altLang="en-US" dirty="0"/>
              <a:t>就可以</a:t>
            </a:r>
            <a:r>
              <a:rPr lang="zh-CN" altLang="en-US" b="1" dirty="0">
                <a:solidFill>
                  <a:srgbClr val="C00000"/>
                </a:solidFill>
              </a:rPr>
              <a:t>通过线程来模拟</a:t>
            </a:r>
            <a:r>
              <a:rPr lang="zh-CN" altLang="en-US" dirty="0"/>
              <a:t>真实用户对</a:t>
            </a:r>
            <a:r>
              <a:rPr lang="en-US" altLang="zh-CN" dirty="0"/>
              <a:t>web</a:t>
            </a:r>
            <a:r>
              <a:rPr lang="zh-CN" altLang="en-US" dirty="0"/>
              <a:t>服务器的访问压力。这与</a:t>
            </a:r>
            <a:r>
              <a:rPr lang="en-US" altLang="zh-CN" dirty="0"/>
              <a:t>LoadRunner</a:t>
            </a:r>
            <a:r>
              <a:rPr lang="zh-CN" altLang="en-US" dirty="0"/>
              <a:t>的工作原理基本一致。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996615-00B4-4BCA-8DFA-DF3ADD070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4" y="3225521"/>
            <a:ext cx="9087633" cy="3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做压力测试的步骤如下</a:t>
            </a:r>
            <a:r>
              <a:rPr lang="en-US" altLang="zh-CN" b="1" dirty="0"/>
              <a:t>: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写脚本 或者录制脚本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使用用户自定义参数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场景设计</a:t>
            </a:r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使用控制器，来控制 模拟多少用户。</a:t>
            </a:r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使用监听器， 查看测试结果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80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0"/>
            <a:ext cx="8229600" cy="1143000"/>
          </a:xfrm>
        </p:spPr>
        <p:txBody>
          <a:bodyPr/>
          <a:lstStyle/>
          <a:p>
            <a:r>
              <a:rPr lang="zh-CN" altLang="en-US" dirty="0"/>
              <a:t>测试例子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980728"/>
            <a:ext cx="8229600" cy="2620888"/>
          </a:xfrm>
        </p:spPr>
        <p:txBody>
          <a:bodyPr/>
          <a:lstStyle/>
          <a:p>
            <a:r>
              <a:rPr lang="zh-CN" altLang="en-US" b="1" dirty="0"/>
              <a:t>第一步： 使用</a:t>
            </a:r>
            <a:r>
              <a:rPr lang="en-US" altLang="zh-CN" b="1" dirty="0"/>
              <a:t>CSV Data Set </a:t>
            </a:r>
            <a:r>
              <a:rPr lang="en-US" altLang="zh-CN" b="1" dirty="0" err="1"/>
              <a:t>Config</a:t>
            </a:r>
            <a:r>
              <a:rPr lang="en-US" altLang="zh-CN" b="1" dirty="0"/>
              <a:t> </a:t>
            </a:r>
            <a:r>
              <a:rPr lang="zh-CN" altLang="en-US" b="1" dirty="0"/>
              <a:t>来参数化</a:t>
            </a:r>
          </a:p>
          <a:p>
            <a:pPr lvl="1"/>
            <a:r>
              <a:rPr lang="zh-CN" altLang="en-US" dirty="0"/>
              <a:t>首先我们把测试需要用到的</a:t>
            </a:r>
            <a:r>
              <a:rPr lang="en-US" altLang="zh-CN" dirty="0"/>
              <a:t>2</a:t>
            </a:r>
            <a:r>
              <a:rPr lang="zh-CN" altLang="en-US" dirty="0"/>
              <a:t>个参数放在</a:t>
            </a:r>
            <a:r>
              <a:rPr lang="en-US" altLang="zh-CN" dirty="0"/>
              <a:t>txt</a:t>
            </a:r>
            <a:r>
              <a:rPr lang="zh-CN" altLang="en-US" dirty="0"/>
              <a:t>文件中，</a:t>
            </a:r>
          </a:p>
          <a:p>
            <a:pPr lvl="1"/>
            <a:r>
              <a:rPr lang="zh-CN" altLang="en-US" dirty="0"/>
              <a:t>新建一个</a:t>
            </a:r>
            <a:r>
              <a:rPr lang="en-US" altLang="zh-CN" dirty="0"/>
              <a:t>data.txt</a:t>
            </a:r>
            <a:r>
              <a:rPr lang="zh-CN" altLang="en-US" dirty="0"/>
              <a:t>文件，输入些数据， 一行有两个数据，用逗号分隔。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 descr="C:\Users\admin\AppData\Roaming\Tencent\Users\6540259\QQ\WinTemp\RichOle\N~B$K69KU4EU}4R]T1DIYU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440" y="2906337"/>
            <a:ext cx="6552728" cy="357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279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:\Users\admin\AppData\Roaming\Tencent\Users\6540259\QQ\WinTemp\RichOle\HQIQO0PP~D[9F@Q{XJ1R~$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082" y="0"/>
            <a:ext cx="1020163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261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10423</TotalTime>
  <Words>1364</Words>
  <Application>Microsoft Office PowerPoint</Application>
  <PresentationFormat>宽屏</PresentationFormat>
  <Paragraphs>130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主题</vt:lpstr>
      <vt:lpstr>软件工程基础实验</vt:lpstr>
      <vt:lpstr>关于第三周的实验</vt:lpstr>
      <vt:lpstr>第四周    压力测试与配置管理</vt:lpstr>
      <vt:lpstr>压力测试</vt:lpstr>
      <vt:lpstr>压力测试工具 Jmeter VS LoadRunner</vt:lpstr>
      <vt:lpstr>Jmeter的工作原理</vt:lpstr>
      <vt:lpstr>测试步骤</vt:lpstr>
      <vt:lpstr>测试例子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实验要求</vt:lpstr>
      <vt:lpstr>参考资料</vt:lpstr>
      <vt:lpstr>配置管理 （版本控制）</vt:lpstr>
      <vt:lpstr>版本控制   What?</vt:lpstr>
      <vt:lpstr>版本控制 = 版本管理 + 协作开发</vt:lpstr>
      <vt:lpstr>版本控制系统   1 </vt:lpstr>
      <vt:lpstr>版本控制系统   2 </vt:lpstr>
      <vt:lpstr>版本控制系统   3</vt:lpstr>
      <vt:lpstr>常见版本管理工具</vt:lpstr>
      <vt:lpstr>实验内容 </vt:lpstr>
      <vt:lpstr>实验要求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软件工程基础实验</dc:title>
  <dc:creator>admin</dc:creator>
  <cp:lastModifiedBy>Jing Apple</cp:lastModifiedBy>
  <cp:revision>94</cp:revision>
  <dcterms:created xsi:type="dcterms:W3CDTF">2018-08-28T16:08:45Z</dcterms:created>
  <dcterms:modified xsi:type="dcterms:W3CDTF">2019-05-10T06:38:55Z</dcterms:modified>
</cp:coreProperties>
</file>