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266" r:id="rId2"/>
    <p:sldId id="331" r:id="rId3"/>
    <p:sldId id="369" r:id="rId4"/>
    <p:sldId id="301" r:id="rId5"/>
    <p:sldId id="309" r:id="rId6"/>
    <p:sldId id="327" r:id="rId7"/>
    <p:sldId id="340" r:id="rId8"/>
    <p:sldId id="337" r:id="rId9"/>
    <p:sldId id="338" r:id="rId10"/>
    <p:sldId id="341" r:id="rId11"/>
    <p:sldId id="336" r:id="rId12"/>
    <p:sldId id="344" r:id="rId13"/>
    <p:sldId id="342" r:id="rId14"/>
    <p:sldId id="346" r:id="rId15"/>
    <p:sldId id="348" r:id="rId16"/>
    <p:sldId id="349" r:id="rId17"/>
    <p:sldId id="368" r:id="rId18"/>
    <p:sldId id="370" r:id="rId19"/>
    <p:sldId id="371" r:id="rId20"/>
    <p:sldId id="372" r:id="rId21"/>
    <p:sldId id="387" r:id="rId22"/>
    <p:sldId id="354" r:id="rId23"/>
    <p:sldId id="382" r:id="rId24"/>
    <p:sldId id="383" r:id="rId25"/>
    <p:sldId id="384" r:id="rId26"/>
    <p:sldId id="385" r:id="rId27"/>
    <p:sldId id="367" r:id="rId28"/>
    <p:sldId id="381" r:id="rId29"/>
    <p:sldId id="380" r:id="rId30"/>
    <p:sldId id="362" r:id="rId31"/>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CC00"/>
    <a:srgbClr val="008000"/>
    <a:srgbClr val="FF9900"/>
    <a:srgbClr val="FF3300"/>
    <a:srgbClr val="339933"/>
    <a:srgbClr val="33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74286" autoAdjust="0"/>
  </p:normalViewPr>
  <p:slideViewPr>
    <p:cSldViewPr>
      <p:cViewPr>
        <p:scale>
          <a:sx n="50" d="100"/>
          <a:sy n="50" d="100"/>
        </p:scale>
        <p:origin x="-1314" y="-24"/>
      </p:cViewPr>
      <p:guideLst>
        <p:guide orient="horz" pos="1457"/>
        <p:guide pos="521"/>
      </p:guideLst>
    </p:cSldViewPr>
  </p:slideViewPr>
  <p:outlineViewPr>
    <p:cViewPr>
      <p:scale>
        <a:sx n="33" d="100"/>
        <a:sy n="33" d="100"/>
      </p:scale>
      <p:origin x="0" y="769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3240" y="6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D:\desktop\&#65288;11-13&#65289;&#26292;&#24656;&#20107;&#20214;&#32479;&#35745;.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MaogengXia\Documents\Tencent%20Files\471147997\FileRecv\&#26657;&#22253;&#30733;&#26432;&#22270;&#34920;.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MaogengXia\Documents\Tencent%20Files\471147997\FileRecv\&#26657;&#22253;&#30733;&#26432;&#22270;&#34920;.xlsx"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暴恐!$L$1</c:f>
              <c:strCache>
                <c:ptCount val="1"/>
                <c:pt idx="0">
                  <c:v>受害者死亡人数</c:v>
                </c:pt>
              </c:strCache>
            </c:strRef>
          </c:tx>
          <c:invertIfNegative val="0"/>
          <c:cat>
            <c:numRef>
              <c:f>暴恐!$B$2:$B$73</c:f>
              <c:numCache>
                <c:formatCode>m/d/yyyy</c:formatCode>
                <c:ptCount val="72"/>
                <c:pt idx="0">
                  <c:v>40742</c:v>
                </c:pt>
                <c:pt idx="1">
                  <c:v>40754</c:v>
                </c:pt>
                <c:pt idx="2">
                  <c:v>40755</c:v>
                </c:pt>
                <c:pt idx="3">
                  <c:v>40905</c:v>
                </c:pt>
                <c:pt idx="4">
                  <c:v>40967</c:v>
                </c:pt>
                <c:pt idx="5">
                  <c:v>41089</c:v>
                </c:pt>
                <c:pt idx="6">
                  <c:v>41387</c:v>
                </c:pt>
                <c:pt idx="7">
                  <c:v>41451</c:v>
                </c:pt>
                <c:pt idx="8">
                  <c:v>41575</c:v>
                </c:pt>
                <c:pt idx="9">
                  <c:v>41584</c:v>
                </c:pt>
                <c:pt idx="10">
                  <c:v>41594</c:v>
                </c:pt>
                <c:pt idx="11">
                  <c:v>41623</c:v>
                </c:pt>
                <c:pt idx="12">
                  <c:v>41638</c:v>
                </c:pt>
                <c:pt idx="13">
                  <c:v>41663</c:v>
                </c:pt>
                <c:pt idx="14">
                  <c:v>41684</c:v>
                </c:pt>
                <c:pt idx="15">
                  <c:v>41699</c:v>
                </c:pt>
                <c:pt idx="16">
                  <c:v>41700</c:v>
                </c:pt>
                <c:pt idx="17">
                  <c:v>41715</c:v>
                </c:pt>
                <c:pt idx="18">
                  <c:v>41759</c:v>
                </c:pt>
                <c:pt idx="19">
                  <c:v>41765</c:v>
                </c:pt>
                <c:pt idx="20">
                  <c:v>41781</c:v>
                </c:pt>
                <c:pt idx="21">
                  <c:v>41805</c:v>
                </c:pt>
                <c:pt idx="22">
                  <c:v>41811</c:v>
                </c:pt>
                <c:pt idx="23">
                  <c:v>41848</c:v>
                </c:pt>
              </c:numCache>
            </c:numRef>
          </c:cat>
          <c:val>
            <c:numRef>
              <c:f>暴恐!$L$2:$L$73</c:f>
              <c:numCache>
                <c:formatCode>General</c:formatCode>
                <c:ptCount val="72"/>
                <c:pt idx="0">
                  <c:v>5</c:v>
                </c:pt>
                <c:pt idx="1">
                  <c:v>7</c:v>
                </c:pt>
                <c:pt idx="2">
                  <c:v>4</c:v>
                </c:pt>
                <c:pt idx="3">
                  <c:v>0</c:v>
                </c:pt>
                <c:pt idx="4">
                  <c:v>15</c:v>
                </c:pt>
                <c:pt idx="5">
                  <c:v>0</c:v>
                </c:pt>
                <c:pt idx="6">
                  <c:v>0</c:v>
                </c:pt>
                <c:pt idx="7">
                  <c:v>24</c:v>
                </c:pt>
                <c:pt idx="8">
                  <c:v>2</c:v>
                </c:pt>
                <c:pt idx="9">
                  <c:v>1</c:v>
                </c:pt>
                <c:pt idx="10">
                  <c:v>2</c:v>
                </c:pt>
                <c:pt idx="11">
                  <c:v>0</c:v>
                </c:pt>
                <c:pt idx="12">
                  <c:v>0</c:v>
                </c:pt>
                <c:pt idx="13">
                  <c:v>1</c:v>
                </c:pt>
                <c:pt idx="14">
                  <c:v>0</c:v>
                </c:pt>
                <c:pt idx="15">
                  <c:v>31</c:v>
                </c:pt>
                <c:pt idx="16">
                  <c:v>1</c:v>
                </c:pt>
                <c:pt idx="17">
                  <c:v>0</c:v>
                </c:pt>
                <c:pt idx="18">
                  <c:v>1</c:v>
                </c:pt>
                <c:pt idx="19">
                  <c:v>0</c:v>
                </c:pt>
                <c:pt idx="20">
                  <c:v>39</c:v>
                </c:pt>
                <c:pt idx="21">
                  <c:v>0</c:v>
                </c:pt>
                <c:pt idx="22">
                  <c:v>0</c:v>
                </c:pt>
                <c:pt idx="23">
                  <c:v>37</c:v>
                </c:pt>
              </c:numCache>
            </c:numRef>
          </c:val>
        </c:ser>
        <c:ser>
          <c:idx val="1"/>
          <c:order val="1"/>
          <c:tx>
            <c:strRef>
              <c:f>暴恐!$M$1</c:f>
              <c:strCache>
                <c:ptCount val="1"/>
                <c:pt idx="0">
                  <c:v>受害者受伤</c:v>
                </c:pt>
              </c:strCache>
            </c:strRef>
          </c:tx>
          <c:invertIfNegative val="0"/>
          <c:cat>
            <c:numRef>
              <c:f>暴恐!$B$2:$B$73</c:f>
              <c:numCache>
                <c:formatCode>m/d/yyyy</c:formatCode>
                <c:ptCount val="72"/>
                <c:pt idx="0">
                  <c:v>40742</c:v>
                </c:pt>
                <c:pt idx="1">
                  <c:v>40754</c:v>
                </c:pt>
                <c:pt idx="2">
                  <c:v>40755</c:v>
                </c:pt>
                <c:pt idx="3">
                  <c:v>40905</c:v>
                </c:pt>
                <c:pt idx="4">
                  <c:v>40967</c:v>
                </c:pt>
                <c:pt idx="5">
                  <c:v>41089</c:v>
                </c:pt>
                <c:pt idx="6">
                  <c:v>41387</c:v>
                </c:pt>
                <c:pt idx="7">
                  <c:v>41451</c:v>
                </c:pt>
                <c:pt idx="8">
                  <c:v>41575</c:v>
                </c:pt>
                <c:pt idx="9">
                  <c:v>41584</c:v>
                </c:pt>
                <c:pt idx="10">
                  <c:v>41594</c:v>
                </c:pt>
                <c:pt idx="11">
                  <c:v>41623</c:v>
                </c:pt>
                <c:pt idx="12">
                  <c:v>41638</c:v>
                </c:pt>
                <c:pt idx="13">
                  <c:v>41663</c:v>
                </c:pt>
                <c:pt idx="14">
                  <c:v>41684</c:v>
                </c:pt>
                <c:pt idx="15">
                  <c:v>41699</c:v>
                </c:pt>
                <c:pt idx="16">
                  <c:v>41700</c:v>
                </c:pt>
                <c:pt idx="17">
                  <c:v>41715</c:v>
                </c:pt>
                <c:pt idx="18">
                  <c:v>41759</c:v>
                </c:pt>
                <c:pt idx="19">
                  <c:v>41765</c:v>
                </c:pt>
                <c:pt idx="20">
                  <c:v>41781</c:v>
                </c:pt>
                <c:pt idx="21">
                  <c:v>41805</c:v>
                </c:pt>
                <c:pt idx="22">
                  <c:v>41811</c:v>
                </c:pt>
                <c:pt idx="23">
                  <c:v>41848</c:v>
                </c:pt>
              </c:numCache>
            </c:numRef>
          </c:cat>
          <c:val>
            <c:numRef>
              <c:f>暴恐!$M$2:$M$73</c:f>
              <c:numCache>
                <c:formatCode>General</c:formatCode>
                <c:ptCount val="72"/>
                <c:pt idx="0">
                  <c:v>5</c:v>
                </c:pt>
                <c:pt idx="1">
                  <c:v>28</c:v>
                </c:pt>
                <c:pt idx="2">
                  <c:v>12</c:v>
                </c:pt>
                <c:pt idx="3">
                  <c:v>0</c:v>
                </c:pt>
                <c:pt idx="4">
                  <c:v>14</c:v>
                </c:pt>
                <c:pt idx="5">
                  <c:v>0</c:v>
                </c:pt>
                <c:pt idx="6">
                  <c:v>0</c:v>
                </c:pt>
                <c:pt idx="7">
                  <c:v>21</c:v>
                </c:pt>
                <c:pt idx="8">
                  <c:v>40</c:v>
                </c:pt>
                <c:pt idx="9">
                  <c:v>8</c:v>
                </c:pt>
                <c:pt idx="10">
                  <c:v>2</c:v>
                </c:pt>
                <c:pt idx="11">
                  <c:v>0</c:v>
                </c:pt>
                <c:pt idx="12">
                  <c:v>0</c:v>
                </c:pt>
                <c:pt idx="13">
                  <c:v>2</c:v>
                </c:pt>
                <c:pt idx="14">
                  <c:v>2</c:v>
                </c:pt>
                <c:pt idx="15">
                  <c:v>141</c:v>
                </c:pt>
                <c:pt idx="16">
                  <c:v>1</c:v>
                </c:pt>
                <c:pt idx="17">
                  <c:v>1</c:v>
                </c:pt>
                <c:pt idx="18">
                  <c:v>79</c:v>
                </c:pt>
                <c:pt idx="19">
                  <c:v>6</c:v>
                </c:pt>
                <c:pt idx="20">
                  <c:v>94</c:v>
                </c:pt>
                <c:pt idx="21">
                  <c:v>4</c:v>
                </c:pt>
                <c:pt idx="22">
                  <c:v>0</c:v>
                </c:pt>
                <c:pt idx="23">
                  <c:v>13</c:v>
                </c:pt>
              </c:numCache>
            </c:numRef>
          </c:val>
        </c:ser>
        <c:dLbls>
          <c:showLegendKey val="0"/>
          <c:showVal val="0"/>
          <c:showCatName val="0"/>
          <c:showSerName val="0"/>
          <c:showPercent val="0"/>
          <c:showBubbleSize val="0"/>
        </c:dLbls>
        <c:gapWidth val="75"/>
        <c:overlap val="100"/>
        <c:axId val="35339264"/>
        <c:axId val="35386112"/>
      </c:barChart>
      <c:dateAx>
        <c:axId val="35339264"/>
        <c:scaling>
          <c:orientation val="minMax"/>
        </c:scaling>
        <c:delete val="0"/>
        <c:axPos val="b"/>
        <c:numFmt formatCode="m/d/yyyy" sourceLinked="1"/>
        <c:majorTickMark val="none"/>
        <c:minorTickMark val="none"/>
        <c:tickLblPos val="nextTo"/>
        <c:crossAx val="35386112"/>
        <c:crosses val="autoZero"/>
        <c:auto val="1"/>
        <c:lblOffset val="100"/>
        <c:baseTimeUnit val="days"/>
      </c:dateAx>
      <c:valAx>
        <c:axId val="35386112"/>
        <c:scaling>
          <c:orientation val="minMax"/>
        </c:scaling>
        <c:delete val="0"/>
        <c:axPos val="l"/>
        <c:majorGridlines/>
        <c:numFmt formatCode="General" sourceLinked="1"/>
        <c:majorTickMark val="none"/>
        <c:minorTickMark val="none"/>
        <c:tickLblPos val="nextTo"/>
        <c:spPr>
          <a:ln w="9525">
            <a:noFill/>
          </a:ln>
        </c:spPr>
        <c:crossAx val="35339264"/>
        <c:crosses val="autoZero"/>
        <c:crossBetween val="between"/>
      </c:valAx>
      <c:spPr>
        <a:ln>
          <a:solidFill>
            <a:schemeClr val="tx1"/>
          </a:solidFill>
        </a:ln>
      </c:spPr>
    </c:plotArea>
    <c:legend>
      <c:legendPos val="b"/>
      <c:layout/>
      <c:overlay val="0"/>
    </c:legend>
    <c:plotVisOnly val="1"/>
    <c:dispBlanksAs val="gap"/>
    <c:showDLblsOverMax val="0"/>
  </c:chart>
  <c:spPr>
    <a:ln>
      <a:solidFill>
        <a:schemeClr val="tx1"/>
      </a:solidFill>
    </a:ln>
  </c:sp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8445685742273664E-2"/>
          <c:y val="9.7390523552976935E-2"/>
          <c:w val="0.85976893913901786"/>
          <c:h val="0.66458695952479629"/>
        </c:manualLayout>
      </c:layout>
      <c:barChart>
        <c:barDir val="col"/>
        <c:grouping val="clustered"/>
        <c:varyColors val="0"/>
        <c:ser>
          <c:idx val="0"/>
          <c:order val="0"/>
          <c:tx>
            <c:strRef>
              <c:f>Sheet3!$D$1</c:f>
              <c:strCache>
                <c:ptCount val="1"/>
                <c:pt idx="0">
                  <c:v>死亡人数</c:v>
                </c:pt>
              </c:strCache>
            </c:strRef>
          </c:tx>
          <c:invertIfNegative val="0"/>
          <c:trendline>
            <c:trendlineType val="power"/>
            <c:dispRSqr val="0"/>
            <c:dispEq val="0"/>
          </c:trendline>
          <c:cat>
            <c:numRef>
              <c:f>Sheet3!$D$2:$D$5</c:f>
              <c:numCache>
                <c:formatCode>General</c:formatCode>
                <c:ptCount val="4"/>
                <c:pt idx="0">
                  <c:v>0</c:v>
                </c:pt>
                <c:pt idx="1">
                  <c:v>1</c:v>
                </c:pt>
                <c:pt idx="2">
                  <c:v>2</c:v>
                </c:pt>
                <c:pt idx="3">
                  <c:v>3</c:v>
                </c:pt>
              </c:numCache>
            </c:numRef>
          </c:cat>
          <c:val>
            <c:numRef>
              <c:f>Sheet3!$E$2:$E$5</c:f>
              <c:numCache>
                <c:formatCode>General</c:formatCode>
                <c:ptCount val="4"/>
                <c:pt idx="0">
                  <c:v>24</c:v>
                </c:pt>
                <c:pt idx="1">
                  <c:v>12</c:v>
                </c:pt>
                <c:pt idx="2">
                  <c:v>1</c:v>
                </c:pt>
                <c:pt idx="3">
                  <c:v>2</c:v>
                </c:pt>
              </c:numCache>
            </c:numRef>
          </c:val>
        </c:ser>
        <c:dLbls>
          <c:showLegendKey val="0"/>
          <c:showVal val="0"/>
          <c:showCatName val="0"/>
          <c:showSerName val="0"/>
          <c:showPercent val="0"/>
          <c:showBubbleSize val="0"/>
        </c:dLbls>
        <c:gapWidth val="75"/>
        <c:overlap val="-25"/>
        <c:axId val="37396480"/>
        <c:axId val="37398016"/>
      </c:barChart>
      <c:catAx>
        <c:axId val="37396480"/>
        <c:scaling>
          <c:orientation val="minMax"/>
        </c:scaling>
        <c:delete val="0"/>
        <c:axPos val="b"/>
        <c:numFmt formatCode="General" sourceLinked="1"/>
        <c:majorTickMark val="none"/>
        <c:minorTickMark val="none"/>
        <c:tickLblPos val="nextTo"/>
        <c:crossAx val="37398016"/>
        <c:crosses val="autoZero"/>
        <c:auto val="1"/>
        <c:lblAlgn val="ctr"/>
        <c:lblOffset val="100"/>
        <c:noMultiLvlLbl val="0"/>
      </c:catAx>
      <c:valAx>
        <c:axId val="37398016"/>
        <c:scaling>
          <c:orientation val="minMax"/>
        </c:scaling>
        <c:delete val="0"/>
        <c:axPos val="l"/>
        <c:majorGridlines/>
        <c:numFmt formatCode="General" sourceLinked="1"/>
        <c:majorTickMark val="none"/>
        <c:minorTickMark val="none"/>
        <c:tickLblPos val="nextTo"/>
        <c:spPr>
          <a:ln w="9525">
            <a:noFill/>
          </a:ln>
        </c:spPr>
        <c:crossAx val="37396480"/>
        <c:crosses val="autoZero"/>
        <c:crossBetween val="between"/>
      </c:valAx>
    </c:plotArea>
    <c:legend>
      <c:legendPos val="b"/>
      <c:layout>
        <c:manualLayout>
          <c:xMode val="edge"/>
          <c:yMode val="edge"/>
          <c:x val="0.67629375387905555"/>
          <c:y val="0.12207970714187044"/>
          <c:w val="0.32370624612094429"/>
          <c:h val="0.15862204724409448"/>
        </c:manualLayout>
      </c:layout>
      <c:overlay val="0"/>
    </c:legend>
    <c:plotVisOnly val="1"/>
    <c:dispBlanksAs val="gap"/>
    <c:showDLblsOverMax val="0"/>
  </c:chart>
  <c:spPr>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975178102737158E-2"/>
          <c:y val="7.7100831146106732E-2"/>
          <c:w val="0.87215298087739035"/>
          <c:h val="0.73446467629046375"/>
        </c:manualLayout>
      </c:layout>
      <c:barChart>
        <c:barDir val="col"/>
        <c:grouping val="clustered"/>
        <c:varyColors val="0"/>
        <c:ser>
          <c:idx val="0"/>
          <c:order val="0"/>
          <c:tx>
            <c:strRef>
              <c:f>Sheet3!$A$1</c:f>
              <c:strCache>
                <c:ptCount val="1"/>
                <c:pt idx="0">
                  <c:v>受伤人数</c:v>
                </c:pt>
              </c:strCache>
            </c:strRef>
          </c:tx>
          <c:invertIfNegative val="0"/>
          <c:trendline>
            <c:trendlineType val="power"/>
            <c:dispRSqr val="0"/>
            <c:dispEq val="0"/>
          </c:trendline>
          <c:cat>
            <c:numRef>
              <c:f>Sheet3!$A$2:$A$12</c:f>
              <c:numCache>
                <c:formatCode>General</c:formatCode>
                <c:ptCount val="11"/>
                <c:pt idx="0">
                  <c:v>0</c:v>
                </c:pt>
                <c:pt idx="1">
                  <c:v>1</c:v>
                </c:pt>
                <c:pt idx="2">
                  <c:v>2</c:v>
                </c:pt>
                <c:pt idx="3">
                  <c:v>3</c:v>
                </c:pt>
                <c:pt idx="4">
                  <c:v>4</c:v>
                </c:pt>
                <c:pt idx="5">
                  <c:v>5</c:v>
                </c:pt>
                <c:pt idx="6">
                  <c:v>7</c:v>
                </c:pt>
                <c:pt idx="7">
                  <c:v>11</c:v>
                </c:pt>
                <c:pt idx="8">
                  <c:v>13</c:v>
                </c:pt>
                <c:pt idx="9">
                  <c:v>18</c:v>
                </c:pt>
                <c:pt idx="10">
                  <c:v>23</c:v>
                </c:pt>
              </c:numCache>
            </c:numRef>
          </c:cat>
          <c:val>
            <c:numRef>
              <c:f>Sheet3!$B$2:$B$12</c:f>
              <c:numCache>
                <c:formatCode>General</c:formatCode>
                <c:ptCount val="11"/>
                <c:pt idx="0">
                  <c:v>7</c:v>
                </c:pt>
                <c:pt idx="1">
                  <c:v>17</c:v>
                </c:pt>
                <c:pt idx="2">
                  <c:v>2</c:v>
                </c:pt>
                <c:pt idx="3">
                  <c:v>1</c:v>
                </c:pt>
                <c:pt idx="4">
                  <c:v>4</c:v>
                </c:pt>
                <c:pt idx="5">
                  <c:v>1</c:v>
                </c:pt>
                <c:pt idx="6">
                  <c:v>1</c:v>
                </c:pt>
                <c:pt idx="7">
                  <c:v>1</c:v>
                </c:pt>
                <c:pt idx="8">
                  <c:v>1</c:v>
                </c:pt>
                <c:pt idx="9">
                  <c:v>1</c:v>
                </c:pt>
                <c:pt idx="10">
                  <c:v>1</c:v>
                </c:pt>
              </c:numCache>
            </c:numRef>
          </c:val>
        </c:ser>
        <c:dLbls>
          <c:showLegendKey val="0"/>
          <c:showVal val="0"/>
          <c:showCatName val="0"/>
          <c:showSerName val="0"/>
          <c:showPercent val="0"/>
          <c:showBubbleSize val="0"/>
        </c:dLbls>
        <c:gapWidth val="75"/>
        <c:overlap val="-25"/>
        <c:axId val="37418880"/>
        <c:axId val="37420416"/>
      </c:barChart>
      <c:catAx>
        <c:axId val="37418880"/>
        <c:scaling>
          <c:orientation val="minMax"/>
        </c:scaling>
        <c:delete val="0"/>
        <c:axPos val="b"/>
        <c:numFmt formatCode="General" sourceLinked="1"/>
        <c:majorTickMark val="none"/>
        <c:minorTickMark val="none"/>
        <c:tickLblPos val="nextTo"/>
        <c:crossAx val="37420416"/>
        <c:crosses val="autoZero"/>
        <c:auto val="1"/>
        <c:lblAlgn val="ctr"/>
        <c:lblOffset val="100"/>
        <c:noMultiLvlLbl val="0"/>
      </c:catAx>
      <c:valAx>
        <c:axId val="37420416"/>
        <c:scaling>
          <c:orientation val="minMax"/>
        </c:scaling>
        <c:delete val="0"/>
        <c:axPos val="l"/>
        <c:majorGridlines/>
        <c:numFmt formatCode="General" sourceLinked="1"/>
        <c:majorTickMark val="none"/>
        <c:minorTickMark val="none"/>
        <c:tickLblPos val="nextTo"/>
        <c:spPr>
          <a:ln w="9525">
            <a:noFill/>
          </a:ln>
        </c:spPr>
        <c:crossAx val="37418880"/>
        <c:crosses val="autoZero"/>
        <c:crossBetween val="between"/>
        <c:majorUnit val="5"/>
      </c:valAx>
    </c:plotArea>
    <c:legend>
      <c:legendPos val="b"/>
      <c:layout>
        <c:manualLayout>
          <c:xMode val="edge"/>
          <c:yMode val="edge"/>
          <c:x val="0.68496737907761529"/>
          <c:y val="9.6646434820647428E-2"/>
          <c:w val="0.31503249417766443"/>
          <c:h val="0.1555519431038862"/>
        </c:manualLayout>
      </c:layout>
      <c:overlay val="0"/>
    </c:legend>
    <c:plotVisOnly val="1"/>
    <c:dispBlanksAs val="gap"/>
    <c:showDLblsOverMax val="0"/>
  </c:chart>
  <c:spPr>
    <a:ln>
      <a:noFill/>
    </a:ln>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104CB-299C-4943-9CFB-3DEA1B16712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5C2EA02-B085-42D9-8A31-42AB2472875D}">
      <dgm:prSet phldrT="[文本]"/>
      <dgm:spPr/>
      <dgm:t>
        <a:bodyPr/>
        <a:lstStyle/>
        <a:p>
          <a:r>
            <a:rPr lang="zh-CN" altLang="en-US" b="1" dirty="0" smtClean="0">
              <a:solidFill>
                <a:schemeClr val="tx1"/>
              </a:solidFill>
            </a:rPr>
            <a:t>数据</a:t>
          </a:r>
          <a:endParaRPr lang="zh-CN" altLang="en-US" b="1" dirty="0">
            <a:solidFill>
              <a:schemeClr val="tx1"/>
            </a:solidFill>
          </a:endParaRPr>
        </a:p>
      </dgm:t>
    </dgm:pt>
    <dgm:pt modelId="{1B416B10-4D59-4706-95E4-0CA236D8130D}" type="parTrans" cxnId="{85FC6594-36B9-4137-ABA1-9FC77B5CBFC1}">
      <dgm:prSet/>
      <dgm:spPr/>
      <dgm:t>
        <a:bodyPr/>
        <a:lstStyle/>
        <a:p>
          <a:endParaRPr lang="zh-CN" altLang="en-US"/>
        </a:p>
      </dgm:t>
    </dgm:pt>
    <dgm:pt modelId="{58D01422-7488-461B-B828-F3CCDD3F367C}" type="sibTrans" cxnId="{85FC6594-36B9-4137-ABA1-9FC77B5CBFC1}">
      <dgm:prSet/>
      <dgm:spPr/>
      <dgm:t>
        <a:bodyPr/>
        <a:lstStyle/>
        <a:p>
          <a:endParaRPr lang="zh-CN" altLang="en-US"/>
        </a:p>
      </dgm:t>
    </dgm:pt>
    <dgm:pt modelId="{8CCA6622-34BD-49E6-A97C-0E12428C4CB0}">
      <dgm:prSet phldrT="[文本]" custT="1"/>
      <dgm:spPr/>
      <dgm:t>
        <a:bodyPr/>
        <a:lstStyle/>
        <a:p>
          <a:r>
            <a:rPr lang="zh-CN" altLang="en-US" sz="2400" dirty="0" smtClean="0">
              <a:latin typeface="楷体" panose="02010609060101010101" pitchFamily="49" charset="-122"/>
              <a:ea typeface="楷体" panose="02010609060101010101" pitchFamily="49" charset="-122"/>
            </a:rPr>
            <a:t>新闻</a:t>
          </a:r>
          <a:endParaRPr lang="zh-CN" altLang="en-US" sz="2300" dirty="0">
            <a:latin typeface="楷体" panose="02010609060101010101" pitchFamily="49" charset="-122"/>
            <a:ea typeface="楷体" panose="02010609060101010101" pitchFamily="49" charset="-122"/>
          </a:endParaRPr>
        </a:p>
      </dgm:t>
    </dgm:pt>
    <dgm:pt modelId="{A22FBD3D-A7F6-4C69-9B58-50B277F8E2A5}" type="parTrans" cxnId="{CCF0963E-9408-4ED1-B98A-B0919E7B3EA4}">
      <dgm:prSet/>
      <dgm:spPr/>
      <dgm:t>
        <a:bodyPr/>
        <a:lstStyle/>
        <a:p>
          <a:endParaRPr lang="zh-CN" altLang="en-US"/>
        </a:p>
      </dgm:t>
    </dgm:pt>
    <dgm:pt modelId="{6CE3E55A-1BB0-48FE-AC7E-80B899C83A06}" type="sibTrans" cxnId="{CCF0963E-9408-4ED1-B98A-B0919E7B3EA4}">
      <dgm:prSet/>
      <dgm:spPr/>
      <dgm:t>
        <a:bodyPr/>
        <a:lstStyle/>
        <a:p>
          <a:endParaRPr lang="zh-CN" altLang="en-US"/>
        </a:p>
      </dgm:t>
    </dgm:pt>
    <dgm:pt modelId="{4FD33F99-783B-4420-88B9-5B24F8062583}">
      <dgm:prSet phldrT="[文本]" custT="1"/>
      <dgm:spPr/>
      <dgm:t>
        <a:bodyPr/>
        <a:lstStyle/>
        <a:p>
          <a:r>
            <a:rPr lang="zh-CN" altLang="en-US" sz="2400" dirty="0" smtClean="0">
              <a:latin typeface="楷体" panose="02010609060101010101" pitchFamily="49" charset="-122"/>
              <a:ea typeface="楷体" panose="02010609060101010101" pitchFamily="49" charset="-122"/>
            </a:rPr>
            <a:t>微博</a:t>
          </a:r>
          <a:endParaRPr lang="zh-CN" altLang="en-US" sz="2300" dirty="0">
            <a:latin typeface="楷体" panose="02010609060101010101" pitchFamily="49" charset="-122"/>
            <a:ea typeface="楷体" panose="02010609060101010101" pitchFamily="49" charset="-122"/>
          </a:endParaRPr>
        </a:p>
      </dgm:t>
    </dgm:pt>
    <dgm:pt modelId="{72C21A67-98E4-458E-9EAB-0AA6D14A9792}" type="parTrans" cxnId="{59B64F72-293F-4A96-92E1-AEE367387CEA}">
      <dgm:prSet/>
      <dgm:spPr/>
      <dgm:t>
        <a:bodyPr/>
        <a:lstStyle/>
        <a:p>
          <a:endParaRPr lang="zh-CN" altLang="en-US"/>
        </a:p>
      </dgm:t>
    </dgm:pt>
    <dgm:pt modelId="{2D46A22A-E7D2-431F-BA51-8B5ABDA90249}" type="sibTrans" cxnId="{59B64F72-293F-4A96-92E1-AEE367387CEA}">
      <dgm:prSet/>
      <dgm:spPr/>
      <dgm:t>
        <a:bodyPr/>
        <a:lstStyle/>
        <a:p>
          <a:endParaRPr lang="zh-CN" altLang="en-US"/>
        </a:p>
      </dgm:t>
    </dgm:pt>
    <dgm:pt modelId="{71C9E54E-BCE6-4EC3-B5D2-EA844B6503FF}">
      <dgm:prSet phldrT="[文本]"/>
      <dgm:spPr/>
      <dgm:t>
        <a:bodyPr/>
        <a:lstStyle/>
        <a:p>
          <a:r>
            <a:rPr lang="zh-CN" altLang="en-US" b="1" dirty="0" smtClean="0">
              <a:solidFill>
                <a:schemeClr val="tx1"/>
              </a:solidFill>
              <a:latin typeface="+mn-ea"/>
              <a:ea typeface="+mn-ea"/>
            </a:rPr>
            <a:t>事件</a:t>
          </a:r>
          <a:endParaRPr lang="zh-CN" altLang="en-US" b="1" dirty="0">
            <a:solidFill>
              <a:schemeClr val="tx1"/>
            </a:solidFill>
            <a:latin typeface="+mn-ea"/>
            <a:ea typeface="+mn-ea"/>
          </a:endParaRPr>
        </a:p>
      </dgm:t>
    </dgm:pt>
    <dgm:pt modelId="{5DA1E807-ECFC-4634-AF36-01B7A4099089}" type="parTrans" cxnId="{99BDE3B4-F41E-40D4-A705-7DCA3DF11370}">
      <dgm:prSet/>
      <dgm:spPr/>
      <dgm:t>
        <a:bodyPr/>
        <a:lstStyle/>
        <a:p>
          <a:endParaRPr lang="zh-CN" altLang="en-US"/>
        </a:p>
      </dgm:t>
    </dgm:pt>
    <dgm:pt modelId="{01E21ABC-D7B0-4751-A5BF-68B17CA8C7F0}" type="sibTrans" cxnId="{99BDE3B4-F41E-40D4-A705-7DCA3DF11370}">
      <dgm:prSet/>
      <dgm:spPr/>
      <dgm:t>
        <a:bodyPr/>
        <a:lstStyle/>
        <a:p>
          <a:endParaRPr lang="zh-CN" altLang="en-US"/>
        </a:p>
      </dgm:t>
    </dgm:pt>
    <dgm:pt modelId="{BD15E5CD-A8E4-4196-89DF-8504808C8510}">
      <dgm:prSet phldrT="[文本]" custT="1"/>
      <dgm:spPr/>
      <dgm:t>
        <a:bodyPr/>
        <a:lstStyle/>
        <a:p>
          <a:r>
            <a:rPr lang="zh-CN" altLang="en-US" sz="2400" dirty="0" smtClean="0">
              <a:latin typeface="楷体" panose="02010609060101010101" pitchFamily="49" charset="-122"/>
              <a:ea typeface="楷体" panose="02010609060101010101" pitchFamily="49" charset="-122"/>
            </a:rPr>
            <a:t>关联关系</a:t>
          </a:r>
          <a:endParaRPr lang="zh-CN" altLang="en-US" sz="2400" dirty="0">
            <a:latin typeface="楷体" panose="02010609060101010101" pitchFamily="49" charset="-122"/>
            <a:ea typeface="楷体" panose="02010609060101010101" pitchFamily="49" charset="-122"/>
          </a:endParaRPr>
        </a:p>
      </dgm:t>
    </dgm:pt>
    <dgm:pt modelId="{7A556F76-C9DE-4D7B-B982-943D1D4E7A77}" type="parTrans" cxnId="{9C6ED6B6-A16A-4DE7-AF05-65335B5C04F6}">
      <dgm:prSet/>
      <dgm:spPr/>
      <dgm:t>
        <a:bodyPr/>
        <a:lstStyle/>
        <a:p>
          <a:endParaRPr lang="zh-CN" altLang="en-US"/>
        </a:p>
      </dgm:t>
    </dgm:pt>
    <dgm:pt modelId="{F3212D91-223E-4D9D-B1DD-36EA17D8DDB1}" type="sibTrans" cxnId="{9C6ED6B6-A16A-4DE7-AF05-65335B5C04F6}">
      <dgm:prSet/>
      <dgm:spPr/>
      <dgm:t>
        <a:bodyPr/>
        <a:lstStyle/>
        <a:p>
          <a:endParaRPr lang="zh-CN" altLang="en-US"/>
        </a:p>
      </dgm:t>
    </dgm:pt>
    <dgm:pt modelId="{49CD1FCB-22EC-4B25-9FEB-B95A806D0B9F}">
      <dgm:prSet phldrT="[文本]" custT="1"/>
      <dgm:spPr/>
      <dgm:t>
        <a:bodyPr/>
        <a:lstStyle/>
        <a:p>
          <a:r>
            <a:rPr lang="zh-CN" altLang="en-US" sz="2400" dirty="0" smtClean="0">
              <a:latin typeface="楷体" panose="02010609060101010101" pitchFamily="49" charset="-122"/>
              <a:ea typeface="楷体" panose="02010609060101010101" pitchFamily="49" charset="-122"/>
            </a:rPr>
            <a:t>发生规律</a:t>
          </a:r>
          <a:endParaRPr lang="zh-CN" altLang="en-US" sz="2400" dirty="0">
            <a:latin typeface="楷体" panose="02010609060101010101" pitchFamily="49" charset="-122"/>
            <a:ea typeface="楷体" panose="02010609060101010101" pitchFamily="49" charset="-122"/>
          </a:endParaRPr>
        </a:p>
      </dgm:t>
    </dgm:pt>
    <dgm:pt modelId="{9AD16911-12CD-40BF-9FDB-8C0CA0E015D6}" type="parTrans" cxnId="{649894A1-C707-477D-8116-BB830699E41A}">
      <dgm:prSet/>
      <dgm:spPr/>
      <dgm:t>
        <a:bodyPr/>
        <a:lstStyle/>
        <a:p>
          <a:endParaRPr lang="zh-CN" altLang="en-US"/>
        </a:p>
      </dgm:t>
    </dgm:pt>
    <dgm:pt modelId="{186AECD9-DECF-4696-98CF-597EFDE9C11A}" type="sibTrans" cxnId="{649894A1-C707-477D-8116-BB830699E41A}">
      <dgm:prSet/>
      <dgm:spPr/>
      <dgm:t>
        <a:bodyPr/>
        <a:lstStyle/>
        <a:p>
          <a:endParaRPr lang="zh-CN" altLang="en-US"/>
        </a:p>
      </dgm:t>
    </dgm:pt>
    <dgm:pt modelId="{162FEE12-8A21-4AB0-ABA3-7A38D60CDBE7}">
      <dgm:prSet phldrT="[文本]"/>
      <dgm:spPr/>
      <dgm:t>
        <a:bodyPr/>
        <a:lstStyle/>
        <a:p>
          <a:r>
            <a:rPr lang="zh-CN" altLang="en-US" b="1" dirty="0" smtClean="0">
              <a:solidFill>
                <a:schemeClr val="tx1"/>
              </a:solidFill>
              <a:latin typeface="+mn-ea"/>
              <a:ea typeface="+mn-ea"/>
            </a:rPr>
            <a:t>预测</a:t>
          </a:r>
          <a:endParaRPr lang="zh-CN" altLang="en-US" b="1" dirty="0">
            <a:solidFill>
              <a:schemeClr val="tx1"/>
            </a:solidFill>
            <a:latin typeface="+mn-ea"/>
            <a:ea typeface="+mn-ea"/>
          </a:endParaRPr>
        </a:p>
      </dgm:t>
    </dgm:pt>
    <dgm:pt modelId="{2694715D-06C5-42CF-99A5-2D6F9F0F27DD}" type="parTrans" cxnId="{A6CD87B8-A3DE-44A1-82FF-42208375057A}">
      <dgm:prSet/>
      <dgm:spPr/>
      <dgm:t>
        <a:bodyPr/>
        <a:lstStyle/>
        <a:p>
          <a:endParaRPr lang="zh-CN" altLang="en-US"/>
        </a:p>
      </dgm:t>
    </dgm:pt>
    <dgm:pt modelId="{9AA6E1CE-CF74-47A9-8779-454A5070D2AD}" type="sibTrans" cxnId="{A6CD87B8-A3DE-44A1-82FF-42208375057A}">
      <dgm:prSet/>
      <dgm:spPr/>
      <dgm:t>
        <a:bodyPr/>
        <a:lstStyle/>
        <a:p>
          <a:endParaRPr lang="zh-CN" altLang="en-US"/>
        </a:p>
      </dgm:t>
    </dgm:pt>
    <dgm:pt modelId="{038846E7-062E-48E8-81B3-0CEAFE430F2D}">
      <dgm:prSet phldrT="[文本]" custT="1"/>
      <dgm:spPr/>
      <dgm:t>
        <a:bodyPr/>
        <a:lstStyle/>
        <a:p>
          <a:r>
            <a:rPr lang="zh-CN" altLang="en-US" sz="2400" dirty="0" smtClean="0">
              <a:latin typeface="楷体" panose="02010609060101010101" pitchFamily="49" charset="-122"/>
              <a:ea typeface="楷体" panose="02010609060101010101" pitchFamily="49" charset="-122"/>
            </a:rPr>
            <a:t>即将发生的事件</a:t>
          </a:r>
          <a:endParaRPr lang="zh-CN" altLang="en-US" sz="2400" dirty="0">
            <a:latin typeface="楷体" panose="02010609060101010101" pitchFamily="49" charset="-122"/>
            <a:ea typeface="楷体" panose="02010609060101010101" pitchFamily="49" charset="-122"/>
          </a:endParaRPr>
        </a:p>
      </dgm:t>
    </dgm:pt>
    <dgm:pt modelId="{FF92EBD4-9A26-4DB0-9FD9-85A3007EC5A5}" type="parTrans" cxnId="{CE8F0B18-A987-43EB-ACAC-314E5C26CB81}">
      <dgm:prSet/>
      <dgm:spPr/>
      <dgm:t>
        <a:bodyPr/>
        <a:lstStyle/>
        <a:p>
          <a:endParaRPr lang="zh-CN" altLang="en-US"/>
        </a:p>
      </dgm:t>
    </dgm:pt>
    <dgm:pt modelId="{555F7FB2-70CA-40DC-92AA-E68F271A24A6}" type="sibTrans" cxnId="{CE8F0B18-A987-43EB-ACAC-314E5C26CB81}">
      <dgm:prSet/>
      <dgm:spPr/>
      <dgm:t>
        <a:bodyPr/>
        <a:lstStyle/>
        <a:p>
          <a:endParaRPr lang="zh-CN" altLang="en-US"/>
        </a:p>
      </dgm:t>
    </dgm:pt>
    <dgm:pt modelId="{FBC94685-39E4-4F2A-B4F3-DED2AC8A8540}">
      <dgm:prSet phldrT="[文本]" custT="1"/>
      <dgm:spPr/>
      <dgm:t>
        <a:bodyPr/>
        <a:lstStyle/>
        <a:p>
          <a:r>
            <a:rPr lang="zh-CN" altLang="en-US" sz="2400" dirty="0" smtClean="0">
              <a:latin typeface="楷体" panose="02010609060101010101" pitchFamily="49" charset="-122"/>
              <a:ea typeface="楷体" panose="02010609060101010101" pitchFamily="49" charset="-122"/>
            </a:rPr>
            <a:t>事件的传播因素</a:t>
          </a:r>
          <a:endParaRPr lang="zh-CN" altLang="en-US" sz="2400" dirty="0">
            <a:latin typeface="楷体" panose="02010609060101010101" pitchFamily="49" charset="-122"/>
            <a:ea typeface="楷体" panose="02010609060101010101" pitchFamily="49" charset="-122"/>
          </a:endParaRPr>
        </a:p>
      </dgm:t>
    </dgm:pt>
    <dgm:pt modelId="{48736657-F073-4D10-832B-21B056EE33F2}" type="parTrans" cxnId="{CBE541B8-80E4-4982-944B-DD8BA864A582}">
      <dgm:prSet/>
      <dgm:spPr/>
      <dgm:t>
        <a:bodyPr/>
        <a:lstStyle/>
        <a:p>
          <a:endParaRPr lang="zh-CN" altLang="en-US"/>
        </a:p>
      </dgm:t>
    </dgm:pt>
    <dgm:pt modelId="{8AB50D06-5718-44BA-93E2-257F945213B4}" type="sibTrans" cxnId="{CBE541B8-80E4-4982-944B-DD8BA864A582}">
      <dgm:prSet/>
      <dgm:spPr/>
      <dgm:t>
        <a:bodyPr/>
        <a:lstStyle/>
        <a:p>
          <a:endParaRPr lang="zh-CN" altLang="en-US"/>
        </a:p>
      </dgm:t>
    </dgm:pt>
    <dgm:pt modelId="{88D18B24-B3AE-4AAD-93C7-AB69C6FF96EA}" type="pres">
      <dgm:prSet presAssocID="{6CD104CB-299C-4943-9CFB-3DEA1B167129}" presName="linearFlow" presStyleCnt="0">
        <dgm:presLayoutVars>
          <dgm:dir/>
          <dgm:animLvl val="lvl"/>
          <dgm:resizeHandles val="exact"/>
        </dgm:presLayoutVars>
      </dgm:prSet>
      <dgm:spPr/>
      <dgm:t>
        <a:bodyPr/>
        <a:lstStyle/>
        <a:p>
          <a:endParaRPr lang="zh-CN" altLang="en-US"/>
        </a:p>
      </dgm:t>
    </dgm:pt>
    <dgm:pt modelId="{6D0B8CF7-7951-4DF8-AB52-7AF0C71A020B}" type="pres">
      <dgm:prSet presAssocID="{95C2EA02-B085-42D9-8A31-42AB2472875D}" presName="composite" presStyleCnt="0"/>
      <dgm:spPr/>
    </dgm:pt>
    <dgm:pt modelId="{FC6CB910-C9E6-4268-B81B-635DA2A39533}" type="pres">
      <dgm:prSet presAssocID="{95C2EA02-B085-42D9-8A31-42AB2472875D}" presName="parentText" presStyleLbl="alignNode1" presStyleIdx="0" presStyleCnt="3">
        <dgm:presLayoutVars>
          <dgm:chMax val="1"/>
          <dgm:bulletEnabled val="1"/>
        </dgm:presLayoutVars>
      </dgm:prSet>
      <dgm:spPr/>
      <dgm:t>
        <a:bodyPr/>
        <a:lstStyle/>
        <a:p>
          <a:endParaRPr lang="zh-CN" altLang="en-US"/>
        </a:p>
      </dgm:t>
    </dgm:pt>
    <dgm:pt modelId="{2758F657-5C6B-4F34-BF48-6CD4182CA3A3}" type="pres">
      <dgm:prSet presAssocID="{95C2EA02-B085-42D9-8A31-42AB2472875D}" presName="descendantText" presStyleLbl="alignAcc1" presStyleIdx="0" presStyleCnt="3">
        <dgm:presLayoutVars>
          <dgm:bulletEnabled val="1"/>
        </dgm:presLayoutVars>
      </dgm:prSet>
      <dgm:spPr/>
      <dgm:t>
        <a:bodyPr/>
        <a:lstStyle/>
        <a:p>
          <a:endParaRPr lang="zh-CN" altLang="en-US"/>
        </a:p>
      </dgm:t>
    </dgm:pt>
    <dgm:pt modelId="{432F24DD-CE16-48A7-AA93-AE256F44D331}" type="pres">
      <dgm:prSet presAssocID="{58D01422-7488-461B-B828-F3CCDD3F367C}" presName="sp" presStyleCnt="0"/>
      <dgm:spPr/>
    </dgm:pt>
    <dgm:pt modelId="{1C80A68D-C4DF-4EFA-81BB-B0F200AC0581}" type="pres">
      <dgm:prSet presAssocID="{71C9E54E-BCE6-4EC3-B5D2-EA844B6503FF}" presName="composite" presStyleCnt="0"/>
      <dgm:spPr/>
    </dgm:pt>
    <dgm:pt modelId="{37334B70-34BC-4F76-A443-F734C81CA7DA}" type="pres">
      <dgm:prSet presAssocID="{71C9E54E-BCE6-4EC3-B5D2-EA844B6503FF}" presName="parentText" presStyleLbl="alignNode1" presStyleIdx="1" presStyleCnt="3">
        <dgm:presLayoutVars>
          <dgm:chMax val="1"/>
          <dgm:bulletEnabled val="1"/>
        </dgm:presLayoutVars>
      </dgm:prSet>
      <dgm:spPr/>
      <dgm:t>
        <a:bodyPr/>
        <a:lstStyle/>
        <a:p>
          <a:endParaRPr lang="zh-CN" altLang="en-US"/>
        </a:p>
      </dgm:t>
    </dgm:pt>
    <dgm:pt modelId="{BEEA5FDE-01CB-49D0-AC56-C7283DF3E1CC}" type="pres">
      <dgm:prSet presAssocID="{71C9E54E-BCE6-4EC3-B5D2-EA844B6503FF}" presName="descendantText" presStyleLbl="alignAcc1" presStyleIdx="1" presStyleCnt="3">
        <dgm:presLayoutVars>
          <dgm:bulletEnabled val="1"/>
        </dgm:presLayoutVars>
      </dgm:prSet>
      <dgm:spPr/>
      <dgm:t>
        <a:bodyPr/>
        <a:lstStyle/>
        <a:p>
          <a:endParaRPr lang="zh-CN" altLang="en-US"/>
        </a:p>
      </dgm:t>
    </dgm:pt>
    <dgm:pt modelId="{DE0AA282-8125-4618-A4E4-5AFCFC96E11F}" type="pres">
      <dgm:prSet presAssocID="{01E21ABC-D7B0-4751-A5BF-68B17CA8C7F0}" presName="sp" presStyleCnt="0"/>
      <dgm:spPr/>
    </dgm:pt>
    <dgm:pt modelId="{59DDEE1B-BE9C-4BE4-89E7-DC1C7710CCF1}" type="pres">
      <dgm:prSet presAssocID="{162FEE12-8A21-4AB0-ABA3-7A38D60CDBE7}" presName="composite" presStyleCnt="0"/>
      <dgm:spPr/>
    </dgm:pt>
    <dgm:pt modelId="{1F333DEB-2833-49AA-A1BB-77F4C6D376E7}" type="pres">
      <dgm:prSet presAssocID="{162FEE12-8A21-4AB0-ABA3-7A38D60CDBE7}" presName="parentText" presStyleLbl="alignNode1" presStyleIdx="2" presStyleCnt="3">
        <dgm:presLayoutVars>
          <dgm:chMax val="1"/>
          <dgm:bulletEnabled val="1"/>
        </dgm:presLayoutVars>
      </dgm:prSet>
      <dgm:spPr/>
      <dgm:t>
        <a:bodyPr/>
        <a:lstStyle/>
        <a:p>
          <a:endParaRPr lang="zh-CN" altLang="en-US"/>
        </a:p>
      </dgm:t>
    </dgm:pt>
    <dgm:pt modelId="{BAC8880C-5961-48AB-81C9-ADE753853730}" type="pres">
      <dgm:prSet presAssocID="{162FEE12-8A21-4AB0-ABA3-7A38D60CDBE7}" presName="descendantText" presStyleLbl="alignAcc1" presStyleIdx="2" presStyleCnt="3">
        <dgm:presLayoutVars>
          <dgm:bulletEnabled val="1"/>
        </dgm:presLayoutVars>
      </dgm:prSet>
      <dgm:spPr/>
      <dgm:t>
        <a:bodyPr/>
        <a:lstStyle/>
        <a:p>
          <a:endParaRPr lang="zh-CN" altLang="en-US"/>
        </a:p>
      </dgm:t>
    </dgm:pt>
  </dgm:ptLst>
  <dgm:cxnLst>
    <dgm:cxn modelId="{48E7F24A-4B18-4E51-A51E-24B34C7F8D08}" type="presOf" srcId="{4FD33F99-783B-4420-88B9-5B24F8062583}" destId="{2758F657-5C6B-4F34-BF48-6CD4182CA3A3}" srcOrd="0" destOrd="1" presId="urn:microsoft.com/office/officeart/2005/8/layout/chevron2"/>
    <dgm:cxn modelId="{B2E71002-6104-415C-BEAE-D7F91F5FBB89}" type="presOf" srcId="{49CD1FCB-22EC-4B25-9FEB-B95A806D0B9F}" destId="{BEEA5FDE-01CB-49D0-AC56-C7283DF3E1CC}" srcOrd="0" destOrd="1" presId="urn:microsoft.com/office/officeart/2005/8/layout/chevron2"/>
    <dgm:cxn modelId="{AAB9EAE5-B39C-4051-937F-48AF7ED12C7A}" type="presOf" srcId="{95C2EA02-B085-42D9-8A31-42AB2472875D}" destId="{FC6CB910-C9E6-4268-B81B-635DA2A39533}" srcOrd="0" destOrd="0" presId="urn:microsoft.com/office/officeart/2005/8/layout/chevron2"/>
    <dgm:cxn modelId="{F7F5A676-C75A-4CBB-9A1A-C5346967B342}" type="presOf" srcId="{6CD104CB-299C-4943-9CFB-3DEA1B167129}" destId="{88D18B24-B3AE-4AAD-93C7-AB69C6FF96EA}" srcOrd="0" destOrd="0" presId="urn:microsoft.com/office/officeart/2005/8/layout/chevron2"/>
    <dgm:cxn modelId="{ED68455B-D144-4C87-B619-DE1BBF960469}" type="presOf" srcId="{FBC94685-39E4-4F2A-B4F3-DED2AC8A8540}" destId="{BAC8880C-5961-48AB-81C9-ADE753853730}" srcOrd="0" destOrd="1" presId="urn:microsoft.com/office/officeart/2005/8/layout/chevron2"/>
    <dgm:cxn modelId="{A5B1E7B0-A3AB-4FF2-94F0-6E99DFFD40B4}" type="presOf" srcId="{8CCA6622-34BD-49E6-A97C-0E12428C4CB0}" destId="{2758F657-5C6B-4F34-BF48-6CD4182CA3A3}" srcOrd="0" destOrd="0" presId="urn:microsoft.com/office/officeart/2005/8/layout/chevron2"/>
    <dgm:cxn modelId="{CBE541B8-80E4-4982-944B-DD8BA864A582}" srcId="{162FEE12-8A21-4AB0-ABA3-7A38D60CDBE7}" destId="{FBC94685-39E4-4F2A-B4F3-DED2AC8A8540}" srcOrd="1" destOrd="0" parTransId="{48736657-F073-4D10-832B-21B056EE33F2}" sibTransId="{8AB50D06-5718-44BA-93E2-257F945213B4}"/>
    <dgm:cxn modelId="{99BDE3B4-F41E-40D4-A705-7DCA3DF11370}" srcId="{6CD104CB-299C-4943-9CFB-3DEA1B167129}" destId="{71C9E54E-BCE6-4EC3-B5D2-EA844B6503FF}" srcOrd="1" destOrd="0" parTransId="{5DA1E807-ECFC-4634-AF36-01B7A4099089}" sibTransId="{01E21ABC-D7B0-4751-A5BF-68B17CA8C7F0}"/>
    <dgm:cxn modelId="{85FC6594-36B9-4137-ABA1-9FC77B5CBFC1}" srcId="{6CD104CB-299C-4943-9CFB-3DEA1B167129}" destId="{95C2EA02-B085-42D9-8A31-42AB2472875D}" srcOrd="0" destOrd="0" parTransId="{1B416B10-4D59-4706-95E4-0CA236D8130D}" sibTransId="{58D01422-7488-461B-B828-F3CCDD3F367C}"/>
    <dgm:cxn modelId="{9C6ED6B6-A16A-4DE7-AF05-65335B5C04F6}" srcId="{71C9E54E-BCE6-4EC3-B5D2-EA844B6503FF}" destId="{BD15E5CD-A8E4-4196-89DF-8504808C8510}" srcOrd="0" destOrd="0" parTransId="{7A556F76-C9DE-4D7B-B982-943D1D4E7A77}" sibTransId="{F3212D91-223E-4D9D-B1DD-36EA17D8DDB1}"/>
    <dgm:cxn modelId="{CCF0963E-9408-4ED1-B98A-B0919E7B3EA4}" srcId="{95C2EA02-B085-42D9-8A31-42AB2472875D}" destId="{8CCA6622-34BD-49E6-A97C-0E12428C4CB0}" srcOrd="0" destOrd="0" parTransId="{A22FBD3D-A7F6-4C69-9B58-50B277F8E2A5}" sibTransId="{6CE3E55A-1BB0-48FE-AC7E-80B899C83A06}"/>
    <dgm:cxn modelId="{C4562295-CB7E-43DD-BF29-C431F98D7A5A}" type="presOf" srcId="{BD15E5CD-A8E4-4196-89DF-8504808C8510}" destId="{BEEA5FDE-01CB-49D0-AC56-C7283DF3E1CC}" srcOrd="0" destOrd="0" presId="urn:microsoft.com/office/officeart/2005/8/layout/chevron2"/>
    <dgm:cxn modelId="{58F5A86D-4193-4A06-A9AD-3E99ECBB3496}" type="presOf" srcId="{71C9E54E-BCE6-4EC3-B5D2-EA844B6503FF}" destId="{37334B70-34BC-4F76-A443-F734C81CA7DA}" srcOrd="0" destOrd="0" presId="urn:microsoft.com/office/officeart/2005/8/layout/chevron2"/>
    <dgm:cxn modelId="{A6CD87B8-A3DE-44A1-82FF-42208375057A}" srcId="{6CD104CB-299C-4943-9CFB-3DEA1B167129}" destId="{162FEE12-8A21-4AB0-ABA3-7A38D60CDBE7}" srcOrd="2" destOrd="0" parTransId="{2694715D-06C5-42CF-99A5-2D6F9F0F27DD}" sibTransId="{9AA6E1CE-CF74-47A9-8779-454A5070D2AD}"/>
    <dgm:cxn modelId="{CE8F0B18-A987-43EB-ACAC-314E5C26CB81}" srcId="{162FEE12-8A21-4AB0-ABA3-7A38D60CDBE7}" destId="{038846E7-062E-48E8-81B3-0CEAFE430F2D}" srcOrd="0" destOrd="0" parTransId="{FF92EBD4-9A26-4DB0-9FD9-85A3007EC5A5}" sibTransId="{555F7FB2-70CA-40DC-92AA-E68F271A24A6}"/>
    <dgm:cxn modelId="{59B64F72-293F-4A96-92E1-AEE367387CEA}" srcId="{95C2EA02-B085-42D9-8A31-42AB2472875D}" destId="{4FD33F99-783B-4420-88B9-5B24F8062583}" srcOrd="1" destOrd="0" parTransId="{72C21A67-98E4-458E-9EAB-0AA6D14A9792}" sibTransId="{2D46A22A-E7D2-431F-BA51-8B5ABDA90249}"/>
    <dgm:cxn modelId="{649894A1-C707-477D-8116-BB830699E41A}" srcId="{71C9E54E-BCE6-4EC3-B5D2-EA844B6503FF}" destId="{49CD1FCB-22EC-4B25-9FEB-B95A806D0B9F}" srcOrd="1" destOrd="0" parTransId="{9AD16911-12CD-40BF-9FDB-8C0CA0E015D6}" sibTransId="{186AECD9-DECF-4696-98CF-597EFDE9C11A}"/>
    <dgm:cxn modelId="{12138710-7DD2-4572-B3BF-C7EB63C770C7}" type="presOf" srcId="{162FEE12-8A21-4AB0-ABA3-7A38D60CDBE7}" destId="{1F333DEB-2833-49AA-A1BB-77F4C6D376E7}" srcOrd="0" destOrd="0" presId="urn:microsoft.com/office/officeart/2005/8/layout/chevron2"/>
    <dgm:cxn modelId="{4C172D27-510C-4617-A909-A40E7FD09F98}" type="presOf" srcId="{038846E7-062E-48E8-81B3-0CEAFE430F2D}" destId="{BAC8880C-5961-48AB-81C9-ADE753853730}" srcOrd="0" destOrd="0" presId="urn:microsoft.com/office/officeart/2005/8/layout/chevron2"/>
    <dgm:cxn modelId="{CB1A7E18-2A64-43A9-8C04-ACC5D56586B7}" type="presParOf" srcId="{88D18B24-B3AE-4AAD-93C7-AB69C6FF96EA}" destId="{6D0B8CF7-7951-4DF8-AB52-7AF0C71A020B}" srcOrd="0" destOrd="0" presId="urn:microsoft.com/office/officeart/2005/8/layout/chevron2"/>
    <dgm:cxn modelId="{6F356372-7841-4939-BA3F-5CF679BE440A}" type="presParOf" srcId="{6D0B8CF7-7951-4DF8-AB52-7AF0C71A020B}" destId="{FC6CB910-C9E6-4268-B81B-635DA2A39533}" srcOrd="0" destOrd="0" presId="urn:microsoft.com/office/officeart/2005/8/layout/chevron2"/>
    <dgm:cxn modelId="{0EDF4C5E-006C-498B-91FE-90716DF68E75}" type="presParOf" srcId="{6D0B8CF7-7951-4DF8-AB52-7AF0C71A020B}" destId="{2758F657-5C6B-4F34-BF48-6CD4182CA3A3}" srcOrd="1" destOrd="0" presId="urn:microsoft.com/office/officeart/2005/8/layout/chevron2"/>
    <dgm:cxn modelId="{F42BFA8D-C92F-4446-A3FF-63D06062F2B9}" type="presParOf" srcId="{88D18B24-B3AE-4AAD-93C7-AB69C6FF96EA}" destId="{432F24DD-CE16-48A7-AA93-AE256F44D331}" srcOrd="1" destOrd="0" presId="urn:microsoft.com/office/officeart/2005/8/layout/chevron2"/>
    <dgm:cxn modelId="{F5CAC820-95D8-4DDA-A82A-017A0273F20D}" type="presParOf" srcId="{88D18B24-B3AE-4AAD-93C7-AB69C6FF96EA}" destId="{1C80A68D-C4DF-4EFA-81BB-B0F200AC0581}" srcOrd="2" destOrd="0" presId="urn:microsoft.com/office/officeart/2005/8/layout/chevron2"/>
    <dgm:cxn modelId="{1540EEFC-61CE-4873-ABEA-8637450F3DB0}" type="presParOf" srcId="{1C80A68D-C4DF-4EFA-81BB-B0F200AC0581}" destId="{37334B70-34BC-4F76-A443-F734C81CA7DA}" srcOrd="0" destOrd="0" presId="urn:microsoft.com/office/officeart/2005/8/layout/chevron2"/>
    <dgm:cxn modelId="{B4CED706-8A90-4C2C-BB14-0F8224916092}" type="presParOf" srcId="{1C80A68D-C4DF-4EFA-81BB-B0F200AC0581}" destId="{BEEA5FDE-01CB-49D0-AC56-C7283DF3E1CC}" srcOrd="1" destOrd="0" presId="urn:microsoft.com/office/officeart/2005/8/layout/chevron2"/>
    <dgm:cxn modelId="{E687D91E-F5A1-4671-81C8-348A749D0410}" type="presParOf" srcId="{88D18B24-B3AE-4AAD-93C7-AB69C6FF96EA}" destId="{DE0AA282-8125-4618-A4E4-5AFCFC96E11F}" srcOrd="3" destOrd="0" presId="urn:microsoft.com/office/officeart/2005/8/layout/chevron2"/>
    <dgm:cxn modelId="{EE152CA2-F745-457E-979F-E6CFF97064D0}" type="presParOf" srcId="{88D18B24-B3AE-4AAD-93C7-AB69C6FF96EA}" destId="{59DDEE1B-BE9C-4BE4-89E7-DC1C7710CCF1}" srcOrd="4" destOrd="0" presId="urn:microsoft.com/office/officeart/2005/8/layout/chevron2"/>
    <dgm:cxn modelId="{B590D910-4CD5-409F-B9EB-FC965BA3A09F}" type="presParOf" srcId="{59DDEE1B-BE9C-4BE4-89E7-DC1C7710CCF1}" destId="{1F333DEB-2833-49AA-A1BB-77F4C6D376E7}" srcOrd="0" destOrd="0" presId="urn:microsoft.com/office/officeart/2005/8/layout/chevron2"/>
    <dgm:cxn modelId="{BE51828B-0790-400F-B7FF-87DBE80F7095}" type="presParOf" srcId="{59DDEE1B-BE9C-4BE4-89E7-DC1C7710CCF1}" destId="{BAC8880C-5961-48AB-81C9-ADE753853730}"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B519FB-E231-49FE-84AF-C3186A33D307}" type="doc">
      <dgm:prSet loTypeId="urn:microsoft.com/office/officeart/2005/8/layout/chart3" loCatId="relationship" qsTypeId="urn:microsoft.com/office/officeart/2005/8/quickstyle/simple1" qsCatId="simple" csTypeId="urn:microsoft.com/office/officeart/2005/8/colors/accent1_2" csCatId="accent1" phldr="1"/>
      <dgm:spPr/>
    </dgm:pt>
    <dgm:pt modelId="{DAB9FE66-A609-4997-9282-97E5D5CFE0D4}">
      <dgm:prSet phldrT="[文本]" custT="1"/>
      <dgm:spPr/>
      <dgm:t>
        <a:bodyPr/>
        <a:lstStyle/>
        <a:p>
          <a:r>
            <a:rPr lang="zh-CN" altLang="en-US" sz="2400" b="1" dirty="0" smtClean="0">
              <a:solidFill>
                <a:schemeClr val="tx1"/>
              </a:solidFill>
              <a:latin typeface="楷体" panose="02010609060101010101" pitchFamily="49" charset="-122"/>
              <a:ea typeface="楷体" panose="02010609060101010101" pitchFamily="49" charset="-122"/>
            </a:rPr>
            <a:t>中性：</a:t>
          </a:r>
          <a:r>
            <a:rPr lang="zh-CN" sz="2000" dirty="0" smtClean="0">
              <a:solidFill>
                <a:schemeClr val="tx1"/>
              </a:solidFill>
              <a:latin typeface="楷体" panose="02010609060101010101" pitchFamily="49" charset="-122"/>
              <a:ea typeface="楷体" panose="02010609060101010101" pitchFamily="49" charset="-122"/>
            </a:rPr>
            <a:t>人大</a:t>
          </a:r>
          <a:r>
            <a:rPr lang="zh-CN" sz="2000" dirty="0" smtClean="0">
              <a:solidFill>
                <a:schemeClr val="tx1"/>
              </a:solidFill>
              <a:latin typeface="楷体" panose="02010609060101010101" pitchFamily="49" charset="-122"/>
              <a:ea typeface="楷体" panose="02010609060101010101" pitchFamily="49" charset="-122"/>
            </a:rPr>
            <a:t>为昆明暴恐事件遇难者默哀</a:t>
          </a:r>
          <a:endParaRPr lang="zh-CN" altLang="en-US" sz="2000" dirty="0">
            <a:solidFill>
              <a:schemeClr val="tx1"/>
            </a:solidFill>
            <a:latin typeface="楷体" panose="02010609060101010101" pitchFamily="49" charset="-122"/>
            <a:ea typeface="楷体" panose="02010609060101010101" pitchFamily="49" charset="-122"/>
          </a:endParaRPr>
        </a:p>
      </dgm:t>
    </dgm:pt>
    <dgm:pt modelId="{9CC4B7D5-672A-44D1-B652-2E2A306EE38F}" type="parTrans" cxnId="{448264BB-94A3-4670-ABF4-46C8F5896BC6}">
      <dgm:prSet/>
      <dgm:spPr/>
      <dgm:t>
        <a:bodyPr/>
        <a:lstStyle/>
        <a:p>
          <a:endParaRPr lang="zh-CN" altLang="en-US" sz="4000"/>
        </a:p>
      </dgm:t>
    </dgm:pt>
    <dgm:pt modelId="{5FCFFAAA-C5B0-4BAA-B66D-5918309CF87A}" type="sibTrans" cxnId="{448264BB-94A3-4670-ABF4-46C8F5896BC6}">
      <dgm:prSet/>
      <dgm:spPr/>
      <dgm:t>
        <a:bodyPr/>
        <a:lstStyle/>
        <a:p>
          <a:endParaRPr lang="zh-CN" altLang="en-US" sz="4000"/>
        </a:p>
      </dgm:t>
    </dgm:pt>
    <dgm:pt modelId="{7E438A91-05CF-4EB4-B8E5-87A36C0A2F9D}">
      <dgm:prSet phldrT="[文本]" custT="1"/>
      <dgm:spPr/>
      <dgm:t>
        <a:bodyPr/>
        <a:lstStyle/>
        <a:p>
          <a:r>
            <a:rPr lang="zh-CN" altLang="en-US" sz="2400" b="1" dirty="0" smtClean="0">
              <a:solidFill>
                <a:schemeClr val="tx1"/>
              </a:solidFill>
              <a:latin typeface="楷体" panose="02010609060101010101" pitchFamily="49" charset="-122"/>
              <a:ea typeface="楷体" panose="02010609060101010101" pitchFamily="49" charset="-122"/>
            </a:rPr>
            <a:t>积极：</a:t>
          </a:r>
          <a:r>
            <a:rPr lang="en-US" sz="2000" dirty="0" smtClean="0">
              <a:solidFill>
                <a:schemeClr val="tx1"/>
              </a:solidFill>
              <a:latin typeface="楷体" panose="02010609060101010101" pitchFamily="49" charset="-122"/>
              <a:ea typeface="楷体" panose="02010609060101010101" pitchFamily="49" charset="-122"/>
            </a:rPr>
            <a:t>#</a:t>
          </a:r>
          <a:r>
            <a:rPr lang="zh-CN" sz="2000" dirty="0" smtClean="0">
              <a:solidFill>
                <a:schemeClr val="tx1"/>
              </a:solidFill>
              <a:latin typeface="楷体" panose="02010609060101010101" pitchFamily="49" charset="-122"/>
              <a:ea typeface="楷体" panose="02010609060101010101" pitchFamily="49" charset="-122"/>
            </a:rPr>
            <a:t>祈福昆明</a:t>
          </a:r>
          <a:endParaRPr lang="zh-CN" altLang="en-US" sz="2000" dirty="0">
            <a:solidFill>
              <a:schemeClr val="tx1"/>
            </a:solidFill>
            <a:latin typeface="楷体" panose="02010609060101010101" pitchFamily="49" charset="-122"/>
            <a:ea typeface="楷体" panose="02010609060101010101" pitchFamily="49" charset="-122"/>
          </a:endParaRPr>
        </a:p>
      </dgm:t>
    </dgm:pt>
    <dgm:pt modelId="{DB31C382-D97E-4CFB-8D2D-D8CCAFF5C44B}" type="parTrans" cxnId="{67156D5D-6D28-47A2-81A9-F105A6489976}">
      <dgm:prSet/>
      <dgm:spPr/>
      <dgm:t>
        <a:bodyPr/>
        <a:lstStyle/>
        <a:p>
          <a:endParaRPr lang="zh-CN" altLang="en-US" sz="4000"/>
        </a:p>
      </dgm:t>
    </dgm:pt>
    <dgm:pt modelId="{E8A02B75-1FE6-45DF-9E1C-62E848667D7B}" type="sibTrans" cxnId="{67156D5D-6D28-47A2-81A9-F105A6489976}">
      <dgm:prSet/>
      <dgm:spPr/>
      <dgm:t>
        <a:bodyPr/>
        <a:lstStyle/>
        <a:p>
          <a:endParaRPr lang="zh-CN" altLang="en-US" sz="4000"/>
        </a:p>
      </dgm:t>
    </dgm:pt>
    <dgm:pt modelId="{4040D9B6-5899-48CA-A1FB-3321111CC297}">
      <dgm:prSet phldrT="[文本]" custT="1"/>
      <dgm:spPr/>
      <dgm:t>
        <a:bodyPr/>
        <a:lstStyle/>
        <a:p>
          <a:r>
            <a:rPr lang="zh-CN" altLang="en-US" sz="2400" b="1" dirty="0" smtClean="0">
              <a:solidFill>
                <a:schemeClr val="tx1"/>
              </a:solidFill>
              <a:latin typeface="楷体" panose="02010609060101010101" pitchFamily="49" charset="-122"/>
              <a:ea typeface="楷体" panose="02010609060101010101" pitchFamily="49" charset="-122"/>
            </a:rPr>
            <a:t>消极：</a:t>
          </a:r>
          <a:r>
            <a:rPr lang="zh-CN" altLang="en-US" sz="2000" dirty="0" smtClean="0">
              <a:solidFill>
                <a:schemeClr val="tx1"/>
              </a:solidFill>
              <a:latin typeface="楷体" panose="02010609060101010101" pitchFamily="49" charset="-122"/>
              <a:ea typeface="楷体" panose="02010609060101010101" pitchFamily="49" charset="-122"/>
            </a:rPr>
            <a:t>昆明</a:t>
          </a:r>
          <a:r>
            <a:rPr lang="zh-CN" altLang="en-US" sz="2000" dirty="0" smtClean="0">
              <a:solidFill>
                <a:schemeClr val="tx1"/>
              </a:solidFill>
              <a:latin typeface="楷体" panose="02010609060101010101" pitchFamily="49" charset="-122"/>
              <a:ea typeface="楷体" panose="02010609060101010101" pitchFamily="49" charset="-122"/>
            </a:rPr>
            <a:t>。昨夜，走过一场恶梦！</a:t>
          </a:r>
          <a:endParaRPr lang="zh-CN" altLang="en-US" sz="2000" dirty="0">
            <a:solidFill>
              <a:schemeClr val="tx1"/>
            </a:solidFill>
            <a:latin typeface="楷体" panose="02010609060101010101" pitchFamily="49" charset="-122"/>
            <a:ea typeface="楷体" panose="02010609060101010101" pitchFamily="49" charset="-122"/>
          </a:endParaRPr>
        </a:p>
      </dgm:t>
    </dgm:pt>
    <dgm:pt modelId="{B94D993C-6C00-44CA-AE9A-8981C475F370}" type="parTrans" cxnId="{52588444-A61C-4F28-9CA9-48F6D44360BE}">
      <dgm:prSet/>
      <dgm:spPr/>
      <dgm:t>
        <a:bodyPr/>
        <a:lstStyle/>
        <a:p>
          <a:endParaRPr lang="zh-CN" altLang="en-US" sz="4000"/>
        </a:p>
      </dgm:t>
    </dgm:pt>
    <dgm:pt modelId="{A29C3D15-DCE9-4F0F-BDC8-CD62203F7350}" type="sibTrans" cxnId="{52588444-A61C-4F28-9CA9-48F6D44360BE}">
      <dgm:prSet/>
      <dgm:spPr/>
      <dgm:t>
        <a:bodyPr/>
        <a:lstStyle/>
        <a:p>
          <a:endParaRPr lang="zh-CN" altLang="en-US" sz="4000"/>
        </a:p>
      </dgm:t>
    </dgm:pt>
    <dgm:pt modelId="{0CBC59CB-C8E6-4FED-B252-2970E053589A}" type="pres">
      <dgm:prSet presAssocID="{44B519FB-E231-49FE-84AF-C3186A33D307}" presName="compositeShape" presStyleCnt="0">
        <dgm:presLayoutVars>
          <dgm:chMax val="7"/>
          <dgm:dir/>
          <dgm:resizeHandles val="exact"/>
        </dgm:presLayoutVars>
      </dgm:prSet>
      <dgm:spPr/>
    </dgm:pt>
    <dgm:pt modelId="{C5BA47AD-31E0-457E-B898-FCD87A0DB19E}" type="pres">
      <dgm:prSet presAssocID="{44B519FB-E231-49FE-84AF-C3186A33D307}" presName="wedge1" presStyleLbl="node1" presStyleIdx="0" presStyleCnt="3" custLinFactNeighborX="33867" custLinFactNeighborY="2527"/>
      <dgm:spPr/>
      <dgm:t>
        <a:bodyPr/>
        <a:lstStyle/>
        <a:p>
          <a:endParaRPr lang="zh-CN" altLang="en-US"/>
        </a:p>
      </dgm:t>
    </dgm:pt>
    <dgm:pt modelId="{AA1E9203-EACC-4F93-8EFB-7C9D1CD8B1B9}" type="pres">
      <dgm:prSet presAssocID="{44B519FB-E231-49FE-84AF-C3186A33D307}" presName="wedge1Tx" presStyleLbl="node1" presStyleIdx="0" presStyleCnt="3">
        <dgm:presLayoutVars>
          <dgm:chMax val="0"/>
          <dgm:chPref val="0"/>
          <dgm:bulletEnabled val="1"/>
        </dgm:presLayoutVars>
      </dgm:prSet>
      <dgm:spPr/>
      <dgm:t>
        <a:bodyPr/>
        <a:lstStyle/>
        <a:p>
          <a:endParaRPr lang="zh-CN" altLang="en-US"/>
        </a:p>
      </dgm:t>
    </dgm:pt>
    <dgm:pt modelId="{82A64D09-1089-4144-B67E-6872235850EF}" type="pres">
      <dgm:prSet presAssocID="{44B519FB-E231-49FE-84AF-C3186A33D307}" presName="wedge2" presStyleLbl="node1" presStyleIdx="1" presStyleCnt="3" custLinFactNeighborX="38668" custLinFactNeighborY="-253"/>
      <dgm:spPr/>
      <dgm:t>
        <a:bodyPr/>
        <a:lstStyle/>
        <a:p>
          <a:endParaRPr lang="zh-CN" altLang="en-US"/>
        </a:p>
      </dgm:t>
    </dgm:pt>
    <dgm:pt modelId="{EE059B7E-2153-44EE-B6BB-5396CB2098B5}" type="pres">
      <dgm:prSet presAssocID="{44B519FB-E231-49FE-84AF-C3186A33D307}" presName="wedge2Tx" presStyleLbl="node1" presStyleIdx="1" presStyleCnt="3">
        <dgm:presLayoutVars>
          <dgm:chMax val="0"/>
          <dgm:chPref val="0"/>
          <dgm:bulletEnabled val="1"/>
        </dgm:presLayoutVars>
      </dgm:prSet>
      <dgm:spPr/>
      <dgm:t>
        <a:bodyPr/>
        <a:lstStyle/>
        <a:p>
          <a:endParaRPr lang="zh-CN" altLang="en-US"/>
        </a:p>
      </dgm:t>
    </dgm:pt>
    <dgm:pt modelId="{3CF016CD-BCC1-4DE2-9054-0A28C6BAF9D8}" type="pres">
      <dgm:prSet presAssocID="{44B519FB-E231-49FE-84AF-C3186A33D307}" presName="wedge3" presStyleLbl="node1" presStyleIdx="2" presStyleCnt="3" custLinFactNeighborX="38668" custLinFactNeighborY="-252"/>
      <dgm:spPr/>
      <dgm:t>
        <a:bodyPr/>
        <a:lstStyle/>
        <a:p>
          <a:endParaRPr lang="zh-CN" altLang="en-US"/>
        </a:p>
      </dgm:t>
    </dgm:pt>
    <dgm:pt modelId="{326ED419-953F-4036-AF84-F2F0435A37AD}" type="pres">
      <dgm:prSet presAssocID="{44B519FB-E231-49FE-84AF-C3186A33D307}" presName="wedge3Tx" presStyleLbl="node1" presStyleIdx="2" presStyleCnt="3">
        <dgm:presLayoutVars>
          <dgm:chMax val="0"/>
          <dgm:chPref val="0"/>
          <dgm:bulletEnabled val="1"/>
        </dgm:presLayoutVars>
      </dgm:prSet>
      <dgm:spPr/>
      <dgm:t>
        <a:bodyPr/>
        <a:lstStyle/>
        <a:p>
          <a:endParaRPr lang="zh-CN" altLang="en-US"/>
        </a:p>
      </dgm:t>
    </dgm:pt>
  </dgm:ptLst>
  <dgm:cxnLst>
    <dgm:cxn modelId="{52588444-A61C-4F28-9CA9-48F6D44360BE}" srcId="{44B519FB-E231-49FE-84AF-C3186A33D307}" destId="{4040D9B6-5899-48CA-A1FB-3321111CC297}" srcOrd="2" destOrd="0" parTransId="{B94D993C-6C00-44CA-AE9A-8981C475F370}" sibTransId="{A29C3D15-DCE9-4F0F-BDC8-CD62203F7350}"/>
    <dgm:cxn modelId="{DDDA4F27-07C3-4321-90AB-9A53B33A423C}" type="presOf" srcId="{DAB9FE66-A609-4997-9282-97E5D5CFE0D4}" destId="{C5BA47AD-31E0-457E-B898-FCD87A0DB19E}" srcOrd="0" destOrd="0" presId="urn:microsoft.com/office/officeart/2005/8/layout/chart3"/>
    <dgm:cxn modelId="{448264BB-94A3-4670-ABF4-46C8F5896BC6}" srcId="{44B519FB-E231-49FE-84AF-C3186A33D307}" destId="{DAB9FE66-A609-4997-9282-97E5D5CFE0D4}" srcOrd="0" destOrd="0" parTransId="{9CC4B7D5-672A-44D1-B652-2E2A306EE38F}" sibTransId="{5FCFFAAA-C5B0-4BAA-B66D-5918309CF87A}"/>
    <dgm:cxn modelId="{A5D0678E-3D6C-4298-9A0C-3FCAA1398C75}" type="presOf" srcId="{4040D9B6-5899-48CA-A1FB-3321111CC297}" destId="{326ED419-953F-4036-AF84-F2F0435A37AD}" srcOrd="1" destOrd="0" presId="urn:microsoft.com/office/officeart/2005/8/layout/chart3"/>
    <dgm:cxn modelId="{4D5CEF02-D0F9-41B4-8BAE-D5920452DBA2}" type="presOf" srcId="{7E438A91-05CF-4EB4-B8E5-87A36C0A2F9D}" destId="{EE059B7E-2153-44EE-B6BB-5396CB2098B5}" srcOrd="1" destOrd="0" presId="urn:microsoft.com/office/officeart/2005/8/layout/chart3"/>
    <dgm:cxn modelId="{67156D5D-6D28-47A2-81A9-F105A6489976}" srcId="{44B519FB-E231-49FE-84AF-C3186A33D307}" destId="{7E438A91-05CF-4EB4-B8E5-87A36C0A2F9D}" srcOrd="1" destOrd="0" parTransId="{DB31C382-D97E-4CFB-8D2D-D8CCAFF5C44B}" sibTransId="{E8A02B75-1FE6-45DF-9E1C-62E848667D7B}"/>
    <dgm:cxn modelId="{96AEBA43-B567-4F4A-A482-4B3E57134C9D}" type="presOf" srcId="{DAB9FE66-A609-4997-9282-97E5D5CFE0D4}" destId="{AA1E9203-EACC-4F93-8EFB-7C9D1CD8B1B9}" srcOrd="1" destOrd="0" presId="urn:microsoft.com/office/officeart/2005/8/layout/chart3"/>
    <dgm:cxn modelId="{8EB820A7-58C0-4971-8B15-B5C002A03CB2}" type="presOf" srcId="{7E438A91-05CF-4EB4-B8E5-87A36C0A2F9D}" destId="{82A64D09-1089-4144-B67E-6872235850EF}" srcOrd="0" destOrd="0" presId="urn:microsoft.com/office/officeart/2005/8/layout/chart3"/>
    <dgm:cxn modelId="{187187CF-002D-4A96-AD85-4AD8A980845C}" type="presOf" srcId="{44B519FB-E231-49FE-84AF-C3186A33D307}" destId="{0CBC59CB-C8E6-4FED-B252-2970E053589A}" srcOrd="0" destOrd="0" presId="urn:microsoft.com/office/officeart/2005/8/layout/chart3"/>
    <dgm:cxn modelId="{A56C1A0E-8BCF-43B3-818B-2FD38DE4B60B}" type="presOf" srcId="{4040D9B6-5899-48CA-A1FB-3321111CC297}" destId="{3CF016CD-BCC1-4DE2-9054-0A28C6BAF9D8}" srcOrd="0" destOrd="0" presId="urn:microsoft.com/office/officeart/2005/8/layout/chart3"/>
    <dgm:cxn modelId="{C475B6ED-708E-444E-A6EA-316822BC83A7}" type="presParOf" srcId="{0CBC59CB-C8E6-4FED-B252-2970E053589A}" destId="{C5BA47AD-31E0-457E-B898-FCD87A0DB19E}" srcOrd="0" destOrd="0" presId="urn:microsoft.com/office/officeart/2005/8/layout/chart3"/>
    <dgm:cxn modelId="{E8A8E4DE-7A25-41E0-AD75-09078F93C8FA}" type="presParOf" srcId="{0CBC59CB-C8E6-4FED-B252-2970E053589A}" destId="{AA1E9203-EACC-4F93-8EFB-7C9D1CD8B1B9}" srcOrd="1" destOrd="0" presId="urn:microsoft.com/office/officeart/2005/8/layout/chart3"/>
    <dgm:cxn modelId="{8AF67C62-9F3A-4E1F-B032-B8F0D90AE788}" type="presParOf" srcId="{0CBC59CB-C8E6-4FED-B252-2970E053589A}" destId="{82A64D09-1089-4144-B67E-6872235850EF}" srcOrd="2" destOrd="0" presId="urn:microsoft.com/office/officeart/2005/8/layout/chart3"/>
    <dgm:cxn modelId="{431BD956-9FE5-4609-A549-9190BC75C1D7}" type="presParOf" srcId="{0CBC59CB-C8E6-4FED-B252-2970E053589A}" destId="{EE059B7E-2153-44EE-B6BB-5396CB2098B5}" srcOrd="3" destOrd="0" presId="urn:microsoft.com/office/officeart/2005/8/layout/chart3"/>
    <dgm:cxn modelId="{0E6312F4-596B-4B37-B3A2-15374D468D49}" type="presParOf" srcId="{0CBC59CB-C8E6-4FED-B252-2970E053589A}" destId="{3CF016CD-BCC1-4DE2-9054-0A28C6BAF9D8}" srcOrd="4" destOrd="0" presId="urn:microsoft.com/office/officeart/2005/8/layout/chart3"/>
    <dgm:cxn modelId="{A741B33D-D8A2-41FC-B46C-D83A1C645F23}" type="presParOf" srcId="{0CBC59CB-C8E6-4FED-B252-2970E053589A}" destId="{326ED419-953F-4036-AF84-F2F0435A37A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CB910-C9E6-4268-B81B-635DA2A39533}">
      <dsp:nvSpPr>
        <dsp:cNvPr id="0" name=""/>
        <dsp:cNvSpPr/>
      </dsp:nvSpPr>
      <dsp:spPr>
        <a:xfrm rot="5400000">
          <a:off x="-215043" y="215809"/>
          <a:ext cx="1433625" cy="100353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solidFill>
                <a:schemeClr val="tx1"/>
              </a:solidFill>
            </a:rPr>
            <a:t>数据</a:t>
          </a:r>
          <a:endParaRPr lang="zh-CN" altLang="en-US" sz="2500" b="1" kern="1200" dirty="0">
            <a:solidFill>
              <a:schemeClr val="tx1"/>
            </a:solidFill>
          </a:endParaRPr>
        </a:p>
      </dsp:txBody>
      <dsp:txXfrm rot="-5400000">
        <a:off x="2" y="502534"/>
        <a:ext cx="1003537" cy="430088"/>
      </dsp:txXfrm>
    </dsp:sp>
    <dsp:sp modelId="{2758F657-5C6B-4F34-BF48-6CD4182CA3A3}">
      <dsp:nvSpPr>
        <dsp:cNvPr id="0" name=""/>
        <dsp:cNvSpPr/>
      </dsp:nvSpPr>
      <dsp:spPr>
        <a:xfrm rot="5400000">
          <a:off x="2094704" y="-1090400"/>
          <a:ext cx="931856" cy="311418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pitchFamily="49" charset="-122"/>
              <a:ea typeface="楷体" panose="02010609060101010101" pitchFamily="49" charset="-122"/>
            </a:rPr>
            <a:t>新闻</a:t>
          </a:r>
          <a:endParaRPr lang="zh-CN" altLang="en-US" sz="2300" kern="1200" dirty="0">
            <a:latin typeface="楷体" panose="02010609060101010101" pitchFamily="49" charset="-122"/>
            <a:ea typeface="楷体" panose="02010609060101010101" pitchFamily="49" charset="-122"/>
          </a:endParaRPr>
        </a:p>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pitchFamily="49" charset="-122"/>
              <a:ea typeface="楷体" panose="02010609060101010101" pitchFamily="49" charset="-122"/>
            </a:rPr>
            <a:t>微博</a:t>
          </a:r>
          <a:endParaRPr lang="zh-CN" altLang="en-US" sz="2300" kern="1200" dirty="0">
            <a:latin typeface="楷体" panose="02010609060101010101" pitchFamily="49" charset="-122"/>
            <a:ea typeface="楷体" panose="02010609060101010101" pitchFamily="49" charset="-122"/>
          </a:endParaRPr>
        </a:p>
      </dsp:txBody>
      <dsp:txXfrm rot="-5400000">
        <a:off x="1003538" y="46255"/>
        <a:ext cx="3068700" cy="840878"/>
      </dsp:txXfrm>
    </dsp:sp>
    <dsp:sp modelId="{37334B70-34BC-4F76-A443-F734C81CA7DA}">
      <dsp:nvSpPr>
        <dsp:cNvPr id="0" name=""/>
        <dsp:cNvSpPr/>
      </dsp:nvSpPr>
      <dsp:spPr>
        <a:xfrm rot="5400000">
          <a:off x="-215043" y="1453001"/>
          <a:ext cx="1433625" cy="100353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solidFill>
                <a:schemeClr val="tx1"/>
              </a:solidFill>
              <a:latin typeface="+mn-ea"/>
              <a:ea typeface="+mn-ea"/>
            </a:rPr>
            <a:t>事件</a:t>
          </a:r>
          <a:endParaRPr lang="zh-CN" altLang="en-US" sz="2500" b="1" kern="1200" dirty="0">
            <a:solidFill>
              <a:schemeClr val="tx1"/>
            </a:solidFill>
            <a:latin typeface="+mn-ea"/>
            <a:ea typeface="+mn-ea"/>
          </a:endParaRPr>
        </a:p>
      </dsp:txBody>
      <dsp:txXfrm rot="-5400000">
        <a:off x="2" y="1739726"/>
        <a:ext cx="1003537" cy="430088"/>
      </dsp:txXfrm>
    </dsp:sp>
    <dsp:sp modelId="{BEEA5FDE-01CB-49D0-AC56-C7283DF3E1CC}">
      <dsp:nvSpPr>
        <dsp:cNvPr id="0" name=""/>
        <dsp:cNvSpPr/>
      </dsp:nvSpPr>
      <dsp:spPr>
        <a:xfrm rot="5400000">
          <a:off x="2094704" y="146791"/>
          <a:ext cx="931856" cy="311418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pitchFamily="49" charset="-122"/>
              <a:ea typeface="楷体" panose="02010609060101010101" pitchFamily="49" charset="-122"/>
            </a:rPr>
            <a:t>关联关系</a:t>
          </a:r>
          <a:endParaRPr lang="zh-CN" altLang="en-US" sz="2400" kern="1200" dirty="0">
            <a:latin typeface="楷体" panose="02010609060101010101" pitchFamily="49" charset="-122"/>
            <a:ea typeface="楷体" panose="02010609060101010101" pitchFamily="49" charset="-122"/>
          </a:endParaRPr>
        </a:p>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pitchFamily="49" charset="-122"/>
              <a:ea typeface="楷体" panose="02010609060101010101" pitchFamily="49" charset="-122"/>
            </a:rPr>
            <a:t>发生规律</a:t>
          </a:r>
          <a:endParaRPr lang="zh-CN" altLang="en-US" sz="2400" kern="1200" dirty="0">
            <a:latin typeface="楷体" panose="02010609060101010101" pitchFamily="49" charset="-122"/>
            <a:ea typeface="楷体" panose="02010609060101010101" pitchFamily="49" charset="-122"/>
          </a:endParaRPr>
        </a:p>
      </dsp:txBody>
      <dsp:txXfrm rot="-5400000">
        <a:off x="1003538" y="1283447"/>
        <a:ext cx="3068700" cy="840878"/>
      </dsp:txXfrm>
    </dsp:sp>
    <dsp:sp modelId="{1F333DEB-2833-49AA-A1BB-77F4C6D376E7}">
      <dsp:nvSpPr>
        <dsp:cNvPr id="0" name=""/>
        <dsp:cNvSpPr/>
      </dsp:nvSpPr>
      <dsp:spPr>
        <a:xfrm rot="5400000">
          <a:off x="-215043" y="2690193"/>
          <a:ext cx="1433625" cy="100353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solidFill>
                <a:schemeClr val="tx1"/>
              </a:solidFill>
              <a:latin typeface="+mn-ea"/>
              <a:ea typeface="+mn-ea"/>
            </a:rPr>
            <a:t>预测</a:t>
          </a:r>
          <a:endParaRPr lang="zh-CN" altLang="en-US" sz="2500" b="1" kern="1200" dirty="0">
            <a:solidFill>
              <a:schemeClr val="tx1"/>
            </a:solidFill>
            <a:latin typeface="+mn-ea"/>
            <a:ea typeface="+mn-ea"/>
          </a:endParaRPr>
        </a:p>
      </dsp:txBody>
      <dsp:txXfrm rot="-5400000">
        <a:off x="2" y="2976918"/>
        <a:ext cx="1003537" cy="430088"/>
      </dsp:txXfrm>
    </dsp:sp>
    <dsp:sp modelId="{BAC8880C-5961-48AB-81C9-ADE753853730}">
      <dsp:nvSpPr>
        <dsp:cNvPr id="0" name=""/>
        <dsp:cNvSpPr/>
      </dsp:nvSpPr>
      <dsp:spPr>
        <a:xfrm rot="5400000">
          <a:off x="2094704" y="1383983"/>
          <a:ext cx="931856" cy="311418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pitchFamily="49" charset="-122"/>
              <a:ea typeface="楷体" panose="02010609060101010101" pitchFamily="49" charset="-122"/>
            </a:rPr>
            <a:t>即将发生的事件</a:t>
          </a:r>
          <a:endParaRPr lang="zh-CN" altLang="en-US" sz="2400" kern="1200" dirty="0">
            <a:latin typeface="楷体" panose="02010609060101010101" pitchFamily="49" charset="-122"/>
            <a:ea typeface="楷体" panose="02010609060101010101" pitchFamily="49" charset="-122"/>
          </a:endParaRPr>
        </a:p>
        <a:p>
          <a:pPr marL="228600" lvl="1" indent="-228600" algn="l" defTabSz="1066800">
            <a:lnSpc>
              <a:spcPct val="90000"/>
            </a:lnSpc>
            <a:spcBef>
              <a:spcPct val="0"/>
            </a:spcBef>
            <a:spcAft>
              <a:spcPct val="15000"/>
            </a:spcAft>
            <a:buChar char="••"/>
          </a:pPr>
          <a:r>
            <a:rPr lang="zh-CN" altLang="en-US" sz="2400" kern="1200" dirty="0" smtClean="0">
              <a:latin typeface="楷体" panose="02010609060101010101" pitchFamily="49" charset="-122"/>
              <a:ea typeface="楷体" panose="02010609060101010101" pitchFamily="49" charset="-122"/>
            </a:rPr>
            <a:t>事件的传播因素</a:t>
          </a:r>
          <a:endParaRPr lang="zh-CN" altLang="en-US" sz="2400" kern="1200" dirty="0">
            <a:latin typeface="楷体" panose="02010609060101010101" pitchFamily="49" charset="-122"/>
            <a:ea typeface="楷体" panose="02010609060101010101" pitchFamily="49" charset="-122"/>
          </a:endParaRPr>
        </a:p>
      </dsp:txBody>
      <dsp:txXfrm rot="-5400000">
        <a:off x="1003538" y="2520639"/>
        <a:ext cx="3068700" cy="840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A47AD-31E0-457E-B898-FCD87A0DB19E}">
      <dsp:nvSpPr>
        <dsp:cNvPr id="0" name=""/>
        <dsp:cNvSpPr/>
      </dsp:nvSpPr>
      <dsp:spPr>
        <a:xfrm>
          <a:off x="2738795" y="387696"/>
          <a:ext cx="3670420" cy="3670420"/>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楷体" panose="02010609060101010101" pitchFamily="49" charset="-122"/>
              <a:ea typeface="楷体" panose="02010609060101010101" pitchFamily="49" charset="-122"/>
            </a:rPr>
            <a:t>中性：</a:t>
          </a:r>
          <a:r>
            <a:rPr lang="zh-CN" sz="2000" kern="1200" dirty="0" smtClean="0">
              <a:solidFill>
                <a:schemeClr val="tx1"/>
              </a:solidFill>
              <a:latin typeface="楷体" panose="02010609060101010101" pitchFamily="49" charset="-122"/>
              <a:ea typeface="楷体" panose="02010609060101010101" pitchFamily="49" charset="-122"/>
            </a:rPr>
            <a:t>人大</a:t>
          </a:r>
          <a:r>
            <a:rPr lang="zh-CN" sz="2000" kern="1200" dirty="0" smtClean="0">
              <a:solidFill>
                <a:schemeClr val="tx1"/>
              </a:solidFill>
              <a:latin typeface="楷体" panose="02010609060101010101" pitchFamily="49" charset="-122"/>
              <a:ea typeface="楷体" panose="02010609060101010101" pitchFamily="49" charset="-122"/>
            </a:rPr>
            <a:t>为昆明暴恐事件遇难者默哀</a:t>
          </a:r>
          <a:endParaRPr lang="zh-CN" altLang="en-US" sz="2000" kern="1200" dirty="0">
            <a:solidFill>
              <a:schemeClr val="tx1"/>
            </a:solidFill>
            <a:latin typeface="楷体" panose="02010609060101010101" pitchFamily="49" charset="-122"/>
            <a:ea typeface="楷体" panose="02010609060101010101" pitchFamily="49" charset="-122"/>
          </a:endParaRPr>
        </a:p>
      </dsp:txBody>
      <dsp:txXfrm>
        <a:off x="4734367" y="1064975"/>
        <a:ext cx="1245321" cy="1223473"/>
      </dsp:txXfrm>
    </dsp:sp>
    <dsp:sp modelId="{82A64D09-1089-4144-B67E-6872235850EF}">
      <dsp:nvSpPr>
        <dsp:cNvPr id="0" name=""/>
        <dsp:cNvSpPr/>
      </dsp:nvSpPr>
      <dsp:spPr>
        <a:xfrm>
          <a:off x="2725810" y="394897"/>
          <a:ext cx="3670420" cy="3670420"/>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楷体" panose="02010609060101010101" pitchFamily="49" charset="-122"/>
              <a:ea typeface="楷体" panose="02010609060101010101" pitchFamily="49" charset="-122"/>
            </a:rPr>
            <a:t>积极：</a:t>
          </a:r>
          <a:r>
            <a:rPr lang="en-US" sz="2000" kern="1200" dirty="0" smtClean="0">
              <a:solidFill>
                <a:schemeClr val="tx1"/>
              </a:solidFill>
              <a:latin typeface="楷体" panose="02010609060101010101" pitchFamily="49" charset="-122"/>
              <a:ea typeface="楷体" panose="02010609060101010101" pitchFamily="49" charset="-122"/>
            </a:rPr>
            <a:t>#</a:t>
          </a:r>
          <a:r>
            <a:rPr lang="zh-CN" sz="2000" kern="1200" dirty="0" smtClean="0">
              <a:solidFill>
                <a:schemeClr val="tx1"/>
              </a:solidFill>
              <a:latin typeface="楷体" panose="02010609060101010101" pitchFamily="49" charset="-122"/>
              <a:ea typeface="楷体" panose="02010609060101010101" pitchFamily="49" charset="-122"/>
            </a:rPr>
            <a:t>祈福昆明</a:t>
          </a:r>
          <a:endParaRPr lang="zh-CN" altLang="en-US" sz="2000" kern="1200" dirty="0">
            <a:solidFill>
              <a:schemeClr val="tx1"/>
            </a:solidFill>
            <a:latin typeface="楷体" panose="02010609060101010101" pitchFamily="49" charset="-122"/>
            <a:ea typeface="楷体" panose="02010609060101010101" pitchFamily="49" charset="-122"/>
          </a:endParaRPr>
        </a:p>
      </dsp:txBody>
      <dsp:txXfrm>
        <a:off x="3730806" y="2710757"/>
        <a:ext cx="1660428" cy="1136082"/>
      </dsp:txXfrm>
    </dsp:sp>
    <dsp:sp modelId="{3CF016CD-BCC1-4DE2-9054-0A28C6BAF9D8}">
      <dsp:nvSpPr>
        <dsp:cNvPr id="0" name=""/>
        <dsp:cNvSpPr/>
      </dsp:nvSpPr>
      <dsp:spPr>
        <a:xfrm>
          <a:off x="2725810" y="394933"/>
          <a:ext cx="3670420" cy="3670420"/>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楷体" panose="02010609060101010101" pitchFamily="49" charset="-122"/>
              <a:ea typeface="楷体" panose="02010609060101010101" pitchFamily="49" charset="-122"/>
            </a:rPr>
            <a:t>消极：</a:t>
          </a:r>
          <a:r>
            <a:rPr lang="zh-CN" altLang="en-US" sz="2000" kern="1200" dirty="0" smtClean="0">
              <a:solidFill>
                <a:schemeClr val="tx1"/>
              </a:solidFill>
              <a:latin typeface="楷体" panose="02010609060101010101" pitchFamily="49" charset="-122"/>
              <a:ea typeface="楷体" panose="02010609060101010101" pitchFamily="49" charset="-122"/>
            </a:rPr>
            <a:t>昆明</a:t>
          </a:r>
          <a:r>
            <a:rPr lang="zh-CN" altLang="en-US" sz="2000" kern="1200" dirty="0" smtClean="0">
              <a:solidFill>
                <a:schemeClr val="tx1"/>
              </a:solidFill>
              <a:latin typeface="楷体" panose="02010609060101010101" pitchFamily="49" charset="-122"/>
              <a:ea typeface="楷体" panose="02010609060101010101" pitchFamily="49" charset="-122"/>
            </a:rPr>
            <a:t>。昨夜，走过一场恶梦！</a:t>
          </a:r>
          <a:endParaRPr lang="zh-CN" altLang="en-US" sz="2000" kern="1200" dirty="0">
            <a:solidFill>
              <a:schemeClr val="tx1"/>
            </a:solidFill>
            <a:latin typeface="楷体" panose="02010609060101010101" pitchFamily="49" charset="-122"/>
            <a:ea typeface="楷体" panose="02010609060101010101" pitchFamily="49" charset="-122"/>
          </a:endParaRPr>
        </a:p>
      </dsp:txBody>
      <dsp:txXfrm>
        <a:off x="3119070" y="1115909"/>
        <a:ext cx="1245321" cy="12234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0.10443</cdr:x>
      <cdr:y>0.20788</cdr:y>
    </cdr:from>
    <cdr:to>
      <cdr:x>0.91902</cdr:x>
      <cdr:y>0.59284</cdr:y>
    </cdr:to>
    <cdr:sp macro="" textlink="">
      <cdr:nvSpPr>
        <cdr:cNvPr id="5" name="任意多边形 4"/>
        <cdr:cNvSpPr/>
      </cdr:nvSpPr>
      <cdr:spPr>
        <a:xfrm xmlns:a="http://schemas.openxmlformats.org/drawingml/2006/main" rot="21439945">
          <a:off x="488440" y="376316"/>
          <a:ext cx="3810000" cy="696851"/>
        </a:xfrm>
        <a:custGeom xmlns:a="http://schemas.openxmlformats.org/drawingml/2006/main">
          <a:avLst/>
          <a:gdLst>
            <a:gd name="connsiteX0" fmla="*/ 0 w 3810000"/>
            <a:gd name="connsiteY0" fmla="*/ 652272 h 696851"/>
            <a:gd name="connsiteX1" fmla="*/ 2663952 w 3810000"/>
            <a:gd name="connsiteY1" fmla="*/ 627888 h 696851"/>
            <a:gd name="connsiteX2" fmla="*/ 3810000 w 3810000"/>
            <a:gd name="connsiteY2" fmla="*/ 0 h 696851"/>
          </a:gdLst>
          <a:ahLst/>
          <a:cxnLst>
            <a:cxn ang="0">
              <a:pos x="connsiteX0" y="connsiteY0"/>
            </a:cxn>
            <a:cxn ang="0">
              <a:pos x="connsiteX1" y="connsiteY1"/>
            </a:cxn>
            <a:cxn ang="0">
              <a:pos x="connsiteX2" y="connsiteY2"/>
            </a:cxn>
          </a:cxnLst>
          <a:rect l="l" t="t" r="r" b="b"/>
          <a:pathLst>
            <a:path w="3810000" h="696851">
              <a:moveTo>
                <a:pt x="0" y="652272"/>
              </a:moveTo>
              <a:cubicBezTo>
                <a:pt x="1014476" y="694436"/>
                <a:pt x="2028952" y="736600"/>
                <a:pt x="2663952" y="627888"/>
              </a:cubicBezTo>
              <a:cubicBezTo>
                <a:pt x="3298952" y="519176"/>
                <a:pt x="3615944" y="112776"/>
                <a:pt x="3810000" y="0"/>
              </a:cubicBezTo>
            </a:path>
          </a:pathLst>
        </a:custGeom>
        <a:noFill xmlns:a="http://schemas.openxmlformats.org/drawingml/2006/main"/>
        <a:ln xmlns:a="http://schemas.openxmlformats.org/drawingml/2006/main">
          <a:solidFill>
            <a:schemeClr val="accent2">
              <a:lumMod val="50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kumimoji="1" sz="1200">
                <a:latin typeface="Times New Roman" charset="0"/>
                <a:ea typeface="宋体" charset="0"/>
                <a:cs typeface="宋体"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fld id="{A110A7A5-8175-4690-B1E6-8D80A6B4D30E}" type="datetimeFigureOut">
              <a:rPr lang="zh-CN" altLang="en-US"/>
              <a:pPr>
                <a:defRPr/>
              </a:pPr>
              <a:t>2014/12/7 Sunday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kumimoji="1" sz="1200">
                <a:latin typeface="Times New Roman" charset="0"/>
                <a:ea typeface="宋体" charset="0"/>
                <a:cs typeface="宋体" charset="0"/>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ea typeface="宋体" charset="-122"/>
              </a:defRPr>
            </a:lvl1pPr>
          </a:lstStyle>
          <a:p>
            <a:pPr>
              <a:defRPr/>
            </a:pPr>
            <a:fld id="{8954C469-29DE-4185-ACF2-4BD08080C294}" type="slidenum">
              <a:rPr lang="zh-CN" altLang="en-US"/>
              <a:pPr>
                <a:defRPr/>
              </a:pPr>
              <a:t>‹#›</a:t>
            </a:fld>
            <a:endParaRPr lang="zh-CN" altLang="en-US"/>
          </a:p>
        </p:txBody>
      </p:sp>
    </p:spTree>
    <p:extLst>
      <p:ext uri="{BB962C8B-B14F-4D97-AF65-F5344CB8AC3E}">
        <p14:creationId xmlns:p14="http://schemas.microsoft.com/office/powerpoint/2010/main" val="213069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imes New Roman" panose="02020603050405020304" pitchFamily="18"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3394335-33EC-4485-8C8B-AA7ADA870C3E}" type="datetimeFigureOut">
              <a:rPr lang="zh-CN" altLang="en-US"/>
              <a:pPr>
                <a:defRPr/>
              </a:pPr>
              <a:t>2014/12/7 Sunday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Times New Roman" panose="02020603050405020304" pitchFamily="18"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charset="-122"/>
              </a:defRPr>
            </a:lvl1pPr>
          </a:lstStyle>
          <a:p>
            <a:pPr>
              <a:defRPr/>
            </a:pPr>
            <a:fld id="{4DAFA04A-FCEC-471F-9690-531CB37B1763}" type="slidenum">
              <a:rPr lang="zh-CN" altLang="en-US"/>
              <a:pPr>
                <a:defRPr/>
              </a:pPr>
              <a:t>‹#›</a:t>
            </a:fld>
            <a:endParaRPr lang="zh-CN" altLang="en-US"/>
          </a:p>
        </p:txBody>
      </p:sp>
    </p:spTree>
    <p:extLst>
      <p:ext uri="{BB962C8B-B14F-4D97-AF65-F5344CB8AC3E}">
        <p14:creationId xmlns:p14="http://schemas.microsoft.com/office/powerpoint/2010/main" val="3156446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我们观察到</a:t>
            </a:r>
            <a:r>
              <a:rPr lang="en-US" altLang="zh-CN" dirty="0" smtClean="0"/>
              <a:t>24</a:t>
            </a:r>
            <a:r>
              <a:rPr lang="zh-CN" altLang="en-US" dirty="0" smtClean="0"/>
              <a:t>起暴恐事件中，</a:t>
            </a:r>
            <a:r>
              <a:rPr lang="en-US" altLang="zh-CN" dirty="0" smtClean="0"/>
              <a:t>21</a:t>
            </a:r>
            <a:r>
              <a:rPr lang="zh-CN" altLang="en-US" dirty="0" smtClean="0"/>
              <a:t>起发生在新疆。我们基于新疆发生的暴恐事件，建立暴恐预测模型。我们将新疆发生的暴恐事件按行政区划分，每个事件用节点表示，节点有地点和时间属性。我们对暴恐事件发生规律总结时发现，很多暴恐事件发生后，在短时间内，同一地点又有新的暴恐事件发生。那暴恐事件短时间内在同一地点重复发生的概率到底是多少呢？</a:t>
            </a:r>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E7E4B469-79D2-41B9-963D-F3258BA9ECA3}" type="slidenum">
              <a:rPr lang="zh-CN" altLang="en-US" sz="1200"/>
              <a:pPr/>
              <a:t>23</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竞赛题目要求预测</a:t>
            </a:r>
            <a:r>
              <a:rPr lang="en-US" altLang="zh-CN" dirty="0" smtClean="0"/>
              <a:t>2014</a:t>
            </a:r>
            <a:r>
              <a:rPr lang="zh-CN" altLang="en-US" dirty="0" smtClean="0"/>
              <a:t>年</a:t>
            </a:r>
            <a:r>
              <a:rPr lang="en-US" altLang="zh-CN" dirty="0" smtClean="0"/>
              <a:t>4</a:t>
            </a:r>
            <a:r>
              <a:rPr lang="zh-CN" altLang="en-US" dirty="0" smtClean="0"/>
              <a:t>月后的</a:t>
            </a:r>
            <a:r>
              <a:rPr lang="en-US" altLang="zh-CN" dirty="0" smtClean="0"/>
              <a:t>3</a:t>
            </a:r>
            <a:r>
              <a:rPr lang="zh-CN" altLang="en-US" dirty="0" smtClean="0"/>
              <a:t>个月的暴恐事件的发生，因此我们将求解重复发生暴恐事件的时间间隔定义为</a:t>
            </a:r>
            <a:r>
              <a:rPr lang="en-US" altLang="zh-CN" dirty="0" smtClean="0"/>
              <a:t>3</a:t>
            </a:r>
            <a:r>
              <a:rPr lang="zh-CN" altLang="en-US" dirty="0" smtClean="0"/>
              <a:t>个月，计算</a:t>
            </a:r>
            <a:r>
              <a:rPr lang="en-US" altLang="zh-CN" dirty="0" smtClean="0"/>
              <a:t>3</a:t>
            </a:r>
            <a:r>
              <a:rPr lang="zh-CN" altLang="en-US" dirty="0" smtClean="0"/>
              <a:t>个月内在同一地点重复发生暴恐事件的概率。对于某一暴恐事件，如果在此事件的前三个月内，在事件发生的同一地点发生过暴恐事件，我们认为该暴恐时间为“重复发生”暴恐事件，定义其在事件转移链中事件节点值为</a:t>
            </a:r>
            <a:r>
              <a:rPr lang="en-US" altLang="zh-CN" dirty="0" smtClean="0"/>
              <a:t>1</a:t>
            </a:r>
            <a:r>
              <a:rPr lang="zh-CN" altLang="en-US" dirty="0" smtClean="0"/>
              <a:t>。（弹出节点图，演示求解方法）（弹出公式）节点值可以用以下数学公式描述。</a:t>
            </a:r>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15864525-0B54-4143-A07F-B1F36853CCE8}" type="slidenum">
              <a:rPr lang="zh-CN" altLang="en-US" sz="1200"/>
              <a:pPr/>
              <a:t>24</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通过以上定义，我们可以计算“重复发生”暴恐事件的概率。算法为“重复发生”暴恐事件的数目（即转移链中节点值等于</a:t>
            </a:r>
            <a:r>
              <a:rPr lang="en-US" altLang="zh-CN" dirty="0" smtClean="0"/>
              <a:t>1</a:t>
            </a:r>
            <a:r>
              <a:rPr lang="zh-CN" altLang="en-US" dirty="0" smtClean="0"/>
              <a:t>的数目）除以暴恐事件总数（节点总数）。将模型应用于现有</a:t>
            </a:r>
            <a:r>
              <a:rPr lang="en-US" altLang="zh-CN" dirty="0" smtClean="0"/>
              <a:t>2011</a:t>
            </a:r>
            <a:r>
              <a:rPr lang="zh-CN" altLang="en-US" dirty="0" smtClean="0"/>
              <a:t>年</a:t>
            </a:r>
            <a:r>
              <a:rPr lang="en-US" altLang="zh-CN" dirty="0" smtClean="0"/>
              <a:t>5</a:t>
            </a:r>
            <a:r>
              <a:rPr lang="zh-CN" altLang="en-US" dirty="0" smtClean="0"/>
              <a:t>月</a:t>
            </a:r>
            <a:r>
              <a:rPr lang="en-US" altLang="zh-CN" dirty="0" smtClean="0"/>
              <a:t>-2014</a:t>
            </a:r>
            <a:r>
              <a:rPr lang="zh-CN" altLang="en-US" dirty="0" smtClean="0"/>
              <a:t>年</a:t>
            </a:r>
            <a:r>
              <a:rPr lang="en-US" altLang="zh-CN" dirty="0" smtClean="0"/>
              <a:t>4</a:t>
            </a:r>
            <a:r>
              <a:rPr lang="zh-CN" altLang="en-US" dirty="0" smtClean="0"/>
              <a:t>月暴恐数据，得到“重复发生”暴恐事件的概率为</a:t>
            </a:r>
            <a:r>
              <a:rPr lang="en-US" altLang="zh-CN" dirty="0" smtClean="0"/>
              <a:t>0.31</a:t>
            </a:r>
            <a:r>
              <a:rPr lang="zh-CN" altLang="en-US" dirty="0" smtClean="0"/>
              <a:t>，表面暴恐事件</a:t>
            </a:r>
            <a:r>
              <a:rPr lang="en-US" altLang="zh-CN" dirty="0" smtClean="0"/>
              <a:t>3</a:t>
            </a:r>
            <a:r>
              <a:rPr lang="zh-CN" altLang="en-US" dirty="0" smtClean="0"/>
              <a:t>个月内在同一地点重复发生的概率为</a:t>
            </a:r>
            <a:r>
              <a:rPr lang="en-US" altLang="zh-CN" dirty="0" smtClean="0"/>
              <a:t>0.31</a:t>
            </a:r>
            <a:r>
              <a:rPr lang="zh-CN" altLang="en-US" dirty="0" smtClean="0"/>
              <a:t>。</a:t>
            </a:r>
            <a:endParaRPr lang="en-US" altLang="zh-CN" dirty="0"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962AB346-2925-4016-B59C-EF043CD66EDF}" type="slidenum">
              <a:rPr lang="zh-CN" altLang="en-US" sz="1200"/>
              <a:pPr/>
              <a:t>25</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海量公司提供的数据集中包含</a:t>
            </a:r>
            <a:r>
              <a:rPr lang="en-US" altLang="zh-CN" dirty="0" smtClean="0"/>
              <a:t>2011</a:t>
            </a:r>
            <a:r>
              <a:rPr lang="zh-CN" altLang="en-US" dirty="0" smtClean="0"/>
              <a:t>年</a:t>
            </a:r>
            <a:r>
              <a:rPr lang="en-US" altLang="zh-CN" dirty="0" smtClean="0"/>
              <a:t>5</a:t>
            </a:r>
            <a:r>
              <a:rPr lang="zh-CN" altLang="en-US" dirty="0" smtClean="0"/>
              <a:t>月</a:t>
            </a:r>
            <a:r>
              <a:rPr lang="en-US" altLang="zh-CN" dirty="0" smtClean="0"/>
              <a:t>—2014</a:t>
            </a:r>
            <a:r>
              <a:rPr lang="zh-CN" altLang="en-US" dirty="0" smtClean="0"/>
              <a:t>年</a:t>
            </a:r>
            <a:r>
              <a:rPr lang="en-US" altLang="zh-CN" dirty="0" smtClean="0"/>
              <a:t>4</a:t>
            </a:r>
            <a:r>
              <a:rPr lang="zh-CN" altLang="en-US" dirty="0" smtClean="0"/>
              <a:t>月的数据，观察</a:t>
            </a:r>
            <a:r>
              <a:rPr lang="en-US" altLang="zh-CN" dirty="0" smtClean="0"/>
              <a:t>2014</a:t>
            </a:r>
            <a:r>
              <a:rPr lang="zh-CN" altLang="en-US" dirty="0" smtClean="0"/>
              <a:t>年</a:t>
            </a:r>
            <a:r>
              <a:rPr lang="en-US" altLang="zh-CN" dirty="0" smtClean="0"/>
              <a:t>3</a:t>
            </a:r>
            <a:r>
              <a:rPr lang="zh-CN" altLang="en-US" dirty="0" smtClean="0"/>
              <a:t>月</a:t>
            </a:r>
            <a:r>
              <a:rPr lang="en-US" altLang="zh-CN" dirty="0" smtClean="0"/>
              <a:t>-4</a:t>
            </a:r>
            <a:r>
              <a:rPr lang="zh-CN" altLang="en-US" dirty="0" smtClean="0"/>
              <a:t>月的数据，如表，</a:t>
            </a:r>
            <a:r>
              <a:rPr lang="en-US" altLang="zh-CN" dirty="0" smtClean="0"/>
              <a:t>4</a:t>
            </a:r>
            <a:r>
              <a:rPr lang="zh-CN" altLang="en-US" dirty="0" smtClean="0"/>
              <a:t>月</a:t>
            </a:r>
            <a:r>
              <a:rPr lang="en-US" altLang="zh-CN" dirty="0" smtClean="0"/>
              <a:t>30</a:t>
            </a:r>
            <a:r>
              <a:rPr lang="zh-CN" altLang="en-US" dirty="0" smtClean="0"/>
              <a:t>乌鲁木齐发生暴恐事件，根据我们“重复发生”暴恐事件概率估计，</a:t>
            </a:r>
            <a:r>
              <a:rPr lang="en-US" altLang="zh-CN" dirty="0" smtClean="0"/>
              <a:t>5</a:t>
            </a:r>
            <a:r>
              <a:rPr lang="zh-CN" altLang="en-US" dirty="0" smtClean="0"/>
              <a:t>月</a:t>
            </a:r>
            <a:r>
              <a:rPr lang="en-US" altLang="zh-CN" dirty="0" smtClean="0"/>
              <a:t>-7</a:t>
            </a:r>
            <a:r>
              <a:rPr lang="zh-CN" altLang="en-US" dirty="0" smtClean="0"/>
              <a:t>月乌鲁木齐再次发生暴恐事件的概率为</a:t>
            </a:r>
            <a:r>
              <a:rPr lang="en-US" altLang="zh-CN" dirty="0" smtClean="0"/>
              <a:t>0.31</a:t>
            </a:r>
            <a:r>
              <a:rPr lang="zh-CN" altLang="en-US" dirty="0" smtClean="0"/>
              <a:t>，互联网新闻查询，得到</a:t>
            </a:r>
            <a:r>
              <a:rPr lang="en-US" altLang="zh-CN" dirty="0" smtClean="0"/>
              <a:t>2014</a:t>
            </a:r>
            <a:r>
              <a:rPr lang="zh-CN" altLang="en-US" dirty="0" smtClean="0"/>
              <a:t>年</a:t>
            </a:r>
            <a:r>
              <a:rPr lang="en-US" altLang="zh-CN" dirty="0" smtClean="0"/>
              <a:t>5</a:t>
            </a:r>
            <a:r>
              <a:rPr lang="zh-CN" altLang="en-US" dirty="0" smtClean="0"/>
              <a:t>月</a:t>
            </a:r>
            <a:r>
              <a:rPr lang="en-US" altLang="zh-CN" dirty="0" smtClean="0"/>
              <a:t>-7</a:t>
            </a:r>
            <a:r>
              <a:rPr lang="zh-CN" altLang="en-US" dirty="0" smtClean="0"/>
              <a:t>月发生的暴恐事件如表，发现</a:t>
            </a:r>
            <a:r>
              <a:rPr lang="en-US" altLang="zh-CN" dirty="0" smtClean="0"/>
              <a:t>5</a:t>
            </a:r>
            <a:r>
              <a:rPr lang="zh-CN" altLang="en-US" dirty="0" smtClean="0"/>
              <a:t>月</a:t>
            </a:r>
            <a:r>
              <a:rPr lang="en-US" altLang="zh-CN" dirty="0" smtClean="0"/>
              <a:t>22</a:t>
            </a:r>
            <a:r>
              <a:rPr lang="zh-CN" altLang="en-US" dirty="0" smtClean="0"/>
              <a:t>日乌鲁木齐发生爆炸案。因此，我们的预测模型是有效的。</a:t>
            </a:r>
            <a:endParaRPr lang="zh-CN" altLang="en-US" dirty="0"/>
          </a:p>
        </p:txBody>
      </p:sp>
      <p:sp>
        <p:nvSpPr>
          <p:cNvPr id="4" name="灯片编号占位符 3"/>
          <p:cNvSpPr>
            <a:spLocks noGrp="1"/>
          </p:cNvSpPr>
          <p:nvPr>
            <p:ph type="sldNum" sz="quarter" idx="10"/>
          </p:nvPr>
        </p:nvSpPr>
        <p:spPr/>
        <p:txBody>
          <a:bodyPr/>
          <a:lstStyle/>
          <a:p>
            <a:pPr>
              <a:defRPr/>
            </a:pPr>
            <a:fld id="{4DAFA04A-FCEC-471F-9690-531CB37B1763}" type="slidenum">
              <a:rPr lang="zh-CN" altLang="en-US" smtClean="0"/>
              <a:pPr>
                <a:defRPr/>
              </a:pPr>
              <a:t>26</a:t>
            </a:fld>
            <a:endParaRPr lang="zh-CN" altLang="en-US"/>
          </a:p>
        </p:txBody>
      </p:sp>
    </p:spTree>
    <p:extLst>
      <p:ext uri="{BB962C8B-B14F-4D97-AF65-F5344CB8AC3E}">
        <p14:creationId xmlns:p14="http://schemas.microsoft.com/office/powerpoint/2010/main" val="4088622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我们考察当前事件新闻报道量的影响因素，用回归模型拟合数据，发现当前事件报道量和</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a:r>
            <a:br>
              <a:rPr lang="zh-CN" altLang="en-US" dirty="0" smtClean="0"/>
            </a:br>
            <a:r>
              <a:rPr lang="en-US" altLang="zh-CN" dirty="0" smtClean="0"/>
              <a:t>1</a:t>
            </a:r>
            <a:r>
              <a:rPr lang="zh-CN" altLang="en-US" dirty="0" smtClean="0"/>
              <a:t>）当前事件的死亡人数正相关</a:t>
            </a:r>
            <a:br>
              <a:rPr lang="zh-CN" altLang="en-US" dirty="0" smtClean="0"/>
            </a:br>
            <a:r>
              <a:rPr lang="en-US" altLang="zh-CN" dirty="0" smtClean="0"/>
              <a:t>2</a:t>
            </a:r>
            <a:r>
              <a:rPr lang="zh-CN" altLang="en-US" dirty="0" smtClean="0"/>
              <a:t>）前一个事件的死亡人数呈负相关</a:t>
            </a:r>
            <a:br>
              <a:rPr lang="zh-CN" altLang="en-US" dirty="0" smtClean="0"/>
            </a:br>
            <a:r>
              <a:rPr lang="en-US" altLang="zh-CN" dirty="0" smtClean="0"/>
              <a:t>3</a:t>
            </a:r>
            <a:r>
              <a:rPr lang="zh-CN" altLang="en-US" dirty="0" smtClean="0"/>
              <a:t>）前一个事件的报道量呈负相关 </a:t>
            </a:r>
          </a:p>
          <a:p>
            <a:endParaRPr lang="zh-CN" altLang="en-US" dirty="0"/>
          </a:p>
        </p:txBody>
      </p:sp>
      <p:sp>
        <p:nvSpPr>
          <p:cNvPr id="4" name="灯片编号占位符 3"/>
          <p:cNvSpPr>
            <a:spLocks noGrp="1"/>
          </p:cNvSpPr>
          <p:nvPr>
            <p:ph type="sldNum" sz="quarter" idx="10"/>
          </p:nvPr>
        </p:nvSpPr>
        <p:spPr/>
        <p:txBody>
          <a:bodyPr/>
          <a:lstStyle/>
          <a:p>
            <a:pPr>
              <a:defRPr/>
            </a:pPr>
            <a:fld id="{4DAFA04A-FCEC-471F-9690-531CB37B1763}" type="slidenum">
              <a:rPr lang="zh-CN" altLang="en-US" smtClean="0"/>
              <a:pPr>
                <a:defRPr/>
              </a:pPr>
              <a:t>27</a:t>
            </a:fld>
            <a:endParaRPr lang="zh-CN" altLang="en-US"/>
          </a:p>
        </p:txBody>
      </p:sp>
    </p:spTree>
    <p:extLst>
      <p:ext uri="{BB962C8B-B14F-4D97-AF65-F5344CB8AC3E}">
        <p14:creationId xmlns:p14="http://schemas.microsoft.com/office/powerpoint/2010/main" val="1956265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a:t>
            </a:r>
            <a:r>
              <a:rPr lang="zh-CN" altLang="en-US" dirty="0" smtClean="0"/>
              <a:t>万噪声，噪声中抽样</a:t>
            </a:r>
            <a:endParaRPr lang="zh-CN" altLang="en-US" dirty="0"/>
          </a:p>
        </p:txBody>
      </p:sp>
      <p:sp>
        <p:nvSpPr>
          <p:cNvPr id="4" name="灯片编号占位符 3"/>
          <p:cNvSpPr>
            <a:spLocks noGrp="1"/>
          </p:cNvSpPr>
          <p:nvPr>
            <p:ph type="sldNum" sz="quarter" idx="10"/>
          </p:nvPr>
        </p:nvSpPr>
        <p:spPr/>
        <p:txBody>
          <a:bodyPr/>
          <a:lstStyle/>
          <a:p>
            <a:pPr>
              <a:defRPr/>
            </a:pPr>
            <a:fld id="{4DAFA04A-FCEC-471F-9690-531CB37B1763}" type="slidenum">
              <a:rPr lang="zh-CN" altLang="en-US" smtClean="0"/>
              <a:pPr>
                <a:defRPr/>
              </a:pPr>
              <a:t>29</a:t>
            </a:fld>
            <a:endParaRPr lang="zh-CN" altLang="en-US"/>
          </a:p>
        </p:txBody>
      </p:sp>
    </p:spTree>
    <p:extLst>
      <p:ext uri="{BB962C8B-B14F-4D97-AF65-F5344CB8AC3E}">
        <p14:creationId xmlns:p14="http://schemas.microsoft.com/office/powerpoint/2010/main" val="3462472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6E37E42D-FFBB-42C1-9472-2F6D4456F61C}" type="slidenum">
              <a:rPr lang="zh-CN" altLang="en-US" sz="1200" smtClean="0"/>
              <a:pPr/>
              <a:t>30</a:t>
            </a:fld>
            <a:endParaRPr lang="zh-CN"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 各类危害公共安全的事件给广大人民群众的生命和财产带来了严重损害，极大地影响着社会稳定和民族团结。了解这些危害公共安全事件在互联网上的触发、传播机理，找到相关事件间的影响关系和共性，是意义重大的研究课题。可以为事件发生的预测提供支持，</a:t>
            </a:r>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35A64A53-4732-49F1-88FC-C48FDBCFFEDA}" type="slidenum">
              <a:rPr lang="zh-CN" altLang="en-US" sz="1200" smtClean="0"/>
              <a:pPr/>
              <a:t>4</a:t>
            </a:fld>
            <a:endParaRPr lang="zh-CN"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AFA04A-FCEC-471F-9690-531CB37B1763}" type="slidenum">
              <a:rPr lang="zh-CN" altLang="en-US" smtClean="0"/>
              <a:pPr>
                <a:defRPr/>
              </a:pPr>
              <a:t>14</a:t>
            </a:fld>
            <a:endParaRPr lang="zh-CN" altLang="en-US"/>
          </a:p>
        </p:txBody>
      </p:sp>
    </p:spTree>
    <p:extLst>
      <p:ext uri="{BB962C8B-B14F-4D97-AF65-F5344CB8AC3E}">
        <p14:creationId xmlns:p14="http://schemas.microsoft.com/office/powerpoint/2010/main" val="129315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图为每天的新闻报道量，重大事件的发生伴随新闻报道量的骤增，因此每个尖峰即一个重大事件</a:t>
            </a:r>
            <a:endParaRPr lang="en-US" altLang="zh-CN" dirty="0" smtClean="0"/>
          </a:p>
          <a:p>
            <a:r>
              <a:rPr lang="zh-CN" altLang="en-US" dirty="0" smtClean="0"/>
              <a:t>设定一个阈值，新闻量超过阈值的日期很可能发生了重大事件。</a:t>
            </a:r>
            <a:endParaRPr lang="en-US" altLang="zh-CN" dirty="0" smtClean="0"/>
          </a:p>
          <a:p>
            <a:r>
              <a:rPr lang="zh-CN" altLang="en-US" dirty="0" smtClean="0"/>
              <a:t>图中的三个尖峰就代表了巴楚暴恐，天安门爆炸，和昆明</a:t>
            </a:r>
            <a:r>
              <a:rPr lang="en-US" altLang="zh-CN" dirty="0" smtClean="0"/>
              <a:t>301</a:t>
            </a:r>
            <a:r>
              <a:rPr lang="zh-CN" altLang="en-US" dirty="0" smtClean="0"/>
              <a:t>暴力恐怖事件。</a:t>
            </a:r>
            <a:endParaRPr lang="en-US" altLang="zh-CN" dirty="0" smtClean="0"/>
          </a:p>
          <a:p>
            <a:r>
              <a:rPr lang="zh-CN" altLang="en-US" dirty="0" smtClean="0"/>
              <a:t>通过查看这些日期的新闻，我们将所有恐怖主义事件汇总成表。</a:t>
            </a:r>
            <a:endParaRPr lang="en-US" altLang="zh-CN" dirty="0" smtClean="0"/>
          </a:p>
        </p:txBody>
      </p:sp>
      <p:sp>
        <p:nvSpPr>
          <p:cNvPr id="4" name="灯片编号占位符 3"/>
          <p:cNvSpPr>
            <a:spLocks noGrp="1"/>
          </p:cNvSpPr>
          <p:nvPr>
            <p:ph type="sldNum" sz="quarter" idx="10"/>
          </p:nvPr>
        </p:nvSpPr>
        <p:spPr/>
        <p:txBody>
          <a:bodyPr/>
          <a:lstStyle/>
          <a:p>
            <a:pPr>
              <a:defRPr/>
            </a:pPr>
            <a:fld id="{4DAFA04A-FCEC-471F-9690-531CB37B1763}" type="slidenum">
              <a:rPr lang="zh-CN" altLang="en-US" smtClean="0"/>
              <a:pPr>
                <a:defRPr/>
              </a:pPr>
              <a:t>15</a:t>
            </a:fld>
            <a:endParaRPr lang="zh-CN" altLang="en-US"/>
          </a:p>
        </p:txBody>
      </p:sp>
    </p:spTree>
    <p:extLst>
      <p:ext uri="{BB962C8B-B14F-4D97-AF65-F5344CB8AC3E}">
        <p14:creationId xmlns:p14="http://schemas.microsoft.com/office/powerpoint/2010/main" val="1281044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其他两类事件也可以这样做出事件表</a:t>
            </a:r>
          </a:p>
          <a:p>
            <a:endParaRPr lang="zh-CN" altLang="en-US" dirty="0"/>
          </a:p>
        </p:txBody>
      </p:sp>
      <p:sp>
        <p:nvSpPr>
          <p:cNvPr id="4" name="灯片编号占位符 3"/>
          <p:cNvSpPr>
            <a:spLocks noGrp="1"/>
          </p:cNvSpPr>
          <p:nvPr>
            <p:ph type="sldNum" sz="quarter" idx="10"/>
          </p:nvPr>
        </p:nvSpPr>
        <p:spPr/>
        <p:txBody>
          <a:bodyPr/>
          <a:lstStyle/>
          <a:p>
            <a:pPr>
              <a:defRPr/>
            </a:pPr>
            <a:fld id="{4DAFA04A-FCEC-471F-9690-531CB37B1763}" type="slidenum">
              <a:rPr lang="zh-CN" altLang="en-US" smtClean="0"/>
              <a:pPr>
                <a:defRPr/>
              </a:pPr>
              <a:t>16</a:t>
            </a:fld>
            <a:endParaRPr lang="zh-CN" altLang="en-US"/>
          </a:p>
        </p:txBody>
      </p:sp>
    </p:spTree>
    <p:extLst>
      <p:ext uri="{BB962C8B-B14F-4D97-AF65-F5344CB8AC3E}">
        <p14:creationId xmlns:p14="http://schemas.microsoft.com/office/powerpoint/2010/main" val="4180531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词频逆文档频率。</a:t>
            </a:r>
            <a:endParaRPr lang="en-US" altLang="zh-CN" dirty="0" smtClean="0"/>
          </a:p>
          <a:p>
            <a:r>
              <a:rPr lang="zh-CN" altLang="en-US" dirty="0" smtClean="0"/>
              <a:t>用三个关键词对发生日期之后的新闻进行匹配。直到连续</a:t>
            </a:r>
            <a:r>
              <a:rPr lang="en-US" altLang="zh-CN" dirty="0" smtClean="0"/>
              <a:t>15</a:t>
            </a:r>
            <a:r>
              <a:rPr lang="zh-CN" altLang="en-US" dirty="0" smtClean="0"/>
              <a:t>天没有出现该事件的新闻停止匹配。</a:t>
            </a:r>
            <a:endParaRPr lang="zh-CN" altLang="en-US" dirty="0"/>
          </a:p>
        </p:txBody>
      </p:sp>
      <p:sp>
        <p:nvSpPr>
          <p:cNvPr id="4" name="灯片编号占位符 3"/>
          <p:cNvSpPr>
            <a:spLocks noGrp="1"/>
          </p:cNvSpPr>
          <p:nvPr>
            <p:ph type="sldNum" sz="quarter" idx="10"/>
          </p:nvPr>
        </p:nvSpPr>
        <p:spPr/>
        <p:txBody>
          <a:bodyPr/>
          <a:lstStyle/>
          <a:p>
            <a:pPr>
              <a:defRPr/>
            </a:pPr>
            <a:fld id="{4DAFA04A-FCEC-471F-9690-531CB37B1763}" type="slidenum">
              <a:rPr lang="zh-CN" altLang="en-US" smtClean="0"/>
              <a:pPr>
                <a:defRPr/>
              </a:pPr>
              <a:t>17</a:t>
            </a:fld>
            <a:endParaRPr lang="zh-CN" altLang="en-US"/>
          </a:p>
        </p:txBody>
      </p:sp>
    </p:spTree>
    <p:extLst>
      <p:ext uri="{BB962C8B-B14F-4D97-AF65-F5344CB8AC3E}">
        <p14:creationId xmlns:p14="http://schemas.microsoft.com/office/powerpoint/2010/main" val="411436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首先是暴恐事件，暴恐集中发生在新疆的西南部和其他省会城市，</a:t>
            </a:r>
            <a:endParaRPr lang="en-US" altLang="zh-CN" dirty="0" smtClean="0"/>
          </a:p>
          <a:p>
            <a:r>
              <a:rPr lang="zh-CN" altLang="en-US" dirty="0" smtClean="0"/>
              <a:t>时间上看，两次暴恐事件的间隔通常在</a:t>
            </a:r>
            <a:r>
              <a:rPr lang="en-US" altLang="zh-CN" dirty="0" smtClean="0"/>
              <a:t>50</a:t>
            </a:r>
            <a:r>
              <a:rPr lang="zh-CN" altLang="en-US" dirty="0" smtClean="0"/>
              <a:t>天以内。</a:t>
            </a:r>
            <a:endParaRPr lang="en-US" altLang="zh-CN" dirty="0" smtClean="0"/>
          </a:p>
          <a:p>
            <a:r>
              <a:rPr lang="zh-CN" altLang="en-US" dirty="0" smtClean="0"/>
              <a:t>近年来暴恐愈加频繁，无论是死亡人数还是受伤人数都在增多，恐怖活动日益猖獗</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4DAFA04A-FCEC-471F-9690-531CB37B1763}" type="slidenum">
              <a:rPr lang="zh-CN" altLang="en-US" smtClean="0"/>
              <a:pPr>
                <a:defRPr/>
              </a:pPr>
              <a:t>18</a:t>
            </a:fld>
            <a:endParaRPr lang="zh-CN" altLang="en-US"/>
          </a:p>
        </p:txBody>
      </p:sp>
    </p:spTree>
    <p:extLst>
      <p:ext uri="{BB962C8B-B14F-4D97-AF65-F5344CB8AC3E}">
        <p14:creationId xmlns:p14="http://schemas.microsoft.com/office/powerpoint/2010/main" val="2147680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主要分布在我国的南方，</a:t>
            </a:r>
            <a:endParaRPr lang="en-US" altLang="zh-CN" dirty="0" smtClean="0"/>
          </a:p>
          <a:p>
            <a:r>
              <a:rPr lang="zh-CN" altLang="en-US" dirty="0" smtClean="0"/>
              <a:t>然后看校园砍杀事件的特点，主要包括四个方面</a:t>
            </a:r>
            <a:endParaRPr lang="en-US" altLang="zh-CN" dirty="0" smtClean="0"/>
          </a:p>
          <a:p>
            <a:r>
              <a:rPr lang="en-US" altLang="zh-CN" dirty="0" smtClean="0"/>
              <a:t>1.</a:t>
            </a:r>
            <a:r>
              <a:rPr lang="zh-CN" altLang="en-US" dirty="0" smtClean="0"/>
              <a:t>时间上看，主要分布在开学和放假时间</a:t>
            </a:r>
            <a:endParaRPr lang="en-US" altLang="zh-CN" dirty="0" smtClean="0"/>
          </a:p>
          <a:p>
            <a:r>
              <a:rPr lang="en-US" altLang="zh-CN" dirty="0" smtClean="0"/>
              <a:t>2.</a:t>
            </a:r>
            <a:r>
              <a:rPr lang="zh-CN" altLang="en-US" dirty="0" smtClean="0"/>
              <a:t>地点上看，主要分布在我国的南方</a:t>
            </a:r>
            <a:endParaRPr lang="en-US" altLang="zh-CN" dirty="0" smtClean="0"/>
          </a:p>
          <a:p>
            <a:r>
              <a:rPr lang="en-US" altLang="zh-CN" dirty="0" smtClean="0"/>
              <a:t>3.</a:t>
            </a:r>
            <a:r>
              <a:rPr lang="zh-CN" altLang="en-US" dirty="0" smtClean="0"/>
              <a:t>学校分布：主要分布在中学和大学</a:t>
            </a:r>
            <a:endParaRPr lang="en-US" altLang="zh-CN" dirty="0" smtClean="0"/>
          </a:p>
          <a:p>
            <a:r>
              <a:rPr lang="en-US" altLang="zh-CN" dirty="0" smtClean="0"/>
              <a:t>4.</a:t>
            </a:r>
            <a:r>
              <a:rPr lang="zh-CN" altLang="en-US" dirty="0" smtClean="0"/>
              <a:t>从伤亡人数来看，大多数砍杀事件伤亡人数较少</a:t>
            </a:r>
            <a:endParaRPr lang="en-US" altLang="zh-CN" dirty="0"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68D90F39-BD52-475B-8C7B-EF00865AE597}" type="slidenum">
              <a:rPr lang="zh-CN" altLang="en-US" sz="1200" smtClean="0"/>
              <a:pPr/>
              <a:t>19</a:t>
            </a:fld>
            <a:endParaRPr lang="zh-CN"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公交车爆炸案主要集中在春秋两季，</a:t>
            </a:r>
            <a:endParaRPr lang="en-US" altLang="zh-CN" dirty="0" smtClean="0"/>
          </a:p>
          <a:p>
            <a:r>
              <a:rPr lang="zh-CN" altLang="en-US" dirty="0" smtClean="0"/>
              <a:t>东部沿海城市</a:t>
            </a:r>
            <a:endParaRPr lang="en-US" altLang="zh-CN" dirty="0" smtClean="0"/>
          </a:p>
          <a:p>
            <a:endParaRPr lang="zh-CN" altLang="en-US" dirty="0"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62F97199-E8E2-4D63-AFAE-820BCDC87390}" type="slidenum">
              <a:rPr lang="zh-CN" altLang="en-US" sz="1200" smtClean="0"/>
              <a:pPr/>
              <a:t>20</a:t>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6" descr="http://www.nju.edu.cn/cps/site/NJU/njuc/xxgk/images/p001-06.jpg"/>
          <p:cNvSpPr>
            <a:spLocks noChangeAspect="1" noChangeArrowheads="1"/>
          </p:cNvSpPr>
          <p:nvPr/>
        </p:nvSpPr>
        <p:spPr bwMode="auto">
          <a:xfrm>
            <a:off x="4424363" y="3281363"/>
            <a:ext cx="296862" cy="296862"/>
          </a:xfrm>
          <a:prstGeom prst="rect">
            <a:avLst/>
          </a:prstGeom>
          <a:noFill/>
          <a:ln>
            <a:noFill/>
          </a:ln>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zh-CN" smtClean="0"/>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8938" y="22225"/>
            <a:ext cx="1135062"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225"/>
            <a:ext cx="1439863"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35113" y="122238"/>
            <a:ext cx="24098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4"/>
          <p:cNvSpPr>
            <a:spLocks noChangeShapeType="1"/>
          </p:cNvSpPr>
          <p:nvPr userDrawn="1"/>
        </p:nvSpPr>
        <p:spPr bwMode="auto">
          <a:xfrm>
            <a:off x="250825" y="1143000"/>
            <a:ext cx="5545138" cy="0"/>
          </a:xfrm>
          <a:prstGeom prst="line">
            <a:avLst/>
          </a:prstGeom>
          <a:noFill/>
          <a:ln w="508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 name="Rectangle 2"/>
          <p:cNvSpPr>
            <a:spLocks noGrp="1" noChangeArrowheads="1"/>
          </p:cNvSpPr>
          <p:nvPr>
            <p:ph type="ctrTitle"/>
          </p:nvPr>
        </p:nvSpPr>
        <p:spPr>
          <a:xfrm>
            <a:off x="990600" y="1828800"/>
            <a:ext cx="7239000" cy="990600"/>
          </a:xfrm>
        </p:spPr>
        <p:txBody>
          <a:bodyPr/>
          <a:lstStyle>
            <a:lvl1pPr>
              <a:defRPr b="1">
                <a:latin typeface="+mj-lt"/>
                <a:ea typeface="楷体" pitchFamily="49" charset="-122"/>
              </a:defRPr>
            </a:lvl1pPr>
          </a:lstStyle>
          <a:p>
            <a:r>
              <a:rPr lang="en-US" altLang="zh-CN" dirty="0" smtClean="0"/>
              <a:t>Click to edit Master title style</a:t>
            </a:r>
            <a:endParaRPr lang="zh-CN" altLang="en-US" dirty="0"/>
          </a:p>
        </p:txBody>
      </p:sp>
      <p:sp>
        <p:nvSpPr>
          <p:cNvPr id="4099" name="Rectangle 3"/>
          <p:cNvSpPr>
            <a:spLocks noGrp="1" noChangeArrowheads="1"/>
          </p:cNvSpPr>
          <p:nvPr>
            <p:ph type="subTitle" idx="1"/>
          </p:nvPr>
        </p:nvSpPr>
        <p:spPr>
          <a:xfrm>
            <a:off x="2514600" y="3124200"/>
            <a:ext cx="4495800" cy="1371600"/>
          </a:xfrm>
        </p:spPr>
        <p:txBody>
          <a:bodyPr/>
          <a:lstStyle>
            <a:lvl1pPr marL="0" indent="0" algn="r">
              <a:buFontTx/>
              <a:buNone/>
              <a:defRPr sz="3600">
                <a:latin typeface="+mj-lt"/>
                <a:ea typeface="楷体" pitchFamily="49" charset="-122"/>
              </a:defRPr>
            </a:lvl1pPr>
          </a:lstStyle>
          <a:p>
            <a:r>
              <a:rPr lang="en-US" altLang="zh-CN" dirty="0" smtClean="0"/>
              <a:t>Click to edit Master subtitle style</a:t>
            </a:r>
            <a:endParaRPr lang="zh-CN" altLang="en-US" dirty="0"/>
          </a:p>
        </p:txBody>
      </p:sp>
    </p:spTree>
    <p:extLst>
      <p:ext uri="{BB962C8B-B14F-4D97-AF65-F5344CB8AC3E}">
        <p14:creationId xmlns:p14="http://schemas.microsoft.com/office/powerpoint/2010/main" val="215604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578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025" y="260350"/>
            <a:ext cx="2182813" cy="6075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260350"/>
            <a:ext cx="6400800" cy="6075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5642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50825" y="260350"/>
            <a:ext cx="8736013" cy="60753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66201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8938" y="22225"/>
            <a:ext cx="1135062"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lvl1pPr>
              <a:defRPr sz="2800" b="0">
                <a:effectLst/>
                <a:latin typeface="黑体" panose="02010609060101010101" pitchFamily="49" charset="-122"/>
                <a:ea typeface="黑体" panose="02010609060101010101" pitchFamily="49" charset="-122"/>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8586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821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50825" y="1295400"/>
            <a:ext cx="4291013"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4238" y="1295400"/>
            <a:ext cx="429260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909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241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148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48375" y="188913"/>
            <a:ext cx="15113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953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987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993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50825" y="260350"/>
            <a:ext cx="6192838"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250825" y="1295400"/>
            <a:ext cx="873601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Line 4"/>
          <p:cNvSpPr>
            <a:spLocks noChangeShapeType="1"/>
          </p:cNvSpPr>
          <p:nvPr/>
        </p:nvSpPr>
        <p:spPr bwMode="auto">
          <a:xfrm>
            <a:off x="250825" y="1143000"/>
            <a:ext cx="5545138" cy="0"/>
          </a:xfrm>
          <a:prstGeom prst="line">
            <a:avLst/>
          </a:prstGeom>
          <a:noFill/>
          <a:ln w="508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Line 6"/>
          <p:cNvSpPr>
            <a:spLocks noChangeShapeType="1"/>
          </p:cNvSpPr>
          <p:nvPr/>
        </p:nvSpPr>
        <p:spPr bwMode="auto">
          <a:xfrm>
            <a:off x="250825" y="6381750"/>
            <a:ext cx="8642350"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694" r:id="rId1"/>
    <p:sldLayoutId id="2147484695" r:id="rId2"/>
    <p:sldLayoutId id="2147484685" r:id="rId3"/>
    <p:sldLayoutId id="2147484686" r:id="rId4"/>
    <p:sldLayoutId id="2147484687" r:id="rId5"/>
    <p:sldLayoutId id="2147484688" r:id="rId6"/>
    <p:sldLayoutId id="2147484696" r:id="rId7"/>
    <p:sldLayoutId id="2147484689" r:id="rId8"/>
    <p:sldLayoutId id="2147484690" r:id="rId9"/>
    <p:sldLayoutId id="2147484691" r:id="rId10"/>
    <p:sldLayoutId id="2147484692" r:id="rId11"/>
    <p:sldLayoutId id="2147484693" r:id="rId12"/>
  </p:sldLayoutIdLst>
  <p:timing>
    <p:tnLst>
      <p:par>
        <p:cTn id="1" dur="indefinite" restart="never" nodeType="tmRoot"/>
      </p:par>
    </p:tnLst>
  </p:timing>
  <p:txStyles>
    <p:titleStyle>
      <a:lvl1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mj-lt"/>
          <a:ea typeface="楷体"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j-lt"/>
          <a:ea typeface="楷体" pitchFamily="49" charset="-122"/>
          <a:cs typeface="楷体" charset="0"/>
        </a:defRPr>
      </a:lvl1pPr>
      <a:lvl2pPr marL="742950" indent="-285750" algn="l" rtl="0" eaLnBrk="0" fontAlgn="base" hangingPunct="0">
        <a:spcBef>
          <a:spcPct val="20000"/>
        </a:spcBef>
        <a:spcAft>
          <a:spcPct val="0"/>
        </a:spcAft>
        <a:buChar char="–"/>
        <a:defRPr kumimoji="1" sz="2400">
          <a:solidFill>
            <a:schemeClr val="tx1"/>
          </a:solidFill>
          <a:latin typeface="+mj-lt"/>
          <a:ea typeface="楷体" pitchFamily="49" charset="-122"/>
          <a:cs typeface="楷体" charset="0"/>
        </a:defRPr>
      </a:lvl2pPr>
      <a:lvl3pPr marL="1143000" indent="-228600" algn="l" rtl="0" eaLnBrk="0" fontAlgn="base" hangingPunct="0">
        <a:spcBef>
          <a:spcPct val="20000"/>
        </a:spcBef>
        <a:spcAft>
          <a:spcPct val="0"/>
        </a:spcAft>
        <a:buChar char="•"/>
        <a:defRPr kumimoji="1" sz="2000">
          <a:solidFill>
            <a:schemeClr val="tx1"/>
          </a:solidFill>
          <a:latin typeface="+mj-lt"/>
          <a:ea typeface="楷体" pitchFamily="49" charset="-122"/>
          <a:cs typeface="楷体" charset="0"/>
        </a:defRPr>
      </a:lvl3pPr>
      <a:lvl4pPr marL="1600200" indent="-228600" algn="l" rtl="0" eaLnBrk="0" fontAlgn="base" hangingPunct="0">
        <a:spcBef>
          <a:spcPct val="20000"/>
        </a:spcBef>
        <a:spcAft>
          <a:spcPct val="0"/>
        </a:spcAft>
        <a:buChar char="–"/>
        <a:defRPr kumimoji="1" sz="2000">
          <a:solidFill>
            <a:schemeClr val="tx1"/>
          </a:solidFill>
          <a:latin typeface="+mj-lt"/>
          <a:ea typeface="楷体" pitchFamily="49" charset="-122"/>
          <a:cs typeface="楷体" charset="0"/>
        </a:defRPr>
      </a:lvl4pPr>
      <a:lvl5pPr marL="2057400" indent="-228600" algn="l" rtl="0" eaLnBrk="0" fontAlgn="base" hangingPunct="0">
        <a:spcBef>
          <a:spcPct val="20000"/>
        </a:spcBef>
        <a:spcAft>
          <a:spcPct val="0"/>
        </a:spcAft>
        <a:buChar char="»"/>
        <a:defRPr kumimoji="1" sz="2000">
          <a:solidFill>
            <a:schemeClr val="tx1"/>
          </a:solidFill>
          <a:latin typeface="+mj-lt"/>
          <a:ea typeface="楷体" pitchFamily="49" charset="-122"/>
          <a:cs typeface="楷体" charset="0"/>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eg"/><Relationship Id="rId5" Type="http://schemas.microsoft.com/office/2007/relationships/hdphoto" Target="../media/hdphoto1.wdp"/><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7.png"/><Relationship Id="rId10" Type="http://schemas.microsoft.com/office/2007/relationships/diagramDrawing" Target="../diagrams/drawing1.xml"/><Relationship Id="rId4" Type="http://schemas.openxmlformats.org/officeDocument/2006/relationships/image" Target="../media/image6.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203450"/>
            <a:ext cx="7269163" cy="1046163"/>
          </a:xfrm>
        </p:spPr>
        <p:txBody>
          <a:bodyPr/>
          <a:lstStyle/>
          <a:p>
            <a:pPr algn="ctr">
              <a:defRPr/>
            </a:pPr>
            <a:r>
              <a:rPr kumimoji="0" lang="zh-CN" altLang="en-US" sz="4800" dirty="0" smtClean="0"/>
              <a:t>系列危害公共安全事件</a:t>
            </a:r>
            <a:r>
              <a:rPr kumimoji="0" lang="en-US" altLang="zh-CN" sz="4800" dirty="0" smtClean="0"/>
              <a:t/>
            </a:r>
            <a:br>
              <a:rPr kumimoji="0" lang="en-US" altLang="zh-CN" sz="4800" dirty="0" smtClean="0"/>
            </a:br>
            <a:r>
              <a:rPr kumimoji="0" lang="zh-CN" altLang="en-US" sz="4800" dirty="0" smtClean="0"/>
              <a:t>关联关系挖掘及预测</a:t>
            </a:r>
          </a:p>
        </p:txBody>
      </p:sp>
      <p:sp>
        <p:nvSpPr>
          <p:cNvPr id="5123" name="Rectangle 3"/>
          <p:cNvSpPr>
            <a:spLocks noGrp="1" noChangeArrowheads="1"/>
          </p:cNvSpPr>
          <p:nvPr>
            <p:ph type="subTitle" idx="1"/>
          </p:nvPr>
        </p:nvSpPr>
        <p:spPr>
          <a:xfrm>
            <a:off x="-36513" y="6237288"/>
            <a:ext cx="9144001" cy="1152525"/>
          </a:xfrm>
        </p:spPr>
        <p:txBody>
          <a:bodyPr/>
          <a:lstStyle/>
          <a:p>
            <a:pPr algn="l" eaLnBrk="1" hangingPunct="1"/>
            <a:r>
              <a:rPr lang="en-US" altLang="zh-CN" sz="1600" smtClean="0"/>
              <a:t>1</a:t>
            </a:r>
            <a:r>
              <a:rPr lang="zh-CN" altLang="en-US" sz="1600" smtClean="0"/>
              <a:t> 北京师范大学政府管理学院 </a:t>
            </a:r>
            <a:r>
              <a:rPr lang="en-US" altLang="zh-CN" sz="1600" smtClean="0"/>
              <a:t>2 </a:t>
            </a:r>
            <a:r>
              <a:rPr lang="zh-CN" altLang="en-US" sz="1600" smtClean="0"/>
              <a:t>北京师范大学认知神经科学与学习国家重点实验室</a:t>
            </a:r>
            <a:r>
              <a:rPr lang="en-US" altLang="zh-CN" sz="1600" smtClean="0"/>
              <a:t> </a:t>
            </a:r>
          </a:p>
          <a:p>
            <a:pPr algn="l" eaLnBrk="1" hangingPunct="1"/>
            <a:r>
              <a:rPr lang="en-US" altLang="zh-CN" sz="1600" smtClean="0"/>
              <a:t>3</a:t>
            </a:r>
            <a:r>
              <a:rPr lang="zh-CN" altLang="en-US" sz="1600" smtClean="0"/>
              <a:t>北京师范大学信息科学与技术学院</a:t>
            </a:r>
            <a:br>
              <a:rPr lang="zh-CN" altLang="en-US" sz="1600" smtClean="0"/>
            </a:br>
            <a:r>
              <a:rPr lang="zh-CN" altLang="en-US" sz="1600" smtClean="0"/>
              <a:t/>
            </a:r>
            <a:br>
              <a:rPr lang="zh-CN" altLang="en-US" sz="1600" smtClean="0"/>
            </a:br>
            <a:r>
              <a:rPr lang="zh-CN" altLang="en-US" sz="1600" smtClean="0"/>
              <a:t/>
            </a:r>
            <a:br>
              <a:rPr lang="zh-CN" altLang="en-US" sz="1600" smtClean="0"/>
            </a:br>
            <a:r>
              <a:rPr lang="zh-CN" altLang="en-US" sz="1600" smtClean="0"/>
              <a:t/>
            </a:r>
            <a:br>
              <a:rPr lang="zh-CN" altLang="en-US" sz="1600" smtClean="0"/>
            </a:br>
            <a:r>
              <a:rPr lang="zh-CN" altLang="en-US" sz="1600" smtClean="0"/>
              <a:t/>
            </a:r>
            <a:br>
              <a:rPr lang="zh-CN" altLang="en-US" sz="1600" smtClean="0"/>
            </a:br>
            <a:endParaRPr kumimoji="0" lang="en-US" altLang="zh-CN" sz="1600" smtClean="0">
              <a:latin typeface="方正姚体" pitchFamily="2" charset="-122"/>
              <a:ea typeface="方正姚体" pitchFamily="2" charset="-122"/>
            </a:endParaRPr>
          </a:p>
        </p:txBody>
      </p:sp>
      <p:sp>
        <p:nvSpPr>
          <p:cNvPr id="5" name="标题 1"/>
          <p:cNvSpPr>
            <a:spLocks noGrp="1" noChangeArrowheads="1"/>
          </p:cNvSpPr>
          <p:nvPr/>
        </p:nvSpPr>
        <p:spPr bwMode="auto">
          <a:xfrm>
            <a:off x="1943100" y="3898900"/>
            <a:ext cx="7200900" cy="1546225"/>
          </a:xfrm>
          <a:prstGeom prst="rect">
            <a:avLst/>
          </a:prstGeom>
          <a:noFill/>
          <a:ln w="9525">
            <a:noFill/>
            <a:miter lim="800000"/>
            <a:headEnd/>
            <a:tailEnd/>
          </a:ln>
        </p:spPr>
        <p:txBody>
          <a:bodyPr lIns="45720" rIns="45720" anchor="b"/>
          <a:ls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defRPr/>
            </a:pPr>
            <a:r>
              <a:rPr kumimoji="1" lang="zh-CN" altLang="en-US" dirty="0">
                <a:latin typeface="+mj-lt"/>
                <a:ea typeface="楷体" pitchFamily="49" charset="-122"/>
                <a:cs typeface="楷体" charset="0"/>
                <a:sym typeface="Arial" pitchFamily="34" charset="0"/>
              </a:rPr>
              <a:t>队    名：</a:t>
            </a:r>
            <a:r>
              <a:rPr kumimoji="1" lang="en-US" altLang="zh-CN" dirty="0">
                <a:latin typeface="Verdana" panose="020B0604030504040204" pitchFamily="34" charset="0"/>
                <a:ea typeface="Verdana" panose="020B0604030504040204" pitchFamily="34" charset="0"/>
                <a:cs typeface="Verdana" panose="020B0604030504040204" pitchFamily="34" charset="0"/>
                <a:sym typeface="Arial" pitchFamily="34" charset="0"/>
              </a:rPr>
              <a:t>Thursday </a:t>
            </a:r>
            <a:r>
              <a:rPr kumimoji="1" lang="en-US" altLang="zh-CN" dirty="0" smtClean="0">
                <a:latin typeface="Verdana" panose="020B0604030504040204" pitchFamily="34" charset="0"/>
                <a:ea typeface="Verdana" panose="020B0604030504040204" pitchFamily="34" charset="0"/>
                <a:cs typeface="Verdana" panose="020B0604030504040204" pitchFamily="34" charset="0"/>
                <a:sym typeface="Arial" pitchFamily="34" charset="0"/>
              </a:rPr>
              <a:t>Night</a:t>
            </a:r>
          </a:p>
          <a:p>
            <a:pPr eaLnBrk="1" hangingPunct="1">
              <a:defRPr/>
            </a:pPr>
            <a:r>
              <a:rPr kumimoji="1" lang="zh-CN" altLang="en-US" dirty="0">
                <a:ea typeface="楷体" pitchFamily="49" charset="-122"/>
                <a:cs typeface="楷体" charset="0"/>
                <a:sym typeface="Arial" pitchFamily="34" charset="0"/>
              </a:rPr>
              <a:t>指导老师：刘晓娟</a:t>
            </a:r>
            <a:r>
              <a:rPr lang="en-US" altLang="zh-CN" baseline="30000" dirty="0">
                <a:effectLst>
                  <a:outerShdw blurRad="38100" dist="38100" dir="2700000" algn="tl">
                    <a:srgbClr val="C0C0C0"/>
                  </a:outerShdw>
                </a:effectLst>
                <a:latin typeface="+mj-ea"/>
                <a:cs typeface="Times New Roman" pitchFamily="18" charset="0"/>
                <a:sym typeface="Arial" pitchFamily="34" charset="0"/>
              </a:rPr>
              <a:t>1</a:t>
            </a:r>
          </a:p>
          <a:p>
            <a:pPr eaLnBrk="1" hangingPunct="1">
              <a:defRPr/>
            </a:pPr>
            <a:r>
              <a:rPr kumimoji="1" lang="zh-CN" altLang="en-US" dirty="0" smtClean="0">
                <a:latin typeface="+mj-lt"/>
                <a:ea typeface="楷体" pitchFamily="49" charset="-122"/>
                <a:cs typeface="楷体" charset="0"/>
                <a:sym typeface="Arial" pitchFamily="34" charset="0"/>
              </a:rPr>
              <a:t>汇 报人：高奇</a:t>
            </a:r>
            <a:endParaRPr kumimoji="1" lang="en-US" altLang="zh-CN" dirty="0">
              <a:latin typeface="+mj-lt"/>
              <a:ea typeface="楷体" pitchFamily="49" charset="-122"/>
              <a:cs typeface="楷体" charset="0"/>
              <a:sym typeface="Arial" pitchFamily="34" charset="0"/>
            </a:endParaRPr>
          </a:p>
          <a:p>
            <a:pPr eaLnBrk="1" hangingPunct="1">
              <a:defRPr/>
            </a:pPr>
            <a:r>
              <a:rPr kumimoji="1" lang="zh-CN" altLang="en-US" dirty="0" smtClean="0">
                <a:latin typeface="+mj-lt"/>
                <a:ea typeface="楷体" pitchFamily="49" charset="-122"/>
                <a:cs typeface="楷体" charset="0"/>
                <a:sym typeface="Arial" pitchFamily="34" charset="0"/>
              </a:rPr>
              <a:t>成    </a:t>
            </a:r>
            <a:r>
              <a:rPr kumimoji="1" lang="zh-CN" altLang="en-US" dirty="0">
                <a:latin typeface="+mj-lt"/>
                <a:ea typeface="楷体" pitchFamily="49" charset="-122"/>
                <a:cs typeface="楷体" charset="0"/>
                <a:sym typeface="Arial" pitchFamily="34" charset="0"/>
              </a:rPr>
              <a:t>员</a:t>
            </a:r>
            <a:r>
              <a:rPr kumimoji="1" lang="zh-CN" altLang="en-US" dirty="0" smtClean="0">
                <a:latin typeface="+mj-lt"/>
                <a:ea typeface="楷体" pitchFamily="49" charset="-122"/>
                <a:cs typeface="楷体" charset="0"/>
                <a:sym typeface="Arial" pitchFamily="34" charset="0"/>
              </a:rPr>
              <a:t>：</a:t>
            </a:r>
            <a:r>
              <a:rPr kumimoji="1" lang="zh-CN" altLang="en-US" dirty="0">
                <a:ea typeface="楷体" pitchFamily="49" charset="-122"/>
                <a:cs typeface="楷体" charset="0"/>
                <a:sym typeface="Arial" pitchFamily="34" charset="0"/>
              </a:rPr>
              <a:t>许景平</a:t>
            </a:r>
            <a:r>
              <a:rPr lang="en-US" altLang="zh-CN" baseline="30000" dirty="0" smtClean="0">
                <a:effectLst>
                  <a:outerShdw blurRad="38100" dist="38100" dir="2700000" algn="tl">
                    <a:srgbClr val="C0C0C0"/>
                  </a:outerShdw>
                </a:effectLst>
                <a:latin typeface="+mj-ea"/>
                <a:cs typeface="Times New Roman" pitchFamily="18" charset="0"/>
                <a:sym typeface="Arial" pitchFamily="34" charset="0"/>
              </a:rPr>
              <a:t>2 </a:t>
            </a:r>
            <a:r>
              <a:rPr kumimoji="1" lang="zh-CN" altLang="en-US" dirty="0" smtClean="0">
                <a:ea typeface="楷体" pitchFamily="49" charset="-122"/>
                <a:cs typeface="楷体" charset="0"/>
                <a:sym typeface="Arial" pitchFamily="34" charset="0"/>
              </a:rPr>
              <a:t>高奇</a:t>
            </a:r>
            <a:r>
              <a:rPr lang="en-US" altLang="zh-CN" baseline="30000" dirty="0" smtClean="0">
                <a:effectLst>
                  <a:outerShdw blurRad="38100" dist="38100" dir="2700000" algn="tl">
                    <a:srgbClr val="C0C0C0"/>
                  </a:outerShdw>
                </a:effectLst>
                <a:latin typeface="+mj-ea"/>
                <a:cs typeface="Times New Roman" pitchFamily="18" charset="0"/>
                <a:sym typeface="Arial" pitchFamily="34" charset="0"/>
              </a:rPr>
              <a:t>2 </a:t>
            </a:r>
            <a:r>
              <a:rPr kumimoji="1" lang="zh-CN" altLang="en-US" dirty="0" smtClean="0">
                <a:latin typeface="+mj-lt"/>
                <a:ea typeface="楷体" pitchFamily="49" charset="-122"/>
                <a:cs typeface="楷体" charset="0"/>
                <a:sym typeface="Arial" pitchFamily="34" charset="0"/>
              </a:rPr>
              <a:t>李思敏</a:t>
            </a:r>
            <a:r>
              <a:rPr lang="en-US" altLang="zh-CN" baseline="30000" dirty="0">
                <a:effectLst>
                  <a:outerShdw blurRad="38100" dist="38100" dir="2700000" algn="tl">
                    <a:srgbClr val="C0C0C0"/>
                  </a:outerShdw>
                </a:effectLst>
                <a:latin typeface="+mj-ea"/>
                <a:ea typeface="+mj-ea"/>
                <a:cs typeface="Times New Roman" pitchFamily="18" charset="0"/>
                <a:sym typeface="Arial" pitchFamily="34" charset="0"/>
              </a:rPr>
              <a:t>2</a:t>
            </a:r>
            <a:r>
              <a:rPr kumimoji="1" lang="en-US" altLang="zh-CN" dirty="0">
                <a:latin typeface="+mj-lt"/>
                <a:ea typeface="楷体" pitchFamily="49" charset="-122"/>
                <a:cs typeface="楷体" charset="0"/>
                <a:sym typeface="Arial" pitchFamily="34" charset="0"/>
              </a:rPr>
              <a:t> </a:t>
            </a:r>
            <a:r>
              <a:rPr kumimoji="1" lang="zh-CN" altLang="en-US" dirty="0">
                <a:latin typeface="+mj-lt"/>
                <a:ea typeface="楷体" pitchFamily="49" charset="-122"/>
                <a:cs typeface="楷体" charset="0"/>
                <a:sym typeface="Arial" pitchFamily="34" charset="0"/>
              </a:rPr>
              <a:t>夏茂庚</a:t>
            </a:r>
            <a:r>
              <a:rPr lang="en-US" altLang="zh-CN" baseline="30000" dirty="0" smtClean="0">
                <a:effectLst>
                  <a:outerShdw blurRad="38100" dist="38100" dir="2700000" algn="tl">
                    <a:srgbClr val="C0C0C0"/>
                  </a:outerShdw>
                </a:effectLst>
                <a:latin typeface="+mj-ea"/>
                <a:ea typeface="+mj-ea"/>
                <a:cs typeface="Times New Roman" pitchFamily="18" charset="0"/>
                <a:sym typeface="Arial" pitchFamily="34" charset="0"/>
              </a:rPr>
              <a:t>2</a:t>
            </a:r>
            <a:r>
              <a:rPr kumimoji="1" lang="zh-CN" altLang="en-US" dirty="0" smtClean="0">
                <a:latin typeface="+mj-lt"/>
                <a:ea typeface="楷体" pitchFamily="49" charset="-122"/>
                <a:cs typeface="楷体" charset="0"/>
                <a:sym typeface="Arial" pitchFamily="34" charset="0"/>
              </a:rPr>
              <a:t>肖泽东</a:t>
            </a:r>
            <a:r>
              <a:rPr lang="en-US" altLang="zh-CN" baseline="30000" dirty="0" smtClean="0">
                <a:effectLst>
                  <a:outerShdw blurRad="38100" dist="38100" dir="2700000" algn="tl">
                    <a:srgbClr val="C0C0C0"/>
                  </a:outerShdw>
                </a:effectLst>
                <a:latin typeface="+mj-ea"/>
                <a:ea typeface="+mj-ea"/>
                <a:cs typeface="Times New Roman" pitchFamily="18" charset="0"/>
                <a:sym typeface="Arial" pitchFamily="34" charset="0"/>
              </a:rPr>
              <a:t>3</a:t>
            </a:r>
            <a:r>
              <a:rPr kumimoji="1" lang="zh-CN" altLang="en-US" dirty="0">
                <a:ea typeface="楷体" pitchFamily="49" charset="-122"/>
                <a:cs typeface="楷体" charset="0"/>
                <a:sym typeface="Arial" pitchFamily="34" charset="0"/>
              </a:rPr>
              <a:t> </a:t>
            </a:r>
            <a:endParaRPr kumimoji="1" lang="en-US" altLang="zh-CN" dirty="0" smtClean="0">
              <a:ea typeface="楷体" pitchFamily="49" charset="-122"/>
              <a:cs typeface="楷体" charset="0"/>
              <a:sym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z="4000" dirty="0"/>
              <a:t>目录</a:t>
            </a:r>
          </a:p>
        </p:txBody>
      </p:sp>
      <p:sp>
        <p:nvSpPr>
          <p:cNvPr id="3" name="内容占位符 2"/>
          <p:cNvSpPr>
            <a:spLocks noGrp="1"/>
          </p:cNvSpPr>
          <p:nvPr>
            <p:ph idx="1"/>
          </p:nvPr>
        </p:nvSpPr>
        <p:spPr/>
        <p:txBody>
          <a:bodyPr/>
          <a:lstStyle/>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问题和分析</a:t>
            </a:r>
            <a:endParaRPr kumimoji="0" lang="en-US" altLang="zh-CN" sz="2400" dirty="0" smtClean="0">
              <a:solidFill>
                <a:schemeClr val="bg1">
                  <a:lumMod val="75000"/>
                </a:schemeClr>
              </a:solidFill>
              <a:latin typeface="黑体" pitchFamily="49" charset="-122"/>
              <a:ea typeface="黑体"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微博信息处理</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极性判别</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分析总结</a:t>
            </a:r>
            <a:endParaRPr kumimoji="0" lang="en-US" altLang="zh-CN" sz="2000" dirty="0">
              <a:solidFill>
                <a:schemeClr val="bg1">
                  <a:lumMod val="75000"/>
                </a:schemeClr>
              </a:solidFill>
              <a:latin typeface="楷体" panose="02010609060101010101" pitchFamily="49" charset="-122"/>
            </a:endParaRPr>
          </a:p>
          <a:p>
            <a:pPr>
              <a:buFont typeface="Wingdings" pitchFamily="2" charset="2"/>
              <a:buChar char="Ø"/>
            </a:pPr>
            <a:r>
              <a:rPr kumimoji="0" lang="zh-CN" altLang="en-US" sz="2400" dirty="0" smtClean="0">
                <a:latin typeface="黑体" pitchFamily="49" charset="-122"/>
                <a:ea typeface="黑体" pitchFamily="49" charset="-122"/>
              </a:rPr>
              <a:t>新闻信息处理</a:t>
            </a:r>
            <a:endParaRPr kumimoji="0" lang="en-US" altLang="zh-CN" sz="2400" dirty="0" smtClean="0">
              <a:latin typeface="黑体" pitchFamily="49" charset="-122"/>
              <a:ea typeface="黑体" pitchFamily="49" charset="-122"/>
            </a:endParaRPr>
          </a:p>
          <a:p>
            <a:pPr lvl="1">
              <a:buFont typeface="Wingdings" pitchFamily="2" charset="2"/>
              <a:buChar char="Ø"/>
            </a:pPr>
            <a:r>
              <a:rPr kumimoji="0" lang="zh-CN" altLang="en-US" sz="2000" dirty="0" smtClean="0">
                <a:latin typeface="楷体" panose="02010609060101010101" pitchFamily="49" charset="-122"/>
              </a:rPr>
              <a:t>去噪</a:t>
            </a:r>
            <a:endParaRPr kumimoji="0" lang="en-US" altLang="zh-CN" sz="2000" dirty="0" smtClean="0">
              <a:latin typeface="楷体" panose="02010609060101010101" pitchFamily="49" charset="-122"/>
            </a:endParaRPr>
          </a:p>
          <a:p>
            <a:pPr lvl="1">
              <a:buFont typeface="Wingdings" pitchFamily="2" charset="2"/>
              <a:buChar char="Ø"/>
            </a:pPr>
            <a:r>
              <a:rPr kumimoji="0" lang="zh-CN" altLang="en-US" sz="2000" dirty="0" smtClean="0">
                <a:latin typeface="楷体" panose="02010609060101010101" pitchFamily="49" charset="-122"/>
              </a:rPr>
              <a:t>事件抽取</a:t>
            </a:r>
            <a:endParaRPr kumimoji="0" lang="en-US" altLang="zh-CN" sz="2000" dirty="0" smtClean="0">
              <a:latin typeface="楷体" panose="02010609060101010101" pitchFamily="49" charset="-122"/>
            </a:endParaRPr>
          </a:p>
          <a:p>
            <a:pPr lvl="1">
              <a:buFont typeface="Wingdings" pitchFamily="2" charset="2"/>
              <a:buChar char="Ø"/>
            </a:pPr>
            <a:r>
              <a:rPr kumimoji="0" lang="zh-CN" altLang="en-US" sz="2000" dirty="0" smtClean="0">
                <a:latin typeface="楷体" panose="02010609060101010101" pitchFamily="49" charset="-122"/>
              </a:rPr>
              <a:t>规律挖掘</a:t>
            </a:r>
            <a:endParaRPr kumimoji="0" lang="en-US" altLang="zh-CN" sz="2000" dirty="0" smtClean="0">
              <a:latin typeface="楷体" panose="02010609060101010101"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模型分析</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暴</a:t>
            </a:r>
            <a:r>
              <a:rPr kumimoji="0" lang="zh-CN" altLang="en-US" sz="2000" dirty="0" smtClean="0">
                <a:solidFill>
                  <a:schemeClr val="bg1">
                    <a:lumMod val="75000"/>
                  </a:schemeClr>
                </a:solidFill>
                <a:latin typeface="楷体" panose="02010609060101010101" pitchFamily="49" charset="-122"/>
              </a:rPr>
              <a:t>恐预测模型</a:t>
            </a:r>
            <a:endParaRPr kumimoji="0" lang="en-US" altLang="zh-CN" sz="2000" dirty="0" smtClean="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smtClean="0">
                <a:solidFill>
                  <a:schemeClr val="bg1">
                    <a:lumMod val="75000"/>
                  </a:schemeClr>
                </a:solidFill>
                <a:latin typeface="楷体" panose="02010609060101010101" pitchFamily="49" charset="-122"/>
              </a:rPr>
              <a:t>传播影响模型</a:t>
            </a:r>
            <a:endParaRPr kumimoji="0" lang="en-US" altLang="zh-CN" sz="2000" dirty="0" smtClean="0">
              <a:solidFill>
                <a:schemeClr val="bg1">
                  <a:lumMod val="75000"/>
                </a:schemeClr>
              </a:solidFill>
              <a:latin typeface="楷体" panose="02010609060101010101"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总结</a:t>
            </a:r>
            <a:endParaRPr kumimoji="0" lang="en-US" altLang="zh-CN" sz="2400" dirty="0" smtClean="0">
              <a:solidFill>
                <a:schemeClr val="bg1">
                  <a:lumMod val="75000"/>
                </a:schemeClr>
              </a:solidFill>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3757067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3599892" y="1534359"/>
            <a:ext cx="1504950"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新闻</a:t>
            </a:r>
            <a:r>
              <a:rPr lang="zh-CN" altLang="en-US" dirty="0">
                <a:solidFill>
                  <a:schemeClr val="tx1"/>
                </a:solidFill>
                <a:latin typeface="楷体" panose="02010609060101010101" pitchFamily="49" charset="-122"/>
                <a:ea typeface="楷体" panose="02010609060101010101" pitchFamily="49" charset="-122"/>
              </a:rPr>
              <a:t>数据</a:t>
            </a:r>
          </a:p>
        </p:txBody>
      </p:sp>
      <p:sp>
        <p:nvSpPr>
          <p:cNvPr id="10" name="圆角矩形 9"/>
          <p:cNvSpPr/>
          <p:nvPr/>
        </p:nvSpPr>
        <p:spPr bwMode="auto">
          <a:xfrm>
            <a:off x="3599892" y="2385781"/>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去噪</a:t>
            </a:r>
          </a:p>
        </p:txBody>
      </p:sp>
      <p:sp>
        <p:nvSpPr>
          <p:cNvPr id="11" name="圆角矩形 10"/>
          <p:cNvSpPr/>
          <p:nvPr/>
        </p:nvSpPr>
        <p:spPr bwMode="auto">
          <a:xfrm>
            <a:off x="3599892" y="3239533"/>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事件抽取</a:t>
            </a:r>
            <a:endParaRPr lang="zh-CN" altLang="en-US" dirty="0">
              <a:solidFill>
                <a:schemeClr val="tx1"/>
              </a:solidFill>
              <a:latin typeface="楷体" panose="02010609060101010101" pitchFamily="49" charset="-122"/>
              <a:ea typeface="楷体" panose="02010609060101010101" pitchFamily="49" charset="-122"/>
            </a:endParaRPr>
          </a:p>
        </p:txBody>
      </p:sp>
      <p:sp>
        <p:nvSpPr>
          <p:cNvPr id="12" name="圆角矩形 11"/>
          <p:cNvSpPr/>
          <p:nvPr/>
        </p:nvSpPr>
        <p:spPr bwMode="auto">
          <a:xfrm>
            <a:off x="3599892" y="4104336"/>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规律</a:t>
            </a:r>
            <a:r>
              <a:rPr lang="zh-CN" altLang="en-US" dirty="0" smtClean="0">
                <a:latin typeface="楷体" panose="02010609060101010101" pitchFamily="49" charset="-122"/>
                <a:ea typeface="楷体" panose="02010609060101010101" pitchFamily="49" charset="-122"/>
              </a:rPr>
              <a:t>挖掘</a:t>
            </a:r>
            <a:endParaRPr lang="zh-CN" altLang="en-US" dirty="0">
              <a:solidFill>
                <a:schemeClr val="tx1"/>
              </a:solidFill>
              <a:latin typeface="楷体" panose="02010609060101010101" pitchFamily="49" charset="-122"/>
              <a:ea typeface="楷体" panose="02010609060101010101" pitchFamily="49" charset="-122"/>
            </a:endParaRPr>
          </a:p>
        </p:txBody>
      </p:sp>
      <p:sp>
        <p:nvSpPr>
          <p:cNvPr id="15" name="标题 1"/>
          <p:cNvSpPr txBox="1">
            <a:spLocks/>
          </p:cNvSpPr>
          <p:nvPr/>
        </p:nvSpPr>
        <p:spPr bwMode="auto">
          <a:xfrm>
            <a:off x="215900" y="260350"/>
            <a:ext cx="6192838"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endParaRPr lang="zh-CN" altLang="en-US" b="1" kern="0" dirty="0" smtClean="0"/>
          </a:p>
        </p:txBody>
      </p:sp>
      <p:sp>
        <p:nvSpPr>
          <p:cNvPr id="3" name="下箭头 2"/>
          <p:cNvSpPr/>
          <p:nvPr/>
        </p:nvSpPr>
        <p:spPr bwMode="auto">
          <a:xfrm>
            <a:off x="4260986" y="2147134"/>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17" name="下箭头 16"/>
          <p:cNvSpPr/>
          <p:nvPr/>
        </p:nvSpPr>
        <p:spPr bwMode="auto">
          <a:xfrm>
            <a:off x="4260986" y="2971784"/>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18" name="下箭头 17"/>
          <p:cNvSpPr/>
          <p:nvPr/>
        </p:nvSpPr>
        <p:spPr bwMode="auto">
          <a:xfrm>
            <a:off x="4252670" y="3852308"/>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9847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1" nodeType="clickEffect">
                                  <p:stCondLst>
                                    <p:cond delay="0"/>
                                  </p:stCondLst>
                                  <p:childTnLst>
                                    <p:animMotion origin="layout" path="M 1.11111E-6 -2.59259E-6 L 0.38194 -2.59259E-6 " pathEditMode="relative" rAng="0" ptsTypes="AA">
                                      <p:cBhvr>
                                        <p:cTn id="24" dur="1000" fill="hold"/>
                                        <p:tgtEl>
                                          <p:spTgt spid="10"/>
                                        </p:tgtEl>
                                        <p:attrNameLst>
                                          <p:attrName>ppt_x</p:attrName>
                                          <p:attrName>ppt_y</p:attrName>
                                        </p:attrNameLst>
                                      </p:cBhvr>
                                      <p:rCtr x="19097" y="0"/>
                                    </p:animMotion>
                                  </p:childTnLst>
                                </p:cTn>
                              </p:par>
                              <p:par>
                                <p:cTn id="25" presetID="63" presetClass="path" presetSubtype="0" accel="50000" decel="50000" fill="hold" grpId="1" nodeType="withEffect">
                                  <p:stCondLst>
                                    <p:cond delay="0"/>
                                  </p:stCondLst>
                                  <p:childTnLst>
                                    <p:animMotion origin="layout" path="M 2.77778E-7 4.44444E-6 L 0.38142 4.44444E-6 " pathEditMode="relative" rAng="0" ptsTypes="AA">
                                      <p:cBhvr>
                                        <p:cTn id="26" dur="1000" fill="hold"/>
                                        <p:tgtEl>
                                          <p:spTgt spid="3"/>
                                        </p:tgtEl>
                                        <p:attrNameLst>
                                          <p:attrName>ppt_x</p:attrName>
                                          <p:attrName>ppt_y</p:attrName>
                                        </p:attrNameLst>
                                      </p:cBhvr>
                                      <p:rCtr x="19062" y="0"/>
                                    </p:animMotion>
                                  </p:childTnLst>
                                </p:cTn>
                              </p:par>
                              <p:par>
                                <p:cTn id="27" presetID="63" presetClass="path" presetSubtype="0" accel="50000" decel="50000" fill="hold" grpId="1" nodeType="withEffect">
                                  <p:stCondLst>
                                    <p:cond delay="0"/>
                                  </p:stCondLst>
                                  <p:childTnLst>
                                    <p:animMotion origin="layout" path="M 1.11111E-6 3.7037E-7 L 0.38194 3.7037E-7 " pathEditMode="relative" rAng="0" ptsTypes="AA">
                                      <p:cBhvr>
                                        <p:cTn id="28" dur="1000" fill="hold"/>
                                        <p:tgtEl>
                                          <p:spTgt spid="11"/>
                                        </p:tgtEl>
                                        <p:attrNameLst>
                                          <p:attrName>ppt_x</p:attrName>
                                          <p:attrName>ppt_y</p:attrName>
                                        </p:attrNameLst>
                                      </p:cBhvr>
                                      <p:rCtr x="19097" y="0"/>
                                    </p:animMotion>
                                  </p:childTnLst>
                                </p:cTn>
                              </p:par>
                              <p:par>
                                <p:cTn id="29" presetID="63" presetClass="path" presetSubtype="0" accel="50000" decel="50000" fill="hold" grpId="1" nodeType="withEffect">
                                  <p:stCondLst>
                                    <p:cond delay="0"/>
                                  </p:stCondLst>
                                  <p:childTnLst>
                                    <p:animMotion origin="layout" path="M 2.77778E-7 -4.44444E-6 L 0.38142 -4.44444E-6 " pathEditMode="relative" rAng="0" ptsTypes="AA">
                                      <p:cBhvr>
                                        <p:cTn id="30" dur="1000" fill="hold"/>
                                        <p:tgtEl>
                                          <p:spTgt spid="17"/>
                                        </p:tgtEl>
                                        <p:attrNameLst>
                                          <p:attrName>ppt_x</p:attrName>
                                          <p:attrName>ppt_y</p:attrName>
                                        </p:attrNameLst>
                                      </p:cBhvr>
                                      <p:rCtr x="19062" y="0"/>
                                    </p:animMotion>
                                  </p:childTnLst>
                                </p:cTn>
                              </p:par>
                              <p:par>
                                <p:cTn id="31" presetID="63" presetClass="path" presetSubtype="0" accel="50000" decel="50000" fill="hold" grpId="1" nodeType="withEffect">
                                  <p:stCondLst>
                                    <p:cond delay="0"/>
                                  </p:stCondLst>
                                  <p:childTnLst>
                                    <p:animMotion origin="layout" path="M 1.11111E-6 4.44444E-6 L 0.38194 4.44444E-6 " pathEditMode="relative" rAng="0" ptsTypes="AA">
                                      <p:cBhvr>
                                        <p:cTn id="32" dur="1000" fill="hold"/>
                                        <p:tgtEl>
                                          <p:spTgt spid="12"/>
                                        </p:tgtEl>
                                        <p:attrNameLst>
                                          <p:attrName>ppt_x</p:attrName>
                                          <p:attrName>ppt_y</p:attrName>
                                        </p:attrNameLst>
                                      </p:cBhvr>
                                      <p:rCtr x="19097" y="0"/>
                                    </p:animMotion>
                                  </p:childTnLst>
                                </p:cTn>
                              </p:par>
                              <p:par>
                                <p:cTn id="33" presetID="63" presetClass="path" presetSubtype="0" accel="50000" decel="50000" fill="hold" grpId="1" nodeType="withEffect">
                                  <p:stCondLst>
                                    <p:cond delay="0"/>
                                  </p:stCondLst>
                                  <p:childTnLst>
                                    <p:animMotion origin="layout" path="M 1.94444E-6 3.33333E-6 L 0.38246 3.33333E-6 " pathEditMode="relative" rAng="0" ptsTypes="AA">
                                      <p:cBhvr>
                                        <p:cTn id="34" dur="1000" fill="hold"/>
                                        <p:tgtEl>
                                          <p:spTgt spid="18"/>
                                        </p:tgtEl>
                                        <p:attrNameLst>
                                          <p:attrName>ppt_x</p:attrName>
                                          <p:attrName>ppt_y</p:attrName>
                                        </p:attrNameLst>
                                      </p:cBhvr>
                                      <p:rCtr x="19115" y="0"/>
                                    </p:animMotion>
                                  </p:childTnLst>
                                </p:cTn>
                              </p:par>
                              <p:par>
                                <p:cTn id="35" presetID="63" presetClass="path" presetSubtype="0" accel="50000" decel="50000" fill="hold" grpId="0" nodeType="withEffect">
                                  <p:stCondLst>
                                    <p:cond delay="0"/>
                                  </p:stCondLst>
                                  <p:childTnLst>
                                    <p:animMotion origin="layout" path="M -1.66667E-6 1.90751E-6 L 0.38229 1.90751E-6 " pathEditMode="relative" rAng="0" ptsTypes="AA">
                                      <p:cBhvr>
                                        <p:cTn id="36" dur="1000" fill="hold"/>
                                        <p:tgtEl>
                                          <p:spTgt spid="9"/>
                                        </p:tgtEl>
                                        <p:attrNameLst>
                                          <p:attrName>ppt_x</p:attrName>
                                          <p:attrName>ppt_y</p:attrName>
                                        </p:attrNameLst>
                                      </p:cBhvr>
                                      <p:rCtr x="1911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animBg="1"/>
      <p:bldP spid="11" grpId="1" animBg="1"/>
      <p:bldP spid="12" grpId="0" animBg="1"/>
      <p:bldP spid="12" grpId="1" animBg="1"/>
      <p:bldP spid="3" grpId="0" animBg="1"/>
      <p:bldP spid="3" grpId="1" animBg="1"/>
      <p:bldP spid="17" grpId="0" animBg="1"/>
      <p:bldP spid="17" grpId="1" animBg="1"/>
      <p:bldP spid="18" grpId="0" animBg="1"/>
      <p:bldP spid="1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p:cNvSpPr>
            <a:spLocks noGrp="1"/>
          </p:cNvSpPr>
          <p:nvPr>
            <p:ph idx="1"/>
          </p:nvPr>
        </p:nvSpPr>
        <p:spPr>
          <a:xfrm>
            <a:off x="215900" y="1304764"/>
            <a:ext cx="8736013" cy="5040313"/>
          </a:xfrm>
        </p:spPr>
        <p:txBody>
          <a:bodyPr/>
          <a:lstStyle/>
          <a:p>
            <a:pPr>
              <a:spcBef>
                <a:spcPct val="0"/>
              </a:spcBef>
              <a:buFontTx/>
              <a:buNone/>
            </a:pPr>
            <a:r>
              <a:rPr kumimoji="0" lang="zh-CN" altLang="en-US" dirty="0" smtClean="0">
                <a:latin typeface="Times New Roman" pitchFamily="18" charset="0"/>
                <a:ea typeface="宋体" pitchFamily="2" charset="-122"/>
              </a:rPr>
              <a:t>向量空间模型</a:t>
            </a:r>
            <a:r>
              <a:rPr kumimoji="0" lang="en-US" altLang="zh-CN" dirty="0" smtClean="0">
                <a:latin typeface="Times New Roman" pitchFamily="18" charset="0"/>
                <a:ea typeface="宋体" pitchFamily="2" charset="-122"/>
              </a:rPr>
              <a:t>(VSM)</a:t>
            </a:r>
            <a:endParaRPr kumimoji="0" lang="en-US" altLang="zh-CN" dirty="0">
              <a:latin typeface="Times New Roman" pitchFamily="18" charset="0"/>
              <a:ea typeface="宋体" pitchFamily="2" charset="-122"/>
            </a:endParaRPr>
          </a:p>
        </p:txBody>
      </p:sp>
      <p:sp>
        <p:nvSpPr>
          <p:cNvPr id="4" name="矩形 3"/>
          <p:cNvSpPr/>
          <p:nvPr/>
        </p:nvSpPr>
        <p:spPr bwMode="auto">
          <a:xfrm>
            <a:off x="592140" y="1982924"/>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a:solidFill>
                  <a:schemeClr val="tx1"/>
                </a:solidFill>
                <a:latin typeface="楷体" panose="02010609060101010101" pitchFamily="49" charset="-122"/>
                <a:ea typeface="楷体" panose="02010609060101010101" pitchFamily="49" charset="-122"/>
              </a:rPr>
              <a:t>原始数据</a:t>
            </a:r>
          </a:p>
        </p:txBody>
      </p:sp>
      <p:sp>
        <p:nvSpPr>
          <p:cNvPr id="5" name="右箭头 4"/>
          <p:cNvSpPr/>
          <p:nvPr/>
        </p:nvSpPr>
        <p:spPr bwMode="auto">
          <a:xfrm>
            <a:off x="1527468" y="2110718"/>
            <a:ext cx="266688" cy="515938"/>
          </a:xfrm>
          <a:prstGeom prst="rightArrow">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22" name="矩形 21"/>
          <p:cNvSpPr/>
          <p:nvPr/>
        </p:nvSpPr>
        <p:spPr bwMode="auto">
          <a:xfrm>
            <a:off x="1871700" y="2114910"/>
            <a:ext cx="900100" cy="492026"/>
          </a:xfrm>
          <a:prstGeom prst="rect">
            <a:avLst/>
          </a:prstGeom>
          <a:ln>
            <a:solidFill>
              <a:srgbClr val="336699"/>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分词</a:t>
            </a:r>
          </a:p>
        </p:txBody>
      </p:sp>
      <p:sp>
        <p:nvSpPr>
          <p:cNvPr id="14" name="标题 1"/>
          <p:cNvSpPr txBox="1">
            <a:spLocks/>
          </p:cNvSpPr>
          <p:nvPr/>
        </p:nvSpPr>
        <p:spPr bwMode="auto">
          <a:xfrm>
            <a:off x="215900" y="260350"/>
            <a:ext cx="6192838"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r>
              <a:rPr kumimoji="0" lang="zh-CN" altLang="en-US" sz="4000" kern="0" dirty="0" smtClean="0"/>
              <a:t>：</a:t>
            </a:r>
            <a:r>
              <a:rPr kumimoji="0" lang="zh-CN" altLang="en-US" kern="0" dirty="0" smtClean="0"/>
              <a:t>去噪</a:t>
            </a:r>
            <a:endParaRPr lang="zh-CN" altLang="en-US" kern="0" dirty="0" smtClean="0"/>
          </a:p>
        </p:txBody>
      </p:sp>
      <p:sp>
        <p:nvSpPr>
          <p:cNvPr id="24" name="右箭头 23"/>
          <p:cNvSpPr/>
          <p:nvPr/>
        </p:nvSpPr>
        <p:spPr bwMode="auto">
          <a:xfrm>
            <a:off x="2879812" y="2114910"/>
            <a:ext cx="266688" cy="515938"/>
          </a:xfrm>
          <a:prstGeom prst="rightArrow">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25" name="矩形 24"/>
          <p:cNvSpPr/>
          <p:nvPr/>
        </p:nvSpPr>
        <p:spPr bwMode="auto">
          <a:xfrm>
            <a:off x="3193951" y="1974416"/>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smtClean="0">
                <a:solidFill>
                  <a:schemeClr val="tx1"/>
                </a:solidFill>
                <a:latin typeface="楷体" panose="02010609060101010101" pitchFamily="49" charset="-122"/>
                <a:ea typeface="楷体" panose="02010609060101010101" pitchFamily="49" charset="-122"/>
              </a:rPr>
              <a:t>词频统计</a:t>
            </a:r>
            <a:endParaRPr lang="zh-CN" altLang="en-US" dirty="0">
              <a:solidFill>
                <a:schemeClr val="tx1"/>
              </a:solidFill>
              <a:latin typeface="楷体" panose="02010609060101010101" pitchFamily="49" charset="-122"/>
              <a:ea typeface="楷体" panose="02010609060101010101" pitchFamily="49" charset="-122"/>
            </a:endParaRPr>
          </a:p>
        </p:txBody>
      </p:sp>
      <p:sp>
        <p:nvSpPr>
          <p:cNvPr id="26" name="矩形 25"/>
          <p:cNvSpPr/>
          <p:nvPr/>
        </p:nvSpPr>
        <p:spPr bwMode="auto">
          <a:xfrm>
            <a:off x="5724128" y="1970894"/>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a:solidFill>
                  <a:schemeClr val="tx1"/>
                </a:solidFill>
                <a:latin typeface="楷体" panose="02010609060101010101" pitchFamily="49" charset="-122"/>
                <a:ea typeface="楷体" panose="02010609060101010101" pitchFamily="49" charset="-122"/>
              </a:rPr>
              <a:t>待选词集</a:t>
            </a:r>
            <a:endParaRPr lang="zh-CN" altLang="en-US" dirty="0">
              <a:solidFill>
                <a:schemeClr val="tx1"/>
              </a:solidFill>
              <a:latin typeface="楷体" panose="02010609060101010101" pitchFamily="49" charset="-122"/>
              <a:ea typeface="楷体" panose="02010609060101010101" pitchFamily="49" charset="-122"/>
            </a:endParaRPr>
          </a:p>
        </p:txBody>
      </p:sp>
      <p:sp>
        <p:nvSpPr>
          <p:cNvPr id="28" name="矩形 27"/>
          <p:cNvSpPr/>
          <p:nvPr/>
        </p:nvSpPr>
        <p:spPr bwMode="auto">
          <a:xfrm>
            <a:off x="4427984" y="1520788"/>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a:solidFill>
                  <a:schemeClr val="tx1"/>
                </a:solidFill>
                <a:latin typeface="楷体" panose="02010609060101010101" pitchFamily="49" charset="-122"/>
                <a:ea typeface="楷体" panose="02010609060101010101" pitchFamily="49" charset="-122"/>
              </a:rPr>
              <a:t>词性过滤</a:t>
            </a:r>
            <a:endParaRPr lang="en-US" altLang="zh-CN" dirty="0">
              <a:solidFill>
                <a:schemeClr val="tx1"/>
              </a:solidFill>
              <a:latin typeface="楷体" panose="02010609060101010101" pitchFamily="49" charset="-122"/>
              <a:ea typeface="楷体" panose="02010609060101010101" pitchFamily="49" charset="-122"/>
            </a:endParaRPr>
          </a:p>
        </p:txBody>
      </p:sp>
      <p:sp>
        <p:nvSpPr>
          <p:cNvPr id="29" name="右箭头 28"/>
          <p:cNvSpPr/>
          <p:nvPr/>
        </p:nvSpPr>
        <p:spPr bwMode="auto">
          <a:xfrm>
            <a:off x="4059007" y="2123418"/>
            <a:ext cx="266688" cy="515938"/>
          </a:xfrm>
          <a:prstGeom prst="rightArrow">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30" name="右箭头 29"/>
          <p:cNvSpPr/>
          <p:nvPr/>
        </p:nvSpPr>
        <p:spPr bwMode="auto">
          <a:xfrm>
            <a:off x="5328084" y="2117065"/>
            <a:ext cx="266688" cy="515938"/>
          </a:xfrm>
          <a:prstGeom prst="rightArrow">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31" name="矩形 30"/>
          <p:cNvSpPr/>
          <p:nvPr/>
        </p:nvSpPr>
        <p:spPr bwMode="auto">
          <a:xfrm>
            <a:off x="4427983" y="2470113"/>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smtClean="0">
                <a:solidFill>
                  <a:schemeClr val="tx1"/>
                </a:solidFill>
                <a:latin typeface="楷体" panose="02010609060101010101" pitchFamily="49" charset="-122"/>
                <a:ea typeface="楷体" panose="02010609060101010101" pitchFamily="49" charset="-122"/>
              </a:rPr>
              <a:t>词频过滤</a:t>
            </a:r>
            <a:endParaRPr lang="en-US" altLang="zh-CN" dirty="0">
              <a:solidFill>
                <a:schemeClr val="tx1"/>
              </a:solidFill>
              <a:latin typeface="楷体" panose="02010609060101010101" pitchFamily="49" charset="-122"/>
              <a:ea typeface="楷体" panose="02010609060101010101" pitchFamily="49" charset="-122"/>
            </a:endParaRPr>
          </a:p>
        </p:txBody>
      </p:sp>
      <p:sp>
        <p:nvSpPr>
          <p:cNvPr id="16" name="圆角矩形 15"/>
          <p:cNvSpPr/>
          <p:nvPr/>
        </p:nvSpPr>
        <p:spPr bwMode="auto">
          <a:xfrm>
            <a:off x="7092280" y="1520476"/>
            <a:ext cx="1504950"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新闻</a:t>
            </a:r>
            <a:r>
              <a:rPr lang="zh-CN" altLang="en-US" dirty="0">
                <a:solidFill>
                  <a:schemeClr val="tx1"/>
                </a:solidFill>
                <a:latin typeface="楷体" panose="02010609060101010101" pitchFamily="49" charset="-122"/>
                <a:ea typeface="楷体" panose="02010609060101010101" pitchFamily="49" charset="-122"/>
              </a:rPr>
              <a:t>数据</a:t>
            </a:r>
          </a:p>
        </p:txBody>
      </p:sp>
      <p:sp>
        <p:nvSpPr>
          <p:cNvPr id="17" name="圆角矩形 16"/>
          <p:cNvSpPr/>
          <p:nvPr/>
        </p:nvSpPr>
        <p:spPr bwMode="auto">
          <a:xfrm>
            <a:off x="7092280" y="2371898"/>
            <a:ext cx="1512887" cy="612775"/>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hangingPunct="1">
              <a:defRPr/>
            </a:pPr>
            <a:r>
              <a:rPr lang="zh-CN" altLang="en-US" dirty="0">
                <a:solidFill>
                  <a:schemeClr val="bg1"/>
                </a:solidFill>
                <a:latin typeface="楷体" panose="02010609060101010101" pitchFamily="49" charset="-122"/>
                <a:ea typeface="楷体" panose="02010609060101010101" pitchFamily="49" charset="-122"/>
              </a:rPr>
              <a:t>去噪</a:t>
            </a:r>
          </a:p>
        </p:txBody>
      </p:sp>
      <p:sp>
        <p:nvSpPr>
          <p:cNvPr id="18" name="圆角矩形 17"/>
          <p:cNvSpPr/>
          <p:nvPr/>
        </p:nvSpPr>
        <p:spPr bwMode="auto">
          <a:xfrm>
            <a:off x="7092280" y="3225650"/>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事件抽取</a:t>
            </a:r>
          </a:p>
        </p:txBody>
      </p:sp>
      <p:sp>
        <p:nvSpPr>
          <p:cNvPr id="19" name="圆角矩形 18"/>
          <p:cNvSpPr/>
          <p:nvPr/>
        </p:nvSpPr>
        <p:spPr bwMode="auto">
          <a:xfrm>
            <a:off x="7092280" y="4090453"/>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规律</a:t>
            </a:r>
            <a:r>
              <a:rPr lang="zh-CN" altLang="en-US" dirty="0" smtClean="0">
                <a:latin typeface="楷体" panose="02010609060101010101" pitchFamily="49" charset="-122"/>
                <a:ea typeface="楷体" panose="02010609060101010101" pitchFamily="49" charset="-122"/>
              </a:rPr>
              <a:t>挖掘</a:t>
            </a:r>
            <a:endParaRPr lang="zh-CN" altLang="en-US" dirty="0">
              <a:solidFill>
                <a:schemeClr val="tx1"/>
              </a:solidFill>
              <a:latin typeface="楷体" panose="02010609060101010101" pitchFamily="49" charset="-122"/>
              <a:ea typeface="楷体" panose="02010609060101010101" pitchFamily="49" charset="-122"/>
            </a:endParaRPr>
          </a:p>
        </p:txBody>
      </p:sp>
      <p:sp>
        <p:nvSpPr>
          <p:cNvPr id="21" name="下箭头 20"/>
          <p:cNvSpPr/>
          <p:nvPr/>
        </p:nvSpPr>
        <p:spPr bwMode="auto">
          <a:xfrm>
            <a:off x="7753374" y="2133251"/>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23" name="下箭头 22"/>
          <p:cNvSpPr/>
          <p:nvPr/>
        </p:nvSpPr>
        <p:spPr bwMode="auto">
          <a:xfrm>
            <a:off x="7753374" y="2996528"/>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27" name="下箭头 26"/>
          <p:cNvSpPr/>
          <p:nvPr/>
        </p:nvSpPr>
        <p:spPr bwMode="auto">
          <a:xfrm>
            <a:off x="7745058" y="3860624"/>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32" name="TextBox 31"/>
          <p:cNvSpPr txBox="1"/>
          <p:nvPr/>
        </p:nvSpPr>
        <p:spPr>
          <a:xfrm>
            <a:off x="3178976" y="2823319"/>
            <a:ext cx="887742" cy="461665"/>
          </a:xfrm>
          <a:prstGeom prst="rect">
            <a:avLst/>
          </a:prstGeom>
          <a:noFill/>
        </p:spPr>
        <p:txBody>
          <a:bodyPr wrap="square" rtlCol="0">
            <a:spAutoFit/>
          </a:bodyPr>
          <a:lstStyle/>
          <a:p>
            <a:pPr algn="ctr"/>
            <a:r>
              <a:rPr lang="en-US" altLang="zh-CN" dirty="0" smtClean="0"/>
              <a:t>80</a:t>
            </a:r>
            <a:r>
              <a:rPr lang="zh-CN" altLang="en-US" dirty="0" smtClean="0"/>
              <a:t>万</a:t>
            </a:r>
            <a:endParaRPr lang="zh-CN" altLang="en-US" dirty="0"/>
          </a:p>
        </p:txBody>
      </p:sp>
      <p:sp>
        <p:nvSpPr>
          <p:cNvPr id="33" name="TextBox 32"/>
          <p:cNvSpPr txBox="1"/>
          <p:nvPr/>
        </p:nvSpPr>
        <p:spPr>
          <a:xfrm>
            <a:off x="5688960" y="2823319"/>
            <a:ext cx="887742" cy="461665"/>
          </a:xfrm>
          <a:prstGeom prst="rect">
            <a:avLst/>
          </a:prstGeom>
          <a:noFill/>
        </p:spPr>
        <p:txBody>
          <a:bodyPr wrap="square" rtlCol="0">
            <a:spAutoFit/>
          </a:bodyPr>
          <a:lstStyle/>
          <a:p>
            <a:pPr algn="ctr"/>
            <a:r>
              <a:rPr lang="en-US" altLang="zh-CN" dirty="0"/>
              <a:t>3</a:t>
            </a:r>
            <a:r>
              <a:rPr lang="zh-CN" altLang="en-US" dirty="0" smtClean="0"/>
              <a:t>万</a:t>
            </a:r>
            <a:endParaRPr lang="zh-CN" altLang="en-US" dirty="0"/>
          </a:p>
        </p:txBody>
      </p:sp>
    </p:spTree>
    <p:extLst>
      <p:ext uri="{BB962C8B-B14F-4D97-AF65-F5344CB8AC3E}">
        <p14:creationId xmlns:p14="http://schemas.microsoft.com/office/powerpoint/2010/main" val="713183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4" grpId="0" animBg="1"/>
      <p:bldP spid="25" grpId="0" animBg="1"/>
      <p:bldP spid="26" grpId="0" animBg="1"/>
      <p:bldP spid="28" grpId="0" animBg="1"/>
      <p:bldP spid="29" grpId="0" animBg="1"/>
      <p:bldP spid="30" grpId="0" animBg="1"/>
      <p:bldP spid="31" grpId="0" animBg="1"/>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内容占位符 2"/>
          <p:cNvSpPr>
            <a:spLocks noGrp="1"/>
          </p:cNvSpPr>
          <p:nvPr>
            <p:ph idx="1"/>
          </p:nvPr>
        </p:nvSpPr>
        <p:spPr>
          <a:xfrm>
            <a:off x="215900" y="1304764"/>
            <a:ext cx="8736013" cy="5040313"/>
          </a:xfrm>
        </p:spPr>
        <p:txBody>
          <a:bodyPr/>
          <a:lstStyle/>
          <a:p>
            <a:pPr>
              <a:spcBef>
                <a:spcPct val="0"/>
              </a:spcBef>
              <a:buFontTx/>
              <a:buNone/>
            </a:pPr>
            <a:r>
              <a:rPr kumimoji="0" lang="zh-CN" altLang="en-US" dirty="0" smtClean="0">
                <a:latin typeface="Times New Roman" pitchFamily="18" charset="0"/>
                <a:ea typeface="宋体" pitchFamily="2" charset="-122"/>
              </a:rPr>
              <a:t>向量空间模型</a:t>
            </a:r>
            <a:r>
              <a:rPr kumimoji="0" lang="en-US" altLang="zh-CN" dirty="0" smtClean="0">
                <a:latin typeface="Times New Roman" pitchFamily="18" charset="0"/>
                <a:ea typeface="宋体" pitchFamily="2" charset="-122"/>
              </a:rPr>
              <a:t>(VSM)</a:t>
            </a:r>
            <a:endParaRPr kumimoji="0" lang="en-US" altLang="zh-CN" dirty="0">
              <a:latin typeface="Times New Roman" pitchFamily="18" charset="0"/>
              <a:ea typeface="宋体" pitchFamily="2" charset="-122"/>
            </a:endParaRPr>
          </a:p>
        </p:txBody>
      </p:sp>
      <p:sp>
        <p:nvSpPr>
          <p:cNvPr id="7" name="矩形 6"/>
          <p:cNvSpPr/>
          <p:nvPr/>
        </p:nvSpPr>
        <p:spPr bwMode="auto">
          <a:xfrm>
            <a:off x="1767322" y="4375089"/>
            <a:ext cx="1544998" cy="818160"/>
          </a:xfrm>
          <a:prstGeom prst="rect">
            <a:avLst/>
          </a:prstGeom>
          <a:solidFill>
            <a:schemeClr val="bg1">
              <a:lumMod val="75000"/>
            </a:schemeClr>
          </a:solidFill>
          <a:ln w="12700" cap="flat" cmpd="sng" algn="ctr">
            <a:solidFill>
              <a:schemeClr val="bg1"/>
            </a:solidFill>
            <a:prstDash val="solid"/>
            <a:round/>
            <a:headEnd type="none" w="med" len="med"/>
            <a:tailEnd type="none" w="med" len="med"/>
          </a:ln>
          <a:effectLst/>
        </p:spPr>
        <p:txBody>
          <a:bodyPr/>
          <a:lstStyle/>
          <a:p>
            <a:pPr algn="ctr" eaLnBrk="1" hangingPunct="1">
              <a:defRPr/>
            </a:pPr>
            <a:r>
              <a:rPr lang="zh-CN" altLang="en-US" dirty="0">
                <a:latin typeface="楷体" panose="02010609060101010101" pitchFamily="49" charset="-122"/>
                <a:ea typeface="楷体" panose="02010609060101010101" pitchFamily="49" charset="-122"/>
              </a:rPr>
              <a:t>三类</a:t>
            </a:r>
            <a:r>
              <a:rPr lang="zh-CN" altLang="en-US" dirty="0" smtClean="0">
                <a:latin typeface="楷体" panose="02010609060101010101" pitchFamily="49" charset="-122"/>
                <a:ea typeface="楷体" panose="02010609060101010101" pitchFamily="49" charset="-122"/>
              </a:rPr>
              <a:t>事件</a:t>
            </a:r>
            <a:endParaRPr lang="en-US" altLang="zh-CN" dirty="0" smtClean="0">
              <a:latin typeface="楷体" panose="02010609060101010101" pitchFamily="49" charset="-122"/>
              <a:ea typeface="楷体" panose="02010609060101010101" pitchFamily="49" charset="-122"/>
            </a:endParaRPr>
          </a:p>
          <a:p>
            <a:pPr algn="ctr" eaLnBrk="1" hangingPunct="1">
              <a:defRPr/>
            </a:pPr>
            <a:r>
              <a:rPr lang="zh-CN" altLang="en-US" dirty="0" smtClean="0">
                <a:latin typeface="楷体" panose="02010609060101010101" pitchFamily="49" charset="-122"/>
                <a:ea typeface="楷体" panose="02010609060101010101" pitchFamily="49" charset="-122"/>
              </a:rPr>
              <a:t>抽样</a:t>
            </a:r>
            <a:endParaRPr lang="zh-CN" altLang="en-US" dirty="0">
              <a:latin typeface="楷体" panose="02010609060101010101" pitchFamily="49" charset="-122"/>
              <a:ea typeface="楷体" panose="02010609060101010101" pitchFamily="49" charset="-122"/>
            </a:endParaRPr>
          </a:p>
        </p:txBody>
      </p:sp>
      <p:sp>
        <p:nvSpPr>
          <p:cNvPr id="22" name="矩形 21"/>
          <p:cNvSpPr/>
          <p:nvPr/>
        </p:nvSpPr>
        <p:spPr bwMode="auto">
          <a:xfrm>
            <a:off x="599851" y="1902236"/>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a:solidFill>
                  <a:schemeClr val="tx1"/>
                </a:solidFill>
                <a:latin typeface="楷体" panose="02010609060101010101" pitchFamily="49" charset="-122"/>
                <a:ea typeface="楷体" panose="02010609060101010101" pitchFamily="49" charset="-122"/>
              </a:rPr>
              <a:t>原始数据</a:t>
            </a:r>
          </a:p>
        </p:txBody>
      </p:sp>
      <p:sp>
        <p:nvSpPr>
          <p:cNvPr id="23" name="右箭头 22"/>
          <p:cNvSpPr/>
          <p:nvPr/>
        </p:nvSpPr>
        <p:spPr bwMode="auto">
          <a:xfrm>
            <a:off x="1535179" y="2030030"/>
            <a:ext cx="266688" cy="515938"/>
          </a:xfrm>
          <a:prstGeom prst="rightArrow">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24" name="矩形 23"/>
          <p:cNvSpPr/>
          <p:nvPr/>
        </p:nvSpPr>
        <p:spPr bwMode="auto">
          <a:xfrm>
            <a:off x="1879411" y="2034222"/>
            <a:ext cx="900100" cy="492026"/>
          </a:xfrm>
          <a:prstGeom prst="rect">
            <a:avLst/>
          </a:prstGeom>
          <a:ln>
            <a:solidFill>
              <a:srgbClr val="336699"/>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分词</a:t>
            </a:r>
          </a:p>
        </p:txBody>
      </p:sp>
      <p:sp>
        <p:nvSpPr>
          <p:cNvPr id="26" name="右箭头 25"/>
          <p:cNvSpPr/>
          <p:nvPr/>
        </p:nvSpPr>
        <p:spPr bwMode="auto">
          <a:xfrm>
            <a:off x="2887523" y="2034222"/>
            <a:ext cx="266688" cy="515938"/>
          </a:xfrm>
          <a:prstGeom prst="rightArrow">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30" name="矩形 29"/>
          <p:cNvSpPr/>
          <p:nvPr/>
        </p:nvSpPr>
        <p:spPr bwMode="auto">
          <a:xfrm>
            <a:off x="3201662" y="1893728"/>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smtClean="0">
                <a:solidFill>
                  <a:schemeClr val="tx1"/>
                </a:solidFill>
                <a:latin typeface="楷体" panose="02010609060101010101" pitchFamily="49" charset="-122"/>
                <a:ea typeface="楷体" panose="02010609060101010101" pitchFamily="49" charset="-122"/>
              </a:rPr>
              <a:t>词频统计</a:t>
            </a:r>
            <a:endParaRPr lang="zh-CN" altLang="en-US" dirty="0">
              <a:solidFill>
                <a:schemeClr val="tx1"/>
              </a:solidFill>
              <a:latin typeface="楷体" panose="02010609060101010101" pitchFamily="49" charset="-122"/>
              <a:ea typeface="楷体" panose="02010609060101010101" pitchFamily="49" charset="-122"/>
            </a:endParaRPr>
          </a:p>
        </p:txBody>
      </p:sp>
      <p:sp>
        <p:nvSpPr>
          <p:cNvPr id="32" name="矩形 31"/>
          <p:cNvSpPr/>
          <p:nvPr/>
        </p:nvSpPr>
        <p:spPr bwMode="auto">
          <a:xfrm>
            <a:off x="5731839" y="1890206"/>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smtClean="0">
                <a:solidFill>
                  <a:schemeClr val="tx1"/>
                </a:solidFill>
                <a:latin typeface="楷体" panose="02010609060101010101" pitchFamily="49" charset="-122"/>
                <a:ea typeface="楷体" panose="02010609060101010101" pitchFamily="49" charset="-122"/>
              </a:rPr>
              <a:t>待选词集</a:t>
            </a:r>
            <a:endParaRPr lang="zh-CN" altLang="en-US" dirty="0">
              <a:solidFill>
                <a:schemeClr val="tx1"/>
              </a:solidFill>
              <a:latin typeface="楷体" panose="02010609060101010101" pitchFamily="49" charset="-122"/>
              <a:ea typeface="楷体" panose="02010609060101010101" pitchFamily="49" charset="-122"/>
            </a:endParaRPr>
          </a:p>
        </p:txBody>
      </p:sp>
      <p:sp>
        <p:nvSpPr>
          <p:cNvPr id="33" name="矩形 32"/>
          <p:cNvSpPr/>
          <p:nvPr/>
        </p:nvSpPr>
        <p:spPr bwMode="auto">
          <a:xfrm>
            <a:off x="4435695" y="1440100"/>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a:solidFill>
                  <a:schemeClr val="tx1"/>
                </a:solidFill>
                <a:latin typeface="楷体" panose="02010609060101010101" pitchFamily="49" charset="-122"/>
                <a:ea typeface="楷体" panose="02010609060101010101" pitchFamily="49" charset="-122"/>
              </a:rPr>
              <a:t>词性过滤</a:t>
            </a:r>
            <a:endParaRPr lang="en-US" altLang="zh-CN" dirty="0">
              <a:solidFill>
                <a:schemeClr val="tx1"/>
              </a:solidFill>
              <a:latin typeface="楷体" panose="02010609060101010101" pitchFamily="49" charset="-122"/>
              <a:ea typeface="楷体" panose="02010609060101010101" pitchFamily="49" charset="-122"/>
            </a:endParaRPr>
          </a:p>
        </p:txBody>
      </p:sp>
      <p:sp>
        <p:nvSpPr>
          <p:cNvPr id="34" name="右箭头 33"/>
          <p:cNvSpPr/>
          <p:nvPr/>
        </p:nvSpPr>
        <p:spPr bwMode="auto">
          <a:xfrm>
            <a:off x="4066718" y="2042730"/>
            <a:ext cx="266688" cy="515938"/>
          </a:xfrm>
          <a:prstGeom prst="rightArrow">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35" name="右箭头 34"/>
          <p:cNvSpPr/>
          <p:nvPr/>
        </p:nvSpPr>
        <p:spPr bwMode="auto">
          <a:xfrm>
            <a:off x="5335795" y="2036377"/>
            <a:ext cx="266688" cy="515938"/>
          </a:xfrm>
          <a:prstGeom prst="rightArrow">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36" name="矩形 35"/>
          <p:cNvSpPr/>
          <p:nvPr/>
        </p:nvSpPr>
        <p:spPr bwMode="auto">
          <a:xfrm>
            <a:off x="4435694" y="2389425"/>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smtClean="0">
                <a:solidFill>
                  <a:schemeClr val="tx1"/>
                </a:solidFill>
                <a:latin typeface="楷体" panose="02010609060101010101" pitchFamily="49" charset="-122"/>
                <a:ea typeface="楷体" panose="02010609060101010101" pitchFamily="49" charset="-122"/>
              </a:rPr>
              <a:t>词频过滤</a:t>
            </a:r>
            <a:endParaRPr lang="en-US" altLang="zh-CN" dirty="0">
              <a:solidFill>
                <a:schemeClr val="tx1"/>
              </a:solidFill>
              <a:latin typeface="楷体" panose="02010609060101010101" pitchFamily="49" charset="-122"/>
              <a:ea typeface="楷体" panose="02010609060101010101" pitchFamily="49" charset="-122"/>
            </a:endParaRPr>
          </a:p>
        </p:txBody>
      </p:sp>
      <p:sp>
        <p:nvSpPr>
          <p:cNvPr id="37" name="矩形 36"/>
          <p:cNvSpPr/>
          <p:nvPr/>
        </p:nvSpPr>
        <p:spPr bwMode="auto">
          <a:xfrm>
            <a:off x="611560" y="4385707"/>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smtClean="0">
                <a:solidFill>
                  <a:schemeClr val="tx1"/>
                </a:solidFill>
                <a:latin typeface="楷体" panose="02010609060101010101" pitchFamily="49" charset="-122"/>
                <a:ea typeface="楷体" panose="02010609060101010101" pitchFamily="49" charset="-122"/>
              </a:rPr>
              <a:t>待选词集</a:t>
            </a:r>
            <a:endParaRPr lang="zh-CN" altLang="en-US" dirty="0">
              <a:solidFill>
                <a:schemeClr val="tx1"/>
              </a:solidFill>
              <a:latin typeface="楷体" panose="02010609060101010101" pitchFamily="49" charset="-122"/>
              <a:ea typeface="楷体" panose="02010609060101010101" pitchFamily="49" charset="-122"/>
            </a:endParaRPr>
          </a:p>
        </p:txBody>
      </p:sp>
      <p:sp>
        <p:nvSpPr>
          <p:cNvPr id="39" name="上箭头 38"/>
          <p:cNvSpPr/>
          <p:nvPr/>
        </p:nvSpPr>
        <p:spPr bwMode="auto">
          <a:xfrm rot="5400000">
            <a:off x="1369243" y="4709980"/>
            <a:ext cx="469093" cy="240521"/>
          </a:xfrm>
          <a:prstGeom prst="up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40" name="矩形 39"/>
          <p:cNvSpPr/>
          <p:nvPr/>
        </p:nvSpPr>
        <p:spPr bwMode="auto">
          <a:xfrm>
            <a:off x="3851920" y="4334112"/>
            <a:ext cx="1483876" cy="900113"/>
          </a:xfrm>
          <a:prstGeom prst="rect">
            <a:avLst/>
          </a:prstGeom>
          <a:ln w="19050">
            <a:solidFill>
              <a:srgbClr val="336699"/>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两两交叉</a:t>
            </a:r>
            <a:r>
              <a:rPr lang="en-US" altLang="zh-CN" dirty="0" smtClean="0">
                <a:solidFill>
                  <a:schemeClr val="tx1"/>
                </a:solidFill>
                <a:latin typeface="楷体" panose="02010609060101010101" pitchFamily="49" charset="-122"/>
                <a:ea typeface="楷体" panose="02010609060101010101" pitchFamily="49" charset="-122"/>
              </a:rPr>
              <a:t>T</a:t>
            </a:r>
            <a:r>
              <a:rPr lang="zh-CN" altLang="en-US" dirty="0" smtClean="0">
                <a:solidFill>
                  <a:schemeClr val="tx1"/>
                </a:solidFill>
                <a:latin typeface="楷体" panose="02010609060101010101" pitchFamily="49" charset="-122"/>
                <a:ea typeface="楷体" panose="02010609060101010101" pitchFamily="49" charset="-122"/>
              </a:rPr>
              <a:t>检验</a:t>
            </a:r>
            <a:endParaRPr lang="zh-CN" altLang="en-US" dirty="0">
              <a:solidFill>
                <a:schemeClr val="tx1"/>
              </a:solidFill>
              <a:latin typeface="楷体" panose="02010609060101010101" pitchFamily="49" charset="-122"/>
              <a:ea typeface="楷体" panose="02010609060101010101" pitchFamily="49" charset="-122"/>
            </a:endParaRPr>
          </a:p>
        </p:txBody>
      </p:sp>
      <p:sp>
        <p:nvSpPr>
          <p:cNvPr id="42" name="矩形 41"/>
          <p:cNvSpPr/>
          <p:nvPr/>
        </p:nvSpPr>
        <p:spPr bwMode="auto">
          <a:xfrm>
            <a:off x="5731839" y="4381923"/>
            <a:ext cx="801985" cy="796925"/>
          </a:xfrm>
          <a:prstGeom prst="rect">
            <a:avLst/>
          </a:prstGeom>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eaLnBrk="1" hangingPunct="1">
              <a:defRPr/>
            </a:pPr>
            <a:r>
              <a:rPr lang="zh-CN" altLang="en-US" dirty="0">
                <a:solidFill>
                  <a:schemeClr val="tx1"/>
                </a:solidFill>
                <a:latin typeface="楷体" panose="02010609060101010101" pitchFamily="49" charset="-122"/>
                <a:ea typeface="楷体" panose="02010609060101010101" pitchFamily="49" charset="-122"/>
              </a:rPr>
              <a:t>关键</a:t>
            </a:r>
            <a:r>
              <a:rPr lang="zh-CN" altLang="en-US" dirty="0" smtClean="0">
                <a:solidFill>
                  <a:schemeClr val="tx1"/>
                </a:solidFill>
                <a:latin typeface="楷体" panose="02010609060101010101" pitchFamily="49" charset="-122"/>
                <a:ea typeface="楷体" panose="02010609060101010101" pitchFamily="49" charset="-122"/>
              </a:rPr>
              <a:t>词集</a:t>
            </a:r>
            <a:endParaRPr lang="zh-CN" altLang="en-US" dirty="0">
              <a:solidFill>
                <a:schemeClr val="tx1"/>
              </a:solidFill>
              <a:latin typeface="楷体" panose="02010609060101010101" pitchFamily="49" charset="-122"/>
              <a:ea typeface="楷体" panose="02010609060101010101" pitchFamily="49" charset="-122"/>
            </a:endParaRPr>
          </a:p>
        </p:txBody>
      </p:sp>
      <p:sp>
        <p:nvSpPr>
          <p:cNvPr id="44" name="标题 1"/>
          <p:cNvSpPr txBox="1">
            <a:spLocks/>
          </p:cNvSpPr>
          <p:nvPr/>
        </p:nvSpPr>
        <p:spPr bwMode="auto">
          <a:xfrm>
            <a:off x="215900" y="260350"/>
            <a:ext cx="6192838"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r>
              <a:rPr kumimoji="0" lang="zh-CN" altLang="en-US" sz="4000" kern="0" dirty="0" smtClean="0"/>
              <a:t>：</a:t>
            </a:r>
            <a:r>
              <a:rPr kumimoji="0" lang="zh-CN" altLang="en-US" kern="0" dirty="0" smtClean="0"/>
              <a:t>去噪</a:t>
            </a:r>
            <a:endParaRPr lang="zh-CN" altLang="en-US" kern="0" dirty="0" smtClean="0"/>
          </a:p>
        </p:txBody>
      </p:sp>
      <p:sp>
        <p:nvSpPr>
          <p:cNvPr id="28" name="圆角矩形 27"/>
          <p:cNvSpPr/>
          <p:nvPr/>
        </p:nvSpPr>
        <p:spPr bwMode="auto">
          <a:xfrm>
            <a:off x="7092280" y="1520476"/>
            <a:ext cx="1504950"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新闻</a:t>
            </a:r>
            <a:r>
              <a:rPr lang="zh-CN" altLang="en-US" dirty="0">
                <a:solidFill>
                  <a:schemeClr val="tx1"/>
                </a:solidFill>
                <a:latin typeface="楷体" panose="02010609060101010101" pitchFamily="49" charset="-122"/>
                <a:ea typeface="楷体" panose="02010609060101010101" pitchFamily="49" charset="-122"/>
              </a:rPr>
              <a:t>数据</a:t>
            </a:r>
          </a:p>
        </p:txBody>
      </p:sp>
      <p:sp>
        <p:nvSpPr>
          <p:cNvPr id="29" name="圆角矩形 28"/>
          <p:cNvSpPr/>
          <p:nvPr/>
        </p:nvSpPr>
        <p:spPr bwMode="auto">
          <a:xfrm>
            <a:off x="7092280" y="2371898"/>
            <a:ext cx="1512887" cy="612775"/>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hangingPunct="1">
              <a:defRPr/>
            </a:pPr>
            <a:r>
              <a:rPr lang="zh-CN" altLang="en-US" dirty="0">
                <a:solidFill>
                  <a:schemeClr val="bg1"/>
                </a:solidFill>
                <a:latin typeface="楷体" panose="02010609060101010101" pitchFamily="49" charset="-122"/>
                <a:ea typeface="楷体" panose="02010609060101010101" pitchFamily="49" charset="-122"/>
              </a:rPr>
              <a:t>去噪</a:t>
            </a:r>
          </a:p>
        </p:txBody>
      </p:sp>
      <p:sp>
        <p:nvSpPr>
          <p:cNvPr id="31" name="圆角矩形 30"/>
          <p:cNvSpPr/>
          <p:nvPr/>
        </p:nvSpPr>
        <p:spPr bwMode="auto">
          <a:xfrm>
            <a:off x="7092280" y="3225650"/>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事件抽取</a:t>
            </a:r>
          </a:p>
        </p:txBody>
      </p:sp>
      <p:sp>
        <p:nvSpPr>
          <p:cNvPr id="46" name="圆角矩形 45"/>
          <p:cNvSpPr/>
          <p:nvPr/>
        </p:nvSpPr>
        <p:spPr bwMode="auto">
          <a:xfrm>
            <a:off x="7092280" y="4090453"/>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规律</a:t>
            </a:r>
            <a:r>
              <a:rPr lang="zh-CN" altLang="en-US" dirty="0" smtClean="0">
                <a:latin typeface="楷体" panose="02010609060101010101" pitchFamily="49" charset="-122"/>
                <a:ea typeface="楷体" panose="02010609060101010101" pitchFamily="49" charset="-122"/>
              </a:rPr>
              <a:t>挖掘</a:t>
            </a:r>
            <a:endParaRPr lang="zh-CN" altLang="en-US" dirty="0">
              <a:solidFill>
                <a:schemeClr val="tx1"/>
              </a:solidFill>
              <a:latin typeface="楷体" panose="02010609060101010101" pitchFamily="49" charset="-122"/>
              <a:ea typeface="楷体" panose="02010609060101010101" pitchFamily="49" charset="-122"/>
            </a:endParaRPr>
          </a:p>
        </p:txBody>
      </p:sp>
      <p:sp>
        <p:nvSpPr>
          <p:cNvPr id="48" name="下箭头 47"/>
          <p:cNvSpPr/>
          <p:nvPr/>
        </p:nvSpPr>
        <p:spPr bwMode="auto">
          <a:xfrm>
            <a:off x="7753374" y="2133251"/>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49" name="下箭头 48"/>
          <p:cNvSpPr/>
          <p:nvPr/>
        </p:nvSpPr>
        <p:spPr bwMode="auto">
          <a:xfrm>
            <a:off x="7753374" y="2996528"/>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50" name="下箭头 49"/>
          <p:cNvSpPr/>
          <p:nvPr/>
        </p:nvSpPr>
        <p:spPr bwMode="auto">
          <a:xfrm>
            <a:off x="7745058" y="3860624"/>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45" name="上箭头 44"/>
          <p:cNvSpPr/>
          <p:nvPr/>
        </p:nvSpPr>
        <p:spPr bwMode="auto">
          <a:xfrm rot="5400000">
            <a:off x="3341590" y="4684404"/>
            <a:ext cx="469093" cy="240521"/>
          </a:xfrm>
          <a:prstGeom prst="up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52" name="上箭头 51"/>
          <p:cNvSpPr/>
          <p:nvPr/>
        </p:nvSpPr>
        <p:spPr bwMode="auto">
          <a:xfrm rot="5400000">
            <a:off x="5285806" y="4684404"/>
            <a:ext cx="469093" cy="240521"/>
          </a:xfrm>
          <a:prstGeom prst="up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2" name="TextBox 1"/>
          <p:cNvSpPr txBox="1"/>
          <p:nvPr/>
        </p:nvSpPr>
        <p:spPr>
          <a:xfrm>
            <a:off x="3178976" y="2787887"/>
            <a:ext cx="887742" cy="461665"/>
          </a:xfrm>
          <a:prstGeom prst="rect">
            <a:avLst/>
          </a:prstGeom>
          <a:noFill/>
        </p:spPr>
        <p:txBody>
          <a:bodyPr wrap="square" rtlCol="0">
            <a:spAutoFit/>
          </a:bodyPr>
          <a:lstStyle/>
          <a:p>
            <a:pPr algn="ctr"/>
            <a:r>
              <a:rPr lang="en-US" altLang="zh-CN" dirty="0" smtClean="0"/>
              <a:t>80</a:t>
            </a:r>
            <a:r>
              <a:rPr lang="zh-CN" altLang="en-US" dirty="0" smtClean="0"/>
              <a:t>万</a:t>
            </a:r>
            <a:endParaRPr lang="zh-CN" altLang="en-US" dirty="0"/>
          </a:p>
        </p:txBody>
      </p:sp>
      <p:sp>
        <p:nvSpPr>
          <p:cNvPr id="38" name="TextBox 37"/>
          <p:cNvSpPr txBox="1"/>
          <p:nvPr/>
        </p:nvSpPr>
        <p:spPr>
          <a:xfrm>
            <a:off x="5688960" y="2787887"/>
            <a:ext cx="887742" cy="461665"/>
          </a:xfrm>
          <a:prstGeom prst="rect">
            <a:avLst/>
          </a:prstGeom>
          <a:noFill/>
        </p:spPr>
        <p:txBody>
          <a:bodyPr wrap="square" rtlCol="0">
            <a:spAutoFit/>
          </a:bodyPr>
          <a:lstStyle/>
          <a:p>
            <a:pPr algn="ctr"/>
            <a:r>
              <a:rPr lang="en-US" altLang="zh-CN" dirty="0"/>
              <a:t>3</a:t>
            </a:r>
            <a:r>
              <a:rPr lang="zh-CN" altLang="en-US" dirty="0" smtClean="0"/>
              <a:t>万</a:t>
            </a:r>
            <a:endParaRPr lang="zh-CN" altLang="en-US" dirty="0"/>
          </a:p>
        </p:txBody>
      </p:sp>
      <p:sp>
        <p:nvSpPr>
          <p:cNvPr id="41" name="TextBox 40"/>
          <p:cNvSpPr txBox="1"/>
          <p:nvPr/>
        </p:nvSpPr>
        <p:spPr>
          <a:xfrm>
            <a:off x="5688960" y="5259862"/>
            <a:ext cx="887742" cy="461665"/>
          </a:xfrm>
          <a:prstGeom prst="rect">
            <a:avLst/>
          </a:prstGeom>
          <a:noFill/>
        </p:spPr>
        <p:txBody>
          <a:bodyPr wrap="square" rtlCol="0">
            <a:spAutoFit/>
          </a:bodyPr>
          <a:lstStyle/>
          <a:p>
            <a:pPr algn="ctr"/>
            <a:r>
              <a:rPr lang="en-US" altLang="zh-CN" dirty="0" smtClean="0"/>
              <a:t>300</a:t>
            </a:r>
            <a:endParaRPr lang="zh-CN" altLang="en-US" dirty="0"/>
          </a:p>
        </p:txBody>
      </p:sp>
      <p:pic>
        <p:nvPicPr>
          <p:cNvPr id="1025" name="Picture 1" descr="E:\document\623020492\Image\[Z{88XQ~}`F_8PAJLNFKXH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53" y="1412776"/>
            <a:ext cx="6616892" cy="412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50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9" grpId="0" animBg="1"/>
      <p:bldP spid="40" grpId="0" animBg="1"/>
      <p:bldP spid="42" grpId="0" animBg="1"/>
      <p:bldP spid="45" grpId="0" animBg="1"/>
      <p:bldP spid="52" grpId="0" animBg="1"/>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bwMode="auto">
          <a:xfrm>
            <a:off x="215900" y="260350"/>
            <a:ext cx="6192838"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r>
              <a:rPr kumimoji="0" lang="zh-CN" altLang="en-US" sz="4000" kern="0" dirty="0" smtClean="0"/>
              <a:t>：</a:t>
            </a:r>
            <a:r>
              <a:rPr kumimoji="0" lang="zh-CN" altLang="en-US" kern="0" dirty="0" smtClean="0"/>
              <a:t>去噪</a:t>
            </a:r>
            <a:endParaRPr lang="zh-CN" altLang="en-US" kern="0" dirty="0" smtClean="0"/>
          </a:p>
        </p:txBody>
      </p:sp>
      <p:sp>
        <p:nvSpPr>
          <p:cNvPr id="20" name="内容占位符 2"/>
          <p:cNvSpPr>
            <a:spLocks noGrp="1"/>
          </p:cNvSpPr>
          <p:nvPr>
            <p:ph idx="1"/>
          </p:nvPr>
        </p:nvSpPr>
        <p:spPr>
          <a:xfrm>
            <a:off x="215900" y="1304764"/>
            <a:ext cx="8736013" cy="5040313"/>
          </a:xfrm>
        </p:spPr>
        <p:txBody>
          <a:bodyPr/>
          <a:lstStyle/>
          <a:p>
            <a:pPr>
              <a:spcBef>
                <a:spcPct val="0"/>
              </a:spcBef>
              <a:buFontTx/>
              <a:buNone/>
            </a:pPr>
            <a:r>
              <a:rPr kumimoji="0" lang="zh-CN" altLang="en-US" dirty="0" smtClean="0">
                <a:latin typeface="Times New Roman" pitchFamily="18" charset="0"/>
                <a:ea typeface="宋体" pitchFamily="2" charset="-122"/>
              </a:rPr>
              <a:t>利用关键词集对新闻进行向量化表示</a:t>
            </a:r>
            <a:endParaRPr kumimoji="0" lang="en-US" altLang="zh-CN" dirty="0">
              <a:latin typeface="Times New Roman" pitchFamily="18" charset="0"/>
              <a:ea typeface="宋体" pitchFamily="2" charset="-122"/>
            </a:endParaRPr>
          </a:p>
        </p:txBody>
      </p:sp>
      <p:sp>
        <p:nvSpPr>
          <p:cNvPr id="21" name="矩形 20"/>
          <p:cNvSpPr/>
          <p:nvPr/>
        </p:nvSpPr>
        <p:spPr bwMode="auto">
          <a:xfrm>
            <a:off x="576263" y="2109056"/>
            <a:ext cx="1473200" cy="468312"/>
          </a:xfrm>
          <a:prstGeom prst="rect">
            <a:avLst/>
          </a:prstGeom>
          <a:ln>
            <a:solidFill>
              <a:srgbClr val="336699"/>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新闻数据</a:t>
            </a:r>
          </a:p>
        </p:txBody>
      </p:sp>
      <p:sp>
        <p:nvSpPr>
          <p:cNvPr id="23" name="矩形 22"/>
          <p:cNvSpPr/>
          <p:nvPr/>
        </p:nvSpPr>
        <p:spPr bwMode="auto">
          <a:xfrm>
            <a:off x="569913" y="3198081"/>
            <a:ext cx="1474787" cy="466725"/>
          </a:xfrm>
          <a:prstGeom prst="rect">
            <a:avLst/>
          </a:prstGeom>
          <a:ln>
            <a:solidFill>
              <a:srgbClr val="336699"/>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向量化</a:t>
            </a:r>
          </a:p>
        </p:txBody>
      </p:sp>
      <p:cxnSp>
        <p:nvCxnSpPr>
          <p:cNvPr id="27" name="直接箭头连接符 26"/>
          <p:cNvCxnSpPr>
            <a:cxnSpLocks noChangeShapeType="1"/>
            <a:stCxn id="21" idx="2"/>
            <a:endCxn id="23" idx="0"/>
          </p:cNvCxnSpPr>
          <p:nvPr/>
        </p:nvCxnSpPr>
        <p:spPr bwMode="auto">
          <a:xfrm flipH="1">
            <a:off x="1308100" y="2577368"/>
            <a:ext cx="4763" cy="620713"/>
          </a:xfrm>
          <a:prstGeom prst="straightConnector1">
            <a:avLst/>
          </a:prstGeom>
          <a:noFill/>
          <a:ln w="12700" algn="ctr">
            <a:solidFill>
              <a:schemeClr val="tx1"/>
            </a:solidFill>
            <a:round/>
            <a:headEnd/>
            <a:tailEnd type="triangle" w="med" len="med"/>
          </a:ln>
        </p:spPr>
      </p:cxnSp>
      <p:sp>
        <p:nvSpPr>
          <p:cNvPr id="32" name="矩形 31"/>
          <p:cNvSpPr/>
          <p:nvPr/>
        </p:nvSpPr>
        <p:spPr bwMode="auto">
          <a:xfrm>
            <a:off x="569913" y="4285518"/>
            <a:ext cx="1474787" cy="466725"/>
          </a:xfrm>
          <a:prstGeom prst="rect">
            <a:avLst/>
          </a:prstGeom>
          <a:ln>
            <a:solidFill>
              <a:srgbClr val="336699"/>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近</a:t>
            </a:r>
            <a:r>
              <a:rPr lang="en-US" altLang="zh-CN" dirty="0" smtClean="0">
                <a:solidFill>
                  <a:schemeClr val="tx1"/>
                </a:solidFill>
                <a:latin typeface="楷体" panose="02010609060101010101" pitchFamily="49" charset="-122"/>
                <a:ea typeface="楷体" panose="02010609060101010101" pitchFamily="49" charset="-122"/>
              </a:rPr>
              <a:t>0</a:t>
            </a:r>
            <a:r>
              <a:rPr lang="zh-CN" altLang="en-US" dirty="0" smtClean="0">
                <a:solidFill>
                  <a:schemeClr val="tx1"/>
                </a:solidFill>
                <a:latin typeface="楷体" panose="02010609060101010101" pitchFamily="49" charset="-122"/>
                <a:ea typeface="楷体" panose="02010609060101010101" pitchFamily="49" charset="-122"/>
              </a:rPr>
              <a:t>舍去</a:t>
            </a:r>
            <a:endParaRPr lang="zh-CN" altLang="en-US" dirty="0">
              <a:solidFill>
                <a:schemeClr val="tx1"/>
              </a:solidFill>
              <a:latin typeface="楷体" panose="02010609060101010101" pitchFamily="49" charset="-122"/>
              <a:ea typeface="楷体" panose="02010609060101010101" pitchFamily="49" charset="-122"/>
            </a:endParaRPr>
          </a:p>
        </p:txBody>
      </p:sp>
      <p:sp>
        <p:nvSpPr>
          <p:cNvPr id="33" name="矩形 32"/>
          <p:cNvSpPr/>
          <p:nvPr/>
        </p:nvSpPr>
        <p:spPr bwMode="auto">
          <a:xfrm>
            <a:off x="579438" y="5372956"/>
            <a:ext cx="1474787" cy="468312"/>
          </a:xfrm>
          <a:prstGeom prst="rect">
            <a:avLst/>
          </a:prstGeom>
          <a:ln>
            <a:solidFill>
              <a:srgbClr val="336699"/>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新闻集合</a:t>
            </a:r>
          </a:p>
        </p:txBody>
      </p:sp>
      <p:cxnSp>
        <p:nvCxnSpPr>
          <p:cNvPr id="34" name="直接箭头连接符 33"/>
          <p:cNvCxnSpPr>
            <a:cxnSpLocks noChangeShapeType="1"/>
            <a:stCxn id="23" idx="2"/>
            <a:endCxn id="32" idx="0"/>
          </p:cNvCxnSpPr>
          <p:nvPr/>
        </p:nvCxnSpPr>
        <p:spPr bwMode="auto">
          <a:xfrm>
            <a:off x="1308100" y="3664806"/>
            <a:ext cx="0" cy="620712"/>
          </a:xfrm>
          <a:prstGeom prst="straightConnector1">
            <a:avLst/>
          </a:prstGeom>
          <a:noFill/>
          <a:ln w="12700" algn="ctr">
            <a:solidFill>
              <a:schemeClr val="tx1"/>
            </a:solidFill>
            <a:round/>
            <a:headEnd/>
            <a:tailEnd type="triangle" w="med" len="med"/>
          </a:ln>
        </p:spPr>
      </p:cxnSp>
      <p:cxnSp>
        <p:nvCxnSpPr>
          <p:cNvPr id="35" name="直接箭头连接符 34"/>
          <p:cNvCxnSpPr>
            <a:cxnSpLocks noChangeShapeType="1"/>
            <a:stCxn id="32" idx="2"/>
            <a:endCxn id="33" idx="0"/>
          </p:cNvCxnSpPr>
          <p:nvPr/>
        </p:nvCxnSpPr>
        <p:spPr bwMode="auto">
          <a:xfrm>
            <a:off x="1308100" y="4752243"/>
            <a:ext cx="7938" cy="620713"/>
          </a:xfrm>
          <a:prstGeom prst="straightConnector1">
            <a:avLst/>
          </a:prstGeom>
          <a:noFill/>
          <a:ln w="12700" algn="ctr">
            <a:solidFill>
              <a:schemeClr val="tx1"/>
            </a:solidFill>
            <a:round/>
            <a:headEnd/>
            <a:tailEnd type="triangle" w="med" len="med"/>
          </a:ln>
        </p:spPr>
      </p:cxnSp>
      <p:sp>
        <p:nvSpPr>
          <p:cNvPr id="36" name="文本框 98"/>
          <p:cNvSpPr txBox="1">
            <a:spLocks noChangeArrowheads="1"/>
          </p:cNvSpPr>
          <p:nvPr/>
        </p:nvSpPr>
        <p:spPr bwMode="auto">
          <a:xfrm>
            <a:off x="2447925" y="2020156"/>
            <a:ext cx="4248150" cy="708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000">
                <a:latin typeface="楷体" panose="02010609060101010101" pitchFamily="49" charset="-122"/>
                <a:ea typeface="楷体" panose="02010609060101010101" pitchFamily="49" charset="-122"/>
              </a:rPr>
              <a:t>1.</a:t>
            </a:r>
            <a:r>
              <a:rPr lang="zh-CN" altLang="en-US" sz="2000">
                <a:latin typeface="楷体" panose="02010609060101010101" pitchFamily="49" charset="-122"/>
                <a:ea typeface="楷体" panose="02010609060101010101" pitchFamily="49" charset="-122"/>
              </a:rPr>
              <a:t>新疆发生一起暴恐事件，砍杀数人</a:t>
            </a:r>
            <a:endParaRPr lang="en-US" altLang="zh-CN" sz="2000">
              <a:latin typeface="楷体" panose="02010609060101010101" pitchFamily="49" charset="-122"/>
              <a:ea typeface="楷体" panose="02010609060101010101" pitchFamily="49" charset="-122"/>
            </a:endParaRPr>
          </a:p>
          <a:p>
            <a:r>
              <a:rPr lang="en-US" altLang="zh-CN" sz="2000">
                <a:latin typeface="楷体" panose="02010609060101010101" pitchFamily="49" charset="-122"/>
                <a:ea typeface="楷体" panose="02010609060101010101" pitchFamily="49" charset="-122"/>
              </a:rPr>
              <a:t>2.</a:t>
            </a:r>
            <a:r>
              <a:rPr lang="zh-CN" altLang="en-US" sz="2000">
                <a:latin typeface="楷体" panose="02010609060101010101" pitchFamily="49" charset="-122"/>
                <a:ea typeface="楷体" panose="02010609060101010101" pitchFamily="49" charset="-122"/>
              </a:rPr>
              <a:t>昨天股票暴涨，被指控幕后操作</a:t>
            </a:r>
          </a:p>
        </p:txBody>
      </p:sp>
      <p:graphicFrame>
        <p:nvGraphicFramePr>
          <p:cNvPr id="37" name="表格 36"/>
          <p:cNvGraphicFramePr>
            <a:graphicFrameLocks noGrp="1"/>
          </p:cNvGraphicFramePr>
          <p:nvPr>
            <p:extLst>
              <p:ext uri="{D42A27DB-BD31-4B8C-83A1-F6EECF244321}">
                <p14:modId xmlns:p14="http://schemas.microsoft.com/office/powerpoint/2010/main" val="57745313"/>
              </p:ext>
            </p:extLst>
          </p:nvPr>
        </p:nvGraphicFramePr>
        <p:xfrm>
          <a:off x="2463800" y="3198081"/>
          <a:ext cx="3224214" cy="1584816"/>
        </p:xfrm>
        <a:graphic>
          <a:graphicData uri="http://schemas.openxmlformats.org/drawingml/2006/table">
            <a:tbl>
              <a:tblPr firstRow="1" bandRow="1">
                <a:tableStyleId>{5940675A-B579-460E-94D1-54222C63F5DA}</a:tableStyleId>
              </a:tblPr>
              <a:tblGrid>
                <a:gridCol w="1074738"/>
                <a:gridCol w="1074738"/>
                <a:gridCol w="1074738"/>
              </a:tblGrid>
              <a:tr h="396081">
                <a:tc>
                  <a:txBody>
                    <a:bodyPr/>
                    <a:lstStyle/>
                    <a:p>
                      <a:pPr algn="ctr"/>
                      <a:r>
                        <a:rPr lang="zh-CN" altLang="en-US" sz="2000" dirty="0" smtClean="0">
                          <a:latin typeface="Times New Roman" panose="02020603050405020304" pitchFamily="18" charset="0"/>
                          <a:cs typeface="Times New Roman" panose="02020603050405020304" pitchFamily="18" charset="0"/>
                        </a:rPr>
                        <a:t>新疆</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r>
              <a:tr h="396081">
                <a:tc>
                  <a:txBody>
                    <a:bodyPr/>
                    <a:lstStyle/>
                    <a:p>
                      <a:pPr algn="ctr"/>
                      <a:r>
                        <a:rPr lang="zh-CN" altLang="en-US" sz="2000" dirty="0" smtClean="0">
                          <a:latin typeface="Times New Roman" panose="02020603050405020304" pitchFamily="18" charset="0"/>
                          <a:cs typeface="Times New Roman" panose="02020603050405020304" pitchFamily="18" charset="0"/>
                        </a:rPr>
                        <a:t>暴恐</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r>
              <a:tr h="396081">
                <a:tc>
                  <a:txBody>
                    <a:bodyPr/>
                    <a:lstStyle/>
                    <a:p>
                      <a:pPr algn="ctr"/>
                      <a:r>
                        <a:rPr lang="zh-CN" altLang="en-US" sz="2000" dirty="0" smtClean="0">
                          <a:latin typeface="Times New Roman" panose="02020603050405020304" pitchFamily="18" charset="0"/>
                          <a:cs typeface="Times New Roman" panose="02020603050405020304" pitchFamily="18" charset="0"/>
                        </a:rPr>
                        <a:t>砍杀</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r>
              <a:tr h="396081">
                <a:tc>
                  <a:txBody>
                    <a:bodyPr/>
                    <a:lstStyle/>
                    <a:p>
                      <a:pPr algn="ctr"/>
                      <a:r>
                        <a:rPr lang="zh-CN" altLang="en-US" sz="2000" dirty="0" smtClean="0"/>
                        <a:t>指控</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marL="91458" marR="91458" marT="45702" marB="45702" anchor="ctr"/>
                </a:tc>
              </a:tr>
            </a:tbl>
          </a:graphicData>
        </a:graphic>
      </p:graphicFrame>
      <p:sp>
        <p:nvSpPr>
          <p:cNvPr id="38" name="文本框 104"/>
          <p:cNvSpPr txBox="1">
            <a:spLocks noChangeArrowheads="1"/>
          </p:cNvSpPr>
          <p:nvPr/>
        </p:nvSpPr>
        <p:spPr bwMode="auto">
          <a:xfrm>
            <a:off x="2447925" y="5379306"/>
            <a:ext cx="424815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2000">
                <a:latin typeface="楷体" panose="02010609060101010101" pitchFamily="49" charset="-122"/>
                <a:ea typeface="楷体" panose="02010609060101010101" pitchFamily="49" charset="-122"/>
              </a:rPr>
              <a:t>1.</a:t>
            </a:r>
            <a:r>
              <a:rPr lang="zh-CN" altLang="en-US" sz="2000">
                <a:latin typeface="楷体" panose="02010609060101010101" pitchFamily="49" charset="-122"/>
                <a:ea typeface="楷体" panose="02010609060101010101" pitchFamily="49" charset="-122"/>
              </a:rPr>
              <a:t>新疆发生一起暴恐事件，砍杀数人</a:t>
            </a:r>
            <a:endParaRPr lang="en-US" altLang="zh-CN" sz="2000">
              <a:latin typeface="楷体" panose="02010609060101010101" pitchFamily="49" charset="-122"/>
              <a:ea typeface="楷体" panose="02010609060101010101" pitchFamily="49" charset="-122"/>
            </a:endParaRPr>
          </a:p>
        </p:txBody>
      </p:sp>
      <p:pic>
        <p:nvPicPr>
          <p:cNvPr id="18"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313480"/>
            <a:ext cx="63627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圆角矩形 14"/>
          <p:cNvSpPr/>
          <p:nvPr/>
        </p:nvSpPr>
        <p:spPr bwMode="auto">
          <a:xfrm>
            <a:off x="7092280" y="1520476"/>
            <a:ext cx="1504950"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新闻</a:t>
            </a:r>
            <a:r>
              <a:rPr lang="zh-CN" altLang="en-US" dirty="0">
                <a:solidFill>
                  <a:schemeClr val="tx1"/>
                </a:solidFill>
                <a:latin typeface="楷体" panose="02010609060101010101" pitchFamily="49" charset="-122"/>
                <a:ea typeface="楷体" panose="02010609060101010101" pitchFamily="49" charset="-122"/>
              </a:rPr>
              <a:t>数据</a:t>
            </a:r>
          </a:p>
        </p:txBody>
      </p:sp>
      <p:sp>
        <p:nvSpPr>
          <p:cNvPr id="16" name="圆角矩形 15"/>
          <p:cNvSpPr/>
          <p:nvPr/>
        </p:nvSpPr>
        <p:spPr bwMode="auto">
          <a:xfrm>
            <a:off x="7092280" y="2371898"/>
            <a:ext cx="1512887" cy="612775"/>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hangingPunct="1">
              <a:defRPr/>
            </a:pPr>
            <a:r>
              <a:rPr lang="zh-CN" altLang="en-US" dirty="0">
                <a:solidFill>
                  <a:schemeClr val="bg1"/>
                </a:solidFill>
                <a:latin typeface="楷体" panose="02010609060101010101" pitchFamily="49" charset="-122"/>
                <a:ea typeface="楷体" panose="02010609060101010101" pitchFamily="49" charset="-122"/>
              </a:rPr>
              <a:t>去噪</a:t>
            </a:r>
          </a:p>
        </p:txBody>
      </p:sp>
      <p:sp>
        <p:nvSpPr>
          <p:cNvPr id="17" name="圆角矩形 16"/>
          <p:cNvSpPr/>
          <p:nvPr/>
        </p:nvSpPr>
        <p:spPr bwMode="auto">
          <a:xfrm>
            <a:off x="7092280" y="3225650"/>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事件抽取</a:t>
            </a:r>
          </a:p>
        </p:txBody>
      </p:sp>
      <p:sp>
        <p:nvSpPr>
          <p:cNvPr id="19" name="圆角矩形 18"/>
          <p:cNvSpPr/>
          <p:nvPr/>
        </p:nvSpPr>
        <p:spPr bwMode="auto">
          <a:xfrm>
            <a:off x="7092280" y="4090453"/>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规律</a:t>
            </a:r>
            <a:r>
              <a:rPr lang="zh-CN" altLang="en-US" dirty="0" smtClean="0">
                <a:latin typeface="楷体" panose="02010609060101010101" pitchFamily="49" charset="-122"/>
                <a:ea typeface="楷体" panose="02010609060101010101" pitchFamily="49" charset="-122"/>
              </a:rPr>
              <a:t>挖掘</a:t>
            </a:r>
            <a:endParaRPr lang="zh-CN" altLang="en-US" dirty="0">
              <a:solidFill>
                <a:schemeClr val="tx1"/>
              </a:solidFill>
              <a:latin typeface="楷体" panose="02010609060101010101" pitchFamily="49" charset="-122"/>
              <a:ea typeface="楷体" panose="02010609060101010101" pitchFamily="49" charset="-122"/>
            </a:endParaRPr>
          </a:p>
        </p:txBody>
      </p:sp>
      <p:sp>
        <p:nvSpPr>
          <p:cNvPr id="24" name="下箭头 23"/>
          <p:cNvSpPr/>
          <p:nvPr/>
        </p:nvSpPr>
        <p:spPr bwMode="auto">
          <a:xfrm>
            <a:off x="7753374" y="2133251"/>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25" name="下箭头 24"/>
          <p:cNvSpPr/>
          <p:nvPr/>
        </p:nvSpPr>
        <p:spPr bwMode="auto">
          <a:xfrm>
            <a:off x="7753374" y="2996528"/>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26" name="下箭头 25"/>
          <p:cNvSpPr/>
          <p:nvPr/>
        </p:nvSpPr>
        <p:spPr bwMode="auto">
          <a:xfrm>
            <a:off x="7745058" y="3860624"/>
            <a:ext cx="199393" cy="238647"/>
          </a:xfrm>
          <a:prstGeom prst="down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2" name="TextBox 1"/>
              <p:cNvSpPr txBox="1"/>
              <p:nvPr/>
            </p:nvSpPr>
            <p:spPr>
              <a:xfrm>
                <a:off x="1655676" y="2747207"/>
                <a:ext cx="4248151" cy="1754326"/>
              </a:xfrm>
              <a:prstGeom prst="rect">
                <a:avLst/>
              </a:prstGeom>
              <a:solidFill>
                <a:schemeClr val="bg1">
                  <a:lumMod val="75000"/>
                </a:schemeClr>
              </a:solidFill>
            </p:spPr>
            <p:txBody>
              <a:bodyPr wrap="square" rtlCol="0">
                <a:spAutoFit/>
              </a:bodyPr>
              <a:lstStyle/>
              <a:p>
                <a:pPr lvl="1"/>
                <a:r>
                  <a:rPr lang="zh-CN" altLang="en-US" b="1" dirty="0" smtClean="0">
                    <a:solidFill>
                      <a:schemeClr val="tx1"/>
                    </a:solidFill>
                    <a:latin typeface="楷体" panose="02010609060101010101" pitchFamily="49" charset="-122"/>
                    <a:ea typeface="楷体" panose="02010609060101010101" pitchFamily="49" charset="-122"/>
                  </a:rPr>
                  <a:t>去噪效果</a:t>
                </a:r>
                <a:endParaRPr lang="en-US" altLang="zh-CN" b="1" dirty="0" smtClean="0">
                  <a:solidFill>
                    <a:schemeClr val="tx1"/>
                  </a:solidFill>
                  <a:latin typeface="楷体" panose="02010609060101010101" pitchFamily="49" charset="-122"/>
                  <a:ea typeface="楷体" panose="02010609060101010101" pitchFamily="49" charset="-122"/>
                </a:endParaRPr>
              </a:p>
              <a:p>
                <a:pPr lvl="1">
                  <a:lnSpc>
                    <a:spcPct val="150000"/>
                  </a:lnSpc>
                  <a:buFont typeface="Wingdings" panose="05000000000000000000" pitchFamily="2" charset="2"/>
                  <a:buChar char="Ø"/>
                </a:pPr>
                <a:r>
                  <a:rPr lang="zh-CN" altLang="en-US" dirty="0" smtClean="0">
                    <a:solidFill>
                      <a:schemeClr val="tx1"/>
                    </a:solidFill>
                    <a:latin typeface="楷体" panose="02010609060101010101" pitchFamily="49" charset="-122"/>
                    <a:ea typeface="楷体" panose="02010609060101010101" pitchFamily="49" charset="-122"/>
                  </a:rPr>
                  <a:t>去掉</a:t>
                </a:r>
                <a:r>
                  <a:rPr lang="en-US" altLang="zh-CN" dirty="0">
                    <a:solidFill>
                      <a:schemeClr val="tx1"/>
                    </a:solidFill>
                    <a:latin typeface="楷体" panose="02010609060101010101" pitchFamily="49" charset="-122"/>
                    <a:ea typeface="楷体" panose="02010609060101010101" pitchFamily="49" charset="-122"/>
                  </a:rPr>
                  <a:t>5</a:t>
                </a:r>
                <a:r>
                  <a:rPr lang="zh-CN" altLang="en-US" dirty="0">
                    <a:solidFill>
                      <a:schemeClr val="tx1"/>
                    </a:solidFill>
                    <a:latin typeface="楷体" panose="02010609060101010101" pitchFamily="49" charset="-122"/>
                    <a:ea typeface="楷体" panose="02010609060101010101" pitchFamily="49" charset="-122"/>
                  </a:rPr>
                  <a:t>万余条噪声数据</a:t>
                </a:r>
                <a:endParaRPr lang="en-US" altLang="zh-CN" dirty="0">
                  <a:solidFill>
                    <a:schemeClr val="tx1"/>
                  </a:solidFill>
                  <a:latin typeface="楷体" panose="02010609060101010101" pitchFamily="49" charset="-122"/>
                  <a:ea typeface="楷体" panose="02010609060101010101" pitchFamily="49" charset="-122"/>
                </a:endParaRPr>
              </a:p>
              <a:p>
                <a:pPr lvl="1">
                  <a:buFont typeface="Wingdings" panose="05000000000000000000" pitchFamily="2" charset="2"/>
                  <a:buChar char="Ø"/>
                </a:pPr>
                <a:r>
                  <a:rPr lang="zh-CN" altLang="en-US" dirty="0">
                    <a:solidFill>
                      <a:schemeClr val="tx1"/>
                    </a:solidFill>
                    <a:latin typeface="楷体" panose="02010609060101010101" pitchFamily="49" charset="-122"/>
                    <a:ea typeface="楷体" panose="02010609060101010101" pitchFamily="49" charset="-122"/>
                  </a:rPr>
                  <a:t>假阳性 </a:t>
                </a:r>
                <a14:m>
                  <m:oMath xmlns:m="http://schemas.openxmlformats.org/officeDocument/2006/math">
                    <m:r>
                      <a:rPr lang="en-US" altLang="zh-CN" i="1">
                        <a:solidFill>
                          <a:schemeClr val="tx1"/>
                        </a:solidFill>
                        <a:latin typeface="Cambria Math"/>
                      </a:rPr>
                      <m:t>&lt;</m:t>
                    </m:r>
                  </m:oMath>
                </a14:m>
                <a:r>
                  <a:rPr lang="en-US" altLang="zh-CN" dirty="0">
                    <a:solidFill>
                      <a:schemeClr val="tx1"/>
                    </a:solidFill>
                    <a:latin typeface="楷体" panose="02010609060101010101" pitchFamily="49" charset="-122"/>
                    <a:ea typeface="楷体" panose="02010609060101010101" pitchFamily="49" charset="-122"/>
                  </a:rPr>
                  <a:t> 0.1%</a:t>
                </a:r>
              </a:p>
              <a:p>
                <a:endParaRPr lang="zh-CN" altLang="en-US" dirty="0">
                  <a:solidFill>
                    <a:schemeClr val="tx1"/>
                  </a:solidFill>
                  <a:latin typeface="楷体" panose="02010609060101010101" pitchFamily="49" charset="-122"/>
                  <a:ea typeface="楷体" panose="02010609060101010101" pitchFamily="49"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1655676" y="2747207"/>
                <a:ext cx="4248151" cy="1754326"/>
              </a:xfrm>
              <a:prstGeom prst="rect">
                <a:avLst/>
              </a:prstGeom>
              <a:blipFill rotWithShape="1">
                <a:blip r:embed="rId4"/>
                <a:stretch>
                  <a:fillRect t="-27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894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32" grpId="0" animBg="1"/>
      <p:bldP spid="33" grpId="0" animBg="1"/>
      <p:bldP spid="36" grpId="0" animBg="1"/>
      <p:bldP spid="38"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r>
              <a:rPr kumimoji="0" lang="zh-CN" altLang="en-US" sz="4000" kern="0" dirty="0" smtClean="0"/>
              <a:t>：</a:t>
            </a:r>
            <a:r>
              <a:rPr kumimoji="0" lang="zh-CN" altLang="en-US" kern="0" dirty="0" smtClean="0"/>
              <a:t>事件新闻集划分</a:t>
            </a:r>
            <a:endParaRPr lang="zh-CN" altLang="en-US" kern="0" dirty="0" smtClean="0"/>
          </a:p>
        </p:txBody>
      </p:sp>
      <p:sp>
        <p:nvSpPr>
          <p:cNvPr id="3" name="内容占位符 2"/>
          <p:cNvSpPr>
            <a:spLocks noGrp="1"/>
          </p:cNvSpPr>
          <p:nvPr>
            <p:ph idx="1"/>
          </p:nvPr>
        </p:nvSpPr>
        <p:spPr/>
        <p:txBody>
          <a:bodyPr/>
          <a:lstStyle/>
          <a:p>
            <a:r>
              <a:rPr lang="en-US" altLang="zh-CN" dirty="0" smtClean="0"/>
              <a:t>1</a:t>
            </a:r>
            <a:r>
              <a:rPr lang="zh-CN" altLang="en-US" dirty="0" smtClean="0"/>
              <a:t>，找出事件</a:t>
            </a:r>
            <a:endParaRPr lang="zh-CN" altLang="en-US" dirty="0"/>
          </a:p>
        </p:txBody>
      </p:sp>
      <p:pic>
        <p:nvPicPr>
          <p:cNvPr id="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35" y="1330969"/>
            <a:ext cx="7848166" cy="501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直接连接符 21"/>
          <p:cNvCxnSpPr/>
          <p:nvPr/>
        </p:nvCxnSpPr>
        <p:spPr>
          <a:xfrm>
            <a:off x="825833" y="5546725"/>
            <a:ext cx="583439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flipH="1">
            <a:off x="4203514" y="5532090"/>
            <a:ext cx="44450" cy="571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5" name="椭圆 24"/>
          <p:cNvSpPr/>
          <p:nvPr/>
        </p:nvSpPr>
        <p:spPr>
          <a:xfrm flipH="1">
            <a:off x="4860032" y="5534025"/>
            <a:ext cx="46038" cy="571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6" name="椭圆 25"/>
          <p:cNvSpPr/>
          <p:nvPr/>
        </p:nvSpPr>
        <p:spPr>
          <a:xfrm flipH="1">
            <a:off x="4525962" y="5517232"/>
            <a:ext cx="46038" cy="571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8" name="椭圆 27"/>
          <p:cNvSpPr/>
          <p:nvPr/>
        </p:nvSpPr>
        <p:spPr>
          <a:xfrm flipH="1">
            <a:off x="5076056" y="5529263"/>
            <a:ext cx="46037" cy="571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9" name="椭圆 28"/>
          <p:cNvSpPr/>
          <p:nvPr/>
        </p:nvSpPr>
        <p:spPr>
          <a:xfrm flipH="1">
            <a:off x="5246042" y="5532090"/>
            <a:ext cx="46038" cy="571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30" name="椭圆 29"/>
          <p:cNvSpPr/>
          <p:nvPr/>
        </p:nvSpPr>
        <p:spPr>
          <a:xfrm flipH="1">
            <a:off x="5508104" y="5518943"/>
            <a:ext cx="46038" cy="5556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31" name="椭圆 30"/>
          <p:cNvSpPr/>
          <p:nvPr/>
        </p:nvSpPr>
        <p:spPr>
          <a:xfrm flipH="1">
            <a:off x="5616116" y="5517232"/>
            <a:ext cx="46038" cy="571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39" name="椭圆 38"/>
          <p:cNvSpPr/>
          <p:nvPr/>
        </p:nvSpPr>
        <p:spPr>
          <a:xfrm flipH="1">
            <a:off x="5754216" y="5517232"/>
            <a:ext cx="46037" cy="5556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40" name="椭圆 39"/>
          <p:cNvSpPr/>
          <p:nvPr/>
        </p:nvSpPr>
        <p:spPr>
          <a:xfrm flipH="1">
            <a:off x="5870898" y="5517232"/>
            <a:ext cx="46038" cy="5556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41" name="椭圆 40"/>
          <p:cNvSpPr/>
          <p:nvPr/>
        </p:nvSpPr>
        <p:spPr>
          <a:xfrm flipH="1">
            <a:off x="6012160" y="5517232"/>
            <a:ext cx="46038" cy="571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42" name="椭圆 41"/>
          <p:cNvSpPr/>
          <p:nvPr/>
        </p:nvSpPr>
        <p:spPr>
          <a:xfrm flipH="1">
            <a:off x="6084168" y="5496086"/>
            <a:ext cx="44450" cy="571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43" name="矩形标注 42"/>
          <p:cNvSpPr/>
          <p:nvPr/>
        </p:nvSpPr>
        <p:spPr>
          <a:xfrm>
            <a:off x="4836642" y="2703363"/>
            <a:ext cx="1057275" cy="533400"/>
          </a:xfrm>
          <a:prstGeom prst="wedgeRectCallout">
            <a:avLst>
              <a:gd name="adj1" fmla="val 71436"/>
              <a:gd name="adj2" fmla="val 52083"/>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800" dirty="0">
                <a:latin typeface="楷体" panose="02010609060101010101" pitchFamily="49" charset="-122"/>
                <a:ea typeface="楷体" panose="02010609060101010101" pitchFamily="49" charset="-122"/>
              </a:rPr>
              <a:t>昆明</a:t>
            </a:r>
            <a:r>
              <a:rPr lang="en-US" altLang="zh-CN" sz="1800" dirty="0">
                <a:latin typeface="楷体" panose="02010609060101010101" pitchFamily="49" charset="-122"/>
                <a:ea typeface="楷体" panose="02010609060101010101" pitchFamily="49" charset="-122"/>
              </a:rPr>
              <a:t>301</a:t>
            </a:r>
            <a:endParaRPr lang="zh-CN" altLang="en-US" sz="1800" dirty="0">
              <a:latin typeface="楷体" panose="02010609060101010101" pitchFamily="49" charset="-122"/>
              <a:ea typeface="楷体" panose="02010609060101010101" pitchFamily="49" charset="-122"/>
            </a:endParaRPr>
          </a:p>
        </p:txBody>
      </p:sp>
      <p:sp>
        <p:nvSpPr>
          <p:cNvPr id="44" name="矩形标注 43"/>
          <p:cNvSpPr/>
          <p:nvPr/>
        </p:nvSpPr>
        <p:spPr>
          <a:xfrm>
            <a:off x="4757353" y="4338638"/>
            <a:ext cx="1358900" cy="474662"/>
          </a:xfrm>
          <a:prstGeom prst="wedgeRectCallout">
            <a:avLst>
              <a:gd name="adj1" fmla="val -40952"/>
              <a:gd name="adj2" fmla="val 83335"/>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800" dirty="0">
                <a:latin typeface="楷体" panose="02010609060101010101" pitchFamily="49" charset="-122"/>
                <a:ea typeface="楷体" panose="02010609060101010101" pitchFamily="49" charset="-122"/>
              </a:rPr>
              <a:t>天安门爆炸</a:t>
            </a:r>
          </a:p>
        </p:txBody>
      </p:sp>
      <p:sp>
        <p:nvSpPr>
          <p:cNvPr id="45" name="矩形标注 44"/>
          <p:cNvSpPr/>
          <p:nvPr/>
        </p:nvSpPr>
        <p:spPr>
          <a:xfrm>
            <a:off x="3327846" y="4596607"/>
            <a:ext cx="1262063" cy="457200"/>
          </a:xfrm>
          <a:prstGeom prst="wedgeRectCallout">
            <a:avLst>
              <a:gd name="adj1" fmla="val 44676"/>
              <a:gd name="adj2" fmla="val 84170"/>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800" dirty="0">
                <a:latin typeface="楷体" panose="02010609060101010101" pitchFamily="49" charset="-122"/>
                <a:ea typeface="楷体" panose="02010609060101010101" pitchFamily="49" charset="-122"/>
              </a:rPr>
              <a:t>巴楚暴恐</a:t>
            </a:r>
          </a:p>
        </p:txBody>
      </p:sp>
      <p:sp>
        <p:nvSpPr>
          <p:cNvPr id="20" name="圆角矩形 19"/>
          <p:cNvSpPr/>
          <p:nvPr/>
        </p:nvSpPr>
        <p:spPr bwMode="auto">
          <a:xfrm>
            <a:off x="7092280" y="1520476"/>
            <a:ext cx="1504950"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新闻</a:t>
            </a:r>
            <a:r>
              <a:rPr lang="zh-CN" altLang="en-US" dirty="0">
                <a:solidFill>
                  <a:schemeClr val="tx1"/>
                </a:solidFill>
                <a:latin typeface="楷体" panose="02010609060101010101" pitchFamily="49" charset="-122"/>
                <a:ea typeface="楷体" panose="02010609060101010101" pitchFamily="49" charset="-122"/>
              </a:rPr>
              <a:t>数据</a:t>
            </a:r>
          </a:p>
        </p:txBody>
      </p:sp>
      <p:sp>
        <p:nvSpPr>
          <p:cNvPr id="21" name="圆角矩形 20"/>
          <p:cNvSpPr/>
          <p:nvPr/>
        </p:nvSpPr>
        <p:spPr bwMode="auto">
          <a:xfrm>
            <a:off x="7092280" y="2371898"/>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去噪</a:t>
            </a:r>
          </a:p>
        </p:txBody>
      </p:sp>
      <p:sp>
        <p:nvSpPr>
          <p:cNvPr id="23" name="圆角矩形 22"/>
          <p:cNvSpPr/>
          <p:nvPr/>
        </p:nvSpPr>
        <p:spPr bwMode="auto">
          <a:xfrm>
            <a:off x="7092280" y="3225650"/>
            <a:ext cx="1512887" cy="612775"/>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hangingPunct="1">
              <a:defRPr/>
            </a:pPr>
            <a:r>
              <a:rPr lang="zh-CN" altLang="en-US" dirty="0">
                <a:solidFill>
                  <a:schemeClr val="bg1"/>
                </a:solidFill>
                <a:latin typeface="楷体" panose="02010609060101010101" pitchFamily="49" charset="-122"/>
                <a:ea typeface="楷体" panose="02010609060101010101" pitchFamily="49" charset="-122"/>
              </a:rPr>
              <a:t>事件抽取</a:t>
            </a:r>
          </a:p>
        </p:txBody>
      </p:sp>
      <p:sp>
        <p:nvSpPr>
          <p:cNvPr id="27" name="圆角矩形 26"/>
          <p:cNvSpPr/>
          <p:nvPr/>
        </p:nvSpPr>
        <p:spPr bwMode="auto">
          <a:xfrm>
            <a:off x="7092280" y="4090453"/>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规律</a:t>
            </a:r>
            <a:r>
              <a:rPr lang="zh-CN" altLang="en-US" dirty="0" smtClean="0">
                <a:latin typeface="楷体" panose="02010609060101010101" pitchFamily="49" charset="-122"/>
                <a:ea typeface="楷体" panose="02010609060101010101" pitchFamily="49" charset="-122"/>
              </a:rPr>
              <a:t>挖掘</a:t>
            </a:r>
            <a:endParaRPr lang="zh-CN" altLang="en-US" dirty="0">
              <a:solidFill>
                <a:schemeClr val="tx1"/>
              </a:solidFill>
              <a:latin typeface="楷体" panose="02010609060101010101" pitchFamily="49" charset="-122"/>
              <a:ea typeface="楷体" panose="02010609060101010101" pitchFamily="49" charset="-122"/>
            </a:endParaRPr>
          </a:p>
        </p:txBody>
      </p:sp>
      <p:sp>
        <p:nvSpPr>
          <p:cNvPr id="33" name="下箭头 32"/>
          <p:cNvSpPr/>
          <p:nvPr/>
        </p:nvSpPr>
        <p:spPr bwMode="auto">
          <a:xfrm>
            <a:off x="7753374" y="2133251"/>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34" name="下箭头 33"/>
          <p:cNvSpPr/>
          <p:nvPr/>
        </p:nvSpPr>
        <p:spPr bwMode="auto">
          <a:xfrm>
            <a:off x="7753374" y="2996528"/>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35" name="下箭头 34"/>
          <p:cNvSpPr/>
          <p:nvPr/>
        </p:nvSpPr>
        <p:spPr bwMode="auto">
          <a:xfrm>
            <a:off x="7745058" y="3860624"/>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2205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animBg="1"/>
      <p:bldP spid="30" grpId="0" animBg="1"/>
      <p:bldP spid="31" grpId="0" animBg="1"/>
      <p:bldP spid="39" grpId="0" animBg="1"/>
      <p:bldP spid="40" grpId="0" animBg="1"/>
      <p:bldP spid="41" grpId="0" animBg="1"/>
      <p:bldP spid="42" grpId="0" animBg="1"/>
      <p:bldP spid="43" grpId="0" animBg="1"/>
      <p:bldP spid="44"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r>
              <a:rPr kumimoji="0" lang="zh-CN" altLang="en-US" sz="4000" kern="0" dirty="0" smtClean="0"/>
              <a:t>：</a:t>
            </a:r>
            <a:r>
              <a:rPr kumimoji="0" lang="zh-CN" altLang="en-US" kern="0" dirty="0" smtClean="0"/>
              <a:t>事件新闻集划分</a:t>
            </a:r>
            <a:endParaRPr lang="zh-CN" altLang="en-US" kern="0" dirty="0" smtClean="0"/>
          </a:p>
        </p:txBody>
      </p:sp>
      <p:sp>
        <p:nvSpPr>
          <p:cNvPr id="3" name="内容占位符 2"/>
          <p:cNvSpPr>
            <a:spLocks noGrp="1"/>
          </p:cNvSpPr>
          <p:nvPr>
            <p:ph idx="1"/>
          </p:nvPr>
        </p:nvSpPr>
        <p:spPr/>
        <p:txBody>
          <a:bodyPr/>
          <a:lstStyle/>
          <a:p>
            <a:endParaRPr lang="zh-CN" altLang="en-US" dirty="0"/>
          </a:p>
        </p:txBody>
      </p:sp>
      <p:graphicFrame>
        <p:nvGraphicFramePr>
          <p:cNvPr id="20" name="表格 19"/>
          <p:cNvGraphicFramePr>
            <a:graphicFrameLocks noGrp="1"/>
          </p:cNvGraphicFramePr>
          <p:nvPr>
            <p:extLst>
              <p:ext uri="{D42A27DB-BD31-4B8C-83A1-F6EECF244321}">
                <p14:modId xmlns:p14="http://schemas.microsoft.com/office/powerpoint/2010/main" val="4115657331"/>
              </p:ext>
            </p:extLst>
          </p:nvPr>
        </p:nvGraphicFramePr>
        <p:xfrm>
          <a:off x="395536" y="1192361"/>
          <a:ext cx="5364162" cy="5044950"/>
        </p:xfrm>
        <a:graphic>
          <a:graphicData uri="http://schemas.openxmlformats.org/drawingml/2006/table">
            <a:tbl>
              <a:tblPr>
                <a:tableStyleId>{8EC20E35-A176-4012-BC5E-935CFFF8708E}</a:tableStyleId>
              </a:tblPr>
              <a:tblGrid>
                <a:gridCol w="1260038"/>
                <a:gridCol w="4104124"/>
              </a:tblGrid>
              <a:tr h="357813">
                <a:tc>
                  <a:txBody>
                    <a:bodyPr/>
                    <a:lstStyle/>
                    <a:p>
                      <a:pPr algn="ctr" rtl="0" eaLnBrk="0" fontAlgn="base" hangingPunct="0">
                        <a:lnSpc>
                          <a:spcPct val="150000"/>
                        </a:lnSpc>
                        <a:spcBef>
                          <a:spcPct val="0"/>
                        </a:spcBef>
                        <a:spcAft>
                          <a:spcPct val="0"/>
                        </a:spcAft>
                        <a:defRPr/>
                      </a:pPr>
                      <a:r>
                        <a:rPr lang="zh-CN" sz="1800" kern="1200" dirty="0">
                          <a:solidFill>
                            <a:schemeClr val="dk1"/>
                          </a:solidFill>
                          <a:latin typeface="楷体" panose="02010609060101010101" pitchFamily="49" charset="-122"/>
                          <a:ea typeface="楷体" panose="02010609060101010101" pitchFamily="49" charset="-122"/>
                          <a:cs typeface="+mn-cs"/>
                        </a:rPr>
                        <a:t>时间</a:t>
                      </a:r>
                    </a:p>
                  </a:txBody>
                  <a:tcPr marL="3810" marR="3810" marT="3810"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eaLnBrk="0" fontAlgn="base" hangingPunct="0">
                        <a:lnSpc>
                          <a:spcPct val="150000"/>
                        </a:lnSpc>
                        <a:spcBef>
                          <a:spcPct val="0"/>
                        </a:spcBef>
                        <a:spcAft>
                          <a:spcPct val="0"/>
                        </a:spcAft>
                        <a:defRPr/>
                      </a:pPr>
                      <a:r>
                        <a:rPr lang="zh-CN" altLang="en-US" sz="1800" kern="1200" dirty="0" smtClean="0">
                          <a:solidFill>
                            <a:schemeClr val="dk1"/>
                          </a:solidFill>
                          <a:latin typeface="楷体" panose="02010609060101010101" pitchFamily="49" charset="-122"/>
                          <a:ea typeface="楷体" panose="02010609060101010101" pitchFamily="49" charset="-122"/>
                          <a:cs typeface="+mn-cs"/>
                        </a:rPr>
                        <a:t>暴恐</a:t>
                      </a:r>
                      <a:r>
                        <a:rPr lang="zh-CN" sz="1800" kern="1200" dirty="0" smtClean="0">
                          <a:solidFill>
                            <a:schemeClr val="dk1"/>
                          </a:solidFill>
                          <a:latin typeface="楷体" panose="02010609060101010101" pitchFamily="49" charset="-122"/>
                          <a:ea typeface="楷体" panose="02010609060101010101" pitchFamily="49" charset="-122"/>
                          <a:cs typeface="+mn-cs"/>
                        </a:rPr>
                        <a:t>事件</a:t>
                      </a:r>
                      <a:endParaRPr lang="zh-CN" sz="1800" kern="1200" dirty="0">
                        <a:solidFill>
                          <a:schemeClr val="dk1"/>
                        </a:solidFill>
                        <a:latin typeface="楷体" panose="02010609060101010101" pitchFamily="49" charset="-122"/>
                        <a:ea typeface="楷体" panose="02010609060101010101" pitchFamily="49" charset="-122"/>
                        <a:cs typeface="+mn-cs"/>
                      </a:endParaRPr>
                    </a:p>
                  </a:txBody>
                  <a:tcPr marL="3810" marR="3810" marT="3810"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549">
                <a:tc>
                  <a:txBody>
                    <a:bodyPr/>
                    <a:lstStyle/>
                    <a:p>
                      <a:pPr algn="ctr" rtl="0" eaLnBrk="0" fontAlgn="base" hangingPunct="0">
                        <a:lnSpc>
                          <a:spcPct val="150000"/>
                        </a:lnSpc>
                        <a:spcBef>
                          <a:spcPct val="0"/>
                        </a:spcBef>
                        <a:spcAft>
                          <a:spcPct val="0"/>
                        </a:spcAft>
                        <a:defRPr/>
                      </a:pPr>
                      <a:r>
                        <a:rPr lang="en-US" sz="1800" kern="1200" dirty="0">
                          <a:solidFill>
                            <a:schemeClr val="dk1"/>
                          </a:solidFill>
                          <a:latin typeface="楷体" panose="02010609060101010101" pitchFamily="49" charset="-122"/>
                          <a:ea typeface="楷体" panose="02010609060101010101" pitchFamily="49" charset="-122"/>
                          <a:cs typeface="+mn-cs"/>
                        </a:rPr>
                        <a:t>2011-7-18</a:t>
                      </a:r>
                      <a:endParaRPr lang="zh-CN" sz="1800" kern="1200" dirty="0">
                        <a:solidFill>
                          <a:schemeClr val="dk1"/>
                        </a:solidFill>
                        <a:latin typeface="楷体" panose="02010609060101010101" pitchFamily="49" charset="-122"/>
                        <a:ea typeface="楷体" panose="02010609060101010101" pitchFamily="49" charset="-122"/>
                        <a:cs typeface="+mn-cs"/>
                      </a:endParaRPr>
                    </a:p>
                  </a:txBody>
                  <a:tcPr marL="6984" marR="6984" marT="6985" marB="0" anchor="b">
                    <a:lnT w="12700" cap="flat" cmpd="sng" algn="ctr">
                      <a:solidFill>
                        <a:schemeClr val="tx1"/>
                      </a:solidFill>
                      <a:prstDash val="solid"/>
                      <a:round/>
                      <a:headEnd type="none" w="med" len="med"/>
                      <a:tailEnd type="none" w="med" len="med"/>
                    </a:lnT>
                  </a:tcPr>
                </a:tc>
                <a:tc>
                  <a:txBody>
                    <a:bodyPr/>
                    <a:lstStyle/>
                    <a:p>
                      <a:pPr algn="ctr" rtl="0" eaLnBrk="0" fontAlgn="base" hangingPunct="0">
                        <a:lnSpc>
                          <a:spcPct val="150000"/>
                        </a:lnSpc>
                        <a:spcBef>
                          <a:spcPct val="0"/>
                        </a:spcBef>
                        <a:spcAft>
                          <a:spcPct val="0"/>
                        </a:spcAft>
                        <a:defRPr/>
                      </a:pPr>
                      <a:r>
                        <a:rPr lang="zh-CN" sz="1800" kern="1200">
                          <a:solidFill>
                            <a:schemeClr val="dk1"/>
                          </a:solidFill>
                          <a:latin typeface="楷体" panose="02010609060101010101" pitchFamily="49" charset="-122"/>
                          <a:ea typeface="楷体" panose="02010609060101010101" pitchFamily="49" charset="-122"/>
                          <a:cs typeface="+mn-cs"/>
                        </a:rPr>
                        <a:t>新疆和田派出遭恐怖袭击</a:t>
                      </a:r>
                    </a:p>
                  </a:txBody>
                  <a:tcPr marL="6984" marR="6984" marT="6985" marB="0" anchor="b">
                    <a:lnT w="12700" cap="flat" cmpd="sng" algn="ctr">
                      <a:solidFill>
                        <a:schemeClr val="tx1"/>
                      </a:solidFill>
                      <a:prstDash val="solid"/>
                      <a:round/>
                      <a:headEnd type="none" w="med" len="med"/>
                      <a:tailEnd type="none" w="med" len="med"/>
                    </a:lnT>
                  </a:tcPr>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2011-7-31</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dirty="0">
                          <a:solidFill>
                            <a:schemeClr val="dk1"/>
                          </a:solidFill>
                          <a:latin typeface="楷体" panose="02010609060101010101" pitchFamily="49" charset="-122"/>
                          <a:ea typeface="楷体" panose="02010609060101010101" pitchFamily="49" charset="-122"/>
                          <a:cs typeface="+mn-cs"/>
                        </a:rPr>
                        <a:t>新疆喀什市汽车冲撞人群</a:t>
                      </a:r>
                      <a:r>
                        <a:rPr lang="zh-CN" sz="1800" kern="1200" dirty="0" smtClean="0">
                          <a:solidFill>
                            <a:schemeClr val="dk1"/>
                          </a:solidFill>
                          <a:latin typeface="楷体" panose="02010609060101010101" pitchFamily="49" charset="-122"/>
                          <a:ea typeface="楷体" panose="02010609060101010101" pitchFamily="49" charset="-122"/>
                          <a:cs typeface="+mn-cs"/>
                        </a:rPr>
                        <a:t>暴力案件</a:t>
                      </a:r>
                      <a:endParaRPr lang="zh-CN" sz="1800" kern="1200" dirty="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2012-2-28</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dirty="0">
                          <a:solidFill>
                            <a:schemeClr val="dk1"/>
                          </a:solidFill>
                          <a:latin typeface="楷体" panose="02010609060101010101" pitchFamily="49" charset="-122"/>
                          <a:ea typeface="楷体" panose="02010609060101010101" pitchFamily="49" charset="-122"/>
                          <a:cs typeface="+mn-cs"/>
                        </a:rPr>
                        <a:t>新疆叶城暴恐行凶</a:t>
                      </a: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2012-6-29</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dirty="0">
                          <a:solidFill>
                            <a:schemeClr val="dk1"/>
                          </a:solidFill>
                          <a:latin typeface="楷体" panose="02010609060101010101" pitchFamily="49" charset="-122"/>
                          <a:ea typeface="楷体" panose="02010609060101010101" pitchFamily="49" charset="-122"/>
                          <a:cs typeface="+mn-cs"/>
                        </a:rPr>
                        <a:t>新疆劫机案</a:t>
                      </a: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2013-4-23</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a:solidFill>
                            <a:schemeClr val="dk1"/>
                          </a:solidFill>
                          <a:latin typeface="楷体" panose="02010609060101010101" pitchFamily="49" charset="-122"/>
                          <a:ea typeface="楷体" panose="02010609060101010101" pitchFamily="49" charset="-122"/>
                          <a:cs typeface="+mn-cs"/>
                        </a:rPr>
                        <a:t>新疆喀什巴楚县暴力恐怖案件 </a:t>
                      </a: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2013-6-26</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a:solidFill>
                            <a:schemeClr val="dk1"/>
                          </a:solidFill>
                          <a:latin typeface="楷体" panose="02010609060101010101" pitchFamily="49" charset="-122"/>
                          <a:ea typeface="楷体" panose="02010609060101010101" pitchFamily="49" charset="-122"/>
                          <a:cs typeface="+mn-cs"/>
                        </a:rPr>
                        <a:t>新疆鄯善县暴力恐怖事件</a:t>
                      </a: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2013-8-28</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a:solidFill>
                            <a:schemeClr val="dk1"/>
                          </a:solidFill>
                          <a:latin typeface="楷体" panose="02010609060101010101" pitchFamily="49" charset="-122"/>
                          <a:ea typeface="楷体" panose="02010609060101010101" pitchFamily="49" charset="-122"/>
                          <a:cs typeface="+mn-cs"/>
                        </a:rPr>
                        <a:t>喀什团伙暴力恐怖案 </a:t>
                      </a: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2013-10-28</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dirty="0">
                          <a:solidFill>
                            <a:schemeClr val="dk1"/>
                          </a:solidFill>
                          <a:latin typeface="楷体" panose="02010609060101010101" pitchFamily="49" charset="-122"/>
                          <a:ea typeface="楷体" panose="02010609060101010101" pitchFamily="49" charset="-122"/>
                          <a:cs typeface="+mn-cs"/>
                        </a:rPr>
                        <a:t>吉普車天安門爆炸</a:t>
                      </a: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2013-12-15</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a:solidFill>
                            <a:schemeClr val="dk1"/>
                          </a:solidFill>
                          <a:latin typeface="楷体" panose="02010609060101010101" pitchFamily="49" charset="-122"/>
                          <a:ea typeface="楷体" panose="02010609060101010101" pitchFamily="49" charset="-122"/>
                          <a:cs typeface="+mn-cs"/>
                        </a:rPr>
                        <a:t>新疆袭击事件</a:t>
                      </a: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2013-12-30</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a:solidFill>
                            <a:schemeClr val="dk1"/>
                          </a:solidFill>
                          <a:latin typeface="楷体" panose="02010609060101010101" pitchFamily="49" charset="-122"/>
                          <a:ea typeface="楷体" panose="02010609060101010101" pitchFamily="49" charset="-122"/>
                          <a:cs typeface="+mn-cs"/>
                        </a:rPr>
                        <a:t>暴徒冲击新疆莎车县公安局</a:t>
                      </a: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2014-1-25</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a:solidFill>
                            <a:schemeClr val="dk1"/>
                          </a:solidFill>
                          <a:latin typeface="楷体" panose="02010609060101010101" pitchFamily="49" charset="-122"/>
                          <a:ea typeface="楷体" panose="02010609060101010101" pitchFamily="49" charset="-122"/>
                          <a:cs typeface="+mn-cs"/>
                        </a:rPr>
                        <a:t>新疆新和县暴恐案</a:t>
                      </a: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2014-2-14</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tc>
                <a:tc>
                  <a:txBody>
                    <a:bodyPr/>
                    <a:lstStyle/>
                    <a:p>
                      <a:pPr algn="ctr" rtl="0" eaLnBrk="0" fontAlgn="base" hangingPunct="0">
                        <a:lnSpc>
                          <a:spcPct val="150000"/>
                        </a:lnSpc>
                        <a:spcBef>
                          <a:spcPct val="0"/>
                        </a:spcBef>
                        <a:spcAft>
                          <a:spcPct val="0"/>
                        </a:spcAft>
                        <a:defRPr/>
                      </a:pPr>
                      <a:r>
                        <a:rPr lang="zh-CN" sz="1800" kern="1200" dirty="0">
                          <a:solidFill>
                            <a:schemeClr val="dk1"/>
                          </a:solidFill>
                          <a:latin typeface="楷体" panose="02010609060101010101" pitchFamily="49" charset="-122"/>
                          <a:ea typeface="楷体" panose="02010609060101010101" pitchFamily="49" charset="-122"/>
                          <a:cs typeface="+mn-cs"/>
                        </a:rPr>
                        <a:t>新疆乌什凶徒持刀袭警案</a:t>
                      </a:r>
                    </a:p>
                  </a:txBody>
                  <a:tcPr marL="6984" marR="6984" marT="6985" marB="0" anchor="b"/>
                </a:tc>
              </a:tr>
              <a:tr h="360549">
                <a:tc>
                  <a:txBody>
                    <a:bodyPr/>
                    <a:lstStyle/>
                    <a:p>
                      <a:pPr algn="ctr" rtl="0" eaLnBrk="0" fontAlgn="base" hangingPunct="0">
                        <a:lnSpc>
                          <a:spcPct val="150000"/>
                        </a:lnSpc>
                        <a:spcBef>
                          <a:spcPct val="0"/>
                        </a:spcBef>
                        <a:spcAft>
                          <a:spcPct val="0"/>
                        </a:spcAft>
                        <a:defRPr/>
                      </a:pPr>
                      <a:r>
                        <a:rPr lang="en-US" sz="1800" kern="1200">
                          <a:solidFill>
                            <a:schemeClr val="dk1"/>
                          </a:solidFill>
                          <a:latin typeface="楷体" panose="02010609060101010101" pitchFamily="49" charset="-122"/>
                          <a:ea typeface="楷体" panose="02010609060101010101" pitchFamily="49" charset="-122"/>
                          <a:cs typeface="+mn-cs"/>
                        </a:rPr>
                        <a:t>2014-3-1</a:t>
                      </a:r>
                      <a:endParaRPr lang="zh-CN" sz="1800" kern="1200">
                        <a:solidFill>
                          <a:schemeClr val="dk1"/>
                        </a:solidFill>
                        <a:latin typeface="楷体" panose="02010609060101010101" pitchFamily="49" charset="-122"/>
                        <a:ea typeface="楷体" panose="02010609060101010101" pitchFamily="49" charset="-122"/>
                        <a:cs typeface="+mn-cs"/>
                      </a:endParaRPr>
                    </a:p>
                  </a:txBody>
                  <a:tcPr marL="6984" marR="6984" marT="6985" marB="0" anchor="b">
                    <a:lnB w="12700" cap="flat" cmpd="sng" algn="ctr">
                      <a:noFill/>
                      <a:prstDash val="solid"/>
                      <a:round/>
                      <a:headEnd type="none" w="med" len="med"/>
                      <a:tailEnd type="none" w="med" len="med"/>
                    </a:lnB>
                  </a:tcPr>
                </a:tc>
                <a:tc>
                  <a:txBody>
                    <a:bodyPr/>
                    <a:lstStyle/>
                    <a:p>
                      <a:pPr algn="ctr" rtl="0" eaLnBrk="0" fontAlgn="base" hangingPunct="0">
                        <a:lnSpc>
                          <a:spcPct val="150000"/>
                        </a:lnSpc>
                        <a:spcBef>
                          <a:spcPct val="0"/>
                        </a:spcBef>
                        <a:spcAft>
                          <a:spcPct val="0"/>
                        </a:spcAft>
                        <a:defRPr/>
                      </a:pPr>
                      <a:r>
                        <a:rPr lang="zh-CN" sz="1800" kern="1200" dirty="0">
                          <a:solidFill>
                            <a:schemeClr val="dk1"/>
                          </a:solidFill>
                          <a:latin typeface="楷体" panose="02010609060101010101" pitchFamily="49" charset="-122"/>
                          <a:ea typeface="楷体" panose="02010609060101010101" pitchFamily="49" charset="-122"/>
                          <a:cs typeface="+mn-cs"/>
                        </a:rPr>
                        <a:t>新疆</a:t>
                      </a:r>
                      <a:r>
                        <a:rPr lang="en-US" sz="1800" kern="1200" dirty="0">
                          <a:solidFill>
                            <a:schemeClr val="dk1"/>
                          </a:solidFill>
                          <a:latin typeface="楷体" panose="02010609060101010101" pitchFamily="49" charset="-122"/>
                          <a:ea typeface="楷体" panose="02010609060101010101" pitchFamily="49" charset="-122"/>
                          <a:cs typeface="+mn-cs"/>
                        </a:rPr>
                        <a:t>3 01</a:t>
                      </a:r>
                      <a:r>
                        <a:rPr lang="zh-CN" sz="1800" kern="1200" dirty="0">
                          <a:solidFill>
                            <a:schemeClr val="dk1"/>
                          </a:solidFill>
                          <a:latin typeface="楷体" panose="02010609060101010101" pitchFamily="49" charset="-122"/>
                          <a:ea typeface="楷体" panose="02010609060101010101" pitchFamily="49" charset="-122"/>
                          <a:cs typeface="+mn-cs"/>
                        </a:rPr>
                        <a:t>暴力事件</a:t>
                      </a:r>
                    </a:p>
                  </a:txBody>
                  <a:tcPr marL="6984" marR="6984" marT="6985" marB="0" anchor="b">
                    <a:lnB w="12700" cap="flat" cmpd="sng" algn="ctr">
                      <a:noFill/>
                      <a:prstDash val="solid"/>
                      <a:round/>
                      <a:headEnd type="none" w="med" len="med"/>
                      <a:tailEnd type="none" w="med" len="med"/>
                    </a:lnB>
                  </a:tcPr>
                </a:tc>
              </a:tr>
            </a:tbl>
          </a:graphicData>
        </a:graphic>
      </p:graphicFrame>
      <p:sp>
        <p:nvSpPr>
          <p:cNvPr id="5" name="圆角矩形 4"/>
          <p:cNvSpPr/>
          <p:nvPr/>
        </p:nvSpPr>
        <p:spPr bwMode="auto">
          <a:xfrm>
            <a:off x="7092280" y="1520476"/>
            <a:ext cx="1504950"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新闻</a:t>
            </a:r>
            <a:r>
              <a:rPr lang="zh-CN" altLang="en-US" dirty="0">
                <a:solidFill>
                  <a:schemeClr val="tx1"/>
                </a:solidFill>
                <a:latin typeface="楷体" panose="02010609060101010101" pitchFamily="49" charset="-122"/>
                <a:ea typeface="楷体" panose="02010609060101010101" pitchFamily="49" charset="-122"/>
              </a:rPr>
              <a:t>数据</a:t>
            </a:r>
          </a:p>
        </p:txBody>
      </p:sp>
      <p:sp>
        <p:nvSpPr>
          <p:cNvPr id="6" name="圆角矩形 5"/>
          <p:cNvSpPr/>
          <p:nvPr/>
        </p:nvSpPr>
        <p:spPr bwMode="auto">
          <a:xfrm>
            <a:off x="7092280" y="2371898"/>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去噪</a:t>
            </a:r>
          </a:p>
        </p:txBody>
      </p:sp>
      <p:sp>
        <p:nvSpPr>
          <p:cNvPr id="7" name="圆角矩形 6"/>
          <p:cNvSpPr/>
          <p:nvPr/>
        </p:nvSpPr>
        <p:spPr bwMode="auto">
          <a:xfrm>
            <a:off x="7092280" y="3225650"/>
            <a:ext cx="1512887" cy="612775"/>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hangingPunct="1">
              <a:defRPr/>
            </a:pPr>
            <a:r>
              <a:rPr lang="zh-CN" altLang="en-US" dirty="0">
                <a:solidFill>
                  <a:schemeClr val="bg1"/>
                </a:solidFill>
                <a:latin typeface="楷体" panose="02010609060101010101" pitchFamily="49" charset="-122"/>
                <a:ea typeface="楷体" panose="02010609060101010101" pitchFamily="49" charset="-122"/>
              </a:rPr>
              <a:t>事件抽取</a:t>
            </a:r>
          </a:p>
        </p:txBody>
      </p:sp>
      <p:sp>
        <p:nvSpPr>
          <p:cNvPr id="8" name="圆角矩形 7"/>
          <p:cNvSpPr/>
          <p:nvPr/>
        </p:nvSpPr>
        <p:spPr bwMode="auto">
          <a:xfrm>
            <a:off x="7092280" y="4090453"/>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规律</a:t>
            </a:r>
            <a:r>
              <a:rPr lang="zh-CN" altLang="en-US" dirty="0" smtClean="0">
                <a:latin typeface="楷体" panose="02010609060101010101" pitchFamily="49" charset="-122"/>
                <a:ea typeface="楷体" panose="02010609060101010101" pitchFamily="49" charset="-122"/>
              </a:rPr>
              <a:t>挖掘</a:t>
            </a:r>
            <a:endParaRPr lang="zh-CN" altLang="en-US" dirty="0">
              <a:solidFill>
                <a:schemeClr val="tx1"/>
              </a:solidFill>
              <a:latin typeface="楷体" panose="02010609060101010101" pitchFamily="49" charset="-122"/>
              <a:ea typeface="楷体" panose="02010609060101010101" pitchFamily="49" charset="-122"/>
            </a:endParaRPr>
          </a:p>
        </p:txBody>
      </p:sp>
      <p:sp>
        <p:nvSpPr>
          <p:cNvPr id="10" name="下箭头 9"/>
          <p:cNvSpPr/>
          <p:nvPr/>
        </p:nvSpPr>
        <p:spPr bwMode="auto">
          <a:xfrm>
            <a:off x="7753374" y="2133251"/>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11" name="下箭头 10"/>
          <p:cNvSpPr/>
          <p:nvPr/>
        </p:nvSpPr>
        <p:spPr bwMode="auto">
          <a:xfrm>
            <a:off x="7753374" y="2996528"/>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12" name="下箭头 11"/>
          <p:cNvSpPr/>
          <p:nvPr/>
        </p:nvSpPr>
        <p:spPr bwMode="auto">
          <a:xfrm>
            <a:off x="7745058" y="3860624"/>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83214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矩形 5"/>
          <p:cNvSpPr>
            <a:spLocks noChangeArrowheads="1"/>
          </p:cNvSpPr>
          <p:nvPr/>
        </p:nvSpPr>
        <p:spPr bwMode="auto">
          <a:xfrm>
            <a:off x="321822" y="1612320"/>
            <a:ext cx="1908175" cy="758825"/>
          </a:xfrm>
          <a:prstGeom prst="rect">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pP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条种子新闻</a:t>
            </a:r>
          </a:p>
        </p:txBody>
      </p:sp>
      <p:sp>
        <p:nvSpPr>
          <p:cNvPr id="21508" name="下箭头 6"/>
          <p:cNvSpPr>
            <a:spLocks noChangeArrowheads="1"/>
          </p:cNvSpPr>
          <p:nvPr/>
        </p:nvSpPr>
        <p:spPr bwMode="auto">
          <a:xfrm>
            <a:off x="1060010" y="2488620"/>
            <a:ext cx="431800" cy="504825"/>
          </a:xfrm>
          <a:prstGeom prst="downArrow">
            <a:avLst>
              <a:gd name="adj1" fmla="val 50000"/>
              <a:gd name="adj2" fmla="val 50104"/>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21509" name="矩形 7"/>
          <p:cNvSpPr>
            <a:spLocks noChangeArrowheads="1"/>
          </p:cNvSpPr>
          <p:nvPr/>
        </p:nvSpPr>
        <p:spPr bwMode="auto">
          <a:xfrm>
            <a:off x="321822" y="3160132"/>
            <a:ext cx="1939925" cy="755650"/>
          </a:xfrm>
          <a:prstGeom prst="rect">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zh-CN" dirty="0" smtClean="0">
                <a:latin typeface="楷体" panose="02010609060101010101" pitchFamily="49" charset="-122"/>
                <a:ea typeface="楷体" panose="02010609060101010101" pitchFamily="49" charset="-122"/>
              </a:rPr>
              <a:t>TF-IDF</a:t>
            </a:r>
            <a:r>
              <a:rPr lang="zh-CN" altLang="en-US" dirty="0">
                <a:latin typeface="楷体" panose="02010609060101010101" pitchFamily="49" charset="-122"/>
                <a:ea typeface="楷体" panose="02010609060101010101" pitchFamily="49" charset="-122"/>
              </a:rPr>
              <a:t>提取关键词</a:t>
            </a:r>
          </a:p>
        </p:txBody>
      </p:sp>
      <p:sp>
        <p:nvSpPr>
          <p:cNvPr id="21510" name="矩形 8"/>
          <p:cNvSpPr>
            <a:spLocks noChangeArrowheads="1"/>
          </p:cNvSpPr>
          <p:nvPr/>
        </p:nvSpPr>
        <p:spPr bwMode="auto">
          <a:xfrm>
            <a:off x="285572" y="4592057"/>
            <a:ext cx="1976175" cy="728675"/>
          </a:xfrm>
          <a:prstGeom prst="rect">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150000"/>
              </a:lnSpc>
            </a:pPr>
            <a:r>
              <a:rPr lang="zh-CN" altLang="en-US" dirty="0">
                <a:latin typeface="楷体" panose="02010609060101010101" pitchFamily="49" charset="-122"/>
                <a:ea typeface="楷体" panose="02010609060101010101" pitchFamily="49" charset="-122"/>
              </a:rPr>
              <a:t>新闻匹配</a:t>
            </a:r>
          </a:p>
        </p:txBody>
      </p:sp>
      <p:sp>
        <p:nvSpPr>
          <p:cNvPr id="21511" name="下箭头 9"/>
          <p:cNvSpPr>
            <a:spLocks noChangeArrowheads="1"/>
          </p:cNvSpPr>
          <p:nvPr/>
        </p:nvSpPr>
        <p:spPr bwMode="auto">
          <a:xfrm>
            <a:off x="1047310" y="4001507"/>
            <a:ext cx="431800" cy="504825"/>
          </a:xfrm>
          <a:prstGeom prst="downArrow">
            <a:avLst>
              <a:gd name="adj1" fmla="val 50000"/>
              <a:gd name="adj2" fmla="val 50104"/>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12"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r>
              <a:rPr kumimoji="0" lang="zh-CN" altLang="en-US" sz="4000" kern="0" dirty="0" smtClean="0"/>
              <a:t>：</a:t>
            </a:r>
            <a:r>
              <a:rPr kumimoji="0" lang="zh-CN" altLang="en-US" kern="0" dirty="0" smtClean="0"/>
              <a:t>事件新闻集划分</a:t>
            </a:r>
            <a:endParaRPr lang="zh-CN" altLang="en-US" kern="0" dirty="0" smtClean="0"/>
          </a:p>
        </p:txBody>
      </p:sp>
      <p:graphicFrame>
        <p:nvGraphicFramePr>
          <p:cNvPr id="3" name="表格 2"/>
          <p:cNvGraphicFramePr>
            <a:graphicFrameLocks noGrp="1"/>
          </p:cNvGraphicFramePr>
          <p:nvPr>
            <p:extLst>
              <p:ext uri="{D42A27DB-BD31-4B8C-83A1-F6EECF244321}">
                <p14:modId xmlns:p14="http://schemas.microsoft.com/office/powerpoint/2010/main" val="1095551999"/>
              </p:ext>
            </p:extLst>
          </p:nvPr>
        </p:nvGraphicFramePr>
        <p:xfrm>
          <a:off x="2392052" y="1396296"/>
          <a:ext cx="4428492" cy="1260140"/>
        </p:xfrm>
        <a:graphic>
          <a:graphicData uri="http://schemas.openxmlformats.org/drawingml/2006/table">
            <a:tbl>
              <a:tblPr>
                <a:tableStyleId>{5C22544A-7EE6-4342-B048-85BDC9FD1C3A}</a:tableStyleId>
              </a:tblPr>
              <a:tblGrid>
                <a:gridCol w="4428492"/>
              </a:tblGrid>
              <a:tr h="324036">
                <a:tc>
                  <a:txBody>
                    <a:bodyPr/>
                    <a:lstStyle/>
                    <a:p>
                      <a:pPr algn="l" fontAlgn="ctr"/>
                      <a:r>
                        <a:rPr lang="en-US" altLang="zh-CN" sz="1100" u="none" strike="noStrike" dirty="0">
                          <a:effectLst/>
                        </a:rPr>
                        <a:t>2014_03_01 </a:t>
                      </a:r>
                      <a:r>
                        <a:rPr lang="zh-CN" altLang="en-US" sz="1100" u="none" strike="noStrike" dirty="0">
                          <a:effectLst/>
                        </a:rPr>
                        <a:t>昆明火车站暴恐事件直击：这些人为什么要这样心狠？</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468052">
                <a:tc>
                  <a:txBody>
                    <a:bodyPr/>
                    <a:lstStyle/>
                    <a:p>
                      <a:pPr algn="l" fontAlgn="ctr"/>
                      <a:r>
                        <a:rPr lang="en-US" altLang="zh-CN" sz="1100" u="none" strike="noStrike">
                          <a:effectLst/>
                        </a:rPr>
                        <a:t>2014_03_01 </a:t>
                      </a:r>
                      <a:r>
                        <a:rPr lang="zh-CN" altLang="en-US" sz="1100" u="none" strike="noStrike">
                          <a:effectLst/>
                        </a:rPr>
                        <a:t>一伙人在昆明火车站持械砍杀路人 已有数名被处置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468052">
                <a:tc>
                  <a:txBody>
                    <a:bodyPr/>
                    <a:lstStyle/>
                    <a:p>
                      <a:pPr algn="l" fontAlgn="ctr"/>
                      <a:r>
                        <a:rPr lang="en-US" altLang="zh-CN" sz="1100" u="none" strike="noStrike" dirty="0">
                          <a:effectLst/>
                        </a:rPr>
                        <a:t>2014_03_01 </a:t>
                      </a:r>
                      <a:r>
                        <a:rPr lang="zh-CN" altLang="en-US" sz="1100" u="none" strike="noStrike" dirty="0">
                          <a:effectLst/>
                        </a:rPr>
                        <a:t>昆明火车站广场一伙不明身份人员持械砍人 </a:t>
                      </a:r>
                      <a:r>
                        <a:rPr lang="en-US" altLang="zh-CN" sz="1100" u="none" strike="noStrike" dirty="0">
                          <a:effectLst/>
                        </a:rPr>
                        <a:t>5</a:t>
                      </a:r>
                      <a:r>
                        <a:rPr lang="zh-CN" altLang="en-US" sz="1100" u="none" strike="noStrike" dirty="0">
                          <a:effectLst/>
                        </a:rPr>
                        <a:t>暴徒被击毙</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
        <p:nvSpPr>
          <p:cNvPr id="5" name="矩形 4"/>
          <p:cNvSpPr/>
          <p:nvPr/>
        </p:nvSpPr>
        <p:spPr bwMode="auto">
          <a:xfrm>
            <a:off x="3166138" y="3160132"/>
            <a:ext cx="3078342" cy="75565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昆明、暴恐、火车站</a:t>
            </a:r>
          </a:p>
        </p:txBody>
      </p:sp>
      <p:sp>
        <p:nvSpPr>
          <p:cNvPr id="16" name="矩形 15"/>
          <p:cNvSpPr/>
          <p:nvPr/>
        </p:nvSpPr>
        <p:spPr bwMode="auto">
          <a:xfrm>
            <a:off x="3166138" y="4592057"/>
            <a:ext cx="3024336" cy="72867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昆明暴恐案新闻集合</a:t>
            </a:r>
          </a:p>
        </p:txBody>
      </p:sp>
      <p:sp>
        <p:nvSpPr>
          <p:cNvPr id="17" name="下箭头 9"/>
          <p:cNvSpPr>
            <a:spLocks noChangeArrowheads="1"/>
          </p:cNvSpPr>
          <p:nvPr/>
        </p:nvSpPr>
        <p:spPr bwMode="auto">
          <a:xfrm>
            <a:off x="4462406" y="4019586"/>
            <a:ext cx="431800" cy="504825"/>
          </a:xfrm>
          <a:prstGeom prst="downArrow">
            <a:avLst>
              <a:gd name="adj1" fmla="val 50000"/>
              <a:gd name="adj2" fmla="val 50104"/>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18" name="下箭头 6"/>
          <p:cNvSpPr>
            <a:spLocks noChangeArrowheads="1"/>
          </p:cNvSpPr>
          <p:nvPr/>
        </p:nvSpPr>
        <p:spPr bwMode="auto">
          <a:xfrm>
            <a:off x="4390093" y="2621484"/>
            <a:ext cx="431800" cy="504825"/>
          </a:xfrm>
          <a:prstGeom prst="downArrow">
            <a:avLst>
              <a:gd name="adj1" fmla="val 50000"/>
              <a:gd name="adj2" fmla="val 50104"/>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25" name="圆角矩形 24"/>
          <p:cNvSpPr/>
          <p:nvPr/>
        </p:nvSpPr>
        <p:spPr bwMode="auto">
          <a:xfrm>
            <a:off x="7092280" y="1520476"/>
            <a:ext cx="1504950"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新闻</a:t>
            </a:r>
            <a:r>
              <a:rPr lang="zh-CN" altLang="en-US" dirty="0">
                <a:solidFill>
                  <a:schemeClr val="tx1"/>
                </a:solidFill>
                <a:latin typeface="楷体" panose="02010609060101010101" pitchFamily="49" charset="-122"/>
                <a:ea typeface="楷体" panose="02010609060101010101" pitchFamily="49" charset="-122"/>
              </a:rPr>
              <a:t>数据</a:t>
            </a:r>
          </a:p>
        </p:txBody>
      </p:sp>
      <p:sp>
        <p:nvSpPr>
          <p:cNvPr id="26" name="圆角矩形 25"/>
          <p:cNvSpPr/>
          <p:nvPr/>
        </p:nvSpPr>
        <p:spPr bwMode="auto">
          <a:xfrm>
            <a:off x="7092280" y="2371898"/>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去噪</a:t>
            </a:r>
          </a:p>
        </p:txBody>
      </p:sp>
      <p:sp>
        <p:nvSpPr>
          <p:cNvPr id="27" name="圆角矩形 26"/>
          <p:cNvSpPr/>
          <p:nvPr/>
        </p:nvSpPr>
        <p:spPr bwMode="auto">
          <a:xfrm>
            <a:off x="7092280" y="3225650"/>
            <a:ext cx="1512887" cy="612775"/>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hangingPunct="1">
              <a:defRPr/>
            </a:pPr>
            <a:r>
              <a:rPr lang="zh-CN" altLang="en-US" dirty="0">
                <a:solidFill>
                  <a:schemeClr val="bg1"/>
                </a:solidFill>
                <a:latin typeface="楷体" panose="02010609060101010101" pitchFamily="49" charset="-122"/>
                <a:ea typeface="楷体" panose="02010609060101010101" pitchFamily="49" charset="-122"/>
              </a:rPr>
              <a:t>事件抽取</a:t>
            </a:r>
          </a:p>
        </p:txBody>
      </p:sp>
      <p:sp>
        <p:nvSpPr>
          <p:cNvPr id="28" name="圆角矩形 27"/>
          <p:cNvSpPr/>
          <p:nvPr/>
        </p:nvSpPr>
        <p:spPr bwMode="auto">
          <a:xfrm>
            <a:off x="7092280" y="4090453"/>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规律</a:t>
            </a:r>
            <a:r>
              <a:rPr lang="zh-CN" altLang="en-US" dirty="0" smtClean="0">
                <a:latin typeface="楷体" panose="02010609060101010101" pitchFamily="49" charset="-122"/>
                <a:ea typeface="楷体" panose="02010609060101010101" pitchFamily="49" charset="-122"/>
              </a:rPr>
              <a:t>挖掘</a:t>
            </a:r>
            <a:endParaRPr lang="zh-CN" altLang="en-US" dirty="0">
              <a:solidFill>
                <a:schemeClr val="tx1"/>
              </a:solidFill>
              <a:latin typeface="楷体" panose="02010609060101010101" pitchFamily="49" charset="-122"/>
              <a:ea typeface="楷体" panose="02010609060101010101" pitchFamily="49" charset="-122"/>
            </a:endParaRPr>
          </a:p>
        </p:txBody>
      </p:sp>
      <p:sp>
        <p:nvSpPr>
          <p:cNvPr id="30" name="下箭头 29"/>
          <p:cNvSpPr/>
          <p:nvPr/>
        </p:nvSpPr>
        <p:spPr bwMode="auto">
          <a:xfrm>
            <a:off x="7753374" y="2133251"/>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31" name="下箭头 30"/>
          <p:cNvSpPr/>
          <p:nvPr/>
        </p:nvSpPr>
        <p:spPr bwMode="auto">
          <a:xfrm>
            <a:off x="7753374" y="2996528"/>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32" name="下箭头 31"/>
          <p:cNvSpPr/>
          <p:nvPr/>
        </p:nvSpPr>
        <p:spPr bwMode="auto">
          <a:xfrm>
            <a:off x="7745058" y="3860624"/>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2" name="TextBox 1"/>
          <p:cNvSpPr txBox="1"/>
          <p:nvPr/>
        </p:nvSpPr>
        <p:spPr>
          <a:xfrm>
            <a:off x="5362479" y="6409791"/>
            <a:ext cx="3724096" cy="461665"/>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TF-IDF: </a:t>
            </a:r>
            <a:r>
              <a:rPr lang="zh-CN" altLang="en-US" dirty="0" smtClean="0">
                <a:latin typeface="楷体" panose="02010609060101010101" pitchFamily="49" charset="-122"/>
                <a:ea typeface="楷体" panose="02010609060101010101" pitchFamily="49" charset="-122"/>
              </a:rPr>
              <a:t>词频逆文档频率</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4309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8" grpId="0" animBg="1"/>
      <p:bldP spid="21509" grpId="0" animBg="1"/>
      <p:bldP spid="21510" grpId="0" animBg="1"/>
      <p:bldP spid="21511" grpId="0" animBg="1"/>
      <p:bldP spid="5" grpId="0" animBg="1"/>
      <p:bldP spid="16" grpId="0" animBg="1"/>
      <p:bldP spid="17" grpId="0" animBg="1"/>
      <p:bldP spid="1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图表 24"/>
          <p:cNvGraphicFramePr>
            <a:graphicFrameLocks/>
          </p:cNvGraphicFramePr>
          <p:nvPr>
            <p:extLst>
              <p:ext uri="{D42A27DB-BD31-4B8C-83A1-F6EECF244321}">
                <p14:modId xmlns:p14="http://schemas.microsoft.com/office/powerpoint/2010/main" val="1145143943"/>
              </p:ext>
            </p:extLst>
          </p:nvPr>
        </p:nvGraphicFramePr>
        <p:xfrm>
          <a:off x="132092" y="4293096"/>
          <a:ext cx="3899848" cy="1872208"/>
        </p:xfrm>
        <a:graphic>
          <a:graphicData uri="http://schemas.openxmlformats.org/drawingml/2006/chart">
            <c:chart xmlns:c="http://schemas.openxmlformats.org/drawingml/2006/chart" xmlns:r="http://schemas.openxmlformats.org/officeDocument/2006/relationships" r:id="rId3"/>
          </a:graphicData>
        </a:graphic>
      </p:graphicFrame>
      <p:pic>
        <p:nvPicPr>
          <p:cNvPr id="28675" name="Picture 3" descr="D:\desktop\untitled.jpg"/>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47965" y="1392178"/>
            <a:ext cx="2773816" cy="19335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8676" name="图片 16" descr="未标题-1"/>
          <p:cNvPicPr>
            <a:picLocks noChangeAspect="1" noChangeArrowheads="1"/>
          </p:cNvPicPr>
          <p:nvPr/>
        </p:nvPicPr>
        <p:blipFill>
          <a:blip r:embed="rId6" cstate="print">
            <a:extLst>
              <a:ext uri="{28A0092B-C50C-407E-A947-70E740481C1C}">
                <a14:useLocalDpi xmlns:a14="http://schemas.microsoft.com/office/drawing/2010/main" val="0"/>
              </a:ext>
            </a:extLst>
          </a:blip>
          <a:srcRect l="5672"/>
          <a:stretch>
            <a:fillRect/>
          </a:stretch>
        </p:blipFill>
        <p:spPr bwMode="auto">
          <a:xfrm>
            <a:off x="103404" y="1398557"/>
            <a:ext cx="3928536" cy="1927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8684" name="组合 7"/>
          <p:cNvGrpSpPr>
            <a:grpSpLocks/>
          </p:cNvGrpSpPr>
          <p:nvPr/>
        </p:nvGrpSpPr>
        <p:grpSpPr bwMode="auto">
          <a:xfrm>
            <a:off x="3313113" y="2809582"/>
            <a:ext cx="1788157" cy="1826977"/>
            <a:chOff x="2738795" y="387696"/>
            <a:chExt cx="3670420" cy="3670420"/>
          </a:xfrm>
        </p:grpSpPr>
        <p:sp>
          <p:nvSpPr>
            <p:cNvPr id="9" name="饼形 8"/>
            <p:cNvSpPr/>
            <p:nvPr/>
          </p:nvSpPr>
          <p:spPr>
            <a:xfrm>
              <a:off x="2738795" y="387696"/>
              <a:ext cx="3670420" cy="3670420"/>
            </a:xfrm>
            <a:prstGeom prst="pie">
              <a:avLst>
                <a:gd name="adj1" fmla="val 16200000"/>
                <a:gd name="adj2" fmla="val 18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饼形 4"/>
            <p:cNvSpPr/>
            <p:nvPr/>
          </p:nvSpPr>
          <p:spPr>
            <a:xfrm>
              <a:off x="4734538" y="1065786"/>
              <a:ext cx="1245733" cy="1222617"/>
            </a:xfrm>
            <a:prstGeom prst="rect">
              <a:avLst/>
            </a:prstGeom>
          </p:spPr>
          <p:style>
            <a:lnRef idx="0">
              <a:scrgbClr r="0" g="0" b="0"/>
            </a:lnRef>
            <a:fillRef idx="0">
              <a:scrgbClr r="0" g="0" b="0"/>
            </a:fillRef>
            <a:effectRef idx="0">
              <a:scrgbClr r="0" g="0" b="0"/>
            </a:effectRef>
            <a:fontRef idx="minor">
              <a:schemeClr val="lt1"/>
            </a:fontRef>
          </p:style>
          <p:txBody>
            <a:bodyPr lIns="13970" tIns="13970" rIns="13970" bIns="13970" spcCol="1270" anchor="ctr"/>
            <a:lstStyle/>
            <a:p>
              <a:pPr algn="ctr" defTabSz="466725">
                <a:lnSpc>
                  <a:spcPct val="90000"/>
                </a:lnSpc>
                <a:defRPr/>
              </a:pPr>
              <a:r>
                <a:rPr lang="zh-CN" altLang="en-US" sz="2000" dirty="0">
                  <a:solidFill>
                    <a:schemeClr val="tx1"/>
                  </a:solidFill>
                  <a:latin typeface="楷体" panose="02010609060101010101" pitchFamily="49" charset="-122"/>
                  <a:ea typeface="楷体" panose="02010609060101010101" pitchFamily="49" charset="-122"/>
                </a:rPr>
                <a:t>时间</a:t>
              </a:r>
            </a:p>
          </p:txBody>
        </p:sp>
      </p:grpSp>
      <p:grpSp>
        <p:nvGrpSpPr>
          <p:cNvPr id="28685" name="组合 10"/>
          <p:cNvGrpSpPr>
            <a:grpSpLocks/>
          </p:cNvGrpSpPr>
          <p:nvPr/>
        </p:nvGrpSpPr>
        <p:grpSpPr bwMode="auto">
          <a:xfrm>
            <a:off x="3300413" y="2815932"/>
            <a:ext cx="1788157" cy="1826977"/>
            <a:chOff x="2725810" y="394933"/>
            <a:chExt cx="3670420" cy="3670420"/>
          </a:xfrm>
        </p:grpSpPr>
        <p:sp>
          <p:nvSpPr>
            <p:cNvPr id="12" name="饼形 11"/>
            <p:cNvSpPr/>
            <p:nvPr/>
          </p:nvSpPr>
          <p:spPr>
            <a:xfrm>
              <a:off x="2725810" y="394933"/>
              <a:ext cx="3670420" cy="3670420"/>
            </a:xfrm>
            <a:prstGeom prst="pie">
              <a:avLst>
                <a:gd name="adj1" fmla="val 9000000"/>
                <a:gd name="adj2" fmla="val 162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饼形 6"/>
            <p:cNvSpPr/>
            <p:nvPr/>
          </p:nvSpPr>
          <p:spPr>
            <a:xfrm>
              <a:off x="2928724" y="1116687"/>
              <a:ext cx="1631011" cy="1222617"/>
            </a:xfrm>
            <a:prstGeom prst="rect">
              <a:avLst/>
            </a:prstGeom>
          </p:spPr>
          <p:style>
            <a:lnRef idx="0">
              <a:scrgbClr r="0" g="0" b="0"/>
            </a:lnRef>
            <a:fillRef idx="0">
              <a:scrgbClr r="0" g="0" b="0"/>
            </a:fillRef>
            <a:effectRef idx="0">
              <a:scrgbClr r="0" g="0" b="0"/>
            </a:effectRef>
            <a:fontRef idx="minor">
              <a:schemeClr val="lt1"/>
            </a:fontRef>
          </p:style>
          <p:txBody>
            <a:bodyPr lIns="13970" tIns="13970" rIns="13970" bIns="13970" spcCol="1270" anchor="ctr"/>
            <a:lstStyle/>
            <a:p>
              <a:pPr algn="ctr">
                <a:defRPr/>
              </a:pPr>
              <a:r>
                <a:rPr lang="zh-CN" altLang="en-US" sz="2000" dirty="0" smtClean="0">
                  <a:solidFill>
                    <a:schemeClr val="tx1"/>
                  </a:solidFill>
                  <a:latin typeface="楷体" panose="02010609060101010101" pitchFamily="49" charset="-122"/>
                  <a:ea typeface="楷体" panose="02010609060101010101" pitchFamily="49" charset="-122"/>
                </a:rPr>
                <a:t>地点</a:t>
              </a:r>
              <a:endParaRPr lang="en-US" altLang="zh-CN" sz="2000" dirty="0">
                <a:solidFill>
                  <a:schemeClr val="tx1"/>
                </a:solidFill>
                <a:latin typeface="楷体" panose="02010609060101010101" pitchFamily="49" charset="-122"/>
                <a:ea typeface="楷体" panose="02010609060101010101" pitchFamily="49" charset="-122"/>
              </a:endParaRPr>
            </a:p>
          </p:txBody>
        </p:sp>
      </p:grpSp>
      <p:grpSp>
        <p:nvGrpSpPr>
          <p:cNvPr id="28686" name="组合 13"/>
          <p:cNvGrpSpPr>
            <a:grpSpLocks/>
          </p:cNvGrpSpPr>
          <p:nvPr/>
        </p:nvGrpSpPr>
        <p:grpSpPr bwMode="auto">
          <a:xfrm>
            <a:off x="3306763" y="2812757"/>
            <a:ext cx="1788157" cy="1826977"/>
            <a:chOff x="2725810" y="394897"/>
            <a:chExt cx="3670420" cy="3670420"/>
          </a:xfrm>
        </p:grpSpPr>
        <p:sp>
          <p:nvSpPr>
            <p:cNvPr id="15" name="饼形 14"/>
            <p:cNvSpPr/>
            <p:nvPr/>
          </p:nvSpPr>
          <p:spPr>
            <a:xfrm>
              <a:off x="2725810" y="394897"/>
              <a:ext cx="3670420" cy="3670420"/>
            </a:xfrm>
            <a:prstGeom prst="pie">
              <a:avLst>
                <a:gd name="adj1" fmla="val 1800000"/>
                <a:gd name="adj2" fmla="val 90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饼形 4"/>
            <p:cNvSpPr/>
            <p:nvPr/>
          </p:nvSpPr>
          <p:spPr>
            <a:xfrm>
              <a:off x="3730103" y="2711706"/>
              <a:ext cx="1661833" cy="1135288"/>
            </a:xfrm>
            <a:prstGeom prst="rect">
              <a:avLst/>
            </a:prstGeom>
          </p:spPr>
          <p:style>
            <a:lnRef idx="0">
              <a:scrgbClr r="0" g="0" b="0"/>
            </a:lnRef>
            <a:fillRef idx="0">
              <a:scrgbClr r="0" g="0" b="0"/>
            </a:fillRef>
            <a:effectRef idx="0">
              <a:scrgbClr r="0" g="0" b="0"/>
            </a:effectRef>
            <a:fontRef idx="minor">
              <a:schemeClr val="lt1"/>
            </a:fontRef>
          </p:style>
          <p:txBody>
            <a:bodyPr lIns="21590" tIns="21590" rIns="21590" bIns="21590" spcCol="1270" anchor="ctr"/>
            <a:lstStyle/>
            <a:p>
              <a:pPr algn="ctr">
                <a:defRPr/>
              </a:pPr>
              <a:r>
                <a:rPr lang="zh-CN" altLang="en-US" sz="2000" dirty="0">
                  <a:solidFill>
                    <a:schemeClr val="tx1"/>
                  </a:solidFill>
                  <a:latin typeface="楷体" panose="02010609060101010101" pitchFamily="49" charset="-122"/>
                  <a:ea typeface="楷体" panose="02010609060101010101" pitchFamily="49" charset="-122"/>
                </a:rPr>
                <a:t>死伤</a:t>
              </a:r>
              <a:endParaRPr lang="en-US" altLang="zh-CN" sz="2000" dirty="0">
                <a:solidFill>
                  <a:schemeClr val="tx1"/>
                </a:solidFill>
                <a:latin typeface="楷体" panose="02010609060101010101" pitchFamily="49" charset="-122"/>
                <a:ea typeface="楷体" panose="02010609060101010101" pitchFamily="49" charset="-122"/>
              </a:endParaRPr>
            </a:p>
          </p:txBody>
        </p:sp>
      </p:grpSp>
      <p:sp>
        <p:nvSpPr>
          <p:cNvPr id="24" name="圆角矩形 23"/>
          <p:cNvSpPr/>
          <p:nvPr/>
        </p:nvSpPr>
        <p:spPr bwMode="auto">
          <a:xfrm>
            <a:off x="7092280" y="1520476"/>
            <a:ext cx="1504950"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新闻</a:t>
            </a:r>
            <a:r>
              <a:rPr lang="zh-CN" altLang="en-US" dirty="0">
                <a:solidFill>
                  <a:schemeClr val="tx1"/>
                </a:solidFill>
                <a:latin typeface="楷体" panose="02010609060101010101" pitchFamily="49" charset="-122"/>
                <a:ea typeface="楷体" panose="02010609060101010101" pitchFamily="49" charset="-122"/>
              </a:rPr>
              <a:t>数据</a:t>
            </a:r>
          </a:p>
        </p:txBody>
      </p:sp>
      <p:sp>
        <p:nvSpPr>
          <p:cNvPr id="26" name="圆角矩形 25"/>
          <p:cNvSpPr/>
          <p:nvPr/>
        </p:nvSpPr>
        <p:spPr bwMode="auto">
          <a:xfrm>
            <a:off x="7092280" y="2371898"/>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去噪</a:t>
            </a:r>
          </a:p>
        </p:txBody>
      </p:sp>
      <p:sp>
        <p:nvSpPr>
          <p:cNvPr id="27" name="圆角矩形 26"/>
          <p:cNvSpPr/>
          <p:nvPr/>
        </p:nvSpPr>
        <p:spPr bwMode="auto">
          <a:xfrm>
            <a:off x="7092280" y="3225650"/>
            <a:ext cx="1512887" cy="6127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a:solidFill>
                  <a:schemeClr val="tx1"/>
                </a:solidFill>
                <a:latin typeface="楷体" panose="02010609060101010101" pitchFamily="49" charset="-122"/>
                <a:ea typeface="楷体" panose="02010609060101010101" pitchFamily="49" charset="-122"/>
              </a:rPr>
              <a:t>事件抽取</a:t>
            </a:r>
          </a:p>
        </p:txBody>
      </p:sp>
      <p:sp>
        <p:nvSpPr>
          <p:cNvPr id="28" name="圆角矩形 27"/>
          <p:cNvSpPr/>
          <p:nvPr/>
        </p:nvSpPr>
        <p:spPr bwMode="auto">
          <a:xfrm>
            <a:off x="7092280" y="4090453"/>
            <a:ext cx="1512887" cy="612775"/>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hangingPunct="1">
              <a:defRPr/>
            </a:pPr>
            <a:r>
              <a:rPr lang="zh-CN" altLang="en-US" dirty="0">
                <a:latin typeface="楷体" panose="02010609060101010101" pitchFamily="49" charset="-122"/>
                <a:ea typeface="楷体" panose="02010609060101010101" pitchFamily="49" charset="-122"/>
              </a:rPr>
              <a:t>规律</a:t>
            </a:r>
            <a:r>
              <a:rPr lang="zh-CN" altLang="en-US" dirty="0" smtClean="0">
                <a:latin typeface="楷体" panose="02010609060101010101" pitchFamily="49" charset="-122"/>
                <a:ea typeface="楷体" panose="02010609060101010101" pitchFamily="49" charset="-122"/>
              </a:rPr>
              <a:t>挖掘</a:t>
            </a:r>
            <a:endParaRPr lang="zh-CN" altLang="en-US" dirty="0">
              <a:solidFill>
                <a:schemeClr val="tx1"/>
              </a:solidFill>
              <a:latin typeface="楷体" panose="02010609060101010101" pitchFamily="49" charset="-122"/>
              <a:ea typeface="楷体" panose="02010609060101010101" pitchFamily="49" charset="-122"/>
            </a:endParaRPr>
          </a:p>
        </p:txBody>
      </p:sp>
      <p:sp>
        <p:nvSpPr>
          <p:cNvPr id="30" name="下箭头 29"/>
          <p:cNvSpPr/>
          <p:nvPr/>
        </p:nvSpPr>
        <p:spPr bwMode="auto">
          <a:xfrm>
            <a:off x="7753374" y="2133251"/>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31" name="下箭头 30"/>
          <p:cNvSpPr/>
          <p:nvPr/>
        </p:nvSpPr>
        <p:spPr bwMode="auto">
          <a:xfrm>
            <a:off x="7753374" y="2996528"/>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32" name="下箭头 31"/>
          <p:cNvSpPr/>
          <p:nvPr/>
        </p:nvSpPr>
        <p:spPr bwMode="auto">
          <a:xfrm>
            <a:off x="7745058" y="3860624"/>
            <a:ext cx="199393" cy="23864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35"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r>
              <a:rPr kumimoji="0" lang="zh-CN" altLang="en-US" sz="4000" kern="0" dirty="0" smtClean="0"/>
              <a:t>：</a:t>
            </a:r>
            <a:r>
              <a:rPr kumimoji="0" lang="zh-CN" altLang="en-US" kern="0" dirty="0"/>
              <a:t>暴</a:t>
            </a:r>
            <a:r>
              <a:rPr kumimoji="0" lang="zh-CN" altLang="en-US" kern="0" dirty="0" smtClean="0"/>
              <a:t>恐事件分析</a:t>
            </a:r>
            <a:endParaRPr lang="zh-CN" altLang="en-US" kern="0" dirty="0" smtClean="0"/>
          </a:p>
        </p:txBody>
      </p:sp>
    </p:spTree>
    <p:extLst>
      <p:ext uri="{BB962C8B-B14F-4D97-AF65-F5344CB8AC3E}">
        <p14:creationId xmlns:p14="http://schemas.microsoft.com/office/powerpoint/2010/main" val="37338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913" y="1300163"/>
            <a:ext cx="2870200"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p:cNvSpPr/>
          <p:nvPr/>
        </p:nvSpPr>
        <p:spPr>
          <a:xfrm>
            <a:off x="3159125" y="1985963"/>
            <a:ext cx="1124843" cy="1392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楷体" panose="02010609060101010101" pitchFamily="49" charset="-122"/>
                <a:ea typeface="楷体" panose="02010609060101010101" pitchFamily="49" charset="-122"/>
              </a:rPr>
              <a:t>时间：</a:t>
            </a:r>
            <a:endParaRPr lang="en-US" altLang="zh-CN" sz="2000" dirty="0">
              <a:solidFill>
                <a:schemeClr val="tx1"/>
              </a:solidFill>
              <a:latin typeface="楷体" panose="02010609060101010101" pitchFamily="49" charset="-122"/>
              <a:ea typeface="楷体" panose="02010609060101010101" pitchFamily="49" charset="-122"/>
            </a:endParaRPr>
          </a:p>
          <a:p>
            <a:pPr algn="ctr">
              <a:defRPr/>
            </a:pPr>
            <a:r>
              <a:rPr lang="zh-CN" altLang="en-US" sz="2000" dirty="0">
                <a:solidFill>
                  <a:schemeClr val="tx1"/>
                </a:solidFill>
                <a:latin typeface="楷体" panose="02010609060101010101" pitchFamily="49" charset="-122"/>
                <a:ea typeface="楷体" panose="02010609060101010101" pitchFamily="49" charset="-122"/>
              </a:rPr>
              <a:t>开学、放假</a:t>
            </a:r>
          </a:p>
        </p:txBody>
      </p:sp>
      <p:sp>
        <p:nvSpPr>
          <p:cNvPr id="9" name="圆角矩形 8"/>
          <p:cNvSpPr/>
          <p:nvPr/>
        </p:nvSpPr>
        <p:spPr>
          <a:xfrm>
            <a:off x="3167063" y="4089400"/>
            <a:ext cx="1116905" cy="1392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楷体" panose="02010609060101010101" pitchFamily="49" charset="-122"/>
                <a:ea typeface="楷体" panose="02010609060101010101" pitchFamily="49" charset="-122"/>
              </a:rPr>
              <a:t>地点：南方</a:t>
            </a:r>
          </a:p>
        </p:txBody>
      </p:sp>
      <p:sp>
        <p:nvSpPr>
          <p:cNvPr id="10" name="圆角矩形 9"/>
          <p:cNvSpPr/>
          <p:nvPr/>
        </p:nvSpPr>
        <p:spPr>
          <a:xfrm>
            <a:off x="4340612" y="1989138"/>
            <a:ext cx="1095484" cy="1390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楷体" panose="02010609060101010101" pitchFamily="49" charset="-122"/>
                <a:ea typeface="楷体" panose="02010609060101010101" pitchFamily="49" charset="-122"/>
              </a:rPr>
              <a:t>学校：</a:t>
            </a:r>
            <a:endParaRPr lang="en-US" altLang="zh-CN" sz="2000" dirty="0">
              <a:solidFill>
                <a:schemeClr val="tx1"/>
              </a:solidFill>
              <a:latin typeface="楷体" panose="02010609060101010101" pitchFamily="49" charset="-122"/>
              <a:ea typeface="楷体" panose="02010609060101010101" pitchFamily="49" charset="-122"/>
            </a:endParaRPr>
          </a:p>
          <a:p>
            <a:pPr algn="ctr">
              <a:defRPr/>
            </a:pPr>
            <a:r>
              <a:rPr lang="zh-CN" altLang="en-US" sz="2000" dirty="0">
                <a:solidFill>
                  <a:schemeClr val="tx1"/>
                </a:solidFill>
                <a:latin typeface="楷体" panose="02010609060101010101" pitchFamily="49" charset="-122"/>
                <a:ea typeface="楷体" panose="02010609060101010101" pitchFamily="49" charset="-122"/>
              </a:rPr>
              <a:t>中学、大学</a:t>
            </a:r>
          </a:p>
        </p:txBody>
      </p:sp>
      <p:sp>
        <p:nvSpPr>
          <p:cNvPr id="11" name="矩形 10"/>
          <p:cNvSpPr/>
          <p:nvPr/>
        </p:nvSpPr>
        <p:spPr>
          <a:xfrm>
            <a:off x="1763688" y="1528569"/>
            <a:ext cx="700087" cy="2025650"/>
          </a:xfrm>
          <a:prstGeom prst="rect">
            <a:avLst/>
          </a:prstGeom>
          <a:no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611188" y="1543050"/>
            <a:ext cx="648444" cy="2025650"/>
          </a:xfrm>
          <a:prstGeom prst="rect">
            <a:avLst/>
          </a:prstGeom>
          <a:no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9705" name="图片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8" y="4010025"/>
            <a:ext cx="2698750" cy="2274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9706" name="图片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4108" y="1463023"/>
            <a:ext cx="2414588" cy="1912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 name="矩形 15"/>
          <p:cNvSpPr/>
          <p:nvPr/>
        </p:nvSpPr>
        <p:spPr>
          <a:xfrm>
            <a:off x="1033463" y="5111750"/>
            <a:ext cx="1676400" cy="1168400"/>
          </a:xfrm>
          <a:prstGeom prst="rect">
            <a:avLst/>
          </a:prstGeom>
          <a:no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7337984" y="1532193"/>
            <a:ext cx="620712" cy="500063"/>
          </a:xfrm>
          <a:prstGeom prst="rect">
            <a:avLst/>
          </a:prstGeom>
          <a:no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圆角矩形 17"/>
          <p:cNvSpPr/>
          <p:nvPr/>
        </p:nvSpPr>
        <p:spPr>
          <a:xfrm>
            <a:off x="4357661" y="4089400"/>
            <a:ext cx="1078436" cy="1392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楷体" panose="02010609060101010101" pitchFamily="49" charset="-122"/>
                <a:ea typeface="楷体" panose="02010609060101010101" pitchFamily="49" charset="-122"/>
              </a:rPr>
              <a:t>伤亡人数</a:t>
            </a:r>
          </a:p>
        </p:txBody>
      </p:sp>
      <p:grpSp>
        <p:nvGrpSpPr>
          <p:cNvPr id="27" name="组合 26"/>
          <p:cNvGrpSpPr>
            <a:grpSpLocks/>
          </p:cNvGrpSpPr>
          <p:nvPr/>
        </p:nvGrpSpPr>
        <p:grpSpPr bwMode="auto">
          <a:xfrm>
            <a:off x="5628246" y="3946525"/>
            <a:ext cx="2330450" cy="2401887"/>
            <a:chOff x="8806789" y="4001147"/>
            <a:chExt cx="3286868" cy="2862858"/>
          </a:xfrm>
        </p:grpSpPr>
        <p:grpSp>
          <p:nvGrpSpPr>
            <p:cNvPr id="29711" name="组合 24"/>
            <p:cNvGrpSpPr>
              <a:grpSpLocks/>
            </p:cNvGrpSpPr>
            <p:nvPr/>
          </p:nvGrpSpPr>
          <p:grpSpPr bwMode="auto">
            <a:xfrm>
              <a:off x="8806789" y="4023260"/>
              <a:ext cx="3286868" cy="2840745"/>
              <a:chOff x="8684364" y="4023260"/>
              <a:chExt cx="3409293" cy="2840745"/>
            </a:xfrm>
          </p:grpSpPr>
          <p:graphicFrame>
            <p:nvGraphicFramePr>
              <p:cNvPr id="22" name="图表 21"/>
              <p:cNvGraphicFramePr>
                <a:graphicFrameLocks/>
              </p:cNvGraphicFramePr>
              <p:nvPr/>
            </p:nvGraphicFramePr>
            <p:xfrm>
              <a:off x="8684364" y="5416205"/>
              <a:ext cx="3343275" cy="1447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图表 22"/>
              <p:cNvGraphicFramePr>
                <a:graphicFrameLocks/>
              </p:cNvGraphicFramePr>
              <p:nvPr/>
            </p:nvGraphicFramePr>
            <p:xfrm>
              <a:off x="8712282" y="4023260"/>
              <a:ext cx="3381375" cy="1476375"/>
            </p:xfrm>
            <a:graphic>
              <a:graphicData uri="http://schemas.openxmlformats.org/drawingml/2006/chart">
                <c:chart xmlns:c="http://schemas.openxmlformats.org/drawingml/2006/chart" xmlns:r="http://schemas.openxmlformats.org/officeDocument/2006/relationships" r:id="rId7"/>
              </a:graphicData>
            </a:graphic>
          </p:graphicFrame>
        </p:grpSp>
        <p:sp>
          <p:nvSpPr>
            <p:cNvPr id="26" name="矩形 25"/>
            <p:cNvSpPr/>
            <p:nvPr/>
          </p:nvSpPr>
          <p:spPr>
            <a:xfrm>
              <a:off x="8806789" y="4001147"/>
              <a:ext cx="3221936" cy="27550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0"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r>
              <a:rPr kumimoji="0" lang="zh-CN" altLang="en-US" sz="4000" kern="0" dirty="0" smtClean="0"/>
              <a:t>：</a:t>
            </a:r>
            <a:r>
              <a:rPr kumimoji="0" lang="zh-CN" altLang="en-US" kern="0" dirty="0" smtClean="0"/>
              <a:t>校园砍杀事件分析</a:t>
            </a:r>
            <a:endParaRPr lang="zh-CN" altLang="en-US" kern="0" dirty="0" smtClean="0"/>
          </a:p>
        </p:txBody>
      </p:sp>
    </p:spTree>
    <p:extLst>
      <p:ext uri="{BB962C8B-B14F-4D97-AF65-F5344CB8AC3E}">
        <p14:creationId xmlns:p14="http://schemas.microsoft.com/office/powerpoint/2010/main" val="4092014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z="4000" b="1" dirty="0"/>
              <a:t>目录</a:t>
            </a:r>
          </a:p>
        </p:txBody>
      </p:sp>
      <p:sp>
        <p:nvSpPr>
          <p:cNvPr id="3" name="内容占位符 2"/>
          <p:cNvSpPr>
            <a:spLocks noGrp="1"/>
          </p:cNvSpPr>
          <p:nvPr>
            <p:ph idx="1"/>
          </p:nvPr>
        </p:nvSpPr>
        <p:spPr/>
        <p:txBody>
          <a:bodyPr/>
          <a:lstStyle/>
          <a:p>
            <a:pPr>
              <a:buFont typeface="Wingdings" pitchFamily="2" charset="2"/>
              <a:buChar char="Ø"/>
            </a:pPr>
            <a:r>
              <a:rPr kumimoji="0" lang="zh-CN" altLang="en-US" sz="2400" dirty="0" smtClean="0">
                <a:latin typeface="黑体" pitchFamily="49" charset="-122"/>
                <a:ea typeface="黑体" pitchFamily="49" charset="-122"/>
              </a:rPr>
              <a:t>问题和分析</a:t>
            </a:r>
            <a:endParaRPr kumimoji="0" lang="en-US" altLang="zh-CN" sz="2400" dirty="0" smtClean="0">
              <a:latin typeface="黑体" pitchFamily="49" charset="-122"/>
              <a:ea typeface="黑体" pitchFamily="49" charset="-122"/>
            </a:endParaRPr>
          </a:p>
          <a:p>
            <a:pPr>
              <a:buFont typeface="Wingdings" pitchFamily="2" charset="2"/>
              <a:buChar char="Ø"/>
            </a:pPr>
            <a:r>
              <a:rPr kumimoji="0" lang="zh-CN" altLang="en-US" sz="2400" dirty="0" smtClean="0">
                <a:latin typeface="黑体" pitchFamily="49" charset="-122"/>
                <a:ea typeface="黑体" pitchFamily="49" charset="-122"/>
              </a:rPr>
              <a:t>微博信息处理</a:t>
            </a:r>
            <a:endParaRPr kumimoji="0" lang="en-US" altLang="zh-CN" sz="2400" dirty="0" smtClean="0">
              <a:latin typeface="黑体" pitchFamily="49" charset="-122"/>
              <a:ea typeface="黑体" pitchFamily="49" charset="-122"/>
            </a:endParaRPr>
          </a:p>
          <a:p>
            <a:pPr lvl="1">
              <a:buFont typeface="Wingdings" pitchFamily="2" charset="2"/>
              <a:buChar char="Ø"/>
            </a:pPr>
            <a:r>
              <a:rPr kumimoji="0" lang="zh-CN" altLang="en-US" sz="2000" dirty="0">
                <a:latin typeface="楷体" panose="02010609060101010101" pitchFamily="49" charset="-122"/>
              </a:rPr>
              <a:t>极性判别</a:t>
            </a:r>
            <a:endParaRPr kumimoji="0" lang="en-US" altLang="zh-CN" sz="2000" dirty="0">
              <a:latin typeface="楷体" panose="02010609060101010101" pitchFamily="49" charset="-122"/>
            </a:endParaRPr>
          </a:p>
          <a:p>
            <a:pPr lvl="1">
              <a:buFont typeface="Wingdings" pitchFamily="2" charset="2"/>
              <a:buChar char="Ø"/>
            </a:pPr>
            <a:r>
              <a:rPr kumimoji="0" lang="zh-CN" altLang="en-US" sz="2000" dirty="0">
                <a:latin typeface="楷体" panose="02010609060101010101" pitchFamily="49" charset="-122"/>
              </a:rPr>
              <a:t>分析总结</a:t>
            </a:r>
            <a:endParaRPr kumimoji="0" lang="en-US" altLang="zh-CN" sz="2000" dirty="0">
              <a:latin typeface="楷体" panose="02010609060101010101" pitchFamily="49" charset="-122"/>
            </a:endParaRPr>
          </a:p>
          <a:p>
            <a:pPr>
              <a:buFont typeface="Wingdings" pitchFamily="2" charset="2"/>
              <a:buChar char="Ø"/>
            </a:pPr>
            <a:r>
              <a:rPr kumimoji="0" lang="zh-CN" altLang="en-US" sz="2400" dirty="0" smtClean="0">
                <a:latin typeface="黑体" pitchFamily="49" charset="-122"/>
                <a:ea typeface="黑体" pitchFamily="49" charset="-122"/>
              </a:rPr>
              <a:t>新闻信息处理</a:t>
            </a:r>
            <a:endParaRPr kumimoji="0" lang="en-US" altLang="zh-CN" sz="2400" dirty="0" smtClean="0">
              <a:latin typeface="黑体" pitchFamily="49" charset="-122"/>
              <a:ea typeface="黑体" pitchFamily="49" charset="-122"/>
            </a:endParaRPr>
          </a:p>
          <a:p>
            <a:pPr lvl="1">
              <a:buFont typeface="Wingdings" pitchFamily="2" charset="2"/>
              <a:buChar char="Ø"/>
            </a:pPr>
            <a:r>
              <a:rPr kumimoji="0" lang="zh-CN" altLang="en-US" sz="2000" dirty="0">
                <a:latin typeface="楷体" panose="02010609060101010101" pitchFamily="49" charset="-122"/>
              </a:rPr>
              <a:t>去噪</a:t>
            </a:r>
            <a:endParaRPr kumimoji="0" lang="en-US" altLang="zh-CN" sz="2000" dirty="0">
              <a:latin typeface="楷体" panose="02010609060101010101" pitchFamily="49" charset="-122"/>
            </a:endParaRPr>
          </a:p>
          <a:p>
            <a:pPr lvl="1">
              <a:buFont typeface="Wingdings" pitchFamily="2" charset="2"/>
              <a:buChar char="Ø"/>
            </a:pPr>
            <a:r>
              <a:rPr kumimoji="0" lang="zh-CN" altLang="en-US" sz="2000" dirty="0">
                <a:latin typeface="楷体" panose="02010609060101010101" pitchFamily="49" charset="-122"/>
              </a:rPr>
              <a:t>事件抽取</a:t>
            </a:r>
            <a:endParaRPr kumimoji="0" lang="en-US" altLang="zh-CN" sz="2000" dirty="0">
              <a:latin typeface="楷体" panose="02010609060101010101" pitchFamily="49" charset="-122"/>
            </a:endParaRPr>
          </a:p>
          <a:p>
            <a:pPr lvl="1">
              <a:buFont typeface="Wingdings" pitchFamily="2" charset="2"/>
              <a:buChar char="Ø"/>
            </a:pPr>
            <a:r>
              <a:rPr kumimoji="0" lang="zh-CN" altLang="en-US" sz="2000" dirty="0">
                <a:latin typeface="楷体" panose="02010609060101010101" pitchFamily="49" charset="-122"/>
              </a:rPr>
              <a:t>规律挖掘</a:t>
            </a:r>
            <a:endParaRPr kumimoji="0" lang="en-US" altLang="zh-CN" sz="2000" dirty="0">
              <a:latin typeface="楷体" panose="02010609060101010101" pitchFamily="49" charset="-122"/>
            </a:endParaRPr>
          </a:p>
          <a:p>
            <a:pPr>
              <a:buFont typeface="Wingdings" pitchFamily="2" charset="2"/>
              <a:buChar char="Ø"/>
            </a:pPr>
            <a:r>
              <a:rPr kumimoji="0" lang="zh-CN" altLang="en-US" sz="2400" dirty="0" smtClean="0">
                <a:latin typeface="黑体" pitchFamily="49" charset="-122"/>
                <a:ea typeface="黑体" pitchFamily="49" charset="-122"/>
              </a:rPr>
              <a:t>模型分析</a:t>
            </a:r>
            <a:endParaRPr kumimoji="0" lang="en-US" altLang="zh-CN" sz="2400" dirty="0" smtClean="0">
              <a:latin typeface="黑体" pitchFamily="49" charset="-122"/>
              <a:ea typeface="黑体" pitchFamily="49" charset="-122"/>
            </a:endParaRPr>
          </a:p>
          <a:p>
            <a:pPr lvl="1">
              <a:buFont typeface="Wingdings" pitchFamily="2" charset="2"/>
              <a:buChar char="Ø"/>
            </a:pPr>
            <a:r>
              <a:rPr kumimoji="0" lang="zh-CN" altLang="en-US" sz="2000" dirty="0">
                <a:latin typeface="楷体" panose="02010609060101010101" pitchFamily="49" charset="-122"/>
              </a:rPr>
              <a:t>暴恐预测模型</a:t>
            </a:r>
            <a:endParaRPr kumimoji="0" lang="en-US" altLang="zh-CN" sz="2000" dirty="0">
              <a:latin typeface="楷体" panose="02010609060101010101" pitchFamily="49" charset="-122"/>
            </a:endParaRPr>
          </a:p>
          <a:p>
            <a:pPr lvl="1">
              <a:buFont typeface="Wingdings" pitchFamily="2" charset="2"/>
              <a:buChar char="Ø"/>
            </a:pPr>
            <a:r>
              <a:rPr kumimoji="0" lang="zh-CN" altLang="en-US" sz="2000" dirty="0">
                <a:latin typeface="楷体" panose="02010609060101010101" pitchFamily="49" charset="-122"/>
              </a:rPr>
              <a:t>传播影响</a:t>
            </a:r>
            <a:r>
              <a:rPr kumimoji="0" lang="zh-CN" altLang="en-US" sz="2000" dirty="0" smtClean="0">
                <a:latin typeface="楷体" panose="02010609060101010101" pitchFamily="49" charset="-122"/>
              </a:rPr>
              <a:t>模型</a:t>
            </a:r>
            <a:endParaRPr kumimoji="0" lang="en-US" altLang="zh-CN" sz="2400" dirty="0" smtClean="0">
              <a:latin typeface="黑体" pitchFamily="49" charset="-122"/>
              <a:ea typeface="黑体" pitchFamily="49" charset="-122"/>
            </a:endParaRPr>
          </a:p>
          <a:p>
            <a:pPr>
              <a:buFont typeface="Wingdings" pitchFamily="2" charset="2"/>
              <a:buChar char="Ø"/>
            </a:pPr>
            <a:r>
              <a:rPr kumimoji="0" lang="zh-CN" altLang="en-US" sz="2400" dirty="0" smtClean="0">
                <a:latin typeface="黑体" pitchFamily="49" charset="-122"/>
                <a:ea typeface="黑体" pitchFamily="49" charset="-122"/>
              </a:rPr>
              <a:t>总结</a:t>
            </a:r>
            <a:endParaRPr kumimoji="0" lang="en-US" altLang="zh-CN" sz="2400" dirty="0" smtClean="0">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3431842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23"/>
          <p:cNvPicPr>
            <a:picLocks noChangeAspect="1" noChangeArrowheads="1"/>
          </p:cNvPicPr>
          <p:nvPr/>
        </p:nvPicPr>
        <p:blipFill>
          <a:blip r:embed="rId3">
            <a:extLst>
              <a:ext uri="{28A0092B-C50C-407E-A947-70E740481C1C}">
                <a14:useLocalDpi xmlns:a14="http://schemas.microsoft.com/office/drawing/2010/main" val="0"/>
              </a:ext>
            </a:extLst>
          </a:blip>
          <a:srcRect l="13107" r="11513"/>
          <a:stretch>
            <a:fillRect/>
          </a:stretch>
        </p:blipFill>
        <p:spPr bwMode="auto">
          <a:xfrm>
            <a:off x="4889264" y="4293096"/>
            <a:ext cx="29591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a:xfrm>
            <a:off x="4716463" y="1994694"/>
            <a:ext cx="1457325" cy="1392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楷体" panose="02010609060101010101" pitchFamily="49" charset="-122"/>
                <a:ea typeface="楷体" panose="02010609060101010101" pitchFamily="49" charset="-122"/>
              </a:rPr>
              <a:t>地点</a:t>
            </a:r>
          </a:p>
        </p:txBody>
      </p:sp>
      <p:sp>
        <p:nvSpPr>
          <p:cNvPr id="10" name="圆角矩形 9"/>
          <p:cNvSpPr/>
          <p:nvPr/>
        </p:nvSpPr>
        <p:spPr>
          <a:xfrm>
            <a:off x="3224212" y="1994694"/>
            <a:ext cx="1449388" cy="1390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楷体" panose="02010609060101010101" pitchFamily="49" charset="-122"/>
                <a:ea typeface="楷体" panose="02010609060101010101" pitchFamily="49" charset="-122"/>
              </a:rPr>
              <a:t>原因</a:t>
            </a:r>
          </a:p>
        </p:txBody>
      </p:sp>
      <p:sp>
        <p:nvSpPr>
          <p:cNvPr id="18" name="圆角矩形 17"/>
          <p:cNvSpPr/>
          <p:nvPr/>
        </p:nvSpPr>
        <p:spPr>
          <a:xfrm>
            <a:off x="3224212" y="4307210"/>
            <a:ext cx="1449388" cy="1392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楷体" panose="02010609060101010101" pitchFamily="49" charset="-122"/>
                <a:ea typeface="楷体" panose="02010609060101010101" pitchFamily="49" charset="-122"/>
              </a:rPr>
              <a:t>伤亡人数</a:t>
            </a:r>
          </a:p>
        </p:txBody>
      </p:sp>
      <p:pic>
        <p:nvPicPr>
          <p:cNvPr id="30729" name="图片 18" descr="D:\我的师大云盘\大数据竞赛\论文\全国各省市公交起火爆炸事件分布.jpg"/>
          <p:cNvPicPr>
            <a:picLocks noChangeAspect="1" noChangeArrowheads="1"/>
          </p:cNvPicPr>
          <p:nvPr/>
        </p:nvPicPr>
        <p:blipFill>
          <a:blip r:embed="rId4">
            <a:extLst>
              <a:ext uri="{28A0092B-C50C-407E-A947-70E740481C1C}">
                <a14:useLocalDpi xmlns:a14="http://schemas.microsoft.com/office/drawing/2010/main" val="0"/>
              </a:ext>
            </a:extLst>
          </a:blip>
          <a:srcRect l="5144" r="11633"/>
          <a:stretch>
            <a:fillRect/>
          </a:stretch>
        </p:blipFill>
        <p:spPr bwMode="auto">
          <a:xfrm>
            <a:off x="6230938" y="1523206"/>
            <a:ext cx="28448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图片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938" y="1422400"/>
            <a:ext cx="2185987"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r>
              <a:rPr kumimoji="0" lang="zh-CN" altLang="en-US" sz="4000" kern="0" dirty="0" smtClean="0"/>
              <a:t>：</a:t>
            </a:r>
            <a:r>
              <a:rPr kumimoji="0" lang="zh-CN" altLang="en-US" kern="0" dirty="0" smtClean="0"/>
              <a:t>公交爆炸事件分析</a:t>
            </a:r>
            <a:endParaRPr lang="zh-CN" altLang="en-US" kern="0" dirty="0" smtClean="0"/>
          </a:p>
        </p:txBody>
      </p:sp>
    </p:spTree>
    <p:extLst>
      <p:ext uri="{BB962C8B-B14F-4D97-AF65-F5344CB8AC3E}">
        <p14:creationId xmlns:p14="http://schemas.microsoft.com/office/powerpoint/2010/main" val="2400628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校园</a:t>
            </a:r>
            <a:r>
              <a:rPr lang="zh-CN" altLang="en-US" dirty="0" smtClean="0">
                <a:latin typeface="黑体" panose="02010609060101010101" pitchFamily="49" charset="-122"/>
                <a:ea typeface="黑体" panose="02010609060101010101" pitchFamily="49" charset="-122"/>
              </a:rPr>
              <a:t>砍杀、公交车爆炸</a:t>
            </a:r>
            <a:endParaRPr lang="en-US" altLang="zh-CN" dirty="0" smtClean="0">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dirty="0" smtClean="0"/>
              <a:t>经济</a:t>
            </a:r>
            <a:r>
              <a:rPr lang="zh-CN" altLang="en-US" dirty="0" smtClean="0"/>
              <a:t>发达</a:t>
            </a:r>
            <a:r>
              <a:rPr lang="zh-CN" altLang="en-US" dirty="0" smtClean="0"/>
              <a:t>地区</a:t>
            </a:r>
            <a:endParaRPr lang="en-US" altLang="zh-CN" dirty="0" smtClean="0"/>
          </a:p>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校园砍杀</a:t>
            </a:r>
            <a:endParaRPr lang="en-US" altLang="zh-CN" dirty="0">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dirty="0"/>
              <a:t>季节性</a:t>
            </a:r>
            <a:endParaRPr lang="en-US" altLang="zh-CN" dirty="0" smtClean="0"/>
          </a:p>
          <a:p>
            <a:pPr>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暴恐事件</a:t>
            </a:r>
            <a:endParaRPr lang="en-US" altLang="zh-CN" dirty="0" smtClean="0">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dirty="0" smtClean="0"/>
              <a:t>时间和地域局部性</a:t>
            </a:r>
            <a:endParaRPr lang="zh-CN" altLang="en-US" dirty="0"/>
          </a:p>
        </p:txBody>
      </p:sp>
      <p:sp>
        <p:nvSpPr>
          <p:cNvPr id="5"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新闻</a:t>
            </a:r>
            <a:r>
              <a:rPr kumimoji="0" lang="zh-CN" altLang="en-US" sz="4000" b="1" kern="0" dirty="0" smtClean="0"/>
              <a:t>信息处理</a:t>
            </a:r>
            <a:r>
              <a:rPr kumimoji="0" lang="zh-CN" altLang="en-US" sz="4000" kern="0" dirty="0" smtClean="0"/>
              <a:t>：</a:t>
            </a:r>
            <a:r>
              <a:rPr kumimoji="0" lang="zh-CN" altLang="en-US" kern="0" dirty="0"/>
              <a:t>小结</a:t>
            </a:r>
          </a:p>
        </p:txBody>
      </p:sp>
    </p:spTree>
    <p:extLst>
      <p:ext uri="{BB962C8B-B14F-4D97-AF65-F5344CB8AC3E}">
        <p14:creationId xmlns:p14="http://schemas.microsoft.com/office/powerpoint/2010/main" val="1727446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z="4000" b="1" dirty="0"/>
              <a:t>目录</a:t>
            </a:r>
          </a:p>
        </p:txBody>
      </p:sp>
      <p:sp>
        <p:nvSpPr>
          <p:cNvPr id="3" name="内容占位符 2"/>
          <p:cNvSpPr>
            <a:spLocks noGrp="1"/>
          </p:cNvSpPr>
          <p:nvPr>
            <p:ph idx="1"/>
          </p:nvPr>
        </p:nvSpPr>
        <p:spPr/>
        <p:txBody>
          <a:bodyPr/>
          <a:lstStyle/>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问题和分析</a:t>
            </a:r>
            <a:endParaRPr kumimoji="0" lang="en-US" altLang="zh-CN" sz="2400" dirty="0" smtClean="0">
              <a:solidFill>
                <a:schemeClr val="bg1">
                  <a:lumMod val="75000"/>
                </a:schemeClr>
              </a:solidFill>
              <a:latin typeface="黑体" pitchFamily="49" charset="-122"/>
              <a:ea typeface="黑体"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微博信息处理</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极性判别</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分析总结</a:t>
            </a:r>
            <a:endParaRPr kumimoji="0" lang="en-US" altLang="zh-CN" sz="2000" dirty="0">
              <a:solidFill>
                <a:schemeClr val="bg1">
                  <a:lumMod val="75000"/>
                </a:schemeClr>
              </a:solidFill>
              <a:latin typeface="楷体" panose="02010609060101010101"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新闻信息处理</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去噪</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事件抽取</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规律挖掘</a:t>
            </a:r>
            <a:endParaRPr kumimoji="0" lang="en-US" altLang="zh-CN" sz="2000" dirty="0">
              <a:solidFill>
                <a:schemeClr val="bg1">
                  <a:lumMod val="75000"/>
                </a:schemeClr>
              </a:solidFill>
              <a:latin typeface="楷体" panose="02010609060101010101" pitchFamily="49" charset="-122"/>
            </a:endParaRPr>
          </a:p>
          <a:p>
            <a:pPr>
              <a:buFont typeface="Wingdings" pitchFamily="2" charset="2"/>
              <a:buChar char="Ø"/>
            </a:pPr>
            <a:r>
              <a:rPr kumimoji="0" lang="zh-CN" altLang="en-US" sz="2400" dirty="0" smtClean="0">
                <a:latin typeface="黑体" pitchFamily="49" charset="-122"/>
                <a:ea typeface="黑体" pitchFamily="49" charset="-122"/>
              </a:rPr>
              <a:t>模型分析</a:t>
            </a:r>
            <a:endParaRPr kumimoji="0" lang="en-US" altLang="zh-CN" sz="2400" dirty="0" smtClean="0">
              <a:latin typeface="黑体" pitchFamily="49" charset="-122"/>
              <a:ea typeface="黑体" pitchFamily="49" charset="-122"/>
            </a:endParaRPr>
          </a:p>
          <a:p>
            <a:pPr lvl="1">
              <a:buFont typeface="Wingdings" pitchFamily="2" charset="2"/>
              <a:buChar char="Ø"/>
            </a:pPr>
            <a:r>
              <a:rPr kumimoji="0" lang="zh-CN" altLang="en-US" sz="2000" dirty="0">
                <a:latin typeface="楷体" panose="02010609060101010101" pitchFamily="49" charset="-122"/>
              </a:rPr>
              <a:t>暴恐预测模型</a:t>
            </a:r>
            <a:endParaRPr kumimoji="0" lang="en-US" altLang="zh-CN" sz="2000" dirty="0">
              <a:latin typeface="楷体" panose="02010609060101010101" pitchFamily="49" charset="-122"/>
            </a:endParaRPr>
          </a:p>
          <a:p>
            <a:pPr lvl="1">
              <a:buFont typeface="Wingdings" pitchFamily="2" charset="2"/>
              <a:buChar char="Ø"/>
            </a:pPr>
            <a:r>
              <a:rPr kumimoji="0" lang="zh-CN" altLang="en-US" sz="2000" dirty="0">
                <a:latin typeface="楷体" panose="02010609060101010101" pitchFamily="49" charset="-122"/>
              </a:rPr>
              <a:t>传播影响</a:t>
            </a:r>
            <a:r>
              <a:rPr kumimoji="0" lang="zh-CN" altLang="en-US" sz="2000" dirty="0" smtClean="0">
                <a:latin typeface="楷体" panose="02010609060101010101" pitchFamily="49" charset="-122"/>
              </a:rPr>
              <a:t>模型</a:t>
            </a:r>
            <a:endParaRPr kumimoji="0" lang="en-US" altLang="zh-CN" sz="2400" dirty="0" smtClean="0">
              <a:latin typeface="黑体" pitchFamily="49" charset="-122"/>
              <a:ea typeface="黑体"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总结</a:t>
            </a:r>
            <a:endParaRPr kumimoji="0" lang="en-US" altLang="zh-CN" sz="2400" dirty="0" smtClean="0">
              <a:solidFill>
                <a:schemeClr val="bg1">
                  <a:lumMod val="75000"/>
                </a:schemeClr>
              </a:solidFill>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1267025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右箭头 15"/>
          <p:cNvSpPr>
            <a:spLocks noChangeArrowheads="1"/>
          </p:cNvSpPr>
          <p:nvPr/>
        </p:nvSpPr>
        <p:spPr bwMode="auto">
          <a:xfrm>
            <a:off x="4993599" y="1902954"/>
            <a:ext cx="468313" cy="147638"/>
          </a:xfrm>
          <a:prstGeom prst="rightArrow">
            <a:avLst>
              <a:gd name="adj1" fmla="val 50000"/>
              <a:gd name="adj2" fmla="val 50092"/>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cxnSp>
        <p:nvCxnSpPr>
          <p:cNvPr id="25" name="直接连接符 24"/>
          <p:cNvCxnSpPr/>
          <p:nvPr/>
        </p:nvCxnSpPr>
        <p:spPr bwMode="auto">
          <a:xfrm>
            <a:off x="4193869" y="2855569"/>
            <a:ext cx="474663" cy="0"/>
          </a:xfrm>
          <a:prstGeom prst="line">
            <a:avLst/>
          </a:prstGeom>
          <a:ln w="57150">
            <a:solidFill>
              <a:srgbClr val="008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55" name="右箭头 25"/>
          <p:cNvSpPr>
            <a:spLocks noChangeArrowheads="1"/>
          </p:cNvSpPr>
          <p:nvPr/>
        </p:nvSpPr>
        <p:spPr bwMode="auto">
          <a:xfrm>
            <a:off x="6977438" y="1879823"/>
            <a:ext cx="466725" cy="147638"/>
          </a:xfrm>
          <a:prstGeom prst="rightArrow">
            <a:avLst>
              <a:gd name="adj1" fmla="val 50000"/>
              <a:gd name="adj2" fmla="val 49922"/>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31757" name="右箭头 27"/>
          <p:cNvSpPr>
            <a:spLocks noChangeArrowheads="1"/>
          </p:cNvSpPr>
          <p:nvPr/>
        </p:nvSpPr>
        <p:spPr bwMode="auto">
          <a:xfrm>
            <a:off x="2610890" y="1895813"/>
            <a:ext cx="468312" cy="147638"/>
          </a:xfrm>
          <a:prstGeom prst="rightArrow">
            <a:avLst>
              <a:gd name="adj1" fmla="val 50000"/>
              <a:gd name="adj2" fmla="val 50092"/>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31758" name="文本框 29"/>
          <p:cNvSpPr txBox="1">
            <a:spLocks noChangeArrowheads="1"/>
          </p:cNvSpPr>
          <p:nvPr/>
        </p:nvSpPr>
        <p:spPr bwMode="auto">
          <a:xfrm>
            <a:off x="1529803" y="2631618"/>
            <a:ext cx="879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dirty="0">
                <a:latin typeface="楷体" panose="02010609060101010101" pitchFamily="49" charset="-122"/>
                <a:ea typeface="楷体" panose="02010609060101010101" pitchFamily="49" charset="-122"/>
              </a:rPr>
              <a:t>和田</a:t>
            </a:r>
          </a:p>
        </p:txBody>
      </p:sp>
      <p:sp>
        <p:nvSpPr>
          <p:cNvPr id="31759" name="文本框 30"/>
          <p:cNvSpPr txBox="1">
            <a:spLocks noChangeArrowheads="1"/>
          </p:cNvSpPr>
          <p:nvPr/>
        </p:nvSpPr>
        <p:spPr bwMode="auto">
          <a:xfrm>
            <a:off x="3261667" y="2637968"/>
            <a:ext cx="877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dirty="0">
                <a:latin typeface="楷体" panose="02010609060101010101" pitchFamily="49" charset="-122"/>
                <a:ea typeface="楷体" panose="02010609060101010101" pitchFamily="49" charset="-122"/>
              </a:rPr>
              <a:t>喀什</a:t>
            </a:r>
          </a:p>
        </p:txBody>
      </p:sp>
      <p:sp>
        <p:nvSpPr>
          <p:cNvPr id="31760" name="文本框 31"/>
          <p:cNvSpPr txBox="1">
            <a:spLocks noChangeArrowheads="1"/>
          </p:cNvSpPr>
          <p:nvPr/>
        </p:nvSpPr>
        <p:spPr bwMode="auto">
          <a:xfrm>
            <a:off x="5338910" y="2625381"/>
            <a:ext cx="11890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dirty="0">
                <a:latin typeface="楷体" panose="02010609060101010101" pitchFamily="49" charset="-122"/>
                <a:ea typeface="楷体" panose="02010609060101010101" pitchFamily="49" charset="-122"/>
              </a:rPr>
              <a:t>吐鲁番</a:t>
            </a:r>
          </a:p>
        </p:txBody>
      </p:sp>
      <p:sp>
        <p:nvSpPr>
          <p:cNvPr id="31761" name="文本框 33"/>
          <p:cNvSpPr txBox="1">
            <a:spLocks noChangeArrowheads="1"/>
          </p:cNvSpPr>
          <p:nvPr/>
        </p:nvSpPr>
        <p:spPr bwMode="auto">
          <a:xfrm>
            <a:off x="7650311" y="2493051"/>
            <a:ext cx="8778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dirty="0">
                <a:latin typeface="楷体" panose="02010609060101010101" pitchFamily="49" charset="-122"/>
                <a:ea typeface="楷体" panose="02010609060101010101" pitchFamily="49" charset="-122"/>
              </a:rPr>
              <a:t>乌鲁木齐</a:t>
            </a:r>
          </a:p>
        </p:txBody>
      </p:sp>
      <p:cxnSp>
        <p:nvCxnSpPr>
          <p:cNvPr id="40" name="直接连接符 39"/>
          <p:cNvCxnSpPr/>
          <p:nvPr/>
        </p:nvCxnSpPr>
        <p:spPr bwMode="auto">
          <a:xfrm>
            <a:off x="6740106" y="2855568"/>
            <a:ext cx="474663" cy="0"/>
          </a:xfrm>
          <a:prstGeom prst="line">
            <a:avLst/>
          </a:prstGeom>
          <a:ln w="57150">
            <a:solidFill>
              <a:srgbClr val="008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auto">
          <a:xfrm>
            <a:off x="4199766" y="1975978"/>
            <a:ext cx="474662" cy="0"/>
          </a:xfrm>
          <a:prstGeom prst="line">
            <a:avLst/>
          </a:prstGeom>
          <a:ln w="57150">
            <a:solidFill>
              <a:srgbClr val="008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auto">
          <a:xfrm>
            <a:off x="6365229" y="1954549"/>
            <a:ext cx="474663" cy="0"/>
          </a:xfrm>
          <a:prstGeom prst="line">
            <a:avLst/>
          </a:prstGeom>
          <a:ln w="57150">
            <a:solidFill>
              <a:srgbClr val="008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71" name="文本框 45"/>
          <p:cNvSpPr txBox="1">
            <a:spLocks noChangeArrowheads="1"/>
          </p:cNvSpPr>
          <p:nvPr/>
        </p:nvSpPr>
        <p:spPr bwMode="auto">
          <a:xfrm>
            <a:off x="289881" y="1744998"/>
            <a:ext cx="9467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b="1">
                <a:solidFill>
                  <a:srgbClr val="FF0000"/>
                </a:solidFill>
                <a:latin typeface="楷体" panose="02010609060101010101" pitchFamily="49" charset="-122"/>
                <a:ea typeface="楷体" panose="02010609060101010101" pitchFamily="49" charset="-122"/>
              </a:rPr>
              <a:t>节点</a:t>
            </a:r>
            <a:r>
              <a:rPr lang="en-US" altLang="zh-CN" b="1">
                <a:solidFill>
                  <a:srgbClr val="FF0000"/>
                </a:solidFill>
                <a:latin typeface="楷体" panose="02010609060101010101" pitchFamily="49" charset="-122"/>
                <a:ea typeface="楷体" panose="02010609060101010101" pitchFamily="49" charset="-122"/>
              </a:rPr>
              <a:t>:</a:t>
            </a:r>
            <a:endParaRPr lang="zh-CN" altLang="en-US" b="1">
              <a:solidFill>
                <a:srgbClr val="FF0000"/>
              </a:solidFill>
              <a:latin typeface="楷体" panose="02010609060101010101" pitchFamily="49" charset="-122"/>
              <a:ea typeface="楷体" panose="02010609060101010101" pitchFamily="49" charset="-122"/>
            </a:endParaRPr>
          </a:p>
        </p:txBody>
      </p:sp>
      <p:sp>
        <p:nvSpPr>
          <p:cNvPr id="31772" name="文本框 46"/>
          <p:cNvSpPr txBox="1">
            <a:spLocks noChangeArrowheads="1"/>
          </p:cNvSpPr>
          <p:nvPr/>
        </p:nvSpPr>
        <p:spPr bwMode="auto">
          <a:xfrm>
            <a:off x="305756" y="2641935"/>
            <a:ext cx="9452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b="1" dirty="0">
                <a:solidFill>
                  <a:srgbClr val="FF0000"/>
                </a:solidFill>
                <a:latin typeface="楷体" panose="02010609060101010101" pitchFamily="49" charset="-122"/>
                <a:ea typeface="楷体" panose="02010609060101010101" pitchFamily="49" charset="-122"/>
              </a:rPr>
              <a:t>地点</a:t>
            </a:r>
            <a:r>
              <a:rPr lang="en-US" altLang="zh-CN" b="1" dirty="0">
                <a:solidFill>
                  <a:srgbClr val="FF0000"/>
                </a:solidFill>
                <a:latin typeface="楷体" panose="02010609060101010101" pitchFamily="49" charset="-122"/>
                <a:ea typeface="楷体" panose="02010609060101010101" pitchFamily="49" charset="-122"/>
              </a:rPr>
              <a:t>:</a:t>
            </a:r>
            <a:endParaRPr lang="zh-CN" altLang="en-US" b="1" dirty="0">
              <a:solidFill>
                <a:srgbClr val="FF0000"/>
              </a:solidFill>
              <a:latin typeface="楷体" panose="02010609060101010101" pitchFamily="49" charset="-122"/>
              <a:ea typeface="楷体" panose="02010609060101010101" pitchFamily="49" charset="-122"/>
            </a:endParaRPr>
          </a:p>
        </p:txBody>
      </p:sp>
      <p:sp>
        <p:nvSpPr>
          <p:cNvPr id="31" name="文本框 46"/>
          <p:cNvSpPr txBox="1">
            <a:spLocks noChangeArrowheads="1"/>
          </p:cNvSpPr>
          <p:nvPr/>
        </p:nvSpPr>
        <p:spPr bwMode="auto">
          <a:xfrm>
            <a:off x="313693" y="3547847"/>
            <a:ext cx="9373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b="1" dirty="0" smtClean="0">
                <a:solidFill>
                  <a:srgbClr val="FF0000"/>
                </a:solidFill>
                <a:latin typeface="楷体" panose="02010609060101010101" pitchFamily="49" charset="-122"/>
                <a:ea typeface="楷体" panose="02010609060101010101" pitchFamily="49" charset="-122"/>
              </a:rPr>
              <a:t>时间</a:t>
            </a:r>
            <a:r>
              <a:rPr lang="en-US" altLang="zh-CN" b="1" dirty="0" smtClean="0">
                <a:solidFill>
                  <a:srgbClr val="FF0000"/>
                </a:solidFill>
                <a:latin typeface="楷体" panose="02010609060101010101" pitchFamily="49" charset="-122"/>
                <a:ea typeface="楷体" panose="02010609060101010101" pitchFamily="49" charset="-122"/>
              </a:rPr>
              <a:t>:</a:t>
            </a:r>
            <a:endParaRPr lang="zh-CN" altLang="en-US" b="1" dirty="0">
              <a:solidFill>
                <a:srgbClr val="FF0000"/>
              </a:solidFill>
              <a:latin typeface="楷体" panose="02010609060101010101" pitchFamily="49" charset="-122"/>
              <a:ea typeface="楷体" panose="02010609060101010101" pitchFamily="49" charset="-122"/>
            </a:endParaRPr>
          </a:p>
        </p:txBody>
      </p:sp>
      <p:sp>
        <p:nvSpPr>
          <p:cNvPr id="32" name="文本框 34"/>
          <p:cNvSpPr txBox="1">
            <a:spLocks noChangeArrowheads="1"/>
          </p:cNvSpPr>
          <p:nvPr/>
        </p:nvSpPr>
        <p:spPr bwMode="auto">
          <a:xfrm>
            <a:off x="1328190" y="3573799"/>
            <a:ext cx="1282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smtClean="0">
                <a:latin typeface="楷体" panose="02010609060101010101" pitchFamily="49" charset="-122"/>
                <a:ea typeface="楷体" panose="02010609060101010101" pitchFamily="49" charset="-122"/>
              </a:rPr>
              <a:t>2011/7/8</a:t>
            </a:r>
            <a:endParaRPr lang="zh-CN" altLang="en-US" sz="2000"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2" name="椭圆 1"/>
              <p:cNvSpPr/>
              <p:nvPr/>
            </p:nvSpPr>
            <p:spPr bwMode="auto">
              <a:xfrm>
                <a:off x="1529250" y="1610061"/>
                <a:ext cx="757237" cy="731837"/>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normalizeH="0" baseline="0" smtClean="0">
                              <a:ln>
                                <a:noFill/>
                              </a:ln>
                              <a:solidFill>
                                <a:schemeClr val="tx1"/>
                              </a:solidFill>
                              <a:effectLst/>
                              <a:latin typeface="Cambria Math"/>
                              <a:ea typeface="宋体" pitchFamily="2" charset="-122"/>
                            </a:rPr>
                          </m:ctrlPr>
                        </m:sSubPr>
                        <m:e>
                          <m:r>
                            <a:rPr kumimoji="0" lang="en-US" altLang="zh-CN" sz="2400" b="0" i="1" u="none" strike="noStrike" cap="none" normalizeH="0" baseline="0" smtClean="0">
                              <a:ln>
                                <a:noFill/>
                              </a:ln>
                              <a:solidFill>
                                <a:schemeClr val="tx1"/>
                              </a:solidFill>
                              <a:effectLst/>
                              <a:latin typeface="Cambria Math"/>
                              <a:ea typeface="宋体" pitchFamily="2" charset="-122"/>
                            </a:rPr>
                            <m:t>𝐿</m:t>
                          </m:r>
                        </m:e>
                        <m:sub>
                          <m:r>
                            <a:rPr kumimoji="0" lang="en-US" altLang="zh-CN" sz="2400" b="0" i="1" u="none" strike="noStrike" cap="none" normalizeH="0" baseline="0" smtClean="0">
                              <a:ln>
                                <a:noFill/>
                              </a:ln>
                              <a:solidFill>
                                <a:schemeClr val="tx1"/>
                              </a:solidFill>
                              <a:effectLst/>
                              <a:latin typeface="Cambria Math"/>
                              <a:ea typeface="宋体" pitchFamily="2" charset="-122"/>
                            </a:rPr>
                            <m:t>1</m:t>
                          </m:r>
                        </m:sub>
                      </m:sSub>
                    </m:oMath>
                  </m:oMathPara>
                </a14:m>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mc:Choice>
        <mc:Fallback xmlns="">
          <p:sp>
            <p:nvSpPr>
              <p:cNvPr id="2" name="椭圆 1"/>
              <p:cNvSpPr>
                <a:spLocks noRot="1" noChangeAspect="1" noMove="1" noResize="1" noEditPoints="1" noAdjustHandles="1" noChangeArrowheads="1" noChangeShapeType="1" noTextEdit="1"/>
              </p:cNvSpPr>
              <p:nvPr/>
            </p:nvSpPr>
            <p:spPr bwMode="auto">
              <a:xfrm>
                <a:off x="1529250" y="1610061"/>
                <a:ext cx="757237" cy="731837"/>
              </a:xfrm>
              <a:prstGeom prst="ellipse">
                <a:avLst/>
              </a:prstGeom>
              <a:blipFill rotWithShape="1">
                <a:blip r:embed="rId3"/>
                <a:stretch>
                  <a:fillRect/>
                </a:stretch>
              </a:blipFill>
              <a:ln>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p:cNvSpPr/>
              <p:nvPr/>
            </p:nvSpPr>
            <p:spPr bwMode="auto">
              <a:xfrm>
                <a:off x="3321992" y="1610060"/>
                <a:ext cx="757237" cy="731837"/>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normalizeH="0" baseline="0" smtClean="0">
                              <a:ln>
                                <a:noFill/>
                              </a:ln>
                              <a:solidFill>
                                <a:schemeClr val="tx1"/>
                              </a:solidFill>
                              <a:effectLst/>
                              <a:latin typeface="Cambria Math"/>
                              <a:ea typeface="宋体" pitchFamily="2" charset="-122"/>
                            </a:rPr>
                          </m:ctrlPr>
                        </m:sSubPr>
                        <m:e>
                          <m:r>
                            <a:rPr kumimoji="0" lang="en-US" altLang="zh-CN" sz="2400" b="0" i="1" u="none" strike="noStrike" cap="none" normalizeH="0" baseline="0" smtClean="0">
                              <a:ln>
                                <a:noFill/>
                              </a:ln>
                              <a:solidFill>
                                <a:schemeClr val="tx1"/>
                              </a:solidFill>
                              <a:effectLst/>
                              <a:latin typeface="Cambria Math"/>
                              <a:ea typeface="宋体" pitchFamily="2" charset="-122"/>
                            </a:rPr>
                            <m:t>𝐿</m:t>
                          </m:r>
                        </m:e>
                        <m:sub>
                          <m:r>
                            <a:rPr kumimoji="0" lang="en-US" altLang="zh-CN" sz="2400" b="0" i="1" u="none" strike="noStrike" cap="none" normalizeH="0" baseline="0" smtClean="0">
                              <a:ln>
                                <a:noFill/>
                              </a:ln>
                              <a:solidFill>
                                <a:schemeClr val="tx1"/>
                              </a:solidFill>
                              <a:effectLst/>
                              <a:latin typeface="Cambria Math"/>
                              <a:ea typeface="宋体" pitchFamily="2" charset="-122"/>
                            </a:rPr>
                            <m:t>2</m:t>
                          </m:r>
                        </m:sub>
                      </m:sSub>
                    </m:oMath>
                  </m:oMathPara>
                </a14:m>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mc:Choice>
        <mc:Fallback xmlns="">
          <p:sp>
            <p:nvSpPr>
              <p:cNvPr id="34" name="椭圆 33"/>
              <p:cNvSpPr>
                <a:spLocks noRot="1" noChangeAspect="1" noMove="1" noResize="1" noEditPoints="1" noAdjustHandles="1" noChangeArrowheads="1" noChangeShapeType="1" noTextEdit="1"/>
              </p:cNvSpPr>
              <p:nvPr/>
            </p:nvSpPr>
            <p:spPr bwMode="auto">
              <a:xfrm>
                <a:off x="3321992" y="1610060"/>
                <a:ext cx="757237" cy="731837"/>
              </a:xfrm>
              <a:prstGeom prst="ellipse">
                <a:avLst/>
              </a:prstGeom>
              <a:blipFill rotWithShape="1">
                <a:blip r:embed="rId4"/>
                <a:stretch>
                  <a:fillRect/>
                </a:stretch>
              </a:blipFill>
              <a:ln>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p:cNvSpPr/>
              <p:nvPr/>
            </p:nvSpPr>
            <p:spPr bwMode="auto">
              <a:xfrm>
                <a:off x="5554811" y="1610855"/>
                <a:ext cx="757237" cy="731837"/>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normalizeH="0" baseline="0" smtClean="0">
                              <a:ln>
                                <a:noFill/>
                              </a:ln>
                              <a:solidFill>
                                <a:schemeClr val="tx1"/>
                              </a:solidFill>
                              <a:effectLst/>
                              <a:latin typeface="Cambria Math"/>
                              <a:ea typeface="宋体" pitchFamily="2" charset="-122"/>
                            </a:rPr>
                          </m:ctrlPr>
                        </m:sSubPr>
                        <m:e>
                          <m:r>
                            <a:rPr kumimoji="0" lang="en-US" altLang="zh-CN" sz="2400" b="0" i="1" u="none" strike="noStrike" cap="none" normalizeH="0" baseline="0" smtClean="0">
                              <a:ln>
                                <a:noFill/>
                              </a:ln>
                              <a:solidFill>
                                <a:schemeClr val="tx1"/>
                              </a:solidFill>
                              <a:effectLst/>
                              <a:latin typeface="Cambria Math"/>
                              <a:ea typeface="宋体" pitchFamily="2" charset="-122"/>
                            </a:rPr>
                            <m:t>𝐿</m:t>
                          </m:r>
                        </m:e>
                        <m:sub>
                          <m:r>
                            <a:rPr kumimoji="0" lang="en-US" altLang="zh-CN" sz="2400" b="0" i="1" u="none" strike="noStrike" cap="none" normalizeH="0" baseline="0" smtClean="0">
                              <a:ln>
                                <a:noFill/>
                              </a:ln>
                              <a:solidFill>
                                <a:schemeClr val="tx1"/>
                              </a:solidFill>
                              <a:effectLst/>
                              <a:latin typeface="Cambria Math"/>
                              <a:ea typeface="宋体" pitchFamily="2" charset="-122"/>
                            </a:rPr>
                            <m:t>𝑖</m:t>
                          </m:r>
                        </m:sub>
                      </m:sSub>
                    </m:oMath>
                  </m:oMathPara>
                </a14:m>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mc:Choice>
        <mc:Fallback xmlns="">
          <p:sp>
            <p:nvSpPr>
              <p:cNvPr id="35" name="椭圆 34"/>
              <p:cNvSpPr>
                <a:spLocks noRot="1" noChangeAspect="1" noMove="1" noResize="1" noEditPoints="1" noAdjustHandles="1" noChangeArrowheads="1" noChangeShapeType="1" noTextEdit="1"/>
              </p:cNvSpPr>
              <p:nvPr/>
            </p:nvSpPr>
            <p:spPr bwMode="auto">
              <a:xfrm>
                <a:off x="5554811" y="1610855"/>
                <a:ext cx="757237" cy="731837"/>
              </a:xfrm>
              <a:prstGeom prst="ellipse">
                <a:avLst/>
              </a:prstGeom>
              <a:blipFill rotWithShape="1">
                <a:blip r:embed="rId5"/>
                <a:stretch>
                  <a:fillRect/>
                </a:stretch>
              </a:blipFill>
              <a:ln>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bwMode="auto">
              <a:xfrm>
                <a:off x="7650311" y="1588630"/>
                <a:ext cx="757237" cy="731837"/>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normalizeH="0" baseline="0" smtClean="0">
                              <a:ln>
                                <a:noFill/>
                              </a:ln>
                              <a:solidFill>
                                <a:schemeClr val="tx1"/>
                              </a:solidFill>
                              <a:effectLst/>
                              <a:latin typeface="Cambria Math"/>
                              <a:ea typeface="宋体" pitchFamily="2" charset="-122"/>
                            </a:rPr>
                          </m:ctrlPr>
                        </m:sSubPr>
                        <m:e>
                          <m:r>
                            <a:rPr kumimoji="0" lang="en-US" altLang="zh-CN" sz="2400" b="0" i="1" u="none" strike="noStrike" cap="none" normalizeH="0" baseline="0" smtClean="0">
                              <a:ln>
                                <a:noFill/>
                              </a:ln>
                              <a:solidFill>
                                <a:schemeClr val="tx1"/>
                              </a:solidFill>
                              <a:effectLst/>
                              <a:latin typeface="Cambria Math"/>
                              <a:ea typeface="宋体" pitchFamily="2" charset="-122"/>
                            </a:rPr>
                            <m:t>𝐿</m:t>
                          </m:r>
                        </m:e>
                        <m:sub>
                          <m:r>
                            <a:rPr kumimoji="0" lang="en-US" altLang="zh-CN" sz="2400" b="0" i="1" u="none" strike="noStrike" cap="none" normalizeH="0" baseline="0" smtClean="0">
                              <a:ln>
                                <a:noFill/>
                              </a:ln>
                              <a:solidFill>
                                <a:schemeClr val="tx1"/>
                              </a:solidFill>
                              <a:effectLst/>
                              <a:latin typeface="Cambria Math"/>
                              <a:ea typeface="宋体" pitchFamily="2" charset="-122"/>
                            </a:rPr>
                            <m:t>𝑛</m:t>
                          </m:r>
                        </m:sub>
                      </m:sSub>
                    </m:oMath>
                  </m:oMathPara>
                </a14:m>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mc:Choice>
        <mc:Fallback xmlns="">
          <p:sp>
            <p:nvSpPr>
              <p:cNvPr id="36" name="椭圆 35"/>
              <p:cNvSpPr>
                <a:spLocks noRot="1" noChangeAspect="1" noMove="1" noResize="1" noEditPoints="1" noAdjustHandles="1" noChangeArrowheads="1" noChangeShapeType="1" noTextEdit="1"/>
              </p:cNvSpPr>
              <p:nvPr/>
            </p:nvSpPr>
            <p:spPr bwMode="auto">
              <a:xfrm>
                <a:off x="7650311" y="1588630"/>
                <a:ext cx="757237" cy="731837"/>
              </a:xfrm>
              <a:prstGeom prst="ellipse">
                <a:avLst/>
              </a:prstGeom>
              <a:blipFill rotWithShape="1">
                <a:blip r:embed="rId6"/>
                <a:stretch>
                  <a:fillRect/>
                </a:stretch>
              </a:blipFill>
              <a:ln>
                <a:headEnd type="none" w="med" len="med"/>
                <a:tailEnd type="none" w="med" len="med"/>
              </a:ln>
            </p:spPr>
            <p:txBody>
              <a:bodyPr/>
              <a:lstStyle/>
              <a:p>
                <a:r>
                  <a:rPr lang="zh-CN" altLang="en-US">
                    <a:noFill/>
                  </a:rPr>
                  <a:t> </a:t>
                </a:r>
              </a:p>
            </p:txBody>
          </p:sp>
        </mc:Fallback>
      </mc:AlternateContent>
      <p:sp>
        <p:nvSpPr>
          <p:cNvPr id="43" name="文本框 34"/>
          <p:cNvSpPr txBox="1">
            <a:spLocks noChangeArrowheads="1"/>
          </p:cNvSpPr>
          <p:nvPr/>
        </p:nvSpPr>
        <p:spPr bwMode="auto">
          <a:xfrm>
            <a:off x="2964124" y="3580214"/>
            <a:ext cx="14729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smtClean="0">
                <a:latin typeface="楷体" panose="02010609060101010101" pitchFamily="49" charset="-122"/>
                <a:ea typeface="楷体" panose="02010609060101010101" pitchFamily="49" charset="-122"/>
              </a:rPr>
              <a:t>2011/7/30</a:t>
            </a:r>
            <a:endParaRPr lang="zh-CN" altLang="en-US" sz="2000" dirty="0">
              <a:latin typeface="楷体" panose="02010609060101010101" pitchFamily="49" charset="-122"/>
              <a:ea typeface="楷体" panose="02010609060101010101" pitchFamily="49" charset="-122"/>
            </a:endParaRPr>
          </a:p>
        </p:txBody>
      </p:sp>
      <p:sp>
        <p:nvSpPr>
          <p:cNvPr id="44" name="文本框 34"/>
          <p:cNvSpPr txBox="1">
            <a:spLocks noChangeArrowheads="1"/>
          </p:cNvSpPr>
          <p:nvPr/>
        </p:nvSpPr>
        <p:spPr bwMode="auto">
          <a:xfrm>
            <a:off x="5078402" y="3545418"/>
            <a:ext cx="14981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smtClean="0">
                <a:latin typeface="楷体" panose="02010609060101010101" pitchFamily="49" charset="-122"/>
                <a:ea typeface="楷体" panose="02010609060101010101" pitchFamily="49" charset="-122"/>
              </a:rPr>
              <a:t>2013/6/26</a:t>
            </a:r>
            <a:endParaRPr lang="zh-CN" altLang="en-US" sz="2000" dirty="0">
              <a:latin typeface="楷体" panose="02010609060101010101" pitchFamily="49" charset="-122"/>
              <a:ea typeface="楷体" panose="02010609060101010101" pitchFamily="49" charset="-122"/>
            </a:endParaRPr>
          </a:p>
        </p:txBody>
      </p:sp>
      <p:sp>
        <p:nvSpPr>
          <p:cNvPr id="45" name="文本框 34"/>
          <p:cNvSpPr txBox="1">
            <a:spLocks noChangeArrowheads="1"/>
          </p:cNvSpPr>
          <p:nvPr/>
        </p:nvSpPr>
        <p:spPr bwMode="auto">
          <a:xfrm>
            <a:off x="7210800" y="3545417"/>
            <a:ext cx="14382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smtClean="0">
                <a:latin typeface="楷体" panose="02010609060101010101" pitchFamily="49" charset="-122"/>
                <a:ea typeface="楷体" panose="02010609060101010101" pitchFamily="49" charset="-122"/>
              </a:rPr>
              <a:t>2014/4/30</a:t>
            </a:r>
            <a:endParaRPr lang="zh-CN" altLang="en-US" sz="2000" dirty="0">
              <a:latin typeface="楷体" panose="02010609060101010101" pitchFamily="49" charset="-122"/>
              <a:ea typeface="楷体" panose="02010609060101010101" pitchFamily="49" charset="-122"/>
            </a:endParaRPr>
          </a:p>
        </p:txBody>
      </p:sp>
      <p:sp>
        <p:nvSpPr>
          <p:cNvPr id="57" name="TextBox 56"/>
          <p:cNvSpPr txBox="1"/>
          <p:nvPr/>
        </p:nvSpPr>
        <p:spPr>
          <a:xfrm>
            <a:off x="2409278" y="4812620"/>
            <a:ext cx="5335885" cy="830997"/>
          </a:xfrm>
          <a:prstGeom prst="rect">
            <a:avLst/>
          </a:prstGeom>
          <a:noFill/>
        </p:spPr>
        <p:txBody>
          <a:bodyPr wrap="square" rtlCol="0">
            <a:spAutoFit/>
          </a:bodyPr>
          <a:lstStyle/>
          <a:p>
            <a:pPr algn="ctr"/>
            <a:r>
              <a:rPr lang="zh-CN" altLang="en-US" dirty="0" smtClean="0">
                <a:latin typeface="楷体" panose="02010609060101010101" pitchFamily="49" charset="-122"/>
                <a:ea typeface="楷体" panose="02010609060101010101" pitchFamily="49" charset="-122"/>
              </a:rPr>
              <a:t>暴恐事件短时间内在同一地点重复发生的概率到底是多少呢？</a:t>
            </a:r>
            <a:endParaRPr lang="zh-CN" altLang="en-US" dirty="0">
              <a:latin typeface="楷体" panose="02010609060101010101" pitchFamily="49" charset="-122"/>
              <a:ea typeface="楷体" panose="02010609060101010101" pitchFamily="49" charset="-122"/>
            </a:endParaRPr>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936" y="4318315"/>
            <a:ext cx="1638195" cy="181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smtClean="0"/>
              <a:t>模型分析</a:t>
            </a:r>
            <a:r>
              <a:rPr kumimoji="0" lang="zh-CN" altLang="en-US" sz="4000" kern="0" dirty="0" smtClean="0"/>
              <a:t>：</a:t>
            </a:r>
            <a:r>
              <a:rPr kumimoji="0" lang="zh-CN" altLang="en-US" kern="0" dirty="0"/>
              <a:t>暴恐预测模型</a:t>
            </a:r>
          </a:p>
        </p:txBody>
      </p:sp>
      <p:sp>
        <p:nvSpPr>
          <p:cNvPr id="3" name="TextBox 2"/>
          <p:cNvSpPr txBox="1"/>
          <p:nvPr/>
        </p:nvSpPr>
        <p:spPr>
          <a:xfrm>
            <a:off x="358250" y="1183320"/>
            <a:ext cx="1616668" cy="461665"/>
          </a:xfrm>
          <a:prstGeom prst="rect">
            <a:avLst/>
          </a:prstGeom>
          <a:noFill/>
        </p:spPr>
        <p:txBody>
          <a:bodyPr wrap="square" rtlCol="0">
            <a:spAutoFit/>
          </a:bodyPr>
          <a:lstStyle/>
          <a:p>
            <a:r>
              <a:rPr lang="zh-CN" altLang="en-US" dirty="0" smtClean="0"/>
              <a:t>概率图</a:t>
            </a:r>
            <a:endParaRPr lang="zh-CN" altLang="en-US" dirty="0"/>
          </a:p>
        </p:txBody>
      </p:sp>
    </p:spTree>
    <p:extLst>
      <p:ext uri="{BB962C8B-B14F-4D97-AF65-F5344CB8AC3E}">
        <p14:creationId xmlns:p14="http://schemas.microsoft.com/office/powerpoint/2010/main" val="392207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animBg="1"/>
      <p:bldP spid="31755" grpId="0" animBg="1"/>
      <p:bldP spid="31757" grpId="0" animBg="1"/>
      <p:bldP spid="31758" grpId="0"/>
      <p:bldP spid="31759" grpId="0"/>
      <p:bldP spid="31760" grpId="0"/>
      <p:bldP spid="31761" grpId="0"/>
      <p:bldP spid="31771" grpId="0"/>
      <p:bldP spid="31772" grpId="0"/>
      <p:bldP spid="31" grpId="0"/>
      <p:bldP spid="32" grpId="0"/>
      <p:bldP spid="2" grpId="0" animBg="1"/>
      <p:bldP spid="34" grpId="0" animBg="1"/>
      <p:bldP spid="35" grpId="0" animBg="1"/>
      <p:bldP spid="36" grpId="0" animBg="1"/>
      <p:bldP spid="43" grpId="0"/>
      <p:bldP spid="44" grpId="0"/>
      <p:bldP spid="45" grpId="0"/>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51" name="图片 4"/>
          <p:cNvPicPr>
            <a:picLocks noChangeAspect="1"/>
          </p:cNvPicPr>
          <p:nvPr/>
        </p:nvPicPr>
        <p:blipFill>
          <a:blip r:embed="rId3">
            <a:extLst>
              <a:ext uri="{28A0092B-C50C-407E-A947-70E740481C1C}">
                <a14:useLocalDpi xmlns:a14="http://schemas.microsoft.com/office/drawing/2010/main" val="0"/>
              </a:ext>
            </a:extLst>
          </a:blip>
          <a:srcRect r="16971"/>
          <a:stretch>
            <a:fillRect/>
          </a:stretch>
        </p:blipFill>
        <p:spPr bwMode="auto">
          <a:xfrm>
            <a:off x="1306624" y="5190790"/>
            <a:ext cx="62515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a:stCxn id="10" idx="6"/>
            <a:endCxn id="8" idx="2"/>
          </p:cNvCxnSpPr>
          <p:nvPr/>
        </p:nvCxnSpPr>
        <p:spPr bwMode="auto">
          <a:xfrm>
            <a:off x="2724263" y="3990864"/>
            <a:ext cx="525462"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椭圆 7"/>
          <p:cNvSpPr/>
          <p:nvPr/>
        </p:nvSpPr>
        <p:spPr bwMode="auto">
          <a:xfrm>
            <a:off x="3249725" y="3792426"/>
            <a:ext cx="392113" cy="396875"/>
          </a:xfrm>
          <a:prstGeom prst="ellipse">
            <a:avLst/>
          </a:prstGeom>
          <a:solidFill>
            <a:srgbClr val="00B0F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9" name="椭圆 8"/>
          <p:cNvSpPr/>
          <p:nvPr/>
        </p:nvSpPr>
        <p:spPr bwMode="auto">
          <a:xfrm>
            <a:off x="5353163" y="3795601"/>
            <a:ext cx="392112" cy="396875"/>
          </a:xfrm>
          <a:prstGeom prst="ellipse">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10" name="椭圆 9"/>
          <p:cNvSpPr/>
          <p:nvPr/>
        </p:nvSpPr>
        <p:spPr bwMode="auto">
          <a:xfrm>
            <a:off x="2332150" y="3792426"/>
            <a:ext cx="392113" cy="396875"/>
          </a:xfrm>
          <a:prstGeom prst="ellipse">
            <a:avLst/>
          </a:prstGeom>
          <a:solidFill>
            <a:schemeClr val="accent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11" name="椭圆 10"/>
          <p:cNvSpPr/>
          <p:nvPr/>
        </p:nvSpPr>
        <p:spPr bwMode="auto">
          <a:xfrm>
            <a:off x="6893038" y="3798776"/>
            <a:ext cx="392112" cy="396875"/>
          </a:xfrm>
          <a:prstGeom prst="ellipse">
            <a:avLst/>
          </a:prstGeom>
          <a:solidFill>
            <a:srgbClr val="FFFF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13" name="椭圆 12"/>
          <p:cNvSpPr/>
          <p:nvPr/>
        </p:nvSpPr>
        <p:spPr bwMode="auto">
          <a:xfrm>
            <a:off x="3740263" y="3792426"/>
            <a:ext cx="392112" cy="396875"/>
          </a:xfrm>
          <a:prstGeom prst="ellipse">
            <a:avLst/>
          </a:prstGeom>
          <a:solidFill>
            <a:srgbClr val="00B0F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eaLnBrk="1" hangingPunct="1">
              <a:defRPr/>
            </a:pPr>
            <a:endParaRPr lang="zh-CN" altLang="en-US" dirty="0">
              <a:solidFill>
                <a:schemeClr val="tx1"/>
              </a:solidFill>
              <a:latin typeface="楷体" panose="02010609060101010101" pitchFamily="49" charset="-122"/>
              <a:ea typeface="楷体" panose="02010609060101010101" pitchFamily="49" charset="-122"/>
            </a:endParaRPr>
          </a:p>
        </p:txBody>
      </p:sp>
      <p:cxnSp>
        <p:nvCxnSpPr>
          <p:cNvPr id="14" name="直接连接符 13"/>
          <p:cNvCxnSpPr/>
          <p:nvPr/>
        </p:nvCxnSpPr>
        <p:spPr bwMode="auto">
          <a:xfrm>
            <a:off x="1690800" y="4516326"/>
            <a:ext cx="2276475"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 name="直接连接符 14"/>
          <p:cNvCxnSpPr/>
          <p:nvPr/>
        </p:nvCxnSpPr>
        <p:spPr bwMode="auto">
          <a:xfrm flipH="1" flipV="1">
            <a:off x="1711438" y="4336939"/>
            <a:ext cx="0" cy="17938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6" name="直接连接符 15"/>
          <p:cNvCxnSpPr/>
          <p:nvPr/>
        </p:nvCxnSpPr>
        <p:spPr bwMode="auto">
          <a:xfrm flipV="1">
            <a:off x="3959338" y="4336939"/>
            <a:ext cx="0" cy="17938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bwMode="auto">
          <a:xfrm>
            <a:off x="3294175" y="3351101"/>
            <a:ext cx="2276475"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8" name="直接连接符 17"/>
          <p:cNvCxnSpPr/>
          <p:nvPr/>
        </p:nvCxnSpPr>
        <p:spPr bwMode="auto">
          <a:xfrm flipH="1" flipV="1">
            <a:off x="3305288" y="3351101"/>
            <a:ext cx="0" cy="180975"/>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9" name="直接连接符 18"/>
          <p:cNvCxnSpPr/>
          <p:nvPr/>
        </p:nvCxnSpPr>
        <p:spPr bwMode="auto">
          <a:xfrm flipV="1">
            <a:off x="5570650" y="3351101"/>
            <a:ext cx="0" cy="180975"/>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23" name="椭圆 22"/>
          <p:cNvSpPr/>
          <p:nvPr/>
        </p:nvSpPr>
        <p:spPr bwMode="auto">
          <a:xfrm>
            <a:off x="6181838" y="3798776"/>
            <a:ext cx="392112" cy="396875"/>
          </a:xfrm>
          <a:prstGeom prst="ellipse">
            <a:avLst/>
          </a:prstGeom>
          <a:solidFill>
            <a:srgbClr val="00206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33873" name="文本框 26"/>
          <p:cNvSpPr txBox="1">
            <a:spLocks noChangeArrowheads="1"/>
          </p:cNvSpPr>
          <p:nvPr/>
        </p:nvSpPr>
        <p:spPr bwMode="auto">
          <a:xfrm>
            <a:off x="1989250" y="4714764"/>
            <a:ext cx="862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a:latin typeface="楷体" panose="02010609060101010101" pitchFamily="49" charset="-122"/>
                <a:ea typeface="楷体" panose="02010609060101010101" pitchFamily="49" charset="-122"/>
              </a:rPr>
              <a:t>90</a:t>
            </a:r>
            <a:r>
              <a:rPr lang="zh-CN" altLang="en-US">
                <a:latin typeface="楷体" panose="02010609060101010101" pitchFamily="49" charset="-122"/>
                <a:ea typeface="楷体" panose="02010609060101010101" pitchFamily="49" charset="-122"/>
              </a:rPr>
              <a:t>天</a:t>
            </a:r>
          </a:p>
        </p:txBody>
      </p:sp>
      <p:sp>
        <p:nvSpPr>
          <p:cNvPr id="33876" name="文本框 29"/>
          <p:cNvSpPr txBox="1">
            <a:spLocks noChangeArrowheads="1"/>
          </p:cNvSpPr>
          <p:nvPr/>
        </p:nvSpPr>
        <p:spPr bwMode="auto">
          <a:xfrm>
            <a:off x="3775188" y="3422539"/>
            <a:ext cx="392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i="1">
                <a:solidFill>
                  <a:srgbClr val="FF0000"/>
                </a:solidFill>
                <a:latin typeface="楷体" panose="02010609060101010101" pitchFamily="49" charset="-122"/>
                <a:ea typeface="楷体" panose="02010609060101010101" pitchFamily="49" charset="-122"/>
                <a:cs typeface="hakuyoxingshu7000" pitchFamily="2" charset="-122"/>
              </a:rPr>
              <a:t>1</a:t>
            </a:r>
            <a:endParaRPr lang="zh-CN" altLang="en-US" i="1">
              <a:solidFill>
                <a:srgbClr val="FF0000"/>
              </a:solidFill>
              <a:latin typeface="楷体" panose="02010609060101010101" pitchFamily="49" charset="-122"/>
              <a:ea typeface="楷体" panose="02010609060101010101" pitchFamily="49" charset="-122"/>
              <a:cs typeface="hakuyoxingshu7000" pitchFamily="2" charset="-122"/>
            </a:endParaRPr>
          </a:p>
        </p:txBody>
      </p:sp>
      <p:sp>
        <p:nvSpPr>
          <p:cNvPr id="33877" name="文本框 30"/>
          <p:cNvSpPr txBox="1">
            <a:spLocks noChangeArrowheads="1"/>
          </p:cNvSpPr>
          <p:nvPr/>
        </p:nvSpPr>
        <p:spPr bwMode="auto">
          <a:xfrm>
            <a:off x="5332525" y="3422539"/>
            <a:ext cx="392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i="1">
                <a:solidFill>
                  <a:srgbClr val="FF0000"/>
                </a:solidFill>
                <a:latin typeface="楷体" panose="02010609060101010101" pitchFamily="49" charset="-122"/>
                <a:ea typeface="楷体" panose="02010609060101010101" pitchFamily="49" charset="-122"/>
                <a:cs typeface="hakuyoxingshu7000" pitchFamily="2" charset="-122"/>
              </a:rPr>
              <a:t>0</a:t>
            </a:r>
            <a:endParaRPr lang="zh-CN" altLang="en-US" i="1">
              <a:solidFill>
                <a:srgbClr val="FF0000"/>
              </a:solidFill>
              <a:latin typeface="楷体" panose="02010609060101010101" pitchFamily="49" charset="-122"/>
              <a:ea typeface="楷体" panose="02010609060101010101" pitchFamily="49" charset="-122"/>
              <a:cs typeface="hakuyoxingshu7000" pitchFamily="2" charset="-122"/>
            </a:endParaRPr>
          </a:p>
        </p:txBody>
      </p:sp>
      <p:cxnSp>
        <p:nvCxnSpPr>
          <p:cNvPr id="33" name="直接连接符 32"/>
          <p:cNvCxnSpPr>
            <a:stCxn id="8" idx="6"/>
            <a:endCxn id="13" idx="2"/>
          </p:cNvCxnSpPr>
          <p:nvPr/>
        </p:nvCxnSpPr>
        <p:spPr bwMode="auto">
          <a:xfrm>
            <a:off x="3641838" y="3990864"/>
            <a:ext cx="98425"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3" idx="6"/>
            <a:endCxn id="9" idx="2"/>
          </p:cNvCxnSpPr>
          <p:nvPr/>
        </p:nvCxnSpPr>
        <p:spPr bwMode="auto">
          <a:xfrm>
            <a:off x="4132375" y="3990864"/>
            <a:ext cx="1220788" cy="3175"/>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9" idx="6"/>
            <a:endCxn id="23" idx="2"/>
          </p:cNvCxnSpPr>
          <p:nvPr/>
        </p:nvCxnSpPr>
        <p:spPr bwMode="auto">
          <a:xfrm>
            <a:off x="5745275" y="3994039"/>
            <a:ext cx="436563" cy="3175"/>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3" idx="6"/>
            <a:endCxn id="11" idx="2"/>
          </p:cNvCxnSpPr>
          <p:nvPr/>
        </p:nvCxnSpPr>
        <p:spPr bwMode="auto">
          <a:xfrm>
            <a:off x="6573950" y="3997214"/>
            <a:ext cx="319088"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1" idx="6"/>
          </p:cNvCxnSpPr>
          <p:nvPr/>
        </p:nvCxnSpPr>
        <p:spPr bwMode="auto">
          <a:xfrm>
            <a:off x="7285150" y="3997214"/>
            <a:ext cx="865188"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bwMode="auto">
          <a:xfrm>
            <a:off x="6067538" y="4498864"/>
            <a:ext cx="2276475"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6" name="直接连接符 75"/>
          <p:cNvCxnSpPr/>
          <p:nvPr/>
        </p:nvCxnSpPr>
        <p:spPr bwMode="auto">
          <a:xfrm flipH="1" flipV="1">
            <a:off x="6088175" y="4319476"/>
            <a:ext cx="1588" cy="179388"/>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7" name="直接连接符 76"/>
          <p:cNvCxnSpPr/>
          <p:nvPr/>
        </p:nvCxnSpPr>
        <p:spPr bwMode="auto">
          <a:xfrm flipV="1">
            <a:off x="8336075" y="4319476"/>
            <a:ext cx="0" cy="179388"/>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8" name="椭圆 77"/>
          <p:cNvSpPr/>
          <p:nvPr/>
        </p:nvSpPr>
        <p:spPr bwMode="auto">
          <a:xfrm>
            <a:off x="8150338" y="3806714"/>
            <a:ext cx="392112" cy="396875"/>
          </a:xfrm>
          <a:prstGeom prst="ellipse">
            <a:avLst/>
          </a:prstGeom>
          <a:solidFill>
            <a:srgbClr val="00206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eaLnBrk="1" hangingPunct="1">
              <a:defRPr/>
            </a:pPr>
            <a:endParaRPr lang="zh-CN" altLang="en-US">
              <a:solidFill>
                <a:schemeClr val="tx1"/>
              </a:solidFill>
              <a:latin typeface="楷体" panose="02010609060101010101" pitchFamily="49" charset="-122"/>
              <a:ea typeface="楷体" panose="02010609060101010101" pitchFamily="49" charset="-122"/>
            </a:endParaRPr>
          </a:p>
        </p:txBody>
      </p:sp>
      <p:sp>
        <p:nvSpPr>
          <p:cNvPr id="81" name="文本框 30"/>
          <p:cNvSpPr txBox="1">
            <a:spLocks noChangeArrowheads="1"/>
          </p:cNvSpPr>
          <p:nvPr/>
        </p:nvSpPr>
        <p:spPr bwMode="auto">
          <a:xfrm>
            <a:off x="8139225" y="3432064"/>
            <a:ext cx="392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i="1">
                <a:solidFill>
                  <a:srgbClr val="FF0000"/>
                </a:solidFill>
                <a:latin typeface="楷体" panose="02010609060101010101" pitchFamily="49" charset="-122"/>
                <a:ea typeface="楷体" panose="02010609060101010101" pitchFamily="49" charset="-122"/>
                <a:cs typeface="hakuyoxingshu7000" pitchFamily="2" charset="-122"/>
              </a:rPr>
              <a:t>1</a:t>
            </a:r>
            <a:endParaRPr lang="zh-CN" altLang="en-US" i="1">
              <a:solidFill>
                <a:srgbClr val="FF0000"/>
              </a:solidFill>
              <a:latin typeface="楷体" panose="02010609060101010101" pitchFamily="49" charset="-122"/>
              <a:ea typeface="楷体" panose="02010609060101010101" pitchFamily="49" charset="-122"/>
              <a:cs typeface="hakuyoxingshu7000" pitchFamily="2" charset="-122"/>
            </a:endParaRPr>
          </a:p>
        </p:txBody>
      </p:sp>
      <p:sp>
        <p:nvSpPr>
          <p:cNvPr id="33864" name="TextBox 33863"/>
          <p:cNvSpPr txBox="1">
            <a:spLocks noChangeArrowheads="1"/>
          </p:cNvSpPr>
          <p:nvPr/>
        </p:nvSpPr>
        <p:spPr bwMode="auto">
          <a:xfrm>
            <a:off x="384060" y="3724162"/>
            <a:ext cx="1223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dirty="0">
                <a:latin typeface="楷体" panose="02010609060101010101" pitchFamily="49" charset="-122"/>
                <a:ea typeface="楷体" panose="02010609060101010101" pitchFamily="49" charset="-122"/>
              </a:rPr>
              <a:t>时间轴</a:t>
            </a:r>
          </a:p>
        </p:txBody>
      </p:sp>
      <p:sp>
        <p:nvSpPr>
          <p:cNvPr id="3" name="TextBox 2"/>
          <p:cNvSpPr txBox="1"/>
          <p:nvPr/>
        </p:nvSpPr>
        <p:spPr>
          <a:xfrm>
            <a:off x="127859" y="1226287"/>
            <a:ext cx="8784975" cy="1569660"/>
          </a:xfrm>
          <a:prstGeom prst="rect">
            <a:avLst/>
          </a:prstGeom>
          <a:noFill/>
        </p:spPr>
        <p:txBody>
          <a:bodyPr wrap="square" rtlCol="0">
            <a:spAutoFit/>
          </a:bodyPr>
          <a:lstStyle/>
          <a:p>
            <a:r>
              <a:rPr lang="zh-CN" altLang="en-US" dirty="0" smtClean="0">
                <a:solidFill>
                  <a:srgbClr val="FF0000"/>
                </a:solidFill>
                <a:latin typeface="楷体" panose="02010609060101010101" pitchFamily="49" charset="-122"/>
                <a:ea typeface="楷体" panose="02010609060101010101" pitchFamily="49" charset="-122"/>
              </a:rPr>
              <a:t>预测时间：</a:t>
            </a:r>
            <a:r>
              <a:rPr lang="en-US" altLang="zh-CN"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个月</a:t>
            </a:r>
            <a:endParaRPr lang="en-US" altLang="zh-CN" dirty="0" smtClean="0">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估</a:t>
            </a:r>
            <a:r>
              <a:rPr lang="zh-CN" altLang="en-US" dirty="0" smtClean="0">
                <a:solidFill>
                  <a:srgbClr val="FF0000"/>
                </a:solidFill>
                <a:latin typeface="楷体" panose="02010609060101010101" pitchFamily="49" charset="-122"/>
                <a:ea typeface="楷体" panose="02010609060101010101" pitchFamily="49" charset="-122"/>
              </a:rPr>
              <a:t>计概率：</a:t>
            </a:r>
            <a:r>
              <a:rPr lang="en-US" altLang="zh-CN" dirty="0" smtClean="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个月内在同一地</a:t>
            </a:r>
            <a:r>
              <a:rPr lang="zh-CN" altLang="en-US" dirty="0" smtClean="0">
                <a:latin typeface="楷体" panose="02010609060101010101" pitchFamily="49" charset="-122"/>
                <a:ea typeface="楷体" panose="02010609060101010101" pitchFamily="49" charset="-122"/>
              </a:rPr>
              <a:t>点重复发</a:t>
            </a:r>
            <a:r>
              <a:rPr lang="zh-CN" altLang="en-US" dirty="0">
                <a:latin typeface="楷体" panose="02010609060101010101" pitchFamily="49" charset="-122"/>
                <a:ea typeface="楷体" panose="02010609060101010101" pitchFamily="49" charset="-122"/>
              </a:rPr>
              <a:t>生暴恐事</a:t>
            </a:r>
            <a:r>
              <a:rPr lang="zh-CN" altLang="en-US" dirty="0" smtClean="0">
                <a:latin typeface="楷体" panose="02010609060101010101" pitchFamily="49" charset="-122"/>
                <a:ea typeface="楷体" panose="02010609060101010101" pitchFamily="49" charset="-122"/>
              </a:rPr>
              <a:t>件的概率</a:t>
            </a:r>
            <a:endParaRPr lang="en-US" altLang="zh-CN" dirty="0" smtClean="0">
              <a:latin typeface="楷体" panose="02010609060101010101" pitchFamily="49" charset="-122"/>
              <a:ea typeface="楷体" panose="02010609060101010101" pitchFamily="49" charset="-122"/>
            </a:endParaRPr>
          </a:p>
          <a:p>
            <a:r>
              <a:rPr lang="zh-CN" altLang="en-US" dirty="0" smtClean="0">
                <a:solidFill>
                  <a:srgbClr val="FF0000"/>
                </a:solidFill>
                <a:latin typeface="楷体" panose="02010609060101010101" pitchFamily="49" charset="-122"/>
                <a:ea typeface="楷体" panose="02010609060101010101" pitchFamily="49" charset="-122"/>
              </a:rPr>
              <a:t>“重复发生”暴恐事件</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个月前在同一地点发生过暴恐事件</a:t>
            </a:r>
            <a:r>
              <a:rPr lang="zh-CN" altLang="en-US" dirty="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定义节点值为</a:t>
            </a:r>
            <a:r>
              <a:rPr lang="en-US" altLang="zh-CN" dirty="0" smtClean="0">
                <a:latin typeface="楷体" panose="02010609060101010101" pitchFamily="49" charset="-122"/>
                <a:ea typeface="楷体" panose="02010609060101010101" pitchFamily="49" charset="-122"/>
              </a:rPr>
              <a:t>1</a:t>
            </a:r>
            <a:endParaRPr lang="zh-CN" altLang="en-US" dirty="0">
              <a:latin typeface="楷体" panose="02010609060101010101" pitchFamily="49" charset="-122"/>
              <a:ea typeface="楷体" panose="02010609060101010101" pitchFamily="49" charset="-122"/>
            </a:endParaRPr>
          </a:p>
        </p:txBody>
      </p:sp>
      <p:sp>
        <p:nvSpPr>
          <p:cNvPr id="34"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smtClean="0"/>
              <a:t>模型分析</a:t>
            </a:r>
            <a:r>
              <a:rPr kumimoji="0" lang="zh-CN" altLang="en-US" sz="4000" kern="0" dirty="0" smtClean="0"/>
              <a:t>：</a:t>
            </a:r>
            <a:r>
              <a:rPr kumimoji="0" lang="zh-CN" altLang="en-US" kern="0" dirty="0"/>
              <a:t>暴恐预测模型</a:t>
            </a:r>
          </a:p>
        </p:txBody>
      </p:sp>
    </p:spTree>
    <p:extLst>
      <p:ext uri="{BB962C8B-B14F-4D97-AF65-F5344CB8AC3E}">
        <p14:creationId xmlns:p14="http://schemas.microsoft.com/office/powerpoint/2010/main" val="1583946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8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8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8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8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3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23" grpId="0" animBg="1"/>
      <p:bldP spid="33873" grpId="0"/>
      <p:bldP spid="33876" grpId="0"/>
      <p:bldP spid="33877" grpId="0"/>
      <p:bldP spid="78" grpId="0" animBg="1"/>
      <p:bldP spid="81" grpId="0"/>
      <p:bldP spid="338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0825" y="1233488"/>
            <a:ext cx="8736013" cy="5040312"/>
          </a:xfrm>
        </p:spPr>
        <p:txBody>
          <a:bodyPr/>
          <a:lstStyle/>
          <a:p>
            <a:pPr>
              <a:defRPr/>
            </a:pPr>
            <a:r>
              <a:rPr lang="zh-CN" altLang="en-US" dirty="0" smtClean="0">
                <a:latin typeface="楷体" panose="02010609060101010101" pitchFamily="49" charset="-122"/>
              </a:rPr>
              <a:t>“重复发生”暴恐事件的概率</a:t>
            </a:r>
            <a:endParaRPr lang="en-US" altLang="zh-CN" dirty="0" smtClean="0">
              <a:latin typeface="楷体" panose="02010609060101010101" pitchFamily="49" charset="-122"/>
            </a:endParaRPr>
          </a:p>
          <a:p>
            <a:pPr>
              <a:defRPr/>
            </a:pPr>
            <a:endParaRPr lang="en-US" altLang="zh-CN" dirty="0">
              <a:latin typeface="楷体" panose="02010609060101010101" pitchFamily="49" charset="-122"/>
            </a:endParaRPr>
          </a:p>
          <a:p>
            <a:pPr>
              <a:defRPr/>
            </a:pPr>
            <a:endParaRPr lang="en-US" altLang="zh-CN" dirty="0" smtClean="0">
              <a:latin typeface="楷体" panose="02010609060101010101" pitchFamily="49" charset="-122"/>
            </a:endParaRPr>
          </a:p>
          <a:p>
            <a:pPr>
              <a:defRPr/>
            </a:pPr>
            <a:endParaRPr lang="en-US" altLang="zh-CN" dirty="0" smtClean="0">
              <a:latin typeface="楷体" panose="02010609060101010101" pitchFamily="49" charset="-122"/>
            </a:endParaRPr>
          </a:p>
          <a:p>
            <a:pPr>
              <a:defRPr/>
            </a:pPr>
            <a:r>
              <a:rPr lang="zh-CN" altLang="en-US" dirty="0" smtClean="0">
                <a:latin typeface="楷体" panose="02010609060101010101" pitchFamily="49" charset="-122"/>
              </a:rPr>
              <a:t>将模型应用于现有数据</a:t>
            </a:r>
            <a:endParaRPr lang="en-US" altLang="zh-CN" dirty="0" smtClean="0">
              <a:latin typeface="楷体" panose="02010609060101010101" pitchFamily="49" charset="-122"/>
            </a:endParaRPr>
          </a:p>
          <a:p>
            <a:pPr>
              <a:defRPr/>
            </a:pPr>
            <a:endParaRPr lang="en-US" altLang="zh-CN" dirty="0">
              <a:latin typeface="楷体" panose="02010609060101010101" pitchFamily="49" charset="-122"/>
            </a:endParaRPr>
          </a:p>
          <a:p>
            <a:pPr>
              <a:defRPr/>
            </a:pPr>
            <a:endParaRPr lang="en-US" altLang="zh-CN" dirty="0" smtClean="0">
              <a:latin typeface="楷体" panose="02010609060101010101" pitchFamily="49" charset="-122"/>
            </a:endParaRPr>
          </a:p>
          <a:p>
            <a:pPr>
              <a:defRPr/>
            </a:pPr>
            <a:endParaRPr lang="en-US" altLang="zh-CN" dirty="0">
              <a:latin typeface="楷体" panose="02010609060101010101" pitchFamily="49" charset="-122"/>
            </a:endParaRPr>
          </a:p>
          <a:p>
            <a:pPr>
              <a:defRPr/>
            </a:pPr>
            <a:r>
              <a:rPr lang="zh-CN" altLang="en-US" dirty="0" smtClean="0">
                <a:latin typeface="楷体" panose="02010609060101010101" pitchFamily="49" charset="-122"/>
              </a:rPr>
              <a:t>表明暴恐事件</a:t>
            </a:r>
            <a:r>
              <a:rPr lang="en-US" altLang="zh-CN" dirty="0" smtClean="0">
                <a:latin typeface="楷体" panose="02010609060101010101" pitchFamily="49" charset="-122"/>
              </a:rPr>
              <a:t>3</a:t>
            </a:r>
            <a:r>
              <a:rPr lang="zh-CN" altLang="en-US" dirty="0" smtClean="0">
                <a:latin typeface="楷体" panose="02010609060101010101" pitchFamily="49" charset="-122"/>
              </a:rPr>
              <a:t>个月内在某地重复发生的概率是</a:t>
            </a:r>
            <a:r>
              <a:rPr lang="en-US" altLang="zh-CN" dirty="0" smtClean="0">
                <a:latin typeface="楷体" panose="02010609060101010101" pitchFamily="49" charset="-122"/>
              </a:rPr>
              <a:t>0.31</a:t>
            </a:r>
          </a:p>
          <a:p>
            <a:pPr>
              <a:defRPr/>
            </a:pPr>
            <a:endParaRPr lang="en-US" altLang="zh-CN" dirty="0">
              <a:latin typeface="楷体" panose="02010609060101010101" pitchFamily="49" charset="-122"/>
            </a:endParaRPr>
          </a:p>
          <a:p>
            <a:pPr>
              <a:defRPr/>
            </a:pPr>
            <a:endParaRPr lang="en-US" altLang="zh-CN" dirty="0" smtClean="0">
              <a:latin typeface="楷体" panose="02010609060101010101" pitchFamily="49" charset="-122"/>
            </a:endParaRPr>
          </a:p>
          <a:p>
            <a:pPr marL="0" indent="0">
              <a:buFontTx/>
              <a:buNone/>
              <a:defRPr/>
            </a:pPr>
            <a:endParaRPr lang="en-US" altLang="zh-CN" dirty="0">
              <a:latin typeface="楷体" panose="02010609060101010101" pitchFamily="49" charset="-122"/>
            </a:endParaRPr>
          </a:p>
          <a:p>
            <a:pPr>
              <a:defRPr/>
            </a:pPr>
            <a:endParaRPr lang="en-US" altLang="zh-CN" dirty="0" smtClean="0">
              <a:latin typeface="楷体" panose="02010609060101010101" pitchFamily="49" charset="-122"/>
            </a:endParaRPr>
          </a:p>
          <a:p>
            <a:pPr>
              <a:defRPr/>
            </a:pPr>
            <a:endParaRPr lang="zh-CN" altLang="en-US" dirty="0">
              <a:latin typeface="楷体" panose="02010609060101010101" pitchFamily="49" charset="-122"/>
            </a:endParaRPr>
          </a:p>
        </p:txBody>
      </p:sp>
      <p:pic>
        <p:nvPicPr>
          <p:cNvPr id="266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6113" y="1881188"/>
            <a:ext cx="2343150"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788" y="3933825"/>
            <a:ext cx="4729162"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smtClean="0"/>
              <a:t>模型分析</a:t>
            </a:r>
            <a:r>
              <a:rPr kumimoji="0" lang="zh-CN" altLang="en-US" sz="4000" kern="0" dirty="0" smtClean="0"/>
              <a:t>：</a:t>
            </a:r>
            <a:r>
              <a:rPr kumimoji="0" lang="zh-CN" altLang="en-US" kern="0" dirty="0"/>
              <a:t>暴恐预测模型</a:t>
            </a:r>
          </a:p>
        </p:txBody>
      </p:sp>
    </p:spTree>
    <p:extLst>
      <p:ext uri="{BB962C8B-B14F-4D97-AF65-F5344CB8AC3E}">
        <p14:creationId xmlns:p14="http://schemas.microsoft.com/office/powerpoint/2010/main" val="2028651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4"/>
          <p:cNvSpPr>
            <a:spLocks noGrp="1"/>
          </p:cNvSpPr>
          <p:nvPr>
            <p:ph idx="1"/>
          </p:nvPr>
        </p:nvSpPr>
        <p:spPr/>
        <p:txBody>
          <a:bodyPr/>
          <a:lstStyle/>
          <a:p>
            <a:r>
              <a:rPr lang="zh-CN" altLang="en-US" dirty="0" smtClean="0">
                <a:latin typeface="楷体" panose="02010609060101010101" pitchFamily="49" charset="-122"/>
              </a:rPr>
              <a:t>已知</a:t>
            </a:r>
            <a:r>
              <a:rPr lang="en-US" altLang="zh-CN" dirty="0" smtClean="0">
                <a:latin typeface="楷体" panose="02010609060101010101" pitchFamily="49" charset="-122"/>
              </a:rPr>
              <a:t>2011</a:t>
            </a:r>
            <a:r>
              <a:rPr lang="zh-CN" altLang="en-US" dirty="0" smtClean="0">
                <a:latin typeface="楷体" panose="02010609060101010101" pitchFamily="49" charset="-122"/>
              </a:rPr>
              <a:t>年</a:t>
            </a:r>
            <a:r>
              <a:rPr lang="en-US" altLang="zh-CN" dirty="0" smtClean="0">
                <a:latin typeface="楷体" panose="02010609060101010101" pitchFamily="49" charset="-122"/>
              </a:rPr>
              <a:t>5</a:t>
            </a:r>
            <a:r>
              <a:rPr lang="zh-CN" altLang="en-US" dirty="0" smtClean="0">
                <a:latin typeface="楷体" panose="02010609060101010101" pitchFamily="49" charset="-122"/>
              </a:rPr>
              <a:t>月</a:t>
            </a:r>
            <a:r>
              <a:rPr lang="en-US" altLang="zh-CN" dirty="0" smtClean="0">
                <a:latin typeface="楷体" panose="02010609060101010101" pitchFamily="49" charset="-122"/>
              </a:rPr>
              <a:t>—2014</a:t>
            </a:r>
            <a:r>
              <a:rPr lang="zh-CN" altLang="en-US" dirty="0" smtClean="0">
                <a:latin typeface="楷体" panose="02010609060101010101" pitchFamily="49" charset="-122"/>
              </a:rPr>
              <a:t>年</a:t>
            </a:r>
            <a:r>
              <a:rPr lang="en-US" altLang="zh-CN" dirty="0" smtClean="0">
                <a:latin typeface="楷体" panose="02010609060101010101" pitchFamily="49" charset="-122"/>
              </a:rPr>
              <a:t>4</a:t>
            </a:r>
            <a:r>
              <a:rPr lang="zh-CN" altLang="en-US" dirty="0" smtClean="0">
                <a:latin typeface="楷体" panose="02010609060101010101" pitchFamily="49" charset="-122"/>
              </a:rPr>
              <a:t>月</a:t>
            </a:r>
            <a:endParaRPr lang="en-US" altLang="zh-CN" dirty="0" smtClean="0">
              <a:latin typeface="楷体" panose="02010609060101010101" pitchFamily="49" charset="-122"/>
              <a:sym typeface="Wingdings" pitchFamily="2" charset="2"/>
            </a:endParaRPr>
          </a:p>
          <a:p>
            <a:endParaRPr lang="en-US" altLang="zh-CN" dirty="0" smtClean="0">
              <a:latin typeface="楷体" panose="02010609060101010101" pitchFamily="49" charset="-122"/>
              <a:sym typeface="Wingdings" pitchFamily="2" charset="2"/>
            </a:endParaRPr>
          </a:p>
          <a:p>
            <a:endParaRPr lang="en-US" altLang="zh-CN" dirty="0" smtClean="0">
              <a:latin typeface="楷体" panose="02010609060101010101" pitchFamily="49" charset="-122"/>
              <a:sym typeface="Wingdings" pitchFamily="2" charset="2"/>
            </a:endParaRPr>
          </a:p>
          <a:p>
            <a:endParaRPr lang="en-US" altLang="zh-CN" dirty="0" smtClean="0">
              <a:latin typeface="楷体" panose="02010609060101010101" pitchFamily="49" charset="-122"/>
              <a:sym typeface="Wingdings" pitchFamily="2" charset="2"/>
            </a:endParaRPr>
          </a:p>
          <a:p>
            <a:r>
              <a:rPr lang="zh-CN" altLang="en-US" dirty="0" smtClean="0">
                <a:latin typeface="楷体" panose="02010609060101010101" pitchFamily="49" charset="-122"/>
                <a:sym typeface="Wingdings" pitchFamily="2" charset="2"/>
              </a:rPr>
              <a:t>预测</a:t>
            </a:r>
            <a:r>
              <a:rPr lang="en-US" altLang="zh-CN" dirty="0" smtClean="0">
                <a:latin typeface="楷体" panose="02010609060101010101" pitchFamily="49" charset="-122"/>
                <a:sym typeface="Wingdings" pitchFamily="2" charset="2"/>
              </a:rPr>
              <a:t>2014</a:t>
            </a:r>
            <a:r>
              <a:rPr lang="zh-CN" altLang="en-US" dirty="0" smtClean="0">
                <a:latin typeface="楷体" panose="02010609060101010101" pitchFamily="49" charset="-122"/>
                <a:sym typeface="Wingdings" pitchFamily="2" charset="2"/>
              </a:rPr>
              <a:t>年</a:t>
            </a:r>
            <a:r>
              <a:rPr lang="en-US" altLang="zh-CN" dirty="0" smtClean="0">
                <a:latin typeface="楷体" panose="02010609060101010101" pitchFamily="49" charset="-122"/>
                <a:sym typeface="Wingdings" pitchFamily="2" charset="2"/>
              </a:rPr>
              <a:t>5</a:t>
            </a:r>
            <a:r>
              <a:rPr lang="zh-CN" altLang="en-US" dirty="0" smtClean="0">
                <a:latin typeface="楷体" panose="02010609060101010101" pitchFamily="49" charset="-122"/>
                <a:sym typeface="Wingdings" pitchFamily="2" charset="2"/>
              </a:rPr>
              <a:t>月</a:t>
            </a:r>
            <a:r>
              <a:rPr lang="en-US" altLang="zh-CN" dirty="0" smtClean="0">
                <a:latin typeface="楷体" panose="02010609060101010101" pitchFamily="49" charset="-122"/>
                <a:sym typeface="Wingdings" pitchFamily="2" charset="2"/>
              </a:rPr>
              <a:t>-7</a:t>
            </a:r>
            <a:r>
              <a:rPr lang="zh-CN" altLang="en-US" dirty="0" smtClean="0">
                <a:latin typeface="楷体" panose="02010609060101010101" pitchFamily="49" charset="-122"/>
                <a:sym typeface="Wingdings" pitchFamily="2" charset="2"/>
              </a:rPr>
              <a:t>月</a:t>
            </a:r>
            <a:endParaRPr lang="en-US" altLang="zh-CN" dirty="0" smtClean="0">
              <a:latin typeface="楷体" panose="02010609060101010101" pitchFamily="49" charset="-122"/>
              <a:sym typeface="Wingdings" pitchFamily="2" charset="2"/>
            </a:endParaRPr>
          </a:p>
          <a:p>
            <a:endParaRPr lang="zh-CN" altLang="en-US" dirty="0" smtClean="0">
              <a:latin typeface="楷体" panose="02010609060101010101" pitchFamily="49" charset="-122"/>
            </a:endParaRPr>
          </a:p>
        </p:txBody>
      </p:sp>
      <p:pic>
        <p:nvPicPr>
          <p:cNvPr id="2765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3860800"/>
            <a:ext cx="60071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808163"/>
            <a:ext cx="5118100"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smtClean="0"/>
              <a:t>模型分析</a:t>
            </a:r>
            <a:r>
              <a:rPr kumimoji="0" lang="zh-CN" altLang="en-US" sz="4000" kern="0" dirty="0" smtClean="0"/>
              <a:t>：</a:t>
            </a:r>
            <a:r>
              <a:rPr kumimoji="0" lang="zh-CN" altLang="en-US" kern="0" dirty="0"/>
              <a:t>暴恐预测模型</a:t>
            </a:r>
          </a:p>
        </p:txBody>
      </p:sp>
    </p:spTree>
    <p:extLst>
      <p:ext uri="{BB962C8B-B14F-4D97-AF65-F5344CB8AC3E}">
        <p14:creationId xmlns:p14="http://schemas.microsoft.com/office/powerpoint/2010/main" val="972518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80915961"/>
              </p:ext>
            </p:extLst>
          </p:nvPr>
        </p:nvGraphicFramePr>
        <p:xfrm>
          <a:off x="444500" y="1435303"/>
          <a:ext cx="5027600" cy="4730001"/>
        </p:xfrm>
        <a:graphic>
          <a:graphicData uri="http://schemas.openxmlformats.org/drawingml/2006/table">
            <a:tbl>
              <a:tblPr firstRow="1" firstCol="1" bandRow="1"/>
              <a:tblGrid>
                <a:gridCol w="845365"/>
                <a:gridCol w="1195917"/>
                <a:gridCol w="1096244"/>
                <a:gridCol w="982838"/>
                <a:gridCol w="907236"/>
              </a:tblGrid>
              <a:tr h="500422">
                <a:tc>
                  <a:txBody>
                    <a:bodyPr/>
                    <a:lstStyle/>
                    <a:p>
                      <a:pPr algn="just">
                        <a:lnSpc>
                          <a:spcPct val="150000"/>
                        </a:lnSpc>
                        <a:spcAft>
                          <a:spcPts val="0"/>
                        </a:spcAft>
                      </a:pPr>
                      <a:r>
                        <a:rPr lang="zh-CN" sz="1200" kern="100" dirty="0">
                          <a:solidFill>
                            <a:srgbClr val="000000"/>
                          </a:solidFill>
                          <a:effectLst/>
                          <a:latin typeface="Times New Roman" panose="02020603050405020304" pitchFamily="18" charset="0"/>
                          <a:ea typeface="宋体" panose="02010600030101010101" pitchFamily="2" charset="-122"/>
                        </a:rPr>
                        <a:t>事件序号</a:t>
                      </a:r>
                      <a:endParaRPr lang="zh-CN" sz="1200" kern="100" dirty="0">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dirty="0">
                          <a:solidFill>
                            <a:srgbClr val="000000"/>
                          </a:solidFill>
                          <a:effectLst/>
                          <a:latin typeface="Times New Roman" panose="02020603050405020304" pitchFamily="18" charset="0"/>
                          <a:ea typeface="宋体" panose="02010600030101010101" pitchFamily="2" charset="-122"/>
                        </a:rPr>
                        <a:t>前一件事件</a:t>
                      </a:r>
                      <a:r>
                        <a:rPr lang="zh-CN" sz="1200" kern="100" dirty="0" smtClean="0">
                          <a:solidFill>
                            <a:srgbClr val="000000"/>
                          </a:solidFill>
                          <a:effectLst/>
                          <a:latin typeface="Times New Roman" panose="02020603050405020304" pitchFamily="18" charset="0"/>
                          <a:ea typeface="宋体" panose="02010600030101010101" pitchFamily="2" charset="-122"/>
                        </a:rPr>
                        <a:t>的</a:t>
                      </a:r>
                      <a:r>
                        <a:rPr lang="zh-CN" altLang="en-US" sz="1200" kern="100" dirty="0" smtClean="0">
                          <a:solidFill>
                            <a:srgbClr val="000000"/>
                          </a:solidFill>
                          <a:effectLst/>
                          <a:latin typeface="Times New Roman" panose="02020603050405020304" pitchFamily="18" charset="0"/>
                          <a:ea typeface="宋体" panose="02010600030101010101" pitchFamily="2" charset="-122"/>
                        </a:rPr>
                        <a:t>死亡人数等级</a:t>
                      </a:r>
                      <a:endParaRPr lang="zh-CN" sz="1200" kern="100" dirty="0">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dirty="0">
                          <a:solidFill>
                            <a:srgbClr val="000000"/>
                          </a:solidFill>
                          <a:effectLst/>
                          <a:latin typeface="Times New Roman" panose="02020603050405020304" pitchFamily="18" charset="0"/>
                          <a:ea typeface="宋体" panose="02010600030101010101" pitchFamily="2" charset="-122"/>
                        </a:rPr>
                        <a:t>当前事</a:t>
                      </a:r>
                      <a:r>
                        <a:rPr lang="zh-CN" sz="1200" kern="100" dirty="0" smtClean="0">
                          <a:solidFill>
                            <a:srgbClr val="000000"/>
                          </a:solidFill>
                          <a:effectLst/>
                          <a:latin typeface="Times New Roman" panose="02020603050405020304" pitchFamily="18" charset="0"/>
                          <a:ea typeface="宋体" panose="02010600030101010101" pitchFamily="2" charset="-122"/>
                        </a:rPr>
                        <a:t>件</a:t>
                      </a:r>
                      <a:r>
                        <a:rPr lang="zh-CN" altLang="en-US" sz="1200" kern="100" dirty="0" smtClean="0">
                          <a:solidFill>
                            <a:srgbClr val="000000"/>
                          </a:solidFill>
                          <a:effectLst/>
                          <a:latin typeface="Times New Roman" panose="02020603050405020304" pitchFamily="18" charset="0"/>
                          <a:ea typeface="宋体" panose="02010600030101010101" pitchFamily="2" charset="-122"/>
                        </a:rPr>
                        <a:t>死亡人数等级</a:t>
                      </a:r>
                      <a:endParaRPr lang="zh-CN" sz="1200" kern="100" dirty="0">
                        <a:effectLst/>
                        <a:latin typeface="Times New Roman" panose="02020603050405020304" pitchFamily="18" charset="0"/>
                        <a:ea typeface="宋体" panose="02010600030101010101" pitchFamily="2" charset="-122"/>
                      </a:endParaRPr>
                    </a:p>
                  </a:txBody>
                  <a:tcPr marL="68571" marR="68571"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dirty="0">
                          <a:solidFill>
                            <a:srgbClr val="000000"/>
                          </a:solidFill>
                          <a:effectLst/>
                          <a:latin typeface="Times New Roman" panose="02020603050405020304" pitchFamily="18" charset="0"/>
                          <a:ea typeface="宋体" panose="02010600030101010101" pitchFamily="2" charset="-122"/>
                        </a:rPr>
                        <a:t>前一件事件的报道量</a:t>
                      </a:r>
                      <a:endParaRPr lang="zh-CN" sz="1200" kern="100" dirty="0">
                        <a:effectLst/>
                        <a:latin typeface="Times New Roman" panose="02020603050405020304" pitchFamily="18" charset="0"/>
                        <a:ea typeface="宋体" panose="02010600030101010101" pitchFamily="2" charset="-122"/>
                      </a:endParaRPr>
                    </a:p>
                  </a:txBody>
                  <a:tcPr marL="68571" marR="68571"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kern="100" dirty="0">
                          <a:solidFill>
                            <a:srgbClr val="000000"/>
                          </a:solidFill>
                          <a:effectLst/>
                          <a:latin typeface="Times New Roman" panose="02020603050405020304" pitchFamily="18" charset="0"/>
                          <a:ea typeface="宋体" panose="02010600030101010101" pitchFamily="2" charset="-122"/>
                        </a:rPr>
                        <a:t>当前事件的报道量</a:t>
                      </a:r>
                      <a:endParaRPr lang="zh-CN" sz="1200" kern="100" dirty="0">
                        <a:effectLst/>
                        <a:latin typeface="Times New Roman" panose="02020603050405020304" pitchFamily="18" charset="0"/>
                        <a:ea typeface="宋体" panose="02010600030101010101" pitchFamily="2" charset="-122"/>
                      </a:endParaRPr>
                    </a:p>
                  </a:txBody>
                  <a:tcPr marL="68571" marR="68571"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073">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25</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91</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w="12700" cap="flat" cmpd="sng" algn="ctr">
                      <a:solidFill>
                        <a:srgbClr val="000000"/>
                      </a:solidFill>
                      <a:prstDash val="solid"/>
                      <a:round/>
                      <a:headEnd type="none" w="med" len="med"/>
                      <a:tailEnd type="none" w="med" len="med"/>
                    </a:lnT>
                    <a:lnB>
                      <a:noFill/>
                    </a:lnB>
                  </a:tcPr>
                </a:tc>
              </a:tr>
              <a:tr h="281073">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91</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93</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3</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93</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46</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3</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46</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38</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3</a:t>
                      </a:r>
                      <a:endParaRPr lang="zh-CN" sz="1400" b="1" kern="10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38</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18</a:t>
                      </a:r>
                      <a:endParaRPr lang="zh-CN" sz="1400" b="1" kern="1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lumMod val="65000"/>
                              <a:lumOff val="35000"/>
                            </a:schemeClr>
                          </a:solidFill>
                          <a:effectLst/>
                          <a:latin typeface="宋体" panose="02010600030101010101" pitchFamily="2" charset="-122"/>
                          <a:ea typeface="宋体" panose="02010600030101010101" pitchFamily="2" charset="-122"/>
                        </a:rPr>
                        <a:t>7</a:t>
                      </a:r>
                      <a:endParaRPr lang="zh-CN" sz="1400" b="1" kern="10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a:solidFill>
                            <a:schemeClr val="tx1">
                              <a:lumMod val="65000"/>
                              <a:lumOff val="35000"/>
                            </a:schemeClr>
                          </a:solidFill>
                          <a:effectLst/>
                          <a:latin typeface="宋体" panose="02010600030101010101" pitchFamily="2" charset="-122"/>
                          <a:ea typeface="宋体" panose="02010600030101010101" pitchFamily="2" charset="-122"/>
                        </a:rPr>
                        <a:t>1</a:t>
                      </a:r>
                      <a:endParaRPr lang="zh-CN" sz="1400" b="1" kern="10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latin typeface="宋体" panose="02010600030101010101" pitchFamily="2" charset="-122"/>
                          <a:ea typeface="宋体" panose="02010600030101010101" pitchFamily="2" charset="-122"/>
                        </a:rPr>
                        <a:t>3</a:t>
                      </a:r>
                      <a:endParaRPr lang="zh-CN" sz="1400" b="1"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latin typeface="宋体" panose="02010600030101010101" pitchFamily="2" charset="-122"/>
                          <a:ea typeface="宋体" panose="02010600030101010101" pitchFamily="2" charset="-122"/>
                        </a:rPr>
                        <a:t>18</a:t>
                      </a:r>
                      <a:endParaRPr lang="zh-CN" sz="1400" b="1"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lumMod val="65000"/>
                              <a:lumOff val="35000"/>
                            </a:schemeClr>
                          </a:solidFill>
                          <a:effectLst/>
                          <a:latin typeface="宋体" panose="02010600030101010101" pitchFamily="2" charset="-122"/>
                          <a:ea typeface="宋体" panose="02010600030101010101" pitchFamily="2" charset="-122"/>
                        </a:rPr>
                        <a:t>4982</a:t>
                      </a:r>
                      <a:endParaRPr lang="zh-CN" sz="1400" b="1"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9</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3</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4</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4982</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8566</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12</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4</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2</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8566</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1770</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13</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2</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2</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1770</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285</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14</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2</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2</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285</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305</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15</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2</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305</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1198</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16</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2</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1198</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655</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17</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2</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655</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1132</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18</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5</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1132</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10029</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a:noFill/>
                    </a:lnB>
                  </a:tcPr>
                </a:tc>
              </a:tr>
              <a:tr h="281073">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19</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5</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b="1" kern="100">
                          <a:solidFill>
                            <a:schemeClr val="tx1"/>
                          </a:solidFill>
                          <a:effectLst/>
                          <a:latin typeface="宋体" panose="02010600030101010101" pitchFamily="2" charset="-122"/>
                          <a:ea typeface="宋体" panose="02010600030101010101" pitchFamily="2" charset="-122"/>
                        </a:rPr>
                        <a:t>10029</a:t>
                      </a:r>
                      <a:endParaRPr lang="zh-CN" sz="1400" b="1" kern="10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b="1" kern="100" dirty="0">
                          <a:solidFill>
                            <a:schemeClr val="tx1"/>
                          </a:solidFill>
                          <a:effectLst/>
                          <a:latin typeface="宋体" panose="02010600030101010101" pitchFamily="2" charset="-122"/>
                          <a:ea typeface="宋体" panose="02010600030101010101" pitchFamily="2" charset="-122"/>
                        </a:rPr>
                        <a:t>511</a:t>
                      </a:r>
                      <a:endParaRPr lang="zh-CN" sz="1400" b="1" kern="100" dirty="0">
                        <a:solidFill>
                          <a:schemeClr val="tx1"/>
                        </a:solidFill>
                        <a:effectLst/>
                        <a:latin typeface="Times New Roman" panose="02020603050405020304" pitchFamily="18" charset="0"/>
                        <a:ea typeface="宋体" panose="02010600030101010101" pitchFamily="2" charset="-122"/>
                      </a:endParaRPr>
                    </a:p>
                  </a:txBody>
                  <a:tcPr marL="68571" marR="68571"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5327650" y="2565400"/>
            <a:ext cx="3816350" cy="461665"/>
          </a:xfrm>
          <a:prstGeom prst="rect">
            <a:avLst/>
          </a:prstGeom>
        </p:spPr>
        <p:txBody>
          <a:bodyPr>
            <a:spAutoFit/>
          </a:bodyPr>
          <a:lstStyle/>
          <a:p>
            <a:pPr>
              <a:defRPr/>
            </a:pPr>
            <a:r>
              <a:rPr lang="en-US" altLang="zh-CN" i="1" kern="100" dirty="0" smtClean="0">
                <a:latin typeface="楷体" panose="02010609060101010101" pitchFamily="49" charset="-122"/>
                <a:ea typeface="楷体" panose="02010609060101010101" pitchFamily="49" charset="-122"/>
              </a:rPr>
              <a:t>Y=β</a:t>
            </a:r>
            <a:r>
              <a:rPr lang="en-US" altLang="zh-CN" i="1" kern="100" baseline="-25000" dirty="0" smtClean="0">
                <a:latin typeface="楷体" panose="02010609060101010101" pitchFamily="49" charset="-122"/>
                <a:ea typeface="楷体" panose="02010609060101010101" pitchFamily="49" charset="-122"/>
              </a:rPr>
              <a:t>0</a:t>
            </a:r>
            <a:r>
              <a:rPr lang="en-US" altLang="zh-CN" i="1" kern="100" dirty="0" smtClean="0">
                <a:latin typeface="楷体" panose="02010609060101010101" pitchFamily="49" charset="-122"/>
                <a:ea typeface="楷体" panose="02010609060101010101" pitchFamily="49" charset="-122"/>
              </a:rPr>
              <a:t>+β</a:t>
            </a:r>
            <a:r>
              <a:rPr lang="en-US" altLang="zh-CN" i="1" kern="100" baseline="-25000" dirty="0" smtClean="0">
                <a:latin typeface="楷体" panose="02010609060101010101" pitchFamily="49" charset="-122"/>
                <a:ea typeface="楷体" panose="02010609060101010101" pitchFamily="49" charset="-122"/>
              </a:rPr>
              <a:t>1</a:t>
            </a:r>
            <a:r>
              <a:rPr lang="en-US" altLang="zh-CN" i="1" kern="100" dirty="0" smtClean="0">
                <a:latin typeface="楷体" panose="02010609060101010101" pitchFamily="49" charset="-122"/>
                <a:ea typeface="楷体" panose="02010609060101010101" pitchFamily="49" charset="-122"/>
              </a:rPr>
              <a:t>X</a:t>
            </a:r>
            <a:r>
              <a:rPr lang="en-US" altLang="zh-CN" i="1" kern="100" baseline="-25000" dirty="0" smtClean="0">
                <a:latin typeface="楷体" panose="02010609060101010101" pitchFamily="49" charset="-122"/>
                <a:ea typeface="楷体" panose="02010609060101010101" pitchFamily="49" charset="-122"/>
              </a:rPr>
              <a:t>1</a:t>
            </a:r>
            <a:r>
              <a:rPr lang="en-US" altLang="zh-CN" i="1" kern="100" dirty="0" smtClean="0">
                <a:latin typeface="楷体" panose="02010609060101010101" pitchFamily="49" charset="-122"/>
                <a:ea typeface="楷体" panose="02010609060101010101" pitchFamily="49" charset="-122"/>
              </a:rPr>
              <a:t>+β</a:t>
            </a:r>
            <a:r>
              <a:rPr lang="en-US" altLang="zh-CN" i="1" kern="100" baseline="-25000" dirty="0" smtClean="0">
                <a:latin typeface="楷体" panose="02010609060101010101" pitchFamily="49" charset="-122"/>
                <a:ea typeface="楷体" panose="02010609060101010101" pitchFamily="49" charset="-122"/>
              </a:rPr>
              <a:t>2</a:t>
            </a:r>
            <a:r>
              <a:rPr lang="en-US" altLang="zh-CN" i="1" kern="100" dirty="0" smtClean="0">
                <a:latin typeface="楷体" panose="02010609060101010101" pitchFamily="49" charset="-122"/>
                <a:ea typeface="楷体" panose="02010609060101010101" pitchFamily="49" charset="-122"/>
              </a:rPr>
              <a:t>X</a:t>
            </a:r>
            <a:r>
              <a:rPr lang="en-US" altLang="zh-CN" i="1" kern="100" baseline="-25000" dirty="0" smtClean="0">
                <a:latin typeface="楷体" panose="02010609060101010101" pitchFamily="49" charset="-122"/>
                <a:ea typeface="楷体" panose="02010609060101010101" pitchFamily="49" charset="-122"/>
              </a:rPr>
              <a:t>2</a:t>
            </a:r>
            <a:r>
              <a:rPr lang="en-US" altLang="zh-CN" i="1" kern="100" dirty="0" smtClean="0">
                <a:latin typeface="楷体" panose="02010609060101010101" pitchFamily="49" charset="-122"/>
                <a:ea typeface="楷体" panose="02010609060101010101" pitchFamily="49" charset="-122"/>
              </a:rPr>
              <a:t>+β</a:t>
            </a:r>
            <a:r>
              <a:rPr lang="en-US" altLang="zh-CN" i="1" kern="100" baseline="-25000" dirty="0" smtClean="0">
                <a:latin typeface="楷体" panose="02010609060101010101" pitchFamily="49" charset="-122"/>
                <a:ea typeface="楷体" panose="02010609060101010101" pitchFamily="49" charset="-122"/>
              </a:rPr>
              <a:t>3</a:t>
            </a:r>
            <a:r>
              <a:rPr lang="en-US" altLang="zh-CN" i="1" kern="100" dirty="0" smtClean="0">
                <a:latin typeface="楷体" panose="02010609060101010101" pitchFamily="49" charset="-122"/>
                <a:ea typeface="楷体" panose="02010609060101010101" pitchFamily="49" charset="-122"/>
              </a:rPr>
              <a:t>X</a:t>
            </a:r>
            <a:r>
              <a:rPr lang="en-US" altLang="zh-CN" i="1" kern="100" baseline="-25000" dirty="0" smtClean="0">
                <a:latin typeface="楷体" panose="02010609060101010101" pitchFamily="49" charset="-122"/>
                <a:ea typeface="楷体" panose="02010609060101010101" pitchFamily="49" charset="-122"/>
              </a:rPr>
              <a:t>3</a:t>
            </a:r>
            <a:r>
              <a:rPr lang="en-US" altLang="zh-CN" i="1" kern="100" dirty="0" smtClean="0">
                <a:latin typeface="楷体" panose="02010609060101010101" pitchFamily="49" charset="-122"/>
                <a:ea typeface="楷体" panose="02010609060101010101" pitchFamily="49" charset="-122"/>
              </a:rPr>
              <a:t>+ε </a:t>
            </a:r>
            <a:endParaRPr lang="zh-CN" altLang="en-US" dirty="0">
              <a:latin typeface="楷体" panose="02010609060101010101" pitchFamily="49" charset="-122"/>
              <a:ea typeface="楷体" panose="02010609060101010101" pitchFamily="49" charset="-122"/>
            </a:endParaRPr>
          </a:p>
        </p:txBody>
      </p:sp>
      <p:sp>
        <p:nvSpPr>
          <p:cNvPr id="5" name="文本框 4"/>
          <p:cNvSpPr txBox="1"/>
          <p:nvPr/>
        </p:nvSpPr>
        <p:spPr>
          <a:xfrm>
            <a:off x="5795963" y="3465513"/>
            <a:ext cx="3168650" cy="2308324"/>
          </a:xfrm>
          <a:prstGeom prst="rect">
            <a:avLst/>
          </a:prstGeom>
          <a:solidFill>
            <a:schemeClr val="bg1">
              <a:lumMod val="95000"/>
            </a:schemeClr>
          </a:solidFill>
        </p:spPr>
        <p:txBody>
          <a:bodyPr>
            <a:spAutoFit/>
          </a:bodyPr>
          <a:lstStyle/>
          <a:p>
            <a:pPr>
              <a:defRPr/>
            </a:pPr>
            <a:r>
              <a:rPr lang="zh-CN" altLang="en-US" dirty="0">
                <a:latin typeface="楷体" panose="02010609060101010101" pitchFamily="49" charset="-122"/>
                <a:ea typeface="楷体" panose="02010609060101010101" pitchFamily="49" charset="-122"/>
              </a:rPr>
              <a:t>事件的报道量</a:t>
            </a:r>
            <a:endParaRPr lang="en-US" altLang="zh-CN" dirty="0">
              <a:latin typeface="楷体" panose="02010609060101010101" pitchFamily="49" charset="-122"/>
              <a:ea typeface="楷体" panose="02010609060101010101" pitchFamily="49" charset="-122"/>
            </a:endParaRPr>
          </a:p>
          <a:p>
            <a:pPr>
              <a:defRPr/>
            </a:pP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）当前事件的死亡人数正相关</a:t>
            </a:r>
            <a:endParaRPr lang="en-US" altLang="zh-CN" dirty="0">
              <a:latin typeface="楷体" panose="02010609060101010101" pitchFamily="49" charset="-122"/>
              <a:ea typeface="楷体" panose="02010609060101010101" pitchFamily="49" charset="-122"/>
            </a:endParaRPr>
          </a:p>
          <a:p>
            <a:pPr>
              <a:defRPr/>
            </a:pP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）前一个事件的死亡</a:t>
            </a:r>
            <a:r>
              <a:rPr lang="zh-CN" altLang="en-US" dirty="0" smtClean="0">
                <a:latin typeface="楷体" panose="02010609060101010101" pitchFamily="49" charset="-122"/>
                <a:ea typeface="楷体" panose="02010609060101010101" pitchFamily="49" charset="-122"/>
              </a:rPr>
              <a:t>人数、报道量</a:t>
            </a:r>
            <a:r>
              <a:rPr lang="zh-CN" altLang="en-US" dirty="0" smtClean="0">
                <a:latin typeface="楷体" panose="02010609060101010101" pitchFamily="49" charset="-122"/>
                <a:ea typeface="楷体" panose="02010609060101010101" pitchFamily="49" charset="-122"/>
              </a:rPr>
              <a:t>呈负相关</a:t>
            </a:r>
            <a:endParaRPr lang="en-US" altLang="zh-CN" dirty="0">
              <a:latin typeface="楷体" panose="02010609060101010101" pitchFamily="49" charset="-122"/>
              <a:ea typeface="楷体" panose="02010609060101010101" pitchFamily="49" charset="-122"/>
            </a:endParaRPr>
          </a:p>
        </p:txBody>
      </p:sp>
      <p:sp>
        <p:nvSpPr>
          <p:cNvPr id="7" name="标题 1"/>
          <p:cNvSpPr txBox="1">
            <a:spLocks/>
          </p:cNvSpPr>
          <p:nvPr/>
        </p:nvSpPr>
        <p:spPr bwMode="auto">
          <a:xfrm>
            <a:off x="215900" y="260350"/>
            <a:ext cx="6660356"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smtClean="0"/>
              <a:t>模型分析</a:t>
            </a:r>
            <a:r>
              <a:rPr kumimoji="0" lang="zh-CN" altLang="en-US" sz="4000" kern="0" dirty="0" smtClean="0"/>
              <a:t>：</a:t>
            </a:r>
            <a:r>
              <a:rPr kumimoji="0" lang="zh-CN" altLang="en-US" kern="0" dirty="0" smtClean="0"/>
              <a:t>传播</a:t>
            </a:r>
            <a:r>
              <a:rPr kumimoji="0" lang="zh-CN" altLang="en-US" kern="0" dirty="0"/>
              <a:t>关系</a:t>
            </a:r>
            <a:r>
              <a:rPr kumimoji="0" lang="zh-CN" altLang="en-US" kern="0" dirty="0" smtClean="0"/>
              <a:t>模型</a:t>
            </a:r>
            <a:endParaRPr kumimoji="0" lang="zh-CN" altLang="en-US" kern="0" dirty="0"/>
          </a:p>
        </p:txBody>
      </p:sp>
    </p:spTree>
    <p:extLst>
      <p:ext uri="{BB962C8B-B14F-4D97-AF65-F5344CB8AC3E}">
        <p14:creationId xmlns:p14="http://schemas.microsoft.com/office/powerpoint/2010/main" val="2533653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z="4000" b="1" dirty="0"/>
              <a:t>目录</a:t>
            </a:r>
          </a:p>
        </p:txBody>
      </p:sp>
      <p:sp>
        <p:nvSpPr>
          <p:cNvPr id="3" name="内容占位符 2"/>
          <p:cNvSpPr>
            <a:spLocks noGrp="1"/>
          </p:cNvSpPr>
          <p:nvPr>
            <p:ph idx="1"/>
          </p:nvPr>
        </p:nvSpPr>
        <p:spPr/>
        <p:txBody>
          <a:bodyPr/>
          <a:lstStyle/>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问题和分析</a:t>
            </a:r>
            <a:endParaRPr kumimoji="0" lang="en-US" altLang="zh-CN" sz="2400" dirty="0" smtClean="0">
              <a:solidFill>
                <a:schemeClr val="bg1">
                  <a:lumMod val="75000"/>
                </a:schemeClr>
              </a:solidFill>
              <a:latin typeface="黑体" pitchFamily="49" charset="-122"/>
              <a:ea typeface="黑体"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微博信息处理</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极性判别</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分析总结</a:t>
            </a:r>
            <a:endParaRPr kumimoji="0" lang="en-US" altLang="zh-CN" sz="2000" dirty="0">
              <a:solidFill>
                <a:schemeClr val="bg1">
                  <a:lumMod val="75000"/>
                </a:schemeClr>
              </a:solidFill>
              <a:latin typeface="楷体" panose="02010609060101010101"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新闻信息处理</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去噪</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事件抽取</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规律挖掘</a:t>
            </a:r>
            <a:endParaRPr kumimoji="0" lang="en-US" altLang="zh-CN" sz="2000" dirty="0">
              <a:solidFill>
                <a:schemeClr val="bg1">
                  <a:lumMod val="75000"/>
                </a:schemeClr>
              </a:solidFill>
              <a:latin typeface="楷体" panose="02010609060101010101"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模型分析</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暴恐预测模型</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传播影响</a:t>
            </a:r>
            <a:r>
              <a:rPr kumimoji="0" lang="zh-CN" altLang="en-US" sz="2000" dirty="0" smtClean="0">
                <a:solidFill>
                  <a:schemeClr val="bg1">
                    <a:lumMod val="75000"/>
                  </a:schemeClr>
                </a:solidFill>
                <a:latin typeface="楷体" panose="02010609060101010101" pitchFamily="49" charset="-122"/>
              </a:rPr>
              <a:t>模型</a:t>
            </a:r>
            <a:endParaRPr kumimoji="0" lang="en-US" altLang="zh-CN" sz="2400" dirty="0">
              <a:solidFill>
                <a:schemeClr val="bg1">
                  <a:lumMod val="75000"/>
                </a:schemeClr>
              </a:solidFill>
              <a:latin typeface="黑体" pitchFamily="49" charset="-122"/>
              <a:ea typeface="黑体" pitchFamily="49" charset="-122"/>
            </a:endParaRPr>
          </a:p>
          <a:p>
            <a:pPr>
              <a:buFont typeface="Wingdings" pitchFamily="2" charset="2"/>
              <a:buChar char="Ø"/>
            </a:pPr>
            <a:r>
              <a:rPr kumimoji="0" lang="zh-CN" altLang="en-US" sz="2400" dirty="0" smtClean="0">
                <a:latin typeface="黑体" pitchFamily="49" charset="-122"/>
                <a:ea typeface="黑体" pitchFamily="49" charset="-122"/>
              </a:rPr>
              <a:t>总结</a:t>
            </a:r>
            <a:endParaRPr kumimoji="0" lang="en-US" altLang="zh-CN" sz="2400" dirty="0" smtClean="0">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3988495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1" name="内容占位符 2"/>
              <p:cNvSpPr>
                <a:spLocks noGrp="1"/>
              </p:cNvSpPr>
              <p:nvPr>
                <p:ph idx="1"/>
              </p:nvPr>
            </p:nvSpPr>
            <p:spPr/>
            <p:txBody>
              <a:bodyPr/>
              <a:lstStyle/>
              <a:p>
                <a:pPr>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向量空间模型去噪算法</a:t>
                </a:r>
                <a:endParaRPr lang="en-US" altLang="zh-CN" dirty="0" smtClean="0">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dirty="0" smtClean="0">
                    <a:latin typeface="楷体" panose="02010609060101010101" pitchFamily="49" charset="-122"/>
                  </a:rPr>
                  <a:t>去掉</a:t>
                </a:r>
                <a:r>
                  <a:rPr lang="en-US" altLang="zh-CN" dirty="0" smtClean="0">
                    <a:latin typeface="楷体" panose="02010609060101010101" pitchFamily="49" charset="-122"/>
                  </a:rPr>
                  <a:t>5</a:t>
                </a:r>
                <a:r>
                  <a:rPr lang="zh-CN" altLang="en-US" dirty="0" smtClean="0">
                    <a:latin typeface="楷体" panose="02010609060101010101" pitchFamily="49" charset="-122"/>
                  </a:rPr>
                  <a:t>万余条噪声数据</a:t>
                </a:r>
                <a:endParaRPr lang="en-US" altLang="zh-CN" dirty="0" smtClean="0">
                  <a:latin typeface="楷体" panose="02010609060101010101" pitchFamily="49" charset="-122"/>
                </a:endParaRPr>
              </a:p>
              <a:p>
                <a:pPr lvl="1">
                  <a:buFont typeface="Wingdings" panose="05000000000000000000" pitchFamily="2" charset="2"/>
                  <a:buChar char="Ø"/>
                </a:pPr>
                <a:r>
                  <a:rPr lang="zh-CN" altLang="en-US" dirty="0" smtClean="0">
                    <a:latin typeface="楷体" panose="02010609060101010101" pitchFamily="49" charset="-122"/>
                  </a:rPr>
                  <a:t>假阳性 </a:t>
                </a:r>
                <a14:m>
                  <m:oMath xmlns:m="http://schemas.openxmlformats.org/officeDocument/2006/math">
                    <m:r>
                      <a:rPr lang="en-US" altLang="zh-CN" b="0" i="1" smtClean="0">
                        <a:latin typeface="Cambria Math"/>
                      </a:rPr>
                      <m:t>&lt;</m:t>
                    </m:r>
                  </m:oMath>
                </a14:m>
                <a:r>
                  <a:rPr lang="en-US" altLang="zh-CN" dirty="0" smtClean="0">
                    <a:latin typeface="楷体" panose="02010609060101010101" pitchFamily="49" charset="-122"/>
                  </a:rPr>
                  <a:t> 0.1%</a:t>
                </a:r>
              </a:p>
              <a:p>
                <a:pPr>
                  <a:buFont typeface="Wingdings" panose="05000000000000000000" pitchFamily="2" charset="2"/>
                  <a:buChar char="Ø"/>
                </a:pPr>
                <a:r>
                  <a:rPr lang="en-US" altLang="zh-CN" dirty="0" smtClean="0">
                    <a:latin typeface="黑体" panose="02010609060101010101" pitchFamily="49" charset="-122"/>
                    <a:ea typeface="黑体" panose="02010609060101010101" pitchFamily="49" charset="-122"/>
                  </a:rPr>
                  <a:t>TF-IDF</a:t>
                </a:r>
                <a:r>
                  <a:rPr lang="zh-CN" altLang="en-US" dirty="0" smtClean="0">
                    <a:latin typeface="黑体" panose="02010609060101010101" pitchFamily="49" charset="-122"/>
                    <a:ea typeface="黑体" panose="02010609060101010101" pitchFamily="49" charset="-122"/>
                  </a:rPr>
                  <a:t>事件提取算法</a:t>
                </a:r>
                <a:endParaRPr lang="en-US" altLang="zh-CN" dirty="0" smtClean="0">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dirty="0"/>
                  <a:t>成功</a:t>
                </a:r>
                <a:r>
                  <a:rPr lang="zh-CN" altLang="en-US" dirty="0" smtClean="0"/>
                  <a:t>划分资讯集合</a:t>
                </a:r>
                <a:endParaRPr lang="en-US" altLang="zh-CN" dirty="0" smtClean="0"/>
              </a:p>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概率</a:t>
                </a:r>
                <a:r>
                  <a:rPr lang="zh-CN" altLang="en-US" dirty="0" smtClean="0">
                    <a:latin typeface="黑体" panose="02010609060101010101" pitchFamily="49" charset="-122"/>
                    <a:ea typeface="黑体" panose="02010609060101010101" pitchFamily="49" charset="-122"/>
                  </a:rPr>
                  <a:t>图转移模型</a:t>
                </a:r>
                <a:endParaRPr lang="en-US" altLang="zh-CN" dirty="0" smtClean="0">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en-US" altLang="zh-CN" dirty="0" smtClean="0"/>
                  <a:t>P=0.31</a:t>
                </a:r>
                <a:r>
                  <a:rPr lang="zh-CN" altLang="en-US" dirty="0" smtClean="0"/>
                  <a:t>预测暴恐事件发生</a:t>
                </a:r>
                <a:br>
                  <a:rPr lang="zh-CN" altLang="en-US" dirty="0" smtClean="0"/>
                </a:br>
                <a:r>
                  <a:rPr lang="zh-CN" altLang="en-US" dirty="0" smtClean="0"/>
                  <a:t/>
                </a:r>
                <a:br>
                  <a:rPr lang="zh-CN" altLang="en-US" dirty="0" smtClean="0"/>
                </a:br>
                <a:endParaRPr lang="zh-CN" altLang="en-US" dirty="0" smtClean="0"/>
              </a:p>
            </p:txBody>
          </p:sp>
        </mc:Choice>
        <mc:Fallback xmlns="">
          <p:sp>
            <p:nvSpPr>
              <p:cNvPr id="7171" name="内容占位符 2"/>
              <p:cNvSpPr>
                <a:spLocks noGrp="1" noRot="1" noChangeAspect="1" noMove="1" noResize="1" noEditPoints="1" noAdjustHandles="1" noChangeArrowheads="1" noChangeShapeType="1" noTextEdit="1"/>
              </p:cNvSpPr>
              <p:nvPr>
                <p:ph idx="1"/>
              </p:nvPr>
            </p:nvSpPr>
            <p:spPr>
              <a:blipFill rotWithShape="1">
                <a:blip r:embed="rId3"/>
                <a:stretch>
                  <a:fillRect l="-1186" t="-1211"/>
                </a:stretch>
              </a:blipFill>
            </p:spPr>
            <p:txBody>
              <a:bodyPr/>
              <a:lstStyle/>
              <a:p>
                <a:r>
                  <a:rPr lang="zh-CN" altLang="en-US">
                    <a:noFill/>
                  </a:rPr>
                  <a:t> </a:t>
                </a:r>
              </a:p>
            </p:txBody>
          </p:sp>
        </mc:Fallback>
      </mc:AlternateContent>
      <p:sp>
        <p:nvSpPr>
          <p:cNvPr id="5" name="标题 1"/>
          <p:cNvSpPr>
            <a:spLocks noGrp="1"/>
          </p:cNvSpPr>
          <p:nvPr>
            <p:ph type="title"/>
          </p:nvPr>
        </p:nvSpPr>
        <p:spPr>
          <a:xfrm>
            <a:off x="250825" y="260350"/>
            <a:ext cx="6192838" cy="730250"/>
          </a:xfrm>
        </p:spPr>
        <p:txBody>
          <a:bodyPr/>
          <a:lstStyle/>
          <a:p>
            <a:r>
              <a:rPr kumimoji="0" lang="zh-CN" altLang="en-US" sz="4000" b="1" dirty="0"/>
              <a:t>总结</a:t>
            </a:r>
          </a:p>
        </p:txBody>
      </p:sp>
    </p:spTree>
    <p:extLst>
      <p:ext uri="{BB962C8B-B14F-4D97-AF65-F5344CB8AC3E}">
        <p14:creationId xmlns:p14="http://schemas.microsoft.com/office/powerpoint/2010/main" val="248976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z="4000" b="1" dirty="0"/>
              <a:t>目录</a:t>
            </a:r>
          </a:p>
        </p:txBody>
      </p:sp>
      <p:sp>
        <p:nvSpPr>
          <p:cNvPr id="3" name="内容占位符 2"/>
          <p:cNvSpPr>
            <a:spLocks noGrp="1"/>
          </p:cNvSpPr>
          <p:nvPr>
            <p:ph idx="1"/>
          </p:nvPr>
        </p:nvSpPr>
        <p:spPr/>
        <p:txBody>
          <a:bodyPr/>
          <a:lstStyle/>
          <a:p>
            <a:pPr>
              <a:buFont typeface="Wingdings" pitchFamily="2" charset="2"/>
              <a:buChar char="Ø"/>
            </a:pPr>
            <a:r>
              <a:rPr kumimoji="0" lang="zh-CN" altLang="en-US" sz="2400" dirty="0" smtClean="0">
                <a:latin typeface="黑体" pitchFamily="49" charset="-122"/>
                <a:ea typeface="黑体" pitchFamily="49" charset="-122"/>
              </a:rPr>
              <a:t>问题和分析</a:t>
            </a:r>
            <a:endParaRPr kumimoji="0" lang="en-US" altLang="zh-CN" sz="2400" dirty="0" smtClean="0">
              <a:latin typeface="黑体" pitchFamily="49" charset="-122"/>
              <a:ea typeface="黑体"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微博信息处理</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极性判别</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分析总结</a:t>
            </a:r>
            <a:endParaRPr kumimoji="0" lang="en-US" altLang="zh-CN" sz="2000" dirty="0">
              <a:solidFill>
                <a:schemeClr val="bg1">
                  <a:lumMod val="75000"/>
                </a:schemeClr>
              </a:solidFill>
              <a:latin typeface="楷体" panose="02010609060101010101"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新闻信息处理</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去噪</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事件抽取</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规律挖掘</a:t>
            </a:r>
            <a:endParaRPr kumimoji="0" lang="en-US" altLang="zh-CN" sz="2000" dirty="0">
              <a:solidFill>
                <a:schemeClr val="bg1">
                  <a:lumMod val="75000"/>
                </a:schemeClr>
              </a:solidFill>
              <a:latin typeface="楷体" panose="02010609060101010101"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模型分析</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暴恐预测模型</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传播影响</a:t>
            </a:r>
            <a:r>
              <a:rPr kumimoji="0" lang="zh-CN" altLang="en-US" sz="2000" dirty="0" smtClean="0">
                <a:solidFill>
                  <a:schemeClr val="bg1">
                    <a:lumMod val="75000"/>
                  </a:schemeClr>
                </a:solidFill>
                <a:latin typeface="楷体" panose="02010609060101010101" pitchFamily="49" charset="-122"/>
              </a:rPr>
              <a:t>模型</a:t>
            </a:r>
            <a:endParaRPr kumimoji="0" lang="en-US" altLang="zh-CN" sz="2400" dirty="0" smtClean="0">
              <a:solidFill>
                <a:schemeClr val="bg1">
                  <a:lumMod val="75000"/>
                </a:schemeClr>
              </a:solidFill>
              <a:latin typeface="黑体" pitchFamily="49" charset="-122"/>
              <a:ea typeface="黑体"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总结</a:t>
            </a:r>
            <a:endParaRPr kumimoji="0" lang="en-US" altLang="zh-CN" sz="2400" dirty="0" smtClean="0">
              <a:solidFill>
                <a:schemeClr val="bg1">
                  <a:lumMod val="75000"/>
                </a:schemeClr>
              </a:solidFill>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100586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2060575"/>
            <a:ext cx="8636000" cy="1474788"/>
          </a:xfrm>
        </p:spPr>
        <p:txBody>
          <a:bodyPr/>
          <a:lstStyle/>
          <a:p>
            <a:pPr marL="0" indent="0">
              <a:buFontTx/>
              <a:buNone/>
              <a:defRPr/>
            </a:pPr>
            <a:endParaRPr kumimoji="0" lang="en-US" altLang="zh-CN" sz="4400" b="1" dirty="0" smtClean="0">
              <a:solidFill>
                <a:srgbClr val="3366FF"/>
              </a:solidFill>
              <a:effectLst>
                <a:outerShdw blurRad="38100" dist="38100" dir="2700000" algn="tl">
                  <a:srgbClr val="C0C0C0"/>
                </a:outerShdw>
              </a:effectLst>
              <a:latin typeface="黑体" pitchFamily="49" charset="-122"/>
              <a:ea typeface="黑体" pitchFamily="49" charset="-122"/>
            </a:endParaRPr>
          </a:p>
          <a:p>
            <a:pPr marL="0" indent="0" algn="ctr">
              <a:buFontTx/>
              <a:buNone/>
              <a:defRPr/>
            </a:pPr>
            <a:r>
              <a:rPr kumimoji="0" lang="zh-CN" altLang="en-US" sz="4400" b="1" dirty="0" smtClean="0">
                <a:solidFill>
                  <a:srgbClr val="3366FF"/>
                </a:solidFill>
                <a:effectLst>
                  <a:outerShdw blurRad="38100" dist="38100" dir="2700000" algn="tl">
                    <a:srgbClr val="C0C0C0"/>
                  </a:outerShdw>
                </a:effectLst>
                <a:latin typeface="黑体" pitchFamily="49" charset="-122"/>
                <a:ea typeface="黑体" pitchFamily="49" charset="-122"/>
              </a:rPr>
              <a:t>感谢各位专家评委</a:t>
            </a:r>
            <a:endParaRPr kumimoji="0" lang="en-US" altLang="zh-CN" sz="4400" b="1" dirty="0" smtClean="0">
              <a:solidFill>
                <a:srgbClr val="3366FF"/>
              </a:solidFill>
              <a:effectLst>
                <a:outerShdw blurRad="38100" dist="38100" dir="2700000" algn="tl">
                  <a:srgbClr val="C0C0C0"/>
                </a:outerShdw>
              </a:effectLst>
              <a:latin typeface="黑体" pitchFamily="49" charset="-122"/>
              <a:ea typeface="黑体" pitchFamily="49" charset="-122"/>
            </a:endParaRPr>
          </a:p>
          <a:p>
            <a:pPr marL="0" indent="0" algn="ctr">
              <a:buFontTx/>
              <a:buNone/>
              <a:defRPr/>
            </a:pPr>
            <a:r>
              <a:rPr kumimoji="0" lang="zh-CN" altLang="en-US" sz="4400" b="1" dirty="0" smtClean="0">
                <a:solidFill>
                  <a:srgbClr val="3366FF"/>
                </a:solidFill>
                <a:effectLst>
                  <a:outerShdw blurRad="38100" dist="38100" dir="2700000" algn="tl">
                    <a:srgbClr val="C0C0C0"/>
                  </a:outerShdw>
                </a:effectLst>
                <a:latin typeface="黑体" pitchFamily="49" charset="-122"/>
                <a:ea typeface="黑体" pitchFamily="49" charset="-122"/>
              </a:rPr>
              <a:t>请各位专家评委批评指正</a:t>
            </a:r>
          </a:p>
        </p:txBody>
      </p:sp>
      <p:sp>
        <p:nvSpPr>
          <p:cNvPr id="5" name="标题 1"/>
          <p:cNvSpPr>
            <a:spLocks noGrp="1"/>
          </p:cNvSpPr>
          <p:nvPr>
            <p:ph type="title"/>
          </p:nvPr>
        </p:nvSpPr>
        <p:spPr>
          <a:xfrm>
            <a:off x="250825" y="260350"/>
            <a:ext cx="6192838" cy="730250"/>
          </a:xfrm>
        </p:spPr>
        <p:txBody>
          <a:bodyPr/>
          <a:lstStyle/>
          <a:p>
            <a:r>
              <a:rPr kumimoji="0" lang="zh-CN" altLang="en-US" sz="4000" b="1" dirty="0"/>
              <a:t>致谢</a:t>
            </a:r>
          </a:p>
        </p:txBody>
      </p:sp>
    </p:spTree>
    <p:extLst>
      <p:ext uri="{BB962C8B-B14F-4D97-AF65-F5344CB8AC3E}">
        <p14:creationId xmlns:p14="http://schemas.microsoft.com/office/powerpoint/2010/main" val="3853826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215900" y="260350"/>
            <a:ext cx="6192838" cy="730250"/>
          </a:xfrm>
        </p:spPr>
        <p:txBody>
          <a:bodyPr/>
          <a:lstStyle/>
          <a:p>
            <a:r>
              <a:rPr kumimoji="0" lang="zh-CN" altLang="en-US" sz="4000" b="1" dirty="0"/>
              <a:t>问题和分析：</a:t>
            </a:r>
            <a:r>
              <a:rPr kumimoji="0" lang="zh-CN" altLang="en-US" dirty="0"/>
              <a:t>问题重述</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233488"/>
            <a:ext cx="2273300"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2924175"/>
            <a:ext cx="22733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300" y="4652963"/>
            <a:ext cx="22733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8" name="TextBox 7"/>
          <p:cNvSpPr txBox="1">
            <a:spLocks noChangeArrowheads="1"/>
          </p:cNvSpPr>
          <p:nvPr/>
        </p:nvSpPr>
        <p:spPr bwMode="auto">
          <a:xfrm>
            <a:off x="8099425" y="1660525"/>
            <a:ext cx="4683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Comic Sans MS" pitchFamily="66" charset="0"/>
                <a:ea typeface="楷体" pitchFamily="49" charset="-122"/>
              </a:defRPr>
            </a:lvl1pPr>
            <a:lvl2pPr marL="742950" indent="-285750">
              <a:spcBef>
                <a:spcPct val="20000"/>
              </a:spcBef>
              <a:buChar char="–"/>
              <a:defRPr kumimoji="1" sz="2400">
                <a:solidFill>
                  <a:schemeClr val="tx1"/>
                </a:solidFill>
                <a:latin typeface="Comic Sans MS" pitchFamily="66" charset="0"/>
                <a:ea typeface="楷体" pitchFamily="49" charset="-122"/>
              </a:defRPr>
            </a:lvl2pPr>
            <a:lvl3pPr marL="1143000" indent="-228600">
              <a:spcBef>
                <a:spcPct val="20000"/>
              </a:spcBef>
              <a:buChar char="•"/>
              <a:defRPr kumimoji="1" sz="2000">
                <a:solidFill>
                  <a:schemeClr val="tx1"/>
                </a:solidFill>
                <a:latin typeface="Comic Sans MS" pitchFamily="66" charset="0"/>
                <a:ea typeface="楷体" pitchFamily="49" charset="-122"/>
              </a:defRPr>
            </a:lvl3pPr>
            <a:lvl4pPr marL="1600200" indent="-228600">
              <a:spcBef>
                <a:spcPct val="20000"/>
              </a:spcBef>
              <a:buChar char="–"/>
              <a:defRPr kumimoji="1" sz="2000">
                <a:solidFill>
                  <a:schemeClr val="tx1"/>
                </a:solidFill>
                <a:latin typeface="Comic Sans MS" pitchFamily="66" charset="0"/>
                <a:ea typeface="楷体" pitchFamily="49" charset="-122"/>
              </a:defRPr>
            </a:lvl4pPr>
            <a:lvl5pPr marL="2057400" indent="-228600">
              <a:spcBef>
                <a:spcPct val="20000"/>
              </a:spcBef>
              <a:buChar char="»"/>
              <a:defRPr kumimoji="1" sz="2000">
                <a:solidFill>
                  <a:schemeClr val="tx1"/>
                </a:solidFill>
                <a:latin typeface="Comic Sans MS" pitchFamily="66" charset="0"/>
                <a:ea typeface="楷体" pitchFamily="49" charset="-122"/>
              </a:defRPr>
            </a:lvl5pPr>
            <a:lvl6pPr marL="25146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6pPr>
            <a:lvl7pPr marL="29718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7pPr>
            <a:lvl8pPr marL="34290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8pPr>
            <a:lvl9pPr marL="38862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9pPr>
          </a:lstStyle>
          <a:p>
            <a:pPr>
              <a:spcBef>
                <a:spcPct val="0"/>
              </a:spcBef>
              <a:buFontTx/>
              <a:buNone/>
            </a:pPr>
            <a:r>
              <a:rPr kumimoji="0" lang="zh-CN" altLang="en-US" sz="2400">
                <a:latin typeface="黑体" pitchFamily="49" charset="-122"/>
                <a:ea typeface="黑体" pitchFamily="49" charset="-122"/>
              </a:rPr>
              <a:t>暴恐</a:t>
            </a:r>
          </a:p>
        </p:txBody>
      </p:sp>
      <p:sp>
        <p:nvSpPr>
          <p:cNvPr id="8199" name="TextBox 13"/>
          <p:cNvSpPr txBox="1">
            <a:spLocks noChangeArrowheads="1"/>
          </p:cNvSpPr>
          <p:nvPr/>
        </p:nvSpPr>
        <p:spPr bwMode="auto">
          <a:xfrm>
            <a:off x="8094663" y="3082925"/>
            <a:ext cx="4381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Comic Sans MS" pitchFamily="66" charset="0"/>
                <a:ea typeface="楷体" pitchFamily="49" charset="-122"/>
              </a:defRPr>
            </a:lvl1pPr>
            <a:lvl2pPr marL="742950" indent="-285750">
              <a:spcBef>
                <a:spcPct val="20000"/>
              </a:spcBef>
              <a:buChar char="–"/>
              <a:defRPr kumimoji="1" sz="2400">
                <a:solidFill>
                  <a:schemeClr val="tx1"/>
                </a:solidFill>
                <a:latin typeface="Comic Sans MS" pitchFamily="66" charset="0"/>
                <a:ea typeface="楷体" pitchFamily="49" charset="-122"/>
              </a:defRPr>
            </a:lvl2pPr>
            <a:lvl3pPr marL="1143000" indent="-228600">
              <a:spcBef>
                <a:spcPct val="20000"/>
              </a:spcBef>
              <a:buChar char="•"/>
              <a:defRPr kumimoji="1" sz="2000">
                <a:solidFill>
                  <a:schemeClr val="tx1"/>
                </a:solidFill>
                <a:latin typeface="Comic Sans MS" pitchFamily="66" charset="0"/>
                <a:ea typeface="楷体" pitchFamily="49" charset="-122"/>
              </a:defRPr>
            </a:lvl3pPr>
            <a:lvl4pPr marL="1600200" indent="-228600">
              <a:spcBef>
                <a:spcPct val="20000"/>
              </a:spcBef>
              <a:buChar char="–"/>
              <a:defRPr kumimoji="1" sz="2000">
                <a:solidFill>
                  <a:schemeClr val="tx1"/>
                </a:solidFill>
                <a:latin typeface="Comic Sans MS" pitchFamily="66" charset="0"/>
                <a:ea typeface="楷体" pitchFamily="49" charset="-122"/>
              </a:defRPr>
            </a:lvl4pPr>
            <a:lvl5pPr marL="2057400" indent="-228600">
              <a:spcBef>
                <a:spcPct val="20000"/>
              </a:spcBef>
              <a:buChar char="»"/>
              <a:defRPr kumimoji="1" sz="2000">
                <a:solidFill>
                  <a:schemeClr val="tx1"/>
                </a:solidFill>
                <a:latin typeface="Comic Sans MS" pitchFamily="66" charset="0"/>
                <a:ea typeface="楷体" pitchFamily="49" charset="-122"/>
              </a:defRPr>
            </a:lvl5pPr>
            <a:lvl6pPr marL="25146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6pPr>
            <a:lvl7pPr marL="29718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7pPr>
            <a:lvl8pPr marL="34290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8pPr>
            <a:lvl9pPr marL="38862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9pPr>
          </a:lstStyle>
          <a:p>
            <a:pPr>
              <a:spcBef>
                <a:spcPct val="0"/>
              </a:spcBef>
              <a:buFontTx/>
              <a:buNone/>
            </a:pPr>
            <a:r>
              <a:rPr kumimoji="0" lang="zh-CN" altLang="en-US" sz="2400">
                <a:latin typeface="黑体" pitchFamily="49" charset="-122"/>
                <a:ea typeface="黑体" pitchFamily="49" charset="-122"/>
              </a:rPr>
              <a:t>校园砍杀</a:t>
            </a:r>
          </a:p>
        </p:txBody>
      </p:sp>
      <p:sp>
        <p:nvSpPr>
          <p:cNvPr id="8200" name="TextBox 14"/>
          <p:cNvSpPr txBox="1">
            <a:spLocks noChangeArrowheads="1"/>
          </p:cNvSpPr>
          <p:nvPr/>
        </p:nvSpPr>
        <p:spPr bwMode="auto">
          <a:xfrm>
            <a:off x="8101013" y="4749800"/>
            <a:ext cx="4667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Comic Sans MS" pitchFamily="66" charset="0"/>
                <a:ea typeface="楷体" pitchFamily="49" charset="-122"/>
              </a:defRPr>
            </a:lvl1pPr>
            <a:lvl2pPr marL="742950" indent="-285750">
              <a:spcBef>
                <a:spcPct val="20000"/>
              </a:spcBef>
              <a:buChar char="–"/>
              <a:defRPr kumimoji="1" sz="2400">
                <a:solidFill>
                  <a:schemeClr val="tx1"/>
                </a:solidFill>
                <a:latin typeface="Comic Sans MS" pitchFamily="66" charset="0"/>
                <a:ea typeface="楷体" pitchFamily="49" charset="-122"/>
              </a:defRPr>
            </a:lvl2pPr>
            <a:lvl3pPr marL="1143000" indent="-228600">
              <a:spcBef>
                <a:spcPct val="20000"/>
              </a:spcBef>
              <a:buChar char="•"/>
              <a:defRPr kumimoji="1" sz="2000">
                <a:solidFill>
                  <a:schemeClr val="tx1"/>
                </a:solidFill>
                <a:latin typeface="Comic Sans MS" pitchFamily="66" charset="0"/>
                <a:ea typeface="楷体" pitchFamily="49" charset="-122"/>
              </a:defRPr>
            </a:lvl3pPr>
            <a:lvl4pPr marL="1600200" indent="-228600">
              <a:spcBef>
                <a:spcPct val="20000"/>
              </a:spcBef>
              <a:buChar char="–"/>
              <a:defRPr kumimoji="1" sz="2000">
                <a:solidFill>
                  <a:schemeClr val="tx1"/>
                </a:solidFill>
                <a:latin typeface="Comic Sans MS" pitchFamily="66" charset="0"/>
                <a:ea typeface="楷体" pitchFamily="49" charset="-122"/>
              </a:defRPr>
            </a:lvl4pPr>
            <a:lvl5pPr marL="2057400" indent="-228600">
              <a:spcBef>
                <a:spcPct val="20000"/>
              </a:spcBef>
              <a:buChar char="»"/>
              <a:defRPr kumimoji="1" sz="2000">
                <a:solidFill>
                  <a:schemeClr val="tx1"/>
                </a:solidFill>
                <a:latin typeface="Comic Sans MS" pitchFamily="66" charset="0"/>
                <a:ea typeface="楷体" pitchFamily="49" charset="-122"/>
              </a:defRPr>
            </a:lvl5pPr>
            <a:lvl6pPr marL="25146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6pPr>
            <a:lvl7pPr marL="29718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7pPr>
            <a:lvl8pPr marL="34290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8pPr>
            <a:lvl9pPr marL="38862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9pPr>
          </a:lstStyle>
          <a:p>
            <a:pPr>
              <a:spcBef>
                <a:spcPct val="0"/>
              </a:spcBef>
              <a:buFontTx/>
              <a:buNone/>
            </a:pPr>
            <a:r>
              <a:rPr kumimoji="0" lang="zh-CN" altLang="en-US" sz="2400">
                <a:latin typeface="黑体" pitchFamily="49" charset="-122"/>
                <a:ea typeface="黑体" pitchFamily="49" charset="-122"/>
              </a:rPr>
              <a:t>公交爆炸</a:t>
            </a:r>
          </a:p>
        </p:txBody>
      </p:sp>
      <p:sp>
        <p:nvSpPr>
          <p:cNvPr id="8201" name="TextBox 9"/>
          <p:cNvSpPr txBox="1">
            <a:spLocks noChangeArrowheads="1"/>
          </p:cNvSpPr>
          <p:nvPr/>
        </p:nvSpPr>
        <p:spPr bwMode="auto">
          <a:xfrm>
            <a:off x="827088" y="5580063"/>
            <a:ext cx="22320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Comic Sans MS" pitchFamily="66" charset="0"/>
                <a:ea typeface="楷体" pitchFamily="49" charset="-122"/>
              </a:defRPr>
            </a:lvl1pPr>
            <a:lvl2pPr marL="742950" indent="-285750">
              <a:spcBef>
                <a:spcPct val="20000"/>
              </a:spcBef>
              <a:buChar char="–"/>
              <a:defRPr kumimoji="1" sz="2400">
                <a:solidFill>
                  <a:schemeClr val="tx1"/>
                </a:solidFill>
                <a:latin typeface="Comic Sans MS" pitchFamily="66" charset="0"/>
                <a:ea typeface="楷体" pitchFamily="49" charset="-122"/>
              </a:defRPr>
            </a:lvl2pPr>
            <a:lvl3pPr marL="1143000" indent="-228600">
              <a:spcBef>
                <a:spcPct val="20000"/>
              </a:spcBef>
              <a:buChar char="•"/>
              <a:defRPr kumimoji="1" sz="2000">
                <a:solidFill>
                  <a:schemeClr val="tx1"/>
                </a:solidFill>
                <a:latin typeface="Comic Sans MS" pitchFamily="66" charset="0"/>
                <a:ea typeface="楷体" pitchFamily="49" charset="-122"/>
              </a:defRPr>
            </a:lvl3pPr>
            <a:lvl4pPr marL="1600200" indent="-228600">
              <a:spcBef>
                <a:spcPct val="20000"/>
              </a:spcBef>
              <a:buChar char="–"/>
              <a:defRPr kumimoji="1" sz="2000">
                <a:solidFill>
                  <a:schemeClr val="tx1"/>
                </a:solidFill>
                <a:latin typeface="Comic Sans MS" pitchFamily="66" charset="0"/>
                <a:ea typeface="楷体" pitchFamily="49" charset="-122"/>
              </a:defRPr>
            </a:lvl4pPr>
            <a:lvl5pPr marL="2057400" indent="-228600">
              <a:spcBef>
                <a:spcPct val="20000"/>
              </a:spcBef>
              <a:buChar char="»"/>
              <a:defRPr kumimoji="1" sz="2000">
                <a:solidFill>
                  <a:schemeClr val="tx1"/>
                </a:solidFill>
                <a:latin typeface="Comic Sans MS" pitchFamily="66" charset="0"/>
                <a:ea typeface="楷体" pitchFamily="49" charset="-122"/>
              </a:defRPr>
            </a:lvl5pPr>
            <a:lvl6pPr marL="25146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6pPr>
            <a:lvl7pPr marL="29718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7pPr>
            <a:lvl8pPr marL="34290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8pPr>
            <a:lvl9pPr marL="3886200" indent="-228600" eaLnBrk="0" fontAlgn="base" hangingPunct="0">
              <a:spcBef>
                <a:spcPct val="20000"/>
              </a:spcBef>
              <a:spcAft>
                <a:spcPct val="0"/>
              </a:spcAft>
              <a:buChar char="»"/>
              <a:defRPr kumimoji="1" sz="2000">
                <a:solidFill>
                  <a:schemeClr val="tx1"/>
                </a:solidFill>
                <a:latin typeface="Comic Sans MS" pitchFamily="66" charset="0"/>
                <a:ea typeface="楷体" pitchFamily="49" charset="-122"/>
              </a:defRPr>
            </a:lvl9pPr>
          </a:lstStyle>
          <a:p>
            <a:pPr>
              <a:spcBef>
                <a:spcPct val="0"/>
              </a:spcBef>
              <a:buFontTx/>
              <a:buNone/>
            </a:pPr>
            <a:r>
              <a:rPr kumimoji="0" lang="zh-CN" altLang="en-US" sz="3200" b="1" dirty="0">
                <a:latin typeface="黑体" panose="02010609060101010101" pitchFamily="49" charset="-122"/>
                <a:ea typeface="黑体" panose="02010609060101010101" pitchFamily="49" charset="-122"/>
              </a:rPr>
              <a:t>决策支持</a:t>
            </a:r>
          </a:p>
        </p:txBody>
      </p:sp>
      <p:graphicFrame>
        <p:nvGraphicFramePr>
          <p:cNvPr id="2" name="图示 1"/>
          <p:cNvGraphicFramePr/>
          <p:nvPr>
            <p:extLst>
              <p:ext uri="{D42A27DB-BD31-4B8C-83A1-F6EECF244321}">
                <p14:modId xmlns:p14="http://schemas.microsoft.com/office/powerpoint/2010/main" val="1978849550"/>
              </p:ext>
            </p:extLst>
          </p:nvPr>
        </p:nvGraphicFramePr>
        <p:xfrm>
          <a:off x="755576" y="1484784"/>
          <a:ext cx="4117727" cy="390954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215900" y="260350"/>
            <a:ext cx="6192838"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问题和分析：</a:t>
            </a:r>
            <a:r>
              <a:rPr kumimoji="0" lang="zh-CN" altLang="en-US" kern="0" dirty="0"/>
              <a:t>竞赛任务</a:t>
            </a:r>
          </a:p>
        </p:txBody>
      </p:sp>
      <p:sp>
        <p:nvSpPr>
          <p:cNvPr id="9219" name="内容占位符 2"/>
          <p:cNvSpPr>
            <a:spLocks noGrp="1"/>
          </p:cNvSpPr>
          <p:nvPr>
            <p:ph idx="1"/>
          </p:nvPr>
        </p:nvSpPr>
        <p:spPr/>
        <p:txBody>
          <a:bodyPr/>
          <a:lstStyle/>
          <a:p>
            <a:r>
              <a:rPr lang="zh-CN" altLang="en-US" b="1" dirty="0" smtClean="0">
                <a:latin typeface="黑体" panose="02010609060101010101" pitchFamily="49" charset="-122"/>
                <a:ea typeface="黑体" panose="02010609060101010101" pitchFamily="49" charset="-122"/>
              </a:rPr>
              <a:t>数据</a:t>
            </a:r>
            <a:endParaRPr lang="en-US" altLang="zh-CN" b="1" dirty="0" smtClean="0">
              <a:latin typeface="黑体" panose="02010609060101010101" pitchFamily="49" charset="-122"/>
              <a:ea typeface="黑体" panose="02010609060101010101" pitchFamily="49" charset="-122"/>
            </a:endParaRPr>
          </a:p>
          <a:p>
            <a:pPr lvl="1"/>
            <a:r>
              <a:rPr lang="zh-CN" altLang="en-US" dirty="0" smtClean="0"/>
              <a:t>约</a:t>
            </a:r>
            <a:r>
              <a:rPr lang="en-US" altLang="zh-CN" dirty="0" smtClean="0"/>
              <a:t>54</a:t>
            </a:r>
            <a:r>
              <a:rPr lang="zh-CN" altLang="en-US" dirty="0" smtClean="0"/>
              <a:t>万条。其中新闻数据</a:t>
            </a:r>
            <a:r>
              <a:rPr lang="en-US" altLang="zh-CN" dirty="0" smtClean="0"/>
              <a:t>36</a:t>
            </a:r>
            <a:r>
              <a:rPr lang="zh-CN" altLang="en-US" dirty="0" smtClean="0"/>
              <a:t>万条，微博数据</a:t>
            </a:r>
            <a:r>
              <a:rPr lang="en-US" altLang="zh-CN" dirty="0" smtClean="0"/>
              <a:t>18</a:t>
            </a:r>
            <a:r>
              <a:rPr lang="zh-CN" altLang="en-US" dirty="0" smtClean="0"/>
              <a:t>万条。</a:t>
            </a:r>
            <a:endParaRPr lang="en-US" altLang="zh-CN" dirty="0" smtClean="0"/>
          </a:p>
          <a:p>
            <a:r>
              <a:rPr lang="zh-CN" altLang="en-US" b="1" dirty="0">
                <a:latin typeface="黑体" panose="02010609060101010101" pitchFamily="49" charset="-122"/>
                <a:ea typeface="黑体" panose="02010609060101010101" pitchFamily="49" charset="-122"/>
              </a:rPr>
              <a:t>基本任务：</a:t>
            </a:r>
            <a:endParaRPr lang="en-US" altLang="zh-CN" b="1" dirty="0">
              <a:latin typeface="黑体" panose="02010609060101010101" pitchFamily="49" charset="-122"/>
              <a:ea typeface="黑体" panose="02010609060101010101" pitchFamily="49" charset="-122"/>
            </a:endParaRPr>
          </a:p>
          <a:p>
            <a:pPr lvl="1"/>
            <a:r>
              <a:rPr lang="zh-CN" altLang="en-US" dirty="0" smtClean="0"/>
              <a:t>通过数据清洗，剔除杂质或无关数据</a:t>
            </a:r>
            <a:endParaRPr lang="en-US" altLang="zh-CN" dirty="0" smtClean="0"/>
          </a:p>
          <a:p>
            <a:pPr lvl="1"/>
            <a:r>
              <a:rPr lang="zh-CN" altLang="en-US" dirty="0" smtClean="0"/>
              <a:t>根据模型和算法的维度需求，自定义标签</a:t>
            </a:r>
            <a:endParaRPr lang="en-US" altLang="zh-CN" dirty="0" smtClean="0"/>
          </a:p>
          <a:p>
            <a:r>
              <a:rPr lang="zh-CN" altLang="en-US" b="1" dirty="0">
                <a:latin typeface="黑体" panose="02010609060101010101" pitchFamily="49" charset="-122"/>
                <a:ea typeface="黑体" panose="02010609060101010101" pitchFamily="49" charset="-122"/>
              </a:rPr>
              <a:t>核心任务（选作）</a:t>
            </a:r>
            <a:endParaRPr lang="en-US" altLang="zh-CN" b="1" dirty="0">
              <a:latin typeface="黑体" panose="02010609060101010101" pitchFamily="49" charset="-122"/>
              <a:ea typeface="黑体" panose="02010609060101010101" pitchFamily="49" charset="-122"/>
            </a:endParaRPr>
          </a:p>
          <a:p>
            <a:pPr lvl="1"/>
            <a:r>
              <a:rPr lang="zh-CN" altLang="en-US" dirty="0" smtClean="0"/>
              <a:t>挖掘同系列事件间的相互触发关系和传播影响因素</a:t>
            </a:r>
            <a:endParaRPr lang="en-US" altLang="zh-CN" dirty="0" smtClean="0"/>
          </a:p>
          <a:p>
            <a:pPr lvl="1"/>
            <a:r>
              <a:rPr lang="zh-CN" altLang="en-US" dirty="0" smtClean="0"/>
              <a:t>挖掘不同系列事件间的可能关系和影响因素</a:t>
            </a:r>
            <a:endParaRPr lang="en-US" altLang="zh-CN" dirty="0" smtClean="0"/>
          </a:p>
          <a:p>
            <a:pPr lvl="1"/>
            <a:r>
              <a:rPr lang="zh-CN" altLang="en-US" dirty="0" smtClean="0"/>
              <a:t>对国内近期这三类公共安全事件发生的可能性进行预测</a:t>
            </a:r>
            <a:br>
              <a:rPr lang="zh-CN" altLang="en-US" dirty="0" smtClean="0"/>
            </a:b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右箭头标注 42"/>
          <p:cNvSpPr/>
          <p:nvPr/>
        </p:nvSpPr>
        <p:spPr bwMode="auto">
          <a:xfrm>
            <a:off x="5690734" y="4935169"/>
            <a:ext cx="969498" cy="338626"/>
          </a:xfrm>
          <a:prstGeom prst="rightArrowCallout">
            <a:avLst>
              <a:gd name="adj1" fmla="val 25000"/>
              <a:gd name="adj2" fmla="val 10029"/>
              <a:gd name="adj3" fmla="val 266765"/>
              <a:gd name="adj4" fmla="val 6497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16" name="饼形 15"/>
          <p:cNvSpPr/>
          <p:nvPr/>
        </p:nvSpPr>
        <p:spPr bwMode="auto">
          <a:xfrm>
            <a:off x="971600" y="1591208"/>
            <a:ext cx="1512168" cy="1143000"/>
          </a:xfrm>
          <a:prstGeom prst="pie">
            <a:avLst>
              <a:gd name="adj1" fmla="val 16276774"/>
              <a:gd name="adj2" fmla="val 5390209"/>
            </a:avLst>
          </a:prstGeom>
          <a:solidFill>
            <a:srgbClr val="CCCC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r>
              <a:rPr lang="zh-CN" altLang="en-US" dirty="0" smtClean="0">
                <a:latin typeface="楷体" panose="02010609060101010101" pitchFamily="49" charset="-122"/>
                <a:ea typeface="楷体" panose="02010609060101010101" pitchFamily="49" charset="-122"/>
              </a:rPr>
              <a:t>微 微</a:t>
            </a:r>
            <a:endParaRPr kumimoji="0" lang="en-US" altLang="zh-CN"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博</a:t>
            </a:r>
            <a:r>
              <a:rPr lang="en-US" altLang="zh-CN" dirty="0" smtClean="0">
                <a:latin typeface="楷体" panose="02010609060101010101" pitchFamily="49" charset="-122"/>
                <a:ea typeface="楷体" panose="02010609060101010101" pitchFamily="49" charset="-122"/>
              </a:rPr>
              <a:t>   </a:t>
            </a:r>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8" name="圆角矩形 7"/>
          <p:cNvSpPr/>
          <p:nvPr/>
        </p:nvSpPr>
        <p:spPr bwMode="auto">
          <a:xfrm>
            <a:off x="266967" y="2720104"/>
            <a:ext cx="1013978" cy="49287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去噪</a:t>
            </a:r>
            <a:endParaRPr lang="zh-CN" altLang="en-US" dirty="0">
              <a:solidFill>
                <a:schemeClr val="tx1"/>
              </a:solidFill>
              <a:latin typeface="楷体" panose="02010609060101010101" pitchFamily="49" charset="-122"/>
              <a:ea typeface="楷体" panose="02010609060101010101" pitchFamily="49" charset="-122"/>
            </a:endParaRPr>
          </a:p>
        </p:txBody>
      </p:sp>
      <p:sp>
        <p:nvSpPr>
          <p:cNvPr id="14" name="圆角矩形 13"/>
          <p:cNvSpPr/>
          <p:nvPr/>
        </p:nvSpPr>
        <p:spPr bwMode="auto">
          <a:xfrm>
            <a:off x="6660232" y="3721354"/>
            <a:ext cx="2151472" cy="61098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建立解释模型</a:t>
            </a:r>
            <a:endParaRPr lang="zh-CN" altLang="en-US" dirty="0">
              <a:solidFill>
                <a:schemeClr val="tx1"/>
              </a:solidFill>
              <a:latin typeface="楷体" panose="02010609060101010101" pitchFamily="49" charset="-122"/>
              <a:ea typeface="楷体" panose="02010609060101010101" pitchFamily="49" charset="-122"/>
            </a:endParaRPr>
          </a:p>
        </p:txBody>
      </p:sp>
      <p:sp>
        <p:nvSpPr>
          <p:cNvPr id="15" name="圆角矩形 14"/>
          <p:cNvSpPr/>
          <p:nvPr/>
        </p:nvSpPr>
        <p:spPr bwMode="auto">
          <a:xfrm>
            <a:off x="7181825" y="1868126"/>
            <a:ext cx="990575" cy="56673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结论</a:t>
            </a:r>
            <a:endParaRPr lang="zh-CN" altLang="en-US" dirty="0">
              <a:solidFill>
                <a:schemeClr val="tx1"/>
              </a:solidFill>
              <a:latin typeface="楷体" panose="02010609060101010101" pitchFamily="49" charset="-122"/>
              <a:ea typeface="楷体" panose="02010609060101010101" pitchFamily="49" charset="-122"/>
            </a:endParaRPr>
          </a:p>
        </p:txBody>
      </p:sp>
      <p:sp>
        <p:nvSpPr>
          <p:cNvPr id="3" name="饼形 2"/>
          <p:cNvSpPr/>
          <p:nvPr/>
        </p:nvSpPr>
        <p:spPr bwMode="auto">
          <a:xfrm>
            <a:off x="1007604" y="1592796"/>
            <a:ext cx="1512168" cy="1141412"/>
          </a:xfrm>
          <a:prstGeom prst="pie">
            <a:avLst>
              <a:gd name="adj1" fmla="val 5396506"/>
              <a:gd name="adj2" fmla="val 16200000"/>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smtClean="0">
                <a:latin typeface="楷体" panose="02010609060101010101" pitchFamily="49" charset="-122"/>
                <a:ea typeface="楷体" panose="02010609060101010101" pitchFamily="49" charset="-122"/>
              </a:rPr>
              <a:t>新</a:t>
            </a:r>
            <a:endParaRPr lang="en-US" altLang="zh-CN" dirty="0" smtClean="0">
              <a:latin typeface="楷体" panose="02010609060101010101" pitchFamily="49" charset="-122"/>
              <a:ea typeface="楷体" panose="02010609060101010101" pitchFamily="49"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dirty="0" smtClean="0">
                <a:latin typeface="楷体" panose="02010609060101010101" pitchFamily="49" charset="-122"/>
                <a:ea typeface="楷体" panose="02010609060101010101" pitchFamily="49" charset="-122"/>
              </a:rPr>
              <a:t>闻</a:t>
            </a:r>
            <a:endParaRPr kumimoji="0" lang="en-US" altLang="zh-CN"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5" name="燕尾形箭头 4"/>
          <p:cNvSpPr/>
          <p:nvPr/>
        </p:nvSpPr>
        <p:spPr bwMode="auto">
          <a:xfrm rot="5400000">
            <a:off x="1287094" y="2736386"/>
            <a:ext cx="578457" cy="590752"/>
          </a:xfrm>
          <a:prstGeom prst="notched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18" name="燕尾形箭头 17"/>
          <p:cNvSpPr/>
          <p:nvPr/>
        </p:nvSpPr>
        <p:spPr bwMode="auto">
          <a:xfrm>
            <a:off x="4139952" y="3920679"/>
            <a:ext cx="464777" cy="264405"/>
          </a:xfrm>
          <a:prstGeom prst="notchedRightArrow">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21" name="燕尾形箭头 20"/>
          <p:cNvSpPr/>
          <p:nvPr/>
        </p:nvSpPr>
        <p:spPr bwMode="auto">
          <a:xfrm>
            <a:off x="2538028" y="1868126"/>
            <a:ext cx="1468214" cy="590752"/>
          </a:xfrm>
          <a:prstGeom prst="notchedRightArrow">
            <a:avLst/>
          </a:prstGeom>
          <a:solidFill>
            <a:srgbClr val="CCCC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22" name="圆角矩形 21"/>
          <p:cNvSpPr/>
          <p:nvPr/>
        </p:nvSpPr>
        <p:spPr bwMode="auto">
          <a:xfrm>
            <a:off x="971600" y="5319435"/>
            <a:ext cx="1845011" cy="5218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划分</a:t>
            </a:r>
            <a:r>
              <a:rPr lang="zh-CN" altLang="en-US" dirty="0">
                <a:solidFill>
                  <a:schemeClr val="tx1"/>
                </a:solidFill>
                <a:latin typeface="楷体" panose="02010609060101010101" pitchFamily="49" charset="-122"/>
                <a:ea typeface="楷体" panose="02010609060101010101" pitchFamily="49" charset="-122"/>
              </a:rPr>
              <a:t>到</a:t>
            </a:r>
            <a:r>
              <a:rPr lang="zh-CN" altLang="en-US" dirty="0" smtClean="0">
                <a:solidFill>
                  <a:schemeClr val="tx1"/>
                </a:solidFill>
                <a:latin typeface="楷体" panose="02010609060101010101" pitchFamily="49" charset="-122"/>
                <a:ea typeface="楷体" panose="02010609060101010101" pitchFamily="49" charset="-122"/>
              </a:rPr>
              <a:t>事件</a:t>
            </a:r>
            <a:endParaRPr lang="zh-CN" altLang="en-US" dirty="0">
              <a:solidFill>
                <a:schemeClr val="tx1"/>
              </a:solidFill>
              <a:latin typeface="楷体" panose="02010609060101010101" pitchFamily="49" charset="-122"/>
              <a:ea typeface="楷体" panose="02010609060101010101" pitchFamily="49" charset="-122"/>
            </a:endParaRPr>
          </a:p>
        </p:txBody>
      </p:sp>
      <p:sp>
        <p:nvSpPr>
          <p:cNvPr id="6" name="矩形 5"/>
          <p:cNvSpPr/>
          <p:nvPr/>
        </p:nvSpPr>
        <p:spPr bwMode="auto">
          <a:xfrm>
            <a:off x="406747" y="3446087"/>
            <a:ext cx="816881" cy="522973"/>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暴恐</a:t>
            </a:r>
          </a:p>
        </p:txBody>
      </p:sp>
      <p:sp>
        <p:nvSpPr>
          <p:cNvPr id="27" name="矩形 26"/>
          <p:cNvSpPr/>
          <p:nvPr/>
        </p:nvSpPr>
        <p:spPr bwMode="auto">
          <a:xfrm>
            <a:off x="1250355" y="3446087"/>
            <a:ext cx="816881" cy="522973"/>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公交</a:t>
            </a:r>
          </a:p>
        </p:txBody>
      </p:sp>
      <p:sp>
        <p:nvSpPr>
          <p:cNvPr id="28" name="矩形 27"/>
          <p:cNvSpPr/>
          <p:nvPr/>
        </p:nvSpPr>
        <p:spPr bwMode="auto">
          <a:xfrm>
            <a:off x="4656150" y="3870567"/>
            <a:ext cx="1067978" cy="35052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规律总结</a:t>
            </a:r>
          </a:p>
        </p:txBody>
      </p:sp>
      <p:sp>
        <p:nvSpPr>
          <p:cNvPr id="29" name="矩形 28"/>
          <p:cNvSpPr/>
          <p:nvPr/>
        </p:nvSpPr>
        <p:spPr bwMode="auto">
          <a:xfrm>
            <a:off x="2111331" y="3446008"/>
            <a:ext cx="816881" cy="522973"/>
          </a:xfrm>
          <a:prstGeom prst="rect">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校园</a:t>
            </a:r>
          </a:p>
        </p:txBody>
      </p:sp>
      <p:sp>
        <p:nvSpPr>
          <p:cNvPr id="17" name="直角上箭头 16"/>
          <p:cNvSpPr/>
          <p:nvPr/>
        </p:nvSpPr>
        <p:spPr bwMode="auto">
          <a:xfrm rot="5400000">
            <a:off x="2426855" y="3984156"/>
            <a:ext cx="488537" cy="489383"/>
          </a:xfrm>
          <a:prstGeom prst="bentUpArrow">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31" name="直角上箭头 30"/>
          <p:cNvSpPr/>
          <p:nvPr/>
        </p:nvSpPr>
        <p:spPr bwMode="auto">
          <a:xfrm rot="5400000">
            <a:off x="1607948" y="3926499"/>
            <a:ext cx="1262185" cy="1378341"/>
          </a:xfrm>
          <a:prstGeom prst="bentUpArrow">
            <a:avLst>
              <a:gd name="adj1" fmla="val 10003"/>
              <a:gd name="adj2" fmla="val 11367"/>
              <a:gd name="adj3" fmla="val 14093"/>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32" name="直角上箭头 31"/>
          <p:cNvSpPr/>
          <p:nvPr/>
        </p:nvSpPr>
        <p:spPr bwMode="auto">
          <a:xfrm rot="5400000">
            <a:off x="753809" y="3954901"/>
            <a:ext cx="2144724" cy="2204081"/>
          </a:xfrm>
          <a:prstGeom prst="bentUpArrow">
            <a:avLst>
              <a:gd name="adj1" fmla="val 5943"/>
              <a:gd name="adj2" fmla="val 6037"/>
              <a:gd name="adj3" fmla="val 7325"/>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40" name="圆柱形 39"/>
          <p:cNvSpPr/>
          <p:nvPr/>
        </p:nvSpPr>
        <p:spPr bwMode="auto">
          <a:xfrm>
            <a:off x="3104605" y="4091178"/>
            <a:ext cx="909229" cy="360044"/>
          </a:xfrm>
          <a:prstGeom prst="can">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事件</a:t>
            </a:r>
            <a:r>
              <a:rPr kumimoji="0" lang="en-US" altLang="zh-CN"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N</a:t>
            </a:r>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41" name="圆柱形 40"/>
          <p:cNvSpPr/>
          <p:nvPr/>
        </p:nvSpPr>
        <p:spPr bwMode="auto">
          <a:xfrm>
            <a:off x="3104605" y="3839150"/>
            <a:ext cx="909229" cy="360044"/>
          </a:xfrm>
          <a:prstGeom prst="can">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smtClean="0">
                <a:latin typeface="楷体" panose="02010609060101010101" pitchFamily="49" charset="-122"/>
                <a:ea typeface="楷体" panose="02010609060101010101" pitchFamily="49" charset="-122"/>
              </a:rPr>
              <a:t>…</a:t>
            </a:r>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42" name="圆柱形 41"/>
          <p:cNvSpPr/>
          <p:nvPr/>
        </p:nvSpPr>
        <p:spPr bwMode="auto">
          <a:xfrm>
            <a:off x="3104604" y="3560635"/>
            <a:ext cx="909229" cy="360044"/>
          </a:xfrm>
          <a:prstGeom prst="can">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事件</a:t>
            </a:r>
            <a:r>
              <a:rPr kumimoji="0" lang="en-US" altLang="zh-CN"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a:t>
            </a:r>
            <a:endParaRPr kumimoji="0" lang="zh-CN" altLang="en-US" sz="1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44" name="圆柱形 43"/>
          <p:cNvSpPr/>
          <p:nvPr/>
        </p:nvSpPr>
        <p:spPr bwMode="auto">
          <a:xfrm>
            <a:off x="3104601" y="5162392"/>
            <a:ext cx="909229" cy="360044"/>
          </a:xfrm>
          <a:prstGeom prst="can">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事件</a:t>
            </a:r>
            <a:r>
              <a:rPr kumimoji="0" lang="en-US" altLang="zh-CN"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N</a:t>
            </a:r>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45" name="圆柱形 44"/>
          <p:cNvSpPr/>
          <p:nvPr/>
        </p:nvSpPr>
        <p:spPr bwMode="auto">
          <a:xfrm>
            <a:off x="3104601" y="4910364"/>
            <a:ext cx="909229" cy="360044"/>
          </a:xfrm>
          <a:prstGeom prst="can">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smtClean="0">
                <a:latin typeface="楷体" panose="02010609060101010101" pitchFamily="49" charset="-122"/>
                <a:ea typeface="楷体" panose="02010609060101010101" pitchFamily="49" charset="-122"/>
              </a:rPr>
              <a:t>…</a:t>
            </a:r>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46" name="圆柱形 45"/>
          <p:cNvSpPr/>
          <p:nvPr/>
        </p:nvSpPr>
        <p:spPr bwMode="auto">
          <a:xfrm>
            <a:off x="3104600" y="4631849"/>
            <a:ext cx="909229" cy="360044"/>
          </a:xfrm>
          <a:prstGeom prst="can">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事件</a:t>
            </a:r>
            <a:r>
              <a:rPr kumimoji="0" lang="en-US" altLang="zh-CN"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a:t>
            </a:r>
            <a:endParaRPr kumimoji="0" lang="zh-CN" altLang="en-US" sz="1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47" name="圆柱形 46"/>
          <p:cNvSpPr/>
          <p:nvPr/>
        </p:nvSpPr>
        <p:spPr bwMode="auto">
          <a:xfrm>
            <a:off x="3104604" y="6268468"/>
            <a:ext cx="909229" cy="360044"/>
          </a:xfrm>
          <a:prstGeom prst="can">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事件</a:t>
            </a:r>
            <a:r>
              <a:rPr kumimoji="0" lang="en-US" altLang="zh-CN"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N</a:t>
            </a:r>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48" name="圆柱形 47"/>
          <p:cNvSpPr/>
          <p:nvPr/>
        </p:nvSpPr>
        <p:spPr bwMode="auto">
          <a:xfrm>
            <a:off x="3104604" y="6016440"/>
            <a:ext cx="909229" cy="360044"/>
          </a:xfrm>
          <a:prstGeom prst="can">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smtClean="0">
                <a:latin typeface="楷体" panose="02010609060101010101" pitchFamily="49" charset="-122"/>
                <a:ea typeface="楷体" panose="02010609060101010101" pitchFamily="49" charset="-122"/>
              </a:rPr>
              <a:t>…</a:t>
            </a:r>
            <a:endParaRPr kumimoji="0" lang="zh-CN" altLang="en-US" sz="2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49" name="圆柱形 48"/>
          <p:cNvSpPr/>
          <p:nvPr/>
        </p:nvSpPr>
        <p:spPr bwMode="auto">
          <a:xfrm>
            <a:off x="3104603" y="5737925"/>
            <a:ext cx="909229" cy="360044"/>
          </a:xfrm>
          <a:prstGeom prst="can">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事件</a:t>
            </a:r>
            <a:r>
              <a:rPr kumimoji="0" lang="en-US" altLang="zh-CN" sz="14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a:t>
            </a:r>
            <a:endParaRPr kumimoji="0" lang="zh-CN" altLang="en-US" sz="1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50" name="燕尾形箭头 49"/>
          <p:cNvSpPr/>
          <p:nvPr/>
        </p:nvSpPr>
        <p:spPr bwMode="auto">
          <a:xfrm>
            <a:off x="4103948" y="4978228"/>
            <a:ext cx="464777" cy="264405"/>
          </a:xfrm>
          <a:prstGeom prst="notchedRightArrow">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51" name="燕尾形箭头 50"/>
          <p:cNvSpPr/>
          <p:nvPr/>
        </p:nvSpPr>
        <p:spPr bwMode="auto">
          <a:xfrm>
            <a:off x="4099728" y="5999476"/>
            <a:ext cx="464777" cy="264405"/>
          </a:xfrm>
          <a:prstGeom prst="notched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52" name="矩形 51"/>
          <p:cNvSpPr/>
          <p:nvPr/>
        </p:nvSpPr>
        <p:spPr bwMode="auto">
          <a:xfrm>
            <a:off x="4656150" y="4935169"/>
            <a:ext cx="1067978" cy="35052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规律总结</a:t>
            </a:r>
          </a:p>
        </p:txBody>
      </p:sp>
      <p:sp>
        <p:nvSpPr>
          <p:cNvPr id="53" name="矩形 52"/>
          <p:cNvSpPr/>
          <p:nvPr/>
        </p:nvSpPr>
        <p:spPr bwMode="auto">
          <a:xfrm>
            <a:off x="4656150" y="5956417"/>
            <a:ext cx="1067978" cy="35052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规律总结</a:t>
            </a:r>
          </a:p>
        </p:txBody>
      </p:sp>
      <p:sp>
        <p:nvSpPr>
          <p:cNvPr id="54" name="圆柱形 53"/>
          <p:cNvSpPr/>
          <p:nvPr/>
        </p:nvSpPr>
        <p:spPr bwMode="auto">
          <a:xfrm>
            <a:off x="4006242" y="2297019"/>
            <a:ext cx="1101391" cy="519913"/>
          </a:xfrm>
          <a:prstGeom prst="can">
            <a:avLst/>
          </a:prstGeom>
          <a:solidFill>
            <a:srgbClr val="CCCC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dirty="0" smtClean="0">
                <a:latin typeface="楷体" panose="02010609060101010101" pitchFamily="49" charset="-122"/>
                <a:ea typeface="楷体" panose="02010609060101010101" pitchFamily="49" charset="-122"/>
              </a:rPr>
              <a:t>消极</a:t>
            </a:r>
            <a:endParaRPr kumimoji="0" lang="zh-CN" altLang="en-US" sz="3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57" name="圆柱形 56"/>
          <p:cNvSpPr/>
          <p:nvPr/>
        </p:nvSpPr>
        <p:spPr bwMode="auto">
          <a:xfrm>
            <a:off x="4006242" y="1919553"/>
            <a:ext cx="1101391" cy="519913"/>
          </a:xfrm>
          <a:prstGeom prst="can">
            <a:avLst/>
          </a:prstGeom>
          <a:solidFill>
            <a:srgbClr val="CCCC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中性</a:t>
            </a:r>
            <a:endParaRPr kumimoji="0" lang="zh-CN" altLang="en-US" sz="3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58" name="圆柱形 57"/>
          <p:cNvSpPr/>
          <p:nvPr/>
        </p:nvSpPr>
        <p:spPr bwMode="auto">
          <a:xfrm>
            <a:off x="4006242" y="1522946"/>
            <a:ext cx="1101391" cy="519913"/>
          </a:xfrm>
          <a:prstGeom prst="can">
            <a:avLst/>
          </a:prstGeom>
          <a:solidFill>
            <a:srgbClr val="CCCC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积极</a:t>
            </a:r>
            <a:endParaRPr kumimoji="0" lang="zh-CN" altLang="en-US" sz="3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63" name="右箭头标注 62"/>
          <p:cNvSpPr/>
          <p:nvPr/>
        </p:nvSpPr>
        <p:spPr bwMode="auto">
          <a:xfrm>
            <a:off x="5726738" y="5949280"/>
            <a:ext cx="969498" cy="369160"/>
          </a:xfrm>
          <a:prstGeom prst="rightArrowCallout">
            <a:avLst>
              <a:gd name="adj1" fmla="val 25000"/>
              <a:gd name="adj2" fmla="val 10029"/>
              <a:gd name="adj3" fmla="val 262623"/>
              <a:gd name="adj4" fmla="val 6497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66" name="燕尾形箭头 65"/>
          <p:cNvSpPr/>
          <p:nvPr/>
        </p:nvSpPr>
        <p:spPr bwMode="auto">
          <a:xfrm>
            <a:off x="5256076" y="1868126"/>
            <a:ext cx="1679684" cy="590752"/>
          </a:xfrm>
          <a:prstGeom prst="notchedRightArrow">
            <a:avLst/>
          </a:prstGeom>
          <a:solidFill>
            <a:srgbClr val="CCCC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67" name="圆角矩形 66"/>
          <p:cNvSpPr/>
          <p:nvPr/>
        </p:nvSpPr>
        <p:spPr bwMode="auto">
          <a:xfrm>
            <a:off x="6697093" y="5744488"/>
            <a:ext cx="2151472" cy="61098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建立解释模型</a:t>
            </a:r>
            <a:endParaRPr lang="zh-CN" altLang="en-US" dirty="0">
              <a:solidFill>
                <a:schemeClr val="tx1"/>
              </a:solidFill>
              <a:latin typeface="楷体" panose="02010609060101010101" pitchFamily="49" charset="-122"/>
              <a:ea typeface="楷体" panose="02010609060101010101" pitchFamily="49" charset="-122"/>
            </a:endParaRPr>
          </a:p>
        </p:txBody>
      </p:sp>
      <p:sp>
        <p:nvSpPr>
          <p:cNvPr id="68" name="圆角矩形 67"/>
          <p:cNvSpPr/>
          <p:nvPr/>
        </p:nvSpPr>
        <p:spPr bwMode="auto">
          <a:xfrm>
            <a:off x="5359067" y="1340768"/>
            <a:ext cx="1473702" cy="49287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统计分析</a:t>
            </a:r>
            <a:endParaRPr lang="zh-CN" altLang="en-US" dirty="0">
              <a:solidFill>
                <a:schemeClr val="tx1"/>
              </a:solidFill>
              <a:latin typeface="楷体" panose="02010609060101010101" pitchFamily="49" charset="-122"/>
              <a:ea typeface="楷体" panose="02010609060101010101" pitchFamily="49" charset="-122"/>
            </a:endParaRPr>
          </a:p>
        </p:txBody>
      </p:sp>
      <p:sp>
        <p:nvSpPr>
          <p:cNvPr id="69" name="圆角矩形 68"/>
          <p:cNvSpPr/>
          <p:nvPr/>
        </p:nvSpPr>
        <p:spPr bwMode="auto">
          <a:xfrm>
            <a:off x="2416431" y="1340768"/>
            <a:ext cx="1543501" cy="47813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极性判别</a:t>
            </a:r>
            <a:endParaRPr lang="zh-CN" altLang="en-US" dirty="0">
              <a:solidFill>
                <a:schemeClr val="tx1"/>
              </a:solidFill>
              <a:latin typeface="楷体" panose="02010609060101010101" pitchFamily="49" charset="-122"/>
              <a:ea typeface="楷体" panose="02010609060101010101" pitchFamily="49" charset="-122"/>
            </a:endParaRPr>
          </a:p>
        </p:txBody>
      </p:sp>
      <p:sp>
        <p:nvSpPr>
          <p:cNvPr id="72" name="标题 1"/>
          <p:cNvSpPr txBox="1">
            <a:spLocks/>
          </p:cNvSpPr>
          <p:nvPr/>
        </p:nvSpPr>
        <p:spPr bwMode="auto">
          <a:xfrm>
            <a:off x="215900" y="260350"/>
            <a:ext cx="6192838"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问题和分析：</a:t>
            </a:r>
            <a:r>
              <a:rPr kumimoji="0" lang="zh-CN" altLang="en-US" kern="0" dirty="0"/>
              <a:t>分析思路</a:t>
            </a:r>
          </a:p>
        </p:txBody>
      </p:sp>
      <p:sp>
        <p:nvSpPr>
          <p:cNvPr id="55" name="右箭头标注 54"/>
          <p:cNvSpPr/>
          <p:nvPr/>
        </p:nvSpPr>
        <p:spPr bwMode="auto">
          <a:xfrm>
            <a:off x="5654730" y="3890221"/>
            <a:ext cx="969498" cy="338626"/>
          </a:xfrm>
          <a:prstGeom prst="rightArrowCallout">
            <a:avLst>
              <a:gd name="adj1" fmla="val 25000"/>
              <a:gd name="adj2" fmla="val 10029"/>
              <a:gd name="adj3" fmla="val 266765"/>
              <a:gd name="adj4" fmla="val 6497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sp>
        <p:nvSpPr>
          <p:cNvPr id="56" name="圆角矩形 55"/>
          <p:cNvSpPr/>
          <p:nvPr/>
        </p:nvSpPr>
        <p:spPr bwMode="auto">
          <a:xfrm>
            <a:off x="6697093" y="4784894"/>
            <a:ext cx="2151472" cy="61098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zh-CN" altLang="en-US" dirty="0" smtClean="0">
                <a:solidFill>
                  <a:schemeClr val="tx1"/>
                </a:solidFill>
                <a:latin typeface="楷体" panose="02010609060101010101" pitchFamily="49" charset="-122"/>
                <a:ea typeface="楷体" panose="02010609060101010101" pitchFamily="49" charset="-122"/>
              </a:rPr>
              <a:t>建立解释模型</a:t>
            </a:r>
            <a:endParaRPr lang="zh-CN" altLang="en-US" dirty="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47"/>
                                        </p:tgtEl>
                                        <p:attrNameLst>
                                          <p:attrName>fillcolor</p:attrName>
                                        </p:attrNameLst>
                                      </p:cBhvr>
                                      <p:to>
                                        <a:srgbClr val="339933"/>
                                      </p:to>
                                    </p:animClr>
                                    <p:set>
                                      <p:cBhvr>
                                        <p:cTn id="37" dur="2000" fill="hold"/>
                                        <p:tgtEl>
                                          <p:spTgt spid="47"/>
                                        </p:tgtEl>
                                        <p:attrNameLst>
                                          <p:attrName>fill.type</p:attrName>
                                        </p:attrNameLst>
                                      </p:cBhvr>
                                      <p:to>
                                        <p:strVal val="solid"/>
                                      </p:to>
                                    </p:set>
                                    <p:set>
                                      <p:cBhvr>
                                        <p:cTn id="38" dur="2000" fill="hold"/>
                                        <p:tgtEl>
                                          <p:spTgt spid="47"/>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2000" fill="hold"/>
                                        <p:tgtEl>
                                          <p:spTgt spid="48"/>
                                        </p:tgtEl>
                                        <p:attrNameLst>
                                          <p:attrName>fillcolor</p:attrName>
                                        </p:attrNameLst>
                                      </p:cBhvr>
                                      <p:to>
                                        <a:srgbClr val="339933"/>
                                      </p:to>
                                    </p:animClr>
                                    <p:set>
                                      <p:cBhvr>
                                        <p:cTn id="41" dur="2000" fill="hold"/>
                                        <p:tgtEl>
                                          <p:spTgt spid="48"/>
                                        </p:tgtEl>
                                        <p:attrNameLst>
                                          <p:attrName>fill.type</p:attrName>
                                        </p:attrNameLst>
                                      </p:cBhvr>
                                      <p:to>
                                        <p:strVal val="solid"/>
                                      </p:to>
                                    </p:set>
                                    <p:set>
                                      <p:cBhvr>
                                        <p:cTn id="42" dur="2000" fill="hold"/>
                                        <p:tgtEl>
                                          <p:spTgt spid="48"/>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49"/>
                                        </p:tgtEl>
                                        <p:attrNameLst>
                                          <p:attrName>fillcolor</p:attrName>
                                        </p:attrNameLst>
                                      </p:cBhvr>
                                      <p:to>
                                        <a:srgbClr val="339933"/>
                                      </p:to>
                                    </p:animClr>
                                    <p:set>
                                      <p:cBhvr>
                                        <p:cTn id="45" dur="2000" fill="hold"/>
                                        <p:tgtEl>
                                          <p:spTgt spid="49"/>
                                        </p:tgtEl>
                                        <p:attrNameLst>
                                          <p:attrName>fill.type</p:attrName>
                                        </p:attrNameLst>
                                      </p:cBhvr>
                                      <p:to>
                                        <p:strVal val="solid"/>
                                      </p:to>
                                    </p:set>
                                    <p:set>
                                      <p:cBhvr>
                                        <p:cTn id="46" dur="2000" fill="hold"/>
                                        <p:tgtEl>
                                          <p:spTgt spid="49"/>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8" grpId="0" animBg="1"/>
      <p:bldP spid="14" grpId="0" animBg="1"/>
      <p:bldP spid="15" grpId="0" animBg="1"/>
      <p:bldP spid="5" grpId="0" animBg="1"/>
      <p:bldP spid="18" grpId="0" animBg="1"/>
      <p:bldP spid="21" grpId="0" animBg="1"/>
      <p:bldP spid="22" grpId="0" animBg="1"/>
      <p:bldP spid="6" grpId="0" animBg="1"/>
      <p:bldP spid="27" grpId="0" animBg="1"/>
      <p:bldP spid="28" grpId="0" animBg="1"/>
      <p:bldP spid="29" grpId="0" animBg="1"/>
      <p:bldP spid="17" grpId="0" animBg="1"/>
      <p:bldP spid="31" grpId="0" animBg="1"/>
      <p:bldP spid="32" grpId="0" animBg="1"/>
      <p:bldP spid="40" grpId="0" animBg="1"/>
      <p:bldP spid="41" grpId="0" animBg="1"/>
      <p:bldP spid="42"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7" grpId="0" animBg="1"/>
      <p:bldP spid="58" grpId="0" animBg="1"/>
      <p:bldP spid="63" grpId="0" animBg="1"/>
      <p:bldP spid="66" grpId="0" animBg="1"/>
      <p:bldP spid="67" grpId="0" animBg="1"/>
      <p:bldP spid="68" grpId="0" animBg="1"/>
      <p:bldP spid="69" grpId="0" animBg="1"/>
      <p:bldP spid="55"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z="4000" b="1" dirty="0"/>
              <a:t>目录</a:t>
            </a:r>
          </a:p>
        </p:txBody>
      </p:sp>
      <p:sp>
        <p:nvSpPr>
          <p:cNvPr id="3" name="内容占位符 2"/>
          <p:cNvSpPr>
            <a:spLocks noGrp="1"/>
          </p:cNvSpPr>
          <p:nvPr>
            <p:ph idx="1"/>
          </p:nvPr>
        </p:nvSpPr>
        <p:spPr/>
        <p:txBody>
          <a:bodyPr/>
          <a:lstStyle/>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问题和分析</a:t>
            </a:r>
            <a:endParaRPr kumimoji="0" lang="en-US" altLang="zh-CN" sz="2400" dirty="0" smtClean="0">
              <a:solidFill>
                <a:schemeClr val="bg1">
                  <a:lumMod val="75000"/>
                </a:schemeClr>
              </a:solidFill>
              <a:latin typeface="黑体" pitchFamily="49" charset="-122"/>
              <a:ea typeface="黑体" pitchFamily="49" charset="-122"/>
            </a:endParaRPr>
          </a:p>
          <a:p>
            <a:pPr>
              <a:buFont typeface="Wingdings" pitchFamily="2" charset="2"/>
              <a:buChar char="Ø"/>
            </a:pPr>
            <a:r>
              <a:rPr kumimoji="0" lang="zh-CN" altLang="en-US" sz="2400" dirty="0" smtClean="0">
                <a:latin typeface="黑体" pitchFamily="49" charset="-122"/>
                <a:ea typeface="黑体" pitchFamily="49" charset="-122"/>
              </a:rPr>
              <a:t>微博信息处理</a:t>
            </a:r>
            <a:endParaRPr kumimoji="0" lang="en-US" altLang="zh-CN" sz="2400" dirty="0" smtClean="0">
              <a:latin typeface="黑体" pitchFamily="49" charset="-122"/>
              <a:ea typeface="黑体" pitchFamily="49" charset="-122"/>
            </a:endParaRPr>
          </a:p>
          <a:p>
            <a:pPr lvl="1">
              <a:buFont typeface="Wingdings" pitchFamily="2" charset="2"/>
              <a:buChar char="Ø"/>
            </a:pPr>
            <a:r>
              <a:rPr kumimoji="0" lang="zh-CN" altLang="en-US" sz="2000" dirty="0">
                <a:latin typeface="楷体" panose="02010609060101010101" pitchFamily="49" charset="-122"/>
              </a:rPr>
              <a:t>极性判别</a:t>
            </a:r>
            <a:endParaRPr kumimoji="0" lang="en-US" altLang="zh-CN" sz="2000" dirty="0">
              <a:latin typeface="楷体" panose="02010609060101010101" pitchFamily="49" charset="-122"/>
            </a:endParaRPr>
          </a:p>
          <a:p>
            <a:pPr lvl="1">
              <a:buFont typeface="Wingdings" pitchFamily="2" charset="2"/>
              <a:buChar char="Ø"/>
            </a:pPr>
            <a:r>
              <a:rPr kumimoji="0" lang="zh-CN" altLang="en-US" sz="2000" dirty="0">
                <a:latin typeface="楷体" panose="02010609060101010101" pitchFamily="49" charset="-122"/>
              </a:rPr>
              <a:t>分析总结</a:t>
            </a:r>
            <a:endParaRPr kumimoji="0" lang="en-US" altLang="zh-CN" sz="2000" dirty="0">
              <a:latin typeface="楷体" panose="02010609060101010101"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新闻信息处理</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去噪</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事件抽取</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规律挖掘</a:t>
            </a:r>
            <a:endParaRPr kumimoji="0" lang="en-US" altLang="zh-CN" sz="2000" dirty="0">
              <a:solidFill>
                <a:schemeClr val="bg1">
                  <a:lumMod val="75000"/>
                </a:schemeClr>
              </a:solidFill>
              <a:latin typeface="楷体" panose="02010609060101010101"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模型分析</a:t>
            </a:r>
            <a:endParaRPr kumimoji="0" lang="en-US" altLang="zh-CN" sz="2400" dirty="0" smtClean="0">
              <a:solidFill>
                <a:schemeClr val="bg1">
                  <a:lumMod val="75000"/>
                </a:schemeClr>
              </a:solidFill>
              <a:latin typeface="黑体" pitchFamily="49" charset="-122"/>
              <a:ea typeface="黑体"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暴恐预测模型</a:t>
            </a:r>
            <a:endParaRPr kumimoji="0" lang="en-US" altLang="zh-CN" sz="2000" dirty="0">
              <a:solidFill>
                <a:schemeClr val="bg1">
                  <a:lumMod val="75000"/>
                </a:schemeClr>
              </a:solidFill>
              <a:latin typeface="楷体" panose="02010609060101010101" pitchFamily="49" charset="-122"/>
            </a:endParaRPr>
          </a:p>
          <a:p>
            <a:pPr lvl="1">
              <a:buFont typeface="Wingdings" pitchFamily="2" charset="2"/>
              <a:buChar char="Ø"/>
            </a:pPr>
            <a:r>
              <a:rPr kumimoji="0" lang="zh-CN" altLang="en-US" sz="2000" dirty="0">
                <a:solidFill>
                  <a:schemeClr val="bg1">
                    <a:lumMod val="75000"/>
                  </a:schemeClr>
                </a:solidFill>
                <a:latin typeface="楷体" panose="02010609060101010101" pitchFamily="49" charset="-122"/>
              </a:rPr>
              <a:t>传播影响</a:t>
            </a:r>
            <a:r>
              <a:rPr kumimoji="0" lang="zh-CN" altLang="en-US" sz="2000" dirty="0" smtClean="0">
                <a:solidFill>
                  <a:schemeClr val="bg1">
                    <a:lumMod val="75000"/>
                  </a:schemeClr>
                </a:solidFill>
                <a:latin typeface="楷体" panose="02010609060101010101" pitchFamily="49" charset="-122"/>
              </a:rPr>
              <a:t>模型</a:t>
            </a:r>
            <a:endParaRPr kumimoji="0" lang="en-US" altLang="zh-CN" sz="2400" dirty="0" smtClean="0">
              <a:solidFill>
                <a:schemeClr val="bg1">
                  <a:lumMod val="75000"/>
                </a:schemeClr>
              </a:solidFill>
              <a:latin typeface="黑体" pitchFamily="49" charset="-122"/>
              <a:ea typeface="黑体" pitchFamily="49" charset="-122"/>
            </a:endParaRPr>
          </a:p>
          <a:p>
            <a:pPr>
              <a:buFont typeface="Wingdings" pitchFamily="2" charset="2"/>
              <a:buChar char="Ø"/>
            </a:pPr>
            <a:r>
              <a:rPr kumimoji="0" lang="zh-CN" altLang="en-US" sz="2400" dirty="0" smtClean="0">
                <a:solidFill>
                  <a:schemeClr val="bg1">
                    <a:lumMod val="75000"/>
                  </a:schemeClr>
                </a:solidFill>
                <a:latin typeface="黑体" pitchFamily="49" charset="-122"/>
                <a:ea typeface="黑体" pitchFamily="49" charset="-122"/>
              </a:rPr>
              <a:t>总结</a:t>
            </a:r>
            <a:endParaRPr kumimoji="0" lang="en-US" altLang="zh-CN" sz="2400" dirty="0" smtClean="0">
              <a:solidFill>
                <a:schemeClr val="bg1">
                  <a:lumMod val="75000"/>
                </a:schemeClr>
              </a:solidFill>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332958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215900" y="260350"/>
            <a:ext cx="6192838"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微</a:t>
            </a:r>
            <a:r>
              <a:rPr kumimoji="0" lang="zh-CN" altLang="en-US" sz="4000" b="1" kern="0" dirty="0" smtClean="0"/>
              <a:t>博信息处理</a:t>
            </a:r>
            <a:r>
              <a:rPr kumimoji="0" lang="zh-CN" altLang="en-US" sz="4000" kern="0" dirty="0" smtClean="0"/>
              <a:t>：</a:t>
            </a:r>
            <a:r>
              <a:rPr kumimoji="0" lang="zh-CN" altLang="en-US" kern="0" dirty="0" smtClean="0"/>
              <a:t>极性判别</a:t>
            </a:r>
            <a:endParaRPr lang="zh-CN" altLang="en-US" kern="0" dirty="0" smtClean="0"/>
          </a:p>
        </p:txBody>
      </p:sp>
      <p:graphicFrame>
        <p:nvGraphicFramePr>
          <p:cNvPr id="9" name="图示 8"/>
          <p:cNvGraphicFramePr/>
          <p:nvPr>
            <p:extLst>
              <p:ext uri="{D42A27DB-BD31-4B8C-83A1-F6EECF244321}">
                <p14:modId xmlns:p14="http://schemas.microsoft.com/office/powerpoint/2010/main" val="1501083799"/>
              </p:ext>
            </p:extLst>
          </p:nvPr>
        </p:nvGraphicFramePr>
        <p:xfrm>
          <a:off x="1774162" y="1160463"/>
          <a:ext cx="6472687" cy="4369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0" name="内容占位符 2"/>
              <p:cNvSpPr>
                <a:spLocks noGrp="1"/>
              </p:cNvSpPr>
              <p:nvPr>
                <p:ph idx="1"/>
              </p:nvPr>
            </p:nvSpPr>
            <p:spPr>
              <a:xfrm>
                <a:off x="468634" y="1448780"/>
                <a:ext cx="8351838" cy="4248150"/>
              </a:xfrm>
            </p:spPr>
            <p:txBody>
              <a:bodyPr/>
              <a:lstStyle/>
              <a:p>
                <a:r>
                  <a:rPr kumimoji="0" lang="zh-CN" altLang="en-US" sz="2400" dirty="0" smtClean="0">
                    <a:latin typeface="黑体" panose="02010609060101010101" pitchFamily="49" charset="-122"/>
                    <a:ea typeface="黑体" panose="02010609060101010101" pitchFamily="49" charset="-122"/>
                  </a:rPr>
                  <a:t>目的</a:t>
                </a:r>
                <a:endParaRPr kumimoji="0" lang="en-US" altLang="zh-CN" sz="2400" dirty="0" smtClean="0">
                  <a:latin typeface="黑体" panose="02010609060101010101" pitchFamily="49" charset="-122"/>
                  <a:ea typeface="黑体" panose="02010609060101010101" pitchFamily="49" charset="-122"/>
                </a:endParaRPr>
              </a:p>
              <a:p>
                <a:pPr lvl="1"/>
                <a:r>
                  <a:rPr kumimoji="0" lang="zh-CN" altLang="en-US" sz="2000" dirty="0" smtClean="0">
                    <a:latin typeface="楷体" panose="02010609060101010101" pitchFamily="49" charset="-122"/>
                  </a:rPr>
                  <a:t>获取舆论倾向</a:t>
                </a:r>
                <a:endParaRPr kumimoji="0" lang="en-US" altLang="zh-CN" sz="2000" dirty="0" smtClean="0">
                  <a:latin typeface="楷体" panose="02010609060101010101" pitchFamily="49" charset="-122"/>
                </a:endParaRPr>
              </a:p>
              <a:p>
                <a:pPr lvl="1"/>
                <a:r>
                  <a:rPr kumimoji="0" lang="zh-CN" altLang="en-US" sz="2000" dirty="0" smtClean="0">
                    <a:latin typeface="楷体" panose="02010609060101010101" pitchFamily="49" charset="-122"/>
                  </a:rPr>
                  <a:t>探索事件影响</a:t>
                </a:r>
                <a:r>
                  <a:rPr kumimoji="0" lang="zh-CN" altLang="en-US" sz="2000" dirty="0">
                    <a:latin typeface="楷体" panose="02010609060101010101" pitchFamily="49" charset="-122"/>
                  </a:rPr>
                  <a:t>的平复</a:t>
                </a:r>
                <a:r>
                  <a:rPr kumimoji="0" lang="zh-CN" altLang="en-US" sz="2000" dirty="0" smtClean="0">
                    <a:latin typeface="楷体" panose="02010609060101010101" pitchFamily="49" charset="-122"/>
                  </a:rPr>
                  <a:t>过程</a:t>
                </a:r>
                <a:endParaRPr kumimoji="0" lang="en-US" altLang="zh-CN" sz="2000" dirty="0" smtClean="0">
                  <a:latin typeface="楷体" panose="02010609060101010101" pitchFamily="49" charset="-122"/>
                </a:endParaRPr>
              </a:p>
              <a:p>
                <a:r>
                  <a:rPr kumimoji="0" lang="zh-CN" altLang="en-US" sz="2400" dirty="0">
                    <a:latin typeface="黑体" panose="02010609060101010101" pitchFamily="49" charset="-122"/>
                    <a:ea typeface="黑体" panose="02010609060101010101" pitchFamily="49" charset="-122"/>
                  </a:rPr>
                  <a:t>方法</a:t>
                </a:r>
                <a:endParaRPr kumimoji="0" lang="en-US" altLang="zh-CN" sz="2400" dirty="0">
                  <a:latin typeface="黑体" panose="02010609060101010101" pitchFamily="49" charset="-122"/>
                  <a:ea typeface="黑体" panose="02010609060101010101" pitchFamily="49" charset="-122"/>
                </a:endParaRPr>
              </a:p>
              <a:p>
                <a:pPr lvl="1"/>
                <a:r>
                  <a:rPr kumimoji="0" lang="en-US" altLang="zh-CN" sz="2000" dirty="0" err="1">
                    <a:latin typeface="楷体" panose="02010609060101010101" pitchFamily="49" charset="-122"/>
                  </a:rPr>
                  <a:t>LingPipe</a:t>
                </a:r>
                <a:endParaRPr kumimoji="0" lang="en-US" altLang="zh-CN" sz="2000" dirty="0">
                  <a:latin typeface="楷体" panose="02010609060101010101" pitchFamily="49" charset="-122"/>
                </a:endParaRPr>
              </a:p>
              <a:p>
                <a:pPr lvl="1"/>
                <a:r>
                  <a:rPr kumimoji="0" lang="en-US" altLang="zh-CN" sz="2000" dirty="0">
                    <a:latin typeface="楷体" panose="02010609060101010101" pitchFamily="49" charset="-122"/>
                  </a:rPr>
                  <a:t>Logistic Regression</a:t>
                </a:r>
              </a:p>
              <a:p>
                <a:pPr lvl="1"/>
                <a:r>
                  <a:rPr kumimoji="0" lang="zh-CN" altLang="en-US" sz="2000" dirty="0">
                    <a:latin typeface="楷体" panose="02010609060101010101" pitchFamily="49" charset="-122"/>
                  </a:rPr>
                  <a:t>半监督训练</a:t>
                </a:r>
                <a:endParaRPr kumimoji="0" lang="en-US" altLang="zh-CN" sz="2000" dirty="0">
                  <a:latin typeface="楷体" panose="02010609060101010101" pitchFamily="49" charset="-122"/>
                </a:endParaRPr>
              </a:p>
              <a:p>
                <a:r>
                  <a:rPr kumimoji="0" lang="zh-CN" altLang="en-US" sz="2400" dirty="0" smtClean="0">
                    <a:latin typeface="黑体" panose="02010609060101010101" pitchFamily="49" charset="-122"/>
                    <a:ea typeface="黑体" panose="02010609060101010101" pitchFamily="49" charset="-122"/>
                  </a:rPr>
                  <a:t>结果</a:t>
                </a:r>
                <a:endParaRPr kumimoji="0" lang="en-US" altLang="zh-CN" sz="2400" dirty="0" smtClean="0">
                  <a:latin typeface="黑体" panose="02010609060101010101" pitchFamily="49" charset="-122"/>
                  <a:ea typeface="黑体" panose="02010609060101010101" pitchFamily="49" charset="-122"/>
                </a:endParaRPr>
              </a:p>
              <a:p>
                <a:pPr lvl="1"/>
                <a:r>
                  <a:rPr kumimoji="0" lang="zh-CN" altLang="en-US" sz="2000" dirty="0">
                    <a:latin typeface="楷体" panose="02010609060101010101" pitchFamily="49" charset="-122"/>
                  </a:rPr>
                  <a:t>正确率</a:t>
                </a:r>
                <a14:m>
                  <m:oMath xmlns:m="http://schemas.openxmlformats.org/officeDocument/2006/math">
                    <m:r>
                      <a:rPr kumimoji="0" lang="en-US" altLang="zh-CN" sz="2000">
                        <a:latin typeface="Cambria Math"/>
                      </a:rPr>
                      <m:t>≥</m:t>
                    </m:r>
                  </m:oMath>
                </a14:m>
                <a:r>
                  <a:rPr kumimoji="0" lang="en-US" altLang="zh-CN" sz="2000" dirty="0">
                    <a:latin typeface="楷体" panose="02010609060101010101" pitchFamily="49" charset="-122"/>
                  </a:rPr>
                  <a:t>89%</a:t>
                </a:r>
              </a:p>
            </p:txBody>
          </p:sp>
        </mc:Choice>
        <mc:Fallback xmlns="">
          <p:sp>
            <p:nvSpPr>
              <p:cNvPr id="10" name="内容占位符 2"/>
              <p:cNvSpPr>
                <a:spLocks noGrp="1" noRot="1" noChangeAspect="1" noMove="1" noResize="1" noEditPoints="1" noAdjustHandles="1" noChangeArrowheads="1" noChangeShapeType="1" noTextEdit="1"/>
              </p:cNvSpPr>
              <p:nvPr>
                <p:ph idx="1"/>
              </p:nvPr>
            </p:nvSpPr>
            <p:spPr>
              <a:xfrm>
                <a:off x="468634" y="1448780"/>
                <a:ext cx="8351838" cy="4248150"/>
              </a:xfrm>
              <a:blipFill rotWithShape="1">
                <a:blip r:embed="rId7"/>
                <a:stretch>
                  <a:fillRect l="-803" t="-1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0208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431800" y="1160463"/>
            <a:ext cx="8351838" cy="4248150"/>
          </a:xfrm>
        </p:spPr>
        <p:txBody>
          <a:bodyPr/>
          <a:lstStyle/>
          <a:p>
            <a:r>
              <a:rPr kumimoji="0" lang="zh-CN" altLang="en-US" sz="2400" dirty="0" smtClean="0">
                <a:latin typeface="黑体" pitchFamily="49" charset="-122"/>
                <a:ea typeface="黑体" pitchFamily="49" charset="-122"/>
              </a:rPr>
              <a:t>暴恐事件</a:t>
            </a:r>
            <a:endParaRPr kumimoji="0" lang="en-US" altLang="zh-CN" sz="2400" dirty="0" smtClean="0">
              <a:latin typeface="黑体" pitchFamily="49" charset="-122"/>
              <a:ea typeface="黑体" pitchFamily="49" charset="-122"/>
            </a:endParaRPr>
          </a:p>
          <a:p>
            <a:pPr lvl="1"/>
            <a:r>
              <a:rPr kumimoji="0" lang="zh-CN" altLang="en-US" sz="2000" dirty="0">
                <a:latin typeface="楷体" panose="02010609060101010101" pitchFamily="49" charset="-122"/>
              </a:rPr>
              <a:t>事件</a:t>
            </a:r>
            <a:r>
              <a:rPr kumimoji="0" lang="en-US" altLang="zh-CN" sz="2000" dirty="0">
                <a:latin typeface="楷体" panose="02010609060101010101" pitchFamily="49" charset="-122"/>
              </a:rPr>
              <a:t>-</a:t>
            </a:r>
            <a:r>
              <a:rPr kumimoji="0" lang="zh-CN" altLang="en-US" sz="2000" dirty="0">
                <a:latin typeface="楷体" panose="02010609060101010101" pitchFamily="49" charset="-122"/>
              </a:rPr>
              <a:t>微博数量关系</a:t>
            </a:r>
            <a:endParaRPr kumimoji="0" lang="en-US" altLang="zh-CN" sz="2000" dirty="0">
              <a:latin typeface="楷体" panose="02010609060101010101" pitchFamily="49" charset="-122"/>
            </a:endParaRPr>
          </a:p>
          <a:p>
            <a:pPr lvl="2"/>
            <a:r>
              <a:rPr kumimoji="0" lang="zh-CN" altLang="en-US" sz="1600" dirty="0" smtClean="0">
                <a:latin typeface="楷体" panose="02010609060101010101" pitchFamily="49" charset="-122"/>
              </a:rPr>
              <a:t>异常：未知事件</a:t>
            </a:r>
            <a:r>
              <a:rPr kumimoji="0" lang="en-US" altLang="zh-CN" sz="1600" dirty="0" smtClean="0">
                <a:latin typeface="楷体" panose="02010609060101010101" pitchFamily="49" charset="-122"/>
              </a:rPr>
              <a:t>/</a:t>
            </a:r>
            <a:r>
              <a:rPr kumimoji="0" lang="zh-CN" altLang="en-US" sz="1600" dirty="0" smtClean="0">
                <a:latin typeface="楷体" panose="02010609060101010101" pitchFamily="49" charset="-122"/>
              </a:rPr>
              <a:t>寂静事件</a:t>
            </a:r>
            <a:endParaRPr kumimoji="0" lang="en-US" altLang="zh-CN" sz="1600" dirty="0" smtClean="0">
              <a:latin typeface="楷体" panose="02010609060101010101" pitchFamily="49" charset="-122"/>
            </a:endParaRPr>
          </a:p>
          <a:p>
            <a:pPr lvl="1"/>
            <a:r>
              <a:rPr kumimoji="0" lang="zh-CN" altLang="en-US" sz="2000" dirty="0" smtClean="0">
                <a:latin typeface="楷体" panose="02010609060101010101" pitchFamily="49" charset="-122"/>
              </a:rPr>
              <a:t>事件</a:t>
            </a:r>
            <a:r>
              <a:rPr kumimoji="0" lang="en-US" altLang="zh-CN" sz="2000" dirty="0" smtClean="0">
                <a:latin typeface="楷体" panose="02010609060101010101" pitchFamily="49" charset="-122"/>
              </a:rPr>
              <a:t>-</a:t>
            </a:r>
            <a:r>
              <a:rPr kumimoji="0" lang="zh-CN" altLang="en-US" sz="2000" dirty="0" smtClean="0">
                <a:latin typeface="楷体" panose="02010609060101010101" pitchFamily="49" charset="-122"/>
              </a:rPr>
              <a:t>极性微博数量关系</a:t>
            </a:r>
            <a:endParaRPr kumimoji="0" lang="en-US" altLang="zh-CN" sz="2000" dirty="0" smtClean="0">
              <a:latin typeface="楷体" panose="02010609060101010101" pitchFamily="49" charset="-122"/>
            </a:endParaRPr>
          </a:p>
          <a:p>
            <a:pPr lvl="2"/>
            <a:r>
              <a:rPr kumimoji="0" lang="zh-CN" altLang="en-US" sz="1600" dirty="0" smtClean="0">
                <a:latin typeface="楷体" panose="02010609060101010101" pitchFamily="49" charset="-122"/>
              </a:rPr>
              <a:t>异常：积极情绪主导</a:t>
            </a:r>
            <a:endParaRPr kumimoji="0" lang="en-US" altLang="zh-CN" sz="2400" dirty="0" smtClean="0">
              <a:latin typeface="楷体" panose="02010609060101010101" pitchFamily="49" charset="-122"/>
            </a:endParaRPr>
          </a:p>
          <a:p>
            <a:r>
              <a:rPr kumimoji="0" lang="zh-CN" altLang="en-US" sz="2400" dirty="0" smtClean="0">
                <a:latin typeface="黑体" pitchFamily="49" charset="-122"/>
                <a:ea typeface="黑体" pitchFamily="49" charset="-122"/>
              </a:rPr>
              <a:t>总体分析结论</a:t>
            </a:r>
            <a:endParaRPr kumimoji="0" lang="en-US" altLang="zh-CN" sz="2400" dirty="0" smtClean="0">
              <a:latin typeface="黑体" pitchFamily="49" charset="-122"/>
              <a:ea typeface="黑体" pitchFamily="49" charset="-122"/>
            </a:endParaRPr>
          </a:p>
          <a:p>
            <a:pPr lvl="1"/>
            <a:r>
              <a:rPr kumimoji="0" lang="zh-CN" altLang="en-US" sz="2000" dirty="0" smtClean="0">
                <a:latin typeface="楷体" panose="02010609060101010101" pitchFamily="49" charset="-122"/>
              </a:rPr>
              <a:t>有无无辜人员伤亡影响感情倾向</a:t>
            </a:r>
            <a:endParaRPr kumimoji="0" lang="en-US" altLang="zh-CN" sz="2000" dirty="0" smtClean="0">
              <a:latin typeface="楷体" panose="02010609060101010101" pitchFamily="49" charset="-122"/>
            </a:endParaRPr>
          </a:p>
          <a:p>
            <a:pPr lvl="1"/>
            <a:r>
              <a:rPr kumimoji="0" lang="zh-CN" altLang="en-US" sz="2000" dirty="0" smtClean="0">
                <a:latin typeface="楷体" panose="02010609060101010101" pitchFamily="49" charset="-122"/>
              </a:rPr>
              <a:t>报道口径影响情感波动</a:t>
            </a:r>
            <a:endParaRPr kumimoji="0" lang="en-US" altLang="zh-CN" sz="2000" dirty="0" smtClean="0">
              <a:latin typeface="楷体" panose="02010609060101010101" pitchFamily="49" charset="-122"/>
            </a:endParaRPr>
          </a:p>
        </p:txBody>
      </p:sp>
      <p:sp>
        <p:nvSpPr>
          <p:cNvPr id="7" name="标题 1"/>
          <p:cNvSpPr txBox="1">
            <a:spLocks/>
          </p:cNvSpPr>
          <p:nvPr/>
        </p:nvSpPr>
        <p:spPr bwMode="auto">
          <a:xfrm>
            <a:off x="215900" y="260350"/>
            <a:ext cx="6192838"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800" b="0">
                <a:solidFill>
                  <a:schemeClr val="tx1"/>
                </a:solidFill>
                <a:effectLst/>
                <a:latin typeface="黑体" panose="02010609060101010101" pitchFamily="49" charset="-122"/>
                <a:ea typeface="黑体" panose="02010609060101010101" pitchFamily="49" charset="-122"/>
                <a:cs typeface="楷体" charset="0"/>
              </a:defRPr>
            </a:lvl1pPr>
            <a:lvl2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2pPr>
            <a:lvl3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3pPr>
            <a:lvl4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4pPr>
            <a:lvl5pPr algn="l" rtl="0" eaLnBrk="0" fontAlgn="base" hangingPunct="0">
              <a:spcBef>
                <a:spcPct val="0"/>
              </a:spcBef>
              <a:spcAft>
                <a:spcPct val="0"/>
              </a:spcAft>
              <a:defRPr kumimoji="1" sz="4000">
                <a:solidFill>
                  <a:schemeClr val="tx1"/>
                </a:solidFill>
                <a:effectLst>
                  <a:outerShdw blurRad="38100" dist="38100" dir="2700000" algn="tl">
                    <a:srgbClr val="C0C0C0"/>
                  </a:outerShdw>
                </a:effectLst>
                <a:latin typeface="Comic Sans MS" pitchFamily="66" charset="0"/>
                <a:ea typeface="楷体" pitchFamily="49" charset="-122"/>
                <a:cs typeface="楷体" charset="0"/>
              </a:defRPr>
            </a:lvl5pPr>
            <a:lvl6pPr marL="4572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6pPr>
            <a:lvl7pPr marL="9144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7pPr>
            <a:lvl8pPr marL="13716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8pPr>
            <a:lvl9pPr marL="1828800" algn="l" rtl="0" eaLnBrk="1" fontAlgn="base" hangingPunct="1">
              <a:spcBef>
                <a:spcPct val="0"/>
              </a:spcBef>
              <a:spcAft>
                <a:spcPct val="0"/>
              </a:spcAft>
              <a:defRPr sz="3600">
                <a:solidFill>
                  <a:schemeClr val="tx1"/>
                </a:solidFill>
                <a:effectLst>
                  <a:outerShdw blurRad="38100" dist="38100" dir="2700000" algn="tl">
                    <a:srgbClr val="C0C0C0"/>
                  </a:outerShdw>
                </a:effectLst>
                <a:latin typeface="Arial" charset="0"/>
                <a:ea typeface="方正姚体" pitchFamily="2" charset="-122"/>
              </a:defRPr>
            </a:lvl9pPr>
          </a:lstStyle>
          <a:p>
            <a:r>
              <a:rPr kumimoji="0" lang="zh-CN" altLang="en-US" sz="4000" b="1" kern="0" dirty="0"/>
              <a:t>微</a:t>
            </a:r>
            <a:r>
              <a:rPr kumimoji="0" lang="zh-CN" altLang="en-US" sz="4000" b="1" kern="0" dirty="0" smtClean="0"/>
              <a:t>博信息处理</a:t>
            </a:r>
            <a:r>
              <a:rPr kumimoji="0" lang="zh-CN" altLang="en-US" sz="4000" kern="0" dirty="0" smtClean="0"/>
              <a:t>：</a:t>
            </a:r>
            <a:r>
              <a:rPr kumimoji="0" lang="zh-CN" altLang="en-US" kern="0" dirty="0" smtClean="0"/>
              <a:t>分析总结</a:t>
            </a:r>
            <a:endParaRPr lang="zh-CN" altLang="en-US" kern="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1700" y="3448050"/>
            <a:ext cx="4852987"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0275" y="2347913"/>
            <a:ext cx="4824412"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8826" y="7677472"/>
            <a:ext cx="55245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0306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nodeType="clickEffect">
                                  <p:stCondLst>
                                    <p:cond delay="0"/>
                                  </p:stCondLst>
                                  <p:childTnLst>
                                    <p:animMotion origin="layout" path="M 4.44444E-6 -3.7037E-6 L 0.23038 -0.12361 " pathEditMode="relative" rAng="0" ptsTypes="AA">
                                      <p:cBhvr>
                                        <p:cTn id="10" dur="2000" fill="hold"/>
                                        <p:tgtEl>
                                          <p:spTgt spid="3"/>
                                        </p:tgtEl>
                                        <p:attrNameLst>
                                          <p:attrName>ppt_x</p:attrName>
                                          <p:attrName>ppt_y</p:attrName>
                                        </p:attrNameLst>
                                      </p:cBhvr>
                                      <p:rCtr x="11510" y="-6181"/>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nodeType="clickEffect">
                                  <p:stCondLst>
                                    <p:cond delay="0"/>
                                  </p:stCondLst>
                                  <p:childTnLst>
                                    <p:animMotion origin="layout" path="M 0.00157 -0.05902 L 0.23195 -0.31597 " pathEditMode="relative" rAng="0" ptsTypes="AA">
                                      <p:cBhvr>
                                        <p:cTn id="18" dur="2000" fill="hold"/>
                                        <p:tgtEl>
                                          <p:spTgt spid="4"/>
                                        </p:tgtEl>
                                        <p:attrNameLst>
                                          <p:attrName>ppt_x</p:attrName>
                                          <p:attrName>ppt_y</p:attrName>
                                        </p:attrNameLst>
                                      </p:cBhvr>
                                      <p:rCtr x="11510" y="-12847"/>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00382 -0.11342 L -0.00017 -0.58055 " pathEditMode="relative" rAng="0" ptsTypes="AA">
                                      <p:cBhvr>
                                        <p:cTn id="38" dur="500" fill="hold"/>
                                        <p:tgtEl>
                                          <p:spTgt spid="6"/>
                                        </p:tgtEl>
                                        <p:attrNameLst>
                                          <p:attrName>ppt_x</p:attrName>
                                          <p:attrName>ppt_y</p:attrName>
                                        </p:attrNameLst>
                                      </p:cBhvr>
                                      <p:rCtr x="-208" y="-23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MDA">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自定义 1">
      <a:majorFont>
        <a:latin typeface="Comic Sans MS"/>
        <a:ea typeface="方正姚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FFFFFF"/>
    </a:lt1>
    <a:dk2>
      <a:srgbClr val="808000"/>
    </a:dk2>
    <a:lt2>
      <a:srgbClr val="666633"/>
    </a:lt2>
    <a:accent1>
      <a:srgbClr val="339933"/>
    </a:accent1>
    <a:accent2>
      <a:srgbClr val="800000"/>
    </a:accent2>
    <a:accent3>
      <a:srgbClr val="FFFFFF"/>
    </a:accent3>
    <a:accent4>
      <a:srgbClr val="000000"/>
    </a:accent4>
    <a:accent5>
      <a:srgbClr val="ADCAAD"/>
    </a:accent5>
    <a:accent6>
      <a:srgbClr val="730000"/>
    </a:accent6>
    <a:hlink>
      <a:srgbClr val="0033CC"/>
    </a:hlink>
    <a:folHlink>
      <a:srgbClr val="FFCC66"/>
    </a:folHlink>
  </a:clrScheme>
  <a:fontScheme name="自定义 1">
    <a:majorFont>
      <a:latin typeface="Comic Sans MS"/>
      <a:ea typeface="方正姚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000000"/>
    </a:dk1>
    <a:lt1>
      <a:srgbClr val="FFFFFF"/>
    </a:lt1>
    <a:dk2>
      <a:srgbClr val="808000"/>
    </a:dk2>
    <a:lt2>
      <a:srgbClr val="666633"/>
    </a:lt2>
    <a:accent1>
      <a:srgbClr val="339933"/>
    </a:accent1>
    <a:accent2>
      <a:srgbClr val="800000"/>
    </a:accent2>
    <a:accent3>
      <a:srgbClr val="FFFFFF"/>
    </a:accent3>
    <a:accent4>
      <a:srgbClr val="000000"/>
    </a:accent4>
    <a:accent5>
      <a:srgbClr val="ADCAAD"/>
    </a:accent5>
    <a:accent6>
      <a:srgbClr val="730000"/>
    </a:accent6>
    <a:hlink>
      <a:srgbClr val="0033CC"/>
    </a:hlink>
    <a:folHlink>
      <a:srgbClr val="FFCC66"/>
    </a:folHlink>
  </a:clrScheme>
  <a:fontScheme name="自定义 1">
    <a:majorFont>
      <a:latin typeface="Comic Sans MS"/>
      <a:ea typeface="方正姚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
    <a:dk1>
      <a:srgbClr val="000000"/>
    </a:dk1>
    <a:lt1>
      <a:srgbClr val="FFFFFF"/>
    </a:lt1>
    <a:dk2>
      <a:srgbClr val="808000"/>
    </a:dk2>
    <a:lt2>
      <a:srgbClr val="666633"/>
    </a:lt2>
    <a:accent1>
      <a:srgbClr val="339933"/>
    </a:accent1>
    <a:accent2>
      <a:srgbClr val="800000"/>
    </a:accent2>
    <a:accent3>
      <a:srgbClr val="FFFFFF"/>
    </a:accent3>
    <a:accent4>
      <a:srgbClr val="000000"/>
    </a:accent4>
    <a:accent5>
      <a:srgbClr val="ADCAAD"/>
    </a:accent5>
    <a:accent6>
      <a:srgbClr val="730000"/>
    </a:accent6>
    <a:hlink>
      <a:srgbClr val="0033CC"/>
    </a:hlink>
    <a:folHlink>
      <a:srgbClr val="FFCC66"/>
    </a:folHlink>
  </a:clrScheme>
  <a:fontScheme name="自定义 1">
    <a:majorFont>
      <a:latin typeface="Comic Sans MS"/>
      <a:ea typeface="方正姚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lamda</Template>
  <TotalTime>12269</TotalTime>
  <Words>2056</Words>
  <Application>Microsoft Office PowerPoint</Application>
  <PresentationFormat>全屏显示(4:3)</PresentationFormat>
  <Paragraphs>496</Paragraphs>
  <Slides>30</Slides>
  <Notes>16</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LAMDA</vt:lpstr>
      <vt:lpstr>系列危害公共安全事件 关联关系挖掘及预测</vt:lpstr>
      <vt:lpstr>目录</vt:lpstr>
      <vt:lpstr>目录</vt:lpstr>
      <vt:lpstr>问题和分析：问题重述</vt:lpstr>
      <vt:lpstr>PowerPoint 演示文稿</vt:lpstr>
      <vt:lpstr>PowerPoint 演示文稿</vt:lpstr>
      <vt:lpstr>目录</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目录</vt:lpstr>
      <vt:lpstr>总结</vt:lpstr>
      <vt:lpstr>致谢</vt:lpstr>
    </vt:vector>
  </TitlesOfParts>
  <Company>LAMDA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icml09-isd</dc:title>
  <dc:creator>De-Chuan Zhan</dc:creator>
  <dc:description>ICML'09</dc:description>
  <cp:lastModifiedBy>Gaoqi</cp:lastModifiedBy>
  <cp:revision>1568</cp:revision>
  <dcterms:created xsi:type="dcterms:W3CDTF">2008-04-09T09:40:24Z</dcterms:created>
  <dcterms:modified xsi:type="dcterms:W3CDTF">2014-12-07T02:11:48Z</dcterms:modified>
</cp:coreProperties>
</file>