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53"/>
  </p:normalViewPr>
  <p:slideViewPr>
    <p:cSldViewPr snapToGrid="0">
      <p:cViewPr>
        <p:scale>
          <a:sx n="132" d="100"/>
          <a:sy n="132" d="100"/>
        </p:scale>
        <p:origin x="392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3BE892-22DF-26C8-A2A2-E304D1148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844236A-ADA4-36F5-9F0F-C054A3325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A5B584-0E44-3274-E76B-F8A4FBB5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0FED97-BCD9-E0BD-C01C-A604ACC0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1B6D21-95C5-3E86-5B59-AD224B9E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40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5CBA08-1E1D-DAF1-2123-0B4FA02F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9D49AA4-DAC4-7877-B57D-88A89DAFA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421DDC-D651-C192-7783-81D4F704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BFBD9D-42BE-1AE4-B6F2-22D5B9D1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642F33-F9A7-92AD-FBCB-3317CCF9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0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B99FC08-7F99-D1D0-C948-67A19CFF3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EE7EFC-5080-09C0-7846-EFAD30B4C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66E030-5098-B357-BE2F-A82A1DE7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7CC33D-E951-F83C-A7C6-A043F255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4BCDC7-6876-7E2B-4A3A-5597D095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08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E5D2BE-AFF9-1827-8ADD-0065D0CD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5C6439-A628-75F6-806C-6C3AB0A33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7D1D3A-7DAB-D9ED-1374-FBF78B57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D10F59-03CB-1949-B4A1-C0DF0ABD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1BAB66-3D6D-6235-4AB0-9734DBFEC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393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4D262F-F57F-1884-CBAF-B6E19649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62DF57-EE9C-9D59-7452-B5D3953ED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BF62D7-A59C-5249-AD2F-A07EC02D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BCDEA5-39F8-ED0D-DA1E-CD580086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FBB53A-1BDD-4A5A-F844-4A76E1282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80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565B8E-DCF8-C07F-3FED-F906DA3A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07B10B-D813-AB1D-C434-AFEAF30AA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3CF597-2B6A-53C2-3583-8C29DB58D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30A672-EF47-4E9A-5D92-34EB3D0D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EBD784-E62D-F9F3-4E0D-42CC0A31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C072FD-B13A-8BFC-166B-E784B607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05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35AD2D-DFE2-DD41-146B-22123216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D090D4-C502-32EA-3DAD-3104A1519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8A9E97-439E-199D-71BE-45E75CA8A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22A2D96-126D-1528-CE82-663C41E0A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47E2EF-311F-DC1D-9C9D-95E1AE05B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791F9DC-5799-3941-39B0-6E78949F4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6E1EDB-2927-9031-4ED2-05BF300D7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6F5943C-8B11-2FF9-9C86-84656AF7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37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C40814-1889-2AD7-0B9E-FA30D4ECF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E0DC09D-61A1-DF41-F897-AB0A99D09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F47BFDD-D79A-F059-CF0C-63989E98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283F8C-74B1-C190-1024-081A0621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92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8E944E-1AD3-4E71-DD00-4FA737D8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7F1C00D-4425-D1D4-1BE8-50A420BB9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347D79-7574-C4E3-F671-B5A5BCB4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42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6F6038-0A03-AB28-02FE-6B9F6D412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0A48F1-610A-045A-8C7F-1C2189DD3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E497CB7-3241-A9E4-50B4-364E5DBF3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64C0F8-FC21-7FB8-3418-2D75262E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AF5359-D617-F5F2-21DD-F3D3C51E4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6C52DB-A1C9-D7BA-0A25-E6C8F6C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411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07CE49-125D-0A74-B949-152420F16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520ED75-F440-D219-C6C3-7C31A61A5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876D34-FEE3-4766-7C10-167A3A5B3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4BD2AF-9BF8-D613-7F3F-78DF20AB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835574-35CB-802B-35D0-61A4DD58C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6D9E02-F31D-9D44-022A-E1E8FE47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81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7FE84AF-DC45-CF7A-ED44-AA8403A5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B4EEAB-B541-B997-A68F-47CCFA72F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227229-4202-24FA-7353-A9E296009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CEC32E-2D17-B842-A2D3-04F6F1CD1B45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3A7EF2-B75A-83C8-8664-1E1D9C091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018FCA-9F89-9970-3F43-5A78F03E5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2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5A429DF-9162-72C6-70C7-6359B1BF38E9}"/>
              </a:ext>
            </a:extLst>
          </p:cNvPr>
          <p:cNvCxnSpPr/>
          <p:nvPr/>
        </p:nvCxnSpPr>
        <p:spPr>
          <a:xfrm flipV="1">
            <a:off x="977462" y="683172"/>
            <a:ext cx="0" cy="581222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72401CA-A16E-65BE-0D08-CF9979AB3EE4}"/>
              </a:ext>
            </a:extLst>
          </p:cNvPr>
          <p:cNvCxnSpPr>
            <a:cxnSpLocks/>
          </p:cNvCxnSpPr>
          <p:nvPr/>
        </p:nvCxnSpPr>
        <p:spPr>
          <a:xfrm>
            <a:off x="635875" y="6174828"/>
            <a:ext cx="9538139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B434510-0FA2-224E-86CE-2BC9A22020E6}"/>
              </a:ext>
            </a:extLst>
          </p:cNvPr>
          <p:cNvSpPr txBox="1"/>
          <p:nvPr/>
        </p:nvSpPr>
        <p:spPr>
          <a:xfrm>
            <a:off x="-346841" y="313840"/>
            <a:ext cx="264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実装に費やす時間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477D03B-E036-7A0C-DE0B-E258685BF6F4}"/>
              </a:ext>
            </a:extLst>
          </p:cNvPr>
          <p:cNvSpPr txBox="1"/>
          <p:nvPr/>
        </p:nvSpPr>
        <p:spPr>
          <a:xfrm>
            <a:off x="7677807" y="6216868"/>
            <a:ext cx="264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システムの成長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15B53E3-3423-4605-637C-3E9CB8BA9CB1}"/>
              </a:ext>
            </a:extLst>
          </p:cNvPr>
          <p:cNvCxnSpPr>
            <a:cxnSpLocks/>
          </p:cNvCxnSpPr>
          <p:nvPr/>
        </p:nvCxnSpPr>
        <p:spPr>
          <a:xfrm flipV="1">
            <a:off x="977461" y="2182824"/>
            <a:ext cx="9091449" cy="17854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フリーフォーム 14">
            <a:extLst>
              <a:ext uri="{FF2B5EF4-FFF2-40B4-BE49-F238E27FC236}">
                <a16:creationId xmlns:a16="http://schemas.microsoft.com/office/drawing/2014/main" id="{AB26DEF0-8365-B605-FE68-1AEBEA3B224C}"/>
              </a:ext>
            </a:extLst>
          </p:cNvPr>
          <p:cNvSpPr/>
          <p:nvPr/>
        </p:nvSpPr>
        <p:spPr>
          <a:xfrm>
            <a:off x="977462" y="588579"/>
            <a:ext cx="6053959" cy="5024434"/>
          </a:xfrm>
          <a:custGeom>
            <a:avLst/>
            <a:gdLst>
              <a:gd name="connsiteX0" fmla="*/ 0 w 6053959"/>
              <a:gd name="connsiteY0" fmla="*/ 5023945 h 5024434"/>
              <a:gd name="connsiteX1" fmla="*/ 2312276 w 6053959"/>
              <a:gd name="connsiteY1" fmla="*/ 4729655 h 5024434"/>
              <a:gd name="connsiteX2" fmla="*/ 4561490 w 6053959"/>
              <a:gd name="connsiteY2" fmla="*/ 3226676 h 5024434"/>
              <a:gd name="connsiteX3" fmla="*/ 6053959 w 6053959"/>
              <a:gd name="connsiteY3" fmla="*/ 0 h 502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53959" h="5024434">
                <a:moveTo>
                  <a:pt x="0" y="5023945"/>
                </a:moveTo>
                <a:cubicBezTo>
                  <a:pt x="776014" y="5026572"/>
                  <a:pt x="1552028" y="5029200"/>
                  <a:pt x="2312276" y="4729655"/>
                </a:cubicBezTo>
                <a:cubicBezTo>
                  <a:pt x="3072524" y="4430110"/>
                  <a:pt x="3937876" y="4014952"/>
                  <a:pt x="4561490" y="3226676"/>
                </a:cubicBezTo>
                <a:cubicBezTo>
                  <a:pt x="5185104" y="2438400"/>
                  <a:pt x="5619531" y="1219200"/>
                  <a:pt x="6053959" y="0"/>
                </a:cubicBezTo>
              </a:path>
            </a:pathLst>
          </a:cu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AB35677-F7C3-9514-6859-E6F6E8AA3C5C}"/>
              </a:ext>
            </a:extLst>
          </p:cNvPr>
          <p:cNvSpPr txBox="1"/>
          <p:nvPr/>
        </p:nvSpPr>
        <p:spPr>
          <a:xfrm>
            <a:off x="8082455" y="1952146"/>
            <a:ext cx="209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SUT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176DCBB-7B84-C1E9-789F-BB92C4703D25}"/>
              </a:ext>
            </a:extLst>
          </p:cNvPr>
          <p:cNvSpPr txBox="1"/>
          <p:nvPr/>
        </p:nvSpPr>
        <p:spPr>
          <a:xfrm>
            <a:off x="5318234" y="665007"/>
            <a:ext cx="209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not SUT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446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64F031B-3CE5-44F3-81AA-8B0BD7B6C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758979"/>
              </p:ext>
            </p:extLst>
          </p:nvPr>
        </p:nvGraphicFramePr>
        <p:xfrm>
          <a:off x="1975943" y="1962807"/>
          <a:ext cx="7998375" cy="30716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9594">
                  <a:extLst>
                    <a:ext uri="{9D8B030D-6E8A-4147-A177-3AD203B41FA5}">
                      <a16:colId xmlns:a16="http://schemas.microsoft.com/office/drawing/2014/main" val="1363517155"/>
                    </a:ext>
                  </a:extLst>
                </a:gridCol>
                <a:gridCol w="1761504">
                  <a:extLst>
                    <a:ext uri="{9D8B030D-6E8A-4147-A177-3AD203B41FA5}">
                      <a16:colId xmlns:a16="http://schemas.microsoft.com/office/drawing/2014/main" val="3997038306"/>
                    </a:ext>
                  </a:extLst>
                </a:gridCol>
                <a:gridCol w="2237683">
                  <a:extLst>
                    <a:ext uri="{9D8B030D-6E8A-4147-A177-3AD203B41FA5}">
                      <a16:colId xmlns:a16="http://schemas.microsoft.com/office/drawing/2014/main" val="481582008"/>
                    </a:ext>
                  </a:extLst>
                </a:gridCol>
                <a:gridCol w="1999594">
                  <a:extLst>
                    <a:ext uri="{9D8B030D-6E8A-4147-A177-3AD203B41FA5}">
                      <a16:colId xmlns:a16="http://schemas.microsoft.com/office/drawing/2014/main" val="3179733527"/>
                    </a:ext>
                  </a:extLst>
                </a:gridCol>
              </a:tblGrid>
              <a:tr h="747399"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テストの正確性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実際の振る舞い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356851"/>
                  </a:ext>
                </a:extLst>
              </a:tr>
              <a:tr h="774750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正しい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間違い</a:t>
                      </a:r>
                      <a:endParaRPr kumimoji="1" lang="en-US" altLang="ja-JP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917289"/>
                  </a:ext>
                </a:extLst>
              </a:tr>
              <a:tr h="77475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テストの結果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成功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真陰性</a:t>
                      </a:r>
                      <a:endParaRPr kumimoji="1" lang="en-US" altLang="ja-JP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（正しい推断）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偽陰性</a:t>
                      </a:r>
                      <a:endParaRPr kumimoji="1" lang="en-US" altLang="ja-JP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（第</a:t>
                      </a:r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</a:t>
                      </a:r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種過誤）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373289"/>
                  </a:ext>
                </a:extLst>
              </a:tr>
              <a:tr h="7747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失敗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偽陽性</a:t>
                      </a:r>
                      <a:endParaRPr kumimoji="1" lang="en-US" altLang="ja-JP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（第</a:t>
                      </a:r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種過誤）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真陽性</a:t>
                      </a:r>
                      <a:endParaRPr kumimoji="1" lang="en-US" altLang="ja-JP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（正しい推断）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472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28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三角形 1">
            <a:extLst>
              <a:ext uri="{FF2B5EF4-FFF2-40B4-BE49-F238E27FC236}">
                <a16:creationId xmlns:a16="http://schemas.microsoft.com/office/drawing/2014/main" id="{3E34CE4C-1D5B-6A50-3B94-1A21E445EAAD}"/>
              </a:ext>
            </a:extLst>
          </p:cNvPr>
          <p:cNvSpPr/>
          <p:nvPr/>
        </p:nvSpPr>
        <p:spPr>
          <a:xfrm>
            <a:off x="514565" y="1489842"/>
            <a:ext cx="4792716" cy="38783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C30B58D-036E-3254-B677-974798AF64C3}"/>
              </a:ext>
            </a:extLst>
          </p:cNvPr>
          <p:cNvCxnSpPr>
            <a:cxnSpLocks/>
          </p:cNvCxnSpPr>
          <p:nvPr/>
        </p:nvCxnSpPr>
        <p:spPr>
          <a:xfrm>
            <a:off x="2091116" y="2774732"/>
            <a:ext cx="16080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75CFD3A-A970-0712-C127-B48E56103459}"/>
              </a:ext>
            </a:extLst>
          </p:cNvPr>
          <p:cNvCxnSpPr>
            <a:cxnSpLocks/>
          </p:cNvCxnSpPr>
          <p:nvPr/>
        </p:nvCxnSpPr>
        <p:spPr>
          <a:xfrm>
            <a:off x="1276562" y="4114801"/>
            <a:ext cx="3242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47C55AE-3962-2AEC-1D15-5D30BA6B4CC3}"/>
              </a:ext>
            </a:extLst>
          </p:cNvPr>
          <p:cNvSpPr txBox="1"/>
          <p:nvPr/>
        </p:nvSpPr>
        <p:spPr>
          <a:xfrm>
            <a:off x="1852003" y="4418315"/>
            <a:ext cx="209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単体テスト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(unit test)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FC7786-AC9A-3F9A-EE24-40A5B31C8D24}"/>
              </a:ext>
            </a:extLst>
          </p:cNvPr>
          <p:cNvSpPr txBox="1"/>
          <p:nvPr/>
        </p:nvSpPr>
        <p:spPr>
          <a:xfrm>
            <a:off x="2001776" y="3121601"/>
            <a:ext cx="209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統合テスト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(integration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 test)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29F1B8B-65D4-10BD-5582-5118727D9EF1}"/>
              </a:ext>
            </a:extLst>
          </p:cNvPr>
          <p:cNvSpPr txBox="1"/>
          <p:nvPr/>
        </p:nvSpPr>
        <p:spPr>
          <a:xfrm>
            <a:off x="1865143" y="1964917"/>
            <a:ext cx="209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E2E</a:t>
            </a:r>
          </a:p>
          <a:p>
            <a:pPr algn="ctr"/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テスト</a:t>
            </a:r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34B585C5-7557-E397-40D8-25E682D559C6}"/>
              </a:ext>
            </a:extLst>
          </p:cNvPr>
          <p:cNvSpPr/>
          <p:nvPr/>
        </p:nvSpPr>
        <p:spPr>
          <a:xfrm rot="5400000">
            <a:off x="2821583" y="3195706"/>
            <a:ext cx="178675" cy="4792714"/>
          </a:xfrm>
          <a:prstGeom prst="rightBrace">
            <a:avLst>
              <a:gd name="adj1" fmla="val 5175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3FEF504-FB17-E9F3-B83E-A94D477EAA6F}"/>
              </a:ext>
            </a:extLst>
          </p:cNvPr>
          <p:cNvSpPr txBox="1"/>
          <p:nvPr/>
        </p:nvSpPr>
        <p:spPr>
          <a:xfrm>
            <a:off x="1865143" y="5715028"/>
            <a:ext cx="209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テストケースの数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D2EF80E-D324-7C39-88B3-710A8AF56453}"/>
              </a:ext>
            </a:extLst>
          </p:cNvPr>
          <p:cNvSpPr txBox="1"/>
          <p:nvPr/>
        </p:nvSpPr>
        <p:spPr>
          <a:xfrm>
            <a:off x="5412878" y="1629542"/>
            <a:ext cx="2091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エンドユーザー／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ビジネスエキスパート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の関心の高さ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E1B0CB9-03B5-68CC-9C2F-CC157E9731D8}"/>
              </a:ext>
            </a:extLst>
          </p:cNvPr>
          <p:cNvCxnSpPr>
            <a:cxnSpLocks/>
          </p:cNvCxnSpPr>
          <p:nvPr/>
        </p:nvCxnSpPr>
        <p:spPr>
          <a:xfrm flipV="1">
            <a:off x="5412878" y="1489842"/>
            <a:ext cx="0" cy="3878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20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32F0F8E-673F-FFC6-C610-5F06D4C2B48D}"/>
              </a:ext>
            </a:extLst>
          </p:cNvPr>
          <p:cNvSpPr txBox="1"/>
          <p:nvPr/>
        </p:nvSpPr>
        <p:spPr>
          <a:xfrm>
            <a:off x="2990342" y="657511"/>
            <a:ext cx="2393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リファクタリングへの耐性</a:t>
            </a:r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65CFD220-75EA-0E1A-41D8-68B3EA22E6EF}"/>
              </a:ext>
            </a:extLst>
          </p:cNvPr>
          <p:cNvSpPr>
            <a:spLocks noChangeAspect="1"/>
          </p:cNvSpPr>
          <p:nvPr/>
        </p:nvSpPr>
        <p:spPr>
          <a:xfrm>
            <a:off x="6096000" y="1007593"/>
            <a:ext cx="1080000" cy="108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最大化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34E398-D8CB-2314-D5EA-6A702D2DF652}"/>
              </a:ext>
            </a:extLst>
          </p:cNvPr>
          <p:cNvSpPr txBox="1"/>
          <p:nvPr/>
        </p:nvSpPr>
        <p:spPr>
          <a:xfrm>
            <a:off x="5523770" y="632497"/>
            <a:ext cx="2393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保守のしやすさ</a:t>
            </a:r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09916E44-E29B-353A-0694-83CBA1FFC1C3}"/>
              </a:ext>
            </a:extLst>
          </p:cNvPr>
          <p:cNvSpPr/>
          <p:nvPr/>
        </p:nvSpPr>
        <p:spPr>
          <a:xfrm>
            <a:off x="2475617" y="1547593"/>
            <a:ext cx="3461245" cy="298383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75A09C05-BB44-C7AD-892C-7E7BF72A9770}"/>
              </a:ext>
            </a:extLst>
          </p:cNvPr>
          <p:cNvSpPr/>
          <p:nvPr/>
        </p:nvSpPr>
        <p:spPr>
          <a:xfrm>
            <a:off x="3646997" y="1007593"/>
            <a:ext cx="1080000" cy="108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最大化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5A63DA28-6F0A-1D71-D58A-7F25825CFF84}"/>
              </a:ext>
            </a:extLst>
          </p:cNvPr>
          <p:cNvSpPr/>
          <p:nvPr/>
        </p:nvSpPr>
        <p:spPr>
          <a:xfrm>
            <a:off x="1935617" y="3991425"/>
            <a:ext cx="1080000" cy="108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819B3831-8384-51F1-6385-1EE9135EE12A}"/>
              </a:ext>
            </a:extLst>
          </p:cNvPr>
          <p:cNvSpPr/>
          <p:nvPr/>
        </p:nvSpPr>
        <p:spPr>
          <a:xfrm>
            <a:off x="5408927" y="3991425"/>
            <a:ext cx="1080000" cy="108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9DDCD1-8F66-EB48-39B0-B7B8D41C9312}"/>
              </a:ext>
            </a:extLst>
          </p:cNvPr>
          <p:cNvSpPr txBox="1"/>
          <p:nvPr/>
        </p:nvSpPr>
        <p:spPr>
          <a:xfrm>
            <a:off x="94372" y="3657535"/>
            <a:ext cx="2393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対抗に対する保護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24646E9-F686-FE63-1B07-20F55F404729}"/>
              </a:ext>
            </a:extLst>
          </p:cNvPr>
          <p:cNvSpPr txBox="1"/>
          <p:nvPr/>
        </p:nvSpPr>
        <p:spPr>
          <a:xfrm>
            <a:off x="5936862" y="3641343"/>
            <a:ext cx="2393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迅速なフィードバック</a:t>
            </a:r>
          </a:p>
        </p:txBody>
      </p:sp>
      <p:sp>
        <p:nvSpPr>
          <p:cNvPr id="14" name="左右矢印 13">
            <a:extLst>
              <a:ext uri="{FF2B5EF4-FFF2-40B4-BE49-F238E27FC236}">
                <a16:creationId xmlns:a16="http://schemas.microsoft.com/office/drawing/2014/main" id="{E75860A9-3FF3-DCBA-8823-2EFB84A9663E}"/>
              </a:ext>
            </a:extLst>
          </p:cNvPr>
          <p:cNvSpPr/>
          <p:nvPr/>
        </p:nvSpPr>
        <p:spPr>
          <a:xfrm>
            <a:off x="2487682" y="5301907"/>
            <a:ext cx="3461246" cy="277700"/>
          </a:xfrm>
          <a:prstGeom prst="leftRightArrow">
            <a:avLst>
              <a:gd name="adj1" fmla="val 36135"/>
              <a:gd name="adj2" fmla="val 950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19D11A-3299-DAD1-EF13-C130DC2FBC0C}"/>
              </a:ext>
            </a:extLst>
          </p:cNvPr>
          <p:cNvSpPr/>
          <p:nvPr/>
        </p:nvSpPr>
        <p:spPr>
          <a:xfrm>
            <a:off x="4104021" y="5087823"/>
            <a:ext cx="228567" cy="7200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0AB3A0E-E402-D94F-D7B5-8CEE293430F1}"/>
              </a:ext>
            </a:extLst>
          </p:cNvPr>
          <p:cNvSpPr txBox="1"/>
          <p:nvPr/>
        </p:nvSpPr>
        <p:spPr>
          <a:xfrm>
            <a:off x="3733193" y="5853715"/>
            <a:ext cx="946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統合テスト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5E27A50-A74A-64DF-4EE9-54EE527D4AB8}"/>
              </a:ext>
            </a:extLst>
          </p:cNvPr>
          <p:cNvSpPr/>
          <p:nvPr/>
        </p:nvSpPr>
        <p:spPr>
          <a:xfrm>
            <a:off x="3122244" y="5087823"/>
            <a:ext cx="228567" cy="7200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D9D0EA0-3A84-0CF7-DAED-27CE8959CEF1}"/>
              </a:ext>
            </a:extLst>
          </p:cNvPr>
          <p:cNvSpPr/>
          <p:nvPr/>
        </p:nvSpPr>
        <p:spPr>
          <a:xfrm>
            <a:off x="5076172" y="5087823"/>
            <a:ext cx="228567" cy="7200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24150DB-CC8B-297A-7B72-B46178A66C51}"/>
              </a:ext>
            </a:extLst>
          </p:cNvPr>
          <p:cNvSpPr txBox="1"/>
          <p:nvPr/>
        </p:nvSpPr>
        <p:spPr>
          <a:xfrm>
            <a:off x="2776306" y="5853715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E2E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テスト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CC668E9-76F4-9DC7-2875-733ADF9D5116}"/>
              </a:ext>
            </a:extLst>
          </p:cNvPr>
          <p:cNvSpPr txBox="1"/>
          <p:nvPr/>
        </p:nvSpPr>
        <p:spPr>
          <a:xfrm>
            <a:off x="4717410" y="5853715"/>
            <a:ext cx="946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単体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テスト</a:t>
            </a:r>
          </a:p>
        </p:txBody>
      </p:sp>
    </p:spTree>
    <p:extLst>
      <p:ext uri="{BB962C8B-B14F-4D97-AF65-F5344CB8AC3E}">
        <p14:creationId xmlns:p14="http://schemas.microsoft.com/office/powerpoint/2010/main" val="3975381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93</Words>
  <Application>Microsoft Macintosh PowerPoint</Application>
  <PresentationFormat>ワイド画面</PresentationFormat>
  <Paragraphs>38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石黒　靖規</dc:creator>
  <cp:lastModifiedBy>石黒　靖規</cp:lastModifiedBy>
  <cp:revision>4</cp:revision>
  <dcterms:created xsi:type="dcterms:W3CDTF">2024-05-15T04:06:49Z</dcterms:created>
  <dcterms:modified xsi:type="dcterms:W3CDTF">2024-05-16T05:55:38Z</dcterms:modified>
</cp:coreProperties>
</file>