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31"/>
  </p:notesMasterIdLst>
  <p:sldIdLst>
    <p:sldId id="256" r:id="rId2"/>
    <p:sldId id="275" r:id="rId3"/>
    <p:sldId id="276" r:id="rId4"/>
    <p:sldId id="277" r:id="rId5"/>
    <p:sldId id="257" r:id="rId6"/>
    <p:sldId id="258" r:id="rId7"/>
    <p:sldId id="259" r:id="rId8"/>
    <p:sldId id="260" r:id="rId9"/>
    <p:sldId id="261" r:id="rId10"/>
    <p:sldId id="262" r:id="rId11"/>
    <p:sldId id="263" r:id="rId12"/>
    <p:sldId id="264" r:id="rId13"/>
    <p:sldId id="286" r:id="rId14"/>
    <p:sldId id="265" r:id="rId15"/>
    <p:sldId id="266" r:id="rId16"/>
    <p:sldId id="282" r:id="rId17"/>
    <p:sldId id="283" r:id="rId18"/>
    <p:sldId id="267" r:id="rId19"/>
    <p:sldId id="269" r:id="rId20"/>
    <p:sldId id="270" r:id="rId21"/>
    <p:sldId id="271" r:id="rId22"/>
    <p:sldId id="272" r:id="rId23"/>
    <p:sldId id="278" r:id="rId24"/>
    <p:sldId id="281" r:id="rId25"/>
    <p:sldId id="280" r:id="rId26"/>
    <p:sldId id="274" r:id="rId27"/>
    <p:sldId id="279" r:id="rId28"/>
    <p:sldId id="284" r:id="rId29"/>
    <p:sldId id="285" r:id="rId3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299" autoAdjust="0"/>
  </p:normalViewPr>
  <p:slideViewPr>
    <p:cSldViewPr snapToGrid="0" snapToObjects="1">
      <p:cViewPr varScale="1">
        <p:scale>
          <a:sx n="94" d="100"/>
          <a:sy n="94" d="100"/>
        </p:scale>
        <p:origin x="-1704" y="-96"/>
      </p:cViewPr>
      <p:guideLst>
        <p:guide orient="horz" pos="2160"/>
        <p:guide pos="2880"/>
      </p:guideLst>
    </p:cSldViewPr>
  </p:slideViewPr>
  <p:notesTextViewPr>
    <p:cViewPr>
      <p:scale>
        <a:sx n="100" d="100"/>
        <a:sy n="100" d="100"/>
      </p:scale>
      <p:origin x="0" y="0"/>
    </p:cViewPr>
  </p:notesTextViewPr>
  <p:sorterViewPr>
    <p:cViewPr>
      <p:scale>
        <a:sx n="184" d="100"/>
        <a:sy n="184" d="100"/>
      </p:scale>
      <p:origin x="0" y="884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206114508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a:spcBef>
                <a:spcPts val="0"/>
              </a:spcBef>
              <a:buNone/>
            </a:pPr>
            <a:endParaRPr sz="1800" b="0" i="0" u="none" strike="noStrike" cap="none" baseline="0"/>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8" name="Shape 1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4" name="Shape 13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a:spcBef>
                <a:spcPts val="0"/>
              </a:spcBef>
              <a:buNone/>
            </a:pPr>
            <a:endParaRPr sz="1800" b="0" i="0" u="none" strike="noStrike" cap="none" baseline="0"/>
          </a:p>
        </p:txBody>
      </p:sp>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a:spcBef>
                <a:spcPts val="0"/>
              </a:spcBef>
              <a:buNone/>
            </a:pPr>
            <a:r>
              <a:rPr lang="en-US" sz="1800" b="0" i="0" u="none" strike="noStrike" cap="none" baseline="0">
                <a:latin typeface="Arial"/>
                <a:ea typeface="Arial"/>
                <a:cs typeface="Arial"/>
                <a:sym typeface="Arial"/>
              </a:rPr>
              <a:t>Now what happens internally in each of those functions:</a:t>
            </a:r>
          </a:p>
          <a:p>
            <a:pPr>
              <a:spcBef>
                <a:spcPts val="0"/>
              </a:spcBef>
              <a:buNone/>
            </a:pPr>
            <a:r>
              <a:rPr lang="en-US" sz="1800" b="0" i="0" u="none" strike="noStrike" cap="none" baseline="0">
                <a:latin typeface="Arial"/>
                <a:ea typeface="Arial"/>
                <a:cs typeface="Arial"/>
                <a:sym typeface="Arial"/>
              </a:rPr>
              <a:t>We hide and rename existing CPU version of the algorithm and the slightly reworked a variant of OpenCL version. We add a top-level public function that checks whether it’s possible and it makes sense to go with OpenCL branch, if yes, tries to use it. On success it exits, otherwise Mat’s are retrieved and passed to the CPU version.</a:t>
            </a:r>
          </a:p>
          <a:p>
            <a:pPr>
              <a:spcBef>
                <a:spcPts val="0"/>
              </a:spcBef>
              <a:buNone/>
            </a:pPr>
            <a:endParaRPr sz="1800" b="0" i="0" u="none" strike="noStrike" cap="none" baseline="0">
              <a:latin typeface="Arial"/>
              <a:ea typeface="Arial"/>
              <a:cs typeface="Arial"/>
              <a:sym typeface="Arial"/>
            </a:endParaRPr>
          </a:p>
          <a:p>
            <a:pPr>
              <a:spcBef>
                <a:spcPts val="0"/>
              </a:spcBef>
              <a:buNone/>
            </a:pPr>
            <a:r>
              <a:rPr lang="en-US" sz="1800" b="0" i="0" u="none" strike="noStrike" cap="none" baseline="0">
                <a:latin typeface="Arial"/>
                <a:ea typeface="Arial"/>
                <a:cs typeface="Arial"/>
                <a:sym typeface="Arial"/>
              </a:rPr>
              <a:t>Different code paths, different memory models.</a:t>
            </a:r>
          </a:p>
        </p:txBody>
      </p:sp>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sz="1800" b="0" i="0" u="none" strike="noStrike" cap="none" baseline="0"/>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a:spcBef>
                <a:spcPts val="0"/>
              </a:spcBef>
              <a:buNone/>
            </a:pPr>
            <a:endParaRPr sz="1800" b="0" i="0" u="none" strike="noStrike" cap="none" baseline="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8522"/>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759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8522"/>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457200" y="1092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small"/>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8522"/>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8522"/>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8522"/>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8522"/>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092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Calibri"/>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code.opencv.org/projects/opencv/wiki/Coding_Style_Gu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code.opencv.org/projects/opencv/wiki/ChangeLog_v10-v2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Layout" Target="../slideLayouts/slideLayout2.xml"/><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tags" Target="../tags/tag1.xml"/><Relationship Id="rId2"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github.com/itseez/opencv_contri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36600" y="252837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5400" b="1" i="0" u="none" strike="noStrike" cap="none" baseline="0" dirty="0">
                <a:solidFill>
                  <a:schemeClr val="dk1"/>
                </a:solidFill>
                <a:latin typeface="Calibri"/>
                <a:ea typeface="Calibri"/>
                <a:cs typeface="Calibri"/>
                <a:sym typeface="Calibri"/>
              </a:rPr>
              <a:t>OpenCV 3.0</a:t>
            </a:r>
          </a:p>
        </p:txBody>
      </p:sp>
      <p:sp>
        <p:nvSpPr>
          <p:cNvPr id="85" name="Shape 85"/>
          <p:cNvSpPr txBox="1">
            <a:spLocks noGrp="1"/>
          </p:cNvSpPr>
          <p:nvPr>
            <p:ph type="subTitle" idx="1"/>
          </p:nvPr>
        </p:nvSpPr>
        <p:spPr>
          <a:xfrm>
            <a:off x="2607344" y="3555400"/>
            <a:ext cx="3962793" cy="957762"/>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Calibri"/>
              <a:buNone/>
            </a:pPr>
            <a:r>
              <a:rPr lang="en-US" sz="3600" dirty="0"/>
              <a:t>Overview</a:t>
            </a:r>
          </a:p>
        </p:txBody>
      </p:sp>
      <p:pic>
        <p:nvPicPr>
          <p:cNvPr id="86" name="Shape 86"/>
          <p:cNvPicPr preferRelativeResize="0"/>
          <p:nvPr/>
        </p:nvPicPr>
        <p:blipFill>
          <a:blip r:embed="rId3"/>
          <a:stretch>
            <a:fillRect/>
          </a:stretch>
        </p:blipFill>
        <p:spPr>
          <a:xfrm>
            <a:off x="7645400" y="5346700"/>
            <a:ext cx="1422400" cy="1422400"/>
          </a:xfrm>
          <a:prstGeom prst="rect">
            <a:avLst/>
          </a:prstGeom>
        </p:spPr>
      </p:pic>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89777"/>
            <a:ext cx="8229600" cy="8397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OpenCV QA</a:t>
            </a:r>
            <a:r>
              <a:rPr lang="en-US"/>
              <a:t> Git</a:t>
            </a:r>
          </a:p>
        </p:txBody>
      </p:sp>
      <p:pic>
        <p:nvPicPr>
          <p:cNvPr id="140" name="Shape 140"/>
          <p:cNvPicPr preferRelativeResize="0"/>
          <p:nvPr/>
        </p:nvPicPr>
        <p:blipFill>
          <a:blip r:embed="rId3"/>
          <a:stretch>
            <a:fillRect/>
          </a:stretch>
        </p:blipFill>
        <p:spPr>
          <a:xfrm>
            <a:off x="576975" y="1038275"/>
            <a:ext cx="7618175" cy="6044774"/>
          </a:xfrm>
          <a:prstGeom prst="rect">
            <a:avLst/>
          </a:prstGeom>
        </p:spPr>
      </p:pic>
      <p:sp>
        <p:nvSpPr>
          <p:cNvPr id="141" name="Shape 141"/>
          <p:cNvSpPr txBox="1"/>
          <p:nvPr/>
        </p:nvSpPr>
        <p:spPr>
          <a:xfrm>
            <a:off x="576973" y="753625"/>
            <a:ext cx="39105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Calibri"/>
                <a:ea typeface="Calibri"/>
                <a:cs typeface="Calibri"/>
                <a:sym typeface="Calibri"/>
              </a:rPr>
              <a:t>github.com/itseez/opencv</a:t>
            </a:r>
          </a:p>
        </p:txBody>
      </p:sp>
    </p:spTree>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89777"/>
            <a:ext cx="8229600" cy="8397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OpenCV QA Waterfall</a:t>
            </a:r>
          </a:p>
        </p:txBody>
      </p:sp>
      <p:pic>
        <p:nvPicPr>
          <p:cNvPr id="147" name="Shape 147"/>
          <p:cNvPicPr preferRelativeResize="0"/>
          <p:nvPr/>
        </p:nvPicPr>
        <p:blipFill>
          <a:blip r:embed="rId3"/>
          <a:stretch>
            <a:fillRect/>
          </a:stretch>
        </p:blipFill>
        <p:spPr>
          <a:xfrm>
            <a:off x="70575" y="1710549"/>
            <a:ext cx="9143999" cy="4371197"/>
          </a:xfrm>
          <a:prstGeom prst="rect">
            <a:avLst/>
          </a:prstGeom>
        </p:spPr>
      </p:pic>
      <p:sp>
        <p:nvSpPr>
          <p:cNvPr id="148" name="Shape 148"/>
          <p:cNvSpPr txBox="1"/>
          <p:nvPr/>
        </p:nvSpPr>
        <p:spPr>
          <a:xfrm>
            <a:off x="183275" y="929475"/>
            <a:ext cx="5692200" cy="4988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Calibri"/>
                <a:ea typeface="Calibri"/>
                <a:cs typeface="Calibri"/>
                <a:sym typeface="Calibri"/>
              </a:rPr>
              <a:t>build.opencv.org: buildbot with 50+ builders</a:t>
            </a:r>
          </a:p>
        </p:txBody>
      </p:sp>
    </p:spTree>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89777"/>
            <a:ext cx="8229600" cy="8397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OpenCV QA Pull R</a:t>
            </a:r>
            <a:r>
              <a:rPr lang="en-US"/>
              <a:t>equest</a:t>
            </a:r>
          </a:p>
        </p:txBody>
      </p:sp>
      <p:pic>
        <p:nvPicPr>
          <p:cNvPr id="154" name="Shape 154"/>
          <p:cNvPicPr preferRelativeResize="0"/>
          <p:nvPr/>
        </p:nvPicPr>
        <p:blipFill>
          <a:blip r:embed="rId3"/>
          <a:stretch>
            <a:fillRect/>
          </a:stretch>
        </p:blipFill>
        <p:spPr>
          <a:xfrm>
            <a:off x="13" y="1577627"/>
            <a:ext cx="9145323" cy="5280375"/>
          </a:xfrm>
          <a:prstGeom prst="rect">
            <a:avLst/>
          </a:prstGeom>
        </p:spPr>
      </p:pic>
      <p:sp>
        <p:nvSpPr>
          <p:cNvPr id="155" name="Shape 155"/>
          <p:cNvSpPr txBox="1"/>
          <p:nvPr/>
        </p:nvSpPr>
        <p:spPr>
          <a:xfrm>
            <a:off x="233676" y="1036023"/>
            <a:ext cx="7414499" cy="4934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Calibri"/>
                <a:ea typeface="Calibri"/>
                <a:cs typeface="Calibri"/>
                <a:sym typeface="Calibri"/>
              </a:rPr>
              <a:t>pullrequest.opencv.org: tests each pullrequest</a:t>
            </a:r>
          </a:p>
        </p:txBody>
      </p:sp>
    </p:spTree>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4-06-23 at 2.26.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0"/>
            <a:ext cx="9114646" cy="6858000"/>
          </a:xfrm>
          <a:prstGeom prst="rect">
            <a:avLst/>
          </a:prstGeom>
        </p:spPr>
      </p:pic>
      <p:sp>
        <p:nvSpPr>
          <p:cNvPr id="3" name="Rectangle 2"/>
          <p:cNvSpPr/>
          <p:nvPr/>
        </p:nvSpPr>
        <p:spPr>
          <a:xfrm>
            <a:off x="6445051" y="5876838"/>
            <a:ext cx="2682295" cy="981162"/>
          </a:xfrm>
          <a:prstGeom prst="rect">
            <a:avLst/>
          </a:prstGeom>
          <a:solidFill>
            <a:schemeClr val="bg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10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05400" y="-55575"/>
            <a:ext cx="8797800" cy="7949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a:solidFill>
                  <a:srgbClr val="000000"/>
                </a:solidFill>
                <a:latin typeface="Calibri"/>
                <a:ea typeface="Calibri"/>
                <a:cs typeface="Calibri"/>
                <a:sym typeface="Calibri"/>
              </a:rPr>
              <a:t>New-style API: hidden</a:t>
            </a:r>
            <a:r>
              <a:rPr lang="en-US" sz="4000">
                <a:solidFill>
                  <a:srgbClr val="000000"/>
                </a:solidFill>
              </a:rPr>
              <a:t> implementation</a:t>
            </a:r>
          </a:p>
        </p:txBody>
      </p:sp>
      <p:sp>
        <p:nvSpPr>
          <p:cNvPr id="161" name="Shape 161"/>
          <p:cNvSpPr txBox="1">
            <a:spLocks noGrp="1"/>
          </p:cNvSpPr>
          <p:nvPr>
            <p:ph type="body" idx="1"/>
          </p:nvPr>
        </p:nvSpPr>
        <p:spPr>
          <a:xfrm>
            <a:off x="381000" y="751974"/>
            <a:ext cx="8229600" cy="133082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Calibri"/>
              <a:buChar char="•"/>
            </a:pPr>
            <a:r>
              <a:rPr lang="en-US" sz="1800" b="0" i="0" u="none" strike="noStrike" cap="none" baseline="0">
                <a:solidFill>
                  <a:schemeClr val="dk1"/>
                </a:solidFill>
                <a:latin typeface="Calibri"/>
                <a:ea typeface="Calibri"/>
                <a:cs typeface="Calibri"/>
                <a:sym typeface="Calibri"/>
              </a:rPr>
              <a:t> All the high-level vision algorithms (face detectors, optical flow estimators, stereo matchers etc.) are declared as pure abstract classes (aka interfaces in Java)</a:t>
            </a:r>
          </a:p>
          <a:p>
            <a:pPr marL="0" marR="0" lvl="0" indent="0" algn="l" rtl="0">
              <a:spcBef>
                <a:spcPts val="360"/>
              </a:spcBef>
              <a:buClr>
                <a:schemeClr val="dk1"/>
              </a:buClr>
              <a:buSzPct val="100000"/>
              <a:buFont typeface="Calibri"/>
              <a:buChar char="•"/>
            </a:pPr>
            <a:r>
              <a:rPr lang="en-US" sz="1800" b="0" i="0" u="none" strike="noStrike" cap="none" baseline="0">
                <a:solidFill>
                  <a:schemeClr val="dk1"/>
                </a:solidFill>
                <a:latin typeface="Calibri"/>
                <a:ea typeface="Calibri"/>
                <a:cs typeface="Calibri"/>
                <a:sym typeface="Calibri"/>
              </a:rPr>
              <a:t> Constructed using special “factory” function</a:t>
            </a:r>
          </a:p>
          <a:p>
            <a:pPr marL="0" marR="0" lvl="0" indent="0" algn="l" rtl="0">
              <a:spcBef>
                <a:spcPts val="360"/>
              </a:spcBef>
              <a:buClr>
                <a:schemeClr val="dk1"/>
              </a:buClr>
              <a:buSzPct val="100000"/>
              <a:buFont typeface="Calibri"/>
              <a:buChar char="•"/>
            </a:pPr>
            <a:r>
              <a:rPr lang="en-US" sz="1800" b="0" i="0" u="none" strike="noStrike" cap="none" baseline="0">
                <a:solidFill>
                  <a:schemeClr val="dk1"/>
                </a:solidFill>
                <a:latin typeface="Calibri"/>
                <a:ea typeface="Calibri"/>
                <a:cs typeface="Calibri"/>
                <a:sym typeface="Calibri"/>
              </a:rPr>
              <a:t> Array/image parameters are declared as Input/OutputArray</a:t>
            </a:r>
            <a:r>
              <a:rPr lang="en-US" sz="1800"/>
              <a:t>(</a:t>
            </a:r>
            <a:r>
              <a:rPr lang="en-US" sz="1800" b="0" i="0" u="none" strike="noStrike" cap="none" baseline="0">
                <a:solidFill>
                  <a:schemeClr val="dk1"/>
                </a:solidFill>
                <a:latin typeface="Calibri"/>
                <a:ea typeface="Calibri"/>
                <a:cs typeface="Calibri"/>
                <a:sym typeface="Calibri"/>
              </a:rPr>
              <a:t>s)</a:t>
            </a:r>
          </a:p>
          <a:p>
            <a:pPr marL="0" marR="0" lvl="0" indent="203200" algn="l" rtl="0">
              <a:spcBef>
                <a:spcPts val="640"/>
              </a:spcBef>
              <a:buClr>
                <a:schemeClr val="dk1"/>
              </a:buClr>
              <a:buFont typeface="Calibri"/>
              <a:buNone/>
            </a:pPr>
            <a:endParaRPr sz="1800" b="0" i="0" u="none" strike="noStrike" cap="none" baseline="0">
              <a:solidFill>
                <a:schemeClr val="dk1"/>
              </a:solidFill>
              <a:latin typeface="Calibri"/>
              <a:ea typeface="Calibri"/>
              <a:cs typeface="Calibri"/>
              <a:sym typeface="Calibri"/>
            </a:endParaRPr>
          </a:p>
        </p:txBody>
      </p:sp>
      <p:sp>
        <p:nvSpPr>
          <p:cNvPr id="162" name="Shape 162"/>
          <p:cNvSpPr txBox="1"/>
          <p:nvPr/>
        </p:nvSpPr>
        <p:spPr>
          <a:xfrm>
            <a:off x="482600" y="2210693"/>
            <a:ext cx="8204200" cy="3758304"/>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class StereoMatcher : public Algorithm // Algorithm is used as a base</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public: // common methods for all stereo matchers</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virtual void compute(InputArray left, InputArray right,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OutputArray disp) = 0;</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a:t>
            </a:r>
          </a:p>
          <a:p>
            <a:pPr marL="0" marR="0" lvl="0" indent="0" algn="l" rtl="0">
              <a:spcBef>
                <a:spcPts val="0"/>
              </a:spcBef>
              <a:buClr>
                <a:schemeClr val="dk1"/>
              </a:buClr>
              <a:buFont typeface="Calibri"/>
              <a:buNone/>
            </a:pPr>
            <a:endParaRPr sz="1400" b="1" i="0" u="none" strike="noStrike" cap="none" baseline="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class StereoBM : public StereoMatcher</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public: // specific methods for particular algorithm</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virtual void setUniquenessRatio(int ratio) = 0;</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factory function</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Ptr&lt;StereoBM&gt; createStereoBM(…);</a:t>
            </a:r>
          </a:p>
        </p:txBody>
      </p:sp>
    </p:spTree>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8977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New-style API: Impact</a:t>
            </a:r>
          </a:p>
        </p:txBody>
      </p:sp>
      <p:sp>
        <p:nvSpPr>
          <p:cNvPr id="168" name="Shape 168"/>
          <p:cNvSpPr txBox="1">
            <a:spLocks noGrp="1"/>
          </p:cNvSpPr>
          <p:nvPr>
            <p:ph type="body" idx="1"/>
          </p:nvPr>
        </p:nvSpPr>
        <p:spPr>
          <a:xfrm>
            <a:off x="457200" y="1320800"/>
            <a:ext cx="8229600" cy="50926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 </a:t>
            </a:r>
            <a:r>
              <a:rPr lang="en-US" sz="2800" b="0" i="0" u="none" strike="noStrike" cap="none" baseline="0">
                <a:solidFill>
                  <a:schemeClr val="dk1"/>
                </a:solidFill>
                <a:latin typeface="Calibri"/>
                <a:ea typeface="Calibri"/>
                <a:cs typeface="Calibri"/>
                <a:sym typeface="Calibri"/>
              </a:rPr>
              <a:t>Implementation may be changed arbitrary as long as interface stays the same =&gt; binary compatibility can be preserved for years!</a:t>
            </a:r>
          </a:p>
          <a:p>
            <a:pPr marL="0" marR="0" lvl="0" indent="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Interface stability will be checked by our buildbot automatically</a:t>
            </a:r>
          </a:p>
          <a:p>
            <a:pPr marL="0" marR="0" lvl="0" indent="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Input/OutputArray</a:t>
            </a:r>
            <a:r>
              <a:rPr lang="en-US" sz="2800"/>
              <a:t>(</a:t>
            </a:r>
            <a:r>
              <a:rPr lang="en-US" sz="2800" b="0" i="0" u="none" strike="noStrike" cap="none" baseline="0">
                <a:solidFill>
                  <a:schemeClr val="dk1"/>
                </a:solidFill>
                <a:latin typeface="Calibri"/>
                <a:ea typeface="Calibri"/>
                <a:cs typeface="Calibri"/>
                <a:sym typeface="Calibri"/>
              </a:rPr>
              <a:t>s) enable automatic CPU/GPU dispatching (see </a:t>
            </a:r>
            <a:r>
              <a:rPr lang="en-US" sz="2800"/>
              <a:t>further </a:t>
            </a:r>
            <a:r>
              <a:rPr lang="en-US" sz="2800" b="0" i="0" u="none" strike="noStrike" cap="none" baseline="0">
                <a:solidFill>
                  <a:schemeClr val="dk1"/>
                </a:solidFill>
                <a:latin typeface="Calibri"/>
                <a:ea typeface="Calibri"/>
                <a:cs typeface="Calibri"/>
                <a:sym typeface="Calibri"/>
              </a:rPr>
              <a:t>slides on </a:t>
            </a:r>
            <a:r>
              <a:rPr lang="en-US" sz="2800" b="1" i="0" u="none" strike="noStrike" cap="none" baseline="0">
                <a:solidFill>
                  <a:schemeClr val="dk1"/>
                </a:solidFill>
                <a:latin typeface="Calibri"/>
                <a:ea typeface="Calibri"/>
                <a:cs typeface="Calibri"/>
                <a:sym typeface="Calibri"/>
              </a:rPr>
              <a:t>UMat</a:t>
            </a:r>
            <a:r>
              <a:rPr lang="en-US" sz="2800" b="0" i="0" u="none" strike="noStrike" cap="none" baseline="0">
                <a:solidFill>
                  <a:schemeClr val="dk1"/>
                </a:solidFill>
                <a:latin typeface="Calibri"/>
                <a:ea typeface="Calibri"/>
                <a:cs typeface="Calibri"/>
                <a:sym typeface="Calibri"/>
              </a:rPr>
              <a:t>)</a:t>
            </a:r>
          </a:p>
          <a:p>
            <a:pPr marL="0" marR="0" lvl="0" indent="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With a different factory function one can provide drop-out replacements for existing algorithms</a:t>
            </a:r>
          </a:p>
          <a:p>
            <a:pPr marL="0" marR="0" lvl="0" indent="0" algn="l" rtl="0">
              <a:spcBef>
                <a:spcPts val="560"/>
              </a:spcBef>
              <a:buClr>
                <a:schemeClr val="dk1"/>
              </a:buClr>
              <a:buSzPct val="100000"/>
              <a:buFont typeface="Calibri"/>
              <a:buChar char="•"/>
            </a:pPr>
            <a:r>
              <a:rPr lang="en-US" sz="2800"/>
              <a:t>Wrappers are generated easily and automatically</a:t>
            </a:r>
          </a:p>
        </p:txBody>
      </p:sp>
    </p:spTree>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0"/>
            <a:ext cx="8229600" cy="79483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Emphasis on binaries</a:t>
            </a:r>
          </a:p>
        </p:txBody>
      </p:sp>
      <p:sp>
        <p:nvSpPr>
          <p:cNvPr id="125" name="Shape 125"/>
          <p:cNvSpPr txBox="1">
            <a:spLocks noGrp="1"/>
          </p:cNvSpPr>
          <p:nvPr>
            <p:ph type="body" idx="1"/>
          </p:nvPr>
        </p:nvSpPr>
        <p:spPr>
          <a:xfrm>
            <a:off x="444150" y="1101288"/>
            <a:ext cx="8255699" cy="5600399"/>
          </a:xfrm>
          <a:prstGeom prst="rect">
            <a:avLst/>
          </a:prstGeom>
          <a:noFill/>
          <a:ln>
            <a:noFill/>
          </a:ln>
        </p:spPr>
        <p:txBody>
          <a:bodyPr lIns="91425" tIns="45700" rIns="91425" bIns="45700" anchor="t" anchorCtr="0">
            <a:noAutofit/>
          </a:bodyPr>
          <a:lstStyle/>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For a long time OpenCV principles were:</a:t>
            </a:r>
          </a:p>
          <a:p>
            <a:pPr marL="742950" marR="0" lvl="1" indent="-285750" algn="l" rtl="0">
              <a:lnSpc>
                <a:spcPct val="115000"/>
              </a:lnSpc>
              <a:spcBef>
                <a:spcPts val="560"/>
              </a:spcBef>
              <a:buClr>
                <a:schemeClr val="dk1"/>
              </a:buClr>
              <a:buSzPct val="101190"/>
              <a:buFont typeface="Arial"/>
              <a:buChar char="•"/>
            </a:pPr>
            <a:r>
              <a:rPr lang="en-US" sz="2800" b="0" i="0" u="none" strike="noStrike" cap="none" baseline="0">
                <a:solidFill>
                  <a:schemeClr val="dk1"/>
                </a:solidFill>
                <a:latin typeface="Calibri"/>
                <a:ea typeface="Calibri"/>
                <a:cs typeface="Calibri"/>
                <a:sym typeface="Calibri"/>
              </a:rPr>
              <a:t>Source-level compatibility</a:t>
            </a:r>
          </a:p>
          <a:p>
            <a:pPr marL="742950" marR="0" lvl="1" indent="-285750" algn="l" rtl="0">
              <a:lnSpc>
                <a:spcPct val="115000"/>
              </a:lnSpc>
              <a:spcBef>
                <a:spcPts val="560"/>
              </a:spcBef>
              <a:buClr>
                <a:schemeClr val="dk1"/>
              </a:buClr>
              <a:buSzPct val="101190"/>
              <a:buFont typeface="Arial"/>
              <a:buChar char="•"/>
            </a:pPr>
            <a:r>
              <a:rPr lang="en-US" sz="2800" b="0" i="0" u="none" strike="noStrike" cap="none" baseline="0">
                <a:solidFill>
                  <a:schemeClr val="dk1"/>
                </a:solidFill>
                <a:latin typeface="Calibri"/>
                <a:ea typeface="Calibri"/>
                <a:cs typeface="Calibri"/>
                <a:sym typeface="Calibri"/>
              </a:rPr>
              <a:t>“Build it yourself!”</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Binary compatibility in 2.4.x</a:t>
            </a:r>
          </a:p>
          <a:p>
            <a:pPr marL="342900" marR="0" lvl="0" indent="-342900" algn="l" rtl="0">
              <a:lnSpc>
                <a:spcPct val="115000"/>
              </a:lnSpc>
              <a:spcBef>
                <a:spcPts val="640"/>
              </a:spcBef>
              <a:buClr>
                <a:schemeClr val="dk1"/>
              </a:buClr>
              <a:buSzPct val="98958"/>
              <a:buFont typeface="Arial"/>
              <a:buChar char="•"/>
            </a:pPr>
            <a:r>
              <a:rPr lang="en-US"/>
              <a:t>In </a:t>
            </a:r>
            <a:r>
              <a:rPr lang="en-US" sz="3200" b="0" i="0" u="none" strike="noStrike" cap="none" baseline="0">
                <a:solidFill>
                  <a:schemeClr val="dk1"/>
                </a:solidFill>
                <a:latin typeface="Calibri"/>
                <a:ea typeface="Calibri"/>
                <a:cs typeface="Calibri"/>
                <a:sym typeface="Calibri"/>
              </a:rPr>
              <a:t>OpenCV 3.0 we continue the trend:</a:t>
            </a:r>
          </a:p>
          <a:p>
            <a:pPr marL="742950" marR="0" lvl="1" indent="-285750" algn="l" rtl="0">
              <a:lnSpc>
                <a:spcPct val="115000"/>
              </a:lnSpc>
              <a:spcBef>
                <a:spcPts val="560"/>
              </a:spcBef>
              <a:buClr>
                <a:schemeClr val="dk1"/>
              </a:buClr>
              <a:buSzPct val="101190"/>
              <a:buFont typeface="Arial"/>
              <a:buChar char="•"/>
            </a:pPr>
            <a:r>
              <a:rPr lang="en-US" sz="2800" b="0" i="0" u="none" strike="noStrike" cap="none" baseline="0">
                <a:solidFill>
                  <a:schemeClr val="dk1"/>
                </a:solidFill>
                <a:latin typeface="Calibri"/>
                <a:ea typeface="Calibri"/>
                <a:cs typeface="Calibri"/>
                <a:sym typeface="Calibri"/>
              </a:rPr>
              <a:t>provide high-quality binary packages for each major platform =&gt; easier to maintain, more convenient for users</a:t>
            </a:r>
          </a:p>
          <a:p>
            <a:pPr marL="742950" marR="0" lvl="1" indent="-285750" algn="l" rtl="0">
              <a:lnSpc>
                <a:spcPct val="115000"/>
              </a:lnSpc>
              <a:spcBef>
                <a:spcPts val="560"/>
              </a:spcBef>
              <a:buClr>
                <a:schemeClr val="dk1"/>
              </a:buClr>
              <a:buSzPct val="88541"/>
              <a:buFont typeface="Arial"/>
              <a:buChar char="•"/>
            </a:pPr>
            <a:r>
              <a:rPr lang="en-US"/>
              <a:t>m</a:t>
            </a:r>
            <a:r>
              <a:rPr lang="en-US" sz="2800" b="0" i="0" u="none" strike="noStrike" cap="none" baseline="0">
                <a:solidFill>
                  <a:schemeClr val="dk1"/>
                </a:solidFill>
                <a:latin typeface="Calibri"/>
                <a:ea typeface="Calibri"/>
                <a:cs typeface="Calibri"/>
                <a:sym typeface="Calibri"/>
              </a:rPr>
              <a:t>aintain binary compatibility for years!</a:t>
            </a:r>
          </a:p>
          <a:p>
            <a:endParaRPr/>
          </a:p>
          <a:p>
            <a:endParaRPr/>
          </a:p>
        </p:txBody>
      </p:sp>
    </p:spTree>
    <p:extLst>
      <p:ext uri="{BB962C8B-B14F-4D97-AF65-F5344CB8AC3E}">
        <p14:creationId xmlns:p14="http://schemas.microsoft.com/office/powerpoint/2010/main" val="183500347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199" y="467427"/>
            <a:ext cx="8229600" cy="7946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a:t>Emphasis on Binaries</a:t>
            </a:r>
            <a:r>
              <a:rPr lang="en-US" sz="3950" b="0" i="0" u="none" strike="noStrike" cap="none" baseline="0">
                <a:solidFill>
                  <a:schemeClr val="dk1"/>
                </a:solidFill>
                <a:latin typeface="Calibri"/>
                <a:ea typeface="Calibri"/>
                <a:cs typeface="Calibri"/>
                <a:sym typeface="Calibri"/>
              </a:rPr>
              <a:t>: What does it take? - A lot</a:t>
            </a:r>
          </a:p>
        </p:txBody>
      </p:sp>
      <p:sp>
        <p:nvSpPr>
          <p:cNvPr id="131" name="Shape 131"/>
          <p:cNvSpPr txBox="1">
            <a:spLocks noGrp="1"/>
          </p:cNvSpPr>
          <p:nvPr>
            <p:ph type="body" idx="1"/>
          </p:nvPr>
        </p:nvSpPr>
        <p:spPr>
          <a:xfrm>
            <a:off x="457200" y="1644316"/>
            <a:ext cx="8229600" cy="4807450"/>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105555"/>
              <a:buFont typeface="Arial"/>
              <a:buChar char="•"/>
            </a:pPr>
            <a:r>
              <a:rPr lang="en-US" sz="2950" b="0" i="0" u="none" strike="noStrike" cap="none" baseline="0">
                <a:solidFill>
                  <a:schemeClr val="dk1"/>
                </a:solidFill>
                <a:latin typeface="Calibri"/>
                <a:ea typeface="Calibri"/>
                <a:cs typeface="Calibri"/>
                <a:sym typeface="Calibri"/>
              </a:rPr>
              <a:t>OpenCV 3.0 uses custom embedded STL subset instead of stock STL.</a:t>
            </a:r>
          </a:p>
          <a:p>
            <a:pPr marL="342900" marR="0" lvl="0" indent="-342900" algn="l" rtl="0">
              <a:spcBef>
                <a:spcPts val="640"/>
              </a:spcBef>
              <a:buClr>
                <a:schemeClr val="dk1"/>
              </a:buClr>
              <a:buSzPct val="105555"/>
              <a:buFont typeface="Arial"/>
              <a:buChar char="•"/>
            </a:pPr>
            <a:r>
              <a:rPr lang="en-US" sz="2950" b="0" i="0" u="none" strike="noStrike" cap="none" baseline="0">
                <a:solidFill>
                  <a:schemeClr val="dk1"/>
                </a:solidFill>
                <a:latin typeface="Calibri"/>
                <a:ea typeface="Calibri"/>
                <a:cs typeface="Calibri"/>
                <a:sym typeface="Calibri"/>
              </a:rPr>
              <a:t>The whole API is revised not to use </a:t>
            </a:r>
            <a:r>
              <a:rPr lang="en-US" sz="2400" b="0" i="0" u="none" strike="noStrike" cap="none" baseline="0">
                <a:solidFill>
                  <a:schemeClr val="dk1"/>
                </a:solidFill>
                <a:latin typeface="Courier New"/>
                <a:ea typeface="Courier New"/>
                <a:cs typeface="Courier New"/>
                <a:sym typeface="Courier New"/>
              </a:rPr>
              <a:t>std::vector</a:t>
            </a:r>
            <a:r>
              <a:rPr lang="en-US" sz="295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std::string</a:t>
            </a:r>
            <a:r>
              <a:rPr lang="en-US" sz="2950" b="0" i="0" u="none" strike="noStrike" cap="none" baseline="0">
                <a:solidFill>
                  <a:schemeClr val="dk1"/>
                </a:solidFill>
                <a:latin typeface="Calibri"/>
                <a:ea typeface="Calibri"/>
                <a:cs typeface="Calibri"/>
                <a:sym typeface="Calibri"/>
              </a:rPr>
              <a:t> etc. Memory management is revised too.</a:t>
            </a:r>
          </a:p>
          <a:p>
            <a:pPr marL="0" marR="0" lvl="0" indent="0" algn="l" rtl="0">
              <a:spcBef>
                <a:spcPts val="640"/>
              </a:spcBef>
              <a:buClr>
                <a:schemeClr val="dk1"/>
              </a:buClr>
              <a:buSzPct val="25000"/>
              <a:buFont typeface="Calibri"/>
              <a:buNone/>
            </a:pPr>
            <a:r>
              <a:rPr lang="en-US" sz="2950" b="1" i="1" u="none" strike="noStrike" cap="none" baseline="0">
                <a:solidFill>
                  <a:srgbClr val="000000"/>
                </a:solidFill>
                <a:latin typeface="Calibri"/>
                <a:ea typeface="Calibri"/>
                <a:cs typeface="Calibri"/>
                <a:sym typeface="Calibri"/>
              </a:rPr>
              <a:t>Users can still pass </a:t>
            </a:r>
            <a:r>
              <a:rPr lang="en-US" sz="2400" b="1" i="1" u="none" strike="noStrike" cap="none" baseline="0">
                <a:solidFill>
                  <a:srgbClr val="000000"/>
                </a:solidFill>
                <a:latin typeface="Courier New"/>
                <a:ea typeface="Courier New"/>
                <a:cs typeface="Courier New"/>
                <a:sym typeface="Courier New"/>
              </a:rPr>
              <a:t>std::vector</a:t>
            </a:r>
            <a:r>
              <a:rPr lang="en-US" sz="2950" b="1" i="1" u="none" strike="noStrike" cap="none" baseline="0">
                <a:solidFill>
                  <a:srgbClr val="000000"/>
                </a:solidFill>
                <a:latin typeface="Calibri"/>
                <a:ea typeface="Calibri"/>
                <a:cs typeface="Calibri"/>
                <a:sym typeface="Calibri"/>
              </a:rPr>
              <a:t> to OpenCV!</a:t>
            </a:r>
          </a:p>
          <a:p>
            <a:pPr marL="342900" marR="0" lvl="0" indent="-342900" algn="l" rtl="0">
              <a:spcBef>
                <a:spcPts val="640"/>
              </a:spcBef>
              <a:buClr>
                <a:schemeClr val="dk1"/>
              </a:buClr>
              <a:buSzPct val="105555"/>
              <a:buFont typeface="Arial"/>
              <a:buChar char="•"/>
            </a:pPr>
            <a:r>
              <a:rPr lang="en-US" sz="2950" b="0" i="0" u="none" strike="noStrike" cap="none" baseline="0">
                <a:solidFill>
                  <a:schemeClr val="dk1"/>
                </a:solidFill>
                <a:latin typeface="Calibri"/>
                <a:ea typeface="Calibri"/>
                <a:cs typeface="Calibri"/>
                <a:sym typeface="Calibri"/>
              </a:rPr>
              <a:t>All the private class details will be moved to *.cpp (interface-implementation pattern), see </a:t>
            </a:r>
            <a:r>
              <a:rPr lang="en-US" sz="2950" b="0" i="0" u="sng" strike="noStrike" cap="none" baseline="0">
                <a:solidFill>
                  <a:schemeClr val="hlink"/>
                </a:solidFill>
                <a:latin typeface="Calibri"/>
                <a:ea typeface="Calibri"/>
                <a:cs typeface="Calibri"/>
                <a:sym typeface="Calibri"/>
                <a:hlinkClick r:id="rId3"/>
              </a:rPr>
              <a:t>http://code.opencv.org/projects/opencv/wiki/Coding_Style_Guide</a:t>
            </a:r>
            <a:r>
              <a:rPr lang="en-US" sz="2950" b="0" i="0" u="none" strike="noStrike" cap="none" baseline="0">
                <a:solidFill>
                  <a:schemeClr val="dk1"/>
                </a:solidFill>
                <a:latin typeface="Calibri"/>
                <a:ea typeface="Calibri"/>
                <a:cs typeface="Calibri"/>
                <a:sym typeface="Calibri"/>
              </a:rPr>
              <a:t> </a:t>
            </a:r>
          </a:p>
          <a:p>
            <a:endParaRPr/>
          </a:p>
          <a:p>
            <a:endParaRPr/>
          </a:p>
          <a:p>
            <a:endParaRPr/>
          </a:p>
          <a:p>
            <a:endParaRPr/>
          </a:p>
          <a:p>
            <a:endParaRPr/>
          </a:p>
        </p:txBody>
      </p:sp>
    </p:spTree>
    <p:extLst>
      <p:ext uri="{BB962C8B-B14F-4D97-AF65-F5344CB8AC3E}">
        <p14:creationId xmlns:p14="http://schemas.microsoft.com/office/powerpoint/2010/main" val="132592570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04394" y="448866"/>
            <a:ext cx="8445500" cy="79483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a:solidFill>
                  <a:srgbClr val="000000"/>
                </a:solidFill>
              </a:rPr>
              <a:t>Regularly built high-quality packages</a:t>
            </a:r>
          </a:p>
        </p:txBody>
      </p:sp>
      <p:sp>
        <p:nvSpPr>
          <p:cNvPr id="174" name="Shape 174"/>
          <p:cNvSpPr txBox="1">
            <a:spLocks noGrp="1"/>
          </p:cNvSpPr>
          <p:nvPr>
            <p:ph type="body" idx="1"/>
          </p:nvPr>
        </p:nvSpPr>
        <p:spPr>
          <a:xfrm>
            <a:off x="655049" y="1604199"/>
            <a:ext cx="7937400" cy="48429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Au</a:t>
            </a:r>
            <a:r>
              <a:rPr lang="en-US" sz="2800"/>
              <a:t>tomated regular builds: </a:t>
            </a:r>
            <a:r>
              <a:rPr lang="en-US" sz="2800" b="0" i="0" u="none" strike="noStrike" cap="none" baseline="0">
                <a:solidFill>
                  <a:schemeClr val="dk1"/>
                </a:solidFill>
                <a:latin typeface="Calibri"/>
                <a:ea typeface="Calibri"/>
                <a:cs typeface="Calibri"/>
                <a:sym typeface="Calibri"/>
              </a:rPr>
              <a:t>Windows (.exe</a:t>
            </a:r>
            <a:r>
              <a:rPr lang="en-US" sz="2800"/>
              <a:t>/.zip), Linux (.deb), iOS (framework), Android (archive &amp; GooglePlay(?))</a:t>
            </a:r>
          </a:p>
          <a:p>
            <a:pPr marL="0" marR="0" lvl="0" indent="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One-size-fits-all: all the optimization is put in and is engaged if host hardware supports it</a:t>
            </a:r>
          </a:p>
          <a:p>
            <a:pPr marL="400050" marR="0" lvl="1" indent="-635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 SSE2 optimization is built-in; Neon optimization to come later</a:t>
            </a:r>
          </a:p>
          <a:p>
            <a:pPr marL="400050" marR="0" lvl="1" indent="-6350" algn="l" rtl="0">
              <a:spcBef>
                <a:spcPts val="480"/>
              </a:spcBef>
              <a:buClr>
                <a:schemeClr val="dk1"/>
              </a:buClr>
              <a:buSzPct val="100000"/>
              <a:buFont typeface="Calibri"/>
              <a:buChar char="–"/>
            </a:pPr>
            <a:r>
              <a:rPr lang="en-US" sz="2400"/>
              <a:t>x86/x64 builds include a subset of Intel IPP</a:t>
            </a:r>
          </a:p>
          <a:p>
            <a:pPr marL="400050" marR="0" lvl="1" indent="-635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universal parallel_for implementation is already in.</a:t>
            </a:r>
          </a:p>
          <a:p>
            <a:pPr marL="400050" marR="0" lvl="1" indent="-635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OpenCL acceleration is enabled by default on most platforms.</a:t>
            </a:r>
          </a:p>
        </p:txBody>
      </p:sp>
    </p:spTree>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34564"/>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GPU acceleration: </a:t>
            </a:r>
            <a:r>
              <a:rPr lang="en-US" sz="4400" b="0" i="0" u="none" strike="noStrike" cap="none" baseline="0">
                <a:solidFill>
                  <a:schemeClr val="dk1"/>
                </a:solidFill>
                <a:latin typeface="Calibri"/>
                <a:ea typeface="Calibri"/>
                <a:cs typeface="Calibri"/>
                <a:sym typeface="Calibri"/>
              </a:rPr>
              <a:t>Transparent API</a:t>
            </a:r>
          </a:p>
        </p:txBody>
      </p:sp>
      <p:sp>
        <p:nvSpPr>
          <p:cNvPr id="186" name="Shape 186"/>
          <p:cNvSpPr txBox="1">
            <a:spLocks noGrp="1"/>
          </p:cNvSpPr>
          <p:nvPr>
            <p:ph type="body" idx="1"/>
          </p:nvPr>
        </p:nvSpPr>
        <p:spPr>
          <a:xfrm>
            <a:off x="372533" y="1194691"/>
            <a:ext cx="8229600" cy="50928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 same code can run on CPU or GPU – no specialized cv::Canny, ocl::Canny, etc; no recompilation is needed</a:t>
            </a:r>
          </a:p>
          <a:p>
            <a:pPr marL="0" marR="0" lvl="0" indent="0" algn="l" rtl="0">
              <a:lnSpc>
                <a:spcPct val="9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 minimal or no changes in the existing code</a:t>
            </a:r>
          </a:p>
          <a:p>
            <a:pPr marL="400050" marR="0" lvl="1" indent="-6350" algn="l" rtl="0">
              <a:lnSpc>
                <a:spcPct val="90000"/>
              </a:lnSpc>
              <a:spcBef>
                <a:spcPts val="52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 CPU-only processing – no changes required  </a:t>
            </a:r>
          </a:p>
          <a:p>
            <a:pPr marL="0" marR="0" lvl="0" indent="0" algn="l" rtl="0">
              <a:lnSpc>
                <a:spcPct val="9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 includes the following key components:</a:t>
            </a:r>
          </a:p>
          <a:p>
            <a:pPr marL="400050" marR="0" lvl="1" indent="-6350" algn="l" rtl="0">
              <a:lnSpc>
                <a:spcPct val="90000"/>
              </a:lnSpc>
              <a:spcBef>
                <a:spcPts val="52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 new data structure UMat</a:t>
            </a:r>
          </a:p>
          <a:p>
            <a:pPr marL="400050" marR="0" lvl="1" indent="-6350" algn="l" rtl="0">
              <a:lnSpc>
                <a:spcPct val="90000"/>
              </a:lnSpc>
              <a:spcBef>
                <a:spcPts val="52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 simple and robust mechanism for async processing</a:t>
            </a:r>
          </a:p>
          <a:p>
            <a:pPr marL="400050" marR="0" lvl="1" indent="-6350" algn="l" rtl="0">
              <a:lnSpc>
                <a:spcPct val="90000"/>
              </a:lnSpc>
              <a:spcBef>
                <a:spcPts val="52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 </a:t>
            </a:r>
            <a:r>
              <a:rPr lang="en-US" sz="2600"/>
              <a:t>open to extensions</a:t>
            </a:r>
            <a:r>
              <a:rPr lang="en-US" sz="2600" b="0" i="0" u="none" strike="noStrike" cap="none" baseline="0">
                <a:solidFill>
                  <a:schemeClr val="dk1"/>
                </a:solidFill>
                <a:latin typeface="Calibri"/>
                <a:ea typeface="Calibri"/>
                <a:cs typeface="Calibri"/>
                <a:sym typeface="Calibri"/>
              </a:rPr>
              <a:t>: convenient OpenCL wr</a:t>
            </a:r>
            <a:r>
              <a:rPr lang="en-US" sz="2600"/>
              <a:t>appers for accelerating user algorithms</a:t>
            </a:r>
          </a:p>
        </p:txBody>
      </p:sp>
    </p:spTree>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28600" y="304800"/>
            <a:ext cx="8229600" cy="7869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OpenCV </a:t>
            </a:r>
            <a:r>
              <a:rPr lang="en-US" sz="4400" b="0" i="0" u="none" strike="noStrike" cap="none" baseline="0" dirty="0" smtClean="0">
                <a:solidFill>
                  <a:schemeClr val="dk1"/>
                </a:solidFill>
                <a:latin typeface="Calibri"/>
                <a:ea typeface="Calibri"/>
                <a:cs typeface="Calibri"/>
                <a:sym typeface="Calibri"/>
              </a:rPr>
              <a:t>Timeline</a:t>
            </a:r>
            <a:endParaRPr lang="en-US" sz="4400" b="0" i="0" u="none" strike="noStrike" cap="none" baseline="0" dirty="0">
              <a:solidFill>
                <a:schemeClr val="dk1"/>
              </a:solidFill>
              <a:latin typeface="Calibri"/>
              <a:ea typeface="Calibri"/>
              <a:cs typeface="Calibri"/>
              <a:sym typeface="Calibri"/>
            </a:endParaRPr>
          </a:p>
        </p:txBody>
      </p:sp>
      <p:sp>
        <p:nvSpPr>
          <p:cNvPr id="87" name="Shape 87"/>
          <p:cNvSpPr txBox="1">
            <a:spLocks noGrp="1"/>
          </p:cNvSpPr>
          <p:nvPr>
            <p:ph type="body" idx="1"/>
          </p:nvPr>
        </p:nvSpPr>
        <p:spPr>
          <a:xfrm>
            <a:off x="457200" y="5715000"/>
            <a:ext cx="8229600" cy="904200"/>
          </a:xfrm>
          <a:prstGeom prst="rect">
            <a:avLst/>
          </a:prstGeom>
          <a:noFill/>
          <a:ln>
            <a:noFill/>
          </a:ln>
        </p:spPr>
        <p:txBody>
          <a:bodyPr lIns="91425" tIns="45700" rIns="91425" bIns="45700" anchor="t" anchorCtr="0">
            <a:noAutofit/>
          </a:bodyPr>
          <a:lstStyle/>
          <a:p>
            <a:pPr marL="457200" marR="0" lvl="1" indent="0" algn="l" rtl="0">
              <a:spcBef>
                <a:spcPts val="560"/>
              </a:spcBef>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OpenCV 2.x is 3.5-year old already, time to bump the version number!</a:t>
            </a:r>
          </a:p>
        </p:txBody>
      </p:sp>
      <p:graphicFrame>
        <p:nvGraphicFramePr>
          <p:cNvPr id="88" name="Shape 88"/>
          <p:cNvGraphicFramePr/>
          <p:nvPr>
            <p:extLst>
              <p:ext uri="{D42A27DB-BD31-4B8C-83A1-F6EECF244321}">
                <p14:modId xmlns:p14="http://schemas.microsoft.com/office/powerpoint/2010/main" val="2070885758"/>
              </p:ext>
            </p:extLst>
          </p:nvPr>
        </p:nvGraphicFramePr>
        <p:xfrm>
          <a:off x="228600" y="1371600"/>
          <a:ext cx="8554350" cy="4054980"/>
        </p:xfrm>
        <a:graphic>
          <a:graphicData uri="http://schemas.openxmlformats.org/drawingml/2006/table">
            <a:tbl>
              <a:tblPr firstRow="1" bandRow="1">
                <a:gradFill>
                  <a:gsLst>
                    <a:gs pos="0">
                      <a:srgbClr val="BEDBFF"/>
                    </a:gs>
                    <a:gs pos="35000">
                      <a:srgbClr val="D1E5FE"/>
                    </a:gs>
                    <a:gs pos="100000">
                      <a:srgbClr val="EEF5FF"/>
                    </a:gs>
                  </a:gsLst>
                  <a:lin ang="16200000" scaled="0"/>
                </a:gradFill>
              </a:tblPr>
              <a:tblGrid>
                <a:gridCol w="1457300"/>
                <a:gridCol w="2152925"/>
                <a:gridCol w="2641975"/>
                <a:gridCol w="2302150"/>
              </a:tblGrid>
              <a:tr h="671700">
                <a:tc>
                  <a:txBody>
                    <a:bodyPr/>
                    <a:lstStyle/>
                    <a:p>
                      <a:pPr marL="0" lvl="0" algn="l" rtl="0">
                        <a:buSzPct val="25000"/>
                        <a:buNone/>
                      </a:pPr>
                      <a:r>
                        <a:rPr lang="en-US" sz="2400"/>
                        <a:t>Version</a:t>
                      </a:r>
                    </a:p>
                  </a:txBody>
                  <a:tcPr marL="91450" marR="91450" marT="45725" marB="45725"/>
                </a:tc>
                <a:tc>
                  <a:txBody>
                    <a:bodyPr/>
                    <a:lstStyle/>
                    <a:p>
                      <a:pPr marL="0" lvl="0" algn="l" rtl="0">
                        <a:buSzPct val="25000"/>
                        <a:buNone/>
                      </a:pPr>
                      <a:r>
                        <a:rPr lang="en-US" sz="2400"/>
                        <a:t>Released</a:t>
                      </a:r>
                    </a:p>
                  </a:txBody>
                  <a:tcPr marL="91450" marR="91450" marT="45725" marB="45725"/>
                </a:tc>
                <a:tc>
                  <a:txBody>
                    <a:bodyPr/>
                    <a:lstStyle/>
                    <a:p>
                      <a:pPr lvl="0" rtl="0">
                        <a:buNone/>
                      </a:pPr>
                      <a:r>
                        <a:rPr lang="en-US" sz="2400"/>
                        <a:t>Reason</a:t>
                      </a:r>
                    </a:p>
                    <a:p>
                      <a:endParaRPr/>
                    </a:p>
                  </a:txBody>
                  <a:tcPr marL="91450" marR="91450" marT="45725" marB="45725"/>
                </a:tc>
                <a:tc>
                  <a:txBody>
                    <a:bodyPr/>
                    <a:lstStyle/>
                    <a:p>
                      <a:pPr marL="0" lvl="0" algn="l" rtl="0">
                        <a:buSzPct val="25000"/>
                        <a:buNone/>
                      </a:pPr>
                      <a:r>
                        <a:rPr lang="en-US" sz="2400"/>
                        <a:t>Lifetime</a:t>
                      </a:r>
                    </a:p>
                  </a:txBody>
                  <a:tcPr marL="91450" marR="91450" marT="45725" marB="45725"/>
                </a:tc>
              </a:tr>
              <a:tr h="671700">
                <a:tc>
                  <a:txBody>
                    <a:bodyPr/>
                    <a:lstStyle/>
                    <a:p>
                      <a:pPr marL="0" lvl="0" algn="l" rtl="0">
                        <a:buSzPct val="25000"/>
                        <a:buNone/>
                      </a:pPr>
                      <a:r>
                        <a:rPr lang="en-US" sz="2400"/>
                        <a:t>pre</a:t>
                      </a:r>
                      <a:r>
                        <a:rPr lang="en-US" sz="2400" baseline="0"/>
                        <a:t> 1.0</a:t>
                      </a:r>
                    </a:p>
                  </a:txBody>
                  <a:tcPr marL="91450" marR="91450" marT="45725" marB="45725"/>
                </a:tc>
                <a:tc>
                  <a:txBody>
                    <a:bodyPr/>
                    <a:lstStyle/>
                    <a:p>
                      <a:pPr marL="0" lvl="0" algn="l" rtl="0">
                        <a:buSzPct val="25000"/>
                        <a:buNone/>
                      </a:pPr>
                      <a:r>
                        <a:rPr lang="en-US" sz="2400"/>
                        <a:t>2000 </a:t>
                      </a:r>
                      <a:br>
                        <a:rPr lang="en-US" sz="2400"/>
                      </a:br>
                      <a:r>
                        <a:rPr lang="en-US" sz="2400"/>
                        <a:t>(first alpha)</a:t>
                      </a:r>
                    </a:p>
                  </a:txBody>
                  <a:tcPr marL="91450" marR="91450" marT="45725" marB="45725"/>
                </a:tc>
                <a:tc>
                  <a:txBody>
                    <a:bodyPr/>
                    <a:lstStyle/>
                    <a:p>
                      <a:pPr lvl="0" rtl="0">
                        <a:buNone/>
                      </a:pPr>
                      <a:r>
                        <a:rPr lang="en-US" sz="2400"/>
                        <a:t>-</a:t>
                      </a:r>
                    </a:p>
                    <a:p>
                      <a:endParaRPr/>
                    </a:p>
                  </a:txBody>
                  <a:tcPr marL="91450" marR="91450" marT="45725" marB="45725"/>
                </a:tc>
                <a:tc>
                  <a:txBody>
                    <a:bodyPr/>
                    <a:lstStyle/>
                    <a:p>
                      <a:pPr marL="0" lvl="0" algn="l" rtl="0">
                        <a:buSzPct val="25000"/>
                        <a:buNone/>
                      </a:pPr>
                      <a:r>
                        <a:rPr lang="en-US" sz="2400"/>
                        <a:t>6 years</a:t>
                      </a:r>
                    </a:p>
                  </a:txBody>
                  <a:tcPr marL="91450" marR="91450" marT="45725" marB="45725"/>
                </a:tc>
              </a:tr>
              <a:tr h="671700">
                <a:tc>
                  <a:txBody>
                    <a:bodyPr/>
                    <a:lstStyle/>
                    <a:p>
                      <a:pPr marL="0" lvl="0" algn="l" rtl="0">
                        <a:buSzPct val="25000"/>
                        <a:buNone/>
                      </a:pPr>
                      <a:r>
                        <a:rPr lang="en-US" sz="2400"/>
                        <a:t>1.0</a:t>
                      </a:r>
                    </a:p>
                  </a:txBody>
                  <a:tcPr marL="91450" marR="91450" marT="45725" marB="45725"/>
                </a:tc>
                <a:tc>
                  <a:txBody>
                    <a:bodyPr/>
                    <a:lstStyle/>
                    <a:p>
                      <a:pPr marL="0" lvl="0" algn="l" rtl="0">
                        <a:buSzPct val="25000"/>
                        <a:buNone/>
                      </a:pPr>
                      <a:r>
                        <a:rPr lang="en-US" sz="2400"/>
                        <a:t>2006 </a:t>
                      </a:r>
                      <a:r>
                        <a:rPr lang="en-US" sz="2400" u="sng">
                          <a:solidFill>
                            <a:schemeClr val="hlink"/>
                          </a:solidFill>
                          <a:hlinkClick r:id="rId3"/>
                        </a:rPr>
                        <a:t>(ChangeLog)</a:t>
                      </a:r>
                    </a:p>
                  </a:txBody>
                  <a:tcPr marL="91450" marR="91450" marT="45725" marB="45725"/>
                </a:tc>
                <a:tc>
                  <a:txBody>
                    <a:bodyPr/>
                    <a:lstStyle/>
                    <a:p>
                      <a:pPr>
                        <a:buNone/>
                      </a:pPr>
                      <a:r>
                        <a:rPr lang="en-US" sz="2400"/>
                        <a:t>maturity</a:t>
                      </a:r>
                    </a:p>
                  </a:txBody>
                  <a:tcPr marL="91450" marR="91450" marT="45725" marB="45725"/>
                </a:tc>
                <a:tc>
                  <a:txBody>
                    <a:bodyPr/>
                    <a:lstStyle/>
                    <a:p>
                      <a:pPr marL="0" lvl="0" algn="l" rtl="0">
                        <a:buSzPct val="25000"/>
                        <a:buNone/>
                      </a:pPr>
                      <a:r>
                        <a:rPr lang="en-US" sz="2400"/>
                        <a:t>3</a:t>
                      </a:r>
                      <a:r>
                        <a:rPr lang="en-US" sz="2400" baseline="0"/>
                        <a:t> </a:t>
                      </a:r>
                      <a:r>
                        <a:rPr lang="en-US" sz="2400"/>
                        <a:t>years</a:t>
                      </a:r>
                    </a:p>
                  </a:txBody>
                  <a:tcPr marL="91450" marR="91450" marT="45725" marB="45725"/>
                </a:tc>
              </a:tr>
              <a:tr h="671700">
                <a:tc>
                  <a:txBody>
                    <a:bodyPr/>
                    <a:lstStyle/>
                    <a:p>
                      <a:pPr marL="0" lvl="0" algn="l" rtl="0">
                        <a:buSzPct val="25000"/>
                        <a:buNone/>
                      </a:pPr>
                      <a:r>
                        <a:rPr lang="en-US" sz="2400"/>
                        <a:t>2.0</a:t>
                      </a:r>
                    </a:p>
                  </a:txBody>
                  <a:tcPr marL="91450" marR="91450" marT="45725" marB="45725"/>
                </a:tc>
                <a:tc>
                  <a:txBody>
                    <a:bodyPr/>
                    <a:lstStyle/>
                    <a:p>
                      <a:pPr marL="0" lvl="0" algn="l" rtl="0">
                        <a:buSzPct val="25000"/>
                        <a:buNone/>
                      </a:pPr>
                      <a:r>
                        <a:rPr lang="en-US" sz="2400"/>
                        <a:t>2009</a:t>
                      </a:r>
                    </a:p>
                    <a:p>
                      <a:pPr marL="0" lvl="0" algn="l" rtl="0">
                        <a:buSzPct val="25000"/>
                        <a:buNone/>
                      </a:pPr>
                      <a:r>
                        <a:rPr lang="en-US" sz="2400" u="sng">
                          <a:solidFill>
                            <a:schemeClr val="hlink"/>
                          </a:solidFill>
                          <a:hlinkClick r:id="rId3"/>
                        </a:rPr>
                        <a:t>(ChangeLog)</a:t>
                      </a:r>
                    </a:p>
                  </a:txBody>
                  <a:tcPr marL="91450" marR="91450" marT="45725" marB="45725"/>
                </a:tc>
                <a:tc>
                  <a:txBody>
                    <a:bodyPr/>
                    <a:lstStyle/>
                    <a:p>
                      <a:pPr>
                        <a:buNone/>
                      </a:pPr>
                      <a:r>
                        <a:rPr lang="en-US" sz="2400"/>
                        <a:t>C++ API</a:t>
                      </a:r>
                    </a:p>
                  </a:txBody>
                  <a:tcPr marL="91450" marR="91450" marT="45725" marB="45725"/>
                </a:tc>
                <a:tc>
                  <a:txBody>
                    <a:bodyPr/>
                    <a:lstStyle/>
                    <a:p>
                      <a:pPr marL="0" lvl="0" algn="l" rtl="0">
                        <a:buSzPct val="25000"/>
                        <a:buNone/>
                      </a:pPr>
                      <a:r>
                        <a:rPr lang="en-US" sz="2400"/>
                        <a:t>&gt;3 years</a:t>
                      </a:r>
                    </a:p>
                  </a:txBody>
                  <a:tcPr marL="91450" marR="91450" marT="45725" marB="45725"/>
                </a:tc>
              </a:tr>
              <a:tr h="671700">
                <a:tc>
                  <a:txBody>
                    <a:bodyPr/>
                    <a:lstStyle/>
                    <a:p>
                      <a:pPr marL="0" lvl="0" algn="l" rtl="0">
                        <a:buSzPct val="25000"/>
                        <a:buNone/>
                      </a:pPr>
                      <a:r>
                        <a:rPr lang="en-US" sz="2400" b="1"/>
                        <a:t>3.0</a:t>
                      </a:r>
                    </a:p>
                  </a:txBody>
                  <a:tcPr marL="91450" marR="91450" marT="45725" marB="45725"/>
                </a:tc>
                <a:tc>
                  <a:txBody>
                    <a:bodyPr/>
                    <a:lstStyle/>
                    <a:p>
                      <a:pPr marL="0" lvl="0" algn="l" rtl="0">
                        <a:buSzPct val="25000"/>
                        <a:buNone/>
                      </a:pPr>
                      <a:r>
                        <a:rPr lang="en-US" sz="2400" b="1" dirty="0" smtClean="0"/>
                        <a:t>2014</a:t>
                      </a:r>
                      <a:endParaRPr lang="en-US" sz="2400" b="1" dirty="0"/>
                    </a:p>
                  </a:txBody>
                  <a:tcPr marL="91450" marR="91450" marT="45725" marB="45725"/>
                </a:tc>
                <a:tc>
                  <a:txBody>
                    <a:bodyPr/>
                    <a:lstStyle/>
                    <a:p>
                      <a:pPr>
                        <a:buNone/>
                      </a:pPr>
                      <a:r>
                        <a:rPr lang="en-US" sz="2400" dirty="0"/>
                        <a:t>several (next level maturity, ...)</a:t>
                      </a:r>
                    </a:p>
                  </a:txBody>
                  <a:tcPr marL="91425" marR="91425" marT="91425" marB="91425"/>
                </a:tc>
                <a:tc>
                  <a:txBody>
                    <a:bodyPr/>
                    <a:lstStyle/>
                    <a:p>
                      <a:endParaRPr dirty="0"/>
                    </a:p>
                  </a:txBody>
                  <a:tcPr marL="91425" marR="91425" marT="91425" marB="91425"/>
                </a:tc>
              </a:tr>
            </a:tbl>
          </a:graphicData>
        </a:graphic>
      </p:graphicFrame>
      <p:sp>
        <p:nvSpPr>
          <p:cNvPr id="2" name="TextBox 1"/>
          <p:cNvSpPr txBox="1"/>
          <p:nvPr/>
        </p:nvSpPr>
        <p:spPr>
          <a:xfrm rot="19417728">
            <a:off x="-1152359" y="290622"/>
            <a:ext cx="3721953" cy="523220"/>
          </a:xfrm>
          <a:prstGeom prst="rect">
            <a:avLst/>
          </a:prstGeom>
          <a:solidFill>
            <a:srgbClr val="00FF00"/>
          </a:solidFill>
        </p:spPr>
        <p:txBody>
          <a:bodyPr wrap="square" rtlCol="0">
            <a:spAutoFit/>
          </a:bodyPr>
          <a:lstStyle/>
          <a:p>
            <a:pPr algn="ctr"/>
            <a:r>
              <a:rPr lang="en-US" sz="2800" b="1" dirty="0" smtClean="0">
                <a:solidFill>
                  <a:srgbClr val="FF0000"/>
                </a:solidFill>
              </a:rPr>
              <a:t>Why 3.0?</a:t>
            </a:r>
            <a:endParaRPr lang="en-US" sz="2800" b="1" dirty="0">
              <a:solidFill>
                <a:srgbClr val="FF0000"/>
              </a:solidFill>
            </a:endParaRPr>
          </a:p>
        </p:txBody>
      </p:sp>
    </p:spTree>
    <p:extLst>
      <p:ext uri="{BB962C8B-B14F-4D97-AF65-F5344CB8AC3E}">
        <p14:creationId xmlns:p14="http://schemas.microsoft.com/office/powerpoint/2010/main" val="21854781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0"/>
            <a:ext cx="8229600" cy="81204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UMat</a:t>
            </a:r>
          </a:p>
        </p:txBody>
      </p:sp>
      <p:sp>
        <p:nvSpPr>
          <p:cNvPr id="192" name="Shape 192"/>
          <p:cNvSpPr txBox="1">
            <a:spLocks noGrp="1"/>
          </p:cNvSpPr>
          <p:nvPr>
            <p:ph type="body" idx="1"/>
          </p:nvPr>
        </p:nvSpPr>
        <p:spPr>
          <a:xfrm>
            <a:off x="216087" y="660802"/>
            <a:ext cx="8682890" cy="866777"/>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97826"/>
              <a:buFont typeface="Calibri"/>
              <a:buChar char="•"/>
            </a:pPr>
            <a:r>
              <a:rPr lang="en-US" sz="2250" b="0" i="0" u="none" strike="noStrike" cap="none" baseline="0">
                <a:solidFill>
                  <a:schemeClr val="dk1"/>
                </a:solidFill>
                <a:latin typeface="Calibri"/>
                <a:ea typeface="Calibri"/>
                <a:cs typeface="Calibri"/>
                <a:sym typeface="Calibri"/>
              </a:rPr>
              <a:t> UMat is new type of array that wraps clmem when OpenCL is </a:t>
            </a:r>
            <a:r>
              <a:rPr lang="en-US" sz="2250"/>
              <a:t>available</a:t>
            </a:r>
          </a:p>
          <a:p>
            <a:pPr marL="0" marR="0" lvl="0" indent="0" algn="l" rtl="0">
              <a:lnSpc>
                <a:spcPct val="80000"/>
              </a:lnSpc>
              <a:spcBef>
                <a:spcPts val="450"/>
              </a:spcBef>
              <a:buClr>
                <a:schemeClr val="dk1"/>
              </a:buClr>
              <a:buSzPct val="97826"/>
              <a:buFont typeface="Calibri"/>
              <a:buChar char="•"/>
            </a:pPr>
            <a:r>
              <a:rPr lang="en-US" sz="2250" b="0" i="0" u="none" strike="noStrike" cap="none" baseline="0">
                <a:solidFill>
                  <a:schemeClr val="dk1"/>
                </a:solidFill>
                <a:latin typeface="Calibri"/>
                <a:ea typeface="Calibri"/>
                <a:cs typeface="Calibri"/>
                <a:sym typeface="Calibri"/>
              </a:rPr>
              <a:t> Replacing Mat with UMat </a:t>
            </a:r>
            <a:r>
              <a:rPr lang="en-US" sz="1950" b="0" i="0" u="none" strike="noStrike" cap="none" baseline="0">
                <a:solidFill>
                  <a:schemeClr val="dk1"/>
                </a:solidFill>
                <a:latin typeface="Calibri"/>
                <a:ea typeface="Calibri"/>
                <a:cs typeface="Calibri"/>
                <a:sym typeface="Calibri"/>
              </a:rPr>
              <a:t>is often the only change needed</a:t>
            </a:r>
          </a:p>
        </p:txBody>
      </p:sp>
      <p:sp>
        <p:nvSpPr>
          <p:cNvPr id="193" name="Shape 193"/>
          <p:cNvSpPr txBox="1"/>
          <p:nvPr/>
        </p:nvSpPr>
        <p:spPr>
          <a:xfrm>
            <a:off x="4786400" y="2109575"/>
            <a:ext cx="4162200" cy="3698700"/>
          </a:xfrm>
          <a:prstGeom prst="rect">
            <a:avLst/>
          </a:prstGeom>
          <a:solidFill>
            <a:schemeClr val="accent3"/>
          </a:solidFill>
          <a:ln>
            <a:noFill/>
          </a:ln>
        </p:spPr>
        <p:txBody>
          <a:bodyPr lIns="91425" tIns="45700" rIns="91425" bIns="45700" anchor="t" anchorCtr="0">
            <a:noAutofit/>
          </a:bodyPr>
          <a:lstStyle/>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int main(int argc, char** argv)</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a:t>
            </a:r>
            <a:r>
              <a:rPr lang="en-US" sz="1300" b="1" i="0" u="none" strike="noStrike" cap="none" baseline="0">
                <a:solidFill>
                  <a:srgbClr val="FF0000"/>
                </a:solidFill>
                <a:latin typeface="Courier New"/>
                <a:ea typeface="Courier New"/>
                <a:cs typeface="Courier New"/>
                <a:sym typeface="Courier New"/>
              </a:rPr>
              <a:t>UMat</a:t>
            </a:r>
            <a:r>
              <a:rPr lang="en-US" sz="1300" b="1" i="0" u="none" strike="noStrike" cap="none" baseline="0">
                <a:solidFill>
                  <a:schemeClr val="dk1"/>
                </a:solidFill>
                <a:latin typeface="Courier New"/>
                <a:ea typeface="Courier New"/>
                <a:cs typeface="Courier New"/>
                <a:sym typeface="Courier New"/>
              </a:rPr>
              <a:t> img, 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a:t>
            </a:r>
            <a:r>
              <a:rPr lang="en-US" sz="1300" b="1" i="0" u="none" strike="noStrike" cap="none" baseline="0">
                <a:solidFill>
                  <a:srgbClr val="FF0000"/>
                </a:solidFill>
                <a:latin typeface="Courier New"/>
                <a:ea typeface="Courier New"/>
                <a:cs typeface="Courier New"/>
                <a:sym typeface="Courier New"/>
              </a:rPr>
              <a:t>imread(argv[1], 1, img);</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imshow("original", img);</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cvtColor(img, gray, COLOR_BGR2GRAY);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GaussianBlur(gray, 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Size(7, 7), 1.5);</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Canny(gray, gray, 0, 50);</a:t>
            </a:r>
          </a:p>
          <a:p>
            <a:pPr marL="0" marR="0" lvl="0" indent="0" algn="l" rtl="0">
              <a:lnSpc>
                <a:spcPct val="90000"/>
              </a:lnSpc>
              <a:spcBef>
                <a:spcPts val="640"/>
              </a:spcBef>
              <a:buClr>
                <a:schemeClr val="dk1"/>
              </a:buClr>
              <a:buFont typeface="Calibri"/>
              <a:buNone/>
            </a:pPr>
            <a:endParaRPr sz="1300" b="1"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imshow("edges", 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waitKey();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return 0;</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a:t>
            </a:r>
          </a:p>
        </p:txBody>
      </p:sp>
      <p:sp>
        <p:nvSpPr>
          <p:cNvPr id="194" name="Shape 194"/>
          <p:cNvSpPr txBox="1"/>
          <p:nvPr/>
        </p:nvSpPr>
        <p:spPr>
          <a:xfrm>
            <a:off x="274325" y="2100375"/>
            <a:ext cx="4207500" cy="3698700"/>
          </a:xfrm>
          <a:prstGeom prst="rect">
            <a:avLst/>
          </a:prstGeom>
          <a:solidFill>
            <a:schemeClr val="accent3"/>
          </a:solidFill>
          <a:ln>
            <a:noFill/>
          </a:ln>
        </p:spPr>
        <p:txBody>
          <a:bodyPr lIns="91425" tIns="45700" rIns="91425" bIns="45700" anchor="t" anchorCtr="0">
            <a:noAutofit/>
          </a:bodyPr>
          <a:lstStyle/>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int main(int argc, char** argv)</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Mat img, 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img = imread(argv[1], 1);</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imshow("original", img);</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cvtColor(img, gray, COLOR_BGR2GRAY);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GaussianBlur(gray, 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Size(7, 7), 1.5);</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Canny(gray, gray, 0, 50);</a:t>
            </a:r>
          </a:p>
          <a:p>
            <a:pPr marL="0" marR="0" lvl="0" indent="0" algn="l" rtl="0">
              <a:lnSpc>
                <a:spcPct val="90000"/>
              </a:lnSpc>
              <a:spcBef>
                <a:spcPts val="640"/>
              </a:spcBef>
              <a:buClr>
                <a:schemeClr val="dk1"/>
              </a:buClr>
              <a:buFont typeface="Calibri"/>
              <a:buNone/>
            </a:pPr>
            <a:endParaRPr sz="1300" b="1"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imshow("edges", gray);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waitKey();</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    return 0;</a:t>
            </a:r>
          </a:p>
          <a:p>
            <a:pPr marL="0" marR="0" lvl="0" indent="0" algn="l" rtl="0">
              <a:lnSpc>
                <a:spcPct val="90000"/>
              </a:lnSpc>
              <a:spcBef>
                <a:spcPts val="260"/>
              </a:spcBef>
              <a:buClr>
                <a:schemeClr val="dk1"/>
              </a:buClr>
              <a:buSzPct val="25000"/>
              <a:buFont typeface="Courier New"/>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640"/>
              </a:spcBef>
              <a:buClr>
                <a:schemeClr val="dk1"/>
              </a:buClr>
              <a:buFont typeface="Calibri"/>
              <a:buNone/>
            </a:pPr>
            <a:endParaRPr sz="1600" b="0" i="0" u="none" strike="noStrike" cap="none" baseline="0">
              <a:solidFill>
                <a:schemeClr val="dk1"/>
              </a:solidFill>
              <a:latin typeface="Lemon"/>
              <a:ea typeface="Lemon"/>
              <a:cs typeface="Lemon"/>
              <a:sym typeface="Lemon"/>
            </a:endParaRPr>
          </a:p>
        </p:txBody>
      </p:sp>
    </p:spTree>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76258" y="4763"/>
            <a:ext cx="8702163" cy="84772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a:solidFill>
                  <a:schemeClr val="dk1"/>
                </a:solidFill>
                <a:latin typeface="Calibri"/>
                <a:ea typeface="Calibri"/>
                <a:cs typeface="Calibri"/>
                <a:sym typeface="Calibri"/>
              </a:rPr>
              <a:t>Transparent API: under the hood</a:t>
            </a:r>
          </a:p>
        </p:txBody>
      </p:sp>
      <p:sp>
        <p:nvSpPr>
          <p:cNvPr id="200" name="Shape 200"/>
          <p:cNvSpPr txBox="1"/>
          <p:nvPr/>
        </p:nvSpPr>
        <p:spPr>
          <a:xfrm>
            <a:off x="196500" y="749300"/>
            <a:ext cx="8780400" cy="6032399"/>
          </a:xfrm>
          <a:prstGeom prst="rect">
            <a:avLst/>
          </a:prstGeom>
          <a:solidFill>
            <a:schemeClr val="accent3"/>
          </a:solidFill>
          <a:ln>
            <a:noFill/>
          </a:ln>
        </p:spPr>
        <p:txBody>
          <a:bodyPr lIns="91425" tIns="45700" rIns="91425" bIns="45700" anchor="t" anchorCtr="0">
            <a:noAutofit/>
          </a:bodyPr>
          <a:lstStyle/>
          <a:p>
            <a:pPr marL="0" marR="0" lvl="0" indent="0" algn="l" rtl="0">
              <a:spcBef>
                <a:spcPts val="0"/>
              </a:spcBef>
              <a:buClr>
                <a:srgbClr val="000000"/>
              </a:buClr>
              <a:buSzPct val="25000"/>
              <a:buFont typeface="Courier New"/>
              <a:buNone/>
            </a:pPr>
            <a:r>
              <a:rPr lang="en-US" sz="1600" b="1" i="0" u="none" strike="noStrike" cap="none" baseline="0">
                <a:solidFill>
                  <a:srgbClr val="000000"/>
                </a:solidFill>
                <a:latin typeface="Courier New"/>
                <a:ea typeface="Courier New"/>
                <a:cs typeface="Courier New"/>
                <a:sym typeface="Courier New"/>
              </a:rPr>
              <a:t>bool _ocl_cvtColor(InputArray src, OutputArray dst, int code) {</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static ocl::ProgramSource oclsrc(</a:t>
            </a:r>
            <a:r>
              <a:rPr lang="en-US" sz="1600" b="1" i="1" u="none" strike="noStrike" cap="none" baseline="0">
                <a:solidFill>
                  <a:srgbClr val="5F497A"/>
                </a:solidFill>
                <a:latin typeface="Courier New"/>
                <a:ea typeface="Courier New"/>
                <a:cs typeface="Courier New"/>
                <a:sym typeface="Courier New"/>
              </a:rPr>
              <a:t>“//cvtcolor.cl source code</a:t>
            </a:r>
            <a:r>
              <a:rPr lang="en-US" sz="1600" b="1" i="1">
                <a:solidFill>
                  <a:srgbClr val="5F497A"/>
                </a:solidFill>
                <a:latin typeface="Courier New"/>
                <a:ea typeface="Courier New"/>
                <a:cs typeface="Courier New"/>
                <a:sym typeface="Courier New"/>
              </a:rPr>
              <a:t> </a:t>
            </a:r>
            <a:r>
              <a:rPr lang="en-US" sz="1600" b="1" i="1" u="none" strike="noStrike" cap="none" baseline="0">
                <a:solidFill>
                  <a:srgbClr val="5F497A"/>
                </a:solidFill>
                <a:latin typeface="Courier New"/>
                <a:ea typeface="Courier New"/>
                <a:cs typeface="Courier New"/>
                <a:sym typeface="Courier New"/>
              </a:rPr>
              <a:t>…”</a:t>
            </a:r>
            <a:r>
              <a:rPr lang="en-US" sz="1600" b="1" i="0" u="none" strike="noStrike" cap="none" baseline="0">
                <a:solidFill>
                  <a:srgbClr val="000000"/>
                </a:solidFill>
                <a:latin typeface="Courier New"/>
                <a:ea typeface="Courier New"/>
                <a:cs typeface="Courier New"/>
                <a:sym typeface="Courier New"/>
              </a:rPr>
              <a:t>);</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UMat src_ocl = src.getUMat(), dst_ocl = dst.getUMat(); </a:t>
            </a:r>
          </a:p>
          <a:p>
            <a:pPr marL="0" marR="0" lvl="0" indent="0" algn="l" rtl="0">
              <a:spcBef>
                <a:spcPts val="0"/>
              </a:spcBef>
              <a:buClr>
                <a:srgbClr val="000000"/>
              </a:buClr>
              <a:buSzPct val="25000"/>
              <a:buFont typeface="Courier New"/>
              <a:buNone/>
            </a:pPr>
            <a:r>
              <a:rPr lang="en-US" sz="1600" b="1" i="0" u="none" strike="noStrike" cap="none" baseline="0">
                <a:solidFill>
                  <a:srgbClr val="000000"/>
                </a:solidFill>
                <a:latin typeface="Courier New"/>
                <a:ea typeface="Courier New"/>
                <a:cs typeface="Courier New"/>
                <a:sym typeface="Courier New"/>
              </a:rPr>
              <a:t>   if (code == COLOR_BGR2GRAY) {</a:t>
            </a:r>
          </a:p>
          <a:p>
            <a:pPr marL="0" marR="0" lvl="0" indent="0" algn="l" rtl="0">
              <a:spcBef>
                <a:spcPts val="0"/>
              </a:spcBef>
              <a:buClr>
                <a:srgbClr val="000000"/>
              </a:buClr>
              <a:buSzPct val="25000"/>
              <a:buFont typeface="Courier New"/>
              <a:buNone/>
            </a:pPr>
            <a:r>
              <a:rPr lang="en-US" sz="1600" b="1" i="0" u="none" strike="noStrike" cap="none" baseline="0">
                <a:solidFill>
                  <a:srgbClr val="4F6228"/>
                </a:solidFill>
                <a:latin typeface="Courier New"/>
                <a:ea typeface="Courier New"/>
                <a:cs typeface="Courier New"/>
                <a:sym typeface="Courier New"/>
              </a:rPr>
              <a:t>       </a:t>
            </a:r>
            <a:r>
              <a:rPr lang="en-US" sz="1600" b="1" i="0" u="none" strike="noStrike" cap="none" baseline="0">
                <a:solidFill>
                  <a:schemeClr val="lt1"/>
                </a:solidFill>
                <a:latin typeface="Courier New"/>
                <a:ea typeface="Courier New"/>
                <a:cs typeface="Courier New"/>
                <a:sym typeface="Courier New"/>
              </a:rPr>
              <a:t>// get the kernel; kernel is compiled only once and cached</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ocl::Kernel kernel(“bgr2gray”, oclsrc, &lt;compile_flags&gt;);</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FFFFFF"/>
                </a:solidFill>
                <a:latin typeface="Courier New"/>
                <a:ea typeface="Courier New"/>
                <a:cs typeface="Courier New"/>
                <a:sym typeface="Courier New"/>
              </a:rPr>
              <a:t>// pass 2 arrays to the kernel and run it</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return kernel.args(src, dst).run(0, 0, false);</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 else if(code == COLOR_BGR2YUV) { … }</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return false;</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void _cpu_cvtColor(const Mat&amp; src, Mat&amp; dst, int code) { … }</a:t>
            </a:r>
          </a:p>
          <a:p>
            <a:pPr marL="0" marR="0" lvl="0" indent="0" algn="l" rtl="0">
              <a:spcBef>
                <a:spcPts val="263"/>
              </a:spcBef>
              <a:buNone/>
            </a:pPr>
            <a:endParaRPr sz="1600" b="1" i="0" u="none" strike="noStrike" cap="none" baseline="0">
              <a:solidFill>
                <a:srgbClr val="00FF00"/>
              </a:solidFill>
              <a:latin typeface="Courier New"/>
              <a:ea typeface="Courier New"/>
              <a:cs typeface="Courier New"/>
              <a:sym typeface="Courier New"/>
            </a:endParaRPr>
          </a:p>
          <a:p>
            <a:pPr marL="0" marR="0" lvl="0" indent="0" algn="l" rtl="0">
              <a:spcBef>
                <a:spcPts val="263"/>
              </a:spcBef>
              <a:buSzPct val="25000"/>
              <a:buNone/>
            </a:pPr>
            <a:r>
              <a:rPr lang="en-US" sz="1600" b="1" i="0" u="none" strike="noStrike" cap="none" baseline="0">
                <a:solidFill>
                  <a:srgbClr val="FFFFFF"/>
                </a:solidFill>
                <a:latin typeface="Courier New"/>
                <a:ea typeface="Courier New"/>
                <a:cs typeface="Courier New"/>
                <a:sym typeface="Courier New"/>
              </a:rPr>
              <a:t>// transparent API dispatcher function</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void cvtColor(InputArray src, OutputArray dst, int code) {</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dst.create(src.size(), …);</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if (useOpenCL(src, dst) &amp;&amp; _ocl_cvtColor(src, dst, code)) return;</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FFFFFF"/>
                </a:solidFill>
                <a:latin typeface="Courier New"/>
                <a:ea typeface="Courier New"/>
                <a:cs typeface="Courier New"/>
                <a:sym typeface="Courier New"/>
              </a:rPr>
              <a:t>// getMat() uses zero-copy if available; and with SVM it’s no op</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Mat src_cpu = src.getMat();</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Mat dst_cpu = dst.getMat();</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    _cpu_cvtColor(src_cpu, dst_cpu, code);</a:t>
            </a:r>
          </a:p>
          <a:p>
            <a:pPr marL="0" marR="0" lvl="0" indent="0" algn="l" rtl="0">
              <a:spcBef>
                <a:spcPts val="263"/>
              </a:spcBef>
              <a:buSzPct val="25000"/>
              <a:buNone/>
            </a:pPr>
            <a:r>
              <a:rPr lang="en-US" sz="1600" b="1" i="0" u="none" strike="noStrike" cap="none" baseline="0">
                <a:solidFill>
                  <a:srgbClr val="000000"/>
                </a:solidFill>
                <a:latin typeface="Courier New"/>
                <a:ea typeface="Courier New"/>
                <a:cs typeface="Courier New"/>
                <a:sym typeface="Courier New"/>
              </a:rPr>
              <a:t>}</a:t>
            </a:r>
          </a:p>
        </p:txBody>
      </p:sp>
    </p:spTree>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65172" y="80575"/>
            <a:ext cx="8229600" cy="922473"/>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OpenCV+OpenCL execution model</a:t>
            </a:r>
          </a:p>
        </p:txBody>
      </p:sp>
      <p:sp>
        <p:nvSpPr>
          <p:cNvPr id="206" name="Shape 206"/>
          <p:cNvSpPr/>
          <p:nvPr/>
        </p:nvSpPr>
        <p:spPr>
          <a:xfrm>
            <a:off x="133683" y="5288339"/>
            <a:ext cx="9531683" cy="1569660"/>
          </a:xfrm>
          <a:prstGeom prst="rect">
            <a:avLst/>
          </a:prstGeom>
          <a:noFill/>
          <a:ln>
            <a:noFill/>
          </a:ln>
        </p:spPr>
        <p:txBody>
          <a:bodyPr lIns="91425" tIns="45700" rIns="91425" bIns="45700" anchor="t" anchorCtr="0">
            <a:noAutofit/>
          </a:bodyPr>
          <a:lstStyle/>
          <a:p>
            <a:pPr marL="742950" marR="0" lvl="1" indent="-34925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One queue and one OpenCL device per CPU thread</a:t>
            </a:r>
          </a:p>
          <a:p>
            <a:pPr marL="742950" marR="0" lvl="1" indent="-34925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OpenCL kernels are executed asynchronously</a:t>
            </a:r>
          </a:p>
          <a:p>
            <a:pPr marL="742950" marR="0" lvl="1" indent="-34925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cv::cl::finish() puts the barrier in the current CPU thread;</a:t>
            </a:r>
          </a:p>
          <a:p>
            <a:pPr marL="1371600" marR="0" lvl="2" indent="-381000" algn="l" rtl="0">
              <a:spcBef>
                <a:spcPts val="0"/>
              </a:spcBef>
              <a:buClr>
                <a:schemeClr val="dk1"/>
              </a:buClr>
              <a:buSzPct val="100000"/>
              <a:buFont typeface="Wingdings"/>
              <a:buChar char="§"/>
            </a:pPr>
            <a:r>
              <a:rPr lang="en-US" sz="2400" b="0" i="0" u="none" strike="noStrike" cap="none" baseline="0">
                <a:solidFill>
                  <a:schemeClr val="dk1"/>
                </a:solidFill>
                <a:latin typeface="Calibri"/>
                <a:ea typeface="Calibri"/>
                <a:cs typeface="Calibri"/>
                <a:sym typeface="Calibri"/>
              </a:rPr>
              <a:t>.getMat() automatically calls it.</a:t>
            </a:r>
          </a:p>
        </p:txBody>
      </p:sp>
      <p:grpSp>
        <p:nvGrpSpPr>
          <p:cNvPr id="207" name="Shape 207"/>
          <p:cNvGrpSpPr/>
          <p:nvPr/>
        </p:nvGrpSpPr>
        <p:grpSpPr>
          <a:xfrm>
            <a:off x="2268452" y="1304270"/>
            <a:ext cx="4247600" cy="3929467"/>
            <a:chOff x="2268452" y="1371111"/>
            <a:chExt cx="4247600" cy="3929467"/>
          </a:xfrm>
        </p:grpSpPr>
        <p:sp>
          <p:nvSpPr>
            <p:cNvPr id="208" name="Shape 208"/>
            <p:cNvSpPr/>
            <p:nvPr/>
          </p:nvSpPr>
          <p:spPr>
            <a:xfrm>
              <a:off x="2277658" y="1803624"/>
              <a:ext cx="1150527" cy="1283131"/>
            </a:xfrm>
            <a:prstGeom prst="rect">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9" name="Shape 209"/>
            <p:cNvSpPr/>
            <p:nvPr/>
          </p:nvSpPr>
          <p:spPr>
            <a:xfrm>
              <a:off x="3608001" y="1808788"/>
              <a:ext cx="1130209" cy="1290546"/>
            </a:xfrm>
            <a:prstGeom prst="rect">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0" name="Shape 210"/>
            <p:cNvSpPr/>
            <p:nvPr/>
          </p:nvSpPr>
          <p:spPr>
            <a:xfrm>
              <a:off x="5398475" y="1823153"/>
              <a:ext cx="1094026" cy="1272195"/>
            </a:xfrm>
            <a:prstGeom prst="rect">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1" name="Shape 211"/>
            <p:cNvSpPr txBox="1"/>
            <p:nvPr/>
          </p:nvSpPr>
          <p:spPr>
            <a:xfrm>
              <a:off x="4872808" y="2291343"/>
              <a:ext cx="3794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Calibri"/>
                  <a:ea typeface="Calibri"/>
                  <a:cs typeface="Calibri"/>
                  <a:sym typeface="Calibri"/>
                </a:rPr>
                <a:t>…</a:t>
              </a:r>
            </a:p>
          </p:txBody>
        </p:sp>
        <p:sp>
          <p:nvSpPr>
            <p:cNvPr id="212" name="Shape 212"/>
            <p:cNvSpPr/>
            <p:nvPr/>
          </p:nvSpPr>
          <p:spPr>
            <a:xfrm rot="5400000">
              <a:off x="4295843" y="-637814"/>
              <a:ext cx="211283" cy="4229135"/>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3" name="Shape 213"/>
            <p:cNvSpPr/>
            <p:nvPr/>
          </p:nvSpPr>
          <p:spPr>
            <a:xfrm>
              <a:off x="2268452" y="3515264"/>
              <a:ext cx="1118788" cy="278268"/>
            </a:xfrm>
            <a:prstGeom prst="rect">
              <a:avLst/>
            </a:prstGeom>
            <a:solidFill>
              <a:srgbClr val="B2A0C7"/>
            </a:solidFill>
            <a:ln w="9525" cap="flat">
              <a:solidFill>
                <a:srgbClr val="4A7DBB"/>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cv::ocl::Queue</a:t>
              </a:r>
            </a:p>
          </p:txBody>
        </p:sp>
        <p:sp>
          <p:nvSpPr>
            <p:cNvPr id="214" name="Shape 214"/>
            <p:cNvSpPr/>
            <p:nvPr/>
          </p:nvSpPr>
          <p:spPr>
            <a:xfrm>
              <a:off x="2765399" y="3174763"/>
              <a:ext cx="184053" cy="248462"/>
            </a:xfrm>
            <a:prstGeom prst="down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5" name="Shape 215"/>
            <p:cNvSpPr/>
            <p:nvPr/>
          </p:nvSpPr>
          <p:spPr>
            <a:xfrm>
              <a:off x="2622755" y="4242228"/>
              <a:ext cx="1711973" cy="381331"/>
            </a:xfrm>
            <a:prstGeom prst="rect">
              <a:avLst/>
            </a:prstGeom>
            <a:solidFill>
              <a:srgbClr val="5F497A"/>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cv::ocl::Device</a:t>
              </a:r>
            </a:p>
          </p:txBody>
        </p:sp>
        <p:sp>
          <p:nvSpPr>
            <p:cNvPr id="216" name="Shape 216"/>
            <p:cNvSpPr/>
            <p:nvPr/>
          </p:nvSpPr>
          <p:spPr>
            <a:xfrm>
              <a:off x="3607996" y="3520428"/>
              <a:ext cx="1118788" cy="278268"/>
            </a:xfrm>
            <a:prstGeom prst="rect">
              <a:avLst/>
            </a:prstGeom>
            <a:solidFill>
              <a:srgbClr val="B2A0C7"/>
            </a:solidFill>
            <a:ln w="9525" cap="flat">
              <a:solidFill>
                <a:srgbClr val="4A7DBB"/>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cv::ocl::Queue</a:t>
              </a:r>
            </a:p>
          </p:txBody>
        </p:sp>
        <p:sp>
          <p:nvSpPr>
            <p:cNvPr id="217" name="Shape 217"/>
            <p:cNvSpPr/>
            <p:nvPr/>
          </p:nvSpPr>
          <p:spPr>
            <a:xfrm>
              <a:off x="4095739" y="3179926"/>
              <a:ext cx="184053" cy="248462"/>
            </a:xfrm>
            <a:prstGeom prst="down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8" name="Shape 218"/>
            <p:cNvSpPr/>
            <p:nvPr/>
          </p:nvSpPr>
          <p:spPr>
            <a:xfrm>
              <a:off x="5393314" y="3511226"/>
              <a:ext cx="1118788" cy="278268"/>
            </a:xfrm>
            <a:prstGeom prst="rect">
              <a:avLst/>
            </a:prstGeom>
            <a:solidFill>
              <a:srgbClr val="B2A0C7"/>
            </a:solidFill>
            <a:ln w="9525" cap="flat">
              <a:solidFill>
                <a:srgbClr val="4A7DBB"/>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cv::ocl::Queue</a:t>
              </a:r>
            </a:p>
          </p:txBody>
        </p:sp>
        <p:sp>
          <p:nvSpPr>
            <p:cNvPr id="219" name="Shape 219"/>
            <p:cNvSpPr/>
            <p:nvPr/>
          </p:nvSpPr>
          <p:spPr>
            <a:xfrm>
              <a:off x="5890260" y="3207533"/>
              <a:ext cx="184053" cy="248462"/>
            </a:xfrm>
            <a:prstGeom prst="down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0" name="Shape 220"/>
            <p:cNvSpPr/>
            <p:nvPr/>
          </p:nvSpPr>
          <p:spPr>
            <a:xfrm>
              <a:off x="4768382" y="4247392"/>
              <a:ext cx="1582858" cy="381331"/>
            </a:xfrm>
            <a:prstGeom prst="rect">
              <a:avLst/>
            </a:prstGeom>
            <a:solidFill>
              <a:srgbClr val="5F497A"/>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cv::ocl::Device</a:t>
              </a:r>
            </a:p>
          </p:txBody>
        </p:sp>
        <p:cxnSp>
          <p:nvCxnSpPr>
            <p:cNvPr id="221" name="Shape 221"/>
            <p:cNvCxnSpPr/>
            <p:nvPr/>
          </p:nvCxnSpPr>
          <p:spPr>
            <a:xfrm>
              <a:off x="2841652" y="3793533"/>
              <a:ext cx="1969" cy="476300"/>
            </a:xfrm>
            <a:prstGeom prst="straightConnector1">
              <a:avLst/>
            </a:prstGeom>
            <a:noFill/>
            <a:ln w="9525" cap="flat">
              <a:solidFill>
                <a:schemeClr val="accent1"/>
              </a:solidFill>
              <a:prstDash val="solid"/>
              <a:round/>
              <a:headEnd type="none" w="med" len="med"/>
              <a:tailEnd type="stealth" w="lg" len="lg"/>
            </a:ln>
          </p:spPr>
        </p:cxnSp>
        <p:cxnSp>
          <p:nvCxnSpPr>
            <p:cNvPr id="222" name="Shape 222"/>
            <p:cNvCxnSpPr/>
            <p:nvPr/>
          </p:nvCxnSpPr>
          <p:spPr>
            <a:xfrm flipH="1">
              <a:off x="4178008" y="3798696"/>
              <a:ext cx="3187" cy="471138"/>
            </a:xfrm>
            <a:prstGeom prst="straightConnector1">
              <a:avLst/>
            </a:prstGeom>
            <a:noFill/>
            <a:ln w="9525" cap="flat">
              <a:solidFill>
                <a:schemeClr val="accent1"/>
              </a:solidFill>
              <a:prstDash val="solid"/>
              <a:round/>
              <a:headEnd type="none" w="med" len="med"/>
              <a:tailEnd type="stealth" w="lg" len="lg"/>
            </a:ln>
          </p:spPr>
        </p:cxnSp>
        <p:cxnSp>
          <p:nvCxnSpPr>
            <p:cNvPr id="223" name="Shape 223"/>
            <p:cNvCxnSpPr/>
            <p:nvPr/>
          </p:nvCxnSpPr>
          <p:spPr>
            <a:xfrm flipH="1">
              <a:off x="5963881" y="3776253"/>
              <a:ext cx="3187" cy="471138"/>
            </a:xfrm>
            <a:prstGeom prst="straightConnector1">
              <a:avLst/>
            </a:prstGeom>
            <a:noFill/>
            <a:ln w="9525" cap="flat">
              <a:solidFill>
                <a:schemeClr val="accent1"/>
              </a:solidFill>
              <a:prstDash val="solid"/>
              <a:round/>
              <a:headEnd type="none" w="med" len="med"/>
              <a:tailEnd type="stealth" w="lg" len="lg"/>
            </a:ln>
          </p:spPr>
        </p:cxnSp>
        <p:sp>
          <p:nvSpPr>
            <p:cNvPr id="224" name="Shape 224"/>
            <p:cNvSpPr txBox="1"/>
            <p:nvPr/>
          </p:nvSpPr>
          <p:spPr>
            <a:xfrm>
              <a:off x="4831950" y="3271949"/>
              <a:ext cx="3794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Calibri"/>
                  <a:ea typeface="Calibri"/>
                  <a:cs typeface="Calibri"/>
                  <a:sym typeface="Calibri"/>
                </a:rPr>
                <a:t>…</a:t>
              </a:r>
            </a:p>
          </p:txBody>
        </p:sp>
        <p:sp>
          <p:nvSpPr>
            <p:cNvPr id="225" name="Shape 225"/>
            <p:cNvSpPr txBox="1"/>
            <p:nvPr/>
          </p:nvSpPr>
          <p:spPr>
            <a:xfrm>
              <a:off x="4344201" y="4054144"/>
              <a:ext cx="3794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Calibri"/>
                  <a:ea typeface="Calibri"/>
                  <a:cs typeface="Calibri"/>
                  <a:sym typeface="Calibri"/>
                </a:rPr>
                <a:t>…</a:t>
              </a:r>
            </a:p>
          </p:txBody>
        </p:sp>
        <p:sp>
          <p:nvSpPr>
            <p:cNvPr id="226" name="Shape 226"/>
            <p:cNvSpPr/>
            <p:nvPr/>
          </p:nvSpPr>
          <p:spPr>
            <a:xfrm>
              <a:off x="3437785" y="4919246"/>
              <a:ext cx="1904694" cy="381331"/>
            </a:xfrm>
            <a:prstGeom prst="rect">
              <a:avLst/>
            </a:prstGeom>
            <a:solidFill>
              <a:srgbClr val="3F3151"/>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cv::ocl::Context</a:t>
              </a:r>
            </a:p>
          </p:txBody>
        </p:sp>
        <p:cxnSp>
          <p:nvCxnSpPr>
            <p:cNvPr id="227" name="Shape 227"/>
            <p:cNvCxnSpPr/>
            <p:nvPr/>
          </p:nvCxnSpPr>
          <p:spPr>
            <a:xfrm>
              <a:off x="3588130" y="4627578"/>
              <a:ext cx="1133" cy="259653"/>
            </a:xfrm>
            <a:prstGeom prst="straightConnector1">
              <a:avLst/>
            </a:prstGeom>
            <a:noFill/>
            <a:ln w="9525" cap="flat">
              <a:solidFill>
                <a:schemeClr val="accent1"/>
              </a:solidFill>
              <a:prstDash val="solid"/>
              <a:round/>
              <a:headEnd type="none" w="med" len="med"/>
              <a:tailEnd type="stealth" w="lg" len="lg"/>
            </a:ln>
          </p:spPr>
        </p:cxnSp>
        <p:cxnSp>
          <p:nvCxnSpPr>
            <p:cNvPr id="228" name="Shape 228"/>
            <p:cNvCxnSpPr/>
            <p:nvPr/>
          </p:nvCxnSpPr>
          <p:spPr>
            <a:xfrm>
              <a:off x="5203851" y="4655726"/>
              <a:ext cx="1133" cy="259653"/>
            </a:xfrm>
            <a:prstGeom prst="straightConnector1">
              <a:avLst/>
            </a:prstGeom>
            <a:noFill/>
            <a:ln w="9525" cap="flat">
              <a:solidFill>
                <a:schemeClr val="accent1"/>
              </a:solidFill>
              <a:prstDash val="solid"/>
              <a:round/>
              <a:headEnd type="none" w="med" len="med"/>
              <a:tailEnd type="stealth" w="lg" len="lg"/>
            </a:ln>
          </p:spPr>
        </p:cxnSp>
      </p:grpSp>
      <p:sp>
        <p:nvSpPr>
          <p:cNvPr id="229" name="Shape 229"/>
          <p:cNvSpPr txBox="1"/>
          <p:nvPr/>
        </p:nvSpPr>
        <p:spPr>
          <a:xfrm>
            <a:off x="3655444" y="912742"/>
            <a:ext cx="151843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CPU threads</a:t>
            </a:r>
          </a:p>
        </p:txBody>
      </p:sp>
    </p:spTree>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6541062" y="1390389"/>
            <a:ext cx="1285856" cy="107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custDataLst>
              <p:tags r:id="rId3"/>
            </p:custDataLst>
          </p:nvPr>
        </p:nvSpPr>
        <p:spPr>
          <a:xfrm>
            <a:off x="0" y="684751"/>
            <a:ext cx="6705600" cy="4954049"/>
          </a:xfrm>
        </p:spPr>
        <p:txBody>
          <a:bodyPr>
            <a:normAutofit/>
          </a:bodyPr>
          <a:lstStyle/>
          <a:p>
            <a:pPr marL="0" indent="0">
              <a:buNone/>
            </a:pPr>
            <a:r>
              <a:rPr lang="en-US" dirty="0"/>
              <a:t>Tesla C2050 (Fermi) </a:t>
            </a:r>
            <a:r>
              <a:rPr lang="en-US" dirty="0" smtClean="0"/>
              <a:t>vs. Core </a:t>
            </a:r>
            <a:r>
              <a:rPr lang="en-US" dirty="0"/>
              <a:t>i5-760 2.8GHz (4 cores, TBB, SSE</a:t>
            </a:r>
            <a:r>
              <a:rPr lang="en-US" dirty="0" smtClean="0"/>
              <a:t>)</a:t>
            </a:r>
          </a:p>
          <a:p>
            <a:pPr lvl="1"/>
            <a:r>
              <a:rPr lang="en-US" dirty="0"/>
              <a:t>Average </a:t>
            </a:r>
            <a:r>
              <a:rPr lang="en-US" dirty="0" smtClean="0"/>
              <a:t>speedup </a:t>
            </a:r>
            <a:r>
              <a:rPr lang="en-US" dirty="0"/>
              <a:t>for </a:t>
            </a:r>
            <a:r>
              <a:rPr lang="en-US" dirty="0" smtClean="0"/>
              <a:t>primitives: </a:t>
            </a:r>
            <a:r>
              <a:rPr lang="en-US" sz="4000" dirty="0" smtClean="0">
                <a:solidFill>
                  <a:srgbClr val="C00000"/>
                </a:solidFill>
              </a:rPr>
              <a:t>33</a:t>
            </a:r>
            <a:r>
              <a:rPr lang="en-US" sz="4000" b="1" dirty="0" smtClean="0">
                <a:solidFill>
                  <a:srgbClr val="C00000"/>
                </a:solidFill>
                <a:sym typeface="Symbol"/>
              </a:rPr>
              <a:t></a:t>
            </a:r>
          </a:p>
          <a:p>
            <a:pPr lvl="2"/>
            <a:r>
              <a:rPr lang="en-US" dirty="0" smtClean="0">
                <a:solidFill>
                  <a:srgbClr val="155FAB"/>
                </a:solidFill>
              </a:rPr>
              <a:t>For “good” data (large images are better)</a:t>
            </a:r>
          </a:p>
          <a:p>
            <a:pPr lvl="2"/>
            <a:r>
              <a:rPr lang="en-US" dirty="0" smtClean="0">
                <a:solidFill>
                  <a:srgbClr val="155FAB"/>
                </a:solidFill>
              </a:rPr>
              <a:t>Without copying to GPU</a:t>
            </a:r>
            <a:endParaRPr lang="en-US" dirty="0" smtClean="0"/>
          </a:p>
          <a:p>
            <a:pPr marL="0" indent="0">
              <a:buNone/>
            </a:pPr>
            <a:r>
              <a:rPr lang="en-US" dirty="0"/>
              <a:t>What </a:t>
            </a:r>
            <a:r>
              <a:rPr lang="en-US" dirty="0" smtClean="0"/>
              <a:t>can you get </a:t>
            </a:r>
            <a:r>
              <a:rPr lang="en-US" dirty="0"/>
              <a:t>from your computer</a:t>
            </a:r>
            <a:r>
              <a:rPr lang="en-US" dirty="0" smtClean="0"/>
              <a:t>?</a:t>
            </a:r>
          </a:p>
          <a:p>
            <a:pPr lvl="1"/>
            <a:r>
              <a:rPr lang="en-US" dirty="0" smtClean="0"/>
              <a:t>opencv\samples\gpu\perfomance</a:t>
            </a:r>
            <a:endParaRPr lang="ru-RU" dirty="0"/>
          </a:p>
        </p:txBody>
      </p:sp>
      <p:sp>
        <p:nvSpPr>
          <p:cNvPr id="4" name="Slide Number Placeholder 3"/>
          <p:cNvSpPr>
            <a:spLocks noGrp="1"/>
          </p:cNvSpPr>
          <p:nvPr>
            <p:ph type="sldNum" sz="quarter" idx="12"/>
            <p:custDataLst>
              <p:tags r:id="rId4"/>
            </p:custDataLst>
          </p:nvPr>
        </p:nvSpPr>
        <p:spPr/>
        <p:txBody>
          <a:bodyPr/>
          <a:lstStyle/>
          <a:p>
            <a:fld id="{F465F3B5-D12F-4B28-8ABC-D171A3BCE4A4}" type="slidenum">
              <a:rPr lang="ru-RU" smtClean="0"/>
              <a:pPr/>
              <a:t>23</a:t>
            </a:fld>
            <a:endParaRPr lang="ru-RU" dirty="0"/>
          </a:p>
        </p:txBody>
      </p:sp>
      <p:pic>
        <p:nvPicPr>
          <p:cNvPr id="7170" name="Picture 2"/>
          <p:cNvPicPr>
            <a:picLocks noChangeAspect="1" noChangeArrowheads="1"/>
          </p:cNvPicPr>
          <p:nvPr>
            <p:custDataLst>
              <p:tags r:id="rId5"/>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6696160" y="3273729"/>
            <a:ext cx="2136522" cy="1894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custDataLst>
              <p:tags r:id="rId6"/>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7783477" y="1354425"/>
            <a:ext cx="1064839" cy="1225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Cuda.png"/>
          <p:cNvPicPr>
            <a:picLocks noChangeAspect="1"/>
          </p:cNvPicPr>
          <p:nvPr/>
        </p:nvPicPr>
        <p:blipFill>
          <a:blip r:embed="rId11" cstate="print"/>
          <a:stretch>
            <a:fillRect/>
          </a:stretch>
        </p:blipFill>
        <p:spPr>
          <a:xfrm>
            <a:off x="885379" y="4495800"/>
            <a:ext cx="4829621" cy="2362200"/>
          </a:xfrm>
          <a:prstGeom prst="rect">
            <a:avLst/>
          </a:prstGeom>
        </p:spPr>
      </p:pic>
      <p:sp>
        <p:nvSpPr>
          <p:cNvPr id="10" name="Shape 234"/>
          <p:cNvSpPr txBox="1">
            <a:spLocks/>
          </p:cNvSpPr>
          <p:nvPr/>
        </p:nvSpPr>
        <p:spPr>
          <a:xfrm>
            <a:off x="609600" y="-126122"/>
            <a:ext cx="8229600" cy="11430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4400" b="0" i="0" u="none" strike="noStrike" cap="none" baseline="0">
                <a:solidFill>
                  <a:schemeClr val="dk1"/>
                </a:solidFill>
                <a:latin typeface="Calibri"/>
                <a:ea typeface="Calibri"/>
                <a:cs typeface="Calibri"/>
                <a:sym typeface="Calibri"/>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b="1" dirty="0" smtClean="0"/>
              <a:t>GPU acceleration highlights</a:t>
            </a:r>
            <a:endParaRPr lang="en-US" b="1" dirty="0"/>
          </a:p>
        </p:txBody>
      </p:sp>
    </p:spTree>
    <p:custDataLst>
      <p:tags r:id="rId1"/>
    </p:custDataLst>
    <p:extLst>
      <p:ext uri="{BB962C8B-B14F-4D97-AF65-F5344CB8AC3E}">
        <p14:creationId xmlns:p14="http://schemas.microsoft.com/office/powerpoint/2010/main" val="197214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52078"/>
            <a:ext cx="8229600" cy="79483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The HAL + Accelerators</a:t>
            </a:r>
          </a:p>
        </p:txBody>
      </p:sp>
      <p:sp>
        <p:nvSpPr>
          <p:cNvPr id="137" name="Shape 137"/>
          <p:cNvSpPr txBox="1">
            <a:spLocks noGrp="1"/>
          </p:cNvSpPr>
          <p:nvPr>
            <p:ph type="body" idx="1"/>
          </p:nvPr>
        </p:nvSpPr>
        <p:spPr>
          <a:xfrm>
            <a:off x="457200" y="1376946"/>
            <a:ext cx="8229600" cy="4807450"/>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131944"/>
              <a:buFont typeface="Arial"/>
              <a:buChar char="•"/>
            </a:pPr>
            <a:r>
              <a:rPr lang="en-US" sz="2400" b="0" i="0" u="none" strike="noStrike" cap="none" baseline="0">
                <a:solidFill>
                  <a:schemeClr val="dk1"/>
                </a:solidFill>
                <a:latin typeface="Courier New"/>
                <a:ea typeface="Courier New"/>
                <a:cs typeface="Courier New"/>
                <a:sym typeface="Courier New"/>
              </a:rPr>
              <a:t>opencv_hal</a:t>
            </a:r>
            <a:r>
              <a:rPr lang="en-US" sz="3200" b="0" i="0" u="none" strike="noStrike" cap="none" baseline="0">
                <a:solidFill>
                  <a:schemeClr val="dk1"/>
                </a:solidFill>
                <a:latin typeface="Calibri"/>
                <a:ea typeface="Calibri"/>
                <a:cs typeface="Calibri"/>
                <a:sym typeface="Calibri"/>
              </a:rPr>
              <a:t> - IPP-like, fastcv-like low-level API to accelerate OpenCV for different platforms.</a:t>
            </a:r>
          </a:p>
          <a:p>
            <a:pPr marL="342900" marR="0" lvl="0" indent="-342900" algn="l" rtl="0">
              <a:spcBef>
                <a:spcPts val="640"/>
              </a:spcBef>
              <a:buClr>
                <a:schemeClr val="dk1"/>
              </a:buClr>
              <a:buSzPct val="131944"/>
              <a:buFont typeface="Arial"/>
              <a:buChar char="•"/>
            </a:pPr>
            <a:r>
              <a:rPr lang="en-US" sz="2400" b="0" i="0" u="none" strike="noStrike" cap="none" baseline="0">
                <a:solidFill>
                  <a:schemeClr val="dk1"/>
                </a:solidFill>
                <a:latin typeface="Courier New"/>
                <a:ea typeface="Courier New"/>
                <a:cs typeface="Courier New"/>
                <a:sym typeface="Courier New"/>
              </a:rPr>
              <a:t>opencv_ocl</a:t>
            </a:r>
            <a:r>
              <a:rPr lang="en-US" sz="3200" b="0" i="0" u="none" strike="noStrike" cap="none" baseline="0">
                <a:solidFill>
                  <a:schemeClr val="dk1"/>
                </a:solidFill>
                <a:latin typeface="Calibri"/>
                <a:ea typeface="Calibri"/>
                <a:cs typeface="Calibri"/>
                <a:sym typeface="Calibri"/>
              </a:rPr>
              <a:t> module (OpenCL acceleration) will be universal (any SDK) and the binary will be shipped within official OpenCV packag</a:t>
            </a:r>
            <a:r>
              <a:rPr lang="en-US"/>
              <a:t>es</a:t>
            </a:r>
            <a:r>
              <a:rPr lang="en-US" sz="3200" b="0" i="0" u="none" strike="noStrike" cap="none" baseline="0">
                <a:solidFill>
                  <a:schemeClr val="dk1"/>
                </a:solidFill>
                <a:latin typeface="Calibri"/>
                <a:ea typeface="Calibri"/>
                <a:cs typeface="Calibri"/>
                <a:sym typeface="Calibri"/>
              </a:rPr>
              <a:t>.</a:t>
            </a:r>
          </a:p>
          <a:p>
            <a:pPr marL="342900" marR="0" lvl="0" indent="-342900" algn="l" rtl="0">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Possible universal </a:t>
            </a:r>
            <a:r>
              <a:rPr lang="en-US" sz="2400" b="0" i="0" u="none" strike="noStrike" cap="none" baseline="0">
                <a:solidFill>
                  <a:schemeClr val="dk1"/>
                </a:solidFill>
                <a:latin typeface="Courier New"/>
                <a:ea typeface="Courier New"/>
                <a:cs typeface="Courier New"/>
                <a:sym typeface="Courier New"/>
              </a:rPr>
              <a:t>Mat</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vMat</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xMat</a:t>
            </a:r>
            <a:r>
              <a:rPr lang="en-US" sz="3200" b="0" i="0" u="none" strike="noStrike" cap="none" baseline="0">
                <a:solidFill>
                  <a:schemeClr val="dk1"/>
                </a:solidFill>
                <a:latin typeface="Calibri"/>
                <a:ea typeface="Calibri"/>
                <a:cs typeface="Calibri"/>
                <a:sym typeface="Calibri"/>
              </a:rPr>
              <a:t> …?) structure instead of existing </a:t>
            </a:r>
            <a:r>
              <a:rPr lang="en-US" sz="2400" b="0" i="0" u="none" strike="noStrike" cap="none" baseline="0">
                <a:solidFill>
                  <a:schemeClr val="dk1"/>
                </a:solidFill>
                <a:latin typeface="Courier New"/>
                <a:ea typeface="Courier New"/>
                <a:cs typeface="Courier New"/>
                <a:sym typeface="Courier New"/>
              </a:rPr>
              <a:t>cv::Mat</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GpuMat</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OclMat</a:t>
            </a:r>
            <a:r>
              <a:rPr lang="en-US" sz="3200" b="0" i="0" u="none" strike="noStrike" cap="none" baseline="0">
                <a:solidFill>
                  <a:schemeClr val="dk1"/>
                </a:solidFill>
                <a:latin typeface="Calibri"/>
                <a:ea typeface="Calibri"/>
                <a:cs typeface="Calibri"/>
                <a:sym typeface="Calibri"/>
              </a:rPr>
              <a:t>.</a:t>
            </a:r>
          </a:p>
          <a:p>
            <a:pPr marL="342900" marR="0" lvl="0" indent="-342900" algn="l" rtl="0">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Preliminary OpenVX support</a:t>
            </a:r>
            <a:r>
              <a:rPr lang="en-US"/>
              <a:t>?</a:t>
            </a:r>
          </a:p>
          <a:p>
            <a:endParaRPr/>
          </a:p>
          <a:p>
            <a:endParaRPr/>
          </a:p>
          <a:p>
            <a:endParaRPr/>
          </a:p>
          <a:p>
            <a:endParaRPr/>
          </a:p>
        </p:txBody>
      </p:sp>
    </p:spTree>
    <p:extLst>
      <p:ext uri="{BB962C8B-B14F-4D97-AF65-F5344CB8AC3E}">
        <p14:creationId xmlns:p14="http://schemas.microsoft.com/office/powerpoint/2010/main" val="30052584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OpenVX (Khronos HAL)</a:t>
            </a:r>
            <a:endParaRPr lang="en-US"/>
          </a:p>
        </p:txBody>
      </p:sp>
      <p:pic>
        <p:nvPicPr>
          <p:cNvPr id="4" name="Content Placeholder 3" descr="AOpenVX_a.png"/>
          <p:cNvPicPr>
            <a:picLocks noGrp="1" noChangeAspect="1"/>
          </p:cNvPicPr>
          <p:nvPr>
            <p:ph idx="1"/>
          </p:nvPr>
        </p:nvPicPr>
        <p:blipFill>
          <a:blip r:embed="rId2" cstate="print"/>
          <a:stretch>
            <a:fillRect/>
          </a:stretch>
        </p:blipFill>
        <p:spPr>
          <a:xfrm>
            <a:off x="2895600" y="762000"/>
            <a:ext cx="3329317" cy="3239133"/>
          </a:xfrm>
        </p:spPr>
      </p:pic>
      <p:pic>
        <p:nvPicPr>
          <p:cNvPr id="5" name="Picture 4" descr="OpenVX_b.png"/>
          <p:cNvPicPr>
            <a:picLocks noChangeAspect="1"/>
          </p:cNvPicPr>
          <p:nvPr/>
        </p:nvPicPr>
        <p:blipFill>
          <a:blip r:embed="rId3" cstate="print"/>
          <a:stretch>
            <a:fillRect/>
          </a:stretch>
        </p:blipFill>
        <p:spPr>
          <a:xfrm>
            <a:off x="609600" y="4191000"/>
            <a:ext cx="8126985" cy="2565080"/>
          </a:xfrm>
          <a:prstGeom prst="rect">
            <a:avLst/>
          </a:prstGeom>
        </p:spPr>
      </p:pic>
    </p:spTree>
    <p:extLst>
      <p:ext uri="{BB962C8B-B14F-4D97-AF65-F5344CB8AC3E}">
        <p14:creationId xmlns:p14="http://schemas.microsoft.com/office/powerpoint/2010/main" val="212240062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00944" y="129341"/>
            <a:ext cx="8445600" cy="7946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a:solidFill>
                  <a:srgbClr val="000000"/>
                </a:solidFill>
              </a:rPr>
              <a:t>New Functionality</a:t>
            </a:r>
          </a:p>
        </p:txBody>
      </p:sp>
      <p:sp>
        <p:nvSpPr>
          <p:cNvPr id="241" name="Shape 241"/>
          <p:cNvSpPr txBox="1">
            <a:spLocks noGrp="1"/>
          </p:cNvSpPr>
          <p:nvPr>
            <p:ph type="body" idx="1"/>
          </p:nvPr>
        </p:nvSpPr>
        <p:spPr>
          <a:xfrm>
            <a:off x="655050" y="924050"/>
            <a:ext cx="7937400" cy="5542499"/>
          </a:xfrm>
          <a:prstGeom prst="rect">
            <a:avLst/>
          </a:prstGeom>
          <a:noFill/>
          <a:ln>
            <a:noFill/>
          </a:ln>
        </p:spPr>
        <p:txBody>
          <a:bodyPr lIns="91425" tIns="45700" rIns="91425" bIns="45700" anchor="t" anchorCtr="0">
            <a:noAutofit/>
          </a:bodyPr>
          <a:lstStyle/>
          <a:p>
            <a:pPr marL="0" marR="0" lvl="0" indent="25400" algn="l" rtl="0">
              <a:spcBef>
                <a:spcPts val="0"/>
              </a:spcBef>
              <a:buClr>
                <a:schemeClr val="dk1"/>
              </a:buClr>
              <a:buSzPct val="100000"/>
              <a:buFont typeface="Calibri"/>
              <a:buChar char="•"/>
            </a:pPr>
            <a:r>
              <a:rPr lang="en-US" sz="2000" b="0" i="0" u="none" strike="noStrike" cap="none" baseline="0" dirty="0">
                <a:solidFill>
                  <a:schemeClr val="dk1"/>
                </a:solidFill>
                <a:sym typeface="Calibri"/>
              </a:rPr>
              <a:t>Computational Pho</a:t>
            </a:r>
            <a:r>
              <a:rPr lang="en-US" sz="2000" dirty="0"/>
              <a:t>tography:</a:t>
            </a:r>
          </a:p>
          <a:p>
            <a:pPr marL="400050" marR="0" lvl="1" indent="-6350" algn="l" rtl="0">
              <a:spcBef>
                <a:spcPts val="0"/>
              </a:spcBef>
              <a:buClr>
                <a:schemeClr val="dk1"/>
              </a:buClr>
              <a:buSzPct val="100000"/>
              <a:buFont typeface="Calibri"/>
              <a:buChar char="–"/>
            </a:pPr>
            <a:r>
              <a:rPr lang="en-US" sz="2000" dirty="0"/>
              <a:t>HDR</a:t>
            </a:r>
          </a:p>
          <a:p>
            <a:pPr marL="400050" marR="0" lvl="1" indent="-6350" algn="l" rtl="0">
              <a:spcBef>
                <a:spcPts val="0"/>
              </a:spcBef>
              <a:buClr>
                <a:schemeClr val="dk1"/>
              </a:buClr>
              <a:buSzPct val="100000"/>
              <a:buFont typeface="Calibri"/>
              <a:buChar char="–"/>
            </a:pPr>
            <a:r>
              <a:rPr lang="en-US" sz="2000" dirty="0" err="1"/>
              <a:t>denoising</a:t>
            </a:r>
            <a:endParaRPr lang="en-US" sz="2000" dirty="0"/>
          </a:p>
          <a:p>
            <a:pPr marL="400050" marR="0" lvl="1" indent="-6350" algn="l" rtl="0">
              <a:spcBef>
                <a:spcPts val="0"/>
              </a:spcBef>
              <a:buClr>
                <a:schemeClr val="dk1"/>
              </a:buClr>
              <a:buSzPct val="100000"/>
              <a:buFont typeface="Calibri"/>
              <a:buChar char="–"/>
            </a:pPr>
            <a:r>
              <a:rPr lang="en-US" sz="2000" dirty="0"/>
              <a:t>edge-aware filtering</a:t>
            </a:r>
          </a:p>
          <a:p>
            <a:pPr marL="0" marR="0" lvl="0" indent="25400" algn="l" rtl="0">
              <a:spcBef>
                <a:spcPts val="560"/>
              </a:spcBef>
              <a:buClr>
                <a:schemeClr val="dk1"/>
              </a:buClr>
              <a:buSzPct val="100000"/>
              <a:buFont typeface="Calibri"/>
              <a:buChar char="•"/>
            </a:pPr>
            <a:r>
              <a:rPr lang="en-US" sz="2000" dirty="0"/>
              <a:t>Video processing:</a:t>
            </a:r>
          </a:p>
          <a:p>
            <a:pPr marL="400050" marR="0" lvl="1" indent="-6350" algn="l" rtl="0">
              <a:spcBef>
                <a:spcPts val="560"/>
              </a:spcBef>
              <a:buClr>
                <a:schemeClr val="dk1"/>
              </a:buClr>
              <a:buSzPct val="100000"/>
              <a:buFont typeface="Calibri"/>
              <a:buChar char="–"/>
            </a:pPr>
            <a:r>
              <a:rPr lang="en-US" sz="2000" dirty="0"/>
              <a:t>state-of-art optical flow (3.0 gold)</a:t>
            </a:r>
          </a:p>
          <a:p>
            <a:pPr marL="400050" marR="0" lvl="1" indent="-6350" algn="l" rtl="0">
              <a:spcBef>
                <a:spcPts val="560"/>
              </a:spcBef>
              <a:buClr>
                <a:schemeClr val="dk1"/>
              </a:buClr>
              <a:buSzPct val="100000"/>
              <a:buFont typeface="Calibri"/>
              <a:buChar char="–"/>
            </a:pPr>
            <a:r>
              <a:rPr lang="en-US" sz="2000" dirty="0"/>
              <a:t>TLD (aka Predator) tracker (3.0 gold)</a:t>
            </a:r>
          </a:p>
          <a:p>
            <a:pPr marL="400050" marR="0" lvl="1" indent="-6350" algn="l" rtl="0">
              <a:spcBef>
                <a:spcPts val="560"/>
              </a:spcBef>
              <a:buClr>
                <a:schemeClr val="dk1"/>
              </a:buClr>
              <a:buSzPct val="100000"/>
              <a:buFont typeface="Calibri"/>
              <a:buChar char="–"/>
            </a:pPr>
            <a:r>
              <a:rPr lang="en-US" sz="2000" dirty="0"/>
              <a:t>video stabilization</a:t>
            </a:r>
          </a:p>
          <a:p>
            <a:pPr marL="0" marR="0" lvl="0" indent="25400" algn="l" rtl="0">
              <a:spcBef>
                <a:spcPts val="560"/>
              </a:spcBef>
              <a:buClr>
                <a:schemeClr val="dk1"/>
              </a:buClr>
              <a:buSzPct val="100000"/>
              <a:buFont typeface="Calibri"/>
              <a:buChar char="•"/>
            </a:pPr>
            <a:r>
              <a:rPr lang="en-US" sz="2000" dirty="0"/>
              <a:t>state-of-art features: KAZE &amp; AKAZE</a:t>
            </a:r>
          </a:p>
          <a:p>
            <a:pPr marL="0" lvl="0" indent="25400" rtl="0">
              <a:spcBef>
                <a:spcPts val="560"/>
              </a:spcBef>
              <a:buClr>
                <a:schemeClr val="dk1"/>
              </a:buClr>
              <a:buSzPct val="100000"/>
              <a:buFont typeface="Calibri"/>
              <a:buChar char="•"/>
            </a:pPr>
            <a:r>
              <a:rPr lang="en-US" sz="2000" dirty="0"/>
              <a:t>Better </a:t>
            </a:r>
            <a:r>
              <a:rPr lang="en-US" sz="2000" dirty="0" err="1"/>
              <a:t>pedestrian&amp;car</a:t>
            </a:r>
            <a:r>
              <a:rPr lang="en-US" sz="2000" dirty="0"/>
              <a:t> detector (3.0 gold)</a:t>
            </a:r>
          </a:p>
          <a:p>
            <a:pPr marL="0" lvl="0" indent="25400" rtl="0">
              <a:spcBef>
                <a:spcPts val="560"/>
              </a:spcBef>
              <a:buClr>
                <a:schemeClr val="dk1"/>
              </a:buClr>
              <a:buSzPct val="100000"/>
              <a:buFont typeface="Calibri"/>
              <a:buChar char="•"/>
            </a:pPr>
            <a:r>
              <a:rPr lang="en-US" sz="2000" dirty="0"/>
              <a:t>Text detection</a:t>
            </a:r>
          </a:p>
          <a:p>
            <a:pPr marL="0" lvl="0" indent="25400" rtl="0">
              <a:spcBef>
                <a:spcPts val="560"/>
              </a:spcBef>
              <a:buClr>
                <a:schemeClr val="dk1"/>
              </a:buClr>
              <a:buSzPct val="100000"/>
              <a:buFont typeface="Calibri"/>
              <a:buChar char="•"/>
            </a:pPr>
            <a:r>
              <a:rPr lang="en-US" sz="2000" dirty="0"/>
              <a:t>New/improved bindings:</a:t>
            </a:r>
          </a:p>
          <a:p>
            <a:pPr marL="400050" lvl="1" indent="-6350" rtl="0">
              <a:spcBef>
                <a:spcPts val="560"/>
              </a:spcBef>
              <a:buClr>
                <a:schemeClr val="dk1"/>
              </a:buClr>
              <a:buSzPct val="100000"/>
              <a:buFont typeface="Calibri"/>
              <a:buChar char="–"/>
            </a:pPr>
            <a:r>
              <a:rPr lang="en-US" sz="2000" dirty="0"/>
              <a:t>Python 3 support</a:t>
            </a:r>
          </a:p>
          <a:p>
            <a:pPr marL="400050" lvl="1" indent="-6350" rtl="0">
              <a:spcBef>
                <a:spcPts val="560"/>
              </a:spcBef>
              <a:buClr>
                <a:schemeClr val="dk1"/>
              </a:buClr>
              <a:buSzPct val="100000"/>
              <a:buFont typeface="Calibri"/>
              <a:buChar char="–"/>
            </a:pPr>
            <a:r>
              <a:rPr lang="en-US" sz="2000" dirty="0"/>
              <a:t>experimental </a:t>
            </a:r>
            <a:r>
              <a:rPr lang="en-US" sz="2000" dirty="0" err="1"/>
              <a:t>Matlab</a:t>
            </a:r>
            <a:r>
              <a:rPr lang="en-US" sz="2000" dirty="0"/>
              <a:t> support</a:t>
            </a:r>
          </a:p>
          <a:p>
            <a:pPr marL="400050" lvl="1" indent="-6350" rtl="0">
              <a:spcBef>
                <a:spcPts val="560"/>
              </a:spcBef>
              <a:buClr>
                <a:schemeClr val="dk1"/>
              </a:buClr>
              <a:buSzPct val="100000"/>
              <a:buFont typeface="Calibri"/>
              <a:buChar char="–"/>
            </a:pPr>
            <a:r>
              <a:rPr lang="en-US" sz="2000" dirty="0"/>
              <a:t>library-wide (every module is covered; not just basic)</a:t>
            </a:r>
          </a:p>
          <a:p>
            <a:pPr marL="0" lvl="0" indent="0" rtl="0">
              <a:spcBef>
                <a:spcPts val="560"/>
              </a:spcBef>
              <a:buNone/>
            </a:pPr>
            <a:endParaRPr sz="2800" dirty="0"/>
          </a:p>
        </p:txBody>
      </p:sp>
    </p:spTree>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52078"/>
            <a:ext cx="8229600" cy="79483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smtClean="0">
                <a:solidFill>
                  <a:schemeClr val="dk1"/>
                </a:solidFill>
                <a:latin typeface="Calibri"/>
                <a:ea typeface="Calibri"/>
                <a:cs typeface="Calibri"/>
                <a:sym typeface="Calibri"/>
              </a:rPr>
              <a:t>New </a:t>
            </a:r>
            <a:r>
              <a:rPr lang="en-US" sz="4400" b="0" i="0" u="none" strike="noStrike" cap="none" baseline="0">
                <a:solidFill>
                  <a:schemeClr val="dk1"/>
                </a:solidFill>
                <a:latin typeface="Calibri"/>
                <a:ea typeface="Calibri"/>
                <a:cs typeface="Calibri"/>
                <a:sym typeface="Calibri"/>
              </a:rPr>
              <a:t>Functionality</a:t>
            </a:r>
          </a:p>
        </p:txBody>
      </p:sp>
      <p:sp>
        <p:nvSpPr>
          <p:cNvPr id="143" name="Shape 143"/>
          <p:cNvSpPr txBox="1">
            <a:spLocks noGrp="1"/>
          </p:cNvSpPr>
          <p:nvPr>
            <p:ph type="body" idx="1"/>
          </p:nvPr>
        </p:nvSpPr>
        <p:spPr>
          <a:xfrm>
            <a:off x="457200" y="990600"/>
            <a:ext cx="8229600" cy="4807450"/>
          </a:xfrm>
          <a:prstGeom prst="rect">
            <a:avLst/>
          </a:prstGeom>
          <a:noFill/>
          <a:ln>
            <a:noFill/>
          </a:ln>
        </p:spPr>
        <p:txBody>
          <a:bodyPr lIns="91425" tIns="45700" rIns="91425" bIns="45700" anchor="t" anchorCtr="0">
            <a:noAutofit/>
          </a:bodyPr>
          <a:lstStyle/>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RGBD – processing data from depth sensors</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Wrappers for bundle adjustment engines (libmv, ceres …)</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Vi</a:t>
            </a:r>
            <a:r>
              <a:rPr lang="en-US"/>
              <a:t>z</a:t>
            </a:r>
            <a:r>
              <a:rPr lang="en-US" sz="3200" b="0" i="0" u="none" strike="noStrike" cap="none" baseline="0">
                <a:solidFill>
                  <a:schemeClr val="dk1"/>
                </a:solidFill>
                <a:latin typeface="Calibri"/>
                <a:ea typeface="Calibri"/>
                <a:cs typeface="Calibri"/>
                <a:sym typeface="Calibri"/>
              </a:rPr>
              <a:t> – VTK-based visualization</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Numerical optimization</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New denoising algorithms</a:t>
            </a:r>
          </a:p>
          <a:p>
            <a:pPr marL="342900" marR="0" lvl="0" indent="-342900" algn="l" rtl="0">
              <a:lnSpc>
                <a:spcPct val="115000"/>
              </a:lnSpc>
              <a:spcBef>
                <a:spcPts val="640"/>
              </a:spcBef>
              <a:buClr>
                <a:schemeClr val="dk1"/>
              </a:buClr>
              <a:buSzPct val="98958"/>
              <a:buFont typeface="Arial"/>
              <a:buChar char="•"/>
            </a:pPr>
            <a:r>
              <a:rPr lang="en-US"/>
              <a:t>Text detection, barcode readers</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Python 3.0</a:t>
            </a:r>
            <a:r>
              <a:rPr lang="en-US"/>
              <a:t> bindings</a:t>
            </a:r>
          </a:p>
          <a:p>
            <a:pPr marL="342900" marR="0" lvl="0" indent="-342900" algn="l" rtl="0">
              <a:lnSpc>
                <a:spcPct val="115000"/>
              </a:lnSpc>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Matlab </a:t>
            </a:r>
            <a:r>
              <a:rPr lang="en-US"/>
              <a:t>bindings</a:t>
            </a:r>
          </a:p>
          <a:p>
            <a:endParaRPr/>
          </a:p>
          <a:p>
            <a:endParaRPr/>
          </a:p>
          <a:p>
            <a:endParaRPr/>
          </a:p>
          <a:p>
            <a:endParaRPr/>
          </a:p>
        </p:txBody>
      </p:sp>
    </p:spTree>
    <p:extLst>
      <p:ext uri="{BB962C8B-B14F-4D97-AF65-F5344CB8AC3E}">
        <p14:creationId xmlns:p14="http://schemas.microsoft.com/office/powerpoint/2010/main" val="129277477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4-06-23 at 2.13.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930945"/>
          </a:xfrm>
          <a:prstGeom prst="rect">
            <a:avLst/>
          </a:prstGeom>
        </p:spPr>
      </p:pic>
    </p:spTree>
    <p:extLst>
      <p:ext uri="{BB962C8B-B14F-4D97-AF65-F5344CB8AC3E}">
        <p14:creationId xmlns:p14="http://schemas.microsoft.com/office/powerpoint/2010/main" val="2712469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4-06-23 at 2.15.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2491"/>
          </a:xfrm>
          <a:prstGeom prst="rect">
            <a:avLst/>
          </a:prstGeom>
        </p:spPr>
      </p:pic>
      <p:sp>
        <p:nvSpPr>
          <p:cNvPr id="5" name="Rectangle 4"/>
          <p:cNvSpPr/>
          <p:nvPr/>
        </p:nvSpPr>
        <p:spPr>
          <a:xfrm>
            <a:off x="6377492" y="5876838"/>
            <a:ext cx="2766508" cy="9756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Questions?</a:t>
            </a:r>
            <a:endParaRPr lang="en-US" sz="3200" b="1" dirty="0"/>
          </a:p>
        </p:txBody>
      </p:sp>
    </p:spTree>
    <p:extLst>
      <p:ext uri="{BB962C8B-B14F-4D97-AF65-F5344CB8AC3E}">
        <p14:creationId xmlns:p14="http://schemas.microsoft.com/office/powerpoint/2010/main" val="241599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119416"/>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Dropping old skin</a:t>
            </a:r>
          </a:p>
        </p:txBody>
      </p:sp>
      <p:sp>
        <p:nvSpPr>
          <p:cNvPr id="105" name="Shape 105"/>
          <p:cNvSpPr txBox="1">
            <a:spLocks noGrp="1"/>
          </p:cNvSpPr>
          <p:nvPr>
            <p:ph type="body" idx="1"/>
          </p:nvPr>
        </p:nvSpPr>
        <p:spPr>
          <a:xfrm>
            <a:off x="457200" y="1282171"/>
            <a:ext cx="8229600" cy="4792132"/>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105555"/>
              <a:buFont typeface="Arial"/>
              <a:buChar char="•"/>
            </a:pPr>
            <a:r>
              <a:rPr lang="en-US" sz="2950" b="0" i="0" u="none" strike="noStrike" cap="none" baseline="0">
                <a:solidFill>
                  <a:schemeClr val="dk1"/>
                </a:solidFill>
                <a:latin typeface="Calibri"/>
                <a:ea typeface="Calibri"/>
                <a:cs typeface="Calibri"/>
                <a:sym typeface="Calibri"/>
              </a:rPr>
              <a:t>OpenCV 1.x: C API</a:t>
            </a:r>
          </a:p>
          <a:p>
            <a:pPr marL="342900" marR="0" lvl="0" indent="-342900" algn="l" rtl="0">
              <a:spcBef>
                <a:spcPts val="640"/>
              </a:spcBef>
              <a:buClr>
                <a:schemeClr val="dk1"/>
              </a:buClr>
              <a:buSzPct val="105555"/>
              <a:buFont typeface="Arial"/>
              <a:buChar char="•"/>
            </a:pPr>
            <a:r>
              <a:rPr lang="en-US" sz="2950" b="0" i="0" u="none" strike="noStrike" cap="none" baseline="0">
                <a:solidFill>
                  <a:schemeClr val="dk1"/>
                </a:solidFill>
                <a:latin typeface="Calibri"/>
                <a:ea typeface="Calibri"/>
                <a:cs typeface="Calibri"/>
                <a:sym typeface="Calibri"/>
              </a:rPr>
              <a:t>OpenCV 2.x: new C++ API + fully supported C API. It’s quite a burden!</a:t>
            </a:r>
          </a:p>
          <a:p>
            <a:pPr marL="342900" marR="0" lvl="0" indent="-342900" algn="l" rtl="0">
              <a:spcBef>
                <a:spcPts val="640"/>
              </a:spcBef>
              <a:buClr>
                <a:schemeClr val="dk1"/>
              </a:buClr>
              <a:buSzPct val="105555"/>
              <a:buFont typeface="Arial"/>
              <a:buChar char="•"/>
            </a:pPr>
            <a:r>
              <a:rPr lang="en-US" sz="2950" b="0" i="0" u="none" strike="noStrike" cap="none" baseline="0">
                <a:solidFill>
                  <a:schemeClr val="dk1"/>
                </a:solidFill>
                <a:latin typeface="Calibri"/>
                <a:ea typeface="Calibri"/>
                <a:cs typeface="Calibri"/>
                <a:sym typeface="Calibri"/>
              </a:rPr>
              <a:t>OpenCV 3.0:</a:t>
            </a:r>
          </a:p>
          <a:p>
            <a:pPr marL="742950" marR="0" lvl="1" indent="-285750" algn="l" rtl="0">
              <a:spcBef>
                <a:spcPts val="560"/>
              </a:spcBef>
              <a:buClr>
                <a:schemeClr val="dk1"/>
              </a:buClr>
              <a:buSzPct val="108974"/>
              <a:buFont typeface="Arial"/>
              <a:buChar char="•"/>
            </a:pPr>
            <a:r>
              <a:rPr lang="en-US" sz="2600" b="0" i="0" u="none" strike="noStrike" cap="none" baseline="0">
                <a:solidFill>
                  <a:schemeClr val="dk1"/>
                </a:solidFill>
                <a:latin typeface="Calibri"/>
                <a:ea typeface="Calibri"/>
                <a:cs typeface="Calibri"/>
                <a:sym typeface="Calibri"/>
              </a:rPr>
              <a:t>refined C++ API + officially deprecated C API in a separate module(s)</a:t>
            </a:r>
          </a:p>
          <a:p>
            <a:pPr marL="742950" marR="0" lvl="1" indent="-285750" algn="l" rtl="0">
              <a:spcBef>
                <a:spcPts val="560"/>
              </a:spcBef>
              <a:buClr>
                <a:schemeClr val="dk1"/>
              </a:buClr>
              <a:buSzPct val="108974"/>
              <a:buFont typeface="Arial"/>
              <a:buChar char="•"/>
            </a:pPr>
            <a:r>
              <a:rPr lang="en-US" sz="2600" b="0" i="0" u="none" strike="noStrike" cap="none" baseline="0">
                <a:solidFill>
                  <a:schemeClr val="dk1"/>
                </a:solidFill>
                <a:latin typeface="Calibri"/>
                <a:ea typeface="Calibri"/>
                <a:cs typeface="Calibri"/>
                <a:sym typeface="Calibri"/>
              </a:rPr>
              <a:t>no old-style Python bindings</a:t>
            </a:r>
          </a:p>
          <a:p>
            <a:pPr marL="742950" marR="0" lvl="1" indent="-285750" algn="l" rtl="0">
              <a:spcBef>
                <a:spcPts val="560"/>
              </a:spcBef>
              <a:buClr>
                <a:schemeClr val="dk1"/>
              </a:buClr>
              <a:buSzPct val="108974"/>
              <a:buFont typeface="Arial"/>
              <a:buChar char="•"/>
            </a:pPr>
            <a:r>
              <a:rPr lang="en-US" sz="2600" b="0" i="0" u="none" strike="noStrike" cap="none" baseline="0">
                <a:solidFill>
                  <a:schemeClr val="dk1"/>
                </a:solidFill>
                <a:latin typeface="Calibri"/>
                <a:ea typeface="Calibri"/>
                <a:cs typeface="Calibri"/>
                <a:sym typeface="Calibri"/>
              </a:rPr>
              <a:t>cleaned documentation (just new-style API)</a:t>
            </a:r>
          </a:p>
          <a:p>
            <a:pPr marL="742950" marR="0" lvl="1" indent="-285750" algn="l" rtl="0">
              <a:spcBef>
                <a:spcPts val="560"/>
              </a:spcBef>
              <a:buClr>
                <a:schemeClr val="dk1"/>
              </a:buClr>
              <a:buSzPct val="108974"/>
              <a:buFont typeface="Arial"/>
              <a:buChar char="•"/>
            </a:pPr>
            <a:r>
              <a:rPr lang="en-US" sz="2600" b="0" i="0" u="none" strike="noStrike" cap="none" baseline="0">
                <a:solidFill>
                  <a:schemeClr val="dk1"/>
                </a:solidFill>
                <a:latin typeface="Calibri"/>
                <a:ea typeface="Calibri"/>
                <a:cs typeface="Calibri"/>
                <a:sym typeface="Calibri"/>
              </a:rPr>
              <a:t>even a few wrong things from 2.x C++ API will be </a:t>
            </a:r>
            <a:r>
              <a:rPr lang="en-US" sz="2600"/>
              <a:t>corrected or deprecated</a:t>
            </a:r>
          </a:p>
          <a:p>
            <a:pPr marL="457200" marR="0" lvl="1" indent="0" algn="l" rtl="0">
              <a:spcBef>
                <a:spcPts val="56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a:t>
            </a:r>
            <a:r>
              <a:rPr lang="en-US" sz="2600" b="0" i="1" u="none" strike="noStrike" cap="none" baseline="0">
                <a:solidFill>
                  <a:schemeClr val="dk1"/>
                </a:solidFill>
                <a:latin typeface="Calibri"/>
                <a:ea typeface="Calibri"/>
                <a:cs typeface="Calibri"/>
                <a:sym typeface="Calibri"/>
              </a:rPr>
              <a:t>no way we could do that in 2.5!</a:t>
            </a:r>
            <a:r>
              <a:rPr lang="en-US" sz="2600" b="0" i="0" u="none" strike="noStrike" cap="none" baseline="0">
                <a:solidFill>
                  <a:schemeClr val="dk1"/>
                </a:solidFill>
                <a:latin typeface="Calibri"/>
                <a:ea typeface="Calibri"/>
                <a:cs typeface="Calibri"/>
                <a:sym typeface="Calibri"/>
              </a:rPr>
              <a:t>)</a:t>
            </a:r>
          </a:p>
          <a:p>
            <a:endParaRPr/>
          </a:p>
        </p:txBody>
      </p:sp>
      <p:sp>
        <p:nvSpPr>
          <p:cNvPr id="4" name="TextBox 3"/>
          <p:cNvSpPr txBox="1"/>
          <p:nvPr/>
        </p:nvSpPr>
        <p:spPr>
          <a:xfrm rot="19417728">
            <a:off x="-1152359" y="290622"/>
            <a:ext cx="3721953" cy="523220"/>
          </a:xfrm>
          <a:prstGeom prst="rect">
            <a:avLst/>
          </a:prstGeom>
          <a:solidFill>
            <a:srgbClr val="00FF00"/>
          </a:solidFill>
        </p:spPr>
        <p:txBody>
          <a:bodyPr wrap="square" rtlCol="0">
            <a:spAutoFit/>
          </a:bodyPr>
          <a:lstStyle/>
          <a:p>
            <a:pPr algn="ctr"/>
            <a:r>
              <a:rPr lang="en-US" sz="2800" b="1" dirty="0" smtClean="0">
                <a:solidFill>
                  <a:srgbClr val="FF0000"/>
                </a:solidFill>
              </a:rPr>
              <a:t>Why 3.0?</a:t>
            </a:r>
            <a:endParaRPr lang="en-US" sz="2800" b="1" dirty="0">
              <a:solidFill>
                <a:srgbClr val="FF0000"/>
              </a:solidFill>
            </a:endParaRPr>
          </a:p>
        </p:txBody>
      </p:sp>
    </p:spTree>
    <p:extLst>
      <p:ext uri="{BB962C8B-B14F-4D97-AF65-F5344CB8AC3E}">
        <p14:creationId xmlns:p14="http://schemas.microsoft.com/office/powerpoint/2010/main" val="33790295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79483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Updated module structure</a:t>
            </a:r>
          </a:p>
        </p:txBody>
      </p:sp>
      <p:sp>
        <p:nvSpPr>
          <p:cNvPr id="111" name="Shape 111"/>
          <p:cNvSpPr txBox="1">
            <a:spLocks noGrp="1"/>
          </p:cNvSpPr>
          <p:nvPr>
            <p:ph type="body" idx="1"/>
          </p:nvPr>
        </p:nvSpPr>
        <p:spPr>
          <a:xfrm>
            <a:off x="457200" y="1319462"/>
            <a:ext cx="8229600" cy="4525963"/>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Lot’s of old functionality: various modules =&gt; </a:t>
            </a:r>
            <a:r>
              <a:rPr lang="en-US" sz="2400" b="0" i="0" u="none" strike="noStrike" cap="none" baseline="0">
                <a:solidFill>
                  <a:schemeClr val="dk1"/>
                </a:solidFill>
                <a:latin typeface="Courier New"/>
                <a:ea typeface="Courier New"/>
                <a:cs typeface="Courier New"/>
                <a:sym typeface="Courier New"/>
              </a:rPr>
              <a:t>legacy</a:t>
            </a:r>
            <a:r>
              <a:rPr lang="en-US" sz="3200" b="0" i="0" u="none" strike="noStrike" cap="none" baseline="0">
                <a:solidFill>
                  <a:schemeClr val="dk1"/>
                </a:solidFill>
                <a:latin typeface="Calibri"/>
                <a:ea typeface="Calibri"/>
                <a:cs typeface="Calibri"/>
                <a:sym typeface="Calibri"/>
              </a:rPr>
              <a:t> &amp; </a:t>
            </a:r>
            <a:r>
              <a:rPr lang="en-US" sz="2400" b="0" i="0" u="none" strike="noStrike" cap="none" baseline="0">
                <a:solidFill>
                  <a:schemeClr val="dk1"/>
                </a:solidFill>
                <a:latin typeface="Courier New"/>
                <a:ea typeface="Courier New"/>
                <a:cs typeface="Courier New"/>
                <a:sym typeface="Courier New"/>
              </a:rPr>
              <a:t>compat</a:t>
            </a:r>
            <a:r>
              <a:rPr lang="en-US" sz="3200" b="0" i="0" u="none" strike="noStrike" cap="none" baseline="0">
                <a:solidFill>
                  <a:schemeClr val="dk1"/>
                </a:solidFill>
                <a:latin typeface="Calibri"/>
                <a:ea typeface="Calibri"/>
                <a:cs typeface="Calibri"/>
                <a:sym typeface="Calibri"/>
              </a:rPr>
              <a:t>.</a:t>
            </a:r>
            <a:r>
              <a:rPr lang="en-US"/>
              <a:t> </a:t>
            </a:r>
            <a:r>
              <a:rPr lang="en-US" sz="3200" b="0" i="1" u="none" strike="noStrike" cap="none" baseline="0">
                <a:solidFill>
                  <a:schemeClr val="dk1"/>
                </a:solidFill>
                <a:latin typeface="Calibri"/>
                <a:ea typeface="Calibri"/>
                <a:cs typeface="Calibri"/>
                <a:sym typeface="Calibri"/>
              </a:rPr>
              <a:t>Some old stuff will be removed completely.</a:t>
            </a:r>
          </a:p>
          <a:p>
            <a:pPr marL="342900" marR="0" lvl="0" indent="-342900" algn="l" rtl="0">
              <a:spcBef>
                <a:spcPts val="640"/>
              </a:spcBef>
              <a:buClr>
                <a:schemeClr val="dk1"/>
              </a:buClr>
              <a:buSzPct val="98958"/>
              <a:buFont typeface="Arial"/>
              <a:buChar char="•"/>
            </a:pPr>
            <a:r>
              <a:rPr lang="en-US" sz="3200" b="0" i="0" u="none" strike="noStrike" cap="none" baseline="0">
                <a:solidFill>
                  <a:schemeClr val="dk1"/>
                </a:solidFill>
                <a:latin typeface="Calibri"/>
                <a:ea typeface="Calibri"/>
                <a:cs typeface="Calibri"/>
                <a:sym typeface="Calibri"/>
              </a:rPr>
              <a:t>Low-level operations: </a:t>
            </a:r>
            <a:r>
              <a:rPr lang="en-US" sz="2400" b="0" i="0" u="none" strike="noStrike" cap="none" baseline="0">
                <a:solidFill>
                  <a:schemeClr val="dk1"/>
                </a:solidFill>
                <a:latin typeface="Courier New"/>
                <a:ea typeface="Courier New"/>
                <a:cs typeface="Courier New"/>
                <a:sym typeface="Courier New"/>
              </a:rPr>
              <a:t>core</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imgproc</a:t>
            </a:r>
            <a:r>
              <a:rPr lang="en-US" sz="3200" b="0" i="0" u="none" strike="noStrike" cap="none" baseline="0">
                <a:solidFill>
                  <a:schemeClr val="dk1"/>
                </a:solidFill>
                <a:latin typeface="Calibri"/>
                <a:ea typeface="Calibri"/>
                <a:cs typeface="Calibri"/>
                <a:sym typeface="Calibri"/>
              </a:rPr>
              <a:t>, … =&gt; </a:t>
            </a:r>
            <a:r>
              <a:rPr lang="en-US" sz="2400" b="0" i="0" u="none" strike="noStrike" cap="none" baseline="0">
                <a:solidFill>
                  <a:schemeClr val="dk1"/>
                </a:solidFill>
                <a:latin typeface="Courier New"/>
                <a:ea typeface="Courier New"/>
                <a:cs typeface="Courier New"/>
                <a:sym typeface="Courier New"/>
              </a:rPr>
              <a:t>HAL</a:t>
            </a:r>
          </a:p>
          <a:p>
            <a:pPr lvl="1" indent="-342900">
              <a:spcBef>
                <a:spcPts val="640"/>
              </a:spcBef>
              <a:buClr>
                <a:schemeClr val="dk1"/>
              </a:buClr>
              <a:buSzPct val="98958"/>
              <a:buFont typeface="Arial"/>
              <a:buChar char="•"/>
            </a:pPr>
            <a:r>
              <a:rPr lang="en-US" sz="2400" b="1" i="0" u="none" strike="noStrike" cap="none" baseline="0" smtClean="0">
                <a:solidFill>
                  <a:schemeClr val="dk1"/>
                </a:solidFill>
                <a:latin typeface="Calibri"/>
                <a:ea typeface="Calibri"/>
                <a:cs typeface="Calibri"/>
                <a:sym typeface="Calibri"/>
              </a:rPr>
              <a:t>H</a:t>
            </a:r>
            <a:r>
              <a:rPr lang="en-US" sz="2400" b="0" i="0" u="none" strike="noStrike" cap="none" baseline="0" smtClean="0">
                <a:solidFill>
                  <a:schemeClr val="dk1"/>
                </a:solidFill>
                <a:latin typeface="Calibri"/>
                <a:ea typeface="Calibri"/>
                <a:cs typeface="Calibri"/>
                <a:sym typeface="Calibri"/>
              </a:rPr>
              <a:t>ardware </a:t>
            </a:r>
            <a:r>
              <a:rPr lang="en-US" sz="2400" b="1" i="0" u="none" strike="noStrike" cap="none" baseline="0" smtClean="0">
                <a:solidFill>
                  <a:schemeClr val="dk1"/>
                </a:solidFill>
                <a:latin typeface="Calibri"/>
                <a:ea typeface="Calibri"/>
                <a:cs typeface="Calibri"/>
                <a:sym typeface="Calibri"/>
              </a:rPr>
              <a:t>A</a:t>
            </a:r>
            <a:r>
              <a:rPr lang="en-US" sz="2400" b="0" i="0" u="none" strike="noStrike" cap="none" baseline="0" smtClean="0">
                <a:solidFill>
                  <a:schemeClr val="dk1"/>
                </a:solidFill>
                <a:latin typeface="Calibri"/>
                <a:ea typeface="Calibri"/>
                <a:cs typeface="Calibri"/>
                <a:sym typeface="Calibri"/>
              </a:rPr>
              <a:t>cceleration </a:t>
            </a:r>
            <a:r>
              <a:rPr lang="en-US" sz="2400" i="0" u="none" strike="noStrike" cap="none" baseline="0" smtClean="0">
                <a:solidFill>
                  <a:schemeClr val="dk1"/>
                </a:solidFill>
                <a:latin typeface="Calibri"/>
                <a:ea typeface="Calibri"/>
                <a:cs typeface="Calibri"/>
                <a:sym typeface="Calibri"/>
              </a:rPr>
              <a:t>L</a:t>
            </a:r>
            <a:r>
              <a:rPr lang="en-US" sz="2400" b="0" i="0" u="none" strike="noStrike" cap="none" baseline="0" smtClean="0">
                <a:solidFill>
                  <a:schemeClr val="dk1"/>
                </a:solidFill>
                <a:latin typeface="Calibri"/>
                <a:ea typeface="Calibri"/>
                <a:cs typeface="Calibri"/>
                <a:sym typeface="Calibri"/>
              </a:rPr>
              <a:t>ayer (</a:t>
            </a:r>
            <a:r>
              <a:rPr lang="en-US" sz="2400" b="1" i="0" u="none" strike="noStrike" cap="none" baseline="0" smtClean="0">
                <a:solidFill>
                  <a:schemeClr val="dk1"/>
                </a:solidFill>
                <a:latin typeface="Calibri"/>
                <a:ea typeface="Calibri"/>
                <a:cs typeface="Calibri"/>
                <a:sym typeface="Calibri"/>
              </a:rPr>
              <a:t>HAL</a:t>
            </a:r>
            <a:r>
              <a:rPr lang="en-US" sz="2400" b="0" i="0" u="none" strike="noStrike" cap="none" baseline="0" smtClean="0">
                <a:solidFill>
                  <a:schemeClr val="dk1"/>
                </a:solidFill>
                <a:latin typeface="Calibri"/>
                <a:ea typeface="Calibri"/>
                <a:cs typeface="Calibri"/>
                <a:sym typeface="Calibri"/>
              </a:rPr>
              <a:t>)</a:t>
            </a:r>
          </a:p>
          <a:p>
            <a:pPr marL="342900" marR="0" lvl="0" indent="-342900" algn="l" rtl="0">
              <a:spcBef>
                <a:spcPts val="640"/>
              </a:spcBef>
              <a:buClr>
                <a:schemeClr val="dk1"/>
              </a:buClr>
              <a:buSzPct val="98958"/>
              <a:buFont typeface="Arial"/>
              <a:buChar char="•"/>
            </a:pPr>
            <a:r>
              <a:rPr lang="en-US" sz="3200" b="0" i="0" u="none" strike="noStrike" cap="none" baseline="0" smtClean="0">
                <a:solidFill>
                  <a:schemeClr val="dk1"/>
                </a:solidFill>
                <a:latin typeface="Calibri"/>
                <a:ea typeface="Calibri"/>
                <a:cs typeface="Calibri"/>
                <a:sym typeface="Calibri"/>
              </a:rPr>
              <a:t>Partitioning</a:t>
            </a:r>
            <a:endParaRPr lang="en-US" sz="3200" b="0" i="0" u="none" strike="noStrike" cap="none" baseline="0">
              <a:solidFill>
                <a:schemeClr val="dk1"/>
              </a:solidFill>
              <a:latin typeface="Calibri"/>
              <a:ea typeface="Calibri"/>
              <a:cs typeface="Calibri"/>
              <a:sym typeface="Calibri"/>
            </a:endParaRPr>
          </a:p>
          <a:p>
            <a:pPr marL="742950" marR="0" lvl="1" indent="-298450" algn="l" rtl="0">
              <a:spcBef>
                <a:spcPts val="640"/>
              </a:spcBef>
              <a:buClr>
                <a:schemeClr val="dk1"/>
              </a:buClr>
              <a:buSzPct val="131944"/>
              <a:buFont typeface="Arial"/>
              <a:buChar char="•"/>
            </a:pPr>
            <a:r>
              <a:rPr lang="en-US" sz="2400">
                <a:latin typeface="Courier New"/>
                <a:ea typeface="Courier New"/>
                <a:cs typeface="Courier New"/>
                <a:sym typeface="Courier New"/>
              </a:rPr>
              <a:t>gpu</a:t>
            </a:r>
            <a:r>
              <a:rPr lang="en-US" sz="3200" b="0" i="0" u="none" strike="noStrike" cap="none" baseline="0">
                <a:solidFill>
                  <a:schemeClr val="dk1"/>
                </a:solidFill>
                <a:latin typeface="Calibri"/>
                <a:ea typeface="Calibri"/>
                <a:cs typeface="Calibri"/>
                <a:sym typeface="Calibri"/>
              </a:rPr>
              <a:t> =&gt; </a:t>
            </a:r>
            <a:r>
              <a:rPr lang="en-US" sz="2400" b="0" i="0" u="none" strike="noStrike" cap="none" baseline="0">
                <a:solidFill>
                  <a:schemeClr val="dk1"/>
                </a:solidFill>
                <a:latin typeface="Courier New"/>
                <a:ea typeface="Courier New"/>
                <a:cs typeface="Courier New"/>
                <a:sym typeface="Courier New"/>
              </a:rPr>
              <a:t>gpuarithm</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gpuwarp</a:t>
            </a:r>
            <a:r>
              <a:rPr lang="en-US" sz="3200" b="0" i="0" u="none" strike="noStrike" cap="none" baseline="0">
                <a:solidFill>
                  <a:schemeClr val="dk1"/>
                </a:solidFill>
                <a:latin typeface="Calibri"/>
                <a:ea typeface="Calibri"/>
                <a:cs typeface="Calibri"/>
                <a:sym typeface="Calibri"/>
              </a:rPr>
              <a:t>, …</a:t>
            </a:r>
          </a:p>
          <a:p>
            <a:pPr marL="742950" marR="0" lvl="1" indent="-298450" algn="l" rtl="0">
              <a:spcBef>
                <a:spcPts val="640"/>
              </a:spcBef>
              <a:buClr>
                <a:schemeClr val="dk1"/>
              </a:buClr>
              <a:buSzPct val="131944"/>
              <a:buFont typeface="Arial"/>
              <a:buChar char="•"/>
            </a:pPr>
            <a:r>
              <a:rPr lang="en-US" sz="2400">
                <a:latin typeface="Courier New"/>
                <a:ea typeface="Courier New"/>
                <a:cs typeface="Courier New"/>
                <a:sym typeface="Courier New"/>
              </a:rPr>
              <a:t>h</a:t>
            </a:r>
            <a:r>
              <a:rPr lang="en-US" sz="2400" b="0" i="0" u="none" strike="noStrike" cap="none" baseline="0">
                <a:solidFill>
                  <a:schemeClr val="dk1"/>
                </a:solidFill>
                <a:latin typeface="Courier New"/>
                <a:ea typeface="Courier New"/>
                <a:cs typeface="Courier New"/>
                <a:sym typeface="Courier New"/>
              </a:rPr>
              <a:t>ighgui</a:t>
            </a:r>
            <a:r>
              <a:rPr lang="en-US" sz="3200" b="0" i="0" u="none" strike="noStrike" cap="none" baseline="0">
                <a:solidFill>
                  <a:schemeClr val="dk1"/>
                </a:solidFill>
                <a:latin typeface="Calibri"/>
                <a:ea typeface="Calibri"/>
                <a:cs typeface="Calibri"/>
                <a:sym typeface="Calibri"/>
              </a:rPr>
              <a:t> =&gt; </a:t>
            </a:r>
            <a:r>
              <a:rPr lang="en-US" sz="2400" b="0" i="0" u="none" strike="noStrike" cap="none" baseline="0">
                <a:solidFill>
                  <a:schemeClr val="dk1"/>
                </a:solidFill>
                <a:latin typeface="Courier New"/>
                <a:ea typeface="Courier New"/>
                <a:cs typeface="Courier New"/>
                <a:sym typeface="Courier New"/>
              </a:rPr>
              <a:t>imgcodec</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videocap</a:t>
            </a:r>
            <a:r>
              <a:rPr lang="en-US" sz="3200" b="0" i="0"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ourier New"/>
                <a:ea typeface="Courier New"/>
                <a:cs typeface="Courier New"/>
                <a:sym typeface="Courier New"/>
              </a:rPr>
              <a:t>ui</a:t>
            </a:r>
            <a:r>
              <a:rPr lang="en-US" sz="3200" b="0" i="0" u="none" strike="noStrike" cap="none" baseline="0">
                <a:solidFill>
                  <a:schemeClr val="dk1"/>
                </a:solidFill>
                <a:latin typeface="Calibri"/>
                <a:ea typeface="Calibri"/>
                <a:cs typeface="Calibri"/>
                <a:sym typeface="Calibri"/>
              </a:rPr>
              <a:t>, …</a:t>
            </a:r>
          </a:p>
          <a:p>
            <a:pPr marL="457200" marR="0" lvl="0" indent="0" algn="l" rtl="0">
              <a:spcBef>
                <a:spcPts val="640"/>
              </a:spcBef>
              <a:buNone/>
            </a:pPr>
            <a:r>
              <a:rPr lang="en-US"/>
              <a:t>...</a:t>
            </a:r>
          </a:p>
          <a:p>
            <a:endParaRPr/>
          </a:p>
        </p:txBody>
      </p:sp>
      <p:sp>
        <p:nvSpPr>
          <p:cNvPr id="4" name="TextBox 3"/>
          <p:cNvSpPr txBox="1"/>
          <p:nvPr/>
        </p:nvSpPr>
        <p:spPr>
          <a:xfrm rot="19417728">
            <a:off x="-1152359" y="290622"/>
            <a:ext cx="3721953" cy="523220"/>
          </a:xfrm>
          <a:prstGeom prst="rect">
            <a:avLst/>
          </a:prstGeom>
          <a:solidFill>
            <a:srgbClr val="00FF00"/>
          </a:solidFill>
        </p:spPr>
        <p:txBody>
          <a:bodyPr wrap="square" rtlCol="0">
            <a:spAutoFit/>
          </a:bodyPr>
          <a:lstStyle/>
          <a:p>
            <a:pPr algn="ctr"/>
            <a:r>
              <a:rPr lang="en-US" sz="2800" b="1" dirty="0" smtClean="0">
                <a:solidFill>
                  <a:srgbClr val="FF0000"/>
                </a:solidFill>
              </a:rPr>
              <a:t>Why 3.0?</a:t>
            </a:r>
            <a:endParaRPr lang="en-US" sz="2800" b="1" dirty="0">
              <a:solidFill>
                <a:srgbClr val="FF0000"/>
              </a:solidFill>
            </a:endParaRPr>
          </a:p>
        </p:txBody>
      </p:sp>
    </p:spTree>
    <p:extLst>
      <p:ext uri="{BB962C8B-B14F-4D97-AF65-F5344CB8AC3E}">
        <p14:creationId xmlns:p14="http://schemas.microsoft.com/office/powerpoint/2010/main" val="32792725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8977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1" i="0" u="none" strike="noStrike" cap="none" baseline="0">
                <a:solidFill>
                  <a:schemeClr val="dk1"/>
                </a:solidFill>
                <a:latin typeface="Calibri"/>
                <a:ea typeface="Calibri"/>
                <a:cs typeface="Calibri"/>
                <a:sym typeface="Calibri"/>
              </a:rPr>
              <a:t>OpenCV v</a:t>
            </a:r>
            <a:r>
              <a:rPr lang="en-US" sz="3950" b="1" i="0" u="none" strike="noStrike" cap="none" baseline="0">
                <a:solidFill>
                  <a:srgbClr val="FF0000"/>
                </a:solidFill>
                <a:latin typeface="Calibri"/>
                <a:ea typeface="Calibri"/>
                <a:cs typeface="Calibri"/>
                <a:sym typeface="Calibri"/>
              </a:rPr>
              <a:t>3.0</a:t>
            </a:r>
            <a:r>
              <a:rPr lang="en-US" sz="3950" b="0" i="0" u="none" strike="noStrike" cap="none" baseline="0">
                <a:solidFill>
                  <a:schemeClr val="dk1"/>
                </a:solidFill>
                <a:latin typeface="Calibri"/>
                <a:ea typeface="Calibri"/>
                <a:cs typeface="Calibri"/>
                <a:sym typeface="Calibri"/>
              </a:rPr>
              <a:t>: </a:t>
            </a:r>
            <a:r>
              <a:rPr lang="en-US" sz="3950" b="1" i="0" u="none" strike="noStrike" cap="none" baseline="0">
                <a:solidFill>
                  <a:schemeClr val="dk1"/>
                </a:solidFill>
                <a:latin typeface="Calibri"/>
                <a:ea typeface="Calibri"/>
                <a:cs typeface="Calibri"/>
                <a:sym typeface="Calibri"/>
              </a:rPr>
              <a:t>moving towards community-driven project</a:t>
            </a:r>
          </a:p>
        </p:txBody>
      </p:sp>
      <p:sp>
        <p:nvSpPr>
          <p:cNvPr id="92" name="Shape 92"/>
          <p:cNvSpPr txBox="1">
            <a:spLocks noGrp="1"/>
          </p:cNvSpPr>
          <p:nvPr>
            <p:ph type="body" idx="1"/>
          </p:nvPr>
        </p:nvSpPr>
        <p:spPr>
          <a:xfrm>
            <a:off x="514250" y="1730777"/>
            <a:ext cx="7707299" cy="47735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100000"/>
              <a:buFont typeface="Calibri"/>
              <a:buChar char="•"/>
            </a:pPr>
            <a:r>
              <a:rPr lang="en-US" sz="2700" b="0" i="0" u="none" strike="noStrike" cap="none" baseline="0" dirty="0">
                <a:solidFill>
                  <a:schemeClr val="dk1"/>
                </a:solidFill>
                <a:latin typeface="Calibri"/>
                <a:ea typeface="Calibri"/>
                <a:cs typeface="Calibri"/>
                <a:sym typeface="Calibri"/>
              </a:rPr>
              <a:t> </a:t>
            </a:r>
            <a:r>
              <a:rPr lang="en-US" sz="2700" dirty="0" smtClean="0"/>
              <a:t>OpenCV 3.0 alpha right after CVPR</a:t>
            </a:r>
            <a:endParaRPr lang="en-US" sz="2700" dirty="0"/>
          </a:p>
          <a:p>
            <a:pPr marL="0" marR="0" lvl="0" indent="0" algn="l" rtl="0">
              <a:lnSpc>
                <a:spcPct val="90000"/>
              </a:lnSpc>
              <a:spcBef>
                <a:spcPts val="540"/>
              </a:spcBef>
              <a:buClr>
                <a:schemeClr val="dk1"/>
              </a:buClr>
              <a:buSzPct val="100000"/>
              <a:buFont typeface="Calibri"/>
              <a:buChar char="•"/>
            </a:pPr>
            <a:r>
              <a:rPr lang="en-US" sz="2700" b="0" i="0" u="none" strike="noStrike" cap="none" baseline="0" dirty="0">
                <a:solidFill>
                  <a:schemeClr val="dk1"/>
                </a:solidFill>
                <a:latin typeface="Calibri"/>
                <a:ea typeface="Calibri"/>
                <a:cs typeface="Calibri"/>
                <a:sym typeface="Calibri"/>
              </a:rPr>
              <a:t> Will not be compatible with OpenCV 2.x (users’ code may require some adjustments)</a:t>
            </a:r>
          </a:p>
          <a:p>
            <a:pPr marL="0" marR="0" lvl="0" indent="0" algn="l" rtl="0">
              <a:lnSpc>
                <a:spcPct val="90000"/>
              </a:lnSpc>
              <a:spcBef>
                <a:spcPts val="540"/>
              </a:spcBef>
              <a:buClr>
                <a:schemeClr val="dk1"/>
              </a:buClr>
              <a:buSzPct val="100000"/>
              <a:buFont typeface="Calibri"/>
              <a:buChar char="•"/>
            </a:pPr>
            <a:r>
              <a:rPr lang="en-US" sz="2700" b="0" i="0" u="none" strike="noStrike" cap="none" baseline="0" dirty="0">
                <a:solidFill>
                  <a:schemeClr val="dk1"/>
                </a:solidFill>
                <a:latin typeface="Calibri"/>
                <a:ea typeface="Calibri"/>
                <a:cs typeface="Calibri"/>
                <a:sym typeface="Calibri"/>
              </a:rPr>
              <a:t> Closer to 2.x than 2.x to 1.x, but:</a:t>
            </a:r>
          </a:p>
          <a:p>
            <a:pPr marL="400050" marR="0" lvl="1" indent="-6350" algn="l" rtl="0">
              <a:lnSpc>
                <a:spcPct val="90000"/>
              </a:lnSpc>
              <a:spcBef>
                <a:spcPts val="48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 even more modular and extendible</a:t>
            </a:r>
          </a:p>
          <a:p>
            <a:pPr marL="400050" marR="0" lvl="1" indent="-6350" algn="l" rtl="0">
              <a:lnSpc>
                <a:spcPct val="90000"/>
              </a:lnSpc>
              <a:spcBef>
                <a:spcPts val="48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 refined and super-stable API</a:t>
            </a:r>
          </a:p>
          <a:p>
            <a:pPr marL="400050" marR="0" lvl="1" indent="-6350" algn="l" rtl="0">
              <a:lnSpc>
                <a:spcPct val="90000"/>
              </a:lnSpc>
              <a:spcBef>
                <a:spcPts val="48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 deprecated old API (CV_</a:t>
            </a:r>
            <a:r>
              <a:rPr lang="en-US" sz="2400" dirty="0"/>
              <a:t>*, C API, macros)</a:t>
            </a:r>
          </a:p>
          <a:p>
            <a:pPr marL="400050" marR="0" lvl="1" indent="-6350" algn="l" rtl="0">
              <a:lnSpc>
                <a:spcPct val="90000"/>
              </a:lnSpc>
              <a:spcBef>
                <a:spcPts val="48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 better packaging</a:t>
            </a:r>
          </a:p>
          <a:p>
            <a:pPr marL="400050" marR="0" lvl="1" indent="-6350" algn="l" rtl="0">
              <a:lnSpc>
                <a:spcPct val="90000"/>
              </a:lnSpc>
              <a:spcBef>
                <a:spcPts val="48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 fast!</a:t>
            </a:r>
            <a:r>
              <a:rPr lang="en-US" sz="2400" dirty="0"/>
              <a:t> </a:t>
            </a:r>
            <a:r>
              <a:rPr lang="en-US" sz="2400" b="0" i="0" u="none" strike="noStrike" cap="none" baseline="0" dirty="0">
                <a:solidFill>
                  <a:schemeClr val="dk1"/>
                </a:solidFill>
                <a:latin typeface="Calibri"/>
                <a:ea typeface="Calibri"/>
                <a:cs typeface="Calibri"/>
                <a:sym typeface="Calibri"/>
              </a:rPr>
              <a:t>out-of-box CPU and GPU acceleration</a:t>
            </a:r>
          </a:p>
          <a:p>
            <a:pPr marL="0" marR="0" lvl="0" algn="l" rtl="0">
              <a:lnSpc>
                <a:spcPct val="90000"/>
              </a:lnSpc>
              <a:spcBef>
                <a:spcPts val="480"/>
              </a:spcBef>
              <a:buClr>
                <a:schemeClr val="dk1"/>
              </a:buClr>
              <a:buSzPct val="100000"/>
              <a:buFont typeface="Calibri"/>
              <a:buChar char="•"/>
            </a:pPr>
            <a:r>
              <a:rPr lang="en-US" sz="2400" dirty="0"/>
              <a:t>Lot’s of new functionality (familiar to the “master branch” users)</a:t>
            </a:r>
          </a:p>
          <a:p>
            <a:pPr marL="400050" marR="0" lvl="1" indent="-6350" algn="l" rtl="0">
              <a:lnSpc>
                <a:spcPct val="90000"/>
              </a:lnSpc>
              <a:spcBef>
                <a:spcPts val="560"/>
              </a:spcBef>
              <a:buClr>
                <a:schemeClr val="dk1"/>
              </a:buClr>
              <a:buFont typeface="Calibri"/>
              <a:buNone/>
            </a:pPr>
            <a:endParaRPr sz="155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45686"/>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Base + Contrib Model</a:t>
            </a:r>
          </a:p>
        </p:txBody>
      </p:sp>
      <p:sp>
        <p:nvSpPr>
          <p:cNvPr id="98" name="Shape 98"/>
          <p:cNvSpPr txBox="1">
            <a:spLocks noGrp="1"/>
          </p:cNvSpPr>
          <p:nvPr>
            <p:ph type="body" idx="1"/>
          </p:nvPr>
        </p:nvSpPr>
        <p:spPr>
          <a:xfrm>
            <a:off x="435420" y="3655423"/>
            <a:ext cx="7895700" cy="2499300"/>
          </a:xfrm>
          <a:prstGeom prst="rect">
            <a:avLst/>
          </a:prstGeom>
          <a:noFill/>
          <a:ln>
            <a:noFill/>
          </a:ln>
        </p:spPr>
        <p:txBody>
          <a:bodyPr lIns="91425" tIns="45700" rIns="91425" bIns="45700" anchor="t" anchorCtr="0">
            <a:noAutofit/>
          </a:bodyPr>
          <a:lstStyle/>
          <a:p>
            <a:pPr marL="0" marR="0" lvl="0" indent="0" algn="l" rtl="0">
              <a:spcBef>
                <a:spcPts val="400"/>
              </a:spcBef>
              <a:buNone/>
            </a:pPr>
            <a:r>
              <a:rPr lang="en-US" sz="1800" b="1" dirty="0"/>
              <a:t>Convenient infrastructure for contributors:</a:t>
            </a:r>
          </a:p>
          <a:p>
            <a:pPr marL="457200" marR="0" lvl="0" indent="-355600" algn="l" rtl="0">
              <a:spcBef>
                <a:spcPts val="400"/>
              </a:spcBef>
              <a:buClr>
                <a:schemeClr val="dk1"/>
              </a:buClr>
              <a:buSzPct val="100000"/>
              <a:buFont typeface="Calibri"/>
              <a:buChar char="•"/>
            </a:pPr>
            <a:r>
              <a:rPr lang="en-US" sz="1800" dirty="0"/>
              <a:t>hosted at </a:t>
            </a:r>
            <a:r>
              <a:rPr lang="en-US" sz="1800" dirty="0" err="1"/>
              <a:t>github</a:t>
            </a:r>
            <a:r>
              <a:rPr lang="en-US" sz="1800" dirty="0"/>
              <a:t>: repository, PRs, bug tracker, wiki</a:t>
            </a:r>
          </a:p>
          <a:p>
            <a:pPr marL="457200" marR="0" lvl="0" indent="-355600" algn="l" rtl="0">
              <a:spcBef>
                <a:spcPts val="400"/>
              </a:spcBef>
              <a:buClr>
                <a:schemeClr val="dk1"/>
              </a:buClr>
              <a:buSzPct val="100000"/>
              <a:buFont typeface="Calibri"/>
              <a:buChar char="•"/>
            </a:pPr>
            <a:r>
              <a:rPr lang="en-US" sz="1800" b="0" i="0" u="none" strike="noStrike" cap="none" baseline="0" dirty="0" err="1">
                <a:solidFill>
                  <a:schemeClr val="dk1"/>
                </a:solidFill>
                <a:sym typeface="Calibri"/>
              </a:rPr>
              <a:t>buildbot</a:t>
            </a:r>
            <a:r>
              <a:rPr lang="en-US" sz="1800" b="0" i="0" u="none" strike="noStrike" cap="none" baseline="0" dirty="0">
                <a:solidFill>
                  <a:schemeClr val="dk1"/>
                </a:solidFill>
                <a:sym typeface="Calibri"/>
              </a:rPr>
              <a:t> </a:t>
            </a:r>
            <a:r>
              <a:rPr lang="en-US" sz="1800" dirty="0"/>
              <a:t>c</a:t>
            </a:r>
            <a:r>
              <a:rPr lang="en-US" sz="1800" b="0" i="0" u="none" strike="noStrike" cap="none" baseline="0" dirty="0">
                <a:solidFill>
                  <a:schemeClr val="dk1"/>
                </a:solidFill>
                <a:sym typeface="Calibri"/>
              </a:rPr>
              <a:t>hecks every </a:t>
            </a:r>
            <a:r>
              <a:rPr lang="en-US" sz="1800" dirty="0"/>
              <a:t>contributed module and every pull request</a:t>
            </a:r>
          </a:p>
          <a:p>
            <a:pPr marL="457200" marR="0" lvl="0" indent="-355600" algn="l" rtl="0">
              <a:spcBef>
                <a:spcPts val="400"/>
              </a:spcBef>
              <a:buClr>
                <a:schemeClr val="dk1"/>
              </a:buClr>
              <a:buSzPct val="100000"/>
              <a:buFont typeface="Calibri"/>
              <a:buChar char="•"/>
            </a:pPr>
            <a:r>
              <a:rPr lang="en-US" sz="1800" dirty="0"/>
              <a:t>unit tests (Google Test based)</a:t>
            </a:r>
          </a:p>
          <a:p>
            <a:pPr marL="457200" marR="0" lvl="0" indent="-355600" algn="l" rtl="0">
              <a:spcBef>
                <a:spcPts val="400"/>
              </a:spcBef>
              <a:buClr>
                <a:schemeClr val="dk1"/>
              </a:buClr>
              <a:buSzPct val="100000"/>
              <a:buFont typeface="Calibri"/>
              <a:buChar char="•"/>
            </a:pPr>
            <a:r>
              <a:rPr lang="en-US" sz="1800" dirty="0"/>
              <a:t>nightly doc builder (RST-based; </a:t>
            </a:r>
            <a:r>
              <a:rPr lang="en-US" sz="1800" dirty="0" err="1"/>
              <a:t>Doxygen</a:t>
            </a:r>
            <a:r>
              <a:rPr lang="en-US" sz="1800" dirty="0"/>
              <a:t> too?)</a:t>
            </a:r>
          </a:p>
          <a:p>
            <a:pPr marL="457200" marR="0" lvl="0" indent="-355600" algn="l" rtl="0">
              <a:spcBef>
                <a:spcPts val="400"/>
              </a:spcBef>
              <a:buClr>
                <a:schemeClr val="dk1"/>
              </a:buClr>
              <a:buSzPct val="100000"/>
              <a:buFont typeface="Calibri"/>
              <a:buChar char="•"/>
            </a:pPr>
            <a:r>
              <a:rPr lang="en-US" sz="1800" dirty="0"/>
              <a:t>automatic package builder (Win/Linux/</a:t>
            </a:r>
            <a:r>
              <a:rPr lang="en-US" sz="1800" dirty="0" err="1"/>
              <a:t>iOS</a:t>
            </a:r>
            <a:r>
              <a:rPr lang="en-US" sz="1800" dirty="0"/>
              <a:t>/Android)</a:t>
            </a:r>
          </a:p>
          <a:p>
            <a:pPr marL="457200" marR="0" lvl="0" indent="-355600" algn="l" rtl="0">
              <a:spcBef>
                <a:spcPts val="400"/>
              </a:spcBef>
              <a:buClr>
                <a:schemeClr val="dk1"/>
              </a:buClr>
              <a:buSzPct val="100000"/>
              <a:buFont typeface="Calibri"/>
              <a:buChar char="•"/>
            </a:pPr>
            <a:r>
              <a:rPr lang="en-US" sz="1800" dirty="0"/>
              <a:t>coding guidelines</a:t>
            </a:r>
          </a:p>
          <a:p>
            <a:pPr marL="457200" marR="0" lvl="0" indent="-355600" algn="l" rtl="0">
              <a:spcBef>
                <a:spcPts val="400"/>
              </a:spcBef>
              <a:buClr>
                <a:schemeClr val="dk1"/>
              </a:buClr>
              <a:buSzPct val="100000"/>
              <a:buFont typeface="Calibri"/>
              <a:buChar char="•"/>
            </a:pPr>
            <a:r>
              <a:rPr lang="en-US" sz="1800" dirty="0"/>
              <a:t>automatically generated wrappers (Python, Java, …)</a:t>
            </a:r>
          </a:p>
          <a:p>
            <a:pPr marL="457200" marR="0" lvl="0" indent="-355600" algn="l" rtl="0">
              <a:spcBef>
                <a:spcPts val="400"/>
              </a:spcBef>
              <a:buClr>
                <a:schemeClr val="dk1"/>
              </a:buClr>
              <a:buSzPct val="100000"/>
              <a:buFont typeface="Calibri"/>
              <a:buChar char="•"/>
            </a:pPr>
            <a:r>
              <a:rPr lang="en-US" sz="1800" dirty="0"/>
              <a:t>convenient acceleration API (HAL; parallel framework; </a:t>
            </a:r>
            <a:r>
              <a:rPr lang="en-US" sz="1800" dirty="0" err="1"/>
              <a:t>OpenCL</a:t>
            </a:r>
            <a:r>
              <a:rPr lang="en-US" sz="1800" dirty="0"/>
              <a:t>)</a:t>
            </a:r>
          </a:p>
          <a:p>
            <a:pPr marL="400050" marR="0" lvl="1" indent="171450" algn="l" rtl="0">
              <a:spcBef>
                <a:spcPts val="560"/>
              </a:spcBef>
              <a:buClr>
                <a:schemeClr val="dk1"/>
              </a:buClr>
              <a:buFont typeface="Calibri"/>
              <a:buNone/>
            </a:pPr>
            <a:endParaRPr sz="1800" b="0" i="0" u="none" strike="noStrike" cap="none" baseline="0" dirty="0">
              <a:solidFill>
                <a:schemeClr val="dk1"/>
              </a:solidFill>
              <a:sym typeface="Calibri"/>
            </a:endParaRPr>
          </a:p>
        </p:txBody>
      </p:sp>
      <p:sp>
        <p:nvSpPr>
          <p:cNvPr id="99" name="Shape 99"/>
          <p:cNvSpPr/>
          <p:nvPr/>
        </p:nvSpPr>
        <p:spPr>
          <a:xfrm>
            <a:off x="3550137" y="2368618"/>
            <a:ext cx="965100" cy="575699"/>
          </a:xfrm>
          <a:prstGeom prst="rightArrow">
            <a:avLst>
              <a:gd name="adj1" fmla="val 50000"/>
              <a:gd name="adj2"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00" name="Shape 100"/>
          <p:cNvSpPr/>
          <p:nvPr/>
        </p:nvSpPr>
        <p:spPr>
          <a:xfrm>
            <a:off x="1054059" y="1657423"/>
            <a:ext cx="2099699" cy="1998000"/>
          </a:xfrm>
          <a:prstGeom prst="ellipse">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OpenCV 2.x</a:t>
            </a:r>
          </a:p>
        </p:txBody>
      </p:sp>
      <p:sp>
        <p:nvSpPr>
          <p:cNvPr id="101" name="Shape 101"/>
          <p:cNvSpPr/>
          <p:nvPr/>
        </p:nvSpPr>
        <p:spPr>
          <a:xfrm>
            <a:off x="4741321" y="846304"/>
            <a:ext cx="3589799" cy="3369600"/>
          </a:xfrm>
          <a:prstGeom prst="ellipse">
            <a:avLst/>
          </a:prstGeom>
          <a:solidFill>
            <a:srgbClr val="93B3D7"/>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OpenCV 3.x contributions</a:t>
            </a: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02" name="Shape 102"/>
          <p:cNvSpPr/>
          <p:nvPr/>
        </p:nvSpPr>
        <p:spPr>
          <a:xfrm>
            <a:off x="5774200" y="1925303"/>
            <a:ext cx="1524000" cy="1405499"/>
          </a:xfrm>
          <a:prstGeom prst="ellipse">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Base</a:t>
            </a:r>
            <a:r>
              <a:rPr lang="en-US" sz="1800" b="0" i="0" u="none" strike="noStrike" cap="none" baseline="0">
                <a:solidFill>
                  <a:schemeClr val="lt1"/>
                </a:solidFill>
                <a:latin typeface="Calibri"/>
                <a:ea typeface="Calibri"/>
                <a:cs typeface="Calibri"/>
                <a:sym typeface="Calibri"/>
              </a:rPr>
              <a:t> OpenCV 3.x</a:t>
            </a:r>
          </a:p>
        </p:txBody>
      </p:sp>
    </p:spTree>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44500" y="96836"/>
            <a:ext cx="8229600" cy="79483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solidFill>
                  <a:srgbClr val="000000"/>
                </a:solidFill>
              </a:rPr>
              <a:t>Using opencv_contrib</a:t>
            </a:r>
          </a:p>
        </p:txBody>
      </p:sp>
      <p:sp>
        <p:nvSpPr>
          <p:cNvPr id="108" name="Shape 108"/>
          <p:cNvSpPr txBox="1"/>
          <p:nvPr/>
        </p:nvSpPr>
        <p:spPr>
          <a:xfrm>
            <a:off x="810683" y="1375220"/>
            <a:ext cx="4414800" cy="29463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opencv/</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modules/</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core/</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include/, doc/, src/, test/, …</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CMakeLists.txt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imgproc</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a:t>
            </a:r>
          </a:p>
          <a:p>
            <a:pPr marL="0" marR="0" lvl="0" indent="0" algn="l" rtl="0">
              <a:spcBef>
                <a:spcPts val="0"/>
              </a:spcBef>
              <a:buNone/>
            </a:pPr>
            <a:endParaRPr sz="1400" b="1" i="0" u="none" strike="noStrike" cap="none" baseline="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b="1">
                <a:solidFill>
                  <a:schemeClr val="dk1"/>
                </a:solidFill>
                <a:latin typeface="Courier New"/>
                <a:ea typeface="Courier New"/>
                <a:cs typeface="Courier New"/>
                <a:sym typeface="Courier New"/>
              </a:rPr>
              <a:t>opencv_contrib</a:t>
            </a:r>
            <a:r>
              <a:rPr lang="en-US" sz="1400" b="1" i="0" u="none" strike="noStrike" cap="none" baseline="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sfm/</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include/, doc/, src/, test/, …</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CMakeLists.txt</a:t>
            </a:r>
          </a:p>
          <a:p>
            <a:pPr marL="0" marR="0" lvl="0" indent="0" algn="l" rtl="0">
              <a:spcBef>
                <a:spcPts val="0"/>
              </a:spcBef>
              <a:buClr>
                <a:schemeClr val="dk1"/>
              </a:buClr>
              <a:buSzPct val="25000"/>
              <a:buFont typeface="Courier New"/>
              <a:buNone/>
            </a:pPr>
            <a:r>
              <a:rPr lang="en-US" sz="1400" b="1" i="0" u="none" strike="noStrike" cap="none" baseline="0">
                <a:solidFill>
                  <a:schemeClr val="dk1"/>
                </a:solidFill>
                <a:latin typeface="Courier New"/>
                <a:ea typeface="Courier New"/>
                <a:cs typeface="Courier New"/>
                <a:sym typeface="Courier New"/>
              </a:rPr>
              <a:t>   …</a:t>
            </a:r>
          </a:p>
          <a:p>
            <a:pPr marL="0" marR="0" lvl="0" indent="0" algn="l" rtl="0">
              <a:spcBef>
                <a:spcPts val="0"/>
              </a:spcBef>
              <a:buNone/>
            </a:pPr>
            <a:endParaRPr sz="1400" b="1" i="0" u="none" strike="noStrike" cap="none" baseline="0">
              <a:solidFill>
                <a:schemeClr val="dk1"/>
              </a:solidFill>
              <a:latin typeface="Courier New"/>
              <a:ea typeface="Courier New"/>
              <a:cs typeface="Courier New"/>
              <a:sym typeface="Courier New"/>
            </a:endParaRPr>
          </a:p>
        </p:txBody>
      </p:sp>
      <p:sp>
        <p:nvSpPr>
          <p:cNvPr id="109" name="Shape 109"/>
          <p:cNvSpPr txBox="1"/>
          <p:nvPr/>
        </p:nvSpPr>
        <p:spPr>
          <a:xfrm>
            <a:off x="806783" y="4688894"/>
            <a:ext cx="7561180" cy="830996"/>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 </a:t>
            </a:r>
            <a:r>
              <a:rPr lang="en-US" sz="1600" b="1" i="0" u="none" strike="noStrike" cap="none" baseline="0">
                <a:solidFill>
                  <a:schemeClr val="dk1"/>
                </a:solidFill>
                <a:latin typeface="Courier New"/>
                <a:ea typeface="Courier New"/>
                <a:cs typeface="Courier New"/>
                <a:sym typeface="Courier New"/>
              </a:rPr>
              <a:t> $ cmake –D OPENCV_EXTRA_MODULES_PATH=~/opencv_contrib …</a:t>
            </a:r>
          </a:p>
          <a:p>
            <a:pPr marL="0" marR="0" lvl="0" indent="0" algn="l" rtl="0">
              <a:spcBef>
                <a:spcPts val="0"/>
              </a:spcBef>
              <a:buNone/>
            </a:pPr>
            <a:endParaRPr sz="1600" b="1" i="0" u="none" strike="noStrike" cap="none" baseline="0">
              <a:solidFill>
                <a:schemeClr val="dk1"/>
              </a:solidFill>
              <a:latin typeface="Courier New"/>
              <a:ea typeface="Courier New"/>
              <a:cs typeface="Courier New"/>
              <a:sym typeface="Courier New"/>
            </a:endParaRPr>
          </a:p>
        </p:txBody>
      </p:sp>
      <p:sp>
        <p:nvSpPr>
          <p:cNvPr id="110" name="Shape 110"/>
          <p:cNvSpPr txBox="1"/>
          <p:nvPr/>
        </p:nvSpPr>
        <p:spPr>
          <a:xfrm>
            <a:off x="5967287" y="3278655"/>
            <a:ext cx="2846512" cy="10427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dk1"/>
              </a:buClr>
              <a:buSzPct val="25000"/>
              <a:buFont typeface="Verdana"/>
              <a:buNone/>
            </a:pPr>
            <a:r>
              <a:rPr lang="en-US" sz="2400" b="0" i="0" u="none" strike="noStrike" cap="none" baseline="0">
                <a:solidFill>
                  <a:schemeClr val="dk1"/>
                </a:solidFill>
                <a:latin typeface="Verdana"/>
                <a:ea typeface="Verdana"/>
                <a:cs typeface="Verdana"/>
                <a:sym typeface="Verdana"/>
              </a:rPr>
              <a:t>Experimental or proprietary code</a:t>
            </a:r>
          </a:p>
        </p:txBody>
      </p:sp>
      <p:sp>
        <p:nvSpPr>
          <p:cNvPr id="111" name="Shape 111"/>
          <p:cNvSpPr/>
          <p:nvPr/>
        </p:nvSpPr>
        <p:spPr>
          <a:xfrm>
            <a:off x="5295096" y="3618742"/>
            <a:ext cx="602692" cy="441235"/>
          </a:xfrm>
          <a:prstGeom prst="leftArrow">
            <a:avLst>
              <a:gd name="adj1" fmla="val 50000"/>
              <a:gd name="adj2" fmla="val 5000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12" name="Shape 112"/>
          <p:cNvSpPr/>
          <p:nvPr/>
        </p:nvSpPr>
        <p:spPr>
          <a:xfrm>
            <a:off x="838200" y="3276600"/>
            <a:ext cx="4305299" cy="1257299"/>
          </a:xfrm>
          <a:prstGeom prst="rect">
            <a:avLst/>
          </a:prstGeom>
          <a:noFill/>
          <a:ln w="38100" cap="flat">
            <a:solidFill>
              <a:schemeClr val="lt1"/>
            </a:solidFill>
            <a:prstDash val="dash"/>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13" name="Shape 113"/>
          <p:cNvSpPr txBox="1"/>
          <p:nvPr/>
        </p:nvSpPr>
        <p:spPr>
          <a:xfrm>
            <a:off x="216800" y="5624525"/>
            <a:ext cx="8927099" cy="400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0" i="0" u="sng" strike="noStrike" cap="none" baseline="0">
                <a:solidFill>
                  <a:schemeClr val="hlink"/>
                </a:solidFill>
                <a:latin typeface="Calibri"/>
                <a:ea typeface="Calibri"/>
                <a:cs typeface="Calibri"/>
                <a:sym typeface="Calibri"/>
                <a:hlinkClick r:id="rId3"/>
              </a:rPr>
              <a:t>http://github.com/itseez/opencv_contrib</a:t>
            </a:r>
            <a:r>
              <a:rPr lang="en-US" sz="2000" b="0" i="0" u="none" strike="noStrike" cap="none" baseline="0">
                <a:solidFill>
                  <a:schemeClr val="dk1"/>
                </a:solidFill>
                <a:latin typeface="Calibri"/>
                <a:ea typeface="Calibri"/>
                <a:cs typeface="Calibri"/>
                <a:sym typeface="Calibri"/>
              </a:rPr>
              <a:t> is the official repository of such modules</a:t>
            </a:r>
          </a:p>
        </p:txBody>
      </p:sp>
      <p:sp>
        <p:nvSpPr>
          <p:cNvPr id="114" name="Shape 114"/>
          <p:cNvSpPr txBox="1"/>
          <p:nvPr/>
        </p:nvSpPr>
        <p:spPr>
          <a:xfrm>
            <a:off x="806775" y="891675"/>
            <a:ext cx="3657600" cy="457200"/>
          </a:xfrm>
          <a:prstGeom prst="rect">
            <a:avLst/>
          </a:prstGeom>
        </p:spPr>
        <p:txBody>
          <a:bodyPr lIns="91425" tIns="91425" rIns="91425" bIns="91425" anchor="t" anchorCtr="0">
            <a:noAutofit/>
          </a:bodyPr>
          <a:lstStyle/>
          <a:p>
            <a:pPr>
              <a:spcBef>
                <a:spcPts val="0"/>
              </a:spcBef>
              <a:buNone/>
            </a:pPr>
            <a:r>
              <a:rPr lang="en-US"/>
              <a:t>Normal OpenCV Directory structure:</a:t>
            </a:r>
          </a:p>
        </p:txBody>
      </p:sp>
    </p:spTree>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89777"/>
            <a:ext cx="8229600" cy="839653"/>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OpenCV QA</a:t>
            </a:r>
          </a:p>
        </p:txBody>
      </p:sp>
      <p:pic>
        <p:nvPicPr>
          <p:cNvPr id="120" name="Shape 120"/>
          <p:cNvPicPr preferRelativeResize="0"/>
          <p:nvPr/>
        </p:nvPicPr>
        <p:blipFill>
          <a:blip r:embed="rId3"/>
          <a:stretch>
            <a:fillRect/>
          </a:stretch>
        </p:blipFill>
        <p:spPr>
          <a:xfrm>
            <a:off x="272722" y="1115258"/>
            <a:ext cx="2974653" cy="2230990"/>
          </a:xfrm>
          <a:prstGeom prst="rect">
            <a:avLst/>
          </a:prstGeom>
        </p:spPr>
      </p:pic>
      <p:pic>
        <p:nvPicPr>
          <p:cNvPr id="121" name="Shape 121"/>
          <p:cNvPicPr preferRelativeResize="0"/>
          <p:nvPr/>
        </p:nvPicPr>
        <p:blipFill>
          <a:blip r:embed="rId4"/>
          <a:stretch>
            <a:fillRect/>
          </a:stretch>
        </p:blipFill>
        <p:spPr>
          <a:xfrm>
            <a:off x="3809905" y="1315440"/>
            <a:ext cx="5001380" cy="2390855"/>
          </a:xfrm>
          <a:prstGeom prst="rect">
            <a:avLst/>
          </a:prstGeom>
        </p:spPr>
      </p:pic>
      <p:sp>
        <p:nvSpPr>
          <p:cNvPr id="122" name="Shape 122"/>
          <p:cNvSpPr txBox="1"/>
          <p:nvPr/>
        </p:nvSpPr>
        <p:spPr>
          <a:xfrm>
            <a:off x="80766" y="508727"/>
            <a:ext cx="2987999" cy="646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Contribution/patch workflow:</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see OpenCV wiki</a:t>
            </a:r>
          </a:p>
        </p:txBody>
      </p:sp>
      <p:sp>
        <p:nvSpPr>
          <p:cNvPr id="123" name="Shape 123"/>
          <p:cNvSpPr txBox="1"/>
          <p:nvPr/>
        </p:nvSpPr>
        <p:spPr>
          <a:xfrm>
            <a:off x="4083325" y="896350"/>
            <a:ext cx="45446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build.opencv.org: buildbot with 50+ builders</a:t>
            </a:r>
          </a:p>
        </p:txBody>
      </p:sp>
      <p:pic>
        <p:nvPicPr>
          <p:cNvPr id="124" name="Shape 124"/>
          <p:cNvPicPr preferRelativeResize="0"/>
          <p:nvPr/>
        </p:nvPicPr>
        <p:blipFill>
          <a:blip r:embed="rId5"/>
          <a:stretch>
            <a:fillRect/>
          </a:stretch>
        </p:blipFill>
        <p:spPr>
          <a:xfrm>
            <a:off x="4424912" y="4231673"/>
            <a:ext cx="4304290" cy="2485216"/>
          </a:xfrm>
          <a:prstGeom prst="rect">
            <a:avLst/>
          </a:prstGeom>
        </p:spPr>
      </p:pic>
      <p:sp>
        <p:nvSpPr>
          <p:cNvPr id="125" name="Shape 125"/>
          <p:cNvSpPr txBox="1"/>
          <p:nvPr/>
        </p:nvSpPr>
        <p:spPr>
          <a:xfrm>
            <a:off x="4417348" y="3852155"/>
            <a:ext cx="454483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pullrequest.opencv.org: tests each pullrequest</a:t>
            </a:r>
          </a:p>
        </p:txBody>
      </p:sp>
      <p:pic>
        <p:nvPicPr>
          <p:cNvPr id="126" name="Shape 126"/>
          <p:cNvPicPr preferRelativeResize="0"/>
          <p:nvPr/>
        </p:nvPicPr>
        <p:blipFill>
          <a:blip r:embed="rId6"/>
          <a:stretch>
            <a:fillRect/>
          </a:stretch>
        </p:blipFill>
        <p:spPr>
          <a:xfrm>
            <a:off x="264795" y="3478857"/>
            <a:ext cx="3517650" cy="2791145"/>
          </a:xfrm>
          <a:prstGeom prst="rect">
            <a:avLst/>
          </a:prstGeom>
        </p:spPr>
      </p:pic>
      <p:sp>
        <p:nvSpPr>
          <p:cNvPr id="127" name="Shape 127"/>
          <p:cNvSpPr txBox="1"/>
          <p:nvPr/>
        </p:nvSpPr>
        <p:spPr>
          <a:xfrm>
            <a:off x="362004" y="3215226"/>
            <a:ext cx="26502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github.com/itseez/opencv</a:t>
            </a:r>
          </a:p>
        </p:txBody>
      </p:sp>
    </p:spTree>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89777"/>
            <a:ext cx="8229600" cy="8397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OpenCV QA</a:t>
            </a:r>
            <a:r>
              <a:rPr lang="en-US"/>
              <a:t> Workflow</a:t>
            </a:r>
          </a:p>
        </p:txBody>
      </p:sp>
      <p:pic>
        <p:nvPicPr>
          <p:cNvPr id="133" name="Shape 133"/>
          <p:cNvPicPr preferRelativeResize="0"/>
          <p:nvPr/>
        </p:nvPicPr>
        <p:blipFill>
          <a:blip r:embed="rId3"/>
          <a:stretch>
            <a:fillRect/>
          </a:stretch>
        </p:blipFill>
        <p:spPr>
          <a:xfrm>
            <a:off x="991974" y="1490951"/>
            <a:ext cx="7400347" cy="5550274"/>
          </a:xfrm>
          <a:prstGeom prst="rect">
            <a:avLst/>
          </a:prstGeom>
        </p:spPr>
      </p:pic>
      <p:sp>
        <p:nvSpPr>
          <p:cNvPr id="134" name="Shape 134"/>
          <p:cNvSpPr txBox="1"/>
          <p:nvPr/>
        </p:nvSpPr>
        <p:spPr>
          <a:xfrm>
            <a:off x="273246" y="721450"/>
            <a:ext cx="8712000" cy="646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Calibri"/>
                <a:ea typeface="Calibri"/>
                <a:cs typeface="Calibri"/>
                <a:sym typeface="Calibri"/>
              </a:rPr>
              <a:t>Contribution/patch workflow:</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see OpenCV wiki http://code.opencv.org/projects/opencv/wiki/How_to_contribute</a:t>
            </a:r>
          </a:p>
        </p:txBody>
      </p:sp>
    </p:spTree>
  </p:cSld>
  <p:clrMapOvr>
    <a:masterClrMapping/>
  </p:clrMapOvr>
  <p:transition xmlns:p14="http://schemas.microsoft.com/office/powerpoint/2010/main" spd="med">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7I77wvnBTqquWcGTDkw3Q2"/>
</p:tagLst>
</file>

<file path=ppt/tags/tag2.xml><?xml version="1.0" encoding="utf-8"?>
<p:tagLst xmlns:a="http://schemas.openxmlformats.org/drawingml/2006/main" xmlns:r="http://schemas.openxmlformats.org/officeDocument/2006/relationships" xmlns:p="http://schemas.openxmlformats.org/presentationml/2006/main">
  <p:tag name="DVSHAPEID" val="YObW38UcBSAKaKhktFBoPV"/>
</p:tagLst>
</file>

<file path=ppt/tags/tag3.xml><?xml version="1.0" encoding="utf-8"?>
<p:tagLst xmlns:a="http://schemas.openxmlformats.org/drawingml/2006/main" xmlns:r="http://schemas.openxmlformats.org/officeDocument/2006/relationships" xmlns:p="http://schemas.openxmlformats.org/presentationml/2006/main">
  <p:tag name="DVSHAPEID" val="lGdC7tlH8gu3BELNpwT2n5"/>
</p:tagLst>
</file>

<file path=ppt/tags/tag4.xml><?xml version="1.0" encoding="utf-8"?>
<p:tagLst xmlns:a="http://schemas.openxmlformats.org/drawingml/2006/main" xmlns:r="http://schemas.openxmlformats.org/officeDocument/2006/relationships" xmlns:p="http://schemas.openxmlformats.org/presentationml/2006/main">
  <p:tag name="DVSHAPEID" val="WfJ6b1gAmXIYbu26gOeNmx"/>
</p:tagLst>
</file>

<file path=ppt/tags/tag5.xml><?xml version="1.0" encoding="utf-8"?>
<p:tagLst xmlns:a="http://schemas.openxmlformats.org/drawingml/2006/main" xmlns:r="http://schemas.openxmlformats.org/officeDocument/2006/relationships" xmlns:p="http://schemas.openxmlformats.org/presentationml/2006/main">
  <p:tag name="DVSHAPEID" val="pXzuGABuXbQfKYS1ijqyTw"/>
</p:tagLst>
</file>

<file path=ppt/tags/tag6.xml><?xml version="1.0" encoding="utf-8"?>
<p:tagLst xmlns:a="http://schemas.openxmlformats.org/drawingml/2006/main" xmlns:r="http://schemas.openxmlformats.org/officeDocument/2006/relationships" xmlns:p="http://schemas.openxmlformats.org/presentationml/2006/main">
  <p:tag name="DVSHAPEID" val="kCshLig4NzJoPLwHlFZS0x"/>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2052</Words>
  <Application>Microsoft Macintosh PowerPoint</Application>
  <PresentationFormat>On-screen Show (4:3)</PresentationFormat>
  <Paragraphs>282</Paragraphs>
  <Slides>29</Slides>
  <Notes>24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OpenCV 3.0</vt:lpstr>
      <vt:lpstr>OpenCV Timeline</vt:lpstr>
      <vt:lpstr>Dropping old skin</vt:lpstr>
      <vt:lpstr>Updated module structure</vt:lpstr>
      <vt:lpstr>OpenCV v3.0: moving towards community-driven project</vt:lpstr>
      <vt:lpstr>Base + Contrib Model</vt:lpstr>
      <vt:lpstr>Using opencv_contrib</vt:lpstr>
      <vt:lpstr>OpenCV QA</vt:lpstr>
      <vt:lpstr>OpenCV QA Workflow</vt:lpstr>
      <vt:lpstr>OpenCV QA Git</vt:lpstr>
      <vt:lpstr>OpenCV QA Waterfall</vt:lpstr>
      <vt:lpstr>OpenCV QA Pull Request</vt:lpstr>
      <vt:lpstr>PowerPoint Presentation</vt:lpstr>
      <vt:lpstr>New-style API: hidden implementation</vt:lpstr>
      <vt:lpstr>New-style API: Impact</vt:lpstr>
      <vt:lpstr>Emphasis on binaries</vt:lpstr>
      <vt:lpstr>Emphasis on Binaries: What does it take? - A lot</vt:lpstr>
      <vt:lpstr>Regularly built high-quality packages</vt:lpstr>
      <vt:lpstr>GPU acceleration: Transparent API</vt:lpstr>
      <vt:lpstr>UMat</vt:lpstr>
      <vt:lpstr>Transparent API: under the hood</vt:lpstr>
      <vt:lpstr>OpenCV+OpenCL execution model</vt:lpstr>
      <vt:lpstr>PowerPoint Presentation</vt:lpstr>
      <vt:lpstr>The HAL + Accelerators</vt:lpstr>
      <vt:lpstr>OpenVX (Khronos HAL)</vt:lpstr>
      <vt:lpstr>New Functionality</vt:lpstr>
      <vt:lpstr>New Functionality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OpenCV 3.0</dc:title>
  <cp:lastModifiedBy>Gary Bradski</cp:lastModifiedBy>
  <cp:revision>7</cp:revision>
  <dcterms:modified xsi:type="dcterms:W3CDTF">2014-06-23T06:30:03Z</dcterms:modified>
</cp:coreProperties>
</file>