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6" r:id="rId4"/>
    <p:sldId id="261" r:id="rId5"/>
    <p:sldId id="263" r:id="rId6"/>
    <p:sldId id="262" r:id="rId7"/>
    <p:sldId id="260" r:id="rId8"/>
    <p:sldId id="257" r:id="rId9"/>
    <p:sldId id="264" r:id="rId10"/>
    <p:sldId id="279" r:id="rId11"/>
    <p:sldId id="280" r:id="rId12"/>
    <p:sldId id="281" r:id="rId13"/>
    <p:sldId id="265" r:id="rId14"/>
    <p:sldId id="266" r:id="rId15"/>
    <p:sldId id="267" r:id="rId16"/>
    <p:sldId id="268" r:id="rId17"/>
    <p:sldId id="278" r:id="rId18"/>
    <p:sldId id="269" r:id="rId19"/>
    <p:sldId id="270" r:id="rId20"/>
    <p:sldId id="271" r:id="rId21"/>
    <p:sldId id="272" r:id="rId22"/>
    <p:sldId id="273" r:id="rId23"/>
    <p:sldId id="282" r:id="rId24"/>
    <p:sldId id="277" r:id="rId25"/>
    <p:sldId id="274" r:id="rId2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268" autoAdjust="0"/>
  </p:normalViewPr>
  <p:slideViewPr>
    <p:cSldViewPr>
      <p:cViewPr>
        <p:scale>
          <a:sx n="100" d="100"/>
          <a:sy n="100" d="100"/>
        </p:scale>
        <p:origin x="-194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10AB9-F569-4B6B-BA1E-DC52D7DD05A4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1C431-CCAF-43FE-9513-75EBE619A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9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里面字很多，主要是细节很多，防止时间久了以后自己也忘了。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3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这张图的数据流是从右下角开始的一个顺时针。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NLMS</a:t>
            </a:r>
            <a:r>
              <a:rPr lang="zh-CN" altLang="en-US" dirty="0" smtClean="0"/>
              <a:t>要求解的是</a:t>
            </a:r>
            <a:r>
              <a:rPr lang="en-US" altLang="zh-CN" dirty="0" smtClean="0"/>
              <a:t>h^(n),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而</a:t>
            </a:r>
            <a:r>
              <a:rPr lang="en-US" altLang="zh-CN" baseline="0" dirty="0" smtClean="0"/>
              <a:t>h^(n)</a:t>
            </a:r>
            <a:r>
              <a:rPr lang="zh-CN" altLang="en-US" baseline="0" dirty="0" smtClean="0"/>
              <a:t>是对真实房间的回升通道的</a:t>
            </a:r>
            <a:r>
              <a:rPr lang="en-US" altLang="zh-CN" baseline="0" dirty="0" smtClean="0"/>
              <a:t>h(n)</a:t>
            </a:r>
            <a:r>
              <a:rPr lang="zh-CN" altLang="en-US" baseline="0" dirty="0" smtClean="0"/>
              <a:t>的逼近。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WebRTC</a:t>
            </a:r>
            <a:r>
              <a:rPr lang="zh-CN" altLang="en-US" baseline="0" dirty="0" smtClean="0"/>
              <a:t>中使用的是频域的</a:t>
            </a:r>
            <a:r>
              <a:rPr lang="en-US" altLang="zh-CN" baseline="0" dirty="0" smtClean="0"/>
              <a:t>NLMS</a:t>
            </a:r>
            <a:r>
              <a:rPr lang="zh-CN" altLang="en-US" baseline="0" dirty="0" smtClean="0"/>
              <a:t>，迭代公式也是一样的吗？？？？？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6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NLMS</a:t>
            </a:r>
            <a:r>
              <a:rPr lang="zh-CN" altLang="en-US" dirty="0" smtClean="0"/>
              <a:t>，谁来估计</a:t>
            </a:r>
            <a:r>
              <a:rPr lang="en-US" altLang="zh-CN" dirty="0" err="1" smtClean="0"/>
              <a:t>echoEnergy</a:t>
            </a:r>
            <a:r>
              <a:rPr lang="zh-CN" altLang="en-US" dirty="0" smtClean="0"/>
              <a:t>？即：</a:t>
            </a:r>
            <a:r>
              <a:rPr lang="en-US" altLang="zh-CN" dirty="0" smtClean="0"/>
              <a:t>Can Wiener</a:t>
            </a:r>
            <a:r>
              <a:rPr lang="en-US" altLang="zh-CN" baseline="0" dirty="0" smtClean="0"/>
              <a:t> filtering live alone</a:t>
            </a:r>
            <a:r>
              <a:rPr lang="zh-CN" altLang="en-US" baseline="0" dirty="0" smtClean="0"/>
              <a:t>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9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BufferFarend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Process()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应该是在不同的线程里被调用的，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right</a:t>
            </a:r>
            <a:r>
              <a:rPr lang="zh-CN" altLang="en-US" baseline="0" dirty="0" smtClean="0"/>
              <a:t>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7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7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7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基本原理部分可以画图讲清楚。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1C431-CCAF-43FE-9513-75EBE619AB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AECM in WebRTC</a:t>
            </a:r>
            <a:br>
              <a:rPr lang="en-US" altLang="zh-CN" dirty="0" smtClean="0"/>
            </a:br>
            <a:r>
              <a:rPr lang="en-US" altLang="zh-CN" sz="2200" dirty="0"/>
              <a:t>-- </a:t>
            </a:r>
            <a:r>
              <a:rPr lang="en-US" altLang="zh-CN" sz="2200" dirty="0" smtClean="0"/>
              <a:t>Acoustic Echo Control for Mobile --</a:t>
            </a:r>
            <a:endParaRPr lang="zh-CN" altLang="en-US" sz="2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熊金水</a:t>
            </a:r>
            <a:endParaRPr lang="en-US" altLang="zh-CN" sz="1600" dirty="0" smtClean="0"/>
          </a:p>
          <a:p>
            <a:r>
              <a:rPr lang="en-US" altLang="zh-CN" sz="1600" dirty="0" smtClean="0"/>
              <a:t>2016.02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3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>
                <a:solidFill>
                  <a:srgbClr val="FF0000"/>
                </a:solidFill>
              </a:rPr>
              <a:t>AECM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integrated in </a:t>
            </a:r>
            <a:r>
              <a:rPr lang="en-US" altLang="zh-CN" sz="2800" dirty="0" smtClean="0"/>
              <a:t>WebRTC(3) - Android</a:t>
            </a:r>
            <a:endParaRPr lang="en-US" altLang="zh-CN" sz="2800" dirty="0"/>
          </a:p>
        </p:txBody>
      </p:sp>
      <p:sp>
        <p:nvSpPr>
          <p:cNvPr id="4" name="圆角矩形 3"/>
          <p:cNvSpPr/>
          <p:nvPr/>
        </p:nvSpPr>
        <p:spPr>
          <a:xfrm>
            <a:off x="6258062" y="1052736"/>
            <a:ext cx="1525724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WebRtcAecm_Process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35976" y="2865349"/>
            <a:ext cx="117617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Channel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GetAudioFrame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50323" y="2856864"/>
            <a:ext cx="106692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2133" y="2379295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AudioProcessing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AnalyzeReverseStream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8063" y="1600460"/>
            <a:ext cx="15257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EchoControlMobileImpl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ProcessCaptureAudio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7684" y="1782806"/>
            <a:ext cx="151216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EchoControlMobileImpl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ProcessRenderAudio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8857" y="2197773"/>
            <a:ext cx="1224136" cy="359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AudioProcessing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ProcessStream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3668" y="1196752"/>
            <a:ext cx="1800200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WebRtcAecm_BufferFarend()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0"/>
            <a:endCxn id="9" idx="2"/>
          </p:cNvCxnSpPr>
          <p:nvPr/>
        </p:nvCxnSpPr>
        <p:spPr>
          <a:xfrm flipV="1">
            <a:off x="7020925" y="1960500"/>
            <a:ext cx="0" cy="237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H="1" flipV="1">
            <a:off x="7020924" y="1394774"/>
            <a:ext cx="1" cy="20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10" idx="2"/>
          </p:cNvCxnSpPr>
          <p:nvPr/>
        </p:nvCxnSpPr>
        <p:spPr>
          <a:xfrm flipV="1">
            <a:off x="1313768" y="2142846"/>
            <a:ext cx="0" cy="236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12" idx="2"/>
          </p:cNvCxnSpPr>
          <p:nvPr/>
        </p:nvCxnSpPr>
        <p:spPr>
          <a:xfrm flipV="1">
            <a:off x="1313768" y="1538790"/>
            <a:ext cx="0" cy="2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0"/>
            <a:endCxn id="11" idx="2"/>
          </p:cNvCxnSpPr>
          <p:nvPr/>
        </p:nvCxnSpPr>
        <p:spPr>
          <a:xfrm flipV="1">
            <a:off x="5624063" y="2556989"/>
            <a:ext cx="1396862" cy="30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0"/>
            <a:endCxn id="11" idx="2"/>
          </p:cNvCxnSpPr>
          <p:nvPr/>
        </p:nvCxnSpPr>
        <p:spPr>
          <a:xfrm flipH="1" flipV="1">
            <a:off x="7020925" y="2556989"/>
            <a:ext cx="76286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884321" y="5971803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AudioRecordThread.run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// Java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6826" y="5442644"/>
            <a:ext cx="1757619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AudioTrackJni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82133" y="4869160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RequestPlayoutData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2133" y="3615274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82133" y="4263346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NeedMorePlayData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51520" y="3039210"/>
            <a:ext cx="208823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voe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DoOperationsOnCombinedSignal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27" idx="0"/>
            <a:endCxn id="8" idx="2"/>
          </p:cNvCxnSpPr>
          <p:nvPr/>
        </p:nvCxnSpPr>
        <p:spPr>
          <a:xfrm flipV="1">
            <a:off x="1295636" y="2739335"/>
            <a:ext cx="1813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5" idx="0"/>
            <a:endCxn id="27" idx="2"/>
          </p:cNvCxnSpPr>
          <p:nvPr/>
        </p:nvCxnSpPr>
        <p:spPr>
          <a:xfrm flipH="1" flipV="1">
            <a:off x="1295636" y="3399250"/>
            <a:ext cx="181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6" idx="0"/>
            <a:endCxn id="25" idx="2"/>
          </p:cNvCxnSpPr>
          <p:nvPr/>
        </p:nvCxnSpPr>
        <p:spPr>
          <a:xfrm flipV="1">
            <a:off x="1313768" y="39753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26" idx="2"/>
          </p:cNvCxnSpPr>
          <p:nvPr/>
        </p:nvCxnSpPr>
        <p:spPr>
          <a:xfrm flipV="1">
            <a:off x="1313768" y="4623386"/>
            <a:ext cx="0" cy="245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0"/>
            <a:endCxn id="24" idx="2"/>
          </p:cNvCxnSpPr>
          <p:nvPr/>
        </p:nvCxnSpPr>
        <p:spPr>
          <a:xfrm flipV="1">
            <a:off x="1295636" y="5229200"/>
            <a:ext cx="18132" cy="21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707999" y="449586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MixActiveChannels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884321" y="5443528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AudioRecordJni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DataIsRecorded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884321" y="497588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DeliverRecordedData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867723" y="449737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RecordedDataIsAvailable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47101" y="4008992"/>
            <a:ext cx="2073371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ProcessRecordedDataWithAPM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867722" y="3478668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PrepareDemux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37" idx="0"/>
            <a:endCxn id="39" idx="2"/>
          </p:cNvCxnSpPr>
          <p:nvPr/>
        </p:nvCxnSpPr>
        <p:spPr>
          <a:xfrm flipV="1">
            <a:off x="7800385" y="5335922"/>
            <a:ext cx="0" cy="107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0"/>
            <a:endCxn id="40" idx="2"/>
          </p:cNvCxnSpPr>
          <p:nvPr/>
        </p:nvCxnSpPr>
        <p:spPr>
          <a:xfrm flipH="1" flipV="1">
            <a:off x="7783787" y="4857412"/>
            <a:ext cx="16598" cy="11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0"/>
            <a:endCxn id="41" idx="2"/>
          </p:cNvCxnSpPr>
          <p:nvPr/>
        </p:nvCxnSpPr>
        <p:spPr>
          <a:xfrm flipV="1">
            <a:off x="7783787" y="4369032"/>
            <a:ext cx="0" cy="12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42" idx="2"/>
          </p:cNvCxnSpPr>
          <p:nvPr/>
        </p:nvCxnSpPr>
        <p:spPr>
          <a:xfrm flipH="1" flipV="1">
            <a:off x="7783786" y="3838708"/>
            <a:ext cx="1" cy="170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0"/>
            <a:endCxn id="7" idx="2"/>
          </p:cNvCxnSpPr>
          <p:nvPr/>
        </p:nvCxnSpPr>
        <p:spPr>
          <a:xfrm flipV="1">
            <a:off x="7783786" y="3288912"/>
            <a:ext cx="1" cy="18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25" idx="3"/>
            <a:endCxn id="36" idx="2"/>
          </p:cNvCxnSpPr>
          <p:nvPr/>
        </p:nvCxnSpPr>
        <p:spPr>
          <a:xfrm>
            <a:off x="2045403" y="3795294"/>
            <a:ext cx="3578660" cy="1060608"/>
          </a:xfrm>
          <a:prstGeom prst="bentConnector4">
            <a:avLst>
              <a:gd name="adj1" fmla="val 37201"/>
              <a:gd name="adj2" fmla="val 121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4707999" y="3992760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707999" y="3441413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UpdateToMix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36" idx="0"/>
            <a:endCxn id="79" idx="2"/>
          </p:cNvCxnSpPr>
          <p:nvPr/>
        </p:nvCxnSpPr>
        <p:spPr>
          <a:xfrm flipV="1">
            <a:off x="5624063" y="4352800"/>
            <a:ext cx="0" cy="14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9" idx="0"/>
            <a:endCxn id="80" idx="2"/>
          </p:cNvCxnSpPr>
          <p:nvPr/>
        </p:nvCxnSpPr>
        <p:spPr>
          <a:xfrm flipV="1">
            <a:off x="5624063" y="3801453"/>
            <a:ext cx="0" cy="19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0"/>
            <a:endCxn id="6" idx="2"/>
          </p:cNvCxnSpPr>
          <p:nvPr/>
        </p:nvCxnSpPr>
        <p:spPr>
          <a:xfrm flipV="1">
            <a:off x="5624063" y="3297397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416826" y="5971803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AudioTrackThread.run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//Java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63" idx="0"/>
            <a:endCxn id="23" idx="2"/>
          </p:cNvCxnSpPr>
          <p:nvPr/>
        </p:nvCxnSpPr>
        <p:spPr>
          <a:xfrm flipH="1" flipV="1">
            <a:off x="1295636" y="5802684"/>
            <a:ext cx="37254" cy="169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0"/>
            <a:endCxn id="37" idx="2"/>
          </p:cNvCxnSpPr>
          <p:nvPr/>
        </p:nvCxnSpPr>
        <p:spPr>
          <a:xfrm flipV="1">
            <a:off x="7800385" y="5803568"/>
            <a:ext cx="0" cy="16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>
                <a:solidFill>
                  <a:srgbClr val="FF0000"/>
                </a:solidFill>
              </a:rPr>
              <a:t>AECM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integrated in </a:t>
            </a:r>
            <a:r>
              <a:rPr lang="en-US" altLang="zh-CN" sz="2800" dirty="0" smtClean="0"/>
              <a:t>WebRTC</a:t>
            </a:r>
            <a:r>
              <a:rPr lang="en-US" altLang="zh-CN" sz="2800" dirty="0" smtClean="0">
                <a:solidFill>
                  <a:prstClr val="black"/>
                </a:solidFill>
              </a:rPr>
              <a:t>(3) - 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Several important threads </a:t>
            </a:r>
            <a:r>
              <a:rPr lang="en-US" altLang="zh-CN" sz="1600" dirty="0"/>
              <a:t>in</a:t>
            </a:r>
            <a:r>
              <a:rPr lang="en-US" altLang="zh-CN" sz="1600" dirty="0" smtClean="0"/>
              <a:t> WebRTC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lvl="1"/>
            <a:r>
              <a:rPr lang="en-US" altLang="zh-CN" sz="1200" dirty="0" err="1"/>
              <a:t>a</a:t>
            </a:r>
            <a:r>
              <a:rPr lang="en-US" altLang="zh-CN" sz="1200" dirty="0" err="1" smtClean="0"/>
              <a:t>udio_device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AudioRecordThread</a:t>
            </a:r>
            <a:r>
              <a:rPr lang="en-US" altLang="zh-CN" sz="1200" dirty="0"/>
              <a:t> (</a:t>
            </a:r>
            <a:r>
              <a:rPr lang="en-US" altLang="zh-CN" sz="1200" dirty="0" smtClean="0"/>
              <a:t>WebRtcAudioRecord.java:81)</a:t>
            </a:r>
          </a:p>
          <a:p>
            <a:pPr lvl="3"/>
            <a:r>
              <a:rPr lang="en-US" altLang="zh-CN" sz="1200" dirty="0" err="1" smtClean="0"/>
              <a:t>InitRecording</a:t>
            </a:r>
            <a:r>
              <a:rPr lang="en-US" altLang="zh-CN" sz="1200" dirty="0" smtClean="0"/>
              <a:t>() will determine is there are Android-</a:t>
            </a:r>
            <a:r>
              <a:rPr lang="en-US" altLang="zh-CN" sz="1200" dirty="0" err="1" smtClean="0"/>
              <a:t>builtin</a:t>
            </a:r>
            <a:r>
              <a:rPr lang="en-US" altLang="zh-CN" sz="1200" dirty="0" smtClean="0"/>
              <a:t> AEC(newer than JB), if Yes, then disable it!</a:t>
            </a:r>
          </a:p>
          <a:p>
            <a:pPr lvl="3"/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Thread.run</a:t>
            </a:r>
            <a:r>
              <a:rPr lang="en-US" altLang="zh-CN" sz="1200" dirty="0" smtClean="0"/>
              <a:t>(): Periodic calling </a:t>
            </a:r>
            <a:r>
              <a:rPr lang="en-US" altLang="zh-CN" sz="1200" dirty="0" err="1" smtClean="0"/>
              <a:t>AudioRecord.read</a:t>
            </a:r>
            <a:r>
              <a:rPr lang="en-US" altLang="zh-CN" sz="1200" dirty="0" smtClean="0"/>
              <a:t>() and </a:t>
            </a:r>
            <a:r>
              <a:rPr lang="en-US" altLang="zh-CN" sz="1200" dirty="0" err="1" smtClean="0"/>
              <a:t>nativeDataIsRecorded</a:t>
            </a:r>
            <a:r>
              <a:rPr lang="en-US" altLang="zh-CN" sz="1200" dirty="0" smtClean="0"/>
              <a:t>()</a:t>
            </a:r>
          </a:p>
          <a:p>
            <a:pPr lvl="3"/>
            <a:r>
              <a:rPr lang="en-US" altLang="zh-CN" sz="1200" dirty="0"/>
              <a:t>WebRtcAecm_Process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is called in this thread</a:t>
            </a:r>
          </a:p>
          <a:p>
            <a:pPr lvl="2"/>
            <a:r>
              <a:rPr lang="en-US" altLang="zh-CN" sz="1200" dirty="0" err="1" smtClean="0"/>
              <a:t>AudioTrackThread</a:t>
            </a:r>
            <a:r>
              <a:rPr lang="en-US" altLang="zh-CN" sz="1200" dirty="0"/>
              <a:t>  (</a:t>
            </a:r>
            <a:r>
              <a:rPr lang="en-US" altLang="zh-CN" sz="1200" dirty="0" smtClean="0"/>
              <a:t>WebRtcAudioTrack.java:70)</a:t>
            </a:r>
            <a:endParaRPr lang="en-US" altLang="zh-CN" sz="800" dirty="0" smtClean="0"/>
          </a:p>
          <a:p>
            <a:pPr lvl="3"/>
            <a:r>
              <a:rPr lang="en-US" altLang="zh-CN" sz="1200" dirty="0" smtClean="0"/>
              <a:t>For playout</a:t>
            </a:r>
          </a:p>
          <a:p>
            <a:pPr lvl="3"/>
            <a:r>
              <a:rPr lang="en-US" altLang="zh-CN" sz="1200" dirty="0" err="1" smtClean="0"/>
              <a:t>Thread.run</a:t>
            </a:r>
            <a:r>
              <a:rPr lang="en-US" altLang="zh-CN" sz="1200" dirty="0" smtClean="0"/>
              <a:t>(): Periodic calling </a:t>
            </a:r>
            <a:r>
              <a:rPr lang="en-US" altLang="zh-CN" sz="1200" dirty="0" err="1" smtClean="0"/>
              <a:t>nativeGetPlayoutData</a:t>
            </a:r>
            <a:r>
              <a:rPr lang="en-US" altLang="zh-CN" sz="1200" dirty="0" smtClean="0"/>
              <a:t>() and </a:t>
            </a:r>
            <a:r>
              <a:rPr lang="en-US" altLang="zh-CN" sz="1200" dirty="0" err="1" smtClean="0"/>
              <a:t>AudioTrack.write</a:t>
            </a:r>
            <a:r>
              <a:rPr lang="en-US" altLang="zh-CN" sz="1200" dirty="0" smtClean="0"/>
              <a:t>()</a:t>
            </a:r>
          </a:p>
          <a:p>
            <a:pPr lvl="3"/>
            <a:r>
              <a:rPr lang="en-US" altLang="zh-CN" sz="1200" dirty="0"/>
              <a:t>WebRtcAecm_BufferFarend</a:t>
            </a:r>
            <a:r>
              <a:rPr lang="en-US" altLang="zh-CN" sz="1200" dirty="0" smtClean="0"/>
              <a:t>() is called in this thread</a:t>
            </a:r>
          </a:p>
          <a:p>
            <a:pPr lvl="1"/>
            <a:r>
              <a:rPr lang="en-US" altLang="zh-CN" sz="1200" dirty="0" smtClean="0"/>
              <a:t>Not sure if Other threads are similar with Windows ??? 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295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How </a:t>
            </a:r>
            <a:r>
              <a:rPr lang="en-US" altLang="zh-CN" sz="2800" dirty="0"/>
              <a:t>AECM </a:t>
            </a:r>
            <a:r>
              <a:rPr lang="en-US" altLang="zh-CN" sz="2800" dirty="0">
                <a:solidFill>
                  <a:prstClr val="black"/>
                </a:solidFill>
              </a:rPr>
              <a:t>is integrated in </a:t>
            </a:r>
            <a:r>
              <a:rPr lang="en-US" altLang="zh-CN" sz="2800" dirty="0" smtClean="0">
                <a:solidFill>
                  <a:prstClr val="black"/>
                </a:solidFill>
              </a:rPr>
              <a:t>WebRTC(4) – </a:t>
            </a:r>
            <a:br>
              <a:rPr lang="en-US" altLang="zh-CN" sz="2800" dirty="0" smtClean="0">
                <a:solidFill>
                  <a:prstClr val="black"/>
                </a:solidFill>
              </a:rPr>
            </a:br>
            <a:r>
              <a:rPr lang="en-US" altLang="zh-CN" sz="2800" dirty="0" smtClean="0">
                <a:solidFill>
                  <a:prstClr val="black"/>
                </a:solidFill>
              </a:rPr>
              <a:t>APPENDIX: where encoding happens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93671" y="1340768"/>
            <a:ext cx="1525724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WebRtcAecm_Process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71585" y="3153381"/>
            <a:ext cx="117617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Channel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GetAudioFrame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85932" y="3144896"/>
            <a:ext cx="106692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93672" y="1888492"/>
            <a:ext cx="15257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EchoControlMobileImpl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ProcessCaptureAudio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44466" y="2485805"/>
            <a:ext cx="1224136" cy="359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AudioProcessing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ProcessStream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8" idx="0"/>
            <a:endCxn id="7" idx="2"/>
          </p:cNvCxnSpPr>
          <p:nvPr/>
        </p:nvCxnSpPr>
        <p:spPr>
          <a:xfrm flipV="1">
            <a:off x="3356534" y="2248532"/>
            <a:ext cx="0" cy="237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4" idx="2"/>
          </p:cNvCxnSpPr>
          <p:nvPr/>
        </p:nvCxnSpPr>
        <p:spPr>
          <a:xfrm flipH="1" flipV="1">
            <a:off x="3356533" y="1682806"/>
            <a:ext cx="1" cy="20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0"/>
            <a:endCxn id="8" idx="2"/>
          </p:cNvCxnSpPr>
          <p:nvPr/>
        </p:nvCxnSpPr>
        <p:spPr>
          <a:xfrm flipV="1">
            <a:off x="1959672" y="2845021"/>
            <a:ext cx="1396862" cy="30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8" idx="2"/>
          </p:cNvCxnSpPr>
          <p:nvPr/>
        </p:nvCxnSpPr>
        <p:spPr>
          <a:xfrm flipH="1" flipV="1">
            <a:off x="3356534" y="2845021"/>
            <a:ext cx="76286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219930" y="6259835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AudioRecordThread.run</a:t>
            </a:r>
            <a:r>
              <a:rPr lang="en-US" altLang="zh-CN" sz="1000" dirty="0" smtClean="0">
                <a:solidFill>
                  <a:schemeClr val="tx1"/>
                </a:solidFill>
              </a:rPr>
              <a:t>()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// Java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43608" y="4783894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MixActiveChannels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19930" y="5731560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AudioRecordJni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DataIsRecorded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19930" y="5263914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DeliverRecordedData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03332" y="4785404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RecordedDataIsAvailable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082710" y="4297024"/>
            <a:ext cx="2073371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ProcessRecordedDataWithAPM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03331" y="3766700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PrepareDemux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0"/>
            <a:endCxn id="16" idx="2"/>
          </p:cNvCxnSpPr>
          <p:nvPr/>
        </p:nvCxnSpPr>
        <p:spPr>
          <a:xfrm flipV="1">
            <a:off x="4135994" y="5623954"/>
            <a:ext cx="0" cy="107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0"/>
            <a:endCxn id="17" idx="2"/>
          </p:cNvCxnSpPr>
          <p:nvPr/>
        </p:nvCxnSpPr>
        <p:spPr>
          <a:xfrm flipH="1" flipV="1">
            <a:off x="4119396" y="5145444"/>
            <a:ext cx="16598" cy="11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0"/>
            <a:endCxn id="18" idx="2"/>
          </p:cNvCxnSpPr>
          <p:nvPr/>
        </p:nvCxnSpPr>
        <p:spPr>
          <a:xfrm flipV="1">
            <a:off x="4119396" y="4657064"/>
            <a:ext cx="0" cy="12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0"/>
            <a:endCxn id="19" idx="2"/>
          </p:cNvCxnSpPr>
          <p:nvPr/>
        </p:nvCxnSpPr>
        <p:spPr>
          <a:xfrm flipH="1" flipV="1">
            <a:off x="4119395" y="4126740"/>
            <a:ext cx="1" cy="170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0"/>
            <a:endCxn id="6" idx="2"/>
          </p:cNvCxnSpPr>
          <p:nvPr/>
        </p:nvCxnSpPr>
        <p:spPr>
          <a:xfrm flipV="1">
            <a:off x="4119395" y="3576944"/>
            <a:ext cx="1" cy="18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43608" y="428079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43608" y="3729445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UpdateToMix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14" idx="0"/>
            <a:endCxn id="25" idx="2"/>
          </p:cNvCxnSpPr>
          <p:nvPr/>
        </p:nvCxnSpPr>
        <p:spPr>
          <a:xfrm flipV="1">
            <a:off x="1959672" y="4640832"/>
            <a:ext cx="0" cy="14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6" idx="2"/>
          </p:cNvCxnSpPr>
          <p:nvPr/>
        </p:nvCxnSpPr>
        <p:spPr>
          <a:xfrm flipV="1">
            <a:off x="1959672" y="4089485"/>
            <a:ext cx="0" cy="19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5" idx="2"/>
          </p:cNvCxnSpPr>
          <p:nvPr/>
        </p:nvCxnSpPr>
        <p:spPr>
          <a:xfrm flipV="1">
            <a:off x="1959672" y="3585429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15" idx="2"/>
          </p:cNvCxnSpPr>
          <p:nvPr/>
        </p:nvCxnSpPr>
        <p:spPr>
          <a:xfrm flipV="1">
            <a:off x="4135994" y="6091600"/>
            <a:ext cx="0" cy="16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104710" y="1216596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ACMGenericCodec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Encode()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93285" y="1700808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AudioCodingModuleImpl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Encode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093285" y="2204864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AudioCodingModuleImpl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Add10MsData()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093285" y="2708920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Channel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EncodeAndSend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093285" y="3181721"/>
            <a:ext cx="183212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EncodeAndSend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19" idx="0"/>
            <a:endCxn id="37" idx="2"/>
          </p:cNvCxnSpPr>
          <p:nvPr/>
        </p:nvCxnSpPr>
        <p:spPr>
          <a:xfrm flipV="1">
            <a:off x="4119395" y="3541761"/>
            <a:ext cx="1889954" cy="224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6" idx="2"/>
          </p:cNvCxnSpPr>
          <p:nvPr/>
        </p:nvCxnSpPr>
        <p:spPr>
          <a:xfrm flipV="1">
            <a:off x="6009349" y="3068960"/>
            <a:ext cx="0" cy="112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0"/>
            <a:endCxn id="35" idx="2"/>
          </p:cNvCxnSpPr>
          <p:nvPr/>
        </p:nvCxnSpPr>
        <p:spPr>
          <a:xfrm flipV="1">
            <a:off x="6009349" y="2564904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0"/>
            <a:endCxn id="34" idx="2"/>
          </p:cNvCxnSpPr>
          <p:nvPr/>
        </p:nvCxnSpPr>
        <p:spPr>
          <a:xfrm flipV="1">
            <a:off x="6009349" y="2060848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0"/>
            <a:endCxn id="33" idx="2"/>
          </p:cNvCxnSpPr>
          <p:nvPr/>
        </p:nvCxnSpPr>
        <p:spPr>
          <a:xfrm flipV="1">
            <a:off x="6009349" y="1576636"/>
            <a:ext cx="11425" cy="124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0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内容占位符 2"/>
          <p:cNvSpPr>
            <a:spLocks noGrp="1"/>
          </p:cNvSpPr>
          <p:nvPr>
            <p:ph idx="1"/>
          </p:nvPr>
        </p:nvSpPr>
        <p:spPr>
          <a:xfrm>
            <a:off x="-57200" y="1600200"/>
            <a:ext cx="8229600" cy="5141168"/>
          </a:xfrm>
        </p:spPr>
        <p:txBody>
          <a:bodyPr>
            <a:normAutofit lnSpcReduction="10000"/>
          </a:bodyPr>
          <a:lstStyle/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pPr>
              <a:buFont typeface="+mj-lt"/>
              <a:buAutoNum type="arabicPeriod"/>
            </a:pPr>
            <a:endParaRPr lang="en-US" altLang="zh-CN" sz="1600" dirty="0" smtClean="0"/>
          </a:p>
          <a:p>
            <a:pPr>
              <a:buFont typeface="+mj-lt"/>
              <a:buAutoNum type="arabicPeriod"/>
            </a:pPr>
            <a:endParaRPr lang="en-US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Time domain pre-process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Time domain to freq domain transform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Freq domain farend delay estimation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Farend VAD and </a:t>
            </a:r>
            <a:r>
              <a:rPr lang="en-US" altLang="zh-CN" sz="1600" dirty="0"/>
              <a:t>echo magnitude</a:t>
            </a:r>
            <a:r>
              <a:rPr lang="en-US" altLang="zh-CN" sz="1600" dirty="0" smtClean="0"/>
              <a:t> spectrum </a:t>
            </a:r>
            <a:r>
              <a:rPr lang="en-US" altLang="zh-CN" sz="1600" dirty="0" err="1" smtClean="0"/>
              <a:t>est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by NLMS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Wiener filtering(including NLP)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Generate comfort noise</a:t>
            </a:r>
          </a:p>
        </p:txBody>
      </p:sp>
      <p:sp>
        <p:nvSpPr>
          <p:cNvPr id="144" name="矩形 143"/>
          <p:cNvSpPr/>
          <p:nvPr/>
        </p:nvSpPr>
        <p:spPr>
          <a:xfrm>
            <a:off x="1916615" y="1459024"/>
            <a:ext cx="1215226" cy="193281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223520" y="4310499"/>
            <a:ext cx="1584176" cy="221484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206089" y="4725144"/>
            <a:ext cx="1854523" cy="1800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206090" y="2012776"/>
            <a:ext cx="1854523" cy="24299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WebRtcAecm_Process - Overview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5313530" y="5373216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CalcStepSize()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95124" y="3971092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AlignedFarend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95528" y="3391835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DelayEstimatorProcessFix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95124" y="2803884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AddFarSpectrumFix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21342" y="3571855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WriteBuffer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01162" y="2300899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ReadBuffer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21342" y="2280792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ReadBuffer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13330" y="1647727"/>
            <a:ext cx="129614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Align farend buffer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21342" y="2892043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ProcessBlock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13126" y="1554840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TimeToFrequencyDomain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13530" y="2288704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UpdateFarHistory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01162" y="3571855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001162" y="2924944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EstBufDelay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9512" y="2300899"/>
            <a:ext cx="144016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WebRtcAecm_Process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01162" y="1652736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If 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ECStartup</a:t>
            </a:r>
            <a:r>
              <a:rPr lang="en-US" altLang="zh-CN" sz="1000" dirty="0" smtClean="0">
                <a:solidFill>
                  <a:schemeClr val="tx1"/>
                </a:solidFill>
              </a:rPr>
              <a:t>) 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1864618" y="1779036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肘形连接符 28"/>
          <p:cNvCxnSpPr>
            <a:stCxn id="21" idx="3"/>
            <a:endCxn id="25" idx="3"/>
          </p:cNvCxnSpPr>
          <p:nvPr/>
        </p:nvCxnSpPr>
        <p:spPr>
          <a:xfrm flipV="1">
            <a:off x="1619672" y="1832756"/>
            <a:ext cx="309482" cy="648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13" idx="0"/>
          </p:cNvCxnSpPr>
          <p:nvPr/>
        </p:nvCxnSpPr>
        <p:spPr>
          <a:xfrm>
            <a:off x="2541222" y="2012776"/>
            <a:ext cx="0" cy="28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>
            <a:stCxn id="20" idx="2"/>
            <a:endCxn id="19" idx="0"/>
          </p:cNvCxnSpPr>
          <p:nvPr/>
        </p:nvCxnSpPr>
        <p:spPr>
          <a:xfrm>
            <a:off x="2541222" y="3284984"/>
            <a:ext cx="0" cy="286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5400000">
            <a:off x="3341354" y="1765344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椭圆 2053"/>
          <p:cNvSpPr/>
          <p:nvPr/>
        </p:nvSpPr>
        <p:spPr>
          <a:xfrm>
            <a:off x="2028022" y="4178315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56" name="直接箭头连接符 2055"/>
          <p:cNvCxnSpPr>
            <a:stCxn id="19" idx="2"/>
            <a:endCxn id="2054" idx="0"/>
          </p:cNvCxnSpPr>
          <p:nvPr/>
        </p:nvCxnSpPr>
        <p:spPr>
          <a:xfrm>
            <a:off x="2541222" y="3931895"/>
            <a:ext cx="0" cy="24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肘形连接符 2057"/>
          <p:cNvCxnSpPr>
            <a:stCxn id="19" idx="3"/>
            <a:endCxn id="36" idx="3"/>
          </p:cNvCxnSpPr>
          <p:nvPr/>
        </p:nvCxnSpPr>
        <p:spPr>
          <a:xfrm flipV="1">
            <a:off x="3081282" y="1819064"/>
            <a:ext cx="324608" cy="19328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直接箭头连接符 2061"/>
          <p:cNvCxnSpPr>
            <a:stCxn id="13" idx="2"/>
            <a:endCxn id="20" idx="0"/>
          </p:cNvCxnSpPr>
          <p:nvPr/>
        </p:nvCxnSpPr>
        <p:spPr>
          <a:xfrm>
            <a:off x="2541222" y="2660939"/>
            <a:ext cx="0" cy="26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直接箭头连接符 2063"/>
          <p:cNvCxnSpPr>
            <a:stCxn id="15" idx="2"/>
            <a:endCxn id="14" idx="0"/>
          </p:cNvCxnSpPr>
          <p:nvPr/>
        </p:nvCxnSpPr>
        <p:spPr>
          <a:xfrm>
            <a:off x="4161402" y="2007767"/>
            <a:ext cx="0" cy="2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直接箭头连接符 2065"/>
          <p:cNvCxnSpPr>
            <a:stCxn id="14" idx="2"/>
            <a:endCxn id="16" idx="0"/>
          </p:cNvCxnSpPr>
          <p:nvPr/>
        </p:nvCxnSpPr>
        <p:spPr>
          <a:xfrm>
            <a:off x="4161402" y="2640832"/>
            <a:ext cx="0" cy="25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直接箭头连接符 2067"/>
          <p:cNvCxnSpPr>
            <a:stCxn id="16" idx="2"/>
            <a:endCxn id="12" idx="0"/>
          </p:cNvCxnSpPr>
          <p:nvPr/>
        </p:nvCxnSpPr>
        <p:spPr>
          <a:xfrm>
            <a:off x="4161402" y="3252083"/>
            <a:ext cx="0" cy="31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648202" y="4178315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70" name="直接箭头连接符 2069"/>
          <p:cNvCxnSpPr>
            <a:stCxn id="12" idx="2"/>
            <a:endCxn id="54" idx="0"/>
          </p:cNvCxnSpPr>
          <p:nvPr/>
        </p:nvCxnSpPr>
        <p:spPr>
          <a:xfrm>
            <a:off x="4161402" y="3931895"/>
            <a:ext cx="0" cy="24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5295528" y="4818881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CalcEnergies()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335987" y="4880570"/>
            <a:ext cx="13809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Non-Linear Process Wiener  filter coeff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341839" y="5416674"/>
            <a:ext cx="136103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Calculate Wiener filter coeff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7329354" y="5949280"/>
            <a:ext cx="140237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CalcSuppressionGain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313530" y="5949280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UpdateChannel()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7223520" y="3188151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InverseFFTAndWindow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223520" y="3771446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ComfortNoise()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502408" y="2636912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等腰三角形 73"/>
          <p:cNvSpPr/>
          <p:nvPr/>
        </p:nvSpPr>
        <p:spPr>
          <a:xfrm rot="5400000">
            <a:off x="5141554" y="1765344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2" name="肘形连接符 2071"/>
          <p:cNvCxnSpPr>
            <a:stCxn id="16" idx="3"/>
            <a:endCxn id="74" idx="3"/>
          </p:cNvCxnSpPr>
          <p:nvPr/>
        </p:nvCxnSpPr>
        <p:spPr>
          <a:xfrm flipV="1">
            <a:off x="4701462" y="1819064"/>
            <a:ext cx="504628" cy="12529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直接箭头连接符 2073"/>
          <p:cNvCxnSpPr>
            <a:stCxn id="17" idx="2"/>
            <a:endCxn id="18" idx="0"/>
          </p:cNvCxnSpPr>
          <p:nvPr/>
        </p:nvCxnSpPr>
        <p:spPr>
          <a:xfrm>
            <a:off x="6105214" y="1914880"/>
            <a:ext cx="404" cy="373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接箭头连接符 2075"/>
          <p:cNvCxnSpPr>
            <a:stCxn id="18" idx="2"/>
            <a:endCxn id="11" idx="0"/>
          </p:cNvCxnSpPr>
          <p:nvPr/>
        </p:nvCxnSpPr>
        <p:spPr>
          <a:xfrm flipH="1">
            <a:off x="6105214" y="2648744"/>
            <a:ext cx="404" cy="15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直接箭头连接符 2077"/>
          <p:cNvCxnSpPr>
            <a:stCxn id="11" idx="2"/>
            <a:endCxn id="10" idx="0"/>
          </p:cNvCxnSpPr>
          <p:nvPr/>
        </p:nvCxnSpPr>
        <p:spPr>
          <a:xfrm>
            <a:off x="6105214" y="3163924"/>
            <a:ext cx="404" cy="22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  <a:endCxn id="9" idx="0"/>
          </p:cNvCxnSpPr>
          <p:nvPr/>
        </p:nvCxnSpPr>
        <p:spPr>
          <a:xfrm flipH="1">
            <a:off x="6105214" y="3751875"/>
            <a:ext cx="404" cy="21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2"/>
            <a:endCxn id="61" idx="0"/>
          </p:cNvCxnSpPr>
          <p:nvPr/>
        </p:nvCxnSpPr>
        <p:spPr>
          <a:xfrm>
            <a:off x="6105214" y="4331132"/>
            <a:ext cx="404" cy="487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1" idx="2"/>
            <a:endCxn id="7" idx="0"/>
          </p:cNvCxnSpPr>
          <p:nvPr/>
        </p:nvCxnSpPr>
        <p:spPr>
          <a:xfrm>
            <a:off x="6105618" y="5178921"/>
            <a:ext cx="0" cy="19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2"/>
            <a:endCxn id="67" idx="0"/>
          </p:cNvCxnSpPr>
          <p:nvPr/>
        </p:nvCxnSpPr>
        <p:spPr>
          <a:xfrm>
            <a:off x="6105618" y="57332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7" idx="3"/>
            <a:endCxn id="66" idx="1"/>
          </p:cNvCxnSpPr>
          <p:nvPr/>
        </p:nvCxnSpPr>
        <p:spPr>
          <a:xfrm>
            <a:off x="6897706" y="6129300"/>
            <a:ext cx="431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6" idx="0"/>
            <a:endCxn id="65" idx="2"/>
          </p:cNvCxnSpPr>
          <p:nvPr/>
        </p:nvCxnSpPr>
        <p:spPr>
          <a:xfrm flipH="1" flipV="1">
            <a:off x="8022359" y="5776714"/>
            <a:ext cx="8184" cy="17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5" idx="0"/>
            <a:endCxn id="64" idx="2"/>
          </p:cNvCxnSpPr>
          <p:nvPr/>
        </p:nvCxnSpPr>
        <p:spPr>
          <a:xfrm flipV="1">
            <a:off x="8022359" y="5240610"/>
            <a:ext cx="4092" cy="1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4" idx="0"/>
            <a:endCxn id="75" idx="2"/>
          </p:cNvCxnSpPr>
          <p:nvPr/>
        </p:nvCxnSpPr>
        <p:spPr>
          <a:xfrm flipV="1">
            <a:off x="8026451" y="4723606"/>
            <a:ext cx="4092" cy="15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2" idx="0"/>
            <a:endCxn id="71" idx="2"/>
          </p:cNvCxnSpPr>
          <p:nvPr/>
        </p:nvCxnSpPr>
        <p:spPr>
          <a:xfrm flipV="1">
            <a:off x="8015608" y="3548191"/>
            <a:ext cx="0" cy="22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1" idx="0"/>
            <a:endCxn id="73" idx="4"/>
          </p:cNvCxnSpPr>
          <p:nvPr/>
        </p:nvCxnSpPr>
        <p:spPr>
          <a:xfrm flipV="1">
            <a:off x="8015608" y="2901280"/>
            <a:ext cx="0" cy="286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35696" y="141277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06090" y="138109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②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206090" y="200776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148064" y="632035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④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164288" y="63093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164288" y="388442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7340079" y="4462316"/>
            <a:ext cx="1380928" cy="261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Apply Wiener filter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75" idx="0"/>
            <a:endCxn id="72" idx="2"/>
          </p:cNvCxnSpPr>
          <p:nvPr/>
        </p:nvCxnSpPr>
        <p:spPr>
          <a:xfrm flipH="1" flipV="1">
            <a:off x="8015608" y="4131486"/>
            <a:ext cx="14935" cy="33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WebRtcAecm_Process(1) – Time domain pre-process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if (</a:t>
            </a:r>
            <a:r>
              <a:rPr lang="en-US" altLang="zh-CN" sz="1600" dirty="0" err="1" smtClean="0"/>
              <a:t>ECStartup</a:t>
            </a:r>
            <a:r>
              <a:rPr lang="en-US" altLang="zh-CN" sz="1600" dirty="0" smtClean="0"/>
              <a:t>) {…}</a:t>
            </a:r>
          </a:p>
          <a:p>
            <a:pPr lvl="1"/>
            <a:r>
              <a:rPr lang="en-US" altLang="zh-CN" sz="1200" dirty="0" smtClean="0"/>
              <a:t>A start up phase before AECM start working.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First, wait until  the delay of soundcard buffer is stable(+/- 8ms) for consecutive 60 </a:t>
            </a:r>
            <a:r>
              <a:rPr lang="en-US" altLang="zh-CN" sz="1200" dirty="0" err="1" smtClean="0"/>
              <a:t>ms</a:t>
            </a:r>
            <a:r>
              <a:rPr lang="en-US" altLang="zh-CN" sz="1200" dirty="0" smtClean="0"/>
              <a:t>, then get the latest 75% samples as nearend buffer </a:t>
            </a:r>
            <a:r>
              <a:rPr lang="en-US" altLang="zh-CN" sz="1200" dirty="0" smtClean="0">
                <a:sym typeface="Wingdings" panose="05000000000000000000" pitchFamily="2" charset="2"/>
              </a:rPr>
              <a:t> Maybe considering soundcard pops  up samples  discontinuously when starting up</a:t>
            </a:r>
            <a:endParaRPr lang="en-US" altLang="zh-CN" sz="1200" dirty="0" smtClean="0"/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Then, after soundcard buffer is stable, wait until we get the same amount of farend samples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Last, start AECM</a:t>
            </a:r>
          </a:p>
          <a:p>
            <a:r>
              <a:rPr lang="en-US" altLang="zh-CN" sz="1600" dirty="0" err="1" smtClean="0"/>
              <a:t>ReadBuffer</a:t>
            </a:r>
            <a:r>
              <a:rPr lang="en-US" altLang="zh-CN" sz="1600" dirty="0" smtClean="0"/>
              <a:t>()</a:t>
            </a:r>
            <a:endParaRPr lang="en-US" altLang="zh-CN" sz="400" dirty="0" smtClean="0"/>
          </a:p>
          <a:p>
            <a:pPr lvl="1"/>
            <a:r>
              <a:rPr lang="en-US" altLang="zh-CN" sz="1200" dirty="0" smtClean="0"/>
              <a:t>Read samples from soundcard to nearend buffer.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EstBufDelay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sz="1200" dirty="0" smtClean="0"/>
              <a:t>Farend buffer delay estimation and alignment in time domain</a:t>
            </a:r>
          </a:p>
          <a:p>
            <a:pPr lvl="1"/>
            <a:r>
              <a:rPr lang="en-US" altLang="zh-CN" sz="1200" dirty="0" smtClean="0"/>
              <a:t>What’s the motivation and principle here</a:t>
            </a:r>
          </a:p>
          <a:p>
            <a:pPr lvl="2"/>
            <a:r>
              <a:rPr lang="en-US" altLang="zh-CN" sz="1200" dirty="0" smtClean="0"/>
              <a:t>Team discussion: To keep farend and nearend have the same number of </a:t>
            </a:r>
          </a:p>
          <a:p>
            <a:pPr marL="914400" lvl="2" indent="0">
              <a:buNone/>
            </a:pPr>
            <a:r>
              <a:rPr lang="en-US" altLang="zh-CN" sz="1200" dirty="0" smtClean="0"/>
              <a:t>samples by </a:t>
            </a:r>
            <a:r>
              <a:rPr lang="en-US" altLang="zh-CN" sz="1200" dirty="0" err="1" smtClean="0"/>
              <a:t>resusing</a:t>
            </a:r>
            <a:r>
              <a:rPr lang="en-US" altLang="zh-CN" sz="1200" dirty="0" smtClean="0"/>
              <a:t> or discarding some farend samples</a:t>
            </a:r>
          </a:p>
          <a:p>
            <a:pPr lvl="1"/>
            <a:r>
              <a:rPr lang="en-US" altLang="zh-CN" sz="1200" dirty="0" smtClean="0"/>
              <a:t>Smooth buffer delay</a:t>
            </a:r>
            <a:endParaRPr lang="en-US" altLang="zh-CN" sz="1200" dirty="0"/>
          </a:p>
          <a:p>
            <a:pPr lvl="2"/>
            <a:r>
              <a:rPr lang="en-US" altLang="zh-CN" sz="1200" dirty="0" err="1" smtClean="0"/>
              <a:t>filtDelay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:= 0.8 * </a:t>
            </a:r>
            <a:r>
              <a:rPr lang="en-US" altLang="zh-CN" sz="1200" dirty="0" err="1"/>
              <a:t>filtDelay</a:t>
            </a:r>
            <a:r>
              <a:rPr lang="en-US" altLang="zh-CN" sz="1200" dirty="0"/>
              <a:t> + 0.2 * (</a:t>
            </a:r>
            <a:r>
              <a:rPr lang="en-US" altLang="zh-CN" sz="1200" dirty="0" err="1"/>
              <a:t>nSampleSoundcard</a:t>
            </a:r>
            <a:r>
              <a:rPr lang="en-US" altLang="zh-CN" sz="1200" dirty="0"/>
              <a:t> – </a:t>
            </a:r>
            <a:r>
              <a:rPr lang="en-US" altLang="zh-CN" sz="1200" dirty="0" err="1"/>
              <a:t>nSampleFarend</a:t>
            </a:r>
            <a:r>
              <a:rPr lang="en-US" altLang="zh-CN" sz="1200" dirty="0" smtClean="0"/>
              <a:t>)</a:t>
            </a:r>
          </a:p>
          <a:p>
            <a:pPr lvl="2"/>
            <a:r>
              <a:rPr lang="en-US" altLang="zh-CN" sz="1200" dirty="0" err="1" smtClean="0"/>
              <a:t>knownDelay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</a:t>
            </a:r>
            <a:r>
              <a:rPr lang="en-US" altLang="zh-CN" sz="1200" dirty="0" err="1"/>
              <a:t>filtDelay</a:t>
            </a:r>
            <a:r>
              <a:rPr lang="en-US" altLang="zh-CN" sz="1200" dirty="0"/>
              <a:t> – </a:t>
            </a:r>
            <a:r>
              <a:rPr lang="en-US" altLang="zh-CN" sz="1200" dirty="0" smtClean="0"/>
              <a:t>160</a:t>
            </a:r>
          </a:p>
          <a:p>
            <a:pPr lvl="1"/>
            <a:r>
              <a:rPr lang="en-US" altLang="zh-CN" sz="1200" dirty="0" smtClean="0"/>
              <a:t>Align </a:t>
            </a:r>
            <a:r>
              <a:rPr lang="en-US" altLang="zh-CN" sz="1200" dirty="0"/>
              <a:t>farend buffer according to “</a:t>
            </a:r>
            <a:r>
              <a:rPr lang="en-US" altLang="zh-CN" sz="1200" dirty="0" err="1"/>
              <a:t>knownDelay</a:t>
            </a:r>
            <a:r>
              <a:rPr lang="en-US" altLang="zh-CN" sz="1200" dirty="0"/>
              <a:t>”</a:t>
            </a:r>
          </a:p>
          <a:p>
            <a:pPr lvl="2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6237095" y="2755168"/>
            <a:ext cx="1215226" cy="193281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941822" y="4867999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WriteBuffer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21642" y="3597043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ReadBuffer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41822" y="3576936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ReadBuffer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33810" y="2943871"/>
            <a:ext cx="129614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Align farend buffer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941822" y="4188187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ProcessBlock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21642" y="4867999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21642" y="4221088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EstBufDelay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21642" y="2948880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If 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ECStartup</a:t>
            </a:r>
            <a:r>
              <a:rPr lang="en-US" altLang="zh-CN" sz="1000" dirty="0" smtClean="0">
                <a:solidFill>
                  <a:schemeClr val="tx1"/>
                </a:solidFill>
              </a:rPr>
              <a:t>) 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6185098" y="3075180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2"/>
            <a:endCxn id="6" idx="0"/>
          </p:cNvCxnSpPr>
          <p:nvPr/>
        </p:nvCxnSpPr>
        <p:spPr>
          <a:xfrm>
            <a:off x="6861702" y="3308920"/>
            <a:ext cx="0" cy="28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10" idx="0"/>
          </p:cNvCxnSpPr>
          <p:nvPr/>
        </p:nvCxnSpPr>
        <p:spPr>
          <a:xfrm>
            <a:off x="6861702" y="4581128"/>
            <a:ext cx="0" cy="286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400000">
            <a:off x="7661834" y="3061488"/>
            <a:ext cx="236512" cy="1074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48502" y="5474459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7" idx="0"/>
          </p:cNvCxnSpPr>
          <p:nvPr/>
        </p:nvCxnSpPr>
        <p:spPr>
          <a:xfrm>
            <a:off x="6861702" y="5228039"/>
            <a:ext cx="0" cy="24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3"/>
            <a:endCxn id="16" idx="3"/>
          </p:cNvCxnSpPr>
          <p:nvPr/>
        </p:nvCxnSpPr>
        <p:spPr>
          <a:xfrm flipV="1">
            <a:off x="7401762" y="3115208"/>
            <a:ext cx="324608" cy="19328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11" idx="0"/>
          </p:cNvCxnSpPr>
          <p:nvPr/>
        </p:nvCxnSpPr>
        <p:spPr>
          <a:xfrm>
            <a:off x="6861702" y="3957083"/>
            <a:ext cx="0" cy="26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7" idx="0"/>
          </p:cNvCxnSpPr>
          <p:nvPr/>
        </p:nvCxnSpPr>
        <p:spPr>
          <a:xfrm>
            <a:off x="8481882" y="3303911"/>
            <a:ext cx="0" cy="2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9" idx="0"/>
          </p:cNvCxnSpPr>
          <p:nvPr/>
        </p:nvCxnSpPr>
        <p:spPr>
          <a:xfrm>
            <a:off x="8481882" y="3936976"/>
            <a:ext cx="0" cy="25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5" idx="0"/>
          </p:cNvCxnSpPr>
          <p:nvPr/>
        </p:nvCxnSpPr>
        <p:spPr>
          <a:xfrm>
            <a:off x="8481882" y="4548227"/>
            <a:ext cx="0" cy="31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968682" y="5474459"/>
            <a:ext cx="1026400" cy="264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return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5" idx="2"/>
            <a:endCxn id="24" idx="0"/>
          </p:cNvCxnSpPr>
          <p:nvPr/>
        </p:nvCxnSpPr>
        <p:spPr>
          <a:xfrm>
            <a:off x="8481882" y="5228039"/>
            <a:ext cx="0" cy="24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27089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973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WebRtcAecm_Process(2)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dirty="0" smtClean="0">
                <a:solidFill>
                  <a:prstClr val="black"/>
                </a:solidFill>
              </a:rPr>
              <a:t>Time to freq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Time domain operates frame by frame</a:t>
            </a:r>
          </a:p>
          <a:p>
            <a:pPr lvl="1"/>
            <a:r>
              <a:rPr lang="en-US" altLang="zh-CN" sz="1600" dirty="0" smtClean="0"/>
              <a:t>One frame = 10ms speech = 80 samples</a:t>
            </a:r>
          </a:p>
          <a:p>
            <a:r>
              <a:rPr lang="en-US" altLang="zh-CN" sz="1600" dirty="0" smtClean="0"/>
              <a:t>Freq domain operates block by block</a:t>
            </a:r>
          </a:p>
          <a:p>
            <a:pPr lvl="1"/>
            <a:r>
              <a:rPr lang="en-US" altLang="zh-CN" sz="1600" dirty="0" smtClean="0"/>
              <a:t>One block = 64 samples</a:t>
            </a:r>
          </a:p>
          <a:p>
            <a:r>
              <a:rPr lang="en-US" altLang="zh-CN" sz="1600" dirty="0" smtClean="0"/>
              <a:t>FFT operates on:</a:t>
            </a:r>
          </a:p>
          <a:p>
            <a:pPr lvl="1"/>
            <a:r>
              <a:rPr lang="en-US" altLang="zh-CN" sz="1600" dirty="0" smtClean="0"/>
              <a:t>Farend buffer</a:t>
            </a:r>
          </a:p>
          <a:p>
            <a:pPr lvl="1"/>
            <a:r>
              <a:rPr lang="en-US" altLang="zh-CN" sz="1600" dirty="0" smtClean="0"/>
              <a:t>Nearend Noisy buffer</a:t>
            </a:r>
          </a:p>
          <a:p>
            <a:pPr lvl="1"/>
            <a:r>
              <a:rPr lang="en-US" altLang="zh-CN" sz="1600" dirty="0" smtClean="0"/>
              <a:t>Nearend clean buffer(buffer after Noise Suppression)</a:t>
            </a:r>
          </a:p>
          <a:p>
            <a:pPr lvl="2"/>
            <a:r>
              <a:rPr lang="en-US" altLang="zh-CN" sz="1600" dirty="0" smtClean="0"/>
              <a:t>If NULL, then use noisy buffer instead</a:t>
            </a:r>
          </a:p>
          <a:p>
            <a:r>
              <a:rPr lang="en-US" altLang="zh-CN" sz="1600" dirty="0" smtClean="0"/>
              <a:t>Hanning Window is used to reduce spectrum leakage</a:t>
            </a:r>
          </a:p>
          <a:p>
            <a:r>
              <a:rPr lang="en-US" altLang="zh-CN" sz="1600" dirty="0" smtClean="0"/>
              <a:t>Magnitude spectrum here is the true magnitude: mag[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 </a:t>
            </a:r>
            <a:r>
              <a:rPr lang="en-US" altLang="zh-CN" sz="1600" dirty="0" err="1" smtClean="0"/>
              <a:t>sqrt</a:t>
            </a:r>
            <a:r>
              <a:rPr lang="en-US" altLang="zh-CN" sz="1600" dirty="0" smtClean="0"/>
              <a:t>(real[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]^2 + </a:t>
            </a:r>
            <a:r>
              <a:rPr lang="en-US" altLang="zh-CN" sz="1600" dirty="0" err="1" smtClean="0"/>
              <a:t>imag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]^2)</a:t>
            </a:r>
          </a:p>
          <a:p>
            <a:r>
              <a:rPr lang="en-US" altLang="zh-CN" sz="1600" dirty="0" smtClean="0"/>
              <a:t>Block energy is NOT the true energy, but to save computation: energy = sum(mag[…])</a:t>
            </a:r>
          </a:p>
          <a:p>
            <a:pPr lvl="2"/>
            <a:endParaRPr lang="en-US" altLang="zh-CN" sz="1600" dirty="0" smtClean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893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WebRtcAecm_Process(3) – Farend delay estimation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886536" cy="5257800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Basic principle</a:t>
            </a:r>
          </a:p>
          <a:p>
            <a:pPr lvl="1"/>
            <a:r>
              <a:rPr lang="en-US" altLang="zh-CN" sz="1200" dirty="0" smtClean="0"/>
              <a:t>If the nearend block is the echo of a specific farend block, and the echo path is a LTI system </a:t>
            </a:r>
            <a:r>
              <a:rPr lang="en-US" altLang="zh-CN" sz="1200" dirty="0" smtClean="0">
                <a:sym typeface="Wingdings" panose="05000000000000000000" pitchFamily="2" charset="2"/>
              </a:rPr>
              <a:t> </a:t>
            </a:r>
            <a:r>
              <a:rPr lang="en-US" altLang="zh-CN" sz="1200" dirty="0" smtClean="0"/>
              <a:t>the two magnitude spectrums should have similar shape </a:t>
            </a:r>
            <a:r>
              <a:rPr lang="en-US" altLang="zh-CN" sz="1200" dirty="0" smtClean="0">
                <a:sym typeface="Wingdings" panose="05000000000000000000" pitchFamily="2" charset="2"/>
              </a:rPr>
              <a:t> the two binary spectrum should be similar, which means the XOR of the two binary spectrum should be close to zero.</a:t>
            </a:r>
          </a:p>
          <a:p>
            <a:pPr lvl="1"/>
            <a:r>
              <a:rPr lang="en-US" altLang="zh-CN" sz="1200" dirty="0" smtClean="0">
                <a:sym typeface="Wingdings" panose="05000000000000000000" pitchFamily="2" charset="2"/>
              </a:rPr>
              <a:t>While in double talk, this method is useless. </a:t>
            </a:r>
          </a:p>
          <a:p>
            <a:pPr lvl="1"/>
            <a:r>
              <a:rPr lang="en-US" altLang="zh-CN" sz="1200" dirty="0" smtClean="0">
                <a:sym typeface="Wingdings" panose="05000000000000000000" pitchFamily="2" charset="2"/>
              </a:rPr>
              <a:t>The delay is estimated every block. </a:t>
            </a:r>
          </a:p>
          <a:p>
            <a:pPr lvl="1"/>
            <a:r>
              <a:rPr lang="en-US" altLang="zh-CN" sz="1200" dirty="0"/>
              <a:t>Note that the effective range of delay estimates </a:t>
            </a:r>
            <a:r>
              <a:rPr lang="en-US" altLang="zh-CN" sz="1200" dirty="0" smtClean="0"/>
              <a:t>is [-|</a:t>
            </a:r>
            <a:r>
              <a:rPr lang="en-US" altLang="zh-CN" sz="1200" dirty="0" err="1"/>
              <a:t>lookahead</a:t>
            </a:r>
            <a:r>
              <a:rPr lang="en-US" altLang="zh-CN" sz="1200" dirty="0"/>
              <a:t>|,... ,|</a:t>
            </a:r>
            <a:r>
              <a:rPr lang="en-US" altLang="zh-CN" sz="1200" dirty="0" err="1"/>
              <a:t>history_size</a:t>
            </a:r>
            <a:r>
              <a:rPr lang="en-US" altLang="zh-CN" sz="1200" dirty="0" smtClean="0"/>
              <a:t>|-</a:t>
            </a:r>
            <a:r>
              <a:rPr lang="en-US" altLang="zh-CN" sz="1200" dirty="0" err="1" smtClean="0"/>
              <a:t>lookahead</a:t>
            </a:r>
            <a:r>
              <a:rPr lang="en-US" altLang="zh-CN" sz="1200" dirty="0" smtClean="0"/>
              <a:t>|). |</a:t>
            </a:r>
            <a:r>
              <a:rPr lang="en-US" altLang="zh-CN" sz="1200" dirty="0" err="1"/>
              <a:t>history_size</a:t>
            </a:r>
            <a:r>
              <a:rPr lang="en-US" altLang="zh-CN" sz="1200" dirty="0"/>
              <a:t>| is set </a:t>
            </a:r>
            <a:r>
              <a:rPr lang="en-US" altLang="zh-CN" sz="1200" dirty="0" smtClean="0"/>
              <a:t>through </a:t>
            </a:r>
            <a:r>
              <a:rPr lang="en-US" altLang="zh-CN" sz="1200" dirty="0" err="1" smtClean="0"/>
              <a:t>WebRtc_set_history_size</a:t>
            </a:r>
            <a:r>
              <a:rPr lang="en-US" altLang="zh-CN" sz="1200" dirty="0" smtClean="0"/>
              <a:t>(), the default value is set by </a:t>
            </a:r>
            <a:r>
              <a:rPr lang="en-US" altLang="zh-CN" sz="1200" dirty="0" err="1" smtClean="0"/>
              <a:t>WebRtc_CreateDelayEstimatorFarend</a:t>
            </a:r>
            <a:r>
              <a:rPr lang="en-US" altLang="zh-CN" sz="1200" dirty="0" smtClean="0"/>
              <a:t>() as MAX_DELAY (100)</a:t>
            </a:r>
          </a:p>
          <a:p>
            <a:r>
              <a:rPr lang="en-US" altLang="zh-CN" sz="1600" dirty="0" err="1" smtClean="0"/>
              <a:t>UpdateFarHistory</a:t>
            </a:r>
            <a:r>
              <a:rPr lang="en-US" altLang="zh-CN" sz="1600" dirty="0" smtClean="0"/>
              <a:t>()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err="1" smtClean="0"/>
              <a:t>memcpy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farend </a:t>
            </a:r>
            <a:r>
              <a:rPr lang="en-US" altLang="zh-CN" sz="1200" dirty="0" smtClean="0"/>
              <a:t>magnitude spectrum to </a:t>
            </a:r>
            <a:r>
              <a:rPr lang="en-US" altLang="zh-CN" sz="1200" dirty="0" err="1" smtClean="0"/>
              <a:t>aecm</a:t>
            </a:r>
            <a:r>
              <a:rPr lang="en-US" altLang="zh-CN" sz="1200" dirty="0" smtClean="0"/>
              <a:t> history ring buffer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100 blocks is saved in total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AddFarSpectrumFix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sz="1200" dirty="0" smtClean="0"/>
              <a:t>Description: calculate the farend binary spectrum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Update farend mean </a:t>
            </a:r>
            <a:r>
              <a:rPr lang="en-US" altLang="zh-CN" sz="1200" dirty="0" err="1" smtClean="0"/>
              <a:t>spetrum</a:t>
            </a:r>
            <a:endParaRPr lang="en-US" altLang="zh-CN" sz="1200" dirty="0"/>
          </a:p>
          <a:p>
            <a:pPr lvl="2"/>
            <a:r>
              <a:rPr lang="en-US" altLang="zh-CN" sz="1200" dirty="0" err="1" smtClean="0"/>
              <a:t>Mean_spetrum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63/64 * </a:t>
            </a:r>
            <a:r>
              <a:rPr lang="en-US" altLang="zh-CN" sz="1200" dirty="0" err="1" smtClean="0"/>
              <a:t>mean_spetrum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+ 1/64*</a:t>
            </a:r>
            <a:r>
              <a:rPr lang="en-US" altLang="zh-CN" sz="1200" dirty="0" err="1" smtClean="0"/>
              <a:t>cur_spectru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Calculate farend binary spectrum (only process for 11&lt;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&lt;44)</a:t>
            </a:r>
          </a:p>
          <a:p>
            <a:pPr lvl="2"/>
            <a:r>
              <a:rPr lang="en-US" altLang="zh-CN" sz="1200" dirty="0" err="1" smtClean="0"/>
              <a:t>Bin_spectrum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</a:t>
            </a:r>
            <a:r>
              <a:rPr lang="en-US" altLang="zh-CN" sz="1200" dirty="0" err="1" smtClean="0"/>
              <a:t>cur_spectrum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&gt; </a:t>
            </a:r>
            <a:r>
              <a:rPr lang="en-US" altLang="zh-CN" sz="1200" dirty="0" err="1" smtClean="0"/>
              <a:t>mean_spectrum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? 1 : 0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Save current binary spectrum and its </a:t>
            </a:r>
            <a:r>
              <a:rPr lang="en-US" altLang="zh-CN" sz="1200" dirty="0" err="1" smtClean="0"/>
              <a:t>BitCount</a:t>
            </a:r>
            <a:r>
              <a:rPr lang="en-US" altLang="zh-CN" sz="1200" dirty="0" smtClean="0"/>
              <a:t> to history buffer</a:t>
            </a:r>
          </a:p>
          <a:p>
            <a:pPr lvl="2"/>
            <a:endParaRPr lang="en-US" altLang="zh-CN" sz="1200" dirty="0"/>
          </a:p>
        </p:txBody>
      </p:sp>
      <p:sp>
        <p:nvSpPr>
          <p:cNvPr id="4" name="矩形 3"/>
          <p:cNvSpPr/>
          <p:nvPr/>
        </p:nvSpPr>
        <p:spPr>
          <a:xfrm>
            <a:off x="7236296" y="1719173"/>
            <a:ext cx="1854523" cy="24299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25330" y="3677489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AlignedFarend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5734" y="3098232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DelayEstimatorProcessFix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25330" y="2510281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AddFarSpectrumFix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43736" y="1995101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UpdateFarHistory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 flipH="1">
            <a:off x="8135420" y="2355141"/>
            <a:ext cx="404" cy="15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8135420" y="2870321"/>
            <a:ext cx="404" cy="22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 flipH="1">
            <a:off x="8135420" y="3458272"/>
            <a:ext cx="404" cy="21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296" y="171416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8649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WebRtcAecm_Process(3) – Farend delay estimation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DelayEstimatorProcessFix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sz="1200" dirty="0"/>
              <a:t>Description: Estimate delay(unit: one block).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/>
              <a:t>Calculate binary magnitude spectrum of current nearend block, similar to farend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err="1">
                <a:solidFill>
                  <a:srgbClr val="FF0000"/>
                </a:solidFill>
              </a:rPr>
              <a:t>ProcessBinarySpectrum</a:t>
            </a:r>
            <a:r>
              <a:rPr lang="en-US" altLang="zh-CN" sz="1200" dirty="0"/>
              <a:t>()</a:t>
            </a:r>
          </a:p>
          <a:p>
            <a:pPr lvl="2"/>
            <a:r>
              <a:rPr lang="en-US" altLang="zh-CN" sz="1200" dirty="0" smtClean="0"/>
              <a:t>Description: given a nearend binary spectrum, estimate </a:t>
            </a:r>
            <a:r>
              <a:rPr lang="en-US" altLang="zh-CN" sz="1200" dirty="0"/>
              <a:t>delay(unit: one block) by comparing </a:t>
            </a:r>
            <a:r>
              <a:rPr lang="en-US" altLang="zh-CN" sz="1200" dirty="0" smtClean="0"/>
              <a:t>its </a:t>
            </a:r>
            <a:r>
              <a:rPr lang="en-US" altLang="zh-CN" sz="1200" dirty="0" err="1" smtClean="0"/>
              <a:t>BitCount</a:t>
            </a:r>
            <a:r>
              <a:rPr lang="en-US" altLang="zh-CN" sz="1200" dirty="0" smtClean="0"/>
              <a:t> with </a:t>
            </a:r>
            <a:r>
              <a:rPr lang="en-US" altLang="zh-CN" sz="1200" dirty="0"/>
              <a:t>all history farend </a:t>
            </a:r>
            <a:r>
              <a:rPr lang="en-US" altLang="zh-CN" sz="1200" dirty="0" smtClean="0"/>
              <a:t>blocks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Fetch the -|</a:t>
            </a:r>
            <a:r>
              <a:rPr lang="en-US" altLang="zh-CN" sz="1200" dirty="0" err="1" smtClean="0"/>
              <a:t>lookahead</a:t>
            </a:r>
            <a:r>
              <a:rPr lang="en-US" altLang="zh-CN" sz="1200" dirty="0" smtClean="0"/>
              <a:t>|’</a:t>
            </a:r>
            <a:r>
              <a:rPr lang="en-US" altLang="zh-CN" sz="1200" dirty="0" err="1" smtClean="0"/>
              <a:t>th</a:t>
            </a:r>
            <a:r>
              <a:rPr lang="en-US" altLang="zh-CN" sz="1200" dirty="0" smtClean="0"/>
              <a:t> nearend binary spectrum, and get </a:t>
            </a:r>
            <a:r>
              <a:rPr lang="en-US" altLang="zh-CN" sz="1200" dirty="0" err="1" smtClean="0"/>
              <a:t>bit_counts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comparing with </a:t>
            </a:r>
            <a:r>
              <a:rPr lang="en-US" altLang="zh-CN" sz="1200" dirty="0"/>
              <a:t>[-|</a:t>
            </a:r>
            <a:r>
              <a:rPr lang="en-US" altLang="zh-CN" sz="1200" dirty="0" err="1"/>
              <a:t>lookahead</a:t>
            </a:r>
            <a:r>
              <a:rPr lang="en-US" altLang="zh-CN" sz="1200" dirty="0"/>
              <a:t>|,... ,|</a:t>
            </a:r>
            <a:r>
              <a:rPr lang="en-US" altLang="zh-CN" sz="1200" dirty="0" err="1"/>
              <a:t>history_size</a:t>
            </a:r>
            <a:r>
              <a:rPr lang="en-US" altLang="zh-CN" sz="1200" dirty="0"/>
              <a:t>|-</a:t>
            </a:r>
            <a:r>
              <a:rPr lang="en-US" altLang="zh-CN" sz="1200" dirty="0" err="1"/>
              <a:t>lookahead</a:t>
            </a:r>
            <a:r>
              <a:rPr lang="en-US" altLang="zh-CN" sz="1200" dirty="0" smtClean="0"/>
              <a:t>|) farend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Smooth </a:t>
            </a:r>
            <a:r>
              <a:rPr lang="en-US" altLang="zh-CN" sz="1200" dirty="0" err="1" smtClean="0"/>
              <a:t>bit_counts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to </a:t>
            </a:r>
            <a:r>
              <a:rPr lang="en-US" altLang="zh-CN" sz="1200" dirty="0" err="1" smtClean="0"/>
              <a:t>mean_bit_counts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Get best &amp; worst delay from </a:t>
            </a:r>
            <a:r>
              <a:rPr lang="en-US" altLang="zh-CN" sz="1200" dirty="0" err="1" smtClean="0"/>
              <a:t>mean_bit_counts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If the best delay is reliable(really complicated …): return this best delay</a:t>
            </a:r>
          </a:p>
          <a:p>
            <a:pPr lvl="2">
              <a:buFont typeface="+mj-lt"/>
              <a:buAutoNum type="arabicPeriod"/>
            </a:pPr>
            <a:r>
              <a:rPr lang="en-US" altLang="zh-CN" sz="1200" dirty="0" smtClean="0"/>
              <a:t>Else: return the last delay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AlignedFarend</a:t>
            </a:r>
            <a:r>
              <a:rPr lang="en-US" altLang="zh-CN" sz="1600" dirty="0"/>
              <a:t>()</a:t>
            </a:r>
          </a:p>
          <a:p>
            <a:pPr lvl="1"/>
            <a:r>
              <a:rPr lang="en-US" altLang="zh-CN" sz="1200" dirty="0"/>
              <a:t>Description: Fetch aligned(a specific block) farend magnitude spectrum </a:t>
            </a:r>
            <a:r>
              <a:rPr lang="en-US" altLang="zh-CN" sz="1200" dirty="0" smtClean="0"/>
              <a:t>pointer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Remaining questions &amp; Potential optimization points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200" dirty="0" smtClean="0"/>
              <a:t>When Large farend background noise(such as watching TV) comes in, the nearend speech may be suppressed, which modules(AECM/NS/AGC), or even which functions may be the reasons</a:t>
            </a:r>
            <a:r>
              <a:rPr lang="en-US" altLang="zh-CN" sz="1200" dirty="0" smtClean="0">
                <a:solidFill>
                  <a:srgbClr val="FF0000"/>
                </a:solidFill>
              </a:rPr>
              <a:t>??? </a:t>
            </a:r>
            <a:r>
              <a:rPr lang="en-US" altLang="zh-CN" sz="1200" dirty="0" smtClean="0"/>
              <a:t>  </a:t>
            </a:r>
          </a:p>
          <a:p>
            <a:pPr lvl="1"/>
            <a:r>
              <a:rPr lang="en-US" altLang="zh-CN" sz="1200" dirty="0" smtClean="0"/>
              <a:t>The delay is estimated every block, maybe we can modify to estimate every several blocks</a:t>
            </a:r>
            <a:r>
              <a:rPr lang="en-US" altLang="zh-CN" sz="1200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4" name="矩形 3"/>
          <p:cNvSpPr/>
          <p:nvPr/>
        </p:nvSpPr>
        <p:spPr>
          <a:xfrm>
            <a:off x="7236296" y="1719173"/>
            <a:ext cx="1854523" cy="242990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25330" y="3677489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AlignedFarend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5734" y="3098232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DelayEstimatorProcessFix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25330" y="2510281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AddFarSpectrumFix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43736" y="1995101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UpdateFarHistory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 flipH="1">
            <a:off x="8135420" y="2355141"/>
            <a:ext cx="404" cy="15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8135420" y="2870321"/>
            <a:ext cx="404" cy="22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 flipH="1">
            <a:off x="8135420" y="3458272"/>
            <a:ext cx="404" cy="21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296" y="171416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38178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WebRtcAecm_Process(4)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dirty="0" smtClean="0">
                <a:solidFill>
                  <a:prstClr val="black"/>
                </a:solidFill>
              </a:rPr>
              <a:t>Farend VAD </a:t>
            </a:r>
            <a:r>
              <a:rPr lang="en-US" altLang="zh-CN" sz="2800" dirty="0">
                <a:solidFill>
                  <a:prstClr val="black"/>
                </a:solidFill>
              </a:rPr>
              <a:t>and </a:t>
            </a:r>
            <a:r>
              <a:rPr lang="en-US" altLang="zh-CN" sz="2800" dirty="0" smtClean="0">
                <a:solidFill>
                  <a:prstClr val="black"/>
                </a:solidFill>
              </a:rPr>
              <a:t>NLMS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6730" cy="5141168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Basic </a:t>
            </a:r>
            <a:r>
              <a:rPr lang="en-US" altLang="zh-CN" sz="1700" dirty="0" smtClean="0"/>
              <a:t>principle</a:t>
            </a:r>
          </a:p>
          <a:p>
            <a:pPr lvl="1"/>
            <a:r>
              <a:rPr lang="en-US" altLang="zh-CN" sz="1200" dirty="0" smtClean="0"/>
              <a:t>Farend VAD is based on comparing farEnergy with a VAD threshold.</a:t>
            </a:r>
          </a:p>
          <a:p>
            <a:pPr lvl="1"/>
            <a:r>
              <a:rPr lang="en-US" altLang="zh-CN" sz="1200" dirty="0" smtClean="0"/>
              <a:t>Using NLMS to estimate echo magnitude(power) spectrum</a:t>
            </a:r>
          </a:p>
          <a:p>
            <a:r>
              <a:rPr lang="en-US" altLang="zh-CN" sz="1700" dirty="0" smtClean="0">
                <a:solidFill>
                  <a:srgbClr val="FF0000"/>
                </a:solidFill>
              </a:rPr>
              <a:t>CalcEnergies()</a:t>
            </a:r>
          </a:p>
          <a:p>
            <a:pPr lvl="1"/>
            <a:r>
              <a:rPr lang="en-US" altLang="zh-CN" sz="1200" dirty="0" smtClean="0"/>
              <a:t>Description: calculate block energy for far, near and echoEst, then farend VAD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Estimate echo magnitude spectrum based on channelStore[]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Calculate block energy for nearend, farend and echo(for both channelStore[] and channelAdapt[]), then save to energy history buffer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Calculate up &amp; down envelop(by asym </a:t>
            </a:r>
            <a:r>
              <a:rPr lang="en-US" altLang="zh-CN" sz="1200" dirty="0"/>
              <a:t>IIR filter</a:t>
            </a:r>
            <a:r>
              <a:rPr lang="en-US" altLang="zh-CN" sz="1200" dirty="0" smtClean="0"/>
              <a:t>) of farend magnitude spectrum: farEnergyMax, </a:t>
            </a:r>
            <a:r>
              <a:rPr lang="en-US" altLang="zh-CN" sz="1200" dirty="0"/>
              <a:t>farEnergyMin</a:t>
            </a:r>
            <a:endParaRPr lang="en-US" altLang="zh-CN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Update VAD threshold(farEnergyVAD)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200150" lvl="2" indent="-342900"/>
            <a:r>
              <a:rPr lang="en-US" altLang="zh-CN" sz="1200" dirty="0" smtClean="0"/>
              <a:t>tmp16 = FAR_ENERGY_VAD_REGION/512 * (2560 </a:t>
            </a:r>
            <a:r>
              <a:rPr lang="en-US" altLang="zh-CN" sz="1200" dirty="0"/>
              <a:t>- </a:t>
            </a:r>
            <a:r>
              <a:rPr lang="en-US" altLang="zh-CN" sz="1200" dirty="0" smtClean="0"/>
              <a:t> farEnergyMin) // 0.45 * ..  Why ??</a:t>
            </a:r>
          </a:p>
          <a:p>
            <a:pPr marL="1200150" lvl="2" indent="-342900"/>
            <a:r>
              <a:rPr lang="en-US" altLang="zh-CN" sz="1200" dirty="0" smtClean="0"/>
              <a:t>farEnergyVAD =  63/64 * farEnergyVAD + 1/64 * (farLogEnergy </a:t>
            </a:r>
            <a:r>
              <a:rPr lang="en-US" altLang="zh-CN" sz="1200" dirty="0"/>
              <a:t>+ </a:t>
            </a:r>
            <a:r>
              <a:rPr lang="en-US" altLang="zh-CN" sz="1200" dirty="0" smtClean="0"/>
              <a:t>tmp16) 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Farend VAD by comparing farEnergyVAD with farLogEnergy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200" dirty="0" smtClean="0"/>
              <a:t>Update farend MSE, just need a little larger than VAD threshold, and will be used to determine if store channelAdapt[]</a:t>
            </a:r>
          </a:p>
          <a:p>
            <a:pPr marL="1200150" lvl="2" indent="-342900"/>
            <a:r>
              <a:rPr lang="sv-SE" altLang="zh-CN" sz="1200" dirty="0"/>
              <a:t>farEnergyMSE = </a:t>
            </a:r>
            <a:r>
              <a:rPr lang="sv-SE" altLang="zh-CN" sz="1200" dirty="0" smtClean="0"/>
              <a:t>farEnergyVAD </a:t>
            </a:r>
            <a:r>
              <a:rPr lang="sv-SE" altLang="zh-CN" sz="1200" dirty="0"/>
              <a:t>+ (1 &lt;&lt; 8</a:t>
            </a:r>
            <a:r>
              <a:rPr lang="sv-SE" altLang="zh-CN" sz="1200" dirty="0" smtClean="0"/>
              <a:t>); 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400050"/>
            <a:r>
              <a:rPr lang="en-US" altLang="zh-CN" sz="1600" dirty="0"/>
              <a:t>CalcStepSize()</a:t>
            </a:r>
          </a:p>
          <a:p>
            <a:pPr marL="857250" lvl="1" indent="-342900"/>
            <a:r>
              <a:rPr lang="en-US" altLang="zh-CN" sz="1200" dirty="0" smtClean="0"/>
              <a:t>If farend is silent(not VAD): mu=0            // because h^(n+1) must be equal to h^(n) by the iteration formula</a:t>
            </a:r>
          </a:p>
          <a:p>
            <a:pPr marL="857250" lvl="1" indent="-342900"/>
            <a:r>
              <a:rPr lang="en-US" altLang="zh-CN" sz="1200" dirty="0" smtClean="0"/>
              <a:t>else: mu = MU_MIN – </a:t>
            </a:r>
            <a:r>
              <a:rPr lang="en-US" altLang="zh-CN" sz="1200" dirty="0"/>
              <a:t>(</a:t>
            </a:r>
            <a:r>
              <a:rPr lang="en-US" altLang="zh-CN" sz="1200" dirty="0" smtClean="0"/>
              <a:t>farLogEnergy  - farEnergyMin</a:t>
            </a:r>
            <a:r>
              <a:rPr lang="en-US" altLang="zh-CN" sz="1200" dirty="0"/>
              <a:t>) </a:t>
            </a:r>
            <a:r>
              <a:rPr lang="en-US" altLang="zh-CN" sz="1200" dirty="0" smtClean="0"/>
              <a:t>/ farEnergyMaxMin</a:t>
            </a:r>
            <a:endParaRPr lang="en-US" altLang="zh-CN" sz="1200" dirty="0"/>
          </a:p>
          <a:p>
            <a:pPr marL="1257300" lvl="2" indent="-342900"/>
            <a:r>
              <a:rPr lang="en-US" altLang="zh-CN" sz="1200" dirty="0" smtClean="0"/>
              <a:t>The real step size is 2^(-mu) </a:t>
            </a:r>
            <a:r>
              <a:rPr lang="en-US" altLang="zh-CN" sz="1200" dirty="0" smtClean="0">
                <a:sym typeface="Wingdings" panose="05000000000000000000" pitchFamily="2" charset="2"/>
              </a:rPr>
              <a:t> larger farEnergy, larger step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mu here actually consists of                               in the iteration formula. </a:t>
            </a:r>
          </a:p>
          <a:p>
            <a:pPr lvl="1"/>
            <a:endParaRPr lang="zh-CN" altLang="en-US" sz="1600" dirty="0"/>
          </a:p>
          <a:p>
            <a:pPr lvl="1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7222313" y="1196752"/>
            <a:ext cx="1854523" cy="1800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29754" y="1844824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CalcStepSize()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11752" y="1290489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CalcEnergies()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29754" y="2420888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UpdateChannel()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8121842" y="1650529"/>
            <a:ext cx="0" cy="19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>
            <a:off x="8121842" y="22048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4288" y="279196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④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75945"/>
            <a:ext cx="87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1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WebRtcAecm_Process(4) – </a:t>
            </a:r>
            <a:r>
              <a:rPr lang="en-US" altLang="zh-CN" sz="2800" dirty="0" smtClean="0">
                <a:solidFill>
                  <a:prstClr val="black"/>
                </a:solidFill>
              </a:rPr>
              <a:t>Farend </a:t>
            </a:r>
            <a:r>
              <a:rPr lang="en-US" altLang="zh-CN" sz="2800" dirty="0">
                <a:solidFill>
                  <a:prstClr val="black"/>
                </a:solidFill>
              </a:rPr>
              <a:t>VAD and NLMS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UpdateChannel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sz="1600" dirty="0" smtClean="0"/>
              <a:t>Description: Update NLMS filter coeff and determine if using it later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/>
              <a:t>Calculate all kinds of Q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 smtClean="0"/>
              <a:t>Update adaptive filter</a:t>
            </a:r>
          </a:p>
          <a:p>
            <a:pPr lvl="2"/>
            <a:r>
              <a:rPr lang="en-US" altLang="zh-CN" sz="1200" dirty="0" smtClean="0"/>
              <a:t>error[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</a:t>
            </a:r>
            <a:r>
              <a:rPr lang="en-US" altLang="zh-CN" sz="1200" dirty="0"/>
              <a:t>:= </a:t>
            </a:r>
            <a:r>
              <a:rPr lang="en-US" altLang="zh-CN" sz="1200" dirty="0" smtClean="0"/>
              <a:t>nearend[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– farend[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</a:t>
            </a:r>
            <a:r>
              <a:rPr lang="en-US" altLang="zh-CN" sz="1200" dirty="0"/>
              <a:t>*</a:t>
            </a:r>
            <a:r>
              <a:rPr lang="en-US" altLang="zh-CN" sz="1200" dirty="0" smtClean="0"/>
              <a:t> channelAdapt[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2"/>
            <a:r>
              <a:rPr lang="en-US" altLang="zh-CN" sz="1200" dirty="0" smtClean="0"/>
              <a:t>norm =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+ 1</a:t>
            </a:r>
          </a:p>
          <a:p>
            <a:pPr lvl="2"/>
            <a:r>
              <a:rPr lang="en-US" altLang="zh-CN" sz="1200" dirty="0" smtClean="0"/>
              <a:t>channelAdapt[</a:t>
            </a:r>
            <a:r>
              <a:rPr lang="en-US" altLang="zh-CN" sz="1200" dirty="0" err="1" smtClean="0"/>
              <a:t>i</a:t>
            </a:r>
            <a:r>
              <a:rPr lang="en-US" altLang="zh-CN" sz="1200" dirty="0"/>
              <a:t>] += </a:t>
            </a:r>
            <a:r>
              <a:rPr lang="en-US" altLang="zh-CN" sz="1200" dirty="0" smtClean="0"/>
              <a:t>2^(-mu)/norm </a:t>
            </a:r>
            <a:r>
              <a:rPr lang="en-US" altLang="zh-CN" sz="1200" dirty="0"/>
              <a:t>* </a:t>
            </a:r>
            <a:r>
              <a:rPr lang="en-US" altLang="zh-CN" sz="1200" dirty="0" smtClean="0"/>
              <a:t>error[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* farend[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3"/>
            <a:r>
              <a:rPr lang="en-US" altLang="zh-CN" sz="1200" dirty="0" smtClean="0"/>
              <a:t>Why norm: because speech energy mainly locates in low freq, and high freq changes more, so use norm to suppression step size in high freq </a:t>
            </a:r>
          </a:p>
          <a:p>
            <a:pPr lvl="3"/>
            <a:r>
              <a:rPr lang="en-US" altLang="zh-CN" sz="1200" dirty="0" smtClean="0"/>
              <a:t>The energy normalized item is included in mu, see details in the above slide.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/>
              <a:t>Determine whether to store channelAdapt</a:t>
            </a:r>
            <a:r>
              <a:rPr lang="en-US" altLang="zh-CN" sz="1600" dirty="0" smtClean="0"/>
              <a:t>[]</a:t>
            </a:r>
          </a:p>
          <a:p>
            <a:pPr lvl="2"/>
            <a:r>
              <a:rPr lang="en-US" altLang="zh-CN" sz="1200" dirty="0" smtClean="0"/>
              <a:t>If (farLogEnergy </a:t>
            </a:r>
            <a:r>
              <a:rPr lang="en-US" altLang="zh-CN" sz="1200" dirty="0"/>
              <a:t>&gt; </a:t>
            </a:r>
            <a:r>
              <a:rPr lang="sv-SE" altLang="zh-CN" sz="1200" dirty="0"/>
              <a:t>farEnergyMSE </a:t>
            </a:r>
            <a:r>
              <a:rPr lang="sv-SE" altLang="zh-CN" sz="1200" dirty="0" smtClean="0"/>
              <a:t> for </a:t>
            </a:r>
            <a:r>
              <a:rPr lang="en-US" altLang="zh-CN" sz="1200" dirty="0" smtClean="0"/>
              <a:t>latest </a:t>
            </a:r>
            <a:r>
              <a:rPr lang="en-US" altLang="zh-CN" sz="1200" dirty="0"/>
              <a:t>30 blocks ) &amp;&amp; (</a:t>
            </a:r>
            <a:r>
              <a:rPr lang="en-US" altLang="zh-CN" sz="1200" dirty="0" err="1" smtClean="0"/>
              <a:t>mseStore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&gt; </a:t>
            </a:r>
            <a:r>
              <a:rPr lang="en-US" altLang="zh-CN" sz="1200" dirty="0" err="1" smtClean="0"/>
              <a:t>mseAdapt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for latest 20 blocks</a:t>
            </a:r>
            <a:r>
              <a:rPr lang="en-US" altLang="zh-CN" sz="1200" dirty="0" smtClean="0"/>
              <a:t>)  </a:t>
            </a:r>
          </a:p>
          <a:p>
            <a:pPr lvl="2"/>
            <a:r>
              <a:rPr lang="en-US" altLang="zh-CN" sz="1200" dirty="0" smtClean="0"/>
              <a:t>// Means: the latest 30 blocks are all VAD &amp;&amp; the latest 20 times filter updates for 20 blocks is correctly convergence, without any disturbing from double talk. </a:t>
            </a:r>
          </a:p>
          <a:p>
            <a:pPr lvl="3"/>
            <a:r>
              <a:rPr lang="en-US" altLang="zh-CN" sz="1200" dirty="0"/>
              <a:t>Update channelStore[]</a:t>
            </a:r>
            <a:endParaRPr lang="en-US" altLang="zh-CN" sz="1200" dirty="0" smtClean="0"/>
          </a:p>
          <a:p>
            <a:pPr lvl="3"/>
            <a:r>
              <a:rPr lang="en-US" altLang="zh-CN" sz="1200" dirty="0" smtClean="0"/>
              <a:t>Update echo magnitude spectrum  echoEst[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by new channelStore[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7222313" y="1196752"/>
            <a:ext cx="1854523" cy="1800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329754" y="1844824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CalcStepSize()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311752" y="1290489"/>
            <a:ext cx="16201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CalcEnergies()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29754" y="2420888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UpdateChannel()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2"/>
            <a:endCxn id="12" idx="0"/>
          </p:cNvCxnSpPr>
          <p:nvPr/>
        </p:nvCxnSpPr>
        <p:spPr>
          <a:xfrm>
            <a:off x="8121842" y="1650529"/>
            <a:ext cx="0" cy="19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14" idx="0"/>
          </p:cNvCxnSpPr>
          <p:nvPr/>
        </p:nvCxnSpPr>
        <p:spPr>
          <a:xfrm>
            <a:off x="8121842" y="22048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4288" y="279196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④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Index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Basic theory</a:t>
            </a:r>
          </a:p>
          <a:p>
            <a:r>
              <a:rPr lang="en-US" altLang="zh-CN" sz="1800" dirty="0" smtClean="0"/>
              <a:t>Two main AECM APIs</a:t>
            </a:r>
          </a:p>
          <a:p>
            <a:r>
              <a:rPr lang="en-US" altLang="zh-CN" sz="1800" dirty="0" smtClean="0"/>
              <a:t>How AECM is integrated in WebRTC</a:t>
            </a:r>
          </a:p>
          <a:p>
            <a:r>
              <a:rPr lang="en-US" altLang="zh-CN" sz="1800" dirty="0" smtClean="0"/>
              <a:t>Understanding WebRtcAecm_Process() in WebRTC(version 8563)</a:t>
            </a:r>
          </a:p>
          <a:p>
            <a:pPr lvl="1"/>
            <a:r>
              <a:rPr lang="en-US" altLang="zh-CN" sz="1600" dirty="0" smtClean="0"/>
              <a:t>Time domain pre-process</a:t>
            </a:r>
          </a:p>
          <a:p>
            <a:pPr lvl="1"/>
            <a:r>
              <a:rPr lang="en-US" altLang="zh-CN" sz="1600" dirty="0" smtClean="0"/>
              <a:t>Time domain to freq domain</a:t>
            </a:r>
          </a:p>
          <a:p>
            <a:pPr lvl="1"/>
            <a:r>
              <a:rPr lang="en-US" altLang="zh-CN" sz="1600" dirty="0" smtClean="0"/>
              <a:t>Delay estimation and alignment</a:t>
            </a:r>
          </a:p>
          <a:p>
            <a:pPr lvl="1"/>
            <a:r>
              <a:rPr lang="en-US" altLang="zh-CN" sz="1600" dirty="0"/>
              <a:t>Farend VAD and </a:t>
            </a:r>
            <a:r>
              <a:rPr lang="en-US" altLang="zh-CN" sz="1600" dirty="0" smtClean="0"/>
              <a:t>echo magnitude spectrum estimation by </a:t>
            </a:r>
            <a:r>
              <a:rPr lang="en-US" altLang="zh-CN" sz="1600" dirty="0"/>
              <a:t>NLMS</a:t>
            </a:r>
          </a:p>
          <a:p>
            <a:pPr lvl="1"/>
            <a:r>
              <a:rPr lang="en-US" altLang="zh-CN" sz="1600" dirty="0"/>
              <a:t>Wiener </a:t>
            </a:r>
            <a:r>
              <a:rPr lang="en-US" altLang="zh-CN" sz="1600" dirty="0" smtClean="0"/>
              <a:t>filtering(including NLP)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Generate </a:t>
            </a:r>
            <a:r>
              <a:rPr lang="en-US" altLang="zh-CN" sz="1600" dirty="0"/>
              <a:t>comfort </a:t>
            </a:r>
            <a:r>
              <a:rPr lang="en-US" altLang="zh-CN" sz="1600" dirty="0" smtClean="0"/>
              <a:t>noise</a:t>
            </a:r>
          </a:p>
          <a:p>
            <a:r>
              <a:rPr lang="en-US" altLang="zh-CN" sz="2000" dirty="0" smtClean="0"/>
              <a:t>Any updates from latest WebRTC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Summarize potential optimization points</a:t>
            </a:r>
            <a:endParaRPr lang="en-US" altLang="zh-CN" sz="2000" dirty="0" smtClean="0"/>
          </a:p>
          <a:p>
            <a:r>
              <a:rPr lang="en-US" altLang="zh-CN" sz="2000" dirty="0" smtClean="0"/>
              <a:t>Future work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2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WebRtcAecm_Process(5)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dirty="0"/>
              <a:t>Wiener </a:t>
            </a:r>
            <a:r>
              <a:rPr lang="en-US" altLang="zh-CN" sz="2800" dirty="0" smtClean="0"/>
              <a:t>filtering(include NLP)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5340" cy="5069160"/>
          </a:xfrm>
        </p:spPr>
        <p:txBody>
          <a:bodyPr/>
          <a:lstStyle/>
          <a:p>
            <a:pPr lvl="0"/>
            <a:r>
              <a:rPr lang="en-US" altLang="zh-CN" sz="1600" dirty="0">
                <a:solidFill>
                  <a:prstClr val="black"/>
                </a:solidFill>
              </a:rPr>
              <a:t>Basic </a:t>
            </a:r>
            <a:r>
              <a:rPr lang="en-US" altLang="zh-CN" sz="1600" dirty="0" smtClean="0">
                <a:solidFill>
                  <a:prstClr val="black"/>
                </a:solidFill>
              </a:rPr>
              <a:t>principle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sz="1200" dirty="0"/>
              <a:t>Calculate suppression gain </a:t>
            </a:r>
            <a:r>
              <a:rPr lang="en-US" altLang="zh-CN" sz="1200" dirty="0" smtClean="0"/>
              <a:t>supGain, based </a:t>
            </a:r>
            <a:r>
              <a:rPr lang="en-US" altLang="zh-CN" sz="1200" dirty="0"/>
              <a:t>on </a:t>
            </a:r>
            <a:r>
              <a:rPr lang="en-US" altLang="zh-CN" sz="1200" dirty="0" err="1"/>
              <a:t>echoEnergy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nearEnerge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Smooth echoEst to echoFilt, nearEnergy to nearFilt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Calculate Wiener filter coeff: </a:t>
            </a:r>
            <a:r>
              <a:rPr lang="en-US" altLang="zh-CN" sz="1200" dirty="0" err="1">
                <a:solidFill>
                  <a:srgbClr val="FF0000"/>
                </a:solidFill>
              </a:rPr>
              <a:t>hnl</a:t>
            </a:r>
            <a:r>
              <a:rPr lang="en-US" altLang="zh-CN" sz="1200" dirty="0">
                <a:solidFill>
                  <a:srgbClr val="FF0000"/>
                </a:solidFill>
              </a:rPr>
              <a:t>[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en-US" altLang="zh-CN" sz="1200" dirty="0">
                <a:solidFill>
                  <a:srgbClr val="FF0000"/>
                </a:solidFill>
              </a:rPr>
              <a:t>] = </a:t>
            </a:r>
            <a:r>
              <a:rPr lang="en-US" altLang="zh-CN" sz="1200" dirty="0" smtClean="0">
                <a:solidFill>
                  <a:srgbClr val="FF0000"/>
                </a:solidFill>
              </a:rPr>
              <a:t>1 - (echoFilt[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</a:rPr>
              <a:t>] * supGain) / nearFilt[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2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zh-CN" sz="1600" dirty="0" err="1"/>
              <a:t>CalcSuppressionGain</a:t>
            </a:r>
            <a:r>
              <a:rPr lang="en-US" altLang="zh-CN" sz="1600" dirty="0"/>
              <a:t>()</a:t>
            </a:r>
            <a:endParaRPr lang="zh-CN" altLang="en-US" sz="1600" dirty="0"/>
          </a:p>
          <a:p>
            <a:pPr lvl="1"/>
            <a:r>
              <a:rPr lang="en-US" altLang="zh-CN" sz="1200" dirty="0" smtClean="0">
                <a:solidFill>
                  <a:prstClr val="black"/>
                </a:solidFill>
              </a:rPr>
              <a:t>Description: Calculate supGain to multiply estimated echo</a:t>
            </a:r>
          </a:p>
          <a:p>
            <a:pPr lvl="2"/>
            <a:r>
              <a:rPr lang="en-US" altLang="zh-CN" sz="1200" dirty="0"/>
              <a:t>The better echo estimation, the </a:t>
            </a:r>
            <a:r>
              <a:rPr lang="en-US" altLang="zh-CN" sz="1200" dirty="0" smtClean="0"/>
              <a:t>larger supGain is.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If farend VAD is false,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supGainCur</a:t>
            </a:r>
            <a:r>
              <a:rPr lang="en-US" altLang="zh-CN" sz="1200" dirty="0" smtClean="0">
                <a:solidFill>
                  <a:prstClr val="black"/>
                </a:solidFill>
              </a:rPr>
              <a:t> = 0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Else:</a:t>
            </a:r>
          </a:p>
          <a:p>
            <a:pPr lvl="2"/>
            <a:r>
              <a:rPr lang="en-US" altLang="zh-CN" sz="1200" dirty="0" smtClean="0">
                <a:solidFill>
                  <a:prstClr val="black"/>
                </a:solidFill>
              </a:rPr>
              <a:t>If having double talk(large variations in estimated echo), </a:t>
            </a:r>
            <a:r>
              <a:rPr lang="en-US" altLang="zh-CN" sz="1200" dirty="0" err="1">
                <a:solidFill>
                  <a:prstClr val="black"/>
                </a:solidFill>
              </a:rPr>
              <a:t>supGainCur</a:t>
            </a:r>
            <a:r>
              <a:rPr lang="en-US" altLang="zh-CN" sz="1200" dirty="0">
                <a:solidFill>
                  <a:prstClr val="black"/>
                </a:solidFill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= SUPGAIN_DEFAULT     // bad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est</a:t>
            </a:r>
            <a:r>
              <a:rPr lang="en-US" altLang="zh-CN" sz="1200" dirty="0" smtClean="0">
                <a:solidFill>
                  <a:prstClr val="black"/>
                </a:solidFill>
              </a:rPr>
              <a:t>, small gain</a:t>
            </a:r>
          </a:p>
          <a:p>
            <a:pPr lvl="2"/>
            <a:r>
              <a:rPr lang="en-US" altLang="zh-CN" sz="1200" dirty="0" smtClean="0">
                <a:solidFill>
                  <a:prstClr val="black"/>
                </a:solidFill>
              </a:rPr>
              <a:t>Else:</a:t>
            </a:r>
          </a:p>
          <a:p>
            <a:pPr lvl="3"/>
            <a:r>
              <a:rPr lang="en-US" altLang="zh-CN" sz="1200" dirty="0" smtClean="0"/>
              <a:t>This is when farend having speech and nearend have not speech. We assume this is a good estimation. </a:t>
            </a:r>
          </a:p>
          <a:p>
            <a:pPr lvl="3"/>
            <a:r>
              <a:rPr lang="en-US" altLang="zh-CN" sz="1200" dirty="0" smtClean="0"/>
              <a:t>The larger </a:t>
            </a:r>
            <a:r>
              <a:rPr lang="en-US" altLang="zh-CN" sz="1200" dirty="0" err="1" smtClean="0"/>
              <a:t>echoEnergy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nearEnerge</a:t>
            </a:r>
            <a:r>
              <a:rPr lang="en-US" altLang="zh-CN" sz="1200" dirty="0" smtClean="0"/>
              <a:t> is, </a:t>
            </a:r>
            <a:r>
              <a:rPr lang="en-US" altLang="zh-CN" sz="1200" dirty="0"/>
              <a:t>the </a:t>
            </a:r>
            <a:r>
              <a:rPr lang="en-US" altLang="zh-CN" sz="1200" dirty="0" smtClean="0"/>
              <a:t>larger the </a:t>
            </a:r>
            <a:r>
              <a:rPr lang="en-US" altLang="zh-CN" sz="1200" dirty="0" err="1">
                <a:solidFill>
                  <a:prstClr val="black"/>
                </a:solidFill>
              </a:rPr>
              <a:t>supGainCur</a:t>
            </a:r>
            <a:r>
              <a:rPr lang="en-US" altLang="zh-CN" sz="1200" dirty="0">
                <a:solidFill>
                  <a:prstClr val="black"/>
                </a:solidFill>
              </a:rPr>
              <a:t> </a:t>
            </a:r>
            <a:r>
              <a:rPr lang="en-US" altLang="zh-CN" sz="1200" dirty="0" smtClean="0"/>
              <a:t>is.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Smooth supGain: supGain</a:t>
            </a:r>
            <a:r>
              <a:rPr lang="en-US" altLang="zh-CN" sz="1200" dirty="0">
                <a:solidFill>
                  <a:prstClr val="black"/>
                </a:solidFill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= 15/16 * supGain + 1/16 * max(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supGainCur</a:t>
            </a:r>
            <a:r>
              <a:rPr lang="en-US" altLang="zh-CN" sz="1200" dirty="0" smtClean="0">
                <a:solidFill>
                  <a:prstClr val="black"/>
                </a:solidFill>
              </a:rPr>
              <a:t>, 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supGainOld</a:t>
            </a:r>
            <a:r>
              <a:rPr lang="en-US" altLang="zh-CN" sz="12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Calculate </a:t>
            </a:r>
            <a:r>
              <a:rPr lang="en-US" altLang="zh-CN" sz="1600" dirty="0" smtClean="0">
                <a:solidFill>
                  <a:srgbClr val="FF0000"/>
                </a:solidFill>
              </a:rPr>
              <a:t>Wiener filter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hnl</a:t>
            </a:r>
            <a:r>
              <a:rPr lang="en-US" altLang="zh-CN" sz="1600" dirty="0" smtClean="0">
                <a:solidFill>
                  <a:srgbClr val="FF0000"/>
                </a:solidFill>
              </a:rPr>
              <a:t>[]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200" dirty="0" smtClean="0">
                <a:solidFill>
                  <a:prstClr val="black"/>
                </a:solidFill>
              </a:rPr>
              <a:t>Description: Smooth echo &amp; near  magnitude spectru</a:t>
            </a:r>
            <a:r>
              <a:rPr lang="en-US" altLang="zh-CN" sz="1200" dirty="0">
                <a:solidFill>
                  <a:prstClr val="black"/>
                </a:solidFill>
              </a:rPr>
              <a:t>m</a:t>
            </a:r>
            <a:r>
              <a:rPr lang="en-US" altLang="zh-CN" sz="1200" dirty="0" smtClean="0">
                <a:solidFill>
                  <a:prstClr val="black"/>
                </a:solidFill>
              </a:rPr>
              <a:t>, and calculate Wiener filter coeff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Smooth echoEst to echoFilt: echoFilt[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200" dirty="0" smtClean="0">
                <a:solidFill>
                  <a:prstClr val="black"/>
                </a:solidFill>
              </a:rPr>
              <a:t>] = 206/256 * echoFilt[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200" dirty="0" smtClean="0">
                <a:solidFill>
                  <a:prstClr val="black"/>
                </a:solidFill>
              </a:rPr>
              <a:t>] + 50/256 * echoEst[</a:t>
            </a:r>
            <a:r>
              <a:rPr lang="en-US" altLang="zh-CN" sz="12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1200" dirty="0" smtClean="0">
                <a:solidFill>
                  <a:prstClr val="black"/>
                </a:solidFill>
              </a:rPr>
              <a:t>] 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Smooth nearEnergy to nearFilt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>
                <a:solidFill>
                  <a:prstClr val="black"/>
                </a:solidFill>
              </a:rPr>
              <a:t>Calculate Wiener filter </a:t>
            </a:r>
            <a:r>
              <a:rPr lang="en-US" altLang="zh-CN" sz="1200" dirty="0" err="1"/>
              <a:t>hnl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1 - (echoFilt[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* supGain)/nearFilt[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4328" y="1268760"/>
            <a:ext cx="1584176" cy="221484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636795" y="1838831"/>
            <a:ext cx="13809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Non-Linear Process Wiener  filter coeff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642647" y="2374935"/>
            <a:ext cx="136103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Calculate Wiener filter coeff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630162" y="2907541"/>
            <a:ext cx="140237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CalcSuppressionGain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2" idx="0"/>
            <a:endCxn id="11" idx="2"/>
          </p:cNvCxnSpPr>
          <p:nvPr/>
        </p:nvCxnSpPr>
        <p:spPr>
          <a:xfrm flipH="1" flipV="1">
            <a:off x="8323167" y="2734975"/>
            <a:ext cx="8184" cy="17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0"/>
            <a:endCxn id="10" idx="2"/>
          </p:cNvCxnSpPr>
          <p:nvPr/>
        </p:nvCxnSpPr>
        <p:spPr>
          <a:xfrm flipV="1">
            <a:off x="8323167" y="2198871"/>
            <a:ext cx="4092" cy="1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17" idx="2"/>
          </p:cNvCxnSpPr>
          <p:nvPr/>
        </p:nvCxnSpPr>
        <p:spPr>
          <a:xfrm flipV="1">
            <a:off x="8327259" y="1681867"/>
            <a:ext cx="4092" cy="15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5096" y="326758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640887" y="1420577"/>
            <a:ext cx="1380928" cy="261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Apply Wiener filter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WebRtcAecm_Process(5)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dirty="0"/>
              <a:t>Wiener </a:t>
            </a:r>
            <a:r>
              <a:rPr lang="en-US" altLang="zh-CN" sz="2800" dirty="0" smtClean="0"/>
              <a:t>filtering(include NLP</a:t>
            </a:r>
            <a:r>
              <a:rPr lang="en-US" altLang="zh-CN" sz="28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NLP(</a:t>
            </a:r>
            <a:r>
              <a:rPr lang="en-US" altLang="zh-CN" sz="1600" dirty="0">
                <a:solidFill>
                  <a:srgbClr val="FF0000"/>
                </a:solidFill>
              </a:rPr>
              <a:t>Non-Linear </a:t>
            </a:r>
            <a:r>
              <a:rPr lang="en-US" altLang="zh-CN" sz="1600" dirty="0" smtClean="0">
                <a:solidFill>
                  <a:srgbClr val="FF0000"/>
                </a:solidFill>
              </a:rPr>
              <a:t>Process)</a:t>
            </a:r>
          </a:p>
          <a:p>
            <a:pPr lvl="1"/>
            <a:r>
              <a:rPr lang="en-US" altLang="zh-CN" sz="1200" dirty="0" smtClean="0"/>
              <a:t>Description: NLP Wiener filter coeff, including min&amp;max truncate and removing outliers.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&gt; </a:t>
            </a:r>
            <a:r>
              <a:rPr lang="en-US" altLang="zh-CN" sz="1200" dirty="0" err="1" smtClean="0"/>
              <a:t>ThresholdHigh</a:t>
            </a:r>
            <a:r>
              <a:rPr lang="en-US" altLang="zh-CN" sz="1200" dirty="0" smtClean="0"/>
              <a:t>(1.0 in code):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1.0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&lt; </a:t>
            </a:r>
            <a:r>
              <a:rPr lang="en-US" altLang="zh-CN" sz="1200" dirty="0" err="1" smtClean="0"/>
              <a:t>ThresholdLow</a:t>
            </a:r>
            <a:r>
              <a:rPr lang="en-US" altLang="zh-CN" sz="1200" dirty="0" smtClean="0"/>
              <a:t> (0.2 in code):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0.0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numberOfPositive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[…]) &lt; 3: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[…] = 0.0</a:t>
            </a:r>
          </a:p>
          <a:p>
            <a:r>
              <a:rPr lang="en-US" altLang="zh-CN" sz="1400" dirty="0" smtClean="0"/>
              <a:t>Apply Wiener filter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Output[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].real   = nearend[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].real   * </a:t>
            </a:r>
            <a:r>
              <a:rPr lang="en-US" altLang="zh-CN" sz="1200" dirty="0" err="1" smtClean="0"/>
              <a:t>hnl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/>
              <a:t>Output[</a:t>
            </a:r>
            <a:r>
              <a:rPr lang="en-US" altLang="zh-CN" sz="1200" dirty="0" err="1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imag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nearend[</a:t>
            </a:r>
            <a:r>
              <a:rPr lang="en-US" altLang="zh-CN" sz="1200" dirty="0" err="1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imag</a:t>
            </a:r>
            <a:r>
              <a:rPr lang="en-US" altLang="zh-CN" sz="1200" dirty="0" smtClean="0"/>
              <a:t> * </a:t>
            </a:r>
            <a:r>
              <a:rPr lang="en-US" altLang="zh-CN" sz="1200" dirty="0" err="1"/>
              <a:t>hnl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524328" y="1484784"/>
            <a:ext cx="1584176" cy="221484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636795" y="2054855"/>
            <a:ext cx="13809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Non-Linear Process Wiener  filter coeff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42647" y="2590959"/>
            <a:ext cx="136103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Calculate Wiener filter coeff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630162" y="3123565"/>
            <a:ext cx="140237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CalcSuppressionGain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8" idx="2"/>
          </p:cNvCxnSpPr>
          <p:nvPr/>
        </p:nvCxnSpPr>
        <p:spPr>
          <a:xfrm flipH="1" flipV="1">
            <a:off x="8323167" y="2950999"/>
            <a:ext cx="8184" cy="17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0"/>
            <a:endCxn id="7" idx="2"/>
          </p:cNvCxnSpPr>
          <p:nvPr/>
        </p:nvCxnSpPr>
        <p:spPr>
          <a:xfrm flipV="1">
            <a:off x="8323167" y="2414895"/>
            <a:ext cx="4092" cy="1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14" idx="2"/>
          </p:cNvCxnSpPr>
          <p:nvPr/>
        </p:nvCxnSpPr>
        <p:spPr>
          <a:xfrm flipV="1">
            <a:off x="8327259" y="1897891"/>
            <a:ext cx="4092" cy="15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5096" y="348360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640887" y="1636601"/>
            <a:ext cx="1380928" cy="261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Apply Wiener filter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smtClean="0">
                <a:solidFill>
                  <a:prstClr val="black"/>
                </a:solidFill>
              </a:rPr>
              <a:t>WebRtcAecm_Process(6) – Generate CN(Comfort Noise)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Basic principle</a:t>
            </a:r>
          </a:p>
          <a:p>
            <a:pPr lvl="1"/>
            <a:r>
              <a:rPr lang="en-US" altLang="zh-CN" sz="1200" dirty="0" smtClean="0"/>
              <a:t>When we suppress echo, we also suppress noise. We need to compensate it. </a:t>
            </a:r>
          </a:p>
          <a:p>
            <a:pPr lvl="1"/>
            <a:r>
              <a:rPr lang="en-US" altLang="zh-CN" sz="1200" dirty="0" smtClean="0"/>
              <a:t>The magnitude of CN is dependent on noiseEst, the phase of CN is uniform random</a:t>
            </a:r>
          </a:p>
          <a:p>
            <a:pPr lvl="1"/>
            <a:r>
              <a:rPr lang="en-US" altLang="zh-CN" sz="1200" dirty="0" smtClean="0"/>
              <a:t>We can generate CN all the time, not only when near speech is silent.</a:t>
            </a:r>
          </a:p>
          <a:p>
            <a:pPr lvl="2"/>
            <a:r>
              <a:rPr lang="en-US" altLang="zh-CN" sz="1200" dirty="0" smtClean="0"/>
              <a:t>Because  the phase of CN is uniform random, so CN won’t interference near speech</a:t>
            </a:r>
          </a:p>
          <a:p>
            <a:r>
              <a:rPr lang="en-US" altLang="zh-CN" sz="1600" dirty="0"/>
              <a:t>ComfortNoise()</a:t>
            </a:r>
            <a:endParaRPr lang="zh-CN" altLang="en-US" sz="1600" dirty="0"/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Smooth estimated noise power by nearEnergy</a:t>
            </a:r>
          </a:p>
          <a:p>
            <a:pPr lvl="2"/>
            <a:r>
              <a:rPr lang="en-US" altLang="zh-CN" sz="1200" dirty="0" smtClean="0"/>
              <a:t>If noiseEst &gt; nearend, noiseEst[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= 511/512 * noiseEst[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– 1/512 * nearEnergy[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2"/>
            <a:r>
              <a:rPr lang="en-US" altLang="zh-CN" sz="1200" dirty="0" smtClean="0"/>
              <a:t>Else: </a:t>
            </a:r>
            <a:r>
              <a:rPr lang="en-US" altLang="zh-CN" sz="1200" dirty="0"/>
              <a:t>noiseEst[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</a:t>
            </a:r>
            <a:r>
              <a:rPr lang="en-US" altLang="zh-CN" sz="1200" dirty="0" smtClean="0"/>
              <a:t>= 513/512 * </a:t>
            </a:r>
            <a:r>
              <a:rPr lang="en-US" altLang="zh-CN" sz="1200" dirty="0"/>
              <a:t>noiseEst[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</a:t>
            </a:r>
            <a:r>
              <a:rPr lang="en-US" altLang="zh-CN" sz="1200" dirty="0" smtClean="0"/>
              <a:t>+ 1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Calculate magnitude of CN, so that the noise is also passed through the Wiener filter(because noise energy is estimated by nearEnergy, which is before Wiener filter). </a:t>
            </a:r>
          </a:p>
          <a:p>
            <a:pPr lvl="2"/>
            <a:r>
              <a:rPr lang="en-US" altLang="zh-CN" sz="1200" dirty="0" smtClean="0"/>
              <a:t>(echoFilt[</a:t>
            </a:r>
            <a:r>
              <a:rPr lang="en-US" altLang="zh-CN" sz="1200" dirty="0" err="1" smtClean="0"/>
              <a:t>i</a:t>
            </a:r>
            <a:r>
              <a:rPr lang="en-US" altLang="zh-CN" sz="1200" dirty="0"/>
              <a:t>] * supGain</a:t>
            </a:r>
            <a:r>
              <a:rPr lang="en-US" altLang="zh-CN" sz="1200" dirty="0" smtClean="0"/>
              <a:t>) / nearFilt[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* noiseEst[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Generate CN </a:t>
            </a:r>
          </a:p>
          <a:p>
            <a:pPr lvl="1">
              <a:buFont typeface="+mj-lt"/>
              <a:buAutoNum type="arabicPeriod"/>
            </a:pPr>
            <a:r>
              <a:rPr lang="en-US" altLang="zh-CN" sz="1200" dirty="0" smtClean="0"/>
              <a:t>Add CN to the output of Wiener filter</a:t>
            </a:r>
            <a:endParaRPr lang="en-US" altLang="zh-CN" sz="1200" dirty="0"/>
          </a:p>
          <a:p>
            <a:pPr lvl="1"/>
            <a:endParaRPr lang="en-US" altLang="zh-CN" sz="12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Potential optimization points:</a:t>
            </a:r>
          </a:p>
          <a:p>
            <a:pPr lvl="1"/>
            <a:r>
              <a:rPr lang="en-US" altLang="zh-CN" sz="1200" dirty="0" smtClean="0"/>
              <a:t>Because Live-engine use AECM, NS, AGC, near VAD before encoder, probably we can remove CN from AECM/NS/AGC/</a:t>
            </a:r>
            <a:r>
              <a:rPr lang="en-US" altLang="zh-CN" sz="1200" dirty="0" err="1" smtClean="0"/>
              <a:t>nearVAD</a:t>
            </a:r>
            <a:r>
              <a:rPr lang="en-US" altLang="zh-CN" sz="1200" dirty="0" smtClean="0"/>
              <a:t>, and just leave a noise energy estimation and pass  it to the encoder. </a:t>
            </a:r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7308304" y="1670874"/>
            <a:ext cx="158417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</a:rPr>
              <a:t>ComfortNoise()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9072" y="17838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30771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Summarize potential optimization points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The </a:t>
            </a:r>
            <a:r>
              <a:rPr lang="en-US" altLang="zh-CN" sz="1600" dirty="0" smtClean="0"/>
              <a:t>freq delay </a:t>
            </a:r>
            <a:r>
              <a:rPr lang="en-US" altLang="zh-CN" sz="1600" dirty="0"/>
              <a:t>is estimated every block, maybe we can modify to estimate every several </a:t>
            </a:r>
            <a:r>
              <a:rPr lang="en-US" altLang="zh-CN" sz="1600" dirty="0" smtClean="0"/>
              <a:t>blocks</a:t>
            </a:r>
          </a:p>
          <a:p>
            <a:r>
              <a:rPr lang="en-US" altLang="zh-CN" sz="1600" dirty="0"/>
              <a:t>Because Live-engine use AECM, NS, AGC, near VAD before encoder, probably we can remove </a:t>
            </a:r>
            <a:r>
              <a:rPr lang="en-US" altLang="zh-CN" sz="1600" dirty="0" smtClean="0"/>
              <a:t>individual CN </a:t>
            </a:r>
            <a:r>
              <a:rPr lang="en-US" altLang="zh-CN" sz="1600" dirty="0"/>
              <a:t>from AECM/NS/AGC/</a:t>
            </a:r>
            <a:r>
              <a:rPr lang="en-US" altLang="zh-CN" sz="1600" dirty="0" err="1"/>
              <a:t>nearVAD</a:t>
            </a:r>
            <a:r>
              <a:rPr lang="en-US" altLang="zh-CN" sz="1600" dirty="0"/>
              <a:t>, and just leave a noise energy estimation and pass  it to the encoder. 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508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Any updates from latest WebRTC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Official updates Since 8563(March 2015) to 11619(Feb 2016)</a:t>
            </a:r>
          </a:p>
          <a:p>
            <a:pPr lvl="1"/>
            <a:r>
              <a:rPr lang="en-US" altLang="zh-CN" sz="1600" dirty="0" smtClean="0"/>
              <a:t>Minor API change</a:t>
            </a:r>
          </a:p>
          <a:p>
            <a:pPr lvl="2"/>
            <a:r>
              <a:rPr lang="en-US" altLang="zh-CN" sz="1600" dirty="0" smtClean="0"/>
              <a:t>Change </a:t>
            </a:r>
            <a:r>
              <a:rPr lang="en-US" altLang="zh-CN" sz="1600" dirty="0" err="1" smtClean="0"/>
              <a:t>WebRtcAecm_Create</a:t>
            </a:r>
            <a:r>
              <a:rPr lang="en-US" altLang="zh-CN" sz="1600" dirty="0" smtClean="0"/>
              <a:t>()</a:t>
            </a:r>
          </a:p>
          <a:p>
            <a:pPr lvl="2"/>
            <a:r>
              <a:rPr lang="en-US" altLang="zh-CN" sz="1600" dirty="0"/>
              <a:t>Remove </a:t>
            </a:r>
            <a:r>
              <a:rPr lang="en-US" altLang="zh-CN" sz="1600" dirty="0" err="1" smtClean="0"/>
              <a:t>WebRtcAecm_get_error_code</a:t>
            </a:r>
            <a:r>
              <a:rPr lang="en-US" altLang="zh-CN" sz="1600" dirty="0" smtClean="0"/>
              <a:t>(), </a:t>
            </a:r>
            <a:r>
              <a:rPr lang="en-US" altLang="zh-CN" sz="1600" dirty="0"/>
              <a:t>add </a:t>
            </a:r>
            <a:r>
              <a:rPr lang="en-US" altLang="zh-CN" sz="1600" dirty="0" err="1" smtClean="0"/>
              <a:t>WebRtcAecm_GetBufferFarendError</a:t>
            </a:r>
            <a:r>
              <a:rPr lang="en-US" altLang="zh-CN" sz="1600" dirty="0" smtClean="0"/>
              <a:t>()</a:t>
            </a:r>
          </a:p>
          <a:p>
            <a:pPr lvl="1"/>
            <a:r>
              <a:rPr lang="en-US" altLang="zh-CN" sz="1600" dirty="0" smtClean="0"/>
              <a:t>The algorithm and implementation is </a:t>
            </a:r>
            <a:r>
              <a:rPr lang="en-US" altLang="zh-CN" sz="1600" dirty="0" smtClean="0">
                <a:solidFill>
                  <a:srgbClr val="FF0000"/>
                </a:solidFill>
              </a:rPr>
              <a:t>totally the same</a:t>
            </a:r>
            <a:r>
              <a:rPr lang="en-US" altLang="zh-CN" sz="1600" dirty="0" smtClean="0"/>
              <a:t>.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4027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/>
              <a:t>Future </a:t>
            </a:r>
            <a:r>
              <a:rPr lang="en-US" altLang="zh-CN" sz="2800" dirty="0" smtClean="0"/>
              <a:t>work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按优先级排列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理解新</a:t>
            </a:r>
            <a:r>
              <a:rPr lang="zh-CN" altLang="en-US" sz="1400" dirty="0" smtClean="0"/>
              <a:t>算法，并考虑如何集成到</a:t>
            </a:r>
            <a:r>
              <a:rPr lang="en-US" altLang="zh-CN" sz="1400" dirty="0" smtClean="0"/>
              <a:t>WebRTC</a:t>
            </a:r>
          </a:p>
          <a:p>
            <a:pPr lvl="1"/>
            <a:r>
              <a:rPr lang="zh-CN" altLang="en-US" sz="1400" dirty="0" smtClean="0"/>
              <a:t>在</a:t>
            </a: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上搭建一个统一的音频算法测试平台</a:t>
            </a:r>
            <a:endParaRPr lang="en-US" altLang="zh-CN" sz="1400" dirty="0" smtClean="0"/>
          </a:p>
          <a:p>
            <a:pPr lvl="2"/>
            <a:r>
              <a:rPr lang="zh-CN" altLang="en-US" sz="1200" dirty="0"/>
              <a:t>不着急动手去写</a:t>
            </a:r>
            <a:r>
              <a:rPr lang="zh-CN" altLang="en-US" sz="1200" dirty="0" smtClean="0"/>
              <a:t>代码，需要</a:t>
            </a:r>
            <a:r>
              <a:rPr lang="en-US" altLang="zh-CN" sz="1200" dirty="0" smtClean="0"/>
              <a:t>Android team</a:t>
            </a:r>
            <a:r>
              <a:rPr lang="zh-CN" altLang="en-US" sz="1200" dirty="0" smtClean="0"/>
              <a:t>的帮助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目前，主要是不断思考、提炼需求的细节，考虑可扩展到其他</a:t>
            </a:r>
            <a:r>
              <a:rPr lang="en-US" altLang="zh-CN" sz="1200" dirty="0" smtClean="0"/>
              <a:t>module</a:t>
            </a:r>
            <a:r>
              <a:rPr lang="zh-CN" altLang="en-US" sz="1200" dirty="0" smtClean="0"/>
              <a:t>的测试，如</a:t>
            </a:r>
            <a:r>
              <a:rPr lang="en-US" altLang="zh-CN" sz="1200" dirty="0" smtClean="0"/>
              <a:t>NS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resampler</a:t>
            </a:r>
            <a:r>
              <a:rPr lang="zh-CN" altLang="en-US" sz="1200" dirty="0" smtClean="0"/>
              <a:t>等</a:t>
            </a:r>
            <a:endParaRPr lang="en-US" altLang="zh-CN" sz="1200" dirty="0" smtClean="0"/>
          </a:p>
          <a:p>
            <a:pPr lvl="1"/>
            <a:r>
              <a:rPr lang="zh-CN" altLang="en-US" sz="1400" dirty="0" smtClean="0"/>
              <a:t>自己感兴趣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学习内容</a:t>
            </a:r>
            <a:endParaRPr lang="en-US" altLang="zh-CN" sz="1400" dirty="0" smtClean="0"/>
          </a:p>
          <a:p>
            <a:pPr lvl="2"/>
            <a:r>
              <a:rPr lang="zh-CN" altLang="en-US" sz="1200" dirty="0" smtClean="0"/>
              <a:t>了解</a:t>
            </a:r>
            <a:r>
              <a:rPr lang="en-US" altLang="zh-CN" sz="1200" dirty="0" smtClean="0"/>
              <a:t>WebRTC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AEC</a:t>
            </a:r>
            <a:r>
              <a:rPr lang="zh-CN" altLang="en-US" sz="1200" dirty="0" smtClean="0"/>
              <a:t>模块，比较</a:t>
            </a:r>
            <a:r>
              <a:rPr lang="en-US" altLang="zh-CN" sz="1200" dirty="0" smtClean="0"/>
              <a:t>AECM</a:t>
            </a:r>
            <a:r>
              <a:rPr lang="zh-CN" altLang="en-US" sz="1200" dirty="0" smtClean="0"/>
              <a:t>是如何在</a:t>
            </a:r>
            <a:r>
              <a:rPr lang="en-US" altLang="zh-CN" sz="1200" dirty="0" smtClean="0"/>
              <a:t>AEC</a:t>
            </a:r>
            <a:r>
              <a:rPr lang="zh-CN" altLang="en-US" sz="1200" dirty="0" smtClean="0"/>
              <a:t>的基础上做运算速度优化的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24846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Basic theory(1) </a:t>
            </a:r>
            <a:r>
              <a:rPr lang="en-US" altLang="zh-CN" sz="2800" dirty="0" smtClean="0">
                <a:solidFill>
                  <a:prstClr val="black"/>
                </a:solidFill>
              </a:rPr>
              <a:t>-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Block(64 samples) alignment between farend spectrum and nearend spectrum</a:t>
            </a:r>
          </a:p>
          <a:p>
            <a:pPr lvl="1"/>
            <a:r>
              <a:rPr lang="en-US" altLang="zh-CN" sz="1200" dirty="0" smtClean="0"/>
              <a:t>Both AEC and AECM using binary spectrum to define the similarity of nearend and farend.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 smtClean="0"/>
              <a:t>AEC use NLMS to estimate echo </a:t>
            </a:r>
            <a:r>
              <a:rPr lang="en-US" altLang="zh-CN" sz="1600" dirty="0" smtClean="0">
                <a:solidFill>
                  <a:srgbClr val="FF0000"/>
                </a:solidFill>
              </a:rPr>
              <a:t>magnitude and phase </a:t>
            </a:r>
            <a:r>
              <a:rPr lang="en-US" altLang="zh-CN" sz="1600" dirty="0" smtClean="0"/>
              <a:t>spectrum</a:t>
            </a:r>
          </a:p>
          <a:p>
            <a:pPr lvl="1"/>
            <a:r>
              <a:rPr lang="en-US" altLang="zh-CN" sz="1200" dirty="0" smtClean="0"/>
              <a:t>Echo can be removed from nearend signal just by NLMS here.</a:t>
            </a:r>
          </a:p>
          <a:p>
            <a:r>
              <a:rPr lang="en-US" altLang="zh-CN" sz="1600" dirty="0" smtClean="0"/>
              <a:t>AECM use NLMS only to estimate echo </a:t>
            </a:r>
            <a:r>
              <a:rPr lang="en-US" altLang="zh-CN" sz="1600" dirty="0" smtClean="0">
                <a:solidFill>
                  <a:srgbClr val="FF0000"/>
                </a:solidFill>
              </a:rPr>
              <a:t>magnitude</a:t>
            </a:r>
            <a:r>
              <a:rPr lang="en-US" altLang="zh-CN" sz="1600" dirty="0" smtClean="0"/>
              <a:t> spectrum</a:t>
            </a:r>
          </a:p>
          <a:p>
            <a:pPr lvl="1"/>
            <a:r>
              <a:rPr lang="en-US" altLang="zh-CN" sz="1200" dirty="0" smtClean="0"/>
              <a:t>Can save &gt;75% computation, but cannot remove echo here. 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AEC use Wiener filtering, just for NLP</a:t>
            </a:r>
          </a:p>
          <a:p>
            <a:pPr lvl="1"/>
            <a:r>
              <a:rPr lang="en-US" altLang="zh-CN" sz="1200" dirty="0" smtClean="0"/>
              <a:t>AEC can live without Wiener filtering</a:t>
            </a:r>
          </a:p>
          <a:p>
            <a:r>
              <a:rPr lang="en-US" altLang="zh-CN" sz="1600" dirty="0" smtClean="0"/>
              <a:t>AECM use Wiener filtering, not only for NLP, but also to remove echo from nearend signal</a:t>
            </a:r>
          </a:p>
          <a:p>
            <a:pPr lvl="1"/>
            <a:r>
              <a:rPr lang="en-US" altLang="zh-CN" sz="1200" dirty="0" smtClean="0"/>
              <a:t>AECM cannot live without Wiener filtering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31840" y="1556792"/>
            <a:ext cx="280831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Echo estimation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(NLMS adaptive filtering)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8" idx="3"/>
            <a:endCxn id="4" idx="1"/>
          </p:cNvCxnSpPr>
          <p:nvPr/>
        </p:nvCxnSpPr>
        <p:spPr>
          <a:xfrm>
            <a:off x="2627784" y="19528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44208" y="1556792"/>
            <a:ext cx="187220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Wiener Filtering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(including NLP)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5940152" y="19528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</p:cNvCxnSpPr>
          <p:nvPr/>
        </p:nvCxnSpPr>
        <p:spPr>
          <a:xfrm>
            <a:off x="8316416" y="19528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55576" y="1556792"/>
            <a:ext cx="187220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Block alignment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 freq domain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endCxn id="28" idx="1"/>
          </p:cNvCxnSpPr>
          <p:nvPr/>
        </p:nvCxnSpPr>
        <p:spPr>
          <a:xfrm>
            <a:off x="251520" y="19528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4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/>
              <a:t>Basic </a:t>
            </a:r>
            <a:r>
              <a:rPr lang="en-US" altLang="zh-CN" sz="2800" dirty="0" smtClean="0"/>
              <a:t>theory(2) - NLMS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429000"/>
            <a:ext cx="88569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NLMS(Normalized Least Mean Square)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Known:  farend x(n), nearend s(n) + d(n), where d(n) is the real echo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Target: estimate adaptive filter h^(n), so that to estimate echo d^(n)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Cost function: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                                      </a:t>
            </a:r>
            <a:r>
              <a:rPr lang="en-US" altLang="zh-CN" dirty="0"/>
              <a:t>L is the filter length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Iteration(should only updates when nearend speech s(n) is silent):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                                                             // </a:t>
            </a:r>
            <a:r>
              <a:rPr lang="en-US" altLang="zh-CN" b="1" dirty="0" smtClean="0"/>
              <a:t>h^</a:t>
            </a:r>
            <a:r>
              <a:rPr lang="en-US" altLang="zh-CN" dirty="0" smtClean="0"/>
              <a:t>(n) is the results after the </a:t>
            </a:r>
            <a:r>
              <a:rPr lang="en-US" altLang="zh-CN" dirty="0" err="1" smtClean="0"/>
              <a:t>n’th</a:t>
            </a:r>
            <a:r>
              <a:rPr lang="en-US" altLang="zh-CN" dirty="0" smtClean="0"/>
              <a:t> iteration  </a:t>
            </a:r>
          </a:p>
          <a:p>
            <a:pPr lvl="1"/>
            <a:r>
              <a:rPr lang="en-US" altLang="zh-CN" dirty="0" smtClean="0"/>
              <a:t>                    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Freq domain(WebRTC used): the same (from 《</a:t>
            </a:r>
            <a:r>
              <a:rPr lang="zh-CN" altLang="en-US" dirty="0" smtClean="0"/>
              <a:t>现代信号处理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张贤达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Ref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Thesis2001: Stereophonic </a:t>
            </a:r>
            <a:r>
              <a:rPr lang="en-US" altLang="zh-CN" sz="1400" dirty="0"/>
              <a:t>Acoustic Echo Cancellation -  Theory and </a:t>
            </a:r>
            <a:r>
              <a:rPr lang="en-US" altLang="zh-CN" sz="1400" dirty="0" smtClean="0"/>
              <a:t>Implementation</a:t>
            </a:r>
            <a:endParaRPr lang="zh-CN" alt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5875"/>
            <a:ext cx="48291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73216"/>
            <a:ext cx="30670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7" y="4510350"/>
            <a:ext cx="2085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prstClr val="black"/>
                </a:solidFill>
              </a:rPr>
              <a:t>Basic </a:t>
            </a:r>
            <a:r>
              <a:rPr lang="en-US" altLang="zh-CN" sz="2800" dirty="0" smtClean="0">
                <a:solidFill>
                  <a:prstClr val="black"/>
                </a:solidFill>
              </a:rPr>
              <a:t>theory(3) </a:t>
            </a:r>
            <a:r>
              <a:rPr lang="en-US" altLang="zh-CN" sz="2800" dirty="0">
                <a:solidFill>
                  <a:prstClr val="black"/>
                </a:solidFill>
              </a:rPr>
              <a:t>- Wiener </a:t>
            </a:r>
            <a:r>
              <a:rPr lang="en-US" altLang="zh-CN" sz="2800" dirty="0" smtClean="0">
                <a:solidFill>
                  <a:prstClr val="black"/>
                </a:solidFill>
              </a:rPr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5257800"/>
          </a:xfrm>
        </p:spPr>
        <p:txBody>
          <a:bodyPr/>
          <a:lstStyle/>
          <a:p>
            <a:r>
              <a:rPr lang="en-US" altLang="zh-CN" sz="1600" dirty="0" smtClean="0"/>
              <a:t>Model</a:t>
            </a:r>
          </a:p>
          <a:p>
            <a:pPr lvl="1"/>
            <a:r>
              <a:rPr lang="en-US" altLang="zh-CN" sz="1200" dirty="0"/>
              <a:t>x[n] is a WSS random process that we have </a:t>
            </a:r>
            <a:r>
              <a:rPr lang="en-US" altLang="zh-CN" sz="1200" dirty="0" smtClean="0"/>
              <a:t>measured.</a:t>
            </a:r>
          </a:p>
          <a:p>
            <a:pPr lvl="1"/>
            <a:r>
              <a:rPr lang="en-US" altLang="zh-CN" sz="1200" dirty="0" smtClean="0"/>
              <a:t>y[n] is the target process that is jointly WSS with x[n]</a:t>
            </a:r>
          </a:p>
          <a:p>
            <a:pPr lvl="1"/>
            <a:r>
              <a:rPr lang="en-US" altLang="zh-CN" sz="1200" dirty="0" smtClean="0"/>
              <a:t>We want to </a:t>
            </a:r>
            <a:r>
              <a:rPr lang="en-US" altLang="zh-CN" sz="1200" dirty="0"/>
              <a:t>determine </a:t>
            </a:r>
            <a:r>
              <a:rPr lang="en-US" altLang="zh-CN" sz="1200" dirty="0" smtClean="0"/>
              <a:t>the h[n] </a:t>
            </a:r>
            <a:r>
              <a:rPr lang="en-US" altLang="zh-CN" sz="1200" dirty="0"/>
              <a:t>such that </a:t>
            </a:r>
            <a:r>
              <a:rPr lang="en-US" altLang="zh-CN" sz="1200" dirty="0" smtClean="0"/>
              <a:t>y^[n] is </a:t>
            </a:r>
            <a:r>
              <a:rPr lang="en-US" altLang="zh-CN" sz="1200" dirty="0"/>
              <a:t>the minimum-mean-square-error (MMSE</a:t>
            </a:r>
            <a:r>
              <a:rPr lang="en-US" altLang="zh-CN" sz="1200" dirty="0" smtClean="0"/>
              <a:t>) estimate of y[n]</a:t>
            </a:r>
          </a:p>
          <a:p>
            <a:r>
              <a:rPr lang="en-US" altLang="zh-CN" sz="1600" dirty="0" smtClean="0"/>
              <a:t>Cost function</a:t>
            </a:r>
          </a:p>
          <a:p>
            <a:pPr lvl="1"/>
            <a:r>
              <a:rPr lang="en-US" altLang="zh-CN" sz="1200" dirty="0" smtClean="0"/>
              <a:t> </a:t>
            </a: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 smtClean="0"/>
              <a:t>Where: </a:t>
            </a:r>
          </a:p>
          <a:p>
            <a:r>
              <a:rPr lang="en-US" altLang="zh-CN" sz="1600" dirty="0" smtClean="0"/>
              <a:t>Solution</a:t>
            </a:r>
          </a:p>
          <a:p>
            <a:pPr lvl="1"/>
            <a:r>
              <a:rPr lang="en-US" altLang="zh-CN" sz="1200" dirty="0" smtClean="0"/>
              <a:t>   let  e(n) = 0, we can get: </a:t>
            </a:r>
          </a:p>
          <a:p>
            <a:pPr lvl="1"/>
            <a:r>
              <a:rPr lang="en-US" altLang="zh-CN" sz="1200" dirty="0" smtClean="0"/>
              <a:t> </a:t>
            </a:r>
            <a:endParaRPr lang="en-US" altLang="zh-CN" sz="1200" dirty="0"/>
          </a:p>
          <a:p>
            <a:pPr lvl="1"/>
            <a:endParaRPr lang="en-US" altLang="zh-CN" sz="1200" dirty="0" smtClean="0"/>
          </a:p>
          <a:p>
            <a:r>
              <a:rPr lang="en-US" altLang="zh-CN" sz="1600" dirty="0" smtClean="0"/>
              <a:t>An example from Wiki:</a:t>
            </a:r>
          </a:p>
          <a:p>
            <a:pPr lvl="1"/>
            <a:r>
              <a:rPr lang="en-US" altLang="zh-CN" sz="1200" dirty="0" smtClean="0"/>
              <a:t>Seems not very good</a:t>
            </a:r>
            <a:r>
              <a:rPr lang="en-US" altLang="zh-CN" sz="1200" dirty="0" smtClean="0">
                <a:sym typeface="Wingdings" panose="05000000000000000000" pitchFamily="2" charset="2"/>
              </a:rPr>
              <a:t></a:t>
            </a:r>
            <a:endParaRPr lang="en-US" altLang="zh-CN" sz="1200" dirty="0"/>
          </a:p>
          <a:p>
            <a:r>
              <a:rPr lang="en-US" altLang="zh-CN" sz="1600" dirty="0" smtClean="0"/>
              <a:t>Application in WebRTC</a:t>
            </a:r>
          </a:p>
          <a:p>
            <a:pPr lvl="1"/>
            <a:r>
              <a:rPr lang="en-US" altLang="zh-CN" sz="1200" dirty="0" smtClean="0"/>
              <a:t>the input x(n) is nearend signal: s(n) + d(n) + noise</a:t>
            </a:r>
          </a:p>
          <a:p>
            <a:pPr lvl="1"/>
            <a:r>
              <a:rPr lang="en-US" altLang="zh-CN" sz="1200" dirty="0" smtClean="0"/>
              <a:t>the output y(n) is the  echo-removed signal: s(n) </a:t>
            </a:r>
          </a:p>
          <a:p>
            <a:pPr lvl="1"/>
            <a:r>
              <a:rPr lang="en-US" altLang="zh-CN" sz="1200" dirty="0" smtClean="0"/>
              <a:t>The problem can be described as: estimate the nearend speech s(n) from the measured nearend signal s(n) + d(n), which is blurred by echo of farend speech.  </a:t>
            </a:r>
          </a:p>
          <a:p>
            <a:pPr lvl="1"/>
            <a:r>
              <a:rPr lang="en-US" altLang="zh-CN" sz="1200" dirty="0" smtClean="0"/>
              <a:t>Derivation: H = </a:t>
            </a:r>
            <a:r>
              <a:rPr lang="en-US" altLang="zh-CN" sz="1200" dirty="0" err="1" smtClean="0"/>
              <a:t>Syx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Sxx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s+d</a:t>
            </a:r>
            <a:r>
              <a:rPr lang="en-US" altLang="zh-CN" sz="1200" dirty="0" smtClean="0"/>
              <a:t>)/S(</a:t>
            </a:r>
            <a:r>
              <a:rPr lang="en-US" altLang="zh-CN" sz="1200" dirty="0" err="1" smtClean="0"/>
              <a:t>s+d</a:t>
            </a:r>
            <a:r>
              <a:rPr lang="en-US" altLang="zh-CN" sz="1200" dirty="0" smtClean="0"/>
              <a:t>)(</a:t>
            </a:r>
            <a:r>
              <a:rPr lang="en-US" altLang="zh-CN" sz="1200" dirty="0" err="1" smtClean="0"/>
              <a:t>s+d</a:t>
            </a:r>
            <a:r>
              <a:rPr lang="en-US" altLang="zh-CN" sz="1200" dirty="0" smtClean="0"/>
              <a:t>) = </a:t>
            </a:r>
            <a:r>
              <a:rPr lang="en-US" altLang="zh-CN" sz="1200" dirty="0" err="1" smtClean="0"/>
              <a:t>Sss</a:t>
            </a:r>
            <a:r>
              <a:rPr lang="en-US" altLang="zh-CN" sz="1200" dirty="0" smtClean="0"/>
              <a:t>/(</a:t>
            </a:r>
            <a:r>
              <a:rPr lang="en-US" altLang="zh-CN" sz="1200" dirty="0" err="1" smtClean="0"/>
              <a:t>Sss+Sdd</a:t>
            </a:r>
            <a:r>
              <a:rPr lang="en-US" altLang="zh-CN" sz="1200" dirty="0" smtClean="0"/>
              <a:t>) = 1 – </a:t>
            </a:r>
            <a:r>
              <a:rPr lang="en-US" altLang="zh-CN" sz="1200" dirty="0" err="1" smtClean="0"/>
              <a:t>Sdd</a:t>
            </a:r>
            <a:r>
              <a:rPr lang="en-US" altLang="zh-CN" sz="1200" dirty="0" smtClean="0"/>
              <a:t>/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Sss+Sdd</a:t>
            </a:r>
            <a:r>
              <a:rPr lang="en-US" altLang="zh-CN" sz="1200" dirty="0" smtClean="0"/>
              <a:t>) = 1 – </a:t>
            </a:r>
            <a:r>
              <a:rPr lang="en-US" altLang="zh-CN" sz="1200" dirty="0" err="1" smtClean="0"/>
              <a:t>echoEnergy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nearendEnergy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echoEnergy</a:t>
            </a:r>
            <a:r>
              <a:rPr lang="en-US" altLang="zh-CN" sz="1200" dirty="0" smtClean="0"/>
              <a:t> is estimated by NLMS ahead.</a:t>
            </a:r>
            <a:endParaRPr lang="en-US" altLang="zh-CN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7" y="1304181"/>
            <a:ext cx="4391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16" y="2827784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872" y="3212976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84687"/>
            <a:ext cx="23717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710778" y="3933056"/>
            <a:ext cx="4341465" cy="1820441"/>
            <a:chOff x="4767039" y="2563738"/>
            <a:chExt cx="4341465" cy="18204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039" y="2563738"/>
              <a:ext cx="21812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329" y="2564904"/>
              <a:ext cx="2162175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09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/>
              <a:t>Two </a:t>
            </a:r>
            <a:r>
              <a:rPr lang="en-US" altLang="zh-CN" sz="2800" dirty="0" smtClean="0"/>
              <a:t>main AECM APIs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WebRtcAecm_BufferFarend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en-US" altLang="zh-CN" sz="1600" dirty="0"/>
              <a:t>Inserts </a:t>
            </a:r>
            <a:r>
              <a:rPr lang="en-US" altLang="zh-CN" sz="1600" dirty="0" smtClean="0"/>
              <a:t>a frame of data, which is </a:t>
            </a:r>
            <a:r>
              <a:rPr lang="en-US" altLang="zh-CN" sz="1600" dirty="0"/>
              <a:t>80 or 160 </a:t>
            </a:r>
            <a:r>
              <a:rPr lang="en-US" altLang="zh-CN" sz="1600" dirty="0" smtClean="0"/>
              <a:t>samples, </a:t>
            </a:r>
            <a:r>
              <a:rPr lang="en-US" altLang="zh-CN" sz="1600" dirty="0"/>
              <a:t>into the farend buffer.</a:t>
            </a:r>
            <a:endParaRPr lang="en-US" altLang="zh-CN" sz="1600" dirty="0" smtClean="0"/>
          </a:p>
          <a:p>
            <a:r>
              <a:rPr lang="en-US" altLang="zh-CN" sz="2000" dirty="0" err="1" smtClean="0"/>
              <a:t>WebRtcAecm_Process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en-US" altLang="zh-CN" sz="1600" dirty="0"/>
              <a:t>Runs the AECM on </a:t>
            </a:r>
            <a:r>
              <a:rPr lang="en-US" altLang="zh-CN" sz="1600" dirty="0" smtClean="0"/>
              <a:t>a frame </a:t>
            </a:r>
            <a:r>
              <a:rPr lang="en-US" altLang="zh-CN" sz="1600" dirty="0"/>
              <a:t>of </a:t>
            </a:r>
            <a:r>
              <a:rPr lang="en-US" altLang="zh-CN" sz="1600" dirty="0" smtClean="0"/>
              <a:t>data</a:t>
            </a:r>
            <a:r>
              <a:rPr lang="en-US" altLang="zh-CN" sz="1600" dirty="0"/>
              <a:t>, which is 80 or 160 </a:t>
            </a:r>
            <a:r>
              <a:rPr lang="en-US" altLang="zh-CN" sz="1600" dirty="0" smtClean="0"/>
              <a:t>samples. </a:t>
            </a:r>
          </a:p>
          <a:p>
            <a:pPr lvl="1"/>
            <a:r>
              <a:rPr lang="en-US" altLang="zh-CN" sz="1600" dirty="0" smtClean="0"/>
              <a:t>The process is mainly in freq domain block by block. Each block is 64 samples.  </a:t>
            </a:r>
          </a:p>
          <a:p>
            <a:pPr lvl="1"/>
            <a:endParaRPr lang="zh-CN" altLang="en-US" sz="16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39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/>
              <a:t>AEC/AECM </a:t>
            </a:r>
            <a:r>
              <a:rPr lang="en-US" altLang="zh-CN" sz="2800" dirty="0"/>
              <a:t>is integrated in WebRTC(1</a:t>
            </a:r>
            <a:r>
              <a:rPr lang="en-US" altLang="zh-CN" sz="2800" dirty="0" smtClean="0"/>
              <a:t>) - Overview 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710855" y="1547737"/>
            <a:ext cx="6336704" cy="4473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70895" y="1736812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RTP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59090" y="2268380"/>
            <a:ext cx="130373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NetEQ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(decoder included)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943103" y="4119462"/>
            <a:ext cx="1564999" cy="173922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91375" y="1736812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RTP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391376" y="2297252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Encoder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06746" y="2884204"/>
            <a:ext cx="1049379" cy="29429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Mixer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391376" y="4149080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91376" y="3527921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</a:t>
            </a:r>
            <a:r>
              <a:rPr lang="en-US" altLang="zh-CN" sz="1000" dirty="0" smtClean="0">
                <a:solidFill>
                  <a:schemeClr val="tx1"/>
                </a:solidFill>
              </a:rPr>
              <a:t>earend VAD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391376" y="4792815"/>
            <a:ext cx="108012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Noise Suppression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159127" y="4591581"/>
            <a:ext cx="1080120" cy="40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Adaptive Filter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</a:rPr>
              <a:t>h^(n)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30735" y="4473752"/>
            <a:ext cx="864096" cy="7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Room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Reflections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</a:rPr>
              <a:t>h(n)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070895" y="2884204"/>
            <a:ext cx="1080120" cy="2853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Mixer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17" idx="2"/>
            <a:endCxn id="31" idx="0"/>
          </p:cNvCxnSpPr>
          <p:nvPr/>
        </p:nvCxnSpPr>
        <p:spPr>
          <a:xfrm>
            <a:off x="2610955" y="2628420"/>
            <a:ext cx="0" cy="255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2"/>
            <a:endCxn id="17" idx="0"/>
          </p:cNvCxnSpPr>
          <p:nvPr/>
        </p:nvCxnSpPr>
        <p:spPr>
          <a:xfrm>
            <a:off x="2610955" y="2096852"/>
            <a:ext cx="0" cy="171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314811" y="3337155"/>
            <a:ext cx="353180" cy="523893"/>
            <a:chOff x="618420" y="2996988"/>
            <a:chExt cx="929244" cy="914400"/>
          </a:xfrm>
        </p:grpSpPr>
        <p:sp>
          <p:nvSpPr>
            <p:cNvPr id="40" name="流程图: 手动操作 39"/>
            <p:cNvSpPr/>
            <p:nvPr/>
          </p:nvSpPr>
          <p:spPr>
            <a:xfrm rot="16200000">
              <a:off x="467544" y="3147864"/>
              <a:ext cx="914400" cy="612648"/>
            </a:xfrm>
            <a:prstGeom prst="flowChartManualOpe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过程 40"/>
            <p:cNvSpPr/>
            <p:nvPr/>
          </p:nvSpPr>
          <p:spPr>
            <a:xfrm>
              <a:off x="1231068" y="3140968"/>
              <a:ext cx="316596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肘形连接符 43"/>
          <p:cNvCxnSpPr>
            <a:stCxn id="31" idx="2"/>
          </p:cNvCxnSpPr>
          <p:nvPr/>
        </p:nvCxnSpPr>
        <p:spPr>
          <a:xfrm rot="5400000">
            <a:off x="1941012" y="2939411"/>
            <a:ext cx="439786" cy="9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5400000">
            <a:off x="7482238" y="343974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Phone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58306" y="4060083"/>
            <a:ext cx="151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x(n)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9581" y="5240233"/>
            <a:ext cx="84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d(n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79712" y="3356992"/>
            <a:ext cx="189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Farend speech x(n)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4687461" y="6346610"/>
            <a:ext cx="1271866" cy="234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3103" y="6581001"/>
            <a:ext cx="180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nearend speech s(n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endCxn id="3" idx="2"/>
          </p:cNvCxnSpPr>
          <p:nvPr/>
        </p:nvCxnSpPr>
        <p:spPr>
          <a:xfrm flipV="1">
            <a:off x="4682360" y="6309321"/>
            <a:ext cx="5101" cy="480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67239" y="633789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n</a:t>
            </a:r>
            <a:r>
              <a:rPr lang="en-US" altLang="zh-CN" dirty="0" smtClean="0"/>
              <a:t>earend noise </a:t>
            </a:r>
            <a:r>
              <a:rPr lang="en-US" altLang="zh-CN" dirty="0"/>
              <a:t>w(n)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3" idx="6"/>
            <a:endCxn id="83" idx="4"/>
          </p:cNvCxnSpPr>
          <p:nvPr/>
        </p:nvCxnSpPr>
        <p:spPr>
          <a:xfrm flipV="1">
            <a:off x="4687461" y="5637148"/>
            <a:ext cx="11726" cy="384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9" idx="2"/>
            <a:endCxn id="83" idx="0"/>
          </p:cNvCxnSpPr>
          <p:nvPr/>
        </p:nvCxnSpPr>
        <p:spPr>
          <a:xfrm>
            <a:off x="4699187" y="4997333"/>
            <a:ext cx="0" cy="418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82360" y="4997333"/>
            <a:ext cx="84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d^(n)</a:t>
            </a:r>
            <a:endParaRPr lang="zh-CN" altLang="en-US" dirty="0"/>
          </a:p>
        </p:txBody>
      </p:sp>
      <p:cxnSp>
        <p:nvCxnSpPr>
          <p:cNvPr id="73" name="肘形连接符 72"/>
          <p:cNvCxnSpPr>
            <a:stCxn id="83" idx="6"/>
            <a:endCxn id="28" idx="2"/>
          </p:cNvCxnSpPr>
          <p:nvPr/>
        </p:nvCxnSpPr>
        <p:spPr>
          <a:xfrm flipV="1">
            <a:off x="4807199" y="5152855"/>
            <a:ext cx="2124237" cy="373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55273" y="5487615"/>
            <a:ext cx="2789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s(n)  + e(n), 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where e(n) = d( n) - d^(n) + </a:t>
            </a:r>
            <a:r>
              <a:rPr lang="en-US" altLang="zh-CN" sz="1200" dirty="0">
                <a:solidFill>
                  <a:srgbClr val="FF0000"/>
                </a:solidFill>
              </a:rPr>
              <a:t>w(n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91175" y="5415607"/>
            <a:ext cx="216024" cy="2215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465161" y="5537716"/>
            <a:ext cx="3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447159" y="5127575"/>
            <a:ext cx="3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950042" y="4077072"/>
            <a:ext cx="77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AEC/</a:t>
            </a:r>
          </a:p>
          <a:p>
            <a:r>
              <a:rPr lang="en-US" altLang="zh-CN" sz="1000" dirty="0" smtClean="0"/>
              <a:t>AECM</a:t>
            </a:r>
            <a:endParaRPr lang="zh-CN" altLang="en-US" sz="1000" dirty="0"/>
          </a:p>
        </p:txBody>
      </p:sp>
      <p:grpSp>
        <p:nvGrpSpPr>
          <p:cNvPr id="91" name="组合 90"/>
          <p:cNvGrpSpPr/>
          <p:nvPr/>
        </p:nvGrpSpPr>
        <p:grpSpPr>
          <a:xfrm rot="16200000">
            <a:off x="4387524" y="5673153"/>
            <a:ext cx="774086" cy="606261"/>
            <a:chOff x="1853698" y="5301208"/>
            <a:chExt cx="774086" cy="606261"/>
          </a:xfrm>
        </p:grpSpPr>
        <p:grpSp>
          <p:nvGrpSpPr>
            <p:cNvPr id="14" name="组合 13"/>
            <p:cNvGrpSpPr/>
            <p:nvPr/>
          </p:nvGrpSpPr>
          <p:grpSpPr>
            <a:xfrm>
              <a:off x="1907704" y="5301208"/>
              <a:ext cx="288032" cy="432048"/>
              <a:chOff x="1115616" y="5085184"/>
              <a:chExt cx="288032" cy="432048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115616" y="515719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1399547" y="5085184"/>
                <a:ext cx="0" cy="432048"/>
              </a:xfrm>
              <a:prstGeom prst="line">
                <a:avLst/>
              </a:prstGeom>
              <a:ln w="444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1853698" y="5661248"/>
              <a:ext cx="774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MIC</a:t>
              </a:r>
            </a:p>
          </p:txBody>
        </p:sp>
      </p:grpSp>
      <p:cxnSp>
        <p:nvCxnSpPr>
          <p:cNvPr id="93" name="直接箭头连接符 92"/>
          <p:cNvCxnSpPr/>
          <p:nvPr/>
        </p:nvCxnSpPr>
        <p:spPr>
          <a:xfrm flipV="1">
            <a:off x="6931438" y="4509120"/>
            <a:ext cx="0" cy="28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6931438" y="3887961"/>
            <a:ext cx="0" cy="261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24" idx="0"/>
            <a:endCxn id="23" idx="2"/>
          </p:cNvCxnSpPr>
          <p:nvPr/>
        </p:nvCxnSpPr>
        <p:spPr>
          <a:xfrm flipV="1">
            <a:off x="6931436" y="2657292"/>
            <a:ext cx="0" cy="22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3" idx="0"/>
            <a:endCxn id="22" idx="2"/>
          </p:cNvCxnSpPr>
          <p:nvPr/>
        </p:nvCxnSpPr>
        <p:spPr>
          <a:xfrm flipH="1" flipV="1">
            <a:off x="6931435" y="2096852"/>
            <a:ext cx="1" cy="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26" idx="0"/>
            <a:endCxn id="24" idx="2"/>
          </p:cNvCxnSpPr>
          <p:nvPr/>
        </p:nvCxnSpPr>
        <p:spPr>
          <a:xfrm flipV="1">
            <a:off x="6931436" y="3178497"/>
            <a:ext cx="0" cy="349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22" idx="0"/>
          </p:cNvCxnSpPr>
          <p:nvPr/>
        </p:nvCxnSpPr>
        <p:spPr>
          <a:xfrm flipV="1">
            <a:off x="6931435" y="1268760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156176" y="1238563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Sending out</a:t>
            </a:r>
            <a:endParaRPr lang="zh-CN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63688" y="452785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API: WebRtcAecm_BufferFarend()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07199" y="5313402"/>
            <a:ext cx="1872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API: WebRtcAecm_Process()</a:t>
            </a:r>
          </a:p>
        </p:txBody>
      </p:sp>
      <p:cxnSp>
        <p:nvCxnSpPr>
          <p:cNvPr id="8" name="肘形连接符 7"/>
          <p:cNvCxnSpPr>
            <a:stCxn id="31" idx="2"/>
            <a:endCxn id="29" idx="1"/>
          </p:cNvCxnSpPr>
          <p:nvPr/>
        </p:nvCxnSpPr>
        <p:spPr>
          <a:xfrm rot="16200000" flipH="1">
            <a:off x="2572597" y="3207926"/>
            <a:ext cx="1624889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79912" y="1547737"/>
            <a:ext cx="0" cy="447355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0" idx="2"/>
          </p:cNvCxnSpPr>
          <p:nvPr/>
        </p:nvCxnSpPr>
        <p:spPr>
          <a:xfrm rot="16200000" flipH="1">
            <a:off x="2257094" y="3984240"/>
            <a:ext cx="1184775" cy="3573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0" idx="0"/>
            <a:endCxn id="30" idx="0"/>
          </p:cNvCxnSpPr>
          <p:nvPr/>
        </p:nvCxnSpPr>
        <p:spPr>
          <a:xfrm rot="10800000" flipV="1">
            <a:off x="1062783" y="3599100"/>
            <a:ext cx="252028" cy="874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16" idx="0"/>
          </p:cNvCxnSpPr>
          <p:nvPr/>
        </p:nvCxnSpPr>
        <p:spPr>
          <a:xfrm>
            <a:off x="2610955" y="119675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98887" y="1220561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Receiving</a:t>
            </a:r>
            <a:endParaRPr lang="zh-CN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923928" y="6104329"/>
            <a:ext cx="84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d(n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0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>
                <a:solidFill>
                  <a:srgbClr val="FF0000"/>
                </a:solidFill>
              </a:rPr>
              <a:t>AEC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integrated in </a:t>
            </a:r>
            <a:r>
              <a:rPr lang="en-US" altLang="zh-CN" sz="2800" dirty="0" smtClean="0"/>
              <a:t>WebRTC(2) - Windows</a:t>
            </a:r>
            <a:endParaRPr lang="en-US" altLang="zh-CN" sz="2800" dirty="0"/>
          </a:p>
        </p:txBody>
      </p:sp>
      <p:sp>
        <p:nvSpPr>
          <p:cNvPr id="4" name="圆角矩形 3"/>
          <p:cNvSpPr/>
          <p:nvPr/>
        </p:nvSpPr>
        <p:spPr>
          <a:xfrm>
            <a:off x="6258062" y="1052736"/>
            <a:ext cx="1525724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WebRtcAec_Process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35976" y="2865349"/>
            <a:ext cx="117617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Channel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GetAudioFrame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50323" y="2856864"/>
            <a:ext cx="1066928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2133" y="2379295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AudioProcessing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AnalyzeReverseStream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8063" y="1600460"/>
            <a:ext cx="1525724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EchoCancellationImpl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ProcessCaptureAudio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7684" y="1782806"/>
            <a:ext cx="151216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EchoCancellationImpl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ProcessRenderAudio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8857" y="2197773"/>
            <a:ext cx="1224136" cy="359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AudioProcessing</a:t>
            </a:r>
            <a:r>
              <a:rPr lang="en-US" altLang="zh-CN" sz="10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ProcessStream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3668" y="1196752"/>
            <a:ext cx="1800200" cy="342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WebRtcAec_BufferFarend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0"/>
            <a:endCxn id="9" idx="2"/>
          </p:cNvCxnSpPr>
          <p:nvPr/>
        </p:nvCxnSpPr>
        <p:spPr>
          <a:xfrm flipV="1">
            <a:off x="7020925" y="1960500"/>
            <a:ext cx="0" cy="237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H="1" flipV="1">
            <a:off x="7020924" y="1394774"/>
            <a:ext cx="1" cy="20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10" idx="2"/>
          </p:cNvCxnSpPr>
          <p:nvPr/>
        </p:nvCxnSpPr>
        <p:spPr>
          <a:xfrm flipV="1">
            <a:off x="1313768" y="2142846"/>
            <a:ext cx="0" cy="236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12" idx="2"/>
          </p:cNvCxnSpPr>
          <p:nvPr/>
        </p:nvCxnSpPr>
        <p:spPr>
          <a:xfrm flipV="1">
            <a:off x="1313768" y="1538790"/>
            <a:ext cx="0" cy="2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0"/>
            <a:endCxn id="11" idx="2"/>
          </p:cNvCxnSpPr>
          <p:nvPr/>
        </p:nvCxnSpPr>
        <p:spPr>
          <a:xfrm flipV="1">
            <a:off x="5624063" y="2556989"/>
            <a:ext cx="1396862" cy="30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0"/>
            <a:endCxn id="11" idx="2"/>
          </p:cNvCxnSpPr>
          <p:nvPr/>
        </p:nvCxnSpPr>
        <p:spPr>
          <a:xfrm flipH="1" flipV="1">
            <a:off x="7020925" y="2556989"/>
            <a:ext cx="76286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347864" y="5805264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AudioDeviceWindowsWave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ThreadProcess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6826" y="5442644"/>
            <a:ext cx="1757619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AudioDeviceWindowsWave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PlayProc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82133" y="4869160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RequestPlayoutData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2133" y="3615274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GetPlayoutData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82133" y="4263346"/>
            <a:ext cx="146327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NeedMorePlayData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51520" y="3039210"/>
            <a:ext cx="2088232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voe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DoOperationsOnCombinedSignal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27" idx="0"/>
            <a:endCxn id="8" idx="2"/>
          </p:cNvCxnSpPr>
          <p:nvPr/>
        </p:nvCxnSpPr>
        <p:spPr>
          <a:xfrm flipV="1">
            <a:off x="1295636" y="2739335"/>
            <a:ext cx="18132" cy="29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5" idx="0"/>
            <a:endCxn id="27" idx="2"/>
          </p:cNvCxnSpPr>
          <p:nvPr/>
        </p:nvCxnSpPr>
        <p:spPr>
          <a:xfrm flipH="1" flipV="1">
            <a:off x="1295636" y="3399250"/>
            <a:ext cx="181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6" idx="0"/>
            <a:endCxn id="25" idx="2"/>
          </p:cNvCxnSpPr>
          <p:nvPr/>
        </p:nvCxnSpPr>
        <p:spPr>
          <a:xfrm flipV="1">
            <a:off x="1313768" y="39753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26" idx="2"/>
          </p:cNvCxnSpPr>
          <p:nvPr/>
        </p:nvCxnSpPr>
        <p:spPr>
          <a:xfrm flipV="1">
            <a:off x="1313768" y="4623386"/>
            <a:ext cx="0" cy="245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0"/>
            <a:endCxn id="24" idx="2"/>
          </p:cNvCxnSpPr>
          <p:nvPr/>
        </p:nvCxnSpPr>
        <p:spPr>
          <a:xfrm flipV="1">
            <a:off x="1295636" y="5229200"/>
            <a:ext cx="18132" cy="21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707999" y="449586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OutputMixer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MixActiveChannels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884321" y="5443528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AudioDeviceWindowsWave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RecProc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884321" y="497588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AudioDeviceBuffer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DeliverRecordedData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867723" y="4497372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RecordedDataIsAvailable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47101" y="4008992"/>
            <a:ext cx="2073371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VoEBaseImpl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ProcessRecordedDataWithAPM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867722" y="3478668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TransmitMixer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PrepareDemux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37" idx="0"/>
            <a:endCxn id="39" idx="2"/>
          </p:cNvCxnSpPr>
          <p:nvPr/>
        </p:nvCxnSpPr>
        <p:spPr>
          <a:xfrm flipV="1">
            <a:off x="7800385" y="5335922"/>
            <a:ext cx="0" cy="107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0"/>
            <a:endCxn id="40" idx="2"/>
          </p:cNvCxnSpPr>
          <p:nvPr/>
        </p:nvCxnSpPr>
        <p:spPr>
          <a:xfrm flipH="1" flipV="1">
            <a:off x="7783787" y="4857412"/>
            <a:ext cx="16598" cy="11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0"/>
            <a:endCxn id="41" idx="2"/>
          </p:cNvCxnSpPr>
          <p:nvPr/>
        </p:nvCxnSpPr>
        <p:spPr>
          <a:xfrm flipV="1">
            <a:off x="7783787" y="4369032"/>
            <a:ext cx="0" cy="12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42" idx="2"/>
          </p:cNvCxnSpPr>
          <p:nvPr/>
        </p:nvCxnSpPr>
        <p:spPr>
          <a:xfrm flipH="1" flipV="1">
            <a:off x="7783786" y="3838708"/>
            <a:ext cx="1" cy="170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0"/>
            <a:endCxn id="7" idx="2"/>
          </p:cNvCxnSpPr>
          <p:nvPr/>
        </p:nvCxnSpPr>
        <p:spPr>
          <a:xfrm flipV="1">
            <a:off x="7783786" y="3288912"/>
            <a:ext cx="1" cy="18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25" idx="3"/>
            <a:endCxn id="36" idx="2"/>
          </p:cNvCxnSpPr>
          <p:nvPr/>
        </p:nvCxnSpPr>
        <p:spPr>
          <a:xfrm>
            <a:off x="2045403" y="3795294"/>
            <a:ext cx="3578660" cy="1060608"/>
          </a:xfrm>
          <a:prstGeom prst="bentConnector4">
            <a:avLst>
              <a:gd name="adj1" fmla="val 37201"/>
              <a:gd name="adj2" fmla="val 121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4707999" y="3992760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Process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707999" y="3441413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AudioConferenceMixerImpl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UpdateToMix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36" idx="0"/>
            <a:endCxn id="79" idx="2"/>
          </p:cNvCxnSpPr>
          <p:nvPr/>
        </p:nvCxnSpPr>
        <p:spPr>
          <a:xfrm flipV="1">
            <a:off x="5624063" y="4352800"/>
            <a:ext cx="0" cy="14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9" idx="0"/>
            <a:endCxn id="80" idx="2"/>
          </p:cNvCxnSpPr>
          <p:nvPr/>
        </p:nvCxnSpPr>
        <p:spPr>
          <a:xfrm flipV="1">
            <a:off x="5624063" y="3801453"/>
            <a:ext cx="0" cy="19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0" idx="0"/>
            <a:endCxn id="6" idx="2"/>
          </p:cNvCxnSpPr>
          <p:nvPr/>
        </p:nvCxnSpPr>
        <p:spPr>
          <a:xfrm flipV="1">
            <a:off x="5624063" y="3297397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21" idx="3"/>
            <a:endCxn id="37" idx="2"/>
          </p:cNvCxnSpPr>
          <p:nvPr/>
        </p:nvCxnSpPr>
        <p:spPr>
          <a:xfrm flipV="1">
            <a:off x="5179992" y="5803568"/>
            <a:ext cx="2620393" cy="181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21" idx="1"/>
            <a:endCxn id="23" idx="2"/>
          </p:cNvCxnSpPr>
          <p:nvPr/>
        </p:nvCxnSpPr>
        <p:spPr>
          <a:xfrm rot="10800000">
            <a:off x="1295636" y="5802684"/>
            <a:ext cx="2052228" cy="18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3347864" y="6389948"/>
            <a:ext cx="183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AudioDeviceWindowsWave</a:t>
            </a:r>
            <a:r>
              <a:rPr lang="en-US" altLang="zh-CN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ThreadFunc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32" name="直接箭头连接符 131"/>
          <p:cNvCxnSpPr>
            <a:stCxn id="130" idx="0"/>
            <a:endCxn id="21" idx="2"/>
          </p:cNvCxnSpPr>
          <p:nvPr/>
        </p:nvCxnSpPr>
        <p:spPr>
          <a:xfrm flipV="1">
            <a:off x="4263928" y="6165304"/>
            <a:ext cx="0" cy="22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How </a:t>
            </a:r>
            <a:r>
              <a:rPr lang="en-US" altLang="zh-CN" sz="2800" dirty="0" smtClean="0">
                <a:solidFill>
                  <a:srgbClr val="FF0000"/>
                </a:solidFill>
              </a:rPr>
              <a:t>AEC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integrated in </a:t>
            </a:r>
            <a:r>
              <a:rPr lang="en-US" altLang="zh-CN" sz="2800" dirty="0" smtClean="0"/>
              <a:t>WebRTC</a:t>
            </a:r>
            <a:r>
              <a:rPr lang="en-US" altLang="zh-CN" sz="2800" dirty="0" smtClean="0">
                <a:solidFill>
                  <a:prstClr val="black"/>
                </a:solidFill>
              </a:rPr>
              <a:t>(2) 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Several important threads </a:t>
            </a:r>
            <a:r>
              <a:rPr lang="en-US" altLang="zh-CN" sz="1600" dirty="0"/>
              <a:t>in</a:t>
            </a:r>
            <a:r>
              <a:rPr lang="en-US" altLang="zh-CN" sz="1600" dirty="0" smtClean="0"/>
              <a:t> WebRTC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webrtc_audio_module_thread (audio_device_wave_win.cc:240) </a:t>
            </a:r>
          </a:p>
          <a:p>
            <a:pPr lvl="2"/>
            <a:r>
              <a:rPr lang="en-US" altLang="zh-CN" sz="1200" dirty="0" smtClean="0"/>
              <a:t>Created twice, delete once. </a:t>
            </a:r>
          </a:p>
          <a:p>
            <a:pPr lvl="2"/>
            <a:r>
              <a:rPr lang="en-US" altLang="zh-CN" sz="1200" dirty="0" smtClean="0"/>
              <a:t>One thread for both Play and Record.</a:t>
            </a:r>
          </a:p>
          <a:p>
            <a:pPr lvl="1"/>
            <a:r>
              <a:rPr lang="en-US" altLang="zh-CN" sz="1200" dirty="0" err="1" smtClean="0">
                <a:solidFill>
                  <a:srgbClr val="00B050"/>
                </a:solidFill>
              </a:rPr>
              <a:t>RTP_Heart_Beat_Thread</a:t>
            </a:r>
            <a:r>
              <a:rPr lang="en-US" altLang="zh-CN" sz="1200" dirty="0" smtClean="0">
                <a:solidFill>
                  <a:srgbClr val="00B050"/>
                </a:solidFill>
              </a:rPr>
              <a:t>  </a:t>
            </a:r>
            <a:r>
              <a:rPr lang="en-US" altLang="zh-CN" sz="1200" dirty="0" smtClean="0">
                <a:solidFill>
                  <a:srgbClr val="00B050"/>
                </a:solidFill>
              </a:rPr>
              <a:t>(single_room_engine.cc:213) // twice</a:t>
            </a:r>
          </a:p>
          <a:p>
            <a:pPr lvl="1"/>
            <a:r>
              <a:rPr lang="en-US" altLang="zh-CN" sz="1200" dirty="0" err="1" smtClean="0">
                <a:solidFill>
                  <a:srgbClr val="00B050"/>
                </a:solidFill>
              </a:rPr>
              <a:t>TCP_Worker_Thread</a:t>
            </a:r>
            <a:r>
              <a:rPr lang="en-US" altLang="zh-CN" sz="1200" dirty="0" smtClean="0">
                <a:solidFill>
                  <a:srgbClr val="00B050"/>
                </a:solidFill>
              </a:rPr>
              <a:t>         (tcp_transport_impl.cc:115)</a:t>
            </a:r>
          </a:p>
          <a:p>
            <a:pPr lvl="1"/>
            <a:r>
              <a:rPr lang="en-US" altLang="zh-CN" sz="1200" dirty="0" err="1" smtClean="0">
                <a:solidFill>
                  <a:srgbClr val="00B050"/>
                </a:solidFill>
              </a:rPr>
              <a:t>Udp_Worker_Thread</a:t>
            </a:r>
            <a:r>
              <a:rPr lang="en-US" altLang="zh-CN" sz="1200" dirty="0" smtClean="0">
                <a:solidFill>
                  <a:srgbClr val="00B050"/>
                </a:solidFill>
              </a:rPr>
              <a:t>        (ucp_transport_impl.cc:112)  // twice</a:t>
            </a:r>
          </a:p>
          <a:p>
            <a:pPr lvl="1"/>
            <a:r>
              <a:rPr lang="en-US" altLang="zh-CN" sz="1200" dirty="0" err="1" smtClean="0"/>
              <a:t>GetCaptureVolumeThread</a:t>
            </a:r>
            <a:r>
              <a:rPr lang="en-US" altLang="zh-CN" sz="1200" dirty="0"/>
              <a:t> (</a:t>
            </a:r>
            <a:r>
              <a:rPr lang="en-US" altLang="zh-CN" sz="1200" dirty="0" smtClean="0"/>
              <a:t>audio_device_wave_win.cc:284) // twice</a:t>
            </a:r>
            <a:endParaRPr lang="en-US" altLang="zh-CN" sz="1200" dirty="0"/>
          </a:p>
          <a:p>
            <a:pPr lvl="1"/>
            <a:r>
              <a:rPr lang="en-US" altLang="zh-CN" sz="1200" dirty="0" err="1" smtClean="0"/>
              <a:t>SetCaptureVolumeThread</a:t>
            </a:r>
            <a:r>
              <a:rPr lang="en-US" altLang="zh-CN" sz="1200" dirty="0"/>
              <a:t>  (</a:t>
            </a:r>
            <a:r>
              <a:rPr lang="en-US" altLang="zh-CN" sz="1200" dirty="0" smtClean="0"/>
              <a:t>audio_device_wave_win.cc:299) // twice</a:t>
            </a:r>
          </a:p>
          <a:p>
            <a:pPr lvl="1"/>
            <a:r>
              <a:rPr lang="en-US" altLang="zh-CN" sz="1200" dirty="0" err="1" smtClean="0"/>
              <a:t>Edge_Server_Test_Worker_Thread</a:t>
            </a:r>
            <a:r>
              <a:rPr lang="en-US" altLang="zh-CN" sz="1200" dirty="0" smtClean="0"/>
              <a:t> // </a:t>
            </a:r>
            <a:r>
              <a:rPr lang="en-US" altLang="zh-CN" sz="1200" dirty="0" smtClean="0"/>
              <a:t>used for network testing</a:t>
            </a:r>
            <a:endParaRPr lang="en-US" altLang="zh-CN" sz="1200" dirty="0"/>
          </a:p>
          <a:p>
            <a:r>
              <a:rPr lang="en-US" altLang="zh-CN" sz="1600" dirty="0" smtClean="0"/>
              <a:t>Which threads are the AECM APIs located</a:t>
            </a:r>
          </a:p>
          <a:p>
            <a:pPr lvl="1"/>
            <a:r>
              <a:rPr lang="en-US" altLang="zh-CN" sz="1200" dirty="0" smtClean="0"/>
              <a:t>webrtc_audio_module_thread</a:t>
            </a:r>
          </a:p>
          <a:p>
            <a:pPr lvl="2"/>
            <a:r>
              <a:rPr lang="en-US" altLang="zh-CN" sz="1200" dirty="0" err="1"/>
              <a:t>AudioDeviceWindowsWave</a:t>
            </a:r>
            <a:r>
              <a:rPr lang="en-US" altLang="zh-CN" sz="1200" dirty="0"/>
              <a:t>::</a:t>
            </a:r>
            <a:r>
              <a:rPr lang="en-US" altLang="zh-CN" sz="1200" dirty="0" err="1" smtClean="0"/>
              <a:t>ThreadFunc</a:t>
            </a:r>
            <a:r>
              <a:rPr lang="en-US" altLang="zh-CN" sz="1200" dirty="0" smtClean="0"/>
              <a:t>()</a:t>
            </a:r>
            <a:endParaRPr lang="en-US" altLang="zh-CN" sz="1200" dirty="0"/>
          </a:p>
          <a:p>
            <a:pPr lvl="3"/>
            <a:r>
              <a:rPr lang="en-US" altLang="zh-CN" sz="1200" dirty="0" err="1" smtClean="0"/>
              <a:t>PlayProc</a:t>
            </a:r>
            <a:r>
              <a:rPr lang="en-US" altLang="zh-CN" sz="1200" dirty="0" smtClean="0"/>
              <a:t>()  </a:t>
            </a:r>
            <a:r>
              <a:rPr lang="en-US" altLang="zh-CN" sz="1200" dirty="0" smtClean="0">
                <a:sym typeface="Wingdings" panose="05000000000000000000" pitchFamily="2" charset="2"/>
              </a:rPr>
              <a:t> farend audio</a:t>
            </a:r>
            <a:endParaRPr lang="en-US" altLang="zh-CN" sz="1200" dirty="0" smtClean="0"/>
          </a:p>
          <a:p>
            <a:pPr lvl="3"/>
            <a:r>
              <a:rPr lang="en-US" altLang="zh-CN" sz="1200" dirty="0" err="1" smtClean="0"/>
              <a:t>RecProc</a:t>
            </a:r>
            <a:r>
              <a:rPr lang="en-US" altLang="zh-CN" sz="1200" dirty="0" smtClean="0"/>
              <a:t>()   </a:t>
            </a:r>
            <a:r>
              <a:rPr lang="en-US" altLang="zh-CN" sz="1200" dirty="0" smtClean="0">
                <a:sym typeface="Wingdings" panose="05000000000000000000" pitchFamily="2" charset="2"/>
              </a:rPr>
              <a:t> nearend audio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12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10982</TotalTime>
  <Words>3139</Words>
  <Application>Microsoft Office PowerPoint</Application>
  <PresentationFormat>全屏显示(4:3)</PresentationFormat>
  <Paragraphs>546</Paragraphs>
  <Slides>25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AECM in WebRTC -- Acoustic Echo Control for Mobile --</vt:lpstr>
      <vt:lpstr>Index</vt:lpstr>
      <vt:lpstr>Basic theory(1) - Overview</vt:lpstr>
      <vt:lpstr>Basic theory(2) - NLMS</vt:lpstr>
      <vt:lpstr>Basic theory(3) - Wiener filter</vt:lpstr>
      <vt:lpstr>Two main AECM APIs</vt:lpstr>
      <vt:lpstr>How AEC/AECM is integrated in WebRTC(1) - Overview </vt:lpstr>
      <vt:lpstr>How AEC is integrated in WebRTC(2) - Windows</vt:lpstr>
      <vt:lpstr>How AEC is integrated in WebRTC(2) - Windows</vt:lpstr>
      <vt:lpstr>How AECM is integrated in WebRTC(3) - Android</vt:lpstr>
      <vt:lpstr>How AECM is integrated in WebRTC(3) - Android</vt:lpstr>
      <vt:lpstr>How AECM is integrated in WebRTC(4) –  APPENDIX: where encoding happens</vt:lpstr>
      <vt:lpstr>WebRtcAecm_Process - Overview</vt:lpstr>
      <vt:lpstr>WebRtcAecm_Process(1) – Time domain pre-process</vt:lpstr>
      <vt:lpstr>WebRtcAecm_Process(2) – Time to freq domain</vt:lpstr>
      <vt:lpstr>WebRtcAecm_Process(3) – Farend delay estimation </vt:lpstr>
      <vt:lpstr>WebRtcAecm_Process(3) – Farend delay estimation </vt:lpstr>
      <vt:lpstr>WebRtcAecm_Process(4) – Farend VAD and NLMS</vt:lpstr>
      <vt:lpstr>WebRtcAecm_Process(4) – Farend VAD and NLMS</vt:lpstr>
      <vt:lpstr>WebRtcAecm_Process(5) – Wiener filtering(include NLP)</vt:lpstr>
      <vt:lpstr>WebRtcAecm_Process(5) – Wiener filtering(include NLP)</vt:lpstr>
      <vt:lpstr>WebRtcAecm_Process(6) – Generate CN(Comfort Noise)</vt:lpstr>
      <vt:lpstr>Summarize potential optimization points</vt:lpstr>
      <vt:lpstr>Any updates from latest WebRTC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xjs</dc:creator>
  <cp:lastModifiedBy>xjs</cp:lastModifiedBy>
  <cp:revision>708</cp:revision>
  <cp:lastPrinted>2016-02-02T03:24:24Z</cp:lastPrinted>
  <dcterms:created xsi:type="dcterms:W3CDTF">2016-01-28T13:32:49Z</dcterms:created>
  <dcterms:modified xsi:type="dcterms:W3CDTF">2016-02-17T03:45:42Z</dcterms:modified>
</cp:coreProperties>
</file>