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739" r:id="rId2"/>
    <p:sldId id="2493" r:id="rId3"/>
    <p:sldId id="2491" r:id="rId4"/>
    <p:sldId id="2492" r:id="rId5"/>
    <p:sldId id="2494" r:id="rId6"/>
    <p:sldId id="2500" r:id="rId7"/>
    <p:sldId id="2499" r:id="rId8"/>
    <p:sldId id="2495" r:id="rId9"/>
    <p:sldId id="2496" r:id="rId10"/>
    <p:sldId id="2497" r:id="rId11"/>
    <p:sldId id="2498" r:id="rId12"/>
    <p:sldId id="2502" r:id="rId13"/>
    <p:sldId id="2505" r:id="rId14"/>
    <p:sldId id="2501" r:id="rId15"/>
    <p:sldId id="2503" r:id="rId16"/>
    <p:sldId id="250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7A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6247" autoAdjust="0"/>
  </p:normalViewPr>
  <p:slideViewPr>
    <p:cSldViewPr snapToGrid="0" showGuides="1">
      <p:cViewPr varScale="1">
        <p:scale>
          <a:sx n="107" d="100"/>
          <a:sy n="107"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73C09-6643-430A-BFE6-C171E7EA971C}" type="datetimeFigureOut">
              <a:rPr lang="zh-CN" altLang="en-US" smtClean="0"/>
              <a:t>2023/4/19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F56B7-D3F9-4677-B9A5-0FA38BBDDDFC}" type="slidenum">
              <a:rPr lang="zh-CN" altLang="en-US" smtClean="0"/>
              <a:t>‹#›</a:t>
            </a:fld>
            <a:endParaRPr lang="zh-CN" altLang="en-US"/>
          </a:p>
        </p:txBody>
      </p:sp>
    </p:spTree>
    <p:extLst>
      <p:ext uri="{BB962C8B-B14F-4D97-AF65-F5344CB8AC3E}">
        <p14:creationId xmlns:p14="http://schemas.microsoft.com/office/powerpoint/2010/main" val="3078600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CF1D8E48-98DB-4BAA-8DAA-00E694147933}" type="slidenum">
              <a:rPr lang="zh-CN" altLang="en-US" smtClean="0"/>
              <a:t>1</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BDF56-55C4-42B8-9431-D65DE395DDB6}"/>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副标题 2">
            <a:extLst>
              <a:ext uri="{FF2B5EF4-FFF2-40B4-BE49-F238E27FC236}">
                <a16:creationId xmlns:a16="http://schemas.microsoft.com/office/drawing/2014/main" id="{72FA11C5-1993-468C-A5D8-69501EB29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FDC0A4F3-1427-4294-A73E-1660973E51AB}"/>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98774DC2-F4C5-4FFB-8D88-1111A17F2A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519DD5-DFB6-4DE2-B340-A4A934EAEE10}"/>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50122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F8C40-8E50-4976-B4CE-4941D2FBD6A9}"/>
              </a:ext>
            </a:extLst>
          </p:cNvPr>
          <p:cNvSpPr>
            <a:spLocks noGrp="1"/>
          </p:cNvSpPr>
          <p:nvPr>
            <p:ph type="title"/>
          </p:nvPr>
        </p:nvSpPr>
        <p:spPr/>
        <p:txBody>
          <a:bodyPr/>
          <a:lstStyle/>
          <a:p>
            <a:r>
              <a:rPr lang="en-US" altLang="zh-CN"/>
              <a:t>Click to edit Master title style</a:t>
            </a:r>
            <a:endParaRPr lang="zh-CN" altLang="en-US"/>
          </a:p>
        </p:txBody>
      </p:sp>
      <p:sp>
        <p:nvSpPr>
          <p:cNvPr id="3" name="竖排文字占位符 2">
            <a:extLst>
              <a:ext uri="{FF2B5EF4-FFF2-40B4-BE49-F238E27FC236}">
                <a16:creationId xmlns:a16="http://schemas.microsoft.com/office/drawing/2014/main" id="{EEFA3F5D-E0D6-47E2-A515-F3198A8BD4EA}"/>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1F366B33-F62C-49C1-96AC-EA43CEE96B5B}"/>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3FC542A9-0343-402A-85F3-A69255AFA8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390026-79A5-4947-B772-AEAC9A899E3B}"/>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01249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7647D5-CCE2-4ABA-A2B3-7A9B2486F5E2}"/>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竖排文字占位符 2">
            <a:extLst>
              <a:ext uri="{FF2B5EF4-FFF2-40B4-BE49-F238E27FC236}">
                <a16:creationId xmlns:a16="http://schemas.microsoft.com/office/drawing/2014/main" id="{AEAED217-515F-4D94-BBEF-42E664FE128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2E7FA5C7-407E-46F4-892B-ECF5FB6D3956}"/>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90ECC84A-50FD-4CC8-9079-61CEA70F06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9FE4B-827A-403A-BEEA-7F62BEFFE7EE}"/>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65108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流程图: 过程 1"/>
          <p:cNvSpPr/>
          <p:nvPr userDrawn="1"/>
        </p:nvSpPr>
        <p:spPr>
          <a:xfrm rot="5400000">
            <a:off x="5965676" y="631676"/>
            <a:ext cx="260648"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流程图: 过程 8"/>
          <p:cNvSpPr/>
          <p:nvPr userDrawn="1"/>
        </p:nvSpPr>
        <p:spPr>
          <a:xfrm rot="5400000" flipH="1">
            <a:off x="10657668" y="5276044"/>
            <a:ext cx="645072" cy="242359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图片 3"/>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10116849" y="6309320"/>
            <a:ext cx="1955815"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bwMode="auto">
          <a:xfrm>
            <a:off x="368300" y="828675"/>
            <a:ext cx="11455400"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燕尾形 5"/>
          <p:cNvSpPr/>
          <p:nvPr userDrawn="1"/>
        </p:nvSpPr>
        <p:spPr bwMode="auto">
          <a:xfrm>
            <a:off x="393702" y="384955"/>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7" name="燕尾形 6"/>
          <p:cNvSpPr/>
          <p:nvPr userDrawn="1"/>
        </p:nvSpPr>
        <p:spPr bwMode="auto">
          <a:xfrm>
            <a:off x="751243" y="386389"/>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9" name="幻灯片编号占位符 8"/>
          <p:cNvSpPr>
            <a:spLocks noGrp="1"/>
          </p:cNvSpPr>
          <p:nvPr>
            <p:ph type="sldNum" sz="quarter" idx="10"/>
          </p:nvPr>
        </p:nvSpPr>
        <p:spPr>
          <a:xfrm>
            <a:off x="-24680" y="6237312"/>
            <a:ext cx="844235" cy="365125"/>
          </a:xfrm>
          <a:prstGeom prst="rect">
            <a:avLst/>
          </a:prstGeom>
        </p:spPr>
        <p:txBody>
          <a:bodyPr/>
          <a:lstStyle>
            <a:lvl1pPr>
              <a:defRPr>
                <a:solidFill>
                  <a:srgbClr val="FF0000"/>
                </a:solidFill>
              </a:defRPr>
            </a:lvl1pPr>
          </a:lstStyle>
          <a:p>
            <a:fld id="{50E44C2E-1533-984C-A153-88F3C6857F73}" type="slidenum">
              <a:rPr kumimoji="1" lang="zh-CN" altLang="en-US" smtClean="0"/>
              <a:t>‹#›</a:t>
            </a:fld>
            <a:endParaRPr kumimoji="1" lang="zh-CN" altLang="en-US" dirty="0"/>
          </a:p>
        </p:txBody>
      </p:sp>
      <p:sp>
        <p:nvSpPr>
          <p:cNvPr id="10" name="文本占位符 9">
            <a:extLst>
              <a:ext uri="{FF2B5EF4-FFF2-40B4-BE49-F238E27FC236}">
                <a16:creationId xmlns:a16="http://schemas.microsoft.com/office/drawing/2014/main" id="{DA9428EA-9755-4483-87D4-028A8D067969}"/>
              </a:ext>
            </a:extLst>
          </p:cNvPr>
          <p:cNvSpPr>
            <a:spLocks noGrp="1"/>
          </p:cNvSpPr>
          <p:nvPr>
            <p:ph type="body" sz="quarter" idx="11" hasCustomPrompt="1"/>
          </p:nvPr>
        </p:nvSpPr>
        <p:spPr>
          <a:xfrm>
            <a:off x="1194958" y="325875"/>
            <a:ext cx="10550840" cy="466797"/>
          </a:xfrm>
        </p:spPr>
        <p:txBody>
          <a:bodyPr>
            <a:noAutofit/>
          </a:bodyPr>
          <a:lstStyle>
            <a:lvl1pPr marL="0" indent="0">
              <a:buFontTx/>
              <a:buNone/>
              <a:defRPr sz="3200" b="1">
                <a:solidFill>
                  <a:srgbClr val="1557AE"/>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标题</a:t>
            </a:r>
          </a:p>
        </p:txBody>
      </p:sp>
      <p:sp>
        <p:nvSpPr>
          <p:cNvPr id="12" name="内容占位符 11">
            <a:extLst>
              <a:ext uri="{FF2B5EF4-FFF2-40B4-BE49-F238E27FC236}">
                <a16:creationId xmlns:a16="http://schemas.microsoft.com/office/drawing/2014/main" id="{E66EA3F5-41DC-4227-9CFD-5568557FCF22}"/>
              </a:ext>
            </a:extLst>
          </p:cNvPr>
          <p:cNvSpPr>
            <a:spLocks noGrp="1"/>
          </p:cNvSpPr>
          <p:nvPr>
            <p:ph sz="quarter" idx="12" hasCustomPrompt="1"/>
          </p:nvPr>
        </p:nvSpPr>
        <p:spPr>
          <a:xfrm>
            <a:off x="470358" y="972692"/>
            <a:ext cx="11275440" cy="5056632"/>
          </a:xfrm>
        </p:spPr>
        <p:txBody>
          <a:bodyPr>
            <a:normAutofit/>
          </a:bodyPr>
          <a:lstStyle>
            <a:lvl1pPr marL="228600" indent="-228600">
              <a:lnSpc>
                <a:spcPct val="120000"/>
              </a:lnSpc>
              <a:buFont typeface="Wingdings" panose="05000000000000000000" pitchFamily="2" charset="2"/>
              <a:buChar char="n"/>
              <a:defRPr sz="2000">
                <a:latin typeface="微软雅黑" panose="020B0503020204020204" pitchFamily="34" charset="-122"/>
                <a:ea typeface="微软雅黑" panose="020B0503020204020204" pitchFamily="34" charset="-122"/>
              </a:defRPr>
            </a:lvl1pPr>
            <a:lvl2pPr>
              <a:lnSpc>
                <a:spcPct val="120000"/>
              </a:lnSpc>
              <a:defRPr sz="2000">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stStyle>
          <a:p>
            <a:pPr lvl="0"/>
            <a:r>
              <a:rPr lang="zh-CN" altLang="en-US" dirty="0"/>
              <a:t>正文</a:t>
            </a:r>
            <a:endParaRPr lang="en-US" altLang="zh-CN" dirty="0"/>
          </a:p>
          <a:p>
            <a:pPr lvl="1"/>
            <a:r>
              <a:rPr lang="zh-CN" altLang="en-US" dirty="0"/>
              <a:t>二级</a:t>
            </a:r>
            <a:endParaRPr lang="en-US" altLang="zh-CN" dirty="0"/>
          </a:p>
          <a:p>
            <a:pPr lvl="2"/>
            <a:r>
              <a:rPr lang="zh-CN" altLang="en-US" dirty="0"/>
              <a:t>三级</a:t>
            </a:r>
            <a:endParaRPr lang="en-US" altLang="zh-CN" dirty="0"/>
          </a:p>
          <a:p>
            <a:pPr lvl="3"/>
            <a:r>
              <a:rPr lang="zh-CN" altLang="en-US" dirty="0"/>
              <a:t>四级</a:t>
            </a:r>
          </a:p>
        </p:txBody>
      </p:sp>
    </p:spTree>
    <p:extLst>
      <p:ext uri="{BB962C8B-B14F-4D97-AF65-F5344CB8AC3E}">
        <p14:creationId xmlns:p14="http://schemas.microsoft.com/office/powerpoint/2010/main" val="350180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58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17910-DE14-42EF-AA90-B1CB9B451A92}"/>
              </a:ext>
            </a:extLst>
          </p:cNvPr>
          <p:cNvSpPr>
            <a:spLocks noGrp="1"/>
          </p:cNvSpPr>
          <p:nvPr>
            <p:ph type="title"/>
          </p:nvPr>
        </p:nvSpPr>
        <p:spPr/>
        <p:txBody>
          <a:bodyPr/>
          <a:lstStyle/>
          <a:p>
            <a:r>
              <a:rPr lang="en-US" altLang="zh-CN"/>
              <a:t>Click to edit Master title style</a:t>
            </a:r>
            <a:endParaRPr lang="zh-CN" altLang="en-US"/>
          </a:p>
        </p:txBody>
      </p:sp>
      <p:sp>
        <p:nvSpPr>
          <p:cNvPr id="3" name="内容占位符 2">
            <a:extLst>
              <a:ext uri="{FF2B5EF4-FFF2-40B4-BE49-F238E27FC236}">
                <a16:creationId xmlns:a16="http://schemas.microsoft.com/office/drawing/2014/main" id="{C1D00CC3-9CEC-4E9D-9CFB-D061E0551ED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3D2851B9-CFC3-4FC6-AE3C-3DCB7282710E}"/>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6C9BC432-1AD2-427A-9F60-6101F29C35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902922-F781-4382-ADA0-5A8D80D3C5A3}"/>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58281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A0257-A047-49CF-A353-E7F88992D1AA}"/>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文本占位符 2">
            <a:extLst>
              <a:ext uri="{FF2B5EF4-FFF2-40B4-BE49-F238E27FC236}">
                <a16:creationId xmlns:a16="http://schemas.microsoft.com/office/drawing/2014/main" id="{5089A900-52B0-443D-B622-94228A195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27E0129A-C844-4F9F-A81B-74A5F9C9D802}"/>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5B98FC19-DE33-4D87-98ED-519F7B1154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CF2C29-3AF4-458E-9684-20F09BB35150}"/>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26290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5D28-BF00-48E4-843A-EA71C6C7CA53}"/>
              </a:ext>
            </a:extLst>
          </p:cNvPr>
          <p:cNvSpPr>
            <a:spLocks noGrp="1"/>
          </p:cNvSpPr>
          <p:nvPr>
            <p:ph type="title"/>
          </p:nvPr>
        </p:nvSpPr>
        <p:spPr/>
        <p:txBody>
          <a:bodyPr/>
          <a:lstStyle/>
          <a:p>
            <a:r>
              <a:rPr lang="en-US" altLang="zh-CN"/>
              <a:t>Click to edit Master title style</a:t>
            </a:r>
            <a:endParaRPr lang="zh-CN" altLang="en-US"/>
          </a:p>
        </p:txBody>
      </p:sp>
      <p:sp>
        <p:nvSpPr>
          <p:cNvPr id="3" name="内容占位符 2">
            <a:extLst>
              <a:ext uri="{FF2B5EF4-FFF2-40B4-BE49-F238E27FC236}">
                <a16:creationId xmlns:a16="http://schemas.microsoft.com/office/drawing/2014/main" id="{81AF9019-4D10-48FB-83FF-394DCB98088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a:extLst>
              <a:ext uri="{FF2B5EF4-FFF2-40B4-BE49-F238E27FC236}">
                <a16:creationId xmlns:a16="http://schemas.microsoft.com/office/drawing/2014/main" id="{2B9488DE-449B-4E3A-AFAC-A66814139EF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4">
            <a:extLst>
              <a:ext uri="{FF2B5EF4-FFF2-40B4-BE49-F238E27FC236}">
                <a16:creationId xmlns:a16="http://schemas.microsoft.com/office/drawing/2014/main" id="{334B842C-9DE7-4157-9571-6542F20FC562}"/>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4341D64D-320F-4923-9C2E-125912212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410F80-70C4-4602-9EB6-0A28873B99C4}"/>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96905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0A179-52CB-4D80-8616-86F8000924F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文本占位符 2">
            <a:extLst>
              <a:ext uri="{FF2B5EF4-FFF2-40B4-BE49-F238E27FC236}">
                <a16:creationId xmlns:a16="http://schemas.microsoft.com/office/drawing/2014/main" id="{26D83DF8-DC6D-48BC-99BC-88B630E94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a:extLst>
              <a:ext uri="{FF2B5EF4-FFF2-40B4-BE49-F238E27FC236}">
                <a16:creationId xmlns:a16="http://schemas.microsoft.com/office/drawing/2014/main" id="{6A89A40C-53AA-4A39-A19E-6716FA1E12D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a:extLst>
              <a:ext uri="{FF2B5EF4-FFF2-40B4-BE49-F238E27FC236}">
                <a16:creationId xmlns:a16="http://schemas.microsoft.com/office/drawing/2014/main" id="{E735E489-8825-4412-BC37-798D9DCE8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a:extLst>
              <a:ext uri="{FF2B5EF4-FFF2-40B4-BE49-F238E27FC236}">
                <a16:creationId xmlns:a16="http://schemas.microsoft.com/office/drawing/2014/main" id="{9E8E24E7-145B-4CCA-88A0-72EB62729AC1}"/>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6">
            <a:extLst>
              <a:ext uri="{FF2B5EF4-FFF2-40B4-BE49-F238E27FC236}">
                <a16:creationId xmlns:a16="http://schemas.microsoft.com/office/drawing/2014/main" id="{898CF9DF-EFD6-4857-87CB-056E501402D4}"/>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8" name="页脚占位符 7">
            <a:extLst>
              <a:ext uri="{FF2B5EF4-FFF2-40B4-BE49-F238E27FC236}">
                <a16:creationId xmlns:a16="http://schemas.microsoft.com/office/drawing/2014/main" id="{0C51CF02-4412-4497-8B0D-B67FB3A3A8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00E77B-4C98-46FC-B53E-B85A243258E6}"/>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34001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4F92B-4EF7-414B-98E5-3DFD3378B6C1}"/>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059B9AE0-054C-4AA1-A2A2-3594EB7CE133}"/>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4" name="页脚占位符 3">
            <a:extLst>
              <a:ext uri="{FF2B5EF4-FFF2-40B4-BE49-F238E27FC236}">
                <a16:creationId xmlns:a16="http://schemas.microsoft.com/office/drawing/2014/main" id="{4CC06138-2248-4A9F-9009-903DD5DE68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14DD3B1-DF72-44F5-B5B2-2B21D8FC4489}"/>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07678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AC495B-2BCD-4CB2-BE51-60F0C57CAE9B}"/>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3" name="页脚占位符 2">
            <a:extLst>
              <a:ext uri="{FF2B5EF4-FFF2-40B4-BE49-F238E27FC236}">
                <a16:creationId xmlns:a16="http://schemas.microsoft.com/office/drawing/2014/main" id="{C90FAF92-0ADA-4156-91A2-C029CBDF32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5BE294-3FAA-4793-969B-EDC18795F057}"/>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40437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AA0E5-9485-48F9-8ABE-CB004884557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内容占位符 2">
            <a:extLst>
              <a:ext uri="{FF2B5EF4-FFF2-40B4-BE49-F238E27FC236}">
                <a16:creationId xmlns:a16="http://schemas.microsoft.com/office/drawing/2014/main" id="{83545E33-0B0D-4869-8A6B-B62C8AFBE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a:extLst>
              <a:ext uri="{FF2B5EF4-FFF2-40B4-BE49-F238E27FC236}">
                <a16:creationId xmlns:a16="http://schemas.microsoft.com/office/drawing/2014/main" id="{6C7AD966-5F2D-4F5B-9D54-4BBE2C2CB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4">
            <a:extLst>
              <a:ext uri="{FF2B5EF4-FFF2-40B4-BE49-F238E27FC236}">
                <a16:creationId xmlns:a16="http://schemas.microsoft.com/office/drawing/2014/main" id="{D59AC20D-E0FC-43A3-A3FF-B2E085A31B47}"/>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42B7E6AA-EDC8-4656-9A0E-9916CEAB14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AE6569-AE06-4979-B0D6-3C4F3EA2EE56}"/>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296338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0DAA5-A270-4E90-92EB-62C779C8DCA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图片占位符 2">
            <a:extLst>
              <a:ext uri="{FF2B5EF4-FFF2-40B4-BE49-F238E27FC236}">
                <a16:creationId xmlns:a16="http://schemas.microsoft.com/office/drawing/2014/main" id="{E4024EE0-3A2D-4D18-B574-7BE493CCF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a:extLst>
              <a:ext uri="{FF2B5EF4-FFF2-40B4-BE49-F238E27FC236}">
                <a16:creationId xmlns:a16="http://schemas.microsoft.com/office/drawing/2014/main" id="{C3077631-3767-40F8-8865-E31046FD9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4">
            <a:extLst>
              <a:ext uri="{FF2B5EF4-FFF2-40B4-BE49-F238E27FC236}">
                <a16:creationId xmlns:a16="http://schemas.microsoft.com/office/drawing/2014/main" id="{88F5A1C9-08F8-474A-8D08-61CD4EEEA13E}"/>
              </a:ext>
            </a:extLst>
          </p:cNvPr>
          <p:cNvSpPr>
            <a:spLocks noGrp="1"/>
          </p:cNvSpPr>
          <p:nvPr>
            <p:ph type="dt" sz="half" idx="10"/>
          </p:nvPr>
        </p:nvSpPr>
        <p:spPr/>
        <p:txBody>
          <a:bodyPr/>
          <a:lstStyle/>
          <a:p>
            <a:fld id="{7FD8E35C-940E-4CD9-87DA-E2B3BFC1D07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A2FD7BD3-E830-454F-83B5-F80297E3F8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702600-D350-4849-8230-45968DB00B2F}"/>
              </a:ext>
            </a:extLst>
          </p:cNvPr>
          <p:cNvSpPr>
            <a:spLocks noGrp="1"/>
          </p:cNvSpPr>
          <p:nvPr>
            <p:ph type="sldNum" sz="quarter" idx="12"/>
          </p:nvPr>
        </p:nvSpPr>
        <p:spPr/>
        <p:txBody>
          <a:body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5306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60538E-A29A-491D-890F-8B90C4057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2F01F9-C849-4FEC-AAA0-000BCA978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9522C-CE9D-495F-A6A7-D035541B3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8E35C-940E-4CD9-87DA-E2B3BFC1D07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A0567291-D000-4D15-906A-DBE310DD9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9268B5-8A18-413B-97D3-4BB95BE42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63E81-6577-40D1-AE54-B80A6DACF81C}" type="slidenum">
              <a:rPr lang="zh-CN" altLang="en-US" smtClean="0"/>
              <a:t>‹#›</a:t>
            </a:fld>
            <a:endParaRPr lang="zh-CN" altLang="en-US"/>
          </a:p>
        </p:txBody>
      </p:sp>
    </p:spTree>
    <p:extLst>
      <p:ext uri="{BB962C8B-B14F-4D97-AF65-F5344CB8AC3E}">
        <p14:creationId xmlns:p14="http://schemas.microsoft.com/office/powerpoint/2010/main" val="3945319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5.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12.xml"/><Relationship Id="rId5" Type="http://schemas.openxmlformats.org/officeDocument/2006/relationships/image" Target="../media/image8.tmp"/><Relationship Id="rId4" Type="http://schemas.openxmlformats.org/officeDocument/2006/relationships/image" Target="../media/image7.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7" Type="http://schemas.openxmlformats.org/officeDocument/2006/relationships/image" Target="../media/image15.tmp"/><Relationship Id="rId2" Type="http://schemas.openxmlformats.org/officeDocument/2006/relationships/image" Target="../media/image11.tmp"/><Relationship Id="rId1" Type="http://schemas.openxmlformats.org/officeDocument/2006/relationships/slideLayout" Target="../slideLayouts/slideLayout1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xjtu-enre/ENRE-ts.git"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4" y="2510380"/>
            <a:ext cx="12192000" cy="1571180"/>
          </a:xfrm>
          <a:prstGeom prst="rect">
            <a:avLst/>
          </a:prstGeom>
          <a:solidFill>
            <a:srgbClr val="325AA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algn="ctr" eaLnBrk="1" hangingPunct="1">
              <a:lnSpc>
                <a:spcPct val="110000"/>
              </a:lnSpc>
              <a:buSzPct val="45000"/>
              <a:buFontTx/>
              <a:buNone/>
            </a:pPr>
            <a:r>
              <a:rPr lang="zh-CN" altLang="en-US" sz="4000" dirty="0">
                <a:latin typeface="+mn-lt"/>
                <a:ea typeface="+mn-ea"/>
                <a:cs typeface="+mn-ea"/>
                <a:sym typeface="+mn-lt"/>
              </a:rPr>
              <a:t>如何接入文档测试框架？</a:t>
            </a:r>
            <a:endParaRPr lang="en-US" altLang="zh-CN" sz="4000" dirty="0">
              <a:latin typeface="+mn-lt"/>
              <a:ea typeface="+mn-ea"/>
              <a:cs typeface="+mn-ea"/>
              <a:sym typeface="+mn-lt"/>
            </a:endParaRPr>
          </a:p>
        </p:txBody>
      </p:sp>
      <p:pic>
        <p:nvPicPr>
          <p:cNvPr id="12" name="图片 11"/>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24001" y="0"/>
            <a:ext cx="3127655" cy="1098429"/>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3540" y="5861957"/>
            <a:ext cx="1031131" cy="99286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
            <a:extLst>
              <a:ext uri="{FF2B5EF4-FFF2-40B4-BE49-F238E27FC236}">
                <a16:creationId xmlns:a16="http://schemas.microsoft.com/office/drawing/2014/main" id="{78D790CB-DE8F-4A29-9B0C-47E7C7D00769}"/>
              </a:ext>
            </a:extLst>
          </p:cNvPr>
          <p:cNvSpPr txBox="1"/>
          <p:nvPr/>
        </p:nvSpPr>
        <p:spPr>
          <a:xfrm>
            <a:off x="-6084" y="4437112"/>
            <a:ext cx="12198084" cy="427040"/>
          </a:xfrm>
          <a:prstGeom prst="rect">
            <a:avLst/>
          </a:prstGeom>
          <a:noFill/>
        </p:spPr>
        <p:txBody>
          <a:bodyPr wrap="square" rtlCol="0">
            <a:spAutoFit/>
          </a:bodyPr>
          <a:lstStyle/>
          <a:p>
            <a:pPr algn="ctr" eaLnBrk="1" hangingPunct="1">
              <a:lnSpc>
                <a:spcPct val="120000"/>
              </a:lnSpc>
            </a:pPr>
            <a:r>
              <a:rPr lang="en-US" altLang="zh-CN" sz="2000" kern="0" dirty="0">
                <a:solidFill>
                  <a:srgbClr val="31589C"/>
                </a:solidFill>
                <a:cs typeface="+mn-ea"/>
                <a:sym typeface="+mn-lt"/>
              </a:rPr>
              <a:t>2023-4-19</a:t>
            </a:r>
            <a:endParaRPr lang="zh-CN" altLang="en-US" sz="2000" dirty="0">
              <a:solidFill>
                <a:schemeClr val="tx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F8FA1D-B622-51FA-A8C3-4D69DD64834A}"/>
              </a:ext>
            </a:extLst>
          </p:cNvPr>
          <p:cNvSpPr>
            <a:spLocks noGrp="1"/>
          </p:cNvSpPr>
          <p:nvPr>
            <p:ph type="body" sz="quarter" idx="11"/>
          </p:nvPr>
        </p:nvSpPr>
        <p:spPr/>
        <p:txBody>
          <a:bodyPr/>
          <a:lstStyle/>
          <a:p>
            <a:r>
              <a:rPr lang="zh-CN" altLang="en-US" dirty="0"/>
              <a:t>接入 </a:t>
            </a:r>
            <a:r>
              <a:rPr lang="en-US" altLang="zh-CN" dirty="0"/>
              <a:t>/ 4 </a:t>
            </a:r>
            <a:r>
              <a:rPr lang="zh-CN" altLang="en-US" dirty="0"/>
              <a:t>编写自己的</a:t>
            </a:r>
            <a:r>
              <a:rPr lang="en-US" altLang="zh-CN" dirty="0"/>
              <a:t>test-generator</a:t>
            </a:r>
            <a:endParaRPr lang="zh-CN" altLang="en-US" dirty="0"/>
          </a:p>
        </p:txBody>
      </p:sp>
      <p:sp>
        <p:nvSpPr>
          <p:cNvPr id="3" name="Content Placeholder 2">
            <a:extLst>
              <a:ext uri="{FF2B5EF4-FFF2-40B4-BE49-F238E27FC236}">
                <a16:creationId xmlns:a16="http://schemas.microsoft.com/office/drawing/2014/main" id="{5C9D8ECD-9527-B2DD-822F-D07CE3A58028}"/>
              </a:ext>
            </a:extLst>
          </p:cNvPr>
          <p:cNvSpPr>
            <a:spLocks noGrp="1"/>
          </p:cNvSpPr>
          <p:nvPr>
            <p:ph sz="quarter" idx="12"/>
          </p:nvPr>
        </p:nvSpPr>
        <p:spPr/>
        <p:txBody>
          <a:bodyPr/>
          <a:lstStyle/>
          <a:p>
            <a:r>
              <a:rPr lang="en-US" altLang="zh-CN" dirty="0"/>
              <a:t>packages/enre-test-generator/src/</a:t>
            </a:r>
            <a:r>
              <a:rPr lang="en-US" altLang="zh-CN" dirty="0" err="1"/>
              <a:t>index.ts</a:t>
            </a:r>
            <a:endParaRPr lang="en-US" altLang="zh-CN" dirty="0"/>
          </a:p>
          <a:p>
            <a:r>
              <a:rPr lang="zh-CN" altLang="en-US" dirty="0"/>
              <a:t>仿照该文件，使用</a:t>
            </a:r>
            <a:r>
              <a:rPr lang="en-US" altLang="zh-CN" dirty="0"/>
              <a:t>doc-parser</a:t>
            </a:r>
            <a:r>
              <a:rPr lang="zh-CN" altLang="en-US" dirty="0"/>
              <a:t>所提供的</a:t>
            </a:r>
            <a:r>
              <a:rPr lang="en-US" altLang="zh-CN" dirty="0"/>
              <a:t>parser</a:t>
            </a:r>
            <a:r>
              <a:rPr lang="zh-CN" altLang="en-US" dirty="0"/>
              <a:t>接口将输入进来的文档数据结构转换为自己语言下特定测试框架所用的代码（字符串拼接）</a:t>
            </a:r>
            <a:endParaRPr lang="en-US" altLang="zh-CN" dirty="0"/>
          </a:p>
          <a:p>
            <a:pPr marL="0" indent="0">
              <a:buNone/>
            </a:pPr>
            <a:endParaRPr lang="zh-CN" altLang="en-US" dirty="0"/>
          </a:p>
        </p:txBody>
      </p:sp>
      <p:pic>
        <p:nvPicPr>
          <p:cNvPr id="4" name="Picture 3" descr="Graphical user interface, text, application, Teams&#10;&#10;Description automatically generated">
            <a:extLst>
              <a:ext uri="{FF2B5EF4-FFF2-40B4-BE49-F238E27FC236}">
                <a16:creationId xmlns:a16="http://schemas.microsoft.com/office/drawing/2014/main" id="{FB0824A5-D12F-ED79-5990-6529184788CD}"/>
              </a:ext>
            </a:extLst>
          </p:cNvPr>
          <p:cNvPicPr>
            <a:picLocks noChangeAspect="1"/>
          </p:cNvPicPr>
          <p:nvPr/>
        </p:nvPicPr>
        <p:blipFill rotWithShape="1">
          <a:blip r:embed="rId2">
            <a:extLst>
              <a:ext uri="{28A0092B-C50C-407E-A947-70E740481C1C}">
                <a14:useLocalDpi xmlns:a14="http://schemas.microsoft.com/office/drawing/2010/main" val="0"/>
              </a:ext>
            </a:extLst>
          </a:blip>
          <a:srcRect l="10235" t="58213" r="65406" b="30839"/>
          <a:stretch/>
        </p:blipFill>
        <p:spPr>
          <a:xfrm>
            <a:off x="470358" y="3429000"/>
            <a:ext cx="3590654" cy="2779859"/>
          </a:xfrm>
          <a:prstGeom prst="rect">
            <a:avLst/>
          </a:prstGeom>
        </p:spPr>
      </p:pic>
      <p:pic>
        <p:nvPicPr>
          <p:cNvPr id="5" name="Picture 4" descr="Text&#10;&#10;Description automatically generated">
            <a:extLst>
              <a:ext uri="{FF2B5EF4-FFF2-40B4-BE49-F238E27FC236}">
                <a16:creationId xmlns:a16="http://schemas.microsoft.com/office/drawing/2014/main" id="{0F7451F1-CDCD-6F51-192F-88C78C25DB34}"/>
              </a:ext>
            </a:extLst>
          </p:cNvPr>
          <p:cNvPicPr>
            <a:picLocks noChangeAspect="1"/>
          </p:cNvPicPr>
          <p:nvPr/>
        </p:nvPicPr>
        <p:blipFill rotWithShape="1">
          <a:blip r:embed="rId3">
            <a:extLst>
              <a:ext uri="{28A0092B-C50C-407E-A947-70E740481C1C}">
                <a14:useLocalDpi xmlns:a14="http://schemas.microsoft.com/office/drawing/2010/main" val="0"/>
              </a:ext>
            </a:extLst>
          </a:blip>
          <a:srcRect l="5414" t="18979" r="32016" b="46505"/>
          <a:stretch/>
        </p:blipFill>
        <p:spPr>
          <a:xfrm>
            <a:off x="7420666" y="2770970"/>
            <a:ext cx="4300976" cy="4087030"/>
          </a:xfrm>
          <a:prstGeom prst="rect">
            <a:avLst/>
          </a:prstGeom>
        </p:spPr>
      </p:pic>
      <p:cxnSp>
        <p:nvCxnSpPr>
          <p:cNvPr id="7" name="Straight Arrow Connector 6">
            <a:extLst>
              <a:ext uri="{FF2B5EF4-FFF2-40B4-BE49-F238E27FC236}">
                <a16:creationId xmlns:a16="http://schemas.microsoft.com/office/drawing/2014/main" id="{53924D53-20B7-1113-9662-DEC538A7372E}"/>
              </a:ext>
            </a:extLst>
          </p:cNvPr>
          <p:cNvCxnSpPr/>
          <p:nvPr/>
        </p:nvCxnSpPr>
        <p:spPr>
          <a:xfrm>
            <a:off x="2474259" y="4383741"/>
            <a:ext cx="5701553" cy="164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F72676-640D-9D7D-144F-0C162FB0D685}"/>
              </a:ext>
            </a:extLst>
          </p:cNvPr>
          <p:cNvCxnSpPr/>
          <p:nvPr/>
        </p:nvCxnSpPr>
        <p:spPr>
          <a:xfrm flipV="1">
            <a:off x="2474259" y="3953435"/>
            <a:ext cx="5513294" cy="735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D0BAF5-1D8B-4B21-D9FA-E6EF5B9DF856}"/>
              </a:ext>
            </a:extLst>
          </p:cNvPr>
          <p:cNvCxnSpPr/>
          <p:nvPr/>
        </p:nvCxnSpPr>
        <p:spPr>
          <a:xfrm flipV="1">
            <a:off x="3863788" y="4285129"/>
            <a:ext cx="4267202" cy="92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D60F11-1B36-FAEF-3087-2F579F53B2A3}"/>
              </a:ext>
            </a:extLst>
          </p:cNvPr>
          <p:cNvCxnSpPr/>
          <p:nvPr/>
        </p:nvCxnSpPr>
        <p:spPr>
          <a:xfrm flipV="1">
            <a:off x="3607238" y="5002306"/>
            <a:ext cx="4496856" cy="54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C5DCE3-107C-F8B6-21AF-F5EAAAD255A5}"/>
              </a:ext>
            </a:extLst>
          </p:cNvPr>
          <p:cNvCxnSpPr/>
          <p:nvPr/>
        </p:nvCxnSpPr>
        <p:spPr>
          <a:xfrm>
            <a:off x="3675529" y="5845668"/>
            <a:ext cx="4500283" cy="35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73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2823A6-D0C9-301B-C920-DCDB7EB68FD5}"/>
              </a:ext>
            </a:extLst>
          </p:cNvPr>
          <p:cNvSpPr>
            <a:spLocks noGrp="1"/>
          </p:cNvSpPr>
          <p:nvPr>
            <p:ph type="body" sz="quarter" idx="11"/>
          </p:nvPr>
        </p:nvSpPr>
        <p:spPr/>
        <p:txBody>
          <a:bodyPr/>
          <a:lstStyle/>
          <a:p>
            <a:r>
              <a:rPr lang="zh-CN" altLang="en-US" dirty="0"/>
              <a:t>接入 </a:t>
            </a:r>
            <a:r>
              <a:rPr lang="en-US" altLang="zh-CN" dirty="0"/>
              <a:t>/ 5 </a:t>
            </a:r>
            <a:r>
              <a:rPr lang="zh-CN" altLang="en-US" dirty="0"/>
              <a:t>编写启动脚本进行测试</a:t>
            </a:r>
          </a:p>
        </p:txBody>
      </p:sp>
      <p:sp>
        <p:nvSpPr>
          <p:cNvPr id="3" name="Content Placeholder 2">
            <a:extLst>
              <a:ext uri="{FF2B5EF4-FFF2-40B4-BE49-F238E27FC236}">
                <a16:creationId xmlns:a16="http://schemas.microsoft.com/office/drawing/2014/main" id="{3B4C2B07-7EE1-02F2-5380-401664DA7E3D}"/>
              </a:ext>
            </a:extLst>
          </p:cNvPr>
          <p:cNvSpPr>
            <a:spLocks noGrp="1"/>
          </p:cNvSpPr>
          <p:nvPr>
            <p:ph sz="quarter" idx="12"/>
          </p:nvPr>
        </p:nvSpPr>
        <p:spPr/>
        <p:txBody>
          <a:bodyPr>
            <a:normAutofit/>
          </a:bodyPr>
          <a:lstStyle/>
          <a:p>
            <a:r>
              <a:rPr lang="zh-CN" altLang="en-US" dirty="0"/>
              <a:t>为方便起见，你可以编写启动脚本（例如</a:t>
            </a:r>
            <a:r>
              <a:rPr lang="en-US" altLang="zh-CN" dirty="0"/>
              <a:t>pretest</a:t>
            </a:r>
            <a:r>
              <a:rPr lang="zh-CN" altLang="en-US" dirty="0"/>
              <a:t>等）来实现在每次代码功能修改</a:t>
            </a:r>
            <a:r>
              <a:rPr lang="en-US" altLang="zh-CN" dirty="0"/>
              <a:t>/</a:t>
            </a:r>
            <a:r>
              <a:rPr lang="zh-CN" altLang="en-US" dirty="0"/>
              <a:t>文档变动后重新生成测试用例文件和测试代码文件</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注意：</a:t>
            </a:r>
            <a:endParaRPr lang="en-US" altLang="zh-CN" dirty="0"/>
          </a:p>
          <a:p>
            <a:pPr lvl="1"/>
            <a:r>
              <a:rPr lang="zh-CN" altLang="en-US" dirty="0"/>
              <a:t>你本地对</a:t>
            </a:r>
            <a:r>
              <a:rPr lang="en-US" altLang="zh-CN" dirty="0"/>
              <a:t>ENRE-</a:t>
            </a:r>
            <a:r>
              <a:rPr lang="en-US" altLang="zh-CN" dirty="0" err="1"/>
              <a:t>ts</a:t>
            </a:r>
            <a:r>
              <a:rPr lang="zh-CN" altLang="en-US" dirty="0"/>
              <a:t>所做的任何修改都不应该提交</a:t>
            </a:r>
            <a:r>
              <a:rPr lang="en-US" altLang="zh-CN" dirty="0"/>
              <a:t>PR</a:t>
            </a:r>
            <a:r>
              <a:rPr lang="zh-CN" altLang="en-US" dirty="0"/>
              <a:t>给</a:t>
            </a:r>
            <a:r>
              <a:rPr lang="en-US" altLang="zh-CN" dirty="0"/>
              <a:t>ENRE-</a:t>
            </a:r>
            <a:r>
              <a:rPr lang="en-US" altLang="zh-CN" dirty="0" err="1"/>
              <a:t>ts</a:t>
            </a:r>
            <a:endParaRPr lang="en-US" altLang="zh-CN" dirty="0"/>
          </a:p>
          <a:p>
            <a:pPr lvl="1"/>
            <a:r>
              <a:rPr lang="zh-CN" altLang="en-US" dirty="0"/>
              <a:t>也不建议完整提交你修改的</a:t>
            </a:r>
            <a:r>
              <a:rPr lang="en-US" altLang="zh-CN" dirty="0"/>
              <a:t>ENRE-</a:t>
            </a:r>
            <a:r>
              <a:rPr lang="en-US" altLang="zh-CN" dirty="0" err="1"/>
              <a:t>ts</a:t>
            </a:r>
            <a:r>
              <a:rPr lang="zh-CN" altLang="en-US" dirty="0"/>
              <a:t>到自己的</a:t>
            </a:r>
            <a:r>
              <a:rPr lang="en-US" altLang="zh-CN" dirty="0"/>
              <a:t>Git</a:t>
            </a:r>
            <a:r>
              <a:rPr lang="zh-CN" altLang="en-US" dirty="0"/>
              <a:t>仓库（这个问题以后会有解决方案）</a:t>
            </a:r>
            <a:endParaRPr lang="en-US" altLang="zh-CN" dirty="0"/>
          </a:p>
          <a:p>
            <a:pPr lvl="1"/>
            <a:r>
              <a:rPr lang="zh-CN" altLang="en-US" dirty="0"/>
              <a:t>但欢迎提交对</a:t>
            </a:r>
            <a:r>
              <a:rPr lang="en-US" altLang="zh-CN" dirty="0"/>
              <a:t>ENRE-</a:t>
            </a:r>
            <a:r>
              <a:rPr lang="en-US" altLang="zh-CN" dirty="0" err="1"/>
              <a:t>ts</a:t>
            </a:r>
            <a:r>
              <a:rPr lang="zh-CN" altLang="en-US" dirty="0"/>
              <a:t>测试框架中多语言通用部分的改进</a:t>
            </a:r>
            <a:r>
              <a:rPr lang="en-US" altLang="zh-CN" dirty="0"/>
              <a:t>PR</a:t>
            </a:r>
            <a:endParaRPr lang="zh-CN" altLang="en-US" dirty="0"/>
          </a:p>
        </p:txBody>
      </p:sp>
    </p:spTree>
    <p:extLst>
      <p:ext uri="{BB962C8B-B14F-4D97-AF65-F5344CB8AC3E}">
        <p14:creationId xmlns:p14="http://schemas.microsoft.com/office/powerpoint/2010/main" val="213236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24510D-E73D-FA61-51B1-29B3CBA1A5C8}"/>
              </a:ext>
            </a:extLst>
          </p:cNvPr>
          <p:cNvSpPr>
            <a:spLocks noGrp="1"/>
          </p:cNvSpPr>
          <p:nvPr>
            <p:ph type="body" sz="quarter" idx="11"/>
          </p:nvPr>
        </p:nvSpPr>
        <p:spPr/>
        <p:txBody>
          <a:bodyPr/>
          <a:lstStyle/>
          <a:p>
            <a:r>
              <a:rPr lang="zh-CN" altLang="en-US" dirty="0"/>
              <a:t>接入 </a:t>
            </a:r>
            <a:r>
              <a:rPr lang="en-US" altLang="zh-CN" dirty="0"/>
              <a:t>/ </a:t>
            </a:r>
            <a:r>
              <a:rPr lang="zh-CN" altLang="en-US" dirty="0"/>
              <a:t>好处在哪里？</a:t>
            </a:r>
          </a:p>
        </p:txBody>
      </p:sp>
      <p:sp>
        <p:nvSpPr>
          <p:cNvPr id="3" name="Content Placeholder 2">
            <a:extLst>
              <a:ext uri="{FF2B5EF4-FFF2-40B4-BE49-F238E27FC236}">
                <a16:creationId xmlns:a16="http://schemas.microsoft.com/office/drawing/2014/main" id="{B00AD0DF-B309-B528-20A3-DA28CB9AF2B1}"/>
              </a:ext>
            </a:extLst>
          </p:cNvPr>
          <p:cNvSpPr>
            <a:spLocks noGrp="1"/>
          </p:cNvSpPr>
          <p:nvPr>
            <p:ph sz="quarter" idx="12"/>
          </p:nvPr>
        </p:nvSpPr>
        <p:spPr/>
        <p:txBody>
          <a:bodyPr/>
          <a:lstStyle/>
          <a:p>
            <a:pPr algn="just"/>
            <a:r>
              <a:rPr lang="zh-CN" altLang="en-US" dirty="0"/>
              <a:t>提升</a:t>
            </a:r>
            <a:r>
              <a:rPr lang="en-US" altLang="zh-CN" dirty="0"/>
              <a:t>ENRE</a:t>
            </a:r>
            <a:r>
              <a:rPr lang="zh-CN" altLang="en-US" dirty="0"/>
              <a:t>单体的标准化能力和测试能力；也提升</a:t>
            </a:r>
            <a:r>
              <a:rPr lang="en-US" altLang="zh-CN" dirty="0"/>
              <a:t>ENRE</a:t>
            </a:r>
            <a:r>
              <a:rPr lang="zh-CN" altLang="en-US" dirty="0"/>
              <a:t>内部的一致性水平；精心编写的</a:t>
            </a:r>
            <a:r>
              <a:rPr lang="en-US" altLang="zh-CN" dirty="0"/>
              <a:t>docs</a:t>
            </a:r>
            <a:r>
              <a:rPr lang="zh-CN" altLang="en-US" dirty="0"/>
              <a:t>可以作为说明文档、</a:t>
            </a:r>
            <a:r>
              <a:rPr lang="en-US" altLang="zh-CN" dirty="0"/>
              <a:t>Ground Truth</a:t>
            </a:r>
            <a:r>
              <a:rPr lang="zh-CN" altLang="en-US" dirty="0"/>
              <a:t>、甚至以后建立</a:t>
            </a:r>
            <a:r>
              <a:rPr lang="en-US" altLang="zh-CN" dirty="0"/>
              <a:t>ENRE</a:t>
            </a:r>
            <a:r>
              <a:rPr lang="zh-CN" altLang="en-US" dirty="0"/>
              <a:t>交互式文档网站的数据源等在多种用途下发挥作用</a:t>
            </a:r>
            <a:endParaRPr lang="en-US" altLang="zh-CN" dirty="0"/>
          </a:p>
          <a:p>
            <a:pPr algn="just"/>
            <a:r>
              <a:rPr lang="zh-CN" altLang="en-US" dirty="0"/>
              <a:t>将文档转换为</a:t>
            </a:r>
            <a:r>
              <a:rPr lang="en-US" altLang="zh-CN" dirty="0"/>
              <a:t>native</a:t>
            </a:r>
            <a:r>
              <a:rPr lang="zh-CN" altLang="en-US" dirty="0"/>
              <a:t>的测试框架代码有助于</a:t>
            </a:r>
            <a:endParaRPr lang="en-US" altLang="zh-CN" dirty="0"/>
          </a:p>
          <a:p>
            <a:pPr lvl="1" algn="just"/>
            <a:r>
              <a:rPr lang="zh-CN" altLang="en-US" dirty="0"/>
              <a:t>更高效的进行测试，允许功能代码的</a:t>
            </a:r>
            <a:r>
              <a:rPr lang="zh-CN" altLang="en-US" b="1" dirty="0"/>
              <a:t>实时修改</a:t>
            </a:r>
            <a:r>
              <a:rPr lang="zh-CN" altLang="en-US" dirty="0"/>
              <a:t>（非实时测试，见后页）</a:t>
            </a:r>
            <a:endParaRPr lang="en-US" altLang="zh-CN" dirty="0"/>
          </a:p>
          <a:p>
            <a:pPr lvl="1" algn="just"/>
            <a:r>
              <a:rPr lang="zh-CN" altLang="en-US" dirty="0"/>
              <a:t>可以利用到</a:t>
            </a:r>
            <a:r>
              <a:rPr lang="en-US" altLang="zh-CN" dirty="0"/>
              <a:t>IDE</a:t>
            </a:r>
            <a:r>
              <a:rPr lang="zh-CN" altLang="en-US" dirty="0"/>
              <a:t>的</a:t>
            </a:r>
            <a:r>
              <a:rPr lang="zh-CN" altLang="en-US" b="1" dirty="0"/>
              <a:t>断点调试</a:t>
            </a:r>
            <a:r>
              <a:rPr lang="zh-CN" altLang="en-US" dirty="0"/>
              <a:t>等</a:t>
            </a:r>
            <a:r>
              <a:rPr lang="en-US" altLang="zh-CN" dirty="0"/>
              <a:t>debug</a:t>
            </a:r>
            <a:r>
              <a:rPr lang="zh-CN" altLang="en-US" dirty="0"/>
              <a:t>手段，加快开发效率</a:t>
            </a:r>
          </a:p>
        </p:txBody>
      </p:sp>
      <p:pic>
        <p:nvPicPr>
          <p:cNvPr id="5" name="Picture 4" descr="Graphical user interface, text, application&#10;&#10;Description automatically generated">
            <a:extLst>
              <a:ext uri="{FF2B5EF4-FFF2-40B4-BE49-F238E27FC236}">
                <a16:creationId xmlns:a16="http://schemas.microsoft.com/office/drawing/2014/main" id="{991646EE-A9EB-D312-AC86-C2F2A6640B2F}"/>
              </a:ext>
            </a:extLst>
          </p:cNvPr>
          <p:cNvPicPr>
            <a:picLocks noChangeAspect="1"/>
          </p:cNvPicPr>
          <p:nvPr/>
        </p:nvPicPr>
        <p:blipFill rotWithShape="1">
          <a:blip r:embed="rId2">
            <a:extLst>
              <a:ext uri="{28A0092B-C50C-407E-A947-70E740481C1C}">
                <a14:useLocalDpi xmlns:a14="http://schemas.microsoft.com/office/drawing/2010/main" val="0"/>
              </a:ext>
            </a:extLst>
          </a:blip>
          <a:srcRect l="588" t="760" r="588" b="1033"/>
          <a:stretch/>
        </p:blipFill>
        <p:spPr>
          <a:xfrm>
            <a:off x="980267" y="3501008"/>
            <a:ext cx="5635686" cy="3031698"/>
          </a:xfrm>
          <a:prstGeom prst="rect">
            <a:avLst/>
          </a:prstGeom>
        </p:spPr>
      </p:pic>
    </p:spTree>
    <p:extLst>
      <p:ext uri="{BB962C8B-B14F-4D97-AF65-F5344CB8AC3E}">
        <p14:creationId xmlns:p14="http://schemas.microsoft.com/office/powerpoint/2010/main" val="293332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4ED9E-4D00-A372-2CDF-964D330B4847}"/>
              </a:ext>
            </a:extLst>
          </p:cNvPr>
          <p:cNvSpPr>
            <a:spLocks noGrp="1"/>
          </p:cNvSpPr>
          <p:nvPr>
            <p:ph type="body" sz="quarter" idx="11"/>
          </p:nvPr>
        </p:nvSpPr>
        <p:spPr/>
        <p:txBody>
          <a:bodyPr/>
          <a:lstStyle/>
          <a:p>
            <a:r>
              <a:rPr lang="zh-CN" altLang="en-US" dirty="0"/>
              <a:t>接入 </a:t>
            </a:r>
            <a:r>
              <a:rPr lang="en-US" altLang="zh-CN" dirty="0"/>
              <a:t>/ </a:t>
            </a:r>
            <a:r>
              <a:rPr lang="zh-CN" altLang="en-US" dirty="0"/>
              <a:t>期望结果</a:t>
            </a:r>
          </a:p>
        </p:txBody>
      </p:sp>
      <p:sp>
        <p:nvSpPr>
          <p:cNvPr id="3" name="Content Placeholder 2">
            <a:extLst>
              <a:ext uri="{FF2B5EF4-FFF2-40B4-BE49-F238E27FC236}">
                <a16:creationId xmlns:a16="http://schemas.microsoft.com/office/drawing/2014/main" id="{1FA86037-B042-1F4A-2753-BE83FF1EC631}"/>
              </a:ext>
            </a:extLst>
          </p:cNvPr>
          <p:cNvSpPr>
            <a:spLocks noGrp="1"/>
          </p:cNvSpPr>
          <p:nvPr>
            <p:ph sz="quarter" idx="12"/>
          </p:nvPr>
        </p:nvSpPr>
        <p:spPr/>
        <p:txBody>
          <a:bodyPr/>
          <a:lstStyle/>
          <a:p>
            <a:r>
              <a:rPr lang="zh-CN" altLang="en-US" dirty="0"/>
              <a:t>在</a:t>
            </a:r>
            <a:r>
              <a:rPr lang="en-US" altLang="zh-CN" dirty="0"/>
              <a:t>IDE</a:t>
            </a:r>
            <a:r>
              <a:rPr lang="zh-CN" altLang="en-US" dirty="0"/>
              <a:t>中运行测试用例可以以如下图所示的形式展现单个测试用例的执行结果（</a:t>
            </a:r>
            <a:r>
              <a:rPr lang="en-US" altLang="zh-CN" dirty="0"/>
              <a:t>pass</a:t>
            </a:r>
            <a:r>
              <a:rPr lang="zh-CN" altLang="en-US" dirty="0"/>
              <a:t>或</a:t>
            </a:r>
            <a:r>
              <a:rPr lang="en-US" altLang="zh-CN" dirty="0"/>
              <a:t>fail</a:t>
            </a:r>
            <a:r>
              <a:rPr lang="zh-CN" altLang="en-US" dirty="0"/>
              <a:t>，</a:t>
            </a:r>
            <a:r>
              <a:rPr lang="en-US" altLang="zh-CN" dirty="0"/>
              <a:t>fail</a:t>
            </a:r>
            <a:r>
              <a:rPr lang="zh-CN" altLang="en-US" dirty="0"/>
              <a:t>时具体不满足哪个条件）</a:t>
            </a:r>
          </a:p>
        </p:txBody>
      </p:sp>
      <p:pic>
        <p:nvPicPr>
          <p:cNvPr id="4" name="Picture 3" descr="Graphical user interface, text, application&#10;&#10;Description automatically generated">
            <a:extLst>
              <a:ext uri="{FF2B5EF4-FFF2-40B4-BE49-F238E27FC236}">
                <a16:creationId xmlns:a16="http://schemas.microsoft.com/office/drawing/2014/main" id="{BAFE1FC8-B5C4-623E-C958-4FEBDBCA84D7}"/>
              </a:ext>
            </a:extLst>
          </p:cNvPr>
          <p:cNvPicPr>
            <a:picLocks noChangeAspect="1"/>
          </p:cNvPicPr>
          <p:nvPr/>
        </p:nvPicPr>
        <p:blipFill rotWithShape="1">
          <a:blip r:embed="rId2">
            <a:extLst>
              <a:ext uri="{28A0092B-C50C-407E-A947-70E740481C1C}">
                <a14:useLocalDpi xmlns:a14="http://schemas.microsoft.com/office/drawing/2010/main" val="0"/>
              </a:ext>
            </a:extLst>
          </a:blip>
          <a:srcRect l="1617" t="55094" r="40086" b="4835"/>
          <a:stretch/>
        </p:blipFill>
        <p:spPr>
          <a:xfrm>
            <a:off x="1213348" y="2386835"/>
            <a:ext cx="9789459" cy="3642489"/>
          </a:xfrm>
          <a:prstGeom prst="rect">
            <a:avLst/>
          </a:prstGeom>
        </p:spPr>
      </p:pic>
      <p:sp>
        <p:nvSpPr>
          <p:cNvPr id="5" name="Rectangle 4">
            <a:extLst>
              <a:ext uri="{FF2B5EF4-FFF2-40B4-BE49-F238E27FC236}">
                <a16:creationId xmlns:a16="http://schemas.microsoft.com/office/drawing/2014/main" id="{14239723-4FD1-2E67-73B2-B18BEAA54BA0}"/>
              </a:ext>
            </a:extLst>
          </p:cNvPr>
          <p:cNvSpPr/>
          <p:nvPr/>
        </p:nvSpPr>
        <p:spPr>
          <a:xfrm>
            <a:off x="4663531" y="2546275"/>
            <a:ext cx="3682610" cy="26864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总测试通过</a:t>
            </a:r>
            <a:r>
              <a:rPr lang="en-US" altLang="zh-CN" sz="1200" dirty="0">
                <a:solidFill>
                  <a:schemeClr val="tx1"/>
                </a:solidFill>
              </a:rPr>
              <a:t>/</a:t>
            </a:r>
            <a:r>
              <a:rPr lang="zh-CN" altLang="en-US" sz="1200" dirty="0">
                <a:solidFill>
                  <a:schemeClr val="tx1"/>
                </a:solidFill>
              </a:rPr>
              <a:t>失败量</a:t>
            </a:r>
          </a:p>
        </p:txBody>
      </p:sp>
      <p:sp>
        <p:nvSpPr>
          <p:cNvPr id="6" name="Rectangle 5">
            <a:extLst>
              <a:ext uri="{FF2B5EF4-FFF2-40B4-BE49-F238E27FC236}">
                <a16:creationId xmlns:a16="http://schemas.microsoft.com/office/drawing/2014/main" id="{F7A995EB-DC37-0E6F-2418-C4DE6F9D7B84}"/>
              </a:ext>
            </a:extLst>
          </p:cNvPr>
          <p:cNvSpPr/>
          <p:nvPr/>
        </p:nvSpPr>
        <p:spPr>
          <a:xfrm>
            <a:off x="1436237" y="2797287"/>
            <a:ext cx="1253175" cy="2438102"/>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zh-CN" altLang="en-US" sz="1200" dirty="0">
                <a:solidFill>
                  <a:schemeClr val="tx1"/>
                </a:solidFill>
              </a:rPr>
              <a:t>具体单个测试通过与否的展示</a:t>
            </a:r>
          </a:p>
        </p:txBody>
      </p:sp>
      <p:sp>
        <p:nvSpPr>
          <p:cNvPr id="7" name="Rectangle 6">
            <a:extLst>
              <a:ext uri="{FF2B5EF4-FFF2-40B4-BE49-F238E27FC236}">
                <a16:creationId xmlns:a16="http://schemas.microsoft.com/office/drawing/2014/main" id="{0E70D60D-F1AF-3F09-68A0-F98BE4D101E4}"/>
              </a:ext>
            </a:extLst>
          </p:cNvPr>
          <p:cNvSpPr/>
          <p:nvPr/>
        </p:nvSpPr>
        <p:spPr>
          <a:xfrm>
            <a:off x="4663530" y="2972434"/>
            <a:ext cx="6315121" cy="107064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zh-CN" altLang="en-US" sz="1200" dirty="0">
                <a:solidFill>
                  <a:schemeClr val="tx1"/>
                </a:solidFill>
              </a:rPr>
              <a:t>测试失败的原因</a:t>
            </a:r>
            <a:endParaRPr lang="en-US" altLang="zh-CN" sz="1200" dirty="0">
              <a:solidFill>
                <a:schemeClr val="tx1"/>
              </a:solidFill>
            </a:endParaRPr>
          </a:p>
          <a:p>
            <a:pPr algn="r"/>
            <a:r>
              <a:rPr lang="zh-CN" altLang="en-US" sz="1200" dirty="0">
                <a:solidFill>
                  <a:schemeClr val="tx1"/>
                </a:solidFill>
              </a:rPr>
              <a:t>该原因可以辅助对抽取功能进行</a:t>
            </a:r>
            <a:r>
              <a:rPr lang="en-US" altLang="zh-CN" sz="1200" dirty="0">
                <a:solidFill>
                  <a:schemeClr val="tx1"/>
                </a:solidFill>
              </a:rPr>
              <a:t>debug</a:t>
            </a:r>
            <a:endParaRPr lang="zh-CN" altLang="en-US" sz="1200" dirty="0">
              <a:solidFill>
                <a:schemeClr val="tx1"/>
              </a:solidFill>
            </a:endParaRPr>
          </a:p>
        </p:txBody>
      </p:sp>
    </p:spTree>
    <p:extLst>
      <p:ext uri="{BB962C8B-B14F-4D97-AF65-F5344CB8AC3E}">
        <p14:creationId xmlns:p14="http://schemas.microsoft.com/office/powerpoint/2010/main" val="2083511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5D4D4-8861-01CB-7FD0-6C731D56C149}"/>
              </a:ext>
            </a:extLst>
          </p:cNvPr>
          <p:cNvSpPr>
            <a:spLocks noGrp="1"/>
          </p:cNvSpPr>
          <p:nvPr>
            <p:ph type="body" sz="quarter" idx="11"/>
          </p:nvPr>
        </p:nvSpPr>
        <p:spPr/>
        <p:txBody>
          <a:bodyPr/>
          <a:lstStyle/>
          <a:p>
            <a:r>
              <a:rPr lang="zh-CN" altLang="en-US" dirty="0"/>
              <a:t>接入 </a:t>
            </a:r>
            <a:r>
              <a:rPr lang="en-US" altLang="zh-CN" dirty="0"/>
              <a:t>/ 6 </a:t>
            </a:r>
            <a:r>
              <a:rPr lang="zh-CN" altLang="en-US" dirty="0"/>
              <a:t>你还应该维护</a:t>
            </a:r>
            <a:r>
              <a:rPr lang="en-US" altLang="zh-CN" dirty="0"/>
              <a:t>cross-tester</a:t>
            </a:r>
            <a:endParaRPr lang="zh-CN" alt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713C43FF-0C35-AB57-E261-7ADDA61E4F11}"/>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12473" t="14086" r="26244" b="47794"/>
          <a:stretch/>
        </p:blipFill>
        <p:spPr>
          <a:xfrm>
            <a:off x="7012433" y="972692"/>
            <a:ext cx="4733365" cy="1927411"/>
          </a:xfrm>
        </p:spPr>
      </p:pic>
      <p:sp>
        <p:nvSpPr>
          <p:cNvPr id="6" name="Content Placeholder 2">
            <a:extLst>
              <a:ext uri="{FF2B5EF4-FFF2-40B4-BE49-F238E27FC236}">
                <a16:creationId xmlns:a16="http://schemas.microsoft.com/office/drawing/2014/main" id="{E0EE345B-AB16-418F-555A-E7034A335C49}"/>
              </a:ext>
            </a:extLst>
          </p:cNvPr>
          <p:cNvSpPr txBox="1">
            <a:spLocks/>
          </p:cNvSpPr>
          <p:nvPr/>
        </p:nvSpPr>
        <p:spPr>
          <a:xfrm>
            <a:off x="470358" y="972692"/>
            <a:ext cx="6611760" cy="50566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packages/</a:t>
            </a:r>
            <a:r>
              <a:rPr lang="en-US" altLang="zh-CN" sz="1600" dirty="0" err="1"/>
              <a:t>enre</a:t>
            </a:r>
            <a:r>
              <a:rPr lang="en-US" altLang="zh-CN" sz="1600" dirty="0"/>
              <a:t>-cross-tester</a:t>
            </a:r>
          </a:p>
          <a:p>
            <a:pPr lvl="1"/>
            <a:r>
              <a:rPr lang="zh-CN" altLang="en-US" sz="1600" dirty="0"/>
              <a:t>该组件利用</a:t>
            </a:r>
            <a:r>
              <a:rPr lang="en-US" altLang="zh-CN" sz="1600" dirty="0"/>
              <a:t>docs</a:t>
            </a:r>
            <a:r>
              <a:rPr lang="zh-CN" altLang="en-US" sz="1600" dirty="0"/>
              <a:t>中的</a:t>
            </a:r>
            <a:r>
              <a:rPr lang="en-US" altLang="zh-CN" sz="1600" dirty="0"/>
              <a:t>Ground Truth</a:t>
            </a:r>
            <a:r>
              <a:rPr lang="zh-CN" altLang="en-US" sz="1600" dirty="0"/>
              <a:t>对第三方实体依赖抽取工具进行准确性测试（流程：调用工具，读取结果，映射输出）</a:t>
            </a:r>
            <a:endParaRPr lang="en-US" altLang="zh-CN" sz="1600" dirty="0"/>
          </a:p>
          <a:p>
            <a:r>
              <a:rPr lang="en-US" altLang="zh-CN" sz="1600" dirty="0"/>
              <a:t>packages/</a:t>
            </a:r>
            <a:r>
              <a:rPr lang="en-US" altLang="zh-CN" sz="1600" dirty="0" err="1"/>
              <a:t>enre</a:t>
            </a:r>
            <a:r>
              <a:rPr lang="en-US" altLang="zh-CN" sz="1600" dirty="0"/>
              <a:t>-cross-tester/</a:t>
            </a:r>
            <a:r>
              <a:rPr lang="en-US" altLang="zh-CN" sz="1600" dirty="0" err="1"/>
              <a:t>src</a:t>
            </a:r>
            <a:r>
              <a:rPr lang="en-US" altLang="zh-CN" sz="1600" dirty="0"/>
              <a:t>/adapters/</a:t>
            </a:r>
            <a:r>
              <a:rPr lang="zh-CN" altLang="en-US" sz="1600" dirty="0"/>
              <a:t>工具名</a:t>
            </a:r>
            <a:r>
              <a:rPr lang="en-US" altLang="zh-CN" sz="1600" dirty="0"/>
              <a:t>/</a:t>
            </a:r>
            <a:r>
              <a:rPr lang="zh-CN" altLang="en-US" sz="1600" dirty="0"/>
              <a:t>语言名</a:t>
            </a:r>
            <a:r>
              <a:rPr lang="en-US" altLang="zh-CN" sz="1600" dirty="0"/>
              <a:t>/</a:t>
            </a:r>
            <a:r>
              <a:rPr lang="en-US" altLang="zh-CN" sz="1600" dirty="0" err="1"/>
              <a:t>builder.ts</a:t>
            </a:r>
            <a:r>
              <a:rPr lang="en-US" altLang="zh-CN" sz="1600" dirty="0"/>
              <a:t> </a:t>
            </a:r>
            <a:r>
              <a:rPr lang="zh-CN" altLang="en-US" sz="1600" b="1" dirty="0">
                <a:solidFill>
                  <a:srgbClr val="FF0000"/>
                </a:solidFill>
              </a:rPr>
              <a:t>重要的跨工具对比映射资产</a:t>
            </a:r>
            <a:endParaRPr lang="en-US" altLang="zh-CN" sz="1600" b="1" dirty="0">
              <a:solidFill>
                <a:srgbClr val="FF0000"/>
              </a:solidFill>
            </a:endParaRPr>
          </a:p>
          <a:p>
            <a:pPr lvl="1"/>
            <a:r>
              <a:rPr lang="zh-CN" altLang="en-US" sz="1600" dirty="0"/>
              <a:t>该文件将该工具的实体依赖定义模型和表示结构映射为</a:t>
            </a:r>
            <a:r>
              <a:rPr lang="en-US" altLang="zh-CN" sz="1600" dirty="0"/>
              <a:t>ENRE</a:t>
            </a:r>
            <a:r>
              <a:rPr lang="zh-CN" altLang="en-US" sz="1600" dirty="0"/>
              <a:t>的定义和结构（也就是</a:t>
            </a:r>
            <a:r>
              <a:rPr lang="en-US" altLang="zh-CN" sz="1600" dirty="0"/>
              <a:t>Ground Truth</a:t>
            </a:r>
            <a:r>
              <a:rPr lang="zh-CN" altLang="en-US" sz="1600" dirty="0"/>
              <a:t>所依赖的概念基础）</a:t>
            </a:r>
            <a:endParaRPr lang="en-US" altLang="zh-CN" sz="1600" dirty="0"/>
          </a:p>
          <a:p>
            <a:r>
              <a:rPr lang="zh-CN" altLang="en-US" sz="1600" dirty="0"/>
              <a:t>你的职责：</a:t>
            </a:r>
            <a:endParaRPr lang="en-US" altLang="zh-CN" sz="1600" dirty="0"/>
          </a:p>
          <a:p>
            <a:pPr lvl="1"/>
            <a:r>
              <a:rPr lang="zh-CN" altLang="en-US" sz="1600" dirty="0"/>
              <a:t>确保自己语言的各个第三方工具的的</a:t>
            </a:r>
            <a:r>
              <a:rPr lang="en-US" altLang="zh-CN" sz="1600" dirty="0" err="1"/>
              <a:t>builder.ts</a:t>
            </a:r>
            <a:r>
              <a:rPr lang="zh-CN" altLang="en-US" sz="1600" dirty="0"/>
              <a:t>的准确性和完备性，对该文件负责</a:t>
            </a:r>
            <a:endParaRPr lang="en-US" altLang="zh-CN" sz="1600" dirty="0"/>
          </a:p>
          <a:p>
            <a:pPr lvl="1"/>
            <a:r>
              <a:rPr lang="zh-CN" altLang="en-US" sz="1600" dirty="0"/>
              <a:t>如有新的工具加入对比，就仿照</a:t>
            </a:r>
            <a:endParaRPr lang="en-US" altLang="zh-CN" sz="1600" dirty="0"/>
          </a:p>
          <a:p>
            <a:pPr marL="457200" lvl="1" indent="0">
              <a:buNone/>
            </a:pPr>
            <a:r>
              <a:rPr lang="zh-CN" altLang="en-US" sz="1600" dirty="0"/>
              <a:t>增加该语言该工具的</a:t>
            </a:r>
            <a:r>
              <a:rPr lang="en-US" altLang="zh-CN" sz="1600" dirty="0"/>
              <a:t>adapter</a:t>
            </a:r>
          </a:p>
          <a:p>
            <a:endParaRPr lang="en-US" altLang="zh-CN" sz="1600" dirty="0"/>
          </a:p>
        </p:txBody>
      </p:sp>
      <p:pic>
        <p:nvPicPr>
          <p:cNvPr id="8" name="Picture 7" descr="Graphical user interface, application&#10;&#10;Description automatically generated">
            <a:extLst>
              <a:ext uri="{FF2B5EF4-FFF2-40B4-BE49-F238E27FC236}">
                <a16:creationId xmlns:a16="http://schemas.microsoft.com/office/drawing/2014/main" id="{EE843D1F-737F-2CCC-1BEC-6DF5AFFD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775" y="4163173"/>
            <a:ext cx="7817223" cy="2694826"/>
          </a:xfrm>
          <a:prstGeom prst="rect">
            <a:avLst/>
          </a:prstGeom>
        </p:spPr>
      </p:pic>
      <p:sp>
        <p:nvSpPr>
          <p:cNvPr id="10" name="Rectangle 9">
            <a:extLst>
              <a:ext uri="{FF2B5EF4-FFF2-40B4-BE49-F238E27FC236}">
                <a16:creationId xmlns:a16="http://schemas.microsoft.com/office/drawing/2014/main" id="{C4EB8122-7486-D311-ADFC-2DCD5C34243F}"/>
              </a:ext>
            </a:extLst>
          </p:cNvPr>
          <p:cNvSpPr/>
          <p:nvPr/>
        </p:nvSpPr>
        <p:spPr>
          <a:xfrm>
            <a:off x="7012433" y="1761401"/>
            <a:ext cx="4709209" cy="21982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8BE55B5F-03B8-609D-52B0-9FA7E43BCCD4}"/>
              </a:ext>
            </a:extLst>
          </p:cNvPr>
          <p:cNvSpPr txBox="1"/>
          <p:nvPr/>
        </p:nvSpPr>
        <p:spPr>
          <a:xfrm>
            <a:off x="340659" y="5568845"/>
            <a:ext cx="4034116" cy="1015663"/>
          </a:xfrm>
          <a:prstGeom prst="rect">
            <a:avLst/>
          </a:prstGeom>
          <a:noFill/>
        </p:spPr>
        <p:txBody>
          <a:bodyPr wrap="square" rtlCol="0">
            <a:spAutoFit/>
          </a:bodyPr>
          <a:lstStyle/>
          <a:p>
            <a:r>
              <a:rPr lang="zh-CN" altLang="en-US" sz="1200" dirty="0"/>
              <a:t>该组件也已支持对</a:t>
            </a:r>
            <a:r>
              <a:rPr lang="en-US" altLang="zh-CN" sz="1200" dirty="0"/>
              <a:t>ENRE</a:t>
            </a:r>
            <a:r>
              <a:rPr lang="zh-CN" altLang="en-US" sz="1200" dirty="0"/>
              <a:t>进行测试，但请注意该组件</a:t>
            </a:r>
            <a:r>
              <a:rPr lang="zh-CN" altLang="en-US" sz="1200" b="1" dirty="0"/>
              <a:t>直接依赖于打包好的可执行程序所输出的</a:t>
            </a:r>
            <a:r>
              <a:rPr lang="en-US" altLang="zh-CN" sz="1200" b="1" dirty="0"/>
              <a:t>JSON</a:t>
            </a:r>
            <a:r>
              <a:rPr lang="zh-CN" altLang="en-US" sz="1200" b="1" dirty="0"/>
              <a:t>文件</a:t>
            </a:r>
            <a:r>
              <a:rPr lang="zh-CN" altLang="en-US" sz="1200" dirty="0"/>
              <a:t>，不具有任何实时性（也即</a:t>
            </a:r>
            <a:r>
              <a:rPr lang="zh-CN" altLang="en-US" sz="1200" b="1" dirty="0">
                <a:solidFill>
                  <a:srgbClr val="FF0000"/>
                </a:solidFill>
              </a:rPr>
              <a:t>非实时测试</a:t>
            </a:r>
            <a:r>
              <a:rPr lang="zh-CN" altLang="en-US" sz="1200" dirty="0"/>
              <a:t>）。虽然可以直接用该组件所提供的测试功能，但该组件的设计用途是进行第三方测试（如组件名所示），不应用于</a:t>
            </a:r>
            <a:r>
              <a:rPr lang="en-US" altLang="zh-CN" sz="1200" dirty="0"/>
              <a:t>ENRE</a:t>
            </a:r>
            <a:r>
              <a:rPr lang="zh-CN" altLang="en-US" sz="1200" dirty="0"/>
              <a:t>内部。</a:t>
            </a:r>
          </a:p>
        </p:txBody>
      </p:sp>
      <p:sp>
        <p:nvSpPr>
          <p:cNvPr id="14" name="TextBox 13">
            <a:extLst>
              <a:ext uri="{FF2B5EF4-FFF2-40B4-BE49-F238E27FC236}">
                <a16:creationId xmlns:a16="http://schemas.microsoft.com/office/drawing/2014/main" id="{B3C25F0C-DA1F-2CD8-1F8D-59083F60E66F}"/>
              </a:ext>
            </a:extLst>
          </p:cNvPr>
          <p:cNvSpPr txBox="1"/>
          <p:nvPr/>
        </p:nvSpPr>
        <p:spPr>
          <a:xfrm>
            <a:off x="10544082" y="1684385"/>
            <a:ext cx="1213794" cy="2431435"/>
          </a:xfrm>
          <a:prstGeom prst="rect">
            <a:avLst/>
          </a:prstGeom>
          <a:solidFill>
            <a:schemeClr val="bg1"/>
          </a:solidFill>
        </p:spPr>
        <p:txBody>
          <a:bodyPr wrap="none" rtlCol="0">
            <a:spAutoFit/>
          </a:bodyPr>
          <a:lstStyle/>
          <a:p>
            <a:r>
              <a:rPr lang="en-US" altLang="zh-CN" sz="800" dirty="0"/>
              <a:t>{</a:t>
            </a:r>
          </a:p>
          <a:p>
            <a:r>
              <a:rPr lang="en-US" altLang="zh-CN" sz="800" dirty="0"/>
              <a:t>  entity: {</a:t>
            </a:r>
          </a:p>
          <a:p>
            <a:r>
              <a:rPr lang="en-US" altLang="zh-CN" sz="800" dirty="0"/>
              <a:t>    </a:t>
            </a:r>
            <a:r>
              <a:rPr lang="en-US" altLang="zh-CN" sz="800" dirty="0" err="1"/>
              <a:t>fullyCorrect</a:t>
            </a:r>
            <a:r>
              <a:rPr lang="en-US" altLang="zh-CN" sz="800" dirty="0"/>
              <a:t>: 173,</a:t>
            </a:r>
          </a:p>
          <a:p>
            <a:r>
              <a:rPr lang="en-US" altLang="zh-CN" sz="800" dirty="0"/>
              <a:t>    </a:t>
            </a:r>
            <a:r>
              <a:rPr lang="en-US" altLang="zh-CN" sz="800" dirty="0" err="1"/>
              <a:t>insufficientProp</a:t>
            </a:r>
            <a:r>
              <a:rPr lang="en-US" altLang="zh-CN" sz="800" dirty="0"/>
              <a:t>: 0,</a:t>
            </a:r>
          </a:p>
          <a:p>
            <a:r>
              <a:rPr lang="en-US" altLang="zh-CN" sz="800" dirty="0"/>
              <a:t>    </a:t>
            </a:r>
            <a:r>
              <a:rPr lang="en-US" altLang="zh-CN" sz="800" dirty="0" err="1"/>
              <a:t>wrongType</a:t>
            </a:r>
            <a:r>
              <a:rPr lang="en-US" altLang="zh-CN" sz="800" dirty="0"/>
              <a:t>: 35,</a:t>
            </a:r>
          </a:p>
          <a:p>
            <a:r>
              <a:rPr lang="en-US" altLang="zh-CN" sz="800" dirty="0"/>
              <a:t>    </a:t>
            </a:r>
            <a:r>
              <a:rPr lang="en-US" altLang="zh-CN" sz="800" dirty="0" err="1"/>
              <a:t>wrongProp</a:t>
            </a:r>
            <a:r>
              <a:rPr lang="en-US" altLang="zh-CN" sz="800" dirty="0"/>
              <a:t>: 22,</a:t>
            </a:r>
          </a:p>
          <a:p>
            <a:r>
              <a:rPr lang="en-US" altLang="zh-CN" sz="800" dirty="0"/>
              <a:t>    missing: 32,</a:t>
            </a:r>
          </a:p>
          <a:p>
            <a:r>
              <a:rPr lang="en-US" altLang="zh-CN" sz="800" dirty="0"/>
              <a:t>    unexpected: 21</a:t>
            </a:r>
          </a:p>
          <a:p>
            <a:r>
              <a:rPr lang="en-US" altLang="zh-CN" sz="800" dirty="0"/>
              <a:t>  },</a:t>
            </a:r>
          </a:p>
          <a:p>
            <a:r>
              <a:rPr lang="en-US" altLang="zh-CN" sz="800" dirty="0"/>
              <a:t>  relation: {</a:t>
            </a:r>
          </a:p>
          <a:p>
            <a:r>
              <a:rPr lang="en-US" altLang="zh-CN" sz="800" dirty="0"/>
              <a:t>    </a:t>
            </a:r>
            <a:r>
              <a:rPr lang="en-US" altLang="zh-CN" sz="800" dirty="0" err="1"/>
              <a:t>fullyCorrect</a:t>
            </a:r>
            <a:r>
              <a:rPr lang="en-US" altLang="zh-CN" sz="800" dirty="0"/>
              <a:t>: 96,</a:t>
            </a:r>
          </a:p>
          <a:p>
            <a:r>
              <a:rPr lang="en-US" altLang="zh-CN" sz="800" dirty="0"/>
              <a:t>    </a:t>
            </a:r>
            <a:r>
              <a:rPr lang="en-US" altLang="zh-CN" sz="800" dirty="0" err="1"/>
              <a:t>wrongType</a:t>
            </a:r>
            <a:r>
              <a:rPr lang="en-US" altLang="zh-CN" sz="800" dirty="0"/>
              <a:t>: 5,</a:t>
            </a:r>
          </a:p>
          <a:p>
            <a:r>
              <a:rPr lang="en-US" altLang="zh-CN" sz="800" dirty="0"/>
              <a:t>    </a:t>
            </a:r>
            <a:r>
              <a:rPr lang="en-US" altLang="zh-CN" sz="800" dirty="0" err="1"/>
              <a:t>wrongProp</a:t>
            </a:r>
            <a:r>
              <a:rPr lang="en-US" altLang="zh-CN" sz="800" dirty="0"/>
              <a:t>: 18,</a:t>
            </a:r>
          </a:p>
          <a:p>
            <a:r>
              <a:rPr lang="en-US" altLang="zh-CN" sz="800" dirty="0"/>
              <a:t>    </a:t>
            </a:r>
            <a:r>
              <a:rPr lang="en-US" altLang="zh-CN" sz="800" dirty="0" err="1"/>
              <a:t>wrongNode</a:t>
            </a:r>
            <a:r>
              <a:rPr lang="en-US" altLang="zh-CN" sz="800" dirty="0"/>
              <a:t>: 8,</a:t>
            </a:r>
          </a:p>
          <a:p>
            <a:r>
              <a:rPr lang="en-US" altLang="zh-CN" sz="800" dirty="0"/>
              <a:t>    missing: 29,</a:t>
            </a:r>
          </a:p>
          <a:p>
            <a:r>
              <a:rPr lang="en-US" altLang="zh-CN" sz="800" dirty="0"/>
              <a:t>    unexpected: 12</a:t>
            </a:r>
          </a:p>
          <a:p>
            <a:r>
              <a:rPr lang="en-US" altLang="zh-CN" sz="800" dirty="0"/>
              <a:t>  }</a:t>
            </a:r>
          </a:p>
          <a:p>
            <a:r>
              <a:rPr lang="en-US" altLang="zh-CN" sz="800" dirty="0"/>
              <a:t>}</a:t>
            </a:r>
          </a:p>
          <a:p>
            <a:r>
              <a:rPr lang="en-US" altLang="zh-CN" sz="800" dirty="0"/>
              <a:t>Overall: 77.4</a:t>
            </a:r>
          </a:p>
        </p:txBody>
      </p:sp>
      <p:sp>
        <p:nvSpPr>
          <p:cNvPr id="15" name="TextBox 14">
            <a:extLst>
              <a:ext uri="{FF2B5EF4-FFF2-40B4-BE49-F238E27FC236}">
                <a16:creationId xmlns:a16="http://schemas.microsoft.com/office/drawing/2014/main" id="{3B88BD25-9313-CC47-7369-B90508CCB5CE}"/>
              </a:ext>
            </a:extLst>
          </p:cNvPr>
          <p:cNvSpPr txBox="1"/>
          <p:nvPr/>
        </p:nvSpPr>
        <p:spPr>
          <a:xfrm>
            <a:off x="9425527" y="3377156"/>
            <a:ext cx="1118555" cy="738664"/>
          </a:xfrm>
          <a:prstGeom prst="rect">
            <a:avLst/>
          </a:prstGeom>
          <a:noFill/>
        </p:spPr>
        <p:txBody>
          <a:bodyPr wrap="square" rtlCol="0">
            <a:spAutoFit/>
          </a:bodyPr>
          <a:lstStyle/>
          <a:p>
            <a:r>
              <a:rPr lang="zh-CN" altLang="en-US" sz="1050" dirty="0"/>
              <a:t>→该组件的输出：分级准确个数，错误归因个数，综合宽松准确率</a:t>
            </a:r>
          </a:p>
        </p:txBody>
      </p:sp>
    </p:spTree>
    <p:extLst>
      <p:ext uri="{BB962C8B-B14F-4D97-AF65-F5344CB8AC3E}">
        <p14:creationId xmlns:p14="http://schemas.microsoft.com/office/powerpoint/2010/main" val="259969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02C5FD-382F-3F84-D7F6-FD05CE75D48A}"/>
              </a:ext>
            </a:extLst>
          </p:cNvPr>
          <p:cNvSpPr>
            <a:spLocks noGrp="1"/>
          </p:cNvSpPr>
          <p:nvPr>
            <p:ph type="body" sz="quarter" idx="11"/>
          </p:nvPr>
        </p:nvSpPr>
        <p:spPr/>
        <p:txBody>
          <a:bodyPr/>
          <a:lstStyle/>
          <a:p>
            <a:r>
              <a:rPr lang="zh-CN" altLang="en-US" dirty="0"/>
              <a:t>接入 </a:t>
            </a:r>
            <a:r>
              <a:rPr lang="en-US" altLang="zh-CN" dirty="0"/>
              <a:t>/ 6 / </a:t>
            </a:r>
            <a:r>
              <a:rPr lang="zh-CN" altLang="en-US" dirty="0"/>
              <a:t>使用指南</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8B064090-C532-A978-8F57-F5B0BBBFD27A}"/>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944" t="434" r="1032" b="1341"/>
          <a:stretch/>
        </p:blipFill>
        <p:spPr>
          <a:xfrm>
            <a:off x="367552" y="878541"/>
            <a:ext cx="7422777" cy="5648651"/>
          </a:xfrm>
        </p:spPr>
      </p:pic>
      <p:sp>
        <p:nvSpPr>
          <p:cNvPr id="6" name="Rectangle 5">
            <a:extLst>
              <a:ext uri="{FF2B5EF4-FFF2-40B4-BE49-F238E27FC236}">
                <a16:creationId xmlns:a16="http://schemas.microsoft.com/office/drawing/2014/main" id="{DA476C44-38A6-DF07-4883-23770443A580}"/>
              </a:ext>
            </a:extLst>
          </p:cNvPr>
          <p:cNvSpPr/>
          <p:nvPr/>
        </p:nvSpPr>
        <p:spPr>
          <a:xfrm>
            <a:off x="2719428" y="1875840"/>
            <a:ext cx="9026370" cy="9839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固定如此填写</a:t>
            </a:r>
          </a:p>
        </p:txBody>
      </p:sp>
      <p:sp>
        <p:nvSpPr>
          <p:cNvPr id="7" name="Rectangle 6">
            <a:extLst>
              <a:ext uri="{FF2B5EF4-FFF2-40B4-BE49-F238E27FC236}">
                <a16:creationId xmlns:a16="http://schemas.microsoft.com/office/drawing/2014/main" id="{6D7FED1A-1D20-F994-8D03-D9C4BDAFE74A}"/>
              </a:ext>
            </a:extLst>
          </p:cNvPr>
          <p:cNvSpPr/>
          <p:nvPr/>
        </p:nvSpPr>
        <p:spPr>
          <a:xfrm>
            <a:off x="2719428" y="2873139"/>
            <a:ext cx="9026370" cy="22864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命令行参数</a:t>
            </a:r>
          </a:p>
        </p:txBody>
      </p:sp>
      <p:sp>
        <p:nvSpPr>
          <p:cNvPr id="8" name="TextBox 7">
            <a:extLst>
              <a:ext uri="{FF2B5EF4-FFF2-40B4-BE49-F238E27FC236}">
                <a16:creationId xmlns:a16="http://schemas.microsoft.com/office/drawing/2014/main" id="{6C222BA6-7E87-A3F4-8389-31B3BFC5712C}"/>
              </a:ext>
            </a:extLst>
          </p:cNvPr>
          <p:cNvSpPr txBox="1"/>
          <p:nvPr/>
        </p:nvSpPr>
        <p:spPr>
          <a:xfrm>
            <a:off x="7790332" y="3115186"/>
            <a:ext cx="3955466" cy="1384995"/>
          </a:xfrm>
          <a:prstGeom prst="rect">
            <a:avLst/>
          </a:prstGeom>
          <a:noFill/>
        </p:spPr>
        <p:txBody>
          <a:bodyPr wrap="square" rtlCol="0">
            <a:spAutoFit/>
          </a:bodyPr>
          <a:lstStyle/>
          <a:p>
            <a:r>
              <a:rPr lang="zh-CN" altLang="en-US" sz="1200" b="1" dirty="0"/>
              <a:t>参数格式说明：</a:t>
            </a:r>
            <a:endParaRPr lang="en-US" altLang="zh-CN" sz="1200" b="1" dirty="0"/>
          </a:p>
          <a:p>
            <a:r>
              <a:rPr lang="zh-CN" altLang="en-US" sz="1200" dirty="0"/>
              <a:t>参数</a:t>
            </a:r>
            <a:r>
              <a:rPr lang="en-US" altLang="zh-CN" sz="1200" dirty="0"/>
              <a:t>1</a:t>
            </a:r>
            <a:r>
              <a:rPr lang="zh-CN" altLang="en-US" sz="1200" dirty="0"/>
              <a:t>：语言名 </a:t>
            </a:r>
            <a:r>
              <a:rPr lang="en-US" altLang="zh-CN" sz="1200" dirty="0" err="1"/>
              <a:t>cpp</a:t>
            </a:r>
            <a:r>
              <a:rPr lang="en-US" altLang="zh-CN" sz="1200" dirty="0"/>
              <a:t>/java/python/</a:t>
            </a:r>
            <a:r>
              <a:rPr lang="en-US" altLang="zh-CN" sz="1200" dirty="0" err="1"/>
              <a:t>ts</a:t>
            </a:r>
            <a:endParaRPr lang="en-US" altLang="zh-CN" sz="1200" dirty="0"/>
          </a:p>
          <a:p>
            <a:r>
              <a:rPr lang="zh-CN" altLang="en-US" sz="1200" dirty="0"/>
              <a:t>参数</a:t>
            </a:r>
            <a:r>
              <a:rPr lang="en-US" altLang="zh-CN" sz="1200" dirty="0"/>
              <a:t>2</a:t>
            </a:r>
            <a:r>
              <a:rPr lang="zh-CN" altLang="en-US" sz="1200" dirty="0"/>
              <a:t>：</a:t>
            </a:r>
            <a:r>
              <a:rPr lang="en-US" altLang="zh-CN" sz="1200" dirty="0"/>
              <a:t>ENRE</a:t>
            </a:r>
            <a:r>
              <a:rPr lang="zh-CN" altLang="en-US" sz="1200" dirty="0"/>
              <a:t>根目录路径</a:t>
            </a:r>
            <a:endParaRPr lang="en-US" altLang="zh-CN" sz="1200" dirty="0"/>
          </a:p>
          <a:p>
            <a:r>
              <a:rPr lang="zh-CN" altLang="en-US" sz="1200" dirty="0"/>
              <a:t>参数</a:t>
            </a:r>
            <a:r>
              <a:rPr lang="en-US" altLang="zh-CN" sz="1200" dirty="0"/>
              <a:t>3</a:t>
            </a:r>
            <a:r>
              <a:rPr lang="zh-CN" altLang="en-US" sz="1200" dirty="0"/>
              <a:t>：待测工具名 </a:t>
            </a:r>
            <a:r>
              <a:rPr lang="en-US" altLang="zh-CN" sz="1200" dirty="0"/>
              <a:t>depends/</a:t>
            </a:r>
            <a:r>
              <a:rPr lang="en-US" altLang="zh-CN" sz="1200" dirty="0" err="1"/>
              <a:t>enre</a:t>
            </a:r>
            <a:r>
              <a:rPr lang="en-US" altLang="zh-CN" sz="1200" dirty="0"/>
              <a:t>/</a:t>
            </a:r>
            <a:r>
              <a:rPr lang="en-US" altLang="zh-CN" sz="1200" dirty="0" err="1"/>
              <a:t>sourcetrail</a:t>
            </a:r>
            <a:r>
              <a:rPr lang="en-US" altLang="zh-CN" sz="1200" dirty="0"/>
              <a:t>/understand</a:t>
            </a:r>
          </a:p>
          <a:p>
            <a:r>
              <a:rPr lang="zh-CN" altLang="en-US" sz="1200" dirty="0"/>
              <a:t>参数</a:t>
            </a:r>
            <a:r>
              <a:rPr lang="en-US" altLang="zh-CN" sz="1200" dirty="0"/>
              <a:t>4</a:t>
            </a:r>
            <a:r>
              <a:rPr lang="zh-CN" altLang="en-US" sz="1200" dirty="0"/>
              <a:t>：待测工具可执行文件路径（如无则填</a:t>
            </a:r>
            <a:r>
              <a:rPr lang="en-US" altLang="zh-CN" sz="1200" dirty="0"/>
              <a:t>undefined</a:t>
            </a:r>
            <a:r>
              <a:rPr lang="zh-CN" altLang="en-US" sz="1200" dirty="0"/>
              <a:t>，如</a:t>
            </a:r>
            <a:r>
              <a:rPr lang="en-US" altLang="zh-CN" sz="1200" dirty="0"/>
              <a:t>Understand</a:t>
            </a:r>
            <a:r>
              <a:rPr lang="zh-CN" altLang="en-US" sz="1200" dirty="0"/>
              <a:t>通过命令行调用）</a:t>
            </a:r>
          </a:p>
        </p:txBody>
      </p:sp>
    </p:spTree>
    <p:extLst>
      <p:ext uri="{BB962C8B-B14F-4D97-AF65-F5344CB8AC3E}">
        <p14:creationId xmlns:p14="http://schemas.microsoft.com/office/powerpoint/2010/main" val="334345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F622-8FEC-4290-AAFD-541243B6E9BB}"/>
              </a:ext>
            </a:extLst>
          </p:cNvPr>
          <p:cNvSpPr>
            <a:spLocks noGrp="1"/>
          </p:cNvSpPr>
          <p:nvPr>
            <p:ph sz="quarter" idx="12"/>
          </p:nvPr>
        </p:nvSpPr>
        <p:spPr/>
        <p:txBody>
          <a:bodyPr anchor="b"/>
          <a:lstStyle/>
          <a:p>
            <a:pPr algn="r"/>
            <a:r>
              <a:rPr lang="zh-CN" altLang="en-US" dirty="0"/>
              <a:t>本文档最后更新于</a:t>
            </a:r>
            <a:r>
              <a:rPr lang="en-US" altLang="zh-CN" dirty="0"/>
              <a:t>2023/4/19</a:t>
            </a:r>
            <a:endParaRPr lang="zh-CN" altLang="en-US" dirty="0"/>
          </a:p>
        </p:txBody>
      </p:sp>
    </p:spTree>
    <p:extLst>
      <p:ext uri="{BB962C8B-B14F-4D97-AF65-F5344CB8AC3E}">
        <p14:creationId xmlns:p14="http://schemas.microsoft.com/office/powerpoint/2010/main" val="134260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8341BB-68B1-5047-D816-8ADCA923656B}"/>
              </a:ext>
            </a:extLst>
          </p:cNvPr>
          <p:cNvSpPr>
            <a:spLocks noGrp="1"/>
          </p:cNvSpPr>
          <p:nvPr>
            <p:ph type="body" sz="quarter" idx="11"/>
          </p:nvPr>
        </p:nvSpPr>
        <p:spPr/>
        <p:txBody>
          <a:bodyPr/>
          <a:lstStyle/>
          <a:p>
            <a:r>
              <a:rPr lang="en-US" altLang="zh-CN" dirty="0"/>
              <a:t>ENRE-</a:t>
            </a:r>
            <a:r>
              <a:rPr lang="en-US" altLang="zh-CN" dirty="0" err="1"/>
              <a:t>ts</a:t>
            </a:r>
            <a:r>
              <a:rPr lang="zh-CN" altLang="en-US" dirty="0"/>
              <a:t>的测试流程</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40ACF5D-D3D5-D015-1F2A-10310EF035D4}"/>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6529" t="4371" r="3370" b="42299"/>
          <a:stretch/>
        </p:blipFill>
        <p:spPr>
          <a:xfrm>
            <a:off x="3222812" y="999067"/>
            <a:ext cx="5746377" cy="5858933"/>
          </a:xfrm>
        </p:spPr>
      </p:pic>
      <p:sp>
        <p:nvSpPr>
          <p:cNvPr id="6" name="Rectangle 5">
            <a:extLst>
              <a:ext uri="{FF2B5EF4-FFF2-40B4-BE49-F238E27FC236}">
                <a16:creationId xmlns:a16="http://schemas.microsoft.com/office/drawing/2014/main" id="{8FF51C1A-50A6-AD0B-3004-AF6582F0BF8B}"/>
              </a:ext>
            </a:extLst>
          </p:cNvPr>
          <p:cNvSpPr/>
          <p:nvPr/>
        </p:nvSpPr>
        <p:spPr>
          <a:xfrm>
            <a:off x="4189644" y="999067"/>
            <a:ext cx="4779545" cy="28294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dirty="0">
                <a:solidFill>
                  <a:schemeClr val="tx1"/>
                </a:solidFill>
              </a:rPr>
              <a:t>列出所有实体依赖种类的</a:t>
            </a:r>
            <a:r>
              <a:rPr lang="en-US" altLang="zh-CN" sz="1400" dirty="0">
                <a:solidFill>
                  <a:schemeClr val="tx1"/>
                </a:solidFill>
              </a:rPr>
              <a:t>README.md</a:t>
            </a:r>
            <a:endParaRPr lang="zh-CN" altLang="en-US" sz="1400" dirty="0">
              <a:solidFill>
                <a:schemeClr val="tx1"/>
              </a:solidFill>
            </a:endParaRPr>
          </a:p>
        </p:txBody>
      </p:sp>
      <p:sp>
        <p:nvSpPr>
          <p:cNvPr id="7" name="Rectangle 6">
            <a:extLst>
              <a:ext uri="{FF2B5EF4-FFF2-40B4-BE49-F238E27FC236}">
                <a16:creationId xmlns:a16="http://schemas.microsoft.com/office/drawing/2014/main" id="{5DD0AD9A-BAE6-1B44-A17C-80A1A9530586}"/>
              </a:ext>
            </a:extLst>
          </p:cNvPr>
          <p:cNvSpPr/>
          <p:nvPr/>
        </p:nvSpPr>
        <p:spPr>
          <a:xfrm>
            <a:off x="3346961" y="1680384"/>
            <a:ext cx="5622228" cy="51776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400" dirty="0">
                <a:solidFill>
                  <a:schemeClr val="tx1"/>
                </a:solidFill>
              </a:rPr>
              <a:t>表格每一行第一列是实体名称</a:t>
            </a:r>
            <a:endParaRPr lang="en-US" altLang="zh-CN" sz="1400" dirty="0">
              <a:solidFill>
                <a:schemeClr val="tx1"/>
              </a:solidFill>
            </a:endParaRPr>
          </a:p>
          <a:p>
            <a:pPr algn="r"/>
            <a:r>
              <a:rPr lang="zh-CN" altLang="en-US" sz="1400" dirty="0">
                <a:solidFill>
                  <a:schemeClr val="tx1"/>
                </a:solidFill>
              </a:rPr>
              <a:t>第二列是简要定义</a:t>
            </a:r>
            <a:endParaRPr lang="en-US" altLang="zh-CN" sz="1400" dirty="0">
              <a:solidFill>
                <a:schemeClr val="tx1"/>
              </a:solidFill>
            </a:endParaRPr>
          </a:p>
          <a:p>
            <a:pPr algn="r"/>
            <a:r>
              <a:rPr lang="zh-CN" altLang="en-US" sz="1400" b="1" dirty="0">
                <a:solidFill>
                  <a:srgbClr val="FF0000"/>
                </a:solidFill>
              </a:rPr>
              <a:t>逻辑序</a:t>
            </a:r>
          </a:p>
        </p:txBody>
      </p:sp>
    </p:spTree>
    <p:extLst>
      <p:ext uri="{BB962C8B-B14F-4D97-AF65-F5344CB8AC3E}">
        <p14:creationId xmlns:p14="http://schemas.microsoft.com/office/powerpoint/2010/main" val="386279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7552AA-93D5-FD75-6711-4E67B96221BD}"/>
              </a:ext>
            </a:extLst>
          </p:cNvPr>
          <p:cNvSpPr>
            <a:spLocks noGrp="1"/>
          </p:cNvSpPr>
          <p:nvPr>
            <p:ph type="body" sz="quarter" idx="11"/>
          </p:nvPr>
        </p:nvSpPr>
        <p:spPr/>
        <p:txBody>
          <a:bodyPr/>
          <a:lstStyle/>
          <a:p>
            <a:r>
              <a:rPr lang="en-US" altLang="zh-CN" dirty="0">
                <a:latin typeface="+mn-lt"/>
                <a:ea typeface="+mn-ea"/>
                <a:cs typeface="+mn-ea"/>
                <a:sym typeface="+mn-lt"/>
              </a:rPr>
              <a:t>ENRE-</a:t>
            </a:r>
            <a:r>
              <a:rPr lang="en-US" altLang="zh-CN" dirty="0" err="1">
                <a:latin typeface="+mn-lt"/>
                <a:ea typeface="+mn-ea"/>
                <a:cs typeface="+mn-ea"/>
                <a:sym typeface="+mn-lt"/>
              </a:rPr>
              <a:t>ts</a:t>
            </a:r>
            <a:r>
              <a:rPr lang="zh-CN" altLang="en-US" dirty="0">
                <a:latin typeface="+mn-lt"/>
                <a:ea typeface="+mn-ea"/>
                <a:cs typeface="+mn-ea"/>
                <a:sym typeface="+mn-lt"/>
              </a:rPr>
              <a:t>的测试流程</a:t>
            </a:r>
          </a:p>
        </p:txBody>
      </p:sp>
      <p:pic>
        <p:nvPicPr>
          <p:cNvPr id="5" name="Picture 4" descr="Graphical user interface, text, application, Teams&#10;&#10;Description automatically generated">
            <a:extLst>
              <a:ext uri="{FF2B5EF4-FFF2-40B4-BE49-F238E27FC236}">
                <a16:creationId xmlns:a16="http://schemas.microsoft.com/office/drawing/2014/main" id="{4005688B-B54D-4D04-C9BE-FAED7AB039DD}"/>
              </a:ext>
            </a:extLst>
          </p:cNvPr>
          <p:cNvPicPr>
            <a:picLocks noChangeAspect="1"/>
          </p:cNvPicPr>
          <p:nvPr/>
        </p:nvPicPr>
        <p:blipFill rotWithShape="1">
          <a:blip r:embed="rId2">
            <a:extLst>
              <a:ext uri="{28A0092B-C50C-407E-A947-70E740481C1C}">
                <a14:useLocalDpi xmlns:a14="http://schemas.microsoft.com/office/drawing/2010/main" val="0"/>
              </a:ext>
            </a:extLst>
          </a:blip>
          <a:srcRect l="7248" t="8614" r="4062" b="30029"/>
          <a:stretch/>
        </p:blipFill>
        <p:spPr>
          <a:xfrm>
            <a:off x="0" y="836587"/>
            <a:ext cx="5059220" cy="6029324"/>
          </a:xfrm>
          <a:prstGeom prst="rect">
            <a:avLst/>
          </a:prstGeom>
        </p:spPr>
      </p:pic>
      <p:sp>
        <p:nvSpPr>
          <p:cNvPr id="6" name="Rectangle 5">
            <a:extLst>
              <a:ext uri="{FF2B5EF4-FFF2-40B4-BE49-F238E27FC236}">
                <a16:creationId xmlns:a16="http://schemas.microsoft.com/office/drawing/2014/main" id="{2FA619C4-7518-A1C5-3C66-6C4E9AD966C1}"/>
              </a:ext>
            </a:extLst>
          </p:cNvPr>
          <p:cNvSpPr/>
          <p:nvPr/>
        </p:nvSpPr>
        <p:spPr>
          <a:xfrm>
            <a:off x="92773" y="836587"/>
            <a:ext cx="4966447" cy="28294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dirty="0">
                <a:solidFill>
                  <a:schemeClr val="tx1"/>
                </a:solidFill>
              </a:rPr>
              <a:t>标题</a:t>
            </a:r>
          </a:p>
        </p:txBody>
      </p:sp>
      <p:sp>
        <p:nvSpPr>
          <p:cNvPr id="8" name="Rectangle 7">
            <a:extLst>
              <a:ext uri="{FF2B5EF4-FFF2-40B4-BE49-F238E27FC236}">
                <a16:creationId xmlns:a16="http://schemas.microsoft.com/office/drawing/2014/main" id="{BE2A61D3-F46C-F504-E669-CE083C51153A}"/>
              </a:ext>
            </a:extLst>
          </p:cNvPr>
          <p:cNvSpPr/>
          <p:nvPr/>
        </p:nvSpPr>
        <p:spPr>
          <a:xfrm>
            <a:off x="92772" y="1172457"/>
            <a:ext cx="4966448" cy="7359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400" dirty="0">
                <a:solidFill>
                  <a:schemeClr val="tx1"/>
                </a:solidFill>
              </a:rPr>
              <a:t>文字介绍</a:t>
            </a:r>
          </a:p>
        </p:txBody>
      </p:sp>
      <p:sp>
        <p:nvSpPr>
          <p:cNvPr id="10" name="Rectangle 9">
            <a:extLst>
              <a:ext uri="{FF2B5EF4-FFF2-40B4-BE49-F238E27FC236}">
                <a16:creationId xmlns:a16="http://schemas.microsoft.com/office/drawing/2014/main" id="{3A51EDAF-4DB7-D3A7-F09C-56FC757CC93D}"/>
              </a:ext>
            </a:extLst>
          </p:cNvPr>
          <p:cNvSpPr/>
          <p:nvPr/>
        </p:nvSpPr>
        <p:spPr>
          <a:xfrm>
            <a:off x="92772" y="1954781"/>
            <a:ext cx="4966448" cy="49111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支持的特性</a:t>
            </a:r>
          </a:p>
        </p:txBody>
      </p:sp>
      <p:sp>
        <p:nvSpPr>
          <p:cNvPr id="17" name="Rectangle 16">
            <a:extLst>
              <a:ext uri="{FF2B5EF4-FFF2-40B4-BE49-F238E27FC236}">
                <a16:creationId xmlns:a16="http://schemas.microsoft.com/office/drawing/2014/main" id="{D3FFB586-F9D8-854B-D3D4-518BE26A6EDB}"/>
              </a:ext>
            </a:extLst>
          </p:cNvPr>
          <p:cNvSpPr/>
          <p:nvPr/>
        </p:nvSpPr>
        <p:spPr>
          <a:xfrm>
            <a:off x="164488" y="2244299"/>
            <a:ext cx="4819887" cy="2747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测试组名称</a:t>
            </a:r>
          </a:p>
        </p:txBody>
      </p:sp>
      <p:sp>
        <p:nvSpPr>
          <p:cNvPr id="18" name="Rectangle 17">
            <a:extLst>
              <a:ext uri="{FF2B5EF4-FFF2-40B4-BE49-F238E27FC236}">
                <a16:creationId xmlns:a16="http://schemas.microsoft.com/office/drawing/2014/main" id="{9F6F6E43-5DD2-0686-E002-FB062152B9B3}"/>
              </a:ext>
            </a:extLst>
          </p:cNvPr>
          <p:cNvSpPr/>
          <p:nvPr/>
        </p:nvSpPr>
        <p:spPr>
          <a:xfrm>
            <a:off x="164488" y="2566120"/>
            <a:ext cx="4819887" cy="422912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一个语法点</a:t>
            </a:r>
          </a:p>
        </p:txBody>
      </p:sp>
      <p:sp>
        <p:nvSpPr>
          <p:cNvPr id="19" name="Rectangle 18">
            <a:extLst>
              <a:ext uri="{FF2B5EF4-FFF2-40B4-BE49-F238E27FC236}">
                <a16:creationId xmlns:a16="http://schemas.microsoft.com/office/drawing/2014/main" id="{B9638517-FB8F-87D5-2454-8B5314E187C4}"/>
              </a:ext>
            </a:extLst>
          </p:cNvPr>
          <p:cNvSpPr/>
          <p:nvPr/>
        </p:nvSpPr>
        <p:spPr>
          <a:xfrm>
            <a:off x="236205" y="4350098"/>
            <a:ext cx="4640596" cy="237343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一个测试用例</a:t>
            </a:r>
          </a:p>
        </p:txBody>
      </p:sp>
      <p:sp>
        <p:nvSpPr>
          <p:cNvPr id="20" name="Rectangle 19">
            <a:extLst>
              <a:ext uri="{FF2B5EF4-FFF2-40B4-BE49-F238E27FC236}">
                <a16:creationId xmlns:a16="http://schemas.microsoft.com/office/drawing/2014/main" id="{CD6A8E16-B9A8-FDE5-C8E6-B3D9D6FAC70F}"/>
              </a:ext>
            </a:extLst>
          </p:cNvPr>
          <p:cNvSpPr/>
          <p:nvPr/>
        </p:nvSpPr>
        <p:spPr>
          <a:xfrm>
            <a:off x="328977" y="4680684"/>
            <a:ext cx="4458176" cy="9401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测试代码</a:t>
            </a:r>
          </a:p>
        </p:txBody>
      </p:sp>
      <p:sp>
        <p:nvSpPr>
          <p:cNvPr id="21" name="Rectangle 20">
            <a:extLst>
              <a:ext uri="{FF2B5EF4-FFF2-40B4-BE49-F238E27FC236}">
                <a16:creationId xmlns:a16="http://schemas.microsoft.com/office/drawing/2014/main" id="{D73983B8-E6F5-B906-A26A-A484BBA832A1}"/>
              </a:ext>
            </a:extLst>
          </p:cNvPr>
          <p:cNvSpPr/>
          <p:nvPr/>
        </p:nvSpPr>
        <p:spPr>
          <a:xfrm>
            <a:off x="328977" y="5702106"/>
            <a:ext cx="4458176" cy="9401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ltLang="zh-CN" sz="1200" dirty="0">
                <a:solidFill>
                  <a:schemeClr val="tx1"/>
                </a:solidFill>
              </a:rPr>
              <a:t>Assertion</a:t>
            </a:r>
            <a:endParaRPr lang="zh-CN" altLang="en-US" sz="1200" dirty="0">
              <a:solidFill>
                <a:schemeClr val="tx1"/>
              </a:solidFill>
            </a:endParaRPr>
          </a:p>
        </p:txBody>
      </p:sp>
      <p:pic>
        <p:nvPicPr>
          <p:cNvPr id="25" name="Picture 24" descr="Graphical user interface, text, application, email&#10;&#10;Description automatically generated">
            <a:extLst>
              <a:ext uri="{FF2B5EF4-FFF2-40B4-BE49-F238E27FC236}">
                <a16:creationId xmlns:a16="http://schemas.microsoft.com/office/drawing/2014/main" id="{D66CB395-C3A1-8041-3A23-DAE90357B735}"/>
              </a:ext>
            </a:extLst>
          </p:cNvPr>
          <p:cNvPicPr>
            <a:picLocks noChangeAspect="1"/>
          </p:cNvPicPr>
          <p:nvPr/>
        </p:nvPicPr>
        <p:blipFill rotWithShape="1">
          <a:blip r:embed="rId3">
            <a:extLst>
              <a:ext uri="{28A0092B-C50C-407E-A947-70E740481C1C}">
                <a14:useLocalDpi xmlns:a14="http://schemas.microsoft.com/office/drawing/2010/main" val="0"/>
              </a:ext>
            </a:extLst>
          </a:blip>
          <a:srcRect l="12706" t="13995" r="26299" b="69900"/>
          <a:stretch/>
        </p:blipFill>
        <p:spPr>
          <a:xfrm>
            <a:off x="5470504" y="870052"/>
            <a:ext cx="6275294" cy="1084729"/>
          </a:xfrm>
          <a:prstGeom prst="rect">
            <a:avLst/>
          </a:prstGeom>
        </p:spPr>
      </p:pic>
      <p:pic>
        <p:nvPicPr>
          <p:cNvPr id="42" name="Picture 41" descr="Graphical user interface, text, email&#10;&#10;Description automatically generated">
            <a:extLst>
              <a:ext uri="{FF2B5EF4-FFF2-40B4-BE49-F238E27FC236}">
                <a16:creationId xmlns:a16="http://schemas.microsoft.com/office/drawing/2014/main" id="{8C469742-E1BB-B03A-362F-D04B666778CE}"/>
              </a:ext>
            </a:extLst>
          </p:cNvPr>
          <p:cNvPicPr>
            <a:picLocks noChangeAspect="1"/>
          </p:cNvPicPr>
          <p:nvPr/>
        </p:nvPicPr>
        <p:blipFill rotWithShape="1">
          <a:blip r:embed="rId4">
            <a:extLst>
              <a:ext uri="{28A0092B-C50C-407E-A947-70E740481C1C}">
                <a14:useLocalDpi xmlns:a14="http://schemas.microsoft.com/office/drawing/2010/main" val="0"/>
              </a:ext>
            </a:extLst>
          </a:blip>
          <a:srcRect l="12706" t="13995" r="26299" b="69900"/>
          <a:stretch/>
        </p:blipFill>
        <p:spPr>
          <a:xfrm>
            <a:off x="5470504" y="2017059"/>
            <a:ext cx="6275294" cy="1084729"/>
          </a:xfrm>
          <a:prstGeom prst="rect">
            <a:avLst/>
          </a:prstGeom>
        </p:spPr>
      </p:pic>
      <p:sp>
        <p:nvSpPr>
          <p:cNvPr id="26" name="Rectangle 25">
            <a:extLst>
              <a:ext uri="{FF2B5EF4-FFF2-40B4-BE49-F238E27FC236}">
                <a16:creationId xmlns:a16="http://schemas.microsoft.com/office/drawing/2014/main" id="{AA874BD2-4FC9-FEDC-934A-3FAC2FBF2BD9}"/>
              </a:ext>
            </a:extLst>
          </p:cNvPr>
          <p:cNvSpPr/>
          <p:nvPr/>
        </p:nvSpPr>
        <p:spPr>
          <a:xfrm>
            <a:off x="7261412" y="961552"/>
            <a:ext cx="4329953" cy="27478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对应代码路径</a:t>
            </a:r>
          </a:p>
        </p:txBody>
      </p:sp>
      <p:sp>
        <p:nvSpPr>
          <p:cNvPr id="27" name="Rectangle 26">
            <a:extLst>
              <a:ext uri="{FF2B5EF4-FFF2-40B4-BE49-F238E27FC236}">
                <a16:creationId xmlns:a16="http://schemas.microsoft.com/office/drawing/2014/main" id="{E68FA88C-7358-655B-C5AE-E76CC3FF150D}"/>
              </a:ext>
            </a:extLst>
          </p:cNvPr>
          <p:cNvSpPr/>
          <p:nvPr/>
        </p:nvSpPr>
        <p:spPr>
          <a:xfrm>
            <a:off x="5470505" y="1633646"/>
            <a:ext cx="1629542" cy="27478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对应代码</a:t>
            </a:r>
          </a:p>
        </p:txBody>
      </p:sp>
      <p:sp>
        <p:nvSpPr>
          <p:cNvPr id="34" name="Freeform: Shape 33">
            <a:extLst>
              <a:ext uri="{FF2B5EF4-FFF2-40B4-BE49-F238E27FC236}">
                <a16:creationId xmlns:a16="http://schemas.microsoft.com/office/drawing/2014/main" id="{F3735602-4909-8D86-F3E5-101ECAACA069}"/>
              </a:ext>
            </a:extLst>
          </p:cNvPr>
          <p:cNvSpPr/>
          <p:nvPr/>
        </p:nvSpPr>
        <p:spPr>
          <a:xfrm>
            <a:off x="4984376" y="358588"/>
            <a:ext cx="3685487" cy="2052918"/>
          </a:xfrm>
          <a:custGeom>
            <a:avLst/>
            <a:gdLst>
              <a:gd name="connsiteX0" fmla="*/ 0 w 3685487"/>
              <a:gd name="connsiteY0" fmla="*/ 2052918 h 2052918"/>
              <a:gd name="connsiteX1" fmla="*/ 98612 w 3685487"/>
              <a:gd name="connsiteY1" fmla="*/ 2043953 h 2052918"/>
              <a:gd name="connsiteX2" fmla="*/ 116542 w 3685487"/>
              <a:gd name="connsiteY2" fmla="*/ 2017059 h 2052918"/>
              <a:gd name="connsiteX3" fmla="*/ 134471 w 3685487"/>
              <a:gd name="connsiteY3" fmla="*/ 1954306 h 2052918"/>
              <a:gd name="connsiteX4" fmla="*/ 152400 w 3685487"/>
              <a:gd name="connsiteY4" fmla="*/ 1900518 h 2052918"/>
              <a:gd name="connsiteX5" fmla="*/ 170330 w 3685487"/>
              <a:gd name="connsiteY5" fmla="*/ 1855694 h 2052918"/>
              <a:gd name="connsiteX6" fmla="*/ 197224 w 3685487"/>
              <a:gd name="connsiteY6" fmla="*/ 1766047 h 2052918"/>
              <a:gd name="connsiteX7" fmla="*/ 215153 w 3685487"/>
              <a:gd name="connsiteY7" fmla="*/ 1649506 h 2052918"/>
              <a:gd name="connsiteX8" fmla="*/ 224118 w 3685487"/>
              <a:gd name="connsiteY8" fmla="*/ 1595718 h 2052918"/>
              <a:gd name="connsiteX9" fmla="*/ 242048 w 3685487"/>
              <a:gd name="connsiteY9" fmla="*/ 1461247 h 2052918"/>
              <a:gd name="connsiteX10" fmla="*/ 259977 w 3685487"/>
              <a:gd name="connsiteY10" fmla="*/ 1398494 h 2052918"/>
              <a:gd name="connsiteX11" fmla="*/ 268942 w 3685487"/>
              <a:gd name="connsiteY11" fmla="*/ 1335741 h 2052918"/>
              <a:gd name="connsiteX12" fmla="*/ 286871 w 3685487"/>
              <a:gd name="connsiteY12" fmla="*/ 1255059 h 2052918"/>
              <a:gd name="connsiteX13" fmla="*/ 295836 w 3685487"/>
              <a:gd name="connsiteY13" fmla="*/ 1165412 h 2052918"/>
              <a:gd name="connsiteX14" fmla="*/ 313765 w 3685487"/>
              <a:gd name="connsiteY14" fmla="*/ 1093694 h 2052918"/>
              <a:gd name="connsiteX15" fmla="*/ 322730 w 3685487"/>
              <a:gd name="connsiteY15" fmla="*/ 995083 h 2052918"/>
              <a:gd name="connsiteX16" fmla="*/ 349624 w 3685487"/>
              <a:gd name="connsiteY16" fmla="*/ 887506 h 2052918"/>
              <a:gd name="connsiteX17" fmla="*/ 385483 w 3685487"/>
              <a:gd name="connsiteY17" fmla="*/ 824753 h 2052918"/>
              <a:gd name="connsiteX18" fmla="*/ 502024 w 3685487"/>
              <a:gd name="connsiteY18" fmla="*/ 564777 h 2052918"/>
              <a:gd name="connsiteX19" fmla="*/ 573742 w 3685487"/>
              <a:gd name="connsiteY19" fmla="*/ 430306 h 2052918"/>
              <a:gd name="connsiteX20" fmla="*/ 654424 w 3685487"/>
              <a:gd name="connsiteY20" fmla="*/ 367553 h 2052918"/>
              <a:gd name="connsiteX21" fmla="*/ 708212 w 3685487"/>
              <a:gd name="connsiteY21" fmla="*/ 322730 h 2052918"/>
              <a:gd name="connsiteX22" fmla="*/ 887506 w 3685487"/>
              <a:gd name="connsiteY22" fmla="*/ 233083 h 2052918"/>
              <a:gd name="connsiteX23" fmla="*/ 1246095 w 3685487"/>
              <a:gd name="connsiteY23" fmla="*/ 107577 h 2052918"/>
              <a:gd name="connsiteX24" fmla="*/ 1380565 w 3685487"/>
              <a:gd name="connsiteY24" fmla="*/ 71718 h 2052918"/>
              <a:gd name="connsiteX25" fmla="*/ 1649506 w 3685487"/>
              <a:gd name="connsiteY25" fmla="*/ 35859 h 2052918"/>
              <a:gd name="connsiteX26" fmla="*/ 1783977 w 3685487"/>
              <a:gd name="connsiteY26" fmla="*/ 17930 h 2052918"/>
              <a:gd name="connsiteX27" fmla="*/ 2223248 w 3685487"/>
              <a:gd name="connsiteY27" fmla="*/ 0 h 2052918"/>
              <a:gd name="connsiteX28" fmla="*/ 3030071 w 3685487"/>
              <a:gd name="connsiteY28" fmla="*/ 35859 h 2052918"/>
              <a:gd name="connsiteX29" fmla="*/ 3137648 w 3685487"/>
              <a:gd name="connsiteY29" fmla="*/ 62753 h 2052918"/>
              <a:gd name="connsiteX30" fmla="*/ 3281083 w 3685487"/>
              <a:gd name="connsiteY30" fmla="*/ 89647 h 2052918"/>
              <a:gd name="connsiteX31" fmla="*/ 3361765 w 3685487"/>
              <a:gd name="connsiteY31" fmla="*/ 125506 h 2052918"/>
              <a:gd name="connsiteX32" fmla="*/ 3406589 w 3685487"/>
              <a:gd name="connsiteY32" fmla="*/ 170330 h 2052918"/>
              <a:gd name="connsiteX33" fmla="*/ 3442448 w 3685487"/>
              <a:gd name="connsiteY33" fmla="*/ 197224 h 2052918"/>
              <a:gd name="connsiteX34" fmla="*/ 3469342 w 3685487"/>
              <a:gd name="connsiteY34" fmla="*/ 224118 h 2052918"/>
              <a:gd name="connsiteX35" fmla="*/ 3558989 w 3685487"/>
              <a:gd name="connsiteY35" fmla="*/ 295836 h 2052918"/>
              <a:gd name="connsiteX36" fmla="*/ 3576918 w 3685487"/>
              <a:gd name="connsiteY36" fmla="*/ 331694 h 2052918"/>
              <a:gd name="connsiteX37" fmla="*/ 3639671 w 3685487"/>
              <a:gd name="connsiteY37" fmla="*/ 412377 h 2052918"/>
              <a:gd name="connsiteX38" fmla="*/ 3657600 w 3685487"/>
              <a:gd name="connsiteY38" fmla="*/ 439271 h 2052918"/>
              <a:gd name="connsiteX39" fmla="*/ 3675530 w 3685487"/>
              <a:gd name="connsiteY39" fmla="*/ 484094 h 2052918"/>
              <a:gd name="connsiteX40" fmla="*/ 3684495 w 3685487"/>
              <a:gd name="connsiteY40" fmla="*/ 510988 h 2052918"/>
              <a:gd name="connsiteX41" fmla="*/ 3684495 w 3685487"/>
              <a:gd name="connsiteY41" fmla="*/ 591671 h 205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685487" h="2052918">
                <a:moveTo>
                  <a:pt x="0" y="2052918"/>
                </a:moveTo>
                <a:cubicBezTo>
                  <a:pt x="32871" y="2049930"/>
                  <a:pt x="67065" y="2053660"/>
                  <a:pt x="98612" y="2043953"/>
                </a:cubicBezTo>
                <a:cubicBezTo>
                  <a:pt x="108910" y="2040784"/>
                  <a:pt x="111724" y="2026696"/>
                  <a:pt x="116542" y="2017059"/>
                </a:cubicBezTo>
                <a:cubicBezTo>
                  <a:pt x="124071" y="2002001"/>
                  <a:pt x="130165" y="1968659"/>
                  <a:pt x="134471" y="1954306"/>
                </a:cubicBezTo>
                <a:cubicBezTo>
                  <a:pt x="139902" y="1936204"/>
                  <a:pt x="145941" y="1918279"/>
                  <a:pt x="152400" y="1900518"/>
                </a:cubicBezTo>
                <a:cubicBezTo>
                  <a:pt x="157899" y="1885395"/>
                  <a:pt x="164831" y="1870817"/>
                  <a:pt x="170330" y="1855694"/>
                </a:cubicBezTo>
                <a:cubicBezTo>
                  <a:pt x="183098" y="1820581"/>
                  <a:pt x="189580" y="1800446"/>
                  <a:pt x="197224" y="1766047"/>
                </a:cubicBezTo>
                <a:cubicBezTo>
                  <a:pt x="210923" y="1704402"/>
                  <a:pt x="204284" y="1725589"/>
                  <a:pt x="215153" y="1649506"/>
                </a:cubicBezTo>
                <a:cubicBezTo>
                  <a:pt x="217724" y="1631512"/>
                  <a:pt x="221547" y="1613712"/>
                  <a:pt x="224118" y="1595718"/>
                </a:cubicBezTo>
                <a:cubicBezTo>
                  <a:pt x="230513" y="1550952"/>
                  <a:pt x="233959" y="1505738"/>
                  <a:pt x="242048" y="1461247"/>
                </a:cubicBezTo>
                <a:cubicBezTo>
                  <a:pt x="245940" y="1439843"/>
                  <a:pt x="255419" y="1419766"/>
                  <a:pt x="259977" y="1398494"/>
                </a:cubicBezTo>
                <a:cubicBezTo>
                  <a:pt x="264404" y="1377833"/>
                  <a:pt x="265048" y="1356509"/>
                  <a:pt x="268942" y="1335741"/>
                </a:cubicBezTo>
                <a:cubicBezTo>
                  <a:pt x="274019" y="1308663"/>
                  <a:pt x="280895" y="1281953"/>
                  <a:pt x="286871" y="1255059"/>
                </a:cubicBezTo>
                <a:cubicBezTo>
                  <a:pt x="289859" y="1225177"/>
                  <a:pt x="290899" y="1195035"/>
                  <a:pt x="295836" y="1165412"/>
                </a:cubicBezTo>
                <a:cubicBezTo>
                  <a:pt x="299887" y="1141106"/>
                  <a:pt x="309922" y="1118034"/>
                  <a:pt x="313765" y="1093694"/>
                </a:cubicBezTo>
                <a:cubicBezTo>
                  <a:pt x="318913" y="1061092"/>
                  <a:pt x="318636" y="1027834"/>
                  <a:pt x="322730" y="995083"/>
                </a:cubicBezTo>
                <a:cubicBezTo>
                  <a:pt x="325767" y="970786"/>
                  <a:pt x="342064" y="905147"/>
                  <a:pt x="349624" y="887506"/>
                </a:cubicBezTo>
                <a:cubicBezTo>
                  <a:pt x="359114" y="865362"/>
                  <a:pt x="373530" y="845671"/>
                  <a:pt x="385483" y="824753"/>
                </a:cubicBezTo>
                <a:cubicBezTo>
                  <a:pt x="423604" y="691327"/>
                  <a:pt x="393683" y="781459"/>
                  <a:pt x="502024" y="564777"/>
                </a:cubicBezTo>
                <a:cubicBezTo>
                  <a:pt x="515962" y="536900"/>
                  <a:pt x="554093" y="457324"/>
                  <a:pt x="573742" y="430306"/>
                </a:cubicBezTo>
                <a:cubicBezTo>
                  <a:pt x="605337" y="386863"/>
                  <a:pt x="612200" y="398261"/>
                  <a:pt x="654424" y="367553"/>
                </a:cubicBezTo>
                <a:cubicBezTo>
                  <a:pt x="673299" y="353826"/>
                  <a:pt x="688793" y="335676"/>
                  <a:pt x="708212" y="322730"/>
                </a:cubicBezTo>
                <a:cubicBezTo>
                  <a:pt x="750866" y="294294"/>
                  <a:pt x="842559" y="250825"/>
                  <a:pt x="887506" y="233083"/>
                </a:cubicBezTo>
                <a:cubicBezTo>
                  <a:pt x="1020233" y="180691"/>
                  <a:pt x="1116968" y="144471"/>
                  <a:pt x="1246095" y="107577"/>
                </a:cubicBezTo>
                <a:cubicBezTo>
                  <a:pt x="1290700" y="94833"/>
                  <a:pt x="1335363" y="82149"/>
                  <a:pt x="1380565" y="71718"/>
                </a:cubicBezTo>
                <a:cubicBezTo>
                  <a:pt x="1481414" y="48445"/>
                  <a:pt x="1538110" y="48964"/>
                  <a:pt x="1649506" y="35859"/>
                </a:cubicBezTo>
                <a:cubicBezTo>
                  <a:pt x="1694417" y="30576"/>
                  <a:pt x="1738905" y="21585"/>
                  <a:pt x="1783977" y="17930"/>
                </a:cubicBezTo>
                <a:cubicBezTo>
                  <a:pt x="1837089" y="13624"/>
                  <a:pt x="2191191" y="1187"/>
                  <a:pt x="2223248" y="0"/>
                </a:cubicBezTo>
                <a:cubicBezTo>
                  <a:pt x="2306460" y="2684"/>
                  <a:pt x="2845968" y="12847"/>
                  <a:pt x="3030071" y="35859"/>
                </a:cubicBezTo>
                <a:cubicBezTo>
                  <a:pt x="3066748" y="40444"/>
                  <a:pt x="3101605" y="54561"/>
                  <a:pt x="3137648" y="62753"/>
                </a:cubicBezTo>
                <a:cubicBezTo>
                  <a:pt x="3196777" y="76191"/>
                  <a:pt x="3226069" y="80479"/>
                  <a:pt x="3281083" y="89647"/>
                </a:cubicBezTo>
                <a:cubicBezTo>
                  <a:pt x="3307977" y="101600"/>
                  <a:pt x="3337009" y="109591"/>
                  <a:pt x="3361765" y="125506"/>
                </a:cubicBezTo>
                <a:cubicBezTo>
                  <a:pt x="3379539" y="136932"/>
                  <a:pt x="3390796" y="156292"/>
                  <a:pt x="3406589" y="170330"/>
                </a:cubicBezTo>
                <a:cubicBezTo>
                  <a:pt x="3417756" y="180256"/>
                  <a:pt x="3431104" y="187500"/>
                  <a:pt x="3442448" y="197224"/>
                </a:cubicBezTo>
                <a:cubicBezTo>
                  <a:pt x="3452074" y="205475"/>
                  <a:pt x="3459664" y="215929"/>
                  <a:pt x="3469342" y="224118"/>
                </a:cubicBezTo>
                <a:cubicBezTo>
                  <a:pt x="3498555" y="248837"/>
                  <a:pt x="3558989" y="295836"/>
                  <a:pt x="3558989" y="295836"/>
                </a:cubicBezTo>
                <a:cubicBezTo>
                  <a:pt x="3564965" y="307789"/>
                  <a:pt x="3569311" y="320707"/>
                  <a:pt x="3576918" y="331694"/>
                </a:cubicBezTo>
                <a:cubicBezTo>
                  <a:pt x="3596312" y="359707"/>
                  <a:pt x="3620772" y="384028"/>
                  <a:pt x="3639671" y="412377"/>
                </a:cubicBezTo>
                <a:cubicBezTo>
                  <a:pt x="3645647" y="421342"/>
                  <a:pt x="3652782" y="429634"/>
                  <a:pt x="3657600" y="439271"/>
                </a:cubicBezTo>
                <a:cubicBezTo>
                  <a:pt x="3664797" y="453664"/>
                  <a:pt x="3669879" y="469027"/>
                  <a:pt x="3675530" y="484094"/>
                </a:cubicBezTo>
                <a:cubicBezTo>
                  <a:pt x="3678848" y="492942"/>
                  <a:pt x="3683710" y="501571"/>
                  <a:pt x="3684495" y="510988"/>
                </a:cubicBezTo>
                <a:cubicBezTo>
                  <a:pt x="3686729" y="537789"/>
                  <a:pt x="3684495" y="564777"/>
                  <a:pt x="3684495" y="591671"/>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Shape 34">
            <a:extLst>
              <a:ext uri="{FF2B5EF4-FFF2-40B4-BE49-F238E27FC236}">
                <a16:creationId xmlns:a16="http://schemas.microsoft.com/office/drawing/2014/main" id="{C2983CBC-B230-4FBD-B75A-9414414FEC4D}"/>
              </a:ext>
            </a:extLst>
          </p:cNvPr>
          <p:cNvSpPr/>
          <p:nvPr/>
        </p:nvSpPr>
        <p:spPr>
          <a:xfrm>
            <a:off x="1371600" y="349624"/>
            <a:ext cx="8695891" cy="5504329"/>
          </a:xfrm>
          <a:custGeom>
            <a:avLst/>
            <a:gdLst>
              <a:gd name="connsiteX0" fmla="*/ 0 w 8695891"/>
              <a:gd name="connsiteY0" fmla="*/ 5504329 h 5504329"/>
              <a:gd name="connsiteX1" fmla="*/ 206188 w 8695891"/>
              <a:gd name="connsiteY1" fmla="*/ 5495364 h 5504329"/>
              <a:gd name="connsiteX2" fmla="*/ 537882 w 8695891"/>
              <a:gd name="connsiteY2" fmla="*/ 5477435 h 5504329"/>
              <a:gd name="connsiteX3" fmla="*/ 726141 w 8695891"/>
              <a:gd name="connsiteY3" fmla="*/ 5468470 h 5504329"/>
              <a:gd name="connsiteX4" fmla="*/ 896471 w 8695891"/>
              <a:gd name="connsiteY4" fmla="*/ 5450541 h 5504329"/>
              <a:gd name="connsiteX5" fmla="*/ 1810871 w 8695891"/>
              <a:gd name="connsiteY5" fmla="*/ 5360894 h 5504329"/>
              <a:gd name="connsiteX6" fmla="*/ 2223247 w 8695891"/>
              <a:gd name="connsiteY6" fmla="*/ 5244352 h 5504329"/>
              <a:gd name="connsiteX7" fmla="*/ 2474259 w 8695891"/>
              <a:gd name="connsiteY7" fmla="*/ 5127811 h 5504329"/>
              <a:gd name="connsiteX8" fmla="*/ 2734235 w 8695891"/>
              <a:gd name="connsiteY8" fmla="*/ 5011270 h 5504329"/>
              <a:gd name="connsiteX9" fmla="*/ 3012141 w 8695891"/>
              <a:gd name="connsiteY9" fmla="*/ 4823011 h 5504329"/>
              <a:gd name="connsiteX10" fmla="*/ 3451412 w 8695891"/>
              <a:gd name="connsiteY10" fmla="*/ 4509247 h 5504329"/>
              <a:gd name="connsiteX11" fmla="*/ 3863788 w 8695891"/>
              <a:gd name="connsiteY11" fmla="*/ 4213411 h 5504329"/>
              <a:gd name="connsiteX12" fmla="*/ 4177553 w 8695891"/>
              <a:gd name="connsiteY12" fmla="*/ 3854823 h 5504329"/>
              <a:gd name="connsiteX13" fmla="*/ 4320988 w 8695891"/>
              <a:gd name="connsiteY13" fmla="*/ 3603811 h 5504329"/>
              <a:gd name="connsiteX14" fmla="*/ 4347882 w 8695891"/>
              <a:gd name="connsiteY14" fmla="*/ 3469341 h 5504329"/>
              <a:gd name="connsiteX15" fmla="*/ 4473388 w 8695891"/>
              <a:gd name="connsiteY15" fmla="*/ 3021105 h 5504329"/>
              <a:gd name="connsiteX16" fmla="*/ 4563035 w 8695891"/>
              <a:gd name="connsiteY16" fmla="*/ 2617694 h 5504329"/>
              <a:gd name="connsiteX17" fmla="*/ 4589929 w 8695891"/>
              <a:gd name="connsiteY17" fmla="*/ 2501152 h 5504329"/>
              <a:gd name="connsiteX18" fmla="*/ 4616824 w 8695891"/>
              <a:gd name="connsiteY18" fmla="*/ 2348752 h 5504329"/>
              <a:gd name="connsiteX19" fmla="*/ 4634753 w 8695891"/>
              <a:gd name="connsiteY19" fmla="*/ 2214282 h 5504329"/>
              <a:gd name="connsiteX20" fmla="*/ 4661647 w 8695891"/>
              <a:gd name="connsiteY20" fmla="*/ 2070847 h 5504329"/>
              <a:gd name="connsiteX21" fmla="*/ 4679576 w 8695891"/>
              <a:gd name="connsiteY21" fmla="*/ 1909482 h 5504329"/>
              <a:gd name="connsiteX22" fmla="*/ 4742329 w 8695891"/>
              <a:gd name="connsiteY22" fmla="*/ 1532964 h 5504329"/>
              <a:gd name="connsiteX23" fmla="*/ 4760259 w 8695891"/>
              <a:gd name="connsiteY23" fmla="*/ 1407458 h 5504329"/>
              <a:gd name="connsiteX24" fmla="*/ 4796118 w 8695891"/>
              <a:gd name="connsiteY24" fmla="*/ 1281952 h 5504329"/>
              <a:gd name="connsiteX25" fmla="*/ 4894729 w 8695891"/>
              <a:gd name="connsiteY25" fmla="*/ 1048870 h 5504329"/>
              <a:gd name="connsiteX26" fmla="*/ 4948518 w 8695891"/>
              <a:gd name="connsiteY26" fmla="*/ 950258 h 5504329"/>
              <a:gd name="connsiteX27" fmla="*/ 5100918 w 8695891"/>
              <a:gd name="connsiteY27" fmla="*/ 779929 h 5504329"/>
              <a:gd name="connsiteX28" fmla="*/ 5244353 w 8695891"/>
              <a:gd name="connsiteY28" fmla="*/ 636494 h 5504329"/>
              <a:gd name="connsiteX29" fmla="*/ 5486400 w 8695891"/>
              <a:gd name="connsiteY29" fmla="*/ 421341 h 5504329"/>
              <a:gd name="connsiteX30" fmla="*/ 5773271 w 8695891"/>
              <a:gd name="connsiteY30" fmla="*/ 268941 h 5504329"/>
              <a:gd name="connsiteX31" fmla="*/ 6149788 w 8695891"/>
              <a:gd name="connsiteY31" fmla="*/ 143435 h 5504329"/>
              <a:gd name="connsiteX32" fmla="*/ 6598024 w 8695891"/>
              <a:gd name="connsiteY32" fmla="*/ 98611 h 5504329"/>
              <a:gd name="connsiteX33" fmla="*/ 6777318 w 8695891"/>
              <a:gd name="connsiteY33" fmla="*/ 71717 h 5504329"/>
              <a:gd name="connsiteX34" fmla="*/ 6875929 w 8695891"/>
              <a:gd name="connsiteY34" fmla="*/ 62752 h 5504329"/>
              <a:gd name="connsiteX35" fmla="*/ 6965576 w 8695891"/>
              <a:gd name="connsiteY35" fmla="*/ 44823 h 5504329"/>
              <a:gd name="connsiteX36" fmla="*/ 7503459 w 8695891"/>
              <a:gd name="connsiteY36" fmla="*/ 0 h 5504329"/>
              <a:gd name="connsiteX37" fmla="*/ 8202706 w 8695891"/>
              <a:gd name="connsiteY37" fmla="*/ 44823 h 5504329"/>
              <a:gd name="connsiteX38" fmla="*/ 8328212 w 8695891"/>
              <a:gd name="connsiteY38" fmla="*/ 71717 h 5504329"/>
              <a:gd name="connsiteX39" fmla="*/ 8408894 w 8695891"/>
              <a:gd name="connsiteY39" fmla="*/ 116541 h 5504329"/>
              <a:gd name="connsiteX40" fmla="*/ 8507506 w 8695891"/>
              <a:gd name="connsiteY40" fmla="*/ 179294 h 5504329"/>
              <a:gd name="connsiteX41" fmla="*/ 8633012 w 8695891"/>
              <a:gd name="connsiteY41" fmla="*/ 295835 h 5504329"/>
              <a:gd name="connsiteX42" fmla="*/ 8650941 w 8695891"/>
              <a:gd name="connsiteY42" fmla="*/ 331694 h 5504329"/>
              <a:gd name="connsiteX43" fmla="*/ 8686800 w 8695891"/>
              <a:gd name="connsiteY43" fmla="*/ 430305 h 5504329"/>
              <a:gd name="connsiteX44" fmla="*/ 8695765 w 8695891"/>
              <a:gd name="connsiteY44" fmla="*/ 591670 h 55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695891" h="5504329">
                <a:moveTo>
                  <a:pt x="0" y="5504329"/>
                </a:moveTo>
                <a:lnTo>
                  <a:pt x="206188" y="5495364"/>
                </a:lnTo>
                <a:lnTo>
                  <a:pt x="537882" y="5477435"/>
                </a:lnTo>
                <a:lnTo>
                  <a:pt x="726141" y="5468470"/>
                </a:lnTo>
                <a:cubicBezTo>
                  <a:pt x="782918" y="5462494"/>
                  <a:pt x="839488" y="5454048"/>
                  <a:pt x="896471" y="5450541"/>
                </a:cubicBezTo>
                <a:cubicBezTo>
                  <a:pt x="1224984" y="5430325"/>
                  <a:pt x="1483160" y="5445856"/>
                  <a:pt x="1810871" y="5360894"/>
                </a:cubicBezTo>
                <a:cubicBezTo>
                  <a:pt x="1954959" y="5323538"/>
                  <a:pt x="2084584" y="5294425"/>
                  <a:pt x="2223247" y="5244352"/>
                </a:cubicBezTo>
                <a:cubicBezTo>
                  <a:pt x="2460392" y="5158716"/>
                  <a:pt x="2293257" y="5213787"/>
                  <a:pt x="2474259" y="5127811"/>
                </a:cubicBezTo>
                <a:cubicBezTo>
                  <a:pt x="2560041" y="5087064"/>
                  <a:pt x="2657653" y="5067430"/>
                  <a:pt x="2734235" y="5011270"/>
                </a:cubicBezTo>
                <a:cubicBezTo>
                  <a:pt x="3222389" y="4653291"/>
                  <a:pt x="2508934" y="5171385"/>
                  <a:pt x="3012141" y="4823011"/>
                </a:cubicBezTo>
                <a:cubicBezTo>
                  <a:pt x="3160087" y="4720587"/>
                  <a:pt x="3303537" y="4611773"/>
                  <a:pt x="3451412" y="4509247"/>
                </a:cubicBezTo>
                <a:cubicBezTo>
                  <a:pt x="3637748" y="4380054"/>
                  <a:pt x="3703366" y="4361168"/>
                  <a:pt x="3863788" y="4213411"/>
                </a:cubicBezTo>
                <a:cubicBezTo>
                  <a:pt x="3958739" y="4125956"/>
                  <a:pt x="4101827" y="3957810"/>
                  <a:pt x="4177553" y="3854823"/>
                </a:cubicBezTo>
                <a:cubicBezTo>
                  <a:pt x="4225296" y="3789893"/>
                  <a:pt x="4284159" y="3672867"/>
                  <a:pt x="4320988" y="3603811"/>
                </a:cubicBezTo>
                <a:cubicBezTo>
                  <a:pt x="4329953" y="3558988"/>
                  <a:pt x="4336343" y="3513572"/>
                  <a:pt x="4347882" y="3469341"/>
                </a:cubicBezTo>
                <a:cubicBezTo>
                  <a:pt x="4432803" y="3143813"/>
                  <a:pt x="4411400" y="3279388"/>
                  <a:pt x="4473388" y="3021105"/>
                </a:cubicBezTo>
                <a:cubicBezTo>
                  <a:pt x="4540789" y="2740266"/>
                  <a:pt x="4518394" y="2818579"/>
                  <a:pt x="4563035" y="2617694"/>
                </a:cubicBezTo>
                <a:cubicBezTo>
                  <a:pt x="4571684" y="2578775"/>
                  <a:pt x="4583000" y="2540414"/>
                  <a:pt x="4589929" y="2501152"/>
                </a:cubicBezTo>
                <a:cubicBezTo>
                  <a:pt x="4598894" y="2450352"/>
                  <a:pt x="4608860" y="2399719"/>
                  <a:pt x="4616824" y="2348752"/>
                </a:cubicBezTo>
                <a:cubicBezTo>
                  <a:pt x="4623805" y="2304074"/>
                  <a:pt x="4627553" y="2258925"/>
                  <a:pt x="4634753" y="2214282"/>
                </a:cubicBezTo>
                <a:cubicBezTo>
                  <a:pt x="4642499" y="2166258"/>
                  <a:pt x="4654570" y="2118974"/>
                  <a:pt x="4661647" y="2070847"/>
                </a:cubicBezTo>
                <a:cubicBezTo>
                  <a:pt x="4669521" y="2017304"/>
                  <a:pt x="4672423" y="1963127"/>
                  <a:pt x="4679576" y="1909482"/>
                </a:cubicBezTo>
                <a:cubicBezTo>
                  <a:pt x="4739365" y="1461061"/>
                  <a:pt x="4689782" y="1837733"/>
                  <a:pt x="4742329" y="1532964"/>
                </a:cubicBezTo>
                <a:cubicBezTo>
                  <a:pt x="4749509" y="1491318"/>
                  <a:pt x="4751404" y="1448780"/>
                  <a:pt x="4760259" y="1407458"/>
                </a:cubicBezTo>
                <a:cubicBezTo>
                  <a:pt x="4769376" y="1364914"/>
                  <a:pt x="4782857" y="1323391"/>
                  <a:pt x="4796118" y="1281952"/>
                </a:cubicBezTo>
                <a:cubicBezTo>
                  <a:pt x="4824331" y="1193786"/>
                  <a:pt x="4851903" y="1134522"/>
                  <a:pt x="4894729" y="1048870"/>
                </a:cubicBezTo>
                <a:cubicBezTo>
                  <a:pt x="4911474" y="1015380"/>
                  <a:pt x="4927425" y="981194"/>
                  <a:pt x="4948518" y="950258"/>
                </a:cubicBezTo>
                <a:cubicBezTo>
                  <a:pt x="5009524" y="860783"/>
                  <a:pt x="5031874" y="853576"/>
                  <a:pt x="5100918" y="779929"/>
                </a:cubicBezTo>
                <a:cubicBezTo>
                  <a:pt x="5283167" y="585529"/>
                  <a:pt x="5031408" y="837609"/>
                  <a:pt x="5244353" y="636494"/>
                </a:cubicBezTo>
                <a:cubicBezTo>
                  <a:pt x="5322905" y="562305"/>
                  <a:pt x="5390877" y="477063"/>
                  <a:pt x="5486400" y="421341"/>
                </a:cubicBezTo>
                <a:cubicBezTo>
                  <a:pt x="5574861" y="369738"/>
                  <a:pt x="5680511" y="305015"/>
                  <a:pt x="5773271" y="268941"/>
                </a:cubicBezTo>
                <a:cubicBezTo>
                  <a:pt x="5935405" y="205889"/>
                  <a:pt x="5968363" y="187685"/>
                  <a:pt x="6149788" y="143435"/>
                </a:cubicBezTo>
                <a:cubicBezTo>
                  <a:pt x="6307619" y="104940"/>
                  <a:pt x="6426621" y="108999"/>
                  <a:pt x="6598024" y="98611"/>
                </a:cubicBezTo>
                <a:cubicBezTo>
                  <a:pt x="6657789" y="89646"/>
                  <a:pt x="6717382" y="79451"/>
                  <a:pt x="6777318" y="71717"/>
                </a:cubicBezTo>
                <a:cubicBezTo>
                  <a:pt x="6810053" y="67493"/>
                  <a:pt x="6843255" y="67420"/>
                  <a:pt x="6875929" y="62752"/>
                </a:cubicBezTo>
                <a:cubicBezTo>
                  <a:pt x="6906097" y="58442"/>
                  <a:pt x="6935288" y="48188"/>
                  <a:pt x="6965576" y="44823"/>
                </a:cubicBezTo>
                <a:cubicBezTo>
                  <a:pt x="7224003" y="16109"/>
                  <a:pt x="7294922" y="13033"/>
                  <a:pt x="7503459" y="0"/>
                </a:cubicBezTo>
                <a:cubicBezTo>
                  <a:pt x="7736541" y="14941"/>
                  <a:pt x="7970023" y="24590"/>
                  <a:pt x="8202706" y="44823"/>
                </a:cubicBezTo>
                <a:cubicBezTo>
                  <a:pt x="8245330" y="48529"/>
                  <a:pt x="8287802" y="57661"/>
                  <a:pt x="8328212" y="71717"/>
                </a:cubicBezTo>
                <a:cubicBezTo>
                  <a:pt x="8357270" y="81824"/>
                  <a:pt x="8382513" y="100712"/>
                  <a:pt x="8408894" y="116541"/>
                </a:cubicBezTo>
                <a:cubicBezTo>
                  <a:pt x="8442304" y="136587"/>
                  <a:pt x="8477351" y="154622"/>
                  <a:pt x="8507506" y="179294"/>
                </a:cubicBezTo>
                <a:cubicBezTo>
                  <a:pt x="8566900" y="227889"/>
                  <a:pt x="8598501" y="240616"/>
                  <a:pt x="8633012" y="295835"/>
                </a:cubicBezTo>
                <a:cubicBezTo>
                  <a:pt x="8640095" y="307168"/>
                  <a:pt x="8645411" y="319528"/>
                  <a:pt x="8650941" y="331694"/>
                </a:cubicBezTo>
                <a:cubicBezTo>
                  <a:pt x="8680337" y="396365"/>
                  <a:pt x="8673588" y="377461"/>
                  <a:pt x="8686800" y="430305"/>
                </a:cubicBezTo>
                <a:cubicBezTo>
                  <a:pt x="8697659" y="549749"/>
                  <a:pt x="8695765" y="495911"/>
                  <a:pt x="8695765" y="591670"/>
                </a:cubicBezTo>
              </a:path>
            </a:pathLst>
          </a:cu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Shape 35">
            <a:extLst>
              <a:ext uri="{FF2B5EF4-FFF2-40B4-BE49-F238E27FC236}">
                <a16:creationId xmlns:a16="http://schemas.microsoft.com/office/drawing/2014/main" id="{C5D31F3B-4606-281D-DBCA-534E7BDAB334}"/>
              </a:ext>
            </a:extLst>
          </p:cNvPr>
          <p:cNvSpPr/>
          <p:nvPr/>
        </p:nvSpPr>
        <p:spPr>
          <a:xfrm>
            <a:off x="1613647" y="1891553"/>
            <a:ext cx="4168588" cy="3218329"/>
          </a:xfrm>
          <a:custGeom>
            <a:avLst/>
            <a:gdLst>
              <a:gd name="connsiteX0" fmla="*/ 0 w 4168588"/>
              <a:gd name="connsiteY0" fmla="*/ 3218329 h 3218329"/>
              <a:gd name="connsiteX1" fmla="*/ 475129 w 4168588"/>
              <a:gd name="connsiteY1" fmla="*/ 3164541 h 3218329"/>
              <a:gd name="connsiteX2" fmla="*/ 878541 w 4168588"/>
              <a:gd name="connsiteY2" fmla="*/ 3021106 h 3218329"/>
              <a:gd name="connsiteX3" fmla="*/ 1272988 w 4168588"/>
              <a:gd name="connsiteY3" fmla="*/ 2904565 h 3218329"/>
              <a:gd name="connsiteX4" fmla="*/ 1667435 w 4168588"/>
              <a:gd name="connsiteY4" fmla="*/ 2707341 h 3218329"/>
              <a:gd name="connsiteX5" fmla="*/ 2151529 w 4168588"/>
              <a:gd name="connsiteY5" fmla="*/ 2537012 h 3218329"/>
              <a:gd name="connsiteX6" fmla="*/ 2626659 w 4168588"/>
              <a:gd name="connsiteY6" fmla="*/ 2151529 h 3218329"/>
              <a:gd name="connsiteX7" fmla="*/ 3039035 w 4168588"/>
              <a:gd name="connsiteY7" fmla="*/ 1739153 h 3218329"/>
              <a:gd name="connsiteX8" fmla="*/ 3236259 w 4168588"/>
              <a:gd name="connsiteY8" fmla="*/ 1443318 h 3218329"/>
              <a:gd name="connsiteX9" fmla="*/ 3514165 w 4168588"/>
              <a:gd name="connsiteY9" fmla="*/ 1093694 h 3218329"/>
              <a:gd name="connsiteX10" fmla="*/ 3810000 w 4168588"/>
              <a:gd name="connsiteY10" fmla="*/ 672353 h 3218329"/>
              <a:gd name="connsiteX11" fmla="*/ 3854824 w 4168588"/>
              <a:gd name="connsiteY11" fmla="*/ 582706 h 3218329"/>
              <a:gd name="connsiteX12" fmla="*/ 3881718 w 4168588"/>
              <a:gd name="connsiteY12" fmla="*/ 519953 h 3218329"/>
              <a:gd name="connsiteX13" fmla="*/ 3926541 w 4168588"/>
              <a:gd name="connsiteY13" fmla="*/ 448235 h 3218329"/>
              <a:gd name="connsiteX14" fmla="*/ 3962400 w 4168588"/>
              <a:gd name="connsiteY14" fmla="*/ 376518 h 3218329"/>
              <a:gd name="connsiteX15" fmla="*/ 4025153 w 4168588"/>
              <a:gd name="connsiteY15" fmla="*/ 277906 h 3218329"/>
              <a:gd name="connsiteX16" fmla="*/ 4061012 w 4168588"/>
              <a:gd name="connsiteY16" fmla="*/ 206188 h 3218329"/>
              <a:gd name="connsiteX17" fmla="*/ 4123765 w 4168588"/>
              <a:gd name="connsiteY17" fmla="*/ 98612 h 3218329"/>
              <a:gd name="connsiteX18" fmla="*/ 4132729 w 4168588"/>
              <a:gd name="connsiteY18" fmla="*/ 71718 h 3218329"/>
              <a:gd name="connsiteX19" fmla="*/ 4150659 w 4168588"/>
              <a:gd name="connsiteY19" fmla="*/ 44823 h 3218329"/>
              <a:gd name="connsiteX20" fmla="*/ 4159624 w 4168588"/>
              <a:gd name="connsiteY20" fmla="*/ 17929 h 3218329"/>
              <a:gd name="connsiteX21" fmla="*/ 4168588 w 4168588"/>
              <a:gd name="connsiteY21" fmla="*/ 0 h 321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68588" h="3218329">
                <a:moveTo>
                  <a:pt x="0" y="3218329"/>
                </a:moveTo>
                <a:cubicBezTo>
                  <a:pt x="171148" y="3210550"/>
                  <a:pt x="303084" y="3212080"/>
                  <a:pt x="475129" y="3164541"/>
                </a:cubicBezTo>
                <a:cubicBezTo>
                  <a:pt x="612692" y="3126530"/>
                  <a:pt x="742845" y="3065321"/>
                  <a:pt x="878541" y="3021106"/>
                </a:cubicBezTo>
                <a:cubicBezTo>
                  <a:pt x="1008896" y="2978631"/>
                  <a:pt x="1145593" y="2955233"/>
                  <a:pt x="1272988" y="2904565"/>
                </a:cubicBezTo>
                <a:cubicBezTo>
                  <a:pt x="1409583" y="2850238"/>
                  <a:pt x="1531823" y="2764077"/>
                  <a:pt x="1667435" y="2707341"/>
                </a:cubicBezTo>
                <a:cubicBezTo>
                  <a:pt x="1825243" y="2641319"/>
                  <a:pt x="1997502" y="2611429"/>
                  <a:pt x="2151529" y="2537012"/>
                </a:cubicBezTo>
                <a:cubicBezTo>
                  <a:pt x="2438917" y="2398162"/>
                  <a:pt x="2434124" y="2339586"/>
                  <a:pt x="2626659" y="2151529"/>
                </a:cubicBezTo>
                <a:cubicBezTo>
                  <a:pt x="2792179" y="1989859"/>
                  <a:pt x="2898849" y="1921721"/>
                  <a:pt x="3039035" y="1739153"/>
                </a:cubicBezTo>
                <a:cubicBezTo>
                  <a:pt x="3111215" y="1645152"/>
                  <a:pt x="3159405" y="1533538"/>
                  <a:pt x="3236259" y="1443318"/>
                </a:cubicBezTo>
                <a:cubicBezTo>
                  <a:pt x="3646147" y="962145"/>
                  <a:pt x="3312190" y="1373352"/>
                  <a:pt x="3514165" y="1093694"/>
                </a:cubicBezTo>
                <a:cubicBezTo>
                  <a:pt x="3590327" y="988239"/>
                  <a:pt x="3749606" y="793140"/>
                  <a:pt x="3810000" y="672353"/>
                </a:cubicBezTo>
                <a:cubicBezTo>
                  <a:pt x="3824941" y="642471"/>
                  <a:pt x="3840598" y="612936"/>
                  <a:pt x="3854824" y="582706"/>
                </a:cubicBezTo>
                <a:cubicBezTo>
                  <a:pt x="3864514" y="562114"/>
                  <a:pt x="3871009" y="540033"/>
                  <a:pt x="3881718" y="519953"/>
                </a:cubicBezTo>
                <a:cubicBezTo>
                  <a:pt x="3894984" y="495079"/>
                  <a:pt x="3912720" y="472806"/>
                  <a:pt x="3926541" y="448235"/>
                </a:cubicBezTo>
                <a:cubicBezTo>
                  <a:pt x="3939644" y="424940"/>
                  <a:pt x="3949009" y="399649"/>
                  <a:pt x="3962400" y="376518"/>
                </a:cubicBezTo>
                <a:cubicBezTo>
                  <a:pt x="3981921" y="342799"/>
                  <a:pt x="4005632" y="311625"/>
                  <a:pt x="4025153" y="277906"/>
                </a:cubicBezTo>
                <a:cubicBezTo>
                  <a:pt x="4038545" y="254775"/>
                  <a:pt x="4048131" y="229607"/>
                  <a:pt x="4061012" y="206188"/>
                </a:cubicBezTo>
                <a:cubicBezTo>
                  <a:pt x="4081018" y="169813"/>
                  <a:pt x="4110638" y="137996"/>
                  <a:pt x="4123765" y="98612"/>
                </a:cubicBezTo>
                <a:cubicBezTo>
                  <a:pt x="4126753" y="89647"/>
                  <a:pt x="4128503" y="80170"/>
                  <a:pt x="4132729" y="71718"/>
                </a:cubicBezTo>
                <a:cubicBezTo>
                  <a:pt x="4137547" y="62081"/>
                  <a:pt x="4145840" y="54460"/>
                  <a:pt x="4150659" y="44823"/>
                </a:cubicBezTo>
                <a:cubicBezTo>
                  <a:pt x="4154885" y="36371"/>
                  <a:pt x="4156115" y="26703"/>
                  <a:pt x="4159624" y="17929"/>
                </a:cubicBezTo>
                <a:cubicBezTo>
                  <a:pt x="4162105" y="11725"/>
                  <a:pt x="4165600" y="5976"/>
                  <a:pt x="4168588" y="0"/>
                </a:cubicBezTo>
              </a:path>
            </a:pathLst>
          </a:cu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39" descr="Text&#10;&#10;Description automatically generated">
            <a:extLst>
              <a:ext uri="{FF2B5EF4-FFF2-40B4-BE49-F238E27FC236}">
                <a16:creationId xmlns:a16="http://schemas.microsoft.com/office/drawing/2014/main" id="{F11CFA61-FBC4-68B5-467F-3F12A14AB725}"/>
              </a:ext>
            </a:extLst>
          </p:cNvPr>
          <p:cNvPicPr>
            <a:picLocks noChangeAspect="1"/>
          </p:cNvPicPr>
          <p:nvPr/>
        </p:nvPicPr>
        <p:blipFill rotWithShape="1">
          <a:blip r:embed="rId5">
            <a:extLst>
              <a:ext uri="{28A0092B-C50C-407E-A947-70E740481C1C}">
                <a14:useLocalDpi xmlns:a14="http://schemas.microsoft.com/office/drawing/2010/main" val="0"/>
              </a:ext>
            </a:extLst>
          </a:blip>
          <a:srcRect l="5414" t="18979" r="32016" b="46505"/>
          <a:stretch/>
        </p:blipFill>
        <p:spPr>
          <a:xfrm>
            <a:off x="7909143" y="2778880"/>
            <a:ext cx="4300976" cy="4087030"/>
          </a:xfrm>
          <a:prstGeom prst="rect">
            <a:avLst/>
          </a:prstGeom>
        </p:spPr>
      </p:pic>
      <p:sp>
        <p:nvSpPr>
          <p:cNvPr id="44" name="Rectangle 43">
            <a:extLst>
              <a:ext uri="{FF2B5EF4-FFF2-40B4-BE49-F238E27FC236}">
                <a16:creationId xmlns:a16="http://schemas.microsoft.com/office/drawing/2014/main" id="{7AE24B6A-EB0C-A005-82FF-DEF039290D2B}"/>
              </a:ext>
            </a:extLst>
          </p:cNvPr>
          <p:cNvSpPr/>
          <p:nvPr/>
        </p:nvSpPr>
        <p:spPr>
          <a:xfrm>
            <a:off x="5493253" y="2778879"/>
            <a:ext cx="2460285" cy="27478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对应测试</a:t>
            </a:r>
          </a:p>
        </p:txBody>
      </p:sp>
      <p:sp>
        <p:nvSpPr>
          <p:cNvPr id="46" name="Freeform: Shape 45">
            <a:extLst>
              <a:ext uri="{FF2B5EF4-FFF2-40B4-BE49-F238E27FC236}">
                <a16:creationId xmlns:a16="http://schemas.microsoft.com/office/drawing/2014/main" id="{6B67E959-9E31-7AAA-CF91-73C84F581285}"/>
              </a:ext>
            </a:extLst>
          </p:cNvPr>
          <p:cNvSpPr/>
          <p:nvPr/>
        </p:nvSpPr>
        <p:spPr>
          <a:xfrm>
            <a:off x="4993341" y="2411506"/>
            <a:ext cx="493059" cy="521853"/>
          </a:xfrm>
          <a:custGeom>
            <a:avLst/>
            <a:gdLst>
              <a:gd name="connsiteX0" fmla="*/ 0 w 493059"/>
              <a:gd name="connsiteY0" fmla="*/ 0 h 521853"/>
              <a:gd name="connsiteX1" fmla="*/ 125506 w 493059"/>
              <a:gd name="connsiteY1" fmla="*/ 98612 h 521853"/>
              <a:gd name="connsiteX2" fmla="*/ 161365 w 493059"/>
              <a:gd name="connsiteY2" fmla="*/ 152400 h 521853"/>
              <a:gd name="connsiteX3" fmla="*/ 233083 w 493059"/>
              <a:gd name="connsiteY3" fmla="*/ 224118 h 521853"/>
              <a:gd name="connsiteX4" fmla="*/ 277906 w 493059"/>
              <a:gd name="connsiteY4" fmla="*/ 376518 h 521853"/>
              <a:gd name="connsiteX5" fmla="*/ 295835 w 493059"/>
              <a:gd name="connsiteY5" fmla="*/ 412376 h 521853"/>
              <a:gd name="connsiteX6" fmla="*/ 304800 w 493059"/>
              <a:gd name="connsiteY6" fmla="*/ 448235 h 521853"/>
              <a:gd name="connsiteX7" fmla="*/ 394447 w 493059"/>
              <a:gd name="connsiteY7" fmla="*/ 502023 h 521853"/>
              <a:gd name="connsiteX8" fmla="*/ 421341 w 493059"/>
              <a:gd name="connsiteY8" fmla="*/ 519953 h 521853"/>
              <a:gd name="connsiteX9" fmla="*/ 493059 w 493059"/>
              <a:gd name="connsiteY9" fmla="*/ 519953 h 52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059" h="521853">
                <a:moveTo>
                  <a:pt x="0" y="0"/>
                </a:moveTo>
                <a:cubicBezTo>
                  <a:pt x="45366" y="27219"/>
                  <a:pt x="94971" y="52809"/>
                  <a:pt x="125506" y="98612"/>
                </a:cubicBezTo>
                <a:cubicBezTo>
                  <a:pt x="137459" y="116541"/>
                  <a:pt x="147341" y="136039"/>
                  <a:pt x="161365" y="152400"/>
                </a:cubicBezTo>
                <a:cubicBezTo>
                  <a:pt x="183367" y="178069"/>
                  <a:pt x="233083" y="224118"/>
                  <a:pt x="233083" y="224118"/>
                </a:cubicBezTo>
                <a:cubicBezTo>
                  <a:pt x="280062" y="341568"/>
                  <a:pt x="211913" y="165337"/>
                  <a:pt x="277906" y="376518"/>
                </a:cubicBezTo>
                <a:cubicBezTo>
                  <a:pt x="281892" y="389273"/>
                  <a:pt x="291143" y="399863"/>
                  <a:pt x="295835" y="412376"/>
                </a:cubicBezTo>
                <a:cubicBezTo>
                  <a:pt x="300161" y="423912"/>
                  <a:pt x="295683" y="439947"/>
                  <a:pt x="304800" y="448235"/>
                </a:cubicBezTo>
                <a:cubicBezTo>
                  <a:pt x="330586" y="471677"/>
                  <a:pt x="364768" y="483759"/>
                  <a:pt x="394447" y="502023"/>
                </a:cubicBezTo>
                <a:cubicBezTo>
                  <a:pt x="403623" y="507670"/>
                  <a:pt x="410740" y="518026"/>
                  <a:pt x="421341" y="519953"/>
                </a:cubicBezTo>
                <a:cubicBezTo>
                  <a:pt x="444861" y="524230"/>
                  <a:pt x="469153" y="519953"/>
                  <a:pt x="493059" y="519953"/>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Rectangle 46">
            <a:extLst>
              <a:ext uri="{FF2B5EF4-FFF2-40B4-BE49-F238E27FC236}">
                <a16:creationId xmlns:a16="http://schemas.microsoft.com/office/drawing/2014/main" id="{C28A1CBE-C691-D1AF-E67A-BD3586B30DB9}"/>
              </a:ext>
            </a:extLst>
          </p:cNvPr>
          <p:cNvSpPr/>
          <p:nvPr/>
        </p:nvSpPr>
        <p:spPr>
          <a:xfrm>
            <a:off x="8356990" y="3272416"/>
            <a:ext cx="3742238" cy="358558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ltLang="zh-CN" sz="1200" dirty="0">
                <a:solidFill>
                  <a:schemeClr val="tx1"/>
                </a:solidFill>
              </a:rPr>
              <a:t>Jest</a:t>
            </a:r>
            <a:r>
              <a:rPr lang="zh-CN" altLang="en-US" sz="1200" dirty="0">
                <a:solidFill>
                  <a:schemeClr val="tx1"/>
                </a:solidFill>
              </a:rPr>
              <a:t>测试代码</a:t>
            </a:r>
          </a:p>
        </p:txBody>
      </p:sp>
      <p:sp>
        <p:nvSpPr>
          <p:cNvPr id="50" name="Freeform: Shape 49">
            <a:extLst>
              <a:ext uri="{FF2B5EF4-FFF2-40B4-BE49-F238E27FC236}">
                <a16:creationId xmlns:a16="http://schemas.microsoft.com/office/drawing/2014/main" id="{2DB62279-F6DC-1D27-9F3C-04DBF9229517}"/>
              </a:ext>
            </a:extLst>
          </p:cNvPr>
          <p:cNvSpPr/>
          <p:nvPr/>
        </p:nvSpPr>
        <p:spPr>
          <a:xfrm>
            <a:off x="1541929" y="6042212"/>
            <a:ext cx="7126942" cy="457200"/>
          </a:xfrm>
          <a:custGeom>
            <a:avLst/>
            <a:gdLst>
              <a:gd name="connsiteX0" fmla="*/ 0 w 7126942"/>
              <a:gd name="connsiteY0" fmla="*/ 457200 h 457200"/>
              <a:gd name="connsiteX1" fmla="*/ 152400 w 7126942"/>
              <a:gd name="connsiteY1" fmla="*/ 439270 h 457200"/>
              <a:gd name="connsiteX2" fmla="*/ 699247 w 7126942"/>
              <a:gd name="connsiteY2" fmla="*/ 412376 h 457200"/>
              <a:gd name="connsiteX3" fmla="*/ 1299883 w 7126942"/>
              <a:gd name="connsiteY3" fmla="*/ 394447 h 457200"/>
              <a:gd name="connsiteX4" fmla="*/ 1425389 w 7126942"/>
              <a:gd name="connsiteY4" fmla="*/ 385482 h 457200"/>
              <a:gd name="connsiteX5" fmla="*/ 1532965 w 7126942"/>
              <a:gd name="connsiteY5" fmla="*/ 376517 h 457200"/>
              <a:gd name="connsiteX6" fmla="*/ 2384612 w 7126942"/>
              <a:gd name="connsiteY6" fmla="*/ 367553 h 457200"/>
              <a:gd name="connsiteX7" fmla="*/ 2662518 w 7126942"/>
              <a:gd name="connsiteY7" fmla="*/ 358588 h 457200"/>
              <a:gd name="connsiteX8" fmla="*/ 3316942 w 7126942"/>
              <a:gd name="connsiteY8" fmla="*/ 340659 h 457200"/>
              <a:gd name="connsiteX9" fmla="*/ 3836895 w 7126942"/>
              <a:gd name="connsiteY9" fmla="*/ 322729 h 457200"/>
              <a:gd name="connsiteX10" fmla="*/ 5316071 w 7126942"/>
              <a:gd name="connsiteY10" fmla="*/ 295835 h 457200"/>
              <a:gd name="connsiteX11" fmla="*/ 5728447 w 7126942"/>
              <a:gd name="connsiteY11" fmla="*/ 251012 h 457200"/>
              <a:gd name="connsiteX12" fmla="*/ 6015318 w 7126942"/>
              <a:gd name="connsiteY12" fmla="*/ 233082 h 457200"/>
              <a:gd name="connsiteX13" fmla="*/ 6176683 w 7126942"/>
              <a:gd name="connsiteY13" fmla="*/ 224117 h 457200"/>
              <a:gd name="connsiteX14" fmla="*/ 6373906 w 7126942"/>
              <a:gd name="connsiteY14" fmla="*/ 206188 h 457200"/>
              <a:gd name="connsiteX15" fmla="*/ 6508377 w 7126942"/>
              <a:gd name="connsiteY15" fmla="*/ 179294 h 457200"/>
              <a:gd name="connsiteX16" fmla="*/ 6624918 w 7126942"/>
              <a:gd name="connsiteY16" fmla="*/ 170329 h 457200"/>
              <a:gd name="connsiteX17" fmla="*/ 6741459 w 7126942"/>
              <a:gd name="connsiteY17" fmla="*/ 143435 h 457200"/>
              <a:gd name="connsiteX18" fmla="*/ 6813177 w 7126942"/>
              <a:gd name="connsiteY18" fmla="*/ 134470 h 457200"/>
              <a:gd name="connsiteX19" fmla="*/ 6866965 w 7126942"/>
              <a:gd name="connsiteY19" fmla="*/ 116541 h 457200"/>
              <a:gd name="connsiteX20" fmla="*/ 6929718 w 7126942"/>
              <a:gd name="connsiteY20" fmla="*/ 107576 h 457200"/>
              <a:gd name="connsiteX21" fmla="*/ 6965577 w 7126942"/>
              <a:gd name="connsiteY21" fmla="*/ 89647 h 457200"/>
              <a:gd name="connsiteX22" fmla="*/ 7019365 w 7126942"/>
              <a:gd name="connsiteY22" fmla="*/ 71717 h 457200"/>
              <a:gd name="connsiteX23" fmla="*/ 7126942 w 7126942"/>
              <a:gd name="connsiteY23"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26942" h="457200">
                <a:moveTo>
                  <a:pt x="0" y="457200"/>
                </a:moveTo>
                <a:cubicBezTo>
                  <a:pt x="50800" y="451223"/>
                  <a:pt x="101473" y="444044"/>
                  <a:pt x="152400" y="439270"/>
                </a:cubicBezTo>
                <a:cubicBezTo>
                  <a:pt x="277718" y="427522"/>
                  <a:pt x="690492" y="412757"/>
                  <a:pt x="699247" y="412376"/>
                </a:cubicBezTo>
                <a:cubicBezTo>
                  <a:pt x="945410" y="377213"/>
                  <a:pt x="690866" y="410907"/>
                  <a:pt x="1299883" y="394447"/>
                </a:cubicBezTo>
                <a:cubicBezTo>
                  <a:pt x="1341810" y="393314"/>
                  <a:pt x="1383571" y="388699"/>
                  <a:pt x="1425389" y="385482"/>
                </a:cubicBezTo>
                <a:cubicBezTo>
                  <a:pt x="1461266" y="382722"/>
                  <a:pt x="1496988" y="377189"/>
                  <a:pt x="1532965" y="376517"/>
                </a:cubicBezTo>
                <a:lnTo>
                  <a:pt x="2384612" y="367553"/>
                </a:lnTo>
                <a:lnTo>
                  <a:pt x="2662518" y="358588"/>
                </a:lnTo>
                <a:lnTo>
                  <a:pt x="3316942" y="340659"/>
                </a:lnTo>
                <a:cubicBezTo>
                  <a:pt x="3628992" y="329710"/>
                  <a:pt x="3452341" y="329763"/>
                  <a:pt x="3836895" y="322729"/>
                </a:cubicBezTo>
                <a:cubicBezTo>
                  <a:pt x="5472599" y="292808"/>
                  <a:pt x="4504218" y="318387"/>
                  <a:pt x="5316071" y="295835"/>
                </a:cubicBezTo>
                <a:cubicBezTo>
                  <a:pt x="5492179" y="272354"/>
                  <a:pt x="5509700" y="268373"/>
                  <a:pt x="5728447" y="251012"/>
                </a:cubicBezTo>
                <a:cubicBezTo>
                  <a:pt x="5823957" y="243432"/>
                  <a:pt x="5919680" y="238820"/>
                  <a:pt x="6015318" y="233082"/>
                </a:cubicBezTo>
                <a:lnTo>
                  <a:pt x="6176683" y="224117"/>
                </a:lnTo>
                <a:cubicBezTo>
                  <a:pt x="6242510" y="219180"/>
                  <a:pt x="6308165" y="212164"/>
                  <a:pt x="6373906" y="206188"/>
                </a:cubicBezTo>
                <a:cubicBezTo>
                  <a:pt x="6418730" y="197223"/>
                  <a:pt x="6463125" y="185759"/>
                  <a:pt x="6508377" y="179294"/>
                </a:cubicBezTo>
                <a:cubicBezTo>
                  <a:pt x="6546947" y="173784"/>
                  <a:pt x="6586409" y="176253"/>
                  <a:pt x="6624918" y="170329"/>
                </a:cubicBezTo>
                <a:cubicBezTo>
                  <a:pt x="6664322" y="164267"/>
                  <a:pt x="6702295" y="150895"/>
                  <a:pt x="6741459" y="143435"/>
                </a:cubicBezTo>
                <a:cubicBezTo>
                  <a:pt x="6765126" y="138927"/>
                  <a:pt x="6789271" y="137458"/>
                  <a:pt x="6813177" y="134470"/>
                </a:cubicBezTo>
                <a:cubicBezTo>
                  <a:pt x="6831106" y="128494"/>
                  <a:pt x="6848550" y="120791"/>
                  <a:pt x="6866965" y="116541"/>
                </a:cubicBezTo>
                <a:cubicBezTo>
                  <a:pt x="6887554" y="111790"/>
                  <a:pt x="6909332" y="113136"/>
                  <a:pt x="6929718" y="107576"/>
                </a:cubicBezTo>
                <a:cubicBezTo>
                  <a:pt x="6942611" y="104060"/>
                  <a:pt x="6953169" y="94610"/>
                  <a:pt x="6965577" y="89647"/>
                </a:cubicBezTo>
                <a:cubicBezTo>
                  <a:pt x="6983124" y="82628"/>
                  <a:pt x="7002662" y="80560"/>
                  <a:pt x="7019365" y="71717"/>
                </a:cubicBezTo>
                <a:cubicBezTo>
                  <a:pt x="7098316" y="29919"/>
                  <a:pt x="7092944" y="33994"/>
                  <a:pt x="7126942" y="0"/>
                </a:cubicBezTo>
              </a:path>
            </a:pathLst>
          </a:cu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50">
            <a:extLst>
              <a:ext uri="{FF2B5EF4-FFF2-40B4-BE49-F238E27FC236}">
                <a16:creationId xmlns:a16="http://schemas.microsoft.com/office/drawing/2014/main" id="{B26FA095-03F8-7484-1B9A-52EF17899547}"/>
              </a:ext>
            </a:extLst>
          </p:cNvPr>
          <p:cNvSpPr/>
          <p:nvPr/>
        </p:nvSpPr>
        <p:spPr>
          <a:xfrm>
            <a:off x="8655424" y="2092047"/>
            <a:ext cx="2935942" cy="27478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z="1200" dirty="0">
                <a:solidFill>
                  <a:schemeClr val="tx1"/>
                </a:solidFill>
              </a:rPr>
              <a:t>对应测试路径</a:t>
            </a:r>
          </a:p>
        </p:txBody>
      </p:sp>
    </p:spTree>
    <p:extLst>
      <p:ext uri="{BB962C8B-B14F-4D97-AF65-F5344CB8AC3E}">
        <p14:creationId xmlns:p14="http://schemas.microsoft.com/office/powerpoint/2010/main" val="242609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245FC7-301A-6B18-7E3C-0BF5EC28C8D8}"/>
              </a:ext>
            </a:extLst>
          </p:cNvPr>
          <p:cNvSpPr>
            <a:spLocks noGrp="1"/>
          </p:cNvSpPr>
          <p:nvPr>
            <p:ph type="body" sz="quarter" idx="11"/>
          </p:nvPr>
        </p:nvSpPr>
        <p:spPr/>
        <p:txBody>
          <a:bodyPr/>
          <a:lstStyle/>
          <a:p>
            <a:r>
              <a:rPr lang="zh-CN" altLang="en-US" dirty="0"/>
              <a:t>涉及到的</a:t>
            </a:r>
            <a:r>
              <a:rPr lang="en-US" altLang="zh-CN" dirty="0"/>
              <a:t>ENRE-</a:t>
            </a:r>
            <a:r>
              <a:rPr lang="en-US" altLang="zh-CN" dirty="0" err="1"/>
              <a:t>ts</a:t>
            </a:r>
            <a:r>
              <a:rPr lang="zh-CN" altLang="en-US" dirty="0"/>
              <a:t>组件</a:t>
            </a:r>
          </a:p>
        </p:txBody>
      </p:sp>
      <p:graphicFrame>
        <p:nvGraphicFramePr>
          <p:cNvPr id="4" name="Table 4">
            <a:extLst>
              <a:ext uri="{FF2B5EF4-FFF2-40B4-BE49-F238E27FC236}">
                <a16:creationId xmlns:a16="http://schemas.microsoft.com/office/drawing/2014/main" id="{7D162DAF-66CE-C503-41A6-C9C5EDEAC846}"/>
              </a:ext>
            </a:extLst>
          </p:cNvPr>
          <p:cNvGraphicFramePr>
            <a:graphicFrameLocks noGrp="1"/>
          </p:cNvGraphicFramePr>
          <p:nvPr>
            <p:extLst>
              <p:ext uri="{D42A27DB-BD31-4B8C-83A1-F6EECF244321}">
                <p14:modId xmlns:p14="http://schemas.microsoft.com/office/powerpoint/2010/main" val="3700740108"/>
              </p:ext>
            </p:extLst>
          </p:nvPr>
        </p:nvGraphicFramePr>
        <p:xfrm>
          <a:off x="364564" y="898960"/>
          <a:ext cx="11468848" cy="5559514"/>
        </p:xfrm>
        <a:graphic>
          <a:graphicData uri="http://schemas.openxmlformats.org/drawingml/2006/table">
            <a:tbl>
              <a:tblPr firstRow="1" bandRow="1">
                <a:tableStyleId>{5C22544A-7EE6-4342-B048-85BDC9FD1C3A}</a:tableStyleId>
              </a:tblPr>
              <a:tblGrid>
                <a:gridCol w="2867212">
                  <a:extLst>
                    <a:ext uri="{9D8B030D-6E8A-4147-A177-3AD203B41FA5}">
                      <a16:colId xmlns:a16="http://schemas.microsoft.com/office/drawing/2014/main" val="791444198"/>
                    </a:ext>
                  </a:extLst>
                </a:gridCol>
                <a:gridCol w="2867212">
                  <a:extLst>
                    <a:ext uri="{9D8B030D-6E8A-4147-A177-3AD203B41FA5}">
                      <a16:colId xmlns:a16="http://schemas.microsoft.com/office/drawing/2014/main" val="2887021855"/>
                    </a:ext>
                  </a:extLst>
                </a:gridCol>
                <a:gridCol w="2867212">
                  <a:extLst>
                    <a:ext uri="{9D8B030D-6E8A-4147-A177-3AD203B41FA5}">
                      <a16:colId xmlns:a16="http://schemas.microsoft.com/office/drawing/2014/main" val="3669240739"/>
                    </a:ext>
                  </a:extLst>
                </a:gridCol>
                <a:gridCol w="2867212">
                  <a:extLst>
                    <a:ext uri="{9D8B030D-6E8A-4147-A177-3AD203B41FA5}">
                      <a16:colId xmlns:a16="http://schemas.microsoft.com/office/drawing/2014/main" val="3751400608"/>
                    </a:ext>
                  </a:extLst>
                </a:gridCol>
              </a:tblGrid>
              <a:tr h="382993">
                <a:tc>
                  <a:txBody>
                    <a:bodyPr/>
                    <a:lstStyle/>
                    <a:p>
                      <a:r>
                        <a:rPr lang="zh-CN" altLang="en-US" dirty="0"/>
                        <a:t>组件</a:t>
                      </a:r>
                    </a:p>
                  </a:txBody>
                  <a:tcPr/>
                </a:tc>
                <a:tc>
                  <a:txBody>
                    <a:bodyPr/>
                    <a:lstStyle/>
                    <a:p>
                      <a:r>
                        <a:rPr lang="zh-CN" altLang="en-US" dirty="0"/>
                        <a:t>输入</a:t>
                      </a:r>
                    </a:p>
                  </a:txBody>
                  <a:tcPr/>
                </a:tc>
                <a:tc>
                  <a:txBody>
                    <a:bodyPr/>
                    <a:lstStyle/>
                    <a:p>
                      <a:r>
                        <a:rPr lang="zh-CN" altLang="en-US" dirty="0"/>
                        <a:t>功能</a:t>
                      </a:r>
                    </a:p>
                  </a:txBody>
                  <a:tcPr/>
                </a:tc>
                <a:tc>
                  <a:txBody>
                    <a:bodyPr/>
                    <a:lstStyle/>
                    <a:p>
                      <a:r>
                        <a:rPr lang="zh-CN" altLang="en-US" dirty="0"/>
                        <a:t>输出</a:t>
                      </a:r>
                    </a:p>
                  </a:txBody>
                  <a:tcPr/>
                </a:tc>
                <a:extLst>
                  <a:ext uri="{0D108BD9-81ED-4DB2-BD59-A6C34878D82A}">
                    <a16:rowId xmlns:a16="http://schemas.microsoft.com/office/drawing/2014/main" val="382114044"/>
                  </a:ext>
                </a:extLst>
              </a:tr>
              <a:tr h="1044787">
                <a:tc>
                  <a:txBody>
                    <a:bodyPr/>
                    <a:lstStyle/>
                    <a:p>
                      <a:r>
                        <a:rPr lang="en-US" altLang="zh-CN" sz="1600" b="1" dirty="0" err="1"/>
                        <a:t>enre</a:t>
                      </a:r>
                      <a:r>
                        <a:rPr lang="en-US" altLang="zh-CN" sz="1600" b="1" dirty="0"/>
                        <a:t>-doc-path-finder</a:t>
                      </a:r>
                      <a:endParaRPr lang="zh-CN" altLang="en-US" sz="1600" b="1" dirty="0"/>
                    </a:p>
                  </a:txBody>
                  <a:tcPr/>
                </a:tc>
                <a:tc>
                  <a:txBody>
                    <a:bodyPr/>
                    <a:lstStyle/>
                    <a:p>
                      <a:r>
                        <a:rPr lang="en-US" altLang="zh-CN" sz="1600" dirty="0"/>
                        <a:t>docs/README.md</a:t>
                      </a:r>
                      <a:endParaRPr lang="zh-CN" altLang="en-US" sz="1600" dirty="0"/>
                    </a:p>
                  </a:txBody>
                  <a:tcPr/>
                </a:tc>
                <a:tc>
                  <a:txBody>
                    <a:bodyPr/>
                    <a:lstStyle/>
                    <a:p>
                      <a:r>
                        <a:rPr lang="zh-CN" altLang="en-US" sz="1600" dirty="0"/>
                        <a:t>进行格式解析，确定所有实体依赖的种类名称</a:t>
                      </a:r>
                    </a:p>
                  </a:txBody>
                  <a:tcPr/>
                </a:tc>
                <a:tc>
                  <a:txBody>
                    <a:bodyPr/>
                    <a:lstStyle/>
                    <a:p>
                      <a:r>
                        <a:rPr lang="zh-CN" altLang="en-US" sz="1600" dirty="0"/>
                        <a:t>实体种类列表；依赖种类列表</a:t>
                      </a:r>
                    </a:p>
                  </a:txBody>
                  <a:tcPr/>
                </a:tc>
                <a:extLst>
                  <a:ext uri="{0D108BD9-81ED-4DB2-BD59-A6C34878D82A}">
                    <a16:rowId xmlns:a16="http://schemas.microsoft.com/office/drawing/2014/main" val="860067139"/>
                  </a:ext>
                </a:extLst>
              </a:tr>
              <a:tr h="1044787">
                <a:tc>
                  <a:txBody>
                    <a:bodyPr/>
                    <a:lstStyle/>
                    <a:p>
                      <a:r>
                        <a:rPr lang="en-US" altLang="zh-CN" sz="1600" b="1" dirty="0" err="1"/>
                        <a:t>enre</a:t>
                      </a:r>
                      <a:r>
                        <a:rPr lang="en-US" altLang="zh-CN" sz="1600" b="1" dirty="0"/>
                        <a:t>-doc-parser</a:t>
                      </a:r>
                      <a:endParaRPr lang="zh-CN" altLang="en-US" sz="1600" b="1" dirty="0"/>
                    </a:p>
                  </a:txBody>
                  <a:tcPr/>
                </a:tc>
                <a:tc>
                  <a:txBody>
                    <a:bodyPr/>
                    <a:lstStyle/>
                    <a:p>
                      <a:r>
                        <a:rPr lang="zh-CN" altLang="en-US" sz="1600" dirty="0"/>
                        <a:t>种类列表</a:t>
                      </a:r>
                    </a:p>
                  </a:txBody>
                  <a:tcPr/>
                </a:tc>
                <a:tc>
                  <a:txBody>
                    <a:bodyPr/>
                    <a:lstStyle/>
                    <a:p>
                      <a:r>
                        <a:rPr lang="zh-CN" altLang="en-US" sz="1600" dirty="0"/>
                        <a:t>根据种类名</a:t>
                      </a:r>
                      <a:r>
                        <a:rPr lang="en-US" altLang="zh-CN" sz="1600" dirty="0"/>
                        <a:t>N</a:t>
                      </a:r>
                      <a:r>
                        <a:rPr lang="zh-CN" altLang="en-US" sz="1600" dirty="0"/>
                        <a:t>找到对应文档</a:t>
                      </a:r>
                      <a:r>
                        <a:rPr lang="en-US" altLang="zh-CN" sz="1600" dirty="0"/>
                        <a:t>docs/entity/N.md</a:t>
                      </a:r>
                      <a:r>
                        <a:rPr lang="zh-CN" altLang="en-US" sz="1600" dirty="0"/>
                        <a:t>，进行格式解析</a:t>
                      </a:r>
                    </a:p>
                  </a:txBody>
                  <a:tcPr/>
                </a:tc>
                <a:tc>
                  <a:txBody>
                    <a:bodyPr/>
                    <a:lstStyle/>
                    <a:p>
                      <a:r>
                        <a:rPr lang="zh-CN" altLang="en-US" sz="1600" dirty="0"/>
                        <a:t>对应文档的数据结构（测试组名称，</a:t>
                      </a:r>
                      <a:r>
                        <a:rPr lang="en-US" altLang="zh-CN" sz="1600" dirty="0"/>
                        <a:t>[</a:t>
                      </a:r>
                      <a:r>
                        <a:rPr lang="zh-CN" altLang="en-US" sz="1600" dirty="0"/>
                        <a:t>测试用例（</a:t>
                      </a:r>
                      <a:r>
                        <a:rPr lang="en-US" altLang="zh-CN" sz="1600" dirty="0"/>
                        <a:t>[</a:t>
                      </a:r>
                      <a:r>
                        <a:rPr lang="zh-CN" altLang="en-US" sz="1600" dirty="0"/>
                        <a:t>代码</a:t>
                      </a:r>
                      <a:r>
                        <a:rPr lang="en-US" altLang="zh-CN" sz="1600" dirty="0"/>
                        <a:t>]</a:t>
                      </a:r>
                      <a:r>
                        <a:rPr lang="zh-CN" altLang="en-US" sz="1600" dirty="0"/>
                        <a:t>，</a:t>
                      </a:r>
                      <a:r>
                        <a:rPr lang="en-US" altLang="zh-CN" sz="1600" dirty="0"/>
                        <a:t>Assertion</a:t>
                      </a:r>
                      <a:r>
                        <a:rPr lang="zh-CN" altLang="en-US" sz="1600" dirty="0"/>
                        <a:t>）</a:t>
                      </a:r>
                      <a:r>
                        <a:rPr lang="en-US" altLang="zh-CN" sz="1600" dirty="0"/>
                        <a:t>]</a:t>
                      </a:r>
                      <a:r>
                        <a:rPr lang="zh-CN" altLang="en-US" sz="1600" dirty="0"/>
                        <a:t>）</a:t>
                      </a:r>
                    </a:p>
                  </a:txBody>
                  <a:tcPr/>
                </a:tc>
                <a:extLst>
                  <a:ext uri="{0D108BD9-81ED-4DB2-BD59-A6C34878D82A}">
                    <a16:rowId xmlns:a16="http://schemas.microsoft.com/office/drawing/2014/main" val="1972371418"/>
                  </a:ext>
                </a:extLst>
              </a:tr>
              <a:tr h="1044787">
                <a:tc>
                  <a:txBody>
                    <a:bodyPr/>
                    <a:lstStyle/>
                    <a:p>
                      <a:r>
                        <a:rPr lang="en-US" altLang="zh-CN" sz="1600" b="1" dirty="0" err="1">
                          <a:solidFill>
                            <a:srgbClr val="1557AE"/>
                          </a:solidFill>
                        </a:rPr>
                        <a:t>enre</a:t>
                      </a:r>
                      <a:r>
                        <a:rPr lang="en-US" altLang="zh-CN" sz="1600" b="1" dirty="0">
                          <a:solidFill>
                            <a:srgbClr val="1557AE"/>
                          </a:solidFill>
                        </a:rPr>
                        <a:t>-doc-meta-parser*</a:t>
                      </a:r>
                      <a:endParaRPr lang="zh-CN" altLang="en-US" sz="1600" b="1" dirty="0">
                        <a:solidFill>
                          <a:srgbClr val="1557AE"/>
                        </a:solidFill>
                      </a:endParaRPr>
                    </a:p>
                  </a:txBody>
                  <a:tcPr/>
                </a:tc>
                <a:tc>
                  <a:txBody>
                    <a:bodyPr/>
                    <a:lstStyle/>
                    <a:p>
                      <a:r>
                        <a:rPr lang="zh-CN" altLang="en-US" sz="1600" dirty="0"/>
                        <a:t>文档数据结构</a:t>
                      </a:r>
                    </a:p>
                  </a:txBody>
                  <a:tcPr/>
                </a:tc>
                <a:tc>
                  <a:txBody>
                    <a:bodyPr/>
                    <a:lstStyle/>
                    <a:p>
                      <a:r>
                        <a:rPr lang="zh-CN" altLang="en-US" sz="1600" dirty="0"/>
                        <a:t>进行格式检查，以确定</a:t>
                      </a:r>
                      <a:r>
                        <a:rPr lang="en-US" altLang="zh-CN" sz="1600" dirty="0"/>
                        <a:t>Assertion</a:t>
                      </a:r>
                      <a:r>
                        <a:rPr lang="zh-CN" altLang="en-US" sz="1600" dirty="0"/>
                        <a:t>等符合所定义的语法规范；补全缺省的值</a:t>
                      </a:r>
                    </a:p>
                  </a:txBody>
                  <a:tcPr/>
                </a:tc>
                <a:tc>
                  <a:txBody>
                    <a:bodyPr/>
                    <a:lstStyle/>
                    <a:p>
                      <a:r>
                        <a:rPr lang="zh-CN" altLang="en-US" sz="1600" dirty="0"/>
                        <a:t>格式良好的文档数据结构</a:t>
                      </a:r>
                    </a:p>
                  </a:txBody>
                  <a:tcPr/>
                </a:tc>
                <a:extLst>
                  <a:ext uri="{0D108BD9-81ED-4DB2-BD59-A6C34878D82A}">
                    <a16:rowId xmlns:a16="http://schemas.microsoft.com/office/drawing/2014/main" val="993146130"/>
                  </a:ext>
                </a:extLst>
              </a:tr>
              <a:tr h="1044787">
                <a:tc>
                  <a:txBody>
                    <a:bodyPr/>
                    <a:lstStyle/>
                    <a:p>
                      <a:r>
                        <a:rPr lang="en-US" altLang="zh-CN" sz="1600" b="1" dirty="0" err="1">
                          <a:solidFill>
                            <a:srgbClr val="1557AE"/>
                          </a:solidFill>
                        </a:rPr>
                        <a:t>enre</a:t>
                      </a:r>
                      <a:r>
                        <a:rPr lang="en-US" altLang="zh-CN" sz="1600" b="1" dirty="0">
                          <a:solidFill>
                            <a:srgbClr val="1557AE"/>
                          </a:solidFill>
                        </a:rPr>
                        <a:t>-test-generator*</a:t>
                      </a:r>
                      <a:endParaRPr lang="zh-CN" altLang="en-US" sz="1600" b="1" dirty="0">
                        <a:solidFill>
                          <a:srgbClr val="1557AE"/>
                        </a:solidFill>
                      </a:endParaRPr>
                    </a:p>
                  </a:txBody>
                  <a:tcPr/>
                </a:tc>
                <a:tc>
                  <a:txBody>
                    <a:bodyPr/>
                    <a:lstStyle/>
                    <a:p>
                      <a:r>
                        <a:rPr lang="zh-CN" altLang="en-US" sz="1600" dirty="0"/>
                        <a:t>格式良好的文档数据结构</a:t>
                      </a:r>
                    </a:p>
                  </a:txBody>
                  <a:tcPr/>
                </a:tc>
                <a:tc>
                  <a:txBody>
                    <a:bodyPr/>
                    <a:lstStyle/>
                    <a:p>
                      <a:r>
                        <a:rPr lang="zh-CN" altLang="en-US" sz="1600" dirty="0"/>
                        <a:t>根据测试组名称</a:t>
                      </a:r>
                      <a:r>
                        <a:rPr lang="en-US" altLang="zh-CN" sz="1600" dirty="0"/>
                        <a:t>G</a:t>
                      </a:r>
                      <a:r>
                        <a:rPr lang="zh-CN" altLang="en-US" sz="1600" dirty="0"/>
                        <a:t>创建</a:t>
                      </a:r>
                      <a:r>
                        <a:rPr lang="en-US" altLang="zh-CN" sz="1600" dirty="0"/>
                        <a:t>tests/cases/_G</a:t>
                      </a:r>
                      <a:r>
                        <a:rPr lang="zh-CN" altLang="en-US" sz="1600" dirty="0"/>
                        <a:t>路径；</a:t>
                      </a:r>
                      <a:endParaRPr lang="en-US" altLang="zh-CN" sz="1600" dirty="0"/>
                    </a:p>
                    <a:p>
                      <a:r>
                        <a:rPr lang="zh-CN" altLang="en-US" sz="1600" dirty="0"/>
                        <a:t>对每个测试用例，根据测试用例名称</a:t>
                      </a:r>
                      <a:r>
                        <a:rPr lang="en-US" altLang="zh-CN" sz="1600" dirty="0"/>
                        <a:t>T</a:t>
                      </a:r>
                      <a:r>
                        <a:rPr lang="zh-CN" altLang="en-US" sz="1600" dirty="0"/>
                        <a:t>创建</a:t>
                      </a:r>
                      <a:r>
                        <a:rPr lang="en-US" altLang="zh-CN" sz="1600" dirty="0"/>
                        <a:t>tests/cases/_G/_T</a:t>
                      </a:r>
                      <a:r>
                        <a:rPr lang="zh-CN" altLang="en-US" sz="1600" dirty="0"/>
                        <a:t>路径，其下存放所有测试代码文件；</a:t>
                      </a:r>
                      <a:endParaRPr lang="en-US" altLang="zh-CN" sz="1600" dirty="0"/>
                    </a:p>
                    <a:p>
                      <a:r>
                        <a:rPr lang="zh-CN" altLang="en-US" sz="1600" dirty="0"/>
                        <a:t>根据</a:t>
                      </a:r>
                      <a:r>
                        <a:rPr lang="en-US" altLang="zh-CN" sz="1600" dirty="0"/>
                        <a:t>Assertion</a:t>
                      </a:r>
                      <a:r>
                        <a:rPr lang="zh-CN" altLang="en-US" sz="1600" dirty="0"/>
                        <a:t>自动生成特定测试框架的测试代码</a:t>
                      </a:r>
                    </a:p>
                  </a:txBody>
                  <a:tcPr/>
                </a:tc>
                <a:tc>
                  <a:txBody>
                    <a:bodyPr/>
                    <a:lstStyle/>
                    <a:p>
                      <a:r>
                        <a:rPr lang="en-US" altLang="zh-CN" sz="1600" dirty="0"/>
                        <a:t>cases</a:t>
                      </a:r>
                      <a:r>
                        <a:rPr lang="zh-CN" altLang="en-US" sz="1600" dirty="0"/>
                        <a:t>和</a:t>
                      </a:r>
                      <a:r>
                        <a:rPr lang="en-US" altLang="zh-CN" sz="1600" dirty="0"/>
                        <a:t>suites</a:t>
                      </a:r>
                      <a:r>
                        <a:rPr lang="zh-CN" altLang="en-US" sz="1600" dirty="0"/>
                        <a:t>（一个</a:t>
                      </a:r>
                      <a:r>
                        <a:rPr lang="en-US" altLang="zh-CN" sz="1600" dirty="0"/>
                        <a:t>suite</a:t>
                      </a:r>
                      <a:r>
                        <a:rPr lang="zh-CN" altLang="en-US" sz="1600" dirty="0"/>
                        <a:t>文件就是一组可执行测试用例）</a:t>
                      </a:r>
                    </a:p>
                  </a:txBody>
                  <a:tcPr/>
                </a:tc>
                <a:extLst>
                  <a:ext uri="{0D108BD9-81ED-4DB2-BD59-A6C34878D82A}">
                    <a16:rowId xmlns:a16="http://schemas.microsoft.com/office/drawing/2014/main" val="1560644052"/>
                  </a:ext>
                </a:extLst>
              </a:tr>
            </a:tbl>
          </a:graphicData>
        </a:graphic>
      </p:graphicFrame>
    </p:spTree>
    <p:extLst>
      <p:ext uri="{BB962C8B-B14F-4D97-AF65-F5344CB8AC3E}">
        <p14:creationId xmlns:p14="http://schemas.microsoft.com/office/powerpoint/2010/main" val="128539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CD77CF-7B45-2BE9-2661-9F6A7FD3EC51}"/>
              </a:ext>
            </a:extLst>
          </p:cNvPr>
          <p:cNvSpPr>
            <a:spLocks noGrp="1"/>
          </p:cNvSpPr>
          <p:nvPr>
            <p:ph type="body" sz="quarter" idx="11"/>
          </p:nvPr>
        </p:nvSpPr>
        <p:spPr/>
        <p:txBody>
          <a:bodyPr/>
          <a:lstStyle/>
          <a:p>
            <a:r>
              <a:rPr lang="zh-CN" altLang="en-US" dirty="0"/>
              <a:t>接入 </a:t>
            </a:r>
            <a:r>
              <a:rPr lang="en-US" altLang="zh-CN" dirty="0"/>
              <a:t>/ 1 </a:t>
            </a:r>
            <a:r>
              <a:rPr lang="zh-CN" altLang="en-US" dirty="0"/>
              <a:t>编写符合格式的文档</a:t>
            </a:r>
          </a:p>
        </p:txBody>
      </p:sp>
      <p:pic>
        <p:nvPicPr>
          <p:cNvPr id="6" name="Content Placeholder 5" descr="Graphical user interface, text, application&#10;&#10;Description automatically generated">
            <a:extLst>
              <a:ext uri="{FF2B5EF4-FFF2-40B4-BE49-F238E27FC236}">
                <a16:creationId xmlns:a16="http://schemas.microsoft.com/office/drawing/2014/main" id="{CD7159FA-599A-2A2B-4D03-C4F5B4B0E458}"/>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9454" t="35188" r="48386" b="35917"/>
          <a:stretch/>
        </p:blipFill>
        <p:spPr>
          <a:xfrm>
            <a:off x="331696" y="919335"/>
            <a:ext cx="4688539" cy="5535557"/>
          </a:xfrm>
        </p:spPr>
      </p:pic>
      <p:sp>
        <p:nvSpPr>
          <p:cNvPr id="4" name="TextBox 3">
            <a:extLst>
              <a:ext uri="{FF2B5EF4-FFF2-40B4-BE49-F238E27FC236}">
                <a16:creationId xmlns:a16="http://schemas.microsoft.com/office/drawing/2014/main" id="{8E483B14-DF22-60FF-703A-AF67639AAF0C}"/>
              </a:ext>
            </a:extLst>
          </p:cNvPr>
          <p:cNvSpPr txBox="1"/>
          <p:nvPr/>
        </p:nvSpPr>
        <p:spPr>
          <a:xfrm>
            <a:off x="0" y="6581001"/>
            <a:ext cx="5901231" cy="276999"/>
          </a:xfrm>
          <a:prstGeom prst="rect">
            <a:avLst/>
          </a:prstGeom>
          <a:noFill/>
        </p:spPr>
        <p:txBody>
          <a:bodyPr wrap="none" rtlCol="0">
            <a:spAutoFit/>
          </a:bodyPr>
          <a:lstStyle/>
          <a:p>
            <a:r>
              <a:rPr lang="en-US" altLang="zh-CN" sz="1200" dirty="0">
                <a:solidFill>
                  <a:schemeClr val="bg1"/>
                </a:solidFill>
              </a:rPr>
              <a:t>https://github.com/xjtu-enre/ENRE-workflow/blob/main/AssertionFormat.md</a:t>
            </a:r>
            <a:endParaRPr lang="zh-CN" altLang="en-US" sz="1200" dirty="0">
              <a:solidFill>
                <a:schemeClr val="bg1"/>
              </a:solidFill>
            </a:endParaRPr>
          </a:p>
        </p:txBody>
      </p:sp>
      <p:sp>
        <p:nvSpPr>
          <p:cNvPr id="7" name="TextBox 6">
            <a:extLst>
              <a:ext uri="{FF2B5EF4-FFF2-40B4-BE49-F238E27FC236}">
                <a16:creationId xmlns:a16="http://schemas.microsoft.com/office/drawing/2014/main" id="{FBCCCDE2-90AA-27EE-FE69-23BA64E89D36}"/>
              </a:ext>
            </a:extLst>
          </p:cNvPr>
          <p:cNvSpPr txBox="1"/>
          <p:nvPr/>
        </p:nvSpPr>
        <p:spPr>
          <a:xfrm>
            <a:off x="5559193" y="2496555"/>
            <a:ext cx="6301111" cy="1477328"/>
          </a:xfrm>
          <a:prstGeom prst="rect">
            <a:avLst/>
          </a:prstGeom>
          <a:noFill/>
        </p:spPr>
        <p:txBody>
          <a:bodyPr wrap="square" rtlCol="0">
            <a:spAutoFit/>
          </a:bodyPr>
          <a:lstStyle/>
          <a:p>
            <a:pPr algn="just"/>
            <a:r>
              <a:rPr lang="zh-CN" altLang="en-US" b="1" dirty="0">
                <a:solidFill>
                  <a:srgbClr val="1557AE"/>
                </a:solidFill>
              </a:rPr>
              <a:t>代码块  </a:t>
            </a:r>
            <a:r>
              <a:rPr lang="zh-CN" altLang="en-US" dirty="0"/>
              <a:t>可以依次定义多个代码块，</a:t>
            </a:r>
            <a:r>
              <a:rPr lang="zh-CN" altLang="en-US" b="1" dirty="0"/>
              <a:t>默认</a:t>
            </a:r>
            <a:r>
              <a:rPr lang="zh-CN" altLang="en-US" dirty="0"/>
              <a:t>按照</a:t>
            </a:r>
            <a:r>
              <a:rPr lang="en-US" altLang="zh-CN" dirty="0" err="1"/>
              <a:t>fileX.lang</a:t>
            </a:r>
            <a:r>
              <a:rPr lang="zh-CN" altLang="en-US" dirty="0"/>
              <a:t>的格式依次命名（也可以覆盖掉该行为）。代码块内的内容会原封不动抽取到对应文件中。</a:t>
            </a:r>
            <a:endParaRPr lang="en-US" altLang="zh-CN" dirty="0"/>
          </a:p>
          <a:p>
            <a:pPr marL="285750" indent="-285750" algn="just">
              <a:buFont typeface="Arial" panose="020B0604020202020204" pitchFamily="34" charset="0"/>
              <a:buChar char="•"/>
            </a:pPr>
            <a:r>
              <a:rPr lang="zh-CN" altLang="en-US" dirty="0"/>
              <a:t>最小可执行（简洁、完备、正确）</a:t>
            </a:r>
            <a:endParaRPr lang="en-US" altLang="zh-CN" dirty="0"/>
          </a:p>
          <a:p>
            <a:pPr marL="285750" indent="-285750" algn="just">
              <a:buFont typeface="Arial" panose="020B0604020202020204" pitchFamily="34" charset="0"/>
              <a:buChar char="•"/>
            </a:pPr>
            <a:r>
              <a:rPr lang="zh-CN" altLang="en-US" dirty="0"/>
              <a:t>鼓励通过注释提示易混淆之处</a:t>
            </a:r>
            <a:endParaRPr lang="en-US" altLang="zh-CN" dirty="0"/>
          </a:p>
        </p:txBody>
      </p:sp>
      <p:sp>
        <p:nvSpPr>
          <p:cNvPr id="8" name="TextBox 7">
            <a:extLst>
              <a:ext uri="{FF2B5EF4-FFF2-40B4-BE49-F238E27FC236}">
                <a16:creationId xmlns:a16="http://schemas.microsoft.com/office/drawing/2014/main" id="{7A035696-E692-5FCF-1A53-985F18FA7ABA}"/>
              </a:ext>
            </a:extLst>
          </p:cNvPr>
          <p:cNvSpPr txBox="1"/>
          <p:nvPr/>
        </p:nvSpPr>
        <p:spPr>
          <a:xfrm>
            <a:off x="5559194" y="4142687"/>
            <a:ext cx="6301111" cy="1477328"/>
          </a:xfrm>
          <a:prstGeom prst="rect">
            <a:avLst/>
          </a:prstGeom>
          <a:noFill/>
        </p:spPr>
        <p:txBody>
          <a:bodyPr wrap="square" rtlCol="0">
            <a:spAutoFit/>
          </a:bodyPr>
          <a:lstStyle/>
          <a:p>
            <a:pPr algn="just"/>
            <a:r>
              <a:rPr lang="en-US" altLang="zh-CN" b="1" dirty="0">
                <a:solidFill>
                  <a:srgbClr val="1557AE"/>
                </a:solidFill>
              </a:rPr>
              <a:t>Assertion  </a:t>
            </a:r>
            <a:r>
              <a:rPr lang="zh-CN" altLang="en-US" dirty="0"/>
              <a:t>每个测试用例仅能有一个</a:t>
            </a:r>
            <a:r>
              <a:rPr lang="en-US" altLang="zh-CN" dirty="0"/>
              <a:t>Assertion Block</a:t>
            </a:r>
            <a:r>
              <a:rPr lang="zh-CN" altLang="en-US" dirty="0"/>
              <a:t>，且必须是最后一个代码块，语言为</a:t>
            </a:r>
            <a:r>
              <a:rPr lang="en-US" altLang="zh-CN" dirty="0"/>
              <a:t>YAML</a:t>
            </a:r>
            <a:r>
              <a:rPr lang="zh-CN" altLang="en-US" dirty="0"/>
              <a:t>。</a:t>
            </a:r>
            <a:endParaRPr lang="en-US" altLang="zh-CN" dirty="0"/>
          </a:p>
          <a:p>
            <a:pPr marL="285750" indent="-285750" algn="just">
              <a:buFont typeface="Arial" panose="020B0604020202020204" pitchFamily="34" charset="0"/>
              <a:buChar char="•"/>
            </a:pPr>
            <a:r>
              <a:rPr lang="zh-CN" altLang="en-US" dirty="0"/>
              <a:t>简洁、必要相关（不要列出无关</a:t>
            </a:r>
            <a:r>
              <a:rPr lang="en-US" altLang="zh-CN" dirty="0"/>
              <a:t>/</a:t>
            </a:r>
            <a:r>
              <a:rPr lang="zh-CN" altLang="en-US" dirty="0"/>
              <a:t>冗余的项目）</a:t>
            </a:r>
            <a:endParaRPr lang="en-US" altLang="zh-CN" dirty="0"/>
          </a:p>
          <a:p>
            <a:pPr marL="285750" indent="-285750" algn="just">
              <a:buFont typeface="Arial" panose="020B0604020202020204" pitchFamily="34" charset="0"/>
              <a:buChar char="•"/>
            </a:pPr>
            <a:r>
              <a:rPr lang="en-US" altLang="zh-CN" dirty="0"/>
              <a:t>name</a:t>
            </a:r>
            <a:r>
              <a:rPr lang="zh-CN" altLang="en-US" dirty="0"/>
              <a:t>字段务必</a:t>
            </a:r>
            <a:r>
              <a:rPr lang="zh-CN" altLang="en-US" b="1" dirty="0">
                <a:solidFill>
                  <a:srgbClr val="FF0000"/>
                </a:solidFill>
              </a:rPr>
              <a:t>不要重复</a:t>
            </a:r>
            <a:endParaRPr lang="en-US" altLang="zh-CN" b="1" dirty="0">
              <a:solidFill>
                <a:srgbClr val="FF0000"/>
              </a:solidFill>
            </a:endParaRPr>
          </a:p>
          <a:p>
            <a:pPr marL="285750" indent="-285750" algn="just">
              <a:buFont typeface="Arial" panose="020B0604020202020204" pitchFamily="34" charset="0"/>
              <a:buChar char="•"/>
            </a:pPr>
            <a:r>
              <a:rPr lang="zh-CN" altLang="en-US" dirty="0"/>
              <a:t>鼓励通过</a:t>
            </a:r>
            <a:r>
              <a:rPr lang="zh-CN" altLang="en-US" b="1" dirty="0"/>
              <a:t>反例</a:t>
            </a:r>
            <a:r>
              <a:rPr lang="zh-CN" altLang="en-US" dirty="0"/>
              <a:t>的形式标定错误实体</a:t>
            </a:r>
            <a:r>
              <a:rPr lang="en-US" altLang="zh-CN" dirty="0"/>
              <a:t>/</a:t>
            </a:r>
            <a:r>
              <a:rPr lang="zh-CN" altLang="en-US" dirty="0"/>
              <a:t>依赖</a:t>
            </a:r>
            <a:endParaRPr lang="en-US" altLang="zh-CN" dirty="0"/>
          </a:p>
        </p:txBody>
      </p:sp>
      <p:sp>
        <p:nvSpPr>
          <p:cNvPr id="9" name="TextBox 8">
            <a:extLst>
              <a:ext uri="{FF2B5EF4-FFF2-40B4-BE49-F238E27FC236}">
                <a16:creationId xmlns:a16="http://schemas.microsoft.com/office/drawing/2014/main" id="{737CC606-E0DA-1EE1-ED0A-BA5218857371}"/>
              </a:ext>
            </a:extLst>
          </p:cNvPr>
          <p:cNvSpPr txBox="1"/>
          <p:nvPr/>
        </p:nvSpPr>
        <p:spPr>
          <a:xfrm>
            <a:off x="5559193" y="888080"/>
            <a:ext cx="6301111" cy="1477328"/>
          </a:xfrm>
          <a:prstGeom prst="rect">
            <a:avLst/>
          </a:prstGeom>
          <a:noFill/>
        </p:spPr>
        <p:txBody>
          <a:bodyPr wrap="square" rtlCol="0">
            <a:spAutoFit/>
          </a:bodyPr>
          <a:lstStyle/>
          <a:p>
            <a:pPr algn="just"/>
            <a:r>
              <a:rPr lang="zh-CN" altLang="en-US" b="1" dirty="0">
                <a:solidFill>
                  <a:srgbClr val="1557AE"/>
                </a:solidFill>
              </a:rPr>
              <a:t>测试用例</a:t>
            </a:r>
            <a:r>
              <a:rPr lang="en-US" altLang="zh-CN" b="1" dirty="0">
                <a:solidFill>
                  <a:srgbClr val="1557AE"/>
                </a:solidFill>
              </a:rPr>
              <a:t>  </a:t>
            </a:r>
            <a:r>
              <a:rPr lang="zh-CN" altLang="en-US" dirty="0"/>
              <a:t>每个测试用例必要地由代码块、</a:t>
            </a:r>
            <a:r>
              <a:rPr lang="en-US" altLang="zh-CN" dirty="0"/>
              <a:t>Assertion Block</a:t>
            </a:r>
            <a:r>
              <a:rPr lang="zh-CN" altLang="en-US" dirty="0"/>
              <a:t>构成。演示和标定一个特定语言特性。</a:t>
            </a:r>
            <a:endParaRPr lang="en-US" altLang="zh-CN" dirty="0"/>
          </a:p>
          <a:p>
            <a:pPr marL="285750" indent="-285750" algn="just">
              <a:buFont typeface="Arial" panose="020B0604020202020204" pitchFamily="34" charset="0"/>
              <a:buChar char="•"/>
            </a:pPr>
            <a:r>
              <a:rPr lang="zh-CN" altLang="en-US" dirty="0"/>
              <a:t>测试用例名具备自解释性</a:t>
            </a:r>
            <a:endParaRPr lang="en-US" altLang="zh-CN" dirty="0"/>
          </a:p>
          <a:p>
            <a:pPr marL="285750" indent="-285750" algn="just">
              <a:buFont typeface="Arial" panose="020B0604020202020204" pitchFamily="34" charset="0"/>
              <a:buChar char="•"/>
            </a:pPr>
            <a:r>
              <a:rPr lang="zh-CN" altLang="en-US" dirty="0"/>
              <a:t>鼓励使用文字对复杂、疑难特性进行解释</a:t>
            </a:r>
            <a:endParaRPr lang="en-US" altLang="zh-CN" dirty="0"/>
          </a:p>
          <a:p>
            <a:pPr marL="285750" indent="-285750" algn="just">
              <a:buFont typeface="Arial" panose="020B0604020202020204" pitchFamily="34" charset="0"/>
              <a:buChar char="•"/>
            </a:pPr>
            <a:r>
              <a:rPr lang="zh-CN" altLang="en-US" dirty="0"/>
              <a:t>单一测试用例应仅覆盖一个语言特性，不要杂糅混合</a:t>
            </a:r>
            <a:endParaRPr lang="en-US" altLang="zh-CN" dirty="0"/>
          </a:p>
        </p:txBody>
      </p:sp>
    </p:spTree>
    <p:extLst>
      <p:ext uri="{BB962C8B-B14F-4D97-AF65-F5344CB8AC3E}">
        <p14:creationId xmlns:p14="http://schemas.microsoft.com/office/powerpoint/2010/main" val="284214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86E035-E49D-ED87-294C-AFDB67017B34}"/>
              </a:ext>
            </a:extLst>
          </p:cNvPr>
          <p:cNvSpPr>
            <a:spLocks noGrp="1"/>
          </p:cNvSpPr>
          <p:nvPr>
            <p:ph type="body" sz="quarter" idx="11"/>
          </p:nvPr>
        </p:nvSpPr>
        <p:spPr/>
        <p:txBody>
          <a:bodyPr/>
          <a:lstStyle/>
          <a:p>
            <a:r>
              <a:rPr lang="zh-CN" altLang="en-US" dirty="0"/>
              <a:t>接入 </a:t>
            </a:r>
            <a:r>
              <a:rPr lang="en-US" altLang="zh-CN" dirty="0"/>
              <a:t>/ 1 / Properties</a:t>
            </a:r>
            <a:endParaRPr lang="zh-CN" alt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5E28BA80-74C5-94D5-ED4B-21FAB23B66CC}"/>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9663" t="77080" r="6498" b="4435"/>
          <a:stretch/>
        </p:blipFill>
        <p:spPr>
          <a:xfrm>
            <a:off x="331695" y="941294"/>
            <a:ext cx="5764306" cy="2189412"/>
          </a:xfrm>
        </p:spPr>
      </p:pic>
      <p:sp>
        <p:nvSpPr>
          <p:cNvPr id="6" name="TextBox 5">
            <a:extLst>
              <a:ext uri="{FF2B5EF4-FFF2-40B4-BE49-F238E27FC236}">
                <a16:creationId xmlns:a16="http://schemas.microsoft.com/office/drawing/2014/main" id="{A3248C6B-67A2-C777-9EC9-EBC49010EB8E}"/>
              </a:ext>
            </a:extLst>
          </p:cNvPr>
          <p:cNvSpPr txBox="1"/>
          <p:nvPr/>
        </p:nvSpPr>
        <p:spPr>
          <a:xfrm>
            <a:off x="6212541" y="888080"/>
            <a:ext cx="5647763" cy="1477328"/>
          </a:xfrm>
          <a:prstGeom prst="rect">
            <a:avLst/>
          </a:prstGeom>
          <a:noFill/>
        </p:spPr>
        <p:txBody>
          <a:bodyPr wrap="square" rtlCol="0">
            <a:spAutoFit/>
          </a:bodyPr>
          <a:lstStyle/>
          <a:p>
            <a:pPr algn="just"/>
            <a:r>
              <a:rPr lang="zh-CN" altLang="en-US" b="1" dirty="0">
                <a:solidFill>
                  <a:srgbClr val="1557AE"/>
                </a:solidFill>
              </a:rPr>
              <a:t>属性列表</a:t>
            </a:r>
            <a:r>
              <a:rPr lang="en-US" altLang="zh-CN" b="1" dirty="0">
                <a:solidFill>
                  <a:srgbClr val="1557AE"/>
                </a:solidFill>
              </a:rPr>
              <a:t>  </a:t>
            </a:r>
            <a:r>
              <a:rPr lang="zh-CN" altLang="en-US" dirty="0"/>
              <a:t>每篇文档紧接 </a:t>
            </a:r>
            <a:r>
              <a:rPr lang="en-US" altLang="zh-CN" dirty="0"/>
              <a:t>### Supported Patterns </a:t>
            </a:r>
            <a:r>
              <a:rPr lang="zh-CN" altLang="en-US" dirty="0"/>
              <a:t>的下一个三级标题必须是 </a:t>
            </a:r>
            <a:r>
              <a:rPr lang="en-US" altLang="zh-CN" dirty="0"/>
              <a:t>Properties</a:t>
            </a:r>
            <a:r>
              <a:rPr lang="zh-CN" altLang="en-US" dirty="0"/>
              <a:t>。该块包含一个表格，列出在抽取该实体</a:t>
            </a:r>
            <a:r>
              <a:rPr lang="en-US" altLang="zh-CN" dirty="0"/>
              <a:t>/</a:t>
            </a:r>
            <a:r>
              <a:rPr lang="zh-CN" altLang="en-US" dirty="0"/>
              <a:t>依赖时会同时抽取的属性。</a:t>
            </a:r>
            <a:endParaRPr lang="en-US" altLang="zh-CN" dirty="0"/>
          </a:p>
          <a:p>
            <a:pPr marL="285750" indent="-285750" algn="just">
              <a:buFont typeface="Arial" panose="020B0604020202020204" pitchFamily="34" charset="0"/>
              <a:buChar char="•"/>
            </a:pPr>
            <a:r>
              <a:rPr lang="zh-CN" altLang="en-US" b="1" dirty="0">
                <a:solidFill>
                  <a:srgbClr val="FF0000"/>
                </a:solidFill>
              </a:rPr>
              <a:t>必要</a:t>
            </a:r>
            <a:r>
              <a:rPr lang="zh-CN" altLang="en-US" dirty="0"/>
              <a:t>（就算没有属性，也要留下表头）</a:t>
            </a:r>
            <a:endParaRPr lang="en-US" altLang="zh-CN" dirty="0"/>
          </a:p>
          <a:p>
            <a:pPr marL="285750" indent="-285750" algn="just">
              <a:buFont typeface="Arial" panose="020B0604020202020204" pitchFamily="34" charset="0"/>
              <a:buChar char="•"/>
            </a:pPr>
            <a:r>
              <a:rPr lang="zh-CN" altLang="en-US" dirty="0"/>
              <a:t>表的前四列必须如左图所示</a:t>
            </a:r>
            <a:endParaRPr lang="en-US" altLang="zh-CN" dirty="0"/>
          </a:p>
        </p:txBody>
      </p:sp>
    </p:spTree>
    <p:extLst>
      <p:ext uri="{BB962C8B-B14F-4D97-AF65-F5344CB8AC3E}">
        <p14:creationId xmlns:p14="http://schemas.microsoft.com/office/powerpoint/2010/main" val="166897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BFC17C8-F434-FE1C-AB11-8C566E7B8A14}"/>
              </a:ext>
            </a:extLst>
          </p:cNvPr>
          <p:cNvSpPr/>
          <p:nvPr/>
        </p:nvSpPr>
        <p:spPr>
          <a:xfrm>
            <a:off x="394447" y="905436"/>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如果文件路径对我很重要？</a:t>
            </a:r>
          </a:p>
        </p:txBody>
      </p:sp>
      <p:sp>
        <p:nvSpPr>
          <p:cNvPr id="8" name="Rectangle: Rounded Corners 7">
            <a:extLst>
              <a:ext uri="{FF2B5EF4-FFF2-40B4-BE49-F238E27FC236}">
                <a16:creationId xmlns:a16="http://schemas.microsoft.com/office/drawing/2014/main" id="{08EA04CD-C3CC-A76F-55A4-4FFFEE192F17}"/>
              </a:ext>
            </a:extLst>
          </p:cNvPr>
          <p:cNvSpPr/>
          <p:nvPr/>
        </p:nvSpPr>
        <p:spPr>
          <a:xfrm>
            <a:off x="394447" y="3532468"/>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如何标记反例？</a:t>
            </a:r>
          </a:p>
        </p:txBody>
      </p:sp>
      <p:sp>
        <p:nvSpPr>
          <p:cNvPr id="9" name="Rectangle: Rounded Corners 8">
            <a:extLst>
              <a:ext uri="{FF2B5EF4-FFF2-40B4-BE49-F238E27FC236}">
                <a16:creationId xmlns:a16="http://schemas.microsoft.com/office/drawing/2014/main" id="{20531098-683D-92A7-186B-4F0171182B4F}"/>
              </a:ext>
            </a:extLst>
          </p:cNvPr>
          <p:cNvSpPr/>
          <p:nvPr/>
        </p:nvSpPr>
        <p:spPr>
          <a:xfrm>
            <a:off x="4225613" y="905436"/>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如果想限定抽取的</a:t>
            </a:r>
            <a:r>
              <a:rPr lang="en-US" altLang="zh-CN" dirty="0">
                <a:solidFill>
                  <a:schemeClr val="tx1"/>
                </a:solidFill>
              </a:rPr>
              <a:t>Recall</a:t>
            </a:r>
            <a:r>
              <a:rPr lang="zh-CN" altLang="en-US" dirty="0">
                <a:solidFill>
                  <a:schemeClr val="tx1"/>
                </a:solidFill>
              </a:rPr>
              <a:t>？</a:t>
            </a:r>
          </a:p>
        </p:txBody>
      </p:sp>
      <p:sp>
        <p:nvSpPr>
          <p:cNvPr id="10" name="Rectangle: Rounded Corners 9">
            <a:extLst>
              <a:ext uri="{FF2B5EF4-FFF2-40B4-BE49-F238E27FC236}">
                <a16:creationId xmlns:a16="http://schemas.microsoft.com/office/drawing/2014/main" id="{D30CB648-914F-F29C-29FC-BA10CFCF042E}"/>
              </a:ext>
            </a:extLst>
          </p:cNvPr>
          <p:cNvSpPr/>
          <p:nvPr/>
        </p:nvSpPr>
        <p:spPr>
          <a:xfrm>
            <a:off x="4225613" y="3532468"/>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如何表示匿名实体？</a:t>
            </a:r>
          </a:p>
        </p:txBody>
      </p:sp>
      <p:sp>
        <p:nvSpPr>
          <p:cNvPr id="11" name="Rectangle: Rounded Corners 10">
            <a:extLst>
              <a:ext uri="{FF2B5EF4-FFF2-40B4-BE49-F238E27FC236}">
                <a16:creationId xmlns:a16="http://schemas.microsoft.com/office/drawing/2014/main" id="{368E8440-6C9A-7558-865E-87B641C6907F}"/>
              </a:ext>
            </a:extLst>
          </p:cNvPr>
          <p:cNvSpPr/>
          <p:nvPr/>
        </p:nvSpPr>
        <p:spPr>
          <a:xfrm>
            <a:off x="8056780" y="905436"/>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如果</a:t>
            </a:r>
            <a:r>
              <a:rPr lang="zh-CN" altLang="en-US" b="1" dirty="0">
                <a:solidFill>
                  <a:schemeClr val="tx1"/>
                </a:solidFill>
              </a:rPr>
              <a:t>不想</a:t>
            </a:r>
            <a:r>
              <a:rPr lang="zh-CN" altLang="en-US" dirty="0">
                <a:solidFill>
                  <a:schemeClr val="tx1"/>
                </a:solidFill>
              </a:rPr>
              <a:t>限定抽取的</a:t>
            </a:r>
            <a:r>
              <a:rPr lang="en-US" altLang="zh-CN" dirty="0">
                <a:solidFill>
                  <a:schemeClr val="tx1"/>
                </a:solidFill>
              </a:rPr>
              <a:t>Recall</a:t>
            </a:r>
            <a:r>
              <a:rPr lang="zh-CN" altLang="en-US" dirty="0">
                <a:solidFill>
                  <a:schemeClr val="tx1"/>
                </a:solidFill>
              </a:rPr>
              <a:t>？</a:t>
            </a:r>
          </a:p>
        </p:txBody>
      </p:sp>
      <p:sp>
        <p:nvSpPr>
          <p:cNvPr id="12" name="Rectangle: Rounded Corners 11">
            <a:extLst>
              <a:ext uri="{FF2B5EF4-FFF2-40B4-BE49-F238E27FC236}">
                <a16:creationId xmlns:a16="http://schemas.microsoft.com/office/drawing/2014/main" id="{D766F658-33D0-FD67-C65D-7309BA2E4EC6}"/>
              </a:ext>
            </a:extLst>
          </p:cNvPr>
          <p:cNvSpPr/>
          <p:nvPr/>
        </p:nvSpPr>
        <p:spPr>
          <a:xfrm>
            <a:off x="8056780" y="3532468"/>
            <a:ext cx="3767667" cy="2563532"/>
          </a:xfrm>
          <a:prstGeom prst="roundRect">
            <a:avLst>
              <a:gd name="adj" fmla="val 24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依赖的某个端点实体</a:t>
            </a:r>
            <a:r>
              <a:rPr lang="zh-CN" altLang="en-US" b="1" dirty="0">
                <a:solidFill>
                  <a:schemeClr val="tx1"/>
                </a:solidFill>
              </a:rPr>
              <a:t>不能</a:t>
            </a:r>
            <a:r>
              <a:rPr lang="zh-CN" altLang="en-US" dirty="0">
                <a:solidFill>
                  <a:schemeClr val="tx1"/>
                </a:solidFill>
              </a:rPr>
              <a:t>通过类型</a:t>
            </a:r>
            <a:r>
              <a:rPr lang="en-US" altLang="zh-CN" dirty="0">
                <a:solidFill>
                  <a:schemeClr val="tx1"/>
                </a:solidFill>
              </a:rPr>
              <a:t>+</a:t>
            </a:r>
            <a:r>
              <a:rPr lang="zh-CN" altLang="en-US" dirty="0">
                <a:solidFill>
                  <a:schemeClr val="tx1"/>
                </a:solidFill>
              </a:rPr>
              <a:t>名字唯一确定？</a:t>
            </a:r>
          </a:p>
        </p:txBody>
      </p:sp>
      <p:sp>
        <p:nvSpPr>
          <p:cNvPr id="2" name="Text Placeholder 1">
            <a:extLst>
              <a:ext uri="{FF2B5EF4-FFF2-40B4-BE49-F238E27FC236}">
                <a16:creationId xmlns:a16="http://schemas.microsoft.com/office/drawing/2014/main" id="{954ED58A-DEE0-D56F-A375-9E8FF0EAE087}"/>
              </a:ext>
            </a:extLst>
          </p:cNvPr>
          <p:cNvSpPr>
            <a:spLocks noGrp="1"/>
          </p:cNvSpPr>
          <p:nvPr>
            <p:ph type="body" sz="quarter" idx="11"/>
          </p:nvPr>
        </p:nvSpPr>
        <p:spPr/>
        <p:txBody>
          <a:bodyPr/>
          <a:lstStyle/>
          <a:p>
            <a:r>
              <a:rPr lang="zh-CN" altLang="en-US" dirty="0"/>
              <a:t>接入 </a:t>
            </a:r>
            <a:r>
              <a:rPr lang="en-US" altLang="zh-CN" dirty="0"/>
              <a:t>/ 1 / FAQ</a:t>
            </a:r>
            <a:endParaRPr lang="zh-CN" alt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DD59E524-EA57-DE91-2D45-3351D23E1E12}"/>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10705" t="41568" r="67087" b="48909"/>
          <a:stretch/>
        </p:blipFill>
        <p:spPr>
          <a:xfrm>
            <a:off x="1094938" y="1313144"/>
            <a:ext cx="2366683" cy="1748115"/>
          </a:xfrm>
        </p:spPr>
      </p:pic>
      <p:sp>
        <p:nvSpPr>
          <p:cNvPr id="13" name="TextBox 12">
            <a:extLst>
              <a:ext uri="{FF2B5EF4-FFF2-40B4-BE49-F238E27FC236}">
                <a16:creationId xmlns:a16="http://schemas.microsoft.com/office/drawing/2014/main" id="{0AFD54A5-3D50-1B68-8B7E-B59673E39669}"/>
              </a:ext>
            </a:extLst>
          </p:cNvPr>
          <p:cNvSpPr txBox="1"/>
          <p:nvPr/>
        </p:nvSpPr>
        <p:spPr>
          <a:xfrm>
            <a:off x="367553" y="3061259"/>
            <a:ext cx="3767667" cy="369332"/>
          </a:xfrm>
          <a:prstGeom prst="rect">
            <a:avLst/>
          </a:prstGeom>
          <a:noFill/>
        </p:spPr>
        <p:txBody>
          <a:bodyPr wrap="square" rtlCol="0">
            <a:spAutoFit/>
          </a:bodyPr>
          <a:lstStyle/>
          <a:p>
            <a:r>
              <a:rPr lang="en-US" altLang="zh-CN" sz="900" dirty="0"/>
              <a:t>https://github.com/xjtu-enre/ENRE-ts/blob/main/packages/enre-doc-meta-parser/src/fence-meta/index.ts</a:t>
            </a:r>
            <a:endParaRPr lang="zh-CN" altLang="en-US" sz="900" dirty="0"/>
          </a:p>
        </p:txBody>
      </p:sp>
      <p:pic>
        <p:nvPicPr>
          <p:cNvPr id="14" name="Content Placeholder 5" descr="Graphical user interface, text, application&#10;&#10;Description automatically generated">
            <a:extLst>
              <a:ext uri="{FF2B5EF4-FFF2-40B4-BE49-F238E27FC236}">
                <a16:creationId xmlns:a16="http://schemas.microsoft.com/office/drawing/2014/main" id="{A93E636C-3060-16D3-D10F-B06FA64F749E}"/>
              </a:ext>
            </a:extLst>
          </p:cNvPr>
          <p:cNvPicPr>
            <a:picLocks noChangeAspect="1"/>
          </p:cNvPicPr>
          <p:nvPr/>
        </p:nvPicPr>
        <p:blipFill rotWithShape="1">
          <a:blip r:embed="rId3">
            <a:extLst>
              <a:ext uri="{28A0092B-C50C-407E-A947-70E740481C1C}">
                <a14:useLocalDpi xmlns:a14="http://schemas.microsoft.com/office/drawing/2010/main" val="0"/>
              </a:ext>
            </a:extLst>
          </a:blip>
          <a:srcRect l="10986" t="50558" r="61687" b="38027"/>
          <a:stretch/>
        </p:blipFill>
        <p:spPr>
          <a:xfrm>
            <a:off x="4894728" y="1313144"/>
            <a:ext cx="2429436" cy="1748115"/>
          </a:xfrm>
          <a:prstGeom prst="rect">
            <a:avLst/>
          </a:prstGeom>
        </p:spPr>
      </p:pic>
      <p:sp>
        <p:nvSpPr>
          <p:cNvPr id="15" name="Rectangle 14">
            <a:extLst>
              <a:ext uri="{FF2B5EF4-FFF2-40B4-BE49-F238E27FC236}">
                <a16:creationId xmlns:a16="http://schemas.microsoft.com/office/drawing/2014/main" id="{260A8EED-F009-CC24-2E6F-D8F9C21DB07C}"/>
              </a:ext>
            </a:extLst>
          </p:cNvPr>
          <p:cNvSpPr/>
          <p:nvPr/>
        </p:nvSpPr>
        <p:spPr>
          <a:xfrm>
            <a:off x="1168063" y="1349004"/>
            <a:ext cx="2068195" cy="21982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757774B7-20BA-535F-0D34-8C6DCF109AB8}"/>
              </a:ext>
            </a:extLst>
          </p:cNvPr>
          <p:cNvSpPr/>
          <p:nvPr/>
        </p:nvSpPr>
        <p:spPr>
          <a:xfrm>
            <a:off x="5139429" y="2016799"/>
            <a:ext cx="956572" cy="367812"/>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7" descr="Graphical user interface, text, application, Teams&#10;&#10;Description automatically generated">
            <a:extLst>
              <a:ext uri="{FF2B5EF4-FFF2-40B4-BE49-F238E27FC236}">
                <a16:creationId xmlns:a16="http://schemas.microsoft.com/office/drawing/2014/main" id="{2555214F-DD6A-E06B-5F48-EF94506F51C1}"/>
              </a:ext>
            </a:extLst>
          </p:cNvPr>
          <p:cNvPicPr>
            <a:picLocks noChangeAspect="1"/>
          </p:cNvPicPr>
          <p:nvPr/>
        </p:nvPicPr>
        <p:blipFill rotWithShape="1">
          <a:blip r:embed="rId4">
            <a:extLst>
              <a:ext uri="{28A0092B-C50C-407E-A947-70E740481C1C}">
                <a14:useLocalDpi xmlns:a14="http://schemas.microsoft.com/office/drawing/2010/main" val="0"/>
              </a:ext>
            </a:extLst>
          </a:blip>
          <a:srcRect l="11258" t="57064" r="62621" b="32024"/>
          <a:stretch/>
        </p:blipFill>
        <p:spPr>
          <a:xfrm>
            <a:off x="8725895" y="1313144"/>
            <a:ext cx="2429436" cy="1748115"/>
          </a:xfrm>
          <a:prstGeom prst="rect">
            <a:avLst/>
          </a:prstGeom>
        </p:spPr>
      </p:pic>
      <p:sp>
        <p:nvSpPr>
          <p:cNvPr id="19" name="Rectangle 18">
            <a:extLst>
              <a:ext uri="{FF2B5EF4-FFF2-40B4-BE49-F238E27FC236}">
                <a16:creationId xmlns:a16="http://schemas.microsoft.com/office/drawing/2014/main" id="{2A6A1593-E863-18B1-3FB6-FACF1181CA51}"/>
              </a:ext>
            </a:extLst>
          </p:cNvPr>
          <p:cNvSpPr/>
          <p:nvPr/>
        </p:nvSpPr>
        <p:spPr>
          <a:xfrm>
            <a:off x="8958847" y="1485809"/>
            <a:ext cx="767859" cy="199555"/>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9D4CC732-DA5E-C896-1FC8-54F95E6444B3}"/>
              </a:ext>
            </a:extLst>
          </p:cNvPr>
          <p:cNvSpPr txBox="1"/>
          <p:nvPr/>
        </p:nvSpPr>
        <p:spPr>
          <a:xfrm>
            <a:off x="8056780" y="3061259"/>
            <a:ext cx="3767667" cy="369332"/>
          </a:xfrm>
          <a:prstGeom prst="rect">
            <a:avLst/>
          </a:prstGeom>
          <a:noFill/>
        </p:spPr>
        <p:txBody>
          <a:bodyPr wrap="square" rtlCol="0">
            <a:spAutoFit/>
          </a:bodyPr>
          <a:lstStyle/>
          <a:p>
            <a:r>
              <a:rPr lang="en-US" altLang="zh-CN" sz="900" dirty="0"/>
              <a:t>item</a:t>
            </a:r>
            <a:r>
              <a:rPr lang="zh-CN" altLang="en-US" sz="900" dirty="0"/>
              <a:t>的</a:t>
            </a:r>
            <a:r>
              <a:rPr lang="en-US" altLang="zh-CN" sz="900" dirty="0"/>
              <a:t>type</a:t>
            </a:r>
            <a:r>
              <a:rPr lang="zh-CN" altLang="en-US" sz="900" dirty="0"/>
              <a:t>若空缺，则继承自</a:t>
            </a:r>
            <a:r>
              <a:rPr lang="en-US" altLang="zh-CN" sz="900" dirty="0"/>
              <a:t>relation</a:t>
            </a:r>
            <a:r>
              <a:rPr lang="zh-CN" altLang="en-US" sz="900" dirty="0"/>
              <a:t>的</a:t>
            </a:r>
            <a:r>
              <a:rPr lang="en-US" altLang="zh-CN" sz="900" dirty="0"/>
              <a:t>type</a:t>
            </a:r>
            <a:r>
              <a:rPr lang="zh-CN" altLang="en-US" sz="900" dirty="0"/>
              <a:t>；</a:t>
            </a:r>
            <a:r>
              <a:rPr lang="en-US" altLang="zh-CN" sz="900" dirty="0"/>
              <a:t>item</a:t>
            </a:r>
            <a:r>
              <a:rPr lang="zh-CN" altLang="en-US" sz="900" dirty="0"/>
              <a:t>的</a:t>
            </a:r>
            <a:r>
              <a:rPr lang="en-US" altLang="zh-CN" sz="900" dirty="0"/>
              <a:t>type</a:t>
            </a:r>
            <a:r>
              <a:rPr lang="zh-CN" altLang="en-US" sz="900" dirty="0"/>
              <a:t>若存在，则会覆盖</a:t>
            </a:r>
            <a:r>
              <a:rPr lang="en-US" altLang="zh-CN" sz="900" dirty="0"/>
              <a:t>relation</a:t>
            </a:r>
            <a:r>
              <a:rPr lang="zh-CN" altLang="en-US" sz="900" dirty="0"/>
              <a:t>的</a:t>
            </a:r>
            <a:r>
              <a:rPr lang="en-US" altLang="zh-CN" sz="900" dirty="0"/>
              <a:t>type(</a:t>
            </a:r>
            <a:r>
              <a:rPr lang="zh-CN" altLang="en-US" sz="900" dirty="0"/>
              <a:t>如有</a:t>
            </a:r>
            <a:r>
              <a:rPr lang="en-US" altLang="zh-CN" sz="900" dirty="0"/>
              <a:t>)</a:t>
            </a:r>
            <a:endParaRPr lang="zh-CN" altLang="en-US" sz="900" dirty="0"/>
          </a:p>
        </p:txBody>
      </p:sp>
      <p:pic>
        <p:nvPicPr>
          <p:cNvPr id="22" name="Picture 21" descr="Graphical user interface, application&#10;&#10;Description automatically generated">
            <a:extLst>
              <a:ext uri="{FF2B5EF4-FFF2-40B4-BE49-F238E27FC236}">
                <a16:creationId xmlns:a16="http://schemas.microsoft.com/office/drawing/2014/main" id="{AEC3CEDF-E38C-ECE3-0FCF-7577E0DC175A}"/>
              </a:ext>
            </a:extLst>
          </p:cNvPr>
          <p:cNvPicPr>
            <a:picLocks noChangeAspect="1"/>
          </p:cNvPicPr>
          <p:nvPr/>
        </p:nvPicPr>
        <p:blipFill rotWithShape="1">
          <a:blip r:embed="rId5">
            <a:extLst>
              <a:ext uri="{28A0092B-C50C-407E-A947-70E740481C1C}">
                <a14:useLocalDpi xmlns:a14="http://schemas.microsoft.com/office/drawing/2010/main" val="0"/>
              </a:ext>
            </a:extLst>
          </a:blip>
          <a:srcRect l="17153" t="88656" r="60259" b="5576"/>
          <a:stretch/>
        </p:blipFill>
        <p:spPr>
          <a:xfrm>
            <a:off x="1094938" y="4305550"/>
            <a:ext cx="2290475" cy="1007647"/>
          </a:xfrm>
          <a:prstGeom prst="rect">
            <a:avLst/>
          </a:prstGeom>
        </p:spPr>
      </p:pic>
      <p:sp>
        <p:nvSpPr>
          <p:cNvPr id="23" name="Rectangle 22">
            <a:extLst>
              <a:ext uri="{FF2B5EF4-FFF2-40B4-BE49-F238E27FC236}">
                <a16:creationId xmlns:a16="http://schemas.microsoft.com/office/drawing/2014/main" id="{2A53F548-3068-86D2-F4ED-DDB684EEF842}"/>
              </a:ext>
            </a:extLst>
          </p:cNvPr>
          <p:cNvSpPr/>
          <p:nvPr/>
        </p:nvSpPr>
        <p:spPr>
          <a:xfrm>
            <a:off x="1366531" y="5091953"/>
            <a:ext cx="1224269" cy="22124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4" descr="Graphical user interface, application, Teams&#10;&#10;Description automatically generated">
            <a:extLst>
              <a:ext uri="{FF2B5EF4-FFF2-40B4-BE49-F238E27FC236}">
                <a16:creationId xmlns:a16="http://schemas.microsoft.com/office/drawing/2014/main" id="{127582DD-1BBA-8CE1-97C5-0AFFA9062D77}"/>
              </a:ext>
            </a:extLst>
          </p:cNvPr>
          <p:cNvPicPr>
            <a:picLocks noChangeAspect="1"/>
          </p:cNvPicPr>
          <p:nvPr/>
        </p:nvPicPr>
        <p:blipFill rotWithShape="1">
          <a:blip r:embed="rId6">
            <a:extLst>
              <a:ext uri="{28A0092B-C50C-407E-A947-70E740481C1C}">
                <a14:useLocalDpi xmlns:a14="http://schemas.microsoft.com/office/drawing/2010/main" val="0"/>
              </a:ext>
            </a:extLst>
          </a:blip>
          <a:srcRect l="14298" t="59245" r="57900" b="36620"/>
          <a:stretch/>
        </p:blipFill>
        <p:spPr>
          <a:xfrm>
            <a:off x="4894728" y="4498075"/>
            <a:ext cx="2429436" cy="622595"/>
          </a:xfrm>
          <a:prstGeom prst="rect">
            <a:avLst/>
          </a:prstGeom>
        </p:spPr>
      </p:pic>
      <p:sp>
        <p:nvSpPr>
          <p:cNvPr id="26" name="Rectangle 25">
            <a:extLst>
              <a:ext uri="{FF2B5EF4-FFF2-40B4-BE49-F238E27FC236}">
                <a16:creationId xmlns:a16="http://schemas.microsoft.com/office/drawing/2014/main" id="{81D91EB7-C9C9-033F-A142-FCBF5279391A}"/>
              </a:ext>
            </a:extLst>
          </p:cNvPr>
          <p:cNvSpPr/>
          <p:nvPr/>
        </p:nvSpPr>
        <p:spPr>
          <a:xfrm>
            <a:off x="5822319" y="4698750"/>
            <a:ext cx="1501845" cy="22124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Picture 26" descr="Graphical user interface, application&#10;&#10;Description automatically generated">
            <a:extLst>
              <a:ext uri="{FF2B5EF4-FFF2-40B4-BE49-F238E27FC236}">
                <a16:creationId xmlns:a16="http://schemas.microsoft.com/office/drawing/2014/main" id="{98EFFCDD-5E36-9171-D6BB-3DD0D612C83B}"/>
              </a:ext>
            </a:extLst>
          </p:cNvPr>
          <p:cNvPicPr>
            <a:picLocks noChangeAspect="1"/>
          </p:cNvPicPr>
          <p:nvPr/>
        </p:nvPicPr>
        <p:blipFill rotWithShape="1">
          <a:blip r:embed="rId5">
            <a:extLst>
              <a:ext uri="{28A0092B-C50C-407E-A947-70E740481C1C}">
                <a14:useLocalDpi xmlns:a14="http://schemas.microsoft.com/office/drawing/2010/main" val="0"/>
              </a:ext>
            </a:extLst>
          </a:blip>
          <a:srcRect l="17153" t="88656" r="60259" b="9093"/>
          <a:stretch/>
        </p:blipFill>
        <p:spPr>
          <a:xfrm>
            <a:off x="8725895" y="4529393"/>
            <a:ext cx="2371167" cy="407051"/>
          </a:xfrm>
          <a:prstGeom prst="rect">
            <a:avLst/>
          </a:prstGeom>
        </p:spPr>
      </p:pic>
      <p:sp>
        <p:nvSpPr>
          <p:cNvPr id="28" name="TextBox 27">
            <a:extLst>
              <a:ext uri="{FF2B5EF4-FFF2-40B4-BE49-F238E27FC236}">
                <a16:creationId xmlns:a16="http://schemas.microsoft.com/office/drawing/2014/main" id="{68E19C32-44F2-7167-2887-C2983B6D444F}"/>
              </a:ext>
            </a:extLst>
          </p:cNvPr>
          <p:cNvSpPr txBox="1"/>
          <p:nvPr/>
        </p:nvSpPr>
        <p:spPr>
          <a:xfrm>
            <a:off x="8056780" y="4298561"/>
            <a:ext cx="3767667" cy="230832"/>
          </a:xfrm>
          <a:prstGeom prst="rect">
            <a:avLst/>
          </a:prstGeom>
          <a:noFill/>
        </p:spPr>
        <p:txBody>
          <a:bodyPr wrap="square" rtlCol="0">
            <a:spAutoFit/>
          </a:bodyPr>
          <a:lstStyle/>
          <a:p>
            <a:r>
              <a:rPr lang="en-US" altLang="zh-CN" sz="900" dirty="0"/>
              <a:t>a) </a:t>
            </a:r>
            <a:r>
              <a:rPr lang="zh-CN" altLang="en-US" sz="900" dirty="0"/>
              <a:t>使用</a:t>
            </a:r>
            <a:r>
              <a:rPr lang="en-US" altLang="zh-CN" sz="900" dirty="0"/>
              <a:t>Qualified Name</a:t>
            </a:r>
            <a:endParaRPr lang="zh-CN" altLang="en-US" sz="900" dirty="0"/>
          </a:p>
        </p:txBody>
      </p:sp>
      <p:sp>
        <p:nvSpPr>
          <p:cNvPr id="29" name="TextBox 28">
            <a:extLst>
              <a:ext uri="{FF2B5EF4-FFF2-40B4-BE49-F238E27FC236}">
                <a16:creationId xmlns:a16="http://schemas.microsoft.com/office/drawing/2014/main" id="{8F50E0FB-B971-B7AA-04B7-2A2DF5C373AF}"/>
              </a:ext>
            </a:extLst>
          </p:cNvPr>
          <p:cNvSpPr txBox="1"/>
          <p:nvPr/>
        </p:nvSpPr>
        <p:spPr>
          <a:xfrm>
            <a:off x="8029886" y="4999944"/>
            <a:ext cx="3767667" cy="230832"/>
          </a:xfrm>
          <a:prstGeom prst="rect">
            <a:avLst/>
          </a:prstGeom>
          <a:noFill/>
        </p:spPr>
        <p:txBody>
          <a:bodyPr wrap="square" rtlCol="0">
            <a:spAutoFit/>
          </a:bodyPr>
          <a:lstStyle/>
          <a:p>
            <a:r>
              <a:rPr lang="en-US" altLang="zh-CN" sz="900" dirty="0"/>
              <a:t>b) </a:t>
            </a:r>
            <a:r>
              <a:rPr lang="zh-CN" altLang="en-US" sz="900" dirty="0"/>
              <a:t>使用追加限定符</a:t>
            </a:r>
          </a:p>
        </p:txBody>
      </p:sp>
      <p:sp>
        <p:nvSpPr>
          <p:cNvPr id="30" name="Rectangle 29">
            <a:extLst>
              <a:ext uri="{FF2B5EF4-FFF2-40B4-BE49-F238E27FC236}">
                <a16:creationId xmlns:a16="http://schemas.microsoft.com/office/drawing/2014/main" id="{73237832-1018-7A35-8B76-99D98436BBD6}"/>
              </a:ext>
            </a:extLst>
          </p:cNvPr>
          <p:cNvSpPr/>
          <p:nvPr/>
        </p:nvSpPr>
        <p:spPr>
          <a:xfrm>
            <a:off x="10170202" y="4519990"/>
            <a:ext cx="838458" cy="22124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31" descr="Graphical user interface, text, email&#10;&#10;Description automatically generated">
            <a:extLst>
              <a:ext uri="{FF2B5EF4-FFF2-40B4-BE49-F238E27FC236}">
                <a16:creationId xmlns:a16="http://schemas.microsoft.com/office/drawing/2014/main" id="{1CA32A1A-8DCE-BDF1-9F5D-63F21E30E1A3}"/>
              </a:ext>
            </a:extLst>
          </p:cNvPr>
          <p:cNvPicPr>
            <a:picLocks noChangeAspect="1"/>
          </p:cNvPicPr>
          <p:nvPr/>
        </p:nvPicPr>
        <p:blipFill rotWithShape="1">
          <a:blip r:embed="rId7">
            <a:extLst>
              <a:ext uri="{28A0092B-C50C-407E-A947-70E740481C1C}">
                <a14:useLocalDpi xmlns:a14="http://schemas.microsoft.com/office/drawing/2010/main" val="0"/>
              </a:ext>
            </a:extLst>
          </a:blip>
          <a:srcRect l="17005" t="82603" r="59472" b="15514"/>
          <a:stretch/>
        </p:blipFill>
        <p:spPr>
          <a:xfrm>
            <a:off x="8719622" y="5243108"/>
            <a:ext cx="2377440" cy="327774"/>
          </a:xfrm>
          <a:prstGeom prst="rect">
            <a:avLst/>
          </a:prstGeom>
        </p:spPr>
      </p:pic>
      <p:sp>
        <p:nvSpPr>
          <p:cNvPr id="33" name="Rectangle 32">
            <a:extLst>
              <a:ext uri="{FF2B5EF4-FFF2-40B4-BE49-F238E27FC236}">
                <a16:creationId xmlns:a16="http://schemas.microsoft.com/office/drawing/2014/main" id="{84BF44DE-66D5-7A70-6349-0B4146DED187}"/>
              </a:ext>
            </a:extLst>
          </p:cNvPr>
          <p:cNvSpPr/>
          <p:nvPr/>
        </p:nvSpPr>
        <p:spPr>
          <a:xfrm>
            <a:off x="9796042" y="5307738"/>
            <a:ext cx="1301019" cy="22124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a:extLst>
              <a:ext uri="{FF2B5EF4-FFF2-40B4-BE49-F238E27FC236}">
                <a16:creationId xmlns:a16="http://schemas.microsoft.com/office/drawing/2014/main" id="{6349C8AB-8575-4240-4EDE-919251312073}"/>
              </a:ext>
            </a:extLst>
          </p:cNvPr>
          <p:cNvSpPr txBox="1"/>
          <p:nvPr/>
        </p:nvSpPr>
        <p:spPr>
          <a:xfrm>
            <a:off x="8056033" y="5708177"/>
            <a:ext cx="3767667" cy="369332"/>
          </a:xfrm>
          <a:prstGeom prst="rect">
            <a:avLst/>
          </a:prstGeom>
          <a:noFill/>
        </p:spPr>
        <p:txBody>
          <a:bodyPr wrap="square" rtlCol="0">
            <a:spAutoFit/>
          </a:bodyPr>
          <a:lstStyle/>
          <a:p>
            <a:r>
              <a:rPr lang="en-US" altLang="zh-CN" sz="900" dirty="0"/>
              <a:t>https://github.com/xjtu-enre/ENRE-ts/blob/main/packages/enre-doc-meta-parser/src/entity-ref-meta/index.ts</a:t>
            </a:r>
            <a:endParaRPr lang="zh-CN" altLang="en-US" sz="900" dirty="0"/>
          </a:p>
        </p:txBody>
      </p:sp>
      <p:sp>
        <p:nvSpPr>
          <p:cNvPr id="35" name="TextBox 34">
            <a:extLst>
              <a:ext uri="{FF2B5EF4-FFF2-40B4-BE49-F238E27FC236}">
                <a16:creationId xmlns:a16="http://schemas.microsoft.com/office/drawing/2014/main" id="{402B1D6E-B831-53C8-BF7D-B621345CB978}"/>
              </a:ext>
            </a:extLst>
          </p:cNvPr>
          <p:cNvSpPr txBox="1"/>
          <p:nvPr/>
        </p:nvSpPr>
        <p:spPr>
          <a:xfrm>
            <a:off x="4228849" y="3107733"/>
            <a:ext cx="3767667" cy="338554"/>
          </a:xfrm>
          <a:prstGeom prst="rect">
            <a:avLst/>
          </a:prstGeom>
          <a:noFill/>
        </p:spPr>
        <p:txBody>
          <a:bodyPr wrap="square" rtlCol="0">
            <a:spAutoFit/>
          </a:bodyPr>
          <a:lstStyle/>
          <a:p>
            <a:r>
              <a:rPr lang="en-US" altLang="zh-CN" sz="800" dirty="0"/>
              <a:t>extra</a:t>
            </a:r>
            <a:r>
              <a:rPr lang="zh-CN" altLang="en-US" sz="800" dirty="0"/>
              <a:t>默认为</a:t>
            </a:r>
            <a:r>
              <a:rPr lang="en-US" altLang="zh-CN" sz="800" dirty="0"/>
              <a:t>true</a:t>
            </a:r>
            <a:r>
              <a:rPr lang="zh-CN" altLang="en-US" sz="800" dirty="0"/>
              <a:t>，即允许额外项目出现；若为</a:t>
            </a:r>
            <a:r>
              <a:rPr lang="en-US" altLang="zh-CN" sz="800" dirty="0"/>
              <a:t>false</a:t>
            </a:r>
            <a:r>
              <a:rPr lang="zh-CN" altLang="en-US" sz="800" dirty="0"/>
              <a:t>，则同级的</a:t>
            </a:r>
            <a:r>
              <a:rPr lang="en-US" altLang="zh-CN" sz="800" dirty="0"/>
              <a:t>type</a:t>
            </a:r>
            <a:r>
              <a:rPr lang="zh-CN" altLang="en-US" sz="800" dirty="0"/>
              <a:t>也必须同时被定义。此时</a:t>
            </a:r>
            <a:r>
              <a:rPr lang="en-US" altLang="zh-CN" sz="800" dirty="0"/>
              <a:t>items</a:t>
            </a:r>
            <a:r>
              <a:rPr lang="zh-CN" altLang="en-US" sz="800" dirty="0"/>
              <a:t>也可以显式指定其他类型的项目，但不会被计入</a:t>
            </a:r>
            <a:r>
              <a:rPr lang="en-US" altLang="zh-CN" sz="800" dirty="0"/>
              <a:t>extra</a:t>
            </a:r>
            <a:endParaRPr lang="zh-CN" altLang="en-US" sz="800" dirty="0"/>
          </a:p>
        </p:txBody>
      </p:sp>
    </p:spTree>
    <p:extLst>
      <p:ext uri="{BB962C8B-B14F-4D97-AF65-F5344CB8AC3E}">
        <p14:creationId xmlns:p14="http://schemas.microsoft.com/office/powerpoint/2010/main" val="374107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0BAE33-A1A3-24AC-7F35-75D8D7FA95E1}"/>
              </a:ext>
            </a:extLst>
          </p:cNvPr>
          <p:cNvSpPr>
            <a:spLocks noGrp="1"/>
          </p:cNvSpPr>
          <p:nvPr>
            <p:ph type="body" sz="quarter" idx="11"/>
          </p:nvPr>
        </p:nvSpPr>
        <p:spPr/>
        <p:txBody>
          <a:bodyPr/>
          <a:lstStyle/>
          <a:p>
            <a:r>
              <a:rPr lang="zh-CN" altLang="en-US" dirty="0"/>
              <a:t>接入 </a:t>
            </a:r>
            <a:r>
              <a:rPr lang="en-US" altLang="zh-CN" dirty="0"/>
              <a:t>/ 2 </a:t>
            </a:r>
            <a:r>
              <a:rPr lang="zh-CN" altLang="en-US" dirty="0"/>
              <a:t>本地部署</a:t>
            </a:r>
            <a:r>
              <a:rPr lang="en-US" altLang="zh-CN" dirty="0"/>
              <a:t>ENRE-</a:t>
            </a:r>
            <a:r>
              <a:rPr lang="en-US" altLang="zh-CN" dirty="0" err="1"/>
              <a:t>ts</a:t>
            </a:r>
            <a:r>
              <a:rPr lang="zh-CN" altLang="en-US" dirty="0"/>
              <a:t>相关组件</a:t>
            </a:r>
          </a:p>
        </p:txBody>
      </p:sp>
      <p:sp>
        <p:nvSpPr>
          <p:cNvPr id="3" name="Content Placeholder 2">
            <a:extLst>
              <a:ext uri="{FF2B5EF4-FFF2-40B4-BE49-F238E27FC236}">
                <a16:creationId xmlns:a16="http://schemas.microsoft.com/office/drawing/2014/main" id="{E3925A5E-CF87-B14D-5BD3-C00DB53D0CB5}"/>
              </a:ext>
            </a:extLst>
          </p:cNvPr>
          <p:cNvSpPr>
            <a:spLocks noGrp="1"/>
          </p:cNvSpPr>
          <p:nvPr>
            <p:ph sz="quarter" idx="12"/>
          </p:nvPr>
        </p:nvSpPr>
        <p:spPr/>
        <p:txBody>
          <a:bodyPr/>
          <a:lstStyle/>
          <a:p>
            <a:pPr marL="457200" indent="-457200">
              <a:buFont typeface="+mj-lt"/>
              <a:buAutoNum type="arabicPeriod"/>
            </a:pPr>
            <a:r>
              <a:rPr lang="zh-CN" altLang="en-US" dirty="0"/>
              <a:t>安装</a:t>
            </a:r>
            <a:r>
              <a:rPr lang="en-US" altLang="zh-CN" dirty="0"/>
              <a:t>Node.js 16~18 LTS</a:t>
            </a:r>
            <a:r>
              <a:rPr lang="zh-CN" altLang="en-US" dirty="0"/>
              <a:t>（不支持</a:t>
            </a:r>
            <a:r>
              <a:rPr lang="en-US" altLang="zh-CN" dirty="0"/>
              <a:t>19</a:t>
            </a:r>
            <a:r>
              <a:rPr lang="zh-CN" altLang="en-US" dirty="0"/>
              <a:t>）</a:t>
            </a:r>
            <a:endParaRPr lang="en-US" altLang="zh-CN" dirty="0"/>
          </a:p>
          <a:p>
            <a:pPr marL="457200" indent="-457200">
              <a:buFont typeface="+mj-lt"/>
              <a:buAutoNum type="arabicPeriod"/>
            </a:pPr>
            <a:r>
              <a:rPr lang="en-US" altLang="zh-CN" dirty="0"/>
              <a:t>git clone </a:t>
            </a:r>
            <a:r>
              <a:rPr lang="en-US" altLang="zh-CN" dirty="0">
                <a:hlinkClick r:id="rId2"/>
              </a:rPr>
              <a:t>https://github.com/xjtu-enre/ENRE-ts.git</a:t>
            </a:r>
            <a:endParaRPr lang="en-US" altLang="zh-CN" dirty="0"/>
          </a:p>
          <a:p>
            <a:pPr marL="457200" indent="-457200">
              <a:buFont typeface="+mj-lt"/>
              <a:buAutoNum type="arabicPeriod"/>
            </a:pPr>
            <a:r>
              <a:rPr lang="en-US" altLang="zh-CN" dirty="0"/>
              <a:t>cd ENRE-</a:t>
            </a:r>
            <a:r>
              <a:rPr lang="en-US" altLang="zh-CN" dirty="0" err="1"/>
              <a:t>ts</a:t>
            </a:r>
            <a:endParaRPr lang="en-US" altLang="zh-CN" dirty="0"/>
          </a:p>
          <a:p>
            <a:pPr marL="457200" indent="-457200">
              <a:buFont typeface="+mj-lt"/>
              <a:buAutoNum type="arabicPeriod"/>
            </a:pPr>
            <a:r>
              <a:rPr lang="en-US" altLang="zh-CN" dirty="0" err="1"/>
              <a:t>npm</a:t>
            </a:r>
            <a:r>
              <a:rPr lang="en-US" altLang="zh-CN" dirty="0"/>
              <a:t> install</a:t>
            </a:r>
          </a:p>
          <a:p>
            <a:pPr marL="457200" indent="-457200">
              <a:buFont typeface="+mj-lt"/>
              <a:buAutoNum type="arabicPeriod"/>
            </a:pPr>
            <a:r>
              <a:rPr lang="en-US" altLang="zh-CN" dirty="0" err="1"/>
              <a:t>npm</a:t>
            </a:r>
            <a:r>
              <a:rPr lang="en-US" altLang="zh-CN" dirty="0"/>
              <a:t> run build</a:t>
            </a:r>
          </a:p>
          <a:p>
            <a:pPr marL="457200" indent="-457200">
              <a:buFont typeface="+mj-lt"/>
              <a:buAutoNum type="arabicPeriod"/>
            </a:pPr>
            <a:endParaRPr lang="en-US" altLang="zh-CN" dirty="0"/>
          </a:p>
        </p:txBody>
      </p:sp>
      <p:sp>
        <p:nvSpPr>
          <p:cNvPr id="4" name="TextBox 3">
            <a:extLst>
              <a:ext uri="{FF2B5EF4-FFF2-40B4-BE49-F238E27FC236}">
                <a16:creationId xmlns:a16="http://schemas.microsoft.com/office/drawing/2014/main" id="{8BF67583-3718-09F0-5036-3DDB98F7A983}"/>
              </a:ext>
            </a:extLst>
          </p:cNvPr>
          <p:cNvSpPr txBox="1"/>
          <p:nvPr/>
        </p:nvSpPr>
        <p:spPr>
          <a:xfrm>
            <a:off x="0" y="6581001"/>
            <a:ext cx="3728906" cy="276999"/>
          </a:xfrm>
          <a:prstGeom prst="rect">
            <a:avLst/>
          </a:prstGeom>
          <a:noFill/>
        </p:spPr>
        <p:txBody>
          <a:bodyPr wrap="none" rtlCol="0">
            <a:spAutoFit/>
          </a:bodyPr>
          <a:lstStyle/>
          <a:p>
            <a:r>
              <a:rPr lang="zh-CN" altLang="en-US" sz="1200" dirty="0">
                <a:solidFill>
                  <a:schemeClr val="bg1"/>
                </a:solidFill>
              </a:rPr>
              <a:t>待</a:t>
            </a:r>
            <a:r>
              <a:rPr lang="en-US" altLang="zh-CN" sz="1200" dirty="0">
                <a:solidFill>
                  <a:schemeClr val="bg1"/>
                </a:solidFill>
              </a:rPr>
              <a:t>ENRE-</a:t>
            </a:r>
            <a:r>
              <a:rPr lang="en-US" altLang="zh-CN" sz="1200" dirty="0" err="1">
                <a:solidFill>
                  <a:schemeClr val="bg1"/>
                </a:solidFill>
              </a:rPr>
              <a:t>ts</a:t>
            </a:r>
            <a:r>
              <a:rPr lang="zh-CN" altLang="en-US" sz="1200" dirty="0">
                <a:solidFill>
                  <a:schemeClr val="bg1"/>
                </a:solidFill>
              </a:rPr>
              <a:t>发布到</a:t>
            </a:r>
            <a:r>
              <a:rPr lang="en-US" altLang="zh-CN" sz="1200" dirty="0" err="1">
                <a:solidFill>
                  <a:schemeClr val="bg1"/>
                </a:solidFill>
              </a:rPr>
              <a:t>npm</a:t>
            </a:r>
            <a:r>
              <a:rPr lang="zh-CN" altLang="en-US" sz="1200" dirty="0">
                <a:solidFill>
                  <a:schemeClr val="bg1"/>
                </a:solidFill>
              </a:rPr>
              <a:t>后会变更调整简化这里的步骤</a:t>
            </a:r>
          </a:p>
        </p:txBody>
      </p:sp>
    </p:spTree>
    <p:extLst>
      <p:ext uri="{BB962C8B-B14F-4D97-AF65-F5344CB8AC3E}">
        <p14:creationId xmlns:p14="http://schemas.microsoft.com/office/powerpoint/2010/main" val="138548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8BA133-52D4-32CB-AA67-C22F8C913030}"/>
              </a:ext>
            </a:extLst>
          </p:cNvPr>
          <p:cNvSpPr>
            <a:spLocks noGrp="1"/>
          </p:cNvSpPr>
          <p:nvPr>
            <p:ph type="body" sz="quarter" idx="11"/>
          </p:nvPr>
        </p:nvSpPr>
        <p:spPr/>
        <p:txBody>
          <a:bodyPr/>
          <a:lstStyle/>
          <a:p>
            <a:r>
              <a:rPr lang="zh-CN" altLang="en-US" dirty="0"/>
              <a:t>接入 </a:t>
            </a:r>
            <a:r>
              <a:rPr lang="en-US" altLang="zh-CN" dirty="0"/>
              <a:t>/ 3 </a:t>
            </a:r>
            <a:r>
              <a:rPr lang="zh-CN" altLang="en-US" dirty="0"/>
              <a:t>适当调整</a:t>
            </a:r>
            <a:r>
              <a:rPr lang="en-US" altLang="zh-CN" dirty="0"/>
              <a:t>doc-meta-parser</a:t>
            </a:r>
            <a:endParaRPr lang="zh-CN" altLang="en-US" dirty="0"/>
          </a:p>
        </p:txBody>
      </p:sp>
      <p:sp>
        <p:nvSpPr>
          <p:cNvPr id="3" name="Content Placeholder 2">
            <a:extLst>
              <a:ext uri="{FF2B5EF4-FFF2-40B4-BE49-F238E27FC236}">
                <a16:creationId xmlns:a16="http://schemas.microsoft.com/office/drawing/2014/main" id="{A255431B-E692-BFCF-B854-FE7846DF97E6}"/>
              </a:ext>
            </a:extLst>
          </p:cNvPr>
          <p:cNvSpPr>
            <a:spLocks noGrp="1"/>
          </p:cNvSpPr>
          <p:nvPr>
            <p:ph sz="quarter" idx="12"/>
          </p:nvPr>
        </p:nvSpPr>
        <p:spPr/>
        <p:txBody>
          <a:bodyPr/>
          <a:lstStyle/>
          <a:p>
            <a:r>
              <a:rPr lang="en-US" altLang="zh-CN" dirty="0"/>
              <a:t>packages/enre-doc-meta-parser/src/case-meta/</a:t>
            </a:r>
            <a:r>
              <a:rPr lang="en-US" altLang="zh-CN" dirty="0" err="1"/>
              <a:t>raw.ts</a:t>
            </a:r>
            <a:endParaRPr lang="en-US" altLang="zh-CN" dirty="0"/>
          </a:p>
          <a:p>
            <a:r>
              <a:rPr lang="zh-CN" altLang="en-US" dirty="0"/>
              <a:t>这个文件以</a:t>
            </a:r>
            <a:r>
              <a:rPr lang="en-US" altLang="zh-CN" dirty="0" err="1"/>
              <a:t>JSONSchema</a:t>
            </a:r>
            <a:r>
              <a:rPr lang="zh-CN" altLang="en-US" dirty="0"/>
              <a:t>的格式约束了</a:t>
            </a:r>
            <a:r>
              <a:rPr lang="en-US" altLang="zh-CN" dirty="0"/>
              <a:t>Assertion Block</a:t>
            </a:r>
            <a:r>
              <a:rPr lang="zh-CN" altLang="en-US" dirty="0"/>
              <a:t>中允许出现的字段</a:t>
            </a:r>
            <a:endParaRPr lang="en-US" altLang="zh-CN" dirty="0"/>
          </a:p>
          <a:p>
            <a:r>
              <a:rPr lang="zh-CN" altLang="en-US" dirty="0"/>
              <a:t>你可能要做以下调整：</a:t>
            </a:r>
            <a:endParaRPr lang="en-US" altLang="zh-CN" dirty="0"/>
          </a:p>
          <a:p>
            <a:pPr lvl="1"/>
            <a:r>
              <a:rPr lang="zh-CN" altLang="en-US" dirty="0"/>
              <a:t>将</a:t>
            </a:r>
            <a:r>
              <a:rPr lang="en-US" altLang="zh-CN" dirty="0" err="1"/>
              <a:t>schemaObj</a:t>
            </a:r>
            <a:r>
              <a:rPr lang="en-US" altLang="zh-CN" dirty="0"/>
              <a:t>/properties/entity</a:t>
            </a:r>
            <a:r>
              <a:rPr lang="zh-CN" altLang="en-US" dirty="0"/>
              <a:t>或</a:t>
            </a:r>
            <a:r>
              <a:rPr lang="en-US" altLang="zh-CN" dirty="0"/>
              <a:t>relation/properties/type/</a:t>
            </a:r>
            <a:r>
              <a:rPr lang="en-US" altLang="zh-CN" dirty="0" err="1"/>
              <a:t>enum</a:t>
            </a:r>
            <a:r>
              <a:rPr lang="zh-CN" altLang="en-US" dirty="0"/>
              <a:t>调整为自己语言的所有实体</a:t>
            </a:r>
            <a:r>
              <a:rPr lang="en-US" altLang="zh-CN" dirty="0"/>
              <a:t>/</a:t>
            </a:r>
            <a:r>
              <a:rPr lang="zh-CN" altLang="en-US" dirty="0"/>
              <a:t>依赖种类</a:t>
            </a:r>
            <a:endParaRPr lang="en-US" altLang="zh-CN" dirty="0"/>
          </a:p>
          <a:p>
            <a:pPr lvl="1"/>
            <a:r>
              <a:rPr lang="zh-CN" altLang="en-US" dirty="0"/>
              <a:t>将</a:t>
            </a:r>
            <a:r>
              <a:rPr lang="en-US" altLang="zh-CN" dirty="0" err="1"/>
              <a:t>schemaObj</a:t>
            </a:r>
            <a:r>
              <a:rPr lang="en-US" altLang="zh-CN" dirty="0"/>
              <a:t>/properties/entity</a:t>
            </a:r>
            <a:r>
              <a:rPr lang="zh-CN" altLang="en-US" dirty="0"/>
              <a:t>或</a:t>
            </a:r>
            <a:r>
              <a:rPr lang="en-US" altLang="zh-CN" dirty="0"/>
              <a:t>relation/properties/items/items/</a:t>
            </a:r>
            <a:r>
              <a:rPr lang="en-US" altLang="zh-CN" dirty="0" err="1"/>
              <a:t>oneOf</a:t>
            </a:r>
            <a:r>
              <a:rPr lang="zh-CN" altLang="en-US" dirty="0"/>
              <a:t>对应调整为该特定实体</a:t>
            </a:r>
            <a:r>
              <a:rPr lang="en-US" altLang="zh-CN" dirty="0"/>
              <a:t>/</a:t>
            </a:r>
            <a:r>
              <a:rPr lang="zh-CN" altLang="en-US" dirty="0"/>
              <a:t>依赖种类下所特有的属性</a:t>
            </a:r>
            <a:endParaRPr lang="en-US" altLang="zh-CN" dirty="0"/>
          </a:p>
          <a:p>
            <a:pPr lvl="1"/>
            <a:endParaRPr lang="zh-CN" altLang="en-US" dirty="0"/>
          </a:p>
        </p:txBody>
      </p:sp>
      <p:sp>
        <p:nvSpPr>
          <p:cNvPr id="4" name="TextBox 3">
            <a:extLst>
              <a:ext uri="{FF2B5EF4-FFF2-40B4-BE49-F238E27FC236}">
                <a16:creationId xmlns:a16="http://schemas.microsoft.com/office/drawing/2014/main" id="{5393A1AE-3103-9AE4-D7AD-4350E2ED113C}"/>
              </a:ext>
            </a:extLst>
          </p:cNvPr>
          <p:cNvSpPr txBox="1"/>
          <p:nvPr/>
        </p:nvSpPr>
        <p:spPr>
          <a:xfrm>
            <a:off x="0" y="6581001"/>
            <a:ext cx="8372035" cy="276999"/>
          </a:xfrm>
          <a:prstGeom prst="rect">
            <a:avLst/>
          </a:prstGeom>
          <a:noFill/>
        </p:spPr>
        <p:txBody>
          <a:bodyPr wrap="none" rtlCol="0">
            <a:spAutoFit/>
          </a:bodyPr>
          <a:lstStyle/>
          <a:p>
            <a:r>
              <a:rPr lang="zh-CN" altLang="en-US" sz="1200" dirty="0">
                <a:solidFill>
                  <a:schemeClr val="bg1"/>
                </a:solidFill>
              </a:rPr>
              <a:t>参考</a:t>
            </a:r>
            <a:r>
              <a:rPr lang="en-US" altLang="zh-CN" sz="1200" dirty="0">
                <a:solidFill>
                  <a:schemeClr val="bg1"/>
                </a:solidFill>
              </a:rPr>
              <a:t>https://github.com/xjtu-enre/ENRE-ts/blob/main/packages/enre-doc-meta-parser/src/case-meta/raw.ts</a:t>
            </a:r>
            <a:endParaRPr lang="zh-CN" altLang="en-US" sz="1200" dirty="0">
              <a:solidFill>
                <a:schemeClr val="bg1"/>
              </a:solidFill>
            </a:endParaRPr>
          </a:p>
        </p:txBody>
      </p:sp>
    </p:spTree>
    <p:extLst>
      <p:ext uri="{BB962C8B-B14F-4D97-AF65-F5344CB8AC3E}">
        <p14:creationId xmlns:p14="http://schemas.microsoft.com/office/powerpoint/2010/main" val="17637811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51l4xk0">
      <a:majorFont>
        <a:latin typeface="Microsoft YaHei" panose="020F0302020204030204"/>
        <a:ea typeface="Microsoft YaHei"/>
        <a:cs typeface=""/>
      </a:majorFont>
      <a:minorFont>
        <a:latin typeface="Microsoft YaHe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C02FA025-67DC-4271-A981-E952FDC7718B}" vid="{6CC99AB8-073B-417F-9F36-893AC894F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284</TotalTime>
  <Words>1542</Words>
  <Application>Microsoft Office PowerPoint</Application>
  <PresentationFormat>Widescreen</PresentationFormat>
  <Paragraphs>153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等线</vt:lpstr>
      <vt:lpstr>Microsoft YaHei</vt:lpstr>
      <vt:lpstr>Microsoft YaHei</vt: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Rabbit</dc:creator>
  <cp:lastModifiedBy>This Rabbit</cp:lastModifiedBy>
  <cp:revision>343</cp:revision>
  <dcterms:created xsi:type="dcterms:W3CDTF">2023-04-18T12:36:52Z</dcterms:created>
  <dcterms:modified xsi:type="dcterms:W3CDTF">2023-04-19T06:59:18Z</dcterms:modified>
</cp:coreProperties>
</file>