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31" r:id="rId2"/>
    <p:sldId id="1464" r:id="rId3"/>
    <p:sldId id="1465" r:id="rId4"/>
    <p:sldId id="1580" r:id="rId5"/>
    <p:sldId id="1467" r:id="rId6"/>
    <p:sldId id="1468" r:id="rId7"/>
    <p:sldId id="1469" r:id="rId8"/>
    <p:sldId id="1470" r:id="rId9"/>
    <p:sldId id="1471" r:id="rId10"/>
    <p:sldId id="1472" r:id="rId11"/>
    <p:sldId id="1581" r:id="rId12"/>
    <p:sldId id="1352" r:id="rId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4269BD"/>
    <a:srgbClr val="872E29"/>
    <a:srgbClr val="E87E04"/>
    <a:srgbClr val="E97C30"/>
    <a:srgbClr val="3A97D7"/>
    <a:srgbClr val="FFC000"/>
    <a:srgbClr val="1F4E79"/>
    <a:srgbClr val="0070C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5" autoAdjust="0"/>
    <p:restoredTop sz="96379" autoAdjust="0"/>
  </p:normalViewPr>
  <p:slideViewPr>
    <p:cSldViewPr snapToGrid="0">
      <p:cViewPr>
        <p:scale>
          <a:sx n="200" d="100"/>
          <a:sy n="200" d="100"/>
        </p:scale>
        <p:origin x="115" y="-4800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2" y="1381214"/>
            <a:ext cx="8653787" cy="410518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589777" y="2149121"/>
            <a:ext cx="409574" cy="747231"/>
            <a:chOff x="4183856" y="2339027"/>
            <a:chExt cx="409574" cy="747231"/>
          </a:xfrm>
        </p:grpSpPr>
        <p:sp>
          <p:nvSpPr>
            <p:cNvPr id="8" name="梯形 7"/>
            <p:cNvSpPr/>
            <p:nvPr/>
          </p:nvSpPr>
          <p:spPr>
            <a:xfrm rot="5400000">
              <a:off x="4031499" y="2564027"/>
              <a:ext cx="702000" cy="252000"/>
            </a:xfrm>
            <a:prstGeom prst="trapezoid">
              <a:avLst>
                <a:gd name="adj" fmla="val 38102"/>
              </a:avLst>
            </a:prstGeom>
            <a:noFill/>
            <a:ln w="28575">
              <a:solidFill>
                <a:srgbClr val="1557AE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508499" y="2695490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183856" y="2443163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83856" y="2564267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83856" y="2685371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83856" y="2806475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183856" y="2927579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338397" y="3043793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9861" y="2819041"/>
            <a:ext cx="5434534" cy="1065380"/>
            <a:chOff x="359861" y="2819041"/>
            <a:chExt cx="5434534" cy="106538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9861" y="3020421"/>
              <a:ext cx="4332346" cy="864000"/>
              <a:chOff x="359861" y="3020421"/>
              <a:chExt cx="4332346" cy="86400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31356" y="3586162"/>
                <a:ext cx="0" cy="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83861" y="3581608"/>
                <a:ext cx="1692000" cy="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692207" y="3020421"/>
                <a:ext cx="0" cy="86400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59983" y="3572351"/>
                <a:ext cx="0" cy="30600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59861" y="3484721"/>
                <a:ext cx="324000" cy="160020"/>
              </a:xfrm>
              <a:prstGeom prst="rect">
                <a:avLst/>
              </a:prstGeom>
              <a:noFill/>
              <a:ln w="28575">
                <a:solidFill>
                  <a:srgbClr val="1557AE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352363" y="3867971"/>
              <a:ext cx="2340000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786783" y="2819041"/>
              <a:ext cx="0" cy="21600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696395" y="3032052"/>
              <a:ext cx="1098000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208020" y="1688031"/>
            <a:ext cx="4442460" cy="3636605"/>
            <a:chOff x="3208020" y="1688031"/>
            <a:chExt cx="4442460" cy="3636605"/>
          </a:xfrm>
        </p:grpSpPr>
        <p:sp>
          <p:nvSpPr>
            <p:cNvPr id="29" name="矩形 28"/>
            <p:cNvSpPr/>
            <p:nvPr/>
          </p:nvSpPr>
          <p:spPr>
            <a:xfrm>
              <a:off x="3208020" y="4046220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208020" y="4829336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92340" y="1688031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92340" y="2477065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66160" y="2002361"/>
            <a:ext cx="4632960" cy="3137477"/>
            <a:chOff x="3566160" y="2002361"/>
            <a:chExt cx="4632960" cy="3137477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7650480" y="2018592"/>
              <a:ext cx="548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650480" y="2810713"/>
              <a:ext cx="548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566160" y="4349953"/>
              <a:ext cx="10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566160" y="5127193"/>
              <a:ext cx="10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182167" y="2002361"/>
              <a:ext cx="0" cy="1152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87687" y="2727838"/>
              <a:ext cx="0" cy="2412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74160" y="2738888"/>
              <a:ext cx="108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81780" y="3145674"/>
              <a:ext cx="360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3566160" y="5455412"/>
            <a:ext cx="5095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使能信号无效时，模块输出如何处理？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47520" y="2125034"/>
            <a:ext cx="6531140" cy="3154760"/>
            <a:chOff x="747520" y="2125034"/>
            <a:chExt cx="6531140" cy="3154760"/>
          </a:xfrm>
        </p:grpSpPr>
        <p:grpSp>
          <p:nvGrpSpPr>
            <p:cNvPr id="55" name="组合 54"/>
            <p:cNvGrpSpPr/>
            <p:nvPr/>
          </p:nvGrpSpPr>
          <p:grpSpPr>
            <a:xfrm>
              <a:off x="973647" y="2125034"/>
              <a:ext cx="6305013" cy="3154760"/>
              <a:chOff x="973647" y="2125034"/>
              <a:chExt cx="6305013" cy="3154760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230500" y="4471873"/>
                <a:ext cx="972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230500" y="5262609"/>
                <a:ext cx="972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6558660" y="2926645"/>
                <a:ext cx="72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6557100" y="2141501"/>
                <a:ext cx="72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221301" y="3277165"/>
                <a:ext cx="4356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567968" y="2125034"/>
                <a:ext cx="0" cy="1152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236407" y="3263794"/>
                <a:ext cx="0" cy="2016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981267" y="3564731"/>
                <a:ext cx="0" cy="360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973647" y="3928433"/>
                <a:ext cx="126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/>
            <p:cNvSpPr/>
            <p:nvPr/>
          </p:nvSpPr>
          <p:spPr>
            <a:xfrm>
              <a:off x="747520" y="4094062"/>
              <a:ext cx="151794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片选信号</a:t>
              </a:r>
              <a:endPara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1139675"/>
            <a:ext cx="6581775" cy="3762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59147" y="3791352"/>
            <a:ext cx="6918639" cy="937915"/>
            <a:chOff x="1413791" y="3886602"/>
            <a:chExt cx="6918639" cy="937915"/>
          </a:xfrm>
        </p:grpSpPr>
        <p:sp>
          <p:nvSpPr>
            <p:cNvPr id="7" name="矩形 6"/>
            <p:cNvSpPr/>
            <p:nvPr/>
          </p:nvSpPr>
          <p:spPr>
            <a:xfrm>
              <a:off x="2099055" y="4362852"/>
              <a:ext cx="62333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使能无效时，输出置为高阻态，不占用线路。</a:t>
              </a:r>
              <a:endPara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791" y="3886602"/>
              <a:ext cx="2105025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4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786423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三种描述方式的应用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位半加器、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位全加器模块的设计。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设计一个基本的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位算术逻辑运算（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）模块。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记录分析仿真波形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中完成设计并验证。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8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1602" y="1348426"/>
            <a:ext cx="1856882" cy="1452400"/>
            <a:chOff x="1421602" y="1348426"/>
            <a:chExt cx="1856882" cy="1452400"/>
          </a:xfrm>
        </p:grpSpPr>
        <p:sp>
          <p:nvSpPr>
            <p:cNvPr id="9" name="七边形 8"/>
            <p:cNvSpPr/>
            <p:nvPr/>
          </p:nvSpPr>
          <p:spPr>
            <a:xfrm>
              <a:off x="1839433" y="1714702"/>
              <a:ext cx="1439051" cy="719848"/>
            </a:xfrm>
            <a:custGeom>
              <a:avLst/>
              <a:gdLst>
                <a:gd name="connsiteX0" fmla="*/ -5 w 1992702"/>
                <a:gd name="connsiteY0" fmla="*/ 1026326 h 1595887"/>
                <a:gd name="connsiteX1" fmla="*/ 197339 w 1992702"/>
                <a:gd name="connsiteY1" fmla="*/ 316086 h 1595887"/>
                <a:gd name="connsiteX2" fmla="*/ 996351 w 1992702"/>
                <a:gd name="connsiteY2" fmla="*/ 0 h 1595887"/>
                <a:gd name="connsiteX3" fmla="*/ 1795363 w 1992702"/>
                <a:gd name="connsiteY3" fmla="*/ 316086 h 1595887"/>
                <a:gd name="connsiteX4" fmla="*/ 1992707 w 1992702"/>
                <a:gd name="connsiteY4" fmla="*/ 1026326 h 1595887"/>
                <a:gd name="connsiteX5" fmla="*/ 1439766 w 1992702"/>
                <a:gd name="connsiteY5" fmla="*/ 1595895 h 1595887"/>
                <a:gd name="connsiteX6" fmla="*/ 552936 w 1992702"/>
                <a:gd name="connsiteY6" fmla="*/ 1595895 h 1595887"/>
                <a:gd name="connsiteX7" fmla="*/ -5 w 1992702"/>
                <a:gd name="connsiteY7" fmla="*/ 1026326 h 1595887"/>
                <a:gd name="connsiteX0" fmla="*/ 0 w 1992712"/>
                <a:gd name="connsiteY0" fmla="*/ 710240 h 1279809"/>
                <a:gd name="connsiteX1" fmla="*/ 197344 w 1992712"/>
                <a:gd name="connsiteY1" fmla="*/ 0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710240 h 1279809"/>
                <a:gd name="connsiteX1" fmla="*/ 654544 w 1992712"/>
                <a:gd name="connsiteY1" fmla="*/ 698739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208772 w 1992712"/>
                <a:gd name="connsiteY3" fmla="*/ 43133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410962 w 1992712"/>
                <a:gd name="connsiteY3" fmla="*/ 12280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22723"/>
                <a:gd name="connsiteY0" fmla="*/ 11501 h 581070"/>
                <a:gd name="connsiteX1" fmla="*/ 654544 w 1922723"/>
                <a:gd name="connsiteY1" fmla="*/ 0 h 581070"/>
                <a:gd name="connsiteX2" fmla="*/ 944597 w 1922723"/>
                <a:gd name="connsiteY2" fmla="*/ 270510 h 581070"/>
                <a:gd name="connsiteX3" fmla="*/ 1410962 w 1922723"/>
                <a:gd name="connsiteY3" fmla="*/ 12280 h 581070"/>
                <a:gd name="connsiteX4" fmla="*/ 1922723 w 1922723"/>
                <a:gd name="connsiteY4" fmla="*/ 11501 h 581070"/>
                <a:gd name="connsiteX5" fmla="*/ 1439771 w 1922723"/>
                <a:gd name="connsiteY5" fmla="*/ 581070 h 581070"/>
                <a:gd name="connsiteX6" fmla="*/ 552941 w 1922723"/>
                <a:gd name="connsiteY6" fmla="*/ 581070 h 581070"/>
                <a:gd name="connsiteX7" fmla="*/ 0 w 1922723"/>
                <a:gd name="connsiteY7" fmla="*/ 11501 h 581070"/>
                <a:gd name="connsiteX0" fmla="*/ 0 w 1922723"/>
                <a:gd name="connsiteY0" fmla="*/ 0 h 569569"/>
                <a:gd name="connsiteX1" fmla="*/ 654545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0 h 569569"/>
                <a:gd name="connsiteX1" fmla="*/ 569003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44597 w 1922723"/>
                <a:gd name="connsiteY2" fmla="*/ 260225 h 570785"/>
                <a:gd name="connsiteX3" fmla="*/ 1410962 w 1922723"/>
                <a:gd name="connsiteY3" fmla="*/ 1995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44597 w 1922723"/>
                <a:gd name="connsiteY2" fmla="*/ 268514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91256 w 1922723"/>
                <a:gd name="connsiteY2" fmla="*/ 263372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91256 w 1922723"/>
                <a:gd name="connsiteY2" fmla="*/ 255083 h 570785"/>
                <a:gd name="connsiteX3" fmla="*/ 1146560 w 1922723"/>
                <a:gd name="connsiteY3" fmla="*/ 12280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868287"/>
                <a:gd name="connsiteY0" fmla="*/ 1216 h 570785"/>
                <a:gd name="connsiteX1" fmla="*/ 794522 w 1868287"/>
                <a:gd name="connsiteY1" fmla="*/ 0 h 570785"/>
                <a:gd name="connsiteX2" fmla="*/ 991256 w 1868287"/>
                <a:gd name="connsiteY2" fmla="*/ 255083 h 570785"/>
                <a:gd name="connsiteX3" fmla="*/ 1146560 w 1868287"/>
                <a:gd name="connsiteY3" fmla="*/ 12280 h 570785"/>
                <a:gd name="connsiteX4" fmla="*/ 1868287 w 1868287"/>
                <a:gd name="connsiteY4" fmla="*/ 1216 h 570785"/>
                <a:gd name="connsiteX5" fmla="*/ 1439771 w 1868287"/>
                <a:gd name="connsiteY5" fmla="*/ 570785 h 570785"/>
                <a:gd name="connsiteX6" fmla="*/ 552941 w 1868287"/>
                <a:gd name="connsiteY6" fmla="*/ 570785 h 570785"/>
                <a:gd name="connsiteX7" fmla="*/ 0 w 1868287"/>
                <a:gd name="connsiteY7" fmla="*/ 1216 h 570785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61018 w 1782745"/>
                <a:gd name="connsiteY3" fmla="*/ 21348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37688 w 1782745"/>
                <a:gd name="connsiteY3" fmla="*/ 779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5662"/>
                <a:gd name="connsiteY0" fmla="*/ 0 h 579853"/>
                <a:gd name="connsiteX1" fmla="*/ 708980 w 1785662"/>
                <a:gd name="connsiteY1" fmla="*/ 9068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4101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66849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87263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72682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71081"/>
                <a:gd name="connsiteY0" fmla="*/ 1149 h 581002"/>
                <a:gd name="connsiteX1" fmla="*/ 706064 w 1771081"/>
                <a:gd name="connsiteY1" fmla="*/ 2504 h 581002"/>
                <a:gd name="connsiteX2" fmla="*/ 882384 w 1771081"/>
                <a:gd name="connsiteY2" fmla="*/ 298081 h 581002"/>
                <a:gd name="connsiteX3" fmla="*/ 1058101 w 1771081"/>
                <a:gd name="connsiteY3" fmla="*/ 0 h 581002"/>
                <a:gd name="connsiteX4" fmla="*/ 1771081 w 1771081"/>
                <a:gd name="connsiteY4" fmla="*/ 1791 h 581002"/>
                <a:gd name="connsiteX5" fmla="*/ 1339648 w 1771081"/>
                <a:gd name="connsiteY5" fmla="*/ 581002 h 581002"/>
                <a:gd name="connsiteX6" fmla="*/ 452818 w 1771081"/>
                <a:gd name="connsiteY6" fmla="*/ 581002 h 581002"/>
                <a:gd name="connsiteX7" fmla="*/ 0 w 1771081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339648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409637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2930"/>
                <a:gd name="connsiteX1" fmla="*/ 706064 w 1762332"/>
                <a:gd name="connsiteY1" fmla="*/ 2504 h 582930"/>
                <a:gd name="connsiteX2" fmla="*/ 882384 w 1762332"/>
                <a:gd name="connsiteY2" fmla="*/ 298081 h 582930"/>
                <a:gd name="connsiteX3" fmla="*/ 1058101 w 1762332"/>
                <a:gd name="connsiteY3" fmla="*/ 0 h 582930"/>
                <a:gd name="connsiteX4" fmla="*/ 1762332 w 1762332"/>
                <a:gd name="connsiteY4" fmla="*/ 1791 h 582930"/>
                <a:gd name="connsiteX5" fmla="*/ 1409637 w 1762332"/>
                <a:gd name="connsiteY5" fmla="*/ 581002 h 582930"/>
                <a:gd name="connsiteX6" fmla="*/ 362415 w 1762332"/>
                <a:gd name="connsiteY6" fmla="*/ 582930 h 582930"/>
                <a:gd name="connsiteX7" fmla="*/ 0 w 1762332"/>
                <a:gd name="connsiteY7" fmla="*/ 1149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332" h="582930">
                  <a:moveTo>
                    <a:pt x="0" y="1149"/>
                  </a:moveTo>
                  <a:lnTo>
                    <a:pt x="706064" y="2504"/>
                  </a:lnTo>
                  <a:lnTo>
                    <a:pt x="882384" y="298081"/>
                  </a:lnTo>
                  <a:lnTo>
                    <a:pt x="1058101" y="0"/>
                  </a:lnTo>
                  <a:lnTo>
                    <a:pt x="1762332" y="1791"/>
                  </a:lnTo>
                  <a:lnTo>
                    <a:pt x="1409637" y="581002"/>
                  </a:lnTo>
                  <a:lnTo>
                    <a:pt x="362415" y="582930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81479" y="2080978"/>
              <a:ext cx="158194" cy="173036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+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420845" y="2524601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S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34816" y="1348426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B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96477" y="1348426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A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21602" y="1949598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out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778215" y="2080978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>
              <a:off x="2493319" y="2483757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2062312" y="1660702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2918928" y="1660702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009604" y="1340741"/>
            <a:ext cx="2393414" cy="1452400"/>
            <a:chOff x="3347580" y="2157969"/>
            <a:chExt cx="2393414" cy="1452400"/>
          </a:xfrm>
        </p:grpSpPr>
        <p:sp>
          <p:nvSpPr>
            <p:cNvPr id="27" name="七边形 8"/>
            <p:cNvSpPr/>
            <p:nvPr/>
          </p:nvSpPr>
          <p:spPr>
            <a:xfrm>
              <a:off x="3765411" y="2524245"/>
              <a:ext cx="1439051" cy="719848"/>
            </a:xfrm>
            <a:custGeom>
              <a:avLst/>
              <a:gdLst>
                <a:gd name="connsiteX0" fmla="*/ -5 w 1992702"/>
                <a:gd name="connsiteY0" fmla="*/ 1026326 h 1595887"/>
                <a:gd name="connsiteX1" fmla="*/ 197339 w 1992702"/>
                <a:gd name="connsiteY1" fmla="*/ 316086 h 1595887"/>
                <a:gd name="connsiteX2" fmla="*/ 996351 w 1992702"/>
                <a:gd name="connsiteY2" fmla="*/ 0 h 1595887"/>
                <a:gd name="connsiteX3" fmla="*/ 1795363 w 1992702"/>
                <a:gd name="connsiteY3" fmla="*/ 316086 h 1595887"/>
                <a:gd name="connsiteX4" fmla="*/ 1992707 w 1992702"/>
                <a:gd name="connsiteY4" fmla="*/ 1026326 h 1595887"/>
                <a:gd name="connsiteX5" fmla="*/ 1439766 w 1992702"/>
                <a:gd name="connsiteY5" fmla="*/ 1595895 h 1595887"/>
                <a:gd name="connsiteX6" fmla="*/ 552936 w 1992702"/>
                <a:gd name="connsiteY6" fmla="*/ 1595895 h 1595887"/>
                <a:gd name="connsiteX7" fmla="*/ -5 w 1992702"/>
                <a:gd name="connsiteY7" fmla="*/ 1026326 h 1595887"/>
                <a:gd name="connsiteX0" fmla="*/ 0 w 1992712"/>
                <a:gd name="connsiteY0" fmla="*/ 710240 h 1279809"/>
                <a:gd name="connsiteX1" fmla="*/ 197344 w 1992712"/>
                <a:gd name="connsiteY1" fmla="*/ 0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710240 h 1279809"/>
                <a:gd name="connsiteX1" fmla="*/ 654544 w 1992712"/>
                <a:gd name="connsiteY1" fmla="*/ 698739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208772 w 1992712"/>
                <a:gd name="connsiteY3" fmla="*/ 43133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410962 w 1992712"/>
                <a:gd name="connsiteY3" fmla="*/ 12280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22723"/>
                <a:gd name="connsiteY0" fmla="*/ 11501 h 581070"/>
                <a:gd name="connsiteX1" fmla="*/ 654544 w 1922723"/>
                <a:gd name="connsiteY1" fmla="*/ 0 h 581070"/>
                <a:gd name="connsiteX2" fmla="*/ 944597 w 1922723"/>
                <a:gd name="connsiteY2" fmla="*/ 270510 h 581070"/>
                <a:gd name="connsiteX3" fmla="*/ 1410962 w 1922723"/>
                <a:gd name="connsiteY3" fmla="*/ 12280 h 581070"/>
                <a:gd name="connsiteX4" fmla="*/ 1922723 w 1922723"/>
                <a:gd name="connsiteY4" fmla="*/ 11501 h 581070"/>
                <a:gd name="connsiteX5" fmla="*/ 1439771 w 1922723"/>
                <a:gd name="connsiteY5" fmla="*/ 581070 h 581070"/>
                <a:gd name="connsiteX6" fmla="*/ 552941 w 1922723"/>
                <a:gd name="connsiteY6" fmla="*/ 581070 h 581070"/>
                <a:gd name="connsiteX7" fmla="*/ 0 w 1922723"/>
                <a:gd name="connsiteY7" fmla="*/ 11501 h 581070"/>
                <a:gd name="connsiteX0" fmla="*/ 0 w 1922723"/>
                <a:gd name="connsiteY0" fmla="*/ 0 h 569569"/>
                <a:gd name="connsiteX1" fmla="*/ 654545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0 h 569569"/>
                <a:gd name="connsiteX1" fmla="*/ 569003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44597 w 1922723"/>
                <a:gd name="connsiteY2" fmla="*/ 260225 h 570785"/>
                <a:gd name="connsiteX3" fmla="*/ 1410962 w 1922723"/>
                <a:gd name="connsiteY3" fmla="*/ 1995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44597 w 1922723"/>
                <a:gd name="connsiteY2" fmla="*/ 268514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91256 w 1922723"/>
                <a:gd name="connsiteY2" fmla="*/ 263372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91256 w 1922723"/>
                <a:gd name="connsiteY2" fmla="*/ 255083 h 570785"/>
                <a:gd name="connsiteX3" fmla="*/ 1146560 w 1922723"/>
                <a:gd name="connsiteY3" fmla="*/ 12280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868287"/>
                <a:gd name="connsiteY0" fmla="*/ 1216 h 570785"/>
                <a:gd name="connsiteX1" fmla="*/ 794522 w 1868287"/>
                <a:gd name="connsiteY1" fmla="*/ 0 h 570785"/>
                <a:gd name="connsiteX2" fmla="*/ 991256 w 1868287"/>
                <a:gd name="connsiteY2" fmla="*/ 255083 h 570785"/>
                <a:gd name="connsiteX3" fmla="*/ 1146560 w 1868287"/>
                <a:gd name="connsiteY3" fmla="*/ 12280 h 570785"/>
                <a:gd name="connsiteX4" fmla="*/ 1868287 w 1868287"/>
                <a:gd name="connsiteY4" fmla="*/ 1216 h 570785"/>
                <a:gd name="connsiteX5" fmla="*/ 1439771 w 1868287"/>
                <a:gd name="connsiteY5" fmla="*/ 570785 h 570785"/>
                <a:gd name="connsiteX6" fmla="*/ 552941 w 1868287"/>
                <a:gd name="connsiteY6" fmla="*/ 570785 h 570785"/>
                <a:gd name="connsiteX7" fmla="*/ 0 w 1868287"/>
                <a:gd name="connsiteY7" fmla="*/ 1216 h 570785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61018 w 1782745"/>
                <a:gd name="connsiteY3" fmla="*/ 21348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37688 w 1782745"/>
                <a:gd name="connsiteY3" fmla="*/ 779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5662"/>
                <a:gd name="connsiteY0" fmla="*/ 0 h 579853"/>
                <a:gd name="connsiteX1" fmla="*/ 708980 w 1785662"/>
                <a:gd name="connsiteY1" fmla="*/ 9068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4101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66849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87263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72682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71081"/>
                <a:gd name="connsiteY0" fmla="*/ 1149 h 581002"/>
                <a:gd name="connsiteX1" fmla="*/ 706064 w 1771081"/>
                <a:gd name="connsiteY1" fmla="*/ 2504 h 581002"/>
                <a:gd name="connsiteX2" fmla="*/ 882384 w 1771081"/>
                <a:gd name="connsiteY2" fmla="*/ 298081 h 581002"/>
                <a:gd name="connsiteX3" fmla="*/ 1058101 w 1771081"/>
                <a:gd name="connsiteY3" fmla="*/ 0 h 581002"/>
                <a:gd name="connsiteX4" fmla="*/ 1771081 w 1771081"/>
                <a:gd name="connsiteY4" fmla="*/ 1791 h 581002"/>
                <a:gd name="connsiteX5" fmla="*/ 1339648 w 1771081"/>
                <a:gd name="connsiteY5" fmla="*/ 581002 h 581002"/>
                <a:gd name="connsiteX6" fmla="*/ 452818 w 1771081"/>
                <a:gd name="connsiteY6" fmla="*/ 581002 h 581002"/>
                <a:gd name="connsiteX7" fmla="*/ 0 w 1771081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339648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409637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2930"/>
                <a:gd name="connsiteX1" fmla="*/ 706064 w 1762332"/>
                <a:gd name="connsiteY1" fmla="*/ 2504 h 582930"/>
                <a:gd name="connsiteX2" fmla="*/ 882384 w 1762332"/>
                <a:gd name="connsiteY2" fmla="*/ 298081 h 582930"/>
                <a:gd name="connsiteX3" fmla="*/ 1058101 w 1762332"/>
                <a:gd name="connsiteY3" fmla="*/ 0 h 582930"/>
                <a:gd name="connsiteX4" fmla="*/ 1762332 w 1762332"/>
                <a:gd name="connsiteY4" fmla="*/ 1791 h 582930"/>
                <a:gd name="connsiteX5" fmla="*/ 1409637 w 1762332"/>
                <a:gd name="connsiteY5" fmla="*/ 581002 h 582930"/>
                <a:gd name="connsiteX6" fmla="*/ 362415 w 1762332"/>
                <a:gd name="connsiteY6" fmla="*/ 582930 h 582930"/>
                <a:gd name="connsiteX7" fmla="*/ 0 w 1762332"/>
                <a:gd name="connsiteY7" fmla="*/ 1149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332" h="582930">
                  <a:moveTo>
                    <a:pt x="0" y="1149"/>
                  </a:moveTo>
                  <a:lnTo>
                    <a:pt x="706064" y="2504"/>
                  </a:lnTo>
                  <a:lnTo>
                    <a:pt x="882384" y="298081"/>
                  </a:lnTo>
                  <a:lnTo>
                    <a:pt x="1058101" y="0"/>
                  </a:lnTo>
                  <a:lnTo>
                    <a:pt x="1762332" y="1791"/>
                  </a:lnTo>
                  <a:lnTo>
                    <a:pt x="1409637" y="581002"/>
                  </a:lnTo>
                  <a:lnTo>
                    <a:pt x="362415" y="582930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07457" y="2890521"/>
              <a:ext cx="158194" cy="173036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+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46823" y="3334144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S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760794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B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22455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A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47580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out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704193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4419297" y="3293300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3988290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5400000">
              <a:off x="4844906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158639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in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56360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7" name="表格 66"/>
          <p:cNvGraphicFramePr>
            <a:graphicFrameLocks noGrp="1"/>
          </p:cNvGraphicFramePr>
          <p:nvPr>
            <p:extLst/>
          </p:nvPr>
        </p:nvGraphicFramePr>
        <p:xfrm>
          <a:off x="1589849" y="3061528"/>
          <a:ext cx="19382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54">
                  <a:extLst>
                    <a:ext uri="{9D8B030D-6E8A-4147-A177-3AD203B41FA5}">
                      <a16:colId xmlns:a16="http://schemas.microsoft.com/office/drawing/2014/main" val="166779360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3944073896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1548836531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967553854"/>
                    </a:ext>
                  </a:extLst>
                </a:gridCol>
              </a:tblGrid>
              <a:tr h="2706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21106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3808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56401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58516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99937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/>
          </p:nvPr>
        </p:nvGraphicFramePr>
        <p:xfrm>
          <a:off x="4938613" y="3061528"/>
          <a:ext cx="23934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83">
                  <a:extLst>
                    <a:ext uri="{9D8B030D-6E8A-4147-A177-3AD203B41FA5}">
                      <a16:colId xmlns:a16="http://schemas.microsoft.com/office/drawing/2014/main" val="1120367723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166779360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3944073896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1548836531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967553854"/>
                    </a:ext>
                  </a:extLst>
                </a:gridCol>
              </a:tblGrid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in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2110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3808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5640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5851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9993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6752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038450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7973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52316"/>
                  </a:ext>
                </a:extLst>
              </a:tr>
            </a:tbl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1613508" y="5126156"/>
            <a:ext cx="1016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+mj-lt"/>
              </a:rPr>
              <a:t>S = A+B</a:t>
            </a:r>
          </a:p>
          <a:p>
            <a:r>
              <a:rPr lang="en-US" altLang="zh-CN" sz="1400" b="1" dirty="0">
                <a:latin typeface="+mj-lt"/>
              </a:rPr>
              <a:t>C</a:t>
            </a:r>
            <a:r>
              <a:rPr lang="en-US" altLang="zh-CN" sz="1400" b="1" baseline="-25000" dirty="0">
                <a:latin typeface="+mj-lt"/>
              </a:rPr>
              <a:t>out</a:t>
            </a:r>
            <a:r>
              <a:rPr lang="en-US" altLang="zh-CN" sz="1400" b="1" dirty="0">
                <a:latin typeface="+mj-lt"/>
              </a:rPr>
              <a:t> = A+B</a:t>
            </a:r>
            <a:endParaRPr lang="zh-CN" altLang="en-US" sz="1400" b="1" dirty="0">
              <a:latin typeface="+mj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96480" y="5916171"/>
            <a:ext cx="22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j-lt"/>
              </a:rPr>
              <a:t>S = A+B+C</a:t>
            </a:r>
            <a:r>
              <a:rPr lang="en-US" altLang="zh-CN" sz="1400" b="1" baseline="-25000" dirty="0">
                <a:latin typeface="+mj-lt"/>
              </a:rPr>
              <a:t>in</a:t>
            </a:r>
          </a:p>
          <a:p>
            <a:r>
              <a:rPr lang="en-US" altLang="zh-CN" sz="1400" b="1" dirty="0">
                <a:latin typeface="+mj-lt"/>
              </a:rPr>
              <a:t>C</a:t>
            </a:r>
            <a:r>
              <a:rPr lang="en-US" altLang="zh-CN" sz="1400" b="1" baseline="-25000" dirty="0">
                <a:latin typeface="+mj-lt"/>
              </a:rPr>
              <a:t>out</a:t>
            </a:r>
            <a:r>
              <a:rPr lang="en-US" altLang="zh-CN" sz="1400" b="1" dirty="0">
                <a:latin typeface="+mj-lt"/>
              </a:rPr>
              <a:t> = AB + AC</a:t>
            </a:r>
            <a:r>
              <a:rPr lang="en-US" altLang="zh-CN" sz="1400" b="1" baseline="-25000" dirty="0">
                <a:latin typeface="+mj-lt"/>
              </a:rPr>
              <a:t>in </a:t>
            </a:r>
            <a:r>
              <a:rPr lang="en-US" altLang="zh-CN" sz="1400" b="1" dirty="0">
                <a:latin typeface="+mj-lt"/>
              </a:rPr>
              <a:t>+ BC</a:t>
            </a:r>
            <a:r>
              <a:rPr lang="en-US" altLang="zh-CN" sz="1400" b="1" baseline="-25000" dirty="0">
                <a:latin typeface="+mj-lt"/>
              </a:rPr>
              <a:t>in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2BDF0F1-AD4D-4BF6-9579-27DE9AA76EF9}"/>
              </a:ext>
            </a:extLst>
          </p:cNvPr>
          <p:cNvSpPr/>
          <p:nvPr/>
        </p:nvSpPr>
        <p:spPr>
          <a:xfrm>
            <a:off x="2292275" y="5436870"/>
            <a:ext cx="130885" cy="136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37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7" y="1217237"/>
            <a:ext cx="2880000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97" y="3123354"/>
            <a:ext cx="5412272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20" y="1636895"/>
            <a:ext cx="5329899" cy="13206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63" y="4840564"/>
            <a:ext cx="6080862" cy="16379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</p:spTree>
    <p:extLst>
      <p:ext uri="{BB962C8B-B14F-4D97-AF65-F5344CB8AC3E}">
        <p14:creationId xmlns:p14="http://schemas.microsoft.com/office/powerpoint/2010/main" val="13637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2970"/>
          <a:stretch/>
        </p:blipFill>
        <p:spPr>
          <a:xfrm>
            <a:off x="753066" y="3444365"/>
            <a:ext cx="5413695" cy="30352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436" b="1695"/>
          <a:stretch/>
        </p:blipFill>
        <p:spPr>
          <a:xfrm>
            <a:off x="3824045" y="1262794"/>
            <a:ext cx="5064104" cy="274634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7643" y="1510463"/>
            <a:ext cx="2393414" cy="1750848"/>
            <a:chOff x="4760794" y="3457969"/>
            <a:chExt cx="2393414" cy="1750848"/>
          </a:xfrm>
        </p:grpSpPr>
        <p:sp>
          <p:nvSpPr>
            <p:cNvPr id="9" name="七边形 8"/>
            <p:cNvSpPr/>
            <p:nvPr/>
          </p:nvSpPr>
          <p:spPr>
            <a:xfrm>
              <a:off x="5178625" y="3976645"/>
              <a:ext cx="1439051" cy="719848"/>
            </a:xfrm>
            <a:custGeom>
              <a:avLst/>
              <a:gdLst>
                <a:gd name="connsiteX0" fmla="*/ -5 w 1992702"/>
                <a:gd name="connsiteY0" fmla="*/ 1026326 h 1595887"/>
                <a:gd name="connsiteX1" fmla="*/ 197339 w 1992702"/>
                <a:gd name="connsiteY1" fmla="*/ 316086 h 1595887"/>
                <a:gd name="connsiteX2" fmla="*/ 996351 w 1992702"/>
                <a:gd name="connsiteY2" fmla="*/ 0 h 1595887"/>
                <a:gd name="connsiteX3" fmla="*/ 1795363 w 1992702"/>
                <a:gd name="connsiteY3" fmla="*/ 316086 h 1595887"/>
                <a:gd name="connsiteX4" fmla="*/ 1992707 w 1992702"/>
                <a:gd name="connsiteY4" fmla="*/ 1026326 h 1595887"/>
                <a:gd name="connsiteX5" fmla="*/ 1439766 w 1992702"/>
                <a:gd name="connsiteY5" fmla="*/ 1595895 h 1595887"/>
                <a:gd name="connsiteX6" fmla="*/ 552936 w 1992702"/>
                <a:gd name="connsiteY6" fmla="*/ 1595895 h 1595887"/>
                <a:gd name="connsiteX7" fmla="*/ -5 w 1992702"/>
                <a:gd name="connsiteY7" fmla="*/ 1026326 h 1595887"/>
                <a:gd name="connsiteX0" fmla="*/ 0 w 1992712"/>
                <a:gd name="connsiteY0" fmla="*/ 710240 h 1279809"/>
                <a:gd name="connsiteX1" fmla="*/ 197344 w 1992712"/>
                <a:gd name="connsiteY1" fmla="*/ 0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710240 h 1279809"/>
                <a:gd name="connsiteX1" fmla="*/ 654544 w 1992712"/>
                <a:gd name="connsiteY1" fmla="*/ 698739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208772 w 1992712"/>
                <a:gd name="connsiteY3" fmla="*/ 43133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410962 w 1992712"/>
                <a:gd name="connsiteY3" fmla="*/ 12280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22723"/>
                <a:gd name="connsiteY0" fmla="*/ 11501 h 581070"/>
                <a:gd name="connsiteX1" fmla="*/ 654544 w 1922723"/>
                <a:gd name="connsiteY1" fmla="*/ 0 h 581070"/>
                <a:gd name="connsiteX2" fmla="*/ 944597 w 1922723"/>
                <a:gd name="connsiteY2" fmla="*/ 270510 h 581070"/>
                <a:gd name="connsiteX3" fmla="*/ 1410962 w 1922723"/>
                <a:gd name="connsiteY3" fmla="*/ 12280 h 581070"/>
                <a:gd name="connsiteX4" fmla="*/ 1922723 w 1922723"/>
                <a:gd name="connsiteY4" fmla="*/ 11501 h 581070"/>
                <a:gd name="connsiteX5" fmla="*/ 1439771 w 1922723"/>
                <a:gd name="connsiteY5" fmla="*/ 581070 h 581070"/>
                <a:gd name="connsiteX6" fmla="*/ 552941 w 1922723"/>
                <a:gd name="connsiteY6" fmla="*/ 581070 h 581070"/>
                <a:gd name="connsiteX7" fmla="*/ 0 w 1922723"/>
                <a:gd name="connsiteY7" fmla="*/ 11501 h 581070"/>
                <a:gd name="connsiteX0" fmla="*/ 0 w 1922723"/>
                <a:gd name="connsiteY0" fmla="*/ 0 h 569569"/>
                <a:gd name="connsiteX1" fmla="*/ 654545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0 h 569569"/>
                <a:gd name="connsiteX1" fmla="*/ 569003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44597 w 1922723"/>
                <a:gd name="connsiteY2" fmla="*/ 260225 h 570785"/>
                <a:gd name="connsiteX3" fmla="*/ 1410962 w 1922723"/>
                <a:gd name="connsiteY3" fmla="*/ 1995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44597 w 1922723"/>
                <a:gd name="connsiteY2" fmla="*/ 268514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91256 w 1922723"/>
                <a:gd name="connsiteY2" fmla="*/ 263372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91256 w 1922723"/>
                <a:gd name="connsiteY2" fmla="*/ 255083 h 570785"/>
                <a:gd name="connsiteX3" fmla="*/ 1146560 w 1922723"/>
                <a:gd name="connsiteY3" fmla="*/ 12280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868287"/>
                <a:gd name="connsiteY0" fmla="*/ 1216 h 570785"/>
                <a:gd name="connsiteX1" fmla="*/ 794522 w 1868287"/>
                <a:gd name="connsiteY1" fmla="*/ 0 h 570785"/>
                <a:gd name="connsiteX2" fmla="*/ 991256 w 1868287"/>
                <a:gd name="connsiteY2" fmla="*/ 255083 h 570785"/>
                <a:gd name="connsiteX3" fmla="*/ 1146560 w 1868287"/>
                <a:gd name="connsiteY3" fmla="*/ 12280 h 570785"/>
                <a:gd name="connsiteX4" fmla="*/ 1868287 w 1868287"/>
                <a:gd name="connsiteY4" fmla="*/ 1216 h 570785"/>
                <a:gd name="connsiteX5" fmla="*/ 1439771 w 1868287"/>
                <a:gd name="connsiteY5" fmla="*/ 570785 h 570785"/>
                <a:gd name="connsiteX6" fmla="*/ 552941 w 1868287"/>
                <a:gd name="connsiteY6" fmla="*/ 570785 h 570785"/>
                <a:gd name="connsiteX7" fmla="*/ 0 w 1868287"/>
                <a:gd name="connsiteY7" fmla="*/ 1216 h 570785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61018 w 1782745"/>
                <a:gd name="connsiteY3" fmla="*/ 21348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37688 w 1782745"/>
                <a:gd name="connsiteY3" fmla="*/ 779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5662"/>
                <a:gd name="connsiteY0" fmla="*/ 0 h 579853"/>
                <a:gd name="connsiteX1" fmla="*/ 708980 w 1785662"/>
                <a:gd name="connsiteY1" fmla="*/ 9068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4101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66849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87263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72682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71081"/>
                <a:gd name="connsiteY0" fmla="*/ 1149 h 581002"/>
                <a:gd name="connsiteX1" fmla="*/ 706064 w 1771081"/>
                <a:gd name="connsiteY1" fmla="*/ 2504 h 581002"/>
                <a:gd name="connsiteX2" fmla="*/ 882384 w 1771081"/>
                <a:gd name="connsiteY2" fmla="*/ 298081 h 581002"/>
                <a:gd name="connsiteX3" fmla="*/ 1058101 w 1771081"/>
                <a:gd name="connsiteY3" fmla="*/ 0 h 581002"/>
                <a:gd name="connsiteX4" fmla="*/ 1771081 w 1771081"/>
                <a:gd name="connsiteY4" fmla="*/ 1791 h 581002"/>
                <a:gd name="connsiteX5" fmla="*/ 1339648 w 1771081"/>
                <a:gd name="connsiteY5" fmla="*/ 581002 h 581002"/>
                <a:gd name="connsiteX6" fmla="*/ 452818 w 1771081"/>
                <a:gd name="connsiteY6" fmla="*/ 581002 h 581002"/>
                <a:gd name="connsiteX7" fmla="*/ 0 w 1771081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339648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409637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2930"/>
                <a:gd name="connsiteX1" fmla="*/ 706064 w 1762332"/>
                <a:gd name="connsiteY1" fmla="*/ 2504 h 582930"/>
                <a:gd name="connsiteX2" fmla="*/ 882384 w 1762332"/>
                <a:gd name="connsiteY2" fmla="*/ 298081 h 582930"/>
                <a:gd name="connsiteX3" fmla="*/ 1058101 w 1762332"/>
                <a:gd name="connsiteY3" fmla="*/ 0 h 582930"/>
                <a:gd name="connsiteX4" fmla="*/ 1762332 w 1762332"/>
                <a:gd name="connsiteY4" fmla="*/ 1791 h 582930"/>
                <a:gd name="connsiteX5" fmla="*/ 1409637 w 1762332"/>
                <a:gd name="connsiteY5" fmla="*/ 581002 h 582930"/>
                <a:gd name="connsiteX6" fmla="*/ 362415 w 1762332"/>
                <a:gd name="connsiteY6" fmla="*/ 582930 h 582930"/>
                <a:gd name="connsiteX7" fmla="*/ 0 w 1762332"/>
                <a:gd name="connsiteY7" fmla="*/ 1149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332" h="582930">
                  <a:moveTo>
                    <a:pt x="0" y="1149"/>
                  </a:moveTo>
                  <a:lnTo>
                    <a:pt x="706064" y="2504"/>
                  </a:lnTo>
                  <a:lnTo>
                    <a:pt x="882384" y="298081"/>
                  </a:lnTo>
                  <a:lnTo>
                    <a:pt x="1058101" y="0"/>
                  </a:lnTo>
                  <a:lnTo>
                    <a:pt x="1762332" y="1791"/>
                  </a:lnTo>
                  <a:lnTo>
                    <a:pt x="1409637" y="581002"/>
                  </a:lnTo>
                  <a:lnTo>
                    <a:pt x="362415" y="582930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820671" y="4342921"/>
              <a:ext cx="158194" cy="173036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+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037" y="4932592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S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74008" y="34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B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35669" y="34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A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60794" y="42115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out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117407" y="43429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5742511" y="4835700"/>
              <a:ext cx="28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>
              <a:off x="6168120" y="3828495"/>
              <a:ext cx="28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571853" y="42115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in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469574" y="43429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5316137" y="3835545"/>
              <a:ext cx="28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6200271" y="3754678"/>
              <a:ext cx="367183" cy="183056"/>
              <a:chOff x="6200271" y="3754678"/>
              <a:chExt cx="367183" cy="18305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384126" y="3754678"/>
                <a:ext cx="183328" cy="183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b="1" dirty="0">
                    <a:ln>
                      <a:solidFill>
                        <a:schemeClr val="bg1"/>
                      </a:solidFill>
                    </a:ln>
                    <a:latin typeface="方正小标宋简体" panose="03000509000000000000" pitchFamily="65" charset="-122"/>
                    <a:ea typeface="方正小标宋简体" panose="03000509000000000000" pitchFamily="65" charset="-122"/>
                  </a:rPr>
                  <a:t>N</a:t>
                </a:r>
                <a:endParaRPr lang="zh-CN" altLang="en-US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rot="8100000">
                <a:off x="6200271" y="3827156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5349718" y="3754678"/>
              <a:ext cx="367183" cy="183056"/>
              <a:chOff x="6200271" y="3754678"/>
              <a:chExt cx="367183" cy="18305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384126" y="3754678"/>
                <a:ext cx="183328" cy="183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b="1" dirty="0">
                    <a:ln>
                      <a:solidFill>
                        <a:schemeClr val="bg1"/>
                      </a:solidFill>
                    </a:ln>
                    <a:latin typeface="方正小标宋简体" panose="03000509000000000000" pitchFamily="65" charset="-122"/>
                    <a:ea typeface="方正小标宋简体" panose="03000509000000000000" pitchFamily="65" charset="-122"/>
                  </a:rPr>
                  <a:t>N</a:t>
                </a:r>
                <a:endParaRPr lang="zh-CN" altLang="en-US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rot="8100000">
                <a:off x="6200271" y="3827156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5779085" y="4749538"/>
              <a:ext cx="367183" cy="183056"/>
              <a:chOff x="6200271" y="3754678"/>
              <a:chExt cx="367183" cy="18305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384126" y="3754678"/>
                <a:ext cx="183328" cy="183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b="1" dirty="0">
                    <a:ln>
                      <a:solidFill>
                        <a:schemeClr val="bg1"/>
                      </a:solidFill>
                    </a:ln>
                    <a:latin typeface="方正小标宋简体" panose="03000509000000000000" pitchFamily="65" charset="-122"/>
                    <a:ea typeface="方正小标宋简体" panose="03000509000000000000" pitchFamily="65" charset="-122"/>
                  </a:rPr>
                  <a:t>N</a:t>
                </a:r>
                <a:endParaRPr lang="zh-CN" altLang="en-US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rot="8100000">
                <a:off x="6200271" y="3827156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矩形 29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</p:spTree>
    <p:extLst>
      <p:ext uri="{BB962C8B-B14F-4D97-AF65-F5344CB8AC3E}">
        <p14:creationId xmlns:p14="http://schemas.microsoft.com/office/powerpoint/2010/main" val="17968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2809007" y="2291393"/>
          <a:ext cx="5886419" cy="381750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0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0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ALU_OP[3:0]</a:t>
                      </a:r>
                      <a:endParaRPr lang="en-US" sz="1700" b="1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ALU</a:t>
                      </a:r>
                      <a:r>
                        <a:rPr lang="zh-CN" alt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700" b="1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功能说明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0000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and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按位与运算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0001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按位或运算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0010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按位异或运算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0011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按位或非运算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0100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add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算术加运算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0101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sub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算术减运算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0110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slt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若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A&lt;B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，则输出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1;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否则输出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0111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sll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逻辑左移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所指定的位数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581024" y="1329199"/>
            <a:ext cx="8114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功能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ALU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，通过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根控制线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ALU_OP[3:0]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来选择其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种功能，功能见表所示。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726130"/>
            <a:ext cx="2392612" cy="32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3" y="1217237"/>
            <a:ext cx="7707720" cy="3509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4765"/>
          <a:stretch/>
        </p:blipFill>
        <p:spPr>
          <a:xfrm>
            <a:off x="3555959" y="1918953"/>
            <a:ext cx="4872048" cy="457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4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161" b="1756"/>
          <a:stretch/>
        </p:blipFill>
        <p:spPr>
          <a:xfrm>
            <a:off x="101572" y="1217237"/>
            <a:ext cx="9000000" cy="398302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83856" y="2316165"/>
            <a:ext cx="371475" cy="1135853"/>
            <a:chOff x="4183856" y="2316165"/>
            <a:chExt cx="371475" cy="1135853"/>
          </a:xfrm>
        </p:grpSpPr>
        <p:sp>
          <p:nvSpPr>
            <p:cNvPr id="5" name="梯形 4"/>
            <p:cNvSpPr/>
            <p:nvPr/>
          </p:nvSpPr>
          <p:spPr>
            <a:xfrm rot="5400000">
              <a:off x="3819524" y="2765429"/>
              <a:ext cx="1100139" cy="201612"/>
            </a:xfrm>
            <a:prstGeom prst="trapezoid">
              <a:avLst>
                <a:gd name="adj" fmla="val 50197"/>
              </a:avLst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470400" y="2867025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183856" y="244316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183856" y="2564267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83856" y="2685371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83856" y="2806475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83856" y="2927579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183856" y="304868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183856" y="3169787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183856" y="3290888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4323157" y="340955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24432" y="1684020"/>
            <a:ext cx="4241190" cy="1915686"/>
            <a:chOff x="124432" y="1684020"/>
            <a:chExt cx="4241190" cy="191568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231356" y="3586162"/>
              <a:ext cx="11342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38908" y="1772602"/>
              <a:ext cx="28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31356" y="1756491"/>
              <a:ext cx="15552" cy="1829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365622" y="3440114"/>
              <a:ext cx="0" cy="159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24432" y="1684020"/>
              <a:ext cx="324000" cy="160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2441614" y="5506966"/>
            <a:ext cx="4252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层次结构设计方法及应用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139675"/>
            <a:ext cx="5086816" cy="4027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68" y="1217237"/>
            <a:ext cx="4069998" cy="542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064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22413</TotalTime>
  <Words>432</Words>
  <Application>Microsoft Office PowerPoint</Application>
  <PresentationFormat>全屏显示(4:3)</PresentationFormat>
  <Paragraphs>152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方正小标宋简体</vt:lpstr>
      <vt:lpstr>黑体</vt:lpstr>
      <vt:lpstr>隶书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longxiang wang</cp:lastModifiedBy>
  <cp:revision>2141</cp:revision>
  <cp:lastPrinted>2015-09-08T03:57:00Z</cp:lastPrinted>
  <dcterms:created xsi:type="dcterms:W3CDTF">2015-09-04T08:06:00Z</dcterms:created>
  <dcterms:modified xsi:type="dcterms:W3CDTF">2022-11-15T11:49:56Z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