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31" r:id="rId2"/>
    <p:sldId id="1452" r:id="rId3"/>
    <p:sldId id="1453" r:id="rId4"/>
    <p:sldId id="1454" r:id="rId5"/>
    <p:sldId id="1455" r:id="rId6"/>
    <p:sldId id="1456" r:id="rId7"/>
    <p:sldId id="1457" r:id="rId8"/>
    <p:sldId id="1579" r:id="rId9"/>
    <p:sldId id="1458" r:id="rId10"/>
    <p:sldId id="1567" r:id="rId11"/>
    <p:sldId id="1459" r:id="rId12"/>
    <p:sldId id="1571" r:id="rId13"/>
    <p:sldId id="1573" r:id="rId14"/>
    <p:sldId id="1574" r:id="rId15"/>
    <p:sldId id="1569" r:id="rId16"/>
    <p:sldId id="1566" r:id="rId17"/>
    <p:sldId id="1460" r:id="rId18"/>
    <p:sldId id="1461" r:id="rId19"/>
    <p:sldId id="1462" r:id="rId20"/>
    <p:sldId id="1352" r:id="rId21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6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960" y="6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99599"/>
              </p:ext>
            </p:extLst>
          </p:nvPr>
        </p:nvGraphicFramePr>
        <p:xfrm>
          <a:off x="546740" y="4224199"/>
          <a:ext cx="6222677" cy="181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工作表" r:id="rId3" imgW="3295682" imgH="961911" progId="Excel.Sheet.12">
                  <p:embed/>
                </p:oleObj>
              </mc:Choice>
              <mc:Fallback>
                <p:oleObj name="工作表" r:id="rId3" imgW="3295682" imgH="961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740" y="4224199"/>
                        <a:ext cx="6222677" cy="181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51" y="1740274"/>
            <a:ext cx="4303412" cy="171988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03333" y="1538291"/>
            <a:ext cx="1786928" cy="1935793"/>
            <a:chOff x="5943599" y="1230101"/>
            <a:chExt cx="1786928" cy="1935793"/>
          </a:xfrm>
        </p:grpSpPr>
        <p:sp>
          <p:nvSpPr>
            <p:cNvPr id="11" name="矩形 10"/>
            <p:cNvSpPr/>
            <p:nvPr/>
          </p:nvSpPr>
          <p:spPr>
            <a:xfrm>
              <a:off x="6254151" y="1554101"/>
              <a:ext cx="1165824" cy="1611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43599" y="2260117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7406527" y="2251491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06527" y="279495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V="1">
              <a:off x="6679376" y="1387788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27981" y="2130243"/>
              <a:ext cx="16671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D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71727" y="1551814"/>
              <a:ext cx="54792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CLK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84275" y="2130243"/>
              <a:ext cx="16671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Q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84276" y="2628649"/>
              <a:ext cx="16453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Q</a:t>
              </a:r>
              <a:endParaRPr lang="zh-CN" altLang="en-US" b="1" i="1" dirty="0">
                <a:latin typeface="+mj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7201527" y="2656933"/>
              <a:ext cx="144000" cy="8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CF5B85F-3686-49DB-A4E2-53A39C8B3511}"/>
              </a:ext>
            </a:extLst>
          </p:cNvPr>
          <p:cNvSpPr/>
          <p:nvPr/>
        </p:nvSpPr>
        <p:spPr>
          <a:xfrm>
            <a:off x="6769417" y="4652102"/>
            <a:ext cx="2027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保持当前状态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496EAC-33F5-4013-82AA-971269B29692}"/>
              </a:ext>
            </a:extLst>
          </p:cNvPr>
          <p:cNvSpPr/>
          <p:nvPr/>
        </p:nvSpPr>
        <p:spPr>
          <a:xfrm>
            <a:off x="6769417" y="5280500"/>
            <a:ext cx="969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置位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2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" y="1273743"/>
            <a:ext cx="2964521" cy="25736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24469" y="1930983"/>
            <a:ext cx="1786928" cy="1935793"/>
            <a:chOff x="6124754" y="1231209"/>
            <a:chExt cx="1786928" cy="1935793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4754" y="1231209"/>
              <a:ext cx="1786928" cy="1935793"/>
              <a:chOff x="5943599" y="1230101"/>
              <a:chExt cx="1786928" cy="193579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254151" y="1554101"/>
                <a:ext cx="1165824" cy="161179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5943599" y="2260117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7406527" y="2251491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406527" y="2794956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V="1">
                <a:off x="6679376" y="1387788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6327981" y="2130243"/>
                <a:ext cx="166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D</a:t>
                </a:r>
                <a:endParaRPr lang="zh-CN" altLang="en-US" b="1" i="1" dirty="0">
                  <a:latin typeface="+mj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184275" y="2130243"/>
                <a:ext cx="166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Q</a:t>
                </a:r>
                <a:endParaRPr lang="zh-CN" altLang="en-US" b="1" i="1" dirty="0">
                  <a:latin typeface="+mj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184276" y="2628649"/>
                <a:ext cx="1645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Q</a:t>
                </a:r>
                <a:endParaRPr lang="zh-CN" altLang="en-US" b="1" i="1" dirty="0">
                  <a:latin typeface="+mj-lt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7201527" y="2656933"/>
                <a:ext cx="144000" cy="8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 flipV="1">
              <a:off x="6858000" y="1555137"/>
              <a:ext cx="336430" cy="181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36560" y="2753874"/>
            <a:ext cx="450888" cy="615777"/>
            <a:chOff x="5902388" y="1200802"/>
            <a:chExt cx="2216107" cy="1966200"/>
          </a:xfrm>
        </p:grpSpPr>
        <p:grpSp>
          <p:nvGrpSpPr>
            <p:cNvPr id="34" name="组合 33"/>
            <p:cNvGrpSpPr/>
            <p:nvPr/>
          </p:nvGrpSpPr>
          <p:grpSpPr>
            <a:xfrm>
              <a:off x="5902388" y="1200802"/>
              <a:ext cx="2216107" cy="1966200"/>
              <a:chOff x="5721233" y="1199694"/>
              <a:chExt cx="2216107" cy="19662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254151" y="1554101"/>
                <a:ext cx="1165824" cy="161179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5721233" y="2260118"/>
                <a:ext cx="530818" cy="86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7406523" y="2251491"/>
                <a:ext cx="530817" cy="86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 flipV="1">
                <a:off x="6668951" y="1367805"/>
                <a:ext cx="344848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等腰三角形 34"/>
            <p:cNvSpPr/>
            <p:nvPr/>
          </p:nvSpPr>
          <p:spPr>
            <a:xfrm flipV="1">
              <a:off x="6482115" y="1555210"/>
              <a:ext cx="1061631" cy="344848"/>
            </a:xfrm>
            <a:prstGeom prst="triangle">
              <a:avLst>
                <a:gd name="adj" fmla="val 52835"/>
              </a:avLst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5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712699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62" y="1462540"/>
            <a:ext cx="1353921" cy="43039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8C98D6-61B6-4EA1-A189-81E09A44E4BF}"/>
              </a:ext>
            </a:extLst>
          </p:cNvPr>
          <p:cNvSpPr txBox="1"/>
          <p:nvPr/>
        </p:nvSpPr>
        <p:spPr>
          <a:xfrm>
            <a:off x="318052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2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带使能端的触发器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" y="1593327"/>
            <a:ext cx="2967487" cy="208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2419" t="5971"/>
          <a:stretch/>
        </p:blipFill>
        <p:spPr>
          <a:xfrm>
            <a:off x="3853380" y="3601278"/>
            <a:ext cx="1509623" cy="2335841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126128" y="1593327"/>
            <a:ext cx="1786928" cy="2259793"/>
            <a:chOff x="6576702" y="1495056"/>
            <a:chExt cx="1786928" cy="2259793"/>
          </a:xfrm>
        </p:grpSpPr>
        <p:grpSp>
          <p:nvGrpSpPr>
            <p:cNvPr id="18" name="组合 17"/>
            <p:cNvGrpSpPr/>
            <p:nvPr/>
          </p:nvGrpSpPr>
          <p:grpSpPr>
            <a:xfrm>
              <a:off x="6576702" y="1495056"/>
              <a:ext cx="1786928" cy="1935793"/>
              <a:chOff x="6124754" y="1231209"/>
              <a:chExt cx="1786928" cy="1935793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124754" y="1231209"/>
                <a:ext cx="1786928" cy="1935793"/>
                <a:chOff x="5943599" y="1230101"/>
                <a:chExt cx="1786928" cy="1935793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5943599" y="2260117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7406527" y="2251491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5400000" flipV="1">
                  <a:off x="6679376" y="1387788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327981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D</a:t>
                  </a:r>
                  <a:endParaRPr lang="zh-CN" altLang="en-US" b="1" i="1" dirty="0">
                    <a:latin typeface="+mj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184275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Q</a:t>
                  </a:r>
                  <a:endParaRPr lang="zh-CN" altLang="en-US" b="1" i="1" dirty="0">
                    <a:latin typeface="+mj-lt"/>
                  </a:endParaRPr>
                </a:p>
              </p:txBody>
            </p:sp>
          </p:grpSp>
          <p:sp>
            <p:nvSpPr>
              <p:cNvPr id="20" name="等腰三角形 19"/>
              <p:cNvSpPr/>
              <p:nvPr/>
            </p:nvSpPr>
            <p:spPr>
              <a:xfrm flipV="1">
                <a:off x="6858000" y="1555137"/>
                <a:ext cx="336430" cy="18115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rot="5400000" flipV="1">
              <a:off x="7308166" y="358853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299894" y="3153814"/>
              <a:ext cx="32060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EN</a:t>
              </a:r>
              <a:endParaRPr lang="zh-CN" altLang="en-US" b="1" i="1" dirty="0">
                <a:latin typeface="+mj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C5326A2-C438-4D6A-8606-D92DFC16F9D8}"/>
              </a:ext>
            </a:extLst>
          </p:cNvPr>
          <p:cNvSpPr/>
          <p:nvPr/>
        </p:nvSpPr>
        <p:spPr>
          <a:xfrm>
            <a:off x="6036060" y="4529539"/>
            <a:ext cx="2319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使能端的作用？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1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带复位功能的触发器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056002" y="1597461"/>
            <a:ext cx="1786928" cy="2259793"/>
            <a:chOff x="6576702" y="1495056"/>
            <a:chExt cx="1786928" cy="2259793"/>
          </a:xfrm>
        </p:grpSpPr>
        <p:grpSp>
          <p:nvGrpSpPr>
            <p:cNvPr id="18" name="组合 17"/>
            <p:cNvGrpSpPr/>
            <p:nvPr/>
          </p:nvGrpSpPr>
          <p:grpSpPr>
            <a:xfrm>
              <a:off x="6576702" y="1495056"/>
              <a:ext cx="1786928" cy="1935793"/>
              <a:chOff x="6124754" y="1231209"/>
              <a:chExt cx="1786928" cy="1935793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124754" y="1231209"/>
                <a:ext cx="1786928" cy="1935793"/>
                <a:chOff x="5943599" y="1230101"/>
                <a:chExt cx="1786928" cy="1935793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5943599" y="2260117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7406527" y="2251491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5400000" flipV="1">
                  <a:off x="6679376" y="1387788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327981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D</a:t>
                  </a:r>
                  <a:endParaRPr lang="zh-CN" altLang="en-US" b="1" i="1" dirty="0">
                    <a:latin typeface="+mj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184275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Q</a:t>
                  </a:r>
                  <a:endParaRPr lang="zh-CN" altLang="en-US" b="1" i="1" dirty="0">
                    <a:latin typeface="+mj-lt"/>
                  </a:endParaRPr>
                </a:p>
              </p:txBody>
            </p:sp>
          </p:grpSp>
          <p:sp>
            <p:nvSpPr>
              <p:cNvPr id="20" name="等腰三角形 19"/>
              <p:cNvSpPr/>
              <p:nvPr/>
            </p:nvSpPr>
            <p:spPr>
              <a:xfrm flipV="1">
                <a:off x="6858000" y="1555137"/>
                <a:ext cx="336430" cy="18115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rot="5400000" flipV="1">
              <a:off x="7308166" y="358853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092864" y="3153814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RESET</a:t>
              </a:r>
              <a:endParaRPr lang="zh-CN" altLang="en-US" b="1" i="1" dirty="0">
                <a:latin typeface="+mj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97011" y="2459040"/>
            <a:ext cx="450888" cy="722726"/>
            <a:chOff x="7691935" y="2242439"/>
            <a:chExt cx="450888" cy="722726"/>
          </a:xfrm>
        </p:grpSpPr>
        <p:grpSp>
          <p:nvGrpSpPr>
            <p:cNvPr id="33" name="组合 32"/>
            <p:cNvGrpSpPr/>
            <p:nvPr/>
          </p:nvGrpSpPr>
          <p:grpSpPr>
            <a:xfrm>
              <a:off x="7691935" y="2242439"/>
              <a:ext cx="450888" cy="615777"/>
              <a:chOff x="5902388" y="1200802"/>
              <a:chExt cx="2216107" cy="19662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902388" y="1200802"/>
                <a:ext cx="2216107" cy="1966200"/>
                <a:chOff x="5721233" y="1199694"/>
                <a:chExt cx="2216107" cy="19662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5721233" y="2260118"/>
                  <a:ext cx="530818" cy="86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7406523" y="2251491"/>
                  <a:ext cx="530817" cy="86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rot="5400000" flipV="1">
                  <a:off x="6668951" y="1367805"/>
                  <a:ext cx="344848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等腰三角形 34"/>
              <p:cNvSpPr/>
              <p:nvPr/>
            </p:nvSpPr>
            <p:spPr>
              <a:xfrm flipV="1">
                <a:off x="6482115" y="1555210"/>
                <a:ext cx="1061631" cy="344848"/>
              </a:xfrm>
              <a:prstGeom prst="triangle">
                <a:avLst>
                  <a:gd name="adj" fmla="val 5283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 rot="5400000" flipV="1">
              <a:off x="7853869" y="2910287"/>
              <a:ext cx="108000" cy="1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884071" y="2629839"/>
              <a:ext cx="8015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sz="1600" b="1" i="1" dirty="0">
                  <a:latin typeface="+mj-lt"/>
                </a:rPr>
                <a:t>r</a:t>
              </a:r>
              <a:endParaRPr lang="zh-CN" altLang="en-US" sz="1600" b="1" i="1" dirty="0">
                <a:latin typeface="+mj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149" t="3479"/>
          <a:stretch/>
        </p:blipFill>
        <p:spPr>
          <a:xfrm>
            <a:off x="959764" y="1732364"/>
            <a:ext cx="3116713" cy="18923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32248F-8986-46CC-B356-305FB2B02BC8}"/>
              </a:ext>
            </a:extLst>
          </p:cNvPr>
          <p:cNvSpPr/>
          <p:nvPr/>
        </p:nvSpPr>
        <p:spPr>
          <a:xfrm>
            <a:off x="959764" y="4662317"/>
            <a:ext cx="5650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如何实现使能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复位？哪个优先级更高？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A5CF4C4-56F7-4F7D-91F4-D6CE96CF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06" y="1537240"/>
            <a:ext cx="2038350" cy="2019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3D3F6E-C3C7-45C3-840A-E841AE8D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4" y="1217237"/>
            <a:ext cx="4454801" cy="51641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B63C529-B3D1-4D8F-8B53-1BC1C6171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9" r="14052"/>
          <a:stretch/>
        </p:blipFill>
        <p:spPr>
          <a:xfrm>
            <a:off x="341572" y="4776100"/>
            <a:ext cx="8454956" cy="17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AAA4FF-D504-496C-9CE5-6EA7E759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17237"/>
            <a:ext cx="6027312" cy="3261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045B5C-43C2-4493-82DA-E3EAEDD9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31" y="1096476"/>
            <a:ext cx="2009775" cy="201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BF6FC-9E9E-4A5D-B86D-9D1778835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556797"/>
            <a:ext cx="8286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401CB-28E7-45F7-81D3-2C5DF6C4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5089525"/>
            <a:ext cx="7524750" cy="1352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76665E-D957-46E8-A423-5FABF0AD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1217237"/>
            <a:ext cx="5505450" cy="2381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AA0542-F9D1-4F63-B9DA-EE422433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1455587"/>
            <a:ext cx="5594445" cy="3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6509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3317E1-B3BE-4BBA-B650-623D54CB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3" y="1477190"/>
            <a:ext cx="4761947" cy="18226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674"/>
          <a:stretch/>
        </p:blipFill>
        <p:spPr>
          <a:xfrm>
            <a:off x="581024" y="1139675"/>
            <a:ext cx="4362856" cy="46402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5" y="4632311"/>
            <a:ext cx="8807185" cy="18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74970DB-999F-4341-8D55-CE4C34EA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36" y="1322350"/>
            <a:ext cx="4857291" cy="18232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82B289-8468-4EDF-B077-8D6A9B08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9" y="1139675"/>
            <a:ext cx="4293186" cy="5325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713456-0B88-4C7E-B2D8-0BAAB59D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4153521"/>
            <a:ext cx="7886596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8105776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编码器、译码器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电路模块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触发器电路模块（使能端、复位）的设计。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寄存器和移位寄存器（循环移位）电路模块的设计。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完成各种数字（个人学号末两位）进制的计数器。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掌握以上电路的程序结构和风格。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观察和分析仿真波形，注重输入输出之间的时序关系。</a:t>
            </a:r>
          </a:p>
        </p:txBody>
      </p:sp>
    </p:spTree>
    <p:extLst>
      <p:ext uri="{BB962C8B-B14F-4D97-AF65-F5344CB8AC3E}">
        <p14:creationId xmlns:p14="http://schemas.microsoft.com/office/powerpoint/2010/main" val="838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1" r="1447" b="17941"/>
          <a:stretch/>
        </p:blipFill>
        <p:spPr bwMode="auto">
          <a:xfrm>
            <a:off x="1747766" y="1247500"/>
            <a:ext cx="1826445" cy="187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1139675"/>
            <a:ext cx="4320000" cy="22660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个输入，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位输出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97539" y="61560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结构化描述：实例化底层模块。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97689" y="1219783"/>
            <a:ext cx="2513025" cy="1313705"/>
            <a:chOff x="5497689" y="1461317"/>
            <a:chExt cx="2513025" cy="1313705"/>
          </a:xfrm>
        </p:grpSpPr>
        <p:grpSp>
          <p:nvGrpSpPr>
            <p:cNvPr id="17" name="组合 16"/>
            <p:cNvGrpSpPr/>
            <p:nvPr/>
          </p:nvGrpSpPr>
          <p:grpSpPr>
            <a:xfrm>
              <a:off x="5497689" y="1950045"/>
              <a:ext cx="2513025" cy="824977"/>
              <a:chOff x="5508978" y="1950045"/>
              <a:chExt cx="2513025" cy="824977"/>
            </a:xfrm>
          </p:grpSpPr>
          <p:pic>
            <p:nvPicPr>
              <p:cNvPr id="1028" name="Picture 4" descr="在这里插入图片描述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02"/>
              <a:stretch/>
            </p:blipFill>
            <p:spPr bwMode="auto">
              <a:xfrm>
                <a:off x="6321503" y="1950045"/>
                <a:ext cx="1700500" cy="824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右箭头 15"/>
              <p:cNvSpPr/>
              <p:nvPr/>
            </p:nvSpPr>
            <p:spPr>
              <a:xfrm>
                <a:off x="5508978" y="2125467"/>
                <a:ext cx="632178" cy="474133"/>
              </a:xfrm>
              <a:prstGeom prst="rightArrow">
                <a:avLst/>
              </a:prstGeom>
              <a:solidFill>
                <a:srgbClr val="DCE6F2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491049" y="146131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逻辑表达式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35132" y="3507854"/>
            <a:ext cx="6508285" cy="2674063"/>
            <a:chOff x="1535132" y="3507854"/>
            <a:chExt cx="6508285" cy="2674063"/>
          </a:xfrm>
        </p:grpSpPr>
        <p:grpSp>
          <p:nvGrpSpPr>
            <p:cNvPr id="21" name="组合 20"/>
            <p:cNvGrpSpPr/>
            <p:nvPr/>
          </p:nvGrpSpPr>
          <p:grpSpPr>
            <a:xfrm>
              <a:off x="1940352" y="3507854"/>
              <a:ext cx="6103065" cy="2674063"/>
              <a:chOff x="1940352" y="3519143"/>
              <a:chExt cx="6103065" cy="2674063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352" y="3822231"/>
                <a:ext cx="6103065" cy="2370975"/>
              </a:xfrm>
              <a:prstGeom prst="rect">
                <a:avLst/>
              </a:prstGeom>
            </p:spPr>
          </p:pic>
          <p:sp>
            <p:nvSpPr>
              <p:cNvPr id="23" name="右箭头 22"/>
              <p:cNvSpPr/>
              <p:nvPr/>
            </p:nvSpPr>
            <p:spPr>
              <a:xfrm rot="5400000">
                <a:off x="6844374" y="3598165"/>
                <a:ext cx="632178" cy="474133"/>
              </a:xfrm>
              <a:prstGeom prst="rightArrow">
                <a:avLst/>
              </a:prstGeom>
              <a:solidFill>
                <a:srgbClr val="DCE6F2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535132" y="4604014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00364" y="2652884"/>
            <a:ext cx="5219700" cy="773215"/>
            <a:chOff x="3872544" y="2548810"/>
            <a:chExt cx="5219700" cy="773215"/>
          </a:xfrm>
        </p:grpSpPr>
        <p:sp>
          <p:nvSpPr>
            <p:cNvPr id="22" name="文本框 21"/>
            <p:cNvSpPr txBox="1"/>
            <p:nvPr/>
          </p:nvSpPr>
          <p:spPr>
            <a:xfrm>
              <a:off x="5670792" y="2548810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数据流描述：连续赋值语句。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2544" y="2931500"/>
              <a:ext cx="5219700" cy="390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43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17237"/>
            <a:ext cx="3675154" cy="5209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534" y="3379226"/>
            <a:ext cx="4736710" cy="1199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89" y="1105170"/>
            <a:ext cx="4320000" cy="22660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8-3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0776" y="4517955"/>
            <a:ext cx="43200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行为描述方式：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根据电路外部行为建模，定义输入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输出响应方式描述硬件行为。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过程块结构；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行为语句：块语句、过程赋值语句、条件语句、循环语句等。</a:t>
            </a:r>
          </a:p>
        </p:txBody>
      </p:sp>
    </p:spTree>
    <p:extLst>
      <p:ext uri="{BB962C8B-B14F-4D97-AF65-F5344CB8AC3E}">
        <p14:creationId xmlns:p14="http://schemas.microsoft.com/office/powerpoint/2010/main" val="6333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399" y="1048551"/>
            <a:ext cx="348157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或逻辑真；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或逻辑假；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：未知状态（不确定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不关心）；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z(Z)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：高阻态。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398" y="3884877"/>
            <a:ext cx="65961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逻辑真：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；逻辑假：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z(Z)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EEB181-095E-4137-991E-03D73346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95" y="4666375"/>
            <a:ext cx="2162175" cy="163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312895-A4DC-4958-BD53-5B9E221B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57" y="4666375"/>
            <a:ext cx="2162175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869" y="1489871"/>
            <a:ext cx="190500" cy="1803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568" y="1199575"/>
            <a:ext cx="5034468" cy="25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8-3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优先编码器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217237"/>
            <a:ext cx="3749436" cy="46841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00" y="1217236"/>
            <a:ext cx="3683847" cy="4243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85" y="2798373"/>
            <a:ext cx="52006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7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3" r="52079" b="2939"/>
          <a:stretch/>
        </p:blipFill>
        <p:spPr bwMode="auto">
          <a:xfrm>
            <a:off x="955495" y="1143320"/>
            <a:ext cx="1561036" cy="1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891002" y="1373363"/>
            <a:ext cx="1487723" cy="1170306"/>
            <a:chOff x="4447856" y="1676411"/>
            <a:chExt cx="1487723" cy="1170306"/>
          </a:xfrm>
        </p:grpSpPr>
        <p:cxnSp>
          <p:nvCxnSpPr>
            <p:cNvPr id="11" name="直接连接符 10"/>
            <p:cNvCxnSpPr/>
            <p:nvPr/>
          </p:nvCxnSpPr>
          <p:spPr>
            <a:xfrm rot="5400000">
              <a:off x="4760227" y="2114119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469144" y="2051689"/>
              <a:ext cx="1552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/>
                <a:t>A</a:t>
              </a:r>
              <a:r>
                <a:rPr lang="en-US" altLang="zh-CN" sz="1400" b="1" i="1" baseline="-25000" dirty="0"/>
                <a:t>1</a:t>
              </a:r>
              <a:endParaRPr lang="zh-CN" altLang="en-US" sz="1400" b="1" i="1" baseline="-25000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8596" y="1792897"/>
              <a:ext cx="646983" cy="965942"/>
              <a:chOff x="5288596" y="1792897"/>
              <a:chExt cx="646983" cy="965942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614243" y="1812197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614245" y="2312529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5721357" y="1792897"/>
                <a:ext cx="21422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>
                    <a:latin typeface="+mj-lt"/>
                  </a:rPr>
                  <a:t>Y</a:t>
                </a:r>
                <a:r>
                  <a:rPr lang="en-US" altLang="zh-CN" sz="1400" b="1" i="1" baseline="-25000" dirty="0">
                    <a:latin typeface="+mj-lt"/>
                  </a:rPr>
                  <a:t>3</a:t>
                </a:r>
                <a:endParaRPr lang="zh-CN" altLang="en-US" sz="1400" b="1" i="1" baseline="-25000" dirty="0">
                  <a:latin typeface="+mj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04093" y="2293229"/>
                <a:ext cx="2314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>
                    <a:latin typeface="+mj-lt"/>
                  </a:rPr>
                  <a:t>Y</a:t>
                </a:r>
                <a:r>
                  <a:rPr lang="en-US" altLang="zh-CN" sz="1400" b="1" i="1" baseline="-25000" dirty="0">
                    <a:latin typeface="+mj-lt"/>
                  </a:rPr>
                  <a:t>1</a:t>
                </a:r>
                <a:endParaRPr lang="zh-CN" altLang="en-US" sz="1400" b="1" i="1" baseline="-25000" dirty="0">
                  <a:latin typeface="+mj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288596" y="1792897"/>
                <a:ext cx="1524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i="1" dirty="0">
                    <a:latin typeface="+mj-lt"/>
                  </a:rPr>
                  <a:t>11</a:t>
                </a:r>
                <a:endParaRPr lang="zh-CN" altLang="en-US" sz="1200" b="1" i="1" dirty="0">
                  <a:latin typeface="+mj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295788" y="2293229"/>
                <a:ext cx="1524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i="1" dirty="0">
                    <a:latin typeface="+mj-lt"/>
                  </a:rPr>
                  <a:t>01</a:t>
                </a:r>
                <a:endParaRPr lang="zh-CN" altLang="en-US" sz="1200" b="1" i="1" dirty="0">
                  <a:latin typeface="+mj-lt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>
                <a:off x="5614243" y="2062363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5614245" y="2562695"/>
                <a:ext cx="4313" cy="18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5721357" y="2043063"/>
                <a:ext cx="21422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>
                    <a:latin typeface="+mj-lt"/>
                  </a:rPr>
                  <a:t>Y</a:t>
                </a:r>
                <a:r>
                  <a:rPr lang="en-US" altLang="zh-CN" sz="1400" b="1" i="1" baseline="-25000" dirty="0">
                    <a:latin typeface="+mj-lt"/>
                  </a:rPr>
                  <a:t>2</a:t>
                </a:r>
                <a:endParaRPr lang="zh-CN" altLang="en-US" sz="1400" b="1" i="1" baseline="-25000" dirty="0">
                  <a:latin typeface="+mj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704093" y="2543395"/>
                <a:ext cx="2314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b="1" i="1" dirty="0">
                    <a:latin typeface="+mj-lt"/>
                  </a:rPr>
                  <a:t>Y</a:t>
                </a:r>
                <a:r>
                  <a:rPr lang="en-US" altLang="zh-CN" sz="1400" b="1" i="1" baseline="-25000" dirty="0">
                    <a:latin typeface="+mj-lt"/>
                  </a:rPr>
                  <a:t>0</a:t>
                </a:r>
                <a:endParaRPr lang="zh-CN" altLang="en-US" sz="1400" b="1" i="1" baseline="-250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288596" y="2043063"/>
                <a:ext cx="1524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i="1" dirty="0">
                    <a:latin typeface="+mj-lt"/>
                  </a:rPr>
                  <a:t>10</a:t>
                </a:r>
                <a:endParaRPr lang="zh-CN" altLang="en-US" sz="1200" b="1" i="1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295788" y="2543395"/>
                <a:ext cx="1524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i="1" dirty="0">
                    <a:latin typeface="+mj-lt"/>
                  </a:rPr>
                  <a:t>00</a:t>
                </a:r>
                <a:endParaRPr lang="zh-CN" altLang="en-US" sz="1200" b="1" i="1" dirty="0">
                  <a:latin typeface="+mj-lt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 flipH="1">
              <a:off x="4876292" y="1676411"/>
              <a:ext cx="649531" cy="1170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>
              <a:off x="4764877" y="2359869"/>
              <a:ext cx="4313" cy="181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447856" y="2297439"/>
              <a:ext cx="1725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i="1" dirty="0"/>
                <a:t>A</a:t>
              </a:r>
              <a:r>
                <a:rPr lang="en-US" altLang="zh-CN" sz="1400" b="1" i="1" baseline="-25000" dirty="0"/>
                <a:t>0</a:t>
              </a:r>
              <a:endParaRPr lang="zh-CN" altLang="en-US" sz="1400" b="1" i="1" baseline="-25000" dirty="0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02" y="1373363"/>
            <a:ext cx="3158238" cy="132813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984" y="3228309"/>
            <a:ext cx="2066699" cy="31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139675"/>
            <a:ext cx="4822208" cy="24499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基本功能模块程序设计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2021912"/>
            <a:ext cx="4200147" cy="4450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8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基本功能模块程序设计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4" y="1580342"/>
            <a:ext cx="1937067" cy="1846008"/>
          </a:xfrm>
          <a:prstGeom prst="rect">
            <a:avLst/>
          </a:prstGeom>
        </p:spPr>
      </p:pic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40822"/>
              </p:ext>
            </p:extLst>
          </p:nvPr>
        </p:nvGraphicFramePr>
        <p:xfrm>
          <a:off x="1288911" y="3867017"/>
          <a:ext cx="4699374" cy="231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Worksheet" r:id="rId4" imgW="2438299" imgH="1199974" progId="Excel.Sheet.12">
                  <p:embed/>
                </p:oleObj>
              </mc:Choice>
              <mc:Fallback>
                <p:oleObj name="Worksheet" r:id="rId4" imgW="2438299" imgH="1199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8911" y="3867017"/>
                        <a:ext cx="4699374" cy="2312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73" y="1435695"/>
            <a:ext cx="3253756" cy="209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19A422-8A0E-4DFE-BC66-4C303BDE263B}"/>
              </a:ext>
            </a:extLst>
          </p:cNvPr>
          <p:cNvSpPr/>
          <p:nvPr/>
        </p:nvSpPr>
        <p:spPr>
          <a:xfrm>
            <a:off x="5988285" y="4344095"/>
            <a:ext cx="2341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保持当前状态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F6695-6661-40A6-8EDE-A8EAB3A32A8C}"/>
              </a:ext>
            </a:extLst>
          </p:cNvPr>
          <p:cNvSpPr/>
          <p:nvPr/>
        </p:nvSpPr>
        <p:spPr>
          <a:xfrm>
            <a:off x="5988285" y="5052005"/>
            <a:ext cx="2341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置位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0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13523</TotalTime>
  <Words>414</Words>
  <Application>Microsoft Office PowerPoint</Application>
  <PresentationFormat>全屏显示(4:3)</PresentationFormat>
  <Paragraphs>93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Worksheet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Admin</cp:lastModifiedBy>
  <cp:revision>2146</cp:revision>
  <cp:lastPrinted>2015-09-08T03:57:00Z</cp:lastPrinted>
  <dcterms:created xsi:type="dcterms:W3CDTF">2015-09-04T08:06:00Z</dcterms:created>
  <dcterms:modified xsi:type="dcterms:W3CDTF">2022-11-07T02:19:25Z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