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731" r:id="rId2"/>
    <p:sldId id="1473" r:id="rId3"/>
    <p:sldId id="1704" r:id="rId4"/>
    <p:sldId id="1700" r:id="rId5"/>
    <p:sldId id="1703" r:id="rId6"/>
    <p:sldId id="1699" r:id="rId7"/>
    <p:sldId id="1474" r:id="rId8"/>
    <p:sldId id="1475" r:id="rId9"/>
    <p:sldId id="1476" r:id="rId10"/>
    <p:sldId id="1477" r:id="rId11"/>
    <p:sldId id="1482" r:id="rId12"/>
    <p:sldId id="1483" r:id="rId13"/>
    <p:sldId id="1352" r:id="rId14"/>
  </p:sldIdLst>
  <p:sldSz cx="9144000" cy="6858000" type="screen4x3"/>
  <p:notesSz cx="6761163" cy="99425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{505F2C04-C923-438B-8C0F-E0CD2BADF298}">
      <wppc:fontMiss xmlns="" xmlns:wppc="http://www.wps.cn/officeDocument/PresentationCustomData" type="true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69BD"/>
    <a:srgbClr val="E87E04"/>
    <a:srgbClr val="1557AE"/>
    <a:srgbClr val="E97C30"/>
    <a:srgbClr val="3A97D7"/>
    <a:srgbClr val="FFC000"/>
    <a:srgbClr val="1F4E79"/>
    <a:srgbClr val="0070C0"/>
    <a:srgbClr val="2E75B6"/>
    <a:srgbClr val="872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516" autoAdjust="0"/>
    <p:restoredTop sz="96379" autoAdjust="0"/>
  </p:normalViewPr>
  <p:slideViewPr>
    <p:cSldViewPr snapToGrid="0">
      <p:cViewPr varScale="1">
        <p:scale>
          <a:sx n="85" d="100"/>
          <a:sy n="85" d="100"/>
        </p:scale>
        <p:origin x="970" y="62"/>
      </p:cViewPr>
      <p:guideLst>
        <p:guide pos="2880"/>
        <p:guide orient="horz" pos="2160"/>
      </p:guideLst>
    </p:cSldViewPr>
  </p:slideViewPr>
  <p:outlineViewPr>
    <p:cViewPr>
      <p:scale>
        <a:sx n="33" d="100"/>
        <a:sy n="33" d="100"/>
      </p:scale>
      <p:origin x="0" y="-7743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295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A1BC1-FA36-405A-84E5-2ECB11F24F06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20590-9981-46CC-AF13-22488216D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047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89580-3797-4DA2-9E4E-24E61D4E80CF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1243013"/>
            <a:ext cx="447198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F47CB-3076-4026-8B18-63F39C6D1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905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999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" y="72000"/>
            <a:ext cx="3088800" cy="1085040"/>
          </a:xfrm>
          <a:prstGeom prst="rect">
            <a:avLst/>
          </a:prstGeom>
        </p:spPr>
      </p:pic>
      <p:pic>
        <p:nvPicPr>
          <p:cNvPr id="18" name="Picture 4"/>
          <p:cNvPicPr>
            <a:picLocks noChangeAspect="1" noChangeArrowheads="1"/>
          </p:cNvPicPr>
          <p:nvPr userDrawn="1"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 userDrawn="1"/>
        </p:nvSpPr>
        <p:spPr>
          <a:xfrm rot="16200000">
            <a:off x="239091" y="113944"/>
            <a:ext cx="812329" cy="800243"/>
          </a:xfrm>
          <a:custGeom>
            <a:avLst/>
            <a:gdLst>
              <a:gd name="connsiteX0" fmla="*/ 0 w 661307"/>
              <a:gd name="connsiteY0" fmla="*/ 0 h 726621"/>
              <a:gd name="connsiteX1" fmla="*/ 661307 w 661307"/>
              <a:gd name="connsiteY1" fmla="*/ 0 h 726621"/>
              <a:gd name="connsiteX2" fmla="*/ 661307 w 661307"/>
              <a:gd name="connsiteY2" fmla="*/ 726621 h 726621"/>
              <a:gd name="connsiteX3" fmla="*/ 0 w 661307"/>
              <a:gd name="connsiteY3" fmla="*/ 726621 h 726621"/>
              <a:gd name="connsiteX4" fmla="*/ 0 w 661307"/>
              <a:gd name="connsiteY4" fmla="*/ 0 h 726621"/>
              <a:gd name="connsiteX0-1" fmla="*/ 0 w 661307"/>
              <a:gd name="connsiteY0-2" fmla="*/ 0 h 726621"/>
              <a:gd name="connsiteX1-3" fmla="*/ 661307 w 661307"/>
              <a:gd name="connsiteY1-4" fmla="*/ 0 h 726621"/>
              <a:gd name="connsiteX2-5" fmla="*/ 661307 w 661307"/>
              <a:gd name="connsiteY2-6" fmla="*/ 726621 h 726621"/>
              <a:gd name="connsiteX3-7" fmla="*/ 326571 w 661307"/>
              <a:gd name="connsiteY3-8" fmla="*/ 718457 h 726621"/>
              <a:gd name="connsiteX4-9" fmla="*/ 0 w 661307"/>
              <a:gd name="connsiteY4-10" fmla="*/ 726621 h 726621"/>
              <a:gd name="connsiteX5" fmla="*/ 0 w 661307"/>
              <a:gd name="connsiteY5" fmla="*/ 0 h 726621"/>
              <a:gd name="connsiteX0-11" fmla="*/ 0 w 661307"/>
              <a:gd name="connsiteY0-12" fmla="*/ 0 h 898071"/>
              <a:gd name="connsiteX1-13" fmla="*/ 661307 w 661307"/>
              <a:gd name="connsiteY1-14" fmla="*/ 0 h 898071"/>
              <a:gd name="connsiteX2-15" fmla="*/ 661307 w 661307"/>
              <a:gd name="connsiteY2-16" fmla="*/ 726621 h 898071"/>
              <a:gd name="connsiteX3-17" fmla="*/ 351063 w 661307"/>
              <a:gd name="connsiteY3-18" fmla="*/ 898071 h 898071"/>
              <a:gd name="connsiteX4-19" fmla="*/ 0 w 661307"/>
              <a:gd name="connsiteY4-20" fmla="*/ 726621 h 898071"/>
              <a:gd name="connsiteX5-21" fmla="*/ 0 w 661307"/>
              <a:gd name="connsiteY5-22" fmla="*/ 0 h 898071"/>
              <a:gd name="connsiteX0-23" fmla="*/ 0 w 661307"/>
              <a:gd name="connsiteY0-24" fmla="*/ 0 h 898071"/>
              <a:gd name="connsiteX1-25" fmla="*/ 661307 w 661307"/>
              <a:gd name="connsiteY1-26" fmla="*/ 0 h 898071"/>
              <a:gd name="connsiteX2-27" fmla="*/ 661307 w 661307"/>
              <a:gd name="connsiteY2-28" fmla="*/ 726621 h 898071"/>
              <a:gd name="connsiteX3-29" fmla="*/ 318406 w 661307"/>
              <a:gd name="connsiteY3-30" fmla="*/ 898071 h 898071"/>
              <a:gd name="connsiteX4-31" fmla="*/ 0 w 661307"/>
              <a:gd name="connsiteY4-32" fmla="*/ 726621 h 898071"/>
              <a:gd name="connsiteX5-33" fmla="*/ 0 w 661307"/>
              <a:gd name="connsiteY5-34" fmla="*/ 0 h 898071"/>
              <a:gd name="connsiteX0-35" fmla="*/ 0 w 661307"/>
              <a:gd name="connsiteY0-36" fmla="*/ 0 h 898071"/>
              <a:gd name="connsiteX1-37" fmla="*/ 661307 w 661307"/>
              <a:gd name="connsiteY1-38" fmla="*/ 0 h 898071"/>
              <a:gd name="connsiteX2-39" fmla="*/ 661307 w 661307"/>
              <a:gd name="connsiteY2-40" fmla="*/ 726621 h 898071"/>
              <a:gd name="connsiteX3-41" fmla="*/ 310242 w 661307"/>
              <a:gd name="connsiteY3-42" fmla="*/ 898071 h 898071"/>
              <a:gd name="connsiteX4-43" fmla="*/ 0 w 661307"/>
              <a:gd name="connsiteY4-44" fmla="*/ 726621 h 898071"/>
              <a:gd name="connsiteX5-45" fmla="*/ 0 w 661307"/>
              <a:gd name="connsiteY5-46" fmla="*/ 0 h 898071"/>
              <a:gd name="connsiteX0-47" fmla="*/ 0 w 661307"/>
              <a:gd name="connsiteY0-48" fmla="*/ 0 h 898071"/>
              <a:gd name="connsiteX1-49" fmla="*/ 661307 w 661307"/>
              <a:gd name="connsiteY1-50" fmla="*/ 0 h 898071"/>
              <a:gd name="connsiteX2-51" fmla="*/ 661307 w 661307"/>
              <a:gd name="connsiteY2-52" fmla="*/ 726621 h 898071"/>
              <a:gd name="connsiteX3-53" fmla="*/ 331673 w 661307"/>
              <a:gd name="connsiteY3-54" fmla="*/ 898071 h 898071"/>
              <a:gd name="connsiteX4-55" fmla="*/ 0 w 661307"/>
              <a:gd name="connsiteY4-56" fmla="*/ 726621 h 898071"/>
              <a:gd name="connsiteX5-57" fmla="*/ 0 w 661307"/>
              <a:gd name="connsiteY5-58" fmla="*/ 0 h 8980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661307" h="898071">
                <a:moveTo>
                  <a:pt x="0" y="0"/>
                </a:moveTo>
                <a:lnTo>
                  <a:pt x="661307" y="0"/>
                </a:lnTo>
                <a:lnTo>
                  <a:pt x="661307" y="726621"/>
                </a:lnTo>
                <a:lnTo>
                  <a:pt x="331673" y="898071"/>
                </a:lnTo>
                <a:lnTo>
                  <a:pt x="0" y="726621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39" r="87942"/>
          <a:stretch>
            <a:fillRect/>
          </a:stretch>
        </p:blipFill>
        <p:spPr>
          <a:xfrm>
            <a:off x="296112" y="195665"/>
            <a:ext cx="619134" cy="636802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71934" y="107901"/>
            <a:ext cx="112892" cy="812329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过程 8"/>
          <p:cNvSpPr/>
          <p:nvPr userDrawn="1"/>
        </p:nvSpPr>
        <p:spPr>
          <a:xfrm rot="5400000" flipH="1">
            <a:off x="7637105" y="5350752"/>
            <a:ext cx="324399" cy="268938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-1" fmla="*/ 0 w 10000"/>
              <a:gd name="connsiteY0-2" fmla="*/ 0 h 10000"/>
              <a:gd name="connsiteX1-3" fmla="*/ 10000 w 10000"/>
              <a:gd name="connsiteY1-4" fmla="*/ 0 h 10000"/>
              <a:gd name="connsiteX2-5" fmla="*/ 9474 w 10000"/>
              <a:gd name="connsiteY2-6" fmla="*/ 9062 h 10000"/>
              <a:gd name="connsiteX3-7" fmla="*/ 0 w 10000"/>
              <a:gd name="connsiteY3-8" fmla="*/ 10000 h 10000"/>
              <a:gd name="connsiteX4-9" fmla="*/ 0 w 10000"/>
              <a:gd name="connsiteY4-10" fmla="*/ 0 h 10000"/>
              <a:gd name="connsiteX0-11" fmla="*/ 0 w 10075"/>
              <a:gd name="connsiteY0-12" fmla="*/ 0 h 10000"/>
              <a:gd name="connsiteX1-13" fmla="*/ 10000 w 10075"/>
              <a:gd name="connsiteY1-14" fmla="*/ 0 h 10000"/>
              <a:gd name="connsiteX2-15" fmla="*/ 10028 w 10075"/>
              <a:gd name="connsiteY2-16" fmla="*/ 8891 h 10000"/>
              <a:gd name="connsiteX3-17" fmla="*/ 0 w 10075"/>
              <a:gd name="connsiteY3-18" fmla="*/ 10000 h 10000"/>
              <a:gd name="connsiteX4-19" fmla="*/ 0 w 10075"/>
              <a:gd name="connsiteY4-20" fmla="*/ 0 h 10000"/>
              <a:gd name="connsiteX0-21" fmla="*/ 0 w 10335"/>
              <a:gd name="connsiteY0-22" fmla="*/ 0 h 10000"/>
              <a:gd name="connsiteX1-23" fmla="*/ 10000 w 10335"/>
              <a:gd name="connsiteY1-24" fmla="*/ 0 h 10000"/>
              <a:gd name="connsiteX2-25" fmla="*/ 10305 w 10335"/>
              <a:gd name="connsiteY2-26" fmla="*/ 8891 h 10000"/>
              <a:gd name="connsiteX3-27" fmla="*/ 0 w 10335"/>
              <a:gd name="connsiteY3-28" fmla="*/ 10000 h 10000"/>
              <a:gd name="connsiteX4-29" fmla="*/ 0 w 10335"/>
              <a:gd name="connsiteY4-30" fmla="*/ 0 h 10000"/>
              <a:gd name="connsiteX0-31" fmla="*/ 0 w 10000"/>
              <a:gd name="connsiteY0-32" fmla="*/ 0 h 10000"/>
              <a:gd name="connsiteX1-33" fmla="*/ 10000 w 10000"/>
              <a:gd name="connsiteY1-34" fmla="*/ 0 h 10000"/>
              <a:gd name="connsiteX2-35" fmla="*/ 9751 w 10000"/>
              <a:gd name="connsiteY2-36" fmla="*/ 9062 h 10000"/>
              <a:gd name="connsiteX3-37" fmla="*/ 0 w 10000"/>
              <a:gd name="connsiteY3-38" fmla="*/ 10000 h 10000"/>
              <a:gd name="connsiteX4-39" fmla="*/ 0 w 10000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9825" y="3021"/>
                  <a:pt x="9926" y="6041"/>
                  <a:pt x="9751" y="9062"/>
                </a:cubicBez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6" name="矩形 5"/>
          <p:cNvSpPr/>
          <p:nvPr userDrawn="1"/>
        </p:nvSpPr>
        <p:spPr>
          <a:xfrm>
            <a:off x="6669766" y="6602968"/>
            <a:ext cx="2420500" cy="219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04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西安交通大学计算机科学与技术学院</a:t>
            </a:r>
          </a:p>
        </p:txBody>
      </p:sp>
      <p:sp>
        <p:nvSpPr>
          <p:cNvPr id="7" name="流程图: 过程 6"/>
          <p:cNvSpPr/>
          <p:nvPr userDrawn="1"/>
        </p:nvSpPr>
        <p:spPr>
          <a:xfrm rot="5400000">
            <a:off x="3302905" y="3383209"/>
            <a:ext cx="171533" cy="6777344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</p:spTree>
    <p:extLst>
      <p:ext uri="{BB962C8B-B14F-4D97-AF65-F5344CB8AC3E}">
        <p14:creationId xmlns:p14="http://schemas.microsoft.com/office/powerpoint/2010/main" val="984917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0" y="360000"/>
            <a:ext cx="3240000" cy="54000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5904954" y="360000"/>
            <a:ext cx="3240000" cy="54000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872" y="0"/>
            <a:ext cx="2387241" cy="8385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468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/>
        </p:nvGrpSpPr>
        <p:grpSpPr>
          <a:xfrm>
            <a:off x="185311" y="196643"/>
            <a:ext cx="326182" cy="335109"/>
            <a:chOff x="3976261" y="3892343"/>
            <a:chExt cx="326182" cy="335109"/>
          </a:xfrm>
        </p:grpSpPr>
        <p:sp>
          <p:nvSpPr>
            <p:cNvPr id="17" name="六边形 16"/>
            <p:cNvSpPr/>
            <p:nvPr/>
          </p:nvSpPr>
          <p:spPr>
            <a:xfrm>
              <a:off x="3976261" y="3892343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六边形 17"/>
            <p:cNvSpPr/>
            <p:nvPr/>
          </p:nvSpPr>
          <p:spPr>
            <a:xfrm>
              <a:off x="3976261" y="4005288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六边形 18"/>
            <p:cNvSpPr/>
            <p:nvPr/>
          </p:nvSpPr>
          <p:spPr>
            <a:xfrm>
              <a:off x="3976261" y="4120615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六边形 19"/>
            <p:cNvSpPr/>
            <p:nvPr/>
          </p:nvSpPr>
          <p:spPr>
            <a:xfrm>
              <a:off x="4078302" y="3945761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六边形 20"/>
            <p:cNvSpPr/>
            <p:nvPr/>
          </p:nvSpPr>
          <p:spPr>
            <a:xfrm>
              <a:off x="4078302" y="4060570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六边形 21"/>
            <p:cNvSpPr/>
            <p:nvPr/>
          </p:nvSpPr>
          <p:spPr>
            <a:xfrm>
              <a:off x="4180344" y="4003942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" name="Picture 4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/>
          <p:cNvGrpSpPr/>
          <p:nvPr userDrawn="1"/>
        </p:nvGrpSpPr>
        <p:grpSpPr>
          <a:xfrm>
            <a:off x="-6" y="6171725"/>
            <a:ext cx="9144002" cy="688395"/>
            <a:chOff x="-6" y="6127335"/>
            <a:chExt cx="9144002" cy="688395"/>
          </a:xfrm>
        </p:grpSpPr>
        <p:sp>
          <p:nvSpPr>
            <p:cNvPr id="13" name="流程图: 过程 12"/>
            <p:cNvSpPr/>
            <p:nvPr userDrawn="1"/>
          </p:nvSpPr>
          <p:spPr>
            <a:xfrm rot="5400000">
              <a:off x="4391995" y="2063729"/>
              <a:ext cx="360000" cy="9144001"/>
            </a:xfrm>
            <a:prstGeom prst="flowChartProcess">
              <a:avLst/>
            </a:prstGeom>
            <a:solidFill>
              <a:srgbClr val="1557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/>
            <p:cNvGrpSpPr/>
            <p:nvPr userDrawn="1"/>
          </p:nvGrpSpPr>
          <p:grpSpPr>
            <a:xfrm>
              <a:off x="7551964" y="6127335"/>
              <a:ext cx="1592032" cy="351994"/>
              <a:chOff x="7551964" y="6145091"/>
              <a:chExt cx="1592032" cy="351994"/>
            </a:xfrm>
          </p:grpSpPr>
          <p:sp>
            <p:nvSpPr>
              <p:cNvPr id="14" name="流程图: 过程 8"/>
              <p:cNvSpPr/>
              <p:nvPr userDrawn="1"/>
            </p:nvSpPr>
            <p:spPr>
              <a:xfrm rot="5400000" flipH="1">
                <a:off x="8184229" y="5512826"/>
                <a:ext cx="327501" cy="1592032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0 h 10000"/>
                  <a:gd name="connsiteX0-1" fmla="*/ 0 w 10000"/>
                  <a:gd name="connsiteY0-2" fmla="*/ 0 h 10000"/>
                  <a:gd name="connsiteX1-3" fmla="*/ 10000 w 10000"/>
                  <a:gd name="connsiteY1-4" fmla="*/ 0 h 10000"/>
                  <a:gd name="connsiteX2-5" fmla="*/ 9474 w 10000"/>
                  <a:gd name="connsiteY2-6" fmla="*/ 9062 h 10000"/>
                  <a:gd name="connsiteX3-7" fmla="*/ 0 w 10000"/>
                  <a:gd name="connsiteY3-8" fmla="*/ 10000 h 10000"/>
                  <a:gd name="connsiteX4-9" fmla="*/ 0 w 10000"/>
                  <a:gd name="connsiteY4-10" fmla="*/ 0 h 10000"/>
                  <a:gd name="connsiteX0-11" fmla="*/ 0 w 10075"/>
                  <a:gd name="connsiteY0-12" fmla="*/ 0 h 10000"/>
                  <a:gd name="connsiteX1-13" fmla="*/ 10000 w 10075"/>
                  <a:gd name="connsiteY1-14" fmla="*/ 0 h 10000"/>
                  <a:gd name="connsiteX2-15" fmla="*/ 10028 w 10075"/>
                  <a:gd name="connsiteY2-16" fmla="*/ 8891 h 10000"/>
                  <a:gd name="connsiteX3-17" fmla="*/ 0 w 10075"/>
                  <a:gd name="connsiteY3-18" fmla="*/ 10000 h 10000"/>
                  <a:gd name="connsiteX4-19" fmla="*/ 0 w 10075"/>
                  <a:gd name="connsiteY4-20" fmla="*/ 0 h 10000"/>
                  <a:gd name="connsiteX0-21" fmla="*/ 0 w 10335"/>
                  <a:gd name="connsiteY0-22" fmla="*/ 0 h 10000"/>
                  <a:gd name="connsiteX1-23" fmla="*/ 10000 w 10335"/>
                  <a:gd name="connsiteY1-24" fmla="*/ 0 h 10000"/>
                  <a:gd name="connsiteX2-25" fmla="*/ 10305 w 10335"/>
                  <a:gd name="connsiteY2-26" fmla="*/ 8891 h 10000"/>
                  <a:gd name="connsiteX3-27" fmla="*/ 0 w 10335"/>
                  <a:gd name="connsiteY3-28" fmla="*/ 10000 h 10000"/>
                  <a:gd name="connsiteX4-29" fmla="*/ 0 w 10335"/>
                  <a:gd name="connsiteY4-30" fmla="*/ 0 h 10000"/>
                  <a:gd name="connsiteX0-31" fmla="*/ 0 w 10000"/>
                  <a:gd name="connsiteY0-32" fmla="*/ 0 h 10000"/>
                  <a:gd name="connsiteX1-33" fmla="*/ 10000 w 10000"/>
                  <a:gd name="connsiteY1-34" fmla="*/ 0 h 10000"/>
                  <a:gd name="connsiteX2-35" fmla="*/ 9751 w 10000"/>
                  <a:gd name="connsiteY2-36" fmla="*/ 9062 h 10000"/>
                  <a:gd name="connsiteX3-37" fmla="*/ 0 w 10000"/>
                  <a:gd name="connsiteY3-38" fmla="*/ 10000 h 10000"/>
                  <a:gd name="connsiteX4-39" fmla="*/ 0 w 10000"/>
                  <a:gd name="connsiteY4-40" fmla="*/ 0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cubicBezTo>
                      <a:pt x="9825" y="3021"/>
                      <a:pt x="9926" y="6041"/>
                      <a:pt x="9751" y="9062"/>
                    </a:cubicBezTo>
                    <a:lnTo>
                      <a:pt x="0" y="1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557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5" name="图片 14"/>
              <p:cNvPicPr>
                <a:picLocks noChangeAspect="1"/>
              </p:cNvPicPr>
              <p:nvPr userDrawn="1"/>
            </p:nvPicPr>
            <p:blipFill rotWithShape="1">
              <a:blip r:embed="rId3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7926" r="53951"/>
              <a:stretch>
                <a:fillRect/>
              </a:stretch>
            </p:blipFill>
            <p:spPr>
              <a:xfrm>
                <a:off x="7829550" y="6186030"/>
                <a:ext cx="1154166" cy="311055"/>
              </a:xfrm>
              <a:prstGeom prst="rect">
                <a:avLst/>
              </a:prstGeom>
            </p:spPr>
          </p:pic>
        </p:grpSp>
      </p:grpSp>
      <p:sp>
        <p:nvSpPr>
          <p:cNvPr id="24" name="文本框 23"/>
          <p:cNvSpPr txBox="1"/>
          <p:nvPr userDrawn="1"/>
        </p:nvSpPr>
        <p:spPr>
          <a:xfrm>
            <a:off x="581025" y="138783"/>
            <a:ext cx="1463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6" r:id="rId2"/>
    <p:sldLayoutId id="2147483654" r:id="rId3"/>
    <p:sldLayoutId id="2147483657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482811"/>
            <a:ext cx="9144000" cy="2858530"/>
          </a:xfrm>
          <a:prstGeom prst="rect">
            <a:avLst/>
          </a:prstGeom>
          <a:solidFill>
            <a:srgbClr val="1557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2103913"/>
            <a:ext cx="9144000" cy="210519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indent="127000" algn="ctr">
              <a:lnSpc>
                <a:spcPct val="120000"/>
              </a:lnSpc>
              <a:spcAft>
                <a:spcPts val="0"/>
              </a:spcAft>
            </a:pPr>
            <a:r>
              <a:rPr lang="en-US" altLang="zh-CN" sz="45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zh-CN" sz="45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计算机组成与系统结构</a:t>
            </a:r>
            <a:r>
              <a:rPr lang="zh-CN" altLang="en-US" sz="45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专题实验</a:t>
            </a:r>
            <a:r>
              <a:rPr lang="en-US" altLang="zh-CN" sz="45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</a:p>
          <a:p>
            <a:pPr algn="ctr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dirty="0">
                <a:solidFill>
                  <a:schemeClr val="bg1"/>
                </a:solidFill>
                <a:latin typeface="+mj-lt"/>
              </a:rPr>
              <a:t>Experiment on Computer Organization and Architecture</a:t>
            </a:r>
            <a:endParaRPr lang="zh-CN" altLang="zh-CN" sz="3200" b="1" dirty="0">
              <a:solidFill>
                <a:schemeClr val="accent4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44615" y="5193783"/>
            <a:ext cx="6254770" cy="10572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zh-CN" altLang="en-US" sz="24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计算机科学与技术</a:t>
            </a:r>
            <a:r>
              <a:rPr lang="zh-CN" altLang="en-US" sz="24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学院 </a:t>
            </a:r>
            <a:r>
              <a:rPr lang="zh-CN" altLang="en-US" sz="24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实验中心</a:t>
            </a:r>
            <a:endParaRPr lang="zh-CN" altLang="zh-CN" sz="2400" b="1" kern="100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127000" algn="ctr">
              <a:lnSpc>
                <a:spcPct val="120000"/>
              </a:lnSpc>
              <a:spcAft>
                <a:spcPts val="0"/>
              </a:spcAft>
            </a:pPr>
            <a:r>
              <a:rPr lang="en-US" altLang="zh-CN" sz="24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2022</a:t>
            </a:r>
            <a:r>
              <a:rPr lang="zh-CN" altLang="en-US" sz="24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en-US" altLang="zh-CN" sz="24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11</a:t>
            </a:r>
            <a:r>
              <a:rPr lang="zh-CN" altLang="en-US" sz="24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月</a:t>
            </a:r>
            <a:endParaRPr lang="zh-CN" altLang="zh-CN" sz="2400" b="1" kern="100" dirty="0">
              <a:solidFill>
                <a:srgbClr val="1557AE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20"/>
    </mc:Choice>
    <mc:Fallback xmlns="">
      <p:transition spd="slow" advTm="207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3" y="4968346"/>
            <a:ext cx="6501259" cy="105382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90" y="1187274"/>
            <a:ext cx="7965366" cy="372115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课程概述</a:t>
            </a:r>
          </a:p>
        </p:txBody>
      </p:sp>
      <p:sp>
        <p:nvSpPr>
          <p:cNvPr id="9" name="矩形 8"/>
          <p:cNvSpPr/>
          <p:nvPr/>
        </p:nvSpPr>
        <p:spPr>
          <a:xfrm>
            <a:off x="581025" y="678010"/>
            <a:ext cx="78556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存储器模块的设计及应用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inout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类型接口</a:t>
            </a:r>
          </a:p>
        </p:txBody>
      </p:sp>
      <p:sp>
        <p:nvSpPr>
          <p:cNvPr id="10" name="矩形 9"/>
          <p:cNvSpPr/>
          <p:nvPr/>
        </p:nvSpPr>
        <p:spPr>
          <a:xfrm>
            <a:off x="581024" y="1187274"/>
            <a:ext cx="4059987" cy="5778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581023" y="5028935"/>
            <a:ext cx="4192168" cy="5778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rtlCol="0" anchor="ctr"/>
          <a:lstStyle/>
          <a:p>
            <a:pPr algn="ctr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9289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6522F80-9B61-4A24-8B19-0E699E1E78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90" b="3384"/>
          <a:stretch/>
        </p:blipFill>
        <p:spPr>
          <a:xfrm>
            <a:off x="2760670" y="1266092"/>
            <a:ext cx="4913861" cy="531055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课程概述</a:t>
            </a:r>
          </a:p>
        </p:txBody>
      </p:sp>
      <p:sp>
        <p:nvSpPr>
          <p:cNvPr id="3" name="矩形 2"/>
          <p:cNvSpPr/>
          <p:nvPr/>
        </p:nvSpPr>
        <p:spPr>
          <a:xfrm>
            <a:off x="581026" y="678010"/>
            <a:ext cx="80885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存储器模块的设计及应用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寄存器组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13830CC-039C-46C3-A646-508BB844E081}"/>
              </a:ext>
            </a:extLst>
          </p:cNvPr>
          <p:cNvGrpSpPr/>
          <p:nvPr/>
        </p:nvGrpSpPr>
        <p:grpSpPr>
          <a:xfrm>
            <a:off x="837844" y="2520728"/>
            <a:ext cx="1230377" cy="1816543"/>
            <a:chOff x="3475301" y="1291953"/>
            <a:chExt cx="1230377" cy="1816543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BC18FDD-5397-4704-9F59-CA771403FA75}"/>
                </a:ext>
              </a:extLst>
            </p:cNvPr>
            <p:cNvSpPr/>
            <p:nvPr/>
          </p:nvSpPr>
          <p:spPr>
            <a:xfrm>
              <a:off x="3550584" y="1601985"/>
              <a:ext cx="1080000" cy="150651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696CC21-4CCA-40D1-9A70-3C455D28580E}"/>
                </a:ext>
              </a:extLst>
            </p:cNvPr>
            <p:cNvSpPr txBox="1"/>
            <p:nvPr/>
          </p:nvSpPr>
          <p:spPr>
            <a:xfrm>
              <a:off x="3868350" y="2599537"/>
              <a:ext cx="7292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latin typeface="黑体" panose="02010609060101010101" pitchFamily="49" charset="-122"/>
                  <a:ea typeface="黑体" panose="02010609060101010101" pitchFamily="49" charset="-122"/>
                </a:rPr>
                <a:t>寄存器文件</a:t>
              </a: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C279C1AA-A9C5-40A6-846B-3413419F2F6E}"/>
                </a:ext>
              </a:extLst>
            </p:cNvPr>
            <p:cNvGrpSpPr/>
            <p:nvPr/>
          </p:nvGrpSpPr>
          <p:grpSpPr>
            <a:xfrm>
              <a:off x="3567353" y="1291953"/>
              <a:ext cx="400057" cy="424448"/>
              <a:chOff x="3139966" y="543818"/>
              <a:chExt cx="400057" cy="424448"/>
            </a:xfrm>
          </p:grpSpPr>
          <p:sp>
            <p:nvSpPr>
              <p:cNvPr id="36" name="等腰三角形 35">
                <a:extLst>
                  <a:ext uri="{FF2B5EF4-FFF2-40B4-BE49-F238E27FC236}">
                    <a16:creationId xmlns:a16="http://schemas.microsoft.com/office/drawing/2014/main" id="{9FD1EE3F-59B9-4111-B556-2BF93F87F392}"/>
                  </a:ext>
                </a:extLst>
              </p:cNvPr>
              <p:cNvSpPr/>
              <p:nvPr/>
            </p:nvSpPr>
            <p:spPr>
              <a:xfrm flipV="1">
                <a:off x="3217745" y="860266"/>
                <a:ext cx="252000" cy="10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5206C5BE-D6DE-4E49-8F51-35AA1488EA1A}"/>
                  </a:ext>
                </a:extLst>
              </p:cNvPr>
              <p:cNvCxnSpPr/>
              <p:nvPr/>
            </p:nvCxnSpPr>
            <p:spPr>
              <a:xfrm>
                <a:off x="3340521" y="713186"/>
                <a:ext cx="0" cy="1440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318F8596-611F-4908-A79B-533E36EA3562}"/>
                  </a:ext>
                </a:extLst>
              </p:cNvPr>
              <p:cNvSpPr txBox="1"/>
              <p:nvPr/>
            </p:nvSpPr>
            <p:spPr>
              <a:xfrm>
                <a:off x="3139966" y="543818"/>
                <a:ext cx="40005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sz="1000" dirty="0">
                    <a:latin typeface="+mj-lt"/>
                  </a:rPr>
                  <a:t>CLK</a:t>
                </a:r>
                <a:endParaRPr lang="zh-CN" altLang="en-US" sz="1200" dirty="0">
                  <a:latin typeface="+mj-lt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62858BF6-9C8C-4F6B-9175-3C50C8A0F760}"/>
                </a:ext>
              </a:extLst>
            </p:cNvPr>
            <p:cNvSpPr txBox="1"/>
            <p:nvPr/>
          </p:nvSpPr>
          <p:spPr>
            <a:xfrm>
              <a:off x="4200446" y="1798336"/>
              <a:ext cx="505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+mj-lt"/>
                </a:rPr>
                <a:t>RD1</a:t>
              </a:r>
              <a:endParaRPr lang="zh-CN" altLang="en-US" sz="1200" dirty="0">
                <a:latin typeface="+mj-lt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BBDCE119-49AB-452E-B633-9C51A06F0146}"/>
                </a:ext>
              </a:extLst>
            </p:cNvPr>
            <p:cNvSpPr txBox="1"/>
            <p:nvPr/>
          </p:nvSpPr>
          <p:spPr>
            <a:xfrm>
              <a:off x="3475301" y="2808051"/>
              <a:ext cx="5116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+mj-lt"/>
                </a:rPr>
                <a:t>WD</a:t>
              </a:r>
              <a:endParaRPr lang="zh-CN" altLang="en-US" sz="1200" dirty="0">
                <a:latin typeface="+mj-lt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3F5C8570-8E00-4A93-978C-F666349AC05D}"/>
                </a:ext>
              </a:extLst>
            </p:cNvPr>
            <p:cNvSpPr txBox="1"/>
            <p:nvPr/>
          </p:nvSpPr>
          <p:spPr>
            <a:xfrm>
              <a:off x="4022024" y="1600821"/>
              <a:ext cx="59833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200" dirty="0">
                  <a:latin typeface="+mj-lt"/>
                </a:rPr>
                <a:t>WE3</a:t>
              </a:r>
              <a:endParaRPr lang="zh-CN" altLang="en-US" sz="1200" dirty="0">
                <a:latin typeface="+mj-lt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901F3392-3A24-4656-8383-33BBF25A421C}"/>
                </a:ext>
              </a:extLst>
            </p:cNvPr>
            <p:cNvSpPr txBox="1"/>
            <p:nvPr/>
          </p:nvSpPr>
          <p:spPr>
            <a:xfrm>
              <a:off x="4191821" y="2076341"/>
              <a:ext cx="505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+mj-lt"/>
                </a:rPr>
                <a:t>RD2</a:t>
              </a:r>
              <a:endParaRPr lang="zh-CN" altLang="en-US" sz="1200" dirty="0">
                <a:latin typeface="+mj-lt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89EDE5A2-7098-41A2-8D3B-75BF3B22E838}"/>
                </a:ext>
              </a:extLst>
            </p:cNvPr>
            <p:cNvSpPr txBox="1"/>
            <p:nvPr/>
          </p:nvSpPr>
          <p:spPr>
            <a:xfrm>
              <a:off x="3514558" y="2076341"/>
              <a:ext cx="386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+mj-lt"/>
                </a:rPr>
                <a:t>A2</a:t>
              </a:r>
              <a:endParaRPr lang="zh-CN" altLang="en-US" sz="1200" dirty="0">
                <a:latin typeface="+mj-lt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E8ADAC8F-AA83-4A37-832F-5CCBECB91D54}"/>
                </a:ext>
              </a:extLst>
            </p:cNvPr>
            <p:cNvSpPr txBox="1"/>
            <p:nvPr/>
          </p:nvSpPr>
          <p:spPr>
            <a:xfrm>
              <a:off x="3515548" y="2528822"/>
              <a:ext cx="386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+mj-lt"/>
                </a:rPr>
                <a:t>A3</a:t>
              </a:r>
              <a:endParaRPr lang="zh-CN" altLang="en-US" sz="1200" dirty="0">
                <a:latin typeface="+mj-lt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03F633FB-60FD-486D-827E-22DF1B00A420}"/>
                </a:ext>
              </a:extLst>
            </p:cNvPr>
            <p:cNvSpPr txBox="1"/>
            <p:nvPr/>
          </p:nvSpPr>
          <p:spPr>
            <a:xfrm>
              <a:off x="3505892" y="1798336"/>
              <a:ext cx="3866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+mj-lt"/>
                </a:rPr>
                <a:t>A1</a:t>
              </a:r>
              <a:endParaRPr lang="zh-CN" altLang="en-US" sz="1200" dirty="0">
                <a:latin typeface="+mj-lt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39B6EC0-8A66-4BC7-9E41-3C91A3214F6A}"/>
              </a:ext>
            </a:extLst>
          </p:cNvPr>
          <p:cNvGrpSpPr/>
          <p:nvPr/>
        </p:nvGrpSpPr>
        <p:grpSpPr>
          <a:xfrm>
            <a:off x="2863899" y="1245521"/>
            <a:ext cx="3619156" cy="2398828"/>
            <a:chOff x="-204432" y="396494"/>
            <a:chExt cx="3619156" cy="2398828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4452E2A-2951-47C4-BE3D-BFEDCD5F8C96}"/>
                </a:ext>
              </a:extLst>
            </p:cNvPr>
            <p:cNvSpPr txBox="1"/>
            <p:nvPr/>
          </p:nvSpPr>
          <p:spPr>
            <a:xfrm>
              <a:off x="2306728" y="50829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全局参数</a:t>
              </a: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FE572562-4CE4-4787-9877-A15F9DA34B04}"/>
                </a:ext>
              </a:extLst>
            </p:cNvPr>
            <p:cNvGrpSpPr/>
            <p:nvPr/>
          </p:nvGrpSpPr>
          <p:grpSpPr>
            <a:xfrm>
              <a:off x="-204432" y="396494"/>
              <a:ext cx="2650533" cy="2398828"/>
              <a:chOff x="-204432" y="396494"/>
              <a:chExt cx="2650533" cy="2398828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06820B34-942E-41FF-B1D9-478320C58E27}"/>
                  </a:ext>
                </a:extLst>
              </p:cNvPr>
              <p:cNvSpPr/>
              <p:nvPr/>
            </p:nvSpPr>
            <p:spPr>
              <a:xfrm>
                <a:off x="-204432" y="396494"/>
                <a:ext cx="2239716" cy="36054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FF15C0C9-EAC9-4127-B7E4-290053050849}"/>
                  </a:ext>
                </a:extLst>
              </p:cNvPr>
              <p:cNvSpPr/>
              <p:nvPr/>
            </p:nvSpPr>
            <p:spPr>
              <a:xfrm>
                <a:off x="759580" y="2219705"/>
                <a:ext cx="1686521" cy="57561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095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课程概述</a:t>
            </a:r>
          </a:p>
        </p:txBody>
      </p:sp>
      <p:sp>
        <p:nvSpPr>
          <p:cNvPr id="3" name="矩形 2"/>
          <p:cNvSpPr/>
          <p:nvPr/>
        </p:nvSpPr>
        <p:spPr>
          <a:xfrm>
            <a:off x="581026" y="678010"/>
            <a:ext cx="80885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存储器模块的设计及应用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指令存储器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5EBA57C1-6A9C-4C0A-A842-43FA000982EA}"/>
              </a:ext>
            </a:extLst>
          </p:cNvPr>
          <p:cNvGrpSpPr/>
          <p:nvPr/>
        </p:nvGrpSpPr>
        <p:grpSpPr>
          <a:xfrm>
            <a:off x="866825" y="2799463"/>
            <a:ext cx="844171" cy="1259074"/>
            <a:chOff x="2950945" y="1160109"/>
            <a:chExt cx="844171" cy="1259074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542E7F77-07B3-4086-8169-7F1C011DAA25}"/>
                </a:ext>
              </a:extLst>
            </p:cNvPr>
            <p:cNvSpPr/>
            <p:nvPr/>
          </p:nvSpPr>
          <p:spPr>
            <a:xfrm>
              <a:off x="3011328" y="1160109"/>
              <a:ext cx="699319" cy="125907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EC0D9D1A-E48E-4394-842F-AD2869E1F32A}"/>
                </a:ext>
              </a:extLst>
            </p:cNvPr>
            <p:cNvSpPr txBox="1"/>
            <p:nvPr/>
          </p:nvSpPr>
          <p:spPr>
            <a:xfrm>
              <a:off x="2983566" y="1843567"/>
              <a:ext cx="729204" cy="343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latin typeface="黑体" panose="02010609060101010101" pitchFamily="49" charset="-122"/>
                  <a:ea typeface="黑体" panose="02010609060101010101" pitchFamily="49" charset="-122"/>
                </a:rPr>
                <a:t>指令</a:t>
              </a:r>
              <a:endPara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r>
                <a:rPr lang="zh-CN" altLang="en-US" sz="1200" dirty="0">
                  <a:latin typeface="黑体" panose="02010609060101010101" pitchFamily="49" charset="-122"/>
                  <a:ea typeface="黑体" panose="02010609060101010101" pitchFamily="49" charset="-122"/>
                </a:rPr>
                <a:t>存储器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11438C86-52F1-4A14-A77B-C2CB397EBB51}"/>
                </a:ext>
              </a:extLst>
            </p:cNvPr>
            <p:cNvSpPr txBox="1"/>
            <p:nvPr/>
          </p:nvSpPr>
          <p:spPr>
            <a:xfrm>
              <a:off x="2950945" y="1463313"/>
              <a:ext cx="293298" cy="205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+mj-lt"/>
                </a:rPr>
                <a:t>A</a:t>
              </a:r>
              <a:endParaRPr lang="zh-CN" altLang="en-US" sz="1200" dirty="0">
                <a:latin typeface="+mj-lt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F17C2657-6C38-45D3-8EB5-E9C03FD4779F}"/>
                </a:ext>
              </a:extLst>
            </p:cNvPr>
            <p:cNvSpPr txBox="1"/>
            <p:nvPr/>
          </p:nvSpPr>
          <p:spPr>
            <a:xfrm>
              <a:off x="3363796" y="1463313"/>
              <a:ext cx="431320" cy="205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+mj-lt"/>
                </a:rPr>
                <a:t>RD</a:t>
              </a:r>
              <a:endParaRPr lang="zh-CN" altLang="en-US" sz="1200" dirty="0">
                <a:latin typeface="+mj-lt"/>
              </a:endParaRPr>
            </a:p>
          </p:txBody>
        </p:sp>
      </p:grpSp>
      <p:pic>
        <p:nvPicPr>
          <p:cNvPr id="49" name="图片 48">
            <a:extLst>
              <a:ext uri="{FF2B5EF4-FFF2-40B4-BE49-F238E27FC236}">
                <a16:creationId xmlns:a16="http://schemas.microsoft.com/office/drawing/2014/main" id="{F23839DF-F778-42FB-9447-8C181CC87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754" y="1238691"/>
            <a:ext cx="4771065" cy="448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11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52699"/>
            <a:ext cx="9144000" cy="1800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59" r="53863"/>
          <a:stretch>
            <a:fillRect/>
          </a:stretch>
        </p:blipFill>
        <p:spPr>
          <a:xfrm>
            <a:off x="206875" y="152400"/>
            <a:ext cx="2517275" cy="67916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17004" y="2807344"/>
            <a:ext cx="8109992" cy="124534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indent="127000" algn="ctr">
              <a:lnSpc>
                <a:spcPct val="120000"/>
              </a:lnSpc>
              <a:spcAft>
                <a:spcPts val="0"/>
              </a:spcAft>
            </a:pPr>
            <a:r>
              <a:rPr lang="zh-CN" altLang="en-US" sz="7200" b="1" kern="100" dirty="0">
                <a:solidFill>
                  <a:srgbClr val="1557AE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谢谢！</a:t>
            </a:r>
            <a:endParaRPr lang="zh-CN" altLang="zh-CN" sz="7200" b="1" kern="100" dirty="0">
              <a:solidFill>
                <a:srgbClr val="1557AE"/>
              </a:solidFill>
              <a:latin typeface="隶书" panose="02010509060101010101" pitchFamily="49" charset="-122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23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01"/>
    </mc:Choice>
    <mc:Fallback xmlns="">
      <p:transition spd="slow" advTm="177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课程概述</a:t>
            </a:r>
          </a:p>
        </p:txBody>
      </p:sp>
      <p:sp>
        <p:nvSpPr>
          <p:cNvPr id="3" name="矩形 2"/>
          <p:cNvSpPr/>
          <p:nvPr/>
        </p:nvSpPr>
        <p:spPr>
          <a:xfrm>
            <a:off x="581025" y="678010"/>
            <a:ext cx="7855610" cy="404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存储器模块的设计及应用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设计一个静态存储器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RAM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，容量为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256*32bit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建立存储器的访问所需要的各种信号。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对存储单元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0#,1#,3#,5#,7#,9#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进行读写操作。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设计一个寄存器组，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10*32bit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观察、记录和分析仿真波形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Verilog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测试电路输入输出正确性（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Logisim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1CA15A5-9B16-492D-B6F8-C8AA0168EE42}"/>
              </a:ext>
            </a:extLst>
          </p:cNvPr>
          <p:cNvSpPr/>
          <p:nvPr/>
        </p:nvSpPr>
        <p:spPr>
          <a:xfrm>
            <a:off x="644195" y="742904"/>
            <a:ext cx="78556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Logisim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模块，熟悉其用法。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C2537F6-CCF9-4992-BAB4-ABEDF9127669}"/>
              </a:ext>
            </a:extLst>
          </p:cNvPr>
          <p:cNvSpPr/>
          <p:nvPr/>
        </p:nvSpPr>
        <p:spPr>
          <a:xfrm>
            <a:off x="581442" y="229775"/>
            <a:ext cx="78556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存储器模块的设计及应用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AD13257-F0DC-4B0B-8C86-38014C643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492" y="1835225"/>
            <a:ext cx="3177815" cy="169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1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5CF0F7E-408F-41AA-B6D2-AFB5B3002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9725"/>
            <a:ext cx="9144000" cy="457855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70B5CF3-63F7-43AB-BDD0-0F650375B272}"/>
              </a:ext>
            </a:extLst>
          </p:cNvPr>
          <p:cNvSpPr/>
          <p:nvPr/>
        </p:nvSpPr>
        <p:spPr>
          <a:xfrm>
            <a:off x="581442" y="229775"/>
            <a:ext cx="78556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存储器模块的设计及应用</a:t>
            </a:r>
          </a:p>
        </p:txBody>
      </p:sp>
    </p:spTree>
    <p:extLst>
      <p:ext uri="{BB962C8B-B14F-4D97-AF65-F5344CB8AC3E}">
        <p14:creationId xmlns:p14="http://schemas.microsoft.com/office/powerpoint/2010/main" val="297072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8891797-0E53-4B5C-AEC4-94F230283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3555"/>
            <a:ext cx="9144000" cy="205446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E18B641-6370-420B-A810-339429B118B5}"/>
              </a:ext>
            </a:extLst>
          </p:cNvPr>
          <p:cNvSpPr/>
          <p:nvPr/>
        </p:nvSpPr>
        <p:spPr>
          <a:xfrm>
            <a:off x="581442" y="229775"/>
            <a:ext cx="78556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存储器模块的设计及应用</a:t>
            </a:r>
          </a:p>
        </p:txBody>
      </p:sp>
    </p:spTree>
    <p:extLst>
      <p:ext uri="{BB962C8B-B14F-4D97-AF65-F5344CB8AC3E}">
        <p14:creationId xmlns:p14="http://schemas.microsoft.com/office/powerpoint/2010/main" val="299701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5F9061D-13C1-4401-BA10-490545BCA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73" y="944701"/>
            <a:ext cx="7437765" cy="412277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09E8D4B-56A5-44FB-BFEE-0D30D1F3B7F7}"/>
              </a:ext>
            </a:extLst>
          </p:cNvPr>
          <p:cNvSpPr/>
          <p:nvPr/>
        </p:nvSpPr>
        <p:spPr>
          <a:xfrm>
            <a:off x="644195" y="637207"/>
            <a:ext cx="78556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寄存器组模块端口设置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439E7B3-DD16-422F-80C0-8118DB01BCF4}"/>
              </a:ext>
            </a:extLst>
          </p:cNvPr>
          <p:cNvSpPr/>
          <p:nvPr/>
        </p:nvSpPr>
        <p:spPr>
          <a:xfrm>
            <a:off x="537882" y="5220801"/>
            <a:ext cx="74377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复位。复位信号有效时所有寄存器的数值被设置为</a:t>
            </a:r>
            <a:r>
              <a:rPr lang="en-US" altLang="zh-CN" dirty="0"/>
              <a:t>0x00000000. 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读寄存器 根据当前输入的地址信号读出</a:t>
            </a:r>
            <a:r>
              <a:rPr lang="en-US" altLang="zh-CN" dirty="0"/>
              <a:t>32</a:t>
            </a:r>
            <a:r>
              <a:rPr lang="zh-CN" altLang="en-US" dirty="0"/>
              <a:t>位数据。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写寄存器。根据当前输入的地址信号，把输入的数据写入相应寄存器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5A318E2-5AC9-47C2-8738-724B6F30F9B2}"/>
              </a:ext>
            </a:extLst>
          </p:cNvPr>
          <p:cNvSpPr/>
          <p:nvPr/>
        </p:nvSpPr>
        <p:spPr>
          <a:xfrm>
            <a:off x="581442" y="229775"/>
            <a:ext cx="78556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存储器模块的设计及应用</a:t>
            </a:r>
          </a:p>
        </p:txBody>
      </p:sp>
    </p:spTree>
    <p:extLst>
      <p:ext uri="{BB962C8B-B14F-4D97-AF65-F5344CB8AC3E}">
        <p14:creationId xmlns:p14="http://schemas.microsoft.com/office/powerpoint/2010/main" val="338210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99" y="1217236"/>
            <a:ext cx="4899624" cy="381959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课程概述</a:t>
            </a:r>
          </a:p>
        </p:txBody>
      </p:sp>
      <p:sp>
        <p:nvSpPr>
          <p:cNvPr id="9" name="矩形 8"/>
          <p:cNvSpPr/>
          <p:nvPr/>
        </p:nvSpPr>
        <p:spPr>
          <a:xfrm>
            <a:off x="581025" y="678010"/>
            <a:ext cx="78556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存储器模块的设计及应用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1K×16bit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存储器。</a:t>
            </a:r>
          </a:p>
        </p:txBody>
      </p:sp>
      <p:sp>
        <p:nvSpPr>
          <p:cNvPr id="8" name="矩形 7"/>
          <p:cNvSpPr/>
          <p:nvPr/>
        </p:nvSpPr>
        <p:spPr>
          <a:xfrm>
            <a:off x="948545" y="2216928"/>
            <a:ext cx="3934006" cy="2575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948545" y="4702301"/>
            <a:ext cx="4244778" cy="2775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rtlCol="0" anchor="ctr"/>
          <a:lstStyle/>
          <a:p>
            <a:pPr algn="ctr"/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541" y="2973058"/>
            <a:ext cx="7261144" cy="35053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矩形 9"/>
          <p:cNvSpPr/>
          <p:nvPr/>
        </p:nvSpPr>
        <p:spPr>
          <a:xfrm>
            <a:off x="1871930" y="2976115"/>
            <a:ext cx="2820840" cy="5003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rtlCol="0" anchor="ctr"/>
          <a:lstStyle/>
          <a:p>
            <a:pPr algn="ctr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3960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 animBg="1"/>
      <p:bldP spid="11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课程概述</a:t>
            </a:r>
          </a:p>
        </p:txBody>
      </p:sp>
      <p:sp>
        <p:nvSpPr>
          <p:cNvPr id="3" name="矩形 2"/>
          <p:cNvSpPr/>
          <p:nvPr/>
        </p:nvSpPr>
        <p:spPr>
          <a:xfrm>
            <a:off x="581025" y="678010"/>
            <a:ext cx="7855610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存储器模块的设计及应用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字扩展与位扩展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例：用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1K×16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位芯片构成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4K×32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位的存储器。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2146314"/>
            <a:ext cx="8010525" cy="389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09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1770616"/>
            <a:ext cx="7509297" cy="315307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/>
          <a:srcRect t="53424"/>
          <a:stretch/>
        </p:blipFill>
        <p:spPr>
          <a:xfrm>
            <a:off x="221460" y="3267904"/>
            <a:ext cx="8838745" cy="25501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课程概述</a:t>
            </a:r>
          </a:p>
        </p:txBody>
      </p:sp>
      <p:sp>
        <p:nvSpPr>
          <p:cNvPr id="9" name="矩形 8"/>
          <p:cNvSpPr/>
          <p:nvPr/>
        </p:nvSpPr>
        <p:spPr>
          <a:xfrm>
            <a:off x="581025" y="678010"/>
            <a:ext cx="7855610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存储器模块的设计及应用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字扩展与位扩展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例：用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1K×16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位芯片构成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4K×32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位的存储器。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111169" y="3539242"/>
            <a:ext cx="2099186" cy="521455"/>
            <a:chOff x="3111169" y="3539242"/>
            <a:chExt cx="2099186" cy="521455"/>
          </a:xfrm>
        </p:grpSpPr>
        <p:sp>
          <p:nvSpPr>
            <p:cNvPr id="33" name="矩形 32"/>
            <p:cNvSpPr/>
            <p:nvPr/>
          </p:nvSpPr>
          <p:spPr>
            <a:xfrm>
              <a:off x="3111169" y="3539242"/>
              <a:ext cx="2099186" cy="2575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3111169" y="3803135"/>
              <a:ext cx="1460831" cy="2575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102145" y="3539242"/>
            <a:ext cx="1334491" cy="2003410"/>
            <a:chOff x="7102145" y="3539242"/>
            <a:chExt cx="1334491" cy="2003410"/>
          </a:xfrm>
        </p:grpSpPr>
        <p:sp>
          <p:nvSpPr>
            <p:cNvPr id="38" name="矩形 37"/>
            <p:cNvSpPr/>
            <p:nvPr/>
          </p:nvSpPr>
          <p:spPr>
            <a:xfrm>
              <a:off x="7774244" y="3539242"/>
              <a:ext cx="662392" cy="2575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7110011" y="3797985"/>
              <a:ext cx="662392" cy="2575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7766378" y="4043395"/>
              <a:ext cx="662392" cy="2575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7102145" y="4302138"/>
              <a:ext cx="662392" cy="2575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7766378" y="4526521"/>
              <a:ext cx="662392" cy="2575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44" name="矩形 43"/>
            <p:cNvSpPr/>
            <p:nvPr/>
          </p:nvSpPr>
          <p:spPr>
            <a:xfrm>
              <a:off x="7102145" y="4785264"/>
              <a:ext cx="662392" cy="2575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45" name="矩形 44"/>
            <p:cNvSpPr/>
            <p:nvPr/>
          </p:nvSpPr>
          <p:spPr>
            <a:xfrm>
              <a:off x="7766378" y="5026347"/>
              <a:ext cx="662392" cy="2575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46" name="矩形 45"/>
            <p:cNvSpPr/>
            <p:nvPr/>
          </p:nvSpPr>
          <p:spPr>
            <a:xfrm>
              <a:off x="7102145" y="5285090"/>
              <a:ext cx="662392" cy="2575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1050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">
      <a:majorFont>
        <a:latin typeface="Times New Roman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CE6F2"/>
        </a:solidFill>
        <a:ln>
          <a:noFill/>
        </a:ln>
      </a:spPr>
      <a:bodyPr anchor="ctr"/>
      <a:lstStyle>
        <a:defPPr>
          <a:defRPr sz="2400"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22240</TotalTime>
  <Words>313</Words>
  <Application>Microsoft Office PowerPoint</Application>
  <PresentationFormat>全屏显示(4:3)</PresentationFormat>
  <Paragraphs>51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黑体</vt:lpstr>
      <vt:lpstr>隶书</vt:lpstr>
      <vt:lpstr>宋体</vt:lpstr>
      <vt:lpstr>微软雅黑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王齐</dc:creator>
  <cp:lastModifiedBy>longxiang wang</cp:lastModifiedBy>
  <cp:revision>2106</cp:revision>
  <cp:lastPrinted>2015-09-08T03:57:00Z</cp:lastPrinted>
  <dcterms:created xsi:type="dcterms:W3CDTF">2015-09-04T08:06:00Z</dcterms:created>
  <dcterms:modified xsi:type="dcterms:W3CDTF">2022-11-22T10:27:35Z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