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31" r:id="rId2"/>
    <p:sldId id="1505" r:id="rId3"/>
    <p:sldId id="1685" r:id="rId4"/>
    <p:sldId id="1699" r:id="rId5"/>
    <p:sldId id="1698" r:id="rId6"/>
    <p:sldId id="1701" r:id="rId7"/>
    <p:sldId id="1680" r:id="rId8"/>
    <p:sldId id="1681" r:id="rId9"/>
    <p:sldId id="1682" r:id="rId10"/>
    <p:sldId id="1683" r:id="rId11"/>
    <p:sldId id="1684" r:id="rId12"/>
    <p:sldId id="1697" r:id="rId13"/>
    <p:sldId id="1700" r:id="rId14"/>
    <p:sldId id="1352" r:id="rId15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9" autoAdjust="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015FC3-3341-4C50-9C43-B54EB8DF743C}"/>
              </a:ext>
            </a:extLst>
          </p:cNvPr>
          <p:cNvSpPr/>
          <p:nvPr/>
        </p:nvSpPr>
        <p:spPr>
          <a:xfrm>
            <a:off x="480076" y="53263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Load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E2EBB0-5757-4EC9-B90C-0922041441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6875" y="821579"/>
          <a:ext cx="7479972" cy="2687810"/>
        </p:xfrm>
        <a:graphic>
          <a:graphicData uri="http://schemas.openxmlformats.org/drawingml/2006/table">
            <a:tbl>
              <a:tblPr/>
              <a:tblGrid>
                <a:gridCol w="1276396">
                  <a:extLst>
                    <a:ext uri="{9D8B030D-6E8A-4147-A177-3AD203B41FA5}">
                      <a16:colId xmlns:a16="http://schemas.microsoft.com/office/drawing/2014/main" val="3915928845"/>
                    </a:ext>
                  </a:extLst>
                </a:gridCol>
                <a:gridCol w="1497105">
                  <a:extLst>
                    <a:ext uri="{9D8B030D-6E8A-4147-A177-3AD203B41FA5}">
                      <a16:colId xmlns:a16="http://schemas.microsoft.com/office/drawing/2014/main" val="642212187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164587766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09875604"/>
                    </a:ext>
                  </a:extLst>
                </a:gridCol>
              </a:tblGrid>
              <a:tr h="4316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Instruction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Opcode/Function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Syntax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Operation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7476"/>
                  </a:ext>
                </a:extLst>
              </a:tr>
              <a:tr h="4017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lb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100000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i]:1)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772835"/>
                  </a:ext>
                </a:extLst>
              </a:tr>
              <a:tr h="444517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lbu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100100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i]:1)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4274"/>
                  </a:ext>
                </a:extLst>
              </a:tr>
              <a:tr h="495528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lh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i]:2)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15185"/>
                  </a:ext>
                </a:extLst>
              </a:tr>
              <a:tr h="289164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lhu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i]:2)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18208"/>
                  </a:ext>
                </a:extLst>
              </a:tr>
              <a:tr h="621095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lw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+mj-lt"/>
                        </a:rPr>
                        <a:t>100011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$t = MEM [$s + </a:t>
                      </a:r>
                      <a:r>
                        <a:rPr lang="en-US" sz="1500" dirty="0" err="1">
                          <a:latin typeface="+mj-lt"/>
                        </a:rPr>
                        <a:t>i</a:t>
                      </a:r>
                      <a:r>
                        <a:rPr lang="en-US" sz="1500" dirty="0">
                          <a:latin typeface="+mj-lt"/>
                        </a:rPr>
                        <a:t>]:4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6573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BB31631-6D2D-4530-B63E-6745895837F1}"/>
              </a:ext>
            </a:extLst>
          </p:cNvPr>
          <p:cNvSpPr/>
          <p:nvPr/>
        </p:nvSpPr>
        <p:spPr>
          <a:xfrm>
            <a:off x="480076" y="342900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Store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380E9D-222B-4873-9679-B78610A4F9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6875" y="3891770"/>
          <a:ext cx="8062680" cy="1402080"/>
        </p:xfrm>
        <a:graphic>
          <a:graphicData uri="http://schemas.openxmlformats.org/drawingml/2006/table">
            <a:tbl>
              <a:tblPr/>
              <a:tblGrid>
                <a:gridCol w="2015670">
                  <a:extLst>
                    <a:ext uri="{9D8B030D-6E8A-4147-A177-3AD203B41FA5}">
                      <a16:colId xmlns:a16="http://schemas.microsoft.com/office/drawing/2014/main" val="3119295806"/>
                    </a:ext>
                  </a:extLst>
                </a:gridCol>
                <a:gridCol w="2015670">
                  <a:extLst>
                    <a:ext uri="{9D8B030D-6E8A-4147-A177-3AD203B41FA5}">
                      <a16:colId xmlns:a16="http://schemas.microsoft.com/office/drawing/2014/main" val="2036989493"/>
                    </a:ext>
                  </a:extLst>
                </a:gridCol>
                <a:gridCol w="1476397">
                  <a:extLst>
                    <a:ext uri="{9D8B030D-6E8A-4147-A177-3AD203B41FA5}">
                      <a16:colId xmlns:a16="http://schemas.microsoft.com/office/drawing/2014/main" val="2385594802"/>
                    </a:ext>
                  </a:extLst>
                </a:gridCol>
                <a:gridCol w="2554943">
                  <a:extLst>
                    <a:ext uri="{9D8B030D-6E8A-4147-A177-3AD203B41FA5}">
                      <a16:colId xmlns:a16="http://schemas.microsoft.com/office/drawing/2014/main" val="94453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0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sb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101000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i]:1 = LB ($t)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6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sh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i]:2 = LH ($t)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08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sw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MEM [$s +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]:4 =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9462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5557451-2E2B-4A86-BC74-0E7DBA8AC8D3}"/>
              </a:ext>
            </a:extLst>
          </p:cNvPr>
          <p:cNvSpPr/>
          <p:nvPr/>
        </p:nvSpPr>
        <p:spPr>
          <a:xfrm>
            <a:off x="480076" y="709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8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46B859-F077-4302-A968-9B7A65F681E3}"/>
              </a:ext>
            </a:extLst>
          </p:cNvPr>
          <p:cNvSpPr/>
          <p:nvPr/>
        </p:nvSpPr>
        <p:spPr>
          <a:xfrm>
            <a:off x="513901" y="752146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Data Movement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689B42-82E7-4A25-9CE9-420E94D754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356" y="1365671"/>
          <a:ext cx="7886700" cy="182880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61638493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24794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2976937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6316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0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9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hi =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 =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48136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EBA7A1-4FF2-4B54-9EB7-88403EA0B0D1}"/>
              </a:ext>
            </a:extLst>
          </p:cNvPr>
          <p:cNvSpPr/>
          <p:nvPr/>
        </p:nvSpPr>
        <p:spPr>
          <a:xfrm>
            <a:off x="411887" y="3478864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Exception and Interrupt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7D614E-DB18-4165-ADBE-290B506F7D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8540" y="4132589"/>
          <a:ext cx="7709648" cy="975360"/>
        </p:xfrm>
        <a:graphic>
          <a:graphicData uri="http://schemas.openxmlformats.org/drawingml/2006/table">
            <a:tbl>
              <a:tblPr/>
              <a:tblGrid>
                <a:gridCol w="1156448">
                  <a:extLst>
                    <a:ext uri="{9D8B030D-6E8A-4147-A177-3AD203B41FA5}">
                      <a16:colId xmlns:a16="http://schemas.microsoft.com/office/drawing/2014/main" val="1366422231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3071909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14665937"/>
                    </a:ext>
                  </a:extLst>
                </a:gridCol>
                <a:gridCol w="3639671">
                  <a:extLst>
                    <a:ext uri="{9D8B030D-6E8A-4147-A177-3AD203B41FA5}">
                      <a16:colId xmlns:a16="http://schemas.microsoft.com/office/drawing/2014/main" val="3455811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11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trap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Dependent on OS; different values for immed26 specify different operations.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5422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C326AEF-1E8B-4DF0-9C64-9B07765DDB0C}"/>
              </a:ext>
            </a:extLst>
          </p:cNvPr>
          <p:cNvSpPr/>
          <p:nvPr/>
        </p:nvSpPr>
        <p:spPr>
          <a:xfrm>
            <a:off x="513901" y="19672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9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C1D094-9262-4F46-8496-19802BF126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9885" y="1376082"/>
          <a:ext cx="637428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613">
                  <a:extLst>
                    <a:ext uri="{9D8B030D-6E8A-4147-A177-3AD203B41FA5}">
                      <a16:colId xmlns:a16="http://schemas.microsoft.com/office/drawing/2014/main" val="192997648"/>
                    </a:ext>
                  </a:extLst>
                </a:gridCol>
                <a:gridCol w="985550">
                  <a:extLst>
                    <a:ext uri="{9D8B030D-6E8A-4147-A177-3AD203B41FA5}">
                      <a16:colId xmlns:a16="http://schemas.microsoft.com/office/drawing/2014/main" val="3789120927"/>
                    </a:ext>
                  </a:extLst>
                </a:gridCol>
                <a:gridCol w="4260117">
                  <a:extLst>
                    <a:ext uri="{9D8B030D-6E8A-4147-A177-3AD203B41FA5}">
                      <a16:colId xmlns:a16="http://schemas.microsoft.com/office/drawing/2014/main" val="355224848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ALU_OP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十进制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运算功能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8344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&lt;&lt; Y   </a:t>
                      </a:r>
                      <a:r>
                        <a:rPr lang="zh-CN" altLang="en-US" sz="1100" u="none" strike="noStrike">
                          <a:effectLst/>
                        </a:rPr>
                        <a:t>逻辑左移 （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取低五位）  </a:t>
                      </a:r>
                      <a:r>
                        <a:rPr lang="en-US" sz="1100" u="none" strike="noStrike">
                          <a:effectLst/>
                        </a:rPr>
                        <a:t>Result2=0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453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&gt;&gt;&gt;Y  </a:t>
                      </a:r>
                      <a:r>
                        <a:rPr lang="zh-CN" altLang="en-US" sz="1100" u="none" strike="noStrike">
                          <a:effectLst/>
                        </a:rPr>
                        <a:t>算术右移 （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取低五位）  </a:t>
                      </a:r>
                      <a:r>
                        <a:rPr lang="en-US" sz="1100" u="none" strike="noStrike">
                          <a:effectLst/>
                        </a:rPr>
                        <a:t>Result2=0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5344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&gt;&gt; Y   </a:t>
                      </a:r>
                      <a:r>
                        <a:rPr lang="zh-CN" altLang="en-US" sz="1100" u="none" strike="noStrike">
                          <a:effectLst/>
                        </a:rPr>
                        <a:t>逻辑右移 （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取低五位）  </a:t>
                      </a:r>
                      <a:r>
                        <a:rPr lang="en-US" sz="1100" u="none" strike="noStrike">
                          <a:effectLst/>
                        </a:rPr>
                        <a:t>Result2=0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8309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 = (X * Y)</a:t>
                      </a:r>
                      <a:r>
                        <a:rPr lang="en-US" sz="1100" u="none" strike="noStrike" baseline="-25000" dirty="0">
                          <a:effectLst/>
                        </a:rPr>
                        <a:t>[31:0]</a:t>
                      </a:r>
                      <a:r>
                        <a:rPr lang="en-US" sz="1100" u="none" strike="noStrike" dirty="0">
                          <a:effectLst/>
                        </a:rPr>
                        <a:t>;  Result2 = (X * Y)</a:t>
                      </a:r>
                      <a:r>
                        <a:rPr lang="en-US" sz="1100" u="none" strike="noStrike" baseline="-25000" dirty="0">
                          <a:effectLst/>
                        </a:rPr>
                        <a:t>[63:32]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zh-CN" altLang="en-US" sz="1100" u="none" strike="noStrike" dirty="0">
                          <a:effectLst/>
                        </a:rPr>
                        <a:t>无符号乘法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8626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X/Y;   Result2 = X%Y  </a:t>
                      </a:r>
                      <a:r>
                        <a:rPr lang="zh-CN" altLang="en-US" sz="1100" u="none" strike="noStrike">
                          <a:effectLst/>
                        </a:rPr>
                        <a:t>无符号除法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73119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+ Y    (Set OF/UOF)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4515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- Y    (Set OF/UOF)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4269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 = X &amp; Y   </a:t>
                      </a:r>
                      <a:r>
                        <a:rPr lang="zh-CN" altLang="en-US" sz="1100" u="none" strike="noStrike" dirty="0">
                          <a:effectLst/>
                        </a:rPr>
                        <a:t>按位与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6909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| Y    </a:t>
                      </a:r>
                      <a:r>
                        <a:rPr lang="zh-CN" altLang="en-US" sz="1100" u="none" strike="noStrike">
                          <a:effectLst/>
                        </a:rPr>
                        <a:t>按位或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091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X⊕Y    </a:t>
                      </a:r>
                      <a:r>
                        <a:rPr lang="zh-CN" altLang="en-US" sz="1100" u="none" strike="noStrike">
                          <a:effectLst/>
                        </a:rPr>
                        <a:t>按位异或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6958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~(X |Y)  </a:t>
                      </a:r>
                      <a:r>
                        <a:rPr lang="zh-CN" altLang="en-US" sz="1100" u="none" strike="noStrike">
                          <a:effectLst/>
                        </a:rPr>
                        <a:t>按位或非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840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(X &lt; Y) ? 1 : 0 </a:t>
                      </a:r>
                      <a:r>
                        <a:rPr lang="zh-CN" altLang="en-US" sz="1100" u="none" strike="noStrike">
                          <a:effectLst/>
                        </a:rPr>
                        <a:t>符号比较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4287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 = (X &lt; Y) ? 1 : 0 </a:t>
                      </a:r>
                      <a:r>
                        <a:rPr lang="zh-CN" altLang="en-US" sz="1100" u="none" strike="noStrike" dirty="0">
                          <a:effectLst/>
                        </a:rPr>
                        <a:t>无符号比较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52864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4D29636-3F87-4A26-AC38-505617B2E4E4}"/>
              </a:ext>
            </a:extLst>
          </p:cNvPr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ALU_OP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6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96231F-005E-40D6-AE73-B94D8D40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1273282"/>
            <a:ext cx="9144000" cy="48493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1FCF7C-DBBC-46DB-94F4-C28500DA49BD}"/>
              </a:ext>
            </a:extLst>
          </p:cNvPr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寄存器编号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401731" y="1538622"/>
            <a:ext cx="8105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，支持以下指令：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需要包含寄存器组、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模块、指令译码模块。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能运行基本的汇编指令（编写测试程序完成所有指令测试，要求与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模拟器运行结果一致）。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基础上，扩展指令集，实现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MIPS-Lite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指令，见下页。（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A-~A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，编写测试程序完成所有指令测试，要求与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模拟器运行结果一致）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基础上，实现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级流水线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，编写测试程序完成所有指令测试，要求与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模拟器运行结果一致）</a:t>
            </a:r>
          </a:p>
          <a:p>
            <a:pPr marL="457200" lvl="0" indent="-45720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如发现代码为网上下载代码，成绩一律按不及格处理。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B157C-830F-450B-8D68-EAD06963F788}"/>
              </a:ext>
            </a:extLst>
          </p:cNvPr>
          <p:cNvSpPr/>
          <p:nvPr/>
        </p:nvSpPr>
        <p:spPr>
          <a:xfrm>
            <a:off x="506997" y="732469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9127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E8F6FE-C25D-4D52-9B8B-30DF683D2705}"/>
              </a:ext>
            </a:extLst>
          </p:cNvPr>
          <p:cNvSpPr/>
          <p:nvPr/>
        </p:nvSpPr>
        <p:spPr>
          <a:xfrm>
            <a:off x="690282" y="2221050"/>
            <a:ext cx="7189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MIPS-Lite={ LB</a:t>
            </a:r>
            <a:r>
              <a:rPr lang="zh-CN" altLang="en-US" dirty="0"/>
              <a:t>、</a:t>
            </a:r>
            <a:r>
              <a:rPr lang="en-US" altLang="zh-CN" dirty="0"/>
              <a:t>LBU</a:t>
            </a:r>
            <a:r>
              <a:rPr lang="zh-CN" altLang="en-US" dirty="0"/>
              <a:t>、</a:t>
            </a:r>
            <a:r>
              <a:rPr lang="en-US" altLang="zh-CN" dirty="0"/>
              <a:t>LH</a:t>
            </a:r>
            <a:r>
              <a:rPr lang="zh-CN" altLang="en-US" dirty="0"/>
              <a:t>、</a:t>
            </a:r>
            <a:r>
              <a:rPr lang="en-US" altLang="zh-CN" dirty="0"/>
              <a:t>LHU</a:t>
            </a:r>
            <a:r>
              <a:rPr lang="zh-CN" altLang="en-US" dirty="0"/>
              <a:t>、</a:t>
            </a:r>
            <a:r>
              <a:rPr lang="en-US" altLang="zh-CN" dirty="0"/>
              <a:t>LW</a:t>
            </a:r>
            <a:r>
              <a:rPr lang="zh-CN" altLang="en-US" dirty="0"/>
              <a:t>、</a:t>
            </a:r>
            <a:r>
              <a:rPr lang="en-US" altLang="zh-CN" dirty="0"/>
              <a:t>SB</a:t>
            </a:r>
            <a:r>
              <a:rPr lang="zh-CN" altLang="en-US" dirty="0"/>
              <a:t>、</a:t>
            </a:r>
            <a:r>
              <a:rPr lang="en-US" altLang="zh-CN" dirty="0"/>
              <a:t>SH</a:t>
            </a:r>
            <a:r>
              <a:rPr lang="zh-CN" altLang="en-US" dirty="0"/>
              <a:t>、</a:t>
            </a:r>
            <a:r>
              <a:rPr lang="en-US" altLang="zh-CN" dirty="0"/>
              <a:t>SW</a:t>
            </a:r>
            <a:r>
              <a:rPr lang="zh-CN" altLang="en-US" dirty="0"/>
              <a:t>、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ADDU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 </a:t>
            </a:r>
            <a:r>
              <a:rPr lang="en-US" altLang="zh-CN" dirty="0"/>
              <a:t>SUBU</a:t>
            </a:r>
            <a:r>
              <a:rPr lang="zh-CN" altLang="en-US" dirty="0"/>
              <a:t>、 </a:t>
            </a:r>
            <a:r>
              <a:rPr lang="en-US" altLang="zh-CN" dirty="0"/>
              <a:t>SLL</a:t>
            </a:r>
            <a:r>
              <a:rPr lang="zh-CN" altLang="en-US" dirty="0"/>
              <a:t>、 </a:t>
            </a:r>
            <a:r>
              <a:rPr lang="en-US" altLang="zh-CN" dirty="0"/>
              <a:t>SRL</a:t>
            </a:r>
            <a:r>
              <a:rPr lang="zh-CN" altLang="en-US" dirty="0"/>
              <a:t>、 </a:t>
            </a:r>
            <a:r>
              <a:rPr lang="en-US" altLang="zh-CN" dirty="0"/>
              <a:t>SRA</a:t>
            </a:r>
            <a:r>
              <a:rPr lang="zh-CN" altLang="en-US" dirty="0"/>
              <a:t>、 </a:t>
            </a:r>
            <a:r>
              <a:rPr lang="en-US" altLang="zh-CN" dirty="0"/>
              <a:t>SLLV</a:t>
            </a:r>
            <a:r>
              <a:rPr lang="zh-CN" altLang="en-US" dirty="0"/>
              <a:t>、</a:t>
            </a:r>
            <a:r>
              <a:rPr lang="en-US" altLang="zh-CN" dirty="0"/>
              <a:t>SRLV</a:t>
            </a:r>
            <a:r>
              <a:rPr lang="zh-CN" altLang="en-US" dirty="0"/>
              <a:t>、</a:t>
            </a:r>
            <a:r>
              <a:rPr lang="en-US" altLang="zh-CN" dirty="0"/>
              <a:t>SRAV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 </a:t>
            </a:r>
            <a:r>
              <a:rPr lang="en-US" altLang="zh-CN" dirty="0"/>
              <a:t>XOR</a:t>
            </a:r>
            <a:r>
              <a:rPr lang="zh-CN" altLang="en-US" dirty="0"/>
              <a:t>、</a:t>
            </a:r>
            <a:r>
              <a:rPr lang="en-US" altLang="zh-CN" dirty="0"/>
              <a:t>NOR</a:t>
            </a:r>
            <a:r>
              <a:rPr lang="zh-CN" altLang="en-US" dirty="0"/>
              <a:t>、</a:t>
            </a:r>
            <a:r>
              <a:rPr lang="en-US" altLang="zh-CN" dirty="0"/>
              <a:t>ADDI</a:t>
            </a:r>
            <a:r>
              <a:rPr lang="zh-CN" altLang="en-US" dirty="0"/>
              <a:t>、</a:t>
            </a:r>
            <a:r>
              <a:rPr lang="en-US" altLang="zh-CN" dirty="0"/>
              <a:t>ADDIU</a:t>
            </a:r>
            <a:r>
              <a:rPr lang="zh-CN" altLang="en-US" dirty="0"/>
              <a:t>、</a:t>
            </a:r>
            <a:r>
              <a:rPr lang="en-US" altLang="zh-CN" dirty="0"/>
              <a:t>ANDI</a:t>
            </a:r>
            <a:r>
              <a:rPr lang="zh-CN" altLang="en-US" dirty="0"/>
              <a:t>、</a:t>
            </a:r>
            <a:r>
              <a:rPr lang="en-US" altLang="zh-CN" dirty="0"/>
              <a:t>ORI</a:t>
            </a:r>
            <a:r>
              <a:rPr lang="zh-CN" altLang="en-US" dirty="0"/>
              <a:t>、</a:t>
            </a:r>
            <a:r>
              <a:rPr lang="en-US" altLang="zh-CN" dirty="0"/>
              <a:t>XORI</a:t>
            </a:r>
            <a:r>
              <a:rPr lang="zh-CN" altLang="en-US" dirty="0"/>
              <a:t>、</a:t>
            </a:r>
            <a:r>
              <a:rPr lang="en-US" altLang="zh-CN" dirty="0"/>
              <a:t>LUI</a:t>
            </a:r>
            <a:r>
              <a:rPr lang="zh-CN" altLang="en-US" dirty="0"/>
              <a:t>、</a:t>
            </a:r>
            <a:r>
              <a:rPr lang="en-US" altLang="zh-CN" dirty="0"/>
              <a:t>SLTI</a:t>
            </a:r>
            <a:r>
              <a:rPr lang="zh-CN" altLang="en-US" dirty="0"/>
              <a:t>、</a:t>
            </a:r>
            <a:r>
              <a:rPr lang="en-US" altLang="zh-CN" dirty="0"/>
              <a:t>SLTIU</a:t>
            </a:r>
            <a:r>
              <a:rPr lang="zh-CN" altLang="en-US" dirty="0"/>
              <a:t>、</a:t>
            </a:r>
            <a:r>
              <a:rPr lang="en-US" altLang="zh-CN" dirty="0"/>
              <a:t>BEQ</a:t>
            </a:r>
            <a:r>
              <a:rPr lang="zh-CN" altLang="en-US" dirty="0"/>
              <a:t>、 </a:t>
            </a:r>
            <a:r>
              <a:rPr lang="en-US" altLang="zh-CN" dirty="0"/>
              <a:t>BNE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JAL</a:t>
            </a:r>
            <a:r>
              <a:rPr lang="zh-CN" altLang="en-US" dirty="0"/>
              <a:t>、</a:t>
            </a:r>
            <a:r>
              <a:rPr lang="en-US" altLang="zh-CN" dirty="0"/>
              <a:t>JR</a:t>
            </a:r>
            <a:r>
              <a:rPr lang="zh-CN" altLang="en-US" dirty="0"/>
              <a:t>、</a:t>
            </a:r>
            <a:r>
              <a:rPr lang="en-US" altLang="zh-CN" dirty="0"/>
              <a:t>MULT</a:t>
            </a:r>
            <a:r>
              <a:rPr lang="zh-CN" altLang="en-US" dirty="0"/>
              <a:t>、 </a:t>
            </a:r>
            <a:r>
              <a:rPr lang="en-US" altLang="zh-CN" dirty="0"/>
              <a:t>MULTU</a:t>
            </a:r>
            <a:r>
              <a:rPr lang="zh-CN" altLang="en-US" dirty="0"/>
              <a:t>、 </a:t>
            </a:r>
            <a:r>
              <a:rPr lang="en-US" altLang="zh-CN" dirty="0"/>
              <a:t>DIV</a:t>
            </a:r>
            <a:r>
              <a:rPr lang="zh-CN" altLang="en-US" dirty="0"/>
              <a:t>、 </a:t>
            </a:r>
            <a:r>
              <a:rPr lang="en-US" altLang="zh-CN" dirty="0"/>
              <a:t>DIVU}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B8D548-43AC-41CB-80C1-6460D8C9438D}"/>
              </a:ext>
            </a:extLst>
          </p:cNvPr>
          <p:cNvSpPr/>
          <p:nvPr/>
        </p:nvSpPr>
        <p:spPr>
          <a:xfrm>
            <a:off x="690282" y="1278645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MIPS-Lite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指令子集，包含以下指令：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0021B-CC62-4984-A82E-DDEE21A5674A}"/>
              </a:ext>
            </a:extLst>
          </p:cNvPr>
          <p:cNvSpPr/>
          <p:nvPr/>
        </p:nvSpPr>
        <p:spPr>
          <a:xfrm>
            <a:off x="614573" y="420451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835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7B2301-FC78-4978-B4B4-BEA223571AF1}"/>
              </a:ext>
            </a:extLst>
          </p:cNvPr>
          <p:cNvSpPr/>
          <p:nvPr/>
        </p:nvSpPr>
        <p:spPr>
          <a:xfrm>
            <a:off x="614573" y="420451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8318B8-C7C5-4DDA-B9BD-53D2769CFAAC}"/>
              </a:ext>
            </a:extLst>
          </p:cNvPr>
          <p:cNvSpPr txBox="1"/>
          <p:nvPr/>
        </p:nvSpPr>
        <p:spPr>
          <a:xfrm>
            <a:off x="717176" y="1392895"/>
            <a:ext cx="7557248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本次实验在前五次实验基础上，对各模块进行集成，形成一个完整</a:t>
            </a:r>
            <a:r>
              <a:rPr lang="en-US" altLang="zh-CN" sz="2000" dirty="0"/>
              <a:t>CPU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PC</a:t>
            </a:r>
            <a:r>
              <a:rPr lang="zh-CN" altLang="en-US" sz="2000" dirty="0"/>
              <a:t>指向当前指令在</a:t>
            </a:r>
            <a:r>
              <a:rPr lang="en-US" altLang="zh-CN" sz="2000" dirty="0"/>
              <a:t>IM</a:t>
            </a:r>
            <a:r>
              <a:rPr lang="zh-CN" altLang="en-US" sz="2000" dirty="0"/>
              <a:t>中地址（实验四）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从</a:t>
            </a:r>
            <a:r>
              <a:rPr lang="en-US" altLang="zh-CN" sz="2000" dirty="0"/>
              <a:t>IM</a:t>
            </a:r>
            <a:r>
              <a:rPr lang="zh-CN" altLang="en-US" sz="2000" dirty="0"/>
              <a:t>获取指令后，对其进行译码，生成相应控制信号（实验五）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根据控制信号，</a:t>
            </a:r>
            <a:r>
              <a:rPr lang="en-US" altLang="zh-CN" sz="2000" dirty="0"/>
              <a:t>ALU</a:t>
            </a:r>
            <a:r>
              <a:rPr lang="zh-CN" altLang="en-US" sz="2000" dirty="0"/>
              <a:t>等模块产生相应结果（要求必须使用实验三完成的</a:t>
            </a:r>
            <a:r>
              <a:rPr lang="en-US" altLang="zh-CN" sz="2000" dirty="0"/>
              <a:t>ALU</a:t>
            </a:r>
            <a:r>
              <a:rPr lang="zh-CN" altLang="en-US" sz="2000" dirty="0"/>
              <a:t>，其中加法器为用</a:t>
            </a:r>
            <a:r>
              <a:rPr lang="zh-CN" altLang="en-US" sz="2000"/>
              <a:t>基本门器件实现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将结果写回相应寄存器（实验四）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执行完成后</a:t>
            </a:r>
            <a:r>
              <a:rPr lang="en-US" altLang="zh-CN" sz="2000" dirty="0"/>
              <a:t>PC</a:t>
            </a:r>
            <a:r>
              <a:rPr lang="zh-CN" altLang="en-US" sz="2000" dirty="0"/>
              <a:t>地址加</a:t>
            </a:r>
            <a:r>
              <a:rPr lang="en-US" altLang="zh-CN" sz="2000" dirty="0"/>
              <a:t>4</a:t>
            </a:r>
            <a:r>
              <a:rPr lang="zh-CN" altLang="en-US" sz="2000" dirty="0"/>
              <a:t>（可为</a:t>
            </a:r>
            <a:r>
              <a:rPr lang="en-US" altLang="zh-CN" sz="2000" dirty="0"/>
              <a:t>PC</a:t>
            </a:r>
            <a:r>
              <a:rPr lang="zh-CN" altLang="en-US" sz="2000" dirty="0"/>
              <a:t>寄存器专门配置一个加法器实现自增）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53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F9F662-5FFB-4233-882C-926D7E5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774146"/>
            <a:ext cx="9144000" cy="54890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635C35-4245-45FA-A4C9-F38BFE64C967}"/>
              </a:ext>
            </a:extLst>
          </p:cNvPr>
          <p:cNvSpPr/>
          <p:nvPr/>
        </p:nvSpPr>
        <p:spPr>
          <a:xfrm>
            <a:off x="614573" y="420451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3311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FB10B7-C72A-40A9-A8BB-B4736FC9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0" y="1161853"/>
            <a:ext cx="8535140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E0C6B4-9340-42B9-BD73-0CCF41BFC3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785091"/>
          <a:ext cx="8793016" cy="5718604"/>
        </p:xfrm>
        <a:graphic>
          <a:graphicData uri="http://schemas.openxmlformats.org/drawingml/2006/table">
            <a:tbl>
              <a:tblPr/>
              <a:tblGrid>
                <a:gridCol w="1468582">
                  <a:extLst>
                    <a:ext uri="{9D8B030D-6E8A-4147-A177-3AD203B41FA5}">
                      <a16:colId xmlns:a16="http://schemas.microsoft.com/office/drawing/2014/main" val="2761079945"/>
                    </a:ext>
                  </a:extLst>
                </a:gridCol>
                <a:gridCol w="1918057">
                  <a:extLst>
                    <a:ext uri="{9D8B030D-6E8A-4147-A177-3AD203B41FA5}">
                      <a16:colId xmlns:a16="http://schemas.microsoft.com/office/drawing/2014/main" val="2961182968"/>
                    </a:ext>
                  </a:extLst>
                </a:gridCol>
                <a:gridCol w="1938136">
                  <a:extLst>
                    <a:ext uri="{9D8B030D-6E8A-4147-A177-3AD203B41FA5}">
                      <a16:colId xmlns:a16="http://schemas.microsoft.com/office/drawing/2014/main" val="24479541"/>
                    </a:ext>
                  </a:extLst>
                </a:gridCol>
                <a:gridCol w="3468241">
                  <a:extLst>
                    <a:ext uri="{9D8B030D-6E8A-4147-A177-3AD203B41FA5}">
                      <a16:colId xmlns:a16="http://schemas.microsoft.com/office/drawing/2014/main" val="658707736"/>
                    </a:ext>
                  </a:extLst>
                </a:gridCol>
              </a:tblGrid>
              <a:tr h="2227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Instruction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Opcode/Function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Syntax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Operation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8733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5954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79832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1101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26443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&amp;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7767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&amp; ZE(i)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97782"/>
                  </a:ext>
                </a:extLst>
              </a:tr>
              <a:tr h="25062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div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011010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lo = $s / $t; hi = $s %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989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j-lt"/>
                        </a:rPr>
                        <a:t>divu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+mj-lt"/>
                        </a:rPr>
                        <a:t>lo = $s / $t; hi = $s %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95104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85431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40415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nor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~($s | $t)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924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|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25375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| ZE(i)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6677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4628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941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8827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46341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14543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5619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6500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67194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^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479657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$d = $s ^ ZE(</a:t>
                      </a:r>
                      <a:r>
                        <a:rPr lang="en-US" sz="1400" dirty="0" err="1">
                          <a:latin typeface="+mj-lt"/>
                        </a:rPr>
                        <a:t>i</a:t>
                      </a:r>
                      <a:r>
                        <a:rPr lang="en-US" sz="1400" dirty="0">
                          <a:latin typeface="+mj-lt"/>
                        </a:rPr>
                        <a:t>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166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DD7C32-9A34-4C5D-9A68-797610F84390}"/>
              </a:ext>
            </a:extLst>
          </p:cNvPr>
          <p:cNvSpPr/>
          <p:nvPr/>
        </p:nvSpPr>
        <p:spPr>
          <a:xfrm>
            <a:off x="609600" y="354305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Arithmetic and Logical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609600" y="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2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E9FFD3-50BF-49AB-A124-82087CF0D381}"/>
              </a:ext>
            </a:extLst>
          </p:cNvPr>
          <p:cNvSpPr/>
          <p:nvPr/>
        </p:nvSpPr>
        <p:spPr>
          <a:xfrm>
            <a:off x="501655" y="55655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Constant-Manipulating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B1FEB-D34B-40EE-A658-832D4AF2EE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279" y="1087453"/>
          <a:ext cx="7027428" cy="1051560"/>
        </p:xfrm>
        <a:graphic>
          <a:graphicData uri="http://schemas.openxmlformats.org/drawingml/2006/table">
            <a:tbl>
              <a:tblPr/>
              <a:tblGrid>
                <a:gridCol w="1756857">
                  <a:extLst>
                    <a:ext uri="{9D8B030D-6E8A-4147-A177-3AD203B41FA5}">
                      <a16:colId xmlns:a16="http://schemas.microsoft.com/office/drawing/2014/main" val="3289759587"/>
                    </a:ext>
                  </a:extLst>
                </a:gridCol>
                <a:gridCol w="1756857">
                  <a:extLst>
                    <a:ext uri="{9D8B030D-6E8A-4147-A177-3AD203B41FA5}">
                      <a16:colId xmlns:a16="http://schemas.microsoft.com/office/drawing/2014/main" val="562352705"/>
                    </a:ext>
                  </a:extLst>
                </a:gridCol>
                <a:gridCol w="1756857">
                  <a:extLst>
                    <a:ext uri="{9D8B030D-6E8A-4147-A177-3AD203B41FA5}">
                      <a16:colId xmlns:a16="http://schemas.microsoft.com/office/drawing/2014/main" val="2392405207"/>
                    </a:ext>
                  </a:extLst>
                </a:gridCol>
                <a:gridCol w="1756857">
                  <a:extLst>
                    <a:ext uri="{9D8B030D-6E8A-4147-A177-3AD203B41FA5}">
                      <a16:colId xmlns:a16="http://schemas.microsoft.com/office/drawing/2014/main" val="270650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5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lhi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immed32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HH ($t) =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llo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immed32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LH ($t) =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1734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3C2AAB3-D038-45EA-9460-2D0B91041BAD}"/>
              </a:ext>
            </a:extLst>
          </p:cNvPr>
          <p:cNvSpPr/>
          <p:nvPr/>
        </p:nvSpPr>
        <p:spPr>
          <a:xfrm>
            <a:off x="501655" y="2961292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Comparison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A742A-2CEB-44FC-9DC1-1FDBD1FEDC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521" y="3500394"/>
          <a:ext cx="8211128" cy="1752600"/>
        </p:xfrm>
        <a:graphic>
          <a:graphicData uri="http://schemas.openxmlformats.org/drawingml/2006/table">
            <a:tbl>
              <a:tblPr/>
              <a:tblGrid>
                <a:gridCol w="2052782">
                  <a:extLst>
                    <a:ext uri="{9D8B030D-6E8A-4147-A177-3AD203B41FA5}">
                      <a16:colId xmlns:a16="http://schemas.microsoft.com/office/drawing/2014/main" val="577467957"/>
                    </a:ext>
                  </a:extLst>
                </a:gridCol>
                <a:gridCol w="2052782">
                  <a:extLst>
                    <a:ext uri="{9D8B030D-6E8A-4147-A177-3AD203B41FA5}">
                      <a16:colId xmlns:a16="http://schemas.microsoft.com/office/drawing/2014/main" val="231714289"/>
                    </a:ext>
                  </a:extLst>
                </a:gridCol>
                <a:gridCol w="2052782">
                  <a:extLst>
                    <a:ext uri="{9D8B030D-6E8A-4147-A177-3AD203B41FA5}">
                      <a16:colId xmlns:a16="http://schemas.microsoft.com/office/drawing/2014/main" val="2779994284"/>
                    </a:ext>
                  </a:extLst>
                </a:gridCol>
                <a:gridCol w="2052782">
                  <a:extLst>
                    <a:ext uri="{9D8B030D-6E8A-4147-A177-3AD203B41FA5}">
                      <a16:colId xmlns:a16="http://schemas.microsoft.com/office/drawing/2014/main" val="4188977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48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2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sltu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6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$t = ($s &lt; SE(i))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6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sltiu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$t = ($s &lt; SE(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))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20707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A790694-BBAA-4996-9A01-A4EA34234E01}"/>
              </a:ext>
            </a:extLst>
          </p:cNvPr>
          <p:cNvSpPr/>
          <p:nvPr/>
        </p:nvSpPr>
        <p:spPr>
          <a:xfrm>
            <a:off x="501655" y="94887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B4F57F-B3B1-49E1-94AB-715C7928AFFC}"/>
              </a:ext>
            </a:extLst>
          </p:cNvPr>
          <p:cNvSpPr/>
          <p:nvPr/>
        </p:nvSpPr>
        <p:spPr>
          <a:xfrm>
            <a:off x="72684" y="788005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Branch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C5A273-4FAC-4D8D-B6E7-93FE25ED9D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062" y="1354913"/>
          <a:ext cx="8748432" cy="1920240"/>
        </p:xfrm>
        <a:graphic>
          <a:graphicData uri="http://schemas.openxmlformats.org/drawingml/2006/table">
            <a:tbl>
              <a:tblPr/>
              <a:tblGrid>
                <a:gridCol w="1659442">
                  <a:extLst>
                    <a:ext uri="{9D8B030D-6E8A-4147-A177-3AD203B41FA5}">
                      <a16:colId xmlns:a16="http://schemas.microsoft.com/office/drawing/2014/main" val="3976880662"/>
                    </a:ext>
                  </a:extLst>
                </a:gridCol>
                <a:gridCol w="2714774">
                  <a:extLst>
                    <a:ext uri="{9D8B030D-6E8A-4147-A177-3AD203B41FA5}">
                      <a16:colId xmlns:a16="http://schemas.microsoft.com/office/drawing/2014/main" val="569087857"/>
                    </a:ext>
                  </a:extLst>
                </a:gridCol>
                <a:gridCol w="2187108">
                  <a:extLst>
                    <a:ext uri="{9D8B030D-6E8A-4147-A177-3AD203B41FA5}">
                      <a16:colId xmlns:a16="http://schemas.microsoft.com/office/drawing/2014/main" val="885951106"/>
                    </a:ext>
                  </a:extLst>
                </a:gridCol>
                <a:gridCol w="2187108">
                  <a:extLst>
                    <a:ext uri="{9D8B030D-6E8A-4147-A177-3AD203B41FA5}">
                      <a16:colId xmlns:a16="http://schemas.microsoft.com/office/drawing/2014/main" val="972239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Opcode/Function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1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beq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== $t)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1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bgtz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+mj-lt"/>
                        </a:rPr>
                        <a:t>000111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&gt; 0)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59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blez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+mj-lt"/>
                        </a:rPr>
                        <a:t>000110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&lt;= 0)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5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if ($s != $t) pc += </a:t>
                      </a:r>
                      <a:r>
                        <a:rPr lang="en-US" sz="1600" dirty="0" err="1">
                          <a:latin typeface="+mj-lt"/>
                        </a:rPr>
                        <a:t>i</a:t>
                      </a:r>
                      <a:r>
                        <a:rPr lang="en-US" sz="1600" dirty="0">
                          <a:latin typeface="+mj-lt"/>
                        </a:rPr>
                        <a:t>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8106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8C36E46-278F-4383-8DE6-BBB13C71253C}"/>
              </a:ext>
            </a:extLst>
          </p:cNvPr>
          <p:cNvSpPr/>
          <p:nvPr/>
        </p:nvSpPr>
        <p:spPr>
          <a:xfrm>
            <a:off x="151434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Jump Instructions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21E537-0501-4F6B-9E3F-815776B9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446" y="3966875"/>
          <a:ext cx="7886700" cy="2103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46997237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0168105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3444541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08659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74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pc += i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750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$31 = pc; pc += i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88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$31 = pc; pc = $s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26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pc = $s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4718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E678248-F53A-47C3-92F4-448DF0901597}"/>
              </a:ext>
            </a:extLst>
          </p:cNvPr>
          <p:cNvSpPr/>
          <p:nvPr/>
        </p:nvSpPr>
        <p:spPr>
          <a:xfrm>
            <a:off x="528917" y="138914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7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26655</TotalTime>
  <Words>1598</Words>
  <Application>Microsoft Office PowerPoint</Application>
  <PresentationFormat>全屏显示(4:3)</PresentationFormat>
  <Paragraphs>320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longxiang wang</cp:lastModifiedBy>
  <cp:revision>2120</cp:revision>
  <cp:lastPrinted>2015-09-08T03:57:00Z</cp:lastPrinted>
  <dcterms:created xsi:type="dcterms:W3CDTF">2015-09-04T08:06:00Z</dcterms:created>
  <dcterms:modified xsi:type="dcterms:W3CDTF">2022-12-06T13:01:27Z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