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31" r:id="rId2"/>
    <p:sldId id="1430" r:id="rId3"/>
    <p:sldId id="1576" r:id="rId4"/>
    <p:sldId id="1405" r:id="rId5"/>
    <p:sldId id="1575" r:id="rId6"/>
    <p:sldId id="1578" r:id="rId7"/>
    <p:sldId id="1577" r:id="rId8"/>
    <p:sldId id="1579" r:id="rId9"/>
    <p:sldId id="1581" r:id="rId10"/>
    <p:sldId id="1582" r:id="rId11"/>
    <p:sldId id="1585" r:id="rId12"/>
    <p:sldId id="1583" r:id="rId13"/>
    <p:sldId id="1584" r:id="rId14"/>
    <p:sldId id="1586" r:id="rId15"/>
    <p:sldId id="1352" r:id="rId16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115" d="100"/>
          <a:sy n="115" d="100"/>
        </p:scale>
        <p:origin x="360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2023/10/12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2023/10/12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8-3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1217236"/>
            <a:ext cx="3683847" cy="424328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1024" y="1217237"/>
            <a:ext cx="3749436" cy="4684139"/>
            <a:chOff x="581024" y="1217237"/>
            <a:chExt cx="3749436" cy="468413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4" y="1217237"/>
              <a:ext cx="3749436" cy="468413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72343" y="3241964"/>
              <a:ext cx="540327" cy="174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85" y="2798373"/>
            <a:ext cx="52006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0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8-3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024" y="1279002"/>
            <a:ext cx="711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的优先编码器，掌握各输入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输出信号作用，验证真值表。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2294665"/>
            <a:ext cx="4645829" cy="36298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30" y="2294665"/>
            <a:ext cx="3233738" cy="32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3" r="52079" b="2939"/>
          <a:stretch/>
        </p:blipFill>
        <p:spPr bwMode="auto">
          <a:xfrm>
            <a:off x="955495" y="1309574"/>
            <a:ext cx="1561036" cy="1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79068" y="1611833"/>
            <a:ext cx="4178361" cy="1328133"/>
            <a:chOff x="3379068" y="1445579"/>
            <a:chExt cx="4178361" cy="1328133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191" y="1445579"/>
              <a:ext cx="3158238" cy="1328133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379068" y="1909590"/>
              <a:ext cx="10201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34864" y="3307746"/>
            <a:ext cx="3086822" cy="3181463"/>
            <a:chOff x="3517032" y="3191398"/>
            <a:chExt cx="3086822" cy="318146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7155" y="3191398"/>
              <a:ext cx="2066699" cy="3181463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3517032" y="3649486"/>
              <a:ext cx="10201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电路图：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7071" y="3765834"/>
            <a:ext cx="1576147" cy="1712228"/>
            <a:chOff x="867071" y="3765834"/>
            <a:chExt cx="1576147" cy="1712228"/>
          </a:xfrm>
        </p:grpSpPr>
        <p:grpSp>
          <p:nvGrpSpPr>
            <p:cNvPr id="34" name="组合 33"/>
            <p:cNvGrpSpPr/>
            <p:nvPr/>
          </p:nvGrpSpPr>
          <p:grpSpPr>
            <a:xfrm>
              <a:off x="955495" y="4307756"/>
              <a:ext cx="1487723" cy="1170306"/>
              <a:chOff x="4447856" y="1676411"/>
              <a:chExt cx="1487723" cy="1170306"/>
            </a:xfrm>
          </p:grpSpPr>
          <p:cxnSp>
            <p:nvCxnSpPr>
              <p:cNvPr id="11" name="直接连接符 10"/>
              <p:cNvCxnSpPr/>
              <p:nvPr/>
            </p:nvCxnSpPr>
            <p:spPr>
              <a:xfrm rot="5400000">
                <a:off x="4760227" y="2114119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4469144" y="2051689"/>
                <a:ext cx="1552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/>
                  <a:t>A</a:t>
                </a:r>
                <a:r>
                  <a:rPr lang="en-US" altLang="zh-CN" sz="1400" b="1" i="1" baseline="-25000" dirty="0"/>
                  <a:t>1</a:t>
                </a:r>
                <a:endParaRPr lang="zh-CN" altLang="en-US" sz="1400" b="1" i="1" baseline="-25000" dirty="0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288596" y="1792897"/>
                <a:ext cx="646983" cy="965942"/>
                <a:chOff x="5288596" y="1792897"/>
                <a:chExt cx="646983" cy="965942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rot="5400000">
                  <a:off x="5614243" y="1812197"/>
                  <a:ext cx="4313" cy="1811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rot="5400000">
                  <a:off x="5614245" y="2312529"/>
                  <a:ext cx="4313" cy="1811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/>
                <p:cNvSpPr txBox="1"/>
                <p:nvPr/>
              </p:nvSpPr>
              <p:spPr>
                <a:xfrm>
                  <a:off x="5721357" y="1792897"/>
                  <a:ext cx="2142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i="1" dirty="0">
                      <a:latin typeface="+mj-lt"/>
                    </a:rPr>
                    <a:t>Y</a:t>
                  </a:r>
                  <a:r>
                    <a:rPr lang="en-US" altLang="zh-CN" sz="1400" b="1" i="1" baseline="-25000" dirty="0">
                      <a:latin typeface="+mj-lt"/>
                    </a:rPr>
                    <a:t>3</a:t>
                  </a:r>
                  <a:endParaRPr lang="zh-CN" altLang="en-US" sz="1400" b="1" i="1" baseline="-25000" dirty="0">
                    <a:latin typeface="+mj-lt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704093" y="2293229"/>
                  <a:ext cx="2314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i="1" dirty="0">
                      <a:latin typeface="+mj-lt"/>
                    </a:rPr>
                    <a:t>Y</a:t>
                  </a:r>
                  <a:r>
                    <a:rPr lang="en-US" altLang="zh-CN" sz="1400" b="1" i="1" baseline="-25000" dirty="0">
                      <a:latin typeface="+mj-lt"/>
                    </a:rPr>
                    <a:t>1</a:t>
                  </a:r>
                  <a:endParaRPr lang="zh-CN" altLang="en-US" sz="1400" b="1" i="1" baseline="-25000" dirty="0">
                    <a:latin typeface="+mj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5288596" y="1792897"/>
                  <a:ext cx="1524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200" b="1" i="1" dirty="0">
                      <a:latin typeface="+mj-lt"/>
                    </a:rPr>
                    <a:t>11</a:t>
                  </a:r>
                  <a:endParaRPr lang="zh-CN" altLang="en-US" sz="1200" b="1" i="1" dirty="0">
                    <a:latin typeface="+mj-lt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5295788" y="2293229"/>
                  <a:ext cx="1524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200" b="1" i="1" dirty="0">
                      <a:latin typeface="+mj-lt"/>
                    </a:rPr>
                    <a:t>01</a:t>
                  </a:r>
                  <a:endParaRPr lang="zh-CN" altLang="en-US" sz="1200" b="1" i="1" dirty="0">
                    <a:latin typeface="+mj-lt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rot="5400000">
                  <a:off x="5614243" y="2062363"/>
                  <a:ext cx="4313" cy="1811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>
                  <a:off x="5614245" y="2562695"/>
                  <a:ext cx="4313" cy="1811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>
                  <a:off x="5721357" y="2043063"/>
                  <a:ext cx="2142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i="1" dirty="0">
                      <a:latin typeface="+mj-lt"/>
                    </a:rPr>
                    <a:t>Y</a:t>
                  </a:r>
                  <a:r>
                    <a:rPr lang="en-US" altLang="zh-CN" sz="1400" b="1" i="1" baseline="-25000" dirty="0">
                      <a:latin typeface="+mj-lt"/>
                    </a:rPr>
                    <a:t>2</a:t>
                  </a:r>
                  <a:endParaRPr lang="zh-CN" altLang="en-US" sz="1400" b="1" i="1" baseline="-25000" dirty="0">
                    <a:latin typeface="+mj-lt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5704093" y="2543395"/>
                  <a:ext cx="2314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i="1" dirty="0">
                      <a:latin typeface="+mj-lt"/>
                    </a:rPr>
                    <a:t>Y</a:t>
                  </a:r>
                  <a:r>
                    <a:rPr lang="en-US" altLang="zh-CN" sz="1400" b="1" i="1" baseline="-25000" dirty="0">
                      <a:latin typeface="+mj-lt"/>
                    </a:rPr>
                    <a:t>0</a:t>
                  </a:r>
                  <a:endParaRPr lang="zh-CN" altLang="en-US" sz="1400" b="1" i="1" baseline="-25000" dirty="0">
                    <a:latin typeface="+mj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288596" y="2043063"/>
                  <a:ext cx="1524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200" b="1" i="1" dirty="0">
                      <a:latin typeface="+mj-lt"/>
                    </a:rPr>
                    <a:t>10</a:t>
                  </a:r>
                  <a:endParaRPr lang="zh-CN" altLang="en-US" sz="1200" b="1" i="1" dirty="0">
                    <a:latin typeface="+mj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5295788" y="2543395"/>
                  <a:ext cx="15240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200" b="1" i="1" dirty="0">
                      <a:latin typeface="+mj-lt"/>
                    </a:rPr>
                    <a:t>00</a:t>
                  </a:r>
                  <a:endParaRPr lang="zh-CN" altLang="en-US" sz="1200" b="1" i="1" dirty="0">
                    <a:latin typeface="+mj-lt"/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 flipH="1">
                <a:off x="4876292" y="1676411"/>
                <a:ext cx="649531" cy="1170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4764877" y="2359869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4447856" y="2297439"/>
                <a:ext cx="1725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/>
                  <a:t>A</a:t>
                </a:r>
                <a:r>
                  <a:rPr lang="en-US" altLang="zh-CN" sz="1400" b="1" i="1" baseline="-25000" dirty="0"/>
                  <a:t>0</a:t>
                </a:r>
                <a:endParaRPr lang="zh-CN" altLang="en-US" sz="1400" b="1" i="1" baseline="-25000" dirty="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867071" y="3765834"/>
              <a:ext cx="14690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2-4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译码器：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47472" y="3765834"/>
            <a:ext cx="1935588" cy="1769666"/>
            <a:chOff x="3014146" y="3703190"/>
            <a:chExt cx="1935588" cy="1769666"/>
          </a:xfrm>
        </p:grpSpPr>
        <p:sp>
          <p:nvSpPr>
            <p:cNvPr id="9" name="矩形 8"/>
            <p:cNvSpPr/>
            <p:nvPr/>
          </p:nvSpPr>
          <p:spPr>
            <a:xfrm>
              <a:off x="3014146" y="4149417"/>
              <a:ext cx="19355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Y3 = A1⋅A0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Y2 = A1⋅~A0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Y1 = ~A1⋅A0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Y0 = ~A1⋅~A0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014146" y="3703190"/>
              <a:ext cx="16991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4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024" y="1217237"/>
            <a:ext cx="5321513" cy="2449993"/>
            <a:chOff x="581024" y="1217237"/>
            <a:chExt cx="5321513" cy="244999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329" y="1217237"/>
              <a:ext cx="4822208" cy="24499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81024" y="1824541"/>
              <a:ext cx="4580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87744" y="2128797"/>
            <a:ext cx="3948545" cy="4338599"/>
            <a:chOff x="4216215" y="2144547"/>
            <a:chExt cx="3948545" cy="43385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215" y="2144547"/>
              <a:ext cx="3948545" cy="43385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矩形 9"/>
            <p:cNvSpPr/>
            <p:nvPr/>
          </p:nvSpPr>
          <p:spPr>
            <a:xfrm>
              <a:off x="4243097" y="4320433"/>
              <a:ext cx="31481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电路图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8911" y="3914085"/>
            <a:ext cx="1673383" cy="2553311"/>
            <a:chOff x="978909" y="3929835"/>
            <a:chExt cx="1673383" cy="25533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9378" y="3929835"/>
              <a:ext cx="1072914" cy="255331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78909" y="4603525"/>
              <a:ext cx="443121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逻辑表达式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7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024" y="1279002"/>
            <a:ext cx="5286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的译码器，掌握各输入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输出信号作用，验证真值表。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2738792"/>
            <a:ext cx="4649356" cy="28527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2294665"/>
            <a:ext cx="2626919" cy="28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6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198" y="3086263"/>
            <a:ext cx="690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3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实验一、</a:t>
            </a:r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16990" y="255918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2"/>
    </mc:Choice>
    <mc:Fallback xmlns="">
      <p:transition spd="slow" advTm="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04539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基础门电路设计（多输入门电路、复用器）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基础功能模块设计（编码器、译码器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结构和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仿真波形，注重输入输出之间的时序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中完成设计并验证真值表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多输入门电路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0" y="2423243"/>
            <a:ext cx="4695825" cy="2305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330" y="1564037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x=</a:t>
            </a:r>
            <a:r>
              <a:rPr lang="zh-CN" altLang="en-US" sz="2000" dirty="0" smtClean="0">
                <a:latin typeface="+mj-lt"/>
              </a:rPr>
              <a:t>~</a:t>
            </a:r>
            <a:r>
              <a:rPr lang="zh-CN" altLang="en-US" sz="2000" dirty="0">
                <a:latin typeface="+mj-lt"/>
              </a:rPr>
              <a:t>(a⋅~b⋅c⋅(d+e))</a:t>
            </a:r>
          </a:p>
        </p:txBody>
      </p:sp>
      <p:sp>
        <p:nvSpPr>
          <p:cNvPr id="13" name="矩形 12"/>
          <p:cNvSpPr/>
          <p:nvPr/>
        </p:nvSpPr>
        <p:spPr>
          <a:xfrm>
            <a:off x="654330" y="2078627"/>
            <a:ext cx="1211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电路图：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4330" y="1139675"/>
            <a:ext cx="1020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1560" y="1478462"/>
            <a:ext cx="1020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818" y="194333"/>
            <a:ext cx="2190750" cy="6353175"/>
            <a:chOff x="5448229" y="183292"/>
            <a:chExt cx="2190750" cy="635317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29" y="183292"/>
              <a:ext cx="2190750" cy="635317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181725" y="192817"/>
              <a:ext cx="1457254" cy="2453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811" y="2161754"/>
            <a:ext cx="2390775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654330" y="4609370"/>
            <a:ext cx="5606875" cy="1905000"/>
            <a:chOff x="2994538" y="4592843"/>
            <a:chExt cx="5606875" cy="1905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38" y="4592843"/>
              <a:ext cx="4410075" cy="1905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994538" y="5328545"/>
              <a:ext cx="10201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时序图：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9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复用器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41637"/>
              </p:ext>
            </p:extLst>
          </p:nvPr>
        </p:nvGraphicFramePr>
        <p:xfrm>
          <a:off x="5842362" y="2194222"/>
          <a:ext cx="2323339" cy="267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Worksheet" r:id="rId3" imgW="1867124" imgH="2152826" progId="Excel.Sheet.12">
                  <p:embed/>
                </p:oleObj>
              </mc:Choice>
              <mc:Fallback>
                <p:oleObj name="Worksheet" r:id="rId3" imgW="1867124" imgH="21528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362" y="2194222"/>
                        <a:ext cx="2323339" cy="2678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725057" y="2133047"/>
            <a:ext cx="1246804" cy="1462163"/>
            <a:chOff x="4563370" y="1432001"/>
            <a:chExt cx="1246804" cy="1462163"/>
          </a:xfrm>
        </p:grpSpPr>
        <p:sp>
          <p:nvSpPr>
            <p:cNvPr id="6" name="梯形 5"/>
            <p:cNvSpPr/>
            <p:nvPr/>
          </p:nvSpPr>
          <p:spPr>
            <a:xfrm rot="5400000">
              <a:off x="4666891" y="2070341"/>
              <a:ext cx="1130060" cy="517585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12" name="直接连接符 11"/>
            <p:cNvCxnSpPr>
              <a:endCxn id="6" idx="1"/>
            </p:cNvCxnSpPr>
            <p:nvPr/>
          </p:nvCxnSpPr>
          <p:spPr>
            <a:xfrm>
              <a:off x="5227608" y="1647645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5579136" y="2236398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880393" y="1986232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4880391" y="2486564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28984" y="1432001"/>
              <a:ext cx="2280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dirty="0">
                  <a:latin typeface="+mj-lt"/>
                </a:rPr>
                <a:t>S</a:t>
              </a:r>
              <a:endParaRPr lang="zh-CN" altLang="en-US" sz="1400" b="1" i="1" dirty="0">
                <a:latin typeface="+mj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27939" y="2217098"/>
              <a:ext cx="822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Y</a:t>
              </a:r>
              <a:endParaRPr lang="zh-CN" altLang="en-US" sz="1400" b="1" i="1" dirty="0">
                <a:latin typeface="+mj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63370" y="1966932"/>
              <a:ext cx="2142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0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63370" y="2467264"/>
              <a:ext cx="2314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1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7953" y="1966932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0</a:t>
              </a:r>
              <a:endParaRPr lang="zh-CN" altLang="en-US" sz="1400" b="1" i="1" dirty="0">
                <a:latin typeface="+mj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50761" y="2467264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1</a:t>
              </a:r>
              <a:endParaRPr lang="zh-CN" altLang="en-US" sz="1400" b="1" i="1" dirty="0">
                <a:latin typeface="+mj-lt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/>
          <a:srcRect l="4128"/>
          <a:stretch/>
        </p:blipFill>
        <p:spPr>
          <a:xfrm>
            <a:off x="3082548" y="3574368"/>
            <a:ext cx="1860970" cy="201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66660" y="2133047"/>
                <a:ext cx="124075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>
                    <a:latin typeface="+mj-lt"/>
                  </a:rPr>
                  <a:t>Y = D</a:t>
                </a:r>
                <a:r>
                  <a:rPr lang="en-US" altLang="zh-CN" sz="1400" b="1" i="1" baseline="-25000" dirty="0">
                    <a:latin typeface="+mj-lt"/>
                  </a:rPr>
                  <a:t>0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altLang="zh-CN" sz="1400" b="1" i="1" dirty="0">
                    <a:latin typeface="+mj-lt"/>
                  </a:rPr>
                  <a:t> + </a:t>
                </a:r>
                <a:r>
                  <a:rPr lang="en-US" altLang="zh-CN" sz="1400" b="1" i="1" dirty="0"/>
                  <a:t>D</a:t>
                </a:r>
                <a:r>
                  <a:rPr lang="en-US" altLang="zh-CN" sz="1400" b="1" i="1" baseline="-25000" dirty="0"/>
                  <a:t>1</a:t>
                </a:r>
                <a:r>
                  <a:rPr lang="en-US" altLang="zh-CN" sz="1400" b="1" i="1" dirty="0"/>
                  <a:t>S</a:t>
                </a:r>
                <a:endParaRPr lang="zh-CN" altLang="en-US" sz="1400" b="1" i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660" y="2133047"/>
                <a:ext cx="1240758" cy="215893"/>
              </a:xfrm>
              <a:prstGeom prst="rect">
                <a:avLst/>
              </a:prstGeom>
              <a:blipFill>
                <a:blip r:embed="rId6"/>
                <a:stretch>
                  <a:fillRect l="-8824" t="-28571" b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2984383" y="3133588"/>
            <a:ext cx="1211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电路图：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77022" y="1573781"/>
            <a:ext cx="1020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7545" y="1625521"/>
            <a:ext cx="1020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4172" y="1573781"/>
            <a:ext cx="1618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二路复用器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7221" y="1796474"/>
            <a:ext cx="1246804" cy="1615030"/>
            <a:chOff x="1802917" y="2692146"/>
            <a:chExt cx="1246804" cy="1615030"/>
          </a:xfrm>
        </p:grpSpPr>
        <p:sp>
          <p:nvSpPr>
            <p:cNvPr id="6" name="梯形 5"/>
            <p:cNvSpPr/>
            <p:nvPr/>
          </p:nvSpPr>
          <p:spPr>
            <a:xfrm rot="5400000">
              <a:off x="1906438" y="3483353"/>
              <a:ext cx="1130060" cy="517585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466884" y="2957142"/>
              <a:ext cx="4313" cy="28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2818683" y="3649410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19940" y="3287106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119938" y="3787438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61842" y="2692146"/>
              <a:ext cx="3617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dirty="0">
                  <a:latin typeface="+mj-lt"/>
                </a:rPr>
                <a:t>S</a:t>
              </a:r>
              <a:r>
                <a:rPr lang="en-US" altLang="zh-CN" sz="1400" b="1" i="1" baseline="-25000" dirty="0">
                  <a:latin typeface="+mj-lt"/>
                </a:rPr>
                <a:t>1:0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67486" y="3630110"/>
              <a:ext cx="822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Y</a:t>
              </a:r>
              <a:endParaRPr lang="zh-CN" altLang="en-US" sz="1400" b="1" i="1" dirty="0">
                <a:latin typeface="+mj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02917" y="3267806"/>
              <a:ext cx="2142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0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02917" y="3768138"/>
              <a:ext cx="2314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2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97500" y="3267806"/>
              <a:ext cx="15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i="1" dirty="0">
                  <a:latin typeface="+mj-lt"/>
                </a:rPr>
                <a:t>00</a:t>
              </a:r>
              <a:endParaRPr lang="zh-CN" altLang="en-US" sz="1200" b="1" i="1" dirty="0">
                <a:latin typeface="+mj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90308" y="3768138"/>
              <a:ext cx="15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i="1" dirty="0">
                  <a:latin typeface="+mj-lt"/>
                </a:rPr>
                <a:t>10</a:t>
              </a:r>
              <a:endParaRPr lang="zh-CN" altLang="en-US" sz="1200" b="1" i="1" dirty="0">
                <a:latin typeface="+mj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5400000">
              <a:off x="2119940" y="3537272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2119938" y="4037604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802917" y="3517972"/>
              <a:ext cx="2142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1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02917" y="4018304"/>
              <a:ext cx="2314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>
                  <a:latin typeface="+mj-lt"/>
                </a:rPr>
                <a:t>D</a:t>
              </a:r>
              <a:r>
                <a:rPr lang="en-US" altLang="zh-CN" sz="1400" b="1" i="1" baseline="-25000" dirty="0">
                  <a:latin typeface="+mj-lt"/>
                </a:rPr>
                <a:t>3</a:t>
              </a:r>
              <a:endParaRPr lang="zh-CN" altLang="en-US" sz="1400" b="1" i="1" baseline="-25000" dirty="0">
                <a:latin typeface="+mj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297500" y="3517972"/>
              <a:ext cx="15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i="1" dirty="0">
                  <a:latin typeface="+mj-lt"/>
                </a:rPr>
                <a:t>01</a:t>
              </a:r>
              <a:endParaRPr lang="zh-CN" altLang="en-US" sz="1200" b="1" i="1" dirty="0">
                <a:latin typeface="+mj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90308" y="4018304"/>
              <a:ext cx="152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i="1" dirty="0">
                  <a:latin typeface="+mj-lt"/>
                </a:rPr>
                <a:t>11</a:t>
              </a:r>
              <a:endParaRPr lang="zh-CN" altLang="en-US" sz="1200" b="1" i="1" dirty="0">
                <a:latin typeface="+mj-l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2700000">
              <a:off x="2466884" y="3013391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520868" y="2966654"/>
              <a:ext cx="1270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b="1" i="1" dirty="0">
                  <a:latin typeface="+mj-lt"/>
                </a:rPr>
                <a:t>2</a:t>
              </a:r>
              <a:endParaRPr lang="zh-CN" altLang="en-US" sz="1200" b="1" i="1" baseline="-25000" dirty="0">
                <a:latin typeface="+mj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257" t="1835" b="3632"/>
          <a:stretch/>
        </p:blipFill>
        <p:spPr>
          <a:xfrm>
            <a:off x="3052373" y="1820256"/>
            <a:ext cx="1713231" cy="2009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752" t="1" r="2064" b="1153"/>
          <a:stretch/>
        </p:blipFill>
        <p:spPr>
          <a:xfrm>
            <a:off x="5583952" y="1314970"/>
            <a:ext cx="2458528" cy="311499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81025" y="417520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考虑如何用三态缓存器实现复用器？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/>
          <a:srcRect l="7101" t="6699" r="3923" b="18969"/>
          <a:stretch/>
        </p:blipFill>
        <p:spPr>
          <a:xfrm>
            <a:off x="997810" y="4764732"/>
            <a:ext cx="1449238" cy="750498"/>
          </a:xfrm>
          <a:prstGeom prst="rect">
            <a:avLst/>
          </a:prstGeom>
        </p:spPr>
      </p:pic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8676"/>
              </p:ext>
            </p:extLst>
          </p:nvPr>
        </p:nvGraphicFramePr>
        <p:xfrm>
          <a:off x="3415341" y="4912099"/>
          <a:ext cx="1596606" cy="147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工作表" r:id="rId6" imgW="1295528" imgH="1200278" progId="Excel.Sheet.12">
                  <p:embed/>
                </p:oleObj>
              </mc:Choice>
              <mc:Fallback>
                <p:oleObj name="工作表" r:id="rId6" imgW="1295528" imgH="1200278" progId="Excel.Sheet.12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5341" y="4912099"/>
                        <a:ext cx="1596606" cy="1479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581025" y="1216967"/>
            <a:ext cx="1618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9662D-6D5B-4E73-B3E8-FBBD10AB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17237"/>
            <a:ext cx="3861379" cy="4361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B9C400-7C76-4B6A-9B92-D9378E4D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68" y="1139675"/>
            <a:ext cx="3050923" cy="4298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18951B-98E9-4348-9CA7-A1BE99E0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8" y="4482962"/>
            <a:ext cx="8382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1" r="1447" b="17941"/>
          <a:stretch/>
        </p:blipFill>
        <p:spPr bwMode="auto">
          <a:xfrm>
            <a:off x="1747766" y="1247500"/>
            <a:ext cx="1826445" cy="187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个输入，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位输出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97539" y="61560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结构化描述：实例化底层模块。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97689" y="1219783"/>
            <a:ext cx="2513025" cy="1313705"/>
            <a:chOff x="5497689" y="1461317"/>
            <a:chExt cx="2513025" cy="1313705"/>
          </a:xfrm>
        </p:grpSpPr>
        <p:grpSp>
          <p:nvGrpSpPr>
            <p:cNvPr id="17" name="组合 16"/>
            <p:cNvGrpSpPr/>
            <p:nvPr/>
          </p:nvGrpSpPr>
          <p:grpSpPr>
            <a:xfrm>
              <a:off x="5497689" y="1950045"/>
              <a:ext cx="2513025" cy="824977"/>
              <a:chOff x="5508978" y="1950045"/>
              <a:chExt cx="2513025" cy="824977"/>
            </a:xfrm>
          </p:grpSpPr>
          <p:pic>
            <p:nvPicPr>
              <p:cNvPr id="1028" name="Picture 4" descr="在这里插入图片描述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02"/>
              <a:stretch/>
            </p:blipFill>
            <p:spPr bwMode="auto">
              <a:xfrm>
                <a:off x="6321503" y="1950045"/>
                <a:ext cx="1700500" cy="824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右箭头 15"/>
              <p:cNvSpPr/>
              <p:nvPr/>
            </p:nvSpPr>
            <p:spPr>
              <a:xfrm>
                <a:off x="5508978" y="2125467"/>
                <a:ext cx="632178" cy="474133"/>
              </a:xfrm>
              <a:prstGeom prst="rightArrow">
                <a:avLst/>
              </a:prstGeom>
              <a:solidFill>
                <a:srgbClr val="DCE6F2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491049" y="1461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逻辑表达式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40352" y="3507854"/>
            <a:ext cx="6103065" cy="2674063"/>
            <a:chOff x="1940352" y="3507854"/>
            <a:chExt cx="6103065" cy="2674063"/>
          </a:xfrm>
        </p:grpSpPr>
        <p:grpSp>
          <p:nvGrpSpPr>
            <p:cNvPr id="21" name="组合 20"/>
            <p:cNvGrpSpPr/>
            <p:nvPr/>
          </p:nvGrpSpPr>
          <p:grpSpPr>
            <a:xfrm>
              <a:off x="1940352" y="3507854"/>
              <a:ext cx="6103065" cy="2674063"/>
              <a:chOff x="1940352" y="3519143"/>
              <a:chExt cx="6103065" cy="2674063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352" y="3822231"/>
                <a:ext cx="6103065" cy="2370975"/>
              </a:xfrm>
              <a:prstGeom prst="rect">
                <a:avLst/>
              </a:prstGeom>
            </p:spPr>
          </p:pic>
          <p:sp>
            <p:nvSpPr>
              <p:cNvPr id="23" name="右箭头 22"/>
              <p:cNvSpPr/>
              <p:nvPr/>
            </p:nvSpPr>
            <p:spPr>
              <a:xfrm rot="5400000">
                <a:off x="6844374" y="3598165"/>
                <a:ext cx="632178" cy="474133"/>
              </a:xfrm>
              <a:prstGeom prst="rightArrow">
                <a:avLst/>
              </a:prstGeom>
              <a:solidFill>
                <a:srgbClr val="DCE6F2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92332" y="4604014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电路图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8793" y="1139675"/>
            <a:ext cx="4779433" cy="2266047"/>
            <a:chOff x="578793" y="1139675"/>
            <a:chExt cx="4779433" cy="22660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8226" y="1139675"/>
              <a:ext cx="4320000" cy="2266047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78793" y="1840265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00364" y="2652884"/>
            <a:ext cx="5219700" cy="773215"/>
            <a:chOff x="3872544" y="2548810"/>
            <a:chExt cx="5219700" cy="773215"/>
          </a:xfrm>
        </p:grpSpPr>
        <p:sp>
          <p:nvSpPr>
            <p:cNvPr id="22" name="文本框 21"/>
            <p:cNvSpPr txBox="1"/>
            <p:nvPr/>
          </p:nvSpPr>
          <p:spPr>
            <a:xfrm>
              <a:off x="5670792" y="2548810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数据流描述：连续赋值语句。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2544" y="2931500"/>
              <a:ext cx="5219700" cy="390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0" name="文本框 19"/>
          <p:cNvSpPr txBox="1"/>
          <p:nvPr/>
        </p:nvSpPr>
        <p:spPr>
          <a:xfrm>
            <a:off x="211400" y="2625095"/>
            <a:ext cx="1780932" cy="2108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根据电路外部行为建模，定义输入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输出响应方式描述硬件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语句）。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9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399" y="1048551"/>
            <a:ext cx="348157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或逻辑真；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或逻辑假；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：未知状态（不确定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不关心）；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z(Z)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：高阻态。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398" y="3884877"/>
            <a:ext cx="6596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逻辑真：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；逻辑假：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z(Z)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EEB181-095E-4137-991E-03D73346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95" y="4666375"/>
            <a:ext cx="2162175" cy="163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312895-A4DC-4958-BD53-5B9E221B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57" y="4666375"/>
            <a:ext cx="2162175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869" y="1489871"/>
            <a:ext cx="190500" cy="1803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568" y="1199575"/>
            <a:ext cx="5034468" cy="25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17679</TotalTime>
  <Words>442</Words>
  <Application>Microsoft Office PowerPoint</Application>
  <PresentationFormat>全屏显示(4:3)</PresentationFormat>
  <Paragraphs>105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Worksheet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2176</cp:revision>
  <cp:lastPrinted>2015-09-08T03:57:00Z</cp:lastPrinted>
  <dcterms:created xsi:type="dcterms:W3CDTF">2015-09-04T08:06:00Z</dcterms:created>
  <dcterms:modified xsi:type="dcterms:W3CDTF">2023-10-12T06:22:00Z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