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31" r:id="rId2"/>
    <p:sldId id="1452" r:id="rId3"/>
    <p:sldId id="1458" r:id="rId4"/>
    <p:sldId id="1567" r:id="rId5"/>
    <p:sldId id="1569" r:id="rId6"/>
    <p:sldId id="1459" r:id="rId7"/>
    <p:sldId id="1573" r:id="rId8"/>
    <p:sldId id="1574" r:id="rId9"/>
    <p:sldId id="1566" r:id="rId10"/>
    <p:sldId id="1584" r:id="rId11"/>
    <p:sldId id="1460" r:id="rId12"/>
    <p:sldId id="1461" r:id="rId13"/>
    <p:sldId id="1585" r:id="rId14"/>
    <p:sldId id="1462" r:id="rId15"/>
    <p:sldId id="1586" r:id="rId16"/>
    <p:sldId id="1580" r:id="rId17"/>
    <p:sldId id="1582" r:id="rId18"/>
    <p:sldId id="1587" r:id="rId19"/>
    <p:sldId id="1581" r:id="rId20"/>
    <p:sldId id="1588" r:id="rId21"/>
    <p:sldId id="1352" r:id="rId22"/>
  </p:sldIdLst>
  <p:sldSz cx="9144000" cy="6858000" type="screen4x3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E04"/>
    <a:srgbClr val="4269BD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6" autoAdjust="0"/>
    <p:restoredTop sz="94249" autoAdjust="0"/>
  </p:normalViewPr>
  <p:slideViewPr>
    <p:cSldViewPr snapToGrid="0">
      <p:cViewPr varScale="1">
        <p:scale>
          <a:sx n="61" d="100"/>
          <a:sy n="61" d="100"/>
        </p:scale>
        <p:origin x="84" y="91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2023/10/17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2023/10/17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___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9143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49" y="1983783"/>
            <a:ext cx="1371442" cy="43596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8C98D6-61B6-4EA1-A189-81E09A44E4BF}"/>
              </a:ext>
            </a:extLst>
          </p:cNvPr>
          <p:cNvSpPr txBox="1"/>
          <p:nvPr/>
        </p:nvSpPr>
        <p:spPr>
          <a:xfrm>
            <a:off x="5466522" y="3945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5326A2-C438-4D6A-8606-D92DFC16F9D8}"/>
              </a:ext>
            </a:extLst>
          </p:cNvPr>
          <p:cNvSpPr/>
          <p:nvPr/>
        </p:nvSpPr>
        <p:spPr>
          <a:xfrm>
            <a:off x="814647" y="1270595"/>
            <a:ext cx="7148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位的寄存器由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共享统一时钟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的一排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个触发器组成，寄存器的所有位同时被更新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8215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401CB-28E7-45F7-81D3-2C5DF6C4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5089525"/>
            <a:ext cx="7524750" cy="1352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76665E-D957-46E8-A423-5FABF0AD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1217237"/>
            <a:ext cx="5505450" cy="2381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AA0542-F9D1-4F63-B9DA-EE422433D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1455587"/>
            <a:ext cx="5594445" cy="321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2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6509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3317E1-B3BE-4BBA-B650-623D54CB9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3" y="1477190"/>
            <a:ext cx="4761947" cy="18226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1674"/>
          <a:stretch/>
        </p:blipFill>
        <p:spPr>
          <a:xfrm>
            <a:off x="581024" y="1139675"/>
            <a:ext cx="4362856" cy="46402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5" y="4632311"/>
            <a:ext cx="8807185" cy="1854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4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4" y="678010"/>
            <a:ext cx="6509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3" y="1279002"/>
            <a:ext cx="215378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，掌握各输入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输出信号作用，观察验证时序图。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C:\Users\Tcloud\Desktop\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3"/>
          <a:stretch/>
        </p:blipFill>
        <p:spPr bwMode="auto">
          <a:xfrm>
            <a:off x="310391" y="4781725"/>
            <a:ext cx="8539303" cy="175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3928" b="3320"/>
          <a:stretch/>
        </p:blipFill>
        <p:spPr bwMode="auto">
          <a:xfrm>
            <a:off x="2659310" y="1257121"/>
            <a:ext cx="5679172" cy="351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94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74970DB-999F-4341-8D55-CE4C34EA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36" y="1322350"/>
            <a:ext cx="4857291" cy="18232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进制计数器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82B289-8468-4EDF-B077-8D6A9B08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9" y="1139675"/>
            <a:ext cx="4293186" cy="53255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713456-0B88-4C7E-B2D8-0BAAB59D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78" y="4225480"/>
            <a:ext cx="7886596" cy="2314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5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8141"/>
          <a:stretch/>
        </p:blipFill>
        <p:spPr bwMode="auto">
          <a:xfrm>
            <a:off x="2885813" y="1272076"/>
            <a:ext cx="5976062" cy="363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81022" y="1143550"/>
            <a:ext cx="248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的计数器，掌握各输入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输出信号作用，观察验证时序图。实现各自学号后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位进制计数器（回馈清零）。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 descr="C:\Users\Tcloud\Desktop\2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4"/>
          <a:stretch/>
        </p:blipFill>
        <p:spPr bwMode="auto">
          <a:xfrm>
            <a:off x="857862" y="4184672"/>
            <a:ext cx="7472406" cy="22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21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25" y="1143000"/>
            <a:ext cx="80513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状态机由状态寄存器和组合逻辑电路构成，能够根据控制信号按照预先设定的状态进行状态转移，是协调相关信号动作、完成特定操作的控制中心。有限状态机简写为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FSM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Finite State Machine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），主要分为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大类：</a:t>
            </a:r>
          </a:p>
          <a:p>
            <a:pPr indent="4572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第一类，若输出只和状态有关而与输入无关，则称为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Moore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状态机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552464" y="3147253"/>
            <a:ext cx="5449366" cy="1083885"/>
            <a:chOff x="1244892" y="4660295"/>
            <a:chExt cx="5449366" cy="1083885"/>
          </a:xfrm>
        </p:grpSpPr>
        <p:grpSp>
          <p:nvGrpSpPr>
            <p:cNvPr id="7" name="组合 6"/>
            <p:cNvGrpSpPr/>
            <p:nvPr/>
          </p:nvGrpSpPr>
          <p:grpSpPr>
            <a:xfrm>
              <a:off x="1692760" y="4946237"/>
              <a:ext cx="2427373" cy="628846"/>
              <a:chOff x="2364582" y="4721465"/>
              <a:chExt cx="2427373" cy="62884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017160" y="4721465"/>
                <a:ext cx="892793" cy="6288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下一</a:t>
                </a:r>
                <a:r>
                  <a:rPr lang="zh-CN" altLang="en-US" sz="1400" dirty="0" smtClean="0"/>
                  <a:t>状</a:t>
                </a:r>
                <a:endParaRPr lang="en-US" altLang="zh-CN" sz="1400" dirty="0" smtClean="0"/>
              </a:p>
              <a:p>
                <a:pPr algn="ctr"/>
                <a:r>
                  <a:rPr lang="zh-CN" altLang="en-US" sz="1400" dirty="0" smtClean="0"/>
                  <a:t>态逻辑</a:t>
                </a:r>
                <a:endParaRPr lang="zh-CN" altLang="en-US" sz="1400" dirty="0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2364582" y="4959627"/>
                <a:ext cx="661333" cy="45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1" idx="3"/>
                <a:endCxn id="33" idx="1"/>
              </p:cNvCxnSpPr>
              <p:nvPr/>
            </p:nvCxnSpPr>
            <p:spPr>
              <a:xfrm flipV="1">
                <a:off x="3909953" y="5026729"/>
                <a:ext cx="882002" cy="91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1244892" y="5061288"/>
              <a:ext cx="41036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zh-CN" altLang="en-US" sz="1600" dirty="0" smtClean="0">
                  <a:latin typeface="+mj-lt"/>
                </a:rPr>
                <a:t>输入</a:t>
              </a:r>
              <a:endParaRPr lang="zh-CN" altLang="en-US" sz="1600" dirty="0">
                <a:latin typeface="+mj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038883" y="4660295"/>
              <a:ext cx="359073" cy="843597"/>
              <a:chOff x="7719112" y="1997993"/>
              <a:chExt cx="359073" cy="843597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7800362" y="2242439"/>
                <a:ext cx="237198" cy="599151"/>
                <a:chOff x="6435305" y="1200802"/>
                <a:chExt cx="1165824" cy="1913113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6435305" y="1200802"/>
                  <a:ext cx="1165824" cy="1913113"/>
                  <a:chOff x="6254150" y="1199694"/>
                  <a:chExt cx="1165824" cy="1913113"/>
                </a:xfrm>
              </p:grpSpPr>
              <p:sp>
                <p:nvSpPr>
                  <p:cNvPr id="33" name="矩形 32"/>
                  <p:cNvSpPr/>
                  <p:nvPr/>
                </p:nvSpPr>
                <p:spPr>
                  <a:xfrm>
                    <a:off x="6254150" y="1501015"/>
                    <a:ext cx="1165824" cy="16117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  <p:cxnSp>
                <p:nvCxnSpPr>
                  <p:cNvPr id="36" name="直接连接符 35"/>
                  <p:cNvCxnSpPr/>
                  <p:nvPr/>
                </p:nvCxnSpPr>
                <p:spPr>
                  <a:xfrm rot="5400000" flipV="1">
                    <a:off x="6668951" y="1367805"/>
                    <a:ext cx="344848" cy="862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等腰三角形 31"/>
                <p:cNvSpPr/>
                <p:nvPr/>
              </p:nvSpPr>
              <p:spPr>
                <a:xfrm flipV="1">
                  <a:off x="6482115" y="1555210"/>
                  <a:ext cx="1061631" cy="344848"/>
                </a:xfrm>
                <a:prstGeom prst="triangle">
                  <a:avLst>
                    <a:gd name="adj" fmla="val 52835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7719112" y="1997993"/>
                <a:ext cx="3590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zh-CN" sz="1400" dirty="0" smtClean="0">
                    <a:latin typeface="+mj-lt"/>
                  </a:rPr>
                  <a:t>CLK</a:t>
                </a:r>
                <a:endParaRPr lang="zh-CN" altLang="en-US" sz="1400" dirty="0">
                  <a:latin typeface="+mj-lt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3233216" y="4967286"/>
              <a:ext cx="9234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下一状态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486897" y="495874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 smtClean="0"/>
                <a:t>状态</a:t>
              </a:r>
              <a:endParaRPr lang="zh-CN" altLang="en-US" sz="14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023426" y="4944485"/>
              <a:ext cx="4111170" cy="794034"/>
              <a:chOff x="-471257" y="4719713"/>
              <a:chExt cx="4111170" cy="79403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663335" y="4719713"/>
                <a:ext cx="652578" cy="6006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输出逻辑</a:t>
                </a:r>
                <a:endParaRPr lang="zh-CN" altLang="en-US" sz="1400" dirty="0"/>
              </a:p>
            </p:txBody>
          </p:sp>
          <p:cxnSp>
            <p:nvCxnSpPr>
              <p:cNvPr id="37" name="直接连接符 36"/>
              <p:cNvCxnSpPr>
                <a:endCxn id="29" idx="1"/>
              </p:cNvCxnSpPr>
              <p:nvPr/>
            </p:nvCxnSpPr>
            <p:spPr>
              <a:xfrm flipV="1">
                <a:off x="1862648" y="5020019"/>
                <a:ext cx="800687" cy="158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3315913" y="5014073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V="1">
                <a:off x="-471257" y="5503266"/>
                <a:ext cx="2734248" cy="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6099223" y="5065000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输出</a:t>
              </a:r>
              <a:endParaRPr lang="en-US" altLang="zh-CN" sz="1600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749819" y="5242342"/>
              <a:ext cx="7855" cy="4961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031739" y="5420180"/>
              <a:ext cx="0" cy="32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2016576" y="5420180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1652216" y="5186463"/>
            <a:ext cx="5449366" cy="1114669"/>
            <a:chOff x="1652216" y="5186463"/>
            <a:chExt cx="5449366" cy="1114669"/>
          </a:xfrm>
        </p:grpSpPr>
        <p:grpSp>
          <p:nvGrpSpPr>
            <p:cNvPr id="55" name="组合 54"/>
            <p:cNvGrpSpPr/>
            <p:nvPr/>
          </p:nvGrpSpPr>
          <p:grpSpPr>
            <a:xfrm>
              <a:off x="1652216" y="5275438"/>
              <a:ext cx="5449366" cy="1025694"/>
              <a:chOff x="1244892" y="4718486"/>
              <a:chExt cx="5449366" cy="1025694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692760" y="4946237"/>
                <a:ext cx="2427373" cy="628846"/>
                <a:chOff x="2364582" y="4721465"/>
                <a:chExt cx="2427373" cy="628846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3017160" y="4721465"/>
                  <a:ext cx="892793" cy="62884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sz="1400" dirty="0"/>
                    <a:t>下一</a:t>
                  </a:r>
                  <a:r>
                    <a:rPr lang="zh-CN" altLang="en-US" sz="1400" dirty="0" smtClean="0"/>
                    <a:t>状</a:t>
                  </a:r>
                  <a:endParaRPr lang="en-US" altLang="zh-CN" sz="1400" dirty="0" smtClean="0"/>
                </a:p>
                <a:p>
                  <a:pPr algn="ctr"/>
                  <a:r>
                    <a:rPr lang="zh-CN" altLang="en-US" sz="1400" dirty="0" smtClean="0"/>
                    <a:t>态逻辑</a:t>
                  </a:r>
                  <a:endParaRPr lang="zh-CN" altLang="en-US" sz="1400" dirty="0"/>
                </a:p>
              </p:txBody>
            </p:sp>
            <p:cxnSp>
              <p:nvCxnSpPr>
                <p:cNvPr id="77" name="直接连接符 76"/>
                <p:cNvCxnSpPr/>
                <p:nvPr/>
              </p:nvCxnSpPr>
              <p:spPr>
                <a:xfrm>
                  <a:off x="2364582" y="4959627"/>
                  <a:ext cx="661333" cy="45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>
                  <a:stCxn id="76" idx="3"/>
                  <a:endCxn id="74" idx="1"/>
                </p:cNvCxnSpPr>
                <p:nvPr/>
              </p:nvCxnSpPr>
              <p:spPr>
                <a:xfrm flipV="1">
                  <a:off x="3909953" y="5026729"/>
                  <a:ext cx="882002" cy="9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1244892" y="5061288"/>
                <a:ext cx="4103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zh-CN" altLang="en-US" sz="1600" dirty="0" smtClean="0">
                    <a:latin typeface="+mj-lt"/>
                  </a:rPr>
                  <a:t>输入</a:t>
                </a:r>
                <a:endParaRPr lang="zh-CN" altLang="en-US" sz="1600" dirty="0">
                  <a:latin typeface="+mj-lt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4038883" y="4718486"/>
                <a:ext cx="359073" cy="785406"/>
                <a:chOff x="7719112" y="2056184"/>
                <a:chExt cx="359073" cy="785406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7800362" y="2242439"/>
                  <a:ext cx="237198" cy="599151"/>
                  <a:chOff x="6435305" y="1200802"/>
                  <a:chExt cx="1165824" cy="1913113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6435305" y="1200802"/>
                    <a:ext cx="1165824" cy="1913113"/>
                    <a:chOff x="6254150" y="1199694"/>
                    <a:chExt cx="1165824" cy="1913113"/>
                  </a:xfrm>
                </p:grpSpPr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6254150" y="1501015"/>
                      <a:ext cx="1165824" cy="161179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zh-CN" altLang="en-US" sz="2400" dirty="0"/>
                    </a:p>
                  </p:txBody>
                </p: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rot="5400000" flipV="1">
                      <a:off x="6668951" y="1367805"/>
                      <a:ext cx="344848" cy="862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等腰三角形 72"/>
                  <p:cNvSpPr/>
                  <p:nvPr/>
                </p:nvSpPr>
                <p:spPr>
                  <a:xfrm flipV="1">
                    <a:off x="6482115" y="1555210"/>
                    <a:ext cx="1061631" cy="344848"/>
                  </a:xfrm>
                  <a:prstGeom prst="triangle">
                    <a:avLst>
                      <a:gd name="adj" fmla="val 52835"/>
                    </a:avLst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zh-CN" altLang="en-US" sz="2400" dirty="0"/>
                  </a:p>
                </p:txBody>
              </p:sp>
            </p:grpSp>
            <p:sp>
              <p:nvSpPr>
                <p:cNvPr id="71" name="文本框 70"/>
                <p:cNvSpPr txBox="1"/>
                <p:nvPr/>
              </p:nvSpPr>
              <p:spPr>
                <a:xfrm>
                  <a:off x="7719112" y="2056184"/>
                  <a:ext cx="3590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sz="1400" dirty="0" smtClean="0">
                      <a:latin typeface="+mj-lt"/>
                    </a:rPr>
                    <a:t>CLK</a:t>
                  </a:r>
                  <a:endParaRPr lang="zh-CN" altLang="en-US" sz="1400" dirty="0">
                    <a:latin typeface="+mj-lt"/>
                  </a:endParaRP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3233216" y="4967286"/>
                <a:ext cx="92348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/>
                  <a:t>下一状态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486897" y="495874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 smtClean="0"/>
                  <a:t>状态</a:t>
                </a:r>
                <a:endParaRPr lang="zh-CN" altLang="en-US" sz="1400" dirty="0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2023426" y="4828103"/>
                <a:ext cx="4111170" cy="913951"/>
                <a:chOff x="-471257" y="4603331"/>
                <a:chExt cx="4111170" cy="913951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2663335" y="4603331"/>
                  <a:ext cx="652578" cy="60061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r>
                    <a:rPr lang="zh-CN" altLang="en-US" sz="1400" dirty="0" smtClean="0"/>
                    <a:t>输出逻辑</a:t>
                  </a:r>
                  <a:endParaRPr lang="zh-CN" altLang="en-US" sz="1400" dirty="0"/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 flipV="1">
                  <a:off x="1854792" y="5028325"/>
                  <a:ext cx="800687" cy="158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3315913" y="4906008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-471257" y="5513748"/>
                  <a:ext cx="2726392" cy="35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矩形 61"/>
              <p:cNvSpPr/>
              <p:nvPr/>
            </p:nvSpPr>
            <p:spPr>
              <a:xfrm>
                <a:off x="6099223" y="4948622"/>
                <a:ext cx="5950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输出</a:t>
                </a:r>
                <a:endParaRPr lang="en-US" altLang="zh-CN" sz="1600" dirty="0"/>
              </a:p>
            </p:txBody>
          </p:sp>
          <p:cxnSp>
            <p:nvCxnSpPr>
              <p:cNvPr id="63" name="直接连接符 62"/>
              <p:cNvCxnSpPr/>
              <p:nvPr/>
            </p:nvCxnSpPr>
            <p:spPr>
              <a:xfrm flipH="1">
                <a:off x="4732736" y="5250173"/>
                <a:ext cx="9228" cy="4778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2031739" y="5420180"/>
                <a:ext cx="0" cy="32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2016576" y="5420180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接连接符 81"/>
            <p:cNvCxnSpPr/>
            <p:nvPr/>
          </p:nvCxnSpPr>
          <p:spPr>
            <a:xfrm>
              <a:off x="2439698" y="5192204"/>
              <a:ext cx="29136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2439063" y="5186463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353396" y="5186463"/>
              <a:ext cx="0" cy="39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5353396" y="5589840"/>
              <a:ext cx="21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585141" y="4408890"/>
            <a:ext cx="8118283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第二类，输出不仅和状态有关而且和输入有关系，则称为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Mealy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状态机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8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8911" y="3413409"/>
            <a:ext cx="2342621" cy="1675551"/>
            <a:chOff x="5791405" y="1871146"/>
            <a:chExt cx="2342621" cy="1675551"/>
          </a:xfrm>
        </p:grpSpPr>
        <p:grpSp>
          <p:nvGrpSpPr>
            <p:cNvPr id="14" name="组合 13"/>
            <p:cNvGrpSpPr/>
            <p:nvPr/>
          </p:nvGrpSpPr>
          <p:grpSpPr>
            <a:xfrm>
              <a:off x="5799718" y="1871146"/>
              <a:ext cx="2302708" cy="1623718"/>
              <a:chOff x="4262448" y="1846616"/>
              <a:chExt cx="2302708" cy="162371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262448" y="3011946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 w="57150" cmpd="dbl">
                <a:solidFill>
                  <a:schemeClr val="tx1"/>
                </a:solidFill>
              </a:ln>
            </p:spPr>
            <p:txBody>
              <a:bodyPr lIns="0" tIns="0" rIns="0" bIns="0" rtlCol="0" anchor="t" anchorCtr="0"/>
              <a:lstStyle/>
              <a:p>
                <a:pPr algn="ctr">
                  <a:lnSpc>
                    <a:spcPts val="1500"/>
                  </a:lnSpc>
                  <a:spcBef>
                    <a:spcPts val="1200"/>
                  </a:spcBef>
                </a:pP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184608" y="1846616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rtlCol="0" anchor="b" anchorCtr="1"/>
              <a:lstStyle/>
              <a:p>
                <a:pPr algn="ctr">
                  <a:lnSpc>
                    <a:spcPts val="1500"/>
                  </a:lnSpc>
                </a:pP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106768" y="3010638"/>
                <a:ext cx="458388" cy="457200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txBody>
              <a:bodyPr vert="horz" lIns="0" tIns="0" rIns="0" bIns="0" rtlCol="0" anchor="t" anchorCtr="0">
                <a:noAutofit/>
              </a:bodyPr>
              <a:lstStyle/>
              <a:p>
                <a:pPr algn="ctr">
                  <a:lnSpc>
                    <a:spcPts val="1500"/>
                  </a:lnSpc>
                </a:pPr>
                <a:endParaRPr lang="zh-CN" altLang="en-US" sz="1600" b="1" dirty="0">
                  <a:latin typeface="+mj-lt"/>
                </a:endParaRPr>
              </a:p>
            </p:txBody>
          </p:sp>
          <p:cxnSp>
            <p:nvCxnSpPr>
              <p:cNvPr id="23" name="直接箭头连接符 22"/>
              <p:cNvCxnSpPr>
                <a:stCxn id="20" idx="6"/>
                <a:endCxn id="22" idx="2"/>
              </p:cNvCxnSpPr>
              <p:nvPr/>
            </p:nvCxnSpPr>
            <p:spPr>
              <a:xfrm>
                <a:off x="4720836" y="3241140"/>
                <a:ext cx="1385932" cy="39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22" idx="1"/>
                <a:endCxn id="21" idx="5"/>
              </p:cNvCxnSpPr>
              <p:nvPr/>
            </p:nvCxnSpPr>
            <p:spPr>
              <a:xfrm flipH="1" flipV="1">
                <a:off x="5575867" y="2237875"/>
                <a:ext cx="598030" cy="8451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1" idx="3"/>
                <a:endCxn id="20" idx="7"/>
              </p:cNvCxnSpPr>
              <p:nvPr/>
            </p:nvCxnSpPr>
            <p:spPr>
              <a:xfrm flipH="1">
                <a:off x="4653707" y="2237875"/>
                <a:ext cx="598030" cy="841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/>
            <p:cNvSpPr txBox="1"/>
            <p:nvPr/>
          </p:nvSpPr>
          <p:spPr>
            <a:xfrm>
              <a:off x="6703861" y="1895747"/>
              <a:ext cx="504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b="1" dirty="0">
                  <a:latin typeface="+mj-lt"/>
                </a:rPr>
                <a:t>100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 dirty="0" smtClean="0">
                  <a:latin typeface="+mj-lt"/>
                </a:rPr>
                <a:t>0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29065" y="3069643"/>
              <a:ext cx="504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b="1" dirty="0"/>
                <a:t>010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 dirty="0"/>
                <a:t>0</a:t>
              </a:r>
              <a:endParaRPr lang="zh-CN" altLang="en-US" sz="16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91405" y="3051794"/>
              <a:ext cx="504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1200"/>
                </a:spcBef>
              </a:pPr>
              <a:r>
                <a:rPr lang="en-US" altLang="zh-CN" sz="1600" b="1" dirty="0"/>
                <a:t>001</a:t>
              </a:r>
              <a:br>
                <a:rPr lang="en-US" altLang="zh-CN" sz="1600" b="1" dirty="0"/>
              </a:b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776" y="1325302"/>
            <a:ext cx="3915065" cy="5186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矩形 26"/>
          <p:cNvSpPr/>
          <p:nvPr/>
        </p:nvSpPr>
        <p:spPr>
          <a:xfrm>
            <a:off x="581022" y="1143550"/>
            <a:ext cx="3799785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分频计数器，每循环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个时钟后，产生一个周期的高电平信号。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分频计数器状态转换图：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6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4193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3" y="4598012"/>
            <a:ext cx="5610225" cy="1905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1022" y="1143550"/>
            <a:ext cx="77109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触发器的置位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和复位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功能，实现独热编码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分频计数器。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3" y="2067252"/>
            <a:ext cx="5543550" cy="19812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131482" y="2742605"/>
            <a:ext cx="2342621" cy="1675551"/>
            <a:chOff x="5791405" y="1871146"/>
            <a:chExt cx="2342621" cy="1675551"/>
          </a:xfrm>
        </p:grpSpPr>
        <p:grpSp>
          <p:nvGrpSpPr>
            <p:cNvPr id="6" name="组合 5"/>
            <p:cNvGrpSpPr/>
            <p:nvPr/>
          </p:nvGrpSpPr>
          <p:grpSpPr>
            <a:xfrm>
              <a:off x="5799718" y="1871146"/>
              <a:ext cx="2302708" cy="1623718"/>
              <a:chOff x="4262448" y="1846616"/>
              <a:chExt cx="2302708" cy="16237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262448" y="3011946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 w="57150" cmpd="dbl">
                <a:solidFill>
                  <a:schemeClr val="tx1"/>
                </a:solidFill>
              </a:ln>
            </p:spPr>
            <p:txBody>
              <a:bodyPr lIns="0" tIns="0" rIns="0" bIns="0" rtlCol="0" anchor="t" anchorCtr="0"/>
              <a:lstStyle/>
              <a:p>
                <a:pPr algn="ctr">
                  <a:lnSpc>
                    <a:spcPts val="1500"/>
                  </a:lnSpc>
                  <a:spcBef>
                    <a:spcPts val="1200"/>
                  </a:spcBef>
                </a:pP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184608" y="1846616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rtlCol="0" anchor="b" anchorCtr="1"/>
              <a:lstStyle/>
              <a:p>
                <a:pPr algn="ctr">
                  <a:lnSpc>
                    <a:spcPts val="1500"/>
                  </a:lnSpc>
                </a:pP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106768" y="3010638"/>
                <a:ext cx="458388" cy="457200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txBody>
              <a:bodyPr vert="horz" lIns="0" tIns="0" rIns="0" bIns="0" rtlCol="0" anchor="t" anchorCtr="0">
                <a:noAutofit/>
              </a:bodyPr>
              <a:lstStyle/>
              <a:p>
                <a:pPr algn="ctr">
                  <a:lnSpc>
                    <a:spcPts val="1500"/>
                  </a:lnSpc>
                </a:pPr>
                <a:endParaRPr lang="zh-CN" altLang="en-US" sz="1600" b="1" dirty="0">
                  <a:latin typeface="+mj-lt"/>
                </a:endParaRPr>
              </a:p>
            </p:txBody>
          </p:sp>
          <p:cxnSp>
            <p:nvCxnSpPr>
              <p:cNvPr id="10" name="直接箭头连接符 9"/>
              <p:cNvCxnSpPr>
                <a:stCxn id="4" idx="6"/>
                <a:endCxn id="9" idx="2"/>
              </p:cNvCxnSpPr>
              <p:nvPr/>
            </p:nvCxnSpPr>
            <p:spPr>
              <a:xfrm>
                <a:off x="4720836" y="3241140"/>
                <a:ext cx="1385932" cy="39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1"/>
                <a:endCxn id="8" idx="5"/>
              </p:cNvCxnSpPr>
              <p:nvPr/>
            </p:nvCxnSpPr>
            <p:spPr>
              <a:xfrm flipH="1" flipV="1">
                <a:off x="5575867" y="2237875"/>
                <a:ext cx="598030" cy="8451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3"/>
                <a:endCxn id="4" idx="7"/>
              </p:cNvCxnSpPr>
              <p:nvPr/>
            </p:nvCxnSpPr>
            <p:spPr>
              <a:xfrm flipH="1">
                <a:off x="4653707" y="2237875"/>
                <a:ext cx="598030" cy="841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6703861" y="1895747"/>
              <a:ext cx="504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b="1" dirty="0">
                  <a:latin typeface="+mj-lt"/>
                </a:rPr>
                <a:t>100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 dirty="0" smtClean="0">
                  <a:latin typeface="+mj-lt"/>
                </a:rPr>
                <a:t>0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629065" y="3069643"/>
              <a:ext cx="504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600" b="1" dirty="0"/>
                <a:t>010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600" b="1" dirty="0"/>
                <a:t>0</a:t>
              </a:r>
              <a:endParaRPr lang="zh-CN" altLang="en-US" sz="16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91405" y="3051794"/>
              <a:ext cx="504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  <a:spcBef>
                  <a:spcPts val="1200"/>
                </a:spcBef>
              </a:pPr>
              <a:r>
                <a:rPr lang="en-US" altLang="zh-CN" sz="1600" b="1" dirty="0"/>
                <a:t>001</a:t>
              </a:r>
              <a:br>
                <a:rPr lang="en-US" altLang="zh-CN" sz="1600" b="1" dirty="0"/>
              </a:b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4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81022" y="2972499"/>
            <a:ext cx="3239612" cy="2004763"/>
            <a:chOff x="4458706" y="1806808"/>
            <a:chExt cx="3239612" cy="2004763"/>
          </a:xfrm>
        </p:grpSpPr>
        <p:grpSp>
          <p:nvGrpSpPr>
            <p:cNvPr id="25" name="组合 24"/>
            <p:cNvGrpSpPr/>
            <p:nvPr/>
          </p:nvGrpSpPr>
          <p:grpSpPr>
            <a:xfrm>
              <a:off x="4458706" y="1806808"/>
              <a:ext cx="3239612" cy="2004763"/>
              <a:chOff x="3929315" y="1749057"/>
              <a:chExt cx="3239612" cy="2004763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459582" y="3094103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 w="57150" cmpd="dbl"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/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60399" y="1749057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/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261216" y="3094103"/>
                <a:ext cx="458388" cy="458388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rtlCol="0" anchor="ctr"/>
              <a:lstStyle/>
              <a:p>
                <a:pPr algn="ctr"/>
                <a:endParaRPr lang="zh-CN" altLang="en-US" sz="1600" b="1" dirty="0">
                  <a:latin typeface="+mj-lt"/>
                </a:endParaRPr>
              </a:p>
            </p:txBody>
          </p:sp>
          <p:cxnSp>
            <p:nvCxnSpPr>
              <p:cNvPr id="10" name="直接箭头连接符 9"/>
              <p:cNvCxnSpPr>
                <a:stCxn id="4" idx="5"/>
                <a:endCxn id="9" idx="3"/>
              </p:cNvCxnSpPr>
              <p:nvPr/>
            </p:nvCxnSpPr>
            <p:spPr>
              <a:xfrm>
                <a:off x="4850841" y="3485362"/>
                <a:ext cx="14775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0"/>
                <a:endCxn id="8" idx="6"/>
              </p:cNvCxnSpPr>
              <p:nvPr/>
            </p:nvCxnSpPr>
            <p:spPr>
              <a:xfrm flipH="1" flipV="1">
                <a:off x="5818787" y="1978251"/>
                <a:ext cx="671623" cy="11158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2"/>
                <a:endCxn id="4" idx="0"/>
              </p:cNvCxnSpPr>
              <p:nvPr/>
            </p:nvCxnSpPr>
            <p:spPr>
              <a:xfrm flipH="1">
                <a:off x="4688776" y="1978251"/>
                <a:ext cx="671623" cy="11158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5427528" y="34152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+mj-lt"/>
                  </a:rPr>
                  <a:t>0</a:t>
                </a: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4774341" y="236946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+mj-lt"/>
                  </a:rPr>
                  <a:t>1</a:t>
                </a: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6096897" y="2351748"/>
                <a:ext cx="230697" cy="345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+mj-lt"/>
                  </a:rPr>
                  <a:t>1</a:t>
                </a:r>
                <a:endParaRPr lang="zh-CN" altLang="en-US" sz="1600" b="1" dirty="0">
                  <a:latin typeface="+mj-lt"/>
                </a:endParaRPr>
              </a:p>
            </p:txBody>
          </p:sp>
          <p:cxnSp>
            <p:nvCxnSpPr>
              <p:cNvPr id="44" name="直接箭头连接符 15"/>
              <p:cNvCxnSpPr>
                <a:stCxn id="9" idx="5"/>
                <a:endCxn id="9" idx="7"/>
              </p:cNvCxnSpPr>
              <p:nvPr/>
            </p:nvCxnSpPr>
            <p:spPr>
              <a:xfrm rot="5400000" flipH="1">
                <a:off x="6490410" y="3323297"/>
                <a:ext cx="324130" cy="12700"/>
              </a:xfrm>
              <a:prstGeom prst="curvedConnector5">
                <a:avLst>
                  <a:gd name="adj1" fmla="val -39752"/>
                  <a:gd name="adj2" fmla="val -2056882"/>
                  <a:gd name="adj3" fmla="val 162833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6881669" y="3094103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+mj-lt"/>
                  </a:rPr>
                  <a:t>0</a:t>
                </a:r>
                <a:endParaRPr lang="zh-CN" altLang="en-US" sz="1600" b="1" dirty="0">
                  <a:latin typeface="+mj-lt"/>
                </a:endParaRPr>
              </a:p>
            </p:txBody>
          </p:sp>
          <p:cxnSp>
            <p:nvCxnSpPr>
              <p:cNvPr id="60" name="直接箭头连接符 15"/>
              <p:cNvCxnSpPr>
                <a:stCxn id="8" idx="5"/>
                <a:endCxn id="9" idx="1"/>
              </p:cNvCxnSpPr>
              <p:nvPr/>
            </p:nvCxnSpPr>
            <p:spPr>
              <a:xfrm>
                <a:off x="5751658" y="2140316"/>
                <a:ext cx="576687" cy="1020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5799836" y="253356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latin typeface="+mj-lt"/>
                  </a:rPr>
                  <a:t>0</a:t>
                </a:r>
                <a:endParaRPr lang="zh-CN" altLang="en-US" sz="1600" b="1" dirty="0">
                  <a:latin typeface="+mj-lt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3929315" y="3213937"/>
                <a:ext cx="2724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latin typeface="+mj-lt"/>
                  </a:rPr>
                  <a:t>1</a:t>
                </a:r>
                <a:endParaRPr lang="zh-CN" altLang="en-US" sz="1600" b="1" dirty="0">
                  <a:latin typeface="+mj-lt"/>
                </a:endParaRPr>
              </a:p>
            </p:txBody>
          </p:sp>
          <p:cxnSp>
            <p:nvCxnSpPr>
              <p:cNvPr id="22" name="直接箭头连接符 15"/>
              <p:cNvCxnSpPr>
                <a:stCxn id="4" idx="3"/>
                <a:endCxn id="4" idx="1"/>
              </p:cNvCxnSpPr>
              <p:nvPr/>
            </p:nvCxnSpPr>
            <p:spPr>
              <a:xfrm rot="5400000" flipH="1">
                <a:off x="4364646" y="3323297"/>
                <a:ext cx="324130" cy="12700"/>
              </a:xfrm>
              <a:prstGeom prst="curvedConnector5">
                <a:avLst>
                  <a:gd name="adj1" fmla="val -70527"/>
                  <a:gd name="adj2" fmla="val 2834465"/>
                  <a:gd name="adj3" fmla="val 170527"/>
                </a:avLst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5010418" y="3199424"/>
              <a:ext cx="415498" cy="483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+mj-lt"/>
                </a:rPr>
                <a:t>00</a:t>
              </a:r>
              <a:endParaRPr lang="zh-CN" altLang="en-US" b="1" dirty="0">
                <a:latin typeface="+mj-lt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b="1" dirty="0" smtClean="0">
                  <a:latin typeface="+mj-lt"/>
                </a:rPr>
                <a:t>0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11303" y="3199205"/>
              <a:ext cx="41549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 smtClean="0">
                  <a:latin typeface="+mj-lt"/>
                </a:rPr>
                <a:t>01</a:t>
              </a:r>
              <a:endParaRPr lang="zh-CN" altLang="en-US" b="1" dirty="0">
                <a:latin typeface="+mj-lt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b="1" dirty="0" smtClean="0">
                  <a:latin typeface="+mj-lt"/>
                </a:rPr>
                <a:t>0</a:t>
              </a:r>
              <a:endParaRPr lang="zh-CN" altLang="en-US" b="1" dirty="0">
                <a:latin typeface="+mj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26453" y="1860236"/>
              <a:ext cx="415498" cy="483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 smtClean="0">
                  <a:latin typeface="+mj-lt"/>
                </a:rPr>
                <a:t>10</a:t>
              </a:r>
              <a:endParaRPr lang="zh-CN" altLang="en-US" b="1" dirty="0">
                <a:latin typeface="+mj-lt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+mj-lt"/>
                </a:rPr>
                <a:t>1</a:t>
              </a:r>
              <a:endParaRPr lang="zh-CN" altLang="en-US" b="1" dirty="0">
                <a:latin typeface="+mj-lt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09" y="1217237"/>
            <a:ext cx="3331251" cy="5293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矩形 39"/>
          <p:cNvSpPr/>
          <p:nvPr/>
        </p:nvSpPr>
        <p:spPr>
          <a:xfrm>
            <a:off x="581022" y="1143550"/>
            <a:ext cx="4265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进制数序列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10011101)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子序列，检测到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后输出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89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810577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时序逻辑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、触发器的设计与测试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、计数器的设计与测试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的设计与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程序结构和风格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观察分析仿真波形，注重输入输出之间的时序关系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真值表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1966"/>
              </p:ext>
            </p:extLst>
          </p:nvPr>
        </p:nvGraphicFramePr>
        <p:xfrm>
          <a:off x="664550" y="1172994"/>
          <a:ext cx="415862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657">
                  <a:extLst>
                    <a:ext uri="{9D8B030D-6E8A-4147-A177-3AD203B41FA5}">
                      <a16:colId xmlns:a16="http://schemas.microsoft.com/office/drawing/2014/main" val="1224599911"/>
                    </a:ext>
                  </a:extLst>
                </a:gridCol>
                <a:gridCol w="1039657">
                  <a:extLst>
                    <a:ext uri="{9D8B030D-6E8A-4147-A177-3AD203B41FA5}">
                      <a16:colId xmlns:a16="http://schemas.microsoft.com/office/drawing/2014/main" val="3847453856"/>
                    </a:ext>
                  </a:extLst>
                </a:gridCol>
                <a:gridCol w="1039657">
                  <a:extLst>
                    <a:ext uri="{9D8B030D-6E8A-4147-A177-3AD203B41FA5}">
                      <a16:colId xmlns:a16="http://schemas.microsoft.com/office/drawing/2014/main" val="2791312606"/>
                    </a:ext>
                  </a:extLst>
                </a:gridCol>
                <a:gridCol w="1039657">
                  <a:extLst>
                    <a:ext uri="{9D8B030D-6E8A-4147-A177-3AD203B41FA5}">
                      <a16:colId xmlns:a16="http://schemas.microsoft.com/office/drawing/2014/main" val="263622376"/>
                    </a:ext>
                  </a:extLst>
                </a:gridCol>
              </a:tblGrid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当前状态</a:t>
                      </a:r>
                      <a:r>
                        <a:rPr lang="en-US" altLang="zh-CN" sz="1400" dirty="0" smtClean="0">
                          <a:latin typeface="+mj-lt"/>
                        </a:rPr>
                        <a:t>S</a:t>
                      </a:r>
                      <a:endParaRPr lang="zh-CN" altLang="en-US" sz="1400" baseline="-250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输入</a:t>
                      </a:r>
                      <a:r>
                        <a:rPr lang="en-US" altLang="zh-CN" sz="1400" dirty="0" smtClean="0">
                          <a:latin typeface="+mj-lt"/>
                        </a:rPr>
                        <a:t>A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下一状态</a:t>
                      </a:r>
                      <a:r>
                        <a:rPr lang="en-US" altLang="zh-CN" sz="1400" dirty="0" smtClean="0">
                          <a:latin typeface="+mj-lt"/>
                        </a:rPr>
                        <a:t>S'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j-lt"/>
                        </a:rPr>
                        <a:t>输出</a:t>
                      </a:r>
                      <a:r>
                        <a:rPr lang="en-US" altLang="zh-CN" sz="1400" dirty="0" smtClean="0">
                          <a:latin typeface="+mj-lt"/>
                        </a:rPr>
                        <a:t>Y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820447"/>
                  </a:ext>
                </a:extLst>
              </a:tr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69839"/>
                  </a:ext>
                </a:extLst>
              </a:tr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57581"/>
                  </a:ext>
                </a:extLst>
              </a:tr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999302"/>
                  </a:ext>
                </a:extLst>
              </a:tr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15870"/>
                  </a:ext>
                </a:extLst>
              </a:tr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555602"/>
                  </a:ext>
                </a:extLst>
              </a:tr>
              <a:tr h="24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00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j-lt"/>
                        </a:rPr>
                        <a:t>1</a:t>
                      </a:r>
                      <a:endParaRPr lang="zh-CN" altLang="en-US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2001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1025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06061" y="1226750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S'={S</a:t>
            </a:r>
            <a:r>
              <a:rPr lang="en-US" altLang="zh-CN" baseline="-25000" dirty="0" smtClean="0">
                <a:latin typeface="+mj-lt"/>
              </a:rPr>
              <a:t>0</a:t>
            </a:r>
            <a:r>
              <a:rPr lang="en-US" altLang="zh-CN" dirty="0" smtClean="0">
                <a:latin typeface="+mj-lt"/>
              </a:rPr>
              <a:t>A, ~A}</a:t>
            </a:r>
          </a:p>
          <a:p>
            <a:r>
              <a:rPr lang="en-US" altLang="zh-CN" dirty="0" smtClean="0">
                <a:latin typeface="+mj-lt"/>
              </a:rPr>
              <a:t>Y=S</a:t>
            </a:r>
            <a:r>
              <a:rPr lang="en-US" altLang="zh-CN" baseline="-25000" dirty="0" smtClean="0">
                <a:latin typeface="+mj-lt"/>
              </a:rPr>
              <a:t>1</a:t>
            </a:r>
            <a:endParaRPr lang="zh-CN" altLang="en-US" baseline="-25000" dirty="0">
              <a:latin typeface="+mj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6"/>
          <a:stretch/>
        </p:blipFill>
        <p:spPr>
          <a:xfrm>
            <a:off x="664550" y="4653030"/>
            <a:ext cx="6958619" cy="19050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96797" y="1871772"/>
            <a:ext cx="5276850" cy="2868334"/>
            <a:chOff x="1996797" y="1871772"/>
            <a:chExt cx="5276850" cy="28683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797" y="1873081"/>
              <a:ext cx="5276850" cy="28670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2" name="组合 11"/>
            <p:cNvGrpSpPr/>
            <p:nvPr/>
          </p:nvGrpSpPr>
          <p:grpSpPr>
            <a:xfrm>
              <a:off x="5129536" y="1871772"/>
              <a:ext cx="415498" cy="2802143"/>
              <a:chOff x="5129536" y="1871772"/>
              <a:chExt cx="415498" cy="280214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5129536" y="187177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</a:t>
                </a:r>
                <a:r>
                  <a:rPr lang="en-US" altLang="zh-CN" dirty="0" smtClean="0"/>
                  <a:t>'</a:t>
                </a:r>
                <a:endParaRPr lang="zh-CN" altLang="en-US" dirty="0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5272809" y="2189915"/>
                <a:ext cx="0" cy="248400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066048" y="1874966"/>
              <a:ext cx="300082" cy="2778064"/>
              <a:chOff x="6124239" y="1874966"/>
              <a:chExt cx="300082" cy="2778064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124239" y="187496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</a:t>
                </a:r>
                <a:endParaRPr lang="zh-CN" altLang="en-US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6274280" y="2169030"/>
                <a:ext cx="0" cy="248400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文本框 1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29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11" y="2277957"/>
            <a:ext cx="1937067" cy="1846008"/>
          </a:xfrm>
          <a:prstGeom prst="rect">
            <a:avLst/>
          </a:prstGeom>
        </p:spPr>
      </p:pic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326724"/>
              </p:ext>
            </p:extLst>
          </p:nvPr>
        </p:nvGraphicFramePr>
        <p:xfrm>
          <a:off x="1288911" y="4207836"/>
          <a:ext cx="4699374" cy="231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" name="Worksheet" r:id="rId4" imgW="2438299" imgH="1199974" progId="Excel.Sheet.12">
                  <p:embed/>
                </p:oleObj>
              </mc:Choice>
              <mc:Fallback>
                <p:oleObj name="Worksheet" r:id="rId4" imgW="2438299" imgH="11999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8911" y="4207836"/>
                        <a:ext cx="4699374" cy="2312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433" y="2013713"/>
            <a:ext cx="3253756" cy="20966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19A422-8A0E-4DFE-BC66-4C303BDE263B}"/>
              </a:ext>
            </a:extLst>
          </p:cNvPr>
          <p:cNvSpPr/>
          <p:nvPr/>
        </p:nvSpPr>
        <p:spPr>
          <a:xfrm>
            <a:off x="5988285" y="4709853"/>
            <a:ext cx="2341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保持当前状态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9F6695-6661-40A6-8EDE-A8EAB3A32A8C}"/>
              </a:ext>
            </a:extLst>
          </p:cNvPr>
          <p:cNvSpPr/>
          <p:nvPr/>
        </p:nvSpPr>
        <p:spPr>
          <a:xfrm>
            <a:off x="5988285" y="5670376"/>
            <a:ext cx="88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置位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9F6695-6661-40A6-8EDE-A8EAB3A32A8C}"/>
              </a:ext>
            </a:extLst>
          </p:cNvPr>
          <p:cNvSpPr/>
          <p:nvPr/>
        </p:nvSpPr>
        <p:spPr>
          <a:xfrm>
            <a:off x="5988285" y="5186931"/>
            <a:ext cx="88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F6695-6661-40A6-8EDE-A8EAB3A32A8C}"/>
              </a:ext>
            </a:extLst>
          </p:cNvPr>
          <p:cNvSpPr/>
          <p:nvPr/>
        </p:nvSpPr>
        <p:spPr>
          <a:xfrm>
            <a:off x="5988284" y="6109022"/>
            <a:ext cx="1285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无意义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025" y="1130887"/>
            <a:ext cx="7282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时序逻辑：输出取决于当前和之前的输入值，具有记忆功能。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锁存器：能够存储一位状态。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02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94526"/>
              </p:ext>
            </p:extLst>
          </p:nvPr>
        </p:nvGraphicFramePr>
        <p:xfrm>
          <a:off x="546740" y="4681403"/>
          <a:ext cx="6222677" cy="181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工作表" r:id="rId3" imgW="3295682" imgH="961911" progId="Excel.Sheet.12">
                  <p:embed/>
                </p:oleObj>
              </mc:Choice>
              <mc:Fallback>
                <p:oleObj name="工作表" r:id="rId3" imgW="3295682" imgH="9619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740" y="4681403"/>
                        <a:ext cx="6222677" cy="181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51" y="2491494"/>
            <a:ext cx="4303412" cy="171988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03333" y="2289511"/>
            <a:ext cx="1786928" cy="1935793"/>
            <a:chOff x="5943599" y="1230101"/>
            <a:chExt cx="1786928" cy="1935793"/>
          </a:xfrm>
        </p:grpSpPr>
        <p:sp>
          <p:nvSpPr>
            <p:cNvPr id="11" name="矩形 10"/>
            <p:cNvSpPr/>
            <p:nvPr/>
          </p:nvSpPr>
          <p:spPr>
            <a:xfrm>
              <a:off x="6254151" y="1554101"/>
              <a:ext cx="1165824" cy="1611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43599" y="2260117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7406527" y="2251491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06527" y="2794956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V="1">
              <a:off x="6679376" y="1387788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327981" y="2130243"/>
              <a:ext cx="16671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D</a:t>
              </a:r>
              <a:endParaRPr lang="zh-CN" altLang="en-US" b="1" i="1" dirty="0">
                <a:latin typeface="+mj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71727" y="1551814"/>
              <a:ext cx="54792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CLK</a:t>
              </a:r>
              <a:endParaRPr lang="zh-CN" altLang="en-US" b="1" i="1" dirty="0">
                <a:latin typeface="+mj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84275" y="2130243"/>
              <a:ext cx="16671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Q</a:t>
              </a:r>
              <a:endParaRPr lang="zh-CN" altLang="en-US" b="1" i="1" dirty="0">
                <a:latin typeface="+mj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84276" y="2628649"/>
              <a:ext cx="16453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Q</a:t>
              </a:r>
              <a:endParaRPr lang="zh-CN" altLang="en-US" b="1" i="1" dirty="0">
                <a:latin typeface="+mj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7201527" y="2656933"/>
              <a:ext cx="144000" cy="8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CF5B85F-3686-49DB-A4E2-53A39C8B3511}"/>
              </a:ext>
            </a:extLst>
          </p:cNvPr>
          <p:cNvSpPr/>
          <p:nvPr/>
        </p:nvSpPr>
        <p:spPr>
          <a:xfrm>
            <a:off x="6769417" y="5109306"/>
            <a:ext cx="2027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保持当前状态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496EAC-33F5-4013-82AA-971269B29692}"/>
              </a:ext>
            </a:extLst>
          </p:cNvPr>
          <p:cNvSpPr/>
          <p:nvPr/>
        </p:nvSpPr>
        <p:spPr>
          <a:xfrm>
            <a:off x="6769417" y="5737704"/>
            <a:ext cx="969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置位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025" y="1130887"/>
            <a:ext cx="7282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将数据与时间分开考虑：数据输入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控制下一个状态的值，时钟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控制状态发生改变的时间，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CLK=1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时更新状态。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29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A5CF4C4-56F7-4F7D-91F4-D6CE96CF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06" y="1537240"/>
            <a:ext cx="2038350" cy="20193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B3D3F6E-C3C7-45C3-840A-E841AE8D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74" y="1217237"/>
            <a:ext cx="4454801" cy="51641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B63C529-B3D1-4D8F-8B53-1BC1C6171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9" r="14052"/>
          <a:stretch/>
        </p:blipFill>
        <p:spPr>
          <a:xfrm>
            <a:off x="341572" y="4776100"/>
            <a:ext cx="8454956" cy="17293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4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2" y="2127880"/>
            <a:ext cx="2964521" cy="25736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24469" y="2537812"/>
            <a:ext cx="1786928" cy="1935793"/>
            <a:chOff x="6124754" y="1231209"/>
            <a:chExt cx="1786928" cy="1935793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4754" y="1231209"/>
              <a:ext cx="1786928" cy="1935793"/>
              <a:chOff x="5943599" y="1230101"/>
              <a:chExt cx="1786928" cy="193579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254151" y="1554101"/>
                <a:ext cx="1165824" cy="161179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5943599" y="2260117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7406527" y="2251491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406527" y="2794956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V="1">
                <a:off x="6679376" y="1387788"/>
                <a:ext cx="324000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6327981" y="2130243"/>
                <a:ext cx="166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zh-CN" b="1" i="1" dirty="0">
                    <a:latin typeface="+mj-lt"/>
                  </a:rPr>
                  <a:t>D</a:t>
                </a:r>
                <a:endParaRPr lang="zh-CN" altLang="en-US" b="1" i="1" dirty="0">
                  <a:latin typeface="+mj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184275" y="2130243"/>
                <a:ext cx="166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altLang="zh-CN" b="1" i="1" dirty="0">
                    <a:latin typeface="+mj-lt"/>
                  </a:rPr>
                  <a:t>Q</a:t>
                </a:r>
                <a:endParaRPr lang="zh-CN" altLang="en-US" b="1" i="1" dirty="0">
                  <a:latin typeface="+mj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184276" y="2628649"/>
                <a:ext cx="1645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altLang="zh-CN" b="1" i="1" dirty="0">
                    <a:latin typeface="+mj-lt"/>
                  </a:rPr>
                  <a:t>Q</a:t>
                </a:r>
                <a:endParaRPr lang="zh-CN" altLang="en-US" b="1" i="1" dirty="0">
                  <a:latin typeface="+mj-lt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V="1">
                <a:off x="7201527" y="2656933"/>
                <a:ext cx="144000" cy="8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 flipV="1">
              <a:off x="6858000" y="1555137"/>
              <a:ext cx="336430" cy="1811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936560" y="3360703"/>
            <a:ext cx="450888" cy="615777"/>
            <a:chOff x="5902388" y="1200802"/>
            <a:chExt cx="2216107" cy="1966200"/>
          </a:xfrm>
        </p:grpSpPr>
        <p:grpSp>
          <p:nvGrpSpPr>
            <p:cNvPr id="34" name="组合 33"/>
            <p:cNvGrpSpPr/>
            <p:nvPr/>
          </p:nvGrpSpPr>
          <p:grpSpPr>
            <a:xfrm>
              <a:off x="5902388" y="1200802"/>
              <a:ext cx="2216107" cy="1966200"/>
              <a:chOff x="5721233" y="1199694"/>
              <a:chExt cx="2216107" cy="19662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254151" y="1554101"/>
                <a:ext cx="1165824" cy="161179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5721233" y="2260118"/>
                <a:ext cx="530818" cy="86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7406523" y="2251491"/>
                <a:ext cx="530817" cy="86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5400000" flipV="1">
                <a:off x="6668951" y="1367805"/>
                <a:ext cx="344848" cy="862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等腰三角形 34"/>
            <p:cNvSpPr/>
            <p:nvPr/>
          </p:nvSpPr>
          <p:spPr>
            <a:xfrm flipV="1">
              <a:off x="6482115" y="1555210"/>
              <a:ext cx="1061631" cy="344848"/>
            </a:xfrm>
            <a:prstGeom prst="triangle">
              <a:avLst>
                <a:gd name="adj" fmla="val 52835"/>
              </a:avLst>
            </a:pr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29" name="矩形 28"/>
          <p:cNvSpPr/>
          <p:nvPr/>
        </p:nvSpPr>
        <p:spPr>
          <a:xfrm>
            <a:off x="581023" y="1279002"/>
            <a:ext cx="79478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触发器在时钟上升沿时，将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值复制到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，在其他时间保持原有的状态。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5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使能端的触发器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93" y="2324847"/>
            <a:ext cx="2967487" cy="208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2419" t="5971"/>
          <a:stretch/>
        </p:blipFill>
        <p:spPr>
          <a:xfrm>
            <a:off x="3853380" y="3601278"/>
            <a:ext cx="1509623" cy="2335841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140754" y="2324847"/>
            <a:ext cx="1786928" cy="2259793"/>
            <a:chOff x="6576702" y="1495056"/>
            <a:chExt cx="1786928" cy="2259793"/>
          </a:xfrm>
        </p:grpSpPr>
        <p:grpSp>
          <p:nvGrpSpPr>
            <p:cNvPr id="18" name="组合 17"/>
            <p:cNvGrpSpPr/>
            <p:nvPr/>
          </p:nvGrpSpPr>
          <p:grpSpPr>
            <a:xfrm>
              <a:off x="6576702" y="1495056"/>
              <a:ext cx="1786928" cy="1935793"/>
              <a:chOff x="6124754" y="1231209"/>
              <a:chExt cx="1786928" cy="1935793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124754" y="1231209"/>
                <a:ext cx="1786928" cy="1935793"/>
                <a:chOff x="5943599" y="1230101"/>
                <a:chExt cx="1786928" cy="1935793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254151" y="1554101"/>
                  <a:ext cx="1165824" cy="16117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5943599" y="2260117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V="1">
                  <a:off x="7406527" y="2251491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rot="5400000" flipV="1">
                  <a:off x="6679376" y="1387788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327981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D</a:t>
                  </a:r>
                  <a:endParaRPr lang="zh-CN" altLang="en-US" b="1" i="1" dirty="0">
                    <a:latin typeface="+mj-lt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184275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Q</a:t>
                  </a:r>
                  <a:endParaRPr lang="zh-CN" altLang="en-US" b="1" i="1" dirty="0">
                    <a:latin typeface="+mj-lt"/>
                  </a:endParaRPr>
                </a:p>
              </p:txBody>
            </p:sp>
          </p:grpSp>
          <p:sp>
            <p:nvSpPr>
              <p:cNvPr id="20" name="等腰三角形 19"/>
              <p:cNvSpPr/>
              <p:nvPr/>
            </p:nvSpPr>
            <p:spPr>
              <a:xfrm flipV="1">
                <a:off x="6858000" y="1555137"/>
                <a:ext cx="336430" cy="18115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rot="5400000" flipV="1">
              <a:off x="7308166" y="3588536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299894" y="3153814"/>
              <a:ext cx="32060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EN</a:t>
              </a:r>
              <a:endParaRPr lang="zh-CN" altLang="en-US" b="1" i="1" dirty="0">
                <a:latin typeface="+mj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C5326A2-C438-4D6A-8606-D92DFC16F9D8}"/>
              </a:ext>
            </a:extLst>
          </p:cNvPr>
          <p:cNvSpPr/>
          <p:nvPr/>
        </p:nvSpPr>
        <p:spPr>
          <a:xfrm>
            <a:off x="581025" y="1217237"/>
            <a:ext cx="591411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使能端的作用：确定在时钟沿是否载入数据。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1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复位功能的触发器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056002" y="2378859"/>
            <a:ext cx="1786928" cy="2259793"/>
            <a:chOff x="6576702" y="1495056"/>
            <a:chExt cx="1786928" cy="2259793"/>
          </a:xfrm>
        </p:grpSpPr>
        <p:grpSp>
          <p:nvGrpSpPr>
            <p:cNvPr id="18" name="组合 17"/>
            <p:cNvGrpSpPr/>
            <p:nvPr/>
          </p:nvGrpSpPr>
          <p:grpSpPr>
            <a:xfrm>
              <a:off x="6576702" y="1495056"/>
              <a:ext cx="1786928" cy="1935793"/>
              <a:chOff x="6124754" y="1231209"/>
              <a:chExt cx="1786928" cy="1935793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124754" y="1231209"/>
                <a:ext cx="1786928" cy="1935793"/>
                <a:chOff x="5943599" y="1230101"/>
                <a:chExt cx="1786928" cy="1935793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254151" y="1554101"/>
                  <a:ext cx="1165824" cy="16117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5943599" y="2260117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V="1">
                  <a:off x="7406527" y="2251491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rot="5400000" flipV="1">
                  <a:off x="6679376" y="1387788"/>
                  <a:ext cx="324000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327981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D</a:t>
                  </a:r>
                  <a:endParaRPr lang="zh-CN" altLang="en-US" b="1" i="1" dirty="0">
                    <a:latin typeface="+mj-lt"/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184275" y="2130243"/>
                  <a:ext cx="1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altLang="zh-CN" b="1" i="1" dirty="0">
                      <a:latin typeface="+mj-lt"/>
                    </a:rPr>
                    <a:t>Q</a:t>
                  </a:r>
                  <a:endParaRPr lang="zh-CN" altLang="en-US" b="1" i="1" dirty="0">
                    <a:latin typeface="+mj-lt"/>
                  </a:endParaRPr>
                </a:p>
              </p:txBody>
            </p:sp>
          </p:grpSp>
          <p:sp>
            <p:nvSpPr>
              <p:cNvPr id="20" name="等腰三角形 19"/>
              <p:cNvSpPr/>
              <p:nvPr/>
            </p:nvSpPr>
            <p:spPr>
              <a:xfrm flipV="1">
                <a:off x="6858000" y="1555137"/>
                <a:ext cx="336430" cy="18115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rot="5400000" flipV="1">
              <a:off x="7308166" y="3588536"/>
              <a:ext cx="324000" cy="8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7092864" y="3153814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b="1" i="1" dirty="0">
                  <a:latin typeface="+mj-lt"/>
                </a:rPr>
                <a:t>RESET</a:t>
              </a:r>
              <a:endParaRPr lang="zh-CN" altLang="en-US" b="1" i="1" dirty="0">
                <a:latin typeface="+mj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97011" y="3240438"/>
            <a:ext cx="450888" cy="722726"/>
            <a:chOff x="7691935" y="2242439"/>
            <a:chExt cx="450888" cy="722726"/>
          </a:xfrm>
        </p:grpSpPr>
        <p:grpSp>
          <p:nvGrpSpPr>
            <p:cNvPr id="33" name="组合 32"/>
            <p:cNvGrpSpPr/>
            <p:nvPr/>
          </p:nvGrpSpPr>
          <p:grpSpPr>
            <a:xfrm>
              <a:off x="7691935" y="2242439"/>
              <a:ext cx="450888" cy="615777"/>
              <a:chOff x="5902388" y="1200802"/>
              <a:chExt cx="2216107" cy="196620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5902388" y="1200802"/>
                <a:ext cx="2216107" cy="1966200"/>
                <a:chOff x="5721233" y="1199694"/>
                <a:chExt cx="2216107" cy="196620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6254151" y="1554101"/>
                  <a:ext cx="1165824" cy="161179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flipV="1">
                  <a:off x="5721233" y="2260118"/>
                  <a:ext cx="530818" cy="86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7406523" y="2251491"/>
                  <a:ext cx="530817" cy="86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rot="5400000" flipV="1">
                  <a:off x="6668951" y="1367805"/>
                  <a:ext cx="344848" cy="86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等腰三角形 34"/>
              <p:cNvSpPr/>
              <p:nvPr/>
            </p:nvSpPr>
            <p:spPr>
              <a:xfrm flipV="1">
                <a:off x="6482115" y="1555210"/>
                <a:ext cx="1061631" cy="344848"/>
              </a:xfrm>
              <a:prstGeom prst="triangle">
                <a:avLst>
                  <a:gd name="adj" fmla="val 5283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 rot="5400000" flipV="1">
              <a:off x="7853869" y="2910287"/>
              <a:ext cx="108000" cy="1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884071" y="2629839"/>
              <a:ext cx="8015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altLang="zh-CN" sz="1600" b="1" i="1" dirty="0">
                  <a:latin typeface="+mj-lt"/>
                </a:rPr>
                <a:t>r</a:t>
              </a:r>
              <a:endParaRPr lang="zh-CN" altLang="en-US" sz="1600" b="1" i="1" dirty="0">
                <a:latin typeface="+mj-lt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332248F-8986-46CC-B356-305FB2B02BC8}"/>
              </a:ext>
            </a:extLst>
          </p:cNvPr>
          <p:cNvSpPr/>
          <p:nvPr/>
        </p:nvSpPr>
        <p:spPr>
          <a:xfrm>
            <a:off x="868024" y="4963433"/>
            <a:ext cx="5650906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同步复位与异步复位的区别？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实现使能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复位？哪个优先级更高？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l="2149" t="3479"/>
          <a:stretch/>
        </p:blipFill>
        <p:spPr>
          <a:xfrm>
            <a:off x="959764" y="2513762"/>
            <a:ext cx="3116713" cy="189233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C5326A2-C438-4D6A-8606-D92DFC16F9D8}"/>
              </a:ext>
            </a:extLst>
          </p:cNvPr>
          <p:cNvSpPr/>
          <p:nvPr/>
        </p:nvSpPr>
        <p:spPr>
          <a:xfrm>
            <a:off x="581025" y="1306216"/>
            <a:ext cx="4230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复位功能：将输出复位为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5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21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AAA4FF-D504-496C-9CE5-6EA7E759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17237"/>
            <a:ext cx="6027312" cy="3261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045B5C-43C2-4493-82DA-E3EAEDD9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31" y="1096476"/>
            <a:ext cx="2009775" cy="201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6BF6FC-9E9E-4A5D-B86D-9D1778835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556797"/>
            <a:ext cx="8286750" cy="1895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1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15352</TotalTime>
  <Words>739</Words>
  <Application>Microsoft Office PowerPoint</Application>
  <PresentationFormat>全屏显示(4:3)</PresentationFormat>
  <Paragraphs>162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Worksheet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2319</cp:revision>
  <cp:lastPrinted>2015-09-08T03:57:00Z</cp:lastPrinted>
  <dcterms:created xsi:type="dcterms:W3CDTF">2015-09-04T08:06:00Z</dcterms:created>
  <dcterms:modified xsi:type="dcterms:W3CDTF">2023-10-17T07:30:17Z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