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731" r:id="rId2"/>
    <p:sldId id="1505" r:id="rId3"/>
    <p:sldId id="1699" r:id="rId4"/>
    <p:sldId id="1702" r:id="rId5"/>
    <p:sldId id="1703" r:id="rId6"/>
    <p:sldId id="1704" r:id="rId7"/>
    <p:sldId id="1705" r:id="rId8"/>
    <p:sldId id="1701" r:id="rId9"/>
    <p:sldId id="1706" r:id="rId10"/>
    <p:sldId id="1707" r:id="rId11"/>
    <p:sldId id="1708" r:id="rId12"/>
    <p:sldId id="1709" r:id="rId13"/>
    <p:sldId id="1710" r:id="rId14"/>
    <p:sldId id="1711" r:id="rId15"/>
    <p:sldId id="1712" r:id="rId16"/>
    <p:sldId id="1713" r:id="rId17"/>
    <p:sldId id="1714" r:id="rId18"/>
    <p:sldId id="1715" r:id="rId19"/>
    <p:sldId id="1716" r:id="rId20"/>
    <p:sldId id="1717" r:id="rId21"/>
    <p:sldId id="1718" r:id="rId22"/>
    <p:sldId id="1719" r:id="rId23"/>
    <p:sldId id="1720" r:id="rId24"/>
    <p:sldId id="1721" r:id="rId25"/>
    <p:sldId id="1680" r:id="rId26"/>
    <p:sldId id="1681" r:id="rId27"/>
    <p:sldId id="1682" r:id="rId28"/>
    <p:sldId id="1683" r:id="rId29"/>
    <p:sldId id="1684" r:id="rId30"/>
    <p:sldId id="1697" r:id="rId31"/>
    <p:sldId id="1700" r:id="rId32"/>
    <p:sldId id="1352" r:id="rId33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{505F2C04-C923-438B-8C0F-E0CD2BADF298}">
      <wppc:fontMiss xmlns:wppc="http://www.wps.cn/officeDocument/PresentationCustomData" xmlns="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9BD"/>
    <a:srgbClr val="E87E04"/>
    <a:srgbClr val="1557AE"/>
    <a:srgbClr val="E97C30"/>
    <a:srgbClr val="3A97D7"/>
    <a:srgbClr val="FFC000"/>
    <a:srgbClr val="1F4E79"/>
    <a:srgbClr val="0070C0"/>
    <a:srgbClr val="2E75B6"/>
    <a:srgbClr val="872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79" autoAdjust="0"/>
  </p:normalViewPr>
  <p:slideViewPr>
    <p:cSldViewPr snapToGrid="0">
      <p:cViewPr varScale="1">
        <p:scale>
          <a:sx n="111" d="100"/>
          <a:sy n="111" d="100"/>
        </p:scale>
        <p:origin x="1644" y="96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774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4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9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1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>
            <a:fillRect/>
          </a:stretch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西安交通大学计算机科学与技术学院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98491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68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185311" y="196643"/>
            <a:ext cx="326182" cy="335109"/>
            <a:chOff x="3976261" y="3892343"/>
            <a:chExt cx="326182" cy="335109"/>
          </a:xfrm>
        </p:grpSpPr>
        <p:sp>
          <p:nvSpPr>
            <p:cNvPr id="17" name="六边形 16"/>
            <p:cNvSpPr/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 userDrawn="1"/>
        </p:nvGrpSpPr>
        <p:grpSpPr>
          <a:xfrm>
            <a:off x="-6" y="6171725"/>
            <a:ext cx="9144002" cy="688395"/>
            <a:chOff x="-6" y="6127335"/>
            <a:chExt cx="9144002" cy="688395"/>
          </a:xfrm>
        </p:grpSpPr>
        <p:sp>
          <p:nvSpPr>
            <p:cNvPr id="13" name="流程图: 过程 12"/>
            <p:cNvSpPr/>
            <p:nvPr userDrawn="1"/>
          </p:nvSpPr>
          <p:spPr>
            <a:xfrm rot="5400000">
              <a:off x="4391995" y="2063729"/>
              <a:ext cx="360000" cy="9144001"/>
            </a:xfrm>
            <a:prstGeom prst="flowChartProcess">
              <a:avLst/>
            </a:prstGeom>
            <a:solidFill>
              <a:srgbClr val="15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 userDrawn="1"/>
          </p:nvGrpSpPr>
          <p:grpSpPr>
            <a:xfrm>
              <a:off x="7551964" y="6127335"/>
              <a:ext cx="1592032" cy="351994"/>
              <a:chOff x="7551964" y="6145091"/>
              <a:chExt cx="1592032" cy="351994"/>
            </a:xfrm>
          </p:grpSpPr>
          <p:sp>
            <p:nvSpPr>
              <p:cNvPr id="14" name="流程图: 过程 8"/>
              <p:cNvSpPr/>
              <p:nvPr userDrawn="1"/>
            </p:nvSpPr>
            <p:spPr>
              <a:xfrm rot="5400000" flipH="1">
                <a:off x="8184229" y="5512826"/>
                <a:ext cx="327501" cy="1592032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0 h 10000"/>
                  <a:gd name="connsiteX1-3" fmla="*/ 10000 w 10000"/>
                  <a:gd name="connsiteY1-4" fmla="*/ 0 h 10000"/>
                  <a:gd name="connsiteX2-5" fmla="*/ 9474 w 10000"/>
                  <a:gd name="connsiteY2-6" fmla="*/ 9062 h 10000"/>
                  <a:gd name="connsiteX3-7" fmla="*/ 0 w 10000"/>
                  <a:gd name="connsiteY3-8" fmla="*/ 10000 h 10000"/>
                  <a:gd name="connsiteX4-9" fmla="*/ 0 w 10000"/>
                  <a:gd name="connsiteY4-10" fmla="*/ 0 h 10000"/>
                  <a:gd name="connsiteX0-11" fmla="*/ 0 w 10075"/>
                  <a:gd name="connsiteY0-12" fmla="*/ 0 h 10000"/>
                  <a:gd name="connsiteX1-13" fmla="*/ 10000 w 10075"/>
                  <a:gd name="connsiteY1-14" fmla="*/ 0 h 10000"/>
                  <a:gd name="connsiteX2-15" fmla="*/ 10028 w 10075"/>
                  <a:gd name="connsiteY2-16" fmla="*/ 8891 h 10000"/>
                  <a:gd name="connsiteX3-17" fmla="*/ 0 w 10075"/>
                  <a:gd name="connsiteY3-18" fmla="*/ 10000 h 10000"/>
                  <a:gd name="connsiteX4-19" fmla="*/ 0 w 10075"/>
                  <a:gd name="connsiteY4-20" fmla="*/ 0 h 10000"/>
                  <a:gd name="connsiteX0-21" fmla="*/ 0 w 10335"/>
                  <a:gd name="connsiteY0-22" fmla="*/ 0 h 10000"/>
                  <a:gd name="connsiteX1-23" fmla="*/ 10000 w 10335"/>
                  <a:gd name="connsiteY1-24" fmla="*/ 0 h 10000"/>
                  <a:gd name="connsiteX2-25" fmla="*/ 10305 w 10335"/>
                  <a:gd name="connsiteY2-26" fmla="*/ 8891 h 10000"/>
                  <a:gd name="connsiteX3-27" fmla="*/ 0 w 10335"/>
                  <a:gd name="connsiteY3-28" fmla="*/ 10000 h 10000"/>
                  <a:gd name="connsiteX4-29" fmla="*/ 0 w 10335"/>
                  <a:gd name="connsiteY4-30" fmla="*/ 0 h 10000"/>
                  <a:gd name="connsiteX0-31" fmla="*/ 0 w 10000"/>
                  <a:gd name="connsiteY0-32" fmla="*/ 0 h 10000"/>
                  <a:gd name="connsiteX1-33" fmla="*/ 10000 w 10000"/>
                  <a:gd name="connsiteY1-34" fmla="*/ 0 h 10000"/>
                  <a:gd name="connsiteX2-35" fmla="*/ 9751 w 10000"/>
                  <a:gd name="connsiteY2-36" fmla="*/ 9062 h 10000"/>
                  <a:gd name="connsiteX3-37" fmla="*/ 0 w 10000"/>
                  <a:gd name="connsiteY3-38" fmla="*/ 10000 h 10000"/>
                  <a:gd name="connsiteX4-39" fmla="*/ 0 w 10000"/>
                  <a:gd name="connsiteY4-40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cubicBezTo>
                      <a:pt x="9825" y="3021"/>
                      <a:pt x="9926" y="6041"/>
                      <a:pt x="9751" y="9062"/>
                    </a:cubicBezTo>
                    <a:lnTo>
                      <a:pt x="0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557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26" r="53951"/>
              <a:stretch>
                <a:fillRect/>
              </a:stretch>
            </p:blipFill>
            <p:spPr>
              <a:xfrm>
                <a:off x="7829550" y="6186030"/>
                <a:ext cx="1154166" cy="311055"/>
              </a:xfrm>
              <a:prstGeom prst="rect">
                <a:avLst/>
              </a:prstGeom>
            </p:spPr>
          </p:pic>
        </p:grpSp>
      </p:grpSp>
      <p:sp>
        <p:nvSpPr>
          <p:cNvPr id="24" name="文本框 23"/>
          <p:cNvSpPr txBox="1"/>
          <p:nvPr userDrawn="1"/>
        </p:nvSpPr>
        <p:spPr>
          <a:xfrm>
            <a:off x="581025" y="138783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4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82811"/>
            <a:ext cx="9144000" cy="2858530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103913"/>
            <a:ext cx="9144000" cy="21051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计算机组成与系统结构</a:t>
            </a:r>
            <a:r>
              <a:rPr lang="zh-CN" altLang="en-US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专题实验</a:t>
            </a: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Experiment on Computer Organization and Architecture</a:t>
            </a:r>
            <a:endParaRPr lang="zh-CN" altLang="zh-CN" sz="3200" b="1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4615" y="5193783"/>
            <a:ext cx="6254770" cy="10572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学院 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实验中心</a:t>
            </a:r>
            <a:endParaRPr lang="zh-CN" altLang="zh-CN" sz="2400" b="1" kern="1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2023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endParaRPr lang="zh-CN" altLang="zh-CN" sz="2400" b="1" kern="100" dirty="0">
              <a:solidFill>
                <a:srgbClr val="1557A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0"/>
    </mc:Choice>
    <mc:Fallback xmlns="">
      <p:transition spd="slow" advTm="20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单周期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0" y="1446597"/>
            <a:ext cx="4483100" cy="352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运算单元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.A(registers[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]),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.B(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? immediate : registers[rt]),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.Op(opcode),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.Result(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.Zero(Zero)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398137-48BF-4ED0-9705-8AA48AF88C1B}"/>
              </a:ext>
            </a:extLst>
          </p:cNvPr>
          <p:cNvSpPr/>
          <p:nvPr/>
        </p:nvSpPr>
        <p:spPr>
          <a:xfrm>
            <a:off x="4356100" y="1454319"/>
            <a:ext cx="4572000" cy="35195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主控制单元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ControlUnit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ctrl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.opcode(opcode),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.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RegWrite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RegWrite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.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.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.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.Branch(Branch),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.Jump(Jump)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58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单周期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0" y="1446597"/>
            <a:ext cx="4483100" cy="2829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数据存储单元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DataMemory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dmem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.address(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write_data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(registers[rt]),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mem_read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mem_write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read_data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(result)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398137-48BF-4ED0-9705-8AA48AF88C1B}"/>
              </a:ext>
            </a:extLst>
          </p:cNvPr>
          <p:cNvSpPr/>
          <p:nvPr/>
        </p:nvSpPr>
        <p:spPr>
          <a:xfrm>
            <a:off x="4356100" y="1454319"/>
            <a:ext cx="4572000" cy="38686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寄存器写入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always @(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if (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复位时将寄存器清零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registers &lt;= 32'b0;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end else if (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RegWrite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写入寄存器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registers[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rd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 &lt;=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? result :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1924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单周期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-244753" y="1096285"/>
            <a:ext cx="4483100" cy="594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立即数生成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assign immediate = instruction[15:0];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控制信号生成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always @*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从指令中提取字段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opcode = instruction[31:26];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= instruction[25:21];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rt = instruction[20:16];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rd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= instruction[15:11];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生成控制信号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RegWrite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Branch, Jump} =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ctrl.control_signals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398137-48BF-4ED0-9705-8AA48AF88C1B}"/>
              </a:ext>
            </a:extLst>
          </p:cNvPr>
          <p:cNvSpPr/>
          <p:nvPr/>
        </p:nvSpPr>
        <p:spPr>
          <a:xfrm>
            <a:off x="4356100" y="1454319"/>
            <a:ext cx="4572000" cy="45611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同步复位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always @(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if (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复位时初始化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result &lt;= 32'b0;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end else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输出结果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result &lt;=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? result :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endmodule</a:t>
            </a:r>
            <a:endParaRPr lang="en-US" altLang="zh-CN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多周期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-1" y="1115166"/>
            <a:ext cx="4641011" cy="594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多周期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CPU Verilog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框架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module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MultiCycleMIPSCPU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   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时钟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input wire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   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复位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input wire [31:0] instruction,  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输入指令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output reg [31:0] result  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输出结果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寄存器文件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 [31:0] registers [0:31];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控制信号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RegWrite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Branch, Jump, Zero;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 [1:0]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ALUOp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 [5:0] opcode;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 [4:0]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rt,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rd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398137-48BF-4ED0-9705-8AA48AF88C1B}"/>
              </a:ext>
            </a:extLst>
          </p:cNvPr>
          <p:cNvSpPr/>
          <p:nvPr/>
        </p:nvSpPr>
        <p:spPr>
          <a:xfrm>
            <a:off x="4356100" y="1454319"/>
            <a:ext cx="4572000" cy="49073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立即数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wire [31:0] immediate;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ALU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结果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wire [31:0]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内存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 [31:0] memory [0:1023];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程序计数器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 [31:0] pc;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时序控制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 [2:0] state;</a:t>
            </a:r>
          </a:p>
        </p:txBody>
      </p:sp>
    </p:spTree>
    <p:extLst>
      <p:ext uri="{BB962C8B-B14F-4D97-AF65-F5344CB8AC3E}">
        <p14:creationId xmlns:p14="http://schemas.microsoft.com/office/powerpoint/2010/main" val="234120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多周期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0" y="1546487"/>
            <a:ext cx="4641011" cy="4214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同步复位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always @(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if 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复位时初始化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registers &lt;= 32'b0;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pc &lt;= 32'b0;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state &lt;= 3'b000;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立即数生成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assign immediate = instruction[15:0];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398137-48BF-4ED0-9705-8AA48AF88C1B}"/>
              </a:ext>
            </a:extLst>
          </p:cNvPr>
          <p:cNvSpPr/>
          <p:nvPr/>
        </p:nvSpPr>
        <p:spPr>
          <a:xfrm>
            <a:off x="4356100" y="790086"/>
            <a:ext cx="4572000" cy="55998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控制信号生成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always @*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从指令中提取字段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opcode = instruction[31:26];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= instruction[25:21];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rt = instruction[20:16];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rd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= instruction[15:11];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生成控制信号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RegWrite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Branch, Jump,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ALUOp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 =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ControlUnit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(opcode, state);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输出结果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result &lt;=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? result :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92607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多周期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-215660" y="929824"/>
            <a:ext cx="4641011" cy="6292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ALU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模块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.A(registers[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]),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.B(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? immediate : registers[rt]),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.Op(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ALUOp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.Result(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.Zero(Zero)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数据存储单元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DataMemory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dmem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.address(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write_data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(registers[rt]),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mem_read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mem_write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read_data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(result)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398137-48BF-4ED0-9705-8AA48AF88C1B}"/>
              </a:ext>
            </a:extLst>
          </p:cNvPr>
          <p:cNvSpPr/>
          <p:nvPr/>
        </p:nvSpPr>
        <p:spPr>
          <a:xfrm>
            <a:off x="4321595" y="2222071"/>
            <a:ext cx="4572000" cy="28298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程序计数器逻辑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always @(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if (state == 3'b000)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状态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时，根据跳转指令更新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PC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pc &lt;= Jump ? {instruction[31:6], 2'b00} : pc + 4;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61256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多周期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-69011" y="1168219"/>
            <a:ext cx="8962845" cy="5295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控制单元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function [6:0]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ControlUnit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[5:0] opcode;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[2:0] state;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case (state)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3'b000: // IF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{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RegWrite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Branch, Jump,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ALUOp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} = 7'b0000000;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3'b001: // ID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{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RegWrite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Branch, Jump,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ALUOp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} =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6'b000000 ? 7'b1000000 : // R-type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6'b001000 ? 7'b0100000 : //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addi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6'b100011 ? 7'b0100010 : // lw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6'b101011 ? 7'b1000010 : //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sw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6'b000100 ? 7'b0010000 : // beq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6'b000010 ? 7'b0000010 : // j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7'b0000000; //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nop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838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多周期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-69011" y="1168219"/>
            <a:ext cx="8962845" cy="5295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3'b010: // EX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{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RegWrite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Branch, Jump,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ALUOp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} =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6'b000000 ? 7'b1000000 : // R-type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6'b001000 ? 7'b0100000 : //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addi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6'b100011 ? 7'b0100010 : // lw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6'b101011 ? 7'b1000010 : //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sw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6'b000100 ? 7'b0010000 : // beq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6'b000010 ? 7'b0000010 : // j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7'b0000000; //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nop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3'b100: // MEM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{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RegWrite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Branch, Jump,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ALUOp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} =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6'b100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6'b100011 ? 7'b0100010 : // lw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6'b101011 ? 7'b1000010 : //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sw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6'b000100 ? 7'b0010000 : // beq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6'b000010 ? 7'b0000010 : // j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7'b0000000; //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nop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956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多周期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-69011" y="1168219"/>
            <a:ext cx="8962845" cy="4987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3'b110: // WB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{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RegWrite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Branch, Jump,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ALUOp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} =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6'b000000 ? 7'b1000000 : // R-type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6'b001000 ? 7'b0100000 : //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addi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6'b100011 ? 7'b0100010 : // lw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6'b101011 ? 7'b1000010 : //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sw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6'b000100 ? 7'b0010000 : // beq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6'b000010 ? 7'b0000010 : // j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7'b0000000; //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nop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default: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{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RegWrite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Branch, Jump,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ALUOp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} = 7'b0000000;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endcase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endfunction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907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678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五级流水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-69011" y="1168219"/>
            <a:ext cx="4727275" cy="5295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级流水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框架如下： 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Forwarding Unit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添加前推单元来解决数据冒险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...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Branch Prediction Unit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添加分支预测单元来解决控制冒险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...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Data Hazard Handling in Execute Stage (EX)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module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ExecuteStage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// ... </a:t>
            </a:r>
            <a:r>
              <a:rPr lang="zh-CN" altLang="en-US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其他输入输出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input wire [31:0]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[4:0] rs2,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[1:0]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forward_ex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output wire [31:0] alu_in2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E02C5C-D3EA-4C7F-8814-0D08378F3931}"/>
              </a:ext>
            </a:extLst>
          </p:cNvPr>
          <p:cNvSpPr/>
          <p:nvPr/>
        </p:nvSpPr>
        <p:spPr>
          <a:xfrm>
            <a:off x="4035699" y="899479"/>
            <a:ext cx="4572000" cy="55970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// </a:t>
            </a:r>
            <a:r>
              <a:rPr lang="zh-CN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数据冒险解决逻辑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always @(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if 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alu_in2 &lt;= 0;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end else begin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// </a:t>
            </a:r>
            <a:r>
              <a:rPr lang="zh-CN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使用前推单元的信号进行前推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alu_in2 &lt;= 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forward_ex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== 2'b10) ?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: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    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forward_ex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== 2'b01) ?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: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    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forward_ex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== 2'b00) ? rs2 : 0;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end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end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endmodule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518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5" y="1200137"/>
            <a:ext cx="810577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）设计一个基于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，支持以下指令：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{add, sub,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 lw,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beq, j,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nop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需要包含寄存器组、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模块、指令译码模块。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能运行基本的汇编指令。 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D~C+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以下为可选内容：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）实现多周期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B-~B+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）实现以下高级功能之一（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A-~A+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(1).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级流水线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(2).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实现超标量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(3).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路组相联缓存</a:t>
            </a: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可基于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 V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指令集实现。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如发现代码为抄袭代码，成绩一律按不及格处理。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2B157C-830F-450B-8D68-EAD06963F788}"/>
              </a:ext>
            </a:extLst>
          </p:cNvPr>
          <p:cNvSpPr/>
          <p:nvPr/>
        </p:nvSpPr>
        <p:spPr>
          <a:xfrm>
            <a:off x="581025" y="669460"/>
            <a:ext cx="3078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191273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678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五级流水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-276045" y="1083019"/>
            <a:ext cx="5900468" cy="5453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Data Hazard Handling in Memory Stage (MEM)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module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MemoryStage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// ...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其他输入输出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input wire [31:0]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[4:0] rs2,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[1:0]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forward_mem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output wire [31:0]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mem_data</a:t>
            </a: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数据冒险解决逻辑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always @(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if 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mem_data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&lt;= 0;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end else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使用前推单元的信号进行前推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mem_data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&lt;= 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forward_mem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== 2'b10) ?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: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        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forward_mem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== 2'b01) ?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: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        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forward_mem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== 2'b00) ? rs2 : 0;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C71603-2E5A-456E-8F8B-8BA655867F31}"/>
              </a:ext>
            </a:extLst>
          </p:cNvPr>
          <p:cNvSpPr/>
          <p:nvPr/>
        </p:nvSpPr>
        <p:spPr>
          <a:xfrm>
            <a:off x="4027585" y="1052166"/>
            <a:ext cx="4952514" cy="5183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Control Hazard Handling in IF Stage (Instruction Fetch)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module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InstructionFetchStage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// ...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其他输入输出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input wire [31:0] pc,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branch,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branch_taken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output wire [31:0]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next_pc</a:t>
            </a: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分支预测的简单实现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always @(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if 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next_pc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&lt;= 0;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end else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使用分支预测单元的信号进行分支预测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next_pc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&lt;= branch ? 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branch_taken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?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target_address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: pc + 4) : pc + 4;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996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超标量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-42771" y="1168219"/>
            <a:ext cx="5900468" cy="5722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超标量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实现框架：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module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SuperscalarMIPSProcessor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// ...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其他输入接口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zh-CN" altLang="en-US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Output interfaces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output wire [31:0] dout1, dout2,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output wire [4:0] vld1, vld2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指令存储器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...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寄存器文件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...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控制单元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...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C71603-2E5A-456E-8F8B-8BA655867F31}"/>
              </a:ext>
            </a:extLst>
          </p:cNvPr>
          <p:cNvSpPr/>
          <p:nvPr/>
        </p:nvSpPr>
        <p:spPr>
          <a:xfrm>
            <a:off x="3915442" y="534581"/>
            <a:ext cx="4952514" cy="6261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超标量单元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module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SuperscalarUnit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[5:0] opcode1, opcode2,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[4:0] rs1, rt1, rd1,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rs2, rt2, rd2,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[31:0] rs_data1, rt_data1,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rs_data2, rt_data2,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output wire [31:0] dout1, dout2,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output wire [4:0] vld1, vld2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整数单元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IntegerUnit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integer_unit1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// ...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其他输入接口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.opcode(opcode1),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(rs1),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.rt(rt1),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rd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(rd1),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rs_data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(rs_data1),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rt_data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(rt_data1),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(dout1),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vld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(vld1)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93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超标量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-42771" y="1168219"/>
            <a:ext cx="5900468" cy="4645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整数单元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IntegerUnit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integer_unit2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// ...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其他输入接口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.opcode(opcode2),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(rs2),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.rt(rt2),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rd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(rd2),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rs_data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(rs_data2),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rt_data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(rt_data2),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(dout2),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vld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(vld2)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超标量单元控制逻辑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在这里实现控制逻辑，例如决定发射哪个整数单元的指令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输出到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integer_unit1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integer_unit2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的控制接口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C71603-2E5A-456E-8F8B-8BA655867F31}"/>
              </a:ext>
            </a:extLst>
          </p:cNvPr>
          <p:cNvSpPr/>
          <p:nvPr/>
        </p:nvSpPr>
        <p:spPr>
          <a:xfrm>
            <a:off x="4924732" y="1448981"/>
            <a:ext cx="4952514" cy="383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整数单元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module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IntegerUnit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[5:0] opcode,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[4:0]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rt,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rd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[31:0]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rs_data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rt_data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output wire [31:0]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output wire [4:0]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vld</a:t>
            </a: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整数运算逻辑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...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控制逻辑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在这里生成有效信号和结果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94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-42771" y="1168219"/>
            <a:ext cx="3898779" cy="5183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路组相联缓存框架，你需要考虑更多的细节，如替换策略（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LRU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FIFO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等）、写策略（写回、写直达）等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module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FourWaySetAssociativeCache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[31:0]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addr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[31:0]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data_in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write_enable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read_enable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output wire [31:0]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data_out</a:t>
            </a: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缓存参数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parameter DATA_WIDTH = 32;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parameter CACHE_SIZE = 1024;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缓存总大小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parameter BLOCK_SIZE = 64;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块大小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parameter WAYS = 4;      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关联路数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zh-CN" altLang="en-US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C71603-2E5A-456E-8F8B-8BA655867F31}"/>
              </a:ext>
            </a:extLst>
          </p:cNvPr>
          <p:cNvSpPr/>
          <p:nvPr/>
        </p:nvSpPr>
        <p:spPr>
          <a:xfrm>
            <a:off x="3640348" y="77638"/>
            <a:ext cx="5503652" cy="7069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计算缓存索引和块偏移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localparam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INDEX_BITS = $clog2(CACHE_SIZE / (BLOCK_SIZE * WAYS));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localparam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OFFSET_BITS = $clog2(BLOCK_SIZE);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localparam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TAG_BITS = DATA_WIDTH - INDEX_BITS - OFFSET_BITS;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reg [TAG_BITS-1:0] tags [0:WAYS-1];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reg [DATA_WIDTH-1:0]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cache_data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[0:WAYS-1];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reg [INDEX_BITS-1:0]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cache_index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always_ff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@(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if 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初始化缓存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cache_index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&lt;= 0;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tags[0] &lt;= 0;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初始化其他路的标记和数据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...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end else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从地址中提取缓存索引、块偏移和标记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cache_index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&lt;=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addr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[INDEX_BITS + OFFSET_BITS - 1: OFFSET_BITS];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// ...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15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-42771" y="1168219"/>
            <a:ext cx="3898779" cy="4645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读操作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always_ff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@(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if 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read_enable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读取数据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...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写操作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always_ff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@(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if 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write_enable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写入数据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...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endmodule</a:t>
            </a:r>
            <a:endParaRPr lang="zh-CN" altLang="en-US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99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AE0C6B4-9340-42B9-BD73-0CCF41BFC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7472"/>
              </p:ext>
            </p:extLst>
          </p:nvPr>
        </p:nvGraphicFramePr>
        <p:xfrm>
          <a:off x="1584386" y="808044"/>
          <a:ext cx="6412302" cy="5718604"/>
        </p:xfrm>
        <a:graphic>
          <a:graphicData uri="http://schemas.openxmlformats.org/drawingml/2006/table">
            <a:tbl>
              <a:tblPr/>
              <a:tblGrid>
                <a:gridCol w="1236452">
                  <a:extLst>
                    <a:ext uri="{9D8B030D-6E8A-4147-A177-3AD203B41FA5}">
                      <a16:colId xmlns:a16="http://schemas.microsoft.com/office/drawing/2014/main" val="2761079945"/>
                    </a:ext>
                  </a:extLst>
                </a:gridCol>
                <a:gridCol w="1621766">
                  <a:extLst>
                    <a:ext uri="{9D8B030D-6E8A-4147-A177-3AD203B41FA5}">
                      <a16:colId xmlns:a16="http://schemas.microsoft.com/office/drawing/2014/main" val="2961182968"/>
                    </a:ext>
                  </a:extLst>
                </a:gridCol>
                <a:gridCol w="1475117">
                  <a:extLst>
                    <a:ext uri="{9D8B030D-6E8A-4147-A177-3AD203B41FA5}">
                      <a16:colId xmlns:a16="http://schemas.microsoft.com/office/drawing/2014/main" val="24479541"/>
                    </a:ext>
                  </a:extLst>
                </a:gridCol>
                <a:gridCol w="2078967">
                  <a:extLst>
                    <a:ext uri="{9D8B030D-6E8A-4147-A177-3AD203B41FA5}">
                      <a16:colId xmlns:a16="http://schemas.microsoft.com/office/drawing/2014/main" val="658707736"/>
                    </a:ext>
                  </a:extLst>
                </a:gridCol>
              </a:tblGrid>
              <a:tr h="22275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Instruction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Opcode/Function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Syntax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Operation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487336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add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100000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+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559549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addu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100001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f $d,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+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798320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addi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001000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i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+ SE(i)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311016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addiu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j-lt"/>
                        </a:rPr>
                        <a:t>001001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i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+ SE(i)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326443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and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100100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&amp;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177672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andi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j-lt"/>
                        </a:rPr>
                        <a:t>001100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i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$t = $s &amp; ZE(i)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997782"/>
                  </a:ext>
                </a:extLst>
              </a:tr>
              <a:tr h="25062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div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j-lt"/>
                        </a:rPr>
                        <a:t>011010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f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lo = $s / $t; hi = $s %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989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divu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011011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f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latin typeface="+mj-lt"/>
                        </a:rPr>
                        <a:t>lo = $s / $t; hi = $s %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395104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mult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011000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hi:lo = $s *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585431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multu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011001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f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hi:lo = $s *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840415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nor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100111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~($s | $t)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79240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or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100101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|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925375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ori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001101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i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$t = $s | ZE(i)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566779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sll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000000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$t, a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$t &lt;&lt; a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46282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sllv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000100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$t, $s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$t &lt;&lt; $s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69416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sra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000011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$t, a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$t &gt;&gt; a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888272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srav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000111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$t, $s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$t &gt;&gt; $s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346341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srl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000010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$t, a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$t &gt;&gt;&gt; a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314543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srlv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000110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$t, $s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$t &gt;&gt;&gt; $s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456199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sub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100010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-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65000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subu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100011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-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967194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xor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100110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^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479657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xori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001110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f $d, $s, </a:t>
                      </a:r>
                      <a:r>
                        <a:rPr lang="en-US" sz="1400" dirty="0" err="1">
                          <a:latin typeface="+mj-lt"/>
                        </a:rPr>
                        <a:t>i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$d = $s ^ ZE(</a:t>
                      </a:r>
                      <a:r>
                        <a:rPr lang="en-US" sz="1400" dirty="0" err="1">
                          <a:latin typeface="+mj-lt"/>
                        </a:rPr>
                        <a:t>i</a:t>
                      </a:r>
                      <a:r>
                        <a:rPr lang="en-US" sz="1400" dirty="0">
                          <a:latin typeface="+mj-lt"/>
                        </a:rPr>
                        <a:t>)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016639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EADD7C32-9A34-4C5D-9A68-797610F84390}"/>
              </a:ext>
            </a:extLst>
          </p:cNvPr>
          <p:cNvSpPr/>
          <p:nvPr/>
        </p:nvSpPr>
        <p:spPr>
          <a:xfrm>
            <a:off x="479884" y="508862"/>
            <a:ext cx="405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Arithmetic and Logical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9EC2B7-2EAE-49E2-9D12-80A00372C39E}"/>
              </a:ext>
            </a:extLst>
          </p:cNvPr>
          <p:cNvSpPr/>
          <p:nvPr/>
        </p:nvSpPr>
        <p:spPr>
          <a:xfrm>
            <a:off x="2224551" y="138783"/>
            <a:ext cx="3583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附：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指令操作码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404224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E9FFD3-50BF-49AB-A124-82087CF0D381}"/>
              </a:ext>
            </a:extLst>
          </p:cNvPr>
          <p:cNvSpPr/>
          <p:nvPr/>
        </p:nvSpPr>
        <p:spPr>
          <a:xfrm>
            <a:off x="488521" y="1235332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Constant-Manipulating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99B1FEB-D34B-40EE-A658-832D4AF2E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2791"/>
              </p:ext>
            </p:extLst>
          </p:nvPr>
        </p:nvGraphicFramePr>
        <p:xfrm>
          <a:off x="620279" y="1731356"/>
          <a:ext cx="7027428" cy="1051560"/>
        </p:xfrm>
        <a:graphic>
          <a:graphicData uri="http://schemas.openxmlformats.org/drawingml/2006/table">
            <a:tbl>
              <a:tblPr/>
              <a:tblGrid>
                <a:gridCol w="1294785">
                  <a:extLst>
                    <a:ext uri="{9D8B030D-6E8A-4147-A177-3AD203B41FA5}">
                      <a16:colId xmlns:a16="http://schemas.microsoft.com/office/drawing/2014/main" val="3289759587"/>
                    </a:ext>
                  </a:extLst>
                </a:gridCol>
                <a:gridCol w="1846053">
                  <a:extLst>
                    <a:ext uri="{9D8B030D-6E8A-4147-A177-3AD203B41FA5}">
                      <a16:colId xmlns:a16="http://schemas.microsoft.com/office/drawing/2014/main" val="562352705"/>
                    </a:ext>
                  </a:extLst>
                </a:gridCol>
                <a:gridCol w="1811547">
                  <a:extLst>
                    <a:ext uri="{9D8B030D-6E8A-4147-A177-3AD203B41FA5}">
                      <a16:colId xmlns:a16="http://schemas.microsoft.com/office/drawing/2014/main" val="2392405207"/>
                    </a:ext>
                  </a:extLst>
                </a:gridCol>
                <a:gridCol w="2075043">
                  <a:extLst>
                    <a:ext uri="{9D8B030D-6E8A-4147-A177-3AD203B41FA5}">
                      <a16:colId xmlns:a16="http://schemas.microsoft.com/office/drawing/2014/main" val="2706505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Instruction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Opcode/Function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Syntax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54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lhi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011001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o $t, immed32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HH ($t) = i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47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llo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lt"/>
                        </a:rPr>
                        <a:t>011000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o $t, immed32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LH ($t) = </a:t>
                      </a:r>
                      <a:r>
                        <a:rPr lang="en-US" dirty="0" err="1">
                          <a:latin typeface="+mj-lt"/>
                        </a:rPr>
                        <a:t>i</a:t>
                      </a:r>
                      <a:endParaRPr lang="en-US" dirty="0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317343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A3C2AAB3-D038-45EA-9460-2D0B91041BAD}"/>
              </a:ext>
            </a:extLst>
          </p:cNvPr>
          <p:cNvSpPr/>
          <p:nvPr/>
        </p:nvSpPr>
        <p:spPr>
          <a:xfrm>
            <a:off x="488521" y="3720360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Comparison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7A742A-2CEB-44FC-9DC1-1FDBD1FED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422416"/>
              </p:ext>
            </p:extLst>
          </p:nvPr>
        </p:nvGraphicFramePr>
        <p:xfrm>
          <a:off x="620279" y="4199131"/>
          <a:ext cx="7473660" cy="1752600"/>
        </p:xfrm>
        <a:graphic>
          <a:graphicData uri="http://schemas.openxmlformats.org/drawingml/2006/table">
            <a:tbl>
              <a:tblPr/>
              <a:tblGrid>
                <a:gridCol w="1323026">
                  <a:extLst>
                    <a:ext uri="{9D8B030D-6E8A-4147-A177-3AD203B41FA5}">
                      <a16:colId xmlns:a16="http://schemas.microsoft.com/office/drawing/2014/main" val="577467957"/>
                    </a:ext>
                  </a:extLst>
                </a:gridCol>
                <a:gridCol w="1889185">
                  <a:extLst>
                    <a:ext uri="{9D8B030D-6E8A-4147-A177-3AD203B41FA5}">
                      <a16:colId xmlns:a16="http://schemas.microsoft.com/office/drawing/2014/main" val="231714289"/>
                    </a:ext>
                  </a:extLst>
                </a:gridCol>
                <a:gridCol w="1768415">
                  <a:extLst>
                    <a:ext uri="{9D8B030D-6E8A-4147-A177-3AD203B41FA5}">
                      <a16:colId xmlns:a16="http://schemas.microsoft.com/office/drawing/2014/main" val="2779994284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4188977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Instruction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Opcode/Function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Syntax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482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slt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101010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$d, $s, $t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$d = ($s &lt; $t)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221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sltu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lt"/>
                        </a:rPr>
                        <a:t>101001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 $d, $s, $t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$d = ($s &lt; $t)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61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slti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001010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$d, $s, i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$t = ($s &lt; SE(i))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864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sltiu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001001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$d, $s, i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$t = ($s &lt; SE(</a:t>
                      </a:r>
                      <a:r>
                        <a:rPr lang="en-US" dirty="0" err="1">
                          <a:latin typeface="+mj-lt"/>
                        </a:rPr>
                        <a:t>i</a:t>
                      </a:r>
                      <a:r>
                        <a:rPr lang="en-US" dirty="0">
                          <a:latin typeface="+mj-lt"/>
                        </a:rPr>
                        <a:t>))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207074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09EC2B7-2EAE-49E2-9D12-80A00372C39E}"/>
              </a:ext>
            </a:extLst>
          </p:cNvPr>
          <p:cNvSpPr/>
          <p:nvPr/>
        </p:nvSpPr>
        <p:spPr>
          <a:xfrm>
            <a:off x="479884" y="669434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附：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指令操作码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307293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5B4F57F-B3B1-49E1-94AB-715C7928AFFC}"/>
              </a:ext>
            </a:extLst>
          </p:cNvPr>
          <p:cNvSpPr/>
          <p:nvPr/>
        </p:nvSpPr>
        <p:spPr>
          <a:xfrm>
            <a:off x="528917" y="1186695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Branch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CC5A273-4FAC-4D8D-B6E7-93FE25ED9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534072"/>
              </p:ext>
            </p:extLst>
          </p:nvPr>
        </p:nvGraphicFramePr>
        <p:xfrm>
          <a:off x="528917" y="1708596"/>
          <a:ext cx="8017831" cy="1676400"/>
        </p:xfrm>
        <a:graphic>
          <a:graphicData uri="http://schemas.openxmlformats.org/drawingml/2006/table">
            <a:tbl>
              <a:tblPr/>
              <a:tblGrid>
                <a:gridCol w="1095556">
                  <a:extLst>
                    <a:ext uri="{9D8B030D-6E8A-4147-A177-3AD203B41FA5}">
                      <a16:colId xmlns:a16="http://schemas.microsoft.com/office/drawing/2014/main" val="3976880662"/>
                    </a:ext>
                  </a:extLst>
                </a:gridCol>
                <a:gridCol w="1802921">
                  <a:extLst>
                    <a:ext uri="{9D8B030D-6E8A-4147-A177-3AD203B41FA5}">
                      <a16:colId xmlns:a16="http://schemas.microsoft.com/office/drawing/2014/main" val="569087857"/>
                    </a:ext>
                  </a:extLst>
                </a:gridCol>
                <a:gridCol w="1647645">
                  <a:extLst>
                    <a:ext uri="{9D8B030D-6E8A-4147-A177-3AD203B41FA5}">
                      <a16:colId xmlns:a16="http://schemas.microsoft.com/office/drawing/2014/main" val="885951106"/>
                    </a:ext>
                  </a:extLst>
                </a:gridCol>
                <a:gridCol w="3471709">
                  <a:extLst>
                    <a:ext uri="{9D8B030D-6E8A-4147-A177-3AD203B41FA5}">
                      <a16:colId xmlns:a16="http://schemas.microsoft.com/office/drawing/2014/main" val="9722391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Instruction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Opcode/Function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Syntax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912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beq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j-lt"/>
                        </a:rPr>
                        <a:t>000100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o $s, $t, 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if ($s == $t) pc += i &lt;&lt;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712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bgtz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j-lt"/>
                        </a:rPr>
                        <a:t>000111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o $s, 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if ($s &gt; 0) pc += i &lt;&lt;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59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blez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+mj-lt"/>
                        </a:rPr>
                        <a:t>000110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o $s, 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if ($s &lt;= 0) pc += i &lt;&lt;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055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bne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j-lt"/>
                        </a:rPr>
                        <a:t>000101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o $s, $t, 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if ($s != $t) pc += </a:t>
                      </a:r>
                      <a:r>
                        <a:rPr lang="en-US" sz="1600" dirty="0" err="1">
                          <a:latin typeface="+mj-lt"/>
                        </a:rPr>
                        <a:t>i</a:t>
                      </a:r>
                      <a:r>
                        <a:rPr lang="en-US" sz="1600" dirty="0">
                          <a:latin typeface="+mj-lt"/>
                        </a:rPr>
                        <a:t> &lt;&lt;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8106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C8C36E46-278F-4383-8DE6-BBB13C71253C}"/>
              </a:ext>
            </a:extLst>
          </p:cNvPr>
          <p:cNvSpPr/>
          <p:nvPr/>
        </p:nvSpPr>
        <p:spPr>
          <a:xfrm>
            <a:off x="528917" y="38005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Jump Instructions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21E537-0501-4F6B-9E3F-815776B91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92944"/>
              </p:ext>
            </p:extLst>
          </p:nvPr>
        </p:nvGraphicFramePr>
        <p:xfrm>
          <a:off x="528917" y="4260367"/>
          <a:ext cx="6610829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76188">
                  <a:extLst>
                    <a:ext uri="{9D8B030D-6E8A-4147-A177-3AD203B41FA5}">
                      <a16:colId xmlns:a16="http://schemas.microsoft.com/office/drawing/2014/main" val="469972372"/>
                    </a:ext>
                  </a:extLst>
                </a:gridCol>
                <a:gridCol w="1820174">
                  <a:extLst>
                    <a:ext uri="{9D8B030D-6E8A-4147-A177-3AD203B41FA5}">
                      <a16:colId xmlns:a16="http://schemas.microsoft.com/office/drawing/2014/main" val="601681050"/>
                    </a:ext>
                  </a:extLst>
                </a:gridCol>
                <a:gridCol w="1319841">
                  <a:extLst>
                    <a:ext uri="{9D8B030D-6E8A-4147-A177-3AD203B41FA5}">
                      <a16:colId xmlns:a16="http://schemas.microsoft.com/office/drawing/2014/main" val="2234445419"/>
                    </a:ext>
                  </a:extLst>
                </a:gridCol>
                <a:gridCol w="2294626">
                  <a:extLst>
                    <a:ext uri="{9D8B030D-6E8A-4147-A177-3AD203B41FA5}">
                      <a16:colId xmlns:a16="http://schemas.microsoft.com/office/drawing/2014/main" val="3908659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Opcode/Function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749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000010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o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pc += i &lt;&lt;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750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jal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lt"/>
                        </a:rPr>
                        <a:t>000011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o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$31 = pc; pc += </a:t>
                      </a:r>
                      <a:r>
                        <a:rPr lang="en-US" dirty="0" err="1">
                          <a:latin typeface="+mj-lt"/>
                        </a:rPr>
                        <a:t>i</a:t>
                      </a:r>
                      <a:r>
                        <a:rPr lang="en-US" dirty="0">
                          <a:latin typeface="+mj-lt"/>
                        </a:rPr>
                        <a:t> &lt;&lt;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882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jalr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001001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labelR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$31 = pc; pc = $s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260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jr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lt"/>
                        </a:rPr>
                        <a:t>001000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labelR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pc = $s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147185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09EC2B7-2EAE-49E2-9D12-80A00372C39E}"/>
              </a:ext>
            </a:extLst>
          </p:cNvPr>
          <p:cNvSpPr/>
          <p:nvPr/>
        </p:nvSpPr>
        <p:spPr>
          <a:xfrm>
            <a:off x="479884" y="617676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附：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指令操作码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326679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4015FC3-3341-4C50-9C43-B54EB8DF743C}"/>
              </a:ext>
            </a:extLst>
          </p:cNvPr>
          <p:cNvSpPr/>
          <p:nvPr/>
        </p:nvSpPr>
        <p:spPr>
          <a:xfrm>
            <a:off x="480076" y="1291760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Load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BE2EBB0-5757-4EC9-B90C-092204144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225044"/>
              </p:ext>
            </p:extLst>
          </p:nvPr>
        </p:nvGraphicFramePr>
        <p:xfrm>
          <a:off x="480076" y="1580703"/>
          <a:ext cx="7479972" cy="2687810"/>
        </p:xfrm>
        <a:graphic>
          <a:graphicData uri="http://schemas.openxmlformats.org/drawingml/2006/table">
            <a:tbl>
              <a:tblPr/>
              <a:tblGrid>
                <a:gridCol w="1276396">
                  <a:extLst>
                    <a:ext uri="{9D8B030D-6E8A-4147-A177-3AD203B41FA5}">
                      <a16:colId xmlns:a16="http://schemas.microsoft.com/office/drawing/2014/main" val="3915928845"/>
                    </a:ext>
                  </a:extLst>
                </a:gridCol>
                <a:gridCol w="1497105">
                  <a:extLst>
                    <a:ext uri="{9D8B030D-6E8A-4147-A177-3AD203B41FA5}">
                      <a16:colId xmlns:a16="http://schemas.microsoft.com/office/drawing/2014/main" val="642212187"/>
                    </a:ext>
                  </a:extLst>
                </a:gridCol>
                <a:gridCol w="1810871">
                  <a:extLst>
                    <a:ext uri="{9D8B030D-6E8A-4147-A177-3AD203B41FA5}">
                      <a16:colId xmlns:a16="http://schemas.microsoft.com/office/drawing/2014/main" val="1645877667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609875604"/>
                    </a:ext>
                  </a:extLst>
                </a:gridCol>
              </a:tblGrid>
              <a:tr h="431609"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Instruction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Opcode/Function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Syntax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Operation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157476"/>
                  </a:ext>
                </a:extLst>
              </a:tr>
              <a:tr h="401709"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lb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>
                          <a:latin typeface="+mj-lt"/>
                        </a:rPr>
                        <a:t>100000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 $t, i ($s)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+mj-lt"/>
                        </a:rPr>
                        <a:t>$t = SE (MEM [$s + i]:1)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772835"/>
                  </a:ext>
                </a:extLst>
              </a:tr>
              <a:tr h="444517"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+mj-lt"/>
                        </a:rPr>
                        <a:t>lbu</a:t>
                      </a:r>
                      <a:endParaRPr lang="en-US" sz="1500" dirty="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>
                          <a:latin typeface="+mj-lt"/>
                        </a:rPr>
                        <a:t>100100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 $t, i ($s)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+mj-lt"/>
                        </a:rPr>
                        <a:t>$t = ZE (MEM [$s + i]:1)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44274"/>
                  </a:ext>
                </a:extLst>
              </a:tr>
              <a:tr h="495528"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lh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>
                          <a:latin typeface="+mj-lt"/>
                        </a:rPr>
                        <a:t>100001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 $t, i ($s)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+mj-lt"/>
                        </a:rPr>
                        <a:t>$t = SE (MEM [$s + i]:2)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015185"/>
                  </a:ext>
                </a:extLst>
              </a:tr>
              <a:tr h="289164"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+mj-lt"/>
                        </a:rPr>
                        <a:t>lhu</a:t>
                      </a:r>
                      <a:endParaRPr lang="en-US" sz="1500" dirty="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>
                          <a:latin typeface="+mj-lt"/>
                        </a:rPr>
                        <a:t>100101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 $t, i ($s)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+mj-lt"/>
                        </a:rPr>
                        <a:t>$t = ZE (MEM [$s + i]:2)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218208"/>
                  </a:ext>
                </a:extLst>
              </a:tr>
              <a:tr h="621095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lw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+mj-lt"/>
                        </a:rPr>
                        <a:t>100011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 $t, i ($s)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$t = MEM [$s + </a:t>
                      </a:r>
                      <a:r>
                        <a:rPr lang="en-US" sz="1500" dirty="0" err="1">
                          <a:latin typeface="+mj-lt"/>
                        </a:rPr>
                        <a:t>i</a:t>
                      </a:r>
                      <a:r>
                        <a:rPr lang="en-US" sz="1500" dirty="0">
                          <a:latin typeface="+mj-lt"/>
                        </a:rPr>
                        <a:t>]:4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465733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CBB31631-6D2D-4530-B63E-6745895837F1}"/>
              </a:ext>
            </a:extLst>
          </p:cNvPr>
          <p:cNvSpPr/>
          <p:nvPr/>
        </p:nvSpPr>
        <p:spPr>
          <a:xfrm>
            <a:off x="480076" y="4188124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Store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380E9D-222B-4873-9679-B78610A4F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519064"/>
              </p:ext>
            </p:extLst>
          </p:nvPr>
        </p:nvGraphicFramePr>
        <p:xfrm>
          <a:off x="480076" y="4650894"/>
          <a:ext cx="8062680" cy="1402080"/>
        </p:xfrm>
        <a:graphic>
          <a:graphicData uri="http://schemas.openxmlformats.org/drawingml/2006/table">
            <a:tbl>
              <a:tblPr/>
              <a:tblGrid>
                <a:gridCol w="2015670">
                  <a:extLst>
                    <a:ext uri="{9D8B030D-6E8A-4147-A177-3AD203B41FA5}">
                      <a16:colId xmlns:a16="http://schemas.microsoft.com/office/drawing/2014/main" val="3119295806"/>
                    </a:ext>
                  </a:extLst>
                </a:gridCol>
                <a:gridCol w="2015670">
                  <a:extLst>
                    <a:ext uri="{9D8B030D-6E8A-4147-A177-3AD203B41FA5}">
                      <a16:colId xmlns:a16="http://schemas.microsoft.com/office/drawing/2014/main" val="2036989493"/>
                    </a:ext>
                  </a:extLst>
                </a:gridCol>
                <a:gridCol w="1476397">
                  <a:extLst>
                    <a:ext uri="{9D8B030D-6E8A-4147-A177-3AD203B41FA5}">
                      <a16:colId xmlns:a16="http://schemas.microsoft.com/office/drawing/2014/main" val="2385594802"/>
                    </a:ext>
                  </a:extLst>
                </a:gridCol>
                <a:gridCol w="2554943">
                  <a:extLst>
                    <a:ext uri="{9D8B030D-6E8A-4147-A177-3AD203B41FA5}">
                      <a16:colId xmlns:a16="http://schemas.microsoft.com/office/drawing/2014/main" val="944530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Instruction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Opcode/Function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Syntax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807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sb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lt"/>
                        </a:rPr>
                        <a:t>101000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$t, i ($s)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MEM [$s + i]:1 = LB ($t)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162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sh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101001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$t, i ($s)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MEM [$s + i]:2 = LH ($t)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080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sw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101011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$t, i ($s)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MEM [$s + </a:t>
                      </a:r>
                      <a:r>
                        <a:rPr lang="en-US" dirty="0" err="1">
                          <a:latin typeface="+mj-lt"/>
                        </a:rPr>
                        <a:t>i</a:t>
                      </a:r>
                      <a:r>
                        <a:rPr lang="en-US" dirty="0">
                          <a:latin typeface="+mj-lt"/>
                        </a:rPr>
                        <a:t>]:4 = $t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49462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09EC2B7-2EAE-49E2-9D12-80A00372C39E}"/>
              </a:ext>
            </a:extLst>
          </p:cNvPr>
          <p:cNvSpPr/>
          <p:nvPr/>
        </p:nvSpPr>
        <p:spPr>
          <a:xfrm>
            <a:off x="479884" y="660808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附：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指令操作码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338985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146B859-F077-4302-A968-9B7A65F681E3}"/>
              </a:ext>
            </a:extLst>
          </p:cNvPr>
          <p:cNvSpPr/>
          <p:nvPr/>
        </p:nvSpPr>
        <p:spPr>
          <a:xfrm>
            <a:off x="515402" y="1364619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Data Movement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7689B42-82E7-4A25-9CE9-420E94D75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78398"/>
              </p:ext>
            </p:extLst>
          </p:nvPr>
        </p:nvGraphicFramePr>
        <p:xfrm>
          <a:off x="515402" y="1978144"/>
          <a:ext cx="7886700" cy="1828800"/>
        </p:xfrm>
        <a:graphic>
          <a:graphicData uri="http://schemas.openxmlformats.org/drawingml/2006/table">
            <a:tbl>
              <a:tblPr/>
              <a:tblGrid>
                <a:gridCol w="1971675">
                  <a:extLst>
                    <a:ext uri="{9D8B030D-6E8A-4147-A177-3AD203B41FA5}">
                      <a16:colId xmlns:a16="http://schemas.microsoft.com/office/drawing/2014/main" val="261638493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924794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629769379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463161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Instruction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Opcode/Function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Syntax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08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mfhi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$d = hi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94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mflo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010010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$d = 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12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mthi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010001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hi = $s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43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mtlo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010011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lo = $s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481368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60EBA7A1-4FF2-4B54-9EB7-88403EA0B0D1}"/>
              </a:ext>
            </a:extLst>
          </p:cNvPr>
          <p:cNvSpPr/>
          <p:nvPr/>
        </p:nvSpPr>
        <p:spPr>
          <a:xfrm>
            <a:off x="515402" y="4091337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Exception and Interrupt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7D614E-DB18-4165-ADBE-290B506F7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58752"/>
              </p:ext>
            </p:extLst>
          </p:nvPr>
        </p:nvGraphicFramePr>
        <p:xfrm>
          <a:off x="515402" y="4745062"/>
          <a:ext cx="7709648" cy="975360"/>
        </p:xfrm>
        <a:graphic>
          <a:graphicData uri="http://schemas.openxmlformats.org/drawingml/2006/table">
            <a:tbl>
              <a:tblPr/>
              <a:tblGrid>
                <a:gridCol w="1156448">
                  <a:extLst>
                    <a:ext uri="{9D8B030D-6E8A-4147-A177-3AD203B41FA5}">
                      <a16:colId xmlns:a16="http://schemas.microsoft.com/office/drawing/2014/main" val="1366422231"/>
                    </a:ext>
                  </a:extLst>
                </a:gridCol>
                <a:gridCol w="1846729">
                  <a:extLst>
                    <a:ext uri="{9D8B030D-6E8A-4147-A177-3AD203B41FA5}">
                      <a16:colId xmlns:a16="http://schemas.microsoft.com/office/drawing/2014/main" val="3071909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14665937"/>
                    </a:ext>
                  </a:extLst>
                </a:gridCol>
                <a:gridCol w="3639671">
                  <a:extLst>
                    <a:ext uri="{9D8B030D-6E8A-4147-A177-3AD203B41FA5}">
                      <a16:colId xmlns:a16="http://schemas.microsoft.com/office/drawing/2014/main" val="34558116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Instruction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Opcode/Function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Syntax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117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trap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011010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i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Dependent on OS; different values for immed26 specify different operations.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5422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09EC2B7-2EAE-49E2-9D12-80A00372C39E}"/>
              </a:ext>
            </a:extLst>
          </p:cNvPr>
          <p:cNvSpPr/>
          <p:nvPr/>
        </p:nvSpPr>
        <p:spPr>
          <a:xfrm>
            <a:off x="479884" y="729819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附：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指令操作码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63395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8318B8-C7C5-4DDA-B9BD-53D2769CFAAC}"/>
              </a:ext>
            </a:extLst>
          </p:cNvPr>
          <p:cNvSpPr txBox="1"/>
          <p:nvPr/>
        </p:nvSpPr>
        <p:spPr>
          <a:xfrm>
            <a:off x="717176" y="1392895"/>
            <a:ext cx="7557248" cy="4636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本次实验在前五次实验基础上，对各模块进行集成，形成一个完整</a:t>
            </a:r>
            <a:r>
              <a:rPr lang="en-US" altLang="zh-CN" sz="2000" dirty="0"/>
              <a:t>CPU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PC</a:t>
            </a:r>
            <a:r>
              <a:rPr lang="zh-CN" altLang="en-US" sz="2000" dirty="0"/>
              <a:t>指向当前指令在</a:t>
            </a:r>
            <a:r>
              <a:rPr lang="en-US" altLang="zh-CN" sz="2000" dirty="0"/>
              <a:t>IM</a:t>
            </a:r>
            <a:r>
              <a:rPr lang="zh-CN" altLang="en-US" sz="2000" dirty="0"/>
              <a:t>中地址（实验四）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从</a:t>
            </a:r>
            <a:r>
              <a:rPr lang="en-US" altLang="zh-CN" sz="2000" dirty="0"/>
              <a:t>IM</a:t>
            </a:r>
            <a:r>
              <a:rPr lang="zh-CN" altLang="en-US" sz="2000" dirty="0"/>
              <a:t>获取指令后，对其进行译码，生成相应控制信号（实验五）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根据控制信号，</a:t>
            </a:r>
            <a:r>
              <a:rPr lang="en-US" altLang="zh-CN" sz="2000" dirty="0"/>
              <a:t>ALU</a:t>
            </a:r>
            <a:r>
              <a:rPr lang="zh-CN" altLang="en-US" sz="2000" dirty="0"/>
              <a:t>等模块产生相应结果（要求必须使用实验三完成的</a:t>
            </a:r>
            <a:r>
              <a:rPr lang="en-US" altLang="zh-CN" sz="2000" dirty="0"/>
              <a:t>ALU</a:t>
            </a:r>
            <a:r>
              <a:rPr lang="zh-CN" altLang="en-US" sz="2000" dirty="0"/>
              <a:t>，其中加法器为用基本门器件实现）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将结果写回相应寄存器（实验四）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执行完成后</a:t>
            </a:r>
            <a:r>
              <a:rPr lang="en-US" altLang="zh-CN" sz="2000" dirty="0"/>
              <a:t>PC</a:t>
            </a:r>
            <a:r>
              <a:rPr lang="zh-CN" altLang="en-US" sz="2000" dirty="0"/>
              <a:t>地址加</a:t>
            </a:r>
            <a:r>
              <a:rPr lang="en-US" altLang="zh-CN" sz="2000" dirty="0"/>
              <a:t>4</a:t>
            </a:r>
            <a:r>
              <a:rPr lang="zh-CN" altLang="en-US" sz="2000" dirty="0"/>
              <a:t>（可为</a:t>
            </a:r>
            <a:r>
              <a:rPr lang="en-US" altLang="zh-CN" sz="2000" dirty="0"/>
              <a:t>PC</a:t>
            </a:r>
            <a:r>
              <a:rPr lang="zh-CN" altLang="en-US" sz="2000" dirty="0"/>
              <a:t>寄存器专门配置一个加法器实现自增）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B0021B-CC62-4984-A82E-DDEE21A5674A}"/>
              </a:ext>
            </a:extLst>
          </p:cNvPr>
          <p:cNvSpPr/>
          <p:nvPr/>
        </p:nvSpPr>
        <p:spPr>
          <a:xfrm>
            <a:off x="581025" y="674210"/>
            <a:ext cx="3078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388534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7C1D094-9262-4F46-8496-19802BF12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11904"/>
              </p:ext>
            </p:extLst>
          </p:nvPr>
        </p:nvGraphicFramePr>
        <p:xfrm>
          <a:off x="581027" y="1139675"/>
          <a:ext cx="8088522" cy="4489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132">
                  <a:extLst>
                    <a:ext uri="{9D8B030D-6E8A-4147-A177-3AD203B41FA5}">
                      <a16:colId xmlns:a16="http://schemas.microsoft.com/office/drawing/2014/main" val="192997648"/>
                    </a:ext>
                  </a:extLst>
                </a:gridCol>
                <a:gridCol w="1250595">
                  <a:extLst>
                    <a:ext uri="{9D8B030D-6E8A-4147-A177-3AD203B41FA5}">
                      <a16:colId xmlns:a16="http://schemas.microsoft.com/office/drawing/2014/main" val="3789120927"/>
                    </a:ext>
                  </a:extLst>
                </a:gridCol>
                <a:gridCol w="5405795">
                  <a:extLst>
                    <a:ext uri="{9D8B030D-6E8A-4147-A177-3AD203B41FA5}">
                      <a16:colId xmlns:a16="http://schemas.microsoft.com/office/drawing/2014/main" val="3552248483"/>
                    </a:ext>
                  </a:extLst>
                </a:gridCol>
              </a:tblGrid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ALU_OP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600" u="none" strike="noStrike">
                          <a:effectLst/>
                          <a:latin typeface="+mj-lt"/>
                          <a:ea typeface="+mn-ea"/>
                        </a:rPr>
                        <a:t>十进制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600" u="none" strike="noStrike">
                          <a:effectLst/>
                          <a:latin typeface="+mj-lt"/>
                          <a:ea typeface="+mn-ea"/>
                        </a:rPr>
                        <a:t>运算功能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9834441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 dirty="0">
                          <a:effectLst/>
                          <a:latin typeface="+mj-lt"/>
                          <a:ea typeface="+mn-ea"/>
                        </a:rPr>
                        <a:t>0000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 = X &lt;&lt; Y   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逻辑左移 （</a:t>
                      </a: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Y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取低五位） </a:t>
                      </a: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Result2=0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245386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 dirty="0">
                          <a:effectLst/>
                          <a:latin typeface="+mj-lt"/>
                          <a:ea typeface="+mn-ea"/>
                        </a:rPr>
                        <a:t>0001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 dirty="0">
                          <a:effectLst/>
                          <a:latin typeface="+mj-lt"/>
                          <a:ea typeface="+mn-ea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 = X &gt;&gt;&gt;Y  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算术右移 （</a:t>
                      </a: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Y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取低五位）</a:t>
                      </a:r>
                      <a:r>
                        <a:rPr lang="zh-CN" altLang="en-US" sz="1600" b="1" u="none" strike="noStrike" dirty="0">
                          <a:effectLst/>
                          <a:latin typeface="+mj-lt"/>
                          <a:ea typeface="+mn-ea"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Result2=0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1534468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 dirty="0">
                          <a:effectLst/>
                          <a:latin typeface="+mj-lt"/>
                          <a:ea typeface="+mn-ea"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 = X &gt;&gt; Y   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逻辑右移 （</a:t>
                      </a: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Y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取低五位） </a:t>
                      </a: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Result2=0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0830956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0011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 dirty="0"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 = (X * Y)</a:t>
                      </a:r>
                      <a:r>
                        <a:rPr lang="en-US" sz="1600" u="none" strike="noStrike" baseline="-25000" dirty="0">
                          <a:effectLst/>
                          <a:latin typeface="+mj-lt"/>
                          <a:ea typeface="+mn-ea"/>
                        </a:rPr>
                        <a:t>[31:0]</a:t>
                      </a: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;  Result2 = (X * Y)</a:t>
                      </a:r>
                      <a:r>
                        <a:rPr lang="en-US" sz="1600" u="none" strike="noStrike" baseline="-25000" dirty="0">
                          <a:effectLst/>
                          <a:latin typeface="+mj-lt"/>
                          <a:ea typeface="+mn-ea"/>
                        </a:rPr>
                        <a:t>[63:32]</a:t>
                      </a: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 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无符号乘法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5862646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0100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 dirty="0">
                          <a:effectLst/>
                          <a:latin typeface="+mj-lt"/>
                          <a:ea typeface="+mn-ea"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 = X/Y;   Result2 = X%Y  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无符号除法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7311962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0101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 = X + Y    (Set OF/UOF)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1451542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0110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 = X - Y    (Set OF/UOF)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9426928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0111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 = X &amp; Y   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按位与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6690940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1000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 = X | Y    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按位或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7091425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1001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 = X⊕Y    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按位异或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3695897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1010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 = ~(X |Y)  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按位或非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7840561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1011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 = (X &lt; Y) ? 1 : 0 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符号比较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4428745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1100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 = (X &lt; Y) ? 1 : 0 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无符号比较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528640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14D29636-3F87-4A26-AC38-505617B2E4E4}"/>
              </a:ext>
            </a:extLst>
          </p:cNvPr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附：完整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ALU_OP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34086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96231F-005E-40D6-AE73-B94D8D40D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51"/>
          <a:stretch/>
        </p:blipFill>
        <p:spPr>
          <a:xfrm>
            <a:off x="581026" y="1139675"/>
            <a:ext cx="6286457" cy="484931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21FCF7C-DBBC-46DB-94F4-C28500DA49BD}"/>
              </a:ext>
            </a:extLst>
          </p:cNvPr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附：寄存器文件作用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78457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52699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>
            <a:fillRect/>
          </a:stretch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7004" y="2807344"/>
            <a:ext cx="8109992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7200" b="1" kern="100" dirty="0">
                <a:solidFill>
                  <a:srgbClr val="1557AE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谢谢！</a:t>
            </a:r>
            <a:endParaRPr lang="zh-CN" altLang="zh-CN" sz="7200" b="1" kern="100" dirty="0">
              <a:solidFill>
                <a:srgbClr val="1557AE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01"/>
    </mc:Choice>
    <mc:Fallback xmlns="">
      <p:transition spd="slow" advTm="17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01F0AE-4E0E-4F29-80FD-0337CCF26082}"/>
              </a:ext>
            </a:extLst>
          </p:cNvPr>
          <p:cNvSpPr/>
          <p:nvPr/>
        </p:nvSpPr>
        <p:spPr>
          <a:xfrm>
            <a:off x="372533" y="1229774"/>
            <a:ext cx="710353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本次实验用到的指令解释及其操作码</a:t>
            </a:r>
          </a:p>
          <a:p>
            <a:r>
              <a:rPr lang="en-US" altLang="zh-CN" sz="2400" dirty="0"/>
              <a:t>R-Type </a:t>
            </a:r>
            <a:r>
              <a:rPr lang="zh-CN" altLang="en-US" sz="2400" dirty="0"/>
              <a:t>指令：</a:t>
            </a:r>
          </a:p>
          <a:p>
            <a:endParaRPr lang="zh-CN" alt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add </a:t>
            </a:r>
            <a:r>
              <a:rPr lang="en-US" altLang="zh-CN" sz="2400" dirty="0" err="1"/>
              <a:t>rd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rs</a:t>
            </a:r>
            <a:r>
              <a:rPr lang="en-US" altLang="zh-CN" sz="2400" dirty="0"/>
              <a:t>, rt</a:t>
            </a:r>
            <a:r>
              <a:rPr lang="zh-CN" altLang="en-US" sz="2400" dirty="0"/>
              <a:t>：将 </a:t>
            </a:r>
            <a:r>
              <a:rPr lang="en-US" altLang="zh-CN" sz="2400" dirty="0" err="1"/>
              <a:t>rs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rt </a:t>
            </a:r>
            <a:r>
              <a:rPr lang="zh-CN" altLang="en-US" sz="2400" dirty="0"/>
              <a:t>寄存器中的值相加，并将结果存储在 </a:t>
            </a:r>
            <a:r>
              <a:rPr lang="en-US" altLang="zh-CN" sz="2400" dirty="0" err="1"/>
              <a:t>rd</a:t>
            </a:r>
            <a:r>
              <a:rPr lang="en-US" altLang="zh-CN" sz="2400" dirty="0"/>
              <a:t> </a:t>
            </a:r>
            <a:r>
              <a:rPr lang="zh-CN" altLang="en-US" sz="2400" dirty="0"/>
              <a:t>寄存器中。</a:t>
            </a:r>
          </a:p>
          <a:p>
            <a:pPr lvl="1"/>
            <a:r>
              <a:rPr lang="zh-CN" altLang="en-US" sz="2400" dirty="0"/>
              <a:t>操作码：</a:t>
            </a:r>
            <a:r>
              <a:rPr lang="en-US" altLang="zh-CN" sz="2400" dirty="0"/>
              <a:t>000000</a:t>
            </a:r>
          </a:p>
          <a:p>
            <a:pPr lvl="1"/>
            <a:r>
              <a:rPr lang="zh-CN" altLang="en-US" sz="2400" dirty="0"/>
              <a:t>功能码：</a:t>
            </a:r>
            <a:r>
              <a:rPr lang="en-US" altLang="zh-CN" sz="2400" dirty="0"/>
              <a:t>20</a:t>
            </a:r>
          </a:p>
          <a:p>
            <a:pPr lvl="1"/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sub </a:t>
            </a:r>
            <a:r>
              <a:rPr lang="en-US" altLang="zh-CN" sz="2400" dirty="0" err="1"/>
              <a:t>rd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rs</a:t>
            </a:r>
            <a:r>
              <a:rPr lang="en-US" altLang="zh-CN" sz="2400" dirty="0"/>
              <a:t>, rt</a:t>
            </a:r>
            <a:r>
              <a:rPr lang="zh-CN" altLang="en-US" sz="2400" dirty="0"/>
              <a:t>：将 </a:t>
            </a:r>
            <a:r>
              <a:rPr lang="en-US" altLang="zh-CN" sz="2400" dirty="0" err="1"/>
              <a:t>rs</a:t>
            </a:r>
            <a:r>
              <a:rPr lang="en-US" altLang="zh-CN" sz="2400" dirty="0"/>
              <a:t> </a:t>
            </a:r>
            <a:r>
              <a:rPr lang="zh-CN" altLang="en-US" sz="2400" dirty="0"/>
              <a:t>寄存器中的值减去 </a:t>
            </a:r>
            <a:r>
              <a:rPr lang="en-US" altLang="zh-CN" sz="2400" dirty="0"/>
              <a:t>rt </a:t>
            </a:r>
            <a:r>
              <a:rPr lang="zh-CN" altLang="en-US" sz="2400" dirty="0"/>
              <a:t>寄存器中的值，并将结果存储在 </a:t>
            </a:r>
            <a:r>
              <a:rPr lang="en-US" altLang="zh-CN" sz="2400" dirty="0" err="1"/>
              <a:t>rd</a:t>
            </a:r>
            <a:r>
              <a:rPr lang="en-US" altLang="zh-CN" sz="2400" dirty="0"/>
              <a:t> </a:t>
            </a:r>
            <a:r>
              <a:rPr lang="zh-CN" altLang="en-US" sz="2400" dirty="0"/>
              <a:t>寄存器中。</a:t>
            </a:r>
          </a:p>
          <a:p>
            <a:pPr lvl="1"/>
            <a:r>
              <a:rPr lang="zh-CN" altLang="en-US" sz="2400" dirty="0"/>
              <a:t>操作码：</a:t>
            </a:r>
            <a:r>
              <a:rPr lang="en-US" altLang="zh-CN" sz="2400" dirty="0"/>
              <a:t>000000</a:t>
            </a:r>
          </a:p>
          <a:p>
            <a:pPr lvl="1"/>
            <a:r>
              <a:rPr lang="zh-CN" altLang="en-US" sz="2400" dirty="0"/>
              <a:t>功能码：</a:t>
            </a:r>
            <a:r>
              <a:rPr lang="en-US" altLang="zh-CN" sz="2400" dirty="0"/>
              <a:t>22</a:t>
            </a:r>
          </a:p>
          <a:p>
            <a:endParaRPr lang="en-US" altLang="zh-CN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326819-5FD5-4E00-A7D8-F88DE9F02BAA}"/>
              </a:ext>
            </a:extLst>
          </p:cNvPr>
          <p:cNvSpPr/>
          <p:nvPr/>
        </p:nvSpPr>
        <p:spPr>
          <a:xfrm>
            <a:off x="536301" y="653501"/>
            <a:ext cx="2222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指令解释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2D4DF3-51C8-49D2-8954-FFB67BBF5105}"/>
              </a:ext>
            </a:extLst>
          </p:cNvPr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408544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A64B71-2ED8-40CC-B293-ECFF8D7B800C}"/>
              </a:ext>
            </a:extLst>
          </p:cNvPr>
          <p:cNvSpPr/>
          <p:nvPr/>
        </p:nvSpPr>
        <p:spPr>
          <a:xfrm>
            <a:off x="187546" y="1115166"/>
            <a:ext cx="8343980" cy="4892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I-Type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指令：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  <a:p>
            <a:pPr lvl="1" algn="just">
              <a:lnSpc>
                <a:spcPct val="125000"/>
              </a:lnSpc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1. 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addi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rt, 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, immediate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：将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寄存器中的值与立即数相加，并将结果存储在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rt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寄存器中。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lvl="1" algn="just">
              <a:lnSpc>
                <a:spcPct val="125000"/>
              </a:lnSpc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操作码：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001000</a:t>
            </a:r>
          </a:p>
          <a:p>
            <a:pPr lvl="1" algn="just">
              <a:lnSpc>
                <a:spcPct val="125000"/>
              </a:lnSpc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2. lw rt, offset(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：将地址为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+ offset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的内存中的值加载到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rt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寄存器中。</a:t>
            </a:r>
          </a:p>
          <a:p>
            <a:pPr lvl="1" algn="just">
              <a:lnSpc>
                <a:spcPct val="125000"/>
              </a:lnSpc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操作码：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100011</a:t>
            </a:r>
          </a:p>
          <a:p>
            <a:pPr lvl="1" algn="just">
              <a:lnSpc>
                <a:spcPct val="125000"/>
              </a:lnSpc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3. 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sw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rt, offset(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：将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rt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寄存器中的值存储到地址为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+ offset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的内存中。</a:t>
            </a:r>
          </a:p>
          <a:p>
            <a:pPr lvl="1" algn="just">
              <a:lnSpc>
                <a:spcPct val="125000"/>
              </a:lnSpc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操作码：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101011</a:t>
            </a:r>
          </a:p>
          <a:p>
            <a:pPr lvl="1" algn="just">
              <a:lnSpc>
                <a:spcPct val="125000"/>
              </a:lnSpc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4. beq 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, rt, offset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：如果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rt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寄存器中的值相等，则跳转到当前指令地址加上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offset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的地址。</a:t>
            </a:r>
          </a:p>
          <a:p>
            <a:pPr lvl="1" algn="just">
              <a:lnSpc>
                <a:spcPct val="125000"/>
              </a:lnSpc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操作码：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000100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F1AAB7-3A66-4567-9CD0-6AF992441CB3}"/>
              </a:ext>
            </a:extLst>
          </p:cNvPr>
          <p:cNvSpPr/>
          <p:nvPr/>
        </p:nvSpPr>
        <p:spPr>
          <a:xfrm>
            <a:off x="536301" y="653501"/>
            <a:ext cx="2529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指令操作码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B11429-683B-4EDC-AF42-39E3AD10FA40}"/>
              </a:ext>
            </a:extLst>
          </p:cNvPr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278385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57BE18D-DB14-4FEE-83B6-F0A64509D919}"/>
              </a:ext>
            </a:extLst>
          </p:cNvPr>
          <p:cNvSpPr/>
          <p:nvPr/>
        </p:nvSpPr>
        <p:spPr>
          <a:xfrm>
            <a:off x="284033" y="1299951"/>
            <a:ext cx="8229600" cy="4904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1242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J-Type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指令：</a:t>
            </a:r>
          </a:p>
          <a:p>
            <a:pPr indent="31242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 j target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：无条件跳转到目标地址。</a:t>
            </a:r>
          </a:p>
          <a:p>
            <a:pPr indent="31242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操作码：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000010</a:t>
            </a:r>
          </a:p>
          <a:p>
            <a:pPr indent="312420" algn="just">
              <a:lnSpc>
                <a:spcPct val="125000"/>
              </a:lnSpc>
              <a:spcAft>
                <a:spcPts val="0"/>
              </a:spcAft>
            </a:pP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  <a:p>
            <a:pPr indent="31242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NOP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指令：</a:t>
            </a:r>
          </a:p>
          <a:p>
            <a:pPr indent="31242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nop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：空指令，不执行任何操作。</a:t>
            </a:r>
          </a:p>
          <a:p>
            <a:pPr indent="31242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操作码：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000000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  <a:p>
            <a:pPr indent="31242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  <a:p>
            <a:pPr indent="31242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ALU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操作码：</a:t>
            </a:r>
          </a:p>
          <a:p>
            <a:pPr indent="31242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 00000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：加法</a:t>
            </a:r>
          </a:p>
          <a:p>
            <a:pPr indent="31242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00001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：减法</a:t>
            </a:r>
          </a:p>
          <a:p>
            <a:pPr indent="31242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00010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：逻辑与</a:t>
            </a:r>
          </a:p>
          <a:p>
            <a:pPr indent="31242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00011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：逻辑或</a:t>
            </a:r>
          </a:p>
          <a:p>
            <a:pPr indent="31242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00100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：逻辑非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D75738-09DF-4910-A0E2-467234666386}"/>
              </a:ext>
            </a:extLst>
          </p:cNvPr>
          <p:cNvSpPr/>
          <p:nvPr/>
        </p:nvSpPr>
        <p:spPr>
          <a:xfrm>
            <a:off x="536301" y="653501"/>
            <a:ext cx="2529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指令操作码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8A7A3D-DE54-4670-936F-0294A609957A}"/>
              </a:ext>
            </a:extLst>
          </p:cNvPr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9198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单周期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B75E5F-A4B8-487A-B250-CC6C6557F34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44" y="1656152"/>
            <a:ext cx="5039995" cy="2959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54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FB10B7-C72A-40A9-A8BB-B4736FC9F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30" y="1161853"/>
            <a:ext cx="8535140" cy="45342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单周期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4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单周期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0" y="1446597"/>
            <a:ext cx="4166559" cy="4561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单周期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代码实现框架如下：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module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SimpleMIPSCPU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   // </a:t>
            </a:r>
            <a:r>
              <a:rPr lang="zh-CN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时钟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   // </a:t>
            </a:r>
            <a:r>
              <a:rPr lang="zh-CN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复位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[31:0] instruction,  // </a:t>
            </a:r>
            <a:r>
              <a:rPr lang="zh-CN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输入指令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output reg [31:0] result  // </a:t>
            </a:r>
            <a:r>
              <a:rPr lang="zh-CN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输出结果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寄存器文件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 [31:0] registers [0:31];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398137-48BF-4ED0-9705-8AA48AF88C1B}"/>
              </a:ext>
            </a:extLst>
          </p:cNvPr>
          <p:cNvSpPr/>
          <p:nvPr/>
        </p:nvSpPr>
        <p:spPr>
          <a:xfrm>
            <a:off x="4572000" y="934822"/>
            <a:ext cx="4572000" cy="55846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控制信号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RegWrite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Branch, Jump, Zero;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 [5:0] opcode;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 [4:0]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rt,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rd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立即数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wire [31:0] immediate;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ALU</a:t>
            </a:r>
            <a:r>
              <a:rPr lang="zh-CN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结果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wire [31:0]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内存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 [31:0] memory [0:1023];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CE6F2"/>
        </a:solidFill>
        <a:ln>
          <a:noFill/>
        </a:ln>
      </a:spPr>
      <a:bodyPr anchor="ctr"/>
      <a:lstStyle>
        <a:defPPr>
          <a:defRPr sz="24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27281</TotalTime>
  <Words>4152</Words>
  <Application>Microsoft Office PowerPoint</Application>
  <PresentationFormat>全屏显示(4:3)</PresentationFormat>
  <Paragraphs>810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仿宋</vt:lpstr>
      <vt:lpstr>黑体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longxiang wang</cp:lastModifiedBy>
  <cp:revision>2154</cp:revision>
  <cp:lastPrinted>2015-09-08T03:57:00Z</cp:lastPrinted>
  <dcterms:created xsi:type="dcterms:W3CDTF">2015-09-04T08:06:00Z</dcterms:created>
  <dcterms:modified xsi:type="dcterms:W3CDTF">2023-11-24T09:10:26Z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