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31" r:id="rId2"/>
    <p:sldId id="1473" r:id="rId3"/>
    <p:sldId id="1708" r:id="rId4"/>
    <p:sldId id="1705" r:id="rId5"/>
    <p:sldId id="1709" r:id="rId6"/>
    <p:sldId id="1707" r:id="rId7"/>
    <p:sldId id="1706" r:id="rId8"/>
    <p:sldId id="1475" r:id="rId9"/>
    <p:sldId id="1476" r:id="rId10"/>
    <p:sldId id="1477" r:id="rId11"/>
    <p:sldId id="1715" r:id="rId12"/>
    <p:sldId id="1716" r:id="rId13"/>
    <p:sldId id="1704" r:id="rId14"/>
    <p:sldId id="1712" r:id="rId15"/>
    <p:sldId id="1714" r:id="rId16"/>
    <p:sldId id="1717" r:id="rId17"/>
    <p:sldId id="1718" r:id="rId18"/>
    <p:sldId id="1352" r:id="rId19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6" autoAdjust="0"/>
    <p:restoredTop sz="96379" autoAdjust="0"/>
  </p:normalViewPr>
  <p:slideViewPr>
    <p:cSldViewPr snapToGrid="0">
      <p:cViewPr varScale="1">
        <p:scale>
          <a:sx n="90" d="100"/>
          <a:sy n="90" d="100"/>
        </p:scale>
        <p:origin x="96" y="150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2023/11/10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2023/11/10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" y="4968346"/>
            <a:ext cx="6501259" cy="10538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0" y="1187274"/>
            <a:ext cx="7965366" cy="37211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类型接口</a:t>
            </a:r>
          </a:p>
        </p:txBody>
      </p:sp>
      <p:sp>
        <p:nvSpPr>
          <p:cNvPr id="10" name="矩形 9"/>
          <p:cNvSpPr/>
          <p:nvPr/>
        </p:nvSpPr>
        <p:spPr>
          <a:xfrm>
            <a:off x="581024" y="1187274"/>
            <a:ext cx="4059987" cy="57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81023" y="5028935"/>
            <a:ext cx="4192168" cy="577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530189" y="4013272"/>
            <a:ext cx="5414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en-US" altLang="zh-CN" sz="2000" b="1" kern="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inout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类型接口的使用，一端为有效数据，另一端为高阻态，不能同时进行读写操作！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8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扩展与位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25" y="1217237"/>
            <a:ext cx="25494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芯片封装：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片选信号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读写控制信号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写）；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受控缓冲器（片选信号无效时，输出高阻态，避免总线冲突）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854" b="1932"/>
          <a:stretch/>
        </p:blipFill>
        <p:spPr>
          <a:xfrm>
            <a:off x="3213584" y="1876757"/>
            <a:ext cx="5759893" cy="45954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7578" t="9253" r="4886" b="6051"/>
          <a:stretch/>
        </p:blipFill>
        <p:spPr>
          <a:xfrm>
            <a:off x="1073495" y="5218981"/>
            <a:ext cx="1399017" cy="10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扩展与位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024" y="1217237"/>
            <a:ext cx="710931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82" t="2348" r="184"/>
          <a:stretch/>
        </p:blipFill>
        <p:spPr>
          <a:xfrm>
            <a:off x="452219" y="2082337"/>
            <a:ext cx="8113222" cy="40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025" y="1217237"/>
            <a:ext cx="2853837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指令存储器：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l="12313" t="8638" r="12237" b="5033"/>
          <a:stretch/>
        </p:blipFill>
        <p:spPr bwMode="auto">
          <a:xfrm>
            <a:off x="1722499" y="2036936"/>
            <a:ext cx="930477" cy="16329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>
          <a:xfrm>
            <a:off x="709979" y="4255240"/>
            <a:ext cx="2490421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端口定义：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392221"/>
              </p:ext>
            </p:extLst>
          </p:nvPr>
        </p:nvGraphicFramePr>
        <p:xfrm>
          <a:off x="709979" y="5201598"/>
          <a:ext cx="4444800" cy="1231647"/>
        </p:xfrm>
        <a:graphic>
          <a:graphicData uri="http://schemas.openxmlformats.org/drawingml/2006/table">
            <a:tbl>
              <a:tblPr firstRow="1" firstCol="1" bandRow="1"/>
              <a:tblGrid>
                <a:gridCol w="1193008">
                  <a:extLst>
                    <a:ext uri="{9D8B030D-6E8A-4147-A177-3AD203B41FA5}">
                      <a16:colId xmlns:a16="http://schemas.microsoft.com/office/drawing/2014/main" val="584836065"/>
                    </a:ext>
                  </a:extLst>
                </a:gridCol>
                <a:gridCol w="1539560">
                  <a:extLst>
                    <a:ext uri="{9D8B030D-6E8A-4147-A177-3AD203B41FA5}">
                      <a16:colId xmlns:a16="http://schemas.microsoft.com/office/drawing/2014/main" val="946392021"/>
                    </a:ext>
                  </a:extLst>
                </a:gridCol>
                <a:gridCol w="1712232">
                  <a:extLst>
                    <a:ext uri="{9D8B030D-6E8A-4147-A177-3AD203B41FA5}">
                      <a16:colId xmlns:a16="http://schemas.microsoft.com/office/drawing/2014/main" val="703914722"/>
                    </a:ext>
                  </a:extLst>
                </a:gridCol>
              </a:tblGrid>
              <a:tr h="410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端口名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方向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02026"/>
                  </a:ext>
                </a:extLst>
              </a:tr>
              <a:tr h="410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地址数据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09356"/>
                  </a:ext>
                </a:extLst>
              </a:tr>
              <a:tr h="410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指令数据</a:t>
                      </a:r>
                      <a:endParaRPr lang="zh-CN" sz="2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410" marR="1304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4278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3892932" y="1267379"/>
            <a:ext cx="2206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23839DF-F778-42FB-9447-8C181CC8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32" y="1856748"/>
            <a:ext cx="4543703" cy="4274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11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915" y="2826799"/>
            <a:ext cx="212134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寄存器文件：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3559" y="2811032"/>
            <a:ext cx="196288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</a:pPr>
            <a:r>
              <a:rPr lang="zh-CN" altLang="en-US" sz="20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端口定义：</a:t>
            </a:r>
            <a:endParaRPr lang="zh-CN" altLang="zh-CN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16061"/>
              </p:ext>
            </p:extLst>
          </p:nvPr>
        </p:nvGraphicFramePr>
        <p:xfrm>
          <a:off x="3266449" y="3395205"/>
          <a:ext cx="5461894" cy="3086100"/>
        </p:xfrm>
        <a:graphic>
          <a:graphicData uri="http://schemas.openxmlformats.org/drawingml/2006/table">
            <a:tbl>
              <a:tblPr firstRow="1" firstCol="1" bandRow="1"/>
              <a:tblGrid>
                <a:gridCol w="942136">
                  <a:extLst>
                    <a:ext uri="{9D8B030D-6E8A-4147-A177-3AD203B41FA5}">
                      <a16:colId xmlns:a16="http://schemas.microsoft.com/office/drawing/2014/main" val="156031806"/>
                    </a:ext>
                  </a:extLst>
                </a:gridCol>
                <a:gridCol w="883335">
                  <a:extLst>
                    <a:ext uri="{9D8B030D-6E8A-4147-A177-3AD203B41FA5}">
                      <a16:colId xmlns:a16="http://schemas.microsoft.com/office/drawing/2014/main" val="2904928629"/>
                    </a:ext>
                  </a:extLst>
                </a:gridCol>
                <a:gridCol w="3636423">
                  <a:extLst>
                    <a:ext uri="{9D8B030D-6E8A-4147-A177-3AD203B41FA5}">
                      <a16:colId xmlns:a16="http://schemas.microsoft.com/office/drawing/2014/main" val="1707458367"/>
                    </a:ext>
                  </a:extLst>
                </a:gridCol>
              </a:tblGrid>
              <a:tr h="28256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端口名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方向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07890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RD1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中数据的寄存器地址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46119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RD2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中数据的寄存器地址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61742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RA1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地址对应寄存器数值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04529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RD2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RA2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地址对应寄存器数值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69438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WA3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写入数据的寄存器地址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278022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WD3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写入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WA3</a:t>
                      </a: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对应寄存器的数据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65041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WE3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写使能信号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21681"/>
                  </a:ext>
                </a:extLst>
              </a:tr>
              <a:tr h="2845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CLK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时钟信号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119" marR="87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53413"/>
                  </a:ext>
                </a:extLst>
              </a:tr>
            </a:tbl>
          </a:graphicData>
        </a:graphic>
      </p:graphicFrame>
      <p:pic>
        <p:nvPicPr>
          <p:cNvPr id="14" name="图片 13"/>
          <p:cNvPicPr/>
          <p:nvPr/>
        </p:nvPicPr>
        <p:blipFill rotWithShape="1">
          <a:blip r:embed="rId2"/>
          <a:srcRect l="9722" t="5337" r="6235" b="2536"/>
          <a:stretch/>
        </p:blipFill>
        <p:spPr bwMode="auto">
          <a:xfrm>
            <a:off x="809453" y="3537432"/>
            <a:ext cx="1198490" cy="1938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矩形 17"/>
          <p:cNvSpPr/>
          <p:nvPr/>
        </p:nvSpPr>
        <p:spPr>
          <a:xfrm>
            <a:off x="703915" y="1205019"/>
            <a:ext cx="8024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读寄存器：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根据输入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地址读出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寄存器存储的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号寄存器恒零）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。写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根据输入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的地址信号，把输入的数据写入相应寄存器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9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522F80-9B61-4A24-8B19-0E699E1E7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" b="3384"/>
          <a:stretch/>
        </p:blipFill>
        <p:spPr>
          <a:xfrm>
            <a:off x="3597746" y="1237808"/>
            <a:ext cx="4913861" cy="5310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9B6EC0-8A66-4BC7-9E41-3C91A3214F6A}"/>
              </a:ext>
            </a:extLst>
          </p:cNvPr>
          <p:cNvGrpSpPr/>
          <p:nvPr/>
        </p:nvGrpSpPr>
        <p:grpSpPr>
          <a:xfrm>
            <a:off x="3700975" y="1217237"/>
            <a:ext cx="3619156" cy="2398828"/>
            <a:chOff x="-204432" y="396494"/>
            <a:chExt cx="3619156" cy="239882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52E2A-2951-47C4-BE3D-BFEDCD5F8C96}"/>
                </a:ext>
              </a:extLst>
            </p:cNvPr>
            <p:cNvSpPr txBox="1"/>
            <p:nvPr/>
          </p:nvSpPr>
          <p:spPr>
            <a:xfrm>
              <a:off x="2306728" y="5082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全局参数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E572562-4CE4-4787-9877-A15F9DA34B04}"/>
                </a:ext>
              </a:extLst>
            </p:cNvPr>
            <p:cNvGrpSpPr/>
            <p:nvPr/>
          </p:nvGrpSpPr>
          <p:grpSpPr>
            <a:xfrm>
              <a:off x="-204432" y="396494"/>
              <a:ext cx="2650533" cy="2398828"/>
              <a:chOff x="-204432" y="396494"/>
              <a:chExt cx="2650533" cy="2398828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6820B34-942E-41FF-B1D9-478320C58E27}"/>
                  </a:ext>
                </a:extLst>
              </p:cNvPr>
              <p:cNvSpPr/>
              <p:nvPr/>
            </p:nvSpPr>
            <p:spPr>
              <a:xfrm>
                <a:off x="-204432" y="396494"/>
                <a:ext cx="2239716" cy="360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F15C0C9-EAC9-4127-B7E4-290053050849}"/>
                  </a:ext>
                </a:extLst>
              </p:cNvPr>
              <p:cNvSpPr/>
              <p:nvPr/>
            </p:nvSpPr>
            <p:spPr>
              <a:xfrm>
                <a:off x="759580" y="2219705"/>
                <a:ext cx="1686521" cy="5756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551408" y="1139675"/>
            <a:ext cx="2549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146" y="5050463"/>
            <a:ext cx="26517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复位（寄存器数据置零）功能如何实现？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29143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452E2A-2951-47C4-BE3D-BFEDCD5F8C96}"/>
              </a:ext>
            </a:extLst>
          </p:cNvPr>
          <p:cNvSpPr txBox="1"/>
          <p:nvPr/>
        </p:nvSpPr>
        <p:spPr>
          <a:xfrm>
            <a:off x="3553215" y="42901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寄存器阵列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407" y="1139675"/>
            <a:ext cx="8054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的使用）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57" y="1744186"/>
            <a:ext cx="1933575" cy="180022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054414" y="3642941"/>
            <a:ext cx="336430" cy="56934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2443" t="13405" r="1022" b="8139"/>
          <a:stretch/>
        </p:blipFill>
        <p:spPr>
          <a:xfrm>
            <a:off x="551407" y="4737420"/>
            <a:ext cx="8229600" cy="120334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4452E2A-2951-47C4-BE3D-BFEDCD5F8C96}"/>
              </a:ext>
            </a:extLst>
          </p:cNvPr>
          <p:cNvSpPr txBox="1"/>
          <p:nvPr/>
        </p:nvSpPr>
        <p:spPr>
          <a:xfrm>
            <a:off x="1888316" y="1970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寄存器封装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0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4" grpId="0"/>
      <p:bldP spid="7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寄存器文件设计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540" t="2708" b="4306"/>
          <a:stretch/>
        </p:blipFill>
        <p:spPr>
          <a:xfrm>
            <a:off x="542781" y="2577029"/>
            <a:ext cx="3938051" cy="31619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4452E2A-2951-47C4-BE3D-BFEDCD5F8C96}"/>
              </a:ext>
            </a:extLst>
          </p:cNvPr>
          <p:cNvSpPr txBox="1"/>
          <p:nvPr/>
        </p:nvSpPr>
        <p:spPr>
          <a:xfrm>
            <a:off x="542781" y="215357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读寄存器：多路复用器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452E2A-2951-47C4-BE3D-BFEDCD5F8C96}"/>
              </a:ext>
            </a:extLst>
          </p:cNvPr>
          <p:cNvSpPr txBox="1"/>
          <p:nvPr/>
        </p:nvSpPr>
        <p:spPr>
          <a:xfrm>
            <a:off x="4449854" y="27312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写寄存器：多路分离器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55707" y="5692858"/>
            <a:ext cx="526750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自主实现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407" y="1139675"/>
            <a:ext cx="8054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位寄存器的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的使用）</a:t>
            </a:r>
            <a:r>
              <a:rPr lang="zh-CN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59" y="3100607"/>
            <a:ext cx="2370844" cy="18008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4452E2A-2951-47C4-BE3D-BFEDCD5F8C96}"/>
              </a:ext>
            </a:extLst>
          </p:cNvPr>
          <p:cNvSpPr txBox="1"/>
          <p:nvPr/>
        </p:nvSpPr>
        <p:spPr>
          <a:xfrm>
            <a:off x="7149087" y="4386502"/>
            <a:ext cx="18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b="55338"/>
          <a:stretch/>
        </p:blipFill>
        <p:spPr>
          <a:xfrm>
            <a:off x="7252602" y="4773296"/>
            <a:ext cx="1376515" cy="356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8934" t="51813" b="1584"/>
          <a:stretch/>
        </p:blipFill>
        <p:spPr>
          <a:xfrm>
            <a:off x="7237562" y="3776947"/>
            <a:ext cx="1253536" cy="3723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4452E2A-2951-47C4-BE3D-BFEDCD5F8C96}"/>
              </a:ext>
            </a:extLst>
          </p:cNvPr>
          <p:cNvSpPr txBox="1"/>
          <p:nvPr/>
        </p:nvSpPr>
        <p:spPr>
          <a:xfrm>
            <a:off x="7149087" y="3390156"/>
            <a:ext cx="18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时钟信号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9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2" grpId="0"/>
      <p:bldP spid="24" grpId="0" animBg="1"/>
      <p:bldP spid="4" grpId="0"/>
      <p:bldP spid="23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" y="678010"/>
            <a:ext cx="7855610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存储器阵列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与测试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寄存器组设计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，可选用其中一种完成实验；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程序结构和风格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观察分析仿真波形，注重输入输出之间的时序关系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Logisim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中完成设计并验证真值表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" y="1217237"/>
            <a:ext cx="8030308" cy="328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存储器是数字系统中用以存储大量信息的设备或部件，是计算机和数字设备中的重要组成部分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。存储器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可分为随机存取存储器（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）和只读存储器（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）两大类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可向指定单元存入信息又可从指定单元读出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的信息在断电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后会丢失。</a:t>
            </a:r>
            <a:endParaRPr lang="en-US" altLang="zh-CN" sz="24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ts val="36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为只读存储器，除了固定存储数据、表格、固化程序外，在组合逻辑电路中也有着广泛用途。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972" t="6546" r="1639" b="3272"/>
          <a:stretch/>
        </p:blipFill>
        <p:spPr>
          <a:xfrm>
            <a:off x="1197472" y="4515659"/>
            <a:ext cx="6962899" cy="19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025" y="1217237"/>
            <a:ext cx="785561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由存储矩阵、地址译码器、读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写控制器、输入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输出、片选控制等几部分组成。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64775" y="2397225"/>
            <a:ext cx="4723594" cy="353048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9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025" y="1217237"/>
            <a:ext cx="23262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存储器模块</a:t>
            </a: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26484" y="1353539"/>
            <a:ext cx="1508223" cy="21527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1025" y="3300819"/>
            <a:ext cx="3557221" cy="51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zh-CN" altLang="en-US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端口定义：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59201"/>
              </p:ext>
            </p:extLst>
          </p:nvPr>
        </p:nvGraphicFramePr>
        <p:xfrm>
          <a:off x="1288911" y="3824312"/>
          <a:ext cx="6984856" cy="2667000"/>
        </p:xfrm>
        <a:graphic>
          <a:graphicData uri="http://schemas.openxmlformats.org/drawingml/2006/table">
            <a:tbl>
              <a:tblPr firstRow="1" firstCol="1" bandRow="1"/>
              <a:tblGrid>
                <a:gridCol w="1019205">
                  <a:extLst>
                    <a:ext uri="{9D8B030D-6E8A-4147-A177-3AD203B41FA5}">
                      <a16:colId xmlns:a16="http://schemas.microsoft.com/office/drawing/2014/main" val="230745258"/>
                    </a:ext>
                  </a:extLst>
                </a:gridCol>
                <a:gridCol w="1315270">
                  <a:extLst>
                    <a:ext uri="{9D8B030D-6E8A-4147-A177-3AD203B41FA5}">
                      <a16:colId xmlns:a16="http://schemas.microsoft.com/office/drawing/2014/main" val="1808066321"/>
                    </a:ext>
                  </a:extLst>
                </a:gridCol>
                <a:gridCol w="4650381">
                  <a:extLst>
                    <a:ext uri="{9D8B030D-6E8A-4147-A177-3AD203B41FA5}">
                      <a16:colId xmlns:a16="http://schemas.microsoft.com/office/drawing/2014/main" val="3108878369"/>
                    </a:ext>
                  </a:extLst>
                </a:gridCol>
              </a:tblGrid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端口名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方向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758999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地址输入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903582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I/O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数据输入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输出</a:t>
                      </a: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条双向或</a:t>
                      </a:r>
                      <a:r>
                        <a:rPr lang="en-US" altLang="zh-CN" sz="2000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kern="100" dirty="0" smtClean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条单向。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2108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R_W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读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写控制信号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73471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Rst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复位信号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95883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片选信号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733766"/>
                  </a:ext>
                </a:extLst>
              </a:tr>
              <a:tr h="3507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CLK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时钟信号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1411" marR="11141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4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4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1025" y="678010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025" y="1217237"/>
            <a:ext cx="7855610" cy="97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ts val="3600"/>
              </a:lnSpc>
            </a:pPr>
            <a:r>
              <a:rPr lang="en-US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Logisim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模块测试</a:t>
            </a:r>
            <a:r>
              <a:rPr lang="zh-CN" altLang="en-US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Logisim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模块进行读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写测试，熟悉其用法及各信号的作用</a:t>
            </a:r>
            <a:r>
              <a:rPr lang="zh-CN" altLang="zh-CN" sz="24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4857" t="2162" r="1986" b="4060"/>
          <a:stretch/>
        </p:blipFill>
        <p:spPr bwMode="auto">
          <a:xfrm>
            <a:off x="2414954" y="2244260"/>
            <a:ext cx="4138246" cy="42548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5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9" y="1217236"/>
            <a:ext cx="4899624" cy="38195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1025" y="678010"/>
            <a:ext cx="5444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1K×16bit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8545" y="2216928"/>
            <a:ext cx="3934006" cy="257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48545" y="4702301"/>
            <a:ext cx="4244778" cy="277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1" y="2973058"/>
            <a:ext cx="7261144" cy="3505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871930" y="2976115"/>
            <a:ext cx="2820840" cy="500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025" y="678010"/>
            <a:ext cx="78556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位的存储器。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46314"/>
            <a:ext cx="8010525" cy="389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0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770616"/>
            <a:ext cx="7509297" cy="31530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53424"/>
          <a:stretch/>
        </p:blipFill>
        <p:spPr>
          <a:xfrm>
            <a:off x="221460" y="3267904"/>
            <a:ext cx="8838745" cy="2550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581025" y="678010"/>
            <a:ext cx="785561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字扩展与位扩展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1K×16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位芯片构成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4K×32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11169" y="3539242"/>
            <a:ext cx="2099186" cy="521455"/>
            <a:chOff x="3111169" y="3539242"/>
            <a:chExt cx="2099186" cy="521455"/>
          </a:xfrm>
        </p:grpSpPr>
        <p:sp>
          <p:nvSpPr>
            <p:cNvPr id="33" name="矩形 32"/>
            <p:cNvSpPr/>
            <p:nvPr/>
          </p:nvSpPr>
          <p:spPr>
            <a:xfrm>
              <a:off x="3111169" y="3539242"/>
              <a:ext cx="2099186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111169" y="3803135"/>
              <a:ext cx="1460831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02145" y="3539242"/>
            <a:ext cx="1334491" cy="2003410"/>
            <a:chOff x="7102145" y="3539242"/>
            <a:chExt cx="1334491" cy="2003410"/>
          </a:xfrm>
        </p:grpSpPr>
        <p:sp>
          <p:nvSpPr>
            <p:cNvPr id="38" name="矩形 37"/>
            <p:cNvSpPr/>
            <p:nvPr/>
          </p:nvSpPr>
          <p:spPr>
            <a:xfrm>
              <a:off x="7774244" y="3539242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110011" y="3797985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66378" y="4043395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7102145" y="4302138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7766378" y="4526521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102145" y="4785264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7766378" y="5026347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7102145" y="5285090"/>
              <a:ext cx="662392" cy="2575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5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23809</TotalTime>
  <Words>710</Words>
  <Application>Microsoft Office PowerPoint</Application>
  <PresentationFormat>全屏显示(4:3)</PresentationFormat>
  <Paragraphs>133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仿宋</vt:lpstr>
      <vt:lpstr>黑体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Dell</cp:lastModifiedBy>
  <cp:revision>2238</cp:revision>
  <cp:lastPrinted>2015-09-08T03:57:00Z</cp:lastPrinted>
  <dcterms:created xsi:type="dcterms:W3CDTF">2015-09-04T08:06:00Z</dcterms:created>
  <dcterms:modified xsi:type="dcterms:W3CDTF">2023-11-10T06:49:07Z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