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41" r:id="rId4"/>
    <p:sldMasterId id="2147483825" r:id="rId5"/>
    <p:sldMasterId id="2147483848" r:id="rId6"/>
    <p:sldMasterId id="2147483867" r:id="rId7"/>
  </p:sldMasterIdLst>
  <p:notesMasterIdLst>
    <p:notesMasterId r:id="rId82"/>
  </p:notesMasterIdLst>
  <p:handoutMasterIdLst>
    <p:handoutMasterId r:id="rId83"/>
  </p:handoutMasterIdLst>
  <p:sldIdLst>
    <p:sldId id="257" r:id="rId8"/>
    <p:sldId id="258" r:id="rId9"/>
    <p:sldId id="259" r:id="rId10"/>
    <p:sldId id="260" r:id="rId11"/>
    <p:sldId id="271" r:id="rId12"/>
    <p:sldId id="277" r:id="rId13"/>
    <p:sldId id="278" r:id="rId14"/>
    <p:sldId id="272" r:id="rId15"/>
    <p:sldId id="279" r:id="rId16"/>
    <p:sldId id="280" r:id="rId17"/>
    <p:sldId id="281" r:id="rId18"/>
    <p:sldId id="282" r:id="rId19"/>
    <p:sldId id="273" r:id="rId20"/>
    <p:sldId id="283" r:id="rId21"/>
    <p:sldId id="284" r:id="rId22"/>
    <p:sldId id="285" r:id="rId23"/>
    <p:sldId id="286" r:id="rId24"/>
    <p:sldId id="287" r:id="rId25"/>
    <p:sldId id="288" r:id="rId26"/>
    <p:sldId id="289" r:id="rId27"/>
    <p:sldId id="290" r:id="rId28"/>
    <p:sldId id="291" r:id="rId29"/>
    <p:sldId id="292" r:id="rId30"/>
    <p:sldId id="293" r:id="rId31"/>
    <p:sldId id="274" r:id="rId32"/>
    <p:sldId id="294" r:id="rId33"/>
    <p:sldId id="295" r:id="rId34"/>
    <p:sldId id="296" r:id="rId35"/>
    <p:sldId id="297" r:id="rId36"/>
    <p:sldId id="298" r:id="rId37"/>
    <p:sldId id="299" r:id="rId38"/>
    <p:sldId id="300" r:id="rId39"/>
    <p:sldId id="301" r:id="rId40"/>
    <p:sldId id="275" r:id="rId41"/>
    <p:sldId id="302" r:id="rId42"/>
    <p:sldId id="303" r:id="rId43"/>
    <p:sldId id="304" r:id="rId44"/>
    <p:sldId id="305" r:id="rId45"/>
    <p:sldId id="306" r:id="rId46"/>
    <p:sldId id="307" r:id="rId47"/>
    <p:sldId id="308" r:id="rId48"/>
    <p:sldId id="309" r:id="rId49"/>
    <p:sldId id="276"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265" r:id="rId78"/>
    <p:sldId id="267" r:id="rId79"/>
    <p:sldId id="269" r:id="rId80"/>
    <p:sldId id="270" r:id="rId81"/>
  </p:sldIdLst>
  <p:sldSz cx="12192000" cy="6858000"/>
  <p:notesSz cx="7010400" cy="9296400"/>
  <p:embeddedFontLst>
    <p:embeddedFont>
      <p:font typeface="SimSun" panose="02010600030101010101" pitchFamily="2" charset="-122"/>
      <p:regular r:id="rId84"/>
    </p:embeddedFont>
    <p:embeddedFont>
      <p:font typeface="Microsoft YaHei" panose="020B0503020204020204" pitchFamily="34" charset="-122"/>
      <p:regular r:id="rId85"/>
      <p:bold r:id="rId86"/>
    </p:embeddedFont>
    <p:embeddedFont>
      <p:font typeface="Microsoft YaHei" panose="020B0503020204020204" pitchFamily="34" charset="-122"/>
      <p:regular r:id="rId85"/>
      <p:bold r:id="rId86"/>
    </p:embeddedFont>
    <p:embeddedFont>
      <p:font typeface="SimSun" panose="02010600030101010101" pitchFamily="2" charset="-122"/>
      <p:regular r:id="rId84"/>
    </p:embeddedFont>
    <p:embeddedFont>
      <p:font typeface="Huawei Sans" panose="020C0503030203020204" pitchFamily="34" charset="0"/>
      <p:regular r:id="rId87"/>
      <p:bold r:id="rId88"/>
    </p:embeddedFont>
    <p:embeddedFont>
      <p:font typeface="方正兰亭黑简体" panose="02000000000000000000" pitchFamily="2" charset="-122"/>
      <p:regular r:id="rId89"/>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BEBEB"/>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176" autoAdjust="0"/>
  </p:normalViewPr>
  <p:slideViewPr>
    <p:cSldViewPr snapToGrid="0" snapToObjects="1">
      <p:cViewPr varScale="1">
        <p:scale>
          <a:sx n="71" d="100"/>
          <a:sy n="71" d="100"/>
        </p:scale>
        <p:origin x="25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9" d="100"/>
          <a:sy n="49" d="100"/>
        </p:scale>
        <p:origin x="2640" y="6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font" Target="fonts/font1.fntdata"/><Relationship Id="rId89" Type="http://schemas.openxmlformats.org/officeDocument/2006/relationships/font" Target="fonts/font6.fntdata"/><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presProps" Target="pres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font" Target="fonts/font2.fntdata"/><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handoutMaster" Target="handoutMasters/handoutMaster1.xml"/><Relationship Id="rId88" Type="http://schemas.openxmlformats.org/officeDocument/2006/relationships/font" Target="fonts/font5.fntdata"/><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font" Target="fonts/font4.fntdata"/><Relationship Id="rId61" Type="http://schemas.openxmlformats.org/officeDocument/2006/relationships/slide" Target="slides/slide54.xml"/><Relationship Id="rId82" Type="http://schemas.openxmlformats.org/officeDocument/2006/relationships/notesMaster" Target="notesMasters/notesMaster1.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8/21/2020</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218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smtClean="0"/>
              <a:t>参考答案</a:t>
            </a:r>
            <a:endParaRPr lang="en-US" altLang="zh-CN" dirty="0" smtClean="0"/>
          </a:p>
          <a:p>
            <a:pPr lvl="1"/>
            <a:r>
              <a:rPr lang="en-US" altLang="zh-CN" dirty="0" smtClean="0"/>
              <a:t>1. F</a:t>
            </a:r>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360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519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48287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8894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1492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4805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8462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67692">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openEuler</a:t>
            </a:r>
            <a:r>
              <a:rPr lang="zh-CN" altLang="en-US" dirty="0"/>
              <a:t>增强特性介绍</a:t>
            </a:r>
          </a:p>
        </p:txBody>
      </p:sp>
      <p:sp>
        <p:nvSpPr>
          <p:cNvPr id="3" name="文本占位符 2"/>
          <p:cNvSpPr>
            <a:spLocks noGrp="1"/>
          </p:cNvSpPr>
          <p:nvPr>
            <p:ph type="body" sz="quarter" idx="10"/>
          </p:nvPr>
        </p:nvSpPr>
        <p:spPr/>
        <p:txBody>
          <a:bodyPr/>
          <a:lstStyle/>
          <a:p>
            <a:endParaRPr lang="zh-CN" altLang="en-US" dirty="0"/>
          </a:p>
        </p:txBody>
      </p:sp>
    </p:spTree>
    <p:extLst>
      <p:ext uri="{BB962C8B-B14F-4D97-AF65-F5344CB8AC3E}">
        <p14:creationId xmlns:p14="http://schemas.microsoft.com/office/powerpoint/2010/main" val="208028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lt"/>
              </a:rPr>
              <a:t>单队列调度</a:t>
            </a:r>
          </a:p>
        </p:txBody>
      </p:sp>
      <p:sp>
        <p:nvSpPr>
          <p:cNvPr id="3" name="Rectangle 2"/>
          <p:cNvSpPr/>
          <p:nvPr/>
        </p:nvSpPr>
        <p:spPr bwMode="auto">
          <a:xfrm>
            <a:off x="3431704" y="1435707"/>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4" name="Rectangle 3"/>
          <p:cNvSpPr/>
          <p:nvPr/>
        </p:nvSpPr>
        <p:spPr bwMode="auto">
          <a:xfrm>
            <a:off x="2431976" y="1438709"/>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 name="Rectangle 4"/>
          <p:cNvSpPr/>
          <p:nvPr/>
        </p:nvSpPr>
        <p:spPr bwMode="auto">
          <a:xfrm>
            <a:off x="4431432" y="1435707"/>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 name="Rectangle 5"/>
          <p:cNvSpPr/>
          <p:nvPr/>
        </p:nvSpPr>
        <p:spPr bwMode="auto">
          <a:xfrm>
            <a:off x="5431160"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7" name="Rectangle 6"/>
          <p:cNvSpPr/>
          <p:nvPr/>
        </p:nvSpPr>
        <p:spPr bwMode="auto">
          <a:xfrm>
            <a:off x="6419267"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cxnSp>
        <p:nvCxnSpPr>
          <p:cNvPr id="8" name="Straight Arrow Connector 7"/>
          <p:cNvCxnSpPr>
            <a:stCxn id="4" idx="3"/>
            <a:endCxn id="3" idx="1"/>
          </p:cNvCxnSpPr>
          <p:nvPr/>
        </p:nvCxnSpPr>
        <p:spPr bwMode="auto">
          <a:xfrm flipV="1">
            <a:off x="3008040" y="1669733"/>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bwMode="auto">
          <a:xfrm flipV="1">
            <a:off x="4033237" y="1666731"/>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bwMode="auto">
          <a:xfrm flipV="1">
            <a:off x="5013307" y="1680039"/>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bwMode="auto">
          <a:xfrm flipV="1">
            <a:off x="5995603" y="169882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bwMode="auto">
          <a:xfrm flipV="1">
            <a:off x="7006952" y="1665230"/>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bwMode="auto">
          <a:xfrm>
            <a:off x="7407374" y="1489906"/>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sp>
        <p:nvSpPr>
          <p:cNvPr id="14" name="TextBox 13"/>
          <p:cNvSpPr txBox="1"/>
          <p:nvPr/>
        </p:nvSpPr>
        <p:spPr bwMode="auto">
          <a:xfrm>
            <a:off x="3143672" y="2207743"/>
            <a:ext cx="315158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t>调度队列情况：</a:t>
            </a:r>
            <a:r>
              <a:rPr lang="en-US" altLang="zh-CN" sz="1800" dirty="0" smtClean="0"/>
              <a:t>5</a:t>
            </a:r>
            <a:r>
              <a:rPr lang="zh-CN" altLang="en-US" sz="1800" dirty="0" smtClean="0"/>
              <a:t>个就绪进程</a:t>
            </a:r>
          </a:p>
        </p:txBody>
      </p:sp>
      <p:grpSp>
        <p:nvGrpSpPr>
          <p:cNvPr id="15" name="Group 14"/>
          <p:cNvGrpSpPr/>
          <p:nvPr/>
        </p:nvGrpSpPr>
        <p:grpSpPr>
          <a:xfrm>
            <a:off x="843862" y="3032956"/>
            <a:ext cx="3500724" cy="2394808"/>
            <a:chOff x="843862" y="3032956"/>
            <a:chExt cx="3500724" cy="2394808"/>
          </a:xfrm>
        </p:grpSpPr>
        <p:sp>
          <p:nvSpPr>
            <p:cNvPr id="16" name="Rectangle 15"/>
            <p:cNvSpPr/>
            <p:nvPr/>
          </p:nvSpPr>
          <p:spPr bwMode="auto">
            <a:xfrm>
              <a:off x="1602093"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17" name="Rectangle 16"/>
            <p:cNvSpPr/>
            <p:nvPr/>
          </p:nvSpPr>
          <p:spPr bwMode="auto">
            <a:xfrm>
              <a:off x="2007171"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18" name="Rectangle 17"/>
            <p:cNvSpPr/>
            <p:nvPr/>
          </p:nvSpPr>
          <p:spPr bwMode="auto">
            <a:xfrm>
              <a:off x="2412249"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19" name="Rectangle 18"/>
            <p:cNvSpPr/>
            <p:nvPr/>
          </p:nvSpPr>
          <p:spPr bwMode="auto">
            <a:xfrm>
              <a:off x="2817327"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20" name="Rectangle 19"/>
            <p:cNvSpPr/>
            <p:nvPr/>
          </p:nvSpPr>
          <p:spPr bwMode="auto">
            <a:xfrm>
              <a:off x="3222405"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21" name="Rectangle 20"/>
            <p:cNvSpPr/>
            <p:nvPr/>
          </p:nvSpPr>
          <p:spPr bwMode="auto">
            <a:xfrm>
              <a:off x="1602093"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22" name="Rectangle 21"/>
            <p:cNvSpPr/>
            <p:nvPr/>
          </p:nvSpPr>
          <p:spPr bwMode="auto">
            <a:xfrm>
              <a:off x="2007171"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23" name="Rectangle 22"/>
            <p:cNvSpPr/>
            <p:nvPr/>
          </p:nvSpPr>
          <p:spPr bwMode="auto">
            <a:xfrm>
              <a:off x="2412249"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24" name="Rectangle 23"/>
            <p:cNvSpPr/>
            <p:nvPr/>
          </p:nvSpPr>
          <p:spPr bwMode="auto">
            <a:xfrm>
              <a:off x="2817327"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25" name="Rectangle 24"/>
            <p:cNvSpPr/>
            <p:nvPr/>
          </p:nvSpPr>
          <p:spPr bwMode="auto">
            <a:xfrm>
              <a:off x="3222405"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26" name="Rectangle 25"/>
            <p:cNvSpPr/>
            <p:nvPr/>
          </p:nvSpPr>
          <p:spPr bwMode="auto">
            <a:xfrm>
              <a:off x="1597504"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27" name="Rectangle 26"/>
            <p:cNvSpPr/>
            <p:nvPr/>
          </p:nvSpPr>
          <p:spPr bwMode="auto">
            <a:xfrm>
              <a:off x="2002582"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28" name="Rectangle 27"/>
            <p:cNvSpPr/>
            <p:nvPr/>
          </p:nvSpPr>
          <p:spPr bwMode="auto">
            <a:xfrm>
              <a:off x="2407660"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29" name="Rectangle 28"/>
            <p:cNvSpPr/>
            <p:nvPr/>
          </p:nvSpPr>
          <p:spPr bwMode="auto">
            <a:xfrm>
              <a:off x="2812738"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30" name="Rectangle 29"/>
            <p:cNvSpPr/>
            <p:nvPr/>
          </p:nvSpPr>
          <p:spPr bwMode="auto">
            <a:xfrm>
              <a:off x="3217816"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31" name="Rectangle 30"/>
            <p:cNvSpPr/>
            <p:nvPr/>
          </p:nvSpPr>
          <p:spPr bwMode="auto">
            <a:xfrm>
              <a:off x="1590934"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32" name="Rectangle 31"/>
            <p:cNvSpPr/>
            <p:nvPr/>
          </p:nvSpPr>
          <p:spPr bwMode="auto">
            <a:xfrm>
              <a:off x="1996012"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33" name="Rectangle 32"/>
            <p:cNvSpPr/>
            <p:nvPr/>
          </p:nvSpPr>
          <p:spPr bwMode="auto">
            <a:xfrm>
              <a:off x="2401090"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34" name="Rectangle 33"/>
            <p:cNvSpPr/>
            <p:nvPr/>
          </p:nvSpPr>
          <p:spPr bwMode="auto">
            <a:xfrm>
              <a:off x="2806168"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35" name="Rectangle 34"/>
            <p:cNvSpPr/>
            <p:nvPr/>
          </p:nvSpPr>
          <p:spPr bwMode="auto">
            <a:xfrm>
              <a:off x="3211246"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cxnSp>
          <p:nvCxnSpPr>
            <p:cNvPr id="36" name="Straight Arrow Connector 35"/>
            <p:cNvCxnSpPr/>
            <p:nvPr/>
          </p:nvCxnSpPr>
          <p:spPr bwMode="auto">
            <a:xfrm flipV="1">
              <a:off x="3622894" y="542476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bwMode="auto">
            <a:xfrm>
              <a:off x="843862" y="309954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CPU0</a:t>
              </a:r>
              <a:endParaRPr lang="zh-CN" altLang="en-US" sz="1600" dirty="0" smtClean="0"/>
            </a:p>
          </p:txBody>
        </p:sp>
        <p:sp>
          <p:nvSpPr>
            <p:cNvPr id="38" name="TextBox 37"/>
            <p:cNvSpPr txBox="1"/>
            <p:nvPr/>
          </p:nvSpPr>
          <p:spPr bwMode="auto">
            <a:xfrm>
              <a:off x="843862" y="3741793"/>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CPU1</a:t>
              </a:r>
              <a:endParaRPr lang="zh-CN" altLang="en-US" sz="1600" dirty="0" smtClean="0"/>
            </a:p>
          </p:txBody>
        </p:sp>
        <p:sp>
          <p:nvSpPr>
            <p:cNvPr id="39" name="TextBox 38"/>
            <p:cNvSpPr txBox="1"/>
            <p:nvPr/>
          </p:nvSpPr>
          <p:spPr bwMode="auto">
            <a:xfrm>
              <a:off x="843862" y="4379077"/>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CPU2</a:t>
              </a:r>
              <a:endParaRPr lang="zh-CN" altLang="en-US" sz="1600" dirty="0" smtClean="0"/>
            </a:p>
          </p:txBody>
        </p:sp>
        <p:sp>
          <p:nvSpPr>
            <p:cNvPr id="40" name="TextBox 39"/>
            <p:cNvSpPr txBox="1"/>
            <p:nvPr/>
          </p:nvSpPr>
          <p:spPr bwMode="auto">
            <a:xfrm>
              <a:off x="855878" y="503248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CPU3</a:t>
              </a:r>
              <a:endParaRPr lang="zh-CN" altLang="en-US" sz="1600" dirty="0" smtClean="0"/>
            </a:p>
          </p:txBody>
        </p:sp>
        <p:sp>
          <p:nvSpPr>
            <p:cNvPr id="41" name="TextBox 40"/>
            <p:cNvSpPr txBox="1"/>
            <p:nvPr/>
          </p:nvSpPr>
          <p:spPr bwMode="auto">
            <a:xfrm>
              <a:off x="3572381" y="308110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42" name="TextBox 41"/>
            <p:cNvSpPr txBox="1"/>
            <p:nvPr/>
          </p:nvSpPr>
          <p:spPr bwMode="auto">
            <a:xfrm>
              <a:off x="3572381" y="372035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43" name="TextBox 42"/>
            <p:cNvSpPr txBox="1"/>
            <p:nvPr/>
          </p:nvSpPr>
          <p:spPr bwMode="auto">
            <a:xfrm>
              <a:off x="3566849" y="437476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44" name="TextBox 43"/>
            <p:cNvSpPr txBox="1"/>
            <p:nvPr/>
          </p:nvSpPr>
          <p:spPr bwMode="auto">
            <a:xfrm>
              <a:off x="3590944" y="497505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grpSp>
      <p:sp>
        <p:nvSpPr>
          <p:cNvPr id="45" name="TextBox 44"/>
          <p:cNvSpPr txBox="1"/>
          <p:nvPr/>
        </p:nvSpPr>
        <p:spPr bwMode="auto">
          <a:xfrm>
            <a:off x="3457905" y="5518992"/>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smtClean="0"/>
              <a:t>时间</a:t>
            </a:r>
          </a:p>
        </p:txBody>
      </p:sp>
      <p:sp>
        <p:nvSpPr>
          <p:cNvPr id="46" name="TextBox 45"/>
          <p:cNvSpPr txBox="1"/>
          <p:nvPr/>
        </p:nvSpPr>
        <p:spPr bwMode="auto">
          <a:xfrm>
            <a:off x="1258055" y="5957575"/>
            <a:ext cx="269114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t>单队列调度情</a:t>
            </a:r>
            <a:r>
              <a:rPr lang="zh-CN" altLang="en-US" sz="1800" dirty="0" smtClean="0"/>
              <a:t>况</a:t>
            </a:r>
            <a:r>
              <a:rPr lang="en-US" altLang="zh-CN" sz="1800" dirty="0" smtClean="0"/>
              <a:t>(</a:t>
            </a:r>
            <a:r>
              <a:rPr lang="zh-CN" altLang="en-US" sz="1800" dirty="0" smtClean="0"/>
              <a:t>策略一</a:t>
            </a:r>
            <a:r>
              <a:rPr lang="en-US" altLang="zh-CN" sz="1800" dirty="0" smtClean="0"/>
              <a:t>)</a:t>
            </a:r>
            <a:endParaRPr lang="zh-CN" altLang="en-US" sz="1800" dirty="0" smtClean="0"/>
          </a:p>
        </p:txBody>
      </p:sp>
      <p:sp>
        <p:nvSpPr>
          <p:cNvPr id="47" name="TextBox 46"/>
          <p:cNvSpPr txBox="1"/>
          <p:nvPr/>
        </p:nvSpPr>
        <p:spPr bwMode="auto">
          <a:xfrm>
            <a:off x="5371130" y="5985482"/>
            <a:ext cx="269114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t>单队列调度情</a:t>
            </a:r>
            <a:r>
              <a:rPr lang="zh-CN" altLang="en-US" sz="1800" dirty="0" smtClean="0"/>
              <a:t>况</a:t>
            </a:r>
            <a:r>
              <a:rPr lang="en-US" altLang="zh-CN" sz="1800" dirty="0" smtClean="0"/>
              <a:t>(</a:t>
            </a:r>
            <a:r>
              <a:rPr lang="zh-CN" altLang="en-US" sz="1800" dirty="0" smtClean="0"/>
              <a:t>策略二</a:t>
            </a:r>
            <a:r>
              <a:rPr lang="en-US" altLang="zh-CN" sz="1800" dirty="0" smtClean="0"/>
              <a:t>)</a:t>
            </a:r>
            <a:endParaRPr lang="zh-CN" altLang="en-US" sz="1800" dirty="0" smtClean="0"/>
          </a:p>
        </p:txBody>
      </p:sp>
      <p:grpSp>
        <p:nvGrpSpPr>
          <p:cNvPr id="48" name="Group 47"/>
          <p:cNvGrpSpPr/>
          <p:nvPr/>
        </p:nvGrpSpPr>
        <p:grpSpPr>
          <a:xfrm>
            <a:off x="4956937" y="3029954"/>
            <a:ext cx="3500724" cy="2394808"/>
            <a:chOff x="843862" y="3032956"/>
            <a:chExt cx="3500724" cy="2394808"/>
          </a:xfrm>
        </p:grpSpPr>
        <p:sp>
          <p:nvSpPr>
            <p:cNvPr id="49" name="Rectangle 48"/>
            <p:cNvSpPr/>
            <p:nvPr/>
          </p:nvSpPr>
          <p:spPr bwMode="auto">
            <a:xfrm>
              <a:off x="1602093"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0" name="Rectangle 49"/>
            <p:cNvSpPr/>
            <p:nvPr/>
          </p:nvSpPr>
          <p:spPr bwMode="auto">
            <a:xfrm>
              <a:off x="2007171"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51" name="Rectangle 50"/>
            <p:cNvSpPr/>
            <p:nvPr/>
          </p:nvSpPr>
          <p:spPr bwMode="auto">
            <a:xfrm>
              <a:off x="2412249"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2" name="Rectangle 51"/>
            <p:cNvSpPr/>
            <p:nvPr/>
          </p:nvSpPr>
          <p:spPr bwMode="auto">
            <a:xfrm>
              <a:off x="2817327"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3" name="Rectangle 52"/>
            <p:cNvSpPr/>
            <p:nvPr/>
          </p:nvSpPr>
          <p:spPr bwMode="auto">
            <a:xfrm>
              <a:off x="3222405" y="3032956"/>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54" name="Rectangle 53"/>
            <p:cNvSpPr/>
            <p:nvPr/>
          </p:nvSpPr>
          <p:spPr bwMode="auto">
            <a:xfrm>
              <a:off x="1602093"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5" name="Rectangle 54"/>
            <p:cNvSpPr/>
            <p:nvPr/>
          </p:nvSpPr>
          <p:spPr bwMode="auto">
            <a:xfrm>
              <a:off x="2007171"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6" name="Rectangle 55"/>
            <p:cNvSpPr/>
            <p:nvPr/>
          </p:nvSpPr>
          <p:spPr bwMode="auto">
            <a:xfrm>
              <a:off x="2412249"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57" name="Rectangle 56"/>
            <p:cNvSpPr/>
            <p:nvPr/>
          </p:nvSpPr>
          <p:spPr bwMode="auto">
            <a:xfrm>
              <a:off x="2817327"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8" name="Rectangle 57"/>
            <p:cNvSpPr/>
            <p:nvPr/>
          </p:nvSpPr>
          <p:spPr bwMode="auto">
            <a:xfrm>
              <a:off x="3222405" y="367520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59" name="Rectangle 58"/>
            <p:cNvSpPr/>
            <p:nvPr/>
          </p:nvSpPr>
          <p:spPr bwMode="auto">
            <a:xfrm>
              <a:off x="1597504"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0" name="Rectangle 59"/>
            <p:cNvSpPr/>
            <p:nvPr/>
          </p:nvSpPr>
          <p:spPr bwMode="auto">
            <a:xfrm>
              <a:off x="2002582"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1" name="Rectangle 60"/>
            <p:cNvSpPr/>
            <p:nvPr/>
          </p:nvSpPr>
          <p:spPr bwMode="auto">
            <a:xfrm>
              <a:off x="2407660"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2" name="Rectangle 61"/>
            <p:cNvSpPr/>
            <p:nvPr/>
          </p:nvSpPr>
          <p:spPr bwMode="auto">
            <a:xfrm>
              <a:off x="2812738"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sp>
          <p:nvSpPr>
            <p:cNvPr id="63" name="Rectangle 62"/>
            <p:cNvSpPr/>
            <p:nvPr/>
          </p:nvSpPr>
          <p:spPr bwMode="auto">
            <a:xfrm>
              <a:off x="3217816"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64" name="Rectangle 63"/>
            <p:cNvSpPr/>
            <p:nvPr/>
          </p:nvSpPr>
          <p:spPr bwMode="auto">
            <a:xfrm>
              <a:off x="1590934"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5" name="Rectangle 64"/>
            <p:cNvSpPr/>
            <p:nvPr/>
          </p:nvSpPr>
          <p:spPr bwMode="auto">
            <a:xfrm>
              <a:off x="1996012"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6" name="Rectangle 65"/>
            <p:cNvSpPr/>
            <p:nvPr/>
          </p:nvSpPr>
          <p:spPr bwMode="auto">
            <a:xfrm>
              <a:off x="2401090"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7" name="Rectangle 66"/>
            <p:cNvSpPr/>
            <p:nvPr/>
          </p:nvSpPr>
          <p:spPr bwMode="auto">
            <a:xfrm>
              <a:off x="2806168"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68" name="Rectangle 67"/>
            <p:cNvSpPr/>
            <p:nvPr/>
          </p:nvSpPr>
          <p:spPr bwMode="auto">
            <a:xfrm>
              <a:off x="3211246"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E</a:t>
              </a:r>
              <a:endParaRPr lang="zh-CN" altLang="en-US" dirty="0">
                <a:solidFill>
                  <a:schemeClr val="tx1"/>
                </a:solidFill>
                <a:ea typeface="宋体" pitchFamily="2" charset="-122"/>
              </a:endParaRPr>
            </a:p>
          </p:txBody>
        </p:sp>
        <p:cxnSp>
          <p:nvCxnSpPr>
            <p:cNvPr id="69" name="Straight Arrow Connector 68"/>
            <p:cNvCxnSpPr/>
            <p:nvPr/>
          </p:nvCxnSpPr>
          <p:spPr bwMode="auto">
            <a:xfrm flipV="1">
              <a:off x="3622894" y="542476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bwMode="auto">
            <a:xfrm>
              <a:off x="843862" y="309954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CPU0</a:t>
              </a:r>
              <a:endParaRPr lang="zh-CN" altLang="en-US" sz="1600" dirty="0" smtClean="0"/>
            </a:p>
          </p:txBody>
        </p:sp>
        <p:sp>
          <p:nvSpPr>
            <p:cNvPr id="71" name="TextBox 70"/>
            <p:cNvSpPr txBox="1"/>
            <p:nvPr/>
          </p:nvSpPr>
          <p:spPr bwMode="auto">
            <a:xfrm>
              <a:off x="843862" y="3741793"/>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CPU1</a:t>
              </a:r>
              <a:endParaRPr lang="zh-CN" altLang="en-US" sz="1600" dirty="0" smtClean="0"/>
            </a:p>
          </p:txBody>
        </p:sp>
        <p:sp>
          <p:nvSpPr>
            <p:cNvPr id="72" name="TextBox 71"/>
            <p:cNvSpPr txBox="1"/>
            <p:nvPr/>
          </p:nvSpPr>
          <p:spPr bwMode="auto">
            <a:xfrm>
              <a:off x="843862" y="4379077"/>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CPU2</a:t>
              </a:r>
              <a:endParaRPr lang="zh-CN" altLang="en-US" sz="1600" dirty="0" smtClean="0"/>
            </a:p>
          </p:txBody>
        </p:sp>
        <p:sp>
          <p:nvSpPr>
            <p:cNvPr id="73" name="TextBox 72"/>
            <p:cNvSpPr txBox="1"/>
            <p:nvPr/>
          </p:nvSpPr>
          <p:spPr bwMode="auto">
            <a:xfrm>
              <a:off x="855878" y="503248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CPU3</a:t>
              </a:r>
              <a:endParaRPr lang="zh-CN" altLang="en-US" sz="1600" dirty="0" smtClean="0"/>
            </a:p>
          </p:txBody>
        </p:sp>
        <p:sp>
          <p:nvSpPr>
            <p:cNvPr id="74" name="TextBox 73"/>
            <p:cNvSpPr txBox="1"/>
            <p:nvPr/>
          </p:nvSpPr>
          <p:spPr bwMode="auto">
            <a:xfrm>
              <a:off x="3572381" y="308110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75" name="TextBox 74"/>
            <p:cNvSpPr txBox="1"/>
            <p:nvPr/>
          </p:nvSpPr>
          <p:spPr bwMode="auto">
            <a:xfrm>
              <a:off x="3572381" y="3720357"/>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76" name="TextBox 75"/>
            <p:cNvSpPr txBox="1"/>
            <p:nvPr/>
          </p:nvSpPr>
          <p:spPr bwMode="auto">
            <a:xfrm>
              <a:off x="3566849" y="437476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77" name="TextBox 76"/>
            <p:cNvSpPr txBox="1"/>
            <p:nvPr/>
          </p:nvSpPr>
          <p:spPr bwMode="auto">
            <a:xfrm>
              <a:off x="3590944" y="497505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grpSp>
      <p:sp>
        <p:nvSpPr>
          <p:cNvPr id="78" name="TextBox 77"/>
          <p:cNvSpPr txBox="1"/>
          <p:nvPr/>
        </p:nvSpPr>
        <p:spPr bwMode="auto">
          <a:xfrm>
            <a:off x="7570980" y="5516979"/>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smtClean="0"/>
              <a:t>时间</a:t>
            </a:r>
          </a:p>
        </p:txBody>
      </p:sp>
      <p:sp>
        <p:nvSpPr>
          <p:cNvPr id="79" name="TextBox 78"/>
          <p:cNvSpPr txBox="1"/>
          <p:nvPr/>
        </p:nvSpPr>
        <p:spPr bwMode="auto">
          <a:xfrm>
            <a:off x="8782599" y="2849433"/>
            <a:ext cx="2808312" cy="258165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b="1" dirty="0"/>
              <a:t>策</a:t>
            </a:r>
            <a:r>
              <a:rPr lang="zh-CN" altLang="en-US" sz="1800" b="1" dirty="0" smtClean="0"/>
              <a:t>略一：</a:t>
            </a:r>
            <a:r>
              <a:rPr lang="zh-CN" altLang="en-US" sz="1800" dirty="0" smtClean="0"/>
              <a:t>每个</a:t>
            </a:r>
            <a:r>
              <a:rPr lang="en-US" altLang="zh-CN" sz="1800" dirty="0" smtClean="0"/>
              <a:t>CPU</a:t>
            </a:r>
            <a:r>
              <a:rPr lang="zh-CN" altLang="en-US" sz="1800" dirty="0" smtClean="0"/>
              <a:t>使用轮转调度算法选择下一个要执行的进程。进程会在不同</a:t>
            </a:r>
            <a:r>
              <a:rPr lang="en-US" altLang="zh-CN" sz="1800" dirty="0" smtClean="0"/>
              <a:t>CPU</a:t>
            </a:r>
            <a:r>
              <a:rPr lang="zh-CN" altLang="en-US" sz="1800" dirty="0" smtClean="0"/>
              <a:t>间转移，违背了缓存亲和性。</a:t>
            </a:r>
            <a:endParaRPr lang="en-US" altLang="zh-CN" sz="1800" dirty="0" smtClean="0"/>
          </a:p>
          <a:p>
            <a:r>
              <a:rPr lang="zh-CN" altLang="en-US" sz="1800" b="1" dirty="0"/>
              <a:t>策</a:t>
            </a:r>
            <a:r>
              <a:rPr lang="zh-CN" altLang="en-US" sz="1800" b="1" dirty="0" smtClean="0"/>
              <a:t>略二：</a:t>
            </a:r>
            <a:r>
              <a:rPr lang="zh-CN" altLang="en-US" sz="1800" dirty="0" smtClean="0"/>
              <a:t>引入亲和度机制尽可能地让进程在同一个</a:t>
            </a:r>
            <a:r>
              <a:rPr lang="en-US" altLang="zh-CN" sz="1800" dirty="0" smtClean="0"/>
              <a:t>CPU</a:t>
            </a:r>
            <a:r>
              <a:rPr lang="zh-CN" altLang="en-US" sz="1800" dirty="0" smtClean="0"/>
              <a:t>上执行。牺牲了某些进程的亲和性</a:t>
            </a:r>
            <a:r>
              <a:rPr lang="en-US" altLang="zh-CN" sz="1800" dirty="0" smtClean="0"/>
              <a:t>(</a:t>
            </a:r>
            <a:r>
              <a:rPr lang="zh-CN" altLang="en-US" sz="1800" dirty="0" smtClean="0"/>
              <a:t>如图所示</a:t>
            </a:r>
            <a:r>
              <a:rPr lang="en-US" altLang="zh-CN" sz="1800" dirty="0" smtClean="0"/>
              <a:t>E)</a:t>
            </a:r>
            <a:r>
              <a:rPr lang="zh-CN" altLang="en-US" sz="1800" dirty="0" smtClean="0"/>
              <a:t>。</a:t>
            </a:r>
          </a:p>
        </p:txBody>
      </p:sp>
    </p:spTree>
    <p:extLst>
      <p:ext uri="{BB962C8B-B14F-4D97-AF65-F5344CB8AC3E}">
        <p14:creationId xmlns:p14="http://schemas.microsoft.com/office/powerpoint/2010/main" val="2726950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lt"/>
              </a:rPr>
              <a:t>多队列调度</a:t>
            </a:r>
          </a:p>
        </p:txBody>
      </p:sp>
      <p:sp>
        <p:nvSpPr>
          <p:cNvPr id="3" name="TextBox 2"/>
          <p:cNvSpPr txBox="1"/>
          <p:nvPr/>
        </p:nvSpPr>
        <p:spPr bwMode="auto">
          <a:xfrm>
            <a:off x="1590934" y="2122327"/>
            <a:ext cx="793873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t>openEuler</a:t>
            </a:r>
            <a:r>
              <a:rPr lang="zh-CN" altLang="en-US" sz="1800" dirty="0" smtClean="0"/>
              <a:t>使用多队列调度策略。图中队列</a:t>
            </a:r>
            <a:r>
              <a:rPr lang="en-US" altLang="zh-CN" sz="1800" dirty="0" smtClean="0"/>
              <a:t>Q0</a:t>
            </a:r>
            <a:r>
              <a:rPr lang="zh-CN" altLang="en-US" sz="1800" dirty="0" smtClean="0"/>
              <a:t>由</a:t>
            </a:r>
            <a:r>
              <a:rPr lang="en-US" altLang="zh-CN" sz="1800" dirty="0" smtClean="0"/>
              <a:t>CPU0</a:t>
            </a:r>
            <a:r>
              <a:rPr lang="zh-CN" altLang="en-US" sz="1800" dirty="0" smtClean="0"/>
              <a:t>维护，</a:t>
            </a:r>
            <a:r>
              <a:rPr lang="en-US" altLang="zh-CN" sz="1800" dirty="0" smtClean="0"/>
              <a:t>Q1</a:t>
            </a:r>
            <a:r>
              <a:rPr lang="zh-CN" altLang="en-US" sz="1800" dirty="0" smtClean="0"/>
              <a:t>由</a:t>
            </a:r>
            <a:r>
              <a:rPr lang="en-US" altLang="zh-CN" sz="1800" dirty="0" smtClean="0"/>
              <a:t>CPU1</a:t>
            </a:r>
            <a:r>
              <a:rPr lang="zh-CN" altLang="en-US" sz="1800" dirty="0" smtClean="0"/>
              <a:t>维护。</a:t>
            </a:r>
          </a:p>
        </p:txBody>
      </p:sp>
      <p:grpSp>
        <p:nvGrpSpPr>
          <p:cNvPr id="4" name="Group 3"/>
          <p:cNvGrpSpPr/>
          <p:nvPr/>
        </p:nvGrpSpPr>
        <p:grpSpPr>
          <a:xfrm>
            <a:off x="3809940" y="2802417"/>
            <a:ext cx="3500724" cy="1110304"/>
            <a:chOff x="843862" y="4317460"/>
            <a:chExt cx="3500724" cy="1110304"/>
          </a:xfrm>
        </p:grpSpPr>
        <p:sp>
          <p:nvSpPr>
            <p:cNvPr id="5" name="Rectangle 4"/>
            <p:cNvSpPr/>
            <p:nvPr/>
          </p:nvSpPr>
          <p:spPr bwMode="auto">
            <a:xfrm>
              <a:off x="1597504"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6" name="Rectangle 5"/>
            <p:cNvSpPr/>
            <p:nvPr/>
          </p:nvSpPr>
          <p:spPr bwMode="auto">
            <a:xfrm>
              <a:off x="2002582"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7" name="Rectangle 6"/>
            <p:cNvSpPr/>
            <p:nvPr/>
          </p:nvSpPr>
          <p:spPr bwMode="auto">
            <a:xfrm>
              <a:off x="2407660"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8" name="Rectangle 7"/>
            <p:cNvSpPr/>
            <p:nvPr/>
          </p:nvSpPr>
          <p:spPr bwMode="auto">
            <a:xfrm>
              <a:off x="2812738"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sp>
          <p:nvSpPr>
            <p:cNvPr id="9" name="Rectangle 8"/>
            <p:cNvSpPr/>
            <p:nvPr/>
          </p:nvSpPr>
          <p:spPr bwMode="auto">
            <a:xfrm>
              <a:off x="3217816" y="4317460"/>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10" name="Rectangle 9"/>
            <p:cNvSpPr/>
            <p:nvPr/>
          </p:nvSpPr>
          <p:spPr bwMode="auto">
            <a:xfrm>
              <a:off x="1590934"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11" name="Rectangle 10"/>
            <p:cNvSpPr/>
            <p:nvPr/>
          </p:nvSpPr>
          <p:spPr bwMode="auto">
            <a:xfrm>
              <a:off x="1996012"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12" name="Rectangle 11"/>
            <p:cNvSpPr/>
            <p:nvPr/>
          </p:nvSpPr>
          <p:spPr bwMode="auto">
            <a:xfrm>
              <a:off x="2401090"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sp>
          <p:nvSpPr>
            <p:cNvPr id="13" name="Rectangle 12"/>
            <p:cNvSpPr/>
            <p:nvPr/>
          </p:nvSpPr>
          <p:spPr bwMode="auto">
            <a:xfrm>
              <a:off x="2806168"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14" name="Rectangle 13"/>
            <p:cNvSpPr/>
            <p:nvPr/>
          </p:nvSpPr>
          <p:spPr bwMode="auto">
            <a:xfrm>
              <a:off x="3211246" y="4959712"/>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cxnSp>
          <p:nvCxnSpPr>
            <p:cNvPr id="15" name="Straight Arrow Connector 14"/>
            <p:cNvCxnSpPr/>
            <p:nvPr/>
          </p:nvCxnSpPr>
          <p:spPr bwMode="auto">
            <a:xfrm flipV="1">
              <a:off x="3622894" y="542476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bwMode="auto">
            <a:xfrm>
              <a:off x="843862" y="4379077"/>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CPU0</a:t>
              </a:r>
              <a:endParaRPr lang="zh-CN" altLang="en-US" sz="1600" dirty="0" smtClean="0"/>
            </a:p>
          </p:txBody>
        </p:sp>
        <p:sp>
          <p:nvSpPr>
            <p:cNvPr id="17" name="TextBox 16"/>
            <p:cNvSpPr txBox="1"/>
            <p:nvPr/>
          </p:nvSpPr>
          <p:spPr bwMode="auto">
            <a:xfrm>
              <a:off x="855878" y="5032481"/>
              <a:ext cx="75364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CPU1</a:t>
              </a:r>
              <a:endParaRPr lang="zh-CN" altLang="en-US" sz="1600" dirty="0" smtClean="0"/>
            </a:p>
          </p:txBody>
        </p:sp>
        <p:sp>
          <p:nvSpPr>
            <p:cNvPr id="18" name="TextBox 17"/>
            <p:cNvSpPr txBox="1"/>
            <p:nvPr/>
          </p:nvSpPr>
          <p:spPr bwMode="auto">
            <a:xfrm>
              <a:off x="3566849" y="437476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sp>
          <p:nvSpPr>
            <p:cNvPr id="19" name="TextBox 18"/>
            <p:cNvSpPr txBox="1"/>
            <p:nvPr/>
          </p:nvSpPr>
          <p:spPr bwMode="auto">
            <a:xfrm>
              <a:off x="3590944" y="4975053"/>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800" b="1" dirty="0" smtClean="0"/>
                <a:t>……</a:t>
              </a:r>
              <a:endParaRPr lang="zh-CN" altLang="en-US" sz="1800" b="1" dirty="0" smtClean="0"/>
            </a:p>
          </p:txBody>
        </p:sp>
      </p:grpSp>
      <p:sp>
        <p:nvSpPr>
          <p:cNvPr id="20" name="TextBox 19"/>
          <p:cNvSpPr txBox="1"/>
          <p:nvPr/>
        </p:nvSpPr>
        <p:spPr bwMode="auto">
          <a:xfrm>
            <a:off x="7103141" y="3758565"/>
            <a:ext cx="75364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smtClean="0"/>
              <a:t>时间</a:t>
            </a:r>
          </a:p>
        </p:txBody>
      </p:sp>
      <p:sp>
        <p:nvSpPr>
          <p:cNvPr id="21" name="TextBox 20"/>
          <p:cNvSpPr txBox="1"/>
          <p:nvPr/>
        </p:nvSpPr>
        <p:spPr bwMode="auto">
          <a:xfrm>
            <a:off x="3577603" y="4258654"/>
            <a:ext cx="396539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t>采用轮转调度算法，调度之初的情</a:t>
            </a:r>
            <a:r>
              <a:rPr lang="zh-CN" altLang="en-US" sz="1800" dirty="0" smtClean="0"/>
              <a:t>况。</a:t>
            </a:r>
          </a:p>
        </p:txBody>
      </p:sp>
      <p:sp>
        <p:nvSpPr>
          <p:cNvPr id="22" name="TextBox 21"/>
          <p:cNvSpPr txBox="1"/>
          <p:nvPr/>
        </p:nvSpPr>
        <p:spPr bwMode="auto">
          <a:xfrm>
            <a:off x="2714898" y="5630917"/>
            <a:ext cx="6296315"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t>一段时间后，假设</a:t>
            </a:r>
            <a:r>
              <a:rPr lang="en-US" altLang="zh-CN" sz="1800" dirty="0" smtClean="0"/>
              <a:t>A</a:t>
            </a:r>
            <a:r>
              <a:rPr lang="zh-CN" altLang="en-US" sz="1800" dirty="0" smtClean="0"/>
              <a:t>、</a:t>
            </a:r>
            <a:r>
              <a:rPr lang="en-US" altLang="zh-CN" sz="1800" dirty="0" smtClean="0"/>
              <a:t>C</a:t>
            </a:r>
            <a:r>
              <a:rPr lang="zh-CN" altLang="en-US" sz="1800" dirty="0" smtClean="0"/>
              <a:t>两个进程都结束，此时负载失衡。</a:t>
            </a:r>
          </a:p>
        </p:txBody>
      </p:sp>
      <p:grpSp>
        <p:nvGrpSpPr>
          <p:cNvPr id="23" name="Group 22"/>
          <p:cNvGrpSpPr/>
          <p:nvPr/>
        </p:nvGrpSpPr>
        <p:grpSpPr>
          <a:xfrm>
            <a:off x="1545781" y="1447226"/>
            <a:ext cx="3560619" cy="484485"/>
            <a:chOff x="1545781" y="1447226"/>
            <a:chExt cx="3560619" cy="484485"/>
          </a:xfrm>
        </p:grpSpPr>
        <p:sp>
          <p:nvSpPr>
            <p:cNvPr id="24" name="Rectangle 23"/>
            <p:cNvSpPr/>
            <p:nvPr/>
          </p:nvSpPr>
          <p:spPr bwMode="auto">
            <a:xfrm>
              <a:off x="2402321" y="1463659"/>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A</a:t>
              </a:r>
              <a:endParaRPr lang="zh-CN" altLang="en-US" dirty="0">
                <a:solidFill>
                  <a:schemeClr val="tx1"/>
                </a:solidFill>
                <a:ea typeface="宋体" pitchFamily="2" charset="-122"/>
              </a:endParaRPr>
            </a:p>
          </p:txBody>
        </p:sp>
        <p:sp>
          <p:nvSpPr>
            <p:cNvPr id="25" name="Rectangle 24"/>
            <p:cNvSpPr/>
            <p:nvPr/>
          </p:nvSpPr>
          <p:spPr bwMode="auto">
            <a:xfrm>
              <a:off x="3391701" y="1447226"/>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C</a:t>
              </a:r>
              <a:endParaRPr lang="zh-CN" altLang="en-US" dirty="0">
                <a:solidFill>
                  <a:schemeClr val="tx1"/>
                </a:solidFill>
                <a:ea typeface="宋体" pitchFamily="2" charset="-122"/>
              </a:endParaRPr>
            </a:p>
          </p:txBody>
        </p:sp>
        <p:cxnSp>
          <p:nvCxnSpPr>
            <p:cNvPr id="26" name="Straight Arrow Connector 25"/>
            <p:cNvCxnSpPr/>
            <p:nvPr/>
          </p:nvCxnSpPr>
          <p:spPr bwMode="auto">
            <a:xfrm flipV="1">
              <a:off x="1976319" y="1697050"/>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bwMode="auto">
            <a:xfrm flipV="1">
              <a:off x="2972575" y="1695549"/>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bwMode="auto">
            <a:xfrm flipV="1">
              <a:off x="3961955" y="1680039"/>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bwMode="auto">
            <a:xfrm>
              <a:off x="4314312" y="1520555"/>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sp>
          <p:nvSpPr>
            <p:cNvPr id="30" name="TextBox 29"/>
            <p:cNvSpPr txBox="1"/>
            <p:nvPr/>
          </p:nvSpPr>
          <p:spPr bwMode="auto">
            <a:xfrm>
              <a:off x="1545781" y="1514221"/>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Q0</a:t>
              </a:r>
              <a:endParaRPr lang="zh-CN" altLang="en-US" sz="1800" b="1" dirty="0" smtClean="0"/>
            </a:p>
          </p:txBody>
        </p:sp>
      </p:grpSp>
      <p:grpSp>
        <p:nvGrpSpPr>
          <p:cNvPr id="31" name="Group 30"/>
          <p:cNvGrpSpPr/>
          <p:nvPr/>
        </p:nvGrpSpPr>
        <p:grpSpPr>
          <a:xfrm>
            <a:off x="5613316" y="1446013"/>
            <a:ext cx="3561185" cy="468052"/>
            <a:chOff x="5613316" y="1446013"/>
            <a:chExt cx="3561185" cy="468052"/>
          </a:xfrm>
        </p:grpSpPr>
        <p:sp>
          <p:nvSpPr>
            <p:cNvPr id="32" name="Rectangle 31"/>
            <p:cNvSpPr/>
            <p:nvPr/>
          </p:nvSpPr>
          <p:spPr bwMode="auto">
            <a:xfrm>
              <a:off x="7427316"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33" name="Rectangle 32"/>
            <p:cNvSpPr/>
            <p:nvPr/>
          </p:nvSpPr>
          <p:spPr bwMode="auto">
            <a:xfrm>
              <a:off x="6419267"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cxnSp>
          <p:nvCxnSpPr>
            <p:cNvPr id="34" name="Straight Arrow Connector 33"/>
            <p:cNvCxnSpPr/>
            <p:nvPr/>
          </p:nvCxnSpPr>
          <p:spPr bwMode="auto">
            <a:xfrm flipV="1">
              <a:off x="7003652" y="168280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bwMode="auto">
            <a:xfrm flipV="1">
              <a:off x="5995603" y="169882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bwMode="auto">
            <a:xfrm>
              <a:off x="5613316" y="1541348"/>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Q1</a:t>
              </a:r>
              <a:endParaRPr lang="zh-CN" altLang="en-US" sz="1800" b="1" dirty="0" smtClean="0"/>
            </a:p>
          </p:txBody>
        </p:sp>
        <p:cxnSp>
          <p:nvCxnSpPr>
            <p:cNvPr id="37" name="Straight Arrow Connector 36"/>
            <p:cNvCxnSpPr/>
            <p:nvPr/>
          </p:nvCxnSpPr>
          <p:spPr bwMode="auto">
            <a:xfrm flipV="1">
              <a:off x="8003380" y="169254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bwMode="auto">
            <a:xfrm>
              <a:off x="8382413" y="1514221"/>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grpSp>
      <p:cxnSp>
        <p:nvCxnSpPr>
          <p:cNvPr id="39" name="Straight Arrow Connector 38"/>
          <p:cNvCxnSpPr/>
          <p:nvPr/>
        </p:nvCxnSpPr>
        <p:spPr bwMode="auto">
          <a:xfrm flipV="1">
            <a:off x="1976319" y="516188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bwMode="auto">
          <a:xfrm>
            <a:off x="2399983" y="4984674"/>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sp>
        <p:nvSpPr>
          <p:cNvPr id="41" name="TextBox 40"/>
          <p:cNvSpPr txBox="1"/>
          <p:nvPr/>
        </p:nvSpPr>
        <p:spPr bwMode="auto">
          <a:xfrm>
            <a:off x="1545781" y="4979053"/>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Q0</a:t>
            </a:r>
            <a:endParaRPr lang="zh-CN" altLang="en-US" sz="1800" b="1" dirty="0" smtClean="0"/>
          </a:p>
        </p:txBody>
      </p:sp>
      <p:grpSp>
        <p:nvGrpSpPr>
          <p:cNvPr id="42" name="Group 41"/>
          <p:cNvGrpSpPr/>
          <p:nvPr/>
        </p:nvGrpSpPr>
        <p:grpSpPr>
          <a:xfrm>
            <a:off x="5608794" y="4884746"/>
            <a:ext cx="3561185" cy="468052"/>
            <a:chOff x="5613316" y="1446013"/>
            <a:chExt cx="3561185" cy="468052"/>
          </a:xfrm>
        </p:grpSpPr>
        <p:sp>
          <p:nvSpPr>
            <p:cNvPr id="43" name="Rectangle 42"/>
            <p:cNvSpPr/>
            <p:nvPr/>
          </p:nvSpPr>
          <p:spPr bwMode="auto">
            <a:xfrm>
              <a:off x="7427316"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D</a:t>
              </a:r>
              <a:endParaRPr lang="zh-CN" altLang="en-US" dirty="0">
                <a:solidFill>
                  <a:schemeClr val="tx1"/>
                </a:solidFill>
                <a:ea typeface="宋体" pitchFamily="2" charset="-122"/>
              </a:endParaRPr>
            </a:p>
          </p:txBody>
        </p:sp>
        <p:sp>
          <p:nvSpPr>
            <p:cNvPr id="44" name="Rectangle 43"/>
            <p:cNvSpPr/>
            <p:nvPr/>
          </p:nvSpPr>
          <p:spPr bwMode="auto">
            <a:xfrm>
              <a:off x="6419267" y="1446013"/>
              <a:ext cx="576064"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B</a:t>
              </a:r>
              <a:endParaRPr lang="zh-CN" altLang="en-US" dirty="0">
                <a:solidFill>
                  <a:schemeClr val="tx1"/>
                </a:solidFill>
                <a:ea typeface="宋体" pitchFamily="2" charset="-122"/>
              </a:endParaRPr>
            </a:p>
          </p:txBody>
        </p:sp>
        <p:cxnSp>
          <p:nvCxnSpPr>
            <p:cNvPr id="45" name="Straight Arrow Connector 44"/>
            <p:cNvCxnSpPr/>
            <p:nvPr/>
          </p:nvCxnSpPr>
          <p:spPr bwMode="auto">
            <a:xfrm flipV="1">
              <a:off x="7003652" y="1682802"/>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bwMode="auto">
            <a:xfrm flipV="1">
              <a:off x="5995603" y="169882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bwMode="auto">
            <a:xfrm>
              <a:off x="5613316" y="1541348"/>
              <a:ext cx="5085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Q1</a:t>
              </a:r>
              <a:endParaRPr lang="zh-CN" altLang="en-US" sz="1800" b="1" dirty="0" smtClean="0"/>
            </a:p>
          </p:txBody>
        </p:sp>
        <p:cxnSp>
          <p:nvCxnSpPr>
            <p:cNvPr id="48" name="Straight Arrow Connector 47"/>
            <p:cNvCxnSpPr/>
            <p:nvPr/>
          </p:nvCxnSpPr>
          <p:spPr bwMode="auto">
            <a:xfrm flipV="1">
              <a:off x="8003380" y="1692547"/>
              <a:ext cx="423664" cy="300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bwMode="auto">
            <a:xfrm>
              <a:off x="8382413" y="1514221"/>
              <a:ext cx="792088"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b="1" dirty="0" smtClean="0"/>
                <a:t>NULL</a:t>
              </a:r>
              <a:endParaRPr lang="zh-CN" altLang="en-US" sz="1800" b="1" dirty="0" smtClean="0"/>
            </a:p>
          </p:txBody>
        </p:sp>
      </p:grpSp>
    </p:spTree>
    <p:extLst>
      <p:ext uri="{BB962C8B-B14F-4D97-AF65-F5344CB8AC3E}">
        <p14:creationId xmlns:p14="http://schemas.microsoft.com/office/powerpoint/2010/main" val="2225238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openEuler</a:t>
            </a:r>
            <a:r>
              <a:rPr lang="zh-CN" altLang="en-US" dirty="0"/>
              <a:t>中的迁移线程</a:t>
            </a:r>
          </a:p>
        </p:txBody>
      </p:sp>
      <p:sp>
        <p:nvSpPr>
          <p:cNvPr id="3" name="Text Placeholder 2"/>
          <p:cNvSpPr>
            <a:spLocks noGrp="1"/>
          </p:cNvSpPr>
          <p:nvPr>
            <p:ph type="body" sz="quarter" idx="10"/>
          </p:nvPr>
        </p:nvSpPr>
        <p:spPr/>
        <p:txBody>
          <a:bodyPr/>
          <a:lstStyle/>
          <a:p>
            <a:r>
              <a:rPr lang="zh-CN" altLang="en-US" dirty="0"/>
              <a:t>解决多</a:t>
            </a:r>
            <a:r>
              <a:rPr lang="en-US" altLang="zh-CN" dirty="0"/>
              <a:t>CPU</a:t>
            </a:r>
            <a:r>
              <a:rPr lang="zh-CN" altLang="en-US" dirty="0"/>
              <a:t>负载不均衡问题最直接的方法就是让就绪进程跨</a:t>
            </a:r>
            <a:r>
              <a:rPr lang="en-US" altLang="zh-CN" dirty="0"/>
              <a:t>CPU</a:t>
            </a:r>
            <a:r>
              <a:rPr lang="zh-CN" altLang="en-US" dirty="0"/>
              <a:t>迁移。比如上例中将进程</a:t>
            </a:r>
            <a:r>
              <a:rPr lang="en-US" altLang="zh-CN" dirty="0"/>
              <a:t>D</a:t>
            </a:r>
            <a:r>
              <a:rPr lang="zh-CN" altLang="en-US" dirty="0"/>
              <a:t>迁移到</a:t>
            </a:r>
            <a:r>
              <a:rPr lang="en-US" altLang="zh-CN" dirty="0"/>
              <a:t>CPU0</a:t>
            </a:r>
            <a:r>
              <a:rPr lang="zh-CN" altLang="en-US" dirty="0"/>
              <a:t>上运行后，</a:t>
            </a:r>
            <a:r>
              <a:rPr lang="en-US" altLang="zh-CN" dirty="0"/>
              <a:t>CPU0</a:t>
            </a:r>
            <a:r>
              <a:rPr lang="zh-CN" altLang="en-US" dirty="0"/>
              <a:t>和</a:t>
            </a:r>
            <a:r>
              <a:rPr lang="en-US" altLang="zh-CN" dirty="0"/>
              <a:t>CPU1</a:t>
            </a:r>
            <a:r>
              <a:rPr lang="zh-CN" altLang="en-US" dirty="0"/>
              <a:t>则实现了负载均衡。</a:t>
            </a:r>
          </a:p>
          <a:p>
            <a:r>
              <a:rPr lang="zh-CN" altLang="en-US" dirty="0"/>
              <a:t>在</a:t>
            </a:r>
            <a:r>
              <a:rPr lang="en-US" altLang="zh-CN" dirty="0"/>
              <a:t>openEuler</a:t>
            </a:r>
            <a:r>
              <a:rPr lang="zh-CN" altLang="en-US" dirty="0"/>
              <a:t>中，每个处理器都有一个迁移线</a:t>
            </a:r>
            <a:r>
              <a:rPr lang="zh-CN" altLang="en-US" dirty="0" smtClean="0"/>
              <a:t>程</a:t>
            </a:r>
            <a:r>
              <a:rPr lang="en-US" altLang="zh-CN" dirty="0" smtClean="0"/>
              <a:t>(</a:t>
            </a:r>
            <a:r>
              <a:rPr lang="zh-CN" altLang="en-US" dirty="0" smtClean="0"/>
              <a:t>称</a:t>
            </a:r>
            <a:r>
              <a:rPr lang="zh-CN" altLang="en-US" dirty="0"/>
              <a:t>为</a:t>
            </a:r>
            <a:r>
              <a:rPr lang="en-US" altLang="zh-CN" dirty="0" smtClean="0"/>
              <a:t>migration/CPUID)</a:t>
            </a:r>
            <a:r>
              <a:rPr lang="zh-CN" altLang="en-US" dirty="0" smtClean="0"/>
              <a:t>，</a:t>
            </a:r>
            <a:r>
              <a:rPr lang="zh-CN" altLang="en-US" dirty="0"/>
              <a:t>每个迁移线程都有一个由函数组成的停机工作队列。如上例：</a:t>
            </a:r>
          </a:p>
          <a:p>
            <a:pPr marL="860239" lvl="1" indent="-457200">
              <a:buFont typeface="+mj-lt"/>
              <a:buAutoNum type="arabicPeriod"/>
            </a:pPr>
            <a:r>
              <a:rPr lang="en-US" altLang="zh-CN" dirty="0"/>
              <a:t>CPU0</a:t>
            </a:r>
            <a:r>
              <a:rPr lang="zh-CN" altLang="en-US" dirty="0"/>
              <a:t>向</a:t>
            </a:r>
            <a:r>
              <a:rPr lang="en-US" altLang="zh-CN" dirty="0"/>
              <a:t>CPU1</a:t>
            </a:r>
            <a:r>
              <a:rPr lang="zh-CN" altLang="en-US" dirty="0"/>
              <a:t>的停机工作队列中添加一个工作函数，并唤醒</a:t>
            </a:r>
            <a:r>
              <a:rPr lang="en-US" altLang="zh-CN" dirty="0"/>
              <a:t>CPU1</a:t>
            </a:r>
            <a:r>
              <a:rPr lang="zh-CN" altLang="en-US" dirty="0"/>
              <a:t>上的迁移线程；</a:t>
            </a:r>
          </a:p>
          <a:p>
            <a:pPr marL="860239" lvl="1" indent="-457200">
              <a:buFont typeface="+mj-lt"/>
              <a:buAutoNum type="arabicPeriod"/>
            </a:pPr>
            <a:r>
              <a:rPr lang="zh-CN" altLang="en-US" dirty="0"/>
              <a:t>该迁移线程不会被其他进程抢占，故其第一时间从停机工作队列中取出函数执行，即将进程从</a:t>
            </a:r>
            <a:r>
              <a:rPr lang="en-US" altLang="zh-CN" dirty="0"/>
              <a:t>CPU1</a:t>
            </a:r>
            <a:r>
              <a:rPr lang="zh-CN" altLang="en-US" dirty="0"/>
              <a:t>迁移到</a:t>
            </a:r>
            <a:r>
              <a:rPr lang="en-US" altLang="zh-CN" dirty="0"/>
              <a:t>CPU0</a:t>
            </a:r>
            <a:r>
              <a:rPr lang="zh-CN" altLang="en-US" dirty="0"/>
              <a:t>；</a:t>
            </a:r>
          </a:p>
          <a:p>
            <a:pPr marL="860239" lvl="1" indent="-457200">
              <a:buFont typeface="+mj-lt"/>
              <a:buAutoNum type="arabicPeriod"/>
            </a:pPr>
            <a:r>
              <a:rPr lang="zh-CN" altLang="en-US" dirty="0"/>
              <a:t>此时已实现负载均衡。</a:t>
            </a:r>
          </a:p>
        </p:txBody>
      </p:sp>
    </p:spTree>
    <p:extLst>
      <p:ext uri="{BB962C8B-B14F-4D97-AF65-F5344CB8AC3E}">
        <p14:creationId xmlns:p14="http://schemas.microsoft.com/office/powerpoint/2010/main" val="201051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rPr>
              <a:t>openEuler </a:t>
            </a:r>
            <a:r>
              <a:rPr lang="zh-CN" altLang="en-US" dirty="0">
                <a:solidFill>
                  <a:schemeClr val="bg1">
                    <a:lumMod val="50000"/>
                  </a:schemeClr>
                </a:solidFill>
              </a:rPr>
              <a:t>的多核调度技术</a:t>
            </a:r>
          </a:p>
          <a:p>
            <a:r>
              <a:rPr lang="en-US" altLang="zh-CN" b="1" dirty="0"/>
              <a:t>openEuler </a:t>
            </a:r>
            <a:r>
              <a:rPr lang="zh-CN" altLang="en-US" b="1" dirty="0"/>
              <a:t>的 </a:t>
            </a:r>
            <a:r>
              <a:rPr lang="en-US" altLang="zh-CN" b="1" dirty="0"/>
              <a:t>NUMA-aware </a:t>
            </a:r>
            <a:r>
              <a:rPr lang="en-US" altLang="zh-CN" b="1" dirty="0" err="1"/>
              <a:t>Qspinlock</a:t>
            </a:r>
            <a:endParaRPr lang="en-US" altLang="zh-CN" b="1" dirty="0"/>
          </a:p>
          <a:p>
            <a:r>
              <a:rPr lang="en-US" altLang="zh-CN" dirty="0">
                <a:solidFill>
                  <a:schemeClr val="bg1">
                    <a:lumMod val="50000"/>
                  </a:schemeClr>
                </a:solidFill>
              </a:rPr>
              <a:t>openEuler </a:t>
            </a:r>
            <a:r>
              <a:rPr lang="zh-CN" altLang="en-US" dirty="0">
                <a:solidFill>
                  <a:schemeClr val="bg1">
                    <a:lumMod val="50000"/>
                  </a:schemeClr>
                </a:solidFill>
              </a:rPr>
              <a:t>鲲鹏加速引擎</a:t>
            </a:r>
          </a:p>
          <a:p>
            <a:r>
              <a:rPr lang="en-US" altLang="zh-CN" dirty="0" err="1">
                <a:solidFill>
                  <a:schemeClr val="bg1">
                    <a:lumMod val="50000"/>
                  </a:schemeClr>
                </a:solidFill>
              </a:rPr>
              <a:t>iSulad</a:t>
            </a:r>
            <a:r>
              <a:rPr lang="en-US" altLang="zh-CN" dirty="0">
                <a:solidFill>
                  <a:schemeClr val="bg1">
                    <a:lumMod val="50000"/>
                  </a:schemeClr>
                </a:solidFill>
              </a:rPr>
              <a:t> </a:t>
            </a:r>
            <a:r>
              <a:rPr lang="zh-CN" altLang="en-US" dirty="0">
                <a:solidFill>
                  <a:schemeClr val="bg1">
                    <a:lumMod val="50000"/>
                  </a:schemeClr>
                </a:solidFill>
              </a:rPr>
              <a:t>轻量级容器</a:t>
            </a:r>
          </a:p>
          <a:p>
            <a:r>
              <a:rPr lang="en-US" altLang="zh-CN" dirty="0">
                <a:solidFill>
                  <a:schemeClr val="bg1">
                    <a:lumMod val="50000"/>
                  </a:schemeClr>
                </a:solidFill>
              </a:rPr>
              <a:t>openEuler </a:t>
            </a:r>
            <a:r>
              <a:rPr lang="zh-CN" altLang="en-US" dirty="0">
                <a:solidFill>
                  <a:schemeClr val="bg1">
                    <a:lumMod val="50000"/>
                  </a:schemeClr>
                </a:solidFill>
              </a:rPr>
              <a:t>智能调优 </a:t>
            </a:r>
            <a:r>
              <a:rPr lang="en-US" altLang="zh-CN" dirty="0">
                <a:solidFill>
                  <a:schemeClr val="bg1">
                    <a:lumMod val="50000"/>
                  </a:schemeClr>
                </a:solidFill>
              </a:rPr>
              <a:t>— A-Tune</a:t>
            </a:r>
            <a:endParaRPr lang="zh-CN" altLang="en-US" dirty="0">
              <a:solidFill>
                <a:schemeClr val="bg1">
                  <a:lumMod val="50000"/>
                </a:schemeClr>
              </a:solidFill>
            </a:endParaRPr>
          </a:p>
        </p:txBody>
      </p:sp>
    </p:spTree>
    <p:extLst>
      <p:ext uri="{BB962C8B-B14F-4D97-AF65-F5344CB8AC3E}">
        <p14:creationId xmlns:p14="http://schemas.microsoft.com/office/powerpoint/2010/main" val="3258540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NUMA</a:t>
            </a:r>
            <a:r>
              <a:rPr lang="zh-CN" altLang="en-US" dirty="0"/>
              <a:t>感知队列自旋锁的引入</a:t>
            </a:r>
          </a:p>
        </p:txBody>
      </p:sp>
      <p:sp>
        <p:nvSpPr>
          <p:cNvPr id="3" name="Text Placeholder 2"/>
          <p:cNvSpPr>
            <a:spLocks noGrp="1"/>
          </p:cNvSpPr>
          <p:nvPr>
            <p:ph type="body" sz="quarter" idx="10"/>
          </p:nvPr>
        </p:nvSpPr>
        <p:spPr/>
        <p:txBody>
          <a:bodyPr/>
          <a:lstStyle/>
          <a:p>
            <a:r>
              <a:rPr lang="zh-CN" altLang="en-US" dirty="0"/>
              <a:t>不同线程并发地访问共享地址空间时，如果这些线程占用</a:t>
            </a:r>
            <a:r>
              <a:rPr lang="en-US" altLang="zh-CN" dirty="0"/>
              <a:t>CPU</a:t>
            </a:r>
            <a:r>
              <a:rPr lang="zh-CN" altLang="en-US" dirty="0"/>
              <a:t>的时机或者顺序不同，产生的计算结果不同。</a:t>
            </a:r>
          </a:p>
          <a:p>
            <a:r>
              <a:rPr lang="zh-CN" altLang="en-US" dirty="0"/>
              <a:t>为了解决这个问题，操作系统提供互斥机制与同步机制。其中互斥机制主要使用自旋锁来实现。</a:t>
            </a:r>
          </a:p>
          <a:p>
            <a:r>
              <a:rPr lang="en-US" altLang="zh-CN" dirty="0"/>
              <a:t>openEuler</a:t>
            </a:r>
            <a:r>
              <a:rPr lang="zh-CN" altLang="en-US" dirty="0"/>
              <a:t>提供“</a:t>
            </a:r>
            <a:r>
              <a:rPr lang="en-US" altLang="zh-CN" dirty="0"/>
              <a:t>NUMA</a:t>
            </a:r>
            <a:r>
              <a:rPr lang="zh-CN" altLang="en-US" dirty="0"/>
              <a:t>感知队列自旋锁”实现互斥机制以减小</a:t>
            </a:r>
            <a:r>
              <a:rPr lang="en-US" altLang="zh-CN" dirty="0"/>
              <a:t>MUMA</a:t>
            </a:r>
            <a:r>
              <a:rPr lang="zh-CN" altLang="en-US" dirty="0"/>
              <a:t>体系结构中使用自旋锁的开销。</a:t>
            </a:r>
          </a:p>
        </p:txBody>
      </p:sp>
    </p:spTree>
    <p:extLst>
      <p:ext uri="{BB962C8B-B14F-4D97-AF65-F5344CB8AC3E}">
        <p14:creationId xmlns:p14="http://schemas.microsoft.com/office/powerpoint/2010/main" val="1709958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Qspinlock</a:t>
            </a:r>
            <a:endParaRPr lang="zh-CN" altLang="en-US" dirty="0"/>
          </a:p>
        </p:txBody>
      </p:sp>
      <p:sp>
        <p:nvSpPr>
          <p:cNvPr id="3" name="Text Placeholder 2"/>
          <p:cNvSpPr>
            <a:spLocks noGrp="1"/>
          </p:cNvSpPr>
          <p:nvPr>
            <p:ph type="body" sz="quarter" idx="10"/>
          </p:nvPr>
        </p:nvSpPr>
        <p:spPr/>
        <p:txBody>
          <a:bodyPr/>
          <a:lstStyle/>
          <a:p>
            <a:r>
              <a:rPr lang="zh-CN" altLang="en-US" dirty="0"/>
              <a:t>在队列自旋</a:t>
            </a:r>
            <a:r>
              <a:rPr lang="zh-CN" altLang="en-US" dirty="0" smtClean="0"/>
              <a:t>锁</a:t>
            </a:r>
            <a:r>
              <a:rPr lang="en-US" altLang="zh-CN" dirty="0" smtClean="0"/>
              <a:t>(</a:t>
            </a:r>
            <a:r>
              <a:rPr lang="en-US" altLang="zh-CN" dirty="0" err="1" smtClean="0"/>
              <a:t>Qspinlock</a:t>
            </a:r>
            <a:r>
              <a:rPr lang="en-US" altLang="zh-CN" dirty="0" smtClean="0"/>
              <a:t>)</a:t>
            </a:r>
            <a:r>
              <a:rPr lang="zh-CN" altLang="en-US" dirty="0" smtClean="0"/>
              <a:t>机</a:t>
            </a:r>
            <a:r>
              <a:rPr lang="zh-CN" altLang="en-US" dirty="0"/>
              <a:t>制中，如果跨</a:t>
            </a:r>
            <a:r>
              <a:rPr lang="en-US" altLang="zh-CN" dirty="0" smtClean="0"/>
              <a:t>NUMA(Non </a:t>
            </a:r>
            <a:r>
              <a:rPr lang="en-US" altLang="zh-CN" dirty="0"/>
              <a:t>Uniform Memory Access Architecture</a:t>
            </a:r>
            <a:r>
              <a:rPr lang="zh-CN" altLang="en-US" dirty="0"/>
              <a:t>，</a:t>
            </a:r>
            <a:r>
              <a:rPr lang="en-US" altLang="zh-CN" dirty="0" smtClean="0"/>
              <a:t>NUMA)</a:t>
            </a:r>
            <a:r>
              <a:rPr lang="zh-CN" altLang="en-US" dirty="0" smtClean="0"/>
              <a:t>节</a:t>
            </a:r>
            <a:r>
              <a:rPr lang="zh-CN" altLang="en-US" dirty="0"/>
              <a:t>点进行锁传递，将导致锁变量从一个</a:t>
            </a:r>
            <a:r>
              <a:rPr lang="en-US" altLang="zh-CN" dirty="0"/>
              <a:t>NUMA</a:t>
            </a:r>
            <a:r>
              <a:rPr lang="zh-CN" altLang="en-US" dirty="0"/>
              <a:t>节点迁移到另一个</a:t>
            </a:r>
            <a:r>
              <a:rPr lang="en-US" altLang="zh-CN" dirty="0"/>
              <a:t>NUMA</a:t>
            </a:r>
            <a:r>
              <a:rPr lang="zh-CN" altLang="en-US" dirty="0"/>
              <a:t>节点。</a:t>
            </a:r>
          </a:p>
          <a:p>
            <a:r>
              <a:rPr lang="zh-CN" altLang="en-US" dirty="0"/>
              <a:t>在</a:t>
            </a:r>
            <a:r>
              <a:rPr lang="en-US" altLang="zh-CN" dirty="0"/>
              <a:t>NUMA</a:t>
            </a:r>
            <a:r>
              <a:rPr lang="zh-CN" altLang="en-US" dirty="0"/>
              <a:t>体系结构中，访问本地节点比访问远程节点快得多。同时，由于缓存失效，将导致额外的性能开销。因此，如果尽可能连续地在同一个</a:t>
            </a:r>
            <a:r>
              <a:rPr lang="en-US" altLang="zh-CN" dirty="0"/>
              <a:t>NUMA</a:t>
            </a:r>
            <a:r>
              <a:rPr lang="zh-CN" altLang="en-US" dirty="0"/>
              <a:t>节点上进行传递锁，将有效地降低使用锁带来的开销。</a:t>
            </a:r>
          </a:p>
          <a:p>
            <a:r>
              <a:rPr lang="zh-CN" altLang="en-US" dirty="0"/>
              <a:t>基于这个思想，在</a:t>
            </a:r>
            <a:r>
              <a:rPr lang="en-US" altLang="zh-CN" dirty="0"/>
              <a:t>NUMA</a:t>
            </a:r>
            <a:r>
              <a:rPr lang="zh-CN" altLang="en-US" dirty="0"/>
              <a:t>体系结构中，</a:t>
            </a:r>
            <a:r>
              <a:rPr lang="en-US" altLang="zh-CN" dirty="0"/>
              <a:t>openEuler</a:t>
            </a:r>
            <a:r>
              <a:rPr lang="zh-CN" altLang="en-US" dirty="0"/>
              <a:t>采用</a:t>
            </a:r>
            <a:r>
              <a:rPr lang="en-US" altLang="zh-CN" dirty="0" smtClean="0"/>
              <a:t>CAN(Compact </a:t>
            </a:r>
            <a:r>
              <a:rPr lang="en-US" altLang="zh-CN" dirty="0"/>
              <a:t>NUMA-aware </a:t>
            </a:r>
            <a:r>
              <a:rPr lang="en-US" altLang="zh-CN" dirty="0" smtClean="0"/>
              <a:t>Lock)</a:t>
            </a:r>
            <a:r>
              <a:rPr lang="zh-CN" altLang="en-US" dirty="0" smtClean="0"/>
              <a:t>队</a:t>
            </a:r>
            <a:r>
              <a:rPr lang="zh-CN" altLang="en-US" dirty="0"/>
              <a:t>列代替</a:t>
            </a:r>
            <a:r>
              <a:rPr lang="en-US" altLang="zh-CN" dirty="0" err="1"/>
              <a:t>Qspinlock</a:t>
            </a:r>
            <a:r>
              <a:rPr lang="zh-CN" altLang="en-US" dirty="0"/>
              <a:t>中的</a:t>
            </a:r>
            <a:r>
              <a:rPr lang="en-US" altLang="zh-CN" dirty="0"/>
              <a:t>MCS</a:t>
            </a:r>
            <a:r>
              <a:rPr lang="zh-CN" altLang="en-US" dirty="0"/>
              <a:t>队列。</a:t>
            </a:r>
          </a:p>
        </p:txBody>
      </p:sp>
    </p:spTree>
    <p:extLst>
      <p:ext uri="{BB962C8B-B14F-4D97-AF65-F5344CB8AC3E}">
        <p14:creationId xmlns:p14="http://schemas.microsoft.com/office/powerpoint/2010/main" val="1927239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CNA</a:t>
            </a:r>
            <a:r>
              <a:rPr lang="zh-CN" altLang="en-US" dirty="0"/>
              <a:t>队列</a:t>
            </a:r>
          </a:p>
        </p:txBody>
      </p:sp>
      <p:sp>
        <p:nvSpPr>
          <p:cNvPr id="3" name="Text Placeholder 2"/>
          <p:cNvSpPr>
            <a:spLocks noGrp="1"/>
          </p:cNvSpPr>
          <p:nvPr>
            <p:ph type="body" sz="quarter" idx="10"/>
          </p:nvPr>
        </p:nvSpPr>
        <p:spPr/>
        <p:txBody>
          <a:bodyPr/>
          <a:lstStyle/>
          <a:p>
            <a:r>
              <a:rPr lang="en-US" altLang="zh-CN" dirty="0"/>
              <a:t>CNA</a:t>
            </a:r>
            <a:r>
              <a:rPr lang="zh-CN" altLang="en-US" dirty="0"/>
              <a:t>队列是</a:t>
            </a:r>
            <a:r>
              <a:rPr lang="en-US" altLang="zh-CN" dirty="0"/>
              <a:t>MCS</a:t>
            </a:r>
            <a:r>
              <a:rPr lang="zh-CN" altLang="en-US" dirty="0"/>
              <a:t>队列的一种变体。</a:t>
            </a:r>
          </a:p>
          <a:p>
            <a:r>
              <a:rPr lang="en-US" altLang="zh-CN" dirty="0"/>
              <a:t>MCS</a:t>
            </a:r>
            <a:r>
              <a:rPr lang="zh-CN" altLang="en-US" dirty="0"/>
              <a:t>将等待获取锁的线程组织在一个队列中，而</a:t>
            </a:r>
            <a:r>
              <a:rPr lang="en-US" altLang="zh-CN" dirty="0"/>
              <a:t>CNA</a:t>
            </a:r>
            <a:r>
              <a:rPr lang="zh-CN" altLang="en-US" dirty="0"/>
              <a:t>则将等待获取锁的线程组织为两个队列：一个主队列，一个辅助队列。</a:t>
            </a:r>
          </a:p>
          <a:p>
            <a:r>
              <a:rPr lang="zh-CN" altLang="en-US" dirty="0"/>
              <a:t>主队列的线程队头运行在相同的</a:t>
            </a:r>
            <a:r>
              <a:rPr lang="en-US" altLang="zh-CN" dirty="0"/>
              <a:t>NUMA</a:t>
            </a:r>
            <a:r>
              <a:rPr lang="zh-CN" altLang="en-US" dirty="0"/>
              <a:t>节点上。辅助队列的线程与主队列队头运行在不同</a:t>
            </a:r>
            <a:r>
              <a:rPr lang="en-US" altLang="zh-CN" dirty="0"/>
              <a:t>NUMA</a:t>
            </a:r>
            <a:r>
              <a:rPr lang="zh-CN" altLang="en-US" dirty="0"/>
              <a:t>节点上。</a:t>
            </a:r>
          </a:p>
        </p:txBody>
      </p:sp>
    </p:spTree>
    <p:extLst>
      <p:ext uri="{BB962C8B-B14F-4D97-AF65-F5344CB8AC3E}">
        <p14:creationId xmlns:p14="http://schemas.microsoft.com/office/powerpoint/2010/main" val="3211802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NUMA-aware </a:t>
            </a:r>
            <a:r>
              <a:rPr lang="en-US" altLang="zh-CN" dirty="0" err="1"/>
              <a:t>Qspinlock</a:t>
            </a:r>
            <a:endParaRPr lang="zh-CN" altLang="en-US" dirty="0"/>
          </a:p>
        </p:txBody>
      </p:sp>
      <p:sp>
        <p:nvSpPr>
          <p:cNvPr id="3" name="Text Placeholder 2"/>
          <p:cNvSpPr>
            <a:spLocks noGrp="1"/>
          </p:cNvSpPr>
          <p:nvPr>
            <p:ph type="body" sz="quarter" idx="10"/>
          </p:nvPr>
        </p:nvSpPr>
        <p:spPr/>
        <p:txBody>
          <a:bodyPr/>
          <a:lstStyle/>
          <a:p>
            <a:r>
              <a:rPr lang="zh-CN" altLang="en-US" dirty="0"/>
              <a:t>当一个线程试图获取</a:t>
            </a:r>
            <a:r>
              <a:rPr lang="en-US" altLang="zh-CN" dirty="0"/>
              <a:t>CNA</a:t>
            </a:r>
            <a:r>
              <a:rPr lang="zh-CN" altLang="en-US" dirty="0"/>
              <a:t>锁时，它将先被加入主队列。当锁被释放时，与队头不处于同一个</a:t>
            </a:r>
            <a:r>
              <a:rPr lang="en-US" altLang="zh-CN" dirty="0"/>
              <a:t>NUMA</a:t>
            </a:r>
            <a:r>
              <a:rPr lang="zh-CN" altLang="en-US" dirty="0"/>
              <a:t>节点的线程可能将被移动到辅助队列。</a:t>
            </a:r>
          </a:p>
          <a:p>
            <a:r>
              <a:rPr lang="zh-CN" altLang="en-US" dirty="0"/>
              <a:t>这种类型的锁称为</a:t>
            </a:r>
            <a:r>
              <a:rPr lang="en-US" altLang="zh-CN" dirty="0"/>
              <a:t>NUMA</a:t>
            </a:r>
            <a:r>
              <a:rPr lang="zh-CN" altLang="en-US" dirty="0"/>
              <a:t>感知队列自旋锁，即</a:t>
            </a:r>
            <a:r>
              <a:rPr lang="en-US" altLang="zh-CN" dirty="0"/>
              <a:t>NUMA-aware </a:t>
            </a:r>
            <a:r>
              <a:rPr lang="en-US" altLang="zh-CN" dirty="0" err="1"/>
              <a:t>Qspinlock</a:t>
            </a:r>
            <a:r>
              <a:rPr lang="zh-CN" altLang="en-US" dirty="0"/>
              <a:t>。</a:t>
            </a:r>
          </a:p>
        </p:txBody>
      </p:sp>
    </p:spTree>
    <p:extLst>
      <p:ext uri="{BB962C8B-B14F-4D97-AF65-F5344CB8AC3E}">
        <p14:creationId xmlns:p14="http://schemas.microsoft.com/office/powerpoint/2010/main" val="1388635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详细解释：</a:t>
            </a:r>
            <a:r>
              <a:rPr lang="en-US" altLang="zh-CN" dirty="0"/>
              <a:t>CAN </a:t>
            </a:r>
            <a:r>
              <a:rPr lang="zh-CN" altLang="en-US" dirty="0"/>
              <a:t>的数据结构</a:t>
            </a:r>
          </a:p>
        </p:txBody>
      </p:sp>
      <p:sp>
        <p:nvSpPr>
          <p:cNvPr id="3" name="文本占位符 3"/>
          <p:cNvSpPr txBox="1">
            <a:spLocks/>
          </p:cNvSpPr>
          <p:nvPr/>
        </p:nvSpPr>
        <p:spPr>
          <a:xfrm>
            <a:off x="1008063" y="1233488"/>
            <a:ext cx="10464270" cy="575332"/>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en-US" altLang="zh-CN" kern="0" dirty="0" smtClean="0"/>
              <a:t>CAN</a:t>
            </a:r>
            <a:r>
              <a:rPr lang="zh-CN" altLang="en-US" kern="0" dirty="0" smtClean="0"/>
              <a:t>的数据结构如下图所示：</a:t>
            </a:r>
            <a:endParaRPr lang="en-US" altLang="zh-CN" kern="0" dirty="0"/>
          </a:p>
        </p:txBody>
      </p:sp>
      <p:sp>
        <p:nvSpPr>
          <p:cNvPr id="4" name="TextBox 3"/>
          <p:cNvSpPr txBox="1"/>
          <p:nvPr/>
        </p:nvSpPr>
        <p:spPr bwMode="auto">
          <a:xfrm>
            <a:off x="1008063" y="1930610"/>
            <a:ext cx="10418337" cy="255087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solidFill>
                  <a:srgbClr val="00B050"/>
                </a:solidFill>
              </a:rPr>
              <a:t>//</a:t>
            </a:r>
            <a:r>
              <a:rPr lang="zh-CN" altLang="en-US" sz="2000" dirty="0">
                <a:solidFill>
                  <a:srgbClr val="00B050"/>
                </a:solidFill>
              </a:rPr>
              <a:t>源文件：</a:t>
            </a:r>
            <a:r>
              <a:rPr lang="en-US" altLang="zh-CN" sz="2000" dirty="0">
                <a:solidFill>
                  <a:srgbClr val="00B050"/>
                </a:solidFill>
              </a:rPr>
              <a:t>kernel/locking/</a:t>
            </a:r>
            <a:r>
              <a:rPr lang="en-US" altLang="zh-CN" sz="2000" dirty="0" err="1">
                <a:solidFill>
                  <a:srgbClr val="00B050"/>
                </a:solidFill>
              </a:rPr>
              <a:t>qspinlock_cna.h</a:t>
            </a:r>
            <a:endParaRPr lang="en-US" altLang="zh-CN" sz="2000" dirty="0">
              <a:solidFill>
                <a:srgbClr val="00B050"/>
              </a:solidFill>
            </a:endParaRPr>
          </a:p>
          <a:p>
            <a:r>
              <a:rPr lang="en-US" altLang="zh-CN" sz="2000" dirty="0" err="1">
                <a:solidFill>
                  <a:srgbClr val="00B0F0"/>
                </a:solidFill>
              </a:rPr>
              <a:t>struct</a:t>
            </a:r>
            <a:r>
              <a:rPr lang="en-US" altLang="zh-CN" sz="2000" dirty="0">
                <a:solidFill>
                  <a:srgbClr val="00B0F0"/>
                </a:solidFill>
              </a:rPr>
              <a:t> </a:t>
            </a:r>
            <a:r>
              <a:rPr lang="en-US" altLang="zh-CN" sz="2000" dirty="0" err="1"/>
              <a:t>cna_node</a:t>
            </a:r>
            <a:r>
              <a:rPr lang="en-US" altLang="zh-CN" sz="2000" dirty="0"/>
              <a:t> {</a:t>
            </a:r>
          </a:p>
          <a:p>
            <a:r>
              <a:rPr lang="en-US" altLang="zh-CN" sz="2000" dirty="0"/>
              <a:t>    </a:t>
            </a:r>
            <a:r>
              <a:rPr lang="en-US" altLang="zh-CN" sz="2000" dirty="0" err="1">
                <a:solidFill>
                  <a:srgbClr val="00B0F0"/>
                </a:solidFill>
              </a:rPr>
              <a:t>struct</a:t>
            </a:r>
            <a:r>
              <a:rPr lang="en-US" altLang="zh-CN" sz="2000" dirty="0">
                <a:solidFill>
                  <a:srgbClr val="00B0F0"/>
                </a:solidFill>
              </a:rPr>
              <a:t> </a:t>
            </a:r>
            <a:r>
              <a:rPr lang="en-US" altLang="zh-CN" sz="2000" dirty="0" err="1"/>
              <a:t>mcs_spinlock</a:t>
            </a:r>
            <a:r>
              <a:rPr lang="en-US" altLang="zh-CN" sz="2000" dirty="0"/>
              <a:t> </a:t>
            </a:r>
            <a:r>
              <a:rPr lang="en-US" altLang="zh-CN" sz="2000" dirty="0" err="1"/>
              <a:t>mcs</a:t>
            </a:r>
            <a:r>
              <a:rPr lang="en-US" altLang="zh-CN" sz="2000" dirty="0"/>
              <a:t>; </a:t>
            </a:r>
            <a:r>
              <a:rPr lang="en-US" altLang="zh-CN" sz="2000" dirty="0" smtClean="0">
                <a:solidFill>
                  <a:srgbClr val="00B050"/>
                </a:solidFill>
              </a:rPr>
              <a:t>// MCS </a:t>
            </a:r>
            <a:r>
              <a:rPr lang="zh-CN" altLang="en-US" sz="2000" dirty="0" smtClean="0">
                <a:solidFill>
                  <a:srgbClr val="00B050"/>
                </a:solidFill>
              </a:rPr>
              <a:t>锁</a:t>
            </a:r>
            <a:r>
              <a:rPr lang="zh-CN" altLang="en-US" sz="2000" dirty="0">
                <a:solidFill>
                  <a:srgbClr val="00B050"/>
                </a:solidFill>
              </a:rPr>
              <a:t>的数据结构</a:t>
            </a:r>
            <a:r>
              <a:rPr lang="zh-CN" altLang="en-US" sz="2000" dirty="0" smtClean="0">
                <a:solidFill>
                  <a:srgbClr val="00B050"/>
                </a:solidFill>
              </a:rPr>
              <a:t>，记</a:t>
            </a:r>
            <a:r>
              <a:rPr lang="zh-CN" altLang="en-US" sz="2000" dirty="0">
                <a:solidFill>
                  <a:srgbClr val="00B050"/>
                </a:solidFill>
              </a:rPr>
              <a:t>录</a:t>
            </a:r>
            <a:r>
              <a:rPr lang="zh-CN" altLang="en-US" sz="2000" dirty="0" smtClean="0">
                <a:solidFill>
                  <a:srgbClr val="00B050"/>
                </a:solidFill>
              </a:rPr>
              <a:t>了</a:t>
            </a:r>
            <a:r>
              <a:rPr lang="zh-CN" altLang="en-US" sz="2000" dirty="0">
                <a:solidFill>
                  <a:srgbClr val="00B050"/>
                </a:solidFill>
              </a:rPr>
              <a:t>锁状态 </a:t>
            </a:r>
            <a:r>
              <a:rPr lang="en-US" altLang="zh-CN" sz="2000" i="1" dirty="0">
                <a:solidFill>
                  <a:srgbClr val="00B050"/>
                </a:solidFill>
              </a:rPr>
              <a:t>locked </a:t>
            </a:r>
            <a:endParaRPr lang="en-US" altLang="zh-CN" sz="2000" dirty="0">
              <a:solidFill>
                <a:srgbClr val="00B050"/>
              </a:solidFill>
            </a:endParaRPr>
          </a:p>
          <a:p>
            <a:r>
              <a:rPr lang="en-US" altLang="zh-CN" sz="2000" dirty="0">
                <a:solidFill>
                  <a:srgbClr val="00B050"/>
                </a:solidFill>
              </a:rPr>
              <a:t>        </a:t>
            </a:r>
            <a:r>
              <a:rPr lang="en-US" altLang="zh-CN" sz="2000" dirty="0" smtClean="0">
                <a:solidFill>
                  <a:srgbClr val="00B050"/>
                </a:solidFill>
              </a:rPr>
              <a:t>                                     // </a:t>
            </a:r>
            <a:r>
              <a:rPr lang="zh-CN" altLang="en-US" sz="2000" dirty="0" smtClean="0">
                <a:solidFill>
                  <a:srgbClr val="00B050"/>
                </a:solidFill>
              </a:rPr>
              <a:t>和</a:t>
            </a:r>
            <a:r>
              <a:rPr lang="zh-CN" altLang="en-US" sz="2000" dirty="0">
                <a:solidFill>
                  <a:srgbClr val="00B050"/>
                </a:solidFill>
              </a:rPr>
              <a:t>指向下一</a:t>
            </a:r>
            <a:r>
              <a:rPr lang="zh-CN" altLang="en-US" sz="2000" dirty="0" smtClean="0">
                <a:solidFill>
                  <a:srgbClr val="00B050"/>
                </a:solidFill>
              </a:rPr>
              <a:t>个</a:t>
            </a:r>
            <a:r>
              <a:rPr lang="en-US" altLang="zh-CN" sz="2000" dirty="0">
                <a:solidFill>
                  <a:srgbClr val="00B050"/>
                </a:solidFill>
              </a:rPr>
              <a:t>MCS </a:t>
            </a:r>
            <a:r>
              <a:rPr lang="zh-CN" altLang="en-US" sz="2000" dirty="0">
                <a:solidFill>
                  <a:srgbClr val="00B050"/>
                </a:solidFill>
              </a:rPr>
              <a:t>节点的指针</a:t>
            </a:r>
            <a:r>
              <a:rPr lang="en-US" altLang="zh-CN" sz="2000" i="1" dirty="0" smtClean="0">
                <a:solidFill>
                  <a:srgbClr val="00B050"/>
                </a:solidFill>
              </a:rPr>
              <a:t>next</a:t>
            </a:r>
            <a:endParaRPr lang="zh-CN" altLang="en-US" sz="2000" i="1" dirty="0">
              <a:solidFill>
                <a:srgbClr val="00B050"/>
              </a:solidFill>
            </a:endParaRPr>
          </a:p>
          <a:p>
            <a:r>
              <a:rPr lang="zh-CN" altLang="en-US" sz="2000" dirty="0"/>
              <a:t>    </a:t>
            </a:r>
            <a:r>
              <a:rPr lang="en-US" altLang="zh-CN" sz="2000" dirty="0" err="1">
                <a:solidFill>
                  <a:srgbClr val="00B0F0"/>
                </a:solidFill>
              </a:rPr>
              <a:t>int</a:t>
            </a:r>
            <a:r>
              <a:rPr lang="en-US" altLang="zh-CN" sz="2000" dirty="0"/>
              <a:t>	</a:t>
            </a:r>
            <a:r>
              <a:rPr lang="en-US" altLang="zh-CN" sz="2000" dirty="0" err="1"/>
              <a:t>numa_node</a:t>
            </a:r>
            <a:r>
              <a:rPr lang="en-US" altLang="zh-CN" sz="2000" dirty="0"/>
              <a:t>;          </a:t>
            </a:r>
            <a:r>
              <a:rPr lang="en-US" altLang="zh-CN" sz="2000" dirty="0" smtClean="0"/>
              <a:t>   </a:t>
            </a:r>
            <a:r>
              <a:rPr lang="en-US" altLang="zh-CN" sz="2000" dirty="0">
                <a:solidFill>
                  <a:srgbClr val="00B050"/>
                </a:solidFill>
              </a:rPr>
              <a:t>//</a:t>
            </a:r>
            <a:r>
              <a:rPr lang="en-US" altLang="zh-CN" sz="2000" dirty="0" err="1">
                <a:solidFill>
                  <a:srgbClr val="00B050"/>
                </a:solidFill>
              </a:rPr>
              <a:t>numa</a:t>
            </a:r>
            <a:r>
              <a:rPr lang="zh-CN" altLang="en-US" sz="2000" dirty="0">
                <a:solidFill>
                  <a:srgbClr val="00B050"/>
                </a:solidFill>
              </a:rPr>
              <a:t>节点的序</a:t>
            </a:r>
            <a:r>
              <a:rPr lang="zh-CN" altLang="en-US" sz="2000" dirty="0" smtClean="0">
                <a:solidFill>
                  <a:srgbClr val="00B050"/>
                </a:solidFill>
              </a:rPr>
              <a:t>号</a:t>
            </a:r>
            <a:endParaRPr lang="zh-CN" altLang="en-US" sz="2000" dirty="0">
              <a:solidFill>
                <a:srgbClr val="00B050"/>
              </a:solidFill>
            </a:endParaRPr>
          </a:p>
          <a:p>
            <a:r>
              <a:rPr lang="zh-CN" altLang="en-US" sz="2000" dirty="0"/>
              <a:t>    </a:t>
            </a:r>
            <a:r>
              <a:rPr lang="en-US" altLang="zh-CN" sz="2000" dirty="0"/>
              <a:t>u32	</a:t>
            </a:r>
            <a:r>
              <a:rPr lang="en-US" altLang="zh-CN" sz="2000" dirty="0" err="1"/>
              <a:t>encoded_tail</a:t>
            </a:r>
            <a:r>
              <a:rPr lang="en-US" altLang="zh-CN" sz="2000" dirty="0"/>
              <a:t>;        </a:t>
            </a:r>
            <a:r>
              <a:rPr lang="en-US" altLang="zh-CN" sz="2000" dirty="0" smtClean="0"/>
              <a:t>   </a:t>
            </a:r>
            <a:r>
              <a:rPr lang="en-US" altLang="zh-CN" sz="2000" dirty="0" smtClean="0">
                <a:solidFill>
                  <a:srgbClr val="00B050"/>
                </a:solidFill>
              </a:rPr>
              <a:t>//</a:t>
            </a:r>
            <a:r>
              <a:rPr lang="zh-CN" altLang="en-US" sz="2000" dirty="0">
                <a:solidFill>
                  <a:srgbClr val="00B050"/>
                </a:solidFill>
              </a:rPr>
              <a:t>主队列中尾节点的位置</a:t>
            </a:r>
          </a:p>
          <a:p>
            <a:r>
              <a:rPr lang="zh-CN" altLang="en-US" sz="2000" dirty="0"/>
              <a:t>    </a:t>
            </a:r>
            <a:r>
              <a:rPr lang="en-US" altLang="zh-CN" sz="2000" dirty="0" err="1">
                <a:solidFill>
                  <a:srgbClr val="00B0F0"/>
                </a:solidFill>
              </a:rPr>
              <a:t>struct</a:t>
            </a:r>
            <a:r>
              <a:rPr lang="en-US" altLang="zh-CN" sz="2000" dirty="0">
                <a:solidFill>
                  <a:srgbClr val="00B0F0"/>
                </a:solidFill>
              </a:rPr>
              <a:t> </a:t>
            </a:r>
            <a:r>
              <a:rPr lang="en-US" altLang="zh-CN" sz="2000" dirty="0" err="1"/>
              <a:t>cna_node</a:t>
            </a:r>
            <a:r>
              <a:rPr lang="en-US" altLang="zh-CN" sz="2000" dirty="0"/>
              <a:t> *tail;   </a:t>
            </a:r>
            <a:r>
              <a:rPr lang="en-US" altLang="zh-CN" sz="2000" dirty="0" smtClean="0"/>
              <a:t>    </a:t>
            </a:r>
            <a:r>
              <a:rPr lang="en-US" altLang="zh-CN" sz="2000" dirty="0" smtClean="0">
                <a:solidFill>
                  <a:srgbClr val="00B050"/>
                </a:solidFill>
              </a:rPr>
              <a:t>//</a:t>
            </a:r>
            <a:r>
              <a:rPr lang="zh-CN" altLang="en-US" sz="2000" dirty="0">
                <a:solidFill>
                  <a:srgbClr val="00B050"/>
                </a:solidFill>
              </a:rPr>
              <a:t>指向辅组队列队尾</a:t>
            </a:r>
          </a:p>
          <a:p>
            <a:r>
              <a:rPr lang="en-US" altLang="zh-CN" sz="2000" dirty="0"/>
              <a:t>}</a:t>
            </a:r>
            <a:r>
              <a:rPr lang="zh-CN" altLang="en-US" sz="2000" dirty="0"/>
              <a:t>；</a:t>
            </a:r>
          </a:p>
        </p:txBody>
      </p:sp>
      <p:sp>
        <p:nvSpPr>
          <p:cNvPr id="5" name="文本占位符 3"/>
          <p:cNvSpPr txBox="1">
            <a:spLocks/>
          </p:cNvSpPr>
          <p:nvPr/>
        </p:nvSpPr>
        <p:spPr>
          <a:xfrm>
            <a:off x="962130" y="4606550"/>
            <a:ext cx="10464270" cy="522269"/>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kern="0" dirty="0" smtClean="0"/>
              <a:t>我们关注其中</a:t>
            </a:r>
            <a:r>
              <a:rPr lang="en-US" altLang="zh-CN" kern="0" dirty="0" smtClean="0"/>
              <a:t>4</a:t>
            </a:r>
            <a:r>
              <a:rPr lang="zh-CN" altLang="en-US" kern="0" dirty="0"/>
              <a:t>个主要成员：</a:t>
            </a:r>
            <a:endParaRPr lang="en-US" altLang="zh-CN" kern="0" dirty="0"/>
          </a:p>
        </p:txBody>
      </p:sp>
      <p:sp>
        <p:nvSpPr>
          <p:cNvPr id="6" name="Rectangle 5"/>
          <p:cNvSpPr/>
          <p:nvPr/>
        </p:nvSpPr>
        <p:spPr bwMode="auto">
          <a:xfrm>
            <a:off x="2603612" y="5292798"/>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ea typeface="宋体" pitchFamily="2" charset="-122"/>
              </a:rPr>
              <a:t>mcs_locked</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7" name="Rectangle 6"/>
          <p:cNvSpPr/>
          <p:nvPr/>
        </p:nvSpPr>
        <p:spPr bwMode="auto">
          <a:xfrm>
            <a:off x="4043772" y="5284933"/>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err="1">
                <a:solidFill>
                  <a:schemeClr val="tx1"/>
                </a:solidFill>
                <a:ea typeface="宋体" pitchFamily="2" charset="-122"/>
              </a:rPr>
              <a:t>numa_node</a:t>
            </a:r>
            <a:endParaRPr lang="zh-CN" altLang="en-US" dirty="0">
              <a:solidFill>
                <a:schemeClr val="tx1"/>
              </a:solidFill>
              <a:ea typeface="宋体" pitchFamily="2" charset="-122"/>
            </a:endParaRPr>
          </a:p>
        </p:txBody>
      </p:sp>
      <p:sp>
        <p:nvSpPr>
          <p:cNvPr id="8" name="Rectangle 7"/>
          <p:cNvSpPr/>
          <p:nvPr/>
        </p:nvSpPr>
        <p:spPr bwMode="auto">
          <a:xfrm>
            <a:off x="5483932" y="5292798"/>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ea typeface="宋体" pitchFamily="2" charset="-122"/>
              </a:rPr>
              <a:t>tail</a:t>
            </a:r>
            <a:endParaRPr lang="zh-CN" altLang="en-US" dirty="0">
              <a:solidFill>
                <a:schemeClr val="tx1"/>
              </a:solidFill>
              <a:ea typeface="宋体" pitchFamily="2" charset="-122"/>
            </a:endParaRPr>
          </a:p>
        </p:txBody>
      </p:sp>
      <p:sp>
        <p:nvSpPr>
          <p:cNvPr id="9" name="Rectangle 8"/>
          <p:cNvSpPr/>
          <p:nvPr/>
        </p:nvSpPr>
        <p:spPr bwMode="auto">
          <a:xfrm>
            <a:off x="6924092" y="5292798"/>
            <a:ext cx="1440160"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err="1">
                <a:solidFill>
                  <a:schemeClr val="tx1"/>
                </a:solidFill>
                <a:ea typeface="宋体" pitchFamily="2" charset="-122"/>
              </a:rPr>
              <a:t>mcs_next</a:t>
            </a:r>
            <a:endParaRPr lang="zh-CN" altLang="en-US" dirty="0">
              <a:solidFill>
                <a:schemeClr val="tx1"/>
              </a:solidFill>
              <a:ea typeface="宋体" pitchFamily="2" charset="-122"/>
            </a:endParaRPr>
          </a:p>
        </p:txBody>
      </p:sp>
    </p:spTree>
    <p:extLst>
      <p:ext uri="{BB962C8B-B14F-4D97-AF65-F5344CB8AC3E}">
        <p14:creationId xmlns:p14="http://schemas.microsoft.com/office/powerpoint/2010/main" val="1850979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ea"/>
                <a:ea typeface="+mn-ea"/>
              </a:rPr>
              <a:t>CAN</a:t>
            </a:r>
            <a:r>
              <a:rPr lang="zh-CN" altLang="en-US" dirty="0">
                <a:latin typeface="+mn-ea"/>
                <a:ea typeface="+mn-ea"/>
              </a:rPr>
              <a:t>排队示例 </a:t>
            </a:r>
            <a:r>
              <a:rPr lang="en-US" altLang="zh-CN" dirty="0">
                <a:latin typeface="+mn-ea"/>
                <a:ea typeface="+mn-ea"/>
              </a:rPr>
              <a:t>(1)</a:t>
            </a:r>
            <a:endParaRPr lang="zh-CN" altLang="en-US" dirty="0">
              <a:latin typeface="+mn-ea"/>
              <a:ea typeface="+mn-ea"/>
            </a:endParaRPr>
          </a:p>
        </p:txBody>
      </p:sp>
      <p:sp>
        <p:nvSpPr>
          <p:cNvPr id="3" name="TextBox 2"/>
          <p:cNvSpPr txBox="1"/>
          <p:nvPr/>
        </p:nvSpPr>
        <p:spPr bwMode="auto">
          <a:xfrm>
            <a:off x="4505911" y="2500736"/>
            <a:ext cx="2520419"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rPr>
              <a:t>(a) </a:t>
            </a:r>
            <a:r>
              <a:rPr lang="zh-CN" altLang="en-US" sz="1800" dirty="0" smtClean="0">
                <a:latin typeface="+mn-ea"/>
              </a:rPr>
              <a:t>主队列的初始状态</a:t>
            </a:r>
          </a:p>
        </p:txBody>
      </p:sp>
      <p:sp>
        <p:nvSpPr>
          <p:cNvPr id="4" name="TextBox 3"/>
          <p:cNvSpPr txBox="1"/>
          <p:nvPr/>
        </p:nvSpPr>
        <p:spPr bwMode="auto">
          <a:xfrm>
            <a:off x="4138260" y="4101212"/>
            <a:ext cx="2913192"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rPr>
              <a:t>(b) </a:t>
            </a:r>
            <a:r>
              <a:rPr lang="zh-CN" altLang="en-US" sz="1800" dirty="0" smtClean="0">
                <a:latin typeface="+mn-ea"/>
              </a:rPr>
              <a:t>线程</a:t>
            </a:r>
            <a:r>
              <a:rPr lang="en-US" altLang="zh-CN" sz="1800" dirty="0" smtClean="0">
                <a:latin typeface="+mn-ea"/>
              </a:rPr>
              <a:t>T4 </a:t>
            </a:r>
            <a:r>
              <a:rPr lang="zh-CN" altLang="en-US" sz="1800" dirty="0" smtClean="0">
                <a:latin typeface="+mn-ea"/>
              </a:rPr>
              <a:t>成为主队列的头</a:t>
            </a:r>
          </a:p>
        </p:txBody>
      </p:sp>
      <p:cxnSp>
        <p:nvCxnSpPr>
          <p:cNvPr id="5" name="Straight Arrow Connector 4"/>
          <p:cNvCxnSpPr/>
          <p:nvPr/>
        </p:nvCxnSpPr>
        <p:spPr bwMode="auto">
          <a:xfrm>
            <a:off x="6450947"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6" name="Rectangle 5"/>
          <p:cNvSpPr/>
          <p:nvPr/>
        </p:nvSpPr>
        <p:spPr bwMode="auto">
          <a:xfrm>
            <a:off x="7196552"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7" name="Rectangle 6"/>
          <p:cNvSpPr/>
          <p:nvPr/>
        </p:nvSpPr>
        <p:spPr bwMode="auto">
          <a:xfrm>
            <a:off x="7601630"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8" name="Rectangle 7"/>
          <p:cNvSpPr/>
          <p:nvPr/>
        </p:nvSpPr>
        <p:spPr bwMode="auto">
          <a:xfrm>
            <a:off x="8006708"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9" name="Rectangle 8"/>
          <p:cNvSpPr/>
          <p:nvPr/>
        </p:nvSpPr>
        <p:spPr bwMode="auto">
          <a:xfrm>
            <a:off x="8411786"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cxnSp>
        <p:nvCxnSpPr>
          <p:cNvPr id="10" name="Straight Arrow Connector 9"/>
          <p:cNvCxnSpPr/>
          <p:nvPr/>
        </p:nvCxnSpPr>
        <p:spPr bwMode="auto">
          <a:xfrm>
            <a:off x="8625840"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11" name="Rectangle 10"/>
          <p:cNvSpPr/>
          <p:nvPr/>
        </p:nvSpPr>
        <p:spPr bwMode="auto">
          <a:xfrm>
            <a:off x="939021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12" name="Rectangle 11"/>
          <p:cNvSpPr/>
          <p:nvPr/>
        </p:nvSpPr>
        <p:spPr bwMode="auto">
          <a:xfrm>
            <a:off x="979529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13" name="Rectangle 12"/>
          <p:cNvSpPr/>
          <p:nvPr/>
        </p:nvSpPr>
        <p:spPr bwMode="auto">
          <a:xfrm>
            <a:off x="1020037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1060545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5" name="Rectangle 14"/>
          <p:cNvSpPr/>
          <p:nvPr/>
        </p:nvSpPr>
        <p:spPr bwMode="auto">
          <a:xfrm>
            <a:off x="59355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16" name="Rectangle 15"/>
          <p:cNvSpPr/>
          <p:nvPr/>
        </p:nvSpPr>
        <p:spPr bwMode="auto">
          <a:xfrm>
            <a:off x="99863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17" name="Rectangle 16"/>
          <p:cNvSpPr/>
          <p:nvPr/>
        </p:nvSpPr>
        <p:spPr bwMode="auto">
          <a:xfrm>
            <a:off x="140370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8" name="Rectangle 17"/>
          <p:cNvSpPr/>
          <p:nvPr/>
        </p:nvSpPr>
        <p:spPr bwMode="auto">
          <a:xfrm>
            <a:off x="180878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19" name="TextBox 18"/>
          <p:cNvSpPr txBox="1"/>
          <p:nvPr/>
        </p:nvSpPr>
        <p:spPr bwMode="auto">
          <a:xfrm>
            <a:off x="1187155" y="138801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T1</a:t>
            </a:r>
            <a:endParaRPr lang="zh-CN" altLang="en-US" sz="1600" dirty="0" smtClean="0">
              <a:latin typeface="+mn-ea"/>
            </a:endParaRPr>
          </a:p>
        </p:txBody>
      </p:sp>
      <p:sp>
        <p:nvSpPr>
          <p:cNvPr id="20" name="TextBox 19"/>
          <p:cNvSpPr txBox="1"/>
          <p:nvPr/>
        </p:nvSpPr>
        <p:spPr bwMode="auto">
          <a:xfrm>
            <a:off x="3338427" y="138995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T2</a:t>
            </a:r>
            <a:endParaRPr lang="zh-CN" altLang="en-US" sz="1600" dirty="0" smtClean="0">
              <a:latin typeface="+mn-ea"/>
            </a:endParaRPr>
          </a:p>
        </p:txBody>
      </p:sp>
      <p:cxnSp>
        <p:nvCxnSpPr>
          <p:cNvPr id="21" name="Straight Arrow Connector 20"/>
          <p:cNvCxnSpPr/>
          <p:nvPr/>
        </p:nvCxnSpPr>
        <p:spPr bwMode="auto">
          <a:xfrm>
            <a:off x="2011326"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22" name="Rectangle 21"/>
          <p:cNvSpPr/>
          <p:nvPr/>
        </p:nvSpPr>
        <p:spPr bwMode="auto">
          <a:xfrm>
            <a:off x="276744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23" name="Rectangle 22"/>
          <p:cNvSpPr/>
          <p:nvPr/>
        </p:nvSpPr>
        <p:spPr bwMode="auto">
          <a:xfrm>
            <a:off x="317252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24" name="Rectangle 23"/>
          <p:cNvSpPr/>
          <p:nvPr/>
        </p:nvSpPr>
        <p:spPr bwMode="auto">
          <a:xfrm>
            <a:off x="357760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25" name="Rectangle 24"/>
          <p:cNvSpPr/>
          <p:nvPr/>
        </p:nvSpPr>
        <p:spPr bwMode="auto">
          <a:xfrm>
            <a:off x="398268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cxnSp>
        <p:nvCxnSpPr>
          <p:cNvPr id="26" name="Straight Arrow Connector 25"/>
          <p:cNvCxnSpPr/>
          <p:nvPr/>
        </p:nvCxnSpPr>
        <p:spPr bwMode="auto">
          <a:xfrm>
            <a:off x="4218217"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27" name="Rectangle 26"/>
          <p:cNvSpPr/>
          <p:nvPr/>
        </p:nvSpPr>
        <p:spPr bwMode="auto">
          <a:xfrm>
            <a:off x="498723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28" name="Rectangle 27"/>
          <p:cNvSpPr/>
          <p:nvPr/>
        </p:nvSpPr>
        <p:spPr bwMode="auto">
          <a:xfrm>
            <a:off x="539231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29" name="Rectangle 28"/>
          <p:cNvSpPr/>
          <p:nvPr/>
        </p:nvSpPr>
        <p:spPr bwMode="auto">
          <a:xfrm>
            <a:off x="579739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30" name="Rectangle 29"/>
          <p:cNvSpPr/>
          <p:nvPr/>
        </p:nvSpPr>
        <p:spPr bwMode="auto">
          <a:xfrm>
            <a:off x="620247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31" name="TextBox 30"/>
          <p:cNvSpPr txBox="1"/>
          <p:nvPr/>
        </p:nvSpPr>
        <p:spPr bwMode="auto">
          <a:xfrm>
            <a:off x="5571995" y="1388012"/>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T3</a:t>
            </a:r>
            <a:endParaRPr lang="zh-CN" altLang="en-US" sz="1600" dirty="0" smtClean="0">
              <a:latin typeface="+mn-ea"/>
            </a:endParaRPr>
          </a:p>
        </p:txBody>
      </p:sp>
      <p:sp>
        <p:nvSpPr>
          <p:cNvPr id="32" name="TextBox 31"/>
          <p:cNvSpPr txBox="1"/>
          <p:nvPr/>
        </p:nvSpPr>
        <p:spPr bwMode="auto">
          <a:xfrm>
            <a:off x="7767532" y="1388011"/>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T4</a:t>
            </a:r>
            <a:endParaRPr lang="zh-CN" altLang="en-US" sz="1600" dirty="0" smtClean="0">
              <a:latin typeface="+mn-ea"/>
            </a:endParaRPr>
          </a:p>
        </p:txBody>
      </p:sp>
      <p:sp>
        <p:nvSpPr>
          <p:cNvPr id="33" name="TextBox 32"/>
          <p:cNvSpPr txBox="1"/>
          <p:nvPr/>
        </p:nvSpPr>
        <p:spPr bwMode="auto">
          <a:xfrm>
            <a:off x="9953111" y="1388011"/>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T5</a:t>
            </a:r>
            <a:endParaRPr lang="zh-CN" altLang="en-US" sz="1600" dirty="0" smtClean="0">
              <a:latin typeface="+mn-ea"/>
            </a:endParaRPr>
          </a:p>
        </p:txBody>
      </p:sp>
      <p:sp>
        <p:nvSpPr>
          <p:cNvPr id="34" name="Rectangle 33"/>
          <p:cNvSpPr/>
          <p:nvPr/>
        </p:nvSpPr>
        <p:spPr bwMode="auto">
          <a:xfrm>
            <a:off x="628610"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35" name="Rectangle 34"/>
          <p:cNvSpPr/>
          <p:nvPr/>
        </p:nvSpPr>
        <p:spPr bwMode="auto">
          <a:xfrm>
            <a:off x="103368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36" name="Rectangle 35"/>
          <p:cNvSpPr/>
          <p:nvPr/>
        </p:nvSpPr>
        <p:spPr bwMode="auto">
          <a:xfrm>
            <a:off x="1438766"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37" name="Rectangle 36"/>
          <p:cNvSpPr/>
          <p:nvPr/>
        </p:nvSpPr>
        <p:spPr bwMode="auto">
          <a:xfrm>
            <a:off x="1843844"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38" name="TextBox 37"/>
          <p:cNvSpPr txBox="1"/>
          <p:nvPr/>
        </p:nvSpPr>
        <p:spPr bwMode="auto">
          <a:xfrm>
            <a:off x="1222212" y="289744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T4</a:t>
            </a:r>
            <a:endParaRPr lang="zh-CN" altLang="en-US" sz="1600" dirty="0" smtClean="0">
              <a:latin typeface="+mn-ea"/>
            </a:endParaRPr>
          </a:p>
        </p:txBody>
      </p:sp>
      <p:sp>
        <p:nvSpPr>
          <p:cNvPr id="39" name="TextBox 38"/>
          <p:cNvSpPr txBox="1"/>
          <p:nvPr/>
        </p:nvSpPr>
        <p:spPr bwMode="auto">
          <a:xfrm>
            <a:off x="3373484" y="289938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T4</a:t>
            </a:r>
            <a:endParaRPr lang="zh-CN" altLang="en-US" sz="1600" dirty="0" smtClean="0">
              <a:latin typeface="+mn-ea"/>
            </a:endParaRPr>
          </a:p>
        </p:txBody>
      </p:sp>
      <p:cxnSp>
        <p:nvCxnSpPr>
          <p:cNvPr id="40" name="Straight Arrow Connector 39"/>
          <p:cNvCxnSpPr/>
          <p:nvPr/>
        </p:nvCxnSpPr>
        <p:spPr bwMode="auto">
          <a:xfrm>
            <a:off x="2046383" y="357949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41" name="Rectangle 40"/>
          <p:cNvSpPr/>
          <p:nvPr/>
        </p:nvSpPr>
        <p:spPr bwMode="auto">
          <a:xfrm>
            <a:off x="2802504"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42" name="Rectangle 41"/>
          <p:cNvSpPr/>
          <p:nvPr/>
        </p:nvSpPr>
        <p:spPr bwMode="auto">
          <a:xfrm>
            <a:off x="3207582"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43" name="Rectangle 42"/>
          <p:cNvSpPr/>
          <p:nvPr/>
        </p:nvSpPr>
        <p:spPr bwMode="auto">
          <a:xfrm>
            <a:off x="3612660"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44" name="Rectangle 43"/>
          <p:cNvSpPr/>
          <p:nvPr/>
        </p:nvSpPr>
        <p:spPr bwMode="auto">
          <a:xfrm>
            <a:off x="401773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45" name="Rectangle 44"/>
          <p:cNvSpPr/>
          <p:nvPr/>
        </p:nvSpPr>
        <p:spPr bwMode="auto">
          <a:xfrm>
            <a:off x="714777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46" name="Rectangle 45"/>
          <p:cNvSpPr/>
          <p:nvPr/>
        </p:nvSpPr>
        <p:spPr bwMode="auto">
          <a:xfrm>
            <a:off x="7552856"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47" name="Rectangle 46"/>
          <p:cNvSpPr/>
          <p:nvPr/>
        </p:nvSpPr>
        <p:spPr bwMode="auto">
          <a:xfrm>
            <a:off x="7957934"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48" name="Rectangle 47"/>
          <p:cNvSpPr/>
          <p:nvPr/>
        </p:nvSpPr>
        <p:spPr bwMode="auto">
          <a:xfrm>
            <a:off x="8363012"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49" name="TextBox 48"/>
          <p:cNvSpPr txBox="1"/>
          <p:nvPr/>
        </p:nvSpPr>
        <p:spPr bwMode="auto">
          <a:xfrm>
            <a:off x="7741380" y="289744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T2</a:t>
            </a:r>
            <a:endParaRPr lang="zh-CN" altLang="en-US" sz="1600" dirty="0" smtClean="0">
              <a:latin typeface="+mn-ea"/>
            </a:endParaRPr>
          </a:p>
        </p:txBody>
      </p:sp>
      <p:sp>
        <p:nvSpPr>
          <p:cNvPr id="50" name="TextBox 49"/>
          <p:cNvSpPr txBox="1"/>
          <p:nvPr/>
        </p:nvSpPr>
        <p:spPr bwMode="auto">
          <a:xfrm>
            <a:off x="9892652" y="289938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T3</a:t>
            </a:r>
            <a:endParaRPr lang="zh-CN" altLang="en-US" sz="1600" dirty="0" smtClean="0">
              <a:latin typeface="+mn-ea"/>
            </a:endParaRPr>
          </a:p>
        </p:txBody>
      </p:sp>
      <p:cxnSp>
        <p:nvCxnSpPr>
          <p:cNvPr id="51" name="Straight Arrow Connector 50"/>
          <p:cNvCxnSpPr/>
          <p:nvPr/>
        </p:nvCxnSpPr>
        <p:spPr bwMode="auto">
          <a:xfrm>
            <a:off x="8565551" y="357949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52" name="Rectangle 51"/>
          <p:cNvSpPr/>
          <p:nvPr/>
        </p:nvSpPr>
        <p:spPr bwMode="auto">
          <a:xfrm>
            <a:off x="9321672"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53" name="Rectangle 52"/>
          <p:cNvSpPr/>
          <p:nvPr/>
        </p:nvSpPr>
        <p:spPr bwMode="auto">
          <a:xfrm>
            <a:off x="9726750"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54" name="Rectangle 53"/>
          <p:cNvSpPr/>
          <p:nvPr/>
        </p:nvSpPr>
        <p:spPr bwMode="auto">
          <a:xfrm>
            <a:off x="10131828"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55" name="Rectangle 54"/>
          <p:cNvSpPr/>
          <p:nvPr/>
        </p:nvSpPr>
        <p:spPr bwMode="auto">
          <a:xfrm>
            <a:off x="10536906" y="334546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56" name="TextBox 55"/>
          <p:cNvSpPr txBox="1"/>
          <p:nvPr/>
        </p:nvSpPr>
        <p:spPr bwMode="auto">
          <a:xfrm>
            <a:off x="2059267" y="2892012"/>
            <a:ext cx="877190"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rPr>
              <a:t>主队列</a:t>
            </a:r>
          </a:p>
        </p:txBody>
      </p:sp>
      <p:sp>
        <p:nvSpPr>
          <p:cNvPr id="57" name="TextBox 56"/>
          <p:cNvSpPr txBox="1"/>
          <p:nvPr/>
        </p:nvSpPr>
        <p:spPr bwMode="auto">
          <a:xfrm>
            <a:off x="8392021" y="2900711"/>
            <a:ext cx="1128503"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rPr>
              <a:t>辅助</a:t>
            </a:r>
            <a:r>
              <a:rPr lang="zh-CN" altLang="en-US" sz="1800" dirty="0" smtClean="0">
                <a:latin typeface="+mn-ea"/>
              </a:rPr>
              <a:t>队列</a:t>
            </a:r>
          </a:p>
        </p:txBody>
      </p:sp>
      <p:sp>
        <p:nvSpPr>
          <p:cNvPr id="58" name="Freeform 57"/>
          <p:cNvSpPr/>
          <p:nvPr/>
        </p:nvSpPr>
        <p:spPr bwMode="auto">
          <a:xfrm>
            <a:off x="1637071" y="3569110"/>
            <a:ext cx="5663381" cy="521202"/>
          </a:xfrm>
          <a:custGeom>
            <a:avLst/>
            <a:gdLst>
              <a:gd name="connsiteX0" fmla="*/ 0 w 5663381"/>
              <a:gd name="connsiteY0" fmla="*/ 0 h 521202"/>
              <a:gd name="connsiteX1" fmla="*/ 1032387 w 5663381"/>
              <a:gd name="connsiteY1" fmla="*/ 471948 h 521202"/>
              <a:gd name="connsiteX2" fmla="*/ 4940710 w 5663381"/>
              <a:gd name="connsiteY2" fmla="*/ 486696 h 521202"/>
              <a:gd name="connsiteX3" fmla="*/ 5663381 w 5663381"/>
              <a:gd name="connsiteY3" fmla="*/ 294967 h 521202"/>
            </a:gdLst>
            <a:ahLst/>
            <a:cxnLst>
              <a:cxn ang="0">
                <a:pos x="connsiteX0" y="connsiteY0"/>
              </a:cxn>
              <a:cxn ang="0">
                <a:pos x="connsiteX1" y="connsiteY1"/>
              </a:cxn>
              <a:cxn ang="0">
                <a:pos x="connsiteX2" y="connsiteY2"/>
              </a:cxn>
              <a:cxn ang="0">
                <a:pos x="connsiteX3" y="connsiteY3"/>
              </a:cxn>
            </a:cxnLst>
            <a:rect l="l" t="t" r="r" b="b"/>
            <a:pathLst>
              <a:path w="5663381" h="521202">
                <a:moveTo>
                  <a:pt x="0" y="0"/>
                </a:moveTo>
                <a:cubicBezTo>
                  <a:pt x="104467" y="195416"/>
                  <a:pt x="208935" y="390832"/>
                  <a:pt x="1032387" y="471948"/>
                </a:cubicBezTo>
                <a:cubicBezTo>
                  <a:pt x="1855839" y="553064"/>
                  <a:pt x="4168878" y="516193"/>
                  <a:pt x="4940710" y="486696"/>
                </a:cubicBezTo>
                <a:cubicBezTo>
                  <a:pt x="5712542" y="457199"/>
                  <a:pt x="5530646" y="231057"/>
                  <a:pt x="5663381" y="294967"/>
                </a:cubicBezTo>
              </a:path>
            </a:pathLst>
          </a:custGeom>
          <a:noFill/>
          <a:ln w="9525" cap="flat" cmpd="sng" algn="ctr">
            <a:solidFill>
              <a:schemeClr val="tx1"/>
            </a:solidFill>
            <a:prstDash val="solid"/>
            <a:round/>
            <a:headEnd type="oval"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59" name="Freeform 58"/>
          <p:cNvSpPr/>
          <p:nvPr/>
        </p:nvSpPr>
        <p:spPr bwMode="auto">
          <a:xfrm>
            <a:off x="8155858" y="3583858"/>
            <a:ext cx="1356852" cy="496885"/>
          </a:xfrm>
          <a:custGeom>
            <a:avLst/>
            <a:gdLst>
              <a:gd name="connsiteX0" fmla="*/ 0 w 1356852"/>
              <a:gd name="connsiteY0" fmla="*/ 0 h 496885"/>
              <a:gd name="connsiteX1" fmla="*/ 309716 w 1356852"/>
              <a:gd name="connsiteY1" fmla="*/ 442452 h 496885"/>
              <a:gd name="connsiteX2" fmla="*/ 973394 w 1356852"/>
              <a:gd name="connsiteY2" fmla="*/ 471948 h 496885"/>
              <a:gd name="connsiteX3" fmla="*/ 1356852 w 1356852"/>
              <a:gd name="connsiteY3" fmla="*/ 280219 h 496885"/>
            </a:gdLst>
            <a:ahLst/>
            <a:cxnLst>
              <a:cxn ang="0">
                <a:pos x="connsiteX0" y="connsiteY0"/>
              </a:cxn>
              <a:cxn ang="0">
                <a:pos x="connsiteX1" y="connsiteY1"/>
              </a:cxn>
              <a:cxn ang="0">
                <a:pos x="connsiteX2" y="connsiteY2"/>
              </a:cxn>
              <a:cxn ang="0">
                <a:pos x="connsiteX3" y="connsiteY3"/>
              </a:cxn>
            </a:cxnLst>
            <a:rect l="l" t="t" r="r" b="b"/>
            <a:pathLst>
              <a:path w="1356852" h="496885">
                <a:moveTo>
                  <a:pt x="0" y="0"/>
                </a:moveTo>
                <a:cubicBezTo>
                  <a:pt x="73742" y="181897"/>
                  <a:pt x="147484" y="363794"/>
                  <a:pt x="309716" y="442452"/>
                </a:cubicBezTo>
                <a:cubicBezTo>
                  <a:pt x="471948" y="521110"/>
                  <a:pt x="798871" y="498987"/>
                  <a:pt x="973394" y="471948"/>
                </a:cubicBezTo>
                <a:cubicBezTo>
                  <a:pt x="1147917" y="444909"/>
                  <a:pt x="1263446" y="280219"/>
                  <a:pt x="1356852" y="280219"/>
                </a:cubicBezTo>
              </a:path>
            </a:pathLst>
          </a:custGeom>
          <a:noFill/>
          <a:ln w="9525" cap="flat" cmpd="sng" algn="ctr">
            <a:solidFill>
              <a:schemeClr val="tx1"/>
            </a:solidFill>
            <a:prstDash val="solid"/>
            <a:round/>
            <a:headEnd type="oval"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grpSp>
        <p:nvGrpSpPr>
          <p:cNvPr id="60" name="Group 59"/>
          <p:cNvGrpSpPr/>
          <p:nvPr/>
        </p:nvGrpSpPr>
        <p:grpSpPr>
          <a:xfrm>
            <a:off x="2782072" y="4756715"/>
            <a:ext cx="6013998" cy="916078"/>
            <a:chOff x="593553" y="1388012"/>
            <a:chExt cx="6013998" cy="916078"/>
          </a:xfrm>
        </p:grpSpPr>
        <p:sp>
          <p:nvSpPr>
            <p:cNvPr id="61" name="Rectangle 60"/>
            <p:cNvSpPr/>
            <p:nvPr/>
          </p:nvSpPr>
          <p:spPr bwMode="auto">
            <a:xfrm>
              <a:off x="59355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62" name="Rectangle 61"/>
            <p:cNvSpPr/>
            <p:nvPr/>
          </p:nvSpPr>
          <p:spPr bwMode="auto">
            <a:xfrm>
              <a:off x="99863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63" name="Rectangle 62"/>
            <p:cNvSpPr/>
            <p:nvPr/>
          </p:nvSpPr>
          <p:spPr bwMode="auto">
            <a:xfrm>
              <a:off x="140370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64" name="Rectangle 63"/>
            <p:cNvSpPr/>
            <p:nvPr/>
          </p:nvSpPr>
          <p:spPr bwMode="auto">
            <a:xfrm>
              <a:off x="180878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65" name="TextBox 64"/>
            <p:cNvSpPr txBox="1"/>
            <p:nvPr/>
          </p:nvSpPr>
          <p:spPr bwMode="auto">
            <a:xfrm>
              <a:off x="1187155" y="1388012"/>
              <a:ext cx="60564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T2</a:t>
              </a:r>
              <a:endParaRPr lang="zh-CN" altLang="en-US" sz="1600" dirty="0" smtClean="0">
                <a:latin typeface="+mn-ea"/>
              </a:endParaRPr>
            </a:p>
          </p:txBody>
        </p:sp>
        <p:sp>
          <p:nvSpPr>
            <p:cNvPr id="66" name="TextBox 65"/>
            <p:cNvSpPr txBox="1"/>
            <p:nvPr/>
          </p:nvSpPr>
          <p:spPr bwMode="auto">
            <a:xfrm>
              <a:off x="3338427" y="1389959"/>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T3</a:t>
              </a:r>
              <a:endParaRPr lang="zh-CN" altLang="en-US" sz="1600" dirty="0" smtClean="0">
                <a:latin typeface="+mn-ea"/>
              </a:endParaRPr>
            </a:p>
          </p:txBody>
        </p:sp>
        <p:cxnSp>
          <p:nvCxnSpPr>
            <p:cNvPr id="67" name="Straight Arrow Connector 66"/>
            <p:cNvCxnSpPr/>
            <p:nvPr/>
          </p:nvCxnSpPr>
          <p:spPr bwMode="auto">
            <a:xfrm>
              <a:off x="2011326"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68" name="Rectangle 67"/>
            <p:cNvSpPr/>
            <p:nvPr/>
          </p:nvSpPr>
          <p:spPr bwMode="auto">
            <a:xfrm>
              <a:off x="276744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69" name="Rectangle 68"/>
            <p:cNvSpPr/>
            <p:nvPr/>
          </p:nvSpPr>
          <p:spPr bwMode="auto">
            <a:xfrm>
              <a:off x="317252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70" name="Rectangle 69"/>
            <p:cNvSpPr/>
            <p:nvPr/>
          </p:nvSpPr>
          <p:spPr bwMode="auto">
            <a:xfrm>
              <a:off x="357760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71" name="Rectangle 70"/>
            <p:cNvSpPr/>
            <p:nvPr/>
          </p:nvSpPr>
          <p:spPr bwMode="auto">
            <a:xfrm>
              <a:off x="3982681"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cxnSp>
          <p:nvCxnSpPr>
            <p:cNvPr id="72" name="Straight Arrow Connector 71"/>
            <p:cNvCxnSpPr/>
            <p:nvPr/>
          </p:nvCxnSpPr>
          <p:spPr bwMode="auto">
            <a:xfrm>
              <a:off x="4218217" y="2070064"/>
              <a:ext cx="770746" cy="0"/>
            </a:xfrm>
            <a:prstGeom prst="straightConnector1">
              <a:avLst/>
            </a:prstGeom>
            <a:solidFill>
              <a:schemeClr val="accent1"/>
            </a:solidFill>
            <a:ln w="22225" cap="flat" cmpd="sng" algn="ctr">
              <a:solidFill>
                <a:schemeClr val="tx1"/>
              </a:solidFill>
              <a:prstDash val="solid"/>
              <a:round/>
              <a:headEnd type="oval" w="med" len="med"/>
              <a:tailEnd type="stealth" w="lg" len="med"/>
            </a:ln>
            <a:effectLst/>
          </p:spPr>
        </p:cxnSp>
        <p:sp>
          <p:nvSpPr>
            <p:cNvPr id="73" name="Rectangle 72"/>
            <p:cNvSpPr/>
            <p:nvPr/>
          </p:nvSpPr>
          <p:spPr bwMode="auto">
            <a:xfrm>
              <a:off x="4987239"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0</a:t>
              </a:r>
              <a:endParaRPr lang="zh-CN" altLang="en-US" dirty="0">
                <a:solidFill>
                  <a:schemeClr val="tx1"/>
                </a:solidFill>
                <a:latin typeface="+mn-ea"/>
              </a:endParaRPr>
            </a:p>
          </p:txBody>
        </p:sp>
        <p:sp>
          <p:nvSpPr>
            <p:cNvPr id="74" name="Rectangle 73"/>
            <p:cNvSpPr/>
            <p:nvPr/>
          </p:nvSpPr>
          <p:spPr bwMode="auto">
            <a:xfrm>
              <a:off x="5392317"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solidFill>
                    <a:schemeClr val="tx1"/>
                  </a:solidFill>
                  <a:latin typeface="+mn-ea"/>
                </a:rPr>
                <a:t>1</a:t>
              </a:r>
              <a:endParaRPr lang="zh-CN" altLang="en-US" dirty="0">
                <a:solidFill>
                  <a:schemeClr val="tx1"/>
                </a:solidFill>
                <a:latin typeface="+mn-ea"/>
              </a:endParaRPr>
            </a:p>
          </p:txBody>
        </p:sp>
        <p:sp>
          <p:nvSpPr>
            <p:cNvPr id="75" name="Rectangle 74"/>
            <p:cNvSpPr/>
            <p:nvPr/>
          </p:nvSpPr>
          <p:spPr bwMode="auto">
            <a:xfrm>
              <a:off x="5797395"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76" name="Rectangle 75"/>
            <p:cNvSpPr/>
            <p:nvPr/>
          </p:nvSpPr>
          <p:spPr bwMode="auto">
            <a:xfrm>
              <a:off x="6202473" y="1836038"/>
              <a:ext cx="405078"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n-ea"/>
              </a:endParaRPr>
            </a:p>
          </p:txBody>
        </p:sp>
        <p:sp>
          <p:nvSpPr>
            <p:cNvPr id="77" name="TextBox 76"/>
            <p:cNvSpPr txBox="1"/>
            <p:nvPr/>
          </p:nvSpPr>
          <p:spPr bwMode="auto">
            <a:xfrm>
              <a:off x="5571995" y="1388012"/>
              <a:ext cx="4783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T5</a:t>
              </a:r>
              <a:endParaRPr lang="zh-CN" altLang="en-US" sz="1600" dirty="0" smtClean="0">
                <a:latin typeface="+mn-ea"/>
              </a:endParaRPr>
            </a:p>
          </p:txBody>
        </p:sp>
      </p:grpSp>
      <p:sp>
        <p:nvSpPr>
          <p:cNvPr id="78" name="Freeform 77"/>
          <p:cNvSpPr/>
          <p:nvPr/>
        </p:nvSpPr>
        <p:spPr bwMode="auto">
          <a:xfrm>
            <a:off x="3805084" y="5412658"/>
            <a:ext cx="1268361" cy="466102"/>
          </a:xfrm>
          <a:custGeom>
            <a:avLst/>
            <a:gdLst>
              <a:gd name="connsiteX0" fmla="*/ 0 w 1268361"/>
              <a:gd name="connsiteY0" fmla="*/ 0 h 466102"/>
              <a:gd name="connsiteX1" fmla="*/ 309716 w 1268361"/>
              <a:gd name="connsiteY1" fmla="*/ 457200 h 466102"/>
              <a:gd name="connsiteX2" fmla="*/ 1268361 w 1268361"/>
              <a:gd name="connsiteY2" fmla="*/ 309716 h 466102"/>
            </a:gdLst>
            <a:ahLst/>
            <a:cxnLst>
              <a:cxn ang="0">
                <a:pos x="connsiteX0" y="connsiteY0"/>
              </a:cxn>
              <a:cxn ang="0">
                <a:pos x="connsiteX1" y="connsiteY1"/>
              </a:cxn>
              <a:cxn ang="0">
                <a:pos x="connsiteX2" y="connsiteY2"/>
              </a:cxn>
            </a:cxnLst>
            <a:rect l="l" t="t" r="r" b="b"/>
            <a:pathLst>
              <a:path w="1268361" h="466102">
                <a:moveTo>
                  <a:pt x="0" y="0"/>
                </a:moveTo>
                <a:cubicBezTo>
                  <a:pt x="49161" y="202790"/>
                  <a:pt x="98323" y="405581"/>
                  <a:pt x="309716" y="457200"/>
                </a:cubicBezTo>
                <a:cubicBezTo>
                  <a:pt x="521109" y="508819"/>
                  <a:pt x="1069258" y="319548"/>
                  <a:pt x="1268361" y="309716"/>
                </a:cubicBezTo>
              </a:path>
            </a:pathLst>
          </a:custGeom>
          <a:noFill/>
          <a:ln w="9525" cap="flat" cmpd="sng" algn="ctr">
            <a:solidFill>
              <a:schemeClr val="tx1"/>
            </a:solidFill>
            <a:prstDash val="solid"/>
            <a:round/>
            <a:headEnd type="oval"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79" name="TextBox 78"/>
          <p:cNvSpPr txBox="1"/>
          <p:nvPr/>
        </p:nvSpPr>
        <p:spPr bwMode="auto">
          <a:xfrm>
            <a:off x="4312588" y="4756715"/>
            <a:ext cx="877190"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rPr>
              <a:t>主队列</a:t>
            </a:r>
          </a:p>
        </p:txBody>
      </p:sp>
      <p:sp>
        <p:nvSpPr>
          <p:cNvPr id="80" name="TextBox 79"/>
          <p:cNvSpPr txBox="1"/>
          <p:nvPr/>
        </p:nvSpPr>
        <p:spPr bwMode="auto">
          <a:xfrm>
            <a:off x="3140031" y="6023196"/>
            <a:ext cx="5342277"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latin typeface="+mn-ea"/>
              </a:rPr>
              <a:t>(c) </a:t>
            </a:r>
            <a:r>
              <a:rPr lang="zh-CN" altLang="en-US" sz="1800" dirty="0" smtClean="0">
                <a:latin typeface="+mn-ea"/>
              </a:rPr>
              <a:t>辅助队列并入主队列，线程</a:t>
            </a:r>
            <a:r>
              <a:rPr lang="en-US" altLang="zh-CN" sz="1800" dirty="0" smtClean="0">
                <a:latin typeface="+mn-ea"/>
              </a:rPr>
              <a:t>T2 </a:t>
            </a:r>
            <a:r>
              <a:rPr lang="zh-CN" altLang="en-US" sz="1800" dirty="0" smtClean="0">
                <a:latin typeface="+mn-ea"/>
              </a:rPr>
              <a:t>成为主队列的头</a:t>
            </a:r>
          </a:p>
        </p:txBody>
      </p:sp>
    </p:spTree>
    <p:extLst>
      <p:ext uri="{BB962C8B-B14F-4D97-AF65-F5344CB8AC3E}">
        <p14:creationId xmlns:p14="http://schemas.microsoft.com/office/powerpoint/2010/main" val="2676336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openEuler</a:t>
            </a:r>
            <a:r>
              <a:rPr lang="zh-CN" altLang="en-US" dirty="0"/>
              <a:t>是一款基于</a:t>
            </a:r>
            <a:r>
              <a:rPr lang="en-US" altLang="zh-CN" dirty="0"/>
              <a:t>Linux</a:t>
            </a:r>
            <a:r>
              <a:rPr lang="zh-CN" altLang="en-US" dirty="0"/>
              <a:t>内核的通用操作系统；</a:t>
            </a:r>
          </a:p>
          <a:p>
            <a:r>
              <a:rPr lang="zh-CN" altLang="en-US" dirty="0"/>
              <a:t>为了充分发挥鲲鹏处理器的优势，</a:t>
            </a:r>
            <a:r>
              <a:rPr lang="en-US" altLang="zh-CN" dirty="0"/>
              <a:t>openEuler</a:t>
            </a:r>
            <a:r>
              <a:rPr lang="zh-CN" altLang="en-US" dirty="0"/>
              <a:t>在多核调用技术、软硬件协同、轻量级虚拟化、指令级优化和智能优化引擎等方面做了增强。</a:t>
            </a:r>
          </a:p>
        </p:txBody>
      </p:sp>
    </p:spTree>
    <p:extLst>
      <p:ext uri="{BB962C8B-B14F-4D97-AF65-F5344CB8AC3E}">
        <p14:creationId xmlns:p14="http://schemas.microsoft.com/office/powerpoint/2010/main" val="830512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CAN</a:t>
            </a:r>
            <a:r>
              <a:rPr lang="zh-CN" altLang="en-US" dirty="0"/>
              <a:t>排队示例 </a:t>
            </a:r>
            <a:r>
              <a:rPr lang="en-US" altLang="zh-CN" dirty="0"/>
              <a:t>(2)</a:t>
            </a:r>
            <a:endParaRPr lang="zh-CN" altLang="en-US" dirty="0"/>
          </a:p>
        </p:txBody>
      </p:sp>
      <p:sp>
        <p:nvSpPr>
          <p:cNvPr id="3" name="Text Placeholder 2"/>
          <p:cNvSpPr>
            <a:spLocks noGrp="1"/>
          </p:cNvSpPr>
          <p:nvPr>
            <p:ph type="body" sz="quarter" idx="10"/>
          </p:nvPr>
        </p:nvSpPr>
        <p:spPr/>
        <p:txBody>
          <a:bodyPr/>
          <a:lstStyle/>
          <a:p>
            <a:r>
              <a:rPr lang="zh-CN" altLang="en-US" dirty="0"/>
              <a:t>如上图</a:t>
            </a:r>
            <a:r>
              <a:rPr lang="en-US" altLang="zh-CN" dirty="0"/>
              <a:t>(a)</a:t>
            </a:r>
            <a:r>
              <a:rPr lang="zh-CN" altLang="en-US" dirty="0"/>
              <a:t>、</a:t>
            </a:r>
            <a:r>
              <a:rPr lang="en-US" altLang="zh-CN" dirty="0"/>
              <a:t>(b)</a:t>
            </a:r>
            <a:r>
              <a:rPr lang="zh-CN" altLang="en-US" dirty="0"/>
              <a:t>、</a:t>
            </a:r>
            <a:r>
              <a:rPr lang="en-US" altLang="zh-CN" dirty="0"/>
              <a:t>(c)</a:t>
            </a:r>
            <a:r>
              <a:rPr lang="zh-CN" altLang="en-US" dirty="0"/>
              <a:t>所示：</a:t>
            </a:r>
          </a:p>
          <a:p>
            <a:pPr lvl="1"/>
            <a:r>
              <a:rPr lang="zh-CN" altLang="en-US" dirty="0"/>
              <a:t>开始有</a:t>
            </a:r>
            <a:r>
              <a:rPr lang="en-US" altLang="zh-CN" dirty="0"/>
              <a:t>5</a:t>
            </a:r>
            <a:r>
              <a:rPr lang="zh-CN" altLang="en-US" dirty="0"/>
              <a:t>个线程排队，线程</a:t>
            </a:r>
            <a:r>
              <a:rPr lang="en-US" altLang="zh-CN" dirty="0"/>
              <a:t>T1</a:t>
            </a:r>
            <a:r>
              <a:rPr lang="zh-CN" altLang="en-US" dirty="0"/>
              <a:t>位于序号为</a:t>
            </a:r>
            <a:r>
              <a:rPr lang="en-US" altLang="zh-CN" dirty="0"/>
              <a:t>0</a:t>
            </a:r>
            <a:r>
              <a:rPr lang="zh-CN" altLang="en-US" dirty="0"/>
              <a:t>的</a:t>
            </a:r>
            <a:r>
              <a:rPr lang="en-US" altLang="zh-CN" dirty="0"/>
              <a:t>NUMA</a:t>
            </a:r>
            <a:r>
              <a:rPr lang="zh-CN" altLang="en-US" dirty="0"/>
              <a:t>节点上并在队头自旋以等待获取锁；</a:t>
            </a:r>
          </a:p>
          <a:p>
            <a:pPr lvl="1"/>
            <a:r>
              <a:rPr lang="zh-CN" altLang="en-US" dirty="0"/>
              <a:t>线程</a:t>
            </a:r>
            <a:r>
              <a:rPr lang="en-US" altLang="zh-CN" dirty="0"/>
              <a:t>T1</a:t>
            </a:r>
            <a:r>
              <a:rPr lang="zh-CN" altLang="en-US" dirty="0"/>
              <a:t>成功获取锁，遍历主队列寻找队头的继承者。遍历至节点</a:t>
            </a:r>
            <a:r>
              <a:rPr lang="en-US" altLang="zh-CN" dirty="0"/>
              <a:t>T4</a:t>
            </a:r>
            <a:r>
              <a:rPr lang="zh-CN" altLang="en-US" dirty="0"/>
              <a:t>时，由于线程</a:t>
            </a:r>
            <a:r>
              <a:rPr lang="en-US" altLang="zh-CN" dirty="0"/>
              <a:t>T4</a:t>
            </a:r>
            <a:r>
              <a:rPr lang="zh-CN" altLang="en-US" dirty="0"/>
              <a:t>也位于序号为</a:t>
            </a:r>
            <a:r>
              <a:rPr lang="en-US" altLang="zh-CN" dirty="0"/>
              <a:t>0</a:t>
            </a:r>
            <a:r>
              <a:rPr lang="zh-CN" altLang="en-US" dirty="0"/>
              <a:t>的</a:t>
            </a:r>
            <a:r>
              <a:rPr lang="en-US" altLang="zh-CN" dirty="0"/>
              <a:t>NUMA</a:t>
            </a:r>
            <a:r>
              <a:rPr lang="zh-CN" altLang="en-US" dirty="0"/>
              <a:t>节点上，故其成为队头的继承者，遍历结束；</a:t>
            </a:r>
          </a:p>
          <a:p>
            <a:pPr lvl="1"/>
            <a:r>
              <a:rPr lang="zh-CN" altLang="en-US" dirty="0"/>
              <a:t>线程</a:t>
            </a:r>
            <a:r>
              <a:rPr lang="en-US" altLang="zh-CN" dirty="0"/>
              <a:t>T1</a:t>
            </a:r>
            <a:r>
              <a:rPr lang="zh-CN" altLang="en-US" dirty="0"/>
              <a:t>将线程</a:t>
            </a:r>
            <a:r>
              <a:rPr lang="en-US" altLang="zh-CN" dirty="0"/>
              <a:t>T4</a:t>
            </a:r>
            <a:r>
              <a:rPr lang="zh-CN" altLang="en-US" dirty="0"/>
              <a:t>的锁状态</a:t>
            </a:r>
            <a:r>
              <a:rPr lang="en-US" altLang="zh-CN" dirty="0"/>
              <a:t>locked</a:t>
            </a:r>
            <a:r>
              <a:rPr lang="zh-CN" altLang="en-US" dirty="0"/>
              <a:t>置</a:t>
            </a:r>
            <a:r>
              <a:rPr lang="en-US" altLang="zh-CN" dirty="0"/>
              <a:t>1</a:t>
            </a:r>
            <a:r>
              <a:rPr lang="zh-CN" altLang="en-US" dirty="0"/>
              <a:t>，使其成为主队列队头。线程</a:t>
            </a:r>
            <a:r>
              <a:rPr lang="en-US" altLang="zh-CN" dirty="0"/>
              <a:t>T2</a:t>
            </a:r>
            <a:r>
              <a:rPr lang="zh-CN" altLang="en-US" dirty="0"/>
              <a:t>与</a:t>
            </a:r>
            <a:r>
              <a:rPr lang="en-US" altLang="zh-CN" dirty="0"/>
              <a:t>T3</a:t>
            </a:r>
            <a:r>
              <a:rPr lang="zh-CN" altLang="en-US" dirty="0"/>
              <a:t>位于序号为</a:t>
            </a:r>
            <a:r>
              <a:rPr lang="en-US" altLang="zh-CN" dirty="0"/>
              <a:t>1</a:t>
            </a:r>
            <a:r>
              <a:rPr lang="zh-CN" altLang="en-US" dirty="0"/>
              <a:t>的</a:t>
            </a:r>
            <a:r>
              <a:rPr lang="en-US" altLang="zh-CN" dirty="0"/>
              <a:t>NUMA</a:t>
            </a:r>
            <a:r>
              <a:rPr lang="zh-CN" altLang="en-US" dirty="0"/>
              <a:t>节点上，故其将被加入到辅助队列中。由于辅助队列当前为空队列，所以线程</a:t>
            </a:r>
            <a:r>
              <a:rPr lang="en-US" altLang="zh-CN" dirty="0"/>
              <a:t>T2</a:t>
            </a:r>
            <a:r>
              <a:rPr lang="zh-CN" altLang="en-US" dirty="0"/>
              <a:t>成为辅助队列的队头，线程</a:t>
            </a:r>
            <a:r>
              <a:rPr lang="en-US" altLang="zh-CN" dirty="0"/>
              <a:t>T3</a:t>
            </a:r>
            <a:r>
              <a:rPr lang="zh-CN" altLang="en-US" dirty="0"/>
              <a:t>成为辅助队列的队尾；</a:t>
            </a:r>
          </a:p>
          <a:p>
            <a:pPr lvl="1"/>
            <a:r>
              <a:rPr lang="zh-CN" altLang="en-US" dirty="0"/>
              <a:t>线程</a:t>
            </a:r>
            <a:r>
              <a:rPr lang="en-US" altLang="zh-CN" dirty="0"/>
              <a:t>T4</a:t>
            </a:r>
            <a:r>
              <a:rPr lang="zh-CN" altLang="en-US" dirty="0"/>
              <a:t>成功获取锁时，其遍历主队列寻找继承者。线程</a:t>
            </a:r>
            <a:r>
              <a:rPr lang="en-US" altLang="zh-CN" dirty="0"/>
              <a:t>T4</a:t>
            </a:r>
            <a:r>
              <a:rPr lang="zh-CN" altLang="en-US" dirty="0"/>
              <a:t>的后继节点</a:t>
            </a:r>
            <a:r>
              <a:rPr lang="en-US" altLang="zh-CN" dirty="0"/>
              <a:t>T5</a:t>
            </a:r>
            <a:r>
              <a:rPr lang="zh-CN" altLang="en-US" dirty="0"/>
              <a:t>位于节点序号为</a:t>
            </a:r>
            <a:r>
              <a:rPr lang="en-US" altLang="zh-CN" dirty="0"/>
              <a:t>1</a:t>
            </a:r>
            <a:r>
              <a:rPr lang="zh-CN" altLang="en-US" dirty="0"/>
              <a:t>的</a:t>
            </a:r>
            <a:r>
              <a:rPr lang="en-US" altLang="zh-CN" dirty="0"/>
              <a:t>NUMA</a:t>
            </a:r>
            <a:r>
              <a:rPr lang="zh-CN" altLang="en-US" dirty="0"/>
              <a:t>节点上，主队列中没有线程</a:t>
            </a:r>
            <a:r>
              <a:rPr lang="en-US" altLang="zh-CN" dirty="0"/>
              <a:t>T4</a:t>
            </a:r>
            <a:r>
              <a:rPr lang="zh-CN" altLang="en-US" dirty="0"/>
              <a:t>期望找到的继承者，辅助队列的节点被并入主队列中。辅助队列的队头线程</a:t>
            </a:r>
            <a:r>
              <a:rPr lang="en-US" altLang="zh-CN" dirty="0"/>
              <a:t>T2</a:t>
            </a:r>
            <a:r>
              <a:rPr lang="zh-CN" altLang="en-US" dirty="0"/>
              <a:t>成为主队列的队头，线程</a:t>
            </a:r>
            <a:r>
              <a:rPr lang="en-US" altLang="zh-CN" dirty="0"/>
              <a:t>T5</a:t>
            </a:r>
            <a:r>
              <a:rPr lang="zh-CN" altLang="en-US" dirty="0"/>
              <a:t>成为队尾。</a:t>
            </a:r>
          </a:p>
        </p:txBody>
      </p:sp>
    </p:spTree>
    <p:extLst>
      <p:ext uri="{BB962C8B-B14F-4D97-AF65-F5344CB8AC3E}">
        <p14:creationId xmlns:p14="http://schemas.microsoft.com/office/powerpoint/2010/main" val="347047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cna_pass_lock</a:t>
            </a:r>
            <a:r>
              <a:rPr lang="en-US" altLang="zh-CN" dirty="0"/>
              <a:t>()</a:t>
            </a:r>
            <a:r>
              <a:rPr lang="zh-CN" altLang="en-US" dirty="0"/>
              <a:t>函数 </a:t>
            </a:r>
            <a:r>
              <a:rPr lang="en-US" altLang="zh-CN" dirty="0"/>
              <a:t>(1)</a:t>
            </a:r>
            <a:endParaRPr lang="zh-CN" altLang="en-US" dirty="0"/>
          </a:p>
        </p:txBody>
      </p:sp>
      <p:sp>
        <p:nvSpPr>
          <p:cNvPr id="3" name="TextBox 2"/>
          <p:cNvSpPr txBox="1"/>
          <p:nvPr/>
        </p:nvSpPr>
        <p:spPr bwMode="auto">
          <a:xfrm>
            <a:off x="1594800" y="1232756"/>
            <a:ext cx="9361390" cy="507464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solidFill>
                  <a:srgbClr val="00B050"/>
                </a:solidFill>
              </a:rPr>
              <a:t>// </a:t>
            </a:r>
            <a:r>
              <a:rPr lang="zh-CN" altLang="en-US" sz="1800" dirty="0" smtClean="0">
                <a:solidFill>
                  <a:srgbClr val="00B050"/>
                </a:solidFill>
              </a:rPr>
              <a:t>源</a:t>
            </a:r>
            <a:r>
              <a:rPr lang="zh-CN" altLang="en-US" sz="1800" dirty="0">
                <a:solidFill>
                  <a:srgbClr val="00B050"/>
                </a:solidFill>
              </a:rPr>
              <a:t>代码：</a:t>
            </a:r>
            <a:r>
              <a:rPr lang="en-US" altLang="zh-CN" sz="1800" dirty="0">
                <a:solidFill>
                  <a:srgbClr val="00B050"/>
                </a:solidFill>
              </a:rPr>
              <a:t>kernel/locking/</a:t>
            </a:r>
            <a:r>
              <a:rPr lang="en-US" altLang="zh-CN" sz="1800" dirty="0" err="1">
                <a:solidFill>
                  <a:srgbClr val="00B050"/>
                </a:solidFill>
              </a:rPr>
              <a:t>qspinlock_cna.h</a:t>
            </a:r>
            <a:endParaRPr lang="en-US" altLang="zh-CN" sz="1800" dirty="0">
              <a:solidFill>
                <a:srgbClr val="00B050"/>
              </a:solidFill>
            </a:endParaRPr>
          </a:p>
          <a:p>
            <a:r>
              <a:rPr lang="en-US" altLang="zh-CN" sz="1800" dirty="0">
                <a:solidFill>
                  <a:srgbClr val="0070C0"/>
                </a:solidFill>
              </a:rPr>
              <a:t>static</a:t>
            </a:r>
            <a:r>
              <a:rPr lang="en-US" altLang="zh-CN" sz="1800" dirty="0"/>
              <a:t> </a:t>
            </a:r>
            <a:r>
              <a:rPr lang="en-US" altLang="zh-CN" sz="1800" dirty="0">
                <a:solidFill>
                  <a:srgbClr val="0070C0"/>
                </a:solidFill>
              </a:rPr>
              <a:t>inline</a:t>
            </a:r>
            <a:r>
              <a:rPr lang="en-US" altLang="zh-CN" sz="1800" dirty="0"/>
              <a:t> </a:t>
            </a:r>
            <a:r>
              <a:rPr lang="en-US" altLang="zh-CN" sz="1800" dirty="0">
                <a:solidFill>
                  <a:srgbClr val="0070C0"/>
                </a:solidFill>
              </a:rPr>
              <a:t>void</a:t>
            </a:r>
            <a:r>
              <a:rPr lang="en-US" altLang="zh-CN" sz="1800" dirty="0"/>
              <a:t> </a:t>
            </a:r>
            <a:r>
              <a:rPr lang="en-US" altLang="zh-CN" sz="1800" dirty="0" err="1"/>
              <a:t>cna_pass_lock</a:t>
            </a:r>
            <a:r>
              <a:rPr lang="en-US" altLang="zh-CN" sz="1800" dirty="0"/>
              <a:t>( (</a:t>
            </a:r>
            <a:r>
              <a:rPr lang="en-US" altLang="zh-CN" sz="1800" dirty="0" err="1">
                <a:solidFill>
                  <a:srgbClr val="0070C0"/>
                </a:solidFill>
              </a:rPr>
              <a:t>struct</a:t>
            </a:r>
            <a:r>
              <a:rPr lang="en-US" altLang="zh-CN" sz="1800" dirty="0">
                <a:solidFill>
                  <a:srgbClr val="0070C0"/>
                </a:solidFill>
              </a:rPr>
              <a:t> </a:t>
            </a:r>
            <a:r>
              <a:rPr lang="en-US" altLang="zh-CN" sz="1800" dirty="0" err="1"/>
              <a:t>mcs_spinlock</a:t>
            </a:r>
            <a:r>
              <a:rPr lang="en-US" altLang="zh-CN" sz="1800" dirty="0"/>
              <a:t> *node</a:t>
            </a:r>
            <a:r>
              <a:rPr lang="en-US" altLang="zh-CN" sz="1800" dirty="0" smtClean="0"/>
              <a:t>, </a:t>
            </a:r>
            <a:r>
              <a:rPr lang="en-US" altLang="zh-CN" sz="1800" dirty="0" err="1" smtClean="0">
                <a:solidFill>
                  <a:srgbClr val="0070C0"/>
                </a:solidFill>
              </a:rPr>
              <a:t>struct</a:t>
            </a:r>
            <a:r>
              <a:rPr lang="en-US" altLang="zh-CN" sz="1800" dirty="0" smtClean="0">
                <a:solidFill>
                  <a:srgbClr val="0070C0"/>
                </a:solidFill>
              </a:rPr>
              <a:t> </a:t>
            </a:r>
            <a:r>
              <a:rPr lang="en-US" altLang="zh-CN" sz="1800" dirty="0" err="1"/>
              <a:t>mcs_spinlock</a:t>
            </a:r>
            <a:r>
              <a:rPr lang="en-US" altLang="zh-CN" sz="1800" dirty="0"/>
              <a:t> *next) {</a:t>
            </a:r>
          </a:p>
          <a:p>
            <a:r>
              <a:rPr lang="en-US" altLang="zh-CN" sz="1800" dirty="0"/>
              <a:t>    </a:t>
            </a:r>
            <a:r>
              <a:rPr lang="en-US" altLang="zh-CN" sz="1800" dirty="0">
                <a:solidFill>
                  <a:srgbClr val="00B050"/>
                </a:solidFill>
              </a:rPr>
              <a:t>// </a:t>
            </a:r>
            <a:r>
              <a:rPr lang="zh-CN" altLang="en-US" sz="1800" dirty="0">
                <a:solidFill>
                  <a:srgbClr val="00B050"/>
                </a:solidFill>
              </a:rPr>
              <a:t>辅助队列为空并且锁的争用较低，直接选择后继节点为继承者</a:t>
            </a:r>
          </a:p>
          <a:p>
            <a:r>
              <a:rPr lang="zh-CN" altLang="en-US" sz="1800" dirty="0"/>
              <a:t>    </a:t>
            </a:r>
            <a:r>
              <a:rPr lang="en-US" altLang="zh-CN" sz="1800" dirty="0">
                <a:solidFill>
                  <a:srgbClr val="0070C0"/>
                </a:solidFill>
              </a:rPr>
              <a:t>if</a:t>
            </a:r>
            <a:r>
              <a:rPr lang="en-US" altLang="zh-CN" sz="1800" dirty="0"/>
              <a:t> (node-&gt;locked &lt;= 1 &amp;&amp; probably(SHUFFLE_REDUCTION_PROB_ARG))</a:t>
            </a:r>
          </a:p>
          <a:p>
            <a:r>
              <a:rPr lang="en-US" altLang="zh-CN" sz="1800" dirty="0"/>
              <a:t>        </a:t>
            </a:r>
            <a:r>
              <a:rPr lang="en-US" altLang="zh-CN" sz="1800" dirty="0" err="1">
                <a:solidFill>
                  <a:srgbClr val="0070C0"/>
                </a:solidFill>
              </a:rPr>
              <a:t>goto</a:t>
            </a:r>
            <a:r>
              <a:rPr lang="en-US" altLang="zh-CN" sz="1800" dirty="0">
                <a:solidFill>
                  <a:srgbClr val="0070C0"/>
                </a:solidFill>
              </a:rPr>
              <a:t> </a:t>
            </a:r>
            <a:r>
              <a:rPr lang="en-US" altLang="zh-CN" sz="1800" dirty="0" err="1"/>
              <a:t>pass_lock</a:t>
            </a:r>
            <a:r>
              <a:rPr lang="en-US" altLang="zh-CN" sz="1800" dirty="0"/>
              <a:t>;</a:t>
            </a:r>
          </a:p>
          <a:p>
            <a:r>
              <a:rPr lang="en-US" altLang="zh-CN" sz="1800" dirty="0" smtClean="0"/>
              <a:t>    </a:t>
            </a:r>
            <a:r>
              <a:rPr lang="en-US" altLang="zh-CN" sz="1800" dirty="0">
                <a:solidFill>
                  <a:srgbClr val="0070C0"/>
                </a:solidFill>
              </a:rPr>
              <a:t>if</a:t>
            </a:r>
            <a:r>
              <a:rPr lang="en-US" altLang="zh-CN" sz="1800" dirty="0"/>
              <a:t> (probably(INTRA_NODE_HANDOFF_PROB_ARG)) </a:t>
            </a:r>
          </a:p>
          <a:p>
            <a:r>
              <a:rPr lang="en-US" altLang="zh-CN" sz="1800" dirty="0"/>
              <a:t>        </a:t>
            </a:r>
            <a:r>
              <a:rPr lang="en-US" altLang="zh-CN" sz="1800" dirty="0" err="1"/>
              <a:t>new_next</a:t>
            </a:r>
            <a:r>
              <a:rPr lang="en-US" altLang="zh-CN" sz="1800" dirty="0"/>
              <a:t> = </a:t>
            </a:r>
            <a:r>
              <a:rPr lang="en-US" altLang="zh-CN" sz="1800" dirty="0" err="1"/>
              <a:t>cna_try_find_next</a:t>
            </a:r>
            <a:r>
              <a:rPr lang="en-US" altLang="zh-CN" sz="1800" dirty="0"/>
              <a:t>(node, next); </a:t>
            </a:r>
            <a:r>
              <a:rPr lang="en-US" altLang="zh-CN" sz="1800" dirty="0">
                <a:solidFill>
                  <a:srgbClr val="00B050"/>
                </a:solidFill>
              </a:rPr>
              <a:t>// </a:t>
            </a:r>
            <a:r>
              <a:rPr lang="zh-CN" altLang="en-US" sz="1800" dirty="0">
                <a:solidFill>
                  <a:srgbClr val="00B050"/>
                </a:solidFill>
              </a:rPr>
              <a:t>在主队列中寻找继承者</a:t>
            </a:r>
          </a:p>
          <a:p>
            <a:r>
              <a:rPr lang="zh-CN" altLang="en-US" sz="1800" dirty="0"/>
              <a:t>    </a:t>
            </a:r>
            <a:r>
              <a:rPr lang="en-US" altLang="zh-CN" sz="1800" dirty="0">
                <a:solidFill>
                  <a:srgbClr val="0070C0"/>
                </a:solidFill>
              </a:rPr>
              <a:t>if</a:t>
            </a:r>
            <a:r>
              <a:rPr lang="en-US" altLang="zh-CN" sz="1800" dirty="0"/>
              <a:t> (</a:t>
            </a:r>
            <a:r>
              <a:rPr lang="en-US" altLang="zh-CN" sz="1800" dirty="0" err="1"/>
              <a:t>new_next</a:t>
            </a:r>
            <a:r>
              <a:rPr lang="en-US" altLang="zh-CN" sz="1800" dirty="0"/>
              <a:t>) {</a:t>
            </a:r>
          </a:p>
          <a:p>
            <a:r>
              <a:rPr lang="en-US" altLang="zh-CN" sz="1800" dirty="0"/>
              <a:t>        </a:t>
            </a:r>
            <a:r>
              <a:rPr lang="en-US" altLang="zh-CN" sz="1800" dirty="0" err="1"/>
              <a:t>next_holder</a:t>
            </a:r>
            <a:r>
              <a:rPr lang="en-US" altLang="zh-CN" sz="1800" dirty="0"/>
              <a:t> = </a:t>
            </a:r>
            <a:r>
              <a:rPr lang="en-US" altLang="zh-CN" sz="1800" dirty="0" err="1"/>
              <a:t>new_next</a:t>
            </a:r>
            <a:r>
              <a:rPr lang="en-US" altLang="zh-CN" sz="1800" dirty="0"/>
              <a:t>; </a:t>
            </a:r>
            <a:r>
              <a:rPr lang="en-US" altLang="zh-CN" sz="1800" dirty="0">
                <a:solidFill>
                  <a:srgbClr val="00B050"/>
                </a:solidFill>
              </a:rPr>
              <a:t>// </a:t>
            </a:r>
            <a:r>
              <a:rPr lang="zh-CN" altLang="en-US" sz="1800" dirty="0">
                <a:solidFill>
                  <a:srgbClr val="00B050"/>
                </a:solidFill>
              </a:rPr>
              <a:t>更新继承者</a:t>
            </a:r>
          </a:p>
          <a:p>
            <a:r>
              <a:rPr lang="zh-CN" altLang="en-US" sz="1800" dirty="0"/>
              <a:t>        </a:t>
            </a:r>
            <a:r>
              <a:rPr lang="en-US" altLang="zh-CN" sz="1800" dirty="0" err="1"/>
              <a:t>val</a:t>
            </a:r>
            <a:r>
              <a:rPr lang="en-US" altLang="zh-CN" sz="1800" dirty="0"/>
              <a:t> = node-&gt;locked + (node-&gt;locked == 0); </a:t>
            </a:r>
          </a:p>
          <a:p>
            <a:r>
              <a:rPr lang="en-US" altLang="zh-CN" sz="1800" dirty="0"/>
              <a:t>    } </a:t>
            </a:r>
            <a:r>
              <a:rPr lang="en-US" altLang="zh-CN" sz="1800" dirty="0">
                <a:solidFill>
                  <a:srgbClr val="0070C0"/>
                </a:solidFill>
              </a:rPr>
              <a:t>else</a:t>
            </a:r>
            <a:r>
              <a:rPr lang="en-US" altLang="zh-CN" sz="1800" dirty="0"/>
              <a:t> </a:t>
            </a:r>
            <a:r>
              <a:rPr lang="en-US" altLang="zh-CN" sz="1800" dirty="0">
                <a:solidFill>
                  <a:srgbClr val="0070C0"/>
                </a:solidFill>
              </a:rPr>
              <a:t>if</a:t>
            </a:r>
            <a:r>
              <a:rPr lang="en-US" altLang="zh-CN" sz="1800" dirty="0"/>
              <a:t> (node-&gt;locked &gt; 1) {   </a:t>
            </a:r>
            <a:endParaRPr lang="zh-CN" altLang="en-US" sz="1800" dirty="0"/>
          </a:p>
          <a:p>
            <a:r>
              <a:rPr lang="zh-CN" altLang="en-US" sz="1800" dirty="0"/>
              <a:t>        </a:t>
            </a:r>
            <a:r>
              <a:rPr lang="en-US" altLang="zh-CN" sz="1800" dirty="0" err="1"/>
              <a:t>next_holder</a:t>
            </a:r>
            <a:r>
              <a:rPr lang="en-US" altLang="zh-CN" sz="1800" dirty="0"/>
              <a:t> = </a:t>
            </a:r>
            <a:r>
              <a:rPr lang="en-US" altLang="zh-CN" sz="1800" dirty="0" err="1"/>
              <a:t>decode_tail</a:t>
            </a:r>
            <a:r>
              <a:rPr lang="en-US" altLang="zh-CN" sz="1800" dirty="0"/>
              <a:t>(node-&gt;locked</a:t>
            </a:r>
            <a:r>
              <a:rPr lang="en-US" altLang="zh-CN" sz="1800" dirty="0" smtClean="0"/>
              <a:t>); </a:t>
            </a:r>
            <a:r>
              <a:rPr lang="en-US" altLang="zh-CN" sz="1800" dirty="0">
                <a:solidFill>
                  <a:srgbClr val="00B050"/>
                </a:solidFill>
              </a:rPr>
              <a:t>// </a:t>
            </a:r>
            <a:r>
              <a:rPr lang="zh-CN" altLang="en-US" sz="1800" dirty="0">
                <a:solidFill>
                  <a:srgbClr val="00B050"/>
                </a:solidFill>
              </a:rPr>
              <a:t>继承者为辅助队列的队头</a:t>
            </a:r>
            <a:endParaRPr lang="en-US" altLang="zh-CN" sz="1800" dirty="0">
              <a:solidFill>
                <a:srgbClr val="00B050"/>
              </a:solidFill>
            </a:endParaRPr>
          </a:p>
          <a:p>
            <a:r>
              <a:rPr lang="en-US" altLang="zh-CN" sz="1800" dirty="0"/>
              <a:t> </a:t>
            </a:r>
            <a:r>
              <a:rPr lang="en-US" altLang="zh-CN" sz="1800" dirty="0" smtClean="0"/>
              <a:t>       </a:t>
            </a:r>
            <a:r>
              <a:rPr lang="en-US" altLang="zh-CN" sz="1800" dirty="0" smtClean="0">
                <a:solidFill>
                  <a:srgbClr val="00B050"/>
                </a:solidFill>
              </a:rPr>
              <a:t>// </a:t>
            </a:r>
            <a:r>
              <a:rPr lang="zh-CN" altLang="en-US" sz="1800" dirty="0">
                <a:solidFill>
                  <a:srgbClr val="00B050"/>
                </a:solidFill>
              </a:rPr>
              <a:t>将原主队列的</a:t>
            </a:r>
            <a:r>
              <a:rPr lang="en-US" altLang="zh-CN" sz="1800" dirty="0">
                <a:solidFill>
                  <a:srgbClr val="00B050"/>
                </a:solidFill>
              </a:rPr>
              <a:t>next</a:t>
            </a:r>
            <a:r>
              <a:rPr lang="zh-CN" altLang="en-US" sz="1800" dirty="0">
                <a:solidFill>
                  <a:srgbClr val="00B050"/>
                </a:solidFill>
              </a:rPr>
              <a:t>连接在辅助队列的尾节点后</a:t>
            </a:r>
          </a:p>
          <a:p>
            <a:r>
              <a:rPr lang="zh-CN" altLang="en-US" sz="1800" dirty="0"/>
              <a:t>        </a:t>
            </a:r>
            <a:r>
              <a:rPr lang="en-US" altLang="zh-CN" sz="1800" dirty="0"/>
              <a:t>((</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a:t>
            </a:r>
            <a:r>
              <a:rPr lang="en-US" altLang="zh-CN" sz="1800" dirty="0" err="1"/>
              <a:t>next_holder</a:t>
            </a:r>
            <a:r>
              <a:rPr lang="en-US" altLang="zh-CN" sz="1800" dirty="0"/>
              <a:t>)-&gt;tail-&gt;</a:t>
            </a:r>
            <a:r>
              <a:rPr lang="en-US" altLang="zh-CN" sz="1800" dirty="0" err="1"/>
              <a:t>mcs.next</a:t>
            </a:r>
            <a:r>
              <a:rPr lang="en-US" altLang="zh-CN" sz="1800" dirty="0"/>
              <a:t> = next</a:t>
            </a:r>
            <a:r>
              <a:rPr lang="en-US" altLang="zh-CN" sz="1800" dirty="0" smtClean="0"/>
              <a:t>; </a:t>
            </a:r>
            <a:endParaRPr lang="en-US" altLang="zh-CN" sz="1800" dirty="0"/>
          </a:p>
          <a:p>
            <a:r>
              <a:rPr lang="en-US" altLang="zh-CN" sz="1800" dirty="0"/>
              <a:t>    }</a:t>
            </a:r>
          </a:p>
          <a:p>
            <a:r>
              <a:rPr lang="en-US" altLang="zh-CN" sz="1800" dirty="0"/>
              <a:t>    </a:t>
            </a:r>
            <a:r>
              <a:rPr lang="en-US" altLang="zh-CN" sz="1800" dirty="0" err="1"/>
              <a:t>pass_lock</a:t>
            </a:r>
            <a:r>
              <a:rPr lang="en-US" altLang="zh-CN" sz="1800" dirty="0"/>
              <a:t>: </a:t>
            </a:r>
            <a:r>
              <a:rPr lang="en-US" altLang="zh-CN" sz="1800" dirty="0">
                <a:solidFill>
                  <a:srgbClr val="00B050"/>
                </a:solidFill>
              </a:rPr>
              <a:t>// </a:t>
            </a:r>
            <a:r>
              <a:rPr lang="zh-CN" altLang="en-US" sz="1800" dirty="0">
                <a:solidFill>
                  <a:srgbClr val="00B050"/>
                </a:solidFill>
              </a:rPr>
              <a:t>将继承者的</a:t>
            </a:r>
            <a:r>
              <a:rPr lang="en-US" altLang="zh-CN" sz="1800" dirty="0">
                <a:solidFill>
                  <a:srgbClr val="00B050"/>
                </a:solidFill>
              </a:rPr>
              <a:t>locked</a:t>
            </a:r>
            <a:r>
              <a:rPr lang="zh-CN" altLang="en-US" sz="1800" dirty="0">
                <a:solidFill>
                  <a:srgbClr val="00B050"/>
                </a:solidFill>
              </a:rPr>
              <a:t>置</a:t>
            </a:r>
            <a:r>
              <a:rPr lang="en-US" altLang="zh-CN" sz="1800" dirty="0">
                <a:solidFill>
                  <a:srgbClr val="00B050"/>
                </a:solidFill>
              </a:rPr>
              <a:t>1</a:t>
            </a:r>
          </a:p>
          <a:p>
            <a:r>
              <a:rPr lang="en-US" altLang="zh-CN" sz="1800" dirty="0"/>
              <a:t>    </a:t>
            </a:r>
            <a:r>
              <a:rPr lang="en-US" altLang="zh-CN" sz="1800" dirty="0" err="1"/>
              <a:t>arch_mcs_spin_unlock_contended</a:t>
            </a:r>
            <a:r>
              <a:rPr lang="en-US" altLang="zh-CN" sz="1800" dirty="0"/>
              <a:t>(&amp;</a:t>
            </a:r>
            <a:r>
              <a:rPr lang="en-US" altLang="zh-CN" sz="1800" dirty="0" err="1"/>
              <a:t>next_holder</a:t>
            </a:r>
            <a:r>
              <a:rPr lang="en-US" altLang="zh-CN" sz="1800" dirty="0"/>
              <a:t>-&gt;locked, </a:t>
            </a:r>
            <a:r>
              <a:rPr lang="en-US" altLang="zh-CN" sz="1800" dirty="0" err="1"/>
              <a:t>val</a:t>
            </a:r>
            <a:r>
              <a:rPr lang="en-US" altLang="zh-CN" sz="1800" dirty="0"/>
              <a:t>);</a:t>
            </a:r>
          </a:p>
          <a:p>
            <a:r>
              <a:rPr lang="en-US" altLang="zh-CN" sz="1800" dirty="0"/>
              <a:t>}</a:t>
            </a:r>
          </a:p>
        </p:txBody>
      </p:sp>
    </p:spTree>
    <p:extLst>
      <p:ext uri="{BB962C8B-B14F-4D97-AF65-F5344CB8AC3E}">
        <p14:creationId xmlns:p14="http://schemas.microsoft.com/office/powerpoint/2010/main" val="1192445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cna_pass_lock</a:t>
            </a:r>
            <a:r>
              <a:rPr lang="en-US" altLang="zh-CN" dirty="0"/>
              <a:t>()</a:t>
            </a:r>
            <a:r>
              <a:rPr lang="zh-CN" altLang="en-US" dirty="0"/>
              <a:t>函数 </a:t>
            </a:r>
            <a:r>
              <a:rPr lang="en-US" altLang="zh-CN" dirty="0"/>
              <a:t>(2)</a:t>
            </a:r>
            <a:endParaRPr lang="zh-CN" altLang="en-US" dirty="0"/>
          </a:p>
        </p:txBody>
      </p:sp>
      <p:sp>
        <p:nvSpPr>
          <p:cNvPr id="3" name="Text Placeholder 2"/>
          <p:cNvSpPr>
            <a:spLocks noGrp="1"/>
          </p:cNvSpPr>
          <p:nvPr>
            <p:ph type="body" sz="quarter" idx="10"/>
          </p:nvPr>
        </p:nvSpPr>
        <p:spPr/>
        <p:txBody>
          <a:bodyPr/>
          <a:lstStyle/>
          <a:p>
            <a:r>
              <a:rPr lang="en-US" altLang="zh-CN" dirty="0"/>
              <a:t>CNA</a:t>
            </a:r>
            <a:r>
              <a:rPr lang="zh-CN" altLang="en-US" dirty="0"/>
              <a:t>与</a:t>
            </a:r>
            <a:r>
              <a:rPr lang="en-US" altLang="zh-CN" dirty="0"/>
              <a:t>MCS</a:t>
            </a:r>
            <a:r>
              <a:rPr lang="zh-CN" altLang="en-US" dirty="0"/>
              <a:t>队列的主要区别在于：在锁释放时，选择哪个节点来拿锁；</a:t>
            </a:r>
          </a:p>
          <a:p>
            <a:r>
              <a:rPr lang="zh-CN" altLang="en-US" dirty="0"/>
              <a:t>即队头在获取锁后，选择哪个节点作为队头的继承者；</a:t>
            </a:r>
          </a:p>
          <a:p>
            <a:r>
              <a:rPr lang="zh-CN" altLang="en-US" dirty="0"/>
              <a:t>在实现上，</a:t>
            </a:r>
            <a:r>
              <a:rPr lang="en-US" altLang="zh-CN" dirty="0"/>
              <a:t>NUMA-aware </a:t>
            </a:r>
            <a:r>
              <a:rPr lang="en-US" altLang="zh-CN" dirty="0" err="1"/>
              <a:t>Qspinlock</a:t>
            </a:r>
            <a:r>
              <a:rPr lang="zh-CN" altLang="en-US" dirty="0"/>
              <a:t>将</a:t>
            </a:r>
            <a:r>
              <a:rPr lang="en-US" altLang="zh-CN" dirty="0"/>
              <a:t>MCS</a:t>
            </a:r>
            <a:r>
              <a:rPr lang="zh-CN" altLang="en-US" dirty="0"/>
              <a:t>的锁传递函数</a:t>
            </a:r>
            <a:r>
              <a:rPr lang="en-US" altLang="zh-CN" dirty="0" err="1"/>
              <a:t>mcs_pass_lock</a:t>
            </a:r>
            <a:r>
              <a:rPr lang="en-US" altLang="zh-CN" dirty="0"/>
              <a:t>()</a:t>
            </a:r>
            <a:r>
              <a:rPr lang="zh-CN" altLang="en-US" dirty="0"/>
              <a:t>替换为</a:t>
            </a:r>
            <a:r>
              <a:rPr lang="en-US" altLang="zh-CN" dirty="0"/>
              <a:t>CNA</a:t>
            </a:r>
            <a:r>
              <a:rPr lang="zh-CN" altLang="en-US" dirty="0"/>
              <a:t>的锁传递函数</a:t>
            </a:r>
            <a:r>
              <a:rPr lang="en-US" altLang="zh-CN" dirty="0" err="1"/>
              <a:t>cna_pass_lock</a:t>
            </a:r>
            <a:r>
              <a:rPr lang="en-US" altLang="zh-CN" dirty="0"/>
              <a:t>()</a:t>
            </a:r>
            <a:r>
              <a:rPr lang="zh-CN" altLang="en-US" dirty="0"/>
              <a:t>。</a:t>
            </a:r>
          </a:p>
        </p:txBody>
      </p:sp>
    </p:spTree>
    <p:extLst>
      <p:ext uri="{BB962C8B-B14F-4D97-AF65-F5344CB8AC3E}">
        <p14:creationId xmlns:p14="http://schemas.microsoft.com/office/powerpoint/2010/main" val="4278700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cna_try_find_next</a:t>
            </a:r>
            <a:r>
              <a:rPr lang="en-US" altLang="zh-CN" dirty="0"/>
              <a:t>() </a:t>
            </a:r>
            <a:r>
              <a:rPr lang="zh-CN" altLang="en-US" dirty="0"/>
              <a:t>函数</a:t>
            </a:r>
          </a:p>
        </p:txBody>
      </p:sp>
      <p:sp>
        <p:nvSpPr>
          <p:cNvPr id="3" name="TextBox 2"/>
          <p:cNvSpPr txBox="1"/>
          <p:nvPr/>
        </p:nvSpPr>
        <p:spPr bwMode="auto">
          <a:xfrm>
            <a:off x="1594800" y="1952836"/>
            <a:ext cx="9349824" cy="424364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a:solidFill>
                  <a:srgbClr val="00B050"/>
                </a:solidFill>
              </a:rPr>
              <a:t>//</a:t>
            </a:r>
            <a:r>
              <a:rPr lang="zh-CN" altLang="en-US" sz="1800" dirty="0">
                <a:solidFill>
                  <a:srgbClr val="00B050"/>
                </a:solidFill>
              </a:rPr>
              <a:t>源代码： </a:t>
            </a:r>
            <a:r>
              <a:rPr lang="en-US" altLang="zh-CN" sz="1800" dirty="0">
                <a:solidFill>
                  <a:srgbClr val="00B050"/>
                </a:solidFill>
              </a:rPr>
              <a:t>kernel/locking/</a:t>
            </a:r>
            <a:r>
              <a:rPr lang="en-US" altLang="zh-CN" sz="1800" dirty="0" err="1">
                <a:solidFill>
                  <a:srgbClr val="00B050"/>
                </a:solidFill>
              </a:rPr>
              <a:t>qspinlock_cna.h</a:t>
            </a:r>
            <a:endParaRPr lang="en-US" altLang="zh-CN" sz="1800" dirty="0">
              <a:solidFill>
                <a:srgbClr val="00B050"/>
              </a:solidFill>
            </a:endParaRPr>
          </a:p>
          <a:p>
            <a:r>
              <a:rPr lang="en-US" altLang="zh-CN" sz="1800" dirty="0">
                <a:solidFill>
                  <a:srgbClr val="0070C0"/>
                </a:solidFill>
              </a:rPr>
              <a:t>static</a:t>
            </a:r>
            <a:r>
              <a:rPr lang="en-US" altLang="zh-CN" sz="1800" dirty="0"/>
              <a:t> </a:t>
            </a:r>
            <a:r>
              <a:rPr lang="en-US" altLang="zh-CN" sz="1800" dirty="0" err="1">
                <a:solidFill>
                  <a:srgbClr val="0070C0"/>
                </a:solidFill>
              </a:rPr>
              <a:t>struct</a:t>
            </a:r>
            <a:r>
              <a:rPr lang="en-US" altLang="zh-CN" sz="1800" dirty="0">
                <a:solidFill>
                  <a:srgbClr val="0070C0"/>
                </a:solidFill>
              </a:rPr>
              <a:t> </a:t>
            </a:r>
            <a:r>
              <a:rPr lang="en-US" altLang="zh-CN" sz="1800" dirty="0" err="1"/>
              <a:t>mcs_spinlock</a:t>
            </a:r>
            <a:r>
              <a:rPr lang="en-US" altLang="zh-CN" sz="1800" dirty="0"/>
              <a:t> *</a:t>
            </a:r>
            <a:r>
              <a:rPr lang="en-US" altLang="zh-CN" sz="1800" dirty="0" err="1"/>
              <a:t>cna_try_find_next</a:t>
            </a:r>
            <a:r>
              <a:rPr lang="en-US" altLang="zh-CN" sz="1800" dirty="0"/>
              <a:t>(</a:t>
            </a:r>
            <a:r>
              <a:rPr lang="en-US" altLang="zh-CN" sz="1800" dirty="0" err="1">
                <a:solidFill>
                  <a:srgbClr val="0070C0"/>
                </a:solidFill>
              </a:rPr>
              <a:t>struct</a:t>
            </a:r>
            <a:r>
              <a:rPr lang="en-US" altLang="zh-CN" sz="1800" dirty="0"/>
              <a:t> </a:t>
            </a:r>
            <a:r>
              <a:rPr lang="en-US" altLang="zh-CN" sz="1800" dirty="0" err="1"/>
              <a:t>mcs_spinlock</a:t>
            </a:r>
            <a:r>
              <a:rPr lang="en-US" altLang="zh-CN" sz="1800" dirty="0"/>
              <a:t> </a:t>
            </a:r>
            <a:r>
              <a:rPr lang="en-US" altLang="zh-CN" sz="1800" dirty="0" smtClean="0"/>
              <a:t>*</a:t>
            </a:r>
            <a:r>
              <a:rPr lang="en-US" altLang="zh-CN" sz="1800" dirty="0"/>
              <a:t>node,  </a:t>
            </a:r>
            <a:endParaRPr lang="en-US" altLang="zh-CN" sz="1800" dirty="0" smtClean="0"/>
          </a:p>
          <a:p>
            <a:r>
              <a:rPr lang="en-US" altLang="zh-CN" sz="1800" dirty="0">
                <a:solidFill>
                  <a:srgbClr val="0070C0"/>
                </a:solidFill>
              </a:rPr>
              <a:t> </a:t>
            </a:r>
            <a:r>
              <a:rPr lang="en-US" altLang="zh-CN" sz="1800" dirty="0" smtClean="0">
                <a:solidFill>
                  <a:srgbClr val="0070C0"/>
                </a:solidFill>
              </a:rPr>
              <a:t>                                                                        </a:t>
            </a:r>
            <a:r>
              <a:rPr lang="en-US" altLang="zh-CN" sz="1800" dirty="0" err="1" smtClean="0">
                <a:solidFill>
                  <a:srgbClr val="0070C0"/>
                </a:solidFill>
              </a:rPr>
              <a:t>struct</a:t>
            </a:r>
            <a:r>
              <a:rPr lang="en-US" altLang="zh-CN" sz="1800" dirty="0" smtClean="0">
                <a:solidFill>
                  <a:srgbClr val="0070C0"/>
                </a:solidFill>
              </a:rPr>
              <a:t> </a:t>
            </a:r>
            <a:r>
              <a:rPr lang="en-US" altLang="zh-CN" sz="1800" dirty="0" err="1"/>
              <a:t>mcs_spinlock</a:t>
            </a:r>
            <a:r>
              <a:rPr lang="en-US" altLang="zh-CN" sz="1800" dirty="0"/>
              <a:t> *next</a:t>
            </a:r>
            <a:r>
              <a:rPr lang="en-US" altLang="zh-CN" sz="1800" dirty="0" smtClean="0"/>
              <a:t>) {</a:t>
            </a:r>
            <a:endParaRPr lang="en-US" altLang="zh-CN" sz="1800" dirty="0"/>
          </a:p>
          <a:p>
            <a:r>
              <a:rPr lang="en-US" altLang="zh-CN" sz="1800" dirty="0" smtClean="0"/>
              <a:t>    ......</a:t>
            </a:r>
            <a:endParaRPr lang="en-US" altLang="zh-CN" sz="1800" dirty="0"/>
          </a:p>
          <a:p>
            <a:r>
              <a:rPr lang="en-US" altLang="zh-CN" sz="1800" dirty="0" smtClean="0"/>
              <a:t>    </a:t>
            </a:r>
            <a:r>
              <a:rPr lang="en-US" altLang="zh-CN" sz="1800" dirty="0" err="1" smtClean="0">
                <a:solidFill>
                  <a:srgbClr val="0070C0"/>
                </a:solidFill>
              </a:rPr>
              <a:t>int</a:t>
            </a:r>
            <a:r>
              <a:rPr lang="en-US" altLang="zh-CN" sz="1800" dirty="0" smtClean="0">
                <a:solidFill>
                  <a:srgbClr val="0070C0"/>
                </a:solidFill>
              </a:rPr>
              <a:t> </a:t>
            </a:r>
            <a:r>
              <a:rPr lang="en-US" altLang="zh-CN" sz="1800" dirty="0" err="1"/>
              <a:t>my_numa_node</a:t>
            </a:r>
            <a:r>
              <a:rPr lang="en-US" altLang="zh-CN" sz="1800" dirty="0"/>
              <a:t> = </a:t>
            </a:r>
            <a:r>
              <a:rPr lang="en-US" altLang="zh-CN" sz="1800" dirty="0" err="1"/>
              <a:t>cn</a:t>
            </a:r>
            <a:r>
              <a:rPr lang="en-US" altLang="zh-CN" sz="1800" dirty="0"/>
              <a:t>-&gt;</a:t>
            </a:r>
            <a:r>
              <a:rPr lang="en-US" altLang="zh-CN" sz="1800" dirty="0" err="1"/>
              <a:t>numa_node</a:t>
            </a:r>
            <a:r>
              <a:rPr lang="en-US" altLang="zh-CN" sz="1800" dirty="0"/>
              <a:t>;     </a:t>
            </a:r>
            <a:r>
              <a:rPr lang="en-US" altLang="zh-CN" sz="1800" dirty="0">
                <a:solidFill>
                  <a:srgbClr val="00B050"/>
                </a:solidFill>
              </a:rPr>
              <a:t>// </a:t>
            </a:r>
            <a:r>
              <a:rPr lang="zh-CN" altLang="en-US" sz="1800" dirty="0">
                <a:solidFill>
                  <a:srgbClr val="00B050"/>
                </a:solidFill>
              </a:rPr>
              <a:t>当前的</a:t>
            </a:r>
            <a:r>
              <a:rPr lang="en-US" altLang="zh-CN" sz="1800" dirty="0" err="1">
                <a:solidFill>
                  <a:srgbClr val="00B050"/>
                </a:solidFill>
              </a:rPr>
              <a:t>numa</a:t>
            </a:r>
            <a:r>
              <a:rPr lang="zh-CN" altLang="en-US" sz="1800" dirty="0">
                <a:solidFill>
                  <a:srgbClr val="00B050"/>
                </a:solidFill>
              </a:rPr>
              <a:t>节点序号</a:t>
            </a:r>
          </a:p>
          <a:p>
            <a:r>
              <a:rPr lang="zh-CN" altLang="en-US" sz="1800" dirty="0" smtClean="0"/>
              <a:t>    </a:t>
            </a:r>
            <a:r>
              <a:rPr lang="en-US" altLang="zh-CN" sz="1800" dirty="0" smtClean="0">
                <a:solidFill>
                  <a:srgbClr val="0070C0"/>
                </a:solidFill>
              </a:rPr>
              <a:t>if</a:t>
            </a:r>
            <a:r>
              <a:rPr lang="en-US" altLang="zh-CN" sz="1800" dirty="0" smtClean="0"/>
              <a:t> </a:t>
            </a:r>
            <a:r>
              <a:rPr lang="en-US" altLang="zh-CN" sz="1800" dirty="0"/>
              <a:t>(</a:t>
            </a:r>
            <a:r>
              <a:rPr lang="en-US" altLang="zh-CN" sz="1800" dirty="0" err="1"/>
              <a:t>cni</a:t>
            </a:r>
            <a:r>
              <a:rPr lang="en-US" altLang="zh-CN" sz="1800" dirty="0"/>
              <a:t>-&gt;</a:t>
            </a:r>
            <a:r>
              <a:rPr lang="en-US" altLang="zh-CN" sz="1800" dirty="0" err="1"/>
              <a:t>numa_node</a:t>
            </a:r>
            <a:r>
              <a:rPr lang="en-US" altLang="zh-CN" sz="1800" dirty="0"/>
              <a:t> == </a:t>
            </a:r>
            <a:r>
              <a:rPr lang="en-US" altLang="zh-CN" sz="1800" dirty="0" err="1"/>
              <a:t>my_numa_node</a:t>
            </a:r>
            <a:r>
              <a:rPr lang="en-US" altLang="zh-CN" sz="1800" dirty="0"/>
              <a:t>)   </a:t>
            </a:r>
            <a:r>
              <a:rPr lang="en-US" altLang="zh-CN" sz="1800" dirty="0">
                <a:solidFill>
                  <a:srgbClr val="00B050"/>
                </a:solidFill>
              </a:rPr>
              <a:t>// </a:t>
            </a:r>
            <a:r>
              <a:rPr lang="zh-CN" altLang="en-US" sz="1800" dirty="0">
                <a:solidFill>
                  <a:srgbClr val="00B050"/>
                </a:solidFill>
              </a:rPr>
              <a:t>如果后继节点是继承者</a:t>
            </a:r>
          </a:p>
          <a:p>
            <a:r>
              <a:rPr lang="zh-CN" altLang="en-US" sz="1800" dirty="0" smtClean="0"/>
              <a:t>        </a:t>
            </a:r>
            <a:r>
              <a:rPr lang="en-US" altLang="zh-CN" sz="1800" dirty="0" smtClean="0">
                <a:solidFill>
                  <a:srgbClr val="0070C0"/>
                </a:solidFill>
              </a:rPr>
              <a:t>return</a:t>
            </a:r>
            <a:r>
              <a:rPr lang="en-US" altLang="zh-CN" sz="1800" dirty="0" smtClean="0"/>
              <a:t> </a:t>
            </a:r>
            <a:r>
              <a:rPr lang="en-US" altLang="zh-CN" sz="1800" dirty="0"/>
              <a:t>next;  </a:t>
            </a:r>
            <a:r>
              <a:rPr lang="en-US" altLang="zh-CN" sz="1800" dirty="0">
                <a:solidFill>
                  <a:srgbClr val="00B050"/>
                </a:solidFill>
              </a:rPr>
              <a:t>//</a:t>
            </a:r>
            <a:r>
              <a:rPr lang="zh-CN" altLang="en-US" sz="1800" dirty="0">
                <a:solidFill>
                  <a:srgbClr val="00B050"/>
                </a:solidFill>
              </a:rPr>
              <a:t>直接返回</a:t>
            </a:r>
          </a:p>
          <a:p>
            <a:r>
              <a:rPr lang="zh-CN" altLang="en-US" sz="1800" dirty="0" smtClean="0"/>
              <a:t>    </a:t>
            </a:r>
            <a:r>
              <a:rPr lang="en-US" altLang="zh-CN" sz="1800" dirty="0" smtClean="0">
                <a:solidFill>
                  <a:srgbClr val="00B050"/>
                </a:solidFill>
              </a:rPr>
              <a:t>//</a:t>
            </a:r>
            <a:r>
              <a:rPr lang="zh-CN" altLang="en-US" sz="1800" dirty="0">
                <a:solidFill>
                  <a:srgbClr val="00B050"/>
                </a:solidFill>
              </a:rPr>
              <a:t>使用</a:t>
            </a:r>
            <a:r>
              <a:rPr lang="en-US" altLang="zh-CN" sz="1800" dirty="0">
                <a:solidFill>
                  <a:srgbClr val="00B050"/>
                </a:solidFill>
              </a:rPr>
              <a:t>first</a:t>
            </a:r>
            <a:r>
              <a:rPr lang="zh-CN" altLang="en-US" sz="1800" dirty="0">
                <a:solidFill>
                  <a:srgbClr val="00B050"/>
                </a:solidFill>
              </a:rPr>
              <a:t>记录第一个需要移动的等待者，</a:t>
            </a:r>
            <a:r>
              <a:rPr lang="en-US" altLang="zh-CN" sz="1800" dirty="0">
                <a:solidFill>
                  <a:srgbClr val="00B050"/>
                </a:solidFill>
              </a:rPr>
              <a:t>last</a:t>
            </a:r>
            <a:r>
              <a:rPr lang="zh-CN" altLang="en-US" sz="1800" dirty="0">
                <a:solidFill>
                  <a:srgbClr val="00B050"/>
                </a:solidFill>
              </a:rPr>
              <a:t>记录最后一个需要移动的等待者</a:t>
            </a:r>
          </a:p>
          <a:p>
            <a:r>
              <a:rPr lang="zh-CN" altLang="en-US" sz="1800" dirty="0" smtClean="0"/>
              <a:t>    </a:t>
            </a:r>
            <a:r>
              <a:rPr lang="en-US" altLang="zh-CN" sz="1800" dirty="0" smtClean="0">
                <a:solidFill>
                  <a:srgbClr val="0070C0"/>
                </a:solidFill>
              </a:rPr>
              <a:t>for</a:t>
            </a:r>
            <a:r>
              <a:rPr lang="en-US" altLang="zh-CN" sz="1800" dirty="0" smtClean="0"/>
              <a:t> </a:t>
            </a:r>
            <a:r>
              <a:rPr lang="en-US" altLang="zh-CN" sz="1800" dirty="0"/>
              <a:t>(first = </a:t>
            </a:r>
            <a:r>
              <a:rPr lang="en-US" altLang="zh-CN" sz="1800" dirty="0" err="1"/>
              <a:t>cni</a:t>
            </a:r>
            <a:r>
              <a:rPr lang="en-US" altLang="zh-CN" sz="1800" dirty="0" smtClean="0"/>
              <a:t>; </a:t>
            </a:r>
            <a:endParaRPr lang="en-US" altLang="zh-CN" sz="1800" dirty="0"/>
          </a:p>
          <a:p>
            <a:r>
              <a:rPr lang="en-US" altLang="zh-CN" sz="1800" dirty="0" smtClean="0"/>
              <a:t>        </a:t>
            </a:r>
            <a:r>
              <a:rPr lang="en-US" altLang="zh-CN" sz="1800" dirty="0" err="1" smtClean="0"/>
              <a:t>cni</a:t>
            </a:r>
            <a:r>
              <a:rPr lang="en-US" altLang="zh-CN" sz="1800" dirty="0" smtClean="0"/>
              <a:t> </a:t>
            </a:r>
            <a:r>
              <a:rPr lang="en-US" altLang="zh-CN" sz="1800" dirty="0"/>
              <a:t>&amp;&amp; </a:t>
            </a:r>
            <a:r>
              <a:rPr lang="en-US" altLang="zh-CN" sz="1800" dirty="0" err="1"/>
              <a:t>cni</a:t>
            </a:r>
            <a:r>
              <a:rPr lang="en-US" altLang="zh-CN" sz="1800" dirty="0"/>
              <a:t>-&gt;</a:t>
            </a:r>
            <a:r>
              <a:rPr lang="en-US" altLang="zh-CN" sz="1800" dirty="0" err="1"/>
              <a:t>numa_node</a:t>
            </a:r>
            <a:r>
              <a:rPr lang="en-US" altLang="zh-CN" sz="1800" dirty="0"/>
              <a:t> != </a:t>
            </a:r>
            <a:r>
              <a:rPr lang="en-US" altLang="zh-CN" sz="1800" dirty="0" err="1"/>
              <a:t>my_numa_node</a:t>
            </a:r>
            <a:r>
              <a:rPr lang="en-US" altLang="zh-CN" sz="1800" dirty="0"/>
              <a:t>;</a:t>
            </a:r>
          </a:p>
          <a:p>
            <a:r>
              <a:rPr lang="en-US" altLang="zh-CN" sz="1800" dirty="0" smtClean="0"/>
              <a:t>        last </a:t>
            </a:r>
            <a:r>
              <a:rPr lang="en-US" altLang="zh-CN" sz="1800" dirty="0"/>
              <a:t>= </a:t>
            </a:r>
            <a:r>
              <a:rPr lang="en-US" altLang="zh-CN" sz="1800" dirty="0" err="1"/>
              <a:t>cni</a:t>
            </a:r>
            <a:r>
              <a:rPr lang="en-US" altLang="zh-CN" sz="1800" dirty="0"/>
              <a:t>, </a:t>
            </a:r>
            <a:r>
              <a:rPr lang="en-US" altLang="zh-CN" sz="1800" dirty="0" err="1"/>
              <a:t>cni</a:t>
            </a:r>
            <a:r>
              <a:rPr lang="en-US" altLang="zh-CN" sz="1800" dirty="0"/>
              <a:t> =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*)READ_ONCE(</a:t>
            </a:r>
            <a:r>
              <a:rPr lang="en-US" altLang="zh-CN" sz="1800" dirty="0" err="1"/>
              <a:t>cni</a:t>
            </a:r>
            <a:r>
              <a:rPr lang="en-US" altLang="zh-CN" sz="1800" dirty="0"/>
              <a:t>-&gt;</a:t>
            </a:r>
            <a:r>
              <a:rPr lang="en-US" altLang="zh-CN" sz="1800" dirty="0" err="1"/>
              <a:t>mcs.next</a:t>
            </a:r>
            <a:r>
              <a:rPr lang="en-US" altLang="zh-CN" sz="1800" dirty="0"/>
              <a:t>))</a:t>
            </a:r>
            <a:r>
              <a:rPr lang="zh-CN" altLang="en-US" sz="1800" dirty="0"/>
              <a:t>；</a:t>
            </a:r>
          </a:p>
          <a:p>
            <a:r>
              <a:rPr lang="zh-CN" altLang="en-US" sz="1800" dirty="0" smtClean="0"/>
              <a:t>    </a:t>
            </a:r>
            <a:r>
              <a:rPr lang="en-US" altLang="zh-CN" sz="1800" dirty="0" smtClean="0">
                <a:solidFill>
                  <a:srgbClr val="0070C0"/>
                </a:solidFill>
              </a:rPr>
              <a:t>if</a:t>
            </a:r>
            <a:r>
              <a:rPr lang="en-US" altLang="zh-CN" sz="1800" dirty="0" smtClean="0"/>
              <a:t> </a:t>
            </a:r>
            <a:r>
              <a:rPr lang="en-US" altLang="zh-CN" sz="1800" dirty="0"/>
              <a:t>(</a:t>
            </a:r>
            <a:r>
              <a:rPr lang="en-US" altLang="zh-CN" sz="1800" dirty="0" err="1"/>
              <a:t>cni</a:t>
            </a:r>
            <a:r>
              <a:rPr lang="en-US" altLang="zh-CN" sz="1800" dirty="0"/>
              <a:t> &amp;&amp; last)  </a:t>
            </a:r>
            <a:r>
              <a:rPr lang="en-US" altLang="zh-CN" sz="1800" dirty="0">
                <a:solidFill>
                  <a:srgbClr val="00B050"/>
                </a:solidFill>
              </a:rPr>
              <a:t>//</a:t>
            </a:r>
            <a:r>
              <a:rPr lang="zh-CN" altLang="en-US" sz="1800" dirty="0">
                <a:solidFill>
                  <a:srgbClr val="00B050"/>
                </a:solidFill>
              </a:rPr>
              <a:t>找到锁的继承者</a:t>
            </a:r>
          </a:p>
          <a:p>
            <a:r>
              <a:rPr lang="zh-CN" altLang="en-US" sz="1800" dirty="0" smtClean="0"/>
              <a:t>        </a:t>
            </a:r>
            <a:r>
              <a:rPr lang="en-US" altLang="zh-CN" sz="1800" dirty="0" err="1" smtClean="0"/>
              <a:t>cna_splice_tail</a:t>
            </a:r>
            <a:r>
              <a:rPr lang="en-US" altLang="zh-CN" sz="1800" dirty="0" smtClean="0"/>
              <a:t>(</a:t>
            </a:r>
            <a:r>
              <a:rPr lang="en-US" altLang="zh-CN" sz="1800" dirty="0" err="1" smtClean="0"/>
              <a:t>cn</a:t>
            </a:r>
            <a:r>
              <a:rPr lang="en-US" altLang="zh-CN" sz="1800" dirty="0"/>
              <a:t>, first, last); </a:t>
            </a:r>
            <a:r>
              <a:rPr lang="en-US" altLang="zh-CN" sz="1800" dirty="0">
                <a:solidFill>
                  <a:srgbClr val="00B050"/>
                </a:solidFill>
              </a:rPr>
              <a:t>// </a:t>
            </a:r>
            <a:r>
              <a:rPr lang="zh-CN" altLang="en-US" sz="1800" dirty="0">
                <a:solidFill>
                  <a:srgbClr val="00B050"/>
                </a:solidFill>
              </a:rPr>
              <a:t>更新主队列与辅助队列</a:t>
            </a:r>
          </a:p>
          <a:p>
            <a:r>
              <a:rPr lang="zh-CN" altLang="en-US" sz="1800" dirty="0" smtClean="0"/>
              <a:t>    </a:t>
            </a:r>
            <a:r>
              <a:rPr lang="en-US" altLang="zh-CN" sz="1800" dirty="0" smtClean="0">
                <a:solidFill>
                  <a:srgbClr val="0070C0"/>
                </a:solidFill>
              </a:rPr>
              <a:t>return</a:t>
            </a:r>
            <a:r>
              <a:rPr lang="en-US" altLang="zh-CN" sz="1800" dirty="0" smtClean="0"/>
              <a:t> </a:t>
            </a:r>
            <a:r>
              <a:rPr lang="en-US" altLang="zh-CN" sz="1800" dirty="0"/>
              <a:t>(</a:t>
            </a:r>
            <a:r>
              <a:rPr lang="en-US" altLang="zh-CN" sz="1800" dirty="0" err="1"/>
              <a:t>struct</a:t>
            </a:r>
            <a:r>
              <a:rPr lang="en-US" altLang="zh-CN" sz="1800" dirty="0"/>
              <a:t> </a:t>
            </a:r>
            <a:r>
              <a:rPr lang="en-US" altLang="zh-CN" sz="1800" dirty="0" err="1"/>
              <a:t>mcs_spinlock</a:t>
            </a:r>
            <a:r>
              <a:rPr lang="en-US" altLang="zh-CN" sz="1800" dirty="0"/>
              <a:t> *)</a:t>
            </a:r>
            <a:r>
              <a:rPr lang="en-US" altLang="zh-CN" sz="1800" dirty="0" err="1"/>
              <a:t>cni</a:t>
            </a:r>
            <a:r>
              <a:rPr lang="en-US" altLang="zh-CN" sz="1800" dirty="0"/>
              <a:t>;  </a:t>
            </a:r>
            <a:r>
              <a:rPr lang="en-US" altLang="zh-CN" sz="1800" dirty="0">
                <a:solidFill>
                  <a:srgbClr val="00B050"/>
                </a:solidFill>
              </a:rPr>
              <a:t>//</a:t>
            </a:r>
            <a:r>
              <a:rPr lang="zh-CN" altLang="en-US" sz="1800" dirty="0">
                <a:solidFill>
                  <a:srgbClr val="00B050"/>
                </a:solidFill>
              </a:rPr>
              <a:t>返回找到的继承者</a:t>
            </a:r>
          </a:p>
          <a:p>
            <a:r>
              <a:rPr lang="en-US" altLang="zh-CN" sz="1800" dirty="0"/>
              <a:t>}</a:t>
            </a:r>
          </a:p>
        </p:txBody>
      </p:sp>
      <p:sp>
        <p:nvSpPr>
          <p:cNvPr id="4" name="文本占位符 3"/>
          <p:cNvSpPr txBox="1">
            <a:spLocks/>
          </p:cNvSpPr>
          <p:nvPr/>
        </p:nvSpPr>
        <p:spPr>
          <a:xfrm>
            <a:off x="1594800" y="1196752"/>
            <a:ext cx="9349824" cy="576064"/>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dirty="0"/>
              <a:t>在找到继承者之后，一次性对主队列与辅助队列进行更</a:t>
            </a:r>
            <a:r>
              <a:rPr lang="zh-CN" altLang="en-US" dirty="0" smtClean="0"/>
              <a:t>新：</a:t>
            </a:r>
            <a:endParaRPr lang="en-US" altLang="zh-CN" kern="0" dirty="0"/>
          </a:p>
        </p:txBody>
      </p:sp>
    </p:spTree>
    <p:extLst>
      <p:ext uri="{BB962C8B-B14F-4D97-AF65-F5344CB8AC3E}">
        <p14:creationId xmlns:p14="http://schemas.microsoft.com/office/powerpoint/2010/main" val="3127207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cna_splice_tail</a:t>
            </a:r>
            <a:r>
              <a:rPr lang="en-US" altLang="zh-CN" dirty="0"/>
              <a:t>() </a:t>
            </a:r>
            <a:r>
              <a:rPr lang="zh-CN" altLang="en-US" dirty="0"/>
              <a:t>函数</a:t>
            </a:r>
          </a:p>
        </p:txBody>
      </p:sp>
      <p:sp>
        <p:nvSpPr>
          <p:cNvPr id="3" name="TextBox 2"/>
          <p:cNvSpPr txBox="1"/>
          <p:nvPr/>
        </p:nvSpPr>
        <p:spPr bwMode="auto">
          <a:xfrm>
            <a:off x="1594800" y="1814336"/>
            <a:ext cx="9349824" cy="452064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a:solidFill>
                  <a:srgbClr val="00B050"/>
                </a:solidFill>
              </a:rPr>
              <a:t>//</a:t>
            </a:r>
            <a:r>
              <a:rPr lang="zh-CN" altLang="en-US" sz="1800" dirty="0">
                <a:solidFill>
                  <a:srgbClr val="00B050"/>
                </a:solidFill>
              </a:rPr>
              <a:t>源代码：</a:t>
            </a:r>
            <a:r>
              <a:rPr lang="en-US" altLang="zh-CN" sz="1800" dirty="0">
                <a:solidFill>
                  <a:srgbClr val="00B050"/>
                </a:solidFill>
              </a:rPr>
              <a:t>kernel/locking/</a:t>
            </a:r>
            <a:r>
              <a:rPr lang="en-US" altLang="zh-CN" sz="1800" dirty="0" err="1">
                <a:solidFill>
                  <a:srgbClr val="00B050"/>
                </a:solidFill>
              </a:rPr>
              <a:t>qspinlock_cna.h</a:t>
            </a:r>
            <a:endParaRPr lang="en-US" altLang="zh-CN" sz="1800" dirty="0">
              <a:solidFill>
                <a:srgbClr val="00B050"/>
              </a:solidFill>
            </a:endParaRPr>
          </a:p>
          <a:p>
            <a:r>
              <a:rPr lang="en-US" altLang="zh-CN" sz="1800" dirty="0">
                <a:solidFill>
                  <a:srgbClr val="0070C0"/>
                </a:solidFill>
              </a:rPr>
              <a:t>static</a:t>
            </a:r>
            <a:r>
              <a:rPr lang="en-US" altLang="zh-CN" sz="1800" dirty="0"/>
              <a:t> </a:t>
            </a:r>
            <a:r>
              <a:rPr lang="en-US" altLang="zh-CN" sz="1800" dirty="0">
                <a:solidFill>
                  <a:srgbClr val="0070C0"/>
                </a:solidFill>
              </a:rPr>
              <a:t>void</a:t>
            </a:r>
            <a:r>
              <a:rPr lang="en-US" altLang="zh-CN" sz="1800" dirty="0"/>
              <a:t> </a:t>
            </a:r>
            <a:r>
              <a:rPr lang="en-US" altLang="zh-CN" sz="1800" dirty="0" err="1"/>
              <a:t>cna_splice_tail</a:t>
            </a:r>
            <a:r>
              <a:rPr lang="en-US" altLang="zh-CN" sz="1800" dirty="0">
                <a:solidFill>
                  <a:srgbClr val="0070C0"/>
                </a:solidFill>
              </a:rPr>
              <a:t>(</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a:t>
            </a:r>
            <a:r>
              <a:rPr lang="en-US" altLang="zh-CN" sz="1800" dirty="0" err="1"/>
              <a:t>cn</a:t>
            </a:r>
            <a:r>
              <a:rPr lang="en-US" altLang="zh-CN" sz="1800" dirty="0" smtClean="0"/>
              <a:t>, </a:t>
            </a:r>
            <a:r>
              <a:rPr lang="en-US" altLang="zh-CN" sz="1800" dirty="0" err="1" smtClean="0">
                <a:solidFill>
                  <a:srgbClr val="0070C0"/>
                </a:solidFill>
              </a:rPr>
              <a:t>struct</a:t>
            </a:r>
            <a:r>
              <a:rPr lang="en-US" altLang="zh-CN" sz="1800" dirty="0" smtClean="0">
                <a:solidFill>
                  <a:srgbClr val="0070C0"/>
                </a:solidFill>
              </a:rPr>
              <a:t> </a:t>
            </a:r>
            <a:r>
              <a:rPr lang="en-US" altLang="zh-CN" sz="1800" dirty="0" err="1"/>
              <a:t>cna_node</a:t>
            </a:r>
            <a:r>
              <a:rPr lang="en-US" altLang="zh-CN" sz="1800" dirty="0"/>
              <a:t> *first,</a:t>
            </a:r>
          </a:p>
          <a:p>
            <a:r>
              <a:rPr lang="en-US" altLang="zh-CN" sz="1800" dirty="0"/>
              <a:t>                           </a:t>
            </a:r>
            <a:r>
              <a:rPr lang="en-US" altLang="zh-CN" sz="1800" dirty="0" smtClean="0"/>
              <a:t>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*last) {</a:t>
            </a:r>
          </a:p>
          <a:p>
            <a:r>
              <a:rPr lang="en-US" altLang="zh-CN" sz="1800" dirty="0"/>
              <a:t>    </a:t>
            </a:r>
            <a:r>
              <a:rPr lang="en-US" altLang="zh-CN" sz="1800" dirty="0" err="1"/>
              <a:t>cn</a:t>
            </a:r>
            <a:r>
              <a:rPr lang="en-US" altLang="zh-CN" sz="1800" dirty="0"/>
              <a:t>-&gt;</a:t>
            </a:r>
            <a:r>
              <a:rPr lang="en-US" altLang="zh-CN" sz="1800" dirty="0" err="1"/>
              <a:t>mcs.next</a:t>
            </a:r>
            <a:r>
              <a:rPr lang="en-US" altLang="zh-CN" sz="1800" dirty="0"/>
              <a:t> = last-&gt;</a:t>
            </a:r>
            <a:r>
              <a:rPr lang="en-US" altLang="zh-CN" sz="1800" dirty="0" err="1"/>
              <a:t>mcs.next</a:t>
            </a:r>
            <a:r>
              <a:rPr lang="en-US" altLang="zh-CN" sz="1800" dirty="0"/>
              <a:t>; </a:t>
            </a:r>
            <a:r>
              <a:rPr lang="en-US" altLang="zh-CN" sz="1800" dirty="0">
                <a:solidFill>
                  <a:srgbClr val="00B050"/>
                </a:solidFill>
              </a:rPr>
              <a:t>// </a:t>
            </a:r>
            <a:r>
              <a:rPr lang="zh-CN" altLang="en-US" sz="1800" dirty="0">
                <a:solidFill>
                  <a:srgbClr val="00B050"/>
                </a:solidFill>
              </a:rPr>
              <a:t>更新主队列</a:t>
            </a:r>
          </a:p>
          <a:p>
            <a:r>
              <a:rPr lang="zh-CN" altLang="en-US" sz="1800" dirty="0"/>
              <a:t>    </a:t>
            </a:r>
            <a:r>
              <a:rPr lang="en-US" altLang="zh-CN" sz="1800" dirty="0"/>
              <a:t>last-&gt;</a:t>
            </a:r>
            <a:r>
              <a:rPr lang="en-US" altLang="zh-CN" sz="1800" dirty="0" err="1"/>
              <a:t>mcs.next</a:t>
            </a:r>
            <a:r>
              <a:rPr lang="en-US" altLang="zh-CN" sz="1800" dirty="0"/>
              <a:t> = </a:t>
            </a:r>
            <a:r>
              <a:rPr lang="en-US" altLang="zh-CN" sz="1800" dirty="0">
                <a:solidFill>
                  <a:srgbClr val="0070C0"/>
                </a:solidFill>
              </a:rPr>
              <a:t>NULL</a:t>
            </a:r>
            <a:r>
              <a:rPr lang="en-US" altLang="zh-CN" sz="1800" dirty="0"/>
              <a:t>; </a:t>
            </a:r>
            <a:r>
              <a:rPr lang="en-US" altLang="zh-CN" sz="1800" dirty="0">
                <a:solidFill>
                  <a:srgbClr val="00B050"/>
                </a:solidFill>
              </a:rPr>
              <a:t>// </a:t>
            </a:r>
            <a:r>
              <a:rPr lang="zh-CN" altLang="en-US" sz="1800" dirty="0">
                <a:solidFill>
                  <a:srgbClr val="00B050"/>
                </a:solidFill>
              </a:rPr>
              <a:t>清除</a:t>
            </a:r>
            <a:r>
              <a:rPr lang="en-US" altLang="zh-CN" sz="1800" dirty="0">
                <a:solidFill>
                  <a:srgbClr val="00B050"/>
                </a:solidFill>
              </a:rPr>
              <a:t>last</a:t>
            </a:r>
            <a:r>
              <a:rPr lang="zh-CN" altLang="en-US" sz="1800" dirty="0">
                <a:solidFill>
                  <a:srgbClr val="00B050"/>
                </a:solidFill>
              </a:rPr>
              <a:t>的</a:t>
            </a:r>
            <a:r>
              <a:rPr lang="en-US" altLang="zh-CN" sz="1800" dirty="0">
                <a:solidFill>
                  <a:srgbClr val="00B050"/>
                </a:solidFill>
              </a:rPr>
              <a:t>next</a:t>
            </a:r>
            <a:r>
              <a:rPr lang="zh-CN" altLang="en-US" sz="1800" dirty="0">
                <a:solidFill>
                  <a:srgbClr val="00B050"/>
                </a:solidFill>
              </a:rPr>
              <a:t>指针</a:t>
            </a:r>
          </a:p>
          <a:p>
            <a:r>
              <a:rPr lang="zh-CN" altLang="en-US" sz="1800" dirty="0"/>
              <a:t>    </a:t>
            </a:r>
            <a:r>
              <a:rPr lang="en-US" altLang="zh-CN" sz="1800" dirty="0">
                <a:solidFill>
                  <a:srgbClr val="0070C0"/>
                </a:solidFill>
              </a:rPr>
              <a:t>if</a:t>
            </a:r>
            <a:r>
              <a:rPr lang="en-US" altLang="zh-CN" sz="1800" dirty="0"/>
              <a:t> (</a:t>
            </a:r>
            <a:r>
              <a:rPr lang="en-US" altLang="zh-CN" sz="1800" dirty="0" err="1"/>
              <a:t>cn</a:t>
            </a:r>
            <a:r>
              <a:rPr lang="en-US" altLang="zh-CN" sz="1800" dirty="0"/>
              <a:t>-&gt;</a:t>
            </a:r>
            <a:r>
              <a:rPr lang="en-US" altLang="zh-CN" sz="1800" dirty="0" err="1"/>
              <a:t>mcs.locked</a:t>
            </a:r>
            <a:r>
              <a:rPr lang="en-US" altLang="zh-CN" sz="1800" dirty="0"/>
              <a:t> &lt;= 1) { </a:t>
            </a:r>
            <a:r>
              <a:rPr lang="en-US" altLang="zh-CN" sz="1800" dirty="0">
                <a:solidFill>
                  <a:srgbClr val="00B050"/>
                </a:solidFill>
              </a:rPr>
              <a:t>// </a:t>
            </a:r>
            <a:r>
              <a:rPr lang="zh-CN" altLang="en-US" sz="1800" dirty="0">
                <a:solidFill>
                  <a:srgbClr val="00B050"/>
                </a:solidFill>
              </a:rPr>
              <a:t>辅助队列为空</a:t>
            </a:r>
          </a:p>
          <a:p>
            <a:r>
              <a:rPr lang="zh-CN" altLang="en-US" sz="1800" dirty="0"/>
              <a:t>        </a:t>
            </a:r>
            <a:r>
              <a:rPr lang="en-US" altLang="zh-CN" sz="1800" dirty="0"/>
              <a:t>first-&gt;tail = last; </a:t>
            </a:r>
            <a:r>
              <a:rPr lang="en-US" altLang="zh-CN" sz="1800" dirty="0">
                <a:solidFill>
                  <a:srgbClr val="00B050"/>
                </a:solidFill>
              </a:rPr>
              <a:t>// </a:t>
            </a:r>
            <a:r>
              <a:rPr lang="zh-CN" altLang="en-US" sz="1800" dirty="0">
                <a:solidFill>
                  <a:srgbClr val="00B050"/>
                </a:solidFill>
              </a:rPr>
              <a:t>设置辅助队列尾结点</a:t>
            </a:r>
          </a:p>
          <a:p>
            <a:r>
              <a:rPr lang="zh-CN" altLang="en-US" sz="1800" dirty="0"/>
              <a:t>        </a:t>
            </a:r>
            <a:r>
              <a:rPr lang="en-US" altLang="zh-CN" sz="1800" dirty="0" err="1"/>
              <a:t>cn</a:t>
            </a:r>
            <a:r>
              <a:rPr lang="en-US" altLang="zh-CN" sz="1800" dirty="0"/>
              <a:t>-&gt;</a:t>
            </a:r>
            <a:r>
              <a:rPr lang="en-US" altLang="zh-CN" sz="1800" dirty="0" err="1"/>
              <a:t>mcs.locked</a:t>
            </a:r>
            <a:r>
              <a:rPr lang="en-US" altLang="zh-CN" sz="1800" dirty="0"/>
              <a:t> = first-&gt;</a:t>
            </a:r>
            <a:r>
              <a:rPr lang="en-US" altLang="zh-CN" sz="1800" dirty="0" err="1"/>
              <a:t>encoded_tail</a:t>
            </a:r>
            <a:r>
              <a:rPr lang="en-US" altLang="zh-CN" sz="1800" dirty="0"/>
              <a:t>; </a:t>
            </a:r>
            <a:r>
              <a:rPr lang="en-US" altLang="zh-CN" sz="1800" dirty="0">
                <a:solidFill>
                  <a:srgbClr val="00B050"/>
                </a:solidFill>
              </a:rPr>
              <a:t>// </a:t>
            </a:r>
            <a:r>
              <a:rPr lang="zh-CN" altLang="en-US" sz="1800" dirty="0">
                <a:solidFill>
                  <a:srgbClr val="00B050"/>
                </a:solidFill>
              </a:rPr>
              <a:t>存储辅助队列头节点的位置</a:t>
            </a:r>
          </a:p>
          <a:p>
            <a:r>
              <a:rPr lang="zh-CN" altLang="en-US" sz="1800" dirty="0"/>
              <a:t>    </a:t>
            </a:r>
            <a:r>
              <a:rPr lang="en-US" altLang="zh-CN" sz="1800" dirty="0"/>
              <a:t>} </a:t>
            </a:r>
            <a:r>
              <a:rPr lang="en-US" altLang="zh-CN" sz="1800" dirty="0">
                <a:solidFill>
                  <a:srgbClr val="0070C0"/>
                </a:solidFill>
              </a:rPr>
              <a:t>else</a:t>
            </a:r>
            <a:r>
              <a:rPr lang="en-US" altLang="zh-CN" sz="1800" dirty="0"/>
              <a:t> {</a:t>
            </a:r>
          </a:p>
          <a:p>
            <a:r>
              <a:rPr lang="en-US" altLang="zh-CN" sz="1800" dirty="0"/>
              <a:t>        </a:t>
            </a:r>
            <a:r>
              <a:rPr lang="en-US" altLang="zh-CN" sz="1800" dirty="0">
                <a:solidFill>
                  <a:srgbClr val="00B050"/>
                </a:solidFill>
              </a:rPr>
              <a:t>// </a:t>
            </a:r>
            <a:r>
              <a:rPr lang="zh-CN" altLang="en-US" sz="1800" dirty="0">
                <a:solidFill>
                  <a:srgbClr val="00B050"/>
                </a:solidFill>
              </a:rPr>
              <a:t>辅助队列不为空，找到辅助队列头节点</a:t>
            </a:r>
          </a:p>
          <a:p>
            <a:r>
              <a:rPr lang="zh-CN" altLang="en-US" sz="1800" dirty="0"/>
              <a:t>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*head_2nd =(</a:t>
            </a:r>
            <a:r>
              <a:rPr lang="en-US" altLang="zh-CN" sz="1800" dirty="0" err="1">
                <a:solidFill>
                  <a:srgbClr val="0070C0"/>
                </a:solidFill>
              </a:rPr>
              <a:t>struct</a:t>
            </a:r>
            <a:r>
              <a:rPr lang="en-US" altLang="zh-CN" sz="1800" dirty="0">
                <a:solidFill>
                  <a:srgbClr val="0070C0"/>
                </a:solidFill>
              </a:rPr>
              <a:t> </a:t>
            </a:r>
            <a:r>
              <a:rPr lang="en-US" altLang="zh-CN" sz="1800" dirty="0" err="1"/>
              <a:t>cna_node</a:t>
            </a:r>
            <a:r>
              <a:rPr lang="en-US" altLang="zh-CN" sz="1800" dirty="0"/>
              <a:t> *)</a:t>
            </a:r>
            <a:r>
              <a:rPr lang="en-US" altLang="zh-CN" sz="1800" dirty="0" err="1"/>
              <a:t>decode_tail</a:t>
            </a:r>
            <a:r>
              <a:rPr lang="en-US" altLang="zh-CN" sz="1800" dirty="0"/>
              <a:t>(</a:t>
            </a:r>
            <a:r>
              <a:rPr lang="en-US" altLang="zh-CN" sz="1800" dirty="0" err="1"/>
              <a:t>cn</a:t>
            </a:r>
            <a:r>
              <a:rPr lang="en-US" altLang="zh-CN" sz="1800" dirty="0"/>
              <a:t>-&gt;</a:t>
            </a:r>
            <a:r>
              <a:rPr lang="en-US" altLang="zh-CN" sz="1800" dirty="0" err="1"/>
              <a:t>mcs.locked</a:t>
            </a:r>
            <a:r>
              <a:rPr lang="en-US" altLang="zh-CN" sz="1800" dirty="0"/>
              <a:t>);</a:t>
            </a:r>
          </a:p>
          <a:p>
            <a:r>
              <a:rPr lang="en-US" altLang="zh-CN" sz="1800" dirty="0"/>
              <a:t>        </a:t>
            </a:r>
            <a:r>
              <a:rPr lang="en-US" altLang="zh-CN" sz="1800" dirty="0">
                <a:solidFill>
                  <a:srgbClr val="00B050"/>
                </a:solidFill>
              </a:rPr>
              <a:t>// </a:t>
            </a:r>
            <a:r>
              <a:rPr lang="zh-CN" altLang="en-US" sz="1800" dirty="0">
                <a:solidFill>
                  <a:srgbClr val="00B050"/>
                </a:solidFill>
              </a:rPr>
              <a:t>将被跳过的等待者加入辅助队列</a:t>
            </a:r>
          </a:p>
          <a:p>
            <a:r>
              <a:rPr lang="zh-CN" altLang="en-US" sz="1800" dirty="0"/>
              <a:t>        </a:t>
            </a:r>
            <a:r>
              <a:rPr lang="en-US" altLang="zh-CN" sz="1800" dirty="0"/>
              <a:t>head_2nd-&gt;tail-&gt;</a:t>
            </a:r>
            <a:r>
              <a:rPr lang="en-US" altLang="zh-CN" sz="1800" dirty="0" err="1"/>
              <a:t>mcs.next</a:t>
            </a:r>
            <a:r>
              <a:rPr lang="en-US" altLang="zh-CN" sz="1800" dirty="0"/>
              <a:t> = &amp;first-&gt;</a:t>
            </a:r>
            <a:r>
              <a:rPr lang="en-US" altLang="zh-CN" sz="1800" dirty="0" err="1"/>
              <a:t>mcs</a:t>
            </a:r>
            <a:r>
              <a:rPr lang="en-US" altLang="zh-CN" sz="1800" dirty="0"/>
              <a:t>;</a:t>
            </a:r>
          </a:p>
          <a:p>
            <a:r>
              <a:rPr lang="en-US" altLang="zh-CN" sz="1800" dirty="0"/>
              <a:t>        head_2nd-&gt;tail = last; </a:t>
            </a:r>
            <a:r>
              <a:rPr lang="en-US" altLang="zh-CN" sz="1800" dirty="0">
                <a:solidFill>
                  <a:srgbClr val="00B050"/>
                </a:solidFill>
              </a:rPr>
              <a:t>// </a:t>
            </a:r>
            <a:r>
              <a:rPr lang="zh-CN" altLang="en-US" sz="1800" dirty="0">
                <a:solidFill>
                  <a:srgbClr val="00B050"/>
                </a:solidFill>
              </a:rPr>
              <a:t>更新辅助队列尾结点</a:t>
            </a:r>
          </a:p>
          <a:p>
            <a:r>
              <a:rPr lang="zh-CN" altLang="en-US" sz="1800" dirty="0"/>
              <a:t>    </a:t>
            </a:r>
            <a:r>
              <a:rPr lang="en-US" altLang="zh-CN" sz="1800" dirty="0"/>
              <a:t>}</a:t>
            </a:r>
          </a:p>
          <a:p>
            <a:r>
              <a:rPr lang="en-US" altLang="zh-CN" sz="1800" dirty="0"/>
              <a:t>}</a:t>
            </a:r>
          </a:p>
        </p:txBody>
      </p:sp>
      <p:sp>
        <p:nvSpPr>
          <p:cNvPr id="4" name="文本占位符 3"/>
          <p:cNvSpPr txBox="1">
            <a:spLocks/>
          </p:cNvSpPr>
          <p:nvPr/>
        </p:nvSpPr>
        <p:spPr>
          <a:xfrm>
            <a:off x="1594800" y="1196752"/>
            <a:ext cx="9349824" cy="47908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buNone/>
            </a:pPr>
            <a:r>
              <a:rPr lang="zh-CN" altLang="en-US" dirty="0"/>
              <a:t>主队列与辅助队列的更新过程：</a:t>
            </a:r>
            <a:endParaRPr lang="en-US" altLang="zh-CN" kern="0" dirty="0"/>
          </a:p>
        </p:txBody>
      </p:sp>
    </p:spTree>
    <p:extLst>
      <p:ext uri="{BB962C8B-B14F-4D97-AF65-F5344CB8AC3E}">
        <p14:creationId xmlns:p14="http://schemas.microsoft.com/office/powerpoint/2010/main" val="699651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rPr>
              <a:t>openEuler </a:t>
            </a:r>
            <a:r>
              <a:rPr lang="zh-CN" altLang="en-US" dirty="0">
                <a:solidFill>
                  <a:schemeClr val="bg1">
                    <a:lumMod val="50000"/>
                  </a:schemeClr>
                </a:solidFill>
              </a:rPr>
              <a:t>的多核调度技术</a:t>
            </a:r>
          </a:p>
          <a:p>
            <a:r>
              <a:rPr lang="en-US" altLang="zh-CN" dirty="0">
                <a:solidFill>
                  <a:schemeClr val="bg1">
                    <a:lumMod val="50000"/>
                  </a:schemeClr>
                </a:solidFill>
              </a:rPr>
              <a:t>openEuler </a:t>
            </a:r>
            <a:r>
              <a:rPr lang="zh-CN" altLang="en-US" dirty="0">
                <a:solidFill>
                  <a:schemeClr val="bg1">
                    <a:lumMod val="50000"/>
                  </a:schemeClr>
                </a:solidFill>
              </a:rPr>
              <a:t>的 </a:t>
            </a:r>
            <a:r>
              <a:rPr lang="en-US" altLang="zh-CN" dirty="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b="1" dirty="0"/>
              <a:t>openEuler </a:t>
            </a:r>
            <a:r>
              <a:rPr lang="zh-CN" altLang="en-US" b="1" dirty="0"/>
              <a:t>鲲鹏加速引擎</a:t>
            </a:r>
          </a:p>
          <a:p>
            <a:r>
              <a:rPr lang="en-US" altLang="zh-CN" dirty="0" err="1">
                <a:solidFill>
                  <a:schemeClr val="bg1">
                    <a:lumMod val="50000"/>
                  </a:schemeClr>
                </a:solidFill>
              </a:rPr>
              <a:t>iSulad</a:t>
            </a:r>
            <a:r>
              <a:rPr lang="en-US" altLang="zh-CN" dirty="0">
                <a:solidFill>
                  <a:schemeClr val="bg1">
                    <a:lumMod val="50000"/>
                  </a:schemeClr>
                </a:solidFill>
              </a:rPr>
              <a:t> </a:t>
            </a:r>
            <a:r>
              <a:rPr lang="zh-CN" altLang="en-US" dirty="0">
                <a:solidFill>
                  <a:schemeClr val="bg1">
                    <a:lumMod val="50000"/>
                  </a:schemeClr>
                </a:solidFill>
              </a:rPr>
              <a:t>轻量级容器</a:t>
            </a:r>
          </a:p>
          <a:p>
            <a:r>
              <a:rPr lang="en-US" altLang="zh-CN" dirty="0">
                <a:solidFill>
                  <a:schemeClr val="bg1">
                    <a:lumMod val="50000"/>
                  </a:schemeClr>
                </a:solidFill>
              </a:rPr>
              <a:t>openEuler </a:t>
            </a:r>
            <a:r>
              <a:rPr lang="zh-CN" altLang="en-US" dirty="0">
                <a:solidFill>
                  <a:schemeClr val="bg1">
                    <a:lumMod val="50000"/>
                  </a:schemeClr>
                </a:solidFill>
              </a:rPr>
              <a:t>智能调优 </a:t>
            </a:r>
            <a:r>
              <a:rPr lang="en-US" altLang="zh-CN" dirty="0">
                <a:solidFill>
                  <a:schemeClr val="bg1">
                    <a:lumMod val="50000"/>
                  </a:schemeClr>
                </a:solidFill>
              </a:rPr>
              <a:t>— A-Tune</a:t>
            </a:r>
            <a:endParaRPr lang="zh-CN" altLang="en-US" dirty="0">
              <a:solidFill>
                <a:schemeClr val="bg1">
                  <a:lumMod val="50000"/>
                </a:schemeClr>
              </a:solidFill>
            </a:endParaRPr>
          </a:p>
        </p:txBody>
      </p:sp>
    </p:spTree>
    <p:extLst>
      <p:ext uri="{BB962C8B-B14F-4D97-AF65-F5344CB8AC3E}">
        <p14:creationId xmlns:p14="http://schemas.microsoft.com/office/powerpoint/2010/main" val="3556152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KAE</a:t>
            </a:r>
            <a:endParaRPr lang="zh-CN" altLang="en-US" dirty="0"/>
          </a:p>
        </p:txBody>
      </p:sp>
      <p:sp>
        <p:nvSpPr>
          <p:cNvPr id="3" name="Text Placeholder 2"/>
          <p:cNvSpPr>
            <a:spLocks noGrp="1"/>
          </p:cNvSpPr>
          <p:nvPr>
            <p:ph type="body" sz="quarter" idx="10"/>
          </p:nvPr>
        </p:nvSpPr>
        <p:spPr/>
        <p:txBody>
          <a:bodyPr/>
          <a:lstStyle/>
          <a:p>
            <a:r>
              <a:rPr lang="en-US" altLang="zh-CN" dirty="0"/>
              <a:t>openEuler</a:t>
            </a:r>
            <a:r>
              <a:rPr lang="zh-CN" altLang="en-US" dirty="0"/>
              <a:t>通过提供鲲鹏加速引</a:t>
            </a:r>
            <a:r>
              <a:rPr lang="zh-CN" altLang="en-US" dirty="0" smtClean="0"/>
              <a:t>擎</a:t>
            </a:r>
            <a:r>
              <a:rPr lang="en-US" altLang="zh-CN" dirty="0" smtClean="0"/>
              <a:t>(</a:t>
            </a:r>
            <a:r>
              <a:rPr lang="en-US" altLang="zh-CN" dirty="0" err="1" smtClean="0"/>
              <a:t>Kunpeng</a:t>
            </a:r>
            <a:r>
              <a:rPr lang="en-US" altLang="zh-CN" dirty="0" smtClean="0"/>
              <a:t> </a:t>
            </a:r>
            <a:r>
              <a:rPr lang="en-US" altLang="zh-CN" dirty="0"/>
              <a:t>Accelerator Engine</a:t>
            </a:r>
            <a:r>
              <a:rPr lang="zh-CN" altLang="en-US" dirty="0"/>
              <a:t>，</a:t>
            </a:r>
            <a:r>
              <a:rPr lang="en-US" altLang="zh-CN" dirty="0" smtClean="0"/>
              <a:t>KAE)</a:t>
            </a:r>
            <a:r>
              <a:rPr lang="zh-CN" altLang="en-US" dirty="0" smtClean="0"/>
              <a:t>插</a:t>
            </a:r>
            <a:r>
              <a:rPr lang="zh-CN" altLang="en-US" dirty="0"/>
              <a:t>件，使能</a:t>
            </a:r>
            <a:r>
              <a:rPr lang="en-US" altLang="zh-CN" dirty="0" err="1"/>
              <a:t>Kunpeng</a:t>
            </a:r>
            <a:r>
              <a:rPr lang="zh-CN" altLang="en-US" dirty="0"/>
              <a:t>硬件加速能力，包括：</a:t>
            </a:r>
          </a:p>
          <a:p>
            <a:pPr lvl="1"/>
            <a:r>
              <a:rPr lang="zh-CN" altLang="en-US" dirty="0"/>
              <a:t>对称</a:t>
            </a:r>
            <a:r>
              <a:rPr lang="en-US" altLang="zh-CN" dirty="0"/>
              <a:t>/</a:t>
            </a:r>
            <a:r>
              <a:rPr lang="zh-CN" altLang="en-US" dirty="0"/>
              <a:t>非对称加密</a:t>
            </a:r>
          </a:p>
          <a:p>
            <a:pPr lvl="1"/>
            <a:r>
              <a:rPr lang="zh-CN" altLang="en-US" dirty="0"/>
              <a:t>数字签名</a:t>
            </a:r>
          </a:p>
          <a:p>
            <a:pPr lvl="1"/>
            <a:r>
              <a:rPr lang="zh-CN" altLang="en-US" dirty="0"/>
              <a:t>压缩解压缩等算法，用于加速</a:t>
            </a:r>
            <a:r>
              <a:rPr lang="en-US" altLang="zh-CN" dirty="0"/>
              <a:t>SSL/TLS</a:t>
            </a:r>
            <a:r>
              <a:rPr lang="zh-CN" altLang="en-US" dirty="0"/>
              <a:t>应用和数据压</a:t>
            </a:r>
            <a:r>
              <a:rPr lang="zh-CN" altLang="en-US" dirty="0" smtClean="0"/>
              <a:t>缩</a:t>
            </a:r>
          </a:p>
          <a:p>
            <a:endParaRPr lang="zh-CN" altLang="en-US" dirty="0"/>
          </a:p>
        </p:txBody>
      </p:sp>
    </p:spTree>
    <p:extLst>
      <p:ext uri="{BB962C8B-B14F-4D97-AF65-F5344CB8AC3E}">
        <p14:creationId xmlns:p14="http://schemas.microsoft.com/office/powerpoint/2010/main" val="1392177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加速器协同的一个例子</a:t>
            </a:r>
          </a:p>
        </p:txBody>
      </p:sp>
      <p:sp>
        <p:nvSpPr>
          <p:cNvPr id="3" name="Rectangle 2"/>
          <p:cNvSpPr/>
          <p:nvPr/>
        </p:nvSpPr>
        <p:spPr bwMode="auto">
          <a:xfrm>
            <a:off x="1594800" y="1520788"/>
            <a:ext cx="2592288" cy="40324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4" name="Rectangle 3"/>
          <p:cNvSpPr/>
          <p:nvPr/>
        </p:nvSpPr>
        <p:spPr bwMode="auto">
          <a:xfrm>
            <a:off x="6852084" y="1518349"/>
            <a:ext cx="4574316" cy="40324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5" name="Rectangle 4"/>
          <p:cNvSpPr/>
          <p:nvPr/>
        </p:nvSpPr>
        <p:spPr bwMode="auto">
          <a:xfrm>
            <a:off x="1931646" y="4878547"/>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endParaRPr kumimoji="0" lang="zh-CN" altLang="en-US" sz="1800" b="0" i="0" u="none" strike="noStrike" cap="none" normalizeH="0" baseline="0" dirty="0" smtClean="0">
              <a:ln>
                <a:noFill/>
              </a:ln>
              <a:solidFill>
                <a:schemeClr val="tx1"/>
              </a:solidFill>
              <a:effectLst/>
              <a:latin typeface="+mn-ea"/>
            </a:endParaRPr>
          </a:p>
        </p:txBody>
      </p:sp>
      <p:sp>
        <p:nvSpPr>
          <p:cNvPr id="6" name="Rectangle 5"/>
          <p:cNvSpPr/>
          <p:nvPr/>
        </p:nvSpPr>
        <p:spPr bwMode="auto">
          <a:xfrm>
            <a:off x="1931646" y="187601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用户应用程序</a:t>
            </a:r>
          </a:p>
        </p:txBody>
      </p:sp>
      <p:sp>
        <p:nvSpPr>
          <p:cNvPr id="7" name="Rectangle 6"/>
          <p:cNvSpPr/>
          <p:nvPr/>
        </p:nvSpPr>
        <p:spPr bwMode="auto">
          <a:xfrm>
            <a:off x="1931646" y="2881009"/>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dirty="0">
                <a:latin typeface="+mn-ea"/>
              </a:rPr>
              <a:t>操作系统</a:t>
            </a:r>
          </a:p>
        </p:txBody>
      </p:sp>
      <p:sp>
        <p:nvSpPr>
          <p:cNvPr id="8" name="Rectangle 7"/>
          <p:cNvSpPr/>
          <p:nvPr/>
        </p:nvSpPr>
        <p:spPr bwMode="auto">
          <a:xfrm>
            <a:off x="1931646" y="388289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dirty="0">
                <a:latin typeface="+mn-ea"/>
              </a:rPr>
              <a:t>内存</a:t>
            </a:r>
          </a:p>
        </p:txBody>
      </p:sp>
      <p:sp>
        <p:nvSpPr>
          <p:cNvPr id="9" name="Rectangle 8"/>
          <p:cNvSpPr/>
          <p:nvPr/>
        </p:nvSpPr>
        <p:spPr bwMode="auto">
          <a:xfrm>
            <a:off x="7167628" y="187601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ctr" defTabSz="914400" fontAlgn="t">
              <a:spcBef>
                <a:spcPct val="0"/>
              </a:spcBef>
              <a:spcAft>
                <a:spcPct val="0"/>
              </a:spcAft>
            </a:pPr>
            <a:r>
              <a:rPr lang="zh-CN" altLang="en-US" dirty="0">
                <a:latin typeface="+mn-ea"/>
              </a:rPr>
              <a:t>用户应用程序</a:t>
            </a:r>
          </a:p>
        </p:txBody>
      </p:sp>
      <p:sp>
        <p:nvSpPr>
          <p:cNvPr id="10" name="Rectangle 9"/>
          <p:cNvSpPr/>
          <p:nvPr/>
        </p:nvSpPr>
        <p:spPr bwMode="auto">
          <a:xfrm>
            <a:off x="7167628" y="2881009"/>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dirty="0">
                <a:latin typeface="+mn-ea"/>
              </a:rPr>
              <a:t>操作系统</a:t>
            </a:r>
          </a:p>
        </p:txBody>
      </p:sp>
      <p:sp>
        <p:nvSpPr>
          <p:cNvPr id="11" name="Rectangle 10"/>
          <p:cNvSpPr/>
          <p:nvPr/>
        </p:nvSpPr>
        <p:spPr bwMode="auto">
          <a:xfrm>
            <a:off x="7167628" y="3882892"/>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dirty="0">
                <a:latin typeface="+mn-ea"/>
              </a:rPr>
              <a:t>内存</a:t>
            </a:r>
          </a:p>
        </p:txBody>
      </p:sp>
      <p:sp>
        <p:nvSpPr>
          <p:cNvPr id="12" name="Rectangle 11"/>
          <p:cNvSpPr/>
          <p:nvPr/>
        </p:nvSpPr>
        <p:spPr bwMode="auto">
          <a:xfrm>
            <a:off x="7167628" y="4878547"/>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endParaRPr kumimoji="0" lang="zh-CN" altLang="en-US" sz="1800" b="0" i="0" u="none" strike="noStrike" cap="none" normalizeH="0" baseline="0" dirty="0" smtClean="0">
              <a:ln>
                <a:noFill/>
              </a:ln>
              <a:solidFill>
                <a:schemeClr val="tx1"/>
              </a:solidFill>
              <a:effectLst/>
              <a:latin typeface="+mn-ea"/>
            </a:endParaRPr>
          </a:p>
        </p:txBody>
      </p:sp>
      <p:sp>
        <p:nvSpPr>
          <p:cNvPr id="13" name="Rectangle 12"/>
          <p:cNvSpPr/>
          <p:nvPr/>
        </p:nvSpPr>
        <p:spPr bwMode="auto">
          <a:xfrm>
            <a:off x="9297014" y="4878547"/>
            <a:ext cx="1908212"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fontAlgn="t">
              <a:spcBef>
                <a:spcPct val="0"/>
              </a:spcBef>
              <a:spcAft>
                <a:spcPct val="0"/>
              </a:spcAft>
            </a:pPr>
            <a:r>
              <a:rPr lang="zh-CN" altLang="en-US" dirty="0">
                <a:latin typeface="+mn-ea"/>
              </a:rPr>
              <a:t>加速器</a:t>
            </a:r>
          </a:p>
        </p:txBody>
      </p:sp>
      <p:sp>
        <p:nvSpPr>
          <p:cNvPr id="14" name="Right Arrow 13"/>
          <p:cNvSpPr/>
          <p:nvPr/>
        </p:nvSpPr>
        <p:spPr bwMode="auto">
          <a:xfrm>
            <a:off x="4781504" y="3262893"/>
            <a:ext cx="1476164" cy="619999"/>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cxnSp>
        <p:nvCxnSpPr>
          <p:cNvPr id="15" name="Straight Arrow Connector 14"/>
          <p:cNvCxnSpPr>
            <a:stCxn id="6" idx="2"/>
            <a:endCxn id="7" idx="0"/>
          </p:cNvCxnSpPr>
          <p:nvPr/>
        </p:nvCxnSpPr>
        <p:spPr bwMode="auto">
          <a:xfrm>
            <a:off x="2885752" y="2380068"/>
            <a:ext cx="0" cy="50094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6" name="Straight Arrow Connector 15"/>
          <p:cNvCxnSpPr>
            <a:stCxn id="7" idx="2"/>
            <a:endCxn id="8" idx="0"/>
          </p:cNvCxnSpPr>
          <p:nvPr/>
        </p:nvCxnSpPr>
        <p:spPr bwMode="auto">
          <a:xfrm>
            <a:off x="2885752" y="3385065"/>
            <a:ext cx="0" cy="497827"/>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7" name="Straight Arrow Connector 16"/>
          <p:cNvCxnSpPr>
            <a:stCxn id="8" idx="2"/>
            <a:endCxn id="5" idx="0"/>
          </p:cNvCxnSpPr>
          <p:nvPr/>
        </p:nvCxnSpPr>
        <p:spPr bwMode="auto">
          <a:xfrm>
            <a:off x="2885752" y="4386948"/>
            <a:ext cx="0" cy="49159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8" name="Straight Arrow Connector 17"/>
          <p:cNvCxnSpPr>
            <a:stCxn id="9" idx="2"/>
            <a:endCxn id="10" idx="0"/>
          </p:cNvCxnSpPr>
          <p:nvPr/>
        </p:nvCxnSpPr>
        <p:spPr bwMode="auto">
          <a:xfrm>
            <a:off x="8121734" y="2380068"/>
            <a:ext cx="0" cy="500941"/>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9" name="Straight Arrow Connector 18"/>
          <p:cNvCxnSpPr>
            <a:stCxn id="10" idx="2"/>
            <a:endCxn id="11" idx="0"/>
          </p:cNvCxnSpPr>
          <p:nvPr/>
        </p:nvCxnSpPr>
        <p:spPr bwMode="auto">
          <a:xfrm>
            <a:off x="8121734" y="3385065"/>
            <a:ext cx="0" cy="497827"/>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20" name="Straight Arrow Connector 19"/>
          <p:cNvCxnSpPr>
            <a:stCxn id="11" idx="2"/>
            <a:endCxn id="12" idx="0"/>
          </p:cNvCxnSpPr>
          <p:nvPr/>
        </p:nvCxnSpPr>
        <p:spPr bwMode="auto">
          <a:xfrm>
            <a:off x="8121734" y="4386948"/>
            <a:ext cx="0" cy="491599"/>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21" name="Elbow Connector 20"/>
          <p:cNvCxnSpPr>
            <a:stCxn id="11" idx="3"/>
            <a:endCxn id="13" idx="0"/>
          </p:cNvCxnSpPr>
          <p:nvPr/>
        </p:nvCxnSpPr>
        <p:spPr bwMode="auto">
          <a:xfrm>
            <a:off x="9075840" y="4134920"/>
            <a:ext cx="1175280" cy="743627"/>
          </a:xfrm>
          <a:prstGeom prst="bentConnector2">
            <a:avLst/>
          </a:prstGeom>
          <a:solidFill>
            <a:schemeClr val="accent1"/>
          </a:solidFill>
          <a:ln w="9525" cap="flat" cmpd="sng" algn="ctr">
            <a:solidFill>
              <a:schemeClr val="tx1"/>
            </a:solidFill>
            <a:prstDash val="solid"/>
            <a:round/>
            <a:headEnd type="triangle"/>
            <a:tailEnd type="triangle"/>
          </a:ln>
          <a:effectLst/>
        </p:spPr>
      </p:cxnSp>
      <p:sp>
        <p:nvSpPr>
          <p:cNvPr id="22" name="TextBox 21"/>
          <p:cNvSpPr txBox="1"/>
          <p:nvPr/>
        </p:nvSpPr>
        <p:spPr bwMode="auto">
          <a:xfrm>
            <a:off x="2941509" y="4539146"/>
            <a:ext cx="104847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所有计算</a:t>
            </a:r>
          </a:p>
        </p:txBody>
      </p:sp>
      <p:sp>
        <p:nvSpPr>
          <p:cNvPr id="23" name="TextBox 22"/>
          <p:cNvSpPr txBox="1"/>
          <p:nvPr/>
        </p:nvSpPr>
        <p:spPr bwMode="auto">
          <a:xfrm>
            <a:off x="8248539" y="4539146"/>
            <a:ext cx="104847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其他</a:t>
            </a:r>
            <a:r>
              <a:rPr lang="zh-CN" altLang="en-US" sz="1600" dirty="0" smtClean="0">
                <a:latin typeface="+mn-ea"/>
              </a:rPr>
              <a:t>计算</a:t>
            </a:r>
          </a:p>
        </p:txBody>
      </p:sp>
      <p:sp>
        <p:nvSpPr>
          <p:cNvPr id="24" name="TextBox 23"/>
          <p:cNvSpPr txBox="1"/>
          <p:nvPr/>
        </p:nvSpPr>
        <p:spPr bwMode="auto">
          <a:xfrm>
            <a:off x="9663480" y="3790240"/>
            <a:ext cx="112325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加密</a:t>
            </a:r>
            <a:r>
              <a:rPr lang="en-US" altLang="zh-CN" sz="1600" dirty="0" smtClean="0">
                <a:latin typeface="+mn-ea"/>
              </a:rPr>
              <a:t>/</a:t>
            </a:r>
            <a:r>
              <a:rPr lang="zh-CN" altLang="en-US" sz="1600" dirty="0" smtClean="0">
                <a:latin typeface="+mn-ea"/>
              </a:rPr>
              <a:t>压缩</a:t>
            </a:r>
          </a:p>
        </p:txBody>
      </p:sp>
    </p:spTree>
    <p:extLst>
      <p:ext uri="{BB962C8B-B14F-4D97-AF65-F5344CB8AC3E}">
        <p14:creationId xmlns:p14="http://schemas.microsoft.com/office/powerpoint/2010/main" val="622789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加速库</a:t>
            </a:r>
          </a:p>
        </p:txBody>
      </p:sp>
      <p:sp>
        <p:nvSpPr>
          <p:cNvPr id="3" name="Text Placeholder 2"/>
          <p:cNvSpPr>
            <a:spLocks noGrp="1"/>
          </p:cNvSpPr>
          <p:nvPr>
            <p:ph type="body" sz="quarter" idx="10"/>
          </p:nvPr>
        </p:nvSpPr>
        <p:spPr/>
        <p:txBody>
          <a:bodyPr/>
          <a:lstStyle/>
          <a:p>
            <a:r>
              <a:rPr lang="zh-CN" altLang="en-US" dirty="0"/>
              <a:t>加速库结合计算机体系结构，通过改变软件代码的数据结构和算法，从而提升基础软件库的计算效率；或者利用计算机芯片多样性，通过软件开发，充分发挥专有芯片高性能的特点，提升特定领域基础功能的计算效率。</a:t>
            </a:r>
          </a:p>
          <a:p>
            <a:r>
              <a:rPr lang="zh-CN" altLang="en-US" dirty="0"/>
              <a:t>从上述加速库的定义上看出，加速库可以分为软件加速库和硬件加速库两大类，硬件加速库也叫做加速器，所以术语加速库有时特指软件加速库。</a:t>
            </a:r>
          </a:p>
          <a:p>
            <a:r>
              <a:rPr lang="zh-CN" altLang="en-US" dirty="0"/>
              <a:t>软件加速库的实现只需修改软件代码；而硬件加速库需要专有硬件支持，通过硬件驱动使能。</a:t>
            </a:r>
          </a:p>
        </p:txBody>
      </p:sp>
    </p:spTree>
    <p:extLst>
      <p:ext uri="{BB962C8B-B14F-4D97-AF65-F5344CB8AC3E}">
        <p14:creationId xmlns:p14="http://schemas.microsoft.com/office/powerpoint/2010/main" val="2575775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目前已经完成的加速库</a:t>
            </a:r>
          </a:p>
        </p:txBody>
      </p:sp>
      <p:grpSp>
        <p:nvGrpSpPr>
          <p:cNvPr id="3" name="组合 4"/>
          <p:cNvGrpSpPr/>
          <p:nvPr/>
        </p:nvGrpSpPr>
        <p:grpSpPr>
          <a:xfrm>
            <a:off x="1765196" y="1196752"/>
            <a:ext cx="9497932" cy="4320480"/>
            <a:chOff x="2032667" y="1535832"/>
            <a:chExt cx="8710191" cy="3780079"/>
          </a:xfrm>
        </p:grpSpPr>
        <p:sp>
          <p:nvSpPr>
            <p:cNvPr id="4" name="矩形 93"/>
            <p:cNvSpPr/>
            <p:nvPr/>
          </p:nvSpPr>
          <p:spPr>
            <a:xfrm>
              <a:off x="2032667" y="2402462"/>
              <a:ext cx="8704508" cy="2913449"/>
            </a:xfrm>
            <a:prstGeom prst="rect">
              <a:avLst/>
            </a:prstGeom>
            <a:solidFill>
              <a:srgbClr val="FFFFFF">
                <a:lumMod val="95000"/>
              </a:srgbClr>
            </a:solidFill>
            <a:ln w="19050" cap="flat" cmpd="sng" algn="ctr">
              <a:solidFill>
                <a:schemeClr val="bg1">
                  <a:lumMod val="20000"/>
                  <a:lumOff val="80000"/>
                </a:schemeClr>
              </a:solidFill>
              <a:prstDash val="solid"/>
            </a:ln>
            <a:effectLst/>
          </p:spPr>
          <p:txBody>
            <a:bodyPr rtlCol="0" anchor="ctr"/>
            <a:lstStyle/>
            <a:p>
              <a:pPr algn="ctr" defTabSz="912756" eaLnBrk="0" fontAlgn="base" hangingPunct="0">
                <a:spcBef>
                  <a:spcPct val="0"/>
                </a:spcBef>
                <a:spcAft>
                  <a:spcPct val="0"/>
                </a:spcAft>
              </a:pPr>
              <a:endParaRPr lang="zh-CN" altLang="en-US" sz="1796" kern="0">
                <a:solidFill>
                  <a:srgbClr val="666666"/>
                </a:solidFill>
                <a:latin typeface="+mn-ea"/>
              </a:endParaRPr>
            </a:p>
          </p:txBody>
        </p:sp>
        <p:sp>
          <p:nvSpPr>
            <p:cNvPr id="5" name="矩形 92"/>
            <p:cNvSpPr/>
            <p:nvPr/>
          </p:nvSpPr>
          <p:spPr>
            <a:xfrm>
              <a:off x="2038350" y="1535832"/>
              <a:ext cx="8704508" cy="776832"/>
            </a:xfrm>
            <a:prstGeom prst="rect">
              <a:avLst/>
            </a:prstGeom>
            <a:solidFill>
              <a:srgbClr val="FFFFFF">
                <a:lumMod val="95000"/>
              </a:srgbClr>
            </a:solidFill>
            <a:ln w="19050" cap="flat" cmpd="sng" algn="ctr">
              <a:solidFill>
                <a:schemeClr val="bg1">
                  <a:lumMod val="20000"/>
                  <a:lumOff val="80000"/>
                </a:schemeClr>
              </a:solidFill>
              <a:prstDash val="solid"/>
            </a:ln>
            <a:effectLst/>
          </p:spPr>
          <p:txBody>
            <a:bodyPr rtlCol="0" anchor="ctr"/>
            <a:lstStyle/>
            <a:p>
              <a:pPr algn="ctr" defTabSz="912756" eaLnBrk="0" fontAlgn="base" hangingPunct="0">
                <a:spcBef>
                  <a:spcPct val="0"/>
                </a:spcBef>
                <a:spcAft>
                  <a:spcPct val="0"/>
                </a:spcAft>
                <a:defRPr/>
              </a:pPr>
              <a:endParaRPr lang="zh-CN" altLang="en-US" sz="1796" kern="0">
                <a:solidFill>
                  <a:srgbClr val="666666"/>
                </a:solidFill>
                <a:latin typeface="+mn-ea"/>
              </a:endParaRPr>
            </a:p>
          </p:txBody>
        </p:sp>
        <p:sp>
          <p:nvSpPr>
            <p:cNvPr id="6" name="矩形 263"/>
            <p:cNvSpPr/>
            <p:nvPr/>
          </p:nvSpPr>
          <p:spPr>
            <a:xfrm>
              <a:off x="2059319" y="1848018"/>
              <a:ext cx="733850" cy="242352"/>
            </a:xfrm>
            <a:prstGeom prst="rect">
              <a:avLst/>
            </a:prstGeom>
          </p:spPr>
          <p:txBody>
            <a:bodyPr wrap="none">
              <a:spAutoFit/>
            </a:bodyPr>
            <a:lstStyle/>
            <a:p>
              <a:pPr algn="ctr" defTabSz="912299" eaLnBrk="0" fontAlgn="base" hangingPunct="0">
                <a:spcBef>
                  <a:spcPct val="0"/>
                </a:spcBef>
                <a:spcAft>
                  <a:spcPct val="0"/>
                </a:spcAft>
                <a:defRPr/>
              </a:pPr>
              <a:r>
                <a:rPr lang="zh-CN" altLang="en-US" sz="1200" kern="0" dirty="0">
                  <a:solidFill>
                    <a:srgbClr val="000000"/>
                  </a:solidFill>
                  <a:latin typeface="+mn-ea"/>
                </a:rPr>
                <a:t>典型应用</a:t>
              </a:r>
              <a:endParaRPr lang="zh-CN" altLang="en-US" sz="1200" kern="0" dirty="0">
                <a:solidFill>
                  <a:srgbClr val="1D1D1A"/>
                </a:solidFill>
                <a:latin typeface="+mn-ea"/>
              </a:endParaRPr>
            </a:p>
          </p:txBody>
        </p:sp>
        <p:sp>
          <p:nvSpPr>
            <p:cNvPr id="7" name="圆角矩形 271"/>
            <p:cNvSpPr/>
            <p:nvPr/>
          </p:nvSpPr>
          <p:spPr bwMode="auto">
            <a:xfrm>
              <a:off x="2858587" y="1642327"/>
              <a:ext cx="1118088"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000" kern="0" dirty="0">
                  <a:solidFill>
                    <a:srgbClr val="000000"/>
                  </a:solidFill>
                  <a:latin typeface="+mn-ea"/>
                </a:rPr>
                <a:t>GKL</a:t>
              </a:r>
              <a:r>
                <a:rPr lang="en-US" altLang="zh-CN" sz="1200" kern="0" dirty="0">
                  <a:solidFill>
                    <a:srgbClr val="000000"/>
                  </a:solidFill>
                  <a:latin typeface="+mn-ea"/>
                </a:rPr>
                <a:t>(</a:t>
              </a:r>
              <a:r>
                <a:rPr lang="zh-CN" altLang="en-US" sz="1200" kern="0" dirty="0">
                  <a:solidFill>
                    <a:srgbClr val="000000"/>
                  </a:solidFill>
                  <a:latin typeface="+mn-ea"/>
                </a:rPr>
                <a:t>基因测序</a:t>
              </a:r>
              <a:r>
                <a:rPr lang="en-US" altLang="zh-CN" sz="1200" kern="0" dirty="0">
                  <a:solidFill>
                    <a:srgbClr val="000000"/>
                  </a:solidFill>
                  <a:latin typeface="+mn-ea"/>
                </a:rPr>
                <a:t>)</a:t>
              </a:r>
            </a:p>
            <a:p>
              <a:pPr algn="ctr" defTabSz="912756" eaLnBrk="0" fontAlgn="base" hangingPunct="0">
                <a:lnSpc>
                  <a:spcPct val="150000"/>
                </a:lnSpc>
                <a:spcBef>
                  <a:spcPct val="0"/>
                </a:spcBef>
                <a:spcAft>
                  <a:spcPct val="0"/>
                </a:spcAft>
                <a:buClr>
                  <a:srgbClr val="CC9900"/>
                </a:buClr>
                <a:defRPr/>
              </a:pPr>
              <a:r>
                <a:rPr lang="en-US" altLang="zh-CN" sz="900" kern="0" dirty="0">
                  <a:solidFill>
                    <a:schemeClr val="tx1">
                      <a:lumMod val="75000"/>
                      <a:lumOff val="25000"/>
                    </a:schemeClr>
                  </a:solidFill>
                  <a:latin typeface="+mn-ea"/>
                </a:rPr>
                <a:t>AVX2Neon</a:t>
              </a:r>
              <a:endParaRPr lang="zh-CN" altLang="en-US" sz="900" kern="0" dirty="0">
                <a:solidFill>
                  <a:schemeClr val="tx1">
                    <a:lumMod val="75000"/>
                    <a:lumOff val="25000"/>
                  </a:schemeClr>
                </a:solidFill>
                <a:latin typeface="+mn-ea"/>
              </a:endParaRPr>
            </a:p>
          </p:txBody>
        </p:sp>
        <p:sp>
          <p:nvSpPr>
            <p:cNvPr id="8" name="圆角矩形 272"/>
            <p:cNvSpPr/>
            <p:nvPr/>
          </p:nvSpPr>
          <p:spPr bwMode="auto">
            <a:xfrm>
              <a:off x="7946326" y="1642327"/>
              <a:ext cx="748046"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zh-CN" altLang="en-US" sz="1100" kern="0" dirty="0">
                  <a:solidFill>
                    <a:srgbClr val="000000"/>
                  </a:solidFill>
                  <a:latin typeface="+mn-ea"/>
                </a:rPr>
                <a:t>视频转码</a:t>
              </a:r>
              <a:endParaRPr lang="en-US" altLang="zh-CN" sz="1100" kern="0" dirty="0">
                <a:solidFill>
                  <a:srgbClr val="000000"/>
                </a:solidFill>
                <a:latin typeface="+mn-ea"/>
              </a:endParaRPr>
            </a:p>
            <a:p>
              <a:pPr algn="ctr" defTabSz="912756" eaLnBrk="0" fontAlgn="base" hangingPunct="0">
                <a:lnSpc>
                  <a:spcPct val="150000"/>
                </a:lnSpc>
                <a:spcBef>
                  <a:spcPct val="0"/>
                </a:spcBef>
                <a:spcAft>
                  <a:spcPct val="0"/>
                </a:spcAft>
                <a:buClr>
                  <a:srgbClr val="CC9900"/>
                </a:buClr>
                <a:defRPr/>
              </a:pPr>
              <a:r>
                <a:rPr lang="en-US" altLang="zh-CN" sz="900" kern="0" dirty="0">
                  <a:solidFill>
                    <a:srgbClr val="000000"/>
                  </a:solidFill>
                  <a:latin typeface="+mn-ea"/>
                </a:rPr>
                <a:t>X265</a:t>
              </a:r>
            </a:p>
          </p:txBody>
        </p:sp>
        <p:sp>
          <p:nvSpPr>
            <p:cNvPr id="9" name="圆角矩形 275"/>
            <p:cNvSpPr/>
            <p:nvPr/>
          </p:nvSpPr>
          <p:spPr bwMode="auto">
            <a:xfrm>
              <a:off x="4026769" y="1642327"/>
              <a:ext cx="1303492"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000" b="1" kern="0" dirty="0" smtClean="0">
                  <a:solidFill>
                    <a:srgbClr val="000000"/>
                  </a:solidFill>
                  <a:latin typeface="+mn-ea"/>
                </a:rPr>
                <a:t>Web</a:t>
              </a:r>
              <a:r>
                <a:rPr lang="zh-CN" altLang="en-US" sz="1200" kern="0" dirty="0">
                  <a:solidFill>
                    <a:srgbClr val="000000"/>
                  </a:solidFill>
                  <a:latin typeface="+mn-ea"/>
                </a:rPr>
                <a:t>中间件</a:t>
              </a:r>
              <a:r>
                <a:rPr lang="en-US" altLang="zh-CN" sz="1000" b="1" kern="0" dirty="0">
                  <a:solidFill>
                    <a:srgbClr val="000000"/>
                  </a:solidFill>
                  <a:latin typeface="+mn-ea"/>
                </a:rPr>
                <a:t>Nginx</a:t>
              </a:r>
            </a:p>
            <a:p>
              <a:pPr algn="ctr" defTabSz="912756" eaLnBrk="0" fontAlgn="base" hangingPunct="0">
                <a:lnSpc>
                  <a:spcPct val="150000"/>
                </a:lnSpc>
                <a:spcBef>
                  <a:spcPct val="0"/>
                </a:spcBef>
                <a:spcAft>
                  <a:spcPct val="0"/>
                </a:spcAft>
                <a:buClr>
                  <a:srgbClr val="CC9900"/>
                </a:buClr>
                <a:defRPr/>
              </a:pPr>
              <a:r>
                <a:rPr lang="zh-CN" altLang="en-US" sz="1100" kern="0" dirty="0">
                  <a:solidFill>
                    <a:srgbClr val="000000"/>
                  </a:solidFill>
                  <a:latin typeface="+mn-ea"/>
                </a:rPr>
                <a:t>秘钥协商</a:t>
              </a:r>
              <a:r>
                <a:rPr lang="en-US" altLang="zh-CN" sz="1100" kern="0" dirty="0">
                  <a:solidFill>
                    <a:srgbClr val="000000"/>
                  </a:solidFill>
                  <a:latin typeface="+mn-ea"/>
                </a:rPr>
                <a:t>RSA</a:t>
              </a:r>
              <a:r>
                <a:rPr lang="zh-CN" altLang="en-US" sz="1100" kern="0" dirty="0">
                  <a:solidFill>
                    <a:srgbClr val="000000"/>
                  </a:solidFill>
                  <a:latin typeface="+mn-ea"/>
                </a:rPr>
                <a:t>计算</a:t>
              </a:r>
            </a:p>
          </p:txBody>
        </p:sp>
        <p:sp>
          <p:nvSpPr>
            <p:cNvPr id="10" name="圆角矩形 276"/>
            <p:cNvSpPr/>
            <p:nvPr/>
          </p:nvSpPr>
          <p:spPr bwMode="auto">
            <a:xfrm>
              <a:off x="5380355" y="1642327"/>
              <a:ext cx="1259652"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分布式存储</a:t>
              </a:r>
              <a:r>
                <a:rPr lang="en-US" altLang="zh-CN" sz="1000" b="1" kern="0" dirty="0">
                  <a:solidFill>
                    <a:srgbClr val="000000"/>
                  </a:solidFill>
                  <a:latin typeface="+mn-ea"/>
                </a:rPr>
                <a:t>Ceph</a:t>
              </a:r>
            </a:p>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压缩</a:t>
              </a:r>
              <a:r>
                <a:rPr lang="en-US" altLang="zh-CN" sz="900" kern="0" dirty="0">
                  <a:solidFill>
                    <a:schemeClr val="tx1">
                      <a:lumMod val="75000"/>
                      <a:lumOff val="25000"/>
                    </a:schemeClr>
                  </a:solidFill>
                  <a:latin typeface="+mn-ea"/>
                </a:rPr>
                <a:t>&amp;MD5</a:t>
              </a:r>
              <a:endParaRPr lang="zh-CN" altLang="en-US" sz="900" kern="0" dirty="0">
                <a:solidFill>
                  <a:schemeClr val="tx1">
                    <a:lumMod val="75000"/>
                    <a:lumOff val="25000"/>
                  </a:schemeClr>
                </a:solidFill>
                <a:latin typeface="+mn-ea"/>
              </a:endParaRPr>
            </a:p>
          </p:txBody>
        </p:sp>
        <p:sp>
          <p:nvSpPr>
            <p:cNvPr id="11" name="矩形 284"/>
            <p:cNvSpPr/>
            <p:nvPr/>
          </p:nvSpPr>
          <p:spPr bwMode="auto">
            <a:xfrm>
              <a:off x="4742811" y="4681991"/>
              <a:ext cx="1453940" cy="360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900" kern="0" dirty="0">
                  <a:solidFill>
                    <a:srgbClr val="FFFFFF"/>
                  </a:solidFill>
                  <a:latin typeface="+mn-ea"/>
                </a:rPr>
                <a:t>ZIP(</a:t>
              </a:r>
              <a:r>
                <a:rPr lang="zh-CN" altLang="en-US" sz="1200" kern="0" dirty="0">
                  <a:solidFill>
                    <a:schemeClr val="bg1"/>
                  </a:solidFill>
                  <a:latin typeface="+mn-ea"/>
                </a:rPr>
                <a:t>硬加速</a:t>
              </a:r>
              <a:r>
                <a:rPr lang="en-US" altLang="zh-CN" sz="1200" kern="0" dirty="0">
                  <a:solidFill>
                    <a:schemeClr val="bg1"/>
                  </a:solidFill>
                  <a:latin typeface="+mn-ea"/>
                </a:rPr>
                <a:t>-</a:t>
              </a:r>
              <a:r>
                <a:rPr lang="zh-CN" altLang="en-US" sz="1200" kern="0" dirty="0">
                  <a:solidFill>
                    <a:schemeClr val="bg1"/>
                  </a:solidFill>
                  <a:latin typeface="+mn-ea"/>
                </a:rPr>
                <a:t>压缩</a:t>
              </a:r>
              <a:r>
                <a:rPr lang="en-US" altLang="zh-CN" sz="900" kern="0" dirty="0">
                  <a:solidFill>
                    <a:srgbClr val="FFFFFF"/>
                  </a:solidFill>
                  <a:latin typeface="+mn-ea"/>
                </a:rPr>
                <a:t>)</a:t>
              </a:r>
              <a:endParaRPr lang="zh-CN" altLang="en-US" sz="900" kern="0" dirty="0">
                <a:solidFill>
                  <a:srgbClr val="FFFFFF"/>
                </a:solidFill>
                <a:latin typeface="+mn-ea"/>
              </a:endParaRPr>
            </a:p>
          </p:txBody>
        </p:sp>
        <p:sp>
          <p:nvSpPr>
            <p:cNvPr id="12" name="矩形 289"/>
            <p:cNvSpPr/>
            <p:nvPr/>
          </p:nvSpPr>
          <p:spPr bwMode="auto">
            <a:xfrm>
              <a:off x="2444751" y="2947496"/>
              <a:ext cx="1115010" cy="302989"/>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Glibc</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13" name="矩形 290"/>
            <p:cNvSpPr/>
            <p:nvPr/>
          </p:nvSpPr>
          <p:spPr>
            <a:xfrm>
              <a:off x="2444750" y="3348730"/>
              <a:ext cx="1115010" cy="325088"/>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HyperScan</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14" name="圆角矩形 291"/>
            <p:cNvSpPr/>
            <p:nvPr/>
          </p:nvSpPr>
          <p:spPr>
            <a:xfrm>
              <a:off x="2292350" y="2554245"/>
              <a:ext cx="1431530" cy="1894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796" kern="0">
                <a:solidFill>
                  <a:srgbClr val="666666"/>
                </a:solidFill>
                <a:latin typeface="+mn-ea"/>
              </a:endParaRPr>
            </a:p>
          </p:txBody>
        </p:sp>
        <p:sp>
          <p:nvSpPr>
            <p:cNvPr id="15" name="圆角矩形 292"/>
            <p:cNvSpPr/>
            <p:nvPr/>
          </p:nvSpPr>
          <p:spPr>
            <a:xfrm>
              <a:off x="7073963" y="2554244"/>
              <a:ext cx="1575312" cy="1894897"/>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796" kern="0">
                <a:solidFill>
                  <a:srgbClr val="666666"/>
                </a:solidFill>
                <a:latin typeface="+mn-ea"/>
              </a:endParaRPr>
            </a:p>
          </p:txBody>
        </p:sp>
        <p:sp>
          <p:nvSpPr>
            <p:cNvPr id="16" name="文本框 293"/>
            <p:cNvSpPr txBox="1"/>
            <p:nvPr/>
          </p:nvSpPr>
          <p:spPr>
            <a:xfrm>
              <a:off x="7638715" y="2616137"/>
              <a:ext cx="586082" cy="233140"/>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fontAlgn="base">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299" eaLnBrk="0" hangingPunct="0">
                <a:defRPr/>
              </a:pPr>
              <a:r>
                <a:rPr lang="zh-CN" altLang="en-US" sz="1200" kern="0" dirty="0">
                  <a:latin typeface="+mn-ea"/>
                  <a:ea typeface="+mn-ea"/>
                </a:rPr>
                <a:t>媒体</a:t>
              </a:r>
            </a:p>
          </p:txBody>
        </p:sp>
        <p:sp>
          <p:nvSpPr>
            <p:cNvPr id="17" name="矩形 302"/>
            <p:cNvSpPr/>
            <p:nvPr/>
          </p:nvSpPr>
          <p:spPr>
            <a:xfrm>
              <a:off x="5987294" y="3081780"/>
              <a:ext cx="908877" cy="337408"/>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900" kern="0" dirty="0">
                  <a:solidFill>
                    <a:srgbClr val="FFFFFF"/>
                  </a:solidFill>
                  <a:latin typeface="+mn-ea"/>
                </a:rPr>
                <a:t>OpenSSL</a:t>
              </a:r>
            </a:p>
            <a:p>
              <a:pPr algn="ctr" defTabSz="912665" eaLnBrk="0" fontAlgn="base" hangingPunct="0">
                <a:spcBef>
                  <a:spcPct val="0"/>
                </a:spcBef>
                <a:spcAft>
                  <a:spcPct val="0"/>
                </a:spcAft>
                <a:buClr>
                  <a:srgbClr val="CC9900"/>
                </a:buClr>
              </a:pPr>
              <a:r>
                <a:rPr lang="zh-CN" altLang="en-US" sz="1050" kern="0" dirty="0">
                  <a:solidFill>
                    <a:schemeClr val="bg1"/>
                  </a:solidFill>
                  <a:latin typeface="+mn-ea"/>
                </a:rPr>
                <a:t>加解密硬加速</a:t>
              </a:r>
            </a:p>
          </p:txBody>
        </p:sp>
        <p:sp>
          <p:nvSpPr>
            <p:cNvPr id="18" name="矩形 303"/>
            <p:cNvSpPr/>
            <p:nvPr/>
          </p:nvSpPr>
          <p:spPr bwMode="auto">
            <a:xfrm>
              <a:off x="3926001" y="3070373"/>
              <a:ext cx="857257" cy="337408"/>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Gzip</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19" name="矩形 304"/>
            <p:cNvSpPr/>
            <p:nvPr/>
          </p:nvSpPr>
          <p:spPr bwMode="auto">
            <a:xfrm>
              <a:off x="3926001" y="3535506"/>
              <a:ext cx="861819" cy="365704"/>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ZSTD</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指令加速</a:t>
              </a:r>
            </a:p>
          </p:txBody>
        </p:sp>
        <p:sp>
          <p:nvSpPr>
            <p:cNvPr id="20" name="圆角矩形 305"/>
            <p:cNvSpPr/>
            <p:nvPr/>
          </p:nvSpPr>
          <p:spPr>
            <a:xfrm>
              <a:off x="3821655" y="2554245"/>
              <a:ext cx="1962799" cy="1894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796" kern="0">
                <a:solidFill>
                  <a:srgbClr val="666666"/>
                </a:solidFill>
                <a:latin typeface="+mn-ea"/>
              </a:endParaRPr>
            </a:p>
          </p:txBody>
        </p:sp>
        <p:sp>
          <p:nvSpPr>
            <p:cNvPr id="21" name="文本框 306"/>
            <p:cNvSpPr txBox="1"/>
            <p:nvPr/>
          </p:nvSpPr>
          <p:spPr>
            <a:xfrm>
              <a:off x="4529781" y="2622459"/>
              <a:ext cx="530877" cy="233140"/>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defTabSz="914217" eaLnBrk="0" fontAlgn="base" hangingPunct="0">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299">
                <a:defRPr/>
              </a:pPr>
              <a:r>
                <a:rPr lang="zh-CN" altLang="en-US" sz="1200" kern="0" dirty="0">
                  <a:latin typeface="+mn-ea"/>
                  <a:ea typeface="+mn-ea"/>
                </a:rPr>
                <a:t>压缩</a:t>
              </a:r>
            </a:p>
          </p:txBody>
        </p:sp>
        <p:sp>
          <p:nvSpPr>
            <p:cNvPr id="22" name="圆角矩形 307"/>
            <p:cNvSpPr/>
            <p:nvPr/>
          </p:nvSpPr>
          <p:spPr>
            <a:xfrm>
              <a:off x="5895201" y="2558245"/>
              <a:ext cx="1081842" cy="1890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796" kern="0">
                <a:solidFill>
                  <a:srgbClr val="666666"/>
                </a:solidFill>
                <a:latin typeface="+mn-ea"/>
              </a:endParaRPr>
            </a:p>
          </p:txBody>
        </p:sp>
        <p:sp>
          <p:nvSpPr>
            <p:cNvPr id="23" name="文本框 308"/>
            <p:cNvSpPr txBox="1"/>
            <p:nvPr/>
          </p:nvSpPr>
          <p:spPr>
            <a:xfrm>
              <a:off x="6159856" y="2622459"/>
              <a:ext cx="668242" cy="233140"/>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defTabSz="914217" eaLnBrk="0" fontAlgn="base" hangingPunct="0">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299">
                <a:defRPr/>
              </a:pPr>
              <a:r>
                <a:rPr lang="zh-CN" altLang="en-US" sz="1200" kern="0" dirty="0">
                  <a:latin typeface="+mn-ea"/>
                  <a:ea typeface="+mn-ea"/>
                </a:rPr>
                <a:t>加解密</a:t>
              </a:r>
            </a:p>
          </p:txBody>
        </p:sp>
        <p:sp>
          <p:nvSpPr>
            <p:cNvPr id="24" name="圆角矩形 309"/>
            <p:cNvSpPr/>
            <p:nvPr/>
          </p:nvSpPr>
          <p:spPr bwMode="auto">
            <a:xfrm>
              <a:off x="2500215" y="2597456"/>
              <a:ext cx="1069572" cy="247836"/>
            </a:xfrm>
            <a:prstGeom prst="roundRect">
              <a:avLst>
                <a:gd name="adj" fmla="val 0"/>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299" eaLnBrk="0" fontAlgn="base" hangingPunct="0">
                <a:spcBef>
                  <a:spcPct val="0"/>
                </a:spcBef>
                <a:spcAft>
                  <a:spcPct val="0"/>
                </a:spcAft>
                <a:buClr>
                  <a:srgbClr val="CC9900"/>
                </a:buClr>
                <a:defRPr/>
              </a:pPr>
              <a:r>
                <a:rPr lang="zh-CN" altLang="en-US" sz="1200" kern="0" dirty="0">
                  <a:solidFill>
                    <a:srgbClr val="000000"/>
                  </a:solidFill>
                  <a:latin typeface="+mn-ea"/>
                </a:rPr>
                <a:t>系统基础库</a:t>
              </a:r>
            </a:p>
          </p:txBody>
        </p:sp>
        <p:sp>
          <p:nvSpPr>
            <p:cNvPr id="25" name="矩形 310"/>
            <p:cNvSpPr/>
            <p:nvPr/>
          </p:nvSpPr>
          <p:spPr bwMode="auto">
            <a:xfrm>
              <a:off x="6835456" y="4684406"/>
              <a:ext cx="1453940" cy="360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900" kern="0" dirty="0">
                  <a:solidFill>
                    <a:srgbClr val="FFFFFF"/>
                  </a:solidFill>
                  <a:latin typeface="+mn-ea"/>
                </a:rPr>
                <a:t>HPRE(</a:t>
              </a:r>
              <a:r>
                <a:rPr lang="zh-CN" altLang="en-US" sz="1200" kern="0" dirty="0">
                  <a:solidFill>
                    <a:schemeClr val="bg1"/>
                  </a:solidFill>
                  <a:latin typeface="+mn-ea"/>
                </a:rPr>
                <a:t>硬加速</a:t>
              </a:r>
              <a:r>
                <a:rPr lang="en-US" altLang="zh-CN" sz="1200" kern="0" dirty="0">
                  <a:solidFill>
                    <a:schemeClr val="bg1"/>
                  </a:solidFill>
                  <a:latin typeface="+mn-ea"/>
                </a:rPr>
                <a:t>-</a:t>
              </a:r>
              <a:r>
                <a:rPr lang="zh-CN" altLang="en-US" sz="1200" kern="0" dirty="0">
                  <a:solidFill>
                    <a:schemeClr val="bg1"/>
                  </a:solidFill>
                  <a:latin typeface="+mn-ea"/>
                </a:rPr>
                <a:t>非对称加解密</a:t>
              </a:r>
              <a:r>
                <a:rPr lang="en-US" altLang="zh-CN" sz="900" kern="0" dirty="0">
                  <a:solidFill>
                    <a:srgbClr val="FFFFFF"/>
                  </a:solidFill>
                  <a:latin typeface="+mn-ea"/>
                </a:rPr>
                <a:t>)</a:t>
              </a:r>
              <a:endParaRPr lang="zh-CN" altLang="en-US" sz="900" kern="0" dirty="0">
                <a:solidFill>
                  <a:srgbClr val="FFFFFF"/>
                </a:solidFill>
                <a:latin typeface="+mn-ea"/>
              </a:endParaRPr>
            </a:p>
          </p:txBody>
        </p:sp>
        <p:sp>
          <p:nvSpPr>
            <p:cNvPr id="26" name="矩形 311"/>
            <p:cNvSpPr/>
            <p:nvPr/>
          </p:nvSpPr>
          <p:spPr>
            <a:xfrm>
              <a:off x="7237416" y="3431809"/>
              <a:ext cx="1303939" cy="339591"/>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X265</a:t>
              </a:r>
            </a:p>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h.265</a:t>
              </a:r>
              <a:r>
                <a:rPr lang="zh-CN" altLang="en-US" sz="1200" kern="0" dirty="0">
                  <a:solidFill>
                    <a:srgbClr val="000000"/>
                  </a:solidFill>
                  <a:latin typeface="+mn-ea"/>
                </a:rPr>
                <a:t>视频转码加速</a:t>
              </a:r>
            </a:p>
          </p:txBody>
        </p:sp>
        <p:sp>
          <p:nvSpPr>
            <p:cNvPr id="27" name="矩形 312"/>
            <p:cNvSpPr/>
            <p:nvPr/>
          </p:nvSpPr>
          <p:spPr bwMode="auto">
            <a:xfrm>
              <a:off x="4841599" y="3538265"/>
              <a:ext cx="853071" cy="362945"/>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defRPr/>
              </a:pPr>
              <a:r>
                <a:rPr lang="en-US" altLang="zh-CN" sz="1000" kern="0" dirty="0">
                  <a:solidFill>
                    <a:srgbClr val="1D1D1A"/>
                  </a:solidFill>
                  <a:latin typeface="+mn-ea"/>
                </a:rPr>
                <a:t>Snappy</a:t>
              </a:r>
            </a:p>
            <a:p>
              <a:pPr algn="ctr" defTabSz="912665" eaLnBrk="0" fontAlgn="base" hangingPunct="0">
                <a:spcBef>
                  <a:spcPct val="0"/>
                </a:spcBef>
                <a:spcAft>
                  <a:spcPct val="0"/>
                </a:spcAft>
                <a:buClr>
                  <a:srgbClr val="CC9900"/>
                </a:buClr>
                <a:defRPr/>
              </a:pPr>
              <a:r>
                <a:rPr lang="zh-CN" altLang="en-US" sz="1200" kern="0" dirty="0">
                  <a:solidFill>
                    <a:srgbClr val="000000"/>
                  </a:solidFill>
                  <a:latin typeface="+mn-ea"/>
                </a:rPr>
                <a:t>指令加速</a:t>
              </a:r>
            </a:p>
          </p:txBody>
        </p:sp>
        <p:sp>
          <p:nvSpPr>
            <p:cNvPr id="28" name="矩形 313"/>
            <p:cNvSpPr/>
            <p:nvPr/>
          </p:nvSpPr>
          <p:spPr>
            <a:xfrm>
              <a:off x="2444750" y="3772062"/>
              <a:ext cx="1115010" cy="337198"/>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AVX2Neon</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异构生态迁移</a:t>
              </a:r>
              <a:endParaRPr lang="en-US" altLang="zh-CN" sz="1200" kern="0" dirty="0">
                <a:solidFill>
                  <a:srgbClr val="000000"/>
                </a:solidFill>
                <a:latin typeface="+mn-ea"/>
              </a:endParaRPr>
            </a:p>
          </p:txBody>
        </p:sp>
        <p:sp>
          <p:nvSpPr>
            <p:cNvPr id="29" name="矩形 364"/>
            <p:cNvSpPr/>
            <p:nvPr/>
          </p:nvSpPr>
          <p:spPr bwMode="auto">
            <a:xfrm>
              <a:off x="7226299" y="2928968"/>
              <a:ext cx="1303939" cy="328201"/>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1D1D1A"/>
                  </a:solidFill>
                  <a:latin typeface="+mn-ea"/>
                </a:rPr>
                <a:t>HMPP</a:t>
              </a:r>
            </a:p>
            <a:p>
              <a:pPr algn="ctr" defTabSz="912665" eaLnBrk="0" fontAlgn="base" hangingPunct="0">
                <a:spcBef>
                  <a:spcPct val="0"/>
                </a:spcBef>
                <a:spcAft>
                  <a:spcPct val="0"/>
                </a:spcAft>
                <a:buClr>
                  <a:srgbClr val="CC9900"/>
                </a:buClr>
              </a:pPr>
              <a:r>
                <a:rPr lang="zh-CN" altLang="en-US" sz="1200" kern="0" dirty="0">
                  <a:solidFill>
                    <a:srgbClr val="000000"/>
                  </a:solidFill>
                  <a:latin typeface="+mn-ea"/>
                </a:rPr>
                <a:t>媒体信号库</a:t>
              </a:r>
            </a:p>
          </p:txBody>
        </p:sp>
        <p:sp>
          <p:nvSpPr>
            <p:cNvPr id="30" name="矩形 77"/>
            <p:cNvSpPr/>
            <p:nvPr/>
          </p:nvSpPr>
          <p:spPr bwMode="auto">
            <a:xfrm>
              <a:off x="8928100" y="4684406"/>
              <a:ext cx="1453940" cy="360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900" kern="0" dirty="0">
                  <a:solidFill>
                    <a:srgbClr val="FFFFFF"/>
                  </a:solidFill>
                  <a:latin typeface="+mn-ea"/>
                </a:rPr>
                <a:t>SEC(</a:t>
              </a:r>
              <a:r>
                <a:rPr lang="zh-CN" altLang="en-US" sz="1200" kern="0" dirty="0">
                  <a:solidFill>
                    <a:schemeClr val="bg1"/>
                  </a:solidFill>
                  <a:latin typeface="+mn-ea"/>
                </a:rPr>
                <a:t>硬加速</a:t>
              </a:r>
              <a:r>
                <a:rPr lang="en-US" altLang="zh-CN" sz="1200" kern="0" dirty="0">
                  <a:solidFill>
                    <a:schemeClr val="bg1"/>
                  </a:solidFill>
                  <a:latin typeface="+mn-ea"/>
                </a:rPr>
                <a:t>-</a:t>
              </a:r>
              <a:r>
                <a:rPr lang="zh-CN" altLang="en-US" sz="1200" kern="0" dirty="0">
                  <a:solidFill>
                    <a:schemeClr val="bg1"/>
                  </a:solidFill>
                  <a:latin typeface="+mn-ea"/>
                </a:rPr>
                <a:t>对称加解密</a:t>
              </a:r>
              <a:r>
                <a:rPr lang="en-US" altLang="zh-CN" sz="900" kern="0" dirty="0">
                  <a:solidFill>
                    <a:srgbClr val="FFFFFF"/>
                  </a:solidFill>
                  <a:latin typeface="+mn-ea"/>
                </a:rPr>
                <a:t>)</a:t>
              </a:r>
              <a:endParaRPr lang="zh-CN" altLang="en-US" sz="900" kern="0" dirty="0">
                <a:solidFill>
                  <a:srgbClr val="FFFFFF"/>
                </a:solidFill>
                <a:latin typeface="+mn-ea"/>
              </a:endParaRPr>
            </a:p>
          </p:txBody>
        </p:sp>
        <p:sp>
          <p:nvSpPr>
            <p:cNvPr id="31" name="矩形 78"/>
            <p:cNvSpPr/>
            <p:nvPr/>
          </p:nvSpPr>
          <p:spPr bwMode="auto">
            <a:xfrm>
              <a:off x="4846629" y="3070373"/>
              <a:ext cx="848041" cy="337407"/>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1000" kern="0" dirty="0">
                  <a:solidFill>
                    <a:srgbClr val="FFFFFF"/>
                  </a:solidFill>
                  <a:latin typeface="+mn-ea"/>
                </a:rPr>
                <a:t>Zlib</a:t>
              </a:r>
            </a:p>
            <a:p>
              <a:pPr algn="ctr" defTabSz="912665" eaLnBrk="0" fontAlgn="base" hangingPunct="0">
                <a:spcBef>
                  <a:spcPct val="0"/>
                </a:spcBef>
                <a:spcAft>
                  <a:spcPct val="0"/>
                </a:spcAft>
                <a:buClr>
                  <a:srgbClr val="CC9900"/>
                </a:buClr>
              </a:pPr>
              <a:r>
                <a:rPr lang="zh-CN" altLang="en-US" sz="1100" kern="0" dirty="0">
                  <a:solidFill>
                    <a:schemeClr val="bg1"/>
                  </a:solidFill>
                  <a:latin typeface="+mn-ea"/>
                </a:rPr>
                <a:t>压缩硬加速</a:t>
              </a:r>
            </a:p>
          </p:txBody>
        </p:sp>
        <p:sp>
          <p:nvSpPr>
            <p:cNvPr id="32" name="圆角矩形 80"/>
            <p:cNvSpPr/>
            <p:nvPr/>
          </p:nvSpPr>
          <p:spPr bwMode="auto">
            <a:xfrm>
              <a:off x="6690101" y="1642327"/>
              <a:ext cx="1206131"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zh-CN" altLang="en-US" sz="1200" kern="0" dirty="0">
                  <a:solidFill>
                    <a:srgbClr val="000000"/>
                  </a:solidFill>
                  <a:latin typeface="+mn-ea"/>
                </a:rPr>
                <a:t>大数据</a:t>
              </a:r>
              <a:r>
                <a:rPr lang="en-US" altLang="zh-CN" sz="1000" b="1" kern="0" dirty="0">
                  <a:solidFill>
                    <a:srgbClr val="000000"/>
                  </a:solidFill>
                  <a:latin typeface="+mn-ea"/>
                </a:rPr>
                <a:t>Hadoop</a:t>
              </a:r>
            </a:p>
            <a:p>
              <a:pPr algn="ctr" defTabSz="912756" eaLnBrk="0" fontAlgn="base" hangingPunct="0">
                <a:lnSpc>
                  <a:spcPct val="150000"/>
                </a:lnSpc>
                <a:spcBef>
                  <a:spcPct val="0"/>
                </a:spcBef>
                <a:spcAft>
                  <a:spcPct val="0"/>
                </a:spcAft>
                <a:buClr>
                  <a:srgbClr val="CC9900"/>
                </a:buClr>
                <a:defRPr/>
              </a:pPr>
              <a:r>
                <a:rPr lang="zh-CN" altLang="en-US" sz="1050" kern="0" dirty="0">
                  <a:solidFill>
                    <a:srgbClr val="000000"/>
                  </a:solidFill>
                  <a:latin typeface="+mn-ea"/>
                </a:rPr>
                <a:t>数据加解密</a:t>
              </a:r>
              <a:r>
                <a:rPr lang="en-US" altLang="zh-CN" sz="1050" kern="0" dirty="0">
                  <a:solidFill>
                    <a:srgbClr val="000000"/>
                  </a:solidFill>
                  <a:latin typeface="+mn-ea"/>
                </a:rPr>
                <a:t>&amp;</a:t>
              </a:r>
              <a:r>
                <a:rPr lang="zh-CN" altLang="en-US" sz="1050" kern="0" dirty="0">
                  <a:solidFill>
                    <a:srgbClr val="000000"/>
                  </a:solidFill>
                  <a:latin typeface="+mn-ea"/>
                </a:rPr>
                <a:t>压缩</a:t>
              </a:r>
            </a:p>
          </p:txBody>
        </p:sp>
        <p:sp>
          <p:nvSpPr>
            <p:cNvPr id="33" name="圆角矩形 81"/>
            <p:cNvSpPr/>
            <p:nvPr/>
          </p:nvSpPr>
          <p:spPr>
            <a:xfrm>
              <a:off x="2292350" y="4544344"/>
              <a:ext cx="8236354" cy="618107"/>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796" kern="0">
                <a:solidFill>
                  <a:srgbClr val="666666"/>
                </a:solidFill>
                <a:latin typeface="+mn-ea"/>
              </a:endParaRPr>
            </a:p>
          </p:txBody>
        </p:sp>
        <p:sp>
          <p:nvSpPr>
            <p:cNvPr id="34" name="圆角矩形 84"/>
            <p:cNvSpPr/>
            <p:nvPr/>
          </p:nvSpPr>
          <p:spPr bwMode="auto">
            <a:xfrm>
              <a:off x="8744467" y="1642327"/>
              <a:ext cx="1595560" cy="581556"/>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200" kern="0" dirty="0">
                  <a:solidFill>
                    <a:srgbClr val="000000"/>
                  </a:solidFill>
                  <a:latin typeface="+mn-ea"/>
                </a:rPr>
                <a:t>OS</a:t>
              </a:r>
              <a:r>
                <a:rPr lang="zh-CN" altLang="en-US" sz="1200" kern="0" dirty="0">
                  <a:solidFill>
                    <a:srgbClr val="000000"/>
                  </a:solidFill>
                  <a:latin typeface="+mn-ea"/>
                </a:rPr>
                <a:t>集成基础库</a:t>
              </a:r>
              <a:endParaRPr lang="en-US" altLang="zh-CN" sz="1200" kern="0" dirty="0">
                <a:solidFill>
                  <a:srgbClr val="000000"/>
                </a:solidFill>
                <a:latin typeface="+mn-ea"/>
              </a:endParaRPr>
            </a:p>
            <a:p>
              <a:pPr algn="ctr" defTabSz="912756" eaLnBrk="0" fontAlgn="base" hangingPunct="0">
                <a:lnSpc>
                  <a:spcPct val="150000"/>
                </a:lnSpc>
                <a:spcBef>
                  <a:spcPct val="0"/>
                </a:spcBef>
                <a:spcAft>
                  <a:spcPct val="0"/>
                </a:spcAft>
                <a:buClr>
                  <a:srgbClr val="CC9900"/>
                </a:buClr>
                <a:defRPr/>
              </a:pPr>
              <a:r>
                <a:rPr lang="en-US" altLang="zh-CN" sz="1200" kern="0" dirty="0">
                  <a:solidFill>
                    <a:schemeClr val="tx1">
                      <a:lumMod val="75000"/>
                      <a:lumOff val="25000"/>
                    </a:schemeClr>
                  </a:solidFill>
                  <a:latin typeface="+mn-ea"/>
                </a:rPr>
                <a:t>Glibc&amp;gzip&amp;OpenSSL</a:t>
              </a:r>
              <a:endParaRPr lang="zh-CN" altLang="en-US" sz="1200" kern="0" dirty="0">
                <a:solidFill>
                  <a:schemeClr val="tx1">
                    <a:lumMod val="75000"/>
                    <a:lumOff val="25000"/>
                  </a:schemeClr>
                </a:solidFill>
                <a:latin typeface="+mn-ea"/>
              </a:endParaRPr>
            </a:p>
          </p:txBody>
        </p:sp>
        <p:sp>
          <p:nvSpPr>
            <p:cNvPr id="35" name="圆角矩形 85"/>
            <p:cNvSpPr/>
            <p:nvPr/>
          </p:nvSpPr>
          <p:spPr bwMode="auto">
            <a:xfrm>
              <a:off x="10409005" y="1748672"/>
              <a:ext cx="225687" cy="394367"/>
            </a:xfrm>
            <a:prstGeom prst="roundRect">
              <a:avLst/>
            </a:prstGeom>
            <a:solidFill>
              <a:srgbClr val="FFFFFF"/>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756" eaLnBrk="0" fontAlgn="base" hangingPunct="0">
                <a:lnSpc>
                  <a:spcPct val="150000"/>
                </a:lnSpc>
                <a:spcBef>
                  <a:spcPct val="0"/>
                </a:spcBef>
                <a:spcAft>
                  <a:spcPct val="0"/>
                </a:spcAft>
                <a:buClr>
                  <a:srgbClr val="CC9900"/>
                </a:buClr>
                <a:defRPr/>
              </a:pPr>
              <a:r>
                <a:rPr lang="en-US" altLang="zh-CN" sz="1100" kern="0" dirty="0">
                  <a:solidFill>
                    <a:srgbClr val="000000"/>
                  </a:solidFill>
                  <a:latin typeface="+mn-ea"/>
                </a:rPr>
                <a:t>…</a:t>
              </a:r>
              <a:endParaRPr lang="zh-CN" altLang="en-US" sz="1100" kern="0" dirty="0">
                <a:solidFill>
                  <a:srgbClr val="000000"/>
                </a:solidFill>
                <a:latin typeface="+mn-ea"/>
              </a:endParaRPr>
            </a:p>
          </p:txBody>
        </p:sp>
        <p:sp>
          <p:nvSpPr>
            <p:cNvPr id="36" name="矩形 40"/>
            <p:cNvSpPr/>
            <p:nvPr/>
          </p:nvSpPr>
          <p:spPr bwMode="auto">
            <a:xfrm>
              <a:off x="2650166" y="4684406"/>
              <a:ext cx="1453940" cy="360000"/>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299" eaLnBrk="0" fontAlgn="base" hangingPunct="0">
                <a:spcBef>
                  <a:spcPct val="0"/>
                </a:spcBef>
                <a:spcAft>
                  <a:spcPct val="0"/>
                </a:spcAft>
                <a:buClr>
                  <a:srgbClr val="CC9900"/>
                </a:buClr>
                <a:defRPr/>
              </a:pPr>
              <a:r>
                <a:rPr lang="zh-CN" altLang="en-US" sz="1200" kern="0" dirty="0">
                  <a:solidFill>
                    <a:srgbClr val="000000"/>
                  </a:solidFill>
                  <a:latin typeface="+mn-ea"/>
                </a:rPr>
                <a:t>鲲鹏指令加速</a:t>
              </a:r>
            </a:p>
          </p:txBody>
        </p:sp>
        <p:sp>
          <p:nvSpPr>
            <p:cNvPr id="37" name="圆角矩形 41"/>
            <p:cNvSpPr/>
            <p:nvPr/>
          </p:nvSpPr>
          <p:spPr>
            <a:xfrm>
              <a:off x="8725216" y="2554245"/>
              <a:ext cx="1803488" cy="1894896"/>
            </a:xfrm>
            <a:prstGeom prst="roundRect">
              <a:avLst/>
            </a:prstGeom>
            <a:noFill/>
            <a:ln w="25400" cap="flat" cmpd="sng" algn="ctr">
              <a:solidFill>
                <a:schemeClr val="bg1">
                  <a:lumMod val="20000"/>
                  <a:lumOff val="80000"/>
                </a:schemeClr>
              </a:solidFill>
              <a:prstDash val="solid"/>
            </a:ln>
            <a:effectLst/>
          </p:spPr>
          <p:txBody>
            <a:bodyPr rot="0" spcFirstLastPara="0" vertOverflow="overflow" horzOverflow="overflow" vert="horz" wrap="square" lIns="91242" tIns="45620" rIns="91242" bIns="45620" numCol="1" spcCol="0" rtlCol="0" fromWordArt="0" anchor="ctr" anchorCtr="0" forceAA="0" compatLnSpc="1">
              <a:prstTxWarp prst="textNoShape">
                <a:avLst/>
              </a:prstTxWarp>
              <a:noAutofit/>
            </a:bodyPr>
            <a:lstStyle/>
            <a:p>
              <a:pPr algn="ctr" defTabSz="912756" eaLnBrk="0" fontAlgn="base" hangingPunct="0">
                <a:spcBef>
                  <a:spcPct val="0"/>
                </a:spcBef>
                <a:spcAft>
                  <a:spcPct val="0"/>
                </a:spcAft>
                <a:defRPr/>
              </a:pPr>
              <a:endParaRPr lang="zh-CN" altLang="en-US" sz="1796" kern="0">
                <a:solidFill>
                  <a:srgbClr val="666666"/>
                </a:solidFill>
                <a:latin typeface="+mn-ea"/>
              </a:endParaRPr>
            </a:p>
          </p:txBody>
        </p:sp>
        <p:sp>
          <p:nvSpPr>
            <p:cNvPr id="38" name="文本框 42"/>
            <p:cNvSpPr txBox="1"/>
            <p:nvPr/>
          </p:nvSpPr>
          <p:spPr>
            <a:xfrm>
              <a:off x="8854989" y="2627046"/>
              <a:ext cx="1604013" cy="200856"/>
            </a:xfrm>
            <a:prstGeom prst="rect">
              <a:avLst/>
            </a:prstGeom>
            <a:noFill/>
            <a:ln w="9525" cap="flat" cmpd="sng" algn="ctr">
              <a:noFill/>
              <a:prstDash val="solid"/>
              <a:round/>
              <a:headEnd type="none" w="med" len="med"/>
              <a:tailEnd type="none" w="med" len="med"/>
            </a:ln>
            <a:effectLst/>
          </p:spPr>
          <p:txBody>
            <a:bodyPr vert="horz" wrap="square" lIns="91263" tIns="45631" rIns="91263" bIns="45631" numCol="1" rtlCol="0" anchor="ctr" anchorCtr="0" compatLnSpc="1">
              <a:prstTxWarp prst="textNoShape">
                <a:avLst/>
              </a:prstTxWarp>
            </a:bodyPr>
            <a:lstStyle>
              <a:defPPr>
                <a:defRPr lang="en-US"/>
              </a:defPPr>
              <a:lvl1pPr algn="ctr" fontAlgn="base">
                <a:spcBef>
                  <a:spcPct val="0"/>
                </a:spcBef>
                <a:spcAft>
                  <a:spcPct val="0"/>
                </a:spcAft>
                <a:buClr>
                  <a:srgbClr val="CC9900"/>
                </a:buClr>
                <a:defRPr sz="1400">
                  <a:solidFill>
                    <a:srgbClr val="000000"/>
                  </a:solidFill>
                  <a:latin typeface="微软雅黑" panose="020B0503020204020204" pitchFamily="34" charset="-122"/>
                  <a:ea typeface="微软雅黑" panose="020B0503020204020204" pitchFamily="34" charset="-122"/>
                </a:defRPr>
              </a:lvl1pPr>
            </a:lstStyle>
            <a:p>
              <a:pPr defTabSz="912756" eaLnBrk="0" hangingPunct="0">
                <a:defRPr/>
              </a:pPr>
              <a:r>
                <a:rPr lang="zh-CN" altLang="en-US" sz="1200" kern="0" dirty="0">
                  <a:latin typeface="+mn-ea"/>
                  <a:ea typeface="+mn-ea"/>
                </a:rPr>
                <a:t>已有的</a:t>
              </a:r>
              <a:r>
                <a:rPr lang="en-US" altLang="zh-CN" sz="1200" kern="0" dirty="0">
                  <a:latin typeface="+mn-ea"/>
                  <a:ea typeface="+mn-ea"/>
                </a:rPr>
                <a:t>ARM</a:t>
              </a:r>
              <a:r>
                <a:rPr lang="zh-CN" altLang="en-US" sz="1200" kern="0" dirty="0">
                  <a:latin typeface="+mn-ea"/>
                  <a:ea typeface="+mn-ea"/>
                </a:rPr>
                <a:t>基础库</a:t>
              </a:r>
            </a:p>
          </p:txBody>
        </p:sp>
        <p:sp>
          <p:nvSpPr>
            <p:cNvPr id="39" name="矩形 43"/>
            <p:cNvSpPr/>
            <p:nvPr/>
          </p:nvSpPr>
          <p:spPr bwMode="auto">
            <a:xfrm>
              <a:off x="8863944" y="2917679"/>
              <a:ext cx="1554016" cy="281229"/>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800" kern="0" dirty="0">
                  <a:solidFill>
                    <a:srgbClr val="FFFFFF"/>
                  </a:solidFill>
                  <a:latin typeface="+mn-ea"/>
                </a:rPr>
                <a:t>ISA-L</a:t>
              </a:r>
            </a:p>
            <a:p>
              <a:pPr algn="ctr" defTabSz="912299" eaLnBrk="0" fontAlgn="base" hangingPunct="0">
                <a:spcBef>
                  <a:spcPct val="0"/>
                </a:spcBef>
                <a:spcAft>
                  <a:spcPct val="0"/>
                </a:spcAft>
                <a:buClr>
                  <a:srgbClr val="CC9900"/>
                </a:buClr>
                <a:defRPr/>
              </a:pPr>
              <a:r>
                <a:rPr lang="zh-CN" altLang="en-US" sz="1200" kern="0" dirty="0">
                  <a:solidFill>
                    <a:schemeClr val="bg1"/>
                  </a:solidFill>
                  <a:latin typeface="+mn-ea"/>
                </a:rPr>
                <a:t>存储加速库</a:t>
              </a:r>
              <a:endParaRPr lang="en-US" altLang="zh-CN" sz="1200" kern="0" dirty="0">
                <a:solidFill>
                  <a:schemeClr val="bg1"/>
                </a:solidFill>
                <a:latin typeface="+mn-ea"/>
              </a:endParaRPr>
            </a:p>
          </p:txBody>
        </p:sp>
        <p:sp>
          <p:nvSpPr>
            <p:cNvPr id="40" name="矩形 44"/>
            <p:cNvSpPr/>
            <p:nvPr/>
          </p:nvSpPr>
          <p:spPr bwMode="auto">
            <a:xfrm>
              <a:off x="8863942" y="3268647"/>
              <a:ext cx="1554016" cy="290080"/>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800" kern="0" dirty="0">
                  <a:solidFill>
                    <a:srgbClr val="FFFFFF"/>
                  </a:solidFill>
                  <a:latin typeface="+mn-ea"/>
                </a:rPr>
                <a:t>SPDK</a:t>
              </a:r>
            </a:p>
            <a:p>
              <a:pPr algn="ctr" defTabSz="912665" eaLnBrk="0" fontAlgn="base" hangingPunct="0">
                <a:spcBef>
                  <a:spcPct val="0"/>
                </a:spcBef>
                <a:spcAft>
                  <a:spcPct val="0"/>
                </a:spcAft>
                <a:buClr>
                  <a:srgbClr val="CC9900"/>
                </a:buClr>
              </a:pPr>
              <a:r>
                <a:rPr lang="en-US" altLang="zh-CN" sz="1200" kern="0" dirty="0">
                  <a:solidFill>
                    <a:schemeClr val="bg1"/>
                  </a:solidFill>
                  <a:latin typeface="+mn-ea"/>
                </a:rPr>
                <a:t>SSD</a:t>
              </a:r>
              <a:r>
                <a:rPr lang="zh-CN" altLang="en-US" sz="1200" kern="0" dirty="0">
                  <a:solidFill>
                    <a:schemeClr val="bg1"/>
                  </a:solidFill>
                  <a:latin typeface="+mn-ea"/>
                </a:rPr>
                <a:t>用户态驱动加速</a:t>
              </a:r>
              <a:endParaRPr lang="en-US" altLang="zh-CN" sz="1200" kern="0" dirty="0">
                <a:solidFill>
                  <a:schemeClr val="bg1"/>
                </a:solidFill>
                <a:latin typeface="+mn-ea"/>
              </a:endParaRPr>
            </a:p>
          </p:txBody>
        </p:sp>
        <p:sp>
          <p:nvSpPr>
            <p:cNvPr id="41" name="矩形 49"/>
            <p:cNvSpPr/>
            <p:nvPr/>
          </p:nvSpPr>
          <p:spPr bwMode="auto">
            <a:xfrm>
              <a:off x="8854989" y="3644376"/>
              <a:ext cx="1554016" cy="295756"/>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800" kern="0" dirty="0">
                  <a:solidFill>
                    <a:srgbClr val="FFFFFF"/>
                  </a:solidFill>
                  <a:latin typeface="+mn-ea"/>
                </a:rPr>
                <a:t>DPDK</a:t>
              </a:r>
            </a:p>
            <a:p>
              <a:pPr algn="ctr" defTabSz="912665" eaLnBrk="0" fontAlgn="base" hangingPunct="0">
                <a:spcBef>
                  <a:spcPct val="0"/>
                </a:spcBef>
                <a:spcAft>
                  <a:spcPct val="0"/>
                </a:spcAft>
                <a:buClr>
                  <a:srgbClr val="CC9900"/>
                </a:buClr>
              </a:pPr>
              <a:r>
                <a:rPr lang="zh-CN" altLang="en-US" sz="1200" kern="0" dirty="0">
                  <a:solidFill>
                    <a:schemeClr val="bg1"/>
                  </a:solidFill>
                  <a:latin typeface="+mn-ea"/>
                </a:rPr>
                <a:t>用户态网络驱动加速</a:t>
              </a:r>
              <a:endParaRPr lang="en-US" altLang="zh-CN" sz="1200" kern="0" dirty="0">
                <a:solidFill>
                  <a:schemeClr val="bg1"/>
                </a:solidFill>
                <a:latin typeface="+mn-ea"/>
              </a:endParaRPr>
            </a:p>
          </p:txBody>
        </p:sp>
        <p:sp>
          <p:nvSpPr>
            <p:cNvPr id="42" name="矩形 52"/>
            <p:cNvSpPr/>
            <p:nvPr/>
          </p:nvSpPr>
          <p:spPr bwMode="auto">
            <a:xfrm>
              <a:off x="8863942" y="4030991"/>
              <a:ext cx="1554016" cy="295756"/>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r>
                <a:rPr lang="en-US" altLang="zh-CN" sz="900" kern="0" dirty="0">
                  <a:solidFill>
                    <a:srgbClr val="FFFFFF"/>
                  </a:solidFill>
                  <a:latin typeface="+mn-ea"/>
                </a:rPr>
                <a:t>X264</a:t>
              </a:r>
            </a:p>
            <a:p>
              <a:pPr algn="ctr" defTabSz="912665" eaLnBrk="0" fontAlgn="base" hangingPunct="0">
                <a:spcBef>
                  <a:spcPct val="0"/>
                </a:spcBef>
                <a:spcAft>
                  <a:spcPct val="0"/>
                </a:spcAft>
                <a:buClr>
                  <a:srgbClr val="CC9900"/>
                </a:buClr>
              </a:pPr>
              <a:r>
                <a:rPr lang="en-US" altLang="zh-CN" sz="800" kern="0" dirty="0">
                  <a:solidFill>
                    <a:srgbClr val="FFFFFF"/>
                  </a:solidFill>
                  <a:latin typeface="+mn-ea"/>
                </a:rPr>
                <a:t>h.264</a:t>
              </a:r>
              <a:r>
                <a:rPr lang="zh-CN" altLang="en-US" sz="800" kern="0" dirty="0">
                  <a:solidFill>
                    <a:srgbClr val="FFFFFF"/>
                  </a:solidFill>
                  <a:latin typeface="+mn-ea"/>
                </a:rPr>
                <a:t>视频编解码加速</a:t>
              </a:r>
              <a:endParaRPr lang="en-US" altLang="zh-CN" sz="800" kern="0" dirty="0">
                <a:solidFill>
                  <a:srgbClr val="FFFFFF"/>
                </a:solidFill>
                <a:latin typeface="+mn-ea"/>
              </a:endParaRPr>
            </a:p>
          </p:txBody>
        </p:sp>
        <p:sp>
          <p:nvSpPr>
            <p:cNvPr id="43" name="矩形 3"/>
            <p:cNvSpPr/>
            <p:nvPr/>
          </p:nvSpPr>
          <p:spPr>
            <a:xfrm>
              <a:off x="9474685" y="4224687"/>
              <a:ext cx="332527" cy="222156"/>
            </a:xfrm>
            <a:prstGeom prst="rect">
              <a:avLst/>
            </a:prstGeom>
          </p:spPr>
          <p:txBody>
            <a:bodyPr wrap="none">
              <a:spAutoFit/>
            </a:bodyPr>
            <a:lstStyle/>
            <a:p>
              <a:pPr algn="ctr" defTabSz="912665" eaLnBrk="0" fontAlgn="base" hangingPunct="0">
                <a:spcBef>
                  <a:spcPct val="0"/>
                </a:spcBef>
                <a:spcAft>
                  <a:spcPct val="0"/>
                </a:spcAft>
                <a:buClr>
                  <a:srgbClr val="CC9900"/>
                </a:buClr>
              </a:pPr>
              <a:r>
                <a:rPr lang="en-US" altLang="zh-CN" sz="1050" b="1" kern="0" dirty="0">
                  <a:latin typeface="+mn-ea"/>
                </a:rPr>
                <a:t>….</a:t>
              </a:r>
            </a:p>
          </p:txBody>
        </p:sp>
      </p:grpSp>
      <p:grpSp>
        <p:nvGrpSpPr>
          <p:cNvPr id="44" name="组合 5"/>
          <p:cNvGrpSpPr/>
          <p:nvPr/>
        </p:nvGrpSpPr>
        <p:grpSpPr>
          <a:xfrm>
            <a:off x="1765196" y="5713216"/>
            <a:ext cx="9491735" cy="440418"/>
            <a:chOff x="9619288" y="1760057"/>
            <a:chExt cx="9392566" cy="440418"/>
          </a:xfrm>
        </p:grpSpPr>
        <p:sp>
          <p:nvSpPr>
            <p:cNvPr id="45" name="矩形 98"/>
            <p:cNvSpPr/>
            <p:nvPr/>
          </p:nvSpPr>
          <p:spPr bwMode="auto">
            <a:xfrm>
              <a:off x="9944989" y="1835099"/>
              <a:ext cx="2996089" cy="288000"/>
            </a:xfrm>
            <a:prstGeom prst="rect">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defTabSz="912665" eaLnBrk="0" fontAlgn="base" hangingPunct="0">
                <a:spcBef>
                  <a:spcPct val="0"/>
                </a:spcBef>
                <a:spcAft>
                  <a:spcPct val="0"/>
                </a:spcAft>
                <a:buClr>
                  <a:srgbClr val="CC9900"/>
                </a:buClr>
              </a:pPr>
              <a:r>
                <a:rPr lang="zh-CN" altLang="en-US" sz="1200" kern="0" dirty="0">
                  <a:solidFill>
                    <a:srgbClr val="000000"/>
                  </a:solidFill>
                  <a:latin typeface="+mn-ea"/>
                </a:rPr>
                <a:t>软加速库：基于鲲鹏指令的软加速库</a:t>
              </a:r>
            </a:p>
          </p:txBody>
        </p:sp>
        <p:sp>
          <p:nvSpPr>
            <p:cNvPr id="46" name="矩形 79"/>
            <p:cNvSpPr/>
            <p:nvPr/>
          </p:nvSpPr>
          <p:spPr bwMode="auto">
            <a:xfrm>
              <a:off x="13209178" y="1836378"/>
              <a:ext cx="3032899" cy="288000"/>
            </a:xfrm>
            <a:prstGeom prst="rect">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defTabSz="912665" eaLnBrk="0" fontAlgn="base" hangingPunct="0">
                <a:spcBef>
                  <a:spcPct val="0"/>
                </a:spcBef>
                <a:spcAft>
                  <a:spcPct val="0"/>
                </a:spcAft>
                <a:buClr>
                  <a:srgbClr val="CC9900"/>
                </a:buClr>
              </a:pPr>
              <a:r>
                <a:rPr lang="zh-CN" altLang="en-US" sz="1200" kern="0" dirty="0">
                  <a:solidFill>
                    <a:srgbClr val="000000"/>
                  </a:solidFill>
                  <a:latin typeface="+mn-ea"/>
                </a:rPr>
                <a:t>硬件加速：基于鲲鹏加速引擎的加速库</a:t>
              </a:r>
            </a:p>
          </p:txBody>
        </p:sp>
        <p:sp>
          <p:nvSpPr>
            <p:cNvPr id="47" name="矩形 46"/>
            <p:cNvSpPr/>
            <p:nvPr/>
          </p:nvSpPr>
          <p:spPr bwMode="auto">
            <a:xfrm>
              <a:off x="16885483" y="1760057"/>
              <a:ext cx="2126371" cy="440418"/>
            </a:xfrm>
            <a:prstGeom prst="rect">
              <a:avLst/>
            </a:prstGeom>
            <a:no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defTabSz="912665" eaLnBrk="0" fontAlgn="base" hangingPunct="0">
                <a:spcBef>
                  <a:spcPct val="0"/>
                </a:spcBef>
                <a:spcAft>
                  <a:spcPct val="0"/>
                </a:spcAft>
                <a:buClr>
                  <a:srgbClr val="CC9900"/>
                </a:buClr>
              </a:pPr>
              <a:r>
                <a:rPr lang="zh-CN" altLang="en-US" sz="1200" kern="0" dirty="0">
                  <a:solidFill>
                    <a:srgbClr val="000000"/>
                  </a:solidFill>
                  <a:latin typeface="+mn-ea"/>
                </a:rPr>
                <a:t>已有的</a:t>
              </a:r>
              <a:r>
                <a:rPr lang="en-US" altLang="zh-CN" sz="1200" kern="0" dirty="0">
                  <a:solidFill>
                    <a:srgbClr val="000000"/>
                  </a:solidFill>
                  <a:latin typeface="+mn-ea"/>
                </a:rPr>
                <a:t>ARM</a:t>
              </a:r>
              <a:r>
                <a:rPr lang="zh-CN" altLang="en-US" sz="1200" kern="0" dirty="0">
                  <a:solidFill>
                    <a:srgbClr val="000000"/>
                  </a:solidFill>
                  <a:latin typeface="+mn-ea"/>
                </a:rPr>
                <a:t>软加速库</a:t>
              </a:r>
            </a:p>
          </p:txBody>
        </p:sp>
        <p:sp>
          <p:nvSpPr>
            <p:cNvPr id="48" name="矩形 50"/>
            <p:cNvSpPr>
              <a:spLocks noChangeAspect="1"/>
            </p:cNvSpPr>
            <p:nvPr/>
          </p:nvSpPr>
          <p:spPr bwMode="auto">
            <a:xfrm>
              <a:off x="9619288" y="1877112"/>
              <a:ext cx="216000" cy="216000"/>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endParaRPr lang="zh-CN" altLang="en-US" sz="1000" kern="0" dirty="0">
                <a:solidFill>
                  <a:srgbClr val="1D1D1A"/>
                </a:solidFill>
                <a:latin typeface="+mn-ea"/>
              </a:endParaRPr>
            </a:p>
          </p:txBody>
        </p:sp>
        <p:sp>
          <p:nvSpPr>
            <p:cNvPr id="49" name="矩形 53"/>
            <p:cNvSpPr>
              <a:spLocks noChangeAspect="1"/>
            </p:cNvSpPr>
            <p:nvPr/>
          </p:nvSpPr>
          <p:spPr bwMode="auto">
            <a:xfrm>
              <a:off x="12883477" y="1878391"/>
              <a:ext cx="216000" cy="216000"/>
            </a:xfrm>
            <a:prstGeom prst="rect">
              <a:avLst/>
            </a:prstGeom>
            <a:solidFill>
              <a:srgbClr val="FF660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endParaRPr lang="zh-CN" altLang="en-US" sz="1000" kern="0" dirty="0">
                <a:solidFill>
                  <a:srgbClr val="FFFFFF"/>
                </a:solidFill>
                <a:latin typeface="+mn-ea"/>
              </a:endParaRPr>
            </a:p>
          </p:txBody>
        </p:sp>
        <p:sp>
          <p:nvSpPr>
            <p:cNvPr id="50" name="矩形 54"/>
            <p:cNvSpPr>
              <a:spLocks noChangeAspect="1"/>
            </p:cNvSpPr>
            <p:nvPr/>
          </p:nvSpPr>
          <p:spPr bwMode="auto">
            <a:xfrm>
              <a:off x="16526228" y="1872266"/>
              <a:ext cx="216000" cy="216000"/>
            </a:xfrm>
            <a:prstGeom prst="rect">
              <a:avLst/>
            </a:prstGeom>
            <a:solidFill>
              <a:srgbClr val="00B0F0"/>
            </a:solidFill>
            <a:ln w="9525" cap="flat" cmpd="sng" algn="ctr">
              <a:noFill/>
              <a:prstDash val="solid"/>
              <a:round/>
              <a:headEnd type="none" w="med" len="med"/>
              <a:tailEnd type="none" w="med" len="med"/>
            </a:ln>
            <a:effectLst/>
            <a:extLst/>
          </p:spPr>
          <p:txBody>
            <a:bodyPr vert="horz" wrap="square" lIns="91263" tIns="45631" rIns="91263" bIns="45631" numCol="1" rtlCol="0" anchor="ctr" anchorCtr="0" compatLnSpc="1">
              <a:prstTxWarp prst="textNoShape">
                <a:avLst/>
              </a:prstTxWarp>
            </a:bodyPr>
            <a:lstStyle/>
            <a:p>
              <a:pPr algn="ctr" defTabSz="912665" eaLnBrk="0" fontAlgn="base" hangingPunct="0">
                <a:spcBef>
                  <a:spcPct val="0"/>
                </a:spcBef>
                <a:spcAft>
                  <a:spcPct val="0"/>
                </a:spcAft>
                <a:buClr>
                  <a:srgbClr val="CC9900"/>
                </a:buClr>
              </a:pPr>
              <a:endParaRPr lang="zh-CN" altLang="en-US" sz="1000" kern="0" dirty="0">
                <a:solidFill>
                  <a:srgbClr val="FFFFFF"/>
                </a:solidFill>
                <a:latin typeface="+mn-ea"/>
              </a:endParaRPr>
            </a:p>
          </p:txBody>
        </p:sp>
      </p:grpSp>
    </p:spTree>
    <p:extLst>
      <p:ext uri="{BB962C8B-B14F-4D97-AF65-F5344CB8AC3E}">
        <p14:creationId xmlns:p14="http://schemas.microsoft.com/office/powerpoint/2010/main" val="820266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学完本课程后，您将能够：</a:t>
            </a:r>
          </a:p>
          <a:p>
            <a:pPr lvl="1"/>
            <a:r>
              <a:rPr lang="zh-CN" altLang="en-US" dirty="0"/>
              <a:t>了解 </a:t>
            </a:r>
            <a:r>
              <a:rPr lang="en-US" altLang="zh-CN" dirty="0"/>
              <a:t>openEuler </a:t>
            </a:r>
            <a:r>
              <a:rPr lang="zh-CN" altLang="en-US" dirty="0"/>
              <a:t>的多核调度技术；</a:t>
            </a:r>
          </a:p>
          <a:p>
            <a:pPr lvl="1"/>
            <a:r>
              <a:rPr lang="zh-CN" altLang="en-US" dirty="0"/>
              <a:t>了解 </a:t>
            </a:r>
            <a:r>
              <a:rPr lang="en-US" altLang="zh-CN" dirty="0"/>
              <a:t>openEuler </a:t>
            </a:r>
            <a:r>
              <a:rPr lang="zh-CN" altLang="en-US" dirty="0"/>
              <a:t>的 </a:t>
            </a:r>
            <a:r>
              <a:rPr lang="en-US" altLang="zh-CN" dirty="0"/>
              <a:t>NUMA-aware </a:t>
            </a:r>
            <a:r>
              <a:rPr lang="en-US" altLang="zh-CN" dirty="0" err="1"/>
              <a:t>Qspinlock</a:t>
            </a:r>
            <a:endParaRPr lang="en-US" altLang="zh-CN" dirty="0"/>
          </a:p>
          <a:p>
            <a:pPr lvl="1"/>
            <a:r>
              <a:rPr lang="zh-CN" altLang="en-US" dirty="0"/>
              <a:t>了解 </a:t>
            </a:r>
            <a:r>
              <a:rPr lang="en-US" altLang="zh-CN" dirty="0"/>
              <a:t>openEuler </a:t>
            </a:r>
            <a:r>
              <a:rPr lang="zh-CN" altLang="en-US" dirty="0"/>
              <a:t>鲲鹏加速引擎；</a:t>
            </a:r>
          </a:p>
          <a:p>
            <a:pPr lvl="1"/>
            <a:r>
              <a:rPr lang="zh-CN" altLang="en-US" dirty="0"/>
              <a:t>了解 </a:t>
            </a:r>
            <a:r>
              <a:rPr lang="en-US" altLang="zh-CN" dirty="0" err="1"/>
              <a:t>iSulad</a:t>
            </a:r>
            <a:r>
              <a:rPr lang="en-US" altLang="zh-CN" dirty="0"/>
              <a:t> </a:t>
            </a:r>
            <a:r>
              <a:rPr lang="zh-CN" altLang="en-US" dirty="0"/>
              <a:t>轻量级容器；</a:t>
            </a:r>
          </a:p>
          <a:p>
            <a:pPr lvl="1"/>
            <a:r>
              <a:rPr lang="zh-CN" altLang="en-US" dirty="0"/>
              <a:t>了解 </a:t>
            </a:r>
            <a:r>
              <a:rPr lang="en-US" altLang="zh-CN" dirty="0"/>
              <a:t>openEuler </a:t>
            </a:r>
            <a:r>
              <a:rPr lang="zh-CN" altLang="en-US" dirty="0"/>
              <a:t>的智能优化引擎。</a:t>
            </a:r>
          </a:p>
        </p:txBody>
      </p:sp>
    </p:spTree>
    <p:extLst>
      <p:ext uri="{BB962C8B-B14F-4D97-AF65-F5344CB8AC3E}">
        <p14:creationId xmlns:p14="http://schemas.microsoft.com/office/powerpoint/2010/main" val="14051844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ea"/>
                <a:ea typeface="+mn-ea"/>
              </a:rPr>
              <a:t>KAE</a:t>
            </a:r>
            <a:r>
              <a:rPr lang="zh-CN" altLang="en-US" dirty="0">
                <a:latin typeface="+mn-ea"/>
                <a:ea typeface="+mn-ea"/>
              </a:rPr>
              <a:t>逻辑架构图</a:t>
            </a:r>
          </a:p>
        </p:txBody>
      </p:sp>
      <p:sp>
        <p:nvSpPr>
          <p:cNvPr id="3" name="矩形 45"/>
          <p:cNvSpPr/>
          <p:nvPr/>
        </p:nvSpPr>
        <p:spPr bwMode="auto">
          <a:xfrm>
            <a:off x="6088862" y="4218930"/>
            <a:ext cx="5898691" cy="797353"/>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28600" indent="-228600" algn="ctr">
              <a:buClr>
                <a:srgbClr val="1D1D1A"/>
              </a:buClr>
              <a:buSzPct val="80000"/>
              <a:buFont typeface="+mj-lt"/>
              <a:buAutoNum type="arabicPeriod"/>
            </a:pPr>
            <a:endParaRPr lang="zh-CN" altLang="en-US" sz="1000" b="1" kern="0" dirty="0">
              <a:solidFill>
                <a:srgbClr val="0000FF"/>
              </a:solidFill>
              <a:latin typeface="+mn-ea"/>
            </a:endParaRPr>
          </a:p>
        </p:txBody>
      </p:sp>
      <p:sp>
        <p:nvSpPr>
          <p:cNvPr id="4" name="矩形 89"/>
          <p:cNvSpPr/>
          <p:nvPr/>
        </p:nvSpPr>
        <p:spPr bwMode="auto">
          <a:xfrm>
            <a:off x="6092762" y="2700978"/>
            <a:ext cx="5898691" cy="1440413"/>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28600" indent="-228600" algn="ctr">
              <a:buClr>
                <a:srgbClr val="1D1D1A"/>
              </a:buClr>
              <a:buSzPct val="80000"/>
              <a:buFont typeface="+mj-lt"/>
              <a:buAutoNum type="arabicPeriod"/>
            </a:pPr>
            <a:endParaRPr lang="zh-CN" altLang="en-US" sz="1000" b="1" kern="0" dirty="0">
              <a:solidFill>
                <a:srgbClr val="0000FF"/>
              </a:solidFill>
              <a:latin typeface="+mn-ea"/>
            </a:endParaRPr>
          </a:p>
        </p:txBody>
      </p:sp>
      <p:sp>
        <p:nvSpPr>
          <p:cNvPr id="5" name="矩形 87"/>
          <p:cNvSpPr/>
          <p:nvPr/>
        </p:nvSpPr>
        <p:spPr bwMode="auto">
          <a:xfrm>
            <a:off x="6100562" y="1508991"/>
            <a:ext cx="5875293" cy="1137088"/>
          </a:xfrm>
          <a:prstGeom prst="rect">
            <a:avLst/>
          </a:prstGeom>
          <a:solidFill>
            <a:schemeClr val="bg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28600" indent="-228600" algn="ctr" fontAlgn="auto">
              <a:spcBef>
                <a:spcPts val="0"/>
              </a:spcBef>
              <a:spcAft>
                <a:spcPts val="0"/>
              </a:spcAft>
              <a:buClr>
                <a:srgbClr val="1D1D1A"/>
              </a:buClr>
              <a:buSzPct val="80000"/>
              <a:buFont typeface="+mj-lt"/>
              <a:buAutoNum type="arabicPeriod"/>
            </a:pPr>
            <a:endParaRPr lang="zh-CN" altLang="en-US" sz="1000" b="1" kern="0" dirty="0" smtClean="0">
              <a:solidFill>
                <a:srgbClr val="0000FF"/>
              </a:solidFill>
              <a:latin typeface="+mn-ea"/>
            </a:endParaRPr>
          </a:p>
        </p:txBody>
      </p:sp>
      <p:sp>
        <p:nvSpPr>
          <p:cNvPr id="6" name="圆角矩形 51"/>
          <p:cNvSpPr/>
          <p:nvPr/>
        </p:nvSpPr>
        <p:spPr>
          <a:xfrm>
            <a:off x="6169729" y="4246495"/>
            <a:ext cx="5303822" cy="691537"/>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000" kern="0" dirty="0" smtClean="0">
              <a:solidFill>
                <a:prstClr val="white"/>
              </a:solidFill>
              <a:latin typeface="+mn-ea"/>
            </a:endParaRPr>
          </a:p>
        </p:txBody>
      </p:sp>
      <p:sp>
        <p:nvSpPr>
          <p:cNvPr id="7" name="圆角矩形 52"/>
          <p:cNvSpPr/>
          <p:nvPr/>
        </p:nvSpPr>
        <p:spPr>
          <a:xfrm>
            <a:off x="6167319" y="3525355"/>
            <a:ext cx="5321832" cy="452446"/>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000" kern="0" dirty="0" smtClean="0">
              <a:solidFill>
                <a:prstClr val="white"/>
              </a:solidFill>
              <a:latin typeface="+mn-ea"/>
            </a:endParaRPr>
          </a:p>
        </p:txBody>
      </p:sp>
      <p:sp>
        <p:nvSpPr>
          <p:cNvPr id="8" name="圆角矩形 53"/>
          <p:cNvSpPr/>
          <p:nvPr/>
        </p:nvSpPr>
        <p:spPr>
          <a:xfrm>
            <a:off x="6167319" y="2750158"/>
            <a:ext cx="5321832" cy="331844"/>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WARPDRIVE</a:t>
            </a:r>
            <a:endParaRPr lang="zh-CN" altLang="en-US" sz="1000" kern="0" dirty="0" smtClean="0">
              <a:solidFill>
                <a:prstClr val="white"/>
              </a:solidFill>
              <a:latin typeface="+mn-ea"/>
            </a:endParaRPr>
          </a:p>
        </p:txBody>
      </p:sp>
      <p:sp>
        <p:nvSpPr>
          <p:cNvPr id="9" name="圆角矩形 54"/>
          <p:cNvSpPr/>
          <p:nvPr/>
        </p:nvSpPr>
        <p:spPr>
          <a:xfrm>
            <a:off x="6192459" y="1654486"/>
            <a:ext cx="2932753" cy="928781"/>
          </a:xfrm>
          <a:prstGeom prst="roundRect">
            <a:avLst/>
          </a:prstGeom>
          <a:solidFill>
            <a:srgbClr val="92D050"/>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000" kern="0" dirty="0" smtClean="0">
              <a:solidFill>
                <a:prstClr val="white"/>
              </a:solidFill>
              <a:latin typeface="+mn-ea"/>
            </a:endParaRPr>
          </a:p>
        </p:txBody>
      </p:sp>
      <p:sp>
        <p:nvSpPr>
          <p:cNvPr id="10" name="文本框 55"/>
          <p:cNvSpPr txBox="1"/>
          <p:nvPr/>
        </p:nvSpPr>
        <p:spPr>
          <a:xfrm>
            <a:off x="8178917" y="1714323"/>
            <a:ext cx="736337" cy="400110"/>
          </a:xfrm>
          <a:prstGeom prst="rect">
            <a:avLst/>
          </a:prstGeom>
          <a:noFill/>
        </p:spPr>
        <p:txBody>
          <a:bodyPr wrap="square" rtlCol="0">
            <a:spAutoFit/>
          </a:bodyPr>
          <a:lstStyle/>
          <a:p>
            <a:pPr defTabSz="914378" fontAlgn="auto">
              <a:spcBef>
                <a:spcPts val="0"/>
              </a:spcBef>
              <a:spcAft>
                <a:spcPts val="0"/>
              </a:spcAft>
            </a:pPr>
            <a:r>
              <a:rPr lang="en-US" altLang="zh-CN" sz="1000" dirty="0" err="1" smtClean="0">
                <a:solidFill>
                  <a:prstClr val="black"/>
                </a:solidFill>
                <a:latin typeface="+mn-ea"/>
              </a:rPr>
              <a:t>Openssl</a:t>
            </a:r>
            <a:r>
              <a:rPr lang="en-US" altLang="zh-CN" sz="1000" dirty="0" smtClean="0">
                <a:solidFill>
                  <a:prstClr val="black"/>
                </a:solidFill>
                <a:latin typeface="+mn-ea"/>
              </a:rPr>
              <a:t> Engine</a:t>
            </a:r>
          </a:p>
        </p:txBody>
      </p:sp>
      <p:sp>
        <p:nvSpPr>
          <p:cNvPr id="11" name="矩形 56"/>
          <p:cNvSpPr/>
          <p:nvPr/>
        </p:nvSpPr>
        <p:spPr>
          <a:xfrm>
            <a:off x="6298300" y="1752655"/>
            <a:ext cx="772468" cy="28577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SM3/SM4</a:t>
            </a:r>
            <a:endParaRPr lang="zh-CN" altLang="en-US" sz="1000" kern="0" dirty="0" smtClean="0">
              <a:solidFill>
                <a:prstClr val="white"/>
              </a:solidFill>
              <a:latin typeface="+mn-ea"/>
            </a:endParaRPr>
          </a:p>
        </p:txBody>
      </p:sp>
      <p:sp>
        <p:nvSpPr>
          <p:cNvPr id="12" name="矩形 57"/>
          <p:cNvSpPr/>
          <p:nvPr/>
        </p:nvSpPr>
        <p:spPr>
          <a:xfrm>
            <a:off x="7102084" y="1752655"/>
            <a:ext cx="530647" cy="28577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RSA</a:t>
            </a:r>
            <a:endParaRPr lang="zh-CN" altLang="en-US" sz="1000" kern="0" dirty="0" smtClean="0">
              <a:solidFill>
                <a:prstClr val="white"/>
              </a:solidFill>
              <a:latin typeface="+mn-ea"/>
            </a:endParaRPr>
          </a:p>
        </p:txBody>
      </p:sp>
      <p:sp>
        <p:nvSpPr>
          <p:cNvPr id="13" name="矩形 58"/>
          <p:cNvSpPr/>
          <p:nvPr/>
        </p:nvSpPr>
        <p:spPr>
          <a:xfrm>
            <a:off x="7703654" y="1752655"/>
            <a:ext cx="476123" cy="28577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AES</a:t>
            </a:r>
            <a:endParaRPr lang="zh-CN" altLang="en-US" sz="1000" kern="0" dirty="0" smtClean="0">
              <a:solidFill>
                <a:prstClr val="white"/>
              </a:solidFill>
              <a:latin typeface="+mn-ea"/>
            </a:endParaRPr>
          </a:p>
        </p:txBody>
      </p:sp>
      <p:sp>
        <p:nvSpPr>
          <p:cNvPr id="14" name="矩形 59"/>
          <p:cNvSpPr/>
          <p:nvPr/>
        </p:nvSpPr>
        <p:spPr>
          <a:xfrm>
            <a:off x="6298301" y="2181323"/>
            <a:ext cx="772467" cy="28577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MD5</a:t>
            </a:r>
            <a:endParaRPr lang="zh-CN" altLang="en-US" sz="1000" kern="0" dirty="0" smtClean="0">
              <a:solidFill>
                <a:prstClr val="white"/>
              </a:solidFill>
              <a:latin typeface="+mn-ea"/>
            </a:endParaRPr>
          </a:p>
        </p:txBody>
      </p:sp>
      <p:sp>
        <p:nvSpPr>
          <p:cNvPr id="15" name="矩形 60"/>
          <p:cNvSpPr/>
          <p:nvPr/>
        </p:nvSpPr>
        <p:spPr>
          <a:xfrm>
            <a:off x="7102084" y="2178210"/>
            <a:ext cx="536609" cy="28577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DH</a:t>
            </a:r>
            <a:endParaRPr lang="zh-CN" altLang="en-US" sz="1000" kern="0" dirty="0" smtClean="0">
              <a:solidFill>
                <a:prstClr val="white"/>
              </a:solidFill>
              <a:latin typeface="+mn-ea"/>
            </a:endParaRPr>
          </a:p>
        </p:txBody>
      </p:sp>
      <p:sp>
        <p:nvSpPr>
          <p:cNvPr id="16" name="矩形 61"/>
          <p:cNvSpPr/>
          <p:nvPr/>
        </p:nvSpPr>
        <p:spPr>
          <a:xfrm>
            <a:off x="7710307" y="2167030"/>
            <a:ext cx="476123" cy="28577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a:t>
            </a:r>
            <a:endParaRPr lang="zh-CN" altLang="en-US" sz="1000" kern="0" dirty="0" smtClean="0">
              <a:solidFill>
                <a:prstClr val="white"/>
              </a:solidFill>
              <a:latin typeface="+mn-ea"/>
            </a:endParaRPr>
          </a:p>
        </p:txBody>
      </p:sp>
      <p:sp>
        <p:nvSpPr>
          <p:cNvPr id="17" name="矩形 62"/>
          <p:cNvSpPr/>
          <p:nvPr/>
        </p:nvSpPr>
        <p:spPr>
          <a:xfrm>
            <a:off x="6715294" y="4332821"/>
            <a:ext cx="828589"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1D1D1A"/>
                </a:solidFill>
                <a:effectLst/>
                <a:uLnTx/>
                <a:uFillTx/>
                <a:latin typeface="+mn-ea"/>
              </a:rPr>
              <a:t>SEC</a:t>
            </a:r>
            <a:endParaRPr kumimoji="0" lang="zh-CN" altLang="en-US" sz="1000" b="0" i="0" u="none" strike="noStrike" kern="0" cap="none" spc="0" normalizeH="0" baseline="0" noProof="0" dirty="0" smtClean="0">
              <a:ln>
                <a:noFill/>
              </a:ln>
              <a:solidFill>
                <a:srgbClr val="1D1D1A"/>
              </a:solidFill>
              <a:effectLst/>
              <a:uLnTx/>
              <a:uFillTx/>
              <a:latin typeface="+mn-ea"/>
            </a:endParaRPr>
          </a:p>
        </p:txBody>
      </p:sp>
      <p:sp>
        <p:nvSpPr>
          <p:cNvPr id="18" name="矩形 63"/>
          <p:cNvSpPr/>
          <p:nvPr/>
        </p:nvSpPr>
        <p:spPr>
          <a:xfrm>
            <a:off x="8533950" y="4332821"/>
            <a:ext cx="873456"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1D1D1A"/>
                </a:solidFill>
                <a:effectLst/>
                <a:uLnTx/>
                <a:uFillTx/>
                <a:latin typeface="+mn-ea"/>
              </a:rPr>
              <a:t>HPRE</a:t>
            </a:r>
            <a:endParaRPr kumimoji="0" lang="zh-CN" altLang="en-US" sz="1000" b="0" i="0" u="none" strike="noStrike" kern="0" cap="none" spc="0" normalizeH="0" baseline="0" noProof="0" dirty="0" smtClean="0">
              <a:ln>
                <a:noFill/>
              </a:ln>
              <a:solidFill>
                <a:srgbClr val="1D1D1A"/>
              </a:solidFill>
              <a:effectLst/>
              <a:uLnTx/>
              <a:uFillTx/>
              <a:latin typeface="+mn-ea"/>
            </a:endParaRPr>
          </a:p>
        </p:txBody>
      </p:sp>
      <p:sp>
        <p:nvSpPr>
          <p:cNvPr id="19" name="矩形 65"/>
          <p:cNvSpPr/>
          <p:nvPr/>
        </p:nvSpPr>
        <p:spPr>
          <a:xfrm>
            <a:off x="10397473" y="4332821"/>
            <a:ext cx="821235"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1D1D1A"/>
                </a:solidFill>
                <a:effectLst/>
                <a:uLnTx/>
                <a:uFillTx/>
                <a:latin typeface="+mn-ea"/>
              </a:rPr>
              <a:t>ZIP</a:t>
            </a:r>
            <a:endParaRPr kumimoji="0" lang="zh-CN" altLang="en-US" sz="1000" b="0" i="0" u="none" strike="noStrike" kern="0" cap="none" spc="0" normalizeH="0" baseline="0" noProof="0" dirty="0" smtClean="0">
              <a:ln>
                <a:noFill/>
              </a:ln>
              <a:solidFill>
                <a:srgbClr val="1D1D1A"/>
              </a:solidFill>
              <a:effectLst/>
              <a:uLnTx/>
              <a:uFillTx/>
              <a:latin typeface="+mn-ea"/>
            </a:endParaRPr>
          </a:p>
        </p:txBody>
      </p:sp>
      <p:sp>
        <p:nvSpPr>
          <p:cNvPr id="20" name="文本框 67"/>
          <p:cNvSpPr txBox="1"/>
          <p:nvPr/>
        </p:nvSpPr>
        <p:spPr>
          <a:xfrm>
            <a:off x="8302040" y="4754123"/>
            <a:ext cx="1319610" cy="148690"/>
          </a:xfrm>
          <a:prstGeom prst="rect">
            <a:avLst/>
          </a:prstGeom>
          <a:noFill/>
          <a:ln>
            <a:noFill/>
          </a:ln>
        </p:spPr>
        <p:txBody>
          <a:bodyPr wrap="square" rtlCol="0" anchor="ctr" anchorCtr="1">
            <a:noAutofit/>
          </a:bodyPr>
          <a:lstStyle/>
          <a:p>
            <a:pPr fontAlgn="auto">
              <a:spcBef>
                <a:spcPts val="0"/>
              </a:spcBef>
              <a:spcAft>
                <a:spcPts val="0"/>
              </a:spcAft>
            </a:pPr>
            <a:r>
              <a:rPr lang="en-US" altLang="zh-CN" sz="1000" dirty="0" smtClean="0">
                <a:solidFill>
                  <a:schemeClr val="bg1"/>
                </a:solidFill>
                <a:latin typeface="+mn-ea"/>
              </a:rPr>
              <a:t>Kunpeng920</a:t>
            </a:r>
            <a:r>
              <a:rPr lang="zh-CN" altLang="en-US" sz="1000" dirty="0" smtClean="0">
                <a:solidFill>
                  <a:schemeClr val="bg1"/>
                </a:solidFill>
                <a:latin typeface="+mn-ea"/>
              </a:rPr>
              <a:t>芯片</a:t>
            </a:r>
          </a:p>
        </p:txBody>
      </p:sp>
      <p:sp>
        <p:nvSpPr>
          <p:cNvPr id="21" name="矩形 68"/>
          <p:cNvSpPr/>
          <p:nvPr/>
        </p:nvSpPr>
        <p:spPr>
          <a:xfrm>
            <a:off x="6683899" y="3574131"/>
            <a:ext cx="908279"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err="1" smtClean="0">
                <a:ln>
                  <a:noFill/>
                </a:ln>
                <a:solidFill>
                  <a:srgbClr val="1D1D1A"/>
                </a:solidFill>
                <a:effectLst/>
                <a:uLnTx/>
                <a:uFillTx/>
                <a:latin typeface="+mn-ea"/>
              </a:rPr>
              <a:t>kSEC</a:t>
            </a:r>
            <a:endParaRPr kumimoji="0" lang="zh-CN" altLang="en-US" sz="1000" b="0" i="0" u="none" strike="noStrike" kern="0" cap="none" spc="0" normalizeH="0" baseline="0" noProof="0" dirty="0" smtClean="0">
              <a:ln>
                <a:noFill/>
              </a:ln>
              <a:solidFill>
                <a:srgbClr val="1D1D1A"/>
              </a:solidFill>
              <a:effectLst/>
              <a:uLnTx/>
              <a:uFillTx/>
              <a:latin typeface="+mn-ea"/>
            </a:endParaRPr>
          </a:p>
        </p:txBody>
      </p:sp>
      <p:sp>
        <p:nvSpPr>
          <p:cNvPr id="22" name="矩形 69"/>
          <p:cNvSpPr/>
          <p:nvPr/>
        </p:nvSpPr>
        <p:spPr>
          <a:xfrm>
            <a:off x="8483114" y="3574131"/>
            <a:ext cx="957462"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mn-ea"/>
              </a:rPr>
              <a:t>k</a:t>
            </a:r>
            <a:r>
              <a:rPr kumimoji="0" lang="en-US" altLang="zh-CN" sz="1000" b="0" i="0" u="none" strike="noStrike" kern="0" cap="none" spc="0" normalizeH="0" baseline="0" noProof="0" dirty="0" smtClean="0">
                <a:ln>
                  <a:noFill/>
                </a:ln>
                <a:solidFill>
                  <a:srgbClr val="1D1D1A"/>
                </a:solidFill>
                <a:effectLst/>
                <a:uLnTx/>
                <a:uFillTx/>
                <a:latin typeface="+mn-ea"/>
              </a:rPr>
              <a:t>HPRE</a:t>
            </a:r>
            <a:endParaRPr kumimoji="0" lang="zh-CN" altLang="en-US" sz="1000" b="0" i="0" u="none" strike="noStrike" kern="0" cap="none" spc="0" normalizeH="0" baseline="0" noProof="0" dirty="0" smtClean="0">
              <a:ln>
                <a:noFill/>
              </a:ln>
              <a:solidFill>
                <a:srgbClr val="1D1D1A"/>
              </a:solidFill>
              <a:effectLst/>
              <a:uLnTx/>
              <a:uFillTx/>
              <a:latin typeface="+mn-ea"/>
            </a:endParaRPr>
          </a:p>
        </p:txBody>
      </p:sp>
      <p:sp>
        <p:nvSpPr>
          <p:cNvPr id="23" name="矩形 71"/>
          <p:cNvSpPr/>
          <p:nvPr/>
        </p:nvSpPr>
        <p:spPr>
          <a:xfrm>
            <a:off x="10331511" y="3574131"/>
            <a:ext cx="900218" cy="285779"/>
          </a:xfrm>
          <a:prstGeom prst="rect">
            <a:avLst/>
          </a:prstGeom>
          <a:solidFill>
            <a:srgbClr val="F4A100"/>
          </a:solidFill>
          <a:ln w="25400" cap="flat" cmpd="sng" algn="ctr">
            <a:noFill/>
            <a:prstDash val="solid"/>
          </a:ln>
          <a:effectLst/>
        </p:spPr>
        <p:txBody>
          <a:bodyPr rtlCol="0" anchor="ctr"/>
          <a:lstStyle/>
          <a:p>
            <a:pPr marL="0" marR="0" lvl="0" indent="0" algn="ctr" defTabSz="914378"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mn-ea"/>
              </a:rPr>
              <a:t>k</a:t>
            </a:r>
            <a:r>
              <a:rPr kumimoji="0" lang="en-US" altLang="zh-CN" sz="1000" b="0" i="0" u="none" strike="noStrike" kern="0" cap="none" spc="0" normalizeH="0" baseline="0" noProof="0" dirty="0" smtClean="0">
                <a:ln>
                  <a:noFill/>
                </a:ln>
                <a:solidFill>
                  <a:srgbClr val="1D1D1A"/>
                </a:solidFill>
                <a:effectLst/>
                <a:uLnTx/>
                <a:uFillTx/>
                <a:latin typeface="+mn-ea"/>
              </a:rPr>
              <a:t>ZIP</a:t>
            </a:r>
            <a:endParaRPr kumimoji="0" lang="zh-CN" altLang="en-US" sz="1000" b="0" i="0" u="none" strike="noStrike" kern="0" cap="none" spc="0" normalizeH="0" baseline="0" noProof="0" dirty="0" smtClean="0">
              <a:ln>
                <a:noFill/>
              </a:ln>
              <a:solidFill>
                <a:srgbClr val="1D1D1A"/>
              </a:solidFill>
              <a:effectLst/>
              <a:uLnTx/>
              <a:uFillTx/>
              <a:latin typeface="+mn-ea"/>
            </a:endParaRPr>
          </a:p>
        </p:txBody>
      </p:sp>
      <p:sp>
        <p:nvSpPr>
          <p:cNvPr id="24" name="圆角矩形 72"/>
          <p:cNvSpPr/>
          <p:nvPr/>
        </p:nvSpPr>
        <p:spPr>
          <a:xfrm>
            <a:off x="6167319" y="3150354"/>
            <a:ext cx="5321832" cy="331844"/>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UACCE</a:t>
            </a:r>
            <a:endParaRPr lang="zh-CN" altLang="en-US" sz="1000" kern="0" dirty="0" smtClean="0">
              <a:solidFill>
                <a:prstClr val="white"/>
              </a:solidFill>
              <a:latin typeface="+mn-ea"/>
            </a:endParaRPr>
          </a:p>
        </p:txBody>
      </p:sp>
      <p:sp>
        <p:nvSpPr>
          <p:cNvPr id="25" name="圆角矩形 74"/>
          <p:cNvSpPr/>
          <p:nvPr/>
        </p:nvSpPr>
        <p:spPr>
          <a:xfrm>
            <a:off x="9331942" y="1650991"/>
            <a:ext cx="1026000" cy="928781"/>
          </a:xfrm>
          <a:prstGeom prst="roundRect">
            <a:avLst/>
          </a:prstGeom>
          <a:solidFill>
            <a:srgbClr val="92D050"/>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000" kern="0" dirty="0" smtClean="0">
              <a:solidFill>
                <a:prstClr val="white"/>
              </a:solidFill>
              <a:latin typeface="+mn-ea"/>
            </a:endParaRPr>
          </a:p>
        </p:txBody>
      </p:sp>
      <p:sp>
        <p:nvSpPr>
          <p:cNvPr id="26" name="文本框 75"/>
          <p:cNvSpPr txBox="1"/>
          <p:nvPr/>
        </p:nvSpPr>
        <p:spPr>
          <a:xfrm>
            <a:off x="9899676" y="1736601"/>
            <a:ext cx="455037" cy="246221"/>
          </a:xfrm>
          <a:prstGeom prst="rect">
            <a:avLst/>
          </a:prstGeom>
          <a:noFill/>
        </p:spPr>
        <p:txBody>
          <a:bodyPr wrap="square" rtlCol="0">
            <a:spAutoFit/>
          </a:bodyPr>
          <a:lstStyle/>
          <a:p>
            <a:pPr defTabSz="914378" fontAlgn="auto">
              <a:spcBef>
                <a:spcPts val="0"/>
              </a:spcBef>
              <a:spcAft>
                <a:spcPts val="0"/>
              </a:spcAft>
            </a:pPr>
            <a:r>
              <a:rPr lang="en-US" altLang="zh-CN" sz="1000" dirty="0" err="1" smtClean="0">
                <a:solidFill>
                  <a:prstClr val="black"/>
                </a:solidFill>
                <a:latin typeface="+mn-ea"/>
              </a:rPr>
              <a:t>Zlib</a:t>
            </a:r>
            <a:endParaRPr lang="en-US" altLang="zh-CN" sz="1000" dirty="0" smtClean="0">
              <a:solidFill>
                <a:prstClr val="black"/>
              </a:solidFill>
              <a:latin typeface="+mn-ea"/>
            </a:endParaRPr>
          </a:p>
        </p:txBody>
      </p:sp>
      <p:sp>
        <p:nvSpPr>
          <p:cNvPr id="27" name="矩形 76"/>
          <p:cNvSpPr/>
          <p:nvPr/>
        </p:nvSpPr>
        <p:spPr>
          <a:xfrm>
            <a:off x="9425779" y="1813168"/>
            <a:ext cx="470668" cy="298207"/>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GZIP</a:t>
            </a:r>
            <a:endParaRPr lang="zh-CN" altLang="en-US" sz="1000" kern="0" dirty="0" smtClean="0">
              <a:solidFill>
                <a:prstClr val="white"/>
              </a:solidFill>
              <a:latin typeface="+mn-ea"/>
            </a:endParaRPr>
          </a:p>
        </p:txBody>
      </p:sp>
      <p:sp>
        <p:nvSpPr>
          <p:cNvPr id="28" name="矩形 77"/>
          <p:cNvSpPr/>
          <p:nvPr/>
        </p:nvSpPr>
        <p:spPr>
          <a:xfrm>
            <a:off x="9425780" y="2202762"/>
            <a:ext cx="473896" cy="308959"/>
          </a:xfrm>
          <a:prstGeom prst="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ZLIB</a:t>
            </a:r>
            <a:endParaRPr lang="zh-CN" altLang="en-US" sz="1000" kern="0" dirty="0" smtClean="0">
              <a:solidFill>
                <a:prstClr val="white"/>
              </a:solidFill>
              <a:latin typeface="+mn-ea"/>
            </a:endParaRPr>
          </a:p>
        </p:txBody>
      </p:sp>
      <p:sp>
        <p:nvSpPr>
          <p:cNvPr id="29" name="圆角矩形 81"/>
          <p:cNvSpPr/>
          <p:nvPr/>
        </p:nvSpPr>
        <p:spPr>
          <a:xfrm>
            <a:off x="10564671" y="1643221"/>
            <a:ext cx="924480" cy="928781"/>
          </a:xfrm>
          <a:prstGeom prst="roundRect">
            <a:avLst/>
          </a:prstGeom>
          <a:solidFill>
            <a:srgbClr val="92D050"/>
          </a:solidFill>
          <a:ln w="25400" cap="flat" cmpd="sng" algn="ctr">
            <a:noFill/>
            <a:prstDash val="solid"/>
          </a:ln>
          <a:effectLst/>
        </p:spPr>
        <p:txBody>
          <a:bodyPr rtlCol="0" anchor="ctr"/>
          <a:lstStyle/>
          <a:p>
            <a:pPr algn="ctr" defTabSz="914378" fontAlgn="auto">
              <a:spcBef>
                <a:spcPts val="0"/>
              </a:spcBef>
              <a:spcAft>
                <a:spcPts val="0"/>
              </a:spcAft>
              <a:defRPr/>
            </a:pPr>
            <a:endParaRPr lang="zh-CN" altLang="en-US" sz="1000" kern="0" dirty="0" smtClean="0">
              <a:solidFill>
                <a:prstClr val="white"/>
              </a:solidFill>
              <a:latin typeface="+mn-ea"/>
            </a:endParaRPr>
          </a:p>
        </p:txBody>
      </p:sp>
      <p:sp>
        <p:nvSpPr>
          <p:cNvPr id="30" name="文本框 82"/>
          <p:cNvSpPr txBox="1"/>
          <p:nvPr/>
        </p:nvSpPr>
        <p:spPr>
          <a:xfrm>
            <a:off x="10695031" y="1785193"/>
            <a:ext cx="794120" cy="246221"/>
          </a:xfrm>
          <a:prstGeom prst="rect">
            <a:avLst/>
          </a:prstGeom>
          <a:noFill/>
        </p:spPr>
        <p:txBody>
          <a:bodyPr wrap="square" rtlCol="0">
            <a:spAutoFit/>
          </a:bodyPr>
          <a:lstStyle/>
          <a:p>
            <a:pPr defTabSz="914378" fontAlgn="auto">
              <a:spcBef>
                <a:spcPts val="0"/>
              </a:spcBef>
              <a:spcAft>
                <a:spcPts val="0"/>
              </a:spcAft>
            </a:pPr>
            <a:r>
              <a:rPr lang="en-US" altLang="zh-CN" sz="1000" dirty="0" smtClean="0">
                <a:solidFill>
                  <a:prstClr val="black"/>
                </a:solidFill>
                <a:latin typeface="+mn-ea"/>
              </a:rPr>
              <a:t>Other Lib</a:t>
            </a:r>
          </a:p>
        </p:txBody>
      </p:sp>
      <p:cxnSp>
        <p:nvCxnSpPr>
          <p:cNvPr id="31" name="直接连接符 83"/>
          <p:cNvCxnSpPr/>
          <p:nvPr/>
        </p:nvCxnSpPr>
        <p:spPr>
          <a:xfrm>
            <a:off x="5736073" y="3113752"/>
            <a:ext cx="5753078" cy="0"/>
          </a:xfrm>
          <a:prstGeom prst="line">
            <a:avLst/>
          </a:prstGeom>
          <a:noFill/>
          <a:ln w="9525" cap="flat" cmpd="sng" algn="ctr">
            <a:solidFill>
              <a:srgbClr val="151515"/>
            </a:solidFill>
            <a:prstDash val="dash"/>
            <a:miter lim="800000"/>
          </a:ln>
          <a:effectLst/>
        </p:spPr>
      </p:cxnSp>
      <p:sp>
        <p:nvSpPr>
          <p:cNvPr id="32" name="文本框 84"/>
          <p:cNvSpPr txBox="1"/>
          <p:nvPr/>
        </p:nvSpPr>
        <p:spPr>
          <a:xfrm>
            <a:off x="5580831" y="1969375"/>
            <a:ext cx="555288" cy="880440"/>
          </a:xfrm>
          <a:prstGeom prst="rect">
            <a:avLst/>
          </a:prstGeom>
          <a:noFill/>
        </p:spPr>
        <p:txBody>
          <a:bodyPr wrap="square" rtlCol="0" anchor="ctr" anchorCtr="1">
            <a:noAutofit/>
          </a:bodyPr>
          <a:lstStyle/>
          <a:p>
            <a:pPr fontAlgn="auto">
              <a:spcBef>
                <a:spcPts val="0"/>
              </a:spcBef>
              <a:spcAft>
                <a:spcPts val="0"/>
              </a:spcAft>
            </a:pPr>
            <a:r>
              <a:rPr lang="en-US" altLang="zh-CN" sz="1000" dirty="0" smtClean="0">
                <a:solidFill>
                  <a:srgbClr val="1D1D1A"/>
                </a:solidFill>
                <a:latin typeface="+mn-ea"/>
              </a:rPr>
              <a:t>User</a:t>
            </a:r>
          </a:p>
          <a:p>
            <a:pPr fontAlgn="auto">
              <a:spcBef>
                <a:spcPts val="0"/>
              </a:spcBef>
              <a:spcAft>
                <a:spcPts val="0"/>
              </a:spcAft>
            </a:pPr>
            <a:r>
              <a:rPr lang="en-US" altLang="zh-CN" sz="1000" dirty="0">
                <a:solidFill>
                  <a:srgbClr val="1D1D1A"/>
                </a:solidFill>
                <a:latin typeface="+mn-ea"/>
              </a:rPr>
              <a:t>S</a:t>
            </a:r>
            <a:r>
              <a:rPr lang="en-US" altLang="zh-CN" sz="1000" dirty="0" smtClean="0">
                <a:solidFill>
                  <a:srgbClr val="1D1D1A"/>
                </a:solidFill>
                <a:latin typeface="+mn-ea"/>
              </a:rPr>
              <a:t>pace</a:t>
            </a:r>
            <a:endParaRPr lang="zh-CN" altLang="en-US" sz="1000" dirty="0" smtClean="0">
              <a:solidFill>
                <a:srgbClr val="1D1D1A"/>
              </a:solidFill>
              <a:latin typeface="+mn-ea"/>
            </a:endParaRPr>
          </a:p>
        </p:txBody>
      </p:sp>
      <p:sp>
        <p:nvSpPr>
          <p:cNvPr id="33" name="文本框 85"/>
          <p:cNvSpPr txBox="1"/>
          <p:nvPr/>
        </p:nvSpPr>
        <p:spPr>
          <a:xfrm>
            <a:off x="5538459" y="3170744"/>
            <a:ext cx="611503" cy="880440"/>
          </a:xfrm>
          <a:prstGeom prst="rect">
            <a:avLst/>
          </a:prstGeom>
          <a:noFill/>
        </p:spPr>
        <p:txBody>
          <a:bodyPr wrap="square" rtlCol="0" anchor="ctr" anchorCtr="1">
            <a:noAutofit/>
          </a:bodyPr>
          <a:lstStyle/>
          <a:p>
            <a:pPr fontAlgn="auto">
              <a:spcBef>
                <a:spcPts val="0"/>
              </a:spcBef>
              <a:spcAft>
                <a:spcPts val="0"/>
              </a:spcAft>
            </a:pPr>
            <a:r>
              <a:rPr lang="en-US" altLang="zh-CN" sz="1000" dirty="0" smtClean="0">
                <a:solidFill>
                  <a:srgbClr val="1D1D1A"/>
                </a:solidFill>
                <a:latin typeface="+mn-ea"/>
              </a:rPr>
              <a:t>Kernel</a:t>
            </a:r>
            <a:endParaRPr lang="zh-CN" altLang="en-US" sz="1000" dirty="0" smtClean="0">
              <a:solidFill>
                <a:srgbClr val="1D1D1A"/>
              </a:solidFill>
              <a:latin typeface="+mn-ea"/>
            </a:endParaRPr>
          </a:p>
        </p:txBody>
      </p:sp>
      <p:sp>
        <p:nvSpPr>
          <p:cNvPr id="34" name="圆角矩形 86"/>
          <p:cNvSpPr/>
          <p:nvPr/>
        </p:nvSpPr>
        <p:spPr>
          <a:xfrm>
            <a:off x="6100563" y="1215224"/>
            <a:ext cx="5875292" cy="264407"/>
          </a:xfrm>
          <a:prstGeom prst="roundRect">
            <a:avLst/>
          </a:prstGeom>
          <a:solidFill>
            <a:srgbClr val="4F81BD"/>
          </a:solidFill>
          <a:ln w="25400" cap="flat" cmpd="sng" algn="ctr">
            <a:noFill/>
            <a:prstDash val="solid"/>
          </a:ln>
          <a:effectLst/>
        </p:spPr>
        <p:txBody>
          <a:bodyPr rtlCol="0" anchor="ctr"/>
          <a:lstStyle/>
          <a:p>
            <a:pPr algn="ctr" defTabSz="914378" fontAlgn="auto">
              <a:spcBef>
                <a:spcPts val="0"/>
              </a:spcBef>
              <a:spcAft>
                <a:spcPts val="0"/>
              </a:spcAft>
              <a:defRPr/>
            </a:pPr>
            <a:r>
              <a:rPr lang="en-US" altLang="zh-CN" sz="1000" kern="0" dirty="0" smtClean="0">
                <a:solidFill>
                  <a:prstClr val="white"/>
                </a:solidFill>
                <a:latin typeface="+mn-ea"/>
              </a:rPr>
              <a:t>APPs</a:t>
            </a:r>
            <a:endParaRPr lang="zh-CN" altLang="en-US" sz="1000" kern="0" dirty="0" smtClean="0">
              <a:solidFill>
                <a:prstClr val="white"/>
              </a:solidFill>
              <a:latin typeface="+mn-ea"/>
            </a:endParaRPr>
          </a:p>
        </p:txBody>
      </p:sp>
      <p:sp>
        <p:nvSpPr>
          <p:cNvPr id="35" name="文本框 88"/>
          <p:cNvSpPr txBox="1"/>
          <p:nvPr/>
        </p:nvSpPr>
        <p:spPr>
          <a:xfrm>
            <a:off x="11640465" y="1634557"/>
            <a:ext cx="304190" cy="988882"/>
          </a:xfrm>
          <a:prstGeom prst="rect">
            <a:avLst/>
          </a:prstGeom>
          <a:noFill/>
        </p:spPr>
        <p:txBody>
          <a:bodyPr wrap="square" rtlCol="0" anchor="ctr" anchorCtr="1">
            <a:noAutofit/>
          </a:bodyPr>
          <a:lstStyle/>
          <a:p>
            <a:pPr fontAlgn="auto">
              <a:spcBef>
                <a:spcPts val="0"/>
              </a:spcBef>
              <a:spcAft>
                <a:spcPts val="0"/>
              </a:spcAft>
            </a:pPr>
            <a:r>
              <a:rPr lang="zh-CN" altLang="en-US" sz="1000" b="1" dirty="0" smtClean="0">
                <a:solidFill>
                  <a:srgbClr val="1D1D1A"/>
                </a:solidFill>
                <a:latin typeface="+mn-ea"/>
              </a:rPr>
              <a:t>加速器应用库</a:t>
            </a:r>
          </a:p>
        </p:txBody>
      </p:sp>
      <p:sp>
        <p:nvSpPr>
          <p:cNvPr id="36" name="文本框 90"/>
          <p:cNvSpPr txBox="1"/>
          <p:nvPr/>
        </p:nvSpPr>
        <p:spPr>
          <a:xfrm>
            <a:off x="11628627" y="2999584"/>
            <a:ext cx="304190" cy="946435"/>
          </a:xfrm>
          <a:prstGeom prst="rect">
            <a:avLst/>
          </a:prstGeom>
          <a:noFill/>
        </p:spPr>
        <p:txBody>
          <a:bodyPr wrap="square" rtlCol="0" anchor="ctr" anchorCtr="1">
            <a:noAutofit/>
          </a:bodyPr>
          <a:lstStyle/>
          <a:p>
            <a:pPr fontAlgn="auto">
              <a:spcBef>
                <a:spcPts val="0"/>
              </a:spcBef>
              <a:spcAft>
                <a:spcPts val="0"/>
              </a:spcAft>
            </a:pPr>
            <a:r>
              <a:rPr lang="zh-CN" altLang="en-US" sz="1000" b="1" dirty="0" smtClean="0">
                <a:solidFill>
                  <a:srgbClr val="1D1D1A"/>
                </a:solidFill>
                <a:latin typeface="+mn-ea"/>
              </a:rPr>
              <a:t>加速器驱动</a:t>
            </a:r>
          </a:p>
        </p:txBody>
      </p:sp>
      <p:sp>
        <p:nvSpPr>
          <p:cNvPr id="37" name="文本框 46"/>
          <p:cNvSpPr txBox="1"/>
          <p:nvPr/>
        </p:nvSpPr>
        <p:spPr>
          <a:xfrm>
            <a:off x="11640465" y="4272193"/>
            <a:ext cx="304190" cy="609490"/>
          </a:xfrm>
          <a:prstGeom prst="rect">
            <a:avLst/>
          </a:prstGeom>
          <a:noFill/>
        </p:spPr>
        <p:txBody>
          <a:bodyPr wrap="square" rtlCol="0" anchor="ctr" anchorCtr="1">
            <a:noAutofit/>
          </a:bodyPr>
          <a:lstStyle/>
          <a:p>
            <a:pPr fontAlgn="auto">
              <a:spcBef>
                <a:spcPts val="0"/>
              </a:spcBef>
              <a:spcAft>
                <a:spcPts val="0"/>
              </a:spcAft>
            </a:pPr>
            <a:r>
              <a:rPr lang="zh-CN" altLang="en-US" sz="1000" b="1" dirty="0" smtClean="0">
                <a:solidFill>
                  <a:srgbClr val="1D1D1A"/>
                </a:solidFill>
                <a:latin typeface="+mn-ea"/>
              </a:rPr>
              <a:t>芯片层</a:t>
            </a:r>
          </a:p>
        </p:txBody>
      </p:sp>
      <p:sp>
        <p:nvSpPr>
          <p:cNvPr id="38" name="矩形 1"/>
          <p:cNvSpPr/>
          <p:nvPr/>
        </p:nvSpPr>
        <p:spPr>
          <a:xfrm>
            <a:off x="5603111" y="1196752"/>
            <a:ext cx="6452994" cy="3850607"/>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9" name="矩形 3"/>
          <p:cNvSpPr/>
          <p:nvPr/>
        </p:nvSpPr>
        <p:spPr>
          <a:xfrm>
            <a:off x="403330" y="4314797"/>
            <a:ext cx="1334778" cy="4243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芯片加速子系统</a:t>
            </a:r>
          </a:p>
        </p:txBody>
      </p:sp>
      <p:sp>
        <p:nvSpPr>
          <p:cNvPr id="40" name="矩形 50"/>
          <p:cNvSpPr/>
          <p:nvPr/>
        </p:nvSpPr>
        <p:spPr>
          <a:xfrm>
            <a:off x="2241834" y="4314221"/>
            <a:ext cx="1091965" cy="4243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mn-ea"/>
              </a:rPr>
              <a:t>BIOS</a:t>
            </a:r>
            <a:r>
              <a:rPr lang="zh-CN" altLang="en-US" sz="1200" dirty="0">
                <a:solidFill>
                  <a:schemeClr val="tx1"/>
                </a:solidFill>
                <a:latin typeface="+mn-ea"/>
              </a:rPr>
              <a:t>子系统</a:t>
            </a:r>
          </a:p>
        </p:txBody>
      </p:sp>
      <p:sp>
        <p:nvSpPr>
          <p:cNvPr id="41" name="矩形 93"/>
          <p:cNvSpPr/>
          <p:nvPr/>
        </p:nvSpPr>
        <p:spPr>
          <a:xfrm>
            <a:off x="4000470" y="4314797"/>
            <a:ext cx="1154833" cy="4243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mn-ea"/>
              </a:rPr>
              <a:t>BMC</a:t>
            </a:r>
            <a:r>
              <a:rPr lang="zh-CN" altLang="en-US" sz="1200" dirty="0" smtClean="0">
                <a:solidFill>
                  <a:schemeClr val="tx1"/>
                </a:solidFill>
                <a:latin typeface="+mn-ea"/>
              </a:rPr>
              <a:t>子系统</a:t>
            </a:r>
            <a:endParaRPr lang="zh-CN" altLang="en-US" sz="1200" dirty="0">
              <a:solidFill>
                <a:schemeClr val="tx1"/>
              </a:solidFill>
              <a:latin typeface="+mn-ea"/>
            </a:endParaRPr>
          </a:p>
        </p:txBody>
      </p:sp>
      <p:cxnSp>
        <p:nvCxnSpPr>
          <p:cNvPr id="42" name="肘形连接符 5"/>
          <p:cNvCxnSpPr/>
          <p:nvPr/>
        </p:nvCxnSpPr>
        <p:spPr>
          <a:xfrm rot="10800000">
            <a:off x="3333800" y="4627075"/>
            <a:ext cx="666671" cy="576"/>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7"/>
          <p:cNvCxnSpPr/>
          <p:nvPr/>
        </p:nvCxnSpPr>
        <p:spPr>
          <a:xfrm rot="10800000" flipV="1">
            <a:off x="1738108" y="4635464"/>
            <a:ext cx="503726" cy="576"/>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矩形 8"/>
          <p:cNvSpPr/>
          <p:nvPr/>
        </p:nvSpPr>
        <p:spPr>
          <a:xfrm>
            <a:off x="1914629" y="3217921"/>
            <a:ext cx="2742473" cy="4664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加速器驱动子系统</a:t>
            </a:r>
          </a:p>
        </p:txBody>
      </p:sp>
      <p:cxnSp>
        <p:nvCxnSpPr>
          <p:cNvPr id="45" name="肘形连接符 10"/>
          <p:cNvCxnSpPr>
            <a:stCxn id="39" idx="0"/>
            <a:endCxn id="44" idx="1"/>
          </p:cNvCxnSpPr>
          <p:nvPr/>
        </p:nvCxnSpPr>
        <p:spPr>
          <a:xfrm rot="5400000" flipH="1" flipV="1">
            <a:off x="1060852" y="3461020"/>
            <a:ext cx="863645" cy="843910"/>
          </a:xfrm>
          <a:prstGeom prst="bentConnector2">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肘形连接符 12"/>
          <p:cNvCxnSpPr>
            <a:stCxn id="40" idx="0"/>
          </p:cNvCxnSpPr>
          <p:nvPr/>
        </p:nvCxnSpPr>
        <p:spPr>
          <a:xfrm rot="5400000" flipH="1" flipV="1">
            <a:off x="2472899" y="3999301"/>
            <a:ext cx="629839" cy="2"/>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矩形 94"/>
          <p:cNvSpPr/>
          <p:nvPr/>
        </p:nvSpPr>
        <p:spPr>
          <a:xfrm>
            <a:off x="2009261" y="2256579"/>
            <a:ext cx="1459186" cy="46646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应用库子系统</a:t>
            </a:r>
            <a:endParaRPr lang="en-US" altLang="zh-CN" sz="1200" dirty="0">
              <a:solidFill>
                <a:schemeClr val="tx1"/>
              </a:solidFill>
              <a:latin typeface="+mn-ea"/>
            </a:endParaRPr>
          </a:p>
          <a:p>
            <a:pPr algn="ctr"/>
            <a:r>
              <a:rPr lang="zh-CN" altLang="en-US" sz="1200" dirty="0">
                <a:solidFill>
                  <a:schemeClr val="tx1"/>
                </a:solidFill>
                <a:latin typeface="+mn-ea"/>
              </a:rPr>
              <a:t>（</a:t>
            </a:r>
            <a:r>
              <a:rPr lang="en-US" altLang="zh-CN" sz="1200" dirty="0" err="1">
                <a:solidFill>
                  <a:schemeClr val="tx1"/>
                </a:solidFill>
                <a:latin typeface="+mn-ea"/>
              </a:rPr>
              <a:t>Openss</a:t>
            </a:r>
            <a:r>
              <a:rPr lang="en-US" altLang="zh-CN" sz="1200" dirty="0">
                <a:solidFill>
                  <a:schemeClr val="tx1"/>
                </a:solidFill>
                <a:latin typeface="+mn-ea"/>
              </a:rPr>
              <a:t>/</a:t>
            </a:r>
            <a:r>
              <a:rPr lang="en-US" altLang="zh-CN" sz="1200" dirty="0" err="1">
                <a:solidFill>
                  <a:schemeClr val="tx1"/>
                </a:solidFill>
                <a:latin typeface="+mn-ea"/>
              </a:rPr>
              <a:t>zlib</a:t>
            </a:r>
            <a:r>
              <a:rPr lang="zh-CN" altLang="en-US" sz="1200" dirty="0">
                <a:solidFill>
                  <a:schemeClr val="tx1"/>
                </a:solidFill>
                <a:latin typeface="+mn-ea"/>
              </a:rPr>
              <a:t>）</a:t>
            </a:r>
          </a:p>
        </p:txBody>
      </p:sp>
      <p:sp>
        <p:nvSpPr>
          <p:cNvPr id="48" name="矩形 95"/>
          <p:cNvSpPr/>
          <p:nvPr/>
        </p:nvSpPr>
        <p:spPr>
          <a:xfrm>
            <a:off x="1967315" y="1359915"/>
            <a:ext cx="2564647" cy="3615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solidFill>
                <a:latin typeface="+mn-ea"/>
              </a:rPr>
              <a:t>应用系统</a:t>
            </a:r>
            <a:r>
              <a:rPr lang="en-US" altLang="zh-CN" sz="1200" dirty="0" smtClean="0">
                <a:solidFill>
                  <a:schemeClr val="bg1"/>
                </a:solidFill>
                <a:latin typeface="+mn-ea"/>
              </a:rPr>
              <a:t>(APPs)</a:t>
            </a:r>
            <a:endParaRPr lang="zh-CN" altLang="en-US" sz="1200" dirty="0">
              <a:solidFill>
                <a:schemeClr val="bg1"/>
              </a:solidFill>
              <a:latin typeface="+mn-ea"/>
            </a:endParaRPr>
          </a:p>
        </p:txBody>
      </p:sp>
      <p:cxnSp>
        <p:nvCxnSpPr>
          <p:cNvPr id="49" name="肘形连接符 16"/>
          <p:cNvCxnSpPr/>
          <p:nvPr/>
        </p:nvCxnSpPr>
        <p:spPr>
          <a:xfrm rot="16200000" flipH="1">
            <a:off x="3558440" y="2465189"/>
            <a:ext cx="1487447" cy="2"/>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18"/>
          <p:cNvCxnSpPr/>
          <p:nvPr/>
        </p:nvCxnSpPr>
        <p:spPr>
          <a:xfrm rot="16200000" flipV="1">
            <a:off x="2417380" y="1972600"/>
            <a:ext cx="567953" cy="4"/>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20"/>
          <p:cNvCxnSpPr/>
          <p:nvPr/>
        </p:nvCxnSpPr>
        <p:spPr>
          <a:xfrm rot="5400000">
            <a:off x="2431237" y="2968217"/>
            <a:ext cx="531139" cy="2"/>
          </a:xfrm>
          <a:prstGeom prst="bentConnector3">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文本框 47"/>
          <p:cNvSpPr txBox="1"/>
          <p:nvPr/>
        </p:nvSpPr>
        <p:spPr>
          <a:xfrm>
            <a:off x="2200563" y="2809144"/>
            <a:ext cx="1107996" cy="276999"/>
          </a:xfrm>
          <a:prstGeom prst="rect">
            <a:avLst/>
          </a:prstGeom>
          <a:noFill/>
        </p:spPr>
        <p:txBody>
          <a:bodyPr vert="horz" wrap="none" rtlCol="0" anchor="ctr">
            <a:spAutoFit/>
          </a:bodyPr>
          <a:lstStyle/>
          <a:p>
            <a:pPr algn="l"/>
            <a:r>
              <a:rPr lang="zh-CN" altLang="en-US" sz="1200" dirty="0" smtClean="0">
                <a:solidFill>
                  <a:srgbClr val="0070C0"/>
                </a:solidFill>
                <a:latin typeface="+mn-ea"/>
              </a:rPr>
              <a:t>驱动统一接口</a:t>
            </a:r>
          </a:p>
        </p:txBody>
      </p:sp>
      <p:sp>
        <p:nvSpPr>
          <p:cNvPr id="53" name="文本框 97"/>
          <p:cNvSpPr txBox="1"/>
          <p:nvPr/>
        </p:nvSpPr>
        <p:spPr>
          <a:xfrm>
            <a:off x="1058114" y="3202660"/>
            <a:ext cx="954107" cy="276999"/>
          </a:xfrm>
          <a:prstGeom prst="rect">
            <a:avLst/>
          </a:prstGeom>
          <a:noFill/>
        </p:spPr>
        <p:txBody>
          <a:bodyPr vert="horz" wrap="none" rtlCol="0" anchor="ctr">
            <a:spAutoFit/>
          </a:bodyPr>
          <a:lstStyle/>
          <a:p>
            <a:pPr algn="l"/>
            <a:r>
              <a:rPr lang="zh-CN" altLang="en-US" sz="1200" dirty="0" smtClean="0">
                <a:solidFill>
                  <a:srgbClr val="0070C0"/>
                </a:solidFill>
                <a:latin typeface="+mn-ea"/>
              </a:rPr>
              <a:t>寄存器操作</a:t>
            </a:r>
          </a:p>
        </p:txBody>
      </p:sp>
      <p:sp>
        <p:nvSpPr>
          <p:cNvPr id="54" name="文本框 98"/>
          <p:cNvSpPr txBox="1"/>
          <p:nvPr/>
        </p:nvSpPr>
        <p:spPr>
          <a:xfrm>
            <a:off x="2278608" y="3852443"/>
            <a:ext cx="1047082" cy="276999"/>
          </a:xfrm>
          <a:prstGeom prst="rect">
            <a:avLst/>
          </a:prstGeom>
          <a:noFill/>
        </p:spPr>
        <p:txBody>
          <a:bodyPr vert="horz" wrap="none" rtlCol="0" anchor="ctr">
            <a:spAutoFit/>
          </a:bodyPr>
          <a:lstStyle/>
          <a:p>
            <a:pPr algn="l"/>
            <a:r>
              <a:rPr lang="en-US" altLang="zh-CN" sz="1200" dirty="0" smtClean="0">
                <a:solidFill>
                  <a:srgbClr val="0070C0"/>
                </a:solidFill>
                <a:latin typeface="+mn-ea"/>
              </a:rPr>
              <a:t>ACPI</a:t>
            </a:r>
            <a:r>
              <a:rPr lang="zh-CN" altLang="en-US" sz="1200" dirty="0" smtClean="0">
                <a:solidFill>
                  <a:srgbClr val="0070C0"/>
                </a:solidFill>
                <a:latin typeface="+mn-ea"/>
              </a:rPr>
              <a:t>表上报</a:t>
            </a:r>
          </a:p>
        </p:txBody>
      </p:sp>
      <p:sp>
        <p:nvSpPr>
          <p:cNvPr id="55" name="文本框 99"/>
          <p:cNvSpPr txBox="1"/>
          <p:nvPr/>
        </p:nvSpPr>
        <p:spPr>
          <a:xfrm>
            <a:off x="3340436" y="4259361"/>
            <a:ext cx="691216" cy="400110"/>
          </a:xfrm>
          <a:prstGeom prst="rect">
            <a:avLst/>
          </a:prstGeom>
          <a:noFill/>
        </p:spPr>
        <p:txBody>
          <a:bodyPr vert="horz" wrap="none" rtlCol="0" anchor="ctr">
            <a:spAutoFit/>
          </a:bodyPr>
          <a:lstStyle/>
          <a:p>
            <a:pPr algn="ctr"/>
            <a:r>
              <a:rPr lang="en-US" altLang="zh-CN" sz="1000" dirty="0" smtClean="0">
                <a:solidFill>
                  <a:srgbClr val="0070C0"/>
                </a:solidFill>
                <a:latin typeface="+mn-ea"/>
              </a:rPr>
              <a:t>License</a:t>
            </a:r>
          </a:p>
          <a:p>
            <a:pPr algn="ctr"/>
            <a:r>
              <a:rPr lang="zh-CN" altLang="en-US" sz="1000" dirty="0" smtClean="0">
                <a:solidFill>
                  <a:srgbClr val="0070C0"/>
                </a:solidFill>
                <a:latin typeface="+mn-ea"/>
              </a:rPr>
              <a:t>管理</a:t>
            </a:r>
          </a:p>
        </p:txBody>
      </p:sp>
      <p:sp>
        <p:nvSpPr>
          <p:cNvPr id="56" name="文本框 101"/>
          <p:cNvSpPr txBox="1"/>
          <p:nvPr/>
        </p:nvSpPr>
        <p:spPr>
          <a:xfrm>
            <a:off x="1709221" y="4252336"/>
            <a:ext cx="569387" cy="400110"/>
          </a:xfrm>
          <a:prstGeom prst="rect">
            <a:avLst/>
          </a:prstGeom>
          <a:noFill/>
        </p:spPr>
        <p:txBody>
          <a:bodyPr vert="horz" wrap="none" rtlCol="0" anchor="ctr">
            <a:spAutoFit/>
          </a:bodyPr>
          <a:lstStyle/>
          <a:p>
            <a:pPr algn="ctr"/>
            <a:r>
              <a:rPr lang="zh-CN" altLang="en-US" sz="1000" dirty="0" smtClean="0">
                <a:solidFill>
                  <a:srgbClr val="0070C0"/>
                </a:solidFill>
                <a:latin typeface="+mn-ea"/>
              </a:rPr>
              <a:t>加速器</a:t>
            </a:r>
            <a:endParaRPr lang="en-US" altLang="zh-CN" sz="1000" dirty="0" smtClean="0">
              <a:solidFill>
                <a:srgbClr val="0070C0"/>
              </a:solidFill>
              <a:latin typeface="+mn-ea"/>
            </a:endParaRPr>
          </a:p>
          <a:p>
            <a:pPr algn="ctr"/>
            <a:r>
              <a:rPr lang="zh-CN" altLang="en-US" sz="1000" dirty="0" smtClean="0">
                <a:solidFill>
                  <a:srgbClr val="0070C0"/>
                </a:solidFill>
                <a:latin typeface="+mn-ea"/>
              </a:rPr>
              <a:t>使能</a:t>
            </a:r>
          </a:p>
        </p:txBody>
      </p:sp>
      <p:sp>
        <p:nvSpPr>
          <p:cNvPr id="57" name="文本框 107"/>
          <p:cNvSpPr txBox="1"/>
          <p:nvPr/>
        </p:nvSpPr>
        <p:spPr>
          <a:xfrm>
            <a:off x="2107541" y="1851375"/>
            <a:ext cx="1749197" cy="276999"/>
          </a:xfrm>
          <a:prstGeom prst="rect">
            <a:avLst/>
          </a:prstGeom>
          <a:noFill/>
        </p:spPr>
        <p:txBody>
          <a:bodyPr vert="horz" wrap="none" rtlCol="0" anchor="ctr">
            <a:spAutoFit/>
          </a:bodyPr>
          <a:lstStyle/>
          <a:p>
            <a:pPr algn="l"/>
            <a:r>
              <a:rPr lang="en-US" altLang="zh-CN" sz="1200" dirty="0" err="1" smtClean="0">
                <a:solidFill>
                  <a:srgbClr val="0070C0"/>
                </a:solidFill>
                <a:latin typeface="+mn-ea"/>
              </a:rPr>
              <a:t>Openssl</a:t>
            </a:r>
            <a:r>
              <a:rPr lang="en-US" altLang="zh-CN" sz="1200" dirty="0" smtClean="0">
                <a:solidFill>
                  <a:srgbClr val="0070C0"/>
                </a:solidFill>
                <a:latin typeface="+mn-ea"/>
              </a:rPr>
              <a:t>/</a:t>
            </a:r>
            <a:r>
              <a:rPr lang="en-US" altLang="zh-CN" sz="1200" dirty="0" err="1" smtClean="0">
                <a:solidFill>
                  <a:srgbClr val="0070C0"/>
                </a:solidFill>
                <a:latin typeface="+mn-ea"/>
              </a:rPr>
              <a:t>zlib</a:t>
            </a:r>
            <a:r>
              <a:rPr lang="zh-CN" altLang="en-US" sz="1200" dirty="0" smtClean="0">
                <a:solidFill>
                  <a:srgbClr val="0070C0"/>
                </a:solidFill>
                <a:latin typeface="+mn-ea"/>
              </a:rPr>
              <a:t>标准接口</a:t>
            </a:r>
          </a:p>
        </p:txBody>
      </p:sp>
      <p:sp>
        <p:nvSpPr>
          <p:cNvPr id="58" name="文本框 108"/>
          <p:cNvSpPr txBox="1"/>
          <p:nvPr/>
        </p:nvSpPr>
        <p:spPr>
          <a:xfrm>
            <a:off x="3780010" y="2241190"/>
            <a:ext cx="1107996" cy="276999"/>
          </a:xfrm>
          <a:prstGeom prst="rect">
            <a:avLst/>
          </a:prstGeom>
          <a:noFill/>
        </p:spPr>
        <p:txBody>
          <a:bodyPr vert="horz" wrap="none" rtlCol="0" anchor="ctr">
            <a:spAutoFit/>
          </a:bodyPr>
          <a:lstStyle/>
          <a:p>
            <a:pPr algn="l"/>
            <a:r>
              <a:rPr lang="zh-CN" altLang="en-US" sz="1200" dirty="0" smtClean="0">
                <a:solidFill>
                  <a:srgbClr val="0070C0"/>
                </a:solidFill>
                <a:latin typeface="+mn-ea"/>
              </a:rPr>
              <a:t>驱动统一接口</a:t>
            </a:r>
          </a:p>
        </p:txBody>
      </p:sp>
      <p:sp>
        <p:nvSpPr>
          <p:cNvPr id="59" name="流程图: 过程 115"/>
          <p:cNvSpPr/>
          <p:nvPr/>
        </p:nvSpPr>
        <p:spPr>
          <a:xfrm>
            <a:off x="229820" y="1198810"/>
            <a:ext cx="5129698" cy="3863060"/>
          </a:xfrm>
          <a:prstGeom prst="flowChartProcess">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60" name="TextBox 59"/>
          <p:cNvSpPr txBox="1"/>
          <p:nvPr/>
        </p:nvSpPr>
        <p:spPr bwMode="auto">
          <a:xfrm>
            <a:off x="4252648" y="5943662"/>
            <a:ext cx="321165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rPr>
              <a:t>鲲鹏</a:t>
            </a:r>
            <a:r>
              <a:rPr lang="en-US" altLang="zh-CN" sz="1800" dirty="0" smtClean="0">
                <a:latin typeface="+mn-ea"/>
              </a:rPr>
              <a:t>920</a:t>
            </a:r>
            <a:r>
              <a:rPr lang="zh-CN" altLang="en-US" sz="1800" dirty="0" smtClean="0">
                <a:latin typeface="+mn-ea"/>
              </a:rPr>
              <a:t>加</a:t>
            </a:r>
            <a:r>
              <a:rPr lang="zh-CN" altLang="en-US" sz="1800" dirty="0">
                <a:latin typeface="+mn-ea"/>
              </a:rPr>
              <a:t>速系统逻辑架</a:t>
            </a:r>
            <a:r>
              <a:rPr lang="zh-CN" altLang="en-US" sz="1800" dirty="0" smtClean="0">
                <a:latin typeface="+mn-ea"/>
              </a:rPr>
              <a:t>构图</a:t>
            </a:r>
          </a:p>
        </p:txBody>
      </p:sp>
      <p:sp>
        <p:nvSpPr>
          <p:cNvPr id="61" name="TextBox 60"/>
          <p:cNvSpPr txBox="1"/>
          <p:nvPr/>
        </p:nvSpPr>
        <p:spPr bwMode="auto">
          <a:xfrm>
            <a:off x="229820" y="5185741"/>
            <a:ext cx="11826285" cy="73499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latin typeface="+mn-ea"/>
              </a:rPr>
              <a:t>HPRE</a:t>
            </a:r>
            <a:r>
              <a:rPr lang="zh-CN" altLang="en-US" sz="1400" dirty="0">
                <a:latin typeface="+mn-ea"/>
              </a:rPr>
              <a:t>：</a:t>
            </a:r>
            <a:r>
              <a:rPr lang="en-US" altLang="zh-CN" sz="1400" dirty="0">
                <a:latin typeface="+mn-ea"/>
              </a:rPr>
              <a:t>High Performance RSA Engine</a:t>
            </a:r>
            <a:r>
              <a:rPr lang="zh-CN" altLang="en-US" sz="1400" dirty="0">
                <a:latin typeface="+mn-ea"/>
              </a:rPr>
              <a:t>，高性能</a:t>
            </a:r>
            <a:r>
              <a:rPr lang="en-US" altLang="zh-CN" sz="1400" dirty="0">
                <a:latin typeface="+mn-ea"/>
              </a:rPr>
              <a:t>RSA</a:t>
            </a:r>
            <a:r>
              <a:rPr lang="zh-CN" altLang="en-US" sz="1400" dirty="0">
                <a:latin typeface="+mn-ea"/>
              </a:rPr>
              <a:t>加速引擎</a:t>
            </a:r>
          </a:p>
          <a:p>
            <a:r>
              <a:rPr lang="en-US" altLang="zh-CN" sz="1400" dirty="0">
                <a:latin typeface="+mn-ea"/>
              </a:rPr>
              <a:t>ZIP</a:t>
            </a:r>
            <a:r>
              <a:rPr lang="zh-CN" altLang="en-US" sz="1400" dirty="0">
                <a:latin typeface="+mn-ea"/>
              </a:rPr>
              <a:t>：高性能</a:t>
            </a:r>
            <a:r>
              <a:rPr lang="en-US" altLang="zh-CN" sz="1400" dirty="0" err="1">
                <a:latin typeface="+mn-ea"/>
              </a:rPr>
              <a:t>zlib</a:t>
            </a:r>
            <a:r>
              <a:rPr lang="en-US" altLang="zh-CN" sz="1400" dirty="0">
                <a:latin typeface="+mn-ea"/>
              </a:rPr>
              <a:t>/</a:t>
            </a:r>
            <a:r>
              <a:rPr lang="en-US" altLang="zh-CN" sz="1400" dirty="0" err="1">
                <a:latin typeface="+mn-ea"/>
              </a:rPr>
              <a:t>gzip</a:t>
            </a:r>
            <a:r>
              <a:rPr lang="zh-CN" altLang="en-US" sz="1400" dirty="0">
                <a:latin typeface="+mn-ea"/>
              </a:rPr>
              <a:t>压缩引擎</a:t>
            </a:r>
          </a:p>
          <a:p>
            <a:r>
              <a:rPr lang="en-US" altLang="zh-CN" sz="1400" dirty="0">
                <a:latin typeface="+mn-ea"/>
              </a:rPr>
              <a:t>SEC</a:t>
            </a:r>
            <a:r>
              <a:rPr lang="zh-CN" altLang="en-US" sz="1400" dirty="0">
                <a:latin typeface="+mn-ea"/>
              </a:rPr>
              <a:t>：</a:t>
            </a:r>
            <a:r>
              <a:rPr lang="en-US" altLang="zh-CN" sz="1400" dirty="0">
                <a:latin typeface="+mn-ea"/>
              </a:rPr>
              <a:t>Security Engine</a:t>
            </a:r>
            <a:r>
              <a:rPr lang="zh-CN" altLang="en-US" sz="1400" dirty="0">
                <a:latin typeface="+mn-ea"/>
              </a:rPr>
              <a:t>，硬件安全加速引擎</a:t>
            </a:r>
            <a:endParaRPr lang="zh-CN" altLang="en-US" sz="1400" dirty="0" smtClean="0">
              <a:latin typeface="+mn-ea"/>
            </a:endParaRPr>
          </a:p>
        </p:txBody>
      </p:sp>
    </p:spTree>
    <p:extLst>
      <p:ext uri="{BB962C8B-B14F-4D97-AF65-F5344CB8AC3E}">
        <p14:creationId xmlns:p14="http://schemas.microsoft.com/office/powerpoint/2010/main" val="1782488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KAE</a:t>
            </a:r>
            <a:r>
              <a:rPr lang="zh-CN" altLang="en-US" dirty="0"/>
              <a:t>逻辑架构</a:t>
            </a:r>
          </a:p>
        </p:txBody>
      </p:sp>
      <p:sp>
        <p:nvSpPr>
          <p:cNvPr id="3" name="Text Placeholder 2"/>
          <p:cNvSpPr>
            <a:spLocks noGrp="1"/>
          </p:cNvSpPr>
          <p:nvPr>
            <p:ph type="body" sz="quarter" idx="10"/>
          </p:nvPr>
        </p:nvSpPr>
        <p:spPr/>
        <p:txBody>
          <a:bodyPr/>
          <a:lstStyle/>
          <a:p>
            <a:r>
              <a:rPr lang="zh-CN" altLang="en-US" dirty="0"/>
              <a:t>以鲲鹏</a:t>
            </a:r>
            <a:r>
              <a:rPr lang="en-US" altLang="zh-CN" dirty="0"/>
              <a:t>920 CPU</a:t>
            </a:r>
            <a:r>
              <a:rPr lang="zh-CN" altLang="en-US" dirty="0"/>
              <a:t>为例，其加速系统逻辑架构包括：</a:t>
            </a:r>
          </a:p>
          <a:p>
            <a:pPr lvl="1"/>
            <a:r>
              <a:rPr lang="zh-CN" altLang="en-US" dirty="0"/>
              <a:t>芯片加速器子系统、</a:t>
            </a:r>
            <a:r>
              <a:rPr lang="en-US" altLang="zh-CN" dirty="0"/>
              <a:t>BIOS</a:t>
            </a:r>
            <a:r>
              <a:rPr lang="zh-CN" altLang="en-US" dirty="0"/>
              <a:t>子系统和</a:t>
            </a:r>
            <a:r>
              <a:rPr lang="en-US" altLang="zh-CN" dirty="0"/>
              <a:t>BMC</a:t>
            </a:r>
            <a:r>
              <a:rPr lang="zh-CN" altLang="en-US" dirty="0"/>
              <a:t>子系统为</a:t>
            </a:r>
            <a:r>
              <a:rPr lang="en-US" altLang="zh-CN" dirty="0" err="1"/>
              <a:t>TaiShan</a:t>
            </a:r>
            <a:r>
              <a:rPr lang="zh-CN" altLang="en-US" dirty="0"/>
              <a:t>硬件产品自带子系统；</a:t>
            </a:r>
          </a:p>
          <a:p>
            <a:pPr lvl="1"/>
            <a:r>
              <a:rPr lang="zh-CN" altLang="en-US" dirty="0"/>
              <a:t>加速器驱动子系统，向上层提供各子加速器模块统一的驱动接口，是本系统的核心子系统；</a:t>
            </a:r>
          </a:p>
          <a:p>
            <a:pPr lvl="1"/>
            <a:r>
              <a:rPr lang="zh-CN" altLang="en-US" dirty="0"/>
              <a:t>应用库子系</a:t>
            </a:r>
            <a:r>
              <a:rPr lang="zh-CN" altLang="en-US" dirty="0" smtClean="0"/>
              <a:t>统</a:t>
            </a:r>
            <a:r>
              <a:rPr lang="en-US" altLang="zh-CN" dirty="0" smtClean="0"/>
              <a:t>(OpenSSL/</a:t>
            </a:r>
            <a:r>
              <a:rPr lang="en-US" altLang="zh-CN" dirty="0" err="1" smtClean="0"/>
              <a:t>zlib</a:t>
            </a:r>
            <a:r>
              <a:rPr lang="en-US" altLang="zh-CN" dirty="0" smtClean="0"/>
              <a:t>)</a:t>
            </a:r>
            <a:r>
              <a:rPr lang="zh-CN" altLang="en-US" dirty="0" smtClean="0"/>
              <a:t>，</a:t>
            </a:r>
            <a:r>
              <a:rPr lang="zh-CN" altLang="en-US" dirty="0"/>
              <a:t>向上层应用提供标准接口；</a:t>
            </a:r>
          </a:p>
          <a:p>
            <a:pPr lvl="1"/>
            <a:r>
              <a:rPr lang="zh-CN" altLang="en-US" dirty="0"/>
              <a:t>应用系</a:t>
            </a:r>
            <a:r>
              <a:rPr lang="zh-CN" altLang="en-US" dirty="0" smtClean="0"/>
              <a:t>统</a:t>
            </a:r>
            <a:r>
              <a:rPr lang="en-US" altLang="zh-CN" dirty="0" smtClean="0"/>
              <a:t>(APPs)</a:t>
            </a:r>
            <a:r>
              <a:rPr lang="zh-CN" altLang="en-US" dirty="0" smtClean="0"/>
              <a:t>，</a:t>
            </a:r>
            <a:r>
              <a:rPr lang="zh-CN" altLang="en-US" dirty="0"/>
              <a:t>指上层应用系统，包括大数据应用、</a:t>
            </a:r>
            <a:r>
              <a:rPr lang="en-US" altLang="zh-CN" dirty="0"/>
              <a:t>Web</a:t>
            </a:r>
            <a:r>
              <a:rPr lang="zh-CN" altLang="en-US" dirty="0"/>
              <a:t>应用等，属于用户层面系统。</a:t>
            </a:r>
          </a:p>
        </p:txBody>
      </p:sp>
    </p:spTree>
    <p:extLst>
      <p:ext uri="{BB962C8B-B14F-4D97-AF65-F5344CB8AC3E}">
        <p14:creationId xmlns:p14="http://schemas.microsoft.com/office/powerpoint/2010/main" val="3865809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KAE </a:t>
            </a:r>
            <a:r>
              <a:rPr lang="zh-CN" altLang="en-US" dirty="0"/>
              <a:t>的安装</a:t>
            </a:r>
          </a:p>
        </p:txBody>
      </p:sp>
      <p:sp>
        <p:nvSpPr>
          <p:cNvPr id="3" name="Text Placeholder 2"/>
          <p:cNvSpPr>
            <a:spLocks noGrp="1"/>
          </p:cNvSpPr>
          <p:nvPr>
            <p:ph type="body" sz="quarter" idx="10"/>
          </p:nvPr>
        </p:nvSpPr>
        <p:spPr/>
        <p:txBody>
          <a:bodyPr/>
          <a:lstStyle/>
          <a:p>
            <a:r>
              <a:rPr lang="zh-CN" altLang="en-US" dirty="0"/>
              <a:t>可以选择以下任何一种方式安装</a:t>
            </a:r>
            <a:r>
              <a:rPr lang="en-US" altLang="zh-CN" dirty="0"/>
              <a:t>KAE</a:t>
            </a:r>
            <a:r>
              <a:rPr lang="zh-CN" altLang="en-US" dirty="0"/>
              <a:t>：</a:t>
            </a:r>
          </a:p>
          <a:p>
            <a:pPr lvl="1"/>
            <a:r>
              <a:rPr lang="en-US" altLang="zh-CN" dirty="0"/>
              <a:t>rpm</a:t>
            </a:r>
            <a:r>
              <a:rPr lang="zh-CN" altLang="en-US" dirty="0"/>
              <a:t>安装；</a:t>
            </a:r>
          </a:p>
          <a:p>
            <a:pPr lvl="1"/>
            <a:r>
              <a:rPr lang="en-US" altLang="zh-CN" dirty="0" err="1"/>
              <a:t>dpkg</a:t>
            </a:r>
            <a:r>
              <a:rPr lang="zh-CN" altLang="en-US" dirty="0"/>
              <a:t>安装；</a:t>
            </a:r>
          </a:p>
          <a:p>
            <a:pPr lvl="1"/>
            <a:r>
              <a:rPr lang="zh-CN" altLang="en-US" dirty="0"/>
              <a:t>源码安装。通用的源码安装方式，使用</a:t>
            </a:r>
            <a:r>
              <a:rPr lang="en-US" altLang="zh-CN" dirty="0"/>
              <a:t>configure</a:t>
            </a:r>
            <a:r>
              <a:rPr lang="zh-CN" altLang="en-US" dirty="0"/>
              <a:t>进行编译及安装配置，使用</a:t>
            </a:r>
            <a:r>
              <a:rPr lang="en-US" altLang="zh-CN" dirty="0"/>
              <a:t>make</a:t>
            </a:r>
            <a:r>
              <a:rPr lang="zh-CN" altLang="en-US" dirty="0"/>
              <a:t>进行源码编译，使用</a:t>
            </a:r>
            <a:r>
              <a:rPr lang="en-US" altLang="zh-CN" dirty="0"/>
              <a:t>make install</a:t>
            </a:r>
            <a:r>
              <a:rPr lang="zh-CN" altLang="en-US" dirty="0"/>
              <a:t>进行安装。</a:t>
            </a:r>
          </a:p>
        </p:txBody>
      </p:sp>
    </p:spTree>
    <p:extLst>
      <p:ext uri="{BB962C8B-B14F-4D97-AF65-F5344CB8AC3E}">
        <p14:creationId xmlns:p14="http://schemas.microsoft.com/office/powerpoint/2010/main" val="1823445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KAE</a:t>
            </a:r>
            <a:r>
              <a:rPr lang="zh-CN" altLang="en-US" dirty="0"/>
              <a:t>引擎使用示例代码</a:t>
            </a:r>
          </a:p>
        </p:txBody>
      </p:sp>
      <p:sp>
        <p:nvSpPr>
          <p:cNvPr id="3" name="TextBox 2"/>
          <p:cNvSpPr txBox="1"/>
          <p:nvPr/>
        </p:nvSpPr>
        <p:spPr bwMode="auto">
          <a:xfrm>
            <a:off x="731838" y="1232756"/>
            <a:ext cx="11190012" cy="507464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a:t>#include &lt;</a:t>
            </a:r>
            <a:r>
              <a:rPr lang="en-US" altLang="zh-CN" sz="1800" dirty="0" err="1"/>
              <a:t>stdio.h</a:t>
            </a:r>
            <a:r>
              <a:rPr lang="en-US" altLang="zh-CN" sz="1800" dirty="0"/>
              <a:t>&gt;</a:t>
            </a:r>
          </a:p>
          <a:p>
            <a:r>
              <a:rPr lang="en-US" altLang="zh-CN" sz="1800" dirty="0"/>
              <a:t>#include &lt;</a:t>
            </a:r>
            <a:r>
              <a:rPr lang="en-US" altLang="zh-CN" sz="1800" dirty="0" err="1"/>
              <a:t>stdlib.h</a:t>
            </a:r>
            <a:r>
              <a:rPr lang="en-US" altLang="zh-CN" sz="1800" dirty="0"/>
              <a:t>&gt;</a:t>
            </a:r>
          </a:p>
          <a:p>
            <a:r>
              <a:rPr lang="en-US" altLang="zh-CN" sz="1800" dirty="0" smtClean="0"/>
              <a:t>#</a:t>
            </a:r>
            <a:r>
              <a:rPr lang="en-US" altLang="zh-CN" sz="1800" dirty="0"/>
              <a:t>include &lt;</a:t>
            </a:r>
            <a:r>
              <a:rPr lang="en-US" altLang="zh-CN" sz="1800" dirty="0" err="1"/>
              <a:t>openssl</a:t>
            </a:r>
            <a:r>
              <a:rPr lang="en-US" altLang="zh-CN" sz="1800" dirty="0"/>
              <a:t>/</a:t>
            </a:r>
            <a:r>
              <a:rPr lang="en-US" altLang="zh-CN" sz="1800" dirty="0" err="1"/>
              <a:t>bio.h</a:t>
            </a:r>
            <a:r>
              <a:rPr lang="en-US" altLang="zh-CN" sz="1800" dirty="0"/>
              <a:t>&gt;</a:t>
            </a:r>
          </a:p>
          <a:p>
            <a:r>
              <a:rPr lang="en-US" altLang="zh-CN" sz="1800" dirty="0"/>
              <a:t>#include &lt;</a:t>
            </a:r>
            <a:r>
              <a:rPr lang="en-US" altLang="zh-CN" sz="1800" dirty="0" err="1"/>
              <a:t>openssl</a:t>
            </a:r>
            <a:r>
              <a:rPr lang="en-US" altLang="zh-CN" sz="1800" dirty="0"/>
              <a:t>/</a:t>
            </a:r>
            <a:r>
              <a:rPr lang="en-US" altLang="zh-CN" sz="1800" dirty="0" err="1"/>
              <a:t>ssl.h</a:t>
            </a:r>
            <a:r>
              <a:rPr lang="en-US" altLang="zh-CN" sz="1800" dirty="0"/>
              <a:t>&gt;</a:t>
            </a:r>
          </a:p>
          <a:p>
            <a:r>
              <a:rPr lang="en-US" altLang="zh-CN" sz="1800" dirty="0"/>
              <a:t>#include &lt;</a:t>
            </a:r>
            <a:r>
              <a:rPr lang="en-US" altLang="zh-CN" sz="1800" dirty="0" err="1"/>
              <a:t>openssl</a:t>
            </a:r>
            <a:r>
              <a:rPr lang="en-US" altLang="zh-CN" sz="1800" dirty="0"/>
              <a:t>/</a:t>
            </a:r>
            <a:r>
              <a:rPr lang="en-US" altLang="zh-CN" sz="1800" dirty="0" err="1"/>
              <a:t>err.h</a:t>
            </a:r>
            <a:r>
              <a:rPr lang="en-US" altLang="zh-CN" sz="1800" dirty="0"/>
              <a:t>&gt;</a:t>
            </a:r>
          </a:p>
          <a:p>
            <a:r>
              <a:rPr lang="en-US" altLang="zh-CN" sz="1800" dirty="0"/>
              <a:t>#include &lt;</a:t>
            </a:r>
            <a:r>
              <a:rPr lang="en-US" altLang="zh-CN" sz="1800" dirty="0" err="1"/>
              <a:t>openssl</a:t>
            </a:r>
            <a:r>
              <a:rPr lang="en-US" altLang="zh-CN" sz="1800" dirty="0"/>
              <a:t>/</a:t>
            </a:r>
            <a:r>
              <a:rPr lang="en-US" altLang="zh-CN" sz="1800" dirty="0" err="1"/>
              <a:t>engine.h</a:t>
            </a:r>
            <a:r>
              <a:rPr lang="en-US" altLang="zh-CN" sz="1800" dirty="0"/>
              <a:t>&gt;</a:t>
            </a:r>
          </a:p>
          <a:p>
            <a:r>
              <a:rPr lang="en-US" altLang="zh-CN" sz="1800" dirty="0" err="1" smtClean="0">
                <a:solidFill>
                  <a:srgbClr val="0070C0"/>
                </a:solidFill>
              </a:rPr>
              <a:t>int</a:t>
            </a:r>
            <a:r>
              <a:rPr lang="en-US" altLang="zh-CN" sz="1800" dirty="0" smtClean="0">
                <a:solidFill>
                  <a:srgbClr val="0070C0"/>
                </a:solidFill>
              </a:rPr>
              <a:t> </a:t>
            </a:r>
            <a:r>
              <a:rPr lang="en-US" altLang="zh-CN" sz="1800" dirty="0">
                <a:solidFill>
                  <a:srgbClr val="0070C0"/>
                </a:solidFill>
              </a:rPr>
              <a:t>main(</a:t>
            </a:r>
            <a:r>
              <a:rPr lang="en-US" altLang="zh-CN" sz="1800" dirty="0" err="1">
                <a:solidFill>
                  <a:srgbClr val="0070C0"/>
                </a:solidFill>
              </a:rPr>
              <a:t>int</a:t>
            </a:r>
            <a:r>
              <a:rPr lang="en-US" altLang="zh-CN" sz="1800" dirty="0">
                <a:solidFill>
                  <a:srgbClr val="0070C0"/>
                </a:solidFill>
              </a:rPr>
              <a:t> </a:t>
            </a:r>
            <a:r>
              <a:rPr lang="en-US" altLang="zh-CN" sz="1800" dirty="0" err="1"/>
              <a:t>argc</a:t>
            </a:r>
            <a:r>
              <a:rPr lang="en-US" altLang="zh-CN" sz="1800" dirty="0"/>
              <a:t>, </a:t>
            </a:r>
            <a:r>
              <a:rPr lang="en-US" altLang="zh-CN" sz="1800" dirty="0">
                <a:solidFill>
                  <a:srgbClr val="0070C0"/>
                </a:solidFill>
              </a:rPr>
              <a:t>char</a:t>
            </a:r>
            <a:r>
              <a:rPr lang="en-US" altLang="zh-CN" sz="1800" dirty="0"/>
              <a:t> **</a:t>
            </a:r>
            <a:r>
              <a:rPr lang="en-US" altLang="zh-CN" sz="1800" dirty="0" err="1"/>
              <a:t>argv</a:t>
            </a:r>
            <a:r>
              <a:rPr lang="en-US" altLang="zh-CN" sz="1800" dirty="0" smtClean="0"/>
              <a:t>) {</a:t>
            </a:r>
            <a:endParaRPr lang="en-US" altLang="zh-CN" sz="1800" dirty="0"/>
          </a:p>
          <a:p>
            <a:r>
              <a:rPr lang="en-US" altLang="zh-CN" sz="1800" dirty="0"/>
              <a:t>    </a:t>
            </a:r>
            <a:r>
              <a:rPr lang="en-US" altLang="zh-CN" sz="1800" dirty="0" err="1"/>
              <a:t>SSL_load_error_strings</a:t>
            </a:r>
            <a:r>
              <a:rPr lang="en-US" altLang="zh-CN" sz="1800" dirty="0" smtClean="0"/>
              <a:t>(); </a:t>
            </a:r>
            <a:r>
              <a:rPr lang="en-US" altLang="zh-CN" sz="1800" dirty="0" err="1" smtClean="0"/>
              <a:t>ERR_load_BIO_strings</a:t>
            </a:r>
            <a:r>
              <a:rPr lang="en-US" altLang="zh-CN" sz="1800" dirty="0" smtClean="0"/>
              <a:t>();</a:t>
            </a:r>
          </a:p>
          <a:p>
            <a:r>
              <a:rPr lang="en-US" altLang="zh-CN" sz="1800" dirty="0" smtClean="0"/>
              <a:t>    </a:t>
            </a:r>
            <a:r>
              <a:rPr lang="en-US" altLang="zh-CN" sz="1800" dirty="0" err="1" smtClean="0"/>
              <a:t>OpenSSL_add_all_algorithms</a:t>
            </a:r>
            <a:r>
              <a:rPr lang="en-US" altLang="zh-CN" sz="1800" dirty="0" smtClean="0"/>
              <a:t>(); </a:t>
            </a:r>
            <a:r>
              <a:rPr lang="en-US" altLang="zh-CN" sz="1800" dirty="0" smtClean="0">
                <a:solidFill>
                  <a:srgbClr val="00B050"/>
                </a:solidFill>
              </a:rPr>
              <a:t>/* Initializing OpenSSL */</a:t>
            </a:r>
          </a:p>
          <a:p>
            <a:r>
              <a:rPr lang="en-US" altLang="zh-CN" sz="1800" dirty="0" smtClean="0"/>
              <a:t>    </a:t>
            </a:r>
            <a:r>
              <a:rPr lang="en-US" altLang="zh-CN" sz="1800" dirty="0">
                <a:solidFill>
                  <a:srgbClr val="00B050"/>
                </a:solidFill>
              </a:rPr>
              <a:t>/*You can use </a:t>
            </a:r>
            <a:r>
              <a:rPr lang="en-US" altLang="zh-CN" sz="1800" dirty="0" err="1">
                <a:solidFill>
                  <a:srgbClr val="00B050"/>
                </a:solidFill>
              </a:rPr>
              <a:t>ENGINE_by_id</a:t>
            </a:r>
            <a:r>
              <a:rPr lang="en-US" altLang="zh-CN" sz="1800" dirty="0">
                <a:solidFill>
                  <a:srgbClr val="00B050"/>
                </a:solidFill>
              </a:rPr>
              <a:t> Function to get the handle of the Huawei Accelerator Engine*/</a:t>
            </a:r>
          </a:p>
          <a:p>
            <a:r>
              <a:rPr lang="en-US" altLang="zh-CN" sz="1800" dirty="0"/>
              <a:t>    ENGINE *e = </a:t>
            </a:r>
            <a:r>
              <a:rPr lang="en-US" altLang="zh-CN" sz="1800" dirty="0" err="1"/>
              <a:t>ENGINE_by_id</a:t>
            </a:r>
            <a:r>
              <a:rPr lang="en-US" altLang="zh-CN" sz="1800" dirty="0"/>
              <a:t>("</a:t>
            </a:r>
            <a:r>
              <a:rPr lang="en-US" altLang="zh-CN" sz="1800" dirty="0" err="1"/>
              <a:t>kae</a:t>
            </a:r>
            <a:r>
              <a:rPr lang="en-US" altLang="zh-CN" sz="1800" dirty="0"/>
              <a:t>");</a:t>
            </a:r>
          </a:p>
          <a:p>
            <a:r>
              <a:rPr lang="en-US" altLang="zh-CN" sz="1800" dirty="0"/>
              <a:t>    </a:t>
            </a:r>
            <a:r>
              <a:rPr lang="en-US" altLang="zh-CN" sz="1800" dirty="0">
                <a:solidFill>
                  <a:srgbClr val="00B050"/>
                </a:solidFill>
              </a:rPr>
              <a:t>/*</a:t>
            </a:r>
            <a:r>
              <a:rPr lang="zh-CN" altLang="en-US" sz="1800" dirty="0">
                <a:solidFill>
                  <a:srgbClr val="00B050"/>
                </a:solidFill>
              </a:rPr>
              <a:t>使能加速引擎异步功能，可选配置，设置为“</a:t>
            </a:r>
            <a:r>
              <a:rPr lang="en-US" altLang="zh-CN" sz="1800" dirty="0">
                <a:solidFill>
                  <a:srgbClr val="00B050"/>
                </a:solidFill>
              </a:rPr>
              <a:t>0”</a:t>
            </a:r>
            <a:r>
              <a:rPr lang="zh-CN" altLang="en-US" sz="1800" dirty="0">
                <a:solidFill>
                  <a:srgbClr val="00B050"/>
                </a:solidFill>
              </a:rPr>
              <a:t>表示不使能，设置为“</a:t>
            </a:r>
            <a:r>
              <a:rPr lang="en-US" altLang="zh-CN" sz="1800" dirty="0">
                <a:solidFill>
                  <a:srgbClr val="00B050"/>
                </a:solidFill>
              </a:rPr>
              <a:t>1”</a:t>
            </a:r>
            <a:r>
              <a:rPr lang="zh-CN" altLang="en-US" sz="1800" dirty="0">
                <a:solidFill>
                  <a:srgbClr val="00B050"/>
                </a:solidFill>
              </a:rPr>
              <a:t>表示使能，默认使能异步功能*</a:t>
            </a:r>
            <a:r>
              <a:rPr lang="en-US" altLang="zh-CN" sz="1800" dirty="0">
                <a:solidFill>
                  <a:srgbClr val="00B050"/>
                </a:solidFill>
              </a:rPr>
              <a:t>/</a:t>
            </a:r>
          </a:p>
          <a:p>
            <a:r>
              <a:rPr lang="en-US" altLang="zh-CN" sz="1800" dirty="0"/>
              <a:t>    </a:t>
            </a:r>
            <a:r>
              <a:rPr lang="en-US" altLang="zh-CN" sz="1800" dirty="0" err="1"/>
              <a:t>ENGINE_ctrl_cmd_string</a:t>
            </a:r>
            <a:r>
              <a:rPr lang="en-US" altLang="zh-CN" sz="1800" dirty="0"/>
              <a:t>(e, "KAE_CMD_ENABLE_ASYNC", "1", 0</a:t>
            </a:r>
            <a:r>
              <a:rPr lang="en-US" altLang="zh-CN" sz="1800" dirty="0" smtClean="0"/>
              <a:t>); </a:t>
            </a:r>
            <a:r>
              <a:rPr lang="en-US" altLang="zh-CN" sz="1800" dirty="0" err="1" smtClean="0"/>
              <a:t>ENGINE_init</a:t>
            </a:r>
            <a:r>
              <a:rPr lang="en-US" altLang="zh-CN" sz="1800" dirty="0" smtClean="0"/>
              <a:t>(e</a:t>
            </a:r>
            <a:r>
              <a:rPr lang="en-US" altLang="zh-CN" sz="1800" dirty="0"/>
              <a:t>);</a:t>
            </a:r>
          </a:p>
          <a:p>
            <a:r>
              <a:rPr lang="en-US" altLang="zh-CN" sz="1800" dirty="0" smtClean="0"/>
              <a:t>    </a:t>
            </a:r>
            <a:r>
              <a:rPr lang="en-US" altLang="zh-CN" sz="1800" dirty="0">
                <a:solidFill>
                  <a:srgbClr val="00B050"/>
                </a:solidFill>
              </a:rPr>
              <a:t>/*</a:t>
            </a:r>
            <a:r>
              <a:rPr lang="zh-CN" altLang="en-US" sz="1800" dirty="0">
                <a:solidFill>
                  <a:srgbClr val="00B050"/>
                </a:solidFill>
              </a:rPr>
              <a:t>指定引擎用于</a:t>
            </a:r>
            <a:r>
              <a:rPr lang="en-US" altLang="zh-CN" sz="1800" dirty="0">
                <a:solidFill>
                  <a:srgbClr val="00B050"/>
                </a:solidFill>
              </a:rPr>
              <a:t>RSA</a:t>
            </a:r>
            <a:r>
              <a:rPr lang="zh-CN" altLang="en-US" sz="1800" dirty="0">
                <a:solidFill>
                  <a:srgbClr val="00B050"/>
                </a:solidFill>
              </a:rPr>
              <a:t>加解密</a:t>
            </a:r>
            <a:r>
              <a:rPr lang="en-US" altLang="zh-CN" sz="1800" dirty="0">
                <a:solidFill>
                  <a:srgbClr val="00B050"/>
                </a:solidFill>
              </a:rPr>
              <a:t>, </a:t>
            </a:r>
            <a:r>
              <a:rPr lang="zh-CN" altLang="en-US" sz="1800" dirty="0">
                <a:solidFill>
                  <a:srgbClr val="00B050"/>
                </a:solidFill>
              </a:rPr>
              <a:t>如果初始时使用</a:t>
            </a:r>
            <a:r>
              <a:rPr lang="en-US" altLang="zh-CN" sz="1800" dirty="0" err="1">
                <a:solidFill>
                  <a:srgbClr val="00B050"/>
                </a:solidFill>
              </a:rPr>
              <a:t>ENGINE_set_default_RSA</a:t>
            </a:r>
            <a:r>
              <a:rPr lang="en-US" altLang="zh-CN" sz="1800" dirty="0">
                <a:solidFill>
                  <a:srgbClr val="00B050"/>
                </a:solidFill>
              </a:rPr>
              <a:t>(ENGINE *e);</a:t>
            </a:r>
            <a:r>
              <a:rPr lang="zh-CN" altLang="en-US" sz="1800" dirty="0">
                <a:solidFill>
                  <a:srgbClr val="00B050"/>
                </a:solidFill>
              </a:rPr>
              <a:t>则无需传入</a:t>
            </a:r>
            <a:r>
              <a:rPr lang="en-US" altLang="zh-CN" sz="1800" dirty="0">
                <a:solidFill>
                  <a:srgbClr val="00B050"/>
                </a:solidFill>
              </a:rPr>
              <a:t>e*/</a:t>
            </a:r>
          </a:p>
          <a:p>
            <a:r>
              <a:rPr lang="en-US" altLang="zh-CN" sz="1800" dirty="0"/>
              <a:t>    RSA *</a:t>
            </a:r>
            <a:r>
              <a:rPr lang="en-US" altLang="zh-CN" sz="1800" dirty="0" err="1"/>
              <a:t>rsa</a:t>
            </a:r>
            <a:r>
              <a:rPr lang="en-US" altLang="zh-CN" sz="1800" dirty="0"/>
              <a:t> = </a:t>
            </a:r>
            <a:r>
              <a:rPr lang="en-US" altLang="zh-CN" sz="1800" dirty="0" err="1"/>
              <a:t>RSA_new_method</a:t>
            </a:r>
            <a:r>
              <a:rPr lang="en-US" altLang="zh-CN" sz="1800" dirty="0"/>
              <a:t>(e);</a:t>
            </a:r>
          </a:p>
          <a:p>
            <a:r>
              <a:rPr lang="en-US" altLang="zh-CN" sz="1800" dirty="0"/>
              <a:t>    </a:t>
            </a:r>
            <a:r>
              <a:rPr lang="en-US" altLang="zh-CN" sz="1800" dirty="0" smtClean="0">
                <a:solidFill>
                  <a:srgbClr val="00B050"/>
                </a:solidFill>
              </a:rPr>
              <a:t>/*there is the </a:t>
            </a:r>
            <a:r>
              <a:rPr lang="en-US" altLang="zh-CN" sz="1800" dirty="0">
                <a:solidFill>
                  <a:srgbClr val="00B050"/>
                </a:solidFill>
              </a:rPr>
              <a:t>user code</a:t>
            </a:r>
            <a:r>
              <a:rPr lang="en-US" altLang="zh-CN" sz="1800" dirty="0" smtClean="0">
                <a:solidFill>
                  <a:srgbClr val="00B050"/>
                </a:solidFill>
              </a:rPr>
              <a:t>*/</a:t>
            </a:r>
            <a:endParaRPr lang="en-US" altLang="zh-CN" sz="1800" dirty="0">
              <a:solidFill>
                <a:srgbClr val="00B050"/>
              </a:solidFill>
            </a:endParaRPr>
          </a:p>
          <a:p>
            <a:r>
              <a:rPr lang="en-US" altLang="zh-CN" sz="1800" dirty="0"/>
              <a:t>    </a:t>
            </a:r>
            <a:r>
              <a:rPr lang="en-US" altLang="zh-CN" sz="1800" dirty="0" err="1"/>
              <a:t>ENGINE_free</a:t>
            </a:r>
            <a:r>
              <a:rPr lang="en-US" altLang="zh-CN" sz="1800" dirty="0"/>
              <a:t>(e</a:t>
            </a:r>
            <a:r>
              <a:rPr lang="en-US" altLang="zh-CN" sz="1800" dirty="0" smtClean="0"/>
              <a:t>);    </a:t>
            </a:r>
            <a:endParaRPr lang="en-US" altLang="zh-CN" sz="1800" dirty="0"/>
          </a:p>
          <a:p>
            <a:r>
              <a:rPr lang="en-US" altLang="zh-CN" sz="1800" dirty="0"/>
              <a:t>}</a:t>
            </a:r>
          </a:p>
        </p:txBody>
      </p:sp>
    </p:spTree>
    <p:extLst>
      <p:ext uri="{BB962C8B-B14F-4D97-AF65-F5344CB8AC3E}">
        <p14:creationId xmlns:p14="http://schemas.microsoft.com/office/powerpoint/2010/main" val="33532171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a:solidFill>
                  <a:schemeClr val="bg1">
                    <a:lumMod val="50000"/>
                  </a:schemeClr>
                </a:solidFill>
              </a:rPr>
              <a:t>openEuler </a:t>
            </a:r>
            <a:r>
              <a:rPr lang="zh-CN" altLang="en-US" b="1" dirty="0">
                <a:solidFill>
                  <a:schemeClr val="bg1">
                    <a:lumMod val="50000"/>
                  </a:schemeClr>
                </a:solidFill>
              </a:rPr>
              <a:t>的多核调度技术</a:t>
            </a:r>
          </a:p>
          <a:p>
            <a:r>
              <a:rPr lang="en-US" altLang="zh-CN" dirty="0">
                <a:solidFill>
                  <a:schemeClr val="bg1">
                    <a:lumMod val="50000"/>
                  </a:schemeClr>
                </a:solidFill>
              </a:rPr>
              <a:t>openEuler </a:t>
            </a:r>
            <a:r>
              <a:rPr lang="zh-CN" altLang="en-US" dirty="0">
                <a:solidFill>
                  <a:schemeClr val="bg1">
                    <a:lumMod val="50000"/>
                  </a:schemeClr>
                </a:solidFill>
              </a:rPr>
              <a:t>的 </a:t>
            </a:r>
            <a:r>
              <a:rPr lang="en-US" altLang="zh-CN" dirty="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dirty="0">
                <a:solidFill>
                  <a:schemeClr val="bg1">
                    <a:lumMod val="50000"/>
                  </a:schemeClr>
                </a:solidFill>
              </a:rPr>
              <a:t>openEuler </a:t>
            </a:r>
            <a:r>
              <a:rPr lang="zh-CN" altLang="en-US" dirty="0">
                <a:solidFill>
                  <a:schemeClr val="bg1">
                    <a:lumMod val="50000"/>
                  </a:schemeClr>
                </a:solidFill>
              </a:rPr>
              <a:t>鲲鹏加速引擎</a:t>
            </a:r>
          </a:p>
          <a:p>
            <a:r>
              <a:rPr lang="en-US" altLang="zh-CN" b="1" dirty="0" err="1"/>
              <a:t>iSulad</a:t>
            </a:r>
            <a:r>
              <a:rPr lang="en-US" altLang="zh-CN" b="1" dirty="0"/>
              <a:t> </a:t>
            </a:r>
            <a:r>
              <a:rPr lang="zh-CN" altLang="en-US" b="1" dirty="0"/>
              <a:t>轻量级容器</a:t>
            </a:r>
          </a:p>
          <a:p>
            <a:r>
              <a:rPr lang="en-US" altLang="zh-CN" dirty="0">
                <a:solidFill>
                  <a:schemeClr val="bg1">
                    <a:lumMod val="50000"/>
                  </a:schemeClr>
                </a:solidFill>
              </a:rPr>
              <a:t>openEuler </a:t>
            </a:r>
            <a:r>
              <a:rPr lang="zh-CN" altLang="en-US" dirty="0">
                <a:solidFill>
                  <a:schemeClr val="bg1">
                    <a:lumMod val="50000"/>
                  </a:schemeClr>
                </a:solidFill>
              </a:rPr>
              <a:t>智能调优 </a:t>
            </a:r>
            <a:r>
              <a:rPr lang="en-US" altLang="zh-CN" dirty="0">
                <a:solidFill>
                  <a:schemeClr val="bg1">
                    <a:lumMod val="50000"/>
                  </a:schemeClr>
                </a:solidFill>
              </a:rPr>
              <a:t>— A-Tune</a:t>
            </a:r>
            <a:endParaRPr lang="zh-CN" altLang="en-US" dirty="0">
              <a:solidFill>
                <a:schemeClr val="bg1">
                  <a:lumMod val="50000"/>
                </a:schemeClr>
              </a:solidFill>
            </a:endParaRPr>
          </a:p>
        </p:txBody>
      </p:sp>
    </p:spTree>
    <p:extLst>
      <p:ext uri="{BB962C8B-B14F-4D97-AF65-F5344CB8AC3E}">
        <p14:creationId xmlns:p14="http://schemas.microsoft.com/office/powerpoint/2010/main" val="3306601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iSula</a:t>
            </a:r>
            <a:r>
              <a:rPr lang="zh-CN" altLang="en-US" dirty="0"/>
              <a:t>到底是啥？</a:t>
            </a:r>
          </a:p>
        </p:txBody>
      </p:sp>
      <p:sp>
        <p:nvSpPr>
          <p:cNvPr id="3" name="Text Placeholder 2"/>
          <p:cNvSpPr>
            <a:spLocks noGrp="1"/>
          </p:cNvSpPr>
          <p:nvPr>
            <p:ph type="body" sz="quarter" idx="10"/>
          </p:nvPr>
        </p:nvSpPr>
        <p:spPr/>
        <p:txBody>
          <a:bodyPr/>
          <a:lstStyle/>
          <a:p>
            <a:r>
              <a:rPr lang="zh-CN" altLang="en-US" dirty="0"/>
              <a:t>在居住中南美洲亚马逊丛林的巴西原住民眼里，</a:t>
            </a:r>
            <a:r>
              <a:rPr lang="en-US" altLang="zh-CN" dirty="0" err="1"/>
              <a:t>iSula</a:t>
            </a:r>
            <a:r>
              <a:rPr lang="zh-CN" altLang="en-US" dirty="0"/>
              <a:t>是一种非常强大的蚂蚁，学术上称为“子弹蚁”，因为被它咬一口，犹如被子弹打到那般疼痛，它是世界上最强大的昆虫之一；</a:t>
            </a:r>
          </a:p>
          <a:p>
            <a:r>
              <a:rPr lang="en-US" altLang="zh-CN" dirty="0" err="1"/>
              <a:t>iSula</a:t>
            </a:r>
            <a:r>
              <a:rPr lang="zh-CN" altLang="en-US" dirty="0"/>
              <a:t>为全量的容器软件栈，包括引擎、网络、存储、工具集与容器</a:t>
            </a:r>
            <a:r>
              <a:rPr lang="en-US" altLang="zh-CN" dirty="0"/>
              <a:t>OS</a:t>
            </a:r>
            <a:r>
              <a:rPr lang="zh-CN" altLang="en-US" dirty="0"/>
              <a:t>；</a:t>
            </a:r>
            <a:r>
              <a:rPr lang="en-US" altLang="zh-CN" dirty="0" err="1"/>
              <a:t>iSulad</a:t>
            </a:r>
            <a:r>
              <a:rPr lang="en-US" altLang="zh-CN" dirty="0"/>
              <a:t> </a:t>
            </a:r>
            <a:r>
              <a:rPr lang="zh-CN" altLang="en-US" dirty="0"/>
              <a:t>作为其中轻量化的容器引擎与子弹蚂蚁</a:t>
            </a:r>
            <a:r>
              <a:rPr lang="en-US" altLang="zh-CN" dirty="0"/>
              <a:t>"</a:t>
            </a:r>
            <a:r>
              <a:rPr lang="zh-CN" altLang="en-US" dirty="0"/>
              <a:t>小个头、大能量</a:t>
            </a:r>
            <a:r>
              <a:rPr lang="en-US" altLang="zh-CN" dirty="0"/>
              <a:t>"</a:t>
            </a:r>
            <a:r>
              <a:rPr lang="zh-CN" altLang="en-US" dirty="0"/>
              <a:t>的形象不谋而合。</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5483" y="4418541"/>
            <a:ext cx="3745049" cy="1782767"/>
          </a:xfrm>
          <a:prstGeom prst="rect">
            <a:avLst/>
          </a:prstGeom>
        </p:spPr>
      </p:pic>
    </p:spTree>
    <p:extLst>
      <p:ext uri="{BB962C8B-B14F-4D97-AF65-F5344CB8AC3E}">
        <p14:creationId xmlns:p14="http://schemas.microsoft.com/office/powerpoint/2010/main" val="1141214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latin typeface="+mn-lt"/>
              </a:rPr>
              <a:t>iSulad</a:t>
            </a:r>
            <a:r>
              <a:rPr lang="en-US" altLang="zh-CN" dirty="0">
                <a:latin typeface="+mn-lt"/>
              </a:rPr>
              <a:t> </a:t>
            </a:r>
            <a:r>
              <a:rPr lang="zh-CN" altLang="en-US" dirty="0">
                <a:latin typeface="+mn-lt"/>
              </a:rPr>
              <a:t>统一架构</a:t>
            </a:r>
          </a:p>
        </p:txBody>
      </p:sp>
      <p:sp>
        <p:nvSpPr>
          <p:cNvPr id="3" name="Rectangle 2"/>
          <p:cNvSpPr/>
          <p:nvPr/>
        </p:nvSpPr>
        <p:spPr bwMode="auto">
          <a:xfrm>
            <a:off x="1594800" y="1952836"/>
            <a:ext cx="9361040" cy="345638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a typeface="宋体" pitchFamily="2" charset="-122"/>
            </a:endParaRPr>
          </a:p>
        </p:txBody>
      </p:sp>
      <p:sp>
        <p:nvSpPr>
          <p:cNvPr id="4" name="Rectangle 3"/>
          <p:cNvSpPr/>
          <p:nvPr/>
        </p:nvSpPr>
        <p:spPr bwMode="auto">
          <a:xfrm>
            <a:off x="1954840" y="2744924"/>
            <a:ext cx="8640960" cy="23402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a typeface="宋体" pitchFamily="2" charset="-122"/>
            </a:endParaRPr>
          </a:p>
        </p:txBody>
      </p:sp>
      <p:cxnSp>
        <p:nvCxnSpPr>
          <p:cNvPr id="5" name="Straight Connector 4"/>
          <p:cNvCxnSpPr/>
          <p:nvPr/>
        </p:nvCxnSpPr>
        <p:spPr bwMode="auto">
          <a:xfrm>
            <a:off x="6276020" y="2276872"/>
            <a:ext cx="0" cy="2988332"/>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6" name="Rectangle 5"/>
          <p:cNvSpPr/>
          <p:nvPr/>
        </p:nvSpPr>
        <p:spPr bwMode="auto">
          <a:xfrm>
            <a:off x="2108613"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External</a:t>
            </a:r>
            <a:r>
              <a:rPr kumimoji="0" lang="en-US" altLang="zh-CN" sz="1800" b="0" i="0" u="none" strike="noStrike" cap="none" normalizeH="0" dirty="0" smtClean="0">
                <a:ln>
                  <a:noFill/>
                </a:ln>
                <a:solidFill>
                  <a:schemeClr val="tx1"/>
                </a:solidFill>
                <a:effectLst/>
                <a:ea typeface="宋体" pitchFamily="2" charset="-122"/>
              </a:rPr>
              <a:t> </a:t>
            </a:r>
            <a:r>
              <a:rPr kumimoji="0" lang="en-US" altLang="zh-CN" sz="1800" b="0" i="0" u="none" strike="noStrike" cap="none" normalizeH="0" dirty="0" err="1" smtClean="0">
                <a:ln>
                  <a:noFill/>
                </a:ln>
                <a:solidFill>
                  <a:schemeClr val="tx1"/>
                </a:solidFill>
                <a:effectLst/>
                <a:ea typeface="宋体" pitchFamily="2" charset="-122"/>
              </a:rPr>
              <a:t>rootfs</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7" name="Rectangle 6"/>
          <p:cNvSpPr/>
          <p:nvPr/>
        </p:nvSpPr>
        <p:spPr bwMode="auto">
          <a:xfrm>
            <a:off x="3503943"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Embedded </a:t>
            </a:r>
            <a:r>
              <a:rPr kumimoji="0" lang="en-US" altLang="zh-CN" sz="1800" b="0" i="0" u="none" strike="noStrike" cap="none" normalizeH="0" baseline="0" dirty="0" smtClean="0">
                <a:ln>
                  <a:noFill/>
                </a:ln>
                <a:solidFill>
                  <a:schemeClr val="tx1"/>
                </a:solidFill>
                <a:effectLst/>
                <a:ea typeface="宋体" pitchFamily="2" charset="-122"/>
              </a:rPr>
              <a:t>image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8" name="Rectangle 7"/>
          <p:cNvSpPr/>
          <p:nvPr/>
        </p:nvSpPr>
        <p:spPr bwMode="auto">
          <a:xfrm>
            <a:off x="4898572"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OCI image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9" name="Rectangle 8"/>
          <p:cNvSpPr/>
          <p:nvPr/>
        </p:nvSpPr>
        <p:spPr bwMode="auto">
          <a:xfrm>
            <a:off x="9219752"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KATA runtime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10" name="Rectangle 9"/>
          <p:cNvSpPr/>
          <p:nvPr/>
        </p:nvSpPr>
        <p:spPr bwMode="auto">
          <a:xfrm>
            <a:off x="6410509" y="3999872"/>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LXC runtime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11" name="Rectangle 10"/>
          <p:cNvSpPr/>
          <p:nvPr/>
        </p:nvSpPr>
        <p:spPr bwMode="auto">
          <a:xfrm>
            <a:off x="7805137" y="3983390"/>
            <a:ext cx="1260140" cy="82809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RUN C runtime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12" name="Rectangle 11"/>
          <p:cNvSpPr/>
          <p:nvPr/>
        </p:nvSpPr>
        <p:spPr bwMode="auto">
          <a:xfrm>
            <a:off x="2477248" y="3083290"/>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Image service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13" name="Rectangle 12"/>
          <p:cNvSpPr/>
          <p:nvPr/>
        </p:nvSpPr>
        <p:spPr bwMode="auto">
          <a:xfrm>
            <a:off x="6797025" y="3072244"/>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Runtime service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14" name="Rectangle 13"/>
          <p:cNvSpPr/>
          <p:nvPr/>
        </p:nvSpPr>
        <p:spPr bwMode="auto">
          <a:xfrm>
            <a:off x="2495831" y="1448780"/>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CLI </a:t>
            </a:r>
            <a:r>
              <a:rPr kumimoji="0" lang="zh-CN" altLang="en-US" sz="1800" b="0" i="0" u="none" strike="noStrike" cap="none" normalizeH="0" baseline="0" dirty="0" smtClean="0">
                <a:ln>
                  <a:noFill/>
                </a:ln>
                <a:solidFill>
                  <a:schemeClr val="tx1"/>
                </a:solidFill>
                <a:effectLst/>
              </a:rPr>
              <a:t>命令行</a:t>
            </a:r>
          </a:p>
        </p:txBody>
      </p:sp>
      <p:sp>
        <p:nvSpPr>
          <p:cNvPr id="15" name="Rectangle 14"/>
          <p:cNvSpPr/>
          <p:nvPr/>
        </p:nvSpPr>
        <p:spPr bwMode="auto">
          <a:xfrm>
            <a:off x="6800675" y="1443588"/>
            <a:ext cx="3276364"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CRI API</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16" name="TextBox 15"/>
          <p:cNvSpPr txBox="1"/>
          <p:nvPr/>
        </p:nvSpPr>
        <p:spPr bwMode="auto">
          <a:xfrm>
            <a:off x="5377194" y="5647243"/>
            <a:ext cx="1796252"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t>容器统一架构图</a:t>
            </a:r>
          </a:p>
        </p:txBody>
      </p:sp>
      <p:sp>
        <p:nvSpPr>
          <p:cNvPr id="17" name="TextBox 16"/>
          <p:cNvSpPr txBox="1"/>
          <p:nvPr/>
        </p:nvSpPr>
        <p:spPr bwMode="auto">
          <a:xfrm>
            <a:off x="1843559" y="2058777"/>
            <a:ext cx="8357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err="1" smtClean="0"/>
              <a:t>iSulad</a:t>
            </a:r>
            <a:endParaRPr lang="zh-CN" altLang="en-US" sz="1800" dirty="0" smtClean="0"/>
          </a:p>
        </p:txBody>
      </p:sp>
      <p:sp>
        <p:nvSpPr>
          <p:cNvPr id="18" name="TextBox 17"/>
          <p:cNvSpPr txBox="1"/>
          <p:nvPr/>
        </p:nvSpPr>
        <p:spPr bwMode="auto">
          <a:xfrm>
            <a:off x="3716151" y="2273325"/>
            <a:ext cx="8357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t>Image</a:t>
            </a:r>
            <a:endParaRPr lang="zh-CN" altLang="en-US" sz="1800" dirty="0" smtClean="0"/>
          </a:p>
        </p:txBody>
      </p:sp>
      <p:sp>
        <p:nvSpPr>
          <p:cNvPr id="19" name="TextBox 18"/>
          <p:cNvSpPr txBox="1"/>
          <p:nvPr/>
        </p:nvSpPr>
        <p:spPr bwMode="auto">
          <a:xfrm>
            <a:off x="7884968" y="2274964"/>
            <a:ext cx="110188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smtClean="0"/>
              <a:t>Runtime</a:t>
            </a:r>
            <a:endParaRPr lang="zh-CN" altLang="en-US" sz="1800" dirty="0" smtClean="0"/>
          </a:p>
        </p:txBody>
      </p:sp>
    </p:spTree>
    <p:extLst>
      <p:ext uri="{BB962C8B-B14F-4D97-AF65-F5344CB8AC3E}">
        <p14:creationId xmlns:p14="http://schemas.microsoft.com/office/powerpoint/2010/main" val="27624808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iSulad</a:t>
            </a:r>
            <a:r>
              <a:rPr lang="en-US" altLang="zh-CN" dirty="0"/>
              <a:t> </a:t>
            </a:r>
            <a:r>
              <a:rPr lang="zh-CN" altLang="en-US" dirty="0"/>
              <a:t>架构简介</a:t>
            </a:r>
          </a:p>
        </p:txBody>
      </p:sp>
      <p:sp>
        <p:nvSpPr>
          <p:cNvPr id="3" name="Text Placeholder 2"/>
          <p:cNvSpPr>
            <a:spLocks noGrp="1"/>
          </p:cNvSpPr>
          <p:nvPr>
            <p:ph type="body" sz="quarter" idx="10"/>
          </p:nvPr>
        </p:nvSpPr>
        <p:spPr/>
        <p:txBody>
          <a:bodyPr/>
          <a:lstStyle/>
          <a:p>
            <a:r>
              <a:rPr lang="en-US" altLang="zh-CN" dirty="0" err="1"/>
              <a:t>iSulad</a:t>
            </a:r>
            <a:r>
              <a:rPr lang="zh-CN" altLang="en-US" dirty="0"/>
              <a:t>是一个轻量级容器引擎，采用</a:t>
            </a:r>
            <a:r>
              <a:rPr lang="en-US" altLang="zh-CN" dirty="0"/>
              <a:t>C/C++</a:t>
            </a:r>
            <a:r>
              <a:rPr lang="zh-CN" altLang="en-US" dirty="0"/>
              <a:t>语言实现，相比其它容器引擎，它的内存开销更小，并发性能更高；</a:t>
            </a:r>
          </a:p>
          <a:p>
            <a:r>
              <a:rPr lang="en-US" altLang="zh-CN" dirty="0" err="1"/>
              <a:t>iSulad</a:t>
            </a:r>
            <a:r>
              <a:rPr lang="zh-CN" altLang="en-US" dirty="0"/>
              <a:t>容器引擎主要包括以下几个模块：</a:t>
            </a:r>
          </a:p>
          <a:p>
            <a:pPr lvl="1"/>
            <a:r>
              <a:rPr lang="zh-CN" altLang="en-US" dirty="0"/>
              <a:t>通信模块：支持</a:t>
            </a:r>
            <a:r>
              <a:rPr lang="en-US" altLang="zh-CN" dirty="0" err="1"/>
              <a:t>gRPC</a:t>
            </a:r>
            <a:r>
              <a:rPr lang="en-US" altLang="zh-CN" dirty="0"/>
              <a:t>/RESTFUL</a:t>
            </a:r>
            <a:r>
              <a:rPr lang="zh-CN" altLang="en-US" dirty="0"/>
              <a:t>两种通信方式，提供对外通信的能力；</a:t>
            </a:r>
          </a:p>
          <a:p>
            <a:pPr lvl="1"/>
            <a:r>
              <a:rPr lang="zh-CN" altLang="en-US" dirty="0"/>
              <a:t>镜像模块：支持</a:t>
            </a:r>
            <a:r>
              <a:rPr lang="en-US" altLang="zh-CN" dirty="0"/>
              <a:t>OCI</a:t>
            </a:r>
            <a:r>
              <a:rPr lang="zh-CN" altLang="en-US" dirty="0"/>
              <a:t>标准镜像，提供</a:t>
            </a:r>
            <a:r>
              <a:rPr lang="en-US" altLang="zh-CN" dirty="0"/>
              <a:t>content/metadata</a:t>
            </a:r>
            <a:r>
              <a:rPr lang="zh-CN" altLang="en-US" dirty="0"/>
              <a:t>、</a:t>
            </a:r>
            <a:r>
              <a:rPr lang="en-US" altLang="zh-CN" dirty="0" err="1"/>
              <a:t>rootfs</a:t>
            </a:r>
            <a:r>
              <a:rPr lang="zh-CN" altLang="en-US" dirty="0"/>
              <a:t>及</a:t>
            </a:r>
            <a:r>
              <a:rPr lang="en-US" altLang="zh-CN" dirty="0"/>
              <a:t>snapshot</a:t>
            </a:r>
            <a:r>
              <a:rPr lang="zh-CN" altLang="en-US" dirty="0"/>
              <a:t>管理能力；</a:t>
            </a:r>
          </a:p>
          <a:p>
            <a:pPr lvl="1"/>
            <a:r>
              <a:rPr lang="zh-CN" altLang="en-US" dirty="0"/>
              <a:t>运行时模块：支持轻量级</a:t>
            </a:r>
            <a:r>
              <a:rPr lang="en-US" altLang="zh-CN" dirty="0" smtClean="0"/>
              <a:t>Runtime(</a:t>
            </a:r>
            <a:r>
              <a:rPr lang="en-US" altLang="zh-CN" dirty="0" err="1" smtClean="0"/>
              <a:t>lcr</a:t>
            </a:r>
            <a:r>
              <a:rPr lang="en-US" altLang="zh-CN" dirty="0" smtClean="0"/>
              <a:t>)</a:t>
            </a:r>
            <a:r>
              <a:rPr lang="zh-CN" altLang="en-US" dirty="0" smtClean="0"/>
              <a:t>和</a:t>
            </a:r>
            <a:r>
              <a:rPr lang="en-US" altLang="zh-CN" dirty="0"/>
              <a:t>OCI</a:t>
            </a:r>
            <a:r>
              <a:rPr lang="zh-CN" altLang="en-US" dirty="0"/>
              <a:t>标准的</a:t>
            </a:r>
            <a:r>
              <a:rPr lang="en-US" altLang="zh-CN" dirty="0" smtClean="0"/>
              <a:t>Runtime(</a:t>
            </a:r>
            <a:r>
              <a:rPr lang="en-US" altLang="zh-CN" dirty="0" err="1" smtClean="0"/>
              <a:t>runc</a:t>
            </a:r>
            <a:r>
              <a:rPr lang="zh-CN" altLang="en-US" dirty="0"/>
              <a:t>，</a:t>
            </a:r>
            <a:r>
              <a:rPr lang="en-US" altLang="zh-CN" dirty="0"/>
              <a:t>kata</a:t>
            </a:r>
            <a:r>
              <a:rPr lang="zh-CN" altLang="en-US" dirty="0" smtClean="0"/>
              <a:t>等</a:t>
            </a:r>
            <a:r>
              <a:rPr lang="en-US" altLang="zh-CN" dirty="0" smtClean="0"/>
              <a:t>)</a:t>
            </a:r>
            <a:r>
              <a:rPr lang="zh-CN" altLang="en-US" dirty="0" smtClean="0"/>
              <a:t>。</a:t>
            </a:r>
            <a:endParaRPr lang="zh-CN" altLang="en-US" dirty="0"/>
          </a:p>
          <a:p>
            <a:r>
              <a:rPr lang="zh-CN" altLang="en-US" dirty="0"/>
              <a:t>从接口划分：</a:t>
            </a:r>
          </a:p>
          <a:p>
            <a:pPr lvl="1"/>
            <a:r>
              <a:rPr lang="zh-CN" altLang="en-US" dirty="0"/>
              <a:t>北向接口：提供</a:t>
            </a:r>
            <a:r>
              <a:rPr lang="en-US" altLang="zh-CN" dirty="0" smtClean="0"/>
              <a:t>CLI(Command </a:t>
            </a:r>
            <a:r>
              <a:rPr lang="en-US" altLang="zh-CN" dirty="0"/>
              <a:t>Line </a:t>
            </a:r>
            <a:r>
              <a:rPr lang="en-US" altLang="zh-CN" dirty="0" smtClean="0"/>
              <a:t>Interface)</a:t>
            </a:r>
            <a:r>
              <a:rPr lang="zh-CN" altLang="en-US" dirty="0" smtClean="0"/>
              <a:t>接</a:t>
            </a:r>
            <a:r>
              <a:rPr lang="zh-CN" altLang="en-US" dirty="0"/>
              <a:t>口和</a:t>
            </a:r>
            <a:r>
              <a:rPr lang="en-US" altLang="zh-CN" dirty="0"/>
              <a:t>CRI</a:t>
            </a:r>
            <a:r>
              <a:rPr lang="zh-CN" altLang="en-US" dirty="0"/>
              <a:t>接口；</a:t>
            </a:r>
          </a:p>
          <a:p>
            <a:pPr lvl="1"/>
            <a:r>
              <a:rPr lang="zh-CN" altLang="en-US" dirty="0"/>
              <a:t>南向接口：提供统一的</a:t>
            </a:r>
            <a:r>
              <a:rPr lang="en-US" altLang="zh-CN" dirty="0"/>
              <a:t>Runtime</a:t>
            </a:r>
            <a:r>
              <a:rPr lang="zh-CN" altLang="en-US" dirty="0"/>
              <a:t>管理接口</a:t>
            </a:r>
            <a:r>
              <a:rPr lang="en-US" altLang="zh-CN" dirty="0"/>
              <a:t>Plugin</a:t>
            </a:r>
            <a:r>
              <a:rPr lang="zh-CN" altLang="en-US" dirty="0"/>
              <a:t>，支持</a:t>
            </a:r>
            <a:r>
              <a:rPr lang="en-US" altLang="zh-CN" dirty="0" err="1"/>
              <a:t>lcr</a:t>
            </a:r>
            <a:r>
              <a:rPr lang="zh-CN" altLang="en-US" dirty="0"/>
              <a:t>和</a:t>
            </a:r>
            <a:r>
              <a:rPr lang="en-US" altLang="zh-CN" dirty="0"/>
              <a:t>OCI</a:t>
            </a:r>
            <a:r>
              <a:rPr lang="zh-CN" altLang="en-US" dirty="0"/>
              <a:t>两种类型的</a:t>
            </a:r>
            <a:r>
              <a:rPr lang="en-US" altLang="zh-CN" dirty="0"/>
              <a:t>Runtime</a:t>
            </a:r>
            <a:r>
              <a:rPr lang="zh-CN" altLang="en-US" dirty="0"/>
              <a:t>；</a:t>
            </a:r>
          </a:p>
        </p:txBody>
      </p:sp>
    </p:spTree>
    <p:extLst>
      <p:ext uri="{BB962C8B-B14F-4D97-AF65-F5344CB8AC3E}">
        <p14:creationId xmlns:p14="http://schemas.microsoft.com/office/powerpoint/2010/main" val="3799962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(1)</a:t>
            </a:r>
            <a:endParaRPr lang="zh-CN" altLang="en-US" dirty="0"/>
          </a:p>
        </p:txBody>
      </p:sp>
      <p:sp>
        <p:nvSpPr>
          <p:cNvPr id="3" name="Text Placeholder 2"/>
          <p:cNvSpPr>
            <a:spLocks noGrp="1"/>
          </p:cNvSpPr>
          <p:nvPr>
            <p:ph type="body" sz="quarter" idx="10"/>
          </p:nvPr>
        </p:nvSpPr>
        <p:spPr>
          <a:xfrm>
            <a:off x="731838" y="1047751"/>
            <a:ext cx="10728326" cy="2582956"/>
          </a:xfrm>
        </p:spPr>
        <p:txBody>
          <a:bodyPr/>
          <a:lstStyle/>
          <a:p>
            <a:r>
              <a:rPr lang="zh-CN" altLang="en-US" dirty="0"/>
              <a:t>现在简要介绍</a:t>
            </a:r>
            <a:r>
              <a:rPr lang="en-US" altLang="zh-CN" dirty="0" err="1"/>
              <a:t>iSuald</a:t>
            </a:r>
            <a:r>
              <a:rPr lang="zh-CN" altLang="en-US" dirty="0"/>
              <a:t>容器与镜像生命周期管理的基本操作，详细步骤可查看</a:t>
            </a:r>
            <a:r>
              <a:rPr lang="en-US" altLang="zh-CN" dirty="0"/>
              <a:t>openEuler</a:t>
            </a:r>
            <a:r>
              <a:rPr lang="zh-CN" altLang="en-US" dirty="0"/>
              <a:t>社区</a:t>
            </a:r>
            <a:r>
              <a:rPr lang="en-US" altLang="zh-CN" dirty="0"/>
              <a:t>《</a:t>
            </a:r>
            <a:r>
              <a:rPr lang="zh-CN" altLang="en-US" dirty="0"/>
              <a:t>容器用户指南</a:t>
            </a:r>
            <a:r>
              <a:rPr lang="en-US" altLang="zh-CN" dirty="0"/>
              <a:t>》</a:t>
            </a:r>
            <a:r>
              <a:rPr lang="zh-CN" altLang="en-US" dirty="0"/>
              <a:t>中“</a:t>
            </a:r>
            <a:r>
              <a:rPr lang="en-US" altLang="zh-CN" dirty="0" err="1"/>
              <a:t>iSulad</a:t>
            </a:r>
            <a:r>
              <a:rPr lang="zh-CN" altLang="en-US" dirty="0"/>
              <a:t>容器引擎”节。</a:t>
            </a:r>
          </a:p>
          <a:p>
            <a:r>
              <a:rPr lang="zh-CN" altLang="en-US" dirty="0"/>
              <a:t>运行容器：运行容器指创建一个新的容器，并启动该容器。即使用指定的容器镜像创建容器读写层，并且为运行指定的命令做好准备。在创建完成后，使用指定的命令启动该容器。</a:t>
            </a:r>
          </a:p>
        </p:txBody>
      </p:sp>
      <p:sp>
        <p:nvSpPr>
          <p:cNvPr id="4" name="TextBox 3"/>
          <p:cNvSpPr txBox="1"/>
          <p:nvPr/>
        </p:nvSpPr>
        <p:spPr bwMode="auto">
          <a:xfrm>
            <a:off x="839416" y="3897052"/>
            <a:ext cx="8869360" cy="1011989"/>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t>$ </a:t>
            </a:r>
            <a:r>
              <a:rPr lang="en-US" altLang="zh-CN" sz="2000" dirty="0" err="1"/>
              <a:t>isula</a:t>
            </a:r>
            <a:r>
              <a:rPr lang="en-US" altLang="zh-CN" sz="2000" dirty="0"/>
              <a:t> create -it </a:t>
            </a:r>
            <a:r>
              <a:rPr lang="en-US" altLang="zh-CN" sz="2000" dirty="0" err="1"/>
              <a:t>busybox</a:t>
            </a:r>
            <a:endParaRPr lang="en-US" altLang="zh-CN" sz="2000" dirty="0"/>
          </a:p>
          <a:p>
            <a:r>
              <a:rPr lang="en-US" altLang="zh-CN" sz="2000" dirty="0">
                <a:solidFill>
                  <a:schemeClr val="tx1">
                    <a:lumMod val="50000"/>
                    <a:lumOff val="50000"/>
                  </a:schemeClr>
                </a:solidFill>
              </a:rPr>
              <a:t>9c2c13b6c35f132f49fb7ffad24f9e673a07b7fe9918f97c0591f0d7014c713b</a:t>
            </a:r>
          </a:p>
          <a:p>
            <a:r>
              <a:rPr lang="en-US" altLang="zh-CN" sz="2000" dirty="0"/>
              <a:t>$ </a:t>
            </a:r>
            <a:r>
              <a:rPr lang="en-US" altLang="zh-CN" sz="2000" dirty="0" err="1"/>
              <a:t>isula</a:t>
            </a:r>
            <a:r>
              <a:rPr lang="en-US" altLang="zh-CN" sz="2000" dirty="0"/>
              <a:t> start 9c2c13b6c35f</a:t>
            </a:r>
            <a:endParaRPr lang="zh-CN" altLang="en-US" sz="2000" dirty="0" smtClean="0"/>
          </a:p>
        </p:txBody>
      </p:sp>
    </p:spTree>
    <p:extLst>
      <p:ext uri="{BB962C8B-B14F-4D97-AF65-F5344CB8AC3E}">
        <p14:creationId xmlns:p14="http://schemas.microsoft.com/office/powerpoint/2010/main" val="2806234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(2)</a:t>
            </a:r>
            <a:endParaRPr lang="zh-CN" altLang="en-US" dirty="0"/>
          </a:p>
        </p:txBody>
      </p:sp>
      <p:sp>
        <p:nvSpPr>
          <p:cNvPr id="3" name="Text Placeholder 2"/>
          <p:cNvSpPr>
            <a:spLocks noGrp="1"/>
          </p:cNvSpPr>
          <p:nvPr>
            <p:ph type="body" sz="quarter" idx="10"/>
          </p:nvPr>
        </p:nvSpPr>
        <p:spPr>
          <a:xfrm>
            <a:off x="731838" y="1047751"/>
            <a:ext cx="10728326" cy="1130674"/>
          </a:xfrm>
        </p:spPr>
        <p:txBody>
          <a:bodyPr/>
          <a:lstStyle/>
          <a:p>
            <a:r>
              <a:rPr lang="zh-CN" altLang="en-US" dirty="0"/>
              <a:t>暂停</a:t>
            </a:r>
            <a:r>
              <a:rPr lang="en-US" altLang="zh-CN" dirty="0"/>
              <a:t>/</a:t>
            </a:r>
            <a:r>
              <a:rPr lang="zh-CN" altLang="en-US" dirty="0"/>
              <a:t>恢复容器：暂停容器指通过</a:t>
            </a:r>
            <a:r>
              <a:rPr lang="en-US" altLang="zh-CN" dirty="0"/>
              <a:t>freezer </a:t>
            </a:r>
            <a:r>
              <a:rPr lang="en-US" altLang="zh-CN" dirty="0" err="1"/>
              <a:t>cgroup</a:t>
            </a:r>
            <a:r>
              <a:rPr lang="zh-CN" altLang="en-US" dirty="0"/>
              <a:t>挂起指定容器中的所有进程，恢复容器为暂停容器的逆过程，用于恢复被暂停容器中所有进程。</a:t>
            </a:r>
          </a:p>
        </p:txBody>
      </p:sp>
      <p:sp>
        <p:nvSpPr>
          <p:cNvPr id="4" name="TextBox 3"/>
          <p:cNvSpPr txBox="1"/>
          <p:nvPr/>
        </p:nvSpPr>
        <p:spPr bwMode="auto">
          <a:xfrm>
            <a:off x="875420" y="2418069"/>
            <a:ext cx="8784976"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pause 9c2c13b6c35f</a:t>
            </a:r>
            <a:endParaRPr lang="zh-CN" altLang="zh-CN" sz="2000" dirty="0"/>
          </a:p>
          <a:p>
            <a:pPr latinLnBrk="1"/>
            <a:r>
              <a:rPr lang="en-US" altLang="zh-CN" sz="2000" dirty="0">
                <a:solidFill>
                  <a:schemeClr val="tx1">
                    <a:lumMod val="50000"/>
                    <a:lumOff val="50000"/>
                  </a:schemeClr>
                </a:solidFill>
              </a:rPr>
              <a:t>9c2c13b6c35f132f49fb7ffad24f9e673a07b7fe9918f97c0591f0d7014c713b</a:t>
            </a:r>
            <a:endParaRPr lang="zh-CN" altLang="zh-CN" sz="2000" dirty="0">
              <a:solidFill>
                <a:schemeClr val="tx1">
                  <a:lumMod val="50000"/>
                  <a:lumOff val="50000"/>
                </a:schemeClr>
              </a:solidFill>
            </a:endParaRPr>
          </a:p>
          <a:p>
            <a:pPr latinLnBrk="1"/>
            <a:r>
              <a:rPr lang="en-US" altLang="zh-CN" sz="2000" dirty="0" smtClean="0"/>
              <a:t>$ </a:t>
            </a:r>
            <a:r>
              <a:rPr lang="en-US" altLang="zh-CN" sz="2000" dirty="0" err="1" smtClean="0"/>
              <a:t>isula</a:t>
            </a:r>
            <a:r>
              <a:rPr lang="en-US" altLang="zh-CN" sz="2000" dirty="0" smtClean="0"/>
              <a:t> </a:t>
            </a:r>
            <a:r>
              <a:rPr lang="en-US" altLang="zh-CN" sz="2000" dirty="0" err="1" smtClean="0"/>
              <a:t>unpause</a:t>
            </a:r>
            <a:r>
              <a:rPr lang="en-US" altLang="zh-CN" sz="2000" dirty="0" smtClean="0"/>
              <a:t> 9c2c13b6c35f</a:t>
            </a:r>
            <a:endParaRPr lang="zh-CN" altLang="zh-CN" sz="2000" dirty="0" smtClean="0"/>
          </a:p>
          <a:p>
            <a:r>
              <a:rPr lang="en-US" altLang="zh-CN" sz="2000" dirty="0" smtClean="0">
                <a:solidFill>
                  <a:schemeClr val="tx1">
                    <a:lumMod val="50000"/>
                    <a:lumOff val="50000"/>
                  </a:schemeClr>
                </a:solidFill>
              </a:rPr>
              <a:t>9c2c13b6c35f132f49fb7ffad24f9e673a07b7fe9918f97c0591f0d7014c713b</a:t>
            </a:r>
            <a:endParaRPr lang="zh-CN" altLang="en-US" sz="2000" dirty="0" smtClean="0">
              <a:solidFill>
                <a:schemeClr val="tx1">
                  <a:lumMod val="50000"/>
                  <a:lumOff val="50000"/>
                </a:schemeClr>
              </a:solidFill>
            </a:endParaRPr>
          </a:p>
        </p:txBody>
      </p:sp>
    </p:spTree>
    <p:extLst>
      <p:ext uri="{BB962C8B-B14F-4D97-AF65-F5344CB8AC3E}">
        <p14:creationId xmlns:p14="http://schemas.microsoft.com/office/powerpoint/2010/main" val="1652236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b="1" dirty="0"/>
              <a:t>openEuler </a:t>
            </a:r>
            <a:r>
              <a:rPr lang="zh-CN" altLang="en-US" b="1" dirty="0"/>
              <a:t>的多核调度技术</a:t>
            </a:r>
          </a:p>
          <a:p>
            <a:r>
              <a:rPr lang="en-US" altLang="zh-CN" dirty="0">
                <a:solidFill>
                  <a:schemeClr val="bg1">
                    <a:lumMod val="50000"/>
                  </a:schemeClr>
                </a:solidFill>
              </a:rPr>
              <a:t>openEuler </a:t>
            </a:r>
            <a:r>
              <a:rPr lang="zh-CN" altLang="en-US" dirty="0">
                <a:solidFill>
                  <a:schemeClr val="bg1">
                    <a:lumMod val="50000"/>
                  </a:schemeClr>
                </a:solidFill>
              </a:rPr>
              <a:t>的 </a:t>
            </a:r>
            <a:r>
              <a:rPr lang="en-US" altLang="zh-CN" dirty="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dirty="0">
                <a:solidFill>
                  <a:schemeClr val="bg1">
                    <a:lumMod val="50000"/>
                  </a:schemeClr>
                </a:solidFill>
              </a:rPr>
              <a:t>openEuler </a:t>
            </a:r>
            <a:r>
              <a:rPr lang="zh-CN" altLang="en-US" dirty="0">
                <a:solidFill>
                  <a:schemeClr val="bg1">
                    <a:lumMod val="50000"/>
                  </a:schemeClr>
                </a:solidFill>
              </a:rPr>
              <a:t>鲲鹏加速引擎</a:t>
            </a:r>
          </a:p>
          <a:p>
            <a:r>
              <a:rPr lang="en-US" altLang="zh-CN" dirty="0" err="1">
                <a:solidFill>
                  <a:schemeClr val="bg1">
                    <a:lumMod val="50000"/>
                  </a:schemeClr>
                </a:solidFill>
              </a:rPr>
              <a:t>iSulad</a:t>
            </a:r>
            <a:r>
              <a:rPr lang="en-US" altLang="zh-CN" dirty="0">
                <a:solidFill>
                  <a:schemeClr val="bg1">
                    <a:lumMod val="50000"/>
                  </a:schemeClr>
                </a:solidFill>
              </a:rPr>
              <a:t> </a:t>
            </a:r>
            <a:r>
              <a:rPr lang="zh-CN" altLang="en-US" dirty="0">
                <a:solidFill>
                  <a:schemeClr val="bg1">
                    <a:lumMod val="50000"/>
                  </a:schemeClr>
                </a:solidFill>
              </a:rPr>
              <a:t>轻量级容器</a:t>
            </a:r>
          </a:p>
          <a:p>
            <a:r>
              <a:rPr lang="en-US" altLang="zh-CN" dirty="0">
                <a:solidFill>
                  <a:schemeClr val="bg1">
                    <a:lumMod val="50000"/>
                  </a:schemeClr>
                </a:solidFill>
              </a:rPr>
              <a:t>openEuler </a:t>
            </a:r>
            <a:r>
              <a:rPr lang="zh-CN" altLang="en-US" dirty="0">
                <a:solidFill>
                  <a:schemeClr val="bg1">
                    <a:lumMod val="50000"/>
                  </a:schemeClr>
                </a:solidFill>
              </a:rPr>
              <a:t>智能调优 </a:t>
            </a:r>
            <a:r>
              <a:rPr lang="en-US" altLang="zh-CN" dirty="0">
                <a:solidFill>
                  <a:schemeClr val="bg1">
                    <a:lumMod val="50000"/>
                  </a:schemeClr>
                </a:solidFill>
              </a:rPr>
              <a:t>— A-Tune</a:t>
            </a:r>
            <a:endParaRPr lang="zh-CN" altLang="en-US" dirty="0">
              <a:solidFill>
                <a:schemeClr val="bg1">
                  <a:lumMod val="50000"/>
                </a:schemeClr>
              </a:solidFill>
            </a:endParaRPr>
          </a:p>
        </p:txBody>
      </p:sp>
    </p:spTree>
    <p:extLst>
      <p:ext uri="{BB962C8B-B14F-4D97-AF65-F5344CB8AC3E}">
        <p14:creationId xmlns:p14="http://schemas.microsoft.com/office/powerpoint/2010/main" val="1825668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(3)</a:t>
            </a:r>
            <a:endParaRPr lang="zh-CN" altLang="en-US" dirty="0"/>
          </a:p>
        </p:txBody>
      </p:sp>
      <p:sp>
        <p:nvSpPr>
          <p:cNvPr id="3" name="Text Placeholder 2"/>
          <p:cNvSpPr>
            <a:spLocks noGrp="1"/>
          </p:cNvSpPr>
          <p:nvPr>
            <p:ph type="body" sz="quarter" idx="10"/>
          </p:nvPr>
        </p:nvSpPr>
        <p:spPr>
          <a:xfrm>
            <a:off x="731838" y="1047750"/>
            <a:ext cx="10728326" cy="1991285"/>
          </a:xfrm>
        </p:spPr>
        <p:txBody>
          <a:bodyPr/>
          <a:lstStyle/>
          <a:p>
            <a:r>
              <a:rPr lang="zh-CN" altLang="en-US" dirty="0"/>
              <a:t>销毁容器：销毁容器指停止并删除容器。首先向容器中的首进程发送</a:t>
            </a:r>
            <a:r>
              <a:rPr lang="en-US" altLang="zh-CN" dirty="0"/>
              <a:t>SIGTERM</a:t>
            </a:r>
            <a:r>
              <a:rPr lang="zh-CN" altLang="en-US" dirty="0"/>
              <a:t>信号以通知容器退出，如果在指定时</a:t>
            </a:r>
            <a:r>
              <a:rPr lang="zh-CN" altLang="en-US" dirty="0" smtClean="0"/>
              <a:t>间</a:t>
            </a:r>
            <a:r>
              <a:rPr lang="en-US" altLang="zh-CN" dirty="0" smtClean="0"/>
              <a:t>(</a:t>
            </a:r>
            <a:r>
              <a:rPr lang="zh-CN" altLang="en-US" dirty="0" smtClean="0"/>
              <a:t>默</a:t>
            </a:r>
            <a:r>
              <a:rPr lang="zh-CN" altLang="en-US" dirty="0"/>
              <a:t>认为</a:t>
            </a:r>
            <a:r>
              <a:rPr lang="en-US" altLang="zh-CN" dirty="0" smtClean="0"/>
              <a:t>10s)</a:t>
            </a:r>
            <a:r>
              <a:rPr lang="zh-CN" altLang="en-US" dirty="0" smtClean="0"/>
              <a:t>内</a:t>
            </a:r>
            <a:r>
              <a:rPr lang="zh-CN" altLang="en-US" dirty="0"/>
              <a:t>容器未停止，则再发送</a:t>
            </a:r>
            <a:r>
              <a:rPr lang="en-US" altLang="zh-CN" dirty="0"/>
              <a:t>SIGKILL</a:t>
            </a:r>
            <a:r>
              <a:rPr lang="zh-CN" altLang="en-US" dirty="0"/>
              <a:t>信号时主动杀死容器进程。无论容器以何种方式退出，最后都会回收和删除该容器所占用资源。</a:t>
            </a:r>
          </a:p>
        </p:txBody>
      </p:sp>
      <p:sp>
        <p:nvSpPr>
          <p:cNvPr id="4" name="TextBox 3"/>
          <p:cNvSpPr txBox="1"/>
          <p:nvPr/>
        </p:nvSpPr>
        <p:spPr bwMode="auto">
          <a:xfrm>
            <a:off x="987333" y="3039035"/>
            <a:ext cx="8784976"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stop 9c2c13b6c35f</a:t>
            </a:r>
            <a:endParaRPr lang="zh-CN" altLang="zh-CN" sz="2000" dirty="0"/>
          </a:p>
          <a:p>
            <a:pPr latinLnBrk="1"/>
            <a:r>
              <a:rPr lang="en-US" altLang="zh-CN" sz="2000" dirty="0">
                <a:solidFill>
                  <a:schemeClr val="tx1">
                    <a:lumMod val="50000"/>
                    <a:lumOff val="50000"/>
                  </a:schemeClr>
                </a:solidFill>
              </a:rPr>
              <a:t>9c2c13b6c35f132f49fb7ffad24f9e673a07b7fe9918f97c0591f0d7014c713b</a:t>
            </a:r>
            <a:endParaRPr lang="zh-CN" altLang="zh-CN" sz="2000" dirty="0">
              <a:solidFill>
                <a:schemeClr val="tx1">
                  <a:lumMod val="50000"/>
                  <a:lumOff val="50000"/>
                </a:schemeClr>
              </a:solidFill>
            </a:endParaRPr>
          </a:p>
          <a:p>
            <a:pPr latinLnBrk="1"/>
            <a:r>
              <a:rPr lang="en-US" altLang="zh-CN" sz="2000" dirty="0"/>
              <a:t>$ </a:t>
            </a:r>
            <a:r>
              <a:rPr lang="en-US" altLang="zh-CN" sz="2000" dirty="0" err="1"/>
              <a:t>isula</a:t>
            </a:r>
            <a:r>
              <a:rPr lang="en-US" altLang="zh-CN" sz="2000" dirty="0"/>
              <a:t> </a:t>
            </a:r>
            <a:r>
              <a:rPr lang="en-US" altLang="zh-CN" sz="2000" dirty="0" err="1"/>
              <a:t>rm</a:t>
            </a:r>
            <a:r>
              <a:rPr lang="en-US" altLang="zh-CN" sz="2000" dirty="0"/>
              <a:t> 9c2c13b6c35f</a:t>
            </a:r>
            <a:endParaRPr lang="zh-CN" altLang="zh-CN" sz="2000" dirty="0"/>
          </a:p>
          <a:p>
            <a:r>
              <a:rPr lang="en-US" altLang="zh-CN" sz="2000" dirty="0">
                <a:solidFill>
                  <a:schemeClr val="tx1">
                    <a:lumMod val="50000"/>
                    <a:lumOff val="50000"/>
                  </a:schemeClr>
                </a:solidFill>
              </a:rPr>
              <a:t>9c2c13b6c35f132f49fb7ffad24f9e673a07b7fe9918f97c0591f0d7014c713b</a:t>
            </a:r>
            <a:endParaRPr lang="zh-CN" altLang="en-US" sz="2000" dirty="0" smtClean="0">
              <a:solidFill>
                <a:schemeClr val="tx1">
                  <a:lumMod val="50000"/>
                  <a:lumOff val="50000"/>
                </a:schemeClr>
              </a:solidFill>
            </a:endParaRPr>
          </a:p>
        </p:txBody>
      </p:sp>
    </p:spTree>
    <p:extLst>
      <p:ext uri="{BB962C8B-B14F-4D97-AF65-F5344CB8AC3E}">
        <p14:creationId xmlns:p14="http://schemas.microsoft.com/office/powerpoint/2010/main" val="9479079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(4)</a:t>
            </a:r>
            <a:endParaRPr lang="zh-CN" altLang="en-US" dirty="0"/>
          </a:p>
        </p:txBody>
      </p:sp>
      <p:sp>
        <p:nvSpPr>
          <p:cNvPr id="3" name="Text Placeholder 2"/>
          <p:cNvSpPr>
            <a:spLocks noGrp="1"/>
          </p:cNvSpPr>
          <p:nvPr>
            <p:ph type="body" sz="quarter" idx="10"/>
          </p:nvPr>
        </p:nvSpPr>
        <p:spPr>
          <a:xfrm>
            <a:off x="731838" y="1047751"/>
            <a:ext cx="10728326" cy="1130674"/>
          </a:xfrm>
        </p:spPr>
        <p:txBody>
          <a:bodyPr/>
          <a:lstStyle/>
          <a:p>
            <a:r>
              <a:rPr lang="zh-CN" altLang="en-US" dirty="0"/>
              <a:t>从镜像仓库拉取容器镜像：拉取容器镜像指的是从远程镜像仓库拉取镜像到本地主机。这里的“远程”和“本地”是相对的，可能都是本地主机。</a:t>
            </a:r>
          </a:p>
        </p:txBody>
      </p:sp>
      <p:sp>
        <p:nvSpPr>
          <p:cNvPr id="4" name="TextBox 3"/>
          <p:cNvSpPr txBox="1"/>
          <p:nvPr/>
        </p:nvSpPr>
        <p:spPr bwMode="auto">
          <a:xfrm>
            <a:off x="839416" y="2435429"/>
            <a:ext cx="8784976" cy="1319766"/>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pull localhost:5000/official/</a:t>
            </a:r>
            <a:r>
              <a:rPr lang="en-US" altLang="zh-CN" sz="2000" dirty="0" err="1"/>
              <a:t>busybox</a:t>
            </a:r>
            <a:endParaRPr lang="en-US" altLang="zh-CN" sz="2000" dirty="0"/>
          </a:p>
          <a:p>
            <a:pPr latinLnBrk="1"/>
            <a:r>
              <a:rPr lang="en-US" altLang="zh-CN" sz="2000" dirty="0">
                <a:solidFill>
                  <a:schemeClr val="tx1">
                    <a:lumMod val="50000"/>
                    <a:lumOff val="50000"/>
                  </a:schemeClr>
                </a:solidFill>
              </a:rPr>
              <a:t>Image "localhost:5000/official/</a:t>
            </a:r>
            <a:r>
              <a:rPr lang="en-US" altLang="zh-CN" sz="2000" dirty="0" err="1">
                <a:solidFill>
                  <a:schemeClr val="tx1">
                    <a:lumMod val="50000"/>
                    <a:lumOff val="50000"/>
                  </a:schemeClr>
                </a:solidFill>
              </a:rPr>
              <a:t>busybox</a:t>
            </a:r>
            <a:r>
              <a:rPr lang="en-US" altLang="zh-CN" sz="2000" dirty="0">
                <a:solidFill>
                  <a:schemeClr val="tx1">
                    <a:lumMod val="50000"/>
                    <a:lumOff val="50000"/>
                  </a:schemeClr>
                </a:solidFill>
              </a:rPr>
              <a:t>" pulling</a:t>
            </a:r>
          </a:p>
          <a:p>
            <a:pPr latinLnBrk="1"/>
            <a:r>
              <a:rPr lang="en-US" altLang="zh-CN" sz="2000" dirty="0">
                <a:solidFill>
                  <a:schemeClr val="tx1">
                    <a:lumMod val="50000"/>
                    <a:lumOff val="50000"/>
                  </a:schemeClr>
                </a:solidFill>
              </a:rPr>
              <a:t>Image "localhost:5000/official/busybox@sha256:bf510723d2cd2d4e3f5ce7e93bf1e52c8fd76831995ac3bd3f90ecc866643aff" pulled</a:t>
            </a:r>
          </a:p>
        </p:txBody>
      </p:sp>
    </p:spTree>
    <p:extLst>
      <p:ext uri="{BB962C8B-B14F-4D97-AF65-F5344CB8AC3E}">
        <p14:creationId xmlns:p14="http://schemas.microsoft.com/office/powerpoint/2010/main" val="553390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容器运行与镜像功能简介 </a:t>
            </a:r>
            <a:r>
              <a:rPr lang="en-US" altLang="zh-CN" dirty="0"/>
              <a:t>(5)</a:t>
            </a:r>
            <a:endParaRPr lang="zh-CN" altLang="en-US" dirty="0"/>
          </a:p>
        </p:txBody>
      </p:sp>
      <p:sp>
        <p:nvSpPr>
          <p:cNvPr id="3" name="Text Placeholder 2"/>
          <p:cNvSpPr>
            <a:spLocks noGrp="1"/>
          </p:cNvSpPr>
          <p:nvPr>
            <p:ph type="body" sz="quarter" idx="10"/>
          </p:nvPr>
        </p:nvSpPr>
        <p:spPr>
          <a:xfrm>
            <a:off x="731838" y="1047751"/>
            <a:ext cx="10728326" cy="673474"/>
          </a:xfrm>
        </p:spPr>
        <p:txBody>
          <a:bodyPr/>
          <a:lstStyle/>
          <a:p>
            <a:r>
              <a:rPr lang="zh-CN" altLang="en-US" dirty="0"/>
              <a:t>删除容器镜像：删除容器镜像指的是从本地保存的容器镜像中删除指定的容器镜像。</a:t>
            </a:r>
          </a:p>
        </p:txBody>
      </p:sp>
      <p:sp>
        <p:nvSpPr>
          <p:cNvPr id="4" name="TextBox 3"/>
          <p:cNvSpPr txBox="1"/>
          <p:nvPr/>
        </p:nvSpPr>
        <p:spPr bwMode="auto">
          <a:xfrm>
            <a:off x="946992" y="1888761"/>
            <a:ext cx="8784976" cy="70421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latinLnBrk="1"/>
            <a:r>
              <a:rPr lang="en-US" altLang="zh-CN" sz="2000" dirty="0"/>
              <a:t>$ </a:t>
            </a:r>
            <a:r>
              <a:rPr lang="en-US" altLang="zh-CN" sz="2000" dirty="0" err="1"/>
              <a:t>isula</a:t>
            </a:r>
            <a:r>
              <a:rPr lang="en-US" altLang="zh-CN" sz="2000" dirty="0"/>
              <a:t> </a:t>
            </a:r>
            <a:r>
              <a:rPr lang="en-US" altLang="zh-CN" sz="2000" dirty="0" err="1"/>
              <a:t>rmi</a:t>
            </a:r>
            <a:r>
              <a:rPr lang="en-US" altLang="zh-CN" sz="2000" dirty="0"/>
              <a:t> </a:t>
            </a:r>
            <a:r>
              <a:rPr lang="en-US" altLang="zh-CN" sz="2000" dirty="0" err="1"/>
              <a:t>busybox</a:t>
            </a:r>
            <a:endParaRPr lang="en-US" altLang="zh-CN" sz="2000" dirty="0"/>
          </a:p>
          <a:p>
            <a:pPr latinLnBrk="1"/>
            <a:r>
              <a:rPr lang="en-US" altLang="zh-CN" sz="2000" dirty="0">
                <a:solidFill>
                  <a:schemeClr val="tx1">
                    <a:lumMod val="50000"/>
                    <a:lumOff val="50000"/>
                  </a:schemeClr>
                </a:solidFill>
              </a:rPr>
              <a:t>Image "</a:t>
            </a:r>
            <a:r>
              <a:rPr lang="en-US" altLang="zh-CN" sz="2000" dirty="0" err="1">
                <a:solidFill>
                  <a:schemeClr val="tx1">
                    <a:lumMod val="50000"/>
                    <a:lumOff val="50000"/>
                  </a:schemeClr>
                </a:solidFill>
              </a:rPr>
              <a:t>busybox</a:t>
            </a:r>
            <a:r>
              <a:rPr lang="en-US" altLang="zh-CN" sz="2000">
                <a:solidFill>
                  <a:schemeClr val="tx1">
                    <a:lumMod val="50000"/>
                    <a:lumOff val="50000"/>
                  </a:schemeClr>
                </a:solidFill>
              </a:rPr>
              <a:t>" removed</a:t>
            </a:r>
            <a:endParaRPr lang="en-US" altLang="zh-CN" sz="2000" dirty="0">
              <a:solidFill>
                <a:schemeClr val="tx1">
                  <a:lumMod val="50000"/>
                  <a:lumOff val="50000"/>
                </a:schemeClr>
              </a:solidFill>
            </a:endParaRPr>
          </a:p>
        </p:txBody>
      </p:sp>
    </p:spTree>
    <p:extLst>
      <p:ext uri="{BB962C8B-B14F-4D97-AF65-F5344CB8AC3E}">
        <p14:creationId xmlns:p14="http://schemas.microsoft.com/office/powerpoint/2010/main" val="36741333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solidFill>
                  <a:schemeClr val="bg1">
                    <a:lumMod val="50000"/>
                  </a:schemeClr>
                </a:solidFill>
              </a:rPr>
              <a:t>openEuler </a:t>
            </a:r>
            <a:r>
              <a:rPr lang="zh-CN" altLang="en-US" dirty="0">
                <a:solidFill>
                  <a:schemeClr val="bg1">
                    <a:lumMod val="50000"/>
                  </a:schemeClr>
                </a:solidFill>
              </a:rPr>
              <a:t>的多核调度技术</a:t>
            </a:r>
          </a:p>
          <a:p>
            <a:r>
              <a:rPr lang="en-US" altLang="zh-CN" dirty="0">
                <a:solidFill>
                  <a:schemeClr val="bg1">
                    <a:lumMod val="50000"/>
                  </a:schemeClr>
                </a:solidFill>
              </a:rPr>
              <a:t>openEuler </a:t>
            </a:r>
            <a:r>
              <a:rPr lang="zh-CN" altLang="en-US" dirty="0">
                <a:solidFill>
                  <a:schemeClr val="bg1">
                    <a:lumMod val="50000"/>
                  </a:schemeClr>
                </a:solidFill>
              </a:rPr>
              <a:t>的 </a:t>
            </a:r>
            <a:r>
              <a:rPr lang="en-US" altLang="zh-CN" dirty="0">
                <a:solidFill>
                  <a:schemeClr val="bg1">
                    <a:lumMod val="50000"/>
                  </a:schemeClr>
                </a:solidFill>
              </a:rPr>
              <a:t>NUMA-aware </a:t>
            </a:r>
            <a:r>
              <a:rPr lang="en-US" altLang="zh-CN" dirty="0" err="1">
                <a:solidFill>
                  <a:schemeClr val="bg1">
                    <a:lumMod val="50000"/>
                  </a:schemeClr>
                </a:solidFill>
              </a:rPr>
              <a:t>Qspinlock</a:t>
            </a:r>
            <a:endParaRPr lang="en-US" altLang="zh-CN" dirty="0">
              <a:solidFill>
                <a:schemeClr val="bg1">
                  <a:lumMod val="50000"/>
                </a:schemeClr>
              </a:solidFill>
            </a:endParaRPr>
          </a:p>
          <a:p>
            <a:r>
              <a:rPr lang="en-US" altLang="zh-CN" dirty="0">
                <a:solidFill>
                  <a:schemeClr val="bg1">
                    <a:lumMod val="50000"/>
                  </a:schemeClr>
                </a:solidFill>
              </a:rPr>
              <a:t>openEuler </a:t>
            </a:r>
            <a:r>
              <a:rPr lang="zh-CN" altLang="en-US" dirty="0">
                <a:solidFill>
                  <a:schemeClr val="bg1">
                    <a:lumMod val="50000"/>
                  </a:schemeClr>
                </a:solidFill>
              </a:rPr>
              <a:t>鲲鹏加速引擎</a:t>
            </a:r>
          </a:p>
          <a:p>
            <a:r>
              <a:rPr lang="en-US" altLang="zh-CN" dirty="0" err="1">
                <a:solidFill>
                  <a:schemeClr val="bg1">
                    <a:lumMod val="50000"/>
                  </a:schemeClr>
                </a:solidFill>
              </a:rPr>
              <a:t>iSulad</a:t>
            </a:r>
            <a:r>
              <a:rPr lang="en-US" altLang="zh-CN" dirty="0">
                <a:solidFill>
                  <a:schemeClr val="bg1">
                    <a:lumMod val="50000"/>
                  </a:schemeClr>
                </a:solidFill>
              </a:rPr>
              <a:t> </a:t>
            </a:r>
            <a:r>
              <a:rPr lang="zh-CN" altLang="en-US" dirty="0">
                <a:solidFill>
                  <a:schemeClr val="bg1">
                    <a:lumMod val="50000"/>
                  </a:schemeClr>
                </a:solidFill>
              </a:rPr>
              <a:t>轻量级容器</a:t>
            </a:r>
          </a:p>
          <a:p>
            <a:r>
              <a:rPr lang="en-US" altLang="zh-CN" b="1" dirty="0"/>
              <a:t>openEuler </a:t>
            </a:r>
            <a:r>
              <a:rPr lang="zh-CN" altLang="en-US" b="1" dirty="0"/>
              <a:t>智能调优 </a:t>
            </a:r>
            <a:r>
              <a:rPr lang="en-US" altLang="zh-CN" b="1" dirty="0"/>
              <a:t>— A-Tune</a:t>
            </a:r>
            <a:endParaRPr lang="zh-CN" altLang="en-US" b="1" dirty="0"/>
          </a:p>
        </p:txBody>
      </p:sp>
    </p:spTree>
    <p:extLst>
      <p:ext uri="{BB962C8B-B14F-4D97-AF65-F5344CB8AC3E}">
        <p14:creationId xmlns:p14="http://schemas.microsoft.com/office/powerpoint/2010/main" val="16486471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openEuler</a:t>
            </a:r>
            <a:r>
              <a:rPr lang="zh-CN" altLang="en-US" dirty="0"/>
              <a:t>智能调优 </a:t>
            </a:r>
            <a:r>
              <a:rPr lang="en-US" altLang="zh-CN" dirty="0"/>
              <a:t>— A-Tune</a:t>
            </a:r>
            <a:endParaRPr lang="zh-CN" altLang="en-US" dirty="0"/>
          </a:p>
        </p:txBody>
      </p:sp>
      <p:sp>
        <p:nvSpPr>
          <p:cNvPr id="3" name="Text Placeholder 2"/>
          <p:cNvSpPr>
            <a:spLocks noGrp="1"/>
          </p:cNvSpPr>
          <p:nvPr>
            <p:ph type="body" sz="quarter" idx="10"/>
          </p:nvPr>
        </p:nvSpPr>
        <p:spPr/>
        <p:txBody>
          <a:bodyPr/>
          <a:lstStyle/>
          <a:p>
            <a:r>
              <a:rPr lang="zh-CN" altLang="en-US" dirty="0"/>
              <a:t>当</a:t>
            </a:r>
            <a:r>
              <a:rPr lang="en-US" altLang="zh-CN" dirty="0"/>
              <a:t>Linux</a:t>
            </a:r>
            <a:r>
              <a:rPr lang="zh-CN" altLang="en-US" dirty="0"/>
              <a:t>或</a:t>
            </a:r>
            <a:r>
              <a:rPr lang="en-US" altLang="zh-CN" dirty="0"/>
              <a:t>Windows</a:t>
            </a:r>
            <a:r>
              <a:rPr lang="zh-CN" altLang="en-US" dirty="0"/>
              <a:t>这种通用操作系统的某个功能机制无法保证对所有场景均有益时，设计者就会在系统中提供一个可配置参数，并确保该参数的默认配置对大部分通用场景有益，而使用者通过更改参数配置来满足特定的使用场景需求；</a:t>
            </a:r>
          </a:p>
          <a:p>
            <a:r>
              <a:rPr lang="en-US" altLang="zh-CN" dirty="0"/>
              <a:t>openEuler</a:t>
            </a:r>
            <a:r>
              <a:rPr lang="zh-CN" altLang="en-US" dirty="0"/>
              <a:t>正是基于</a:t>
            </a:r>
            <a:r>
              <a:rPr lang="en-US" altLang="zh-CN" dirty="0"/>
              <a:t>Linux</a:t>
            </a:r>
            <a:r>
              <a:rPr lang="zh-CN" altLang="en-US" dirty="0"/>
              <a:t>内核的，举例来说，其</a:t>
            </a:r>
            <a:r>
              <a:rPr lang="en-US" altLang="zh-CN" dirty="0" err="1"/>
              <a:t>sysctl</a:t>
            </a:r>
            <a:r>
              <a:rPr lang="zh-CN" altLang="en-US" dirty="0"/>
              <a:t>命令的参数超过</a:t>
            </a:r>
            <a:r>
              <a:rPr lang="en-US" altLang="zh-CN" dirty="0"/>
              <a:t>1000</a:t>
            </a:r>
            <a:r>
              <a:rPr lang="zh-CN" altLang="en-US" dirty="0"/>
              <a:t>个，而完整的</a:t>
            </a:r>
            <a:r>
              <a:rPr lang="en-US" altLang="zh-CN" dirty="0"/>
              <a:t>IT</a:t>
            </a:r>
            <a:r>
              <a:rPr lang="zh-CN" altLang="en-US" dirty="0"/>
              <a:t>系统从最底层的</a:t>
            </a:r>
            <a:r>
              <a:rPr lang="en-US" altLang="zh-CN" dirty="0"/>
              <a:t>CPU</a:t>
            </a:r>
            <a:r>
              <a:rPr lang="zh-CN" altLang="en-US" dirty="0"/>
              <a:t>、加速器、网卡，到编译器、操作系统、中间件框架，再到上层应用，可调节对象超过</a:t>
            </a:r>
            <a:r>
              <a:rPr lang="en-US" altLang="zh-CN" dirty="0"/>
              <a:t>7000</a:t>
            </a:r>
            <a:r>
              <a:rPr lang="zh-CN" altLang="en-US" dirty="0"/>
              <a:t>个；</a:t>
            </a:r>
          </a:p>
          <a:p>
            <a:r>
              <a:rPr lang="zh-CN" altLang="en-US" dirty="0"/>
              <a:t>自调优工具</a:t>
            </a:r>
            <a:r>
              <a:rPr lang="en-US" altLang="zh-CN" dirty="0"/>
              <a:t>A-Tune</a:t>
            </a:r>
            <a:r>
              <a:rPr lang="zh-CN" altLang="en-US" dirty="0"/>
              <a:t>旨在让操作系统能够满足不同应用场景的性能诉求，降低性能调优过程中反复调参的人工成本，提升性能调优效率。</a:t>
            </a:r>
          </a:p>
        </p:txBody>
      </p:sp>
    </p:spTree>
    <p:extLst>
      <p:ext uri="{BB962C8B-B14F-4D97-AF65-F5344CB8AC3E}">
        <p14:creationId xmlns:p14="http://schemas.microsoft.com/office/powerpoint/2010/main" val="30197627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lt"/>
              </a:rPr>
              <a:t>A-Tune</a:t>
            </a:r>
            <a:r>
              <a:rPr lang="zh-CN" altLang="en-US" dirty="0">
                <a:latin typeface="+mn-lt"/>
              </a:rPr>
              <a:t>的整体架构图</a:t>
            </a:r>
          </a:p>
        </p:txBody>
      </p:sp>
      <p:sp>
        <p:nvSpPr>
          <p:cNvPr id="3" name="Rectangle 2"/>
          <p:cNvSpPr/>
          <p:nvPr/>
        </p:nvSpPr>
        <p:spPr bwMode="auto">
          <a:xfrm>
            <a:off x="3323692" y="1232756"/>
            <a:ext cx="5364596" cy="6480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ea typeface="宋体" pitchFamily="2" charset="-122"/>
              </a:rPr>
              <a:t>A-Tune Client (</a:t>
            </a:r>
            <a:r>
              <a:rPr kumimoji="0" lang="en-US" altLang="zh-CN" sz="2000" b="0" i="0" u="none" strike="noStrike" cap="none" normalizeH="0" baseline="0" dirty="0" err="1" smtClean="0">
                <a:ln>
                  <a:noFill/>
                </a:ln>
                <a:solidFill>
                  <a:schemeClr val="tx1"/>
                </a:solidFill>
                <a:effectLst/>
                <a:ea typeface="宋体" pitchFamily="2" charset="-122"/>
              </a:rPr>
              <a:t>atune-adm</a:t>
            </a:r>
            <a:r>
              <a:rPr kumimoji="0" lang="en-US" altLang="zh-CN" sz="2000" b="0" i="0" u="none" strike="noStrike" cap="none" normalizeH="0" baseline="0" dirty="0" smtClean="0">
                <a:ln>
                  <a:noFill/>
                </a:ln>
                <a:solidFill>
                  <a:schemeClr val="tx1"/>
                </a:solidFill>
                <a:effectLst/>
                <a:ea typeface="宋体" pitchFamily="2" charset="-122"/>
              </a:rPr>
              <a:t>)</a:t>
            </a:r>
            <a:endParaRPr kumimoji="0" lang="zh-CN" altLang="en-US" sz="2000" b="0" i="0" u="none" strike="noStrike" cap="none" normalizeH="0" baseline="0" dirty="0" smtClean="0">
              <a:ln>
                <a:noFill/>
              </a:ln>
              <a:solidFill>
                <a:schemeClr val="tx1"/>
              </a:solidFill>
              <a:effectLst/>
              <a:ea typeface="宋体" pitchFamily="2" charset="-122"/>
            </a:endParaRPr>
          </a:p>
        </p:txBody>
      </p:sp>
      <p:sp>
        <p:nvSpPr>
          <p:cNvPr id="4" name="Rectangle 3"/>
          <p:cNvSpPr/>
          <p:nvPr/>
        </p:nvSpPr>
        <p:spPr bwMode="auto">
          <a:xfrm>
            <a:off x="1793522" y="2348880"/>
            <a:ext cx="8424936" cy="38524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ea typeface="宋体" pitchFamily="2" charset="-122"/>
              </a:rPr>
              <a:t>A-Tune Server (</a:t>
            </a:r>
            <a:r>
              <a:rPr kumimoji="0" lang="en-US" altLang="zh-CN" sz="2000" b="0" i="0" u="none" strike="noStrike" cap="none" normalizeH="0" baseline="0" dirty="0" err="1" smtClean="0">
                <a:ln>
                  <a:noFill/>
                </a:ln>
                <a:solidFill>
                  <a:schemeClr val="tx1"/>
                </a:solidFill>
                <a:effectLst/>
                <a:ea typeface="宋体" pitchFamily="2" charset="-122"/>
              </a:rPr>
              <a:t>atuned</a:t>
            </a:r>
            <a:r>
              <a:rPr kumimoji="0" lang="en-US" altLang="zh-CN" sz="2000" b="0" i="0" u="none" strike="noStrike" cap="none" normalizeH="0" baseline="0" dirty="0" smtClean="0">
                <a:ln>
                  <a:noFill/>
                </a:ln>
                <a:solidFill>
                  <a:schemeClr val="tx1"/>
                </a:solidFill>
                <a:effectLst/>
                <a:ea typeface="宋体" pitchFamily="2" charset="-122"/>
              </a:rPr>
              <a:t>/</a:t>
            </a:r>
            <a:r>
              <a:rPr kumimoji="0" lang="en-US" altLang="zh-CN" sz="2000" b="0" i="0" u="none" strike="noStrike" cap="none" normalizeH="0" baseline="0" dirty="0" err="1" smtClean="0">
                <a:ln>
                  <a:noFill/>
                </a:ln>
                <a:solidFill>
                  <a:schemeClr val="tx1"/>
                </a:solidFill>
                <a:effectLst/>
                <a:ea typeface="宋体" pitchFamily="2" charset="-122"/>
              </a:rPr>
              <a:t>golang</a:t>
            </a:r>
            <a:r>
              <a:rPr kumimoji="0" lang="en-US" altLang="zh-CN" sz="2000" b="0" i="0" u="none" strike="noStrike" cap="none" normalizeH="0" baseline="0" dirty="0" smtClean="0">
                <a:ln>
                  <a:noFill/>
                </a:ln>
                <a:solidFill>
                  <a:schemeClr val="tx1"/>
                </a:solidFill>
                <a:effectLst/>
                <a:ea typeface="宋体" pitchFamily="2" charset="-122"/>
              </a:rPr>
              <a:t>)</a:t>
            </a:r>
            <a:endParaRPr kumimoji="0" lang="zh-CN" altLang="en-US" sz="2000" b="0" i="0" u="none" strike="noStrike" cap="none" normalizeH="0" baseline="0" dirty="0" smtClean="0">
              <a:ln>
                <a:noFill/>
              </a:ln>
              <a:solidFill>
                <a:schemeClr val="tx1"/>
              </a:solidFill>
              <a:effectLst/>
              <a:ea typeface="宋体" pitchFamily="2" charset="-122"/>
            </a:endParaRPr>
          </a:p>
        </p:txBody>
      </p:sp>
      <p:sp>
        <p:nvSpPr>
          <p:cNvPr id="5" name="Rectangle 4"/>
          <p:cNvSpPr/>
          <p:nvPr/>
        </p:nvSpPr>
        <p:spPr bwMode="auto">
          <a:xfrm>
            <a:off x="1897109" y="2780928"/>
            <a:ext cx="8217762"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ea typeface="宋体" pitchFamily="2" charset="-122"/>
              </a:rPr>
              <a:t>gPRC</a:t>
            </a:r>
            <a:r>
              <a:rPr kumimoji="0" lang="en-US" altLang="zh-CN" sz="1800" b="0" i="0" u="none" strike="noStrike" cap="none" normalizeH="0" baseline="0" dirty="0" smtClean="0">
                <a:ln>
                  <a:noFill/>
                </a:ln>
                <a:solidFill>
                  <a:schemeClr val="tx1"/>
                </a:solidFill>
                <a:effectLst/>
                <a:ea typeface="宋体" pitchFamily="2" charset="-122"/>
              </a:rPr>
              <a:t> service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6" name="Rectangle 5"/>
          <p:cNvSpPr/>
          <p:nvPr/>
        </p:nvSpPr>
        <p:spPr bwMode="auto">
          <a:xfrm>
            <a:off x="1897109" y="4314296"/>
            <a:ext cx="8217762" cy="175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ea typeface="宋体" pitchFamily="2" charset="-122"/>
              </a:rPr>
              <a:t>Backend Server (HTTP/Python3)</a:t>
            </a:r>
            <a:endParaRPr kumimoji="0" lang="zh-CN" altLang="en-US" sz="2000" b="0" i="0" u="none" strike="noStrike" cap="none" normalizeH="0" baseline="0" dirty="0" smtClean="0">
              <a:ln>
                <a:noFill/>
              </a:ln>
              <a:solidFill>
                <a:schemeClr val="tx1"/>
              </a:solidFill>
              <a:effectLst/>
              <a:ea typeface="宋体" pitchFamily="2" charset="-122"/>
            </a:endParaRPr>
          </a:p>
        </p:txBody>
      </p:sp>
      <p:sp>
        <p:nvSpPr>
          <p:cNvPr id="7" name="Up-Down Arrow 6"/>
          <p:cNvSpPr/>
          <p:nvPr/>
        </p:nvSpPr>
        <p:spPr bwMode="auto">
          <a:xfrm>
            <a:off x="5879976" y="1862826"/>
            <a:ext cx="252028" cy="4680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a typeface="宋体" pitchFamily="2" charset="-122"/>
            </a:endParaRPr>
          </a:p>
        </p:txBody>
      </p:sp>
      <p:sp>
        <p:nvSpPr>
          <p:cNvPr id="8" name="Rectangle 7"/>
          <p:cNvSpPr/>
          <p:nvPr/>
        </p:nvSpPr>
        <p:spPr bwMode="auto">
          <a:xfrm>
            <a:off x="1991544" y="4725144"/>
            <a:ext cx="3294366"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MPI/CPI</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9" name="Rectangle 8"/>
          <p:cNvSpPr/>
          <p:nvPr/>
        </p:nvSpPr>
        <p:spPr bwMode="auto">
          <a:xfrm>
            <a:off x="5393922" y="4725144"/>
            <a:ext cx="4626514" cy="122413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AI Engine</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10" name="Rectangle 9"/>
          <p:cNvSpPr/>
          <p:nvPr/>
        </p:nvSpPr>
        <p:spPr bwMode="auto">
          <a:xfrm>
            <a:off x="3710766" y="5085184"/>
            <a:ext cx="1479936"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System Parameter Configuration</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1" name="Rectangle 10"/>
          <p:cNvSpPr/>
          <p:nvPr/>
        </p:nvSpPr>
        <p:spPr bwMode="auto">
          <a:xfrm>
            <a:off x="2145305" y="5085184"/>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Data Sampling</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2" name="Rectangle 11"/>
          <p:cNvSpPr/>
          <p:nvPr/>
        </p:nvSpPr>
        <p:spPr bwMode="auto">
          <a:xfrm>
            <a:off x="7001328" y="5079252"/>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Clustering</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3" name="Rectangle 12"/>
          <p:cNvSpPr/>
          <p:nvPr/>
        </p:nvSpPr>
        <p:spPr bwMode="auto">
          <a:xfrm>
            <a:off x="5491775" y="5079252"/>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Classification</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4" name="Rectangle 13"/>
          <p:cNvSpPr/>
          <p:nvPr/>
        </p:nvSpPr>
        <p:spPr bwMode="auto">
          <a:xfrm>
            <a:off x="8510881" y="5079252"/>
            <a:ext cx="1411701" cy="75728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Bayesian Optimization</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5" name="Rectangle 14"/>
          <p:cNvSpPr/>
          <p:nvPr/>
        </p:nvSpPr>
        <p:spPr bwMode="auto">
          <a:xfrm>
            <a:off x="4954180" y="3157143"/>
            <a:ext cx="2103620" cy="6008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Analysis</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6" name="Rectangle 15"/>
          <p:cNvSpPr/>
          <p:nvPr/>
        </p:nvSpPr>
        <p:spPr bwMode="auto">
          <a:xfrm>
            <a:off x="7534525" y="3159199"/>
            <a:ext cx="2103620" cy="6008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Tuning</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7" name="Rectangle 16"/>
          <p:cNvSpPr/>
          <p:nvPr/>
        </p:nvSpPr>
        <p:spPr bwMode="auto">
          <a:xfrm>
            <a:off x="2446465" y="2908890"/>
            <a:ext cx="1754451" cy="478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Configuration</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8" name="Rectangle 17"/>
          <p:cNvSpPr/>
          <p:nvPr/>
        </p:nvSpPr>
        <p:spPr bwMode="auto">
          <a:xfrm>
            <a:off x="2446464" y="3457585"/>
            <a:ext cx="1754451" cy="478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ea typeface="宋体" pitchFamily="2" charset="-122"/>
              </a:rPr>
              <a:t>Database</a:t>
            </a:r>
            <a:endParaRPr kumimoji="0" lang="zh-CN" altLang="en-US" sz="1600" b="0" i="0" u="none" strike="noStrike" cap="none" normalizeH="0" baseline="0" dirty="0" smtClean="0">
              <a:ln>
                <a:noFill/>
              </a:ln>
              <a:solidFill>
                <a:schemeClr val="tx1"/>
              </a:solidFill>
              <a:effectLst/>
              <a:ea typeface="宋体" pitchFamily="2" charset="-122"/>
            </a:endParaRPr>
          </a:p>
        </p:txBody>
      </p:sp>
      <p:sp>
        <p:nvSpPr>
          <p:cNvPr id="19" name="Up-Down Arrow 18"/>
          <p:cNvSpPr/>
          <p:nvPr/>
        </p:nvSpPr>
        <p:spPr bwMode="auto">
          <a:xfrm>
            <a:off x="5879976" y="3817642"/>
            <a:ext cx="252028" cy="4680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a typeface="宋体" pitchFamily="2" charset="-122"/>
            </a:endParaRPr>
          </a:p>
        </p:txBody>
      </p:sp>
      <p:sp>
        <p:nvSpPr>
          <p:cNvPr id="20" name="Up-Down Arrow 19"/>
          <p:cNvSpPr/>
          <p:nvPr/>
        </p:nvSpPr>
        <p:spPr bwMode="auto">
          <a:xfrm>
            <a:off x="8460321" y="3816881"/>
            <a:ext cx="252028" cy="468052"/>
          </a:xfrm>
          <a:prstGeom prst="upDown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ea typeface="宋体" pitchFamily="2" charset="-122"/>
            </a:endParaRPr>
          </a:p>
        </p:txBody>
      </p:sp>
      <p:sp>
        <p:nvSpPr>
          <p:cNvPr id="21" name="TextBox 20"/>
          <p:cNvSpPr txBox="1"/>
          <p:nvPr/>
        </p:nvSpPr>
        <p:spPr bwMode="auto">
          <a:xfrm>
            <a:off x="10421678" y="2960948"/>
            <a:ext cx="485095" cy="2628292"/>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en-US" altLang="zh-CN" sz="2000" dirty="0"/>
              <a:t>A-Tune</a:t>
            </a:r>
            <a:r>
              <a:rPr lang="zh-CN" altLang="en-US" sz="2000" dirty="0"/>
              <a:t>的整体架构图</a:t>
            </a:r>
            <a:endParaRPr lang="zh-CN" altLang="en-US" sz="2000" dirty="0" smtClean="0"/>
          </a:p>
        </p:txBody>
      </p:sp>
    </p:spTree>
    <p:extLst>
      <p:ext uri="{BB962C8B-B14F-4D97-AF65-F5344CB8AC3E}">
        <p14:creationId xmlns:p14="http://schemas.microsoft.com/office/powerpoint/2010/main" val="5419216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的整体架构</a:t>
            </a:r>
          </a:p>
        </p:txBody>
      </p:sp>
      <p:sp>
        <p:nvSpPr>
          <p:cNvPr id="3" name="Text Placeholder 2"/>
          <p:cNvSpPr>
            <a:spLocks noGrp="1"/>
          </p:cNvSpPr>
          <p:nvPr>
            <p:ph type="body" sz="quarter" idx="10"/>
          </p:nvPr>
        </p:nvSpPr>
        <p:spPr/>
        <p:txBody>
          <a:bodyPr/>
          <a:lstStyle/>
          <a:p>
            <a:r>
              <a:rPr lang="en-US" altLang="zh-CN" dirty="0"/>
              <a:t>A-Tune</a:t>
            </a:r>
            <a:r>
              <a:rPr lang="zh-CN" altLang="en-US" dirty="0"/>
              <a:t>整体上是一个</a:t>
            </a:r>
            <a:r>
              <a:rPr lang="en-US" altLang="zh-CN" dirty="0"/>
              <a:t>C/S</a:t>
            </a:r>
            <a:r>
              <a:rPr lang="zh-CN" altLang="en-US" dirty="0"/>
              <a:t>架构；</a:t>
            </a:r>
          </a:p>
          <a:p>
            <a:r>
              <a:rPr lang="zh-CN" altLang="en-US" dirty="0"/>
              <a:t>客户端</a:t>
            </a:r>
            <a:r>
              <a:rPr lang="en-US" altLang="zh-CN" dirty="0" err="1"/>
              <a:t>atune-adm</a:t>
            </a:r>
            <a:r>
              <a:rPr lang="zh-CN" altLang="en-US" dirty="0"/>
              <a:t>是一个命令行工具，通过</a:t>
            </a:r>
            <a:r>
              <a:rPr lang="en-US" altLang="zh-CN" dirty="0" err="1"/>
              <a:t>gRPC</a:t>
            </a:r>
            <a:r>
              <a:rPr lang="zh-CN" altLang="en-US" dirty="0"/>
              <a:t>协议与服务端</a:t>
            </a:r>
            <a:r>
              <a:rPr lang="en-US" altLang="zh-CN" dirty="0" err="1"/>
              <a:t>atuned</a:t>
            </a:r>
            <a:r>
              <a:rPr lang="zh-CN" altLang="en-US" dirty="0"/>
              <a:t>进程进行通讯；</a:t>
            </a:r>
          </a:p>
          <a:p>
            <a:r>
              <a:rPr lang="zh-CN" altLang="en-US" dirty="0"/>
              <a:t>服务端中</a:t>
            </a:r>
            <a:r>
              <a:rPr lang="en-US" altLang="zh-CN" dirty="0" err="1"/>
              <a:t>atuned</a:t>
            </a:r>
            <a:r>
              <a:rPr lang="zh-CN" altLang="en-US" dirty="0"/>
              <a:t>包含了一个前端</a:t>
            </a:r>
            <a:r>
              <a:rPr lang="en-US" altLang="zh-CN" dirty="0" err="1"/>
              <a:t>gRPC</a:t>
            </a:r>
            <a:r>
              <a:rPr lang="zh-CN" altLang="en-US" dirty="0"/>
              <a:t>服务</a:t>
            </a:r>
            <a:r>
              <a:rPr lang="zh-CN" altLang="en-US" dirty="0" smtClean="0"/>
              <a:t>层</a:t>
            </a:r>
            <a:r>
              <a:rPr lang="en-US" altLang="zh-CN" dirty="0" smtClean="0"/>
              <a:t>(</a:t>
            </a:r>
            <a:r>
              <a:rPr lang="zh-CN" altLang="en-US" dirty="0" smtClean="0"/>
              <a:t>采</a:t>
            </a:r>
            <a:r>
              <a:rPr lang="zh-CN" altLang="en-US" dirty="0"/>
              <a:t>用</a:t>
            </a:r>
            <a:r>
              <a:rPr lang="en-US" altLang="zh-CN" dirty="0" err="1"/>
              <a:t>golang</a:t>
            </a:r>
            <a:r>
              <a:rPr lang="zh-CN" altLang="en-US" dirty="0"/>
              <a:t>实</a:t>
            </a:r>
            <a:r>
              <a:rPr lang="zh-CN" altLang="en-US" dirty="0" smtClean="0"/>
              <a:t>现</a:t>
            </a:r>
            <a:r>
              <a:rPr lang="en-US" altLang="zh-CN" dirty="0" smtClean="0"/>
              <a:t>)</a:t>
            </a:r>
            <a:r>
              <a:rPr lang="zh-CN" altLang="en-US" dirty="0" smtClean="0"/>
              <a:t>和</a:t>
            </a:r>
            <a:r>
              <a:rPr lang="zh-CN" altLang="en-US" dirty="0"/>
              <a:t>一个后端服务层；</a:t>
            </a:r>
          </a:p>
          <a:p>
            <a:r>
              <a:rPr lang="en-US" altLang="zh-CN" dirty="0" err="1"/>
              <a:t>gRPC</a:t>
            </a:r>
            <a:r>
              <a:rPr lang="zh-CN" altLang="en-US" dirty="0"/>
              <a:t>服务层负责优化配置数据库管理和对外提供调优服务，主要包括智能决</a:t>
            </a:r>
            <a:r>
              <a:rPr lang="zh-CN" altLang="en-US" dirty="0" smtClean="0"/>
              <a:t>策</a:t>
            </a:r>
            <a:r>
              <a:rPr lang="en-US" altLang="zh-CN" dirty="0" smtClean="0"/>
              <a:t>(analysis)</a:t>
            </a:r>
            <a:r>
              <a:rPr lang="zh-CN" altLang="en-US" dirty="0" smtClean="0"/>
              <a:t>和</a:t>
            </a:r>
            <a:r>
              <a:rPr lang="zh-CN" altLang="en-US" dirty="0"/>
              <a:t>自动调</a:t>
            </a:r>
            <a:r>
              <a:rPr lang="zh-CN" altLang="en-US" dirty="0" smtClean="0"/>
              <a:t>优</a:t>
            </a:r>
            <a:r>
              <a:rPr lang="en-US" altLang="zh-CN" dirty="0" smtClean="0"/>
              <a:t>(tuning)</a:t>
            </a:r>
            <a:r>
              <a:rPr lang="zh-CN" altLang="en-US" dirty="0" smtClean="0"/>
              <a:t>；</a:t>
            </a:r>
            <a:endParaRPr lang="zh-CN" altLang="en-US" dirty="0"/>
          </a:p>
          <a:p>
            <a:r>
              <a:rPr lang="zh-CN" altLang="en-US" dirty="0"/>
              <a:t>后端服务层是一个基于</a:t>
            </a:r>
            <a:r>
              <a:rPr lang="en-US" altLang="zh-CN" dirty="0"/>
              <a:t>Python</a:t>
            </a:r>
            <a:r>
              <a:rPr lang="zh-CN" altLang="en-US" dirty="0"/>
              <a:t>实现的</a:t>
            </a:r>
            <a:r>
              <a:rPr lang="en-US" altLang="zh-CN" dirty="0"/>
              <a:t>HTTP</a:t>
            </a:r>
            <a:r>
              <a:rPr lang="zh-CN" altLang="en-US" dirty="0"/>
              <a:t>服务层，包含了</a:t>
            </a:r>
            <a:r>
              <a:rPr lang="en-US" altLang="zh-CN" dirty="0" smtClean="0"/>
              <a:t>MPI(Model </a:t>
            </a:r>
            <a:r>
              <a:rPr lang="en-US" altLang="zh-CN" dirty="0"/>
              <a:t>Plugin </a:t>
            </a:r>
            <a:r>
              <a:rPr lang="en-US" altLang="zh-CN" dirty="0" smtClean="0"/>
              <a:t>Interface)/CPI(Configurator </a:t>
            </a:r>
            <a:r>
              <a:rPr lang="en-US" altLang="zh-CN" dirty="0"/>
              <a:t>Plugin </a:t>
            </a:r>
            <a:r>
              <a:rPr lang="en-US" altLang="zh-CN" dirty="0" smtClean="0"/>
              <a:t>Interface)</a:t>
            </a:r>
            <a:r>
              <a:rPr lang="zh-CN" altLang="en-US" dirty="0" smtClean="0"/>
              <a:t>和</a:t>
            </a:r>
            <a:r>
              <a:rPr lang="en-US" altLang="zh-CN" dirty="0"/>
              <a:t>AI</a:t>
            </a:r>
            <a:r>
              <a:rPr lang="zh-CN" altLang="en-US" dirty="0"/>
              <a:t>引擎；</a:t>
            </a:r>
          </a:p>
          <a:p>
            <a:r>
              <a:rPr lang="en-US" altLang="zh-CN" dirty="0"/>
              <a:t>MPI/CPI</a:t>
            </a:r>
            <a:r>
              <a:rPr lang="zh-CN" altLang="en-US" dirty="0"/>
              <a:t>负责与系统配置进行交互，</a:t>
            </a:r>
            <a:r>
              <a:rPr lang="en-US" altLang="zh-CN" dirty="0"/>
              <a:t>AI</a:t>
            </a:r>
            <a:r>
              <a:rPr lang="zh-CN" altLang="en-US" dirty="0"/>
              <a:t>引擎负责对上层提供机器学习能力。</a:t>
            </a:r>
          </a:p>
        </p:txBody>
      </p:sp>
    </p:spTree>
    <p:extLst>
      <p:ext uri="{BB962C8B-B14F-4D97-AF65-F5344CB8AC3E}">
        <p14:creationId xmlns:p14="http://schemas.microsoft.com/office/powerpoint/2010/main" val="1453997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的两个能力</a:t>
            </a:r>
          </a:p>
        </p:txBody>
      </p:sp>
      <p:sp>
        <p:nvSpPr>
          <p:cNvPr id="3" name="Text Placeholder 2"/>
          <p:cNvSpPr>
            <a:spLocks noGrp="1"/>
          </p:cNvSpPr>
          <p:nvPr>
            <p:ph type="body" sz="quarter" idx="10"/>
          </p:nvPr>
        </p:nvSpPr>
        <p:spPr/>
        <p:txBody>
          <a:bodyPr/>
          <a:lstStyle/>
          <a:p>
            <a:r>
              <a:rPr lang="en-US" altLang="zh-CN" dirty="0"/>
              <a:t>A-Tune</a:t>
            </a:r>
            <a:r>
              <a:rPr lang="zh-CN" altLang="en-US" dirty="0"/>
              <a:t>目前主要提供智能决策和自动调优两个能力；</a:t>
            </a:r>
          </a:p>
          <a:p>
            <a:r>
              <a:rPr lang="zh-CN" altLang="en-US" dirty="0"/>
              <a:t>智能决策是通过采集系统数据，并通过</a:t>
            </a:r>
            <a:r>
              <a:rPr lang="en-US" altLang="zh-CN" dirty="0"/>
              <a:t>AI</a:t>
            </a:r>
            <a:r>
              <a:rPr lang="zh-CN" altLang="en-US" dirty="0"/>
              <a:t>引擎中的聚类和分类算法对采集到的数据进行负载识别，然后从优化配置数据库中提取优化配置，选取适合当前系统业务负载的优化配置；</a:t>
            </a:r>
          </a:p>
          <a:p>
            <a:r>
              <a:rPr lang="zh-CN" altLang="en-US" dirty="0"/>
              <a:t>自动调优是基于系统或应用的配置参数及性能评价指标，利用</a:t>
            </a:r>
            <a:r>
              <a:rPr lang="en-US" altLang="zh-CN" dirty="0"/>
              <a:t>AI</a:t>
            </a:r>
            <a:r>
              <a:rPr lang="zh-CN" altLang="en-US" dirty="0"/>
              <a:t>引擎中的参数搜索算法，反复迭代，最终得到性能最优的参数配置；</a:t>
            </a:r>
          </a:p>
        </p:txBody>
      </p:sp>
    </p:spTree>
    <p:extLst>
      <p:ext uri="{BB962C8B-B14F-4D97-AF65-F5344CB8AC3E}">
        <p14:creationId xmlns:p14="http://schemas.microsoft.com/office/powerpoint/2010/main" val="11902926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两个能力模块的不同</a:t>
            </a:r>
          </a:p>
        </p:txBody>
      </p:sp>
      <p:sp>
        <p:nvSpPr>
          <p:cNvPr id="3" name="Text Placeholder 2"/>
          <p:cNvSpPr>
            <a:spLocks noGrp="1"/>
          </p:cNvSpPr>
          <p:nvPr>
            <p:ph type="body" sz="quarter" idx="10"/>
          </p:nvPr>
        </p:nvSpPr>
        <p:spPr/>
        <p:txBody>
          <a:bodyPr/>
          <a:lstStyle/>
          <a:p>
            <a:r>
              <a:rPr lang="zh-CN" altLang="en-US" dirty="0"/>
              <a:t>自动调优模块应对的业务场景和负载的历史数据样本较</a:t>
            </a:r>
            <a:r>
              <a:rPr lang="zh-CN" altLang="en-US" dirty="0" smtClean="0"/>
              <a:t>小</a:t>
            </a:r>
            <a:r>
              <a:rPr lang="en-US" altLang="zh-CN" dirty="0" smtClean="0"/>
              <a:t>(</a:t>
            </a:r>
            <a:r>
              <a:rPr lang="zh-CN" altLang="en-US" dirty="0" smtClean="0"/>
              <a:t>甚</a:t>
            </a:r>
            <a:r>
              <a:rPr lang="zh-CN" altLang="en-US" dirty="0"/>
              <a:t>至无历史数据样</a:t>
            </a:r>
            <a:r>
              <a:rPr lang="zh-CN" altLang="en-US" dirty="0" smtClean="0"/>
              <a:t>本</a:t>
            </a:r>
            <a:r>
              <a:rPr lang="en-US" altLang="zh-CN" dirty="0" smtClean="0"/>
              <a:t>)</a:t>
            </a:r>
            <a:r>
              <a:rPr lang="zh-CN" altLang="en-US" dirty="0" smtClean="0"/>
              <a:t>，</a:t>
            </a:r>
            <a:r>
              <a:rPr lang="zh-CN" altLang="en-US" dirty="0"/>
              <a:t>需要探索最佳的参数配置来优化系统性能；</a:t>
            </a:r>
          </a:p>
          <a:p>
            <a:r>
              <a:rPr lang="zh-CN" altLang="en-US" dirty="0"/>
              <a:t>智能决策模块的参数调优通常是针对某一种类型的业务场景和负载，其优化程度取决于历史数据，粒度也相对较大；</a:t>
            </a:r>
          </a:p>
          <a:p>
            <a:r>
              <a:rPr lang="zh-CN" altLang="en-US" dirty="0"/>
              <a:t>自动调优模块可为单一业务场景和特定负载实现定向参数调优，其优化更具有针对性，粒度也相对较小，能实现系统参数配置的进一步优化。</a:t>
            </a:r>
          </a:p>
        </p:txBody>
      </p:sp>
    </p:spTree>
    <p:extLst>
      <p:ext uri="{BB962C8B-B14F-4D97-AF65-F5344CB8AC3E}">
        <p14:creationId xmlns:p14="http://schemas.microsoft.com/office/powerpoint/2010/main" val="33998983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智能决策系统流程</a:t>
            </a:r>
          </a:p>
        </p:txBody>
      </p:sp>
      <p:sp>
        <p:nvSpPr>
          <p:cNvPr id="3" name="Rectangle 2"/>
          <p:cNvSpPr/>
          <p:nvPr/>
        </p:nvSpPr>
        <p:spPr bwMode="auto">
          <a:xfrm>
            <a:off x="1594800" y="1412776"/>
            <a:ext cx="8892988" cy="2124236"/>
          </a:xfrm>
          <a:prstGeom prst="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Big Data</a:t>
            </a:r>
          </a:p>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rPr>
              <a:t>Big Database</a:t>
            </a: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In-memory computing</a:t>
            </a:r>
          </a:p>
          <a:p>
            <a:pPr marL="0" marR="0" indent="0" algn="l" defTabSz="914400" rtl="0" eaLnBrk="1" fontAlgn="t" latinLnBrk="0" hangingPunct="1">
              <a:lnSpc>
                <a:spcPct val="100000"/>
              </a:lnSpc>
              <a:spcBef>
                <a:spcPct val="0"/>
              </a:spcBef>
              <a:spcAft>
                <a:spcPct val="0"/>
              </a:spcAft>
              <a:buClrTx/>
              <a:buSzTx/>
              <a:buFontTx/>
              <a:buNone/>
              <a:tabLst/>
            </a:pPr>
            <a:r>
              <a:rPr lang="en-US" altLang="zh-CN" sz="1600" dirty="0" smtClean="0">
                <a:latin typeface="+mn-ea"/>
              </a:rPr>
              <a:t>Web Server</a:t>
            </a:r>
          </a:p>
          <a:p>
            <a:pPr marL="0" marR="0" indent="0" algn="l"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a:t>
            </a:r>
            <a:endParaRPr kumimoji="0" lang="zh-CN" altLang="en-US" sz="1600" b="0" i="0" u="none" strike="noStrike" cap="none" normalizeH="0" baseline="0" dirty="0" smtClean="0">
              <a:ln>
                <a:noFill/>
              </a:ln>
              <a:solidFill>
                <a:schemeClr val="tx1"/>
              </a:solidFill>
              <a:effectLst/>
              <a:latin typeface="+mn-ea"/>
            </a:endParaRPr>
          </a:p>
        </p:txBody>
      </p:sp>
      <p:sp>
        <p:nvSpPr>
          <p:cNvPr id="4" name="Rectangle 3"/>
          <p:cNvSpPr/>
          <p:nvPr/>
        </p:nvSpPr>
        <p:spPr bwMode="auto">
          <a:xfrm>
            <a:off x="1594800" y="3753036"/>
            <a:ext cx="8892988" cy="2124236"/>
          </a:xfrm>
          <a:prstGeom prst="rect">
            <a:avLst/>
          </a:prstGeom>
          <a:solidFill>
            <a:schemeClr val="bg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5" name="Rectangle 4"/>
          <p:cNvSpPr/>
          <p:nvPr/>
        </p:nvSpPr>
        <p:spPr bwMode="auto">
          <a:xfrm>
            <a:off x="5610500" y="3338990"/>
            <a:ext cx="1800200" cy="612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数据采集模块</a:t>
            </a:r>
          </a:p>
        </p:txBody>
      </p:sp>
      <p:sp>
        <p:nvSpPr>
          <p:cNvPr id="6" name="Rectangle 5"/>
          <p:cNvSpPr/>
          <p:nvPr/>
        </p:nvSpPr>
        <p:spPr bwMode="auto">
          <a:xfrm>
            <a:off x="8220236" y="2168860"/>
            <a:ext cx="1800200" cy="612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dirty="0">
                <a:latin typeface="+mn-ea"/>
              </a:rPr>
              <a:t>负载学习模块</a:t>
            </a:r>
          </a:p>
        </p:txBody>
      </p:sp>
      <p:sp>
        <p:nvSpPr>
          <p:cNvPr id="7" name="Rectangle 6"/>
          <p:cNvSpPr/>
          <p:nvPr/>
        </p:nvSpPr>
        <p:spPr bwMode="auto">
          <a:xfrm>
            <a:off x="8220236" y="4509120"/>
            <a:ext cx="1800200" cy="612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dirty="0">
                <a:latin typeface="+mn-ea"/>
              </a:rPr>
              <a:t>感知决策模块</a:t>
            </a:r>
          </a:p>
        </p:txBody>
      </p:sp>
      <p:sp>
        <p:nvSpPr>
          <p:cNvPr id="8" name="TextBox 7"/>
          <p:cNvSpPr txBox="1"/>
          <p:nvPr/>
        </p:nvSpPr>
        <p:spPr bwMode="auto">
          <a:xfrm>
            <a:off x="3281239" y="2690040"/>
            <a:ext cx="1152128"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smtClean="0">
                <a:latin typeface="+mn-ea"/>
              </a:rPr>
              <a:t>历史负载数据</a:t>
            </a:r>
          </a:p>
        </p:txBody>
      </p:sp>
      <p:sp>
        <p:nvSpPr>
          <p:cNvPr id="9" name="TextBox 8"/>
          <p:cNvSpPr txBox="1"/>
          <p:nvPr/>
        </p:nvSpPr>
        <p:spPr bwMode="auto">
          <a:xfrm>
            <a:off x="3287688" y="3951058"/>
            <a:ext cx="1152128" cy="64265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800" dirty="0">
                <a:latin typeface="+mn-ea"/>
              </a:rPr>
              <a:t>实时</a:t>
            </a:r>
            <a:r>
              <a:rPr lang="zh-CN" altLang="en-US" sz="1800" dirty="0" smtClean="0">
                <a:latin typeface="+mn-ea"/>
              </a:rPr>
              <a:t>负载数据</a:t>
            </a:r>
          </a:p>
        </p:txBody>
      </p:sp>
      <p:cxnSp>
        <p:nvCxnSpPr>
          <p:cNvPr id="10" name="Curved Connector 9"/>
          <p:cNvCxnSpPr/>
          <p:nvPr/>
        </p:nvCxnSpPr>
        <p:spPr bwMode="auto">
          <a:xfrm>
            <a:off x="2315580" y="2485725"/>
            <a:ext cx="965659" cy="367211"/>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1" name="Curved Connector 10"/>
          <p:cNvCxnSpPr>
            <a:endCxn id="5" idx="1"/>
          </p:cNvCxnSpPr>
          <p:nvPr/>
        </p:nvCxnSpPr>
        <p:spPr bwMode="auto">
          <a:xfrm>
            <a:off x="4433367" y="3068960"/>
            <a:ext cx="1177133" cy="57606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endCxn id="5" idx="1"/>
          </p:cNvCxnSpPr>
          <p:nvPr/>
        </p:nvCxnSpPr>
        <p:spPr bwMode="auto">
          <a:xfrm flipV="1">
            <a:off x="4439816" y="3645024"/>
            <a:ext cx="1170684" cy="57606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3" name="Elbow Connector 12"/>
          <p:cNvCxnSpPr>
            <a:stCxn id="5" idx="0"/>
            <a:endCxn id="6" idx="1"/>
          </p:cNvCxnSpPr>
          <p:nvPr/>
        </p:nvCxnSpPr>
        <p:spPr bwMode="auto">
          <a:xfrm rot="5400000" flipH="1" flipV="1">
            <a:off x="6933370" y="2052124"/>
            <a:ext cx="864096" cy="170963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 name="Elbow Connector 13"/>
          <p:cNvCxnSpPr>
            <a:stCxn id="5" idx="2"/>
            <a:endCxn id="7" idx="1"/>
          </p:cNvCxnSpPr>
          <p:nvPr/>
        </p:nvCxnSpPr>
        <p:spPr bwMode="auto">
          <a:xfrm rot="16200000" flipH="1">
            <a:off x="6933370" y="3528288"/>
            <a:ext cx="864096" cy="170963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p:cNvCxnSpPr>
            <a:stCxn id="6" idx="2"/>
            <a:endCxn id="7" idx="0"/>
          </p:cNvCxnSpPr>
          <p:nvPr/>
        </p:nvCxnSpPr>
        <p:spPr bwMode="auto">
          <a:xfrm>
            <a:off x="9120336" y="2780928"/>
            <a:ext cx="0" cy="17281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p:cNvSpPr txBox="1"/>
          <p:nvPr/>
        </p:nvSpPr>
        <p:spPr bwMode="auto">
          <a:xfrm>
            <a:off x="6510600" y="2041002"/>
            <a:ext cx="149846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离线数据采集</a:t>
            </a:r>
          </a:p>
        </p:txBody>
      </p:sp>
      <p:sp>
        <p:nvSpPr>
          <p:cNvPr id="17" name="TextBox 16"/>
          <p:cNvSpPr txBox="1"/>
          <p:nvPr/>
        </p:nvSpPr>
        <p:spPr bwMode="auto">
          <a:xfrm>
            <a:off x="8954021" y="1807284"/>
            <a:ext cx="106641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离线训练</a:t>
            </a:r>
          </a:p>
        </p:txBody>
      </p:sp>
      <p:sp>
        <p:nvSpPr>
          <p:cNvPr id="18" name="TextBox 17"/>
          <p:cNvSpPr txBox="1"/>
          <p:nvPr/>
        </p:nvSpPr>
        <p:spPr bwMode="auto">
          <a:xfrm>
            <a:off x="8958919" y="5219226"/>
            <a:ext cx="1066415"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在线决策</a:t>
            </a:r>
          </a:p>
        </p:txBody>
      </p:sp>
      <p:sp>
        <p:nvSpPr>
          <p:cNvPr id="19" name="TextBox 18"/>
          <p:cNvSpPr txBox="1"/>
          <p:nvPr/>
        </p:nvSpPr>
        <p:spPr bwMode="auto">
          <a:xfrm>
            <a:off x="9027837" y="3068127"/>
            <a:ext cx="1498463"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机器学习模型</a:t>
            </a:r>
          </a:p>
        </p:txBody>
      </p:sp>
      <p:sp>
        <p:nvSpPr>
          <p:cNvPr id="20" name="TextBox 19"/>
          <p:cNvSpPr txBox="1"/>
          <p:nvPr/>
        </p:nvSpPr>
        <p:spPr bwMode="auto">
          <a:xfrm>
            <a:off x="10740970" y="2249868"/>
            <a:ext cx="485095" cy="2969357"/>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en-US" altLang="zh-CN" sz="2000" dirty="0">
                <a:latin typeface="+mn-ea"/>
              </a:rPr>
              <a:t>A-Tune</a:t>
            </a:r>
            <a:r>
              <a:rPr lang="zh-CN" altLang="en-US" sz="2000" dirty="0">
                <a:latin typeface="+mn-ea"/>
              </a:rPr>
              <a:t>智能决策流</a:t>
            </a:r>
            <a:r>
              <a:rPr lang="zh-CN" altLang="en-US" sz="2000" dirty="0" smtClean="0">
                <a:latin typeface="+mn-ea"/>
              </a:rPr>
              <a:t>程图</a:t>
            </a:r>
          </a:p>
        </p:txBody>
      </p:sp>
    </p:spTree>
    <p:extLst>
      <p:ext uri="{BB962C8B-B14F-4D97-AF65-F5344CB8AC3E}">
        <p14:creationId xmlns:p14="http://schemas.microsoft.com/office/powerpoint/2010/main" val="593518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CPU </a:t>
            </a:r>
            <a:r>
              <a:rPr lang="zh-CN" altLang="en-US" dirty="0"/>
              <a:t>调度</a:t>
            </a:r>
          </a:p>
        </p:txBody>
      </p:sp>
      <p:sp>
        <p:nvSpPr>
          <p:cNvPr id="5" name="文本占位符 4"/>
          <p:cNvSpPr>
            <a:spLocks noGrp="1"/>
          </p:cNvSpPr>
          <p:nvPr>
            <p:ph type="body" sz="quarter" idx="10"/>
          </p:nvPr>
        </p:nvSpPr>
        <p:spPr/>
        <p:txBody>
          <a:bodyPr/>
          <a:lstStyle/>
          <a:p>
            <a:r>
              <a:rPr lang="zh-CN" altLang="en-US" dirty="0"/>
              <a:t>操作系统需要合理安排系统中多个进程的执行顺序，使其轮换占用</a:t>
            </a:r>
            <a:r>
              <a:rPr lang="en-US" altLang="zh-CN" dirty="0"/>
              <a:t>CPU</a:t>
            </a:r>
            <a:r>
              <a:rPr lang="zh-CN" altLang="en-US" dirty="0"/>
              <a:t>资源，保证其并发性；</a:t>
            </a:r>
          </a:p>
          <a:p>
            <a:r>
              <a:rPr lang="zh-CN" altLang="en-US" dirty="0"/>
              <a:t>当系统中只有一个</a:t>
            </a:r>
            <a:r>
              <a:rPr lang="en-US" altLang="zh-CN" dirty="0"/>
              <a:t>CPU</a:t>
            </a:r>
            <a:r>
              <a:rPr lang="zh-CN" altLang="en-US" dirty="0"/>
              <a:t>时，只有一个进程会处于执行状态，而其它待运行进程则处于就绪状态。操作系统在必要的时候会中断当前进程的执行，并选择就绪状态中的一个进程让其占用</a:t>
            </a:r>
            <a:r>
              <a:rPr lang="en-US" altLang="zh-CN" dirty="0"/>
              <a:t>CPU</a:t>
            </a:r>
            <a:r>
              <a:rPr lang="zh-CN" altLang="en-US" dirty="0"/>
              <a:t>，这个过程被称为</a:t>
            </a:r>
            <a:r>
              <a:rPr lang="en-US" altLang="zh-CN" b="1" dirty="0"/>
              <a:t>CPU</a:t>
            </a:r>
            <a:r>
              <a:rPr lang="zh-CN" altLang="en-US" b="1" dirty="0"/>
              <a:t>调</a:t>
            </a:r>
            <a:r>
              <a:rPr lang="zh-CN" altLang="en-US" b="1" dirty="0" smtClean="0"/>
              <a:t>度</a:t>
            </a:r>
            <a:r>
              <a:rPr lang="en-US" altLang="zh-CN" dirty="0" smtClean="0"/>
              <a:t>(</a:t>
            </a:r>
            <a:r>
              <a:rPr lang="zh-CN" altLang="en-US" dirty="0" smtClean="0"/>
              <a:t>也</a:t>
            </a:r>
            <a:r>
              <a:rPr lang="zh-CN" altLang="en-US" dirty="0"/>
              <a:t>叫</a:t>
            </a:r>
            <a:r>
              <a:rPr lang="zh-CN" altLang="en-US" b="1" dirty="0"/>
              <a:t>进程调</a:t>
            </a:r>
            <a:r>
              <a:rPr lang="zh-CN" altLang="en-US" b="1" dirty="0" smtClean="0"/>
              <a:t>度</a:t>
            </a:r>
            <a:r>
              <a:rPr lang="en-US" altLang="zh-CN" dirty="0" smtClean="0"/>
              <a:t>)</a:t>
            </a:r>
            <a:r>
              <a:rPr lang="zh-CN" altLang="en-US" dirty="0" smtClean="0"/>
              <a:t>；</a:t>
            </a:r>
            <a:endParaRPr lang="zh-CN" altLang="en-US" dirty="0"/>
          </a:p>
          <a:p>
            <a:r>
              <a:rPr lang="zh-CN" altLang="en-US" dirty="0"/>
              <a:t>完成选择进程任务的程序被称为</a:t>
            </a:r>
            <a:r>
              <a:rPr lang="zh-CN" altLang="en-US" b="1" dirty="0"/>
              <a:t>调度程</a:t>
            </a:r>
            <a:r>
              <a:rPr lang="zh-CN" altLang="en-US" b="1" dirty="0" smtClean="0"/>
              <a:t>序</a:t>
            </a:r>
            <a:r>
              <a:rPr lang="en-US" altLang="zh-CN" dirty="0" smtClean="0"/>
              <a:t>(</a:t>
            </a:r>
            <a:r>
              <a:rPr lang="en-US" altLang="zh-CN" b="1" dirty="0" smtClean="0"/>
              <a:t>Scheduler</a:t>
            </a:r>
            <a:r>
              <a:rPr lang="en-US" altLang="zh-CN" dirty="0" smtClean="0"/>
              <a:t>)</a:t>
            </a:r>
            <a:r>
              <a:rPr lang="zh-CN" altLang="en-US" dirty="0" smtClean="0"/>
              <a:t>。</a:t>
            </a:r>
            <a:r>
              <a:rPr lang="zh-CN" altLang="en-US" dirty="0"/>
              <a:t>调度程序根据</a:t>
            </a:r>
            <a:r>
              <a:rPr lang="zh-CN" altLang="en-US" b="1" dirty="0"/>
              <a:t>调度策</a:t>
            </a:r>
            <a:r>
              <a:rPr lang="zh-CN" altLang="en-US" b="1" dirty="0" smtClean="0"/>
              <a:t>略</a:t>
            </a:r>
            <a:r>
              <a:rPr lang="en-US" altLang="zh-CN" dirty="0" smtClean="0"/>
              <a:t>(</a:t>
            </a:r>
            <a:r>
              <a:rPr lang="en-US" altLang="zh-CN" b="1" dirty="0" smtClean="0"/>
              <a:t>Scheduling Policy</a:t>
            </a:r>
            <a:r>
              <a:rPr lang="en-US" altLang="zh-CN" dirty="0" smtClean="0"/>
              <a:t>)</a:t>
            </a:r>
            <a:r>
              <a:rPr lang="zh-CN" altLang="en-US" dirty="0" smtClean="0"/>
              <a:t>来</a:t>
            </a:r>
            <a:r>
              <a:rPr lang="zh-CN" altLang="en-US" dirty="0"/>
              <a:t>决定在什么时候以什么样的方式选择一个新进程占用</a:t>
            </a:r>
            <a:r>
              <a:rPr lang="en-US" altLang="zh-CN" dirty="0"/>
              <a:t>CPU</a:t>
            </a:r>
            <a:r>
              <a:rPr lang="zh-CN" altLang="en-US" dirty="0"/>
              <a:t>；</a:t>
            </a:r>
          </a:p>
          <a:p>
            <a:r>
              <a:rPr lang="zh-CN" altLang="en-US" dirty="0"/>
              <a:t>当系统中拥有多个</a:t>
            </a:r>
            <a:r>
              <a:rPr lang="en-US" altLang="zh-CN" dirty="0"/>
              <a:t>CPU</a:t>
            </a:r>
            <a:r>
              <a:rPr lang="zh-CN" altLang="en-US" dirty="0"/>
              <a:t>或多核</a:t>
            </a:r>
            <a:r>
              <a:rPr lang="en-US" altLang="zh-CN" dirty="0"/>
              <a:t>CPU</a:t>
            </a:r>
            <a:r>
              <a:rPr lang="zh-CN" altLang="en-US" dirty="0"/>
              <a:t>时，调度程序还要考虑</a:t>
            </a:r>
            <a:r>
              <a:rPr lang="zh-CN" altLang="en-US" dirty="0" smtClean="0"/>
              <a:t>多</a:t>
            </a:r>
            <a:r>
              <a:rPr lang="en-US" altLang="zh-CN" dirty="0" smtClean="0"/>
              <a:t>(</a:t>
            </a:r>
            <a:r>
              <a:rPr lang="zh-CN" altLang="en-US" dirty="0" smtClean="0"/>
              <a:t>核</a:t>
            </a:r>
            <a:r>
              <a:rPr lang="en-US" altLang="zh-CN" dirty="0" smtClean="0"/>
              <a:t>)CPU</a:t>
            </a:r>
            <a:r>
              <a:rPr lang="zh-CN" altLang="en-US" dirty="0"/>
              <a:t>之间的数据共享和数据同步。</a:t>
            </a:r>
          </a:p>
        </p:txBody>
      </p:sp>
    </p:spTree>
    <p:extLst>
      <p:ext uri="{BB962C8B-B14F-4D97-AF65-F5344CB8AC3E}">
        <p14:creationId xmlns:p14="http://schemas.microsoft.com/office/powerpoint/2010/main" val="6565639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智能决策系统</a:t>
            </a:r>
          </a:p>
        </p:txBody>
      </p:sp>
      <p:sp>
        <p:nvSpPr>
          <p:cNvPr id="3" name="Text Placeholder 2"/>
          <p:cNvSpPr>
            <a:spLocks noGrp="1"/>
          </p:cNvSpPr>
          <p:nvPr>
            <p:ph type="body" sz="quarter" idx="10"/>
          </p:nvPr>
        </p:nvSpPr>
        <p:spPr/>
        <p:txBody>
          <a:bodyPr/>
          <a:lstStyle/>
          <a:p>
            <a:r>
              <a:rPr lang="zh-CN" altLang="en-US" dirty="0"/>
              <a:t>智能决策系统基于</a:t>
            </a:r>
            <a:r>
              <a:rPr lang="en-US" altLang="zh-CN" dirty="0"/>
              <a:t>openEuler</a:t>
            </a:r>
            <a:r>
              <a:rPr lang="zh-CN" altLang="en-US" dirty="0"/>
              <a:t>的实时负载数据，识别负载特征并调整系统相关参数。其主要包含数据采集模块、负载学习模块和感知决策模块，并包括离线训练阶段和在线决策阶段；</a:t>
            </a:r>
          </a:p>
          <a:p>
            <a:pPr lvl="1"/>
            <a:r>
              <a:rPr lang="zh-CN" altLang="en-US" dirty="0"/>
              <a:t>在离线训练阶段，智能决策系统通过数据采集模块，收集</a:t>
            </a:r>
            <a:r>
              <a:rPr lang="en-US" altLang="zh-CN" dirty="0"/>
              <a:t>openEuler</a:t>
            </a:r>
            <a:r>
              <a:rPr lang="zh-CN" altLang="en-US" dirty="0"/>
              <a:t>中不同业务场景运行时的历史负载数据，整理为有监督的离线负载数据集。负载学习模块则在离线负载数据集的基础上，进行聚类分析及业务负载特征分类训练，生成对应的机器学习模型，并将不同类型的负载映射到其最优的系统参数配置；</a:t>
            </a:r>
          </a:p>
          <a:p>
            <a:pPr lvl="1"/>
            <a:r>
              <a:rPr lang="zh-CN" altLang="en-US" dirty="0"/>
              <a:t>在在线决策阶段，智能决策系统首先通过数据采集模块采集操作系统当前的实时负载数据，并根据维度将数据整理为若干组在线数据样本。感知决策模块将在线数据样本作为机器学习模型的输入，推理出当前系统负载的聚类、分类结果，并识别出业务负载的瓶颈点，根据业务当前的负载瓶颈点及类型，来调节对应的操作系统参数。</a:t>
            </a:r>
          </a:p>
        </p:txBody>
      </p:sp>
    </p:spTree>
    <p:extLst>
      <p:ext uri="{BB962C8B-B14F-4D97-AF65-F5344CB8AC3E}">
        <p14:creationId xmlns:p14="http://schemas.microsoft.com/office/powerpoint/2010/main" val="18228132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负载学习模块的处理流程</a:t>
            </a:r>
          </a:p>
        </p:txBody>
      </p:sp>
      <p:sp>
        <p:nvSpPr>
          <p:cNvPr id="3" name="Rectangle 2"/>
          <p:cNvSpPr/>
          <p:nvPr/>
        </p:nvSpPr>
        <p:spPr bwMode="auto">
          <a:xfrm>
            <a:off x="3035660" y="3248980"/>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数据标准化</a:t>
            </a:r>
          </a:p>
        </p:txBody>
      </p:sp>
      <p:sp>
        <p:nvSpPr>
          <p:cNvPr id="4" name="Rectangle 3"/>
          <p:cNvSpPr/>
          <p:nvPr/>
        </p:nvSpPr>
        <p:spPr bwMode="auto">
          <a:xfrm>
            <a:off x="3035660" y="3753036"/>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敏感性分析</a:t>
            </a:r>
          </a:p>
        </p:txBody>
      </p:sp>
      <p:sp>
        <p:nvSpPr>
          <p:cNvPr id="5" name="Rectangle 4"/>
          <p:cNvSpPr/>
          <p:nvPr/>
        </p:nvSpPr>
        <p:spPr bwMode="auto">
          <a:xfrm>
            <a:off x="3035660" y="2744924"/>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样本均衡</a:t>
            </a:r>
          </a:p>
        </p:txBody>
      </p:sp>
      <p:sp>
        <p:nvSpPr>
          <p:cNvPr id="6" name="Rectangle 5"/>
          <p:cNvSpPr/>
          <p:nvPr/>
        </p:nvSpPr>
        <p:spPr bwMode="auto">
          <a:xfrm>
            <a:off x="3035660" y="224086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缺省值处理</a:t>
            </a:r>
          </a:p>
        </p:txBody>
      </p:sp>
      <p:sp>
        <p:nvSpPr>
          <p:cNvPr id="7" name="Rectangle 6"/>
          <p:cNvSpPr/>
          <p:nvPr/>
        </p:nvSpPr>
        <p:spPr bwMode="auto">
          <a:xfrm>
            <a:off x="3035660" y="425709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特征选择</a:t>
            </a:r>
          </a:p>
        </p:txBody>
      </p:sp>
      <p:sp>
        <p:nvSpPr>
          <p:cNvPr id="8" name="Rectangle 7"/>
          <p:cNvSpPr/>
          <p:nvPr/>
        </p:nvSpPr>
        <p:spPr bwMode="auto">
          <a:xfrm>
            <a:off x="5610500" y="299695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数据标准化</a:t>
            </a:r>
          </a:p>
        </p:txBody>
      </p:sp>
      <p:sp>
        <p:nvSpPr>
          <p:cNvPr id="9" name="Rectangle 8"/>
          <p:cNvSpPr/>
          <p:nvPr/>
        </p:nvSpPr>
        <p:spPr bwMode="auto">
          <a:xfrm>
            <a:off x="8185340" y="350157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随机森林</a:t>
            </a:r>
          </a:p>
        </p:txBody>
      </p:sp>
      <p:sp>
        <p:nvSpPr>
          <p:cNvPr id="10" name="Rectangle 9"/>
          <p:cNvSpPr/>
          <p:nvPr/>
        </p:nvSpPr>
        <p:spPr bwMode="auto">
          <a:xfrm>
            <a:off x="5610500" y="350100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敏感性分析</a:t>
            </a:r>
          </a:p>
        </p:txBody>
      </p:sp>
      <p:sp>
        <p:nvSpPr>
          <p:cNvPr id="11" name="Rectangle 10"/>
          <p:cNvSpPr/>
          <p:nvPr/>
        </p:nvSpPr>
        <p:spPr bwMode="auto">
          <a:xfrm>
            <a:off x="8185340" y="299695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mn-ea"/>
              </a:rPr>
              <a:t>XGBoost</a:t>
            </a:r>
            <a:endParaRPr kumimoji="0" lang="zh-CN" altLang="en-US" sz="1800" b="0" i="0" u="none" strike="noStrike" cap="none" normalizeH="0" baseline="0" dirty="0" smtClean="0">
              <a:ln>
                <a:noFill/>
              </a:ln>
              <a:solidFill>
                <a:schemeClr val="tx1"/>
              </a:solidFill>
              <a:effectLst/>
              <a:latin typeface="+mn-ea"/>
            </a:endParaRPr>
          </a:p>
        </p:txBody>
      </p:sp>
      <p:sp>
        <p:nvSpPr>
          <p:cNvPr id="12" name="Rectangle 11"/>
          <p:cNvSpPr/>
          <p:nvPr/>
        </p:nvSpPr>
        <p:spPr bwMode="auto">
          <a:xfrm>
            <a:off x="8185340" y="2492326"/>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支持向量机</a:t>
            </a:r>
          </a:p>
        </p:txBody>
      </p:sp>
      <p:sp>
        <p:nvSpPr>
          <p:cNvPr id="13" name="Rectangle 12"/>
          <p:cNvSpPr/>
          <p:nvPr/>
        </p:nvSpPr>
        <p:spPr bwMode="auto">
          <a:xfrm>
            <a:off x="8188539" y="399878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LSTM</a:t>
            </a:r>
            <a:endParaRPr kumimoji="0" lang="zh-CN" altLang="en-US" sz="1800"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5616898" y="3998788"/>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特征选择</a:t>
            </a:r>
          </a:p>
        </p:txBody>
      </p:sp>
      <p:sp>
        <p:nvSpPr>
          <p:cNvPr id="15" name="Rectangle 14"/>
          <p:cNvSpPr/>
          <p:nvPr/>
        </p:nvSpPr>
        <p:spPr bwMode="auto">
          <a:xfrm>
            <a:off x="5618796" y="2499172"/>
            <a:ext cx="1800200"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样本均衡</a:t>
            </a:r>
          </a:p>
        </p:txBody>
      </p:sp>
      <p:sp>
        <p:nvSpPr>
          <p:cNvPr id="16" name="Right Arrow 15"/>
          <p:cNvSpPr/>
          <p:nvPr/>
        </p:nvSpPr>
        <p:spPr bwMode="auto">
          <a:xfrm>
            <a:off x="4889866" y="3248980"/>
            <a:ext cx="666628" cy="504056"/>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17" name="Right Arrow 16"/>
          <p:cNvSpPr/>
          <p:nvPr/>
        </p:nvSpPr>
        <p:spPr bwMode="auto">
          <a:xfrm>
            <a:off x="7464706" y="3248980"/>
            <a:ext cx="666628" cy="504056"/>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18" name="Right Arrow 17"/>
          <p:cNvSpPr/>
          <p:nvPr/>
        </p:nvSpPr>
        <p:spPr bwMode="auto">
          <a:xfrm>
            <a:off x="1433482" y="3228975"/>
            <a:ext cx="1548172" cy="524061"/>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离线数据采集</a:t>
            </a:r>
          </a:p>
        </p:txBody>
      </p:sp>
      <p:sp>
        <p:nvSpPr>
          <p:cNvPr id="19" name="TextBox 18"/>
          <p:cNvSpPr txBox="1"/>
          <p:nvPr/>
        </p:nvSpPr>
        <p:spPr bwMode="auto">
          <a:xfrm>
            <a:off x="3395700" y="1773411"/>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数</a:t>
            </a:r>
            <a:r>
              <a:rPr lang="zh-CN" altLang="en-US" sz="1600" dirty="0" smtClean="0">
                <a:latin typeface="+mn-ea"/>
              </a:rPr>
              <a:t>据处理</a:t>
            </a:r>
          </a:p>
        </p:txBody>
      </p:sp>
      <p:sp>
        <p:nvSpPr>
          <p:cNvPr id="20" name="TextBox 19"/>
          <p:cNvSpPr txBox="1"/>
          <p:nvPr/>
        </p:nvSpPr>
        <p:spPr bwMode="auto">
          <a:xfrm>
            <a:off x="5879976" y="1773411"/>
            <a:ext cx="126014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瓶颈点聚类</a:t>
            </a:r>
          </a:p>
        </p:txBody>
      </p:sp>
      <p:sp>
        <p:nvSpPr>
          <p:cNvPr id="21" name="TextBox 20"/>
          <p:cNvSpPr txBox="1"/>
          <p:nvPr/>
        </p:nvSpPr>
        <p:spPr bwMode="auto">
          <a:xfrm>
            <a:off x="8320355" y="1773410"/>
            <a:ext cx="153017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负</a:t>
            </a:r>
            <a:r>
              <a:rPr lang="zh-CN" altLang="en-US" sz="1600" dirty="0" smtClean="0">
                <a:latin typeface="+mn-ea"/>
              </a:rPr>
              <a:t>载特征分类</a:t>
            </a:r>
          </a:p>
        </p:txBody>
      </p:sp>
      <p:sp>
        <p:nvSpPr>
          <p:cNvPr id="22" name="TextBox 21"/>
          <p:cNvSpPr txBox="1"/>
          <p:nvPr/>
        </p:nvSpPr>
        <p:spPr bwMode="auto">
          <a:xfrm>
            <a:off x="10298374" y="2034603"/>
            <a:ext cx="485095" cy="2907323"/>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zh-CN" altLang="en-US" sz="2000" dirty="0">
                <a:latin typeface="+mn-ea"/>
              </a:rPr>
              <a:t>负载学习模块的处理流程</a:t>
            </a:r>
            <a:endParaRPr lang="zh-CN" altLang="en-US" sz="2000" dirty="0" smtClean="0">
              <a:latin typeface="+mn-ea"/>
            </a:endParaRPr>
          </a:p>
        </p:txBody>
      </p:sp>
    </p:spTree>
    <p:extLst>
      <p:ext uri="{BB962C8B-B14F-4D97-AF65-F5344CB8AC3E}">
        <p14:creationId xmlns:p14="http://schemas.microsoft.com/office/powerpoint/2010/main" val="27584743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负载学习模块</a:t>
            </a:r>
          </a:p>
        </p:txBody>
      </p:sp>
      <p:sp>
        <p:nvSpPr>
          <p:cNvPr id="3" name="Text Placeholder 2"/>
          <p:cNvSpPr>
            <a:spLocks noGrp="1"/>
          </p:cNvSpPr>
          <p:nvPr>
            <p:ph type="body" sz="quarter" idx="10"/>
          </p:nvPr>
        </p:nvSpPr>
        <p:spPr/>
        <p:txBody>
          <a:bodyPr/>
          <a:lstStyle/>
          <a:p>
            <a:r>
              <a:rPr lang="zh-CN" altLang="en-US" dirty="0"/>
              <a:t>负载学习模块实现数据处理、负载瓶颈点识别聚类和负载特征分类建模三项功能；</a:t>
            </a:r>
          </a:p>
          <a:p>
            <a:pPr lvl="1"/>
            <a:r>
              <a:rPr lang="zh-CN" altLang="en-US" dirty="0"/>
              <a:t>数据处理：经过数据预处理、统计分析、特征选择，建立可供训练学习的标准数据集；</a:t>
            </a:r>
          </a:p>
          <a:p>
            <a:pPr lvl="1"/>
            <a:r>
              <a:rPr lang="zh-CN" altLang="en-US" dirty="0"/>
              <a:t>瓶颈点聚类：根据操作系统中不同的资源维度进行瓶颈点聚类分析；</a:t>
            </a:r>
          </a:p>
          <a:p>
            <a:pPr lvl="1"/>
            <a:r>
              <a:rPr lang="zh-CN" altLang="en-US" dirty="0"/>
              <a:t>负载特征分类：基于聚类分析结果建立负载特征分类模型。</a:t>
            </a:r>
          </a:p>
        </p:txBody>
      </p:sp>
    </p:spTree>
    <p:extLst>
      <p:ext uri="{BB962C8B-B14F-4D97-AF65-F5344CB8AC3E}">
        <p14:creationId xmlns:p14="http://schemas.microsoft.com/office/powerpoint/2010/main" val="17661420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操作系统的软硬件资源全局视角</a:t>
            </a:r>
          </a:p>
        </p:txBody>
      </p:sp>
      <p:sp>
        <p:nvSpPr>
          <p:cNvPr id="3" name="Rectangle 2"/>
          <p:cNvSpPr/>
          <p:nvPr/>
        </p:nvSpPr>
        <p:spPr bwMode="auto">
          <a:xfrm>
            <a:off x="3432812" y="3293368"/>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网络控制器</a:t>
            </a:r>
          </a:p>
        </p:txBody>
      </p:sp>
      <p:sp>
        <p:nvSpPr>
          <p:cNvPr id="4" name="Rectangle 3"/>
          <p:cNvSpPr/>
          <p:nvPr/>
        </p:nvSpPr>
        <p:spPr bwMode="auto">
          <a:xfrm>
            <a:off x="5934536" y="3293368"/>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endParaRPr kumimoji="0" lang="zh-CN" altLang="en-US" sz="1800" b="0" i="0" u="none" strike="noStrike" cap="none" normalizeH="0" baseline="0" dirty="0" smtClean="0">
              <a:ln>
                <a:noFill/>
              </a:ln>
              <a:solidFill>
                <a:schemeClr val="tx1"/>
              </a:solidFill>
              <a:effectLst/>
              <a:latin typeface="+mn-ea"/>
            </a:endParaRPr>
          </a:p>
        </p:txBody>
      </p:sp>
      <p:sp>
        <p:nvSpPr>
          <p:cNvPr id="5" name="Rectangle 4"/>
          <p:cNvSpPr/>
          <p:nvPr/>
        </p:nvSpPr>
        <p:spPr bwMode="auto">
          <a:xfrm>
            <a:off x="8148228" y="3293368"/>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I/O</a:t>
            </a:r>
            <a:r>
              <a:rPr kumimoji="0" lang="zh-CN" altLang="en-US" sz="1800" b="0" i="0" u="none" strike="noStrike" cap="none" normalizeH="0" baseline="0" dirty="0" smtClean="0">
                <a:ln>
                  <a:noFill/>
                </a:ln>
                <a:solidFill>
                  <a:schemeClr val="tx1"/>
                </a:solidFill>
                <a:effectLst/>
                <a:latin typeface="+mn-ea"/>
              </a:rPr>
              <a:t>控制器</a:t>
            </a:r>
          </a:p>
        </p:txBody>
      </p:sp>
      <p:sp>
        <p:nvSpPr>
          <p:cNvPr id="6" name="Rectangle 5"/>
          <p:cNvSpPr/>
          <p:nvPr/>
        </p:nvSpPr>
        <p:spPr bwMode="auto">
          <a:xfrm>
            <a:off x="5790520" y="4257092"/>
            <a:ext cx="144016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内存控制器</a:t>
            </a:r>
          </a:p>
        </p:txBody>
      </p:sp>
      <p:sp>
        <p:nvSpPr>
          <p:cNvPr id="7" name="Rectangle 6"/>
          <p:cNvSpPr/>
          <p:nvPr/>
        </p:nvSpPr>
        <p:spPr bwMode="auto">
          <a:xfrm>
            <a:off x="6177840" y="5220816"/>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内存</a:t>
            </a:r>
          </a:p>
        </p:txBody>
      </p:sp>
      <p:sp>
        <p:nvSpPr>
          <p:cNvPr id="8" name="Rectangle 7"/>
          <p:cNvSpPr/>
          <p:nvPr/>
        </p:nvSpPr>
        <p:spPr bwMode="auto">
          <a:xfrm>
            <a:off x="8148228"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磁盘</a:t>
            </a:r>
          </a:p>
        </p:txBody>
      </p:sp>
      <p:sp>
        <p:nvSpPr>
          <p:cNvPr id="9" name="Rectangle 8"/>
          <p:cNvSpPr/>
          <p:nvPr/>
        </p:nvSpPr>
        <p:spPr bwMode="auto">
          <a:xfrm>
            <a:off x="8922868"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磁盘</a:t>
            </a:r>
          </a:p>
        </p:txBody>
      </p:sp>
      <p:sp>
        <p:nvSpPr>
          <p:cNvPr id="10" name="Rectangle 9"/>
          <p:cNvSpPr/>
          <p:nvPr/>
        </p:nvSpPr>
        <p:spPr bwMode="auto">
          <a:xfrm>
            <a:off x="4207452"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端口</a:t>
            </a:r>
          </a:p>
        </p:txBody>
      </p:sp>
      <p:sp>
        <p:nvSpPr>
          <p:cNvPr id="11" name="Rectangle 10"/>
          <p:cNvSpPr/>
          <p:nvPr/>
        </p:nvSpPr>
        <p:spPr bwMode="auto">
          <a:xfrm>
            <a:off x="3415918" y="4257092"/>
            <a:ext cx="665520"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端口</a:t>
            </a:r>
          </a:p>
        </p:txBody>
      </p:sp>
      <p:sp>
        <p:nvSpPr>
          <p:cNvPr id="12" name="Rectangle 11"/>
          <p:cNvSpPr/>
          <p:nvPr/>
        </p:nvSpPr>
        <p:spPr bwMode="auto">
          <a:xfrm>
            <a:off x="8436260" y="1902254"/>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文件</a:t>
            </a:r>
          </a:p>
        </p:txBody>
      </p:sp>
      <p:sp>
        <p:nvSpPr>
          <p:cNvPr id="13" name="Rectangle 12"/>
          <p:cNvSpPr/>
          <p:nvPr/>
        </p:nvSpPr>
        <p:spPr bwMode="auto">
          <a:xfrm>
            <a:off x="6989030" y="1902254"/>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a:latin typeface="+mn-ea"/>
              </a:rPr>
              <a:t>中断</a:t>
            </a:r>
            <a:endParaRPr kumimoji="0" lang="zh-CN" altLang="en-US" sz="1800"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5541800" y="1902254"/>
            <a:ext cx="1152128" cy="5400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latin typeface="+mn-ea"/>
              </a:rPr>
              <a:t>任务</a:t>
            </a:r>
            <a:endParaRPr kumimoji="0" lang="zh-CN" altLang="en-US" sz="1800" b="0" i="0" u="none" strike="noStrike" cap="none" normalizeH="0" baseline="0" dirty="0" smtClean="0">
              <a:ln>
                <a:noFill/>
              </a:ln>
              <a:solidFill>
                <a:schemeClr val="tx1"/>
              </a:solidFill>
              <a:effectLst/>
              <a:latin typeface="+mn-ea"/>
            </a:endParaRPr>
          </a:p>
        </p:txBody>
      </p:sp>
      <p:cxnSp>
        <p:nvCxnSpPr>
          <p:cNvPr id="15" name="Straight Connector 14"/>
          <p:cNvCxnSpPr/>
          <p:nvPr/>
        </p:nvCxnSpPr>
        <p:spPr bwMode="auto">
          <a:xfrm>
            <a:off x="1434036" y="2864591"/>
            <a:ext cx="8712968" cy="38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 name="TextBox 15"/>
          <p:cNvSpPr txBox="1"/>
          <p:nvPr/>
        </p:nvSpPr>
        <p:spPr bwMode="auto">
          <a:xfrm>
            <a:off x="1703512" y="2203767"/>
            <a:ext cx="11161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smtClean="0">
                <a:latin typeface="+mn-ea"/>
              </a:rPr>
              <a:t>软件资源</a:t>
            </a:r>
          </a:p>
        </p:txBody>
      </p:sp>
      <p:sp>
        <p:nvSpPr>
          <p:cNvPr id="17" name="TextBox 16"/>
          <p:cNvSpPr txBox="1"/>
          <p:nvPr/>
        </p:nvSpPr>
        <p:spPr bwMode="auto">
          <a:xfrm>
            <a:off x="1703512" y="3282216"/>
            <a:ext cx="111612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800" dirty="0">
                <a:latin typeface="+mn-ea"/>
              </a:rPr>
              <a:t>硬件</a:t>
            </a:r>
            <a:r>
              <a:rPr lang="zh-CN" altLang="en-US" sz="1800" dirty="0" smtClean="0">
                <a:latin typeface="+mn-ea"/>
              </a:rPr>
              <a:t>资源</a:t>
            </a:r>
          </a:p>
        </p:txBody>
      </p:sp>
      <p:sp>
        <p:nvSpPr>
          <p:cNvPr id="18" name="TextBox 17"/>
          <p:cNvSpPr txBox="1"/>
          <p:nvPr/>
        </p:nvSpPr>
        <p:spPr bwMode="auto">
          <a:xfrm>
            <a:off x="10442106" y="1902254"/>
            <a:ext cx="485095" cy="3975018"/>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zh-CN" altLang="en-US" sz="2000" dirty="0">
                <a:latin typeface="+mn-ea"/>
              </a:rPr>
              <a:t>操作系统的软硬件资源全局视</a:t>
            </a:r>
            <a:r>
              <a:rPr lang="zh-CN" altLang="en-US" sz="2000" dirty="0" smtClean="0">
                <a:latin typeface="+mn-ea"/>
              </a:rPr>
              <a:t>角图</a:t>
            </a:r>
          </a:p>
        </p:txBody>
      </p:sp>
      <p:cxnSp>
        <p:nvCxnSpPr>
          <p:cNvPr id="19" name="Straight Connector 18"/>
          <p:cNvCxnSpPr>
            <a:stCxn id="4" idx="2"/>
            <a:endCxn id="6" idx="0"/>
          </p:cNvCxnSpPr>
          <p:nvPr/>
        </p:nvCxnSpPr>
        <p:spPr bwMode="auto">
          <a:xfrm>
            <a:off x="6510600" y="3833428"/>
            <a:ext cx="0" cy="4236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6" idx="2"/>
            <a:endCxn id="7" idx="0"/>
          </p:cNvCxnSpPr>
          <p:nvPr/>
        </p:nvCxnSpPr>
        <p:spPr bwMode="auto">
          <a:xfrm>
            <a:off x="6510600" y="4797152"/>
            <a:ext cx="0" cy="4236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p:cNvCxnSpPr>
            <a:stCxn id="3" idx="3"/>
            <a:endCxn id="4" idx="1"/>
          </p:cNvCxnSpPr>
          <p:nvPr/>
        </p:nvCxnSpPr>
        <p:spPr bwMode="auto">
          <a:xfrm>
            <a:off x="4872972" y="3563398"/>
            <a:ext cx="10615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4" idx="3"/>
            <a:endCxn id="5" idx="1"/>
          </p:cNvCxnSpPr>
          <p:nvPr/>
        </p:nvCxnSpPr>
        <p:spPr bwMode="auto">
          <a:xfrm>
            <a:off x="7086664" y="3563398"/>
            <a:ext cx="10615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Curved Connector 22"/>
          <p:cNvCxnSpPr>
            <a:stCxn id="5" idx="2"/>
            <a:endCxn id="9" idx="0"/>
          </p:cNvCxnSpPr>
          <p:nvPr/>
        </p:nvCxnSpPr>
        <p:spPr bwMode="auto">
          <a:xfrm rot="16200000" flipH="1">
            <a:off x="8850136" y="3851600"/>
            <a:ext cx="423664" cy="38732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 name="Curved Connector 23"/>
          <p:cNvCxnSpPr>
            <a:stCxn id="5" idx="2"/>
            <a:endCxn id="8" idx="0"/>
          </p:cNvCxnSpPr>
          <p:nvPr/>
        </p:nvCxnSpPr>
        <p:spPr bwMode="auto">
          <a:xfrm rot="5400000">
            <a:off x="8462816" y="3851600"/>
            <a:ext cx="423664" cy="38732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5" name="Curved Connector 24"/>
          <p:cNvCxnSpPr>
            <a:stCxn id="3" idx="2"/>
            <a:endCxn id="11" idx="0"/>
          </p:cNvCxnSpPr>
          <p:nvPr/>
        </p:nvCxnSpPr>
        <p:spPr bwMode="auto">
          <a:xfrm rot="5400000">
            <a:off x="3738953" y="3843153"/>
            <a:ext cx="423664" cy="40421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6" name="Curved Connector 25"/>
          <p:cNvCxnSpPr>
            <a:stCxn id="3" idx="2"/>
            <a:endCxn id="10" idx="0"/>
          </p:cNvCxnSpPr>
          <p:nvPr/>
        </p:nvCxnSpPr>
        <p:spPr bwMode="auto">
          <a:xfrm rot="16200000" flipH="1">
            <a:off x="4134720" y="3851600"/>
            <a:ext cx="423664" cy="387320"/>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758091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负载学习模块的数据处理</a:t>
            </a:r>
          </a:p>
        </p:txBody>
      </p:sp>
      <p:sp>
        <p:nvSpPr>
          <p:cNvPr id="3" name="Text Placeholder 2"/>
          <p:cNvSpPr>
            <a:spLocks noGrp="1"/>
          </p:cNvSpPr>
          <p:nvPr>
            <p:ph type="body" sz="quarter" idx="10"/>
          </p:nvPr>
        </p:nvSpPr>
        <p:spPr/>
        <p:txBody>
          <a:bodyPr/>
          <a:lstStyle/>
          <a:p>
            <a:r>
              <a:rPr lang="en-US" altLang="zh-CN" dirty="0"/>
              <a:t>openEuler</a:t>
            </a:r>
            <a:r>
              <a:rPr lang="zh-CN" altLang="en-US" dirty="0"/>
              <a:t>上运行的常见业务场景包括大数据、内存密集型计算、数据库、网络服务器等；</a:t>
            </a:r>
          </a:p>
          <a:p>
            <a:r>
              <a:rPr lang="zh-CN" altLang="en-US" dirty="0"/>
              <a:t>负载学习模块将从软件资源和硬件资源两个角度，收集不同业务在运行过程中所涉及的特征以及具体生命周期数据；</a:t>
            </a:r>
          </a:p>
          <a:p>
            <a:r>
              <a:rPr lang="zh-CN" altLang="en-US" dirty="0"/>
              <a:t>数据样本集涉及的主要特征维度包括</a:t>
            </a:r>
            <a:r>
              <a:rPr lang="en-US" altLang="zh-CN" dirty="0"/>
              <a:t>CPU</a:t>
            </a:r>
            <a:r>
              <a:rPr lang="zh-CN" altLang="en-US" dirty="0"/>
              <a:t>、内存、网络等资源的利用率、饱和度及性能等数据。</a:t>
            </a:r>
          </a:p>
        </p:txBody>
      </p:sp>
    </p:spTree>
    <p:extLst>
      <p:ext uri="{BB962C8B-B14F-4D97-AF65-F5344CB8AC3E}">
        <p14:creationId xmlns:p14="http://schemas.microsoft.com/office/powerpoint/2010/main" val="19215681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数据采集维度及主要内容</a:t>
            </a:r>
          </a:p>
        </p:txBody>
      </p:sp>
      <p:graphicFrame>
        <p:nvGraphicFramePr>
          <p:cNvPr id="5" name="Table 4"/>
          <p:cNvGraphicFramePr>
            <a:graphicFrameLocks noGrp="1"/>
          </p:cNvGraphicFramePr>
          <p:nvPr>
            <p:extLst>
              <p:ext uri="{D42A27DB-BD31-4B8C-83A1-F6EECF244321}">
                <p14:modId xmlns:p14="http://schemas.microsoft.com/office/powerpoint/2010/main" val="2424467418"/>
              </p:ext>
            </p:extLst>
          </p:nvPr>
        </p:nvGraphicFramePr>
        <p:xfrm>
          <a:off x="1603133" y="2166815"/>
          <a:ext cx="9388712" cy="3973004"/>
        </p:xfrm>
        <a:graphic>
          <a:graphicData uri="http://schemas.openxmlformats.org/drawingml/2006/table">
            <a:tbl>
              <a:tblPr firstRow="1" bandRow="1">
                <a:tableStyleId>{21E4AEA4-8DFA-4A89-87EB-49C32662AFE0}</a:tableStyleId>
              </a:tblPr>
              <a:tblGrid>
                <a:gridCol w="1581171"/>
                <a:gridCol w="1871482"/>
                <a:gridCol w="5936059"/>
              </a:tblGrid>
              <a:tr h="374231">
                <a:tc>
                  <a:txBody>
                    <a:bodyPr/>
                    <a:lstStyle/>
                    <a:p>
                      <a:pPr algn="ctr"/>
                      <a:r>
                        <a:rPr lang="zh-CN" altLang="en-US" dirty="0" smtClean="0"/>
                        <a:t>资源</a:t>
                      </a:r>
                      <a:endParaRPr lang="zh-CN" altLang="en-US" dirty="0"/>
                    </a:p>
                  </a:txBody>
                  <a:tcPr anchor="ctr"/>
                </a:tc>
                <a:tc>
                  <a:txBody>
                    <a:bodyPr/>
                    <a:lstStyle/>
                    <a:p>
                      <a:pPr algn="ctr"/>
                      <a:r>
                        <a:rPr lang="zh-CN" altLang="en-US" dirty="0" smtClean="0"/>
                        <a:t>类型</a:t>
                      </a:r>
                      <a:endParaRPr lang="zh-CN" altLang="en-US" dirty="0"/>
                    </a:p>
                  </a:txBody>
                  <a:tcPr anchor="ctr"/>
                </a:tc>
                <a:tc>
                  <a:txBody>
                    <a:bodyPr/>
                    <a:lstStyle/>
                    <a:p>
                      <a:pPr algn="ctr"/>
                      <a:r>
                        <a:rPr lang="zh-CN" altLang="en-US" dirty="0" smtClean="0"/>
                        <a:t>代表含义</a:t>
                      </a:r>
                      <a:endParaRPr lang="zh-CN" altLang="en-US" dirty="0"/>
                    </a:p>
                  </a:txBody>
                  <a:tcPr anchor="ctr"/>
                </a:tc>
              </a:tr>
              <a:tr h="1199591">
                <a:tc>
                  <a:txBody>
                    <a:bodyPr/>
                    <a:lstStyle/>
                    <a:p>
                      <a:pPr algn="ctr"/>
                      <a:r>
                        <a:rPr lang="en-US" altLang="zh-CN" dirty="0" smtClean="0"/>
                        <a:t>CPU</a:t>
                      </a:r>
                      <a:endParaRPr lang="zh-CN" altLang="en-US" dirty="0"/>
                    </a:p>
                  </a:txBody>
                  <a:tcPr anchor="ctr"/>
                </a:tc>
                <a:tc>
                  <a:txBody>
                    <a:bodyPr/>
                    <a:lstStyle/>
                    <a:p>
                      <a:pPr algn="r"/>
                      <a:r>
                        <a:rPr lang="zh-CN" altLang="en-US" dirty="0" smtClean="0"/>
                        <a:t>利用率：</a:t>
                      </a:r>
                      <a:endParaRPr lang="en-US" altLang="zh-CN" dirty="0" smtClean="0"/>
                    </a:p>
                    <a:p>
                      <a:pPr algn="r"/>
                      <a:r>
                        <a:rPr lang="zh-CN" altLang="en-US" dirty="0" smtClean="0"/>
                        <a:t>饱和度：</a:t>
                      </a:r>
                      <a:endParaRPr lang="en-US" altLang="zh-CN" dirty="0" smtClean="0"/>
                    </a:p>
                    <a:p>
                      <a:pPr algn="r"/>
                      <a:r>
                        <a:rPr lang="zh-CN" altLang="en-US" dirty="0" smtClean="0"/>
                        <a:t>性能：</a:t>
                      </a:r>
                      <a:endParaRPr lang="en-US" altLang="zh-CN" dirty="0" smtClean="0"/>
                    </a:p>
                    <a:p>
                      <a:pPr algn="ctr"/>
                      <a:r>
                        <a:rPr lang="en-US" altLang="zh-CN" dirty="0" smtClean="0"/>
                        <a:t>……</a:t>
                      </a:r>
                      <a:endParaRPr lang="zh-CN" altLang="en-US" dirty="0"/>
                    </a:p>
                  </a:txBody>
                  <a:tcPr/>
                </a:tc>
                <a:tc>
                  <a:txBody>
                    <a:bodyPr/>
                    <a:lstStyle/>
                    <a:p>
                      <a:r>
                        <a:rPr lang="en-US" altLang="zh-CN" dirty="0" smtClean="0"/>
                        <a:t>CPU</a:t>
                      </a:r>
                      <a:r>
                        <a:rPr lang="zh-CN" altLang="en-US" dirty="0" smtClean="0"/>
                        <a:t>利用率，判读是否为</a:t>
                      </a:r>
                      <a:r>
                        <a:rPr lang="en-US" altLang="zh-CN" dirty="0" smtClean="0"/>
                        <a:t>CPU</a:t>
                      </a:r>
                      <a:r>
                        <a:rPr lang="zh-CN" altLang="en-US" dirty="0" smtClean="0"/>
                        <a:t>密集型</a:t>
                      </a:r>
                      <a:endParaRPr lang="en-US" altLang="zh-CN" dirty="0" smtClean="0"/>
                    </a:p>
                    <a:p>
                      <a:r>
                        <a:rPr lang="en-US" altLang="zh-CN" dirty="0" smtClean="0"/>
                        <a:t>CPU</a:t>
                      </a:r>
                      <a:r>
                        <a:rPr lang="zh-CN" altLang="en-US" dirty="0" smtClean="0"/>
                        <a:t>饱和度，用就绪队列长度来衡量</a:t>
                      </a:r>
                      <a:endParaRPr lang="en-US" altLang="zh-CN" dirty="0" smtClean="0"/>
                    </a:p>
                    <a:p>
                      <a:r>
                        <a:rPr lang="zh-CN" altLang="en-US" dirty="0" smtClean="0"/>
                        <a:t>每秒执行的指令数目</a:t>
                      </a:r>
                      <a:endParaRPr lang="en-US" altLang="zh-CN" dirty="0" smtClean="0"/>
                    </a:p>
                    <a:p>
                      <a:pPr algn="ctr"/>
                      <a:r>
                        <a:rPr lang="en-US" altLang="zh-CN" dirty="0" smtClean="0"/>
                        <a:t>……</a:t>
                      </a:r>
                      <a:endParaRPr lang="zh-CN" altLang="en-US" dirty="0"/>
                    </a:p>
                  </a:txBody>
                  <a:tcPr/>
                </a:tc>
              </a:tr>
              <a:tr h="1199591">
                <a:tc>
                  <a:txBody>
                    <a:bodyPr/>
                    <a:lstStyle/>
                    <a:p>
                      <a:pPr algn="ctr"/>
                      <a:r>
                        <a:rPr lang="zh-CN" altLang="en-US" dirty="0" smtClean="0"/>
                        <a:t>内存</a:t>
                      </a:r>
                      <a:endParaRPr lang="zh-CN" altLang="en-US" dirty="0"/>
                    </a:p>
                  </a:txBody>
                  <a:tcPr anchor="ctr"/>
                </a:tc>
                <a:tc>
                  <a:txBody>
                    <a:bodyPr/>
                    <a:lstStyle/>
                    <a:p>
                      <a:pPr algn="r"/>
                      <a:r>
                        <a:rPr lang="zh-CN" altLang="en-US" dirty="0" smtClean="0"/>
                        <a:t>利用率：</a:t>
                      </a:r>
                      <a:endParaRPr lang="en-US" altLang="zh-CN" dirty="0" smtClean="0"/>
                    </a:p>
                    <a:p>
                      <a:pPr algn="r"/>
                      <a:r>
                        <a:rPr lang="zh-CN" altLang="en-US" dirty="0" smtClean="0"/>
                        <a:t>饱和度：</a:t>
                      </a:r>
                      <a:endParaRPr lang="en-US" altLang="zh-CN" dirty="0" smtClean="0"/>
                    </a:p>
                    <a:p>
                      <a:pPr algn="r"/>
                      <a:r>
                        <a:rPr lang="zh-CN" altLang="en-US" dirty="0" smtClean="0"/>
                        <a:t>性能：</a:t>
                      </a:r>
                      <a:endParaRPr lang="en-US" altLang="zh-CN" dirty="0" smtClean="0"/>
                    </a:p>
                    <a:p>
                      <a:pPr algn="ctr"/>
                      <a:r>
                        <a:rPr lang="en-US" altLang="zh-CN" dirty="0" smtClean="0"/>
                        <a:t>……</a:t>
                      </a:r>
                      <a:endParaRPr lang="zh-CN" altLang="en-US" dirty="0"/>
                    </a:p>
                  </a:txBody>
                  <a:tcPr/>
                </a:tc>
                <a:tc>
                  <a:txBody>
                    <a:bodyPr/>
                    <a:lstStyle/>
                    <a:p>
                      <a:r>
                        <a:rPr lang="zh-CN" altLang="en-US" smtClean="0"/>
                        <a:t>内存容量的利用率</a:t>
                      </a:r>
                      <a:endParaRPr lang="en-US" altLang="zh-CN" dirty="0" smtClean="0"/>
                    </a:p>
                    <a:p>
                      <a:r>
                        <a:rPr lang="zh-CN" altLang="en-US" smtClean="0"/>
                        <a:t>内存容量的饱和度，用交换到</a:t>
                      </a:r>
                      <a:r>
                        <a:rPr lang="en-US" altLang="zh-CN" smtClean="0"/>
                        <a:t>swap</a:t>
                      </a:r>
                      <a:r>
                        <a:rPr lang="zh-CN" altLang="en-US" smtClean="0"/>
                        <a:t>分区的大小来衡量</a:t>
                      </a:r>
                      <a:endParaRPr lang="en-US" altLang="zh-CN" dirty="0" smtClean="0"/>
                    </a:p>
                    <a:p>
                      <a:r>
                        <a:rPr lang="zh-CN" altLang="en-US" smtClean="0"/>
                        <a:t>系统内存带宽大小</a:t>
                      </a:r>
                      <a:endParaRPr lang="en-US" altLang="zh-CN" dirty="0" smtClean="0"/>
                    </a:p>
                    <a:p>
                      <a:r>
                        <a:rPr lang="en-US" altLang="zh-CN" smtClean="0"/>
                        <a:t>……</a:t>
                      </a:r>
                      <a:endParaRPr lang="zh-CN" altLang="en-US" dirty="0"/>
                    </a:p>
                  </a:txBody>
                  <a:tcPr/>
                </a:tc>
              </a:tr>
              <a:tr h="1199591">
                <a:tc>
                  <a:txBody>
                    <a:bodyPr/>
                    <a:lstStyle/>
                    <a:p>
                      <a:pPr algn="ctr"/>
                      <a:r>
                        <a:rPr lang="zh-CN" altLang="en-US" dirty="0" smtClean="0"/>
                        <a:t>网络端口</a:t>
                      </a:r>
                      <a:endParaRPr lang="zh-CN" altLang="en-US" dirty="0"/>
                    </a:p>
                  </a:txBody>
                  <a:tcPr anchor="ctr"/>
                </a:tc>
                <a:tc>
                  <a:txBody>
                    <a:bodyPr/>
                    <a:lstStyle/>
                    <a:p>
                      <a:pPr algn="r"/>
                      <a:r>
                        <a:rPr lang="zh-CN" altLang="en-US" dirty="0" smtClean="0"/>
                        <a:t>利用率：</a:t>
                      </a:r>
                      <a:endParaRPr lang="en-US" altLang="zh-CN" dirty="0" smtClean="0"/>
                    </a:p>
                    <a:p>
                      <a:pPr algn="r"/>
                      <a:r>
                        <a:rPr lang="zh-CN" altLang="en-US" dirty="0" smtClean="0"/>
                        <a:t>饱和度：</a:t>
                      </a:r>
                      <a:endParaRPr lang="en-US" altLang="zh-CN" dirty="0" smtClean="0"/>
                    </a:p>
                    <a:p>
                      <a:pPr algn="r"/>
                      <a:r>
                        <a:rPr lang="zh-CN" altLang="en-US" dirty="0" smtClean="0"/>
                        <a:t>性能：</a:t>
                      </a:r>
                      <a:endParaRPr lang="en-US" altLang="zh-CN" dirty="0" smtClean="0"/>
                    </a:p>
                    <a:p>
                      <a:pPr algn="ctr"/>
                      <a:r>
                        <a:rPr lang="en-US" altLang="zh-CN" dirty="0" smtClean="0"/>
                        <a:t>……</a:t>
                      </a:r>
                      <a:endParaRPr lang="zh-CN" altLang="en-US" dirty="0"/>
                    </a:p>
                  </a:txBody>
                  <a:tcPr/>
                </a:tc>
                <a:tc>
                  <a:txBody>
                    <a:bodyPr/>
                    <a:lstStyle/>
                    <a:p>
                      <a:r>
                        <a:rPr lang="zh-CN" altLang="en-US" dirty="0" smtClean="0"/>
                        <a:t>网络端口的带宽利用率</a:t>
                      </a:r>
                      <a:endParaRPr lang="en-US" altLang="zh-CN" dirty="0" smtClean="0"/>
                    </a:p>
                    <a:p>
                      <a:r>
                        <a:rPr lang="zh-CN" altLang="en-US" dirty="0" smtClean="0"/>
                        <a:t>网络端口的饱和度，用平均缓存数据队列长度来衡量</a:t>
                      </a:r>
                      <a:endParaRPr lang="en-US" altLang="zh-CN" dirty="0" smtClean="0"/>
                    </a:p>
                    <a:p>
                      <a:r>
                        <a:rPr lang="zh-CN" altLang="en-US" dirty="0" smtClean="0"/>
                        <a:t>每秒接收的包的个数</a:t>
                      </a:r>
                      <a:endParaRPr lang="en-US" altLang="zh-CN" dirty="0" smtClean="0"/>
                    </a:p>
                    <a:p>
                      <a:r>
                        <a:rPr lang="en-US" altLang="zh-CN" dirty="0" smtClean="0"/>
                        <a:t>……</a:t>
                      </a:r>
                      <a:endParaRPr lang="zh-CN" altLang="en-US" dirty="0"/>
                    </a:p>
                  </a:txBody>
                  <a:tcPr/>
                </a:tc>
              </a:tr>
            </a:tbl>
          </a:graphicData>
        </a:graphic>
      </p:graphicFrame>
      <p:sp>
        <p:nvSpPr>
          <p:cNvPr id="6" name="TextBox 5"/>
          <p:cNvSpPr txBox="1"/>
          <p:nvPr/>
        </p:nvSpPr>
        <p:spPr>
          <a:xfrm>
            <a:off x="1603133" y="1371023"/>
            <a:ext cx="4289611" cy="369332"/>
          </a:xfrm>
          <a:prstGeom prst="rect">
            <a:avLst/>
          </a:prstGeom>
          <a:noFill/>
        </p:spPr>
        <p:txBody>
          <a:bodyPr wrap="square" rtlCol="0">
            <a:spAutoFit/>
          </a:bodyPr>
          <a:lstStyle/>
          <a:p>
            <a:r>
              <a:rPr lang="zh-CN" altLang="en-US" dirty="0"/>
              <a:t>数据采集的主要维度和内容如下表所示：</a:t>
            </a:r>
          </a:p>
        </p:txBody>
      </p:sp>
    </p:spTree>
    <p:extLst>
      <p:ext uri="{BB962C8B-B14F-4D97-AF65-F5344CB8AC3E}">
        <p14:creationId xmlns:p14="http://schemas.microsoft.com/office/powerpoint/2010/main" val="14823054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数据采集维度及主要内容 </a:t>
            </a:r>
            <a:r>
              <a:rPr lang="en-US" altLang="zh-CN" dirty="0"/>
              <a:t>(</a:t>
            </a:r>
            <a:r>
              <a:rPr lang="zh-CN" altLang="en-US" dirty="0"/>
              <a:t>续</a:t>
            </a:r>
            <a:r>
              <a:rPr lang="en-US" altLang="zh-CN" dirty="0"/>
              <a:t>)</a:t>
            </a:r>
            <a:endParaRPr lang="zh-CN" altLang="en-US" dirty="0"/>
          </a:p>
        </p:txBody>
      </p:sp>
      <p:graphicFrame>
        <p:nvGraphicFramePr>
          <p:cNvPr id="3" name="Table 2"/>
          <p:cNvGraphicFramePr>
            <a:graphicFrameLocks noGrp="1"/>
          </p:cNvGraphicFramePr>
          <p:nvPr>
            <p:extLst>
              <p:ext uri="{D42A27DB-BD31-4B8C-83A1-F6EECF244321}">
                <p14:modId xmlns:p14="http://schemas.microsoft.com/office/powerpoint/2010/main" val="3548574505"/>
              </p:ext>
            </p:extLst>
          </p:nvPr>
        </p:nvGraphicFramePr>
        <p:xfrm>
          <a:off x="1594800" y="2168860"/>
          <a:ext cx="9397043" cy="3757930"/>
        </p:xfrm>
        <a:graphic>
          <a:graphicData uri="http://schemas.openxmlformats.org/drawingml/2006/table">
            <a:tbl>
              <a:tblPr firstRow="1" bandRow="1">
                <a:tableStyleId>{21E4AEA4-8DFA-4A89-87EB-49C32662AFE0}</a:tableStyleId>
              </a:tblPr>
              <a:tblGrid>
                <a:gridCol w="1332848"/>
                <a:gridCol w="1260140"/>
                <a:gridCol w="6804055"/>
              </a:tblGrid>
              <a:tr h="370840">
                <a:tc>
                  <a:txBody>
                    <a:bodyPr/>
                    <a:lstStyle/>
                    <a:p>
                      <a:pPr algn="ctr"/>
                      <a:r>
                        <a:rPr lang="zh-CN" altLang="en-US" dirty="0" smtClean="0"/>
                        <a:t>资源</a:t>
                      </a:r>
                      <a:endParaRPr lang="zh-CN" altLang="en-US" dirty="0"/>
                    </a:p>
                  </a:txBody>
                  <a:tcPr anchor="ctr"/>
                </a:tc>
                <a:tc>
                  <a:txBody>
                    <a:bodyPr/>
                    <a:lstStyle/>
                    <a:p>
                      <a:pPr algn="ctr"/>
                      <a:r>
                        <a:rPr lang="zh-CN" altLang="en-US" dirty="0" smtClean="0"/>
                        <a:t>类型</a:t>
                      </a:r>
                      <a:endParaRPr lang="zh-CN" altLang="en-US" dirty="0"/>
                    </a:p>
                  </a:txBody>
                  <a:tcPr anchor="ctr"/>
                </a:tc>
                <a:tc>
                  <a:txBody>
                    <a:bodyPr/>
                    <a:lstStyle/>
                    <a:p>
                      <a:pPr algn="ctr"/>
                      <a:r>
                        <a:rPr lang="zh-CN" altLang="en-US" dirty="0" smtClean="0"/>
                        <a:t>代表含义</a:t>
                      </a:r>
                      <a:endParaRPr lang="zh-CN" altLang="en-US" dirty="0"/>
                    </a:p>
                  </a:txBody>
                  <a:tcPr anchor="ctr"/>
                </a:tc>
              </a:tr>
              <a:tr h="370840">
                <a:tc>
                  <a:txBody>
                    <a:bodyPr/>
                    <a:lstStyle/>
                    <a:p>
                      <a:pPr algn="ctr"/>
                      <a:r>
                        <a:rPr lang="en-US" altLang="zh-CN" dirty="0" smtClean="0"/>
                        <a:t>I/O</a:t>
                      </a:r>
                      <a:endParaRPr lang="zh-CN" altLang="en-US" dirty="0"/>
                    </a:p>
                  </a:txBody>
                  <a:tcPr anchor="ctr"/>
                </a:tc>
                <a:tc>
                  <a:txBody>
                    <a:bodyPr/>
                    <a:lstStyle/>
                    <a:p>
                      <a:pPr algn="r"/>
                      <a:r>
                        <a:rPr lang="zh-CN" altLang="en-US" dirty="0" smtClean="0"/>
                        <a:t>利用率：</a:t>
                      </a:r>
                      <a:endParaRPr lang="en-US" altLang="zh-CN" dirty="0" smtClean="0"/>
                    </a:p>
                    <a:p>
                      <a:pPr algn="r"/>
                      <a:r>
                        <a:rPr lang="zh-CN" altLang="en-US" dirty="0" smtClean="0"/>
                        <a:t>饱和度：</a:t>
                      </a:r>
                      <a:endParaRPr lang="en-US" altLang="zh-CN" dirty="0" smtClean="0"/>
                    </a:p>
                    <a:p>
                      <a:pPr algn="r"/>
                      <a:r>
                        <a:rPr lang="zh-CN" altLang="en-US" dirty="0" smtClean="0"/>
                        <a:t>性能：</a:t>
                      </a:r>
                      <a:endParaRPr lang="en-US" altLang="zh-CN" dirty="0" smtClean="0"/>
                    </a:p>
                    <a:p>
                      <a:pPr algn="ctr"/>
                      <a:r>
                        <a:rPr lang="en-US" altLang="zh-CN" dirty="0" smtClean="0"/>
                        <a:t>……</a:t>
                      </a:r>
                      <a:endParaRPr lang="zh-CN" altLang="en-US" dirty="0"/>
                    </a:p>
                  </a:txBody>
                  <a:tcPr/>
                </a:tc>
                <a:tc>
                  <a:txBody>
                    <a:bodyPr/>
                    <a:lstStyle/>
                    <a:p>
                      <a:r>
                        <a:rPr lang="zh-CN" altLang="en-US" dirty="0" smtClean="0"/>
                        <a:t>表示该设备有</a:t>
                      </a:r>
                      <a:r>
                        <a:rPr lang="en-US" altLang="zh-CN" dirty="0" smtClean="0"/>
                        <a:t>I/O</a:t>
                      </a:r>
                      <a:r>
                        <a:rPr lang="zh-CN" altLang="en-US" dirty="0" smtClean="0"/>
                        <a:t>（即非空闲）的时间比率</a:t>
                      </a:r>
                      <a:endParaRPr lang="en-US" altLang="zh-CN" dirty="0" smtClean="0"/>
                    </a:p>
                    <a:p>
                      <a:r>
                        <a:rPr lang="en-US" altLang="zh-CN" dirty="0" smtClean="0"/>
                        <a:t>I/O</a:t>
                      </a:r>
                      <a:r>
                        <a:rPr lang="zh-CN" altLang="en-US" dirty="0" smtClean="0"/>
                        <a:t>的饱和度，用平均</a:t>
                      </a:r>
                      <a:r>
                        <a:rPr lang="en-US" altLang="zh-CN" dirty="0" smtClean="0"/>
                        <a:t>I/O</a:t>
                      </a:r>
                      <a:r>
                        <a:rPr lang="zh-CN" altLang="en-US" dirty="0" smtClean="0"/>
                        <a:t>队列长度来衡量</a:t>
                      </a:r>
                      <a:endParaRPr lang="en-US" altLang="zh-CN" dirty="0" smtClean="0"/>
                    </a:p>
                    <a:p>
                      <a:r>
                        <a:rPr lang="zh-CN" altLang="en-US" dirty="0" smtClean="0"/>
                        <a:t>块设备每秒接收的块数量</a:t>
                      </a:r>
                      <a:endParaRPr lang="en-US" altLang="zh-CN" dirty="0" smtClean="0"/>
                    </a:p>
                    <a:p>
                      <a:r>
                        <a:rPr lang="en-US" altLang="zh-CN" dirty="0" smtClean="0"/>
                        <a:t>……</a:t>
                      </a:r>
                      <a:endParaRPr lang="zh-CN" altLang="en-US" dirty="0"/>
                    </a:p>
                  </a:txBody>
                  <a:tcPr/>
                </a:tc>
              </a:tr>
              <a:tr h="370840">
                <a:tc>
                  <a:txBody>
                    <a:bodyPr/>
                    <a:lstStyle/>
                    <a:p>
                      <a:pPr algn="ctr"/>
                      <a:r>
                        <a:rPr lang="zh-CN" altLang="en-US" dirty="0" smtClean="0"/>
                        <a:t>任务</a:t>
                      </a:r>
                      <a:endParaRPr lang="zh-CN" altLang="en-US" dirty="0"/>
                    </a:p>
                  </a:txBody>
                  <a:tcPr anchor="ctr"/>
                </a:tc>
                <a:tc>
                  <a:txBody>
                    <a:bodyPr/>
                    <a:lstStyle/>
                    <a:p>
                      <a:pPr algn="r"/>
                      <a:r>
                        <a:rPr lang="zh-CN" altLang="en-US" dirty="0" smtClean="0"/>
                        <a:t>利用率：</a:t>
                      </a:r>
                      <a:endParaRPr lang="en-US" altLang="zh-CN" dirty="0" smtClean="0"/>
                    </a:p>
                    <a:p>
                      <a:pPr algn="r"/>
                      <a:r>
                        <a:rPr lang="zh-CN" altLang="en-US" dirty="0" smtClean="0"/>
                        <a:t>饱和度：</a:t>
                      </a:r>
                      <a:endParaRPr lang="en-US" altLang="zh-CN" dirty="0" smtClean="0"/>
                    </a:p>
                    <a:p>
                      <a:pPr algn="r"/>
                      <a:r>
                        <a:rPr lang="zh-CN" altLang="en-US" dirty="0" smtClean="0"/>
                        <a:t>性能：</a:t>
                      </a:r>
                      <a:endParaRPr lang="en-US" altLang="zh-CN" dirty="0" smtClean="0"/>
                    </a:p>
                    <a:p>
                      <a:pPr algn="ctr"/>
                      <a:r>
                        <a:rPr lang="en-US" altLang="zh-CN" dirty="0" smtClean="0"/>
                        <a:t>……</a:t>
                      </a:r>
                      <a:endParaRPr lang="zh-CN" altLang="en-US" dirty="0"/>
                    </a:p>
                  </a:txBody>
                  <a:tcPr/>
                </a:tc>
                <a:tc>
                  <a:txBody>
                    <a:bodyPr/>
                    <a:lstStyle/>
                    <a:p>
                      <a:r>
                        <a:rPr lang="zh-CN" altLang="en-US" dirty="0" smtClean="0"/>
                        <a:t>任务容量的使用率：</a:t>
                      </a:r>
                      <a:r>
                        <a:rPr lang="en-US" altLang="zh-CN" dirty="0" err="1" smtClean="0"/>
                        <a:t>plist-sz</a:t>
                      </a:r>
                      <a:r>
                        <a:rPr lang="en-US" altLang="zh-CN" dirty="0" smtClean="0"/>
                        <a:t>, /proc/sys/kernel/threads-max</a:t>
                      </a:r>
                    </a:p>
                    <a:p>
                      <a:r>
                        <a:rPr lang="zh-CN" altLang="en-US" dirty="0" smtClean="0"/>
                        <a:t>任务容量的饱和度，用当前阻塞的进程数量来衡量</a:t>
                      </a:r>
                      <a:endParaRPr lang="en-US" altLang="zh-CN" dirty="0" smtClean="0"/>
                    </a:p>
                    <a:p>
                      <a:r>
                        <a:rPr lang="zh-CN" altLang="en-US" dirty="0" smtClean="0"/>
                        <a:t>每秒创建的任务数目</a:t>
                      </a:r>
                      <a:endParaRPr lang="en-US" altLang="zh-CN" dirty="0" smtClean="0"/>
                    </a:p>
                    <a:p>
                      <a:r>
                        <a:rPr lang="en-US" altLang="zh-CN" dirty="0" smtClean="0"/>
                        <a:t>……</a:t>
                      </a:r>
                      <a:endParaRPr lang="zh-CN" altLang="en-US" dirty="0"/>
                    </a:p>
                  </a:txBody>
                  <a:tcPr/>
                </a:tc>
              </a:tr>
              <a:tr h="370840">
                <a:tc>
                  <a:txBody>
                    <a:bodyPr/>
                    <a:lstStyle/>
                    <a:p>
                      <a:pPr algn="ctr"/>
                      <a:r>
                        <a:rPr lang="zh-CN" altLang="en-US" dirty="0" smtClean="0"/>
                        <a:t>中断</a:t>
                      </a:r>
                      <a:endParaRPr lang="zh-CN" altLang="en-US" dirty="0"/>
                    </a:p>
                  </a:txBody>
                  <a:tcPr anchor="ctr"/>
                </a:tc>
                <a:tc>
                  <a:txBody>
                    <a:bodyPr/>
                    <a:lstStyle/>
                    <a:p>
                      <a:pPr algn="r"/>
                      <a:r>
                        <a:rPr lang="zh-CN" altLang="en-US" dirty="0" smtClean="0"/>
                        <a:t>利用率：</a:t>
                      </a:r>
                      <a:endParaRPr lang="en-US" altLang="zh-CN" dirty="0" smtClean="0"/>
                    </a:p>
                    <a:p>
                      <a:pPr algn="r"/>
                      <a:r>
                        <a:rPr lang="zh-CN" altLang="en-US" dirty="0" smtClean="0"/>
                        <a:t>饱和度：</a:t>
                      </a:r>
                      <a:endParaRPr lang="zh-CN" altLang="en-US" dirty="0"/>
                    </a:p>
                  </a:txBody>
                  <a:tcPr/>
                </a:tc>
                <a:tc>
                  <a:txBody>
                    <a:bodyPr/>
                    <a:lstStyle/>
                    <a:p>
                      <a:r>
                        <a:rPr lang="zh-CN" altLang="en-US" dirty="0" smtClean="0"/>
                        <a:t>系统软硬中断占的</a:t>
                      </a:r>
                      <a:r>
                        <a:rPr lang="en-US" altLang="zh-CN" dirty="0" smtClean="0"/>
                        <a:t>CPU</a:t>
                      </a:r>
                      <a:r>
                        <a:rPr lang="zh-CN" altLang="en-US" dirty="0" smtClean="0"/>
                        <a:t>利用率</a:t>
                      </a:r>
                      <a:endParaRPr lang="en-US" altLang="zh-CN" dirty="0" smtClean="0"/>
                    </a:p>
                    <a:p>
                      <a:r>
                        <a:rPr lang="zh-CN" altLang="en-US" dirty="0" smtClean="0"/>
                        <a:t>系统每秒的上下文切换的次数</a:t>
                      </a:r>
                      <a:endParaRPr lang="zh-CN" altLang="en-US" dirty="0"/>
                    </a:p>
                  </a:txBody>
                  <a:tcPr/>
                </a:tc>
              </a:tr>
              <a:tr h="370840">
                <a:tc>
                  <a:txBody>
                    <a:bodyPr/>
                    <a:lstStyle/>
                    <a:p>
                      <a:pPr algn="ctr"/>
                      <a:r>
                        <a:rPr lang="zh-CN" altLang="en-US" dirty="0" smtClean="0"/>
                        <a:t>文件表述符</a:t>
                      </a:r>
                      <a:endParaRPr lang="zh-CN" altLang="en-US" dirty="0"/>
                    </a:p>
                  </a:txBody>
                  <a:tcPr anchor="ctr"/>
                </a:tc>
                <a:tc>
                  <a:txBody>
                    <a:bodyPr/>
                    <a:lstStyle/>
                    <a:p>
                      <a:pPr algn="r"/>
                      <a:r>
                        <a:rPr lang="zh-CN" altLang="en-US" dirty="0" smtClean="0"/>
                        <a:t>利用率：</a:t>
                      </a:r>
                      <a:endParaRPr lang="zh-CN" altLang="en-US" dirty="0"/>
                    </a:p>
                  </a:txBody>
                  <a:tcPr/>
                </a:tc>
                <a:tc>
                  <a:txBody>
                    <a:bodyPr/>
                    <a:lstStyle/>
                    <a:p>
                      <a:r>
                        <a:rPr lang="zh-CN" altLang="en-US" dirty="0" smtClean="0"/>
                        <a:t>文件描述符的使用率 </a:t>
                      </a:r>
                      <a:r>
                        <a:rPr lang="en-US" altLang="zh-CN" dirty="0" smtClean="0"/>
                        <a:t>/proc/sys/fs/file-</a:t>
                      </a:r>
                      <a:r>
                        <a:rPr lang="en-US" altLang="zh-CN" dirty="0" err="1" smtClean="0"/>
                        <a:t>nr</a:t>
                      </a:r>
                      <a:r>
                        <a:rPr lang="en-US" altLang="zh-CN" dirty="0" smtClean="0"/>
                        <a:t>, /proc/sys/fs/file-max</a:t>
                      </a:r>
                      <a:endParaRPr lang="zh-CN" altLang="en-US" dirty="0"/>
                    </a:p>
                  </a:txBody>
                  <a:tcPr/>
                </a:tc>
              </a:tr>
            </a:tbl>
          </a:graphicData>
        </a:graphic>
      </p:graphicFrame>
      <p:sp>
        <p:nvSpPr>
          <p:cNvPr id="4" name="TextBox 3"/>
          <p:cNvSpPr txBox="1"/>
          <p:nvPr/>
        </p:nvSpPr>
        <p:spPr>
          <a:xfrm>
            <a:off x="1594800" y="1250576"/>
            <a:ext cx="3784024" cy="369332"/>
          </a:xfrm>
          <a:prstGeom prst="rect">
            <a:avLst/>
          </a:prstGeom>
          <a:noFill/>
        </p:spPr>
        <p:txBody>
          <a:bodyPr wrap="square" rtlCol="0">
            <a:spAutoFit/>
          </a:bodyPr>
          <a:lstStyle/>
          <a:p>
            <a:r>
              <a:rPr lang="zh-CN" altLang="en-US" dirty="0"/>
              <a:t>数据采集的主要维度和内容 </a:t>
            </a:r>
            <a:r>
              <a:rPr lang="en-US" altLang="zh-CN" dirty="0"/>
              <a:t>(</a:t>
            </a:r>
            <a:r>
              <a:rPr lang="zh-CN" altLang="en-US" dirty="0"/>
              <a:t>续</a:t>
            </a:r>
            <a:r>
              <a:rPr lang="en-US" altLang="zh-CN" dirty="0"/>
              <a:t>)</a:t>
            </a:r>
            <a:r>
              <a:rPr lang="zh-CN" altLang="en-US" dirty="0"/>
              <a:t>：</a:t>
            </a:r>
          </a:p>
        </p:txBody>
      </p:sp>
    </p:spTree>
    <p:extLst>
      <p:ext uri="{BB962C8B-B14F-4D97-AF65-F5344CB8AC3E}">
        <p14:creationId xmlns:p14="http://schemas.microsoft.com/office/powerpoint/2010/main" val="29828897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负载学习模块的瓶颈点聚类分析</a:t>
            </a:r>
          </a:p>
        </p:txBody>
      </p:sp>
      <p:sp>
        <p:nvSpPr>
          <p:cNvPr id="3" name="Text Placeholder 2"/>
          <p:cNvSpPr>
            <a:spLocks noGrp="1"/>
          </p:cNvSpPr>
          <p:nvPr>
            <p:ph type="body" sz="quarter" idx="10"/>
          </p:nvPr>
        </p:nvSpPr>
        <p:spPr/>
        <p:txBody>
          <a:bodyPr/>
          <a:lstStyle/>
          <a:p>
            <a:r>
              <a:rPr lang="zh-CN" altLang="en-US" dirty="0"/>
              <a:t>操作系统对于硬软件资源分配的高压力与瓶颈点可能会直接造成业务的性能下降：</a:t>
            </a:r>
          </a:p>
          <a:p>
            <a:r>
              <a:rPr lang="zh-CN" altLang="en-US" dirty="0"/>
              <a:t>操作系统可以根据应用负载数据中所反映出的资源瓶颈点实现合理化、最优化配置；</a:t>
            </a:r>
          </a:p>
          <a:p>
            <a:r>
              <a:rPr lang="zh-CN" altLang="en-US" dirty="0"/>
              <a:t>智能决策系统首先根据训练样本集进行无标签分析，通过无监督的聚类学习来分析训练样本集中不同业务场景的瓶颈点位置；</a:t>
            </a:r>
          </a:p>
          <a:p>
            <a:r>
              <a:rPr lang="en-US" altLang="zh-CN" dirty="0"/>
              <a:t>openEuler</a:t>
            </a:r>
            <a:r>
              <a:rPr lang="zh-CN" altLang="en-US" dirty="0"/>
              <a:t>根据资源类别，从</a:t>
            </a:r>
            <a:r>
              <a:rPr lang="en-US" altLang="zh-CN" dirty="0"/>
              <a:t>CPU</a:t>
            </a:r>
            <a:r>
              <a:rPr lang="zh-CN" altLang="en-US" dirty="0"/>
              <a:t>、</a:t>
            </a:r>
            <a:r>
              <a:rPr lang="en-US" altLang="zh-CN" dirty="0"/>
              <a:t>I/O</a:t>
            </a:r>
            <a:r>
              <a:rPr lang="zh-CN" altLang="en-US" dirty="0"/>
              <a:t>、网络、内存四个角度分别对将训练样本集进行聚类分析，将训练样本根据维度数据是否达到瓶颈点做出相似性归类，这样可以得到可解释性强的聚类分析结果。</a:t>
            </a:r>
          </a:p>
        </p:txBody>
      </p:sp>
    </p:spTree>
    <p:extLst>
      <p:ext uri="{BB962C8B-B14F-4D97-AF65-F5344CB8AC3E}">
        <p14:creationId xmlns:p14="http://schemas.microsoft.com/office/powerpoint/2010/main" val="11747235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负载学习模块的负载特征分类</a:t>
            </a:r>
          </a:p>
        </p:txBody>
      </p:sp>
      <p:sp>
        <p:nvSpPr>
          <p:cNvPr id="3" name="Rectangle 2"/>
          <p:cNvSpPr/>
          <p:nvPr/>
        </p:nvSpPr>
        <p:spPr bwMode="auto">
          <a:xfrm>
            <a:off x="1805147" y="3332149"/>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4" name="Rectangle 3"/>
          <p:cNvSpPr/>
          <p:nvPr/>
        </p:nvSpPr>
        <p:spPr bwMode="auto">
          <a:xfrm>
            <a:off x="5483932" y="2736780"/>
            <a:ext cx="1224136" cy="88898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a:latin typeface="+mn-ea"/>
              </a:rPr>
              <a:t>机器学</a:t>
            </a:r>
            <a:r>
              <a:rPr lang="zh-CN" altLang="en-US" sz="1800" dirty="0" smtClean="0">
                <a:latin typeface="+mn-ea"/>
              </a:rPr>
              <a:t>习分离器</a:t>
            </a:r>
            <a:endParaRPr kumimoji="0" lang="zh-CN" altLang="en-US" sz="1800" b="0" i="0" u="none" strike="noStrike" cap="none" normalizeH="0" baseline="0" dirty="0" smtClean="0">
              <a:ln>
                <a:noFill/>
              </a:ln>
              <a:solidFill>
                <a:schemeClr val="tx1"/>
              </a:solidFill>
              <a:effectLst/>
              <a:latin typeface="+mn-ea"/>
            </a:endParaRPr>
          </a:p>
        </p:txBody>
      </p:sp>
      <p:sp>
        <p:nvSpPr>
          <p:cNvPr id="5" name="Rectangle 4"/>
          <p:cNvSpPr/>
          <p:nvPr/>
        </p:nvSpPr>
        <p:spPr bwMode="auto">
          <a:xfrm>
            <a:off x="7731315" y="2055533"/>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Communication</a:t>
            </a:r>
            <a:endParaRPr kumimoji="0" lang="zh-CN" altLang="en-US" sz="1600" b="0" i="0" u="none" strike="noStrike" cap="none" normalizeH="0" baseline="0" dirty="0" smtClean="0">
              <a:ln>
                <a:noFill/>
              </a:ln>
              <a:solidFill>
                <a:schemeClr val="tx1"/>
              </a:solidFill>
              <a:effectLst/>
              <a:latin typeface="+mn-ea"/>
            </a:endParaRPr>
          </a:p>
        </p:txBody>
      </p:sp>
      <p:sp>
        <p:nvSpPr>
          <p:cNvPr id="6" name="Right Arrow 5"/>
          <p:cNvSpPr/>
          <p:nvPr/>
        </p:nvSpPr>
        <p:spPr bwMode="auto">
          <a:xfrm>
            <a:off x="429725" y="2681962"/>
            <a:ext cx="1165075" cy="943799"/>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聚类分析数据</a:t>
            </a:r>
          </a:p>
        </p:txBody>
      </p:sp>
      <p:sp>
        <p:nvSpPr>
          <p:cNvPr id="7" name="TextBox 6"/>
          <p:cNvSpPr txBox="1"/>
          <p:nvPr/>
        </p:nvSpPr>
        <p:spPr bwMode="auto">
          <a:xfrm>
            <a:off x="5339916" y="5783376"/>
            <a:ext cx="1665186" cy="33488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负</a:t>
            </a:r>
            <a:r>
              <a:rPr lang="zh-CN" altLang="en-US" sz="1600" dirty="0" smtClean="0">
                <a:latin typeface="+mn-ea"/>
              </a:rPr>
              <a:t>载特征分类图</a:t>
            </a:r>
          </a:p>
        </p:txBody>
      </p:sp>
      <p:sp>
        <p:nvSpPr>
          <p:cNvPr id="8" name="Rectangle 7"/>
          <p:cNvSpPr/>
          <p:nvPr/>
        </p:nvSpPr>
        <p:spPr bwMode="auto">
          <a:xfrm>
            <a:off x="7731316" y="1400599"/>
            <a:ext cx="118023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Database</a:t>
            </a:r>
            <a:endParaRPr kumimoji="0" lang="zh-CN" altLang="en-US" sz="1800" b="0" i="0" u="none" strike="noStrike" cap="none" normalizeH="0" baseline="0" dirty="0" smtClean="0">
              <a:ln>
                <a:noFill/>
              </a:ln>
              <a:solidFill>
                <a:schemeClr val="tx1"/>
              </a:solidFill>
              <a:effectLst/>
              <a:latin typeface="+mn-ea"/>
            </a:endParaRPr>
          </a:p>
        </p:txBody>
      </p:sp>
      <p:sp>
        <p:nvSpPr>
          <p:cNvPr id="9" name="Rectangle 8"/>
          <p:cNvSpPr/>
          <p:nvPr/>
        </p:nvSpPr>
        <p:spPr bwMode="auto">
          <a:xfrm>
            <a:off x="8911554" y="1394006"/>
            <a:ext cx="118023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Big Data</a:t>
            </a:r>
            <a:endParaRPr kumimoji="0" lang="zh-CN" altLang="en-US" sz="1800" b="0" i="0" u="none" strike="noStrike" cap="none" normalizeH="0" baseline="0" dirty="0" smtClean="0">
              <a:ln>
                <a:noFill/>
              </a:ln>
              <a:solidFill>
                <a:schemeClr val="tx1"/>
              </a:solidFill>
              <a:effectLst/>
              <a:latin typeface="+mn-ea"/>
            </a:endParaRPr>
          </a:p>
        </p:txBody>
      </p:sp>
      <p:sp>
        <p:nvSpPr>
          <p:cNvPr id="10" name="Rectangle 9"/>
          <p:cNvSpPr/>
          <p:nvPr/>
        </p:nvSpPr>
        <p:spPr bwMode="auto">
          <a:xfrm>
            <a:off x="10091792" y="1400015"/>
            <a:ext cx="118023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Web Server</a:t>
            </a:r>
            <a:endParaRPr kumimoji="0" lang="zh-CN" altLang="en-US" sz="1600" b="0" i="0" u="none" strike="noStrike" cap="none" normalizeH="0" baseline="0" dirty="0" smtClean="0">
              <a:ln>
                <a:noFill/>
              </a:ln>
              <a:solidFill>
                <a:schemeClr val="tx1"/>
              </a:solidFill>
              <a:effectLst/>
              <a:latin typeface="+mn-ea"/>
            </a:endParaRPr>
          </a:p>
        </p:txBody>
      </p:sp>
      <p:sp>
        <p:nvSpPr>
          <p:cNvPr id="11" name="Rectangle 10"/>
          <p:cNvSpPr/>
          <p:nvPr/>
        </p:nvSpPr>
        <p:spPr bwMode="auto">
          <a:xfrm>
            <a:off x="9510218" y="2055533"/>
            <a:ext cx="1775728"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Remote storage</a:t>
            </a:r>
            <a:endParaRPr kumimoji="0" lang="zh-CN" altLang="en-US" sz="1600" b="0" i="0" u="none" strike="noStrike" cap="none" normalizeH="0" baseline="0" dirty="0" smtClean="0">
              <a:ln>
                <a:noFill/>
              </a:ln>
              <a:solidFill>
                <a:schemeClr val="tx1"/>
              </a:solidFill>
              <a:effectLst/>
              <a:latin typeface="+mn-ea"/>
            </a:endParaRPr>
          </a:p>
        </p:txBody>
      </p:sp>
      <p:sp>
        <p:nvSpPr>
          <p:cNvPr id="12" name="Rectangle 11"/>
          <p:cNvSpPr/>
          <p:nvPr/>
        </p:nvSpPr>
        <p:spPr bwMode="auto">
          <a:xfrm>
            <a:off x="7725945" y="2677215"/>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Database</a:t>
            </a:r>
            <a:endParaRPr kumimoji="0" lang="zh-CN" altLang="en-US" sz="1600" b="0" i="0" u="none" strike="noStrike" cap="none" normalizeH="0" baseline="0" dirty="0" smtClean="0">
              <a:ln>
                <a:noFill/>
              </a:ln>
              <a:solidFill>
                <a:schemeClr val="tx1"/>
              </a:solidFill>
              <a:effectLst/>
              <a:latin typeface="+mn-ea"/>
            </a:endParaRPr>
          </a:p>
        </p:txBody>
      </p:sp>
      <p:sp>
        <p:nvSpPr>
          <p:cNvPr id="13" name="Rectangle 12"/>
          <p:cNvSpPr/>
          <p:nvPr/>
        </p:nvSpPr>
        <p:spPr bwMode="auto">
          <a:xfrm>
            <a:off x="9496302" y="2677215"/>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Big Data</a:t>
            </a:r>
            <a:endParaRPr kumimoji="0" lang="zh-CN" altLang="en-US" sz="1600" b="0" i="0" u="none" strike="noStrike" cap="none" normalizeH="0" baseline="0" dirty="0" smtClean="0">
              <a:ln>
                <a:noFill/>
              </a:ln>
              <a:solidFill>
                <a:schemeClr val="tx1"/>
              </a:solidFill>
              <a:effectLst/>
              <a:latin typeface="+mn-ea"/>
            </a:endParaRPr>
          </a:p>
        </p:txBody>
      </p:sp>
      <p:sp>
        <p:nvSpPr>
          <p:cNvPr id="14" name="Rectangle 13"/>
          <p:cNvSpPr/>
          <p:nvPr/>
        </p:nvSpPr>
        <p:spPr bwMode="auto">
          <a:xfrm>
            <a:off x="7739862" y="3332149"/>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In-memory computing</a:t>
            </a:r>
            <a:endParaRPr kumimoji="0" lang="zh-CN" altLang="en-US" sz="1600" b="0" i="0" u="none" strike="noStrike" cap="none" normalizeH="0" baseline="0" dirty="0" smtClean="0">
              <a:ln>
                <a:noFill/>
              </a:ln>
              <a:solidFill>
                <a:schemeClr val="tx1"/>
              </a:solidFill>
              <a:effectLst/>
              <a:latin typeface="+mn-ea"/>
            </a:endParaRPr>
          </a:p>
        </p:txBody>
      </p:sp>
      <p:sp>
        <p:nvSpPr>
          <p:cNvPr id="15" name="Rectangle 14"/>
          <p:cNvSpPr/>
          <p:nvPr/>
        </p:nvSpPr>
        <p:spPr bwMode="auto">
          <a:xfrm>
            <a:off x="9510219" y="3332149"/>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Compute intensive jobs</a:t>
            </a:r>
            <a:endParaRPr kumimoji="0" lang="zh-CN" altLang="en-US" sz="1600" b="0" i="0" u="none" strike="noStrike" cap="none" normalizeH="0" baseline="0" dirty="0" smtClean="0">
              <a:ln>
                <a:noFill/>
              </a:ln>
              <a:solidFill>
                <a:schemeClr val="tx1"/>
              </a:solidFill>
              <a:effectLst/>
              <a:latin typeface="+mn-ea"/>
            </a:endParaRPr>
          </a:p>
        </p:txBody>
      </p:sp>
      <p:sp>
        <p:nvSpPr>
          <p:cNvPr id="16" name="Rectangle 15"/>
          <p:cNvSpPr/>
          <p:nvPr/>
        </p:nvSpPr>
        <p:spPr bwMode="auto">
          <a:xfrm>
            <a:off x="7739862" y="3987083"/>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In-memory database</a:t>
            </a:r>
            <a:endParaRPr kumimoji="0" lang="zh-CN" altLang="en-US" sz="1600" b="0" i="0" u="none" strike="noStrike" cap="none" normalizeH="0" baseline="0" dirty="0" smtClean="0">
              <a:ln>
                <a:noFill/>
              </a:ln>
              <a:solidFill>
                <a:schemeClr val="tx1"/>
              </a:solidFill>
              <a:effectLst/>
              <a:latin typeface="+mn-ea"/>
            </a:endParaRPr>
          </a:p>
        </p:txBody>
      </p:sp>
      <p:sp>
        <p:nvSpPr>
          <p:cNvPr id="17" name="Rectangle 16"/>
          <p:cNvSpPr/>
          <p:nvPr/>
        </p:nvSpPr>
        <p:spPr bwMode="auto">
          <a:xfrm>
            <a:off x="9510219" y="3987083"/>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Database</a:t>
            </a:r>
            <a:endParaRPr kumimoji="0" lang="zh-CN" altLang="en-US" sz="1600" b="0" i="0" u="none" strike="noStrike" cap="none" normalizeH="0" baseline="0" dirty="0" smtClean="0">
              <a:ln>
                <a:noFill/>
              </a:ln>
              <a:solidFill>
                <a:schemeClr val="tx1"/>
              </a:solidFill>
              <a:effectLst/>
              <a:latin typeface="+mn-ea"/>
            </a:endParaRPr>
          </a:p>
        </p:txBody>
      </p:sp>
      <p:sp>
        <p:nvSpPr>
          <p:cNvPr id="18" name="Rectangle 17"/>
          <p:cNvSpPr/>
          <p:nvPr/>
        </p:nvSpPr>
        <p:spPr bwMode="auto">
          <a:xfrm>
            <a:off x="7739861" y="4642017"/>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Database</a:t>
            </a:r>
            <a:endParaRPr kumimoji="0" lang="zh-CN" altLang="en-US" sz="1600" b="0" i="0" u="none" strike="noStrike" cap="none" normalizeH="0" baseline="0" dirty="0" smtClean="0">
              <a:ln>
                <a:noFill/>
              </a:ln>
              <a:solidFill>
                <a:schemeClr val="tx1"/>
              </a:solidFill>
              <a:effectLst/>
              <a:latin typeface="+mn-ea"/>
            </a:endParaRPr>
          </a:p>
        </p:txBody>
      </p:sp>
      <p:sp>
        <p:nvSpPr>
          <p:cNvPr id="19" name="Rectangle 18"/>
          <p:cNvSpPr/>
          <p:nvPr/>
        </p:nvSpPr>
        <p:spPr bwMode="auto">
          <a:xfrm>
            <a:off x="9510219" y="4642017"/>
            <a:ext cx="1770357"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mn-ea"/>
              </a:rPr>
              <a:t>Big Data</a:t>
            </a:r>
            <a:endParaRPr kumimoji="0" lang="zh-CN" altLang="en-US" sz="1600" b="0" i="0" u="none" strike="noStrike" cap="none" normalizeH="0" baseline="0" dirty="0" smtClean="0">
              <a:ln>
                <a:noFill/>
              </a:ln>
              <a:solidFill>
                <a:schemeClr val="tx1"/>
              </a:solidFill>
              <a:effectLst/>
              <a:latin typeface="+mn-ea"/>
            </a:endParaRPr>
          </a:p>
        </p:txBody>
      </p:sp>
      <p:sp>
        <p:nvSpPr>
          <p:cNvPr id="20" name="Rectangle 19"/>
          <p:cNvSpPr/>
          <p:nvPr/>
        </p:nvSpPr>
        <p:spPr bwMode="auto">
          <a:xfrm>
            <a:off x="1805146" y="3987083"/>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a:latin typeface="+mn-ea"/>
              </a:rPr>
              <a:t>网</a:t>
            </a:r>
            <a:r>
              <a:rPr lang="zh-CN" altLang="en-US" sz="1800" dirty="0" smtClean="0">
                <a:latin typeface="+mn-ea"/>
              </a:rPr>
              <a:t>络</a:t>
            </a:r>
            <a:r>
              <a:rPr lang="en-US" altLang="zh-CN" sz="1800" dirty="0" smtClean="0">
                <a:latin typeface="+mn-ea"/>
              </a:rPr>
              <a:t>-</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21" name="Rectangle 20"/>
          <p:cNvSpPr/>
          <p:nvPr/>
        </p:nvSpPr>
        <p:spPr bwMode="auto">
          <a:xfrm>
            <a:off x="1804414" y="4642017"/>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en-US" altLang="zh-CN" sz="1800" dirty="0" smtClean="0">
                <a:latin typeface="+mn-ea"/>
              </a:rPr>
              <a:t>I/O</a:t>
            </a:r>
            <a:r>
              <a:rPr lang="zh-CN" altLang="en-US" sz="1800" dirty="0" smtClean="0">
                <a:latin typeface="+mn-ea"/>
              </a:rPr>
              <a:t>共同瓶颈</a:t>
            </a:r>
            <a:endParaRPr kumimoji="0" lang="zh-CN" altLang="en-US" sz="1800" b="0" i="0" u="none" strike="noStrike" cap="none" normalizeH="0" baseline="0" dirty="0" smtClean="0">
              <a:ln>
                <a:noFill/>
              </a:ln>
              <a:solidFill>
                <a:schemeClr val="tx1"/>
              </a:solidFill>
              <a:effectLst/>
              <a:latin typeface="+mn-ea"/>
            </a:endParaRPr>
          </a:p>
        </p:txBody>
      </p:sp>
      <p:sp>
        <p:nvSpPr>
          <p:cNvPr id="22" name="Rectangle 21"/>
          <p:cNvSpPr/>
          <p:nvPr/>
        </p:nvSpPr>
        <p:spPr bwMode="auto">
          <a:xfrm>
            <a:off x="1798535" y="2677215"/>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I/O</a:t>
            </a:r>
            <a:r>
              <a:rPr lang="zh-CN" altLang="en-US" sz="1800" dirty="0" smtClean="0">
                <a:latin typeface="+mn-ea"/>
              </a:rPr>
              <a:t>瓶颈</a:t>
            </a:r>
            <a:endParaRPr kumimoji="0" lang="zh-CN" altLang="en-US" sz="1800" b="0" i="0" u="none" strike="noStrike" cap="none" normalizeH="0" baseline="0" dirty="0" smtClean="0">
              <a:ln>
                <a:noFill/>
              </a:ln>
              <a:solidFill>
                <a:schemeClr val="tx1"/>
              </a:solidFill>
              <a:effectLst/>
              <a:latin typeface="+mn-ea"/>
            </a:endParaRPr>
          </a:p>
        </p:txBody>
      </p:sp>
      <p:sp>
        <p:nvSpPr>
          <p:cNvPr id="23" name="Rectangle 22"/>
          <p:cNvSpPr/>
          <p:nvPr/>
        </p:nvSpPr>
        <p:spPr bwMode="auto">
          <a:xfrm>
            <a:off x="1798534" y="2055533"/>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latin typeface="+mn-ea"/>
              </a:rPr>
              <a:t>网络瓶颈</a:t>
            </a:r>
            <a:endParaRPr kumimoji="0" lang="zh-CN" altLang="en-US" sz="1800" b="0" i="0" u="none" strike="noStrike" cap="none" normalizeH="0" baseline="0" dirty="0" smtClean="0">
              <a:ln>
                <a:noFill/>
              </a:ln>
              <a:solidFill>
                <a:schemeClr val="tx1"/>
              </a:solidFill>
              <a:effectLst/>
              <a:latin typeface="+mn-ea"/>
            </a:endParaRPr>
          </a:p>
        </p:txBody>
      </p:sp>
      <p:sp>
        <p:nvSpPr>
          <p:cNvPr id="24" name="Rectangle 23"/>
          <p:cNvSpPr/>
          <p:nvPr/>
        </p:nvSpPr>
        <p:spPr bwMode="auto">
          <a:xfrm>
            <a:off x="1798533" y="1400829"/>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smtClean="0">
                <a:latin typeface="+mn-ea"/>
              </a:rPr>
              <a:t>瓶颈</a:t>
            </a:r>
            <a:endParaRPr kumimoji="0" lang="zh-CN" altLang="en-US" sz="1800" b="0" i="0" u="none" strike="noStrike" cap="none" normalizeH="0" baseline="0" dirty="0" smtClean="0">
              <a:ln>
                <a:noFill/>
              </a:ln>
              <a:solidFill>
                <a:schemeClr val="tx1"/>
              </a:solidFill>
              <a:effectLst/>
              <a:latin typeface="+mn-ea"/>
            </a:endParaRPr>
          </a:p>
        </p:txBody>
      </p:sp>
      <p:cxnSp>
        <p:nvCxnSpPr>
          <p:cNvPr id="25" name="Straight Connector 24"/>
          <p:cNvCxnSpPr>
            <a:stCxn id="4" idx="1"/>
            <a:endCxn id="24" idx="3"/>
          </p:cNvCxnSpPr>
          <p:nvPr/>
        </p:nvCxnSpPr>
        <p:spPr bwMode="auto">
          <a:xfrm flipH="1" flipV="1">
            <a:off x="4445524" y="1652857"/>
            <a:ext cx="1038408" cy="15284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4" idx="1"/>
            <a:endCxn id="23" idx="3"/>
          </p:cNvCxnSpPr>
          <p:nvPr/>
        </p:nvCxnSpPr>
        <p:spPr bwMode="auto">
          <a:xfrm flipH="1" flipV="1">
            <a:off x="4445525" y="2307561"/>
            <a:ext cx="1038407" cy="87371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4" idx="1"/>
            <a:endCxn id="22" idx="3"/>
          </p:cNvCxnSpPr>
          <p:nvPr/>
        </p:nvCxnSpPr>
        <p:spPr bwMode="auto">
          <a:xfrm flipH="1" flipV="1">
            <a:off x="4445526" y="2929243"/>
            <a:ext cx="1038406" cy="2520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4" idx="1"/>
            <a:endCxn id="3" idx="3"/>
          </p:cNvCxnSpPr>
          <p:nvPr/>
        </p:nvCxnSpPr>
        <p:spPr bwMode="auto">
          <a:xfrm flipH="1">
            <a:off x="4452138" y="3181271"/>
            <a:ext cx="1031794" cy="4029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Connector 28"/>
          <p:cNvCxnSpPr>
            <a:stCxn id="4" idx="1"/>
            <a:endCxn id="20" idx="3"/>
          </p:cNvCxnSpPr>
          <p:nvPr/>
        </p:nvCxnSpPr>
        <p:spPr bwMode="auto">
          <a:xfrm flipH="1">
            <a:off x="4452137" y="3181271"/>
            <a:ext cx="1031795" cy="10578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4" idx="1"/>
            <a:endCxn id="21" idx="3"/>
          </p:cNvCxnSpPr>
          <p:nvPr/>
        </p:nvCxnSpPr>
        <p:spPr bwMode="auto">
          <a:xfrm flipH="1">
            <a:off x="4451405" y="3181271"/>
            <a:ext cx="1032527" cy="17127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Arrow Connector 30"/>
          <p:cNvCxnSpPr>
            <a:stCxn id="4" idx="3"/>
            <a:endCxn id="8" idx="1"/>
          </p:cNvCxnSpPr>
          <p:nvPr/>
        </p:nvCxnSpPr>
        <p:spPr bwMode="auto">
          <a:xfrm flipV="1">
            <a:off x="6708068" y="1652627"/>
            <a:ext cx="1023248" cy="15286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a:stCxn id="4" idx="3"/>
            <a:endCxn id="5" idx="1"/>
          </p:cNvCxnSpPr>
          <p:nvPr/>
        </p:nvCxnSpPr>
        <p:spPr bwMode="auto">
          <a:xfrm flipV="1">
            <a:off x="6708068" y="2307561"/>
            <a:ext cx="1023247" cy="8737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stCxn id="4" idx="3"/>
            <a:endCxn id="12" idx="1"/>
          </p:cNvCxnSpPr>
          <p:nvPr/>
        </p:nvCxnSpPr>
        <p:spPr bwMode="auto">
          <a:xfrm flipV="1">
            <a:off x="6708068" y="2929243"/>
            <a:ext cx="1017877" cy="25202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p:cNvCxnSpPr>
            <a:stCxn id="4" idx="3"/>
            <a:endCxn id="14" idx="1"/>
          </p:cNvCxnSpPr>
          <p:nvPr/>
        </p:nvCxnSpPr>
        <p:spPr bwMode="auto">
          <a:xfrm>
            <a:off x="6708068" y="3181271"/>
            <a:ext cx="1031794" cy="4029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Straight Arrow Connector 34"/>
          <p:cNvCxnSpPr>
            <a:stCxn id="4" idx="3"/>
            <a:endCxn id="16" idx="1"/>
          </p:cNvCxnSpPr>
          <p:nvPr/>
        </p:nvCxnSpPr>
        <p:spPr bwMode="auto">
          <a:xfrm>
            <a:off x="6708068" y="3181271"/>
            <a:ext cx="1031794" cy="10578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Straight Arrow Connector 35"/>
          <p:cNvCxnSpPr>
            <a:stCxn id="4" idx="3"/>
            <a:endCxn id="18" idx="1"/>
          </p:cNvCxnSpPr>
          <p:nvPr/>
        </p:nvCxnSpPr>
        <p:spPr bwMode="auto">
          <a:xfrm>
            <a:off x="6708068" y="3181271"/>
            <a:ext cx="1031793" cy="171277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335242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负载特征分类</a:t>
            </a:r>
          </a:p>
        </p:txBody>
      </p:sp>
      <p:sp>
        <p:nvSpPr>
          <p:cNvPr id="3" name="Text Placeholder 2"/>
          <p:cNvSpPr>
            <a:spLocks noGrp="1"/>
          </p:cNvSpPr>
          <p:nvPr>
            <p:ph type="body" sz="quarter" idx="10"/>
          </p:nvPr>
        </p:nvSpPr>
        <p:spPr/>
        <p:txBody>
          <a:bodyPr/>
          <a:lstStyle/>
          <a:p>
            <a:r>
              <a:rPr lang="zh-CN" altLang="en-US" dirty="0"/>
              <a:t>对于瓶颈点相似的业务场景，不同的业务负载特征对系统参数的最优配置有较大的影响。比如，内存计算和网络服务器在高压力场景下的业务都存在</a:t>
            </a:r>
            <a:r>
              <a:rPr lang="en-US" altLang="zh-CN" dirty="0"/>
              <a:t>CPU</a:t>
            </a:r>
            <a:r>
              <a:rPr lang="zh-CN" altLang="en-US" dirty="0"/>
              <a:t>维度的性能瓶颈，但其负载特征显然不是完全一致的；</a:t>
            </a:r>
          </a:p>
          <a:p>
            <a:r>
              <a:rPr lang="zh-CN" altLang="en-US" dirty="0"/>
              <a:t>因此，负载特征分类针对相同性能瓶颈的业务，使用监督学习分类模型，基于离线负载数据集，训练出可以对当前负载数据进行业务分类的模型，进而将模型传递到感知决策模块，由感知决策模块调节配置与该负载特征相关的参数。</a:t>
            </a:r>
          </a:p>
        </p:txBody>
      </p:sp>
    </p:spTree>
    <p:extLst>
      <p:ext uri="{BB962C8B-B14F-4D97-AF65-F5344CB8AC3E}">
        <p14:creationId xmlns:p14="http://schemas.microsoft.com/office/powerpoint/2010/main" val="4134905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常见调度算法</a:t>
            </a:r>
          </a:p>
        </p:txBody>
      </p:sp>
      <p:sp>
        <p:nvSpPr>
          <p:cNvPr id="3" name="Text Placeholder 2"/>
          <p:cNvSpPr>
            <a:spLocks noGrp="1"/>
          </p:cNvSpPr>
          <p:nvPr>
            <p:ph type="body" sz="quarter" idx="10"/>
          </p:nvPr>
        </p:nvSpPr>
        <p:spPr/>
        <p:txBody>
          <a:bodyPr/>
          <a:lstStyle/>
          <a:p>
            <a:r>
              <a:rPr lang="zh-CN" altLang="en-US" dirty="0"/>
              <a:t>先进先</a:t>
            </a:r>
            <a:r>
              <a:rPr lang="zh-CN" altLang="en-US" dirty="0" smtClean="0"/>
              <a:t>出</a:t>
            </a:r>
            <a:r>
              <a:rPr lang="en-US" altLang="zh-CN" dirty="0" smtClean="0"/>
              <a:t>(First </a:t>
            </a:r>
            <a:r>
              <a:rPr lang="en-US" altLang="zh-CN" dirty="0"/>
              <a:t>In First Out</a:t>
            </a:r>
            <a:r>
              <a:rPr lang="zh-CN" altLang="en-US" dirty="0"/>
              <a:t>，</a:t>
            </a:r>
            <a:r>
              <a:rPr lang="en-US" altLang="zh-CN" dirty="0" smtClean="0"/>
              <a:t>FIFO)</a:t>
            </a:r>
            <a:r>
              <a:rPr lang="zh-CN" altLang="en-US" dirty="0" smtClean="0"/>
              <a:t>，</a:t>
            </a:r>
            <a:r>
              <a:rPr lang="zh-CN" altLang="en-US" dirty="0"/>
              <a:t>或先来先服</a:t>
            </a:r>
            <a:r>
              <a:rPr lang="zh-CN" altLang="en-US" dirty="0" smtClean="0"/>
              <a:t>务</a:t>
            </a:r>
            <a:r>
              <a:rPr lang="en-US" altLang="zh-CN" dirty="0" smtClean="0"/>
              <a:t>(First </a:t>
            </a:r>
            <a:r>
              <a:rPr lang="en-US" altLang="zh-CN" dirty="0"/>
              <a:t>Come First Served</a:t>
            </a:r>
            <a:r>
              <a:rPr lang="zh-CN" altLang="en-US" dirty="0"/>
              <a:t>，</a:t>
            </a:r>
            <a:r>
              <a:rPr lang="en-US" altLang="zh-CN" dirty="0" smtClean="0"/>
              <a:t>FCFS)</a:t>
            </a:r>
            <a:r>
              <a:rPr lang="zh-CN" altLang="en-US" dirty="0" smtClean="0"/>
              <a:t>；</a:t>
            </a:r>
            <a:endParaRPr lang="zh-CN" altLang="en-US" dirty="0"/>
          </a:p>
          <a:p>
            <a:r>
              <a:rPr lang="zh-CN" altLang="en-US" dirty="0"/>
              <a:t>最短进程优</a:t>
            </a:r>
            <a:r>
              <a:rPr lang="zh-CN" altLang="en-US" dirty="0" smtClean="0"/>
              <a:t>先</a:t>
            </a:r>
            <a:r>
              <a:rPr lang="en-US" altLang="zh-CN" dirty="0" smtClean="0"/>
              <a:t>(Shortest </a:t>
            </a:r>
            <a:r>
              <a:rPr lang="en-US" altLang="zh-CN" dirty="0"/>
              <a:t>Job First</a:t>
            </a:r>
            <a:r>
              <a:rPr lang="zh-CN" altLang="en-US" dirty="0"/>
              <a:t>，</a:t>
            </a:r>
            <a:r>
              <a:rPr lang="en-US" altLang="zh-CN" dirty="0" smtClean="0"/>
              <a:t>SJF)</a:t>
            </a:r>
            <a:r>
              <a:rPr lang="zh-CN" altLang="en-US" dirty="0" smtClean="0"/>
              <a:t>；</a:t>
            </a:r>
            <a:endParaRPr lang="zh-CN" altLang="en-US" dirty="0"/>
          </a:p>
          <a:p>
            <a:r>
              <a:rPr lang="zh-CN" altLang="en-US" dirty="0"/>
              <a:t>轮</a:t>
            </a:r>
            <a:r>
              <a:rPr lang="zh-CN" altLang="en-US" dirty="0" smtClean="0"/>
              <a:t>转</a:t>
            </a:r>
            <a:r>
              <a:rPr lang="en-US" altLang="zh-CN" dirty="0" smtClean="0"/>
              <a:t>(Round-Robin</a:t>
            </a:r>
            <a:r>
              <a:rPr lang="zh-CN" altLang="en-US" dirty="0"/>
              <a:t>，</a:t>
            </a:r>
            <a:r>
              <a:rPr lang="en-US" altLang="zh-CN" dirty="0" smtClean="0"/>
              <a:t>RR)</a:t>
            </a:r>
            <a:r>
              <a:rPr lang="zh-CN" altLang="en-US" dirty="0" smtClean="0"/>
              <a:t>调</a:t>
            </a:r>
            <a:r>
              <a:rPr lang="zh-CN" altLang="en-US" dirty="0"/>
              <a:t>度；</a:t>
            </a:r>
          </a:p>
          <a:p>
            <a:r>
              <a:rPr lang="zh-CN" altLang="en-US" dirty="0"/>
              <a:t>优先级调度；</a:t>
            </a:r>
          </a:p>
          <a:p>
            <a:r>
              <a:rPr lang="en-US" altLang="zh-CN" dirty="0"/>
              <a:t>openEuler</a:t>
            </a:r>
            <a:r>
              <a:rPr lang="zh-CN" altLang="en-US" dirty="0"/>
              <a:t>使用了上述先进先出、轮转调度以及优先级调度算法。这些调度算法被联合使用之后，用于对实时进程的调度。</a:t>
            </a:r>
          </a:p>
        </p:txBody>
      </p:sp>
    </p:spTree>
    <p:extLst>
      <p:ext uri="{BB962C8B-B14F-4D97-AF65-F5344CB8AC3E}">
        <p14:creationId xmlns:p14="http://schemas.microsoft.com/office/powerpoint/2010/main" val="27808649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感知决策模块</a:t>
            </a:r>
          </a:p>
        </p:txBody>
      </p:sp>
      <p:sp>
        <p:nvSpPr>
          <p:cNvPr id="3" name="Text Placeholder 2"/>
          <p:cNvSpPr>
            <a:spLocks noGrp="1"/>
          </p:cNvSpPr>
          <p:nvPr>
            <p:ph type="body" sz="quarter" idx="10"/>
          </p:nvPr>
        </p:nvSpPr>
        <p:spPr/>
        <p:txBody>
          <a:bodyPr/>
          <a:lstStyle/>
          <a:p>
            <a:r>
              <a:rPr lang="zh-CN" altLang="en-US" dirty="0"/>
              <a:t>感知决策模块基于预训练的机器学习模型，实现智能决策系统的在线决策功能：</a:t>
            </a:r>
          </a:p>
          <a:p>
            <a:pPr marL="860239" lvl="1" indent="-457200">
              <a:buFont typeface="+mj-lt"/>
              <a:buAutoNum type="arabicPeriod"/>
            </a:pPr>
            <a:r>
              <a:rPr lang="zh-CN" altLang="en-US" dirty="0"/>
              <a:t>将实时采集的系统负载数据输入到训练生成的聚类模型中，判断当前系统负载的瓶颈点；</a:t>
            </a:r>
          </a:p>
          <a:p>
            <a:pPr marL="860239" lvl="1" indent="-457200">
              <a:buFont typeface="+mj-lt"/>
              <a:buAutoNum type="arabicPeriod"/>
            </a:pPr>
            <a:r>
              <a:rPr lang="zh-CN" altLang="en-US" dirty="0"/>
              <a:t>将实时数据输入到相应的分类模型中，推理出当前系统负载的具体分类结果；</a:t>
            </a:r>
          </a:p>
          <a:p>
            <a:pPr marL="860239" lvl="1" indent="-457200">
              <a:buFont typeface="+mj-lt"/>
              <a:buAutoNum type="arabicPeriod"/>
            </a:pPr>
            <a:r>
              <a:rPr lang="zh-CN" altLang="en-US" dirty="0"/>
              <a:t>根据前面得到的系统负载瓶颈点和业务分类结果，找到对应最优的系统参数配置，并在操作系统中设置生效。</a:t>
            </a:r>
          </a:p>
        </p:txBody>
      </p:sp>
    </p:spTree>
    <p:extLst>
      <p:ext uri="{BB962C8B-B14F-4D97-AF65-F5344CB8AC3E}">
        <p14:creationId xmlns:p14="http://schemas.microsoft.com/office/powerpoint/2010/main" val="3266073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感知决策模块处理流程示例图</a:t>
            </a:r>
          </a:p>
        </p:txBody>
      </p:sp>
      <p:sp>
        <p:nvSpPr>
          <p:cNvPr id="3" name="Rectangle 2"/>
          <p:cNvSpPr/>
          <p:nvPr/>
        </p:nvSpPr>
        <p:spPr bwMode="auto">
          <a:xfrm>
            <a:off x="2224870" y="3181270"/>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4" name="Rectangle 3"/>
          <p:cNvSpPr/>
          <p:nvPr/>
        </p:nvSpPr>
        <p:spPr bwMode="auto">
          <a:xfrm>
            <a:off x="8256240" y="2736780"/>
            <a:ext cx="1224136" cy="88898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800" dirty="0" smtClean="0">
                <a:latin typeface="+mn-ea"/>
              </a:rPr>
              <a:t>CPU-</a:t>
            </a:r>
            <a:r>
              <a:rPr lang="zh-CN" altLang="en-US" sz="1800" dirty="0" smtClean="0">
                <a:latin typeface="+mn-ea"/>
              </a:rPr>
              <a:t>内存分类模型</a:t>
            </a:r>
            <a:endParaRPr kumimoji="0" lang="zh-CN" altLang="en-US" sz="1800" b="0" i="0" u="none" strike="noStrike" cap="none" normalizeH="0" baseline="0" dirty="0" smtClean="0">
              <a:ln>
                <a:noFill/>
              </a:ln>
              <a:solidFill>
                <a:schemeClr val="tx1"/>
              </a:solidFill>
              <a:effectLst/>
              <a:latin typeface="+mn-ea"/>
            </a:endParaRPr>
          </a:p>
        </p:txBody>
      </p:sp>
      <p:sp>
        <p:nvSpPr>
          <p:cNvPr id="5" name="Right Arrow 4"/>
          <p:cNvSpPr/>
          <p:nvPr/>
        </p:nvSpPr>
        <p:spPr bwMode="auto">
          <a:xfrm>
            <a:off x="1018736" y="2929243"/>
            <a:ext cx="1152127" cy="499308"/>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mn-ea"/>
              </a:rPr>
              <a:t>实时数据</a:t>
            </a:r>
          </a:p>
        </p:txBody>
      </p:sp>
      <p:sp>
        <p:nvSpPr>
          <p:cNvPr id="6" name="TextBox 5"/>
          <p:cNvSpPr txBox="1"/>
          <p:nvPr/>
        </p:nvSpPr>
        <p:spPr bwMode="auto">
          <a:xfrm>
            <a:off x="5096977" y="5492204"/>
            <a:ext cx="2826314"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感知决策模块处理流程示例图</a:t>
            </a:r>
            <a:endParaRPr lang="zh-CN" altLang="en-US" sz="1600" dirty="0" smtClean="0">
              <a:latin typeface="+mn-ea"/>
            </a:endParaRPr>
          </a:p>
        </p:txBody>
      </p:sp>
      <p:sp>
        <p:nvSpPr>
          <p:cNvPr id="7" name="Rectangle 6"/>
          <p:cNvSpPr/>
          <p:nvPr/>
        </p:nvSpPr>
        <p:spPr bwMode="auto">
          <a:xfrm>
            <a:off x="2224870" y="3685326"/>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CPU-</a:t>
            </a:r>
            <a:r>
              <a:rPr lang="zh-CN" altLang="en-US" sz="1800" dirty="0">
                <a:latin typeface="+mn-ea"/>
              </a:rPr>
              <a:t>网</a:t>
            </a:r>
            <a:r>
              <a:rPr lang="zh-CN" altLang="en-US" sz="1800" dirty="0" smtClean="0">
                <a:latin typeface="+mn-ea"/>
              </a:rPr>
              <a:t>络</a:t>
            </a:r>
            <a:r>
              <a:rPr lang="en-US" altLang="zh-CN" sz="1800" dirty="0" smtClean="0">
                <a:latin typeface="+mn-ea"/>
              </a:rPr>
              <a:t>-</a:t>
            </a:r>
            <a:r>
              <a:rPr lang="zh-CN" altLang="en-US" sz="1800" dirty="0" smtClean="0">
                <a:latin typeface="+mn-ea"/>
              </a:rPr>
              <a:t>内存共同瓶颈</a:t>
            </a:r>
            <a:endParaRPr kumimoji="0" lang="zh-CN" altLang="en-US" sz="1800" b="0" i="0" u="none" strike="noStrike" cap="none" normalizeH="0" baseline="0" dirty="0" smtClean="0">
              <a:ln>
                <a:noFill/>
              </a:ln>
              <a:solidFill>
                <a:schemeClr val="tx1"/>
              </a:solidFill>
              <a:effectLst/>
              <a:latin typeface="+mn-ea"/>
            </a:endParaRPr>
          </a:p>
        </p:txBody>
      </p:sp>
      <p:sp>
        <p:nvSpPr>
          <p:cNvPr id="8" name="Rectangle 7"/>
          <p:cNvSpPr/>
          <p:nvPr/>
        </p:nvSpPr>
        <p:spPr bwMode="auto">
          <a:xfrm>
            <a:off x="2224873" y="2677215"/>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mn-ea"/>
              </a:rPr>
              <a:t>I/O</a:t>
            </a:r>
            <a:r>
              <a:rPr lang="zh-CN" altLang="en-US" sz="1800" dirty="0" smtClean="0">
                <a:latin typeface="+mn-ea"/>
              </a:rPr>
              <a:t>瓶颈</a:t>
            </a:r>
            <a:endParaRPr kumimoji="0" lang="zh-CN" altLang="en-US" sz="1800" b="0" i="0" u="none" strike="noStrike" cap="none" normalizeH="0" baseline="0" dirty="0" smtClean="0">
              <a:ln>
                <a:noFill/>
              </a:ln>
              <a:solidFill>
                <a:schemeClr val="tx1"/>
              </a:solidFill>
              <a:effectLst/>
              <a:latin typeface="+mn-ea"/>
            </a:endParaRPr>
          </a:p>
        </p:txBody>
      </p:sp>
      <p:sp>
        <p:nvSpPr>
          <p:cNvPr id="9" name="Rectangle 8"/>
          <p:cNvSpPr/>
          <p:nvPr/>
        </p:nvSpPr>
        <p:spPr bwMode="auto">
          <a:xfrm>
            <a:off x="2224870" y="2173158"/>
            <a:ext cx="2646991" cy="5040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800" dirty="0" smtClean="0">
                <a:latin typeface="+mn-ea"/>
              </a:rPr>
              <a:t>网络瓶颈</a:t>
            </a:r>
            <a:endParaRPr kumimoji="0" lang="zh-CN" altLang="en-US" sz="1800" b="0" i="0" u="none" strike="noStrike" cap="none" normalizeH="0" baseline="0" dirty="0" smtClean="0">
              <a:ln>
                <a:noFill/>
              </a:ln>
              <a:solidFill>
                <a:schemeClr val="tx1"/>
              </a:solidFill>
              <a:effectLst/>
              <a:latin typeface="+mn-ea"/>
            </a:endParaRPr>
          </a:p>
        </p:txBody>
      </p:sp>
      <p:sp>
        <p:nvSpPr>
          <p:cNvPr id="10" name="TextBox 9"/>
          <p:cNvSpPr txBox="1"/>
          <p:nvPr/>
        </p:nvSpPr>
        <p:spPr bwMode="auto">
          <a:xfrm>
            <a:off x="5843972" y="2929243"/>
            <a:ext cx="1368152"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dirty="0" smtClean="0">
                <a:latin typeface="+mn-ea"/>
              </a:rPr>
              <a:t>CPU-</a:t>
            </a:r>
            <a:r>
              <a:rPr lang="zh-CN" altLang="en-US" sz="1600" dirty="0" smtClean="0">
                <a:latin typeface="+mn-ea"/>
              </a:rPr>
              <a:t>内存型瓶颈</a:t>
            </a:r>
          </a:p>
        </p:txBody>
      </p:sp>
      <p:sp>
        <p:nvSpPr>
          <p:cNvPr id="11" name="Right Arrow 10"/>
          <p:cNvSpPr/>
          <p:nvPr/>
        </p:nvSpPr>
        <p:spPr bwMode="auto">
          <a:xfrm>
            <a:off x="5096977" y="3033707"/>
            <a:ext cx="737527" cy="29038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12" name="Right Arrow 11"/>
          <p:cNvSpPr/>
          <p:nvPr/>
        </p:nvSpPr>
        <p:spPr bwMode="auto">
          <a:xfrm>
            <a:off x="7221592" y="3027379"/>
            <a:ext cx="737527" cy="290380"/>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n-ea"/>
            </a:endParaRPr>
          </a:p>
        </p:txBody>
      </p:sp>
      <p:sp>
        <p:nvSpPr>
          <p:cNvPr id="13" name="TextBox 12"/>
          <p:cNvSpPr txBox="1"/>
          <p:nvPr/>
        </p:nvSpPr>
        <p:spPr bwMode="auto">
          <a:xfrm>
            <a:off x="9840416" y="1625943"/>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内存计算</a:t>
            </a:r>
          </a:p>
        </p:txBody>
      </p:sp>
      <p:sp>
        <p:nvSpPr>
          <p:cNvPr id="14" name="TextBox 13"/>
          <p:cNvSpPr txBox="1"/>
          <p:nvPr/>
        </p:nvSpPr>
        <p:spPr bwMode="auto">
          <a:xfrm>
            <a:off x="9768408" y="4189382"/>
            <a:ext cx="1224136" cy="82732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绑核，内存大页，刷新率</a:t>
            </a:r>
            <a:r>
              <a:rPr lang="en-US" altLang="zh-CN" sz="1600" dirty="0" smtClean="0">
                <a:latin typeface="+mn-ea"/>
              </a:rPr>
              <a:t>……</a:t>
            </a:r>
            <a:endParaRPr lang="zh-CN" altLang="en-US" sz="1600" dirty="0" smtClean="0">
              <a:latin typeface="+mn-ea"/>
            </a:endParaRPr>
          </a:p>
        </p:txBody>
      </p:sp>
      <p:cxnSp>
        <p:nvCxnSpPr>
          <p:cNvPr id="15" name="Elbow Connector 14"/>
          <p:cNvCxnSpPr>
            <a:stCxn id="4" idx="0"/>
            <a:endCxn id="13" idx="1"/>
          </p:cNvCxnSpPr>
          <p:nvPr/>
        </p:nvCxnSpPr>
        <p:spPr bwMode="auto">
          <a:xfrm rot="5400000" flipH="1" flipV="1">
            <a:off x="8882664" y="1779028"/>
            <a:ext cx="943396" cy="972108"/>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6" name="Elbow Connector 15"/>
          <p:cNvCxnSpPr>
            <a:stCxn id="10" idx="2"/>
            <a:endCxn id="14" idx="1"/>
          </p:cNvCxnSpPr>
          <p:nvPr/>
        </p:nvCxnSpPr>
        <p:spPr bwMode="auto">
          <a:xfrm rot="16200000" flipH="1">
            <a:off x="7601879" y="2436514"/>
            <a:ext cx="1092699" cy="324036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a:stCxn id="13" idx="2"/>
            <a:endCxn id="14" idx="0"/>
          </p:cNvCxnSpPr>
          <p:nvPr/>
        </p:nvCxnSpPr>
        <p:spPr bwMode="auto">
          <a:xfrm>
            <a:off x="10380476" y="1960824"/>
            <a:ext cx="0" cy="222855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bwMode="auto">
          <a:xfrm>
            <a:off x="8814302" y="2102132"/>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smtClean="0">
                <a:latin typeface="+mn-ea"/>
              </a:rPr>
              <a:t>分类结果</a:t>
            </a:r>
          </a:p>
        </p:txBody>
      </p:sp>
      <p:sp>
        <p:nvSpPr>
          <p:cNvPr id="19" name="TextBox 18"/>
          <p:cNvSpPr txBox="1"/>
          <p:nvPr/>
        </p:nvSpPr>
        <p:spPr bwMode="auto">
          <a:xfrm>
            <a:off x="5970074" y="2094434"/>
            <a:ext cx="108012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zh-CN" altLang="en-US" sz="1600" dirty="0">
                <a:latin typeface="+mn-ea"/>
              </a:rPr>
              <a:t>聚类</a:t>
            </a:r>
            <a:r>
              <a:rPr lang="zh-CN" altLang="en-US" sz="1600" dirty="0" smtClean="0">
                <a:latin typeface="+mn-ea"/>
              </a:rPr>
              <a:t>结果</a:t>
            </a:r>
          </a:p>
        </p:txBody>
      </p:sp>
    </p:spTree>
    <p:extLst>
      <p:ext uri="{BB962C8B-B14F-4D97-AF65-F5344CB8AC3E}">
        <p14:creationId xmlns:p14="http://schemas.microsoft.com/office/powerpoint/2010/main" val="22417952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感知决策模块处理流程示例</a:t>
            </a:r>
          </a:p>
        </p:txBody>
      </p:sp>
      <p:sp>
        <p:nvSpPr>
          <p:cNvPr id="3" name="Text Placeholder 2"/>
          <p:cNvSpPr>
            <a:spLocks noGrp="1"/>
          </p:cNvSpPr>
          <p:nvPr>
            <p:ph type="body" sz="quarter" idx="10"/>
          </p:nvPr>
        </p:nvSpPr>
        <p:spPr/>
        <p:txBody>
          <a:bodyPr/>
          <a:lstStyle/>
          <a:p>
            <a:r>
              <a:rPr lang="zh-CN" altLang="en-US" dirty="0"/>
              <a:t>上图展示了</a:t>
            </a:r>
            <a:r>
              <a:rPr lang="en-US" altLang="zh-CN" dirty="0"/>
              <a:t>openEuler</a:t>
            </a:r>
            <a:r>
              <a:rPr lang="zh-CN" altLang="en-US" dirty="0"/>
              <a:t>运行内存密集型计算业务</a:t>
            </a:r>
            <a:r>
              <a:rPr lang="en-US" altLang="zh-CN" dirty="0" err="1"/>
              <a:t>specjbb</a:t>
            </a:r>
            <a:r>
              <a:rPr lang="zh-CN" altLang="en-US" dirty="0"/>
              <a:t>的感知决策处理流程：</a:t>
            </a:r>
          </a:p>
          <a:p>
            <a:pPr lvl="1"/>
            <a:r>
              <a:rPr lang="zh-CN" altLang="en-US" dirty="0"/>
              <a:t>智能决策系统实时采集当前负载数据并传递到感知决策模块，将其作为聚类模型的输入；</a:t>
            </a:r>
          </a:p>
          <a:p>
            <a:pPr lvl="1"/>
            <a:r>
              <a:rPr lang="zh-CN" altLang="en-US" dirty="0"/>
              <a:t>通过聚类模型分析后，该业务被判定为</a:t>
            </a:r>
            <a:r>
              <a:rPr lang="en-US" altLang="zh-CN" dirty="0"/>
              <a:t>CPU-</a:t>
            </a:r>
            <a:r>
              <a:rPr lang="zh-CN" altLang="en-US" dirty="0"/>
              <a:t>内存瓶颈型业务。然后，将负载数据输入到面向</a:t>
            </a:r>
            <a:r>
              <a:rPr lang="en-US" altLang="zh-CN" dirty="0"/>
              <a:t>CPU-</a:t>
            </a:r>
            <a:r>
              <a:rPr lang="zh-CN" altLang="en-US" dirty="0"/>
              <a:t>内存瓶颈型业务的支持向量机分类器中，得到推理的分类结果为内存密集型计算类型；</a:t>
            </a:r>
          </a:p>
          <a:p>
            <a:pPr lvl="1"/>
            <a:r>
              <a:rPr lang="zh-CN" altLang="en-US" dirty="0"/>
              <a:t>最后，决策模块将根据模型输出的结果，设置内存大页、刷新率等相关的操作系统参数优化配置以实现该应用的性能提升。</a:t>
            </a:r>
          </a:p>
        </p:txBody>
      </p:sp>
    </p:spTree>
    <p:extLst>
      <p:ext uri="{BB962C8B-B14F-4D97-AF65-F5344CB8AC3E}">
        <p14:creationId xmlns:p14="http://schemas.microsoft.com/office/powerpoint/2010/main" val="1952617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自动调优</a:t>
            </a:r>
          </a:p>
        </p:txBody>
      </p:sp>
      <p:sp>
        <p:nvSpPr>
          <p:cNvPr id="3" name="Text Placeholder 2"/>
          <p:cNvSpPr>
            <a:spLocks noGrp="1"/>
          </p:cNvSpPr>
          <p:nvPr>
            <p:ph type="body" sz="quarter" idx="10"/>
          </p:nvPr>
        </p:nvSpPr>
        <p:spPr/>
        <p:txBody>
          <a:bodyPr/>
          <a:lstStyle/>
          <a:p>
            <a:r>
              <a:rPr lang="zh-CN" altLang="en-US" dirty="0"/>
              <a:t>作为</a:t>
            </a:r>
            <a:r>
              <a:rPr lang="en-US" altLang="zh-CN" dirty="0"/>
              <a:t>A-Tune</a:t>
            </a:r>
            <a:r>
              <a:rPr lang="zh-CN" altLang="en-US" dirty="0"/>
              <a:t>工具中的另外一个核心功能，自动调优主要针对实时业务场景和负载，利用</a:t>
            </a:r>
            <a:r>
              <a:rPr lang="en-US" altLang="zh-CN" dirty="0"/>
              <a:t>AI</a:t>
            </a:r>
            <a:r>
              <a:rPr lang="zh-CN" altLang="en-US" dirty="0"/>
              <a:t>引擎来搜索最佳的系统参数配置。它主要解决如下两类问题：</a:t>
            </a:r>
          </a:p>
          <a:p>
            <a:pPr lvl="1"/>
            <a:r>
              <a:rPr lang="zh-CN" altLang="en-US" dirty="0"/>
              <a:t>当前的业务场景和负载的历史数据样本较</a:t>
            </a:r>
            <a:r>
              <a:rPr lang="zh-CN" altLang="en-US" dirty="0" smtClean="0"/>
              <a:t>小</a:t>
            </a:r>
            <a:r>
              <a:rPr lang="en-US" altLang="zh-CN" dirty="0" smtClean="0"/>
              <a:t>(</a:t>
            </a:r>
            <a:r>
              <a:rPr lang="zh-CN" altLang="en-US" dirty="0" smtClean="0"/>
              <a:t>甚</a:t>
            </a:r>
            <a:r>
              <a:rPr lang="zh-CN" altLang="en-US" dirty="0"/>
              <a:t>至无历史数据样</a:t>
            </a:r>
            <a:r>
              <a:rPr lang="zh-CN" altLang="en-US" dirty="0" smtClean="0"/>
              <a:t>本</a:t>
            </a:r>
            <a:r>
              <a:rPr lang="en-US" altLang="zh-CN" dirty="0" smtClean="0"/>
              <a:t>)</a:t>
            </a:r>
            <a:r>
              <a:rPr lang="zh-CN" altLang="en-US" dirty="0" smtClean="0"/>
              <a:t>，</a:t>
            </a:r>
            <a:r>
              <a:rPr lang="zh-CN" altLang="en-US" dirty="0"/>
              <a:t>无法通过有效的离线训练获得此类负载的优化配置经验；</a:t>
            </a:r>
          </a:p>
          <a:p>
            <a:pPr lvl="1"/>
            <a:r>
              <a:rPr lang="zh-CN" altLang="en-US" dirty="0"/>
              <a:t>自动调优对于系统参数的优化粒度更细，可为单一业务场景和特定负载实现定向参数调优，能实现系统参数配置的进一步优化。</a:t>
            </a:r>
          </a:p>
          <a:p>
            <a:r>
              <a:rPr lang="zh-CN" altLang="en-US" dirty="0"/>
              <a:t>操作系统的可调参数数量巨大且业务复杂度极高。当前硬件和基础软件组成的应用环境涉及了高达</a:t>
            </a:r>
            <a:r>
              <a:rPr lang="en-US" altLang="zh-CN" dirty="0"/>
              <a:t>7000</a:t>
            </a:r>
            <a:r>
              <a:rPr lang="zh-CN" altLang="en-US" dirty="0"/>
              <a:t>多个配置对象。随着业务复杂度和调优对象数量的增加，参数调优所需的时间成本呈指数级增</a:t>
            </a:r>
            <a:r>
              <a:rPr lang="zh-CN" altLang="en-US" dirty="0" smtClean="0"/>
              <a:t>长</a:t>
            </a:r>
            <a:r>
              <a:rPr lang="en-US" altLang="zh-CN" dirty="0" smtClean="0"/>
              <a:t>(</a:t>
            </a:r>
            <a:r>
              <a:rPr lang="zh-CN" altLang="en-US" dirty="0" smtClean="0"/>
              <a:t>如</a:t>
            </a:r>
            <a:r>
              <a:rPr lang="zh-CN" altLang="en-US" dirty="0"/>
              <a:t>下图所</a:t>
            </a:r>
            <a:r>
              <a:rPr lang="zh-CN" altLang="en-US" dirty="0" smtClean="0"/>
              <a:t>示</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3625749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ea typeface="+mn-ea"/>
              </a:rPr>
              <a:t>自动调优图</a:t>
            </a:r>
          </a:p>
        </p:txBody>
      </p:sp>
      <p:cxnSp>
        <p:nvCxnSpPr>
          <p:cNvPr id="3" name="Straight Arrow Connector 2"/>
          <p:cNvCxnSpPr/>
          <p:nvPr/>
        </p:nvCxnSpPr>
        <p:spPr bwMode="auto">
          <a:xfrm>
            <a:off x="3287688" y="5276818"/>
            <a:ext cx="500455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 name="Straight Arrow Connector 3"/>
          <p:cNvCxnSpPr/>
          <p:nvPr/>
        </p:nvCxnSpPr>
        <p:spPr bwMode="auto">
          <a:xfrm flipV="1">
            <a:off x="3287688" y="1748426"/>
            <a:ext cx="0" cy="35283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 name="Freeform 4"/>
          <p:cNvSpPr/>
          <p:nvPr/>
        </p:nvSpPr>
        <p:spPr bwMode="auto">
          <a:xfrm>
            <a:off x="3289109" y="2180474"/>
            <a:ext cx="4283055" cy="3100346"/>
          </a:xfrm>
          <a:custGeom>
            <a:avLst/>
            <a:gdLst>
              <a:gd name="connsiteX0" fmla="*/ 0 w 3930556"/>
              <a:gd name="connsiteY0" fmla="*/ 2429302 h 2429302"/>
              <a:gd name="connsiteX1" fmla="*/ 2852383 w 3930556"/>
              <a:gd name="connsiteY1" fmla="*/ 1719618 h 2429302"/>
              <a:gd name="connsiteX2" fmla="*/ 3930556 w 3930556"/>
              <a:gd name="connsiteY2" fmla="*/ 0 h 2429302"/>
            </a:gdLst>
            <a:ahLst/>
            <a:cxnLst>
              <a:cxn ang="0">
                <a:pos x="connsiteX0" y="connsiteY0"/>
              </a:cxn>
              <a:cxn ang="0">
                <a:pos x="connsiteX1" y="connsiteY1"/>
              </a:cxn>
              <a:cxn ang="0">
                <a:pos x="connsiteX2" y="connsiteY2"/>
              </a:cxn>
            </a:cxnLst>
            <a:rect l="l" t="t" r="r" b="b"/>
            <a:pathLst>
              <a:path w="3930556" h="2429302">
                <a:moveTo>
                  <a:pt x="0" y="2429302"/>
                </a:moveTo>
                <a:cubicBezTo>
                  <a:pt x="1098645" y="2276902"/>
                  <a:pt x="2197290" y="2124502"/>
                  <a:pt x="2852383" y="1719618"/>
                </a:cubicBezTo>
                <a:cubicBezTo>
                  <a:pt x="3507476" y="1314734"/>
                  <a:pt x="3719016" y="657367"/>
                  <a:pt x="3930556" y="0"/>
                </a:cubicBezTo>
              </a:path>
            </a:pathLst>
          </a:cu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ndParaRPr>
          </a:p>
        </p:txBody>
      </p:sp>
      <p:sp>
        <p:nvSpPr>
          <p:cNvPr id="6" name="TextBox 5"/>
          <p:cNvSpPr txBox="1"/>
          <p:nvPr/>
        </p:nvSpPr>
        <p:spPr bwMode="auto">
          <a:xfrm>
            <a:off x="3719736" y="5368797"/>
            <a:ext cx="46805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a:t>
            </a:r>
            <a:endParaRPr lang="zh-CN" altLang="en-US" sz="1600" dirty="0" smtClean="0">
              <a:latin typeface="+mn-ea"/>
            </a:endParaRPr>
          </a:p>
        </p:txBody>
      </p:sp>
      <p:sp>
        <p:nvSpPr>
          <p:cNvPr id="7" name="TextBox 6"/>
          <p:cNvSpPr txBox="1"/>
          <p:nvPr/>
        </p:nvSpPr>
        <p:spPr bwMode="auto">
          <a:xfrm>
            <a:off x="4367808" y="5257243"/>
            <a:ext cx="531676"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100</a:t>
            </a:r>
            <a:endParaRPr lang="zh-CN" altLang="en-US" sz="1600" dirty="0" smtClean="0">
              <a:latin typeface="+mn-ea"/>
            </a:endParaRPr>
          </a:p>
        </p:txBody>
      </p:sp>
      <p:sp>
        <p:nvSpPr>
          <p:cNvPr id="8" name="TextBox 7"/>
          <p:cNvSpPr txBox="1"/>
          <p:nvPr/>
        </p:nvSpPr>
        <p:spPr bwMode="auto">
          <a:xfrm>
            <a:off x="5353236" y="5380353"/>
            <a:ext cx="67075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1000</a:t>
            </a:r>
            <a:endParaRPr lang="zh-CN" altLang="en-US" sz="1600" dirty="0" smtClean="0">
              <a:latin typeface="+mn-ea"/>
            </a:endParaRPr>
          </a:p>
        </p:txBody>
      </p:sp>
      <p:sp>
        <p:nvSpPr>
          <p:cNvPr id="9" name="TextBox 8"/>
          <p:cNvSpPr txBox="1"/>
          <p:nvPr/>
        </p:nvSpPr>
        <p:spPr bwMode="auto">
          <a:xfrm>
            <a:off x="7661747" y="5380353"/>
            <a:ext cx="850776"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latin typeface="+mn-ea"/>
              </a:rPr>
              <a:t>10000</a:t>
            </a:r>
            <a:endParaRPr lang="zh-CN" altLang="en-US" sz="1600" dirty="0" smtClean="0">
              <a:latin typeface="+mn-ea"/>
            </a:endParaRPr>
          </a:p>
        </p:txBody>
      </p:sp>
      <p:sp>
        <p:nvSpPr>
          <p:cNvPr id="10" name="TextBox 9"/>
          <p:cNvSpPr txBox="1"/>
          <p:nvPr/>
        </p:nvSpPr>
        <p:spPr bwMode="auto">
          <a:xfrm>
            <a:off x="8472264" y="5109377"/>
            <a:ext cx="126014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系统配置项</a:t>
            </a:r>
          </a:p>
        </p:txBody>
      </p:sp>
      <p:sp>
        <p:nvSpPr>
          <p:cNvPr id="11" name="TextBox 10"/>
          <p:cNvSpPr txBox="1"/>
          <p:nvPr/>
        </p:nvSpPr>
        <p:spPr bwMode="auto">
          <a:xfrm>
            <a:off x="2972653" y="1232756"/>
            <a:ext cx="63007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时间</a:t>
            </a:r>
          </a:p>
        </p:txBody>
      </p:sp>
      <p:sp>
        <p:nvSpPr>
          <p:cNvPr id="12" name="TextBox 11"/>
          <p:cNvSpPr txBox="1"/>
          <p:nvPr/>
        </p:nvSpPr>
        <p:spPr bwMode="auto">
          <a:xfrm>
            <a:off x="3286267" y="2893447"/>
            <a:ext cx="2232248"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人工调优个人能力</a:t>
            </a:r>
            <a:r>
              <a:rPr lang="en-US" altLang="zh-CN" sz="1600" dirty="0" smtClean="0">
                <a:latin typeface="+mn-ea"/>
              </a:rPr>
              <a:t>10+</a:t>
            </a:r>
            <a:endParaRPr lang="zh-CN" altLang="en-US" sz="1600" dirty="0" smtClean="0">
              <a:latin typeface="+mn-ea"/>
            </a:endParaRPr>
          </a:p>
        </p:txBody>
      </p:sp>
      <p:cxnSp>
        <p:nvCxnSpPr>
          <p:cNvPr id="13" name="Straight Connector 12"/>
          <p:cNvCxnSpPr/>
          <p:nvPr/>
        </p:nvCxnSpPr>
        <p:spPr bwMode="auto">
          <a:xfrm flipV="1">
            <a:off x="3899756" y="3228329"/>
            <a:ext cx="0" cy="2048489"/>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4" name="TextBox 13"/>
          <p:cNvSpPr txBox="1"/>
          <p:nvPr/>
        </p:nvSpPr>
        <p:spPr bwMode="auto">
          <a:xfrm>
            <a:off x="6085647" y="2372792"/>
            <a:ext cx="1199474"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latin typeface="+mn-ea"/>
              </a:rPr>
              <a:t>实际</a:t>
            </a:r>
            <a:r>
              <a:rPr lang="en-US" altLang="zh-CN" sz="1600" dirty="0" smtClean="0">
                <a:latin typeface="+mn-ea"/>
              </a:rPr>
              <a:t>7000+</a:t>
            </a:r>
            <a:endParaRPr lang="zh-CN" altLang="en-US" sz="1600" dirty="0" smtClean="0">
              <a:latin typeface="+mn-ea"/>
            </a:endParaRPr>
          </a:p>
        </p:txBody>
      </p:sp>
      <p:sp>
        <p:nvSpPr>
          <p:cNvPr id="15" name="TextBox 14"/>
          <p:cNvSpPr txBox="1"/>
          <p:nvPr/>
        </p:nvSpPr>
        <p:spPr bwMode="auto">
          <a:xfrm>
            <a:off x="3150206" y="5377987"/>
            <a:ext cx="30086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mn-ea"/>
              </a:rPr>
              <a:t>0</a:t>
            </a:r>
            <a:endParaRPr lang="zh-CN" altLang="en-US" sz="1600" dirty="0" smtClean="0">
              <a:latin typeface="+mn-ea"/>
            </a:endParaRPr>
          </a:p>
        </p:txBody>
      </p:sp>
      <p:sp>
        <p:nvSpPr>
          <p:cNvPr id="16" name="TextBox 15"/>
          <p:cNvSpPr txBox="1"/>
          <p:nvPr/>
        </p:nvSpPr>
        <p:spPr bwMode="auto">
          <a:xfrm>
            <a:off x="4297002" y="5950042"/>
            <a:ext cx="3453979"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a:latin typeface="+mn-ea"/>
              </a:rPr>
              <a:t>系统配置参数数量与调优时间的关系</a:t>
            </a:r>
            <a:endParaRPr lang="zh-CN" altLang="en-US" sz="1600" dirty="0" smtClean="0">
              <a:latin typeface="+mn-ea"/>
            </a:endParaRPr>
          </a:p>
        </p:txBody>
      </p:sp>
    </p:spTree>
    <p:extLst>
      <p:ext uri="{BB962C8B-B14F-4D97-AF65-F5344CB8AC3E}">
        <p14:creationId xmlns:p14="http://schemas.microsoft.com/office/powerpoint/2010/main" val="8173963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自动调参算法</a:t>
            </a:r>
          </a:p>
        </p:txBody>
      </p:sp>
      <p:sp>
        <p:nvSpPr>
          <p:cNvPr id="3" name="Text Placeholder 2"/>
          <p:cNvSpPr>
            <a:spLocks noGrp="1"/>
          </p:cNvSpPr>
          <p:nvPr>
            <p:ph type="body" sz="quarter" idx="10"/>
          </p:nvPr>
        </p:nvSpPr>
        <p:spPr/>
        <p:txBody>
          <a:bodyPr/>
          <a:lstStyle/>
          <a:p>
            <a:r>
              <a:rPr lang="zh-CN" altLang="en-US" dirty="0"/>
              <a:t>传统的基于人工经验的调优方法在应对上述挑战时变得力不从心，亟需一个高效的自动调参算法。当前常见的自动调参算法有</a:t>
            </a:r>
            <a:r>
              <a:rPr lang="en-US" altLang="zh-CN" dirty="0"/>
              <a:t>Grid </a:t>
            </a:r>
            <a:r>
              <a:rPr lang="en-US" altLang="zh-CN" dirty="0" smtClean="0"/>
              <a:t>Search(</a:t>
            </a:r>
            <a:r>
              <a:rPr lang="zh-CN" altLang="en-US" dirty="0" smtClean="0"/>
              <a:t>网</a:t>
            </a:r>
            <a:r>
              <a:rPr lang="zh-CN" altLang="en-US" dirty="0"/>
              <a:t>格搜</a:t>
            </a:r>
            <a:r>
              <a:rPr lang="zh-CN" altLang="en-US" dirty="0" smtClean="0"/>
              <a:t>索</a:t>
            </a:r>
            <a:r>
              <a:rPr lang="en-US" altLang="zh-CN" dirty="0" smtClean="0"/>
              <a:t>)</a:t>
            </a:r>
            <a:r>
              <a:rPr lang="zh-CN" altLang="en-US" dirty="0" smtClean="0"/>
              <a:t>、 </a:t>
            </a:r>
            <a:r>
              <a:rPr lang="en-US" altLang="zh-CN" dirty="0"/>
              <a:t>Random </a:t>
            </a:r>
            <a:r>
              <a:rPr lang="en-US" altLang="zh-CN" dirty="0" smtClean="0"/>
              <a:t>Search(</a:t>
            </a:r>
            <a:r>
              <a:rPr lang="zh-CN" altLang="en-US" dirty="0" smtClean="0"/>
              <a:t>随</a:t>
            </a:r>
            <a:r>
              <a:rPr lang="zh-CN" altLang="en-US" dirty="0"/>
              <a:t>机搜</a:t>
            </a:r>
            <a:r>
              <a:rPr lang="zh-CN" altLang="en-US" dirty="0" smtClean="0"/>
              <a:t>索</a:t>
            </a:r>
            <a:r>
              <a:rPr lang="en-US" altLang="zh-CN" dirty="0" smtClean="0"/>
              <a:t>)</a:t>
            </a:r>
            <a:r>
              <a:rPr lang="zh-CN" altLang="en-US" dirty="0" smtClean="0"/>
              <a:t>、 </a:t>
            </a:r>
            <a:r>
              <a:rPr lang="en-US" altLang="zh-CN" dirty="0"/>
              <a:t>Bayesian </a:t>
            </a:r>
            <a:r>
              <a:rPr lang="en-US" altLang="zh-CN" dirty="0" smtClean="0"/>
              <a:t>Optimization(</a:t>
            </a:r>
            <a:r>
              <a:rPr lang="zh-CN" altLang="en-US" dirty="0" smtClean="0"/>
              <a:t>贝</a:t>
            </a:r>
            <a:r>
              <a:rPr lang="zh-CN" altLang="en-US" dirty="0"/>
              <a:t>叶斯优</a:t>
            </a:r>
            <a:r>
              <a:rPr lang="zh-CN" altLang="en-US" dirty="0" smtClean="0"/>
              <a:t>化</a:t>
            </a:r>
            <a:r>
              <a:rPr lang="en-US" altLang="zh-CN" dirty="0" smtClean="0"/>
              <a:t>)</a:t>
            </a:r>
            <a:r>
              <a:rPr lang="zh-CN" altLang="en-US" dirty="0" smtClean="0"/>
              <a:t>：</a:t>
            </a:r>
            <a:endParaRPr lang="zh-CN" altLang="en-US" dirty="0"/>
          </a:p>
          <a:p>
            <a:pPr lvl="1"/>
            <a:r>
              <a:rPr lang="zh-CN" altLang="en-US" dirty="0"/>
              <a:t>网格搜索：又叫穷举搜索，即搜索整个参数空</a:t>
            </a:r>
            <a:r>
              <a:rPr lang="zh-CN" altLang="en-US" dirty="0" smtClean="0"/>
              <a:t>间</a:t>
            </a:r>
            <a:r>
              <a:rPr lang="en-US" altLang="zh-CN" dirty="0" smtClean="0"/>
              <a:t>(</a:t>
            </a:r>
            <a:r>
              <a:rPr lang="zh-CN" altLang="en-US" smtClean="0"/>
              <a:t>在</a:t>
            </a:r>
            <a:r>
              <a:rPr lang="zh-CN" altLang="en-US" dirty="0"/>
              <a:t>高维</a:t>
            </a:r>
            <a:r>
              <a:rPr lang="zh-CN" altLang="en-US"/>
              <a:t>空</a:t>
            </a:r>
            <a:r>
              <a:rPr lang="zh-CN" altLang="en-US" smtClean="0"/>
              <a:t>间会遇</a:t>
            </a:r>
            <a:r>
              <a:rPr lang="zh-CN" altLang="en-US" dirty="0"/>
              <a:t>到维度灾难</a:t>
            </a:r>
            <a:r>
              <a:rPr lang="en-US" altLang="zh-CN" dirty="0" smtClean="0"/>
              <a:t>)</a:t>
            </a:r>
            <a:r>
              <a:rPr lang="zh-CN" altLang="en-US" dirty="0" smtClean="0"/>
              <a:t>；</a:t>
            </a:r>
            <a:endParaRPr lang="zh-CN" altLang="en-US" dirty="0"/>
          </a:p>
          <a:p>
            <a:pPr lvl="1"/>
            <a:r>
              <a:rPr lang="zh-CN" altLang="en-US" dirty="0"/>
              <a:t>随机搜索：在不同的参数维度上随机选取参数值进行组合，可能出现效果特别好</a:t>
            </a:r>
            <a:r>
              <a:rPr lang="en-US" altLang="zh-CN" dirty="0"/>
              <a:t>/</a:t>
            </a:r>
            <a:r>
              <a:rPr lang="zh-CN" altLang="en-US" dirty="0"/>
              <a:t>差的参数配置。随机搜索的不同尝试之间是相互独立的，无法利用先验知识来选择下一组参数组合；</a:t>
            </a:r>
          </a:p>
          <a:p>
            <a:pPr lvl="1"/>
            <a:r>
              <a:rPr lang="zh-CN" altLang="en-US" dirty="0"/>
              <a:t>贝叶斯优化：在调优过程中形成对参数设置和性能之间的关系认知，利用部分先验知识来优化选择下一组试验参数，可以使用尽量少的试验次数找到最优的性能。</a:t>
            </a:r>
          </a:p>
          <a:p>
            <a:r>
              <a:rPr lang="en-US" altLang="zh-CN" dirty="0"/>
              <a:t>openEuler</a:t>
            </a:r>
            <a:r>
              <a:rPr lang="zh-CN" altLang="en-US" dirty="0"/>
              <a:t>中采用了基于贝叶斯优化的自动调优技术。</a:t>
            </a:r>
          </a:p>
        </p:txBody>
      </p:sp>
    </p:spTree>
    <p:extLst>
      <p:ext uri="{BB962C8B-B14F-4D97-AF65-F5344CB8AC3E}">
        <p14:creationId xmlns:p14="http://schemas.microsoft.com/office/powerpoint/2010/main" val="20942140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自动调优流程图</a:t>
            </a:r>
          </a:p>
        </p:txBody>
      </p:sp>
      <p:sp>
        <p:nvSpPr>
          <p:cNvPr id="3" name="TextBox 2"/>
          <p:cNvSpPr txBox="1"/>
          <p:nvPr/>
        </p:nvSpPr>
        <p:spPr bwMode="auto">
          <a:xfrm>
            <a:off x="1847528" y="3455022"/>
            <a:ext cx="630070"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600" dirty="0" smtClean="0"/>
              <a:t>时间</a:t>
            </a:r>
          </a:p>
        </p:txBody>
      </p:sp>
      <p:sp>
        <p:nvSpPr>
          <p:cNvPr id="4" name="Rectangle 3"/>
          <p:cNvSpPr/>
          <p:nvPr/>
        </p:nvSpPr>
        <p:spPr bwMode="auto">
          <a:xfrm>
            <a:off x="5870974" y="1232756"/>
            <a:ext cx="972108" cy="4729858"/>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服务端</a:t>
            </a:r>
          </a:p>
        </p:txBody>
      </p:sp>
      <p:sp>
        <p:nvSpPr>
          <p:cNvPr id="5" name="Rectangle 4"/>
          <p:cNvSpPr/>
          <p:nvPr/>
        </p:nvSpPr>
        <p:spPr bwMode="auto">
          <a:xfrm>
            <a:off x="8715290" y="1220411"/>
            <a:ext cx="972108" cy="4804105"/>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mn-ea"/>
              </a:rPr>
              <a:t>贝叶斯优化</a:t>
            </a:r>
          </a:p>
        </p:txBody>
      </p:sp>
      <p:sp>
        <p:nvSpPr>
          <p:cNvPr id="6" name="Rectangle 5"/>
          <p:cNvSpPr/>
          <p:nvPr/>
        </p:nvSpPr>
        <p:spPr bwMode="auto">
          <a:xfrm>
            <a:off x="3026658" y="1232756"/>
            <a:ext cx="972108" cy="4729858"/>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rPr>
              <a:t>客户端</a:t>
            </a:r>
          </a:p>
        </p:txBody>
      </p:sp>
      <p:sp>
        <p:nvSpPr>
          <p:cNvPr id="7" name="Right Arrow 6"/>
          <p:cNvSpPr/>
          <p:nvPr/>
        </p:nvSpPr>
        <p:spPr bwMode="auto">
          <a:xfrm>
            <a:off x="4024308" y="1232755"/>
            <a:ext cx="1821123" cy="396045"/>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a:ea typeface="宋体" pitchFamily="2" charset="-122"/>
              </a:rPr>
              <a:t>Request</a:t>
            </a: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8" name="Left Arrow 7"/>
          <p:cNvSpPr/>
          <p:nvPr/>
        </p:nvSpPr>
        <p:spPr bwMode="auto">
          <a:xfrm>
            <a:off x="4020456" y="2502679"/>
            <a:ext cx="1807617" cy="366769"/>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拉起</a:t>
            </a:r>
            <a:r>
              <a:rPr kumimoji="0" lang="en-US" altLang="zh-CN" sz="1400" b="0" i="0" u="none" strike="noStrike" cap="none" normalizeH="0" baseline="0" dirty="0" smtClean="0">
                <a:ln>
                  <a:noFill/>
                </a:ln>
                <a:solidFill>
                  <a:schemeClr val="tx1"/>
                </a:solidFill>
                <a:effectLst/>
                <a:ea typeface="宋体" pitchFamily="2" charset="-122"/>
              </a:rPr>
              <a:t>benchmark</a:t>
            </a: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9" name="Right Arrow 8"/>
          <p:cNvSpPr/>
          <p:nvPr/>
        </p:nvSpPr>
        <p:spPr bwMode="auto">
          <a:xfrm>
            <a:off x="6885982" y="1232757"/>
            <a:ext cx="1829308" cy="39604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smtClean="0">
                <a:latin typeface="+mn-ea"/>
              </a:rPr>
              <a:t>参数空间</a:t>
            </a:r>
            <a:endParaRPr kumimoji="0" lang="zh-CN" altLang="en-US" sz="1400" b="0" i="0" u="none" strike="noStrike" cap="none" normalizeH="0" baseline="0" dirty="0" smtClean="0">
              <a:ln>
                <a:noFill/>
              </a:ln>
              <a:solidFill>
                <a:schemeClr val="tx1"/>
              </a:solidFill>
              <a:effectLst/>
              <a:latin typeface="+mn-ea"/>
            </a:endParaRPr>
          </a:p>
        </p:txBody>
      </p:sp>
      <p:sp>
        <p:nvSpPr>
          <p:cNvPr id="10" name="Left Arrow 9"/>
          <p:cNvSpPr/>
          <p:nvPr/>
        </p:nvSpPr>
        <p:spPr bwMode="auto">
          <a:xfrm>
            <a:off x="6885982" y="1641146"/>
            <a:ext cx="1829308" cy="383700"/>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新的参数配置</a:t>
            </a:r>
          </a:p>
        </p:txBody>
      </p:sp>
      <p:sp>
        <p:nvSpPr>
          <p:cNvPr id="11" name="U-Turn Arrow 10"/>
          <p:cNvSpPr/>
          <p:nvPr/>
        </p:nvSpPr>
        <p:spPr bwMode="auto">
          <a:xfrm rot="5400000">
            <a:off x="7005613" y="1960922"/>
            <a:ext cx="577635" cy="816900"/>
          </a:xfrm>
          <a:prstGeom prst="utur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ea typeface="宋体" pitchFamily="2" charset="-122"/>
            </a:endParaRPr>
          </a:p>
        </p:txBody>
      </p:sp>
      <p:sp>
        <p:nvSpPr>
          <p:cNvPr id="12" name="TextBox 11"/>
          <p:cNvSpPr txBox="1"/>
          <p:nvPr/>
        </p:nvSpPr>
        <p:spPr bwMode="auto">
          <a:xfrm>
            <a:off x="7704064" y="2109598"/>
            <a:ext cx="630070"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t>设置参数</a:t>
            </a:r>
          </a:p>
        </p:txBody>
      </p:sp>
      <p:sp>
        <p:nvSpPr>
          <p:cNvPr id="13" name="TextBox 12"/>
          <p:cNvSpPr txBox="1"/>
          <p:nvPr/>
        </p:nvSpPr>
        <p:spPr bwMode="auto">
          <a:xfrm>
            <a:off x="4827700" y="3106475"/>
            <a:ext cx="1215835"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smtClean="0"/>
              <a:t>Benchmark</a:t>
            </a:r>
            <a:endParaRPr lang="zh-CN" altLang="en-US" sz="1400" dirty="0" smtClean="0"/>
          </a:p>
        </p:txBody>
      </p:sp>
      <p:sp>
        <p:nvSpPr>
          <p:cNvPr id="14" name="Right Arrow 13"/>
          <p:cNvSpPr/>
          <p:nvPr/>
        </p:nvSpPr>
        <p:spPr bwMode="auto">
          <a:xfrm>
            <a:off x="4041667" y="3550611"/>
            <a:ext cx="1818523" cy="39604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ea typeface="宋体" pitchFamily="2" charset="-122"/>
              </a:rPr>
              <a:t>Benchmark</a:t>
            </a:r>
            <a:r>
              <a:rPr lang="zh-CN" altLang="en-US" sz="1400" dirty="0" smtClean="0">
                <a:latin typeface="+mn-ea"/>
              </a:rPr>
              <a:t>结果</a:t>
            </a:r>
            <a:endParaRPr kumimoji="0" lang="zh-CN" altLang="en-US" sz="1400" b="0" i="0" u="none" strike="noStrike" cap="none" normalizeH="0" baseline="0" dirty="0" smtClean="0">
              <a:ln>
                <a:noFill/>
              </a:ln>
              <a:solidFill>
                <a:schemeClr val="tx1"/>
              </a:solidFill>
              <a:effectLst/>
              <a:latin typeface="+mn-ea"/>
            </a:endParaRPr>
          </a:p>
        </p:txBody>
      </p:sp>
      <p:sp>
        <p:nvSpPr>
          <p:cNvPr id="15" name="Right Arrow 14"/>
          <p:cNvSpPr/>
          <p:nvPr/>
        </p:nvSpPr>
        <p:spPr bwMode="auto">
          <a:xfrm>
            <a:off x="6885982" y="3731959"/>
            <a:ext cx="1786408" cy="39604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dirty="0" smtClean="0">
                <a:ea typeface="宋体" pitchFamily="2" charset="-122"/>
              </a:rPr>
              <a:t>Benchmark</a:t>
            </a:r>
            <a:r>
              <a:rPr lang="zh-CN" altLang="en-US" sz="1400" dirty="0" smtClean="0">
                <a:latin typeface="+mn-ea"/>
              </a:rPr>
              <a:t>结果</a:t>
            </a:r>
            <a:endParaRPr kumimoji="0" lang="zh-CN" altLang="en-US" sz="1400" b="0" i="0" u="none" strike="noStrike" cap="none" normalizeH="0" baseline="0" dirty="0" smtClean="0">
              <a:ln>
                <a:noFill/>
              </a:ln>
              <a:solidFill>
                <a:schemeClr val="tx1"/>
              </a:solidFill>
              <a:effectLst/>
              <a:latin typeface="+mn-ea"/>
            </a:endParaRPr>
          </a:p>
        </p:txBody>
      </p:sp>
      <p:sp>
        <p:nvSpPr>
          <p:cNvPr id="16" name="TextBox 15"/>
          <p:cNvSpPr txBox="1"/>
          <p:nvPr/>
        </p:nvSpPr>
        <p:spPr bwMode="auto">
          <a:xfrm>
            <a:off x="7686292" y="4594481"/>
            <a:ext cx="630070"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zh-CN" altLang="en-US" sz="1400" dirty="0" smtClean="0"/>
              <a:t>设置参数</a:t>
            </a:r>
          </a:p>
        </p:txBody>
      </p:sp>
      <p:sp>
        <p:nvSpPr>
          <p:cNvPr id="17" name="Left Arrow 16"/>
          <p:cNvSpPr/>
          <p:nvPr/>
        </p:nvSpPr>
        <p:spPr bwMode="auto">
          <a:xfrm>
            <a:off x="6864148" y="4083623"/>
            <a:ext cx="1808241" cy="383700"/>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新的参数配置</a:t>
            </a:r>
          </a:p>
        </p:txBody>
      </p:sp>
      <p:sp>
        <p:nvSpPr>
          <p:cNvPr id="18" name="Left Arrow 17"/>
          <p:cNvSpPr/>
          <p:nvPr/>
        </p:nvSpPr>
        <p:spPr bwMode="auto">
          <a:xfrm>
            <a:off x="4041666" y="5072519"/>
            <a:ext cx="1786407" cy="374708"/>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rPr>
              <a:t>拉起</a:t>
            </a:r>
            <a:r>
              <a:rPr kumimoji="0" lang="en-US" altLang="zh-CN" sz="1400" b="0" i="0" u="none" strike="noStrike" cap="none" normalizeH="0" baseline="0" dirty="0" smtClean="0">
                <a:ln>
                  <a:noFill/>
                </a:ln>
                <a:solidFill>
                  <a:schemeClr val="tx1"/>
                </a:solidFill>
                <a:effectLst/>
                <a:ea typeface="宋体" pitchFamily="2" charset="-122"/>
              </a:rPr>
              <a:t>benchmark</a:t>
            </a:r>
            <a:endParaRPr kumimoji="0" lang="zh-CN" altLang="en-US" sz="1400" b="0" i="0" u="none" strike="noStrike" cap="none" normalizeH="0" baseline="0" dirty="0" smtClean="0">
              <a:ln>
                <a:noFill/>
              </a:ln>
              <a:solidFill>
                <a:schemeClr val="tx1"/>
              </a:solidFill>
              <a:effectLst/>
              <a:ea typeface="宋体" pitchFamily="2" charset="-122"/>
            </a:endParaRPr>
          </a:p>
        </p:txBody>
      </p:sp>
      <p:sp>
        <p:nvSpPr>
          <p:cNvPr id="19" name="Left Arrow 18"/>
          <p:cNvSpPr/>
          <p:nvPr/>
        </p:nvSpPr>
        <p:spPr bwMode="auto">
          <a:xfrm>
            <a:off x="4041665" y="5684045"/>
            <a:ext cx="1786407" cy="340471"/>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mn-ea"/>
              </a:rPr>
              <a:t>最</a:t>
            </a:r>
            <a:r>
              <a:rPr lang="zh-CN" altLang="en-US" sz="1400" dirty="0" smtClean="0">
                <a:latin typeface="+mn-ea"/>
              </a:rPr>
              <a:t>优的结果</a:t>
            </a:r>
            <a:endParaRPr kumimoji="0" lang="zh-CN" altLang="en-US" sz="1400" b="0" i="0" u="none" strike="noStrike" cap="none" normalizeH="0" baseline="0" dirty="0" smtClean="0">
              <a:ln>
                <a:noFill/>
              </a:ln>
              <a:solidFill>
                <a:schemeClr val="tx1"/>
              </a:solidFill>
              <a:effectLst/>
              <a:latin typeface="+mn-ea"/>
            </a:endParaRPr>
          </a:p>
        </p:txBody>
      </p:sp>
      <p:sp>
        <p:nvSpPr>
          <p:cNvPr id="20" name="Left Arrow 19"/>
          <p:cNvSpPr/>
          <p:nvPr/>
        </p:nvSpPr>
        <p:spPr bwMode="auto">
          <a:xfrm>
            <a:off x="6885981" y="5684045"/>
            <a:ext cx="1786407" cy="340471"/>
          </a:xfrm>
          <a:prstGeom prst="lef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1400" dirty="0">
                <a:latin typeface="+mn-ea"/>
              </a:rPr>
              <a:t>最</a:t>
            </a:r>
            <a:r>
              <a:rPr lang="zh-CN" altLang="en-US" sz="1400" dirty="0" smtClean="0">
                <a:latin typeface="+mn-ea"/>
              </a:rPr>
              <a:t>优的结果</a:t>
            </a:r>
            <a:endParaRPr kumimoji="0" lang="zh-CN" altLang="en-US" sz="1400" b="0" i="0" u="none" strike="noStrike" cap="none" normalizeH="0" baseline="0" dirty="0" smtClean="0">
              <a:ln>
                <a:noFill/>
              </a:ln>
              <a:solidFill>
                <a:schemeClr val="tx1"/>
              </a:solidFill>
              <a:effectLst/>
              <a:latin typeface="+mn-ea"/>
            </a:endParaRPr>
          </a:p>
        </p:txBody>
      </p:sp>
      <p:sp>
        <p:nvSpPr>
          <p:cNvPr id="21" name="TextBox 20"/>
          <p:cNvSpPr txBox="1"/>
          <p:nvPr/>
        </p:nvSpPr>
        <p:spPr bwMode="auto">
          <a:xfrm>
            <a:off x="7351838" y="5409995"/>
            <a:ext cx="910574"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ea typeface="SimSun" panose="02010600030101010101" pitchFamily="2" charset="-122"/>
              </a:rPr>
              <a:t>﹒ </a:t>
            </a:r>
            <a:r>
              <a:rPr lang="en-US" altLang="zh-CN" sz="1400" dirty="0" smtClean="0">
                <a:ea typeface="SimSun" panose="02010600030101010101" pitchFamily="2" charset="-122"/>
              </a:rPr>
              <a:t>﹒</a:t>
            </a:r>
            <a:r>
              <a:rPr lang="en-US" altLang="zh-CN" sz="1400" dirty="0">
                <a:ea typeface="SimSun" panose="02010600030101010101" pitchFamily="2" charset="-122"/>
              </a:rPr>
              <a:t> ﹒</a:t>
            </a:r>
            <a:endParaRPr lang="zh-CN" altLang="en-US" sz="1400" dirty="0" smtClean="0"/>
          </a:p>
        </p:txBody>
      </p:sp>
      <p:sp>
        <p:nvSpPr>
          <p:cNvPr id="22" name="TextBox 21"/>
          <p:cNvSpPr txBox="1"/>
          <p:nvPr/>
        </p:nvSpPr>
        <p:spPr bwMode="auto">
          <a:xfrm>
            <a:off x="4507522" y="5413687"/>
            <a:ext cx="910574"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400" dirty="0">
                <a:ea typeface="SimSun" panose="02010600030101010101" pitchFamily="2" charset="-122"/>
              </a:rPr>
              <a:t>﹒ </a:t>
            </a:r>
            <a:r>
              <a:rPr lang="en-US" altLang="zh-CN" sz="1400" dirty="0" smtClean="0">
                <a:ea typeface="SimSun" panose="02010600030101010101" pitchFamily="2" charset="-122"/>
              </a:rPr>
              <a:t>﹒</a:t>
            </a:r>
            <a:r>
              <a:rPr lang="en-US" altLang="zh-CN" sz="1400" dirty="0">
                <a:ea typeface="SimSun" panose="02010600030101010101" pitchFamily="2" charset="-122"/>
              </a:rPr>
              <a:t> ﹒</a:t>
            </a:r>
            <a:endParaRPr lang="zh-CN" altLang="en-US" sz="1400" dirty="0" smtClean="0"/>
          </a:p>
        </p:txBody>
      </p:sp>
      <p:sp>
        <p:nvSpPr>
          <p:cNvPr id="23" name="TextBox 22"/>
          <p:cNvSpPr txBox="1"/>
          <p:nvPr/>
        </p:nvSpPr>
        <p:spPr bwMode="auto">
          <a:xfrm>
            <a:off x="10122754" y="2137851"/>
            <a:ext cx="485095" cy="2907323"/>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r>
              <a:rPr lang="en-US" altLang="zh-CN" sz="2000" dirty="0"/>
              <a:t>A-tune</a:t>
            </a:r>
            <a:r>
              <a:rPr lang="zh-CN" altLang="en-US" sz="2000" dirty="0"/>
              <a:t>自动调优流程图</a:t>
            </a:r>
          </a:p>
        </p:txBody>
      </p:sp>
      <p:cxnSp>
        <p:nvCxnSpPr>
          <p:cNvPr id="24" name="Straight Arrow Connector 23"/>
          <p:cNvCxnSpPr/>
          <p:nvPr/>
        </p:nvCxnSpPr>
        <p:spPr bwMode="auto">
          <a:xfrm>
            <a:off x="2531604" y="1232756"/>
            <a:ext cx="0" cy="4791760"/>
          </a:xfrm>
          <a:prstGeom prst="straightConnector1">
            <a:avLst/>
          </a:prstGeom>
          <a:solidFill>
            <a:schemeClr val="accent1"/>
          </a:solidFill>
          <a:ln w="22225" cap="flat" cmpd="sng" algn="ctr">
            <a:solidFill>
              <a:schemeClr val="tx1"/>
            </a:solidFill>
            <a:prstDash val="solid"/>
            <a:round/>
            <a:headEnd type="none" w="med" len="med"/>
            <a:tailEnd type="stealth" w="lg" len="lg"/>
          </a:ln>
          <a:effectLst/>
        </p:spPr>
      </p:cxnSp>
      <p:sp>
        <p:nvSpPr>
          <p:cNvPr id="25" name="U-Turn Arrow 24"/>
          <p:cNvSpPr/>
          <p:nvPr/>
        </p:nvSpPr>
        <p:spPr bwMode="auto">
          <a:xfrm rot="5400000">
            <a:off x="6998546" y="4445804"/>
            <a:ext cx="577635" cy="816900"/>
          </a:xfrm>
          <a:prstGeom prst="utur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ea typeface="宋体" pitchFamily="2" charset="-122"/>
            </a:endParaRPr>
          </a:p>
        </p:txBody>
      </p:sp>
      <p:sp>
        <p:nvSpPr>
          <p:cNvPr id="26" name="U-Turn Arrow 25"/>
          <p:cNvSpPr/>
          <p:nvPr/>
        </p:nvSpPr>
        <p:spPr bwMode="auto">
          <a:xfrm rot="5400000">
            <a:off x="4162826" y="2845821"/>
            <a:ext cx="577635" cy="816900"/>
          </a:xfrm>
          <a:prstGeom prst="uturn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dirty="0" smtClean="0">
              <a:ln>
                <a:noFill/>
              </a:ln>
              <a:solidFill>
                <a:schemeClr val="tx1"/>
              </a:solidFill>
              <a:effectLst/>
              <a:ea typeface="宋体" pitchFamily="2" charset="-122"/>
            </a:endParaRPr>
          </a:p>
        </p:txBody>
      </p:sp>
    </p:spTree>
    <p:extLst>
      <p:ext uri="{BB962C8B-B14F-4D97-AF65-F5344CB8AC3E}">
        <p14:creationId xmlns:p14="http://schemas.microsoft.com/office/powerpoint/2010/main" val="12459836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 </a:t>
            </a:r>
            <a:r>
              <a:rPr lang="en-US" altLang="zh-CN" dirty="0"/>
              <a:t>(1)</a:t>
            </a:r>
            <a:endParaRPr lang="zh-CN" altLang="en-US" dirty="0"/>
          </a:p>
        </p:txBody>
      </p:sp>
      <p:sp>
        <p:nvSpPr>
          <p:cNvPr id="3" name="Text Placeholder 2"/>
          <p:cNvSpPr>
            <a:spLocks noGrp="1"/>
          </p:cNvSpPr>
          <p:nvPr>
            <p:ph type="body" sz="quarter" idx="10"/>
          </p:nvPr>
        </p:nvSpPr>
        <p:spPr/>
        <p:txBody>
          <a:bodyPr/>
          <a:lstStyle/>
          <a:p>
            <a:r>
              <a:rPr lang="zh-CN" altLang="en-US" dirty="0"/>
              <a:t>上图是</a:t>
            </a:r>
            <a:r>
              <a:rPr lang="en-US" altLang="zh-CN" dirty="0"/>
              <a:t>A-Tune</a:t>
            </a:r>
            <a:r>
              <a:rPr lang="zh-CN" altLang="en-US" dirty="0"/>
              <a:t>中自动调优基本流程的一个示例。其目标是对运行在服务端的业务进行自动优化，即服务端需要调节哪些参数，并通过自动调节这些参数，来提升业务的性能；</a:t>
            </a:r>
          </a:p>
          <a:p>
            <a:r>
              <a:rPr lang="en-US" altLang="zh-CN" dirty="0"/>
              <a:t>openEuler</a:t>
            </a:r>
            <a:r>
              <a:rPr lang="zh-CN" altLang="en-US" dirty="0"/>
              <a:t>操作系统是通过用户配置好并上传到服务端的</a:t>
            </a:r>
            <a:r>
              <a:rPr lang="en-US" altLang="zh-CN" dirty="0" err="1"/>
              <a:t>yaml</a:t>
            </a:r>
            <a:r>
              <a:rPr lang="zh-CN" altLang="en-US" dirty="0"/>
              <a:t>文件进行参数空间的配置的。下图是一个优化</a:t>
            </a:r>
            <a:r>
              <a:rPr lang="en-US" altLang="zh-CN" dirty="0" err="1"/>
              <a:t>mysql</a:t>
            </a:r>
            <a:r>
              <a:rPr lang="zh-CN" altLang="en-US" dirty="0"/>
              <a:t>的场景的客户端配置文件示例，其中有指定客户端</a:t>
            </a:r>
            <a:r>
              <a:rPr lang="en-US" altLang="zh-CN" dirty="0"/>
              <a:t>benchmark</a:t>
            </a:r>
            <a:r>
              <a:rPr lang="zh-CN" altLang="en-US" dirty="0"/>
              <a:t>的拉起脚本和获得</a:t>
            </a:r>
            <a:r>
              <a:rPr lang="en-US" altLang="zh-CN" dirty="0"/>
              <a:t>benchmark</a:t>
            </a:r>
            <a:r>
              <a:rPr lang="zh-CN" altLang="en-US" dirty="0"/>
              <a:t>结果的命令，并且指定了调节的次数。</a:t>
            </a:r>
          </a:p>
        </p:txBody>
      </p:sp>
    </p:spTree>
    <p:extLst>
      <p:ext uri="{BB962C8B-B14F-4D97-AF65-F5344CB8AC3E}">
        <p14:creationId xmlns:p14="http://schemas.microsoft.com/office/powerpoint/2010/main" val="28055398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Yaml</a:t>
            </a:r>
            <a:r>
              <a:rPr lang="zh-CN" altLang="en-US" dirty="0"/>
              <a:t>配置文件</a:t>
            </a:r>
          </a:p>
        </p:txBody>
      </p:sp>
      <p:sp>
        <p:nvSpPr>
          <p:cNvPr id="3" name="TextBox 2"/>
          <p:cNvSpPr txBox="1"/>
          <p:nvPr/>
        </p:nvSpPr>
        <p:spPr bwMode="auto">
          <a:xfrm>
            <a:off x="1594800" y="1556792"/>
            <a:ext cx="8605656" cy="34742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t>project: "</a:t>
            </a:r>
            <a:r>
              <a:rPr lang="en-US" altLang="zh-CN" sz="2000" dirty="0" err="1"/>
              <a:t>mysql</a:t>
            </a:r>
            <a:r>
              <a:rPr lang="en-US" altLang="zh-CN" sz="2000" dirty="0"/>
              <a:t>"</a:t>
            </a:r>
          </a:p>
          <a:p>
            <a:r>
              <a:rPr lang="en-US" altLang="zh-CN" sz="2000" dirty="0"/>
              <a:t>iterations : 20</a:t>
            </a:r>
          </a:p>
          <a:p>
            <a:r>
              <a:rPr lang="en-US" altLang="zh-CN" sz="2000" dirty="0"/>
              <a:t>benchmark : "</a:t>
            </a:r>
            <a:r>
              <a:rPr lang="en-US" altLang="zh-CN" sz="2000" dirty="0" err="1"/>
              <a:t>sh</a:t>
            </a:r>
            <a:r>
              <a:rPr lang="en-US" altLang="zh-CN" sz="2000" dirty="0"/>
              <a:t> /home/Benchmarks/</a:t>
            </a:r>
            <a:r>
              <a:rPr lang="en-US" altLang="zh-CN" sz="2000" dirty="0" err="1"/>
              <a:t>mysql</a:t>
            </a:r>
            <a:r>
              <a:rPr lang="en-US" altLang="zh-CN" sz="2000" dirty="0"/>
              <a:t>/tunning_mysql.sh"</a:t>
            </a:r>
          </a:p>
          <a:p>
            <a:r>
              <a:rPr lang="en-US" altLang="zh-CN" sz="2000" dirty="0"/>
              <a:t>evaluations :</a:t>
            </a:r>
          </a:p>
          <a:p>
            <a:r>
              <a:rPr lang="en-US" altLang="zh-CN" sz="2000" dirty="0"/>
              <a:t>-</a:t>
            </a:r>
          </a:p>
          <a:p>
            <a:r>
              <a:rPr lang="en-US" altLang="zh-CN" sz="2000" dirty="0"/>
              <a:t>name: "</a:t>
            </a:r>
            <a:r>
              <a:rPr lang="en-US" altLang="zh-CN" sz="2000" dirty="0" err="1"/>
              <a:t>tps</a:t>
            </a:r>
            <a:r>
              <a:rPr lang="en-US" altLang="zh-CN" sz="2000" dirty="0"/>
              <a:t>"</a:t>
            </a:r>
          </a:p>
          <a:p>
            <a:r>
              <a:rPr lang="en-US" altLang="zh-CN" sz="2000" dirty="0"/>
              <a:t>info:</a:t>
            </a:r>
          </a:p>
          <a:p>
            <a:r>
              <a:rPr lang="en-US" altLang="zh-CN" sz="2000" dirty="0"/>
              <a:t>get: "echo -e '$out' |grep 'transactions:' |</a:t>
            </a:r>
            <a:r>
              <a:rPr lang="en-US" altLang="zh-CN" sz="2000" dirty="0" err="1"/>
              <a:t>awk</a:t>
            </a:r>
            <a:r>
              <a:rPr lang="en-US" altLang="zh-CN" sz="2000" dirty="0"/>
              <a:t> '{print $3}' | cut -c 2-"</a:t>
            </a:r>
          </a:p>
          <a:p>
            <a:r>
              <a:rPr lang="en-US" altLang="zh-CN" sz="2000" dirty="0"/>
              <a:t>type: "negative"</a:t>
            </a:r>
          </a:p>
          <a:p>
            <a:r>
              <a:rPr lang="en-US" altLang="zh-CN" sz="2000" dirty="0"/>
              <a:t>weight: 100</a:t>
            </a:r>
          </a:p>
          <a:p>
            <a:r>
              <a:rPr lang="en-US" altLang="zh-CN" sz="2000" dirty="0"/>
              <a:t>threshold: 100</a:t>
            </a:r>
            <a:endParaRPr lang="zh-CN" altLang="en-US" sz="2000" dirty="0" smtClean="0"/>
          </a:p>
        </p:txBody>
      </p:sp>
      <p:sp>
        <p:nvSpPr>
          <p:cNvPr id="4" name="TextBox 3"/>
          <p:cNvSpPr txBox="1"/>
          <p:nvPr/>
        </p:nvSpPr>
        <p:spPr bwMode="auto">
          <a:xfrm>
            <a:off x="4397188" y="5353757"/>
            <a:ext cx="4111634" cy="365658"/>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800" dirty="0" err="1"/>
              <a:t>mysql-client.yaml</a:t>
            </a:r>
            <a:r>
              <a:rPr lang="zh-CN" altLang="en-US" sz="1800" dirty="0"/>
              <a:t>为客户端的配置文件</a:t>
            </a:r>
            <a:endParaRPr lang="zh-CN" altLang="en-US" sz="1800" dirty="0" smtClean="0"/>
          </a:p>
        </p:txBody>
      </p:sp>
    </p:spTree>
    <p:extLst>
      <p:ext uri="{BB962C8B-B14F-4D97-AF65-F5344CB8AC3E}">
        <p14:creationId xmlns:p14="http://schemas.microsoft.com/office/powerpoint/2010/main" val="8110095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 </a:t>
            </a:r>
            <a:r>
              <a:rPr lang="en-US" altLang="zh-CN" dirty="0"/>
              <a:t>(2)</a:t>
            </a:r>
            <a:endParaRPr lang="zh-CN" altLang="en-US" dirty="0"/>
          </a:p>
        </p:txBody>
      </p:sp>
      <p:sp>
        <p:nvSpPr>
          <p:cNvPr id="3" name="Text Placeholder 2"/>
          <p:cNvSpPr>
            <a:spLocks noGrp="1"/>
          </p:cNvSpPr>
          <p:nvPr>
            <p:ph type="body" sz="quarter" idx="10"/>
          </p:nvPr>
        </p:nvSpPr>
        <p:spPr/>
        <p:txBody>
          <a:bodyPr/>
          <a:lstStyle/>
          <a:p>
            <a:r>
              <a:rPr lang="zh-CN" altLang="en-US" dirty="0"/>
              <a:t>首先，我们在客户端运行下面的命令：</a:t>
            </a:r>
          </a:p>
          <a:p>
            <a:pPr marL="0" indent="0">
              <a:buNone/>
            </a:pPr>
            <a:r>
              <a:rPr lang="en-US" altLang="zh-CN" dirty="0" smtClean="0"/>
              <a:t>	</a:t>
            </a:r>
            <a:r>
              <a:rPr lang="en-US" altLang="zh-CN" dirty="0" err="1" smtClean="0">
                <a:solidFill>
                  <a:schemeClr val="bg1">
                    <a:lumMod val="50000"/>
                  </a:schemeClr>
                </a:solidFill>
              </a:rPr>
              <a:t>atune-adm</a:t>
            </a:r>
            <a:r>
              <a:rPr lang="en-US" altLang="zh-CN" dirty="0" smtClean="0">
                <a:solidFill>
                  <a:schemeClr val="bg1">
                    <a:lumMod val="50000"/>
                  </a:schemeClr>
                </a:solidFill>
              </a:rPr>
              <a:t> </a:t>
            </a:r>
            <a:r>
              <a:rPr lang="en-US" altLang="zh-CN" dirty="0">
                <a:solidFill>
                  <a:schemeClr val="bg1">
                    <a:lumMod val="50000"/>
                  </a:schemeClr>
                </a:solidFill>
              </a:rPr>
              <a:t>tuning </a:t>
            </a:r>
            <a:r>
              <a:rPr lang="en-US" altLang="zh-CN" dirty="0" err="1">
                <a:solidFill>
                  <a:schemeClr val="bg1">
                    <a:lumMod val="50000"/>
                  </a:schemeClr>
                </a:solidFill>
              </a:rPr>
              <a:t>mysql-client.yaml</a:t>
            </a:r>
            <a:endParaRPr lang="en-US" altLang="zh-CN" dirty="0">
              <a:solidFill>
                <a:schemeClr val="bg1">
                  <a:lumMod val="50000"/>
                </a:schemeClr>
              </a:solidFill>
            </a:endParaRPr>
          </a:p>
          <a:p>
            <a:r>
              <a:rPr lang="zh-CN" altLang="en-US" dirty="0"/>
              <a:t>拉起</a:t>
            </a:r>
            <a:r>
              <a:rPr lang="en-US" altLang="zh-CN" dirty="0"/>
              <a:t>tuning</a:t>
            </a:r>
            <a:r>
              <a:rPr lang="zh-CN" altLang="en-US" dirty="0"/>
              <a:t>之后：</a:t>
            </a:r>
          </a:p>
          <a:p>
            <a:pPr lvl="1"/>
            <a:r>
              <a:rPr lang="zh-CN" altLang="en-US" dirty="0"/>
              <a:t>客户端会给服务端发送一个请求，继而服务端将可以调节的参数空间发送给负责运行贝叶斯优化的服务器；</a:t>
            </a:r>
          </a:p>
          <a:p>
            <a:pPr lvl="1"/>
            <a:r>
              <a:rPr lang="zh-CN" altLang="en-US" dirty="0"/>
              <a:t>贝叶斯优化算法随机选出新的参数设置发给服务端；</a:t>
            </a:r>
          </a:p>
          <a:p>
            <a:pPr lvl="1"/>
            <a:r>
              <a:rPr lang="zh-CN" altLang="en-US" dirty="0"/>
              <a:t>服务端将收到的参数进行自动设置，并通知客户端拉起</a:t>
            </a:r>
            <a:r>
              <a:rPr lang="en-US" altLang="zh-CN" dirty="0"/>
              <a:t>benchmark</a:t>
            </a:r>
            <a:r>
              <a:rPr lang="zh-CN" altLang="en-US" dirty="0"/>
              <a:t>进行测试；</a:t>
            </a:r>
          </a:p>
          <a:p>
            <a:pPr lvl="1"/>
            <a:r>
              <a:rPr lang="zh-CN" altLang="en-US" dirty="0"/>
              <a:t>客户端完成测试之后，收集测试的</a:t>
            </a:r>
            <a:r>
              <a:rPr lang="en-US" altLang="zh-CN" dirty="0"/>
              <a:t>benchmark</a:t>
            </a:r>
            <a:r>
              <a:rPr lang="zh-CN" altLang="en-US" dirty="0"/>
              <a:t>结果发送给服务端；</a:t>
            </a:r>
          </a:p>
          <a:p>
            <a:pPr lvl="1"/>
            <a:r>
              <a:rPr lang="zh-CN" altLang="en-US" dirty="0"/>
              <a:t>服务端再将结果发给负责运行贝叶斯优化的服务器；</a:t>
            </a:r>
          </a:p>
        </p:txBody>
      </p:sp>
    </p:spTree>
    <p:extLst>
      <p:ext uri="{BB962C8B-B14F-4D97-AF65-F5344CB8AC3E}">
        <p14:creationId xmlns:p14="http://schemas.microsoft.com/office/powerpoint/2010/main" val="72186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CFS </a:t>
            </a:r>
            <a:r>
              <a:rPr lang="zh-CN" altLang="en-US" dirty="0"/>
              <a:t>调度</a:t>
            </a:r>
          </a:p>
        </p:txBody>
      </p:sp>
      <p:sp>
        <p:nvSpPr>
          <p:cNvPr id="3" name="Text Placeholder 2"/>
          <p:cNvSpPr>
            <a:spLocks noGrp="1"/>
          </p:cNvSpPr>
          <p:nvPr>
            <p:ph type="body" sz="quarter" idx="10"/>
          </p:nvPr>
        </p:nvSpPr>
        <p:spPr/>
        <p:txBody>
          <a:bodyPr/>
          <a:lstStyle/>
          <a:p>
            <a:r>
              <a:rPr lang="en-US" altLang="zh-CN" dirty="0"/>
              <a:t>openEuler</a:t>
            </a:r>
            <a:r>
              <a:rPr lang="zh-CN" altLang="en-US" dirty="0"/>
              <a:t>中大部分进程是普通进程，它们更需要调度的公平性。</a:t>
            </a:r>
          </a:p>
          <a:p>
            <a:r>
              <a:rPr lang="en-US" altLang="zh-CN" dirty="0"/>
              <a:t>openEuler</a:t>
            </a:r>
            <a:r>
              <a:rPr lang="zh-CN" altLang="en-US" dirty="0"/>
              <a:t>中一种核心的进程调度策略为标准轮流分时调度策略，其采用的是</a:t>
            </a:r>
            <a:r>
              <a:rPr lang="en-US" altLang="zh-CN" dirty="0" smtClean="0"/>
              <a:t>CFS(Completely </a:t>
            </a:r>
            <a:r>
              <a:rPr lang="en-US" altLang="zh-CN" dirty="0"/>
              <a:t>Fair </a:t>
            </a:r>
            <a:r>
              <a:rPr lang="en-US" altLang="zh-CN" dirty="0" smtClean="0"/>
              <a:t>Scheduler)</a:t>
            </a:r>
            <a:r>
              <a:rPr lang="zh-CN" altLang="en-US" dirty="0" smtClean="0"/>
              <a:t>算</a:t>
            </a:r>
            <a:r>
              <a:rPr lang="zh-CN" altLang="en-US" dirty="0"/>
              <a:t>法。</a:t>
            </a:r>
          </a:p>
          <a:p>
            <a:r>
              <a:rPr lang="en-US" altLang="zh-CN" dirty="0"/>
              <a:t>CFS</a:t>
            </a:r>
            <a:r>
              <a:rPr lang="zh-CN" altLang="en-US" dirty="0"/>
              <a:t>调度算法使用了时间片和优先级的概念，并且引入了虚拟运行时间，使得操作系统按照当前系统的负载和普通进程的优先级给该进程分配</a:t>
            </a:r>
            <a:r>
              <a:rPr lang="en-US" altLang="zh-CN" dirty="0"/>
              <a:t>CPU</a:t>
            </a:r>
            <a:r>
              <a:rPr lang="zh-CN" altLang="en-US" dirty="0"/>
              <a:t>使用的比例，从而确保了普通进程的相对公平。</a:t>
            </a:r>
          </a:p>
        </p:txBody>
      </p:sp>
    </p:spTree>
    <p:extLst>
      <p:ext uri="{BB962C8B-B14F-4D97-AF65-F5344CB8AC3E}">
        <p14:creationId xmlns:p14="http://schemas.microsoft.com/office/powerpoint/2010/main" val="39135490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A-tune</a:t>
            </a:r>
            <a:r>
              <a:rPr lang="zh-CN" altLang="en-US" dirty="0"/>
              <a:t>自动调优流程 </a:t>
            </a:r>
            <a:r>
              <a:rPr lang="en-US" altLang="zh-CN" dirty="0"/>
              <a:t>(3)</a:t>
            </a:r>
            <a:endParaRPr lang="zh-CN" altLang="en-US" dirty="0"/>
          </a:p>
        </p:txBody>
      </p:sp>
      <p:sp>
        <p:nvSpPr>
          <p:cNvPr id="3" name="Text Placeholder 2"/>
          <p:cNvSpPr>
            <a:spLocks noGrp="1"/>
          </p:cNvSpPr>
          <p:nvPr>
            <p:ph type="body" sz="quarter" idx="10"/>
          </p:nvPr>
        </p:nvSpPr>
        <p:spPr/>
        <p:txBody>
          <a:bodyPr/>
          <a:lstStyle/>
          <a:p>
            <a:r>
              <a:rPr lang="zh-CN" altLang="en-US" dirty="0"/>
              <a:t>拉起</a:t>
            </a:r>
            <a:r>
              <a:rPr lang="en-US" altLang="zh-CN" dirty="0"/>
              <a:t>tuning</a:t>
            </a:r>
            <a:r>
              <a:rPr lang="zh-CN" altLang="en-US" dirty="0"/>
              <a:t>之</a:t>
            </a:r>
            <a:r>
              <a:rPr lang="zh-CN" altLang="en-US" dirty="0" smtClean="0"/>
              <a:t>后 </a:t>
            </a:r>
            <a:r>
              <a:rPr lang="en-US" altLang="zh-CN" dirty="0" smtClean="0"/>
              <a:t>(</a:t>
            </a:r>
            <a:r>
              <a:rPr lang="zh-CN" altLang="en-US" dirty="0" smtClean="0"/>
              <a:t>续</a:t>
            </a:r>
            <a:r>
              <a:rPr lang="en-US" altLang="zh-CN" dirty="0" smtClean="0"/>
              <a:t>)</a:t>
            </a:r>
            <a:r>
              <a:rPr lang="zh-CN" altLang="en-US" dirty="0" smtClean="0"/>
              <a:t>：</a:t>
            </a:r>
            <a:endParaRPr lang="zh-CN" altLang="en-US" dirty="0"/>
          </a:p>
          <a:p>
            <a:pPr lvl="1"/>
            <a:r>
              <a:rPr lang="zh-CN" altLang="en-US" dirty="0"/>
              <a:t>贝叶斯优化根据收到的</a:t>
            </a:r>
            <a:r>
              <a:rPr lang="en-US" altLang="zh-CN" dirty="0"/>
              <a:t>benchmark</a:t>
            </a:r>
            <a:r>
              <a:rPr lang="zh-CN" altLang="en-US" dirty="0"/>
              <a:t>结果和可调节的参数空间，计算出新的参数设置，并发给服务端；</a:t>
            </a:r>
          </a:p>
          <a:p>
            <a:pPr lvl="1"/>
            <a:r>
              <a:rPr lang="zh-CN" altLang="en-US" dirty="0"/>
              <a:t>服务端将收到的参数进行自动设置，并通知客户端拉起</a:t>
            </a:r>
            <a:r>
              <a:rPr lang="en-US" altLang="zh-CN" dirty="0"/>
              <a:t>benchmark</a:t>
            </a:r>
            <a:r>
              <a:rPr lang="zh-CN" altLang="en-US" dirty="0"/>
              <a:t>进行测试；</a:t>
            </a:r>
          </a:p>
          <a:p>
            <a:pPr lvl="1"/>
            <a:r>
              <a:rPr lang="zh-CN" altLang="en-US" dirty="0"/>
              <a:t>以上过程不断循环，直到达到规定的调节次数，完成调优过程；</a:t>
            </a:r>
          </a:p>
          <a:p>
            <a:pPr lvl="1"/>
            <a:r>
              <a:rPr lang="zh-CN" altLang="en-US" dirty="0"/>
              <a:t>调优结束后，负责运行贝叶斯优化的服务器将最优的性能和参数设置发回给服务端，服务端再发给客户端显示出来。</a:t>
            </a:r>
          </a:p>
        </p:txBody>
      </p:sp>
    </p:spTree>
    <p:extLst>
      <p:ext uri="{BB962C8B-B14F-4D97-AF65-F5344CB8AC3E}">
        <p14:creationId xmlns:p14="http://schemas.microsoft.com/office/powerpoint/2010/main" val="20951506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6" y="1376363"/>
            <a:ext cx="10153650" cy="4537124"/>
          </a:xfrm>
        </p:spPr>
        <p:txBody>
          <a:bodyPr/>
          <a:lstStyle/>
          <a:p>
            <a:r>
              <a:rPr lang="zh-CN" altLang="en-US" dirty="0"/>
              <a:t>以下那一项说法是错误的？（  ）</a:t>
            </a:r>
          </a:p>
          <a:p>
            <a:pPr lvl="1"/>
            <a:r>
              <a:rPr lang="en-US" altLang="zh-CN" dirty="0"/>
              <a:t>openEuler</a:t>
            </a:r>
            <a:r>
              <a:rPr lang="zh-CN" altLang="en-US" dirty="0"/>
              <a:t>使用了先进先出、轮转调度、优先级调度算法以</a:t>
            </a:r>
            <a:r>
              <a:rPr lang="zh-CN" altLang="en-US" dirty="0" smtClean="0"/>
              <a:t>及 </a:t>
            </a:r>
            <a:r>
              <a:rPr lang="en-US" altLang="zh-CN" dirty="0" smtClean="0"/>
              <a:t>Completely </a:t>
            </a:r>
            <a:r>
              <a:rPr lang="en-US" altLang="zh-CN" dirty="0"/>
              <a:t>Fair Scheduler </a:t>
            </a:r>
            <a:r>
              <a:rPr lang="zh-CN" altLang="en-US" dirty="0"/>
              <a:t>调度算法。</a:t>
            </a:r>
          </a:p>
          <a:p>
            <a:pPr lvl="1"/>
            <a:r>
              <a:rPr lang="zh-CN" altLang="en-US" dirty="0"/>
              <a:t>在</a:t>
            </a:r>
            <a:r>
              <a:rPr lang="en-US" altLang="zh-CN" dirty="0"/>
              <a:t>openEuler</a:t>
            </a:r>
            <a:r>
              <a:rPr lang="zh-CN" altLang="en-US" dirty="0"/>
              <a:t>中，每个处理器都有一个迁移线</a:t>
            </a:r>
            <a:r>
              <a:rPr lang="zh-CN" altLang="en-US" dirty="0" smtClean="0"/>
              <a:t>程</a:t>
            </a:r>
            <a:r>
              <a:rPr lang="en-US" altLang="zh-CN" dirty="0" smtClean="0"/>
              <a:t>(</a:t>
            </a:r>
            <a:r>
              <a:rPr lang="zh-CN" altLang="en-US" dirty="0" smtClean="0"/>
              <a:t>称</a:t>
            </a:r>
            <a:r>
              <a:rPr lang="zh-CN" altLang="en-US" dirty="0"/>
              <a:t>为</a:t>
            </a:r>
            <a:r>
              <a:rPr lang="en-US" altLang="zh-CN" dirty="0" smtClean="0"/>
              <a:t>migration/CPUID)</a:t>
            </a:r>
            <a:r>
              <a:rPr lang="zh-CN" altLang="en-US" dirty="0" smtClean="0"/>
              <a:t>，</a:t>
            </a:r>
            <a:r>
              <a:rPr lang="zh-CN" altLang="en-US" dirty="0"/>
              <a:t>每个迁移线程都有一个由函数组成的停机工作队列。</a:t>
            </a:r>
          </a:p>
          <a:p>
            <a:pPr lvl="1"/>
            <a:r>
              <a:rPr lang="zh-CN" altLang="en-US" dirty="0"/>
              <a:t>在</a:t>
            </a:r>
            <a:r>
              <a:rPr lang="en-US" altLang="zh-CN" dirty="0"/>
              <a:t>NUMA</a:t>
            </a:r>
            <a:r>
              <a:rPr lang="zh-CN" altLang="en-US" dirty="0"/>
              <a:t>体系结构中，</a:t>
            </a:r>
            <a:r>
              <a:rPr lang="en-US" altLang="zh-CN" dirty="0"/>
              <a:t>openEuler</a:t>
            </a:r>
            <a:r>
              <a:rPr lang="zh-CN" altLang="en-US" dirty="0"/>
              <a:t>采用</a:t>
            </a:r>
            <a:r>
              <a:rPr lang="en-US" altLang="zh-CN" dirty="0" smtClean="0"/>
              <a:t>CAN(Compact </a:t>
            </a:r>
            <a:r>
              <a:rPr lang="en-US" altLang="zh-CN" dirty="0"/>
              <a:t>NUMA-aware </a:t>
            </a:r>
            <a:r>
              <a:rPr lang="en-US" altLang="zh-CN" dirty="0" smtClean="0"/>
              <a:t>Lock)</a:t>
            </a:r>
            <a:r>
              <a:rPr lang="zh-CN" altLang="en-US" dirty="0" smtClean="0"/>
              <a:t>队</a:t>
            </a:r>
            <a:r>
              <a:rPr lang="zh-CN" altLang="en-US" dirty="0"/>
              <a:t>列代替</a:t>
            </a:r>
            <a:r>
              <a:rPr lang="en-US" altLang="zh-CN" dirty="0" err="1"/>
              <a:t>Qspinlock</a:t>
            </a:r>
            <a:r>
              <a:rPr lang="zh-CN" altLang="en-US" dirty="0"/>
              <a:t>中的</a:t>
            </a:r>
            <a:r>
              <a:rPr lang="en-US" altLang="zh-CN" dirty="0"/>
              <a:t>MCS</a:t>
            </a:r>
            <a:r>
              <a:rPr lang="zh-CN" altLang="en-US" dirty="0"/>
              <a:t>队列。</a:t>
            </a:r>
          </a:p>
          <a:p>
            <a:pPr lvl="1"/>
            <a:r>
              <a:rPr lang="en-US" altLang="zh-CN" dirty="0"/>
              <a:t>openEuler</a:t>
            </a:r>
            <a:r>
              <a:rPr lang="zh-CN" altLang="en-US" dirty="0"/>
              <a:t>通过提供鲲鹏加速引</a:t>
            </a:r>
            <a:r>
              <a:rPr lang="zh-CN" altLang="en-US" dirty="0" smtClean="0"/>
              <a:t>擎</a:t>
            </a:r>
            <a:r>
              <a:rPr lang="en-US" altLang="zh-CN" dirty="0" smtClean="0"/>
              <a:t>(</a:t>
            </a:r>
            <a:r>
              <a:rPr lang="en-US" altLang="zh-CN" dirty="0" err="1" smtClean="0"/>
              <a:t>Kunpeng</a:t>
            </a:r>
            <a:r>
              <a:rPr lang="en-US" altLang="zh-CN" dirty="0" smtClean="0"/>
              <a:t> </a:t>
            </a:r>
            <a:r>
              <a:rPr lang="en-US" altLang="zh-CN" dirty="0"/>
              <a:t>Accelerator Engine</a:t>
            </a:r>
            <a:r>
              <a:rPr lang="zh-CN" altLang="en-US" dirty="0"/>
              <a:t>，</a:t>
            </a:r>
            <a:r>
              <a:rPr lang="en-US" altLang="zh-CN" dirty="0" smtClean="0"/>
              <a:t>KAE)</a:t>
            </a:r>
            <a:r>
              <a:rPr lang="zh-CN" altLang="en-US" dirty="0" smtClean="0"/>
              <a:t>插</a:t>
            </a:r>
            <a:r>
              <a:rPr lang="zh-CN" altLang="en-US" dirty="0"/>
              <a:t>件，使能</a:t>
            </a:r>
            <a:r>
              <a:rPr lang="en-US" altLang="zh-CN" dirty="0" err="1"/>
              <a:t>Kunpeng</a:t>
            </a:r>
            <a:r>
              <a:rPr lang="zh-CN" altLang="en-US" dirty="0"/>
              <a:t>硬件加速能力。</a:t>
            </a:r>
          </a:p>
          <a:p>
            <a:pPr lvl="1"/>
            <a:r>
              <a:rPr lang="en-US" altLang="zh-CN" dirty="0" err="1"/>
              <a:t>iSulad</a:t>
            </a:r>
            <a:r>
              <a:rPr lang="zh-CN" altLang="en-US" dirty="0"/>
              <a:t>是一个轻量级容器引擎，相比其它容器引擎，它的内存开销更小，并发性能更高。</a:t>
            </a:r>
          </a:p>
          <a:p>
            <a:pPr lvl="1"/>
            <a:r>
              <a:rPr lang="en-US" altLang="zh-CN" dirty="0"/>
              <a:t>A-Tune</a:t>
            </a:r>
            <a:r>
              <a:rPr lang="zh-CN" altLang="en-US" dirty="0"/>
              <a:t>从整体上看并不是一个</a:t>
            </a:r>
            <a:r>
              <a:rPr lang="en-US" altLang="zh-CN" dirty="0"/>
              <a:t>C/S</a:t>
            </a:r>
            <a:r>
              <a:rPr lang="zh-CN" altLang="en-US" dirty="0"/>
              <a:t>架构。</a:t>
            </a:r>
          </a:p>
        </p:txBody>
      </p:sp>
    </p:spTree>
    <p:extLst>
      <p:ext uri="{BB962C8B-B14F-4D97-AF65-F5344CB8AC3E}">
        <p14:creationId xmlns:p14="http://schemas.microsoft.com/office/powerpoint/2010/main" val="5300914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本章介绍了 </a:t>
            </a:r>
            <a:r>
              <a:rPr lang="en-US" altLang="zh-CN" dirty="0"/>
              <a:t>openEuler </a:t>
            </a:r>
            <a:r>
              <a:rPr lang="zh-CN" altLang="en-US" dirty="0"/>
              <a:t>相对通用 </a:t>
            </a:r>
            <a:r>
              <a:rPr lang="en-US" altLang="zh-CN" dirty="0"/>
              <a:t>Linux </a:t>
            </a:r>
            <a:r>
              <a:rPr lang="zh-CN" altLang="en-US" dirty="0"/>
              <a:t>操作系统做的增强。涵盖了多核调度技术、</a:t>
            </a:r>
            <a:r>
              <a:rPr lang="en-US" altLang="zh-CN" dirty="0"/>
              <a:t>NUMA-aware </a:t>
            </a:r>
            <a:r>
              <a:rPr lang="en-US" altLang="zh-CN" dirty="0" err="1"/>
              <a:t>Qspinlock</a:t>
            </a:r>
            <a:r>
              <a:rPr lang="zh-CN" altLang="en-US" dirty="0"/>
              <a:t>、鲲鹏加速引擎、</a:t>
            </a:r>
            <a:r>
              <a:rPr lang="en-US" altLang="zh-CN" dirty="0" err="1"/>
              <a:t>iSulad</a:t>
            </a:r>
            <a:r>
              <a:rPr lang="en-US" altLang="zh-CN" dirty="0"/>
              <a:t> </a:t>
            </a:r>
            <a:r>
              <a:rPr lang="zh-CN" altLang="en-US" dirty="0"/>
              <a:t>轻量级容器以及智能调</a:t>
            </a:r>
            <a:r>
              <a:rPr lang="zh-CN" altLang="en-US" dirty="0" smtClean="0"/>
              <a:t>优</a:t>
            </a:r>
            <a:r>
              <a:rPr lang="en-US" altLang="zh-CN" dirty="0" smtClean="0"/>
              <a:t>(A-Tune)</a:t>
            </a:r>
            <a:r>
              <a:rPr lang="zh-CN" altLang="en-US" dirty="0" smtClean="0"/>
              <a:t>等</a:t>
            </a:r>
            <a:r>
              <a:rPr lang="zh-CN" altLang="en-US" dirty="0"/>
              <a:t>几个部分，以供大家参考。</a:t>
            </a:r>
          </a:p>
        </p:txBody>
      </p:sp>
    </p:spTree>
    <p:extLst>
      <p:ext uri="{BB962C8B-B14F-4D97-AF65-F5344CB8AC3E}">
        <p14:creationId xmlns:p14="http://schemas.microsoft.com/office/powerpoint/2010/main" val="39264860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《openEuler</a:t>
            </a:r>
            <a:r>
              <a:rPr lang="zh-CN" altLang="en-US" dirty="0"/>
              <a:t>操作系统</a:t>
            </a:r>
            <a:r>
              <a:rPr lang="en-US" altLang="zh-CN" dirty="0"/>
              <a:t>》·</a:t>
            </a:r>
            <a:r>
              <a:rPr lang="zh-CN" altLang="en-US" dirty="0"/>
              <a:t>清华大学出版社</a:t>
            </a:r>
          </a:p>
          <a:p>
            <a:r>
              <a:rPr lang="en-US" altLang="zh-CN" dirty="0"/>
              <a:t>《 openEuler</a:t>
            </a:r>
            <a:r>
              <a:rPr lang="zh-CN" altLang="en-US" dirty="0"/>
              <a:t>内核编程技术</a:t>
            </a:r>
            <a:r>
              <a:rPr lang="en-US" altLang="zh-CN" dirty="0"/>
              <a:t>》·</a:t>
            </a:r>
            <a:r>
              <a:rPr lang="zh-CN" altLang="en-US" dirty="0"/>
              <a:t>中国科学院软件研究所</a:t>
            </a:r>
          </a:p>
          <a:p>
            <a:r>
              <a:rPr lang="en-US" altLang="zh-CN" dirty="0"/>
              <a:t>《 openEuler</a:t>
            </a:r>
            <a:r>
              <a:rPr lang="zh-CN" altLang="en-US" dirty="0"/>
              <a:t>应用编程技术</a:t>
            </a:r>
            <a:r>
              <a:rPr lang="en-US" altLang="zh-CN" dirty="0"/>
              <a:t>》·</a:t>
            </a:r>
            <a:r>
              <a:rPr lang="zh-CN" altLang="en-US" dirty="0"/>
              <a:t>中国科学院软件研究所</a:t>
            </a:r>
          </a:p>
        </p:txBody>
      </p:sp>
    </p:spTree>
    <p:extLst>
      <p:ext uri="{BB962C8B-B14F-4D97-AF65-F5344CB8AC3E}">
        <p14:creationId xmlns:p14="http://schemas.microsoft.com/office/powerpoint/2010/main" val="247678988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rPr>
              <a:t>多核处理器系统</a:t>
            </a:r>
          </a:p>
        </p:txBody>
      </p:sp>
      <p:sp>
        <p:nvSpPr>
          <p:cNvPr id="3" name="TextBox 2"/>
          <p:cNvSpPr txBox="1"/>
          <p:nvPr/>
        </p:nvSpPr>
        <p:spPr bwMode="auto">
          <a:xfrm>
            <a:off x="5538769" y="5841268"/>
            <a:ext cx="1943662"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smtClean="0"/>
              <a:t>ARMv</a:t>
            </a:r>
            <a:r>
              <a:rPr lang="en-US" altLang="zh-CN" sz="1600" dirty="0"/>
              <a:t>8</a:t>
            </a:r>
            <a:r>
              <a:rPr lang="zh-CN" altLang="en-US" sz="1600" dirty="0" smtClean="0"/>
              <a:t>架构示意图</a:t>
            </a:r>
          </a:p>
        </p:txBody>
      </p:sp>
      <p:sp>
        <p:nvSpPr>
          <p:cNvPr id="4" name="左右箭头 8"/>
          <p:cNvSpPr/>
          <p:nvPr/>
        </p:nvSpPr>
        <p:spPr>
          <a:xfrm>
            <a:off x="3256632" y="5229200"/>
            <a:ext cx="6405083" cy="612067"/>
          </a:xfrm>
          <a:prstGeom prst="lef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chemeClr val="tx1"/>
                </a:solidFill>
                <a:ea typeface="宋体" pitchFamily="2" charset="-122"/>
              </a:rPr>
              <a:t>Bus</a:t>
            </a:r>
            <a:endParaRPr lang="zh-CN" altLang="en-US" dirty="0">
              <a:solidFill>
                <a:schemeClr val="tx1"/>
              </a:solidFill>
              <a:ea typeface="宋体" pitchFamily="2" charset="-122"/>
            </a:endParaRPr>
          </a:p>
        </p:txBody>
      </p:sp>
      <p:sp>
        <p:nvSpPr>
          <p:cNvPr id="5" name="Rectangle 4"/>
          <p:cNvSpPr/>
          <p:nvPr/>
        </p:nvSpPr>
        <p:spPr bwMode="auto">
          <a:xfrm>
            <a:off x="3387824" y="4581128"/>
            <a:ext cx="3482914"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L3 Cache</a:t>
            </a:r>
            <a:endParaRPr lang="zh-CN" altLang="en-US" dirty="0">
              <a:ea typeface="宋体" pitchFamily="2" charset="-122"/>
            </a:endParaRPr>
          </a:p>
        </p:txBody>
      </p:sp>
      <p:cxnSp>
        <p:nvCxnSpPr>
          <p:cNvPr id="6" name="Straight Arrow Connector 5"/>
          <p:cNvCxnSpPr>
            <a:stCxn id="5" idx="2"/>
          </p:cNvCxnSpPr>
          <p:nvPr/>
        </p:nvCxnSpPr>
        <p:spPr bwMode="auto">
          <a:xfrm>
            <a:off x="5129281" y="5013176"/>
            <a:ext cx="0" cy="360040"/>
          </a:xfrm>
          <a:prstGeom prst="straightConnector1">
            <a:avLst/>
          </a:prstGeom>
          <a:solidFill>
            <a:schemeClr val="accent1"/>
          </a:solidFill>
          <a:ln w="22225" cap="flat" cmpd="sng" algn="ctr">
            <a:solidFill>
              <a:schemeClr val="tx1"/>
            </a:solidFill>
            <a:prstDash val="solid"/>
            <a:round/>
            <a:headEnd type="triangle"/>
            <a:tailEnd type="triangle"/>
          </a:ln>
          <a:effectLst/>
        </p:spPr>
      </p:cxnSp>
      <p:sp>
        <p:nvSpPr>
          <p:cNvPr id="7" name="Rounded Rectangle 6"/>
          <p:cNvSpPr/>
          <p:nvPr/>
        </p:nvSpPr>
        <p:spPr bwMode="auto">
          <a:xfrm>
            <a:off x="4024693" y="1142582"/>
            <a:ext cx="3510113" cy="279599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ea typeface="宋体" pitchFamily="2" charset="-122"/>
              </a:rPr>
              <a:t>Cluster</a:t>
            </a:r>
            <a:endParaRPr kumimoji="0" lang="zh-CN" altLang="en-US" sz="1800" b="0" i="0" u="none" strike="noStrike" cap="none" normalizeH="0" baseline="0" dirty="0" smtClean="0">
              <a:ln>
                <a:noFill/>
              </a:ln>
              <a:solidFill>
                <a:schemeClr val="tx1"/>
              </a:solidFill>
              <a:effectLst/>
              <a:ea typeface="宋体" pitchFamily="2" charset="-122"/>
            </a:endParaRPr>
          </a:p>
        </p:txBody>
      </p:sp>
      <p:sp>
        <p:nvSpPr>
          <p:cNvPr id="8" name="Rounded Rectangle 7"/>
          <p:cNvSpPr/>
          <p:nvPr/>
        </p:nvSpPr>
        <p:spPr bwMode="auto">
          <a:xfrm>
            <a:off x="3360625" y="1502622"/>
            <a:ext cx="3510113" cy="279599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Cluster</a:t>
            </a:r>
            <a:endParaRPr lang="zh-CN" altLang="en-US" dirty="0">
              <a:ea typeface="宋体" pitchFamily="2" charset="-122"/>
            </a:endParaRPr>
          </a:p>
        </p:txBody>
      </p:sp>
      <p:sp>
        <p:nvSpPr>
          <p:cNvPr id="9" name="Rectangle 8"/>
          <p:cNvSpPr/>
          <p:nvPr/>
        </p:nvSpPr>
        <p:spPr bwMode="auto">
          <a:xfrm>
            <a:off x="3661841" y="3647782"/>
            <a:ext cx="2934880"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L2 Cache</a:t>
            </a:r>
            <a:endParaRPr lang="zh-CN" altLang="en-US" dirty="0">
              <a:ea typeface="宋体" pitchFamily="2" charset="-122"/>
            </a:endParaRPr>
          </a:p>
        </p:txBody>
      </p:sp>
      <p:sp>
        <p:nvSpPr>
          <p:cNvPr id="10" name="Rectangle 9"/>
          <p:cNvSpPr/>
          <p:nvPr/>
        </p:nvSpPr>
        <p:spPr bwMode="auto">
          <a:xfrm>
            <a:off x="3544236" y="2089625"/>
            <a:ext cx="1483489" cy="12961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Core 0</a:t>
            </a:r>
            <a:endParaRPr lang="zh-CN" altLang="en-US" dirty="0">
              <a:ea typeface="宋体" pitchFamily="2" charset="-122"/>
            </a:endParaRPr>
          </a:p>
        </p:txBody>
      </p:sp>
      <p:sp>
        <p:nvSpPr>
          <p:cNvPr id="11" name="Rectangle 10"/>
          <p:cNvSpPr/>
          <p:nvPr/>
        </p:nvSpPr>
        <p:spPr bwMode="auto">
          <a:xfrm>
            <a:off x="5211336" y="2085155"/>
            <a:ext cx="1522927" cy="129614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Core 1</a:t>
            </a:r>
            <a:endParaRPr lang="zh-CN" altLang="en-US" dirty="0">
              <a:ea typeface="宋体" pitchFamily="2" charset="-122"/>
            </a:endParaRPr>
          </a:p>
        </p:txBody>
      </p:sp>
      <p:cxnSp>
        <p:nvCxnSpPr>
          <p:cNvPr id="12" name="Straight Arrow Connector 11"/>
          <p:cNvCxnSpPr>
            <a:stCxn id="9" idx="2"/>
            <a:endCxn id="5" idx="0"/>
          </p:cNvCxnSpPr>
          <p:nvPr/>
        </p:nvCxnSpPr>
        <p:spPr bwMode="auto">
          <a:xfrm>
            <a:off x="5129281" y="4079830"/>
            <a:ext cx="0" cy="501298"/>
          </a:xfrm>
          <a:prstGeom prst="straightConnector1">
            <a:avLst/>
          </a:prstGeom>
          <a:solidFill>
            <a:schemeClr val="accent1"/>
          </a:solidFill>
          <a:ln w="22225" cap="flat" cmpd="sng" algn="ctr">
            <a:solidFill>
              <a:schemeClr val="tx1"/>
            </a:solidFill>
            <a:prstDash val="solid"/>
            <a:round/>
            <a:headEnd type="triangle"/>
            <a:tailEnd type="triangle"/>
          </a:ln>
          <a:effectLst/>
        </p:spPr>
      </p:cxnSp>
      <p:sp>
        <p:nvSpPr>
          <p:cNvPr id="13" name="Rectangle 12"/>
          <p:cNvSpPr/>
          <p:nvPr/>
        </p:nvSpPr>
        <p:spPr bwMode="auto">
          <a:xfrm>
            <a:off x="5416605" y="2751557"/>
            <a:ext cx="1180116"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L1 Cache</a:t>
            </a:r>
            <a:endParaRPr lang="zh-CN" altLang="en-US" dirty="0">
              <a:ea typeface="宋体" pitchFamily="2" charset="-122"/>
            </a:endParaRPr>
          </a:p>
        </p:txBody>
      </p:sp>
      <p:sp>
        <p:nvSpPr>
          <p:cNvPr id="14" name="Rectangle 13"/>
          <p:cNvSpPr/>
          <p:nvPr/>
        </p:nvSpPr>
        <p:spPr bwMode="auto">
          <a:xfrm>
            <a:off x="3695922" y="2751557"/>
            <a:ext cx="1180116" cy="4320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dirty="0">
                <a:ea typeface="宋体" pitchFamily="2" charset="-122"/>
              </a:rPr>
              <a:t>L1 Cache</a:t>
            </a:r>
            <a:endParaRPr lang="zh-CN" altLang="en-US" dirty="0">
              <a:ea typeface="宋体" pitchFamily="2" charset="-122"/>
            </a:endParaRPr>
          </a:p>
        </p:txBody>
      </p:sp>
      <p:cxnSp>
        <p:nvCxnSpPr>
          <p:cNvPr id="15" name="Straight Arrow Connector 14"/>
          <p:cNvCxnSpPr>
            <a:stCxn id="14" idx="2"/>
          </p:cNvCxnSpPr>
          <p:nvPr/>
        </p:nvCxnSpPr>
        <p:spPr bwMode="auto">
          <a:xfrm>
            <a:off x="4285980" y="3183605"/>
            <a:ext cx="0" cy="464177"/>
          </a:xfrm>
          <a:prstGeom prst="straightConnector1">
            <a:avLst/>
          </a:prstGeom>
          <a:solidFill>
            <a:schemeClr val="accent1"/>
          </a:solidFill>
          <a:ln w="22225" cap="flat" cmpd="sng" algn="ctr">
            <a:solidFill>
              <a:schemeClr val="tx1"/>
            </a:solidFill>
            <a:prstDash val="solid"/>
            <a:round/>
            <a:headEnd type="triangle"/>
            <a:tailEnd type="triangle"/>
          </a:ln>
          <a:effectLst/>
        </p:spPr>
      </p:cxnSp>
      <p:cxnSp>
        <p:nvCxnSpPr>
          <p:cNvPr id="16" name="Straight Arrow Connector 15"/>
          <p:cNvCxnSpPr>
            <a:stCxn id="13" idx="2"/>
          </p:cNvCxnSpPr>
          <p:nvPr/>
        </p:nvCxnSpPr>
        <p:spPr bwMode="auto">
          <a:xfrm>
            <a:off x="6006663" y="3183605"/>
            <a:ext cx="0" cy="464177"/>
          </a:xfrm>
          <a:prstGeom prst="straightConnector1">
            <a:avLst/>
          </a:prstGeom>
          <a:solidFill>
            <a:schemeClr val="accent1"/>
          </a:solidFill>
          <a:ln w="22225" cap="flat" cmpd="sng" algn="ctr">
            <a:solidFill>
              <a:schemeClr val="tx1"/>
            </a:solidFill>
            <a:prstDash val="solid"/>
            <a:round/>
            <a:headEnd type="triangle"/>
            <a:tailEnd type="triangle"/>
          </a:ln>
          <a:effectLst/>
        </p:spPr>
      </p:cxnSp>
      <p:sp>
        <p:nvSpPr>
          <p:cNvPr id="17" name="Rounded Rectangle 16"/>
          <p:cNvSpPr/>
          <p:nvPr/>
        </p:nvSpPr>
        <p:spPr bwMode="auto">
          <a:xfrm>
            <a:off x="7930470" y="1257390"/>
            <a:ext cx="1585495" cy="350375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ea typeface="宋体" pitchFamily="2" charset="-122"/>
              </a:rPr>
              <a:t>内存</a:t>
            </a:r>
          </a:p>
        </p:txBody>
      </p:sp>
      <p:cxnSp>
        <p:nvCxnSpPr>
          <p:cNvPr id="18" name="Straight Arrow Connector 17"/>
          <p:cNvCxnSpPr>
            <a:stCxn id="17" idx="2"/>
          </p:cNvCxnSpPr>
          <p:nvPr/>
        </p:nvCxnSpPr>
        <p:spPr bwMode="auto">
          <a:xfrm>
            <a:off x="8723218" y="4761147"/>
            <a:ext cx="1074" cy="612069"/>
          </a:xfrm>
          <a:prstGeom prst="straightConnector1">
            <a:avLst/>
          </a:prstGeom>
          <a:solidFill>
            <a:schemeClr val="accent1"/>
          </a:solidFill>
          <a:ln w="22225" cap="flat" cmpd="sng" algn="ctr">
            <a:solidFill>
              <a:schemeClr val="tx1"/>
            </a:solidFill>
            <a:prstDash val="solid"/>
            <a:round/>
            <a:headEnd type="triangle"/>
            <a:tailEnd type="triangle"/>
          </a:ln>
          <a:effectLst/>
        </p:spPr>
      </p:cxnSp>
      <p:cxnSp>
        <p:nvCxnSpPr>
          <p:cNvPr id="19" name="Straight Arrow Connector 18"/>
          <p:cNvCxnSpPr/>
          <p:nvPr/>
        </p:nvCxnSpPr>
        <p:spPr bwMode="auto">
          <a:xfrm>
            <a:off x="5538769" y="4298612"/>
            <a:ext cx="0" cy="282516"/>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1080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多核处理器系统面临的问题</a:t>
            </a:r>
          </a:p>
        </p:txBody>
      </p:sp>
      <p:sp>
        <p:nvSpPr>
          <p:cNvPr id="3" name="Text Placeholder 2"/>
          <p:cNvSpPr>
            <a:spLocks noGrp="1"/>
          </p:cNvSpPr>
          <p:nvPr>
            <p:ph type="body" sz="quarter" idx="10"/>
          </p:nvPr>
        </p:nvSpPr>
        <p:spPr/>
        <p:txBody>
          <a:bodyPr/>
          <a:lstStyle/>
          <a:p>
            <a:r>
              <a:rPr lang="zh-CN" altLang="en-US" dirty="0"/>
              <a:t>多核处理器缓存和主存的关系发生变化之后，系统主要会面临如下问题：</a:t>
            </a:r>
          </a:p>
          <a:p>
            <a:pPr lvl="1"/>
            <a:r>
              <a:rPr lang="zh-CN" altLang="en-US" dirty="0"/>
              <a:t>缓存一致性问题；</a:t>
            </a:r>
          </a:p>
          <a:p>
            <a:pPr lvl="1"/>
            <a:r>
              <a:rPr lang="zh-CN" altLang="en-US" dirty="0"/>
              <a:t>缓存亲和性问题；</a:t>
            </a:r>
          </a:p>
          <a:p>
            <a:pPr lvl="1"/>
            <a:r>
              <a:rPr lang="zh-CN" altLang="en-US" dirty="0"/>
              <a:t>核间数据共享；</a:t>
            </a:r>
          </a:p>
          <a:p>
            <a:pPr lvl="1"/>
            <a:r>
              <a:rPr lang="zh-CN" altLang="en-US" dirty="0"/>
              <a:t>负载均衡。</a:t>
            </a:r>
          </a:p>
        </p:txBody>
      </p:sp>
    </p:spTree>
    <p:extLst>
      <p:ext uri="{BB962C8B-B14F-4D97-AF65-F5344CB8AC3E}">
        <p14:creationId xmlns:p14="http://schemas.microsoft.com/office/powerpoint/2010/main" val="3973732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A4E927-2E19-40DA-AC21-D3EBC4321306}">
  <ds:schemaRefs>
    <ds:schemaRef ds:uri="http://purl.org/dc/dcmitype/"/>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0C0B7D1-9D1B-4D75-900E-434169096B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1347</TotalTime>
  <Words>9822</Words>
  <Application>Microsoft Office PowerPoint</Application>
  <PresentationFormat>Widescreen</PresentationFormat>
  <Paragraphs>826</Paragraphs>
  <Slides>74</Slides>
  <Notes>14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74</vt:i4>
      </vt:variant>
    </vt:vector>
  </HeadingPairs>
  <TitlesOfParts>
    <vt:vector size="86" baseType="lpstr">
      <vt:lpstr>SimSun</vt:lpstr>
      <vt:lpstr>Microsoft YaHei</vt:lpstr>
      <vt:lpstr>Arial</vt:lpstr>
      <vt:lpstr>Microsoft YaHei</vt:lpstr>
      <vt:lpstr>SimSun</vt:lpstr>
      <vt:lpstr>Huawei Sans</vt:lpstr>
      <vt:lpstr>方正兰亭黑简体</vt:lpstr>
      <vt:lpstr>Wingdings</vt:lpstr>
      <vt:lpstr>1_标题页模板</vt:lpstr>
      <vt:lpstr>2_功能页模板</vt:lpstr>
      <vt:lpstr>3_内容页模板</vt:lpstr>
      <vt:lpstr>4_感谢页模板</vt:lpstr>
      <vt:lpstr>openEuler增强特性介绍</vt:lpstr>
      <vt:lpstr>PowerPoint Presentation</vt:lpstr>
      <vt:lpstr>PowerPoint Presentation</vt:lpstr>
      <vt:lpstr>PowerPoint Presentation</vt:lpstr>
      <vt:lpstr>CPU 调度</vt:lpstr>
      <vt:lpstr>常见调度算法</vt:lpstr>
      <vt:lpstr>CFS 调度</vt:lpstr>
      <vt:lpstr>多核处理器系统</vt:lpstr>
      <vt:lpstr>多核处理器系统面临的问题</vt:lpstr>
      <vt:lpstr>单队列调度</vt:lpstr>
      <vt:lpstr>多队列调度</vt:lpstr>
      <vt:lpstr>openEuler中的迁移线程</vt:lpstr>
      <vt:lpstr>PowerPoint Presentation</vt:lpstr>
      <vt:lpstr>NUMA感知队列自旋锁的引入</vt:lpstr>
      <vt:lpstr>Qspinlock</vt:lpstr>
      <vt:lpstr>CNA队列</vt:lpstr>
      <vt:lpstr>NUMA-aware Qspinlock</vt:lpstr>
      <vt:lpstr>详细解释：CAN 的数据结构</vt:lpstr>
      <vt:lpstr>CAN排队示例 (1)</vt:lpstr>
      <vt:lpstr>CAN排队示例 (2)</vt:lpstr>
      <vt:lpstr>cna_pass_lock()函数 (1)</vt:lpstr>
      <vt:lpstr>cna_pass_lock()函数 (2)</vt:lpstr>
      <vt:lpstr>cna_try_find_next() 函数</vt:lpstr>
      <vt:lpstr>cna_splice_tail() 函数</vt:lpstr>
      <vt:lpstr>PowerPoint Presentation</vt:lpstr>
      <vt:lpstr>KAE</vt:lpstr>
      <vt:lpstr>加速器协同的一个例子</vt:lpstr>
      <vt:lpstr>加速库</vt:lpstr>
      <vt:lpstr>目前已经完成的加速库</vt:lpstr>
      <vt:lpstr>KAE逻辑架构图</vt:lpstr>
      <vt:lpstr>KAE逻辑架构</vt:lpstr>
      <vt:lpstr>KAE 的安装</vt:lpstr>
      <vt:lpstr>KAE引擎使用示例代码</vt:lpstr>
      <vt:lpstr>PowerPoint Presentation</vt:lpstr>
      <vt:lpstr>iSula到底是啥？</vt:lpstr>
      <vt:lpstr>iSulad 统一架构</vt:lpstr>
      <vt:lpstr>iSulad 架构简介</vt:lpstr>
      <vt:lpstr>容器运行与镜像功能简介 (1)</vt:lpstr>
      <vt:lpstr>容器运行与镜像功能简介 (2)</vt:lpstr>
      <vt:lpstr>容器运行与镜像功能简介 (3)</vt:lpstr>
      <vt:lpstr>容器运行与镜像功能简介 (4)</vt:lpstr>
      <vt:lpstr>容器运行与镜像功能简介 (5)</vt:lpstr>
      <vt:lpstr>PowerPoint Presentation</vt:lpstr>
      <vt:lpstr>openEuler智能调优 — A-Tune</vt:lpstr>
      <vt:lpstr>A-Tune的整体架构图</vt:lpstr>
      <vt:lpstr>A-Tune的整体架构</vt:lpstr>
      <vt:lpstr>A-Tune的两个能力</vt:lpstr>
      <vt:lpstr>两个能力模块的不同</vt:lpstr>
      <vt:lpstr>智能决策系统流程</vt:lpstr>
      <vt:lpstr>智能决策系统</vt:lpstr>
      <vt:lpstr>负载学习模块的处理流程</vt:lpstr>
      <vt:lpstr>负载学习模块</vt:lpstr>
      <vt:lpstr>操作系统的软硬件资源全局视角</vt:lpstr>
      <vt:lpstr>负载学习模块的数据处理</vt:lpstr>
      <vt:lpstr>数据采集维度及主要内容</vt:lpstr>
      <vt:lpstr>数据采集维度及主要内容 (续)</vt:lpstr>
      <vt:lpstr>负载学习模块的瓶颈点聚类分析</vt:lpstr>
      <vt:lpstr>负载学习模块的负载特征分类</vt:lpstr>
      <vt:lpstr>负载特征分类</vt:lpstr>
      <vt:lpstr>感知决策模块</vt:lpstr>
      <vt:lpstr>感知决策模块处理流程示例图</vt:lpstr>
      <vt:lpstr>感知决策模块处理流程示例</vt:lpstr>
      <vt:lpstr>自动调优</vt:lpstr>
      <vt:lpstr>自动调优图</vt:lpstr>
      <vt:lpstr>自动调参算法</vt:lpstr>
      <vt:lpstr>A-tune自动调优流程图</vt:lpstr>
      <vt:lpstr>A-tune自动调优流程 (1)</vt:lpstr>
      <vt:lpstr>Yaml配置文件</vt:lpstr>
      <vt:lpstr>A-tune自动调优流程 (2)</vt:lpstr>
      <vt:lpstr>A-tune自动调优流程 (3)</vt:lpstr>
      <vt:lpstr>PowerPoint Presentation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zhaoxiaohu (A)</cp:lastModifiedBy>
  <cp:revision>197</cp:revision>
  <cp:lastPrinted>2020-07-31T09:33:18Z</cp:lastPrinted>
  <dcterms:created xsi:type="dcterms:W3CDTF">2018-11-29T10:16:29Z</dcterms:created>
  <dcterms:modified xsi:type="dcterms:W3CDTF">2020-08-21T09:20:38Z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(3)4RU7Kjm9nzwUHSHK6BRk3PlSeIDa+0GYsN18yTschSKXlEbpyRXn58mJPW9RU9jOcfwQzcfL
z50wF2ozdHkR229Ky2vZLK6sd6MA5vBmOks+wrArtF+ATA0zxc1HfEhCIqkSaSJV+wLkjipW
hTeJm/ZFb2DLRRXBm3NvBzTZLtGoARh1w9e/ODE/gNcoHyCSL+pvUqWxr77sl4/lSorzTd8H
l8mgUpSMOlzJSg5xMQ</vt:lpwstr>
  </property>
  <property fmtid="{D5CDD505-2E9C-101B-9397-08002B2CF9AE}" pid="3" name="_2015_ms_pID_7253431">
    <vt:lpwstr>0vsYTbiOZSPCbHbmu5coe1Ihnwpb9e+g87W6nI0skDyqLl52di+n75
z3zd7oNqmY+dv3lxWVNg2uZItRMEK1SfgB5moQO/kNFpQR/I3ygZNJ17zhWQGoOB7ggMo4OL
pVBm4J5P6t6xLP3V6lw5oFMeUSpfqdsq2Ht25B3abC2OB9gGjY6ZuvT+kE1DwIn16otyIlQQ
SUtpOgm1SeQZRvRrTZocDEWAp8T8iglv6ULq</vt:lpwstr>
  </property>
  <property fmtid="{D5CDD505-2E9C-101B-9397-08002B2CF9AE}" pid="4" name="_2015_ms_pID_7253432">
    <vt:lpwstr>ckUMyqMNszAUarXH4EJC9WM=</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1575248629</vt:lpwstr>
  </property>
  <property fmtid="{D5CDD505-2E9C-101B-9397-08002B2CF9AE}" pid="9" name="ContentTypeId">
    <vt:lpwstr>0x010100CC226774B8D87F4D92D9D1F6859ED44E</vt:lpwstr>
  </property>
</Properties>
</file>