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78"/>
  </p:notesMasterIdLst>
  <p:handoutMasterIdLst>
    <p:handoutMasterId r:id="rId79"/>
  </p:handoutMasterIdLst>
  <p:sldIdLst>
    <p:sldId id="389" r:id="rId2"/>
    <p:sldId id="562" r:id="rId3"/>
    <p:sldId id="491" r:id="rId4"/>
    <p:sldId id="433" r:id="rId5"/>
    <p:sldId id="487" r:id="rId6"/>
    <p:sldId id="563" r:id="rId7"/>
    <p:sldId id="564" r:id="rId8"/>
    <p:sldId id="356" r:id="rId9"/>
    <p:sldId id="401" r:id="rId10"/>
    <p:sldId id="440" r:id="rId11"/>
    <p:sldId id="566" r:id="rId12"/>
    <p:sldId id="444" r:id="rId13"/>
    <p:sldId id="492" r:id="rId14"/>
    <p:sldId id="430" r:id="rId15"/>
    <p:sldId id="299" r:id="rId16"/>
    <p:sldId id="381" r:id="rId17"/>
    <p:sldId id="568" r:id="rId18"/>
    <p:sldId id="378" r:id="rId19"/>
    <p:sldId id="569" r:id="rId20"/>
    <p:sldId id="570" r:id="rId21"/>
    <p:sldId id="571" r:id="rId22"/>
    <p:sldId id="307" r:id="rId23"/>
    <p:sldId id="574" r:id="rId24"/>
    <p:sldId id="493" r:id="rId25"/>
    <p:sldId id="573" r:id="rId26"/>
    <p:sldId id="497" r:id="rId27"/>
    <p:sldId id="441" r:id="rId28"/>
    <p:sldId id="546" r:id="rId29"/>
    <p:sldId id="443" r:id="rId30"/>
    <p:sldId id="547" r:id="rId31"/>
    <p:sldId id="572" r:id="rId32"/>
    <p:sldId id="498" r:id="rId33"/>
    <p:sldId id="508" r:id="rId34"/>
    <p:sldId id="520" r:id="rId35"/>
    <p:sldId id="510" r:id="rId36"/>
    <p:sldId id="511" r:id="rId37"/>
    <p:sldId id="521" r:id="rId38"/>
    <p:sldId id="512" r:id="rId39"/>
    <p:sldId id="513" r:id="rId40"/>
    <p:sldId id="501" r:id="rId41"/>
    <p:sldId id="514" r:id="rId42"/>
    <p:sldId id="515" r:id="rId43"/>
    <p:sldId id="516" r:id="rId44"/>
    <p:sldId id="517" r:id="rId45"/>
    <p:sldId id="518" r:id="rId46"/>
    <p:sldId id="519" r:id="rId47"/>
    <p:sldId id="548" r:id="rId48"/>
    <p:sldId id="553" r:id="rId49"/>
    <p:sldId id="536" r:id="rId50"/>
    <p:sldId id="537" r:id="rId51"/>
    <p:sldId id="541" r:id="rId52"/>
    <p:sldId id="554" r:id="rId53"/>
    <p:sldId id="555" r:id="rId54"/>
    <p:sldId id="542" r:id="rId55"/>
    <p:sldId id="543" r:id="rId56"/>
    <p:sldId id="549" r:id="rId57"/>
    <p:sldId id="550" r:id="rId58"/>
    <p:sldId id="556" r:id="rId59"/>
    <p:sldId id="557" r:id="rId60"/>
    <p:sldId id="558" r:id="rId61"/>
    <p:sldId id="559" r:id="rId62"/>
    <p:sldId id="535" r:id="rId63"/>
    <p:sldId id="539" r:id="rId64"/>
    <p:sldId id="538" r:id="rId65"/>
    <p:sldId id="540" r:id="rId66"/>
    <p:sldId id="551" r:id="rId67"/>
    <p:sldId id="552" r:id="rId68"/>
    <p:sldId id="544" r:id="rId69"/>
    <p:sldId id="545" r:id="rId70"/>
    <p:sldId id="503" r:id="rId71"/>
    <p:sldId id="505" r:id="rId72"/>
    <p:sldId id="506" r:id="rId73"/>
    <p:sldId id="560" r:id="rId74"/>
    <p:sldId id="522" r:id="rId75"/>
    <p:sldId id="507" r:id="rId76"/>
    <p:sldId id="561" r:id="rId7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默认节" id="{7C4AF2A3-6E2A-5846-B84D-556654CABA4A}">
          <p14:sldIdLst>
            <p14:sldId id="389"/>
            <p14:sldId id="562"/>
            <p14:sldId id="491"/>
            <p14:sldId id="433"/>
            <p14:sldId id="487"/>
            <p14:sldId id="563"/>
            <p14:sldId id="564"/>
            <p14:sldId id="356"/>
            <p14:sldId id="401"/>
            <p14:sldId id="440"/>
            <p14:sldId id="566"/>
            <p14:sldId id="444"/>
            <p14:sldId id="492"/>
            <p14:sldId id="430"/>
            <p14:sldId id="299"/>
            <p14:sldId id="381"/>
            <p14:sldId id="568"/>
            <p14:sldId id="378"/>
            <p14:sldId id="569"/>
            <p14:sldId id="570"/>
            <p14:sldId id="571"/>
            <p14:sldId id="307"/>
            <p14:sldId id="574"/>
            <p14:sldId id="493"/>
            <p14:sldId id="573"/>
            <p14:sldId id="497"/>
            <p14:sldId id="441"/>
            <p14:sldId id="546"/>
            <p14:sldId id="443"/>
            <p14:sldId id="547"/>
            <p14:sldId id="572"/>
            <p14:sldId id="498"/>
          </p14:sldIdLst>
        </p14:section>
        <p14:section name="死锁" id="{E11A798A-DB10-E845-A78E-240B69D3F456}">
          <p14:sldIdLst/>
        </p14:section>
        <p14:section name="内存管理" id="{13A705E8-F3CA-F540-BE9E-B9AC90CCAE10}">
          <p14:sldIdLst>
            <p14:sldId id="508"/>
            <p14:sldId id="520"/>
            <p14:sldId id="510"/>
            <p14:sldId id="511"/>
            <p14:sldId id="521"/>
            <p14:sldId id="512"/>
            <p14:sldId id="513"/>
            <p14:sldId id="501"/>
            <p14:sldId id="514"/>
            <p14:sldId id="515"/>
            <p14:sldId id="516"/>
            <p14:sldId id="517"/>
            <p14:sldId id="518"/>
            <p14:sldId id="519"/>
            <p14:sldId id="548"/>
          </p14:sldIdLst>
        </p14:section>
        <p14:section name="文件系统" id="{DFD81D8C-14FA-1147-BDC0-D2B831F3A470}">
          <p14:sldIdLst>
            <p14:sldId id="553"/>
            <p14:sldId id="536"/>
            <p14:sldId id="537"/>
            <p14:sldId id="541"/>
            <p14:sldId id="554"/>
            <p14:sldId id="555"/>
            <p14:sldId id="542"/>
            <p14:sldId id="543"/>
            <p14:sldId id="549"/>
            <p14:sldId id="550"/>
            <p14:sldId id="556"/>
            <p14:sldId id="557"/>
            <p14:sldId id="558"/>
            <p14:sldId id="559"/>
          </p14:sldIdLst>
        </p14:section>
        <p14:section name="存储管理" id="{4C7F7E14-7B2C-FC40-80EA-8529F5B5F8A7}">
          <p14:sldIdLst>
            <p14:sldId id="535"/>
            <p14:sldId id="539"/>
            <p14:sldId id="538"/>
            <p14:sldId id="540"/>
            <p14:sldId id="551"/>
            <p14:sldId id="552"/>
            <p14:sldId id="544"/>
            <p14:sldId id="545"/>
          </p14:sldIdLst>
        </p14:section>
        <p14:section name="IO管理" id="{A59ADC76-10DC-6B4A-9E9E-B4CF95315CE7}">
          <p14:sldIdLst>
            <p14:sldId id="503"/>
            <p14:sldId id="505"/>
            <p14:sldId id="506"/>
            <p14:sldId id="560"/>
            <p14:sldId id="522"/>
            <p14:sldId id="507"/>
            <p14:sldId id="561"/>
          </p14:sldIdLst>
        </p14:section>
      </p14:sectionLst>
    </p:ext>
    <p:ext uri="{EFAFB233-063F-42B5-8137-9DF3F51BA10A}">
      <p15:sldGuideLst xmlns:p15="http://schemas.microsoft.com/office/powerpoint/2012/main">
        <p15:guide id="1" orient="horz" pos="801">
          <p15:clr>
            <a:srgbClr val="A4A3A4"/>
          </p15:clr>
        </p15:guide>
        <p15:guide id="2" pos="5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48"/>
    <p:restoredTop sz="76540" autoAdjust="0"/>
  </p:normalViewPr>
  <p:slideViewPr>
    <p:cSldViewPr snapToGrid="0">
      <p:cViewPr varScale="1">
        <p:scale>
          <a:sx n="84" d="100"/>
          <a:sy n="84" d="100"/>
        </p:scale>
        <p:origin x="1568" y="192"/>
      </p:cViewPr>
      <p:guideLst>
        <p:guide orient="horz" pos="801"/>
        <p:guide pos="51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8B0ADB6-C3D8-8B4D-BAAC-788A043FC8A5}"/>
              </a:ext>
            </a:extLst>
          </p:cNvPr>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atin typeface="Helvetica" pitchFamily="2" charset="0"/>
              </a:defRPr>
            </a:lvl1pPr>
          </a:lstStyle>
          <a:p>
            <a:pPr>
              <a:defRPr/>
            </a:pPr>
            <a:endParaRPr lang="zh-CN" altLang="zh-CN"/>
          </a:p>
        </p:txBody>
      </p:sp>
      <p:sp>
        <p:nvSpPr>
          <p:cNvPr id="88067" name="Rectangle 3">
            <a:extLst>
              <a:ext uri="{FF2B5EF4-FFF2-40B4-BE49-F238E27FC236}">
                <a16:creationId xmlns:a16="http://schemas.microsoft.com/office/drawing/2014/main" id="{F4525D49-A1D9-E148-BA15-AD8D4C52604B}"/>
              </a:ext>
            </a:extLst>
          </p:cNvPr>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atin typeface="Helvetica" pitchFamily="2" charset="0"/>
              </a:defRPr>
            </a:lvl1pPr>
          </a:lstStyle>
          <a:p>
            <a:pPr>
              <a:defRPr/>
            </a:pPr>
            <a:endParaRPr lang="zh-CN" altLang="zh-CN"/>
          </a:p>
        </p:txBody>
      </p:sp>
      <p:sp>
        <p:nvSpPr>
          <p:cNvPr id="88068" name="Rectangle 4">
            <a:extLst>
              <a:ext uri="{FF2B5EF4-FFF2-40B4-BE49-F238E27FC236}">
                <a16:creationId xmlns:a16="http://schemas.microsoft.com/office/drawing/2014/main" id="{72711B20-F02F-0749-98D2-FD82FFC6DE24}"/>
              </a:ext>
            </a:extLst>
          </p:cNvPr>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atin typeface="Helvetica" pitchFamily="2" charset="0"/>
              </a:defRPr>
            </a:lvl1pPr>
          </a:lstStyle>
          <a:p>
            <a:pPr>
              <a:defRPr/>
            </a:pPr>
            <a:endParaRPr lang="zh-CN" altLang="zh-CN"/>
          </a:p>
        </p:txBody>
      </p:sp>
      <p:sp>
        <p:nvSpPr>
          <p:cNvPr id="88069" name="Rectangle 5">
            <a:extLst>
              <a:ext uri="{FF2B5EF4-FFF2-40B4-BE49-F238E27FC236}">
                <a16:creationId xmlns:a16="http://schemas.microsoft.com/office/drawing/2014/main" id="{2F6F770A-8249-AD4C-AE75-19A9695E1E11}"/>
              </a:ext>
            </a:extLst>
          </p:cNvPr>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atin typeface="Helvetica" pitchFamily="2" charset="0"/>
              </a:defRPr>
            </a:lvl1pPr>
          </a:lstStyle>
          <a:p>
            <a:pPr>
              <a:defRPr/>
            </a:pPr>
            <a:fld id="{B825EFA1-73FE-754E-A2F1-4CAB5A397D38}"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D89ED3C-4A16-7740-BBB4-912FD0443A27}"/>
              </a:ext>
            </a:extLst>
          </p:cNvPr>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atin typeface="Times New Roman" panose="02020603050405020304" pitchFamily="18" charset="0"/>
              </a:defRPr>
            </a:lvl1pPr>
          </a:lstStyle>
          <a:p>
            <a:pPr>
              <a:defRPr/>
            </a:pPr>
            <a:endParaRPr lang="zh-CN" altLang="zh-CN"/>
          </a:p>
        </p:txBody>
      </p:sp>
      <p:sp>
        <p:nvSpPr>
          <p:cNvPr id="6147" name="Rectangle 3">
            <a:extLst>
              <a:ext uri="{FF2B5EF4-FFF2-40B4-BE49-F238E27FC236}">
                <a16:creationId xmlns:a16="http://schemas.microsoft.com/office/drawing/2014/main" id="{5CB3235A-CC5F-8448-B7AC-CE30E60719EB}"/>
              </a:ext>
            </a:extLst>
          </p:cNvPr>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atin typeface="Times New Roman" panose="02020603050405020304" pitchFamily="18" charset="0"/>
              </a:defRPr>
            </a:lvl1pPr>
          </a:lstStyle>
          <a:p>
            <a:pPr>
              <a:defRPr/>
            </a:pPr>
            <a:endParaRPr lang="zh-CN" altLang="zh-CN"/>
          </a:p>
        </p:txBody>
      </p:sp>
      <p:sp>
        <p:nvSpPr>
          <p:cNvPr id="3076" name="Rectangle 4">
            <a:extLst>
              <a:ext uri="{FF2B5EF4-FFF2-40B4-BE49-F238E27FC236}">
                <a16:creationId xmlns:a16="http://schemas.microsoft.com/office/drawing/2014/main" id="{E58F9237-D96F-0745-98D2-9470384B0C0A}"/>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38AE2AE4-0C40-0F40-8229-A703EB628175}"/>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a:extLst>
              <a:ext uri="{FF2B5EF4-FFF2-40B4-BE49-F238E27FC236}">
                <a16:creationId xmlns:a16="http://schemas.microsoft.com/office/drawing/2014/main" id="{B2A5BAFE-5DD8-4F49-BCEE-B0299340BD05}"/>
              </a:ext>
            </a:extLst>
          </p:cNvPr>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atin typeface="Times New Roman" panose="02020603050405020304" pitchFamily="18" charset="0"/>
              </a:defRPr>
            </a:lvl1pPr>
          </a:lstStyle>
          <a:p>
            <a:pPr>
              <a:defRPr/>
            </a:pPr>
            <a:endParaRPr lang="zh-CN" altLang="zh-CN"/>
          </a:p>
        </p:txBody>
      </p:sp>
      <p:sp>
        <p:nvSpPr>
          <p:cNvPr id="6151" name="Rectangle 7">
            <a:extLst>
              <a:ext uri="{FF2B5EF4-FFF2-40B4-BE49-F238E27FC236}">
                <a16:creationId xmlns:a16="http://schemas.microsoft.com/office/drawing/2014/main" id="{2FE7A5DD-697B-0747-8341-4D4EEE02D749}"/>
              </a:ext>
            </a:extLst>
          </p:cNvPr>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atin typeface="Times New Roman" panose="02020603050405020304" pitchFamily="18" charset="0"/>
              </a:defRPr>
            </a:lvl1pPr>
          </a:lstStyle>
          <a:p>
            <a:pPr>
              <a:defRPr/>
            </a:pPr>
            <a:fld id="{969DF04F-86A4-494F-968F-B3821491CC2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4B80EBF-FFD3-0C4B-924F-2CC661B01C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091D51E-D2E7-1742-AC66-2AA86ED6FA5D}" type="slidenum">
              <a:rPr lang="en-US" altLang="zh-CN" smtClean="0">
                <a:latin typeface="Helvetica" pitchFamily="2" charset="0"/>
              </a:rPr>
              <a:pPr/>
              <a:t>1</a:t>
            </a:fld>
            <a:endParaRPr lang="en-US" altLang="zh-CN">
              <a:latin typeface="Helvetica" pitchFamily="2" charset="0"/>
            </a:endParaRPr>
          </a:p>
        </p:txBody>
      </p:sp>
      <p:sp>
        <p:nvSpPr>
          <p:cNvPr id="16386" name="Rectangle 2">
            <a:extLst>
              <a:ext uri="{FF2B5EF4-FFF2-40B4-BE49-F238E27FC236}">
                <a16:creationId xmlns:a16="http://schemas.microsoft.com/office/drawing/2014/main" id="{A2D3FB63-EF3B-5649-AFA2-C75F46CF5046}"/>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B89A13B7-84CF-DC4D-8215-FEDF4D9917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87B08A9-87FD-E249-92C3-A2E0877895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084CEFE-51C6-E34A-833A-074A87903E38}" type="slidenum">
              <a:rPr lang="en-US" altLang="zh-CN" smtClean="0">
                <a:latin typeface="Times New Roman" panose="02020603050405020304" pitchFamily="18" charset="0"/>
              </a:rPr>
              <a:pPr/>
              <a:t>11</a:t>
            </a:fld>
            <a:endParaRPr lang="en-US" altLang="zh-CN">
              <a:latin typeface="Times New Roman" panose="02020603050405020304" pitchFamily="18" charset="0"/>
            </a:endParaRPr>
          </a:p>
        </p:txBody>
      </p:sp>
      <p:sp>
        <p:nvSpPr>
          <p:cNvPr id="24578" name="Rectangle 2">
            <a:extLst>
              <a:ext uri="{FF2B5EF4-FFF2-40B4-BE49-F238E27FC236}">
                <a16:creationId xmlns:a16="http://schemas.microsoft.com/office/drawing/2014/main" id="{D5419DE0-A22D-174F-9F83-E276CBE160B1}"/>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5D872034-5A77-B44A-A2BF-8510991ADF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3953491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A69B8E1A-2045-EA4A-9A69-5910A1EF09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7AACBF2-7489-A948-9B9A-CFEB83A90C20}" type="slidenum">
              <a:rPr lang="en-US" altLang="zh-CN" smtClean="0">
                <a:latin typeface="Times New Roman" panose="02020603050405020304" pitchFamily="18" charset="0"/>
              </a:rPr>
              <a:pPr/>
              <a:t>12</a:t>
            </a:fld>
            <a:endParaRPr lang="en-US" altLang="zh-CN">
              <a:latin typeface="Times New Roman" panose="02020603050405020304" pitchFamily="18" charset="0"/>
            </a:endParaRPr>
          </a:p>
        </p:txBody>
      </p:sp>
      <p:sp>
        <p:nvSpPr>
          <p:cNvPr id="26626" name="Rectangle 2">
            <a:extLst>
              <a:ext uri="{FF2B5EF4-FFF2-40B4-BE49-F238E27FC236}">
                <a16:creationId xmlns:a16="http://schemas.microsoft.com/office/drawing/2014/main" id="{8EC0B982-7EC0-E145-BF2B-57CE77141446}"/>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149C05E5-F20B-0542-9CBA-462F280DE9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F78C134D-616D-AE4E-848A-8BCC19CD7E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0DFA2AD-AF46-ED4F-B728-B67FFFEC78AE}" type="slidenum">
              <a:rPr lang="en-US" altLang="zh-CN" smtClean="0">
                <a:latin typeface="Times New Roman" panose="02020603050405020304" pitchFamily="18" charset="0"/>
              </a:rPr>
              <a:pPr/>
              <a:t>13</a:t>
            </a:fld>
            <a:endParaRPr lang="en-US" altLang="zh-CN">
              <a:latin typeface="Times New Roman" panose="02020603050405020304" pitchFamily="18" charset="0"/>
            </a:endParaRPr>
          </a:p>
        </p:txBody>
      </p:sp>
      <p:sp>
        <p:nvSpPr>
          <p:cNvPr id="28674" name="Rectangle 2">
            <a:extLst>
              <a:ext uri="{FF2B5EF4-FFF2-40B4-BE49-F238E27FC236}">
                <a16:creationId xmlns:a16="http://schemas.microsoft.com/office/drawing/2014/main" id="{1AF9E72E-3AFA-C64F-8B13-0A17C1DFC388}"/>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55CB236C-0303-9B41-8012-CC5E66F0D7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8930E1D-3280-3741-9EFF-E658375288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4422FE-1756-5946-989F-7B4AC50ABF35}" type="slidenum">
              <a:rPr lang="zh-CN" altLang="en-US" smtClean="0">
                <a:latin typeface="Times New Roman" panose="02020603050405020304" pitchFamily="18" charset="0"/>
              </a:rPr>
              <a:pPr/>
              <a:t>15</a:t>
            </a:fld>
            <a:endParaRPr lang="en-US" altLang="zh-CN">
              <a:latin typeface="Times New Roman" panose="02020603050405020304" pitchFamily="18" charset="0"/>
            </a:endParaRPr>
          </a:p>
        </p:txBody>
      </p:sp>
      <p:sp>
        <p:nvSpPr>
          <p:cNvPr id="30722" name="Rectangle 2">
            <a:extLst>
              <a:ext uri="{FF2B5EF4-FFF2-40B4-BE49-F238E27FC236}">
                <a16:creationId xmlns:a16="http://schemas.microsoft.com/office/drawing/2014/main" id="{9A8FED6D-B4BB-FF46-B1F5-89B90AA29C98}"/>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C68608FE-5758-BE44-A60E-5A7B61349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969DF04F-86A4-494F-968F-B3821491CC26}" type="slidenum">
              <a:rPr lang="en-US" altLang="zh-CN" smtClean="0"/>
              <a:pPr>
                <a:defRPr/>
              </a:pPr>
              <a:t>18</a:t>
            </a:fld>
            <a:endParaRPr lang="en-US" altLang="zh-CN"/>
          </a:p>
        </p:txBody>
      </p:sp>
    </p:spTree>
    <p:extLst>
      <p:ext uri="{BB962C8B-B14F-4D97-AF65-F5344CB8AC3E}">
        <p14:creationId xmlns:p14="http://schemas.microsoft.com/office/powerpoint/2010/main" val="3523662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969DF04F-86A4-494F-968F-B3821491CC26}" type="slidenum">
              <a:rPr lang="en-US" altLang="zh-CN" smtClean="0"/>
              <a:pPr>
                <a:defRPr/>
              </a:pPr>
              <a:t>19</a:t>
            </a:fld>
            <a:endParaRPr lang="en-US" altLang="zh-CN"/>
          </a:p>
        </p:txBody>
      </p:sp>
    </p:spTree>
    <p:extLst>
      <p:ext uri="{BB962C8B-B14F-4D97-AF65-F5344CB8AC3E}">
        <p14:creationId xmlns:p14="http://schemas.microsoft.com/office/powerpoint/2010/main" val="2885513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969DF04F-86A4-494F-968F-B3821491CC26}" type="slidenum">
              <a:rPr lang="en-US" altLang="zh-CN" smtClean="0"/>
              <a:pPr>
                <a:defRPr/>
              </a:pPr>
              <a:t>20</a:t>
            </a:fld>
            <a:endParaRPr lang="en-US" altLang="zh-CN"/>
          </a:p>
        </p:txBody>
      </p:sp>
    </p:spTree>
    <p:extLst>
      <p:ext uri="{BB962C8B-B14F-4D97-AF65-F5344CB8AC3E}">
        <p14:creationId xmlns:p14="http://schemas.microsoft.com/office/powerpoint/2010/main" val="4290977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969DF04F-86A4-494F-968F-B3821491CC26}" type="slidenum">
              <a:rPr lang="en-US" altLang="zh-CN" smtClean="0"/>
              <a:pPr>
                <a:defRPr/>
              </a:pPr>
              <a:t>21</a:t>
            </a:fld>
            <a:endParaRPr lang="en-US" altLang="zh-CN"/>
          </a:p>
        </p:txBody>
      </p:sp>
    </p:spTree>
    <p:extLst>
      <p:ext uri="{BB962C8B-B14F-4D97-AF65-F5344CB8AC3E}">
        <p14:creationId xmlns:p14="http://schemas.microsoft.com/office/powerpoint/2010/main" val="111378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A87F9044-1770-8B40-99B7-00E24B4CE7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8BE0CD-F3D7-3443-B04D-8555CBDC3480}" type="slidenum">
              <a:rPr lang="en-US" altLang="zh-CN" smtClean="0">
                <a:latin typeface="Times New Roman" panose="02020603050405020304" pitchFamily="18" charset="0"/>
              </a:rPr>
              <a:pPr/>
              <a:t>22</a:t>
            </a:fld>
            <a:endParaRPr lang="en-US" altLang="zh-CN">
              <a:latin typeface="Times New Roman" panose="02020603050405020304" pitchFamily="18" charset="0"/>
            </a:endParaRPr>
          </a:p>
        </p:txBody>
      </p:sp>
      <p:sp>
        <p:nvSpPr>
          <p:cNvPr id="34818" name="Rectangle 2">
            <a:extLst>
              <a:ext uri="{FF2B5EF4-FFF2-40B4-BE49-F238E27FC236}">
                <a16:creationId xmlns:a16="http://schemas.microsoft.com/office/drawing/2014/main" id="{0CD3C7DE-B5DB-C04A-90E2-AE1B518FEC37}"/>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E0928CCA-5041-F44D-94B6-4257403E6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83088BD2-C6B2-3947-A190-299F8885FB85}"/>
              </a:ext>
            </a:extLst>
          </p:cNvPr>
          <p:cNvSpPr>
            <a:spLocks noGrp="1" noRot="1" noChangeAspect="1" noChangeArrowheads="1" noTextEdit="1"/>
          </p:cNvSpPr>
          <p:nvPr>
            <p:ph type="sldImg"/>
          </p:nvPr>
        </p:nvSpPr>
        <p:spPr>
          <a:ln/>
        </p:spPr>
      </p:sp>
      <p:sp>
        <p:nvSpPr>
          <p:cNvPr id="36866" name="备注占位符 2">
            <a:extLst>
              <a:ext uri="{FF2B5EF4-FFF2-40B4-BE49-F238E27FC236}">
                <a16:creationId xmlns:a16="http://schemas.microsoft.com/office/drawing/2014/main" id="{5805EB79-1B8E-6A45-B580-0035F242A1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ndParaRPr>
          </a:p>
        </p:txBody>
      </p:sp>
      <p:sp>
        <p:nvSpPr>
          <p:cNvPr id="36867" name="灯片编号占位符 3">
            <a:extLst>
              <a:ext uri="{FF2B5EF4-FFF2-40B4-BE49-F238E27FC236}">
                <a16:creationId xmlns:a16="http://schemas.microsoft.com/office/drawing/2014/main" id="{6381A360-CA13-6444-BD16-80CCF66D68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99D81E-A7E5-8645-9EBE-587A17F5FDB7}" type="slidenum">
              <a:rPr lang="en-US" altLang="zh-CN" smtClean="0">
                <a:latin typeface="Times New Roman" panose="02020603050405020304" pitchFamily="18" charset="0"/>
              </a:rPr>
              <a:pPr/>
              <a:t>23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09177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2DF20B60-F045-B640-B9C3-801A539384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AE8887-25DD-2A42-AC8C-49973C8A818D}" type="slidenum">
              <a:rPr lang="en-US" altLang="zh-CN" smtClean="0">
                <a:latin typeface="Helvetica" pitchFamily="2" charset="0"/>
              </a:rPr>
              <a:pPr/>
              <a:t>2</a:t>
            </a:fld>
            <a:endParaRPr lang="en-US" altLang="zh-CN">
              <a:latin typeface="Helvetica" pitchFamily="2" charset="0"/>
            </a:endParaRPr>
          </a:p>
        </p:txBody>
      </p:sp>
      <p:sp>
        <p:nvSpPr>
          <p:cNvPr id="25602" name="Rectangle 2">
            <a:extLst>
              <a:ext uri="{FF2B5EF4-FFF2-40B4-BE49-F238E27FC236}">
                <a16:creationId xmlns:a16="http://schemas.microsoft.com/office/drawing/2014/main" id="{01EB679B-90BB-8B4C-8809-EA26667F493A}"/>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935EFFB3-AC27-4842-8C32-38D682B00C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这是基本的存储模型</a:t>
            </a:r>
            <a:endParaRPr lang="zh-CN" altLang="zh-CN">
              <a:latin typeface="Times New Roman" panose="02020603050405020304" pitchFamily="18" charset="0"/>
            </a:endParaRPr>
          </a:p>
        </p:txBody>
      </p:sp>
    </p:spTree>
    <p:extLst>
      <p:ext uri="{BB962C8B-B14F-4D97-AF65-F5344CB8AC3E}">
        <p14:creationId xmlns:p14="http://schemas.microsoft.com/office/powerpoint/2010/main" val="3177480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83088BD2-C6B2-3947-A190-299F8885FB85}"/>
              </a:ext>
            </a:extLst>
          </p:cNvPr>
          <p:cNvSpPr>
            <a:spLocks noGrp="1" noRot="1" noChangeAspect="1" noChangeArrowheads="1" noTextEdit="1"/>
          </p:cNvSpPr>
          <p:nvPr>
            <p:ph type="sldImg"/>
          </p:nvPr>
        </p:nvSpPr>
        <p:spPr>
          <a:ln/>
        </p:spPr>
      </p:sp>
      <p:sp>
        <p:nvSpPr>
          <p:cNvPr id="36866" name="备注占位符 2">
            <a:extLst>
              <a:ext uri="{FF2B5EF4-FFF2-40B4-BE49-F238E27FC236}">
                <a16:creationId xmlns:a16="http://schemas.microsoft.com/office/drawing/2014/main" id="{5805EB79-1B8E-6A45-B580-0035F242A1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latin typeface="Times New Roman" panose="02020603050405020304" pitchFamily="18" charset="0"/>
            </a:endParaRPr>
          </a:p>
        </p:txBody>
      </p:sp>
      <p:sp>
        <p:nvSpPr>
          <p:cNvPr id="36867" name="灯片编号占位符 3">
            <a:extLst>
              <a:ext uri="{FF2B5EF4-FFF2-40B4-BE49-F238E27FC236}">
                <a16:creationId xmlns:a16="http://schemas.microsoft.com/office/drawing/2014/main" id="{6381A360-CA13-6444-BD16-80CCF66D68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99D81E-A7E5-8645-9EBE-587A17F5FDB7}" type="slidenum">
              <a:rPr lang="en-US" altLang="zh-CN" smtClean="0">
                <a:latin typeface="Times New Roman" panose="02020603050405020304" pitchFamily="18" charset="0"/>
              </a:rPr>
              <a:pPr/>
              <a:t>24</a:t>
            </a:fld>
            <a:endParaRPr lang="en-US"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83088BD2-C6B2-3947-A190-299F8885FB85}"/>
              </a:ext>
            </a:extLst>
          </p:cNvPr>
          <p:cNvSpPr>
            <a:spLocks noGrp="1" noRot="1" noChangeAspect="1" noChangeArrowheads="1" noTextEdit="1"/>
          </p:cNvSpPr>
          <p:nvPr>
            <p:ph type="sldImg"/>
          </p:nvPr>
        </p:nvSpPr>
        <p:spPr>
          <a:ln/>
        </p:spPr>
      </p:sp>
      <p:sp>
        <p:nvSpPr>
          <p:cNvPr id="36866" name="备注占位符 2">
            <a:extLst>
              <a:ext uri="{FF2B5EF4-FFF2-40B4-BE49-F238E27FC236}">
                <a16:creationId xmlns:a16="http://schemas.microsoft.com/office/drawing/2014/main" id="{5805EB79-1B8E-6A45-B580-0035F242A1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ndParaRPr>
          </a:p>
        </p:txBody>
      </p:sp>
      <p:sp>
        <p:nvSpPr>
          <p:cNvPr id="36867" name="灯片编号占位符 3">
            <a:extLst>
              <a:ext uri="{FF2B5EF4-FFF2-40B4-BE49-F238E27FC236}">
                <a16:creationId xmlns:a16="http://schemas.microsoft.com/office/drawing/2014/main" id="{6381A360-CA13-6444-BD16-80CCF66D68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99D81E-A7E5-8645-9EBE-587A17F5FDB7}" type="slidenum">
              <a:rPr lang="en-US" altLang="zh-CN" smtClean="0">
                <a:latin typeface="Times New Roman" panose="02020603050405020304" pitchFamily="18" charset="0"/>
              </a:rPr>
              <a:pPr/>
              <a:t>25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3343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4511E0F-8DE3-824F-AC83-BEC417927F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CBF7E7-75A6-4445-A3CF-DB3A34055471}" type="slidenum">
              <a:rPr lang="zh-CN" altLang="en-US" smtClean="0">
                <a:latin typeface="Helvetica" pitchFamily="2" charset="0"/>
              </a:rPr>
              <a:pPr/>
              <a:t>26</a:t>
            </a:fld>
            <a:endParaRPr lang="en-US" altLang="zh-CN">
              <a:latin typeface="Helvetica" pitchFamily="2" charset="0"/>
            </a:endParaRPr>
          </a:p>
        </p:txBody>
      </p:sp>
      <p:sp>
        <p:nvSpPr>
          <p:cNvPr id="38914" name="Rectangle 2">
            <a:extLst>
              <a:ext uri="{FF2B5EF4-FFF2-40B4-BE49-F238E27FC236}">
                <a16:creationId xmlns:a16="http://schemas.microsoft.com/office/drawing/2014/main" id="{683E0493-60AF-B54F-BB3E-C70D0EEFA42B}"/>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6D989215-732C-4640-BC6C-FE36400367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a:extLst>
              <a:ext uri="{FF2B5EF4-FFF2-40B4-BE49-F238E27FC236}">
                <a16:creationId xmlns:a16="http://schemas.microsoft.com/office/drawing/2014/main" id="{1FD75C96-F31C-1F4A-86CD-BD3419087B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defRPr>
            </a:lvl1pPr>
            <a:lvl2pPr marL="742950" indent="-285750" defTabSz="966788">
              <a:defRPr>
                <a:solidFill>
                  <a:schemeClr val="tx1"/>
                </a:solidFill>
                <a:latin typeface="Verdana" panose="020B0604030504040204" pitchFamily="34" charset="0"/>
              </a:defRPr>
            </a:lvl2pPr>
            <a:lvl3pPr marL="1143000" indent="-228600" defTabSz="966788">
              <a:defRPr>
                <a:solidFill>
                  <a:schemeClr val="tx1"/>
                </a:solidFill>
                <a:latin typeface="Verdana" panose="020B0604030504040204" pitchFamily="34" charset="0"/>
              </a:defRPr>
            </a:lvl3pPr>
            <a:lvl4pPr marL="1600200" indent="-228600" defTabSz="966788">
              <a:defRPr>
                <a:solidFill>
                  <a:schemeClr val="tx1"/>
                </a:solidFill>
                <a:latin typeface="Verdana" panose="020B0604030504040204" pitchFamily="34" charset="0"/>
              </a:defRPr>
            </a:lvl4pPr>
            <a:lvl5pPr marL="2057400" indent="-228600" defTabSz="966788">
              <a:defRPr>
                <a:solidFill>
                  <a:schemeClr val="tx1"/>
                </a:solidFill>
                <a:latin typeface="Verdana" panose="020B0604030504040204" pitchFamily="34" charset="0"/>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defRPr>
            </a:lvl9pPr>
          </a:lstStyle>
          <a:p>
            <a:fld id="{3E9C9013-1CC2-0B49-9B78-210F27AEB9F5}" type="slidenum">
              <a:rPr lang="zh-CN" altLang="en-US" smtClean="0">
                <a:latin typeface="Helvetica" pitchFamily="2" charset="0"/>
              </a:rPr>
              <a:pPr/>
              <a:t>27</a:t>
            </a:fld>
            <a:endParaRPr lang="en-US" altLang="zh-CN">
              <a:latin typeface="Helvetica" pitchFamily="2" charset="0"/>
            </a:endParaRPr>
          </a:p>
        </p:txBody>
      </p:sp>
      <p:sp>
        <p:nvSpPr>
          <p:cNvPr id="123906" name="幻灯片图像占位符 1">
            <a:extLst>
              <a:ext uri="{FF2B5EF4-FFF2-40B4-BE49-F238E27FC236}">
                <a16:creationId xmlns:a16="http://schemas.microsoft.com/office/drawing/2014/main" id="{6D18A3FB-22B1-A44B-8209-E5BB96589EA4}"/>
              </a:ext>
            </a:extLst>
          </p:cNvPr>
          <p:cNvSpPr>
            <a:spLocks noGrp="1" noRot="1" noChangeAspect="1" noChangeArrowheads="1" noTextEdit="1"/>
          </p:cNvSpPr>
          <p:nvPr>
            <p:ph type="sldImg"/>
          </p:nvPr>
        </p:nvSpPr>
        <p:spPr>
          <a:ln/>
        </p:spPr>
      </p:sp>
      <p:sp>
        <p:nvSpPr>
          <p:cNvPr id="123907" name="备注占位符 2">
            <a:extLst>
              <a:ext uri="{FF2B5EF4-FFF2-40B4-BE49-F238E27FC236}">
                <a16:creationId xmlns:a16="http://schemas.microsoft.com/office/drawing/2014/main" id="{E244BFD2-2785-8F42-9881-311A7AB00C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eaLnBrk="1" hangingPunct="1"/>
            <a:endParaRPr lang="zh-CN" altLang="en-US"/>
          </a:p>
          <a:p>
            <a:pPr eaLnBrk="1" hangingPunct="1"/>
            <a:endParaRPr lang="zh-CN" altLang="en-US"/>
          </a:p>
        </p:txBody>
      </p:sp>
      <p:sp>
        <p:nvSpPr>
          <p:cNvPr id="123908" name="灯片编号占位符 3">
            <a:extLst>
              <a:ext uri="{FF2B5EF4-FFF2-40B4-BE49-F238E27FC236}">
                <a16:creationId xmlns:a16="http://schemas.microsoft.com/office/drawing/2014/main" id="{6AA1DCA4-C04A-804F-BF40-57914847A012}"/>
              </a:ext>
            </a:extLst>
          </p:cNvPr>
          <p:cNvSpPr txBox="1">
            <a:spLocks noGrp="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b"/>
          <a:lstStyle>
            <a:lvl1pPr defTabSz="966788">
              <a:defRPr>
                <a:solidFill>
                  <a:schemeClr val="tx1"/>
                </a:solidFill>
                <a:latin typeface="Verdana" panose="020B0604030504040204" pitchFamily="34" charset="0"/>
              </a:defRPr>
            </a:lvl1pPr>
            <a:lvl2pPr marL="742950" indent="-285750" defTabSz="966788">
              <a:defRPr>
                <a:solidFill>
                  <a:schemeClr val="tx1"/>
                </a:solidFill>
                <a:latin typeface="Verdana" panose="020B0604030504040204" pitchFamily="34" charset="0"/>
              </a:defRPr>
            </a:lvl2pPr>
            <a:lvl3pPr marL="1143000" indent="-228600" defTabSz="966788">
              <a:defRPr>
                <a:solidFill>
                  <a:schemeClr val="tx1"/>
                </a:solidFill>
                <a:latin typeface="Verdana" panose="020B0604030504040204" pitchFamily="34" charset="0"/>
              </a:defRPr>
            </a:lvl3pPr>
            <a:lvl4pPr marL="1600200" indent="-228600" defTabSz="966788">
              <a:defRPr>
                <a:solidFill>
                  <a:schemeClr val="tx1"/>
                </a:solidFill>
                <a:latin typeface="Verdana" panose="020B0604030504040204" pitchFamily="34" charset="0"/>
              </a:defRPr>
            </a:lvl4pPr>
            <a:lvl5pPr marL="2057400" indent="-228600" defTabSz="966788">
              <a:defRPr>
                <a:solidFill>
                  <a:schemeClr val="tx1"/>
                </a:solidFill>
                <a:latin typeface="Verdana" panose="020B0604030504040204" pitchFamily="34" charset="0"/>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defRPr>
            </a:lvl9pPr>
          </a:lstStyle>
          <a:p>
            <a:pPr algn="r"/>
            <a:fld id="{457BEBB1-8BC3-C445-A265-EBF7A6604D80}" type="slidenum">
              <a:rPr lang="zh-CN" altLang="en-US" sz="1300">
                <a:latin typeface="Times New Roman" panose="02020603050405020304" pitchFamily="18" charset="0"/>
              </a:rPr>
              <a:pPr algn="r"/>
              <a:t>27</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772255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a:extLst>
              <a:ext uri="{FF2B5EF4-FFF2-40B4-BE49-F238E27FC236}">
                <a16:creationId xmlns:a16="http://schemas.microsoft.com/office/drawing/2014/main" id="{671E2B63-826F-0843-BF9C-7AD4863A08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defRPr>
            </a:lvl1pPr>
            <a:lvl2pPr marL="742950" indent="-285750" defTabSz="966788">
              <a:defRPr>
                <a:solidFill>
                  <a:schemeClr val="tx1"/>
                </a:solidFill>
                <a:latin typeface="Verdana" panose="020B0604030504040204" pitchFamily="34" charset="0"/>
              </a:defRPr>
            </a:lvl2pPr>
            <a:lvl3pPr marL="1143000" indent="-228600" defTabSz="966788">
              <a:defRPr>
                <a:solidFill>
                  <a:schemeClr val="tx1"/>
                </a:solidFill>
                <a:latin typeface="Verdana" panose="020B0604030504040204" pitchFamily="34" charset="0"/>
              </a:defRPr>
            </a:lvl3pPr>
            <a:lvl4pPr marL="1600200" indent="-228600" defTabSz="966788">
              <a:defRPr>
                <a:solidFill>
                  <a:schemeClr val="tx1"/>
                </a:solidFill>
                <a:latin typeface="Verdana" panose="020B0604030504040204" pitchFamily="34" charset="0"/>
              </a:defRPr>
            </a:lvl4pPr>
            <a:lvl5pPr marL="2057400" indent="-228600" defTabSz="966788">
              <a:defRPr>
                <a:solidFill>
                  <a:schemeClr val="tx1"/>
                </a:solidFill>
                <a:latin typeface="Verdana" panose="020B0604030504040204" pitchFamily="34" charset="0"/>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defRPr>
            </a:lvl9pPr>
          </a:lstStyle>
          <a:p>
            <a:fld id="{F53A7539-4E5E-7B49-BBEC-8A11F1073839}" type="slidenum">
              <a:rPr lang="zh-CN" altLang="en-US" smtClean="0">
                <a:latin typeface="Helvetica" pitchFamily="2" charset="0"/>
              </a:rPr>
              <a:pPr/>
              <a:t>28</a:t>
            </a:fld>
            <a:endParaRPr lang="en-US" altLang="zh-CN">
              <a:latin typeface="Helvetica" pitchFamily="2" charset="0"/>
            </a:endParaRPr>
          </a:p>
        </p:txBody>
      </p:sp>
      <p:sp>
        <p:nvSpPr>
          <p:cNvPr id="125954" name="Rectangle 2">
            <a:extLst>
              <a:ext uri="{FF2B5EF4-FFF2-40B4-BE49-F238E27FC236}">
                <a16:creationId xmlns:a16="http://schemas.microsoft.com/office/drawing/2014/main" id="{2BCC2FD7-824E-4D4B-A34B-C981C640F959}"/>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9CC9FF0C-8FF0-A043-AAD2-4F0B5C4B30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57700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38B22292-07AF-8241-93D3-82CCB70E9819}"/>
              </a:ext>
            </a:extLst>
          </p:cNvPr>
          <p:cNvSpPr>
            <a:spLocks noGrp="1" noRot="1" noChangeAspect="1" noChangeArrowheads="1" noTextEdit="1"/>
          </p:cNvSpPr>
          <p:nvPr>
            <p:ph type="sldImg"/>
          </p:nvPr>
        </p:nvSpPr>
        <p:spPr>
          <a:ln/>
        </p:spPr>
      </p:sp>
      <p:sp>
        <p:nvSpPr>
          <p:cNvPr id="130050" name="备注占位符 2">
            <a:extLst>
              <a:ext uri="{FF2B5EF4-FFF2-40B4-BE49-F238E27FC236}">
                <a16:creationId xmlns:a16="http://schemas.microsoft.com/office/drawing/2014/main" id="{1DF85B27-481B-AF44-A125-C727ECA662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a:t>IO</a:t>
            </a:r>
            <a:r>
              <a:rPr kumimoji="1" lang="zh-CN" altLang="en-US"/>
              <a:t>结束时，唤醒设备驱动程序</a:t>
            </a:r>
          </a:p>
        </p:txBody>
      </p:sp>
      <p:sp>
        <p:nvSpPr>
          <p:cNvPr id="130051" name="灯片编号占位符 3">
            <a:extLst>
              <a:ext uri="{FF2B5EF4-FFF2-40B4-BE49-F238E27FC236}">
                <a16:creationId xmlns:a16="http://schemas.microsoft.com/office/drawing/2014/main" id="{F8D2F184-3E1C-564D-BDA5-36AEE87FC2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defRPr>
            </a:lvl1pPr>
            <a:lvl2pPr marL="742950" indent="-285750" defTabSz="966788">
              <a:defRPr>
                <a:solidFill>
                  <a:schemeClr val="tx1"/>
                </a:solidFill>
                <a:latin typeface="Verdana" panose="020B0604030504040204" pitchFamily="34" charset="0"/>
              </a:defRPr>
            </a:lvl2pPr>
            <a:lvl3pPr marL="1143000" indent="-228600" defTabSz="966788">
              <a:defRPr>
                <a:solidFill>
                  <a:schemeClr val="tx1"/>
                </a:solidFill>
                <a:latin typeface="Verdana" panose="020B0604030504040204" pitchFamily="34" charset="0"/>
              </a:defRPr>
            </a:lvl3pPr>
            <a:lvl4pPr marL="1600200" indent="-228600" defTabSz="966788">
              <a:defRPr>
                <a:solidFill>
                  <a:schemeClr val="tx1"/>
                </a:solidFill>
                <a:latin typeface="Verdana" panose="020B0604030504040204" pitchFamily="34" charset="0"/>
              </a:defRPr>
            </a:lvl4pPr>
            <a:lvl5pPr marL="2057400" indent="-228600" defTabSz="966788">
              <a:defRPr>
                <a:solidFill>
                  <a:schemeClr val="tx1"/>
                </a:solidFill>
                <a:latin typeface="Verdana" panose="020B0604030504040204" pitchFamily="34" charset="0"/>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defRPr>
            </a:lvl9pPr>
          </a:lstStyle>
          <a:p>
            <a:fld id="{001A89A4-CC38-3047-AD05-97123AA2ADB7}" type="slidenum">
              <a:rPr lang="zh-CN" altLang="en-US" smtClean="0">
                <a:latin typeface="Helvetica" pitchFamily="2" charset="0"/>
              </a:rPr>
              <a:pPr/>
              <a:t>29</a:t>
            </a:fld>
            <a:endParaRPr lang="en-US" altLang="zh-CN">
              <a:latin typeface="Helvetica" pitchFamily="2" charset="0"/>
            </a:endParaRPr>
          </a:p>
        </p:txBody>
      </p:sp>
    </p:spTree>
    <p:extLst>
      <p:ext uri="{BB962C8B-B14F-4D97-AF65-F5344CB8AC3E}">
        <p14:creationId xmlns:p14="http://schemas.microsoft.com/office/powerpoint/2010/main" val="1363615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EE3FA815-D65E-4B42-8D5F-58EB757FEF44}"/>
              </a:ext>
            </a:extLst>
          </p:cNvPr>
          <p:cNvSpPr>
            <a:spLocks noGrp="1" noRot="1" noChangeAspect="1" noChangeArrowheads="1" noTextEdit="1"/>
          </p:cNvSpPr>
          <p:nvPr>
            <p:ph type="sldImg"/>
          </p:nvPr>
        </p:nvSpPr>
        <p:spPr>
          <a:ln/>
        </p:spPr>
      </p:sp>
      <p:sp>
        <p:nvSpPr>
          <p:cNvPr id="47106" name="备注占位符 2">
            <a:extLst>
              <a:ext uri="{FF2B5EF4-FFF2-40B4-BE49-F238E27FC236}">
                <a16:creationId xmlns:a16="http://schemas.microsoft.com/office/drawing/2014/main" id="{9B323018-E2A6-6B47-80A0-D58AF6C269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latin typeface="Times New Roman" panose="02020603050405020304" pitchFamily="18" charset="0"/>
            </a:endParaRPr>
          </a:p>
        </p:txBody>
      </p:sp>
      <p:sp>
        <p:nvSpPr>
          <p:cNvPr id="47107" name="灯片编号占位符 3">
            <a:extLst>
              <a:ext uri="{FF2B5EF4-FFF2-40B4-BE49-F238E27FC236}">
                <a16:creationId xmlns:a16="http://schemas.microsoft.com/office/drawing/2014/main" id="{5B704F0E-5CFC-5145-8A5B-C140EC7091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7F21AF6-F431-B04D-9855-E50F853C82EF}" type="slidenum">
              <a:rPr lang="zh-CN" altLang="en-US" smtClean="0">
                <a:latin typeface="Helvetica" pitchFamily="2" charset="0"/>
              </a:rPr>
              <a:pPr/>
              <a:t>32</a:t>
            </a:fld>
            <a:endParaRPr lang="en-US" altLang="zh-CN">
              <a:latin typeface="Helvetica" pitchFamily="2"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1E976974-9E27-824D-B403-9664086704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9EDFBC5-D834-6A4C-8BE8-C5ECE93359DE}" type="slidenum">
              <a:rPr lang="en-US" altLang="zh-CN" smtClean="0">
                <a:latin typeface="Times New Roman" panose="02020603050405020304" pitchFamily="18" charset="0"/>
              </a:rPr>
              <a:pPr/>
              <a:t>33</a:t>
            </a:fld>
            <a:endParaRPr lang="en-US" altLang="zh-CN">
              <a:latin typeface="Times New Roman" panose="02020603050405020304" pitchFamily="18" charset="0"/>
            </a:endParaRPr>
          </a:p>
        </p:txBody>
      </p:sp>
      <p:sp>
        <p:nvSpPr>
          <p:cNvPr id="55299" name="Rectangle 2">
            <a:extLst>
              <a:ext uri="{FF2B5EF4-FFF2-40B4-BE49-F238E27FC236}">
                <a16:creationId xmlns:a16="http://schemas.microsoft.com/office/drawing/2014/main" id="{DF801AED-E2FF-8C48-B526-9CAF11FB3E2D}"/>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080DF000-5493-2A41-B1CD-9F5A538434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107414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F390EBE-F2A1-0A48-8465-3C3ECE674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04FB65B-60BD-EE4D-B1F8-CE23A3BC56B2}" type="slidenum">
              <a:rPr lang="en-US" altLang="zh-CN" smtClean="0">
                <a:latin typeface="Times New Roman" panose="02020603050405020304" pitchFamily="18" charset="0"/>
              </a:rPr>
              <a:pPr/>
              <a:t>34</a:t>
            </a:fld>
            <a:endParaRPr lang="en-US" altLang="zh-CN">
              <a:latin typeface="Times New Roman" panose="02020603050405020304" pitchFamily="18" charset="0"/>
            </a:endParaRPr>
          </a:p>
        </p:txBody>
      </p:sp>
      <p:sp>
        <p:nvSpPr>
          <p:cNvPr id="57347" name="Rectangle 2">
            <a:extLst>
              <a:ext uri="{FF2B5EF4-FFF2-40B4-BE49-F238E27FC236}">
                <a16:creationId xmlns:a16="http://schemas.microsoft.com/office/drawing/2014/main" id="{D24E44DD-5FEC-E24E-8E05-A362A4B2E645}"/>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4AC2CA31-49C7-AF41-BBB5-12E1624AE7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panose="02020603050405020304" pitchFamily="18" charset="0"/>
              </a:rPr>
              <a:t>3:</a:t>
            </a:r>
            <a:r>
              <a:rPr lang="zh-CN" altLang="en-US" dirty="0">
                <a:latin typeface="Times New Roman" panose="02020603050405020304" pitchFamily="18" charset="0"/>
              </a:rPr>
              <a:t> </a:t>
            </a:r>
            <a:r>
              <a:rPr lang="en-US" altLang="zh-CN" dirty="0">
                <a:latin typeface="Times New Roman" panose="02020603050405020304" pitchFamily="18" charset="0"/>
              </a:rPr>
              <a:t>132(3),135</a:t>
            </a:r>
            <a:r>
              <a:rPr lang="zh-CN" altLang="en-US" dirty="0">
                <a:latin typeface="Times New Roman" panose="02020603050405020304" pitchFamily="18" charset="0"/>
              </a:rPr>
              <a:t> </a:t>
            </a:r>
            <a:r>
              <a:rPr lang="en-US" altLang="zh-CN" dirty="0">
                <a:latin typeface="Times New Roman" panose="02020603050405020304" pitchFamily="18" charset="0"/>
              </a:rPr>
              <a:t>(4),132(5),532(6)</a:t>
            </a:r>
            <a:r>
              <a:rPr lang="zh-CN" altLang="en-US" dirty="0">
                <a:latin typeface="Times New Roman" panose="02020603050405020304" pitchFamily="18" charset="0"/>
              </a:rPr>
              <a:t>    </a:t>
            </a:r>
            <a:r>
              <a:rPr lang="en-US" altLang="zh-CN" dirty="0">
                <a:latin typeface="Times New Roman" panose="02020603050405020304" pitchFamily="18" charset="0"/>
              </a:rPr>
              <a:t>6/12</a:t>
            </a:r>
            <a:r>
              <a:rPr lang="zh-CN" altLang="en-US"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dirty="0">
                <a:latin typeface="Times New Roman" panose="02020603050405020304" pitchFamily="18" charset="0"/>
              </a:rPr>
              <a:t>50%</a:t>
            </a:r>
          </a:p>
          <a:p>
            <a:r>
              <a:rPr lang="en-US" altLang="zh-CN" dirty="0">
                <a:latin typeface="Times New Roman" panose="02020603050405020304" pitchFamily="18" charset="0"/>
              </a:rPr>
              <a:t>4:</a:t>
            </a:r>
            <a:r>
              <a:rPr lang="zh-CN" altLang="en-US" dirty="0">
                <a:latin typeface="Times New Roman" panose="02020603050405020304" pitchFamily="18" charset="0"/>
              </a:rPr>
              <a:t> </a:t>
            </a:r>
            <a:r>
              <a:rPr lang="en-US" altLang="zh-CN" dirty="0">
                <a:latin typeface="Times New Roman" panose="02020603050405020304" pitchFamily="18" charset="0"/>
              </a:rPr>
              <a:t>1325(4)</a:t>
            </a:r>
            <a:r>
              <a:rPr lang="zh-CN" altLang="en-US" dirty="0">
                <a:latin typeface="Times New Roman" panose="02020603050405020304" pitchFamily="18" charset="0"/>
              </a:rPr>
              <a:t>   </a:t>
            </a:r>
            <a:r>
              <a:rPr lang="en-US" altLang="zh-CN" dirty="0">
                <a:latin typeface="Times New Roman" panose="02020603050405020304" pitchFamily="18" charset="0"/>
              </a:rPr>
              <a:t>4/12=33%</a:t>
            </a:r>
            <a:endParaRPr lang="zh-CN" altLang="zh-CN" dirty="0">
              <a:latin typeface="Times New Roman" panose="02020603050405020304" pitchFamily="18" charset="0"/>
            </a:endParaRPr>
          </a:p>
        </p:txBody>
      </p:sp>
    </p:spTree>
    <p:extLst>
      <p:ext uri="{BB962C8B-B14F-4D97-AF65-F5344CB8AC3E}">
        <p14:creationId xmlns:p14="http://schemas.microsoft.com/office/powerpoint/2010/main" val="1642619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E1272067-FFE7-804E-8F0F-1B71B303D4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C695F3-E069-8844-94FC-638875DFDE46}" type="slidenum">
              <a:rPr lang="en-US" altLang="zh-CN" smtClean="0">
                <a:latin typeface="Times New Roman" panose="02020603050405020304" pitchFamily="18" charset="0"/>
              </a:rPr>
              <a:pPr/>
              <a:t>35</a:t>
            </a:fld>
            <a:endParaRPr lang="en-US" altLang="zh-CN">
              <a:latin typeface="Times New Roman" panose="02020603050405020304" pitchFamily="18" charset="0"/>
            </a:endParaRPr>
          </a:p>
        </p:txBody>
      </p:sp>
      <p:sp>
        <p:nvSpPr>
          <p:cNvPr id="59395" name="Rectangle 2">
            <a:extLst>
              <a:ext uri="{FF2B5EF4-FFF2-40B4-BE49-F238E27FC236}">
                <a16:creationId xmlns:a16="http://schemas.microsoft.com/office/drawing/2014/main" id="{6A7968B5-5CCE-5541-A5FA-24C363B57C2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0398EE21-42D9-0C4B-938D-012AC63D20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2866950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F72E8A06-F75C-D045-8C9D-E4218632B8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4016CAB-8490-3B4C-BE84-BDFAC6EE5918}" type="slidenum">
              <a:rPr lang="zh-CN" altLang="en-US" smtClean="0">
                <a:latin typeface="Helvetica" pitchFamily="2" charset="0"/>
              </a:rPr>
              <a:pPr/>
              <a:t>3</a:t>
            </a:fld>
            <a:endParaRPr lang="en-US" altLang="zh-CN">
              <a:latin typeface="Helvetica" pitchFamily="2" charset="0"/>
            </a:endParaRPr>
          </a:p>
        </p:txBody>
      </p:sp>
      <p:sp>
        <p:nvSpPr>
          <p:cNvPr id="18434" name="Rectangle 2">
            <a:extLst>
              <a:ext uri="{FF2B5EF4-FFF2-40B4-BE49-F238E27FC236}">
                <a16:creationId xmlns:a16="http://schemas.microsoft.com/office/drawing/2014/main" id="{7DB82EF0-4498-674D-9A09-DAB23983DB8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CAE7DFD-CE00-4348-80AA-E391A1FE7B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zh-CN" sz="2400" dirty="0">
                <a:latin typeface="SimHei" panose="02010609060101010101" pitchFamily="49" charset="-122"/>
                <a:ea typeface="SimHei" panose="02010609060101010101" pitchFamily="49" charset="-122"/>
              </a:rPr>
              <a:t>-</a:t>
            </a:r>
            <a:r>
              <a:rPr lang="zh-CN" altLang="en-US" sz="2400" dirty="0">
                <a:latin typeface="SimHei" panose="02010609060101010101" pitchFamily="49" charset="-122"/>
                <a:ea typeface="SimHei" panose="02010609060101010101" pitchFamily="49" charset="-122"/>
              </a:rPr>
              <a:t> 逻辑地址（相对地址，虚拟地址）</a:t>
            </a:r>
            <a:endParaRPr lang="en-US" altLang="zh-CN" sz="2400" dirty="0">
              <a:latin typeface="SimHei" panose="02010609060101010101" pitchFamily="49" charset="-122"/>
              <a:ea typeface="SimHei" panose="02010609060101010101" pitchFamily="49" charset="-122"/>
            </a:endParaRPr>
          </a:p>
          <a:p>
            <a:pPr lvl="1">
              <a:defRPr/>
            </a:pPr>
            <a:r>
              <a:rPr lang="zh-CN" altLang="en-US" sz="2000" dirty="0">
                <a:latin typeface="SimHei" panose="02010609060101010101" pitchFamily="49" charset="-122"/>
                <a:ea typeface="SimHei" panose="02010609060101010101" pitchFamily="49" charset="-122"/>
              </a:rPr>
              <a:t>用户程序经过编译、汇编后形成目标代码，目标代码通常采用相对地址的形式，</a:t>
            </a:r>
            <a:r>
              <a:rPr lang="zh-CN" altLang="en-US" sz="2000" u="sng" dirty="0">
                <a:latin typeface="SimHei" panose="02010609060101010101" pitchFamily="49" charset="-122"/>
                <a:ea typeface="SimHei" panose="02010609060101010101" pitchFamily="49" charset="-122"/>
              </a:rPr>
              <a:t>其首地址为</a:t>
            </a:r>
            <a:r>
              <a:rPr lang="en-US" altLang="zh-CN" sz="2000" u="sng" dirty="0">
                <a:latin typeface="SimHei" panose="02010609060101010101" pitchFamily="49" charset="-122"/>
                <a:ea typeface="SimHei" panose="02010609060101010101" pitchFamily="49" charset="-122"/>
              </a:rPr>
              <a:t>0</a:t>
            </a:r>
            <a:r>
              <a:rPr lang="zh-CN" altLang="en-US" sz="2000" dirty="0">
                <a:latin typeface="SimHei" panose="02010609060101010101" pitchFamily="49" charset="-122"/>
                <a:ea typeface="SimHei" panose="02010609060101010101" pitchFamily="49" charset="-122"/>
              </a:rPr>
              <a:t>，其余地址都</a:t>
            </a:r>
            <a:r>
              <a:rPr lang="zh-CN" altLang="en-US" sz="2000" u="sng" dirty="0">
                <a:latin typeface="SimHei" panose="02010609060101010101" pitchFamily="49" charset="-122"/>
                <a:ea typeface="SimHei" panose="02010609060101010101" pitchFamily="49" charset="-122"/>
              </a:rPr>
              <a:t>相对于首地址而编址</a:t>
            </a:r>
            <a:endParaRPr lang="en-US" altLang="zh-CN" sz="2000" u="sng" dirty="0">
              <a:latin typeface="SimHei" panose="02010609060101010101" pitchFamily="49" charset="-122"/>
              <a:ea typeface="SimHei" panose="02010609060101010101" pitchFamily="49" charset="-122"/>
            </a:endParaRPr>
          </a:p>
          <a:p>
            <a:pPr lvl="1">
              <a:defRPr/>
            </a:pPr>
            <a:r>
              <a:rPr lang="zh-CN" altLang="en-US" sz="2000" dirty="0">
                <a:solidFill>
                  <a:srgbClr val="00B050"/>
                </a:solidFill>
                <a:latin typeface="SimHei" panose="02010609060101010101" pitchFamily="49" charset="-122"/>
                <a:ea typeface="SimHei" panose="02010609060101010101" pitchFamily="49" charset="-122"/>
              </a:rPr>
              <a:t>不能用逻辑地址在内存中读取信息</a:t>
            </a:r>
            <a:endParaRPr lang="en-US" altLang="zh-CN" sz="2000" dirty="0">
              <a:solidFill>
                <a:srgbClr val="00B050"/>
              </a:solidFill>
              <a:latin typeface="SimHei" panose="02010609060101010101" pitchFamily="49" charset="-122"/>
              <a:ea typeface="SimHei" panose="02010609060101010101" pitchFamily="49" charset="-122"/>
            </a:endParaRPr>
          </a:p>
          <a:p>
            <a:pPr marL="457200" indent="-457200">
              <a:buFont typeface="Wingdings" pitchFamily="2" charset="2"/>
              <a:buChar char="n"/>
              <a:defRPr/>
            </a:pPr>
            <a:endParaRPr lang="en-US" altLang="zh-CN" sz="2000" dirty="0">
              <a:solidFill>
                <a:srgbClr val="00B050"/>
              </a:solidFill>
              <a:latin typeface="SimHei" panose="02010609060101010101" pitchFamily="49" charset="-122"/>
              <a:ea typeface="SimHei" panose="02010609060101010101" pitchFamily="49" charset="-122"/>
            </a:endParaRPr>
          </a:p>
          <a:p>
            <a:pPr marL="457200" indent="-457200">
              <a:buFont typeface="Wingdings" pitchFamily="2" charset="2"/>
              <a:buChar char="n"/>
              <a:defRPr/>
            </a:pPr>
            <a:r>
              <a:rPr lang="zh-CN" altLang="en-US" sz="2800" dirty="0">
                <a:latin typeface="SimHei" panose="02010609060101010101" pitchFamily="49" charset="-122"/>
                <a:ea typeface="SimHei" panose="02010609060101010101" pitchFamily="49" charset="-122"/>
              </a:rPr>
              <a:t>静态重定位</a:t>
            </a:r>
            <a:endParaRPr lang="en-US" altLang="zh-CN" sz="2800" dirty="0">
              <a:latin typeface="SimHei" panose="02010609060101010101" pitchFamily="49" charset="-122"/>
              <a:ea typeface="SimHei" panose="02010609060101010101" pitchFamily="49" charset="-122"/>
            </a:endParaRPr>
          </a:p>
          <a:p>
            <a:pPr lvl="1">
              <a:defRPr/>
            </a:pPr>
            <a:r>
              <a:rPr lang="zh-CN" altLang="en-US" sz="2400" dirty="0">
                <a:latin typeface="SimHei" panose="02010609060101010101" pitchFamily="49" charset="-122"/>
                <a:ea typeface="SimHei" panose="02010609060101010101" pitchFamily="49" charset="-122"/>
              </a:rPr>
              <a:t>当用户程序编译或加载到内存时，一次性实现逻辑地址到物理地址的转换</a:t>
            </a:r>
            <a:endParaRPr lang="en-US" altLang="zh-CN" sz="2400" dirty="0">
              <a:latin typeface="SimHei" panose="02010609060101010101" pitchFamily="49" charset="-122"/>
              <a:ea typeface="SimHei" panose="02010609060101010101" pitchFamily="49" charset="-122"/>
            </a:endParaRPr>
          </a:p>
          <a:p>
            <a:pPr lvl="1">
              <a:defRPr/>
            </a:pPr>
            <a:r>
              <a:rPr lang="zh-CN" altLang="en-US" sz="2400" dirty="0">
                <a:latin typeface="SimHei" panose="02010609060101010101" pitchFamily="49" charset="-122"/>
                <a:ea typeface="SimHei" panose="02010609060101010101" pitchFamily="49" charset="-122"/>
              </a:rPr>
              <a:t>一般</a:t>
            </a:r>
            <a:r>
              <a:rPr lang="zh-CN" altLang="en-US" sz="2400" dirty="0">
                <a:solidFill>
                  <a:srgbClr val="C00000"/>
                </a:solidFill>
                <a:latin typeface="SimHei" panose="02010609060101010101" pitchFamily="49" charset="-122"/>
                <a:ea typeface="SimHei" panose="02010609060101010101" pitchFamily="49" charset="-122"/>
              </a:rPr>
              <a:t>可由软件完成</a:t>
            </a:r>
            <a:endParaRPr lang="en-US" altLang="zh-CN" sz="2400" dirty="0">
              <a:solidFill>
                <a:srgbClr val="C00000"/>
              </a:solidFill>
              <a:latin typeface="SimHei" panose="02010609060101010101" pitchFamily="49" charset="-122"/>
              <a:ea typeface="SimHei" panose="02010609060101010101" pitchFamily="49" charset="-122"/>
            </a:endParaRPr>
          </a:p>
          <a:p>
            <a:pPr lvl="1">
              <a:defRPr/>
            </a:pPr>
            <a:endParaRPr lang="en-US" altLang="zh-CN" sz="2400" dirty="0">
              <a:latin typeface="SimHei" panose="02010609060101010101" pitchFamily="49" charset="-122"/>
              <a:ea typeface="SimHei" panose="02010609060101010101" pitchFamily="49" charset="-122"/>
            </a:endParaRPr>
          </a:p>
          <a:p>
            <a:pPr marL="342900" lvl="1" indent="-342900">
              <a:buClr>
                <a:srgbClr val="993300"/>
              </a:buClr>
              <a:buSzPct val="90000"/>
              <a:buFont typeface="Monotype Sorts" pitchFamily="2" charset="2"/>
              <a:buChar char="n"/>
              <a:defRPr/>
            </a:pPr>
            <a:r>
              <a:rPr lang="zh-CN" altLang="en-US" dirty="0">
                <a:latin typeface="SimHei" panose="02010609060101010101" pitchFamily="49" charset="-122"/>
                <a:ea typeface="SimHei" panose="02010609060101010101" pitchFamily="49" charset="-122"/>
                <a:cs typeface="+mn-cs"/>
              </a:rPr>
              <a:t>动态重定位</a:t>
            </a:r>
            <a:endParaRPr lang="en-US" altLang="zh-CN" dirty="0">
              <a:latin typeface="SimHei" panose="02010609060101010101" pitchFamily="49" charset="-122"/>
              <a:ea typeface="SimHei" panose="02010609060101010101" pitchFamily="49" charset="-122"/>
              <a:cs typeface="+mn-cs"/>
            </a:endParaRPr>
          </a:p>
          <a:p>
            <a:pPr lvl="1">
              <a:defRPr/>
            </a:pPr>
            <a:r>
              <a:rPr lang="zh-CN" altLang="en-US" sz="2400" dirty="0">
                <a:latin typeface="SimHei" panose="02010609060101010101" pitchFamily="49" charset="-122"/>
                <a:ea typeface="SimHei" panose="02010609060101010101" pitchFamily="49" charset="-122"/>
              </a:rPr>
              <a:t>在进程</a:t>
            </a:r>
            <a:r>
              <a:rPr lang="zh-CN" altLang="en-US" sz="2400" u="sng" dirty="0">
                <a:latin typeface="SimHei" panose="02010609060101010101" pitchFamily="49" charset="-122"/>
                <a:ea typeface="SimHei" panose="02010609060101010101" pitchFamily="49" charset="-122"/>
              </a:rPr>
              <a:t>执行过程中</a:t>
            </a:r>
            <a:r>
              <a:rPr lang="zh-CN" altLang="en-US" sz="2400" dirty="0">
                <a:latin typeface="SimHei" panose="02010609060101010101" pitchFamily="49" charset="-122"/>
                <a:ea typeface="SimHei" panose="02010609060101010101" pitchFamily="49" charset="-122"/>
              </a:rPr>
              <a:t>进行地址变换</a:t>
            </a:r>
            <a:endParaRPr lang="en-US" altLang="zh-CN" sz="2400" dirty="0">
              <a:latin typeface="SimHei" panose="02010609060101010101" pitchFamily="49" charset="-122"/>
              <a:ea typeface="SimHei" panose="02010609060101010101" pitchFamily="49" charset="-122"/>
            </a:endParaRPr>
          </a:p>
          <a:p>
            <a:pPr lvl="1">
              <a:defRPr/>
            </a:pPr>
            <a:r>
              <a:rPr lang="zh-CN" altLang="en-US" sz="2400" dirty="0">
                <a:latin typeface="SimHei" panose="02010609060101010101" pitchFamily="49" charset="-122"/>
                <a:ea typeface="SimHei" panose="02010609060101010101" pitchFamily="49" charset="-122"/>
              </a:rPr>
              <a:t>需要</a:t>
            </a:r>
            <a:r>
              <a:rPr lang="zh-CN" altLang="en-US" sz="2400" dirty="0">
                <a:solidFill>
                  <a:srgbClr val="C00000"/>
                </a:solidFill>
                <a:latin typeface="SimHei" panose="02010609060101010101" pitchFamily="49" charset="-122"/>
                <a:ea typeface="SimHei" panose="02010609060101010101" pitchFamily="49" charset="-122"/>
              </a:rPr>
              <a:t>硬件部件支持</a:t>
            </a:r>
            <a:endParaRPr lang="en-US" altLang="zh-CN" sz="2400" dirty="0">
              <a:solidFill>
                <a:srgbClr val="C00000"/>
              </a:solidFill>
              <a:latin typeface="SimHei" panose="02010609060101010101" pitchFamily="49" charset="-122"/>
              <a:ea typeface="SimHei" panose="02010609060101010101" pitchFamily="49" charset="-122"/>
            </a:endParaRPr>
          </a:p>
          <a:p>
            <a:pPr lvl="1">
              <a:defRPr/>
            </a:pPr>
            <a:endParaRPr lang="en-US" altLang="zh-CN" sz="2000" dirty="0">
              <a:solidFill>
                <a:srgbClr val="00B050"/>
              </a:solidFill>
              <a:latin typeface="SimHei" panose="02010609060101010101" pitchFamily="49" charset="-122"/>
              <a:ea typeface="SimHei" panose="02010609060101010101" pitchFamily="49" charset="-122"/>
            </a:endParaRPr>
          </a:p>
          <a:p>
            <a:r>
              <a:rPr lang="en-US" altLang="zh-CN" sz="1200" dirty="0">
                <a:latin typeface="SimHei" panose="02010609060101010101" pitchFamily="49" charset="-122"/>
                <a:ea typeface="SimHei" panose="02010609060101010101" pitchFamily="49" charset="-122"/>
                <a:cs typeface="+mn-cs"/>
              </a:rPr>
              <a:t>-</a:t>
            </a:r>
            <a:r>
              <a:rPr lang="zh-CN" altLang="en-US" sz="1200" dirty="0">
                <a:latin typeface="SimHei" panose="02010609060101010101" pitchFamily="49" charset="-122"/>
                <a:ea typeface="SimHei" panose="02010609060101010101" pitchFamily="49" charset="-122"/>
                <a:cs typeface="+mn-cs"/>
              </a:rPr>
              <a:t> 为了保证</a:t>
            </a:r>
            <a:r>
              <a:rPr lang="en-US" altLang="zh-CN" sz="1200" dirty="0">
                <a:latin typeface="SimHei" panose="02010609060101010101" pitchFamily="49" charset="-122"/>
                <a:ea typeface="SimHei" panose="02010609060101010101" pitchFamily="49" charset="-122"/>
                <a:cs typeface="+mn-cs"/>
              </a:rPr>
              <a:t>CPU</a:t>
            </a:r>
            <a:r>
              <a:rPr lang="zh-CN" altLang="en-US" sz="1200" dirty="0">
                <a:latin typeface="SimHei" panose="02010609060101010101" pitchFamily="49" charset="-122"/>
                <a:ea typeface="SimHei" panose="02010609060101010101" pitchFamily="49" charset="-122"/>
                <a:cs typeface="+mn-cs"/>
              </a:rPr>
              <a:t>执行指令时可正确访问内存单元，需要将用户程序中的逻辑地址转换为运行时可由机器直接寻址的物理地址，这一过程称为</a:t>
            </a:r>
            <a:r>
              <a:rPr lang="zh-CN" altLang="en-US" sz="1200" b="1" dirty="0">
                <a:latin typeface="SimHei" panose="02010609060101010101" pitchFamily="49" charset="-122"/>
                <a:ea typeface="SimHei" panose="02010609060101010101" pitchFamily="49" charset="-122"/>
                <a:cs typeface="+mn-cs"/>
              </a:rPr>
              <a:t>地址重定位</a:t>
            </a:r>
            <a:endParaRPr lang="zh-CN"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9205AA3-A8C5-0A4D-820F-9B37830AA2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B9FEF0-9D87-2D4F-9B30-EF17D24B4C4F}" type="slidenum">
              <a:rPr lang="en-US" altLang="zh-CN" smtClean="0">
                <a:latin typeface="Times New Roman" panose="02020603050405020304" pitchFamily="18" charset="0"/>
              </a:rPr>
              <a:pPr/>
              <a:t>36</a:t>
            </a:fld>
            <a:endParaRPr lang="en-US" altLang="zh-CN">
              <a:latin typeface="Times New Roman" panose="02020603050405020304" pitchFamily="18" charset="0"/>
            </a:endParaRPr>
          </a:p>
        </p:txBody>
      </p:sp>
      <p:sp>
        <p:nvSpPr>
          <p:cNvPr id="61443" name="Rectangle 2">
            <a:extLst>
              <a:ext uri="{FF2B5EF4-FFF2-40B4-BE49-F238E27FC236}">
                <a16:creationId xmlns:a16="http://schemas.microsoft.com/office/drawing/2014/main" id="{9C4596CF-C3D7-1D4D-B02B-AB37DD294760}"/>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79172869-47E7-2742-8E99-B352E8FCA1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panose="02020603050405020304" pitchFamily="18" charset="0"/>
              </a:rPr>
              <a:t>4k=1024</a:t>
            </a:r>
            <a:r>
              <a:rPr lang="zh-CN" altLang="en-US" dirty="0">
                <a:latin typeface="Times New Roman" panose="02020603050405020304" pitchFamily="18" charset="0"/>
              </a:rPr>
              <a:t>*</a:t>
            </a:r>
            <a:r>
              <a:rPr lang="en-US" altLang="zh-CN" dirty="0">
                <a:latin typeface="Times New Roman" panose="02020603050405020304" pitchFamily="18" charset="0"/>
              </a:rPr>
              <a:t>4=4096,</a:t>
            </a:r>
            <a:r>
              <a:rPr lang="zh-CN" altLang="en-US" sz="1200" dirty="0">
                <a:latin typeface="黑体" panose="02010609060101010101" pitchFamily="49" charset="-122"/>
                <a:ea typeface="黑体" panose="02010609060101010101" pitchFamily="49" charset="-122"/>
              </a:rPr>
              <a:t>第</a:t>
            </a:r>
            <a:r>
              <a:rPr lang="en-US" altLang="zh-CN" sz="1200" dirty="0">
                <a:latin typeface="黑体" panose="02010609060101010101" pitchFamily="49" charset="-122"/>
                <a:ea typeface="黑体" panose="02010609060101010101" pitchFamily="49" charset="-122"/>
              </a:rPr>
              <a:t>0</a:t>
            </a:r>
            <a:r>
              <a:rPr lang="zh-CN" altLang="en-US" sz="1200" dirty="0">
                <a:latin typeface="黑体" panose="02010609060101010101" pitchFamily="49" charset="-122"/>
                <a:ea typeface="黑体" panose="02010609060101010101" pitchFamily="49" charset="-122"/>
              </a:rPr>
              <a:t>块物理地址范围为</a:t>
            </a:r>
            <a:r>
              <a:rPr lang="en-US" altLang="zh-CN" sz="1200" dirty="0">
                <a:latin typeface="黑体" panose="02010609060101010101" pitchFamily="49" charset="-122"/>
                <a:ea typeface="黑体" panose="02010609060101010101" pitchFamily="49" charset="-122"/>
              </a:rPr>
              <a:t>0~4095</a:t>
            </a:r>
            <a:endParaRPr lang="zh-CN" altLang="zh-CN" dirty="0">
              <a:latin typeface="Times New Roman" panose="02020603050405020304" pitchFamily="18" charset="0"/>
            </a:endParaRPr>
          </a:p>
        </p:txBody>
      </p:sp>
    </p:spTree>
    <p:extLst>
      <p:ext uri="{BB962C8B-B14F-4D97-AF65-F5344CB8AC3E}">
        <p14:creationId xmlns:p14="http://schemas.microsoft.com/office/powerpoint/2010/main" val="3241598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5EEAE4E1-E400-4843-8610-0CE018CD9C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1E84AA-C23B-A241-AC22-64936503E271}" type="slidenum">
              <a:rPr lang="en-US" altLang="zh-CN" smtClean="0">
                <a:latin typeface="Times New Roman" panose="02020603050405020304" pitchFamily="18" charset="0"/>
              </a:rPr>
              <a:pPr/>
              <a:t>37</a:t>
            </a:fld>
            <a:endParaRPr lang="en-US" altLang="zh-CN">
              <a:latin typeface="Times New Roman" panose="02020603050405020304" pitchFamily="18" charset="0"/>
            </a:endParaRPr>
          </a:p>
        </p:txBody>
      </p:sp>
      <p:sp>
        <p:nvSpPr>
          <p:cNvPr id="63491" name="Rectangle 2">
            <a:extLst>
              <a:ext uri="{FF2B5EF4-FFF2-40B4-BE49-F238E27FC236}">
                <a16:creationId xmlns:a16="http://schemas.microsoft.com/office/drawing/2014/main" id="{0ED72137-8C71-A147-BC8E-65D180774393}"/>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ACB2CDAC-22C1-1B47-A2B0-CE471426F6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33550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8B20F09-229C-BD4B-9710-43949020BC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B36D66-B2DD-E24D-976A-59E999E02497}" type="slidenum">
              <a:rPr lang="en-US" altLang="zh-CN" smtClean="0">
                <a:latin typeface="Times New Roman" panose="02020603050405020304" pitchFamily="18" charset="0"/>
              </a:rPr>
              <a:pPr/>
              <a:t>38</a:t>
            </a:fld>
            <a:endParaRPr lang="en-US" altLang="zh-CN">
              <a:latin typeface="Times New Roman" panose="02020603050405020304" pitchFamily="18" charset="0"/>
            </a:endParaRPr>
          </a:p>
        </p:txBody>
      </p:sp>
      <p:sp>
        <p:nvSpPr>
          <p:cNvPr id="65539" name="Rectangle 2">
            <a:extLst>
              <a:ext uri="{FF2B5EF4-FFF2-40B4-BE49-F238E27FC236}">
                <a16:creationId xmlns:a16="http://schemas.microsoft.com/office/drawing/2014/main" id="{B4BC2416-13A8-6546-9342-118C855842E7}"/>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BDD1F751-AE3D-6C42-8639-1D747B469C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33498715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F3B41F82-A14F-7A49-9BF3-0412337EE7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F5776C-CC20-9B46-AA06-3FC2D052DF9F}" type="slidenum">
              <a:rPr lang="en-US" altLang="zh-CN" smtClean="0">
                <a:latin typeface="Times New Roman" panose="02020603050405020304" pitchFamily="18" charset="0"/>
              </a:rPr>
              <a:pPr/>
              <a:t>39</a:t>
            </a:fld>
            <a:endParaRPr lang="en-US" altLang="zh-CN">
              <a:latin typeface="Times New Roman" panose="02020603050405020304" pitchFamily="18" charset="0"/>
            </a:endParaRPr>
          </a:p>
        </p:txBody>
      </p:sp>
      <p:sp>
        <p:nvSpPr>
          <p:cNvPr id="67587" name="Rectangle 2">
            <a:extLst>
              <a:ext uri="{FF2B5EF4-FFF2-40B4-BE49-F238E27FC236}">
                <a16:creationId xmlns:a16="http://schemas.microsoft.com/office/drawing/2014/main" id="{B8FC1F28-888F-E441-B79C-DDDC4C6025AC}"/>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9F9CBFE1-EF0B-B146-89E4-3A1B7A0797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1190003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08C8AA1A-7B0E-5F45-B142-E49D08495515}"/>
              </a:ext>
            </a:extLst>
          </p:cNvPr>
          <p:cNvSpPr>
            <a:spLocks noGrp="1" noRot="1" noChangeAspect="1" noChangeArrowheads="1" noTextEdit="1"/>
          </p:cNvSpPr>
          <p:nvPr>
            <p:ph type="sldImg"/>
          </p:nvPr>
        </p:nvSpPr>
        <p:spPr>
          <a:ln/>
        </p:spPr>
      </p:sp>
      <p:sp>
        <p:nvSpPr>
          <p:cNvPr id="69635" name="备注占位符 2">
            <a:extLst>
              <a:ext uri="{FF2B5EF4-FFF2-40B4-BE49-F238E27FC236}">
                <a16:creationId xmlns:a16="http://schemas.microsoft.com/office/drawing/2014/main" id="{3D117752-FDD2-BB45-A00C-89EF677583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ndParaRPr>
          </a:p>
        </p:txBody>
      </p:sp>
      <p:sp>
        <p:nvSpPr>
          <p:cNvPr id="69636" name="灯片编号占位符 3">
            <a:extLst>
              <a:ext uri="{FF2B5EF4-FFF2-40B4-BE49-F238E27FC236}">
                <a16:creationId xmlns:a16="http://schemas.microsoft.com/office/drawing/2014/main" id="{BED76414-1790-B94C-85BC-232A0C379B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66BFA58-D27A-FD46-8F2F-F1E2297ECB85}" type="slidenum">
              <a:rPr lang="zh-CN" altLang="en-US" smtClean="0">
                <a:latin typeface="Helvetica" pitchFamily="2" charset="0"/>
              </a:rPr>
              <a:pPr/>
              <a:t>40</a:t>
            </a:fld>
            <a:endParaRPr lang="en-US" altLang="zh-CN">
              <a:latin typeface="Helvetica" pitchFamily="2" charset="0"/>
            </a:endParaRPr>
          </a:p>
        </p:txBody>
      </p:sp>
    </p:spTree>
    <p:extLst>
      <p:ext uri="{BB962C8B-B14F-4D97-AF65-F5344CB8AC3E}">
        <p14:creationId xmlns:p14="http://schemas.microsoft.com/office/powerpoint/2010/main" val="921218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4DEAD68C-83A9-EE46-AFB2-2072A6117D9D}"/>
              </a:ext>
            </a:extLst>
          </p:cNvPr>
          <p:cNvSpPr>
            <a:spLocks noGrp="1" noRot="1" noChangeAspect="1" noChangeArrowheads="1" noTextEdit="1"/>
          </p:cNvSpPr>
          <p:nvPr>
            <p:ph type="sldImg"/>
          </p:nvPr>
        </p:nvSpPr>
        <p:spPr>
          <a:ln/>
        </p:spPr>
      </p:sp>
      <p:sp>
        <p:nvSpPr>
          <p:cNvPr id="71683" name="备注占位符 2">
            <a:extLst>
              <a:ext uri="{FF2B5EF4-FFF2-40B4-BE49-F238E27FC236}">
                <a16:creationId xmlns:a16="http://schemas.microsoft.com/office/drawing/2014/main" id="{28F3D668-8D96-A747-AEDE-C375A8EC78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ndParaRPr>
          </a:p>
        </p:txBody>
      </p:sp>
      <p:sp>
        <p:nvSpPr>
          <p:cNvPr id="71684" name="灯片编号占位符 3">
            <a:extLst>
              <a:ext uri="{FF2B5EF4-FFF2-40B4-BE49-F238E27FC236}">
                <a16:creationId xmlns:a16="http://schemas.microsoft.com/office/drawing/2014/main" id="{82CA0F97-AACF-9A40-A881-8B1975EB41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9E26A1A-223F-514D-95D4-4EF62B4E2390}" type="slidenum">
              <a:rPr lang="zh-CN" altLang="en-US" smtClean="0">
                <a:latin typeface="Helvetica" pitchFamily="2" charset="0"/>
              </a:rPr>
              <a:pPr/>
              <a:t>41</a:t>
            </a:fld>
            <a:endParaRPr lang="en-US" altLang="zh-CN">
              <a:latin typeface="Helvetica" pitchFamily="2" charset="0"/>
            </a:endParaRPr>
          </a:p>
        </p:txBody>
      </p:sp>
    </p:spTree>
    <p:extLst>
      <p:ext uri="{BB962C8B-B14F-4D97-AF65-F5344CB8AC3E}">
        <p14:creationId xmlns:p14="http://schemas.microsoft.com/office/powerpoint/2010/main" val="408612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0B08CD35-4447-C940-B18B-B0442FF412F5}"/>
              </a:ext>
            </a:extLst>
          </p:cNvPr>
          <p:cNvSpPr>
            <a:spLocks noGrp="1" noRot="1" noChangeAspect="1" noChangeArrowheads="1" noTextEdit="1"/>
          </p:cNvSpPr>
          <p:nvPr>
            <p:ph type="sldImg"/>
          </p:nvPr>
        </p:nvSpPr>
        <p:spPr>
          <a:ln/>
        </p:spPr>
      </p:sp>
      <p:sp>
        <p:nvSpPr>
          <p:cNvPr id="73731" name="备注占位符 2">
            <a:extLst>
              <a:ext uri="{FF2B5EF4-FFF2-40B4-BE49-F238E27FC236}">
                <a16:creationId xmlns:a16="http://schemas.microsoft.com/office/drawing/2014/main" id="{36BC9205-83E6-7C49-9BD1-C96159A8F0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ndParaRPr>
          </a:p>
        </p:txBody>
      </p:sp>
      <p:sp>
        <p:nvSpPr>
          <p:cNvPr id="73732" name="灯片编号占位符 3">
            <a:extLst>
              <a:ext uri="{FF2B5EF4-FFF2-40B4-BE49-F238E27FC236}">
                <a16:creationId xmlns:a16="http://schemas.microsoft.com/office/drawing/2014/main" id="{C9E75AC1-3A41-6149-8C5D-2B5BB798A2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76ECF1-4E61-9E4C-B1EC-56445E6AE69C}" type="slidenum">
              <a:rPr lang="zh-CN" altLang="en-US" smtClean="0">
                <a:latin typeface="Helvetica" pitchFamily="2" charset="0"/>
              </a:rPr>
              <a:pPr/>
              <a:t>42</a:t>
            </a:fld>
            <a:endParaRPr lang="en-US" altLang="zh-CN">
              <a:latin typeface="Helvetica" pitchFamily="2" charset="0"/>
            </a:endParaRPr>
          </a:p>
        </p:txBody>
      </p:sp>
    </p:spTree>
    <p:extLst>
      <p:ext uri="{BB962C8B-B14F-4D97-AF65-F5344CB8AC3E}">
        <p14:creationId xmlns:p14="http://schemas.microsoft.com/office/powerpoint/2010/main" val="632066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647CEFF7-37B9-864E-820D-45BD8676BFAE}"/>
              </a:ext>
            </a:extLst>
          </p:cNvPr>
          <p:cNvSpPr>
            <a:spLocks noGrp="1" noRot="1" noChangeAspect="1" noChangeArrowheads="1" noTextEdit="1"/>
          </p:cNvSpPr>
          <p:nvPr>
            <p:ph type="sldImg"/>
          </p:nvPr>
        </p:nvSpPr>
        <p:spPr>
          <a:ln/>
        </p:spPr>
      </p:sp>
      <p:sp>
        <p:nvSpPr>
          <p:cNvPr id="75779" name="备注占位符 2">
            <a:extLst>
              <a:ext uri="{FF2B5EF4-FFF2-40B4-BE49-F238E27FC236}">
                <a16:creationId xmlns:a16="http://schemas.microsoft.com/office/drawing/2014/main" id="{5C48FA5C-0C59-6D45-B90C-AF3566001D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ndParaRPr>
          </a:p>
        </p:txBody>
      </p:sp>
      <p:sp>
        <p:nvSpPr>
          <p:cNvPr id="75780" name="灯片编号占位符 3">
            <a:extLst>
              <a:ext uri="{FF2B5EF4-FFF2-40B4-BE49-F238E27FC236}">
                <a16:creationId xmlns:a16="http://schemas.microsoft.com/office/drawing/2014/main" id="{277B2466-28C2-BD40-8D86-E0C759E761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1D4EB7-7792-DF4C-A165-4059CB2018B1}" type="slidenum">
              <a:rPr lang="zh-CN" altLang="en-US" smtClean="0">
                <a:latin typeface="Helvetica" pitchFamily="2" charset="0"/>
              </a:rPr>
              <a:pPr/>
              <a:t>43</a:t>
            </a:fld>
            <a:endParaRPr lang="en-US" altLang="zh-CN">
              <a:latin typeface="Helvetica" pitchFamily="2" charset="0"/>
            </a:endParaRPr>
          </a:p>
        </p:txBody>
      </p:sp>
    </p:spTree>
    <p:extLst>
      <p:ext uri="{BB962C8B-B14F-4D97-AF65-F5344CB8AC3E}">
        <p14:creationId xmlns:p14="http://schemas.microsoft.com/office/powerpoint/2010/main" val="3429751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1A288E7B-DF0A-AA45-8A7B-F8BBD312F068}"/>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B5A1405C-6F02-8C45-8EDF-8F2978945A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ndParaRPr>
          </a:p>
        </p:txBody>
      </p:sp>
      <p:sp>
        <p:nvSpPr>
          <p:cNvPr id="77828" name="灯片编号占位符 3">
            <a:extLst>
              <a:ext uri="{FF2B5EF4-FFF2-40B4-BE49-F238E27FC236}">
                <a16:creationId xmlns:a16="http://schemas.microsoft.com/office/drawing/2014/main" id="{6C2D07BE-B408-464A-8EF5-4A13B18DAD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A5F8D6-1168-1344-90BB-CDD26C870587}" type="slidenum">
              <a:rPr lang="zh-CN" altLang="en-US" smtClean="0">
                <a:latin typeface="Helvetica" pitchFamily="2" charset="0"/>
              </a:rPr>
              <a:pPr/>
              <a:t>44</a:t>
            </a:fld>
            <a:endParaRPr lang="en-US" altLang="zh-CN">
              <a:latin typeface="Helvetica" pitchFamily="2" charset="0"/>
            </a:endParaRPr>
          </a:p>
        </p:txBody>
      </p:sp>
    </p:spTree>
    <p:extLst>
      <p:ext uri="{BB962C8B-B14F-4D97-AF65-F5344CB8AC3E}">
        <p14:creationId xmlns:p14="http://schemas.microsoft.com/office/powerpoint/2010/main" val="18034607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596E23FB-BC70-C445-9188-876AC0B249CD}"/>
              </a:ext>
            </a:extLst>
          </p:cNvPr>
          <p:cNvSpPr>
            <a:spLocks noGrp="1" noRot="1" noChangeAspect="1" noChangeArrowheads="1" noTextEdit="1"/>
          </p:cNvSpPr>
          <p:nvPr>
            <p:ph type="sldImg"/>
          </p:nvPr>
        </p:nvSpPr>
        <p:spPr>
          <a:ln/>
        </p:spPr>
      </p:sp>
      <p:sp>
        <p:nvSpPr>
          <p:cNvPr id="79875" name="备注占位符 2">
            <a:extLst>
              <a:ext uri="{FF2B5EF4-FFF2-40B4-BE49-F238E27FC236}">
                <a16:creationId xmlns:a16="http://schemas.microsoft.com/office/drawing/2014/main" id="{26350F36-B10E-AA4F-A4E2-81A1D2BBE5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ndParaRPr>
          </a:p>
        </p:txBody>
      </p:sp>
      <p:sp>
        <p:nvSpPr>
          <p:cNvPr id="79876" name="灯片编号占位符 3">
            <a:extLst>
              <a:ext uri="{FF2B5EF4-FFF2-40B4-BE49-F238E27FC236}">
                <a16:creationId xmlns:a16="http://schemas.microsoft.com/office/drawing/2014/main" id="{4DF053C5-95EB-6446-9162-80A094F5E9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387E920-0F37-1E4C-B238-0BDFEA6D4805}" type="slidenum">
              <a:rPr lang="zh-CN" altLang="en-US" smtClean="0">
                <a:latin typeface="Helvetica" pitchFamily="2" charset="0"/>
              </a:rPr>
              <a:pPr/>
              <a:t>45</a:t>
            </a:fld>
            <a:endParaRPr lang="en-US" altLang="zh-CN">
              <a:latin typeface="Helvetica" pitchFamily="2" charset="0"/>
            </a:endParaRPr>
          </a:p>
        </p:txBody>
      </p:sp>
    </p:spTree>
    <p:extLst>
      <p:ext uri="{BB962C8B-B14F-4D97-AF65-F5344CB8AC3E}">
        <p14:creationId xmlns:p14="http://schemas.microsoft.com/office/powerpoint/2010/main" val="3920498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C309BEBE-F191-3847-BC69-23BDC1D421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2D263B4-15D1-574A-80BD-46376DD072B8}" type="slidenum">
              <a:rPr lang="en-US" altLang="zh-CN" smtClean="0">
                <a:latin typeface="Times New Roman" panose="02020603050405020304" pitchFamily="18" charset="0"/>
              </a:rPr>
              <a:pPr/>
              <a:t>4</a:t>
            </a:fld>
            <a:endParaRPr lang="en-US" altLang="zh-CN">
              <a:latin typeface="Times New Roman" panose="02020603050405020304" pitchFamily="18" charset="0"/>
            </a:endParaRPr>
          </a:p>
        </p:txBody>
      </p:sp>
      <p:sp>
        <p:nvSpPr>
          <p:cNvPr id="20482" name="Rectangle 2">
            <a:extLst>
              <a:ext uri="{FF2B5EF4-FFF2-40B4-BE49-F238E27FC236}">
                <a16:creationId xmlns:a16="http://schemas.microsoft.com/office/drawing/2014/main" id="{2D83ECEB-A7F8-6E4F-96BA-10AAB8B3F738}"/>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5BAFB6EE-9D25-7849-8B8F-C772B46524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E2E2D30F-DC59-AD40-87CB-9984AE9DFB9B}"/>
              </a:ext>
            </a:extLst>
          </p:cNvPr>
          <p:cNvSpPr>
            <a:spLocks noGrp="1" noRot="1" noChangeAspect="1" noChangeArrowheads="1" noTextEdit="1"/>
          </p:cNvSpPr>
          <p:nvPr>
            <p:ph type="sldImg"/>
          </p:nvPr>
        </p:nvSpPr>
        <p:spPr>
          <a:ln/>
        </p:spPr>
      </p:sp>
      <p:sp>
        <p:nvSpPr>
          <p:cNvPr id="81923" name="备注占位符 2">
            <a:extLst>
              <a:ext uri="{FF2B5EF4-FFF2-40B4-BE49-F238E27FC236}">
                <a16:creationId xmlns:a16="http://schemas.microsoft.com/office/drawing/2014/main" id="{EBA14E30-B7C7-A243-891E-09BBC5664E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ndParaRPr>
          </a:p>
        </p:txBody>
      </p:sp>
      <p:sp>
        <p:nvSpPr>
          <p:cNvPr id="81924" name="灯片编号占位符 3">
            <a:extLst>
              <a:ext uri="{FF2B5EF4-FFF2-40B4-BE49-F238E27FC236}">
                <a16:creationId xmlns:a16="http://schemas.microsoft.com/office/drawing/2014/main" id="{1242C984-575C-D24B-9015-1A6EB7B612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233320E-C908-AC4B-90BD-D3BC6F6CE2A1}" type="slidenum">
              <a:rPr lang="zh-CN" altLang="en-US" smtClean="0">
                <a:latin typeface="Helvetica" pitchFamily="2" charset="0"/>
              </a:rPr>
              <a:pPr/>
              <a:t>46</a:t>
            </a:fld>
            <a:endParaRPr lang="en-US" altLang="zh-CN">
              <a:latin typeface="Helvetica" pitchFamily="2" charset="0"/>
            </a:endParaRPr>
          </a:p>
        </p:txBody>
      </p:sp>
    </p:spTree>
    <p:extLst>
      <p:ext uri="{BB962C8B-B14F-4D97-AF65-F5344CB8AC3E}">
        <p14:creationId xmlns:p14="http://schemas.microsoft.com/office/powerpoint/2010/main" val="15326163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969DF04F-86A4-494F-968F-B3821491CC26}" type="slidenum">
              <a:rPr lang="en-US" altLang="zh-CN" smtClean="0"/>
              <a:pPr>
                <a:defRPr/>
              </a:pPr>
              <a:t>47</a:t>
            </a:fld>
            <a:endParaRPr lang="en-US" altLang="zh-CN"/>
          </a:p>
        </p:txBody>
      </p:sp>
    </p:spTree>
    <p:extLst>
      <p:ext uri="{BB962C8B-B14F-4D97-AF65-F5344CB8AC3E}">
        <p14:creationId xmlns:p14="http://schemas.microsoft.com/office/powerpoint/2010/main" val="12596399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706412FA-6351-7742-A2DE-158EF14A4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9D24991-52ED-4B4A-8182-88939875051C}" type="slidenum">
              <a:rPr lang="en-US" altLang="zh-CN" smtClean="0">
                <a:latin typeface="Times New Roman" panose="02020603050405020304" pitchFamily="18" charset="0"/>
              </a:rPr>
              <a:pPr/>
              <a:t>48</a:t>
            </a:fld>
            <a:endParaRPr lang="en-US" altLang="zh-CN">
              <a:latin typeface="Times New Roman" panose="02020603050405020304" pitchFamily="18" charset="0"/>
            </a:endParaRPr>
          </a:p>
        </p:txBody>
      </p:sp>
      <p:sp>
        <p:nvSpPr>
          <p:cNvPr id="10243" name="Rectangle 2">
            <a:extLst>
              <a:ext uri="{FF2B5EF4-FFF2-40B4-BE49-F238E27FC236}">
                <a16:creationId xmlns:a16="http://schemas.microsoft.com/office/drawing/2014/main" id="{FF9597A1-D115-1843-9D5A-34A3BD2D073E}"/>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753EC3A3-F355-804F-853F-37E92943C3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4279216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706412FA-6351-7742-A2DE-158EF14A4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9D24991-52ED-4B4A-8182-88939875051C}" type="slidenum">
              <a:rPr lang="en-US" altLang="zh-CN" smtClean="0">
                <a:latin typeface="Times New Roman" panose="02020603050405020304" pitchFamily="18" charset="0"/>
              </a:rPr>
              <a:pPr/>
              <a:t>49</a:t>
            </a:fld>
            <a:endParaRPr lang="en-US" altLang="zh-CN">
              <a:latin typeface="Times New Roman" panose="02020603050405020304" pitchFamily="18" charset="0"/>
            </a:endParaRPr>
          </a:p>
        </p:txBody>
      </p:sp>
      <p:sp>
        <p:nvSpPr>
          <p:cNvPr id="10243" name="Rectangle 2">
            <a:extLst>
              <a:ext uri="{FF2B5EF4-FFF2-40B4-BE49-F238E27FC236}">
                <a16:creationId xmlns:a16="http://schemas.microsoft.com/office/drawing/2014/main" id="{FF9597A1-D115-1843-9D5A-34A3BD2D073E}"/>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753EC3A3-F355-804F-853F-37E92943C3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34594811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64C1D0-988F-CA41-A139-E094FFEBB8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48CE209-A088-FE42-91F0-BE29609968AE}" type="slidenum">
              <a:rPr lang="en-US" altLang="zh-CN" smtClean="0">
                <a:latin typeface="Times New Roman" panose="02020603050405020304" pitchFamily="18" charset="0"/>
              </a:rPr>
              <a:pPr/>
              <a:t>50</a:t>
            </a:fld>
            <a:endParaRPr lang="en-US" altLang="zh-CN">
              <a:latin typeface="Times New Roman" panose="02020603050405020304" pitchFamily="18" charset="0"/>
            </a:endParaRPr>
          </a:p>
        </p:txBody>
      </p:sp>
      <p:sp>
        <p:nvSpPr>
          <p:cNvPr id="12291" name="Rectangle 2">
            <a:extLst>
              <a:ext uri="{FF2B5EF4-FFF2-40B4-BE49-F238E27FC236}">
                <a16:creationId xmlns:a16="http://schemas.microsoft.com/office/drawing/2014/main" id="{9858FD8B-F66F-2448-B57B-C9107B0DBFAB}"/>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BA018103-00B0-CA47-879B-1AACD22600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2160323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3215F68-8E20-0542-B112-65B7AF0139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9BD925A-8E05-1844-9C1C-4EBEE1DA3D65}" type="slidenum">
              <a:rPr lang="en-US" altLang="zh-CN" smtClean="0">
                <a:latin typeface="Times New Roman" panose="02020603050405020304" pitchFamily="18" charset="0"/>
              </a:rPr>
              <a:pPr/>
              <a:t>51</a:t>
            </a:fld>
            <a:endParaRPr lang="en-US" altLang="zh-CN">
              <a:latin typeface="Times New Roman" panose="02020603050405020304" pitchFamily="18" charset="0"/>
            </a:endParaRPr>
          </a:p>
        </p:txBody>
      </p:sp>
      <p:sp>
        <p:nvSpPr>
          <p:cNvPr id="20483" name="Rectangle 2">
            <a:extLst>
              <a:ext uri="{FF2B5EF4-FFF2-40B4-BE49-F238E27FC236}">
                <a16:creationId xmlns:a16="http://schemas.microsoft.com/office/drawing/2014/main" id="{45B96A3A-D801-FD41-89D9-C2DEDAB4AC1D}"/>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85E99AB-D790-EA43-B046-605C7C1930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黑体" panose="02010609060101010101" pitchFamily="49" charset="-122"/>
                <a:ea typeface="黑体" panose="02010609060101010101" pitchFamily="49" charset="-122"/>
              </a:rPr>
              <a:t>本题只有文件的控制信息最符合题意，</a:t>
            </a:r>
            <a:r>
              <a:rPr lang="en-US" altLang="zh-CN" sz="1200" dirty="0">
                <a:latin typeface="黑体" panose="02010609060101010101" pitchFamily="49" charset="-122"/>
                <a:ea typeface="黑体" panose="02010609060101010101" pitchFamily="49" charset="-122"/>
              </a:rPr>
              <a:t>FAT</a:t>
            </a:r>
            <a:r>
              <a:rPr lang="zh-CN" altLang="en-US" sz="1200" dirty="0">
                <a:latin typeface="黑体" panose="02010609060101010101" pitchFamily="49" charset="-122"/>
                <a:ea typeface="黑体" panose="02010609060101010101" pitchFamily="49" charset="-122"/>
              </a:rPr>
              <a:t>表和磁盘文件系统的控制管理信息都是干扰项，且并非所有的文件系统都采用</a:t>
            </a:r>
            <a:r>
              <a:rPr lang="en-US" altLang="zh-CN" sz="1200" dirty="0">
                <a:latin typeface="黑体" panose="02010609060101010101" pitchFamily="49" charset="-122"/>
                <a:ea typeface="黑体" panose="02010609060101010101" pitchFamily="49" charset="-122"/>
              </a:rPr>
              <a:t>FAT</a:t>
            </a:r>
            <a:r>
              <a:rPr lang="zh-CN" altLang="en-US" sz="1200" dirty="0">
                <a:latin typeface="黑体" panose="02010609060101010101" pitchFamily="49" charset="-122"/>
                <a:ea typeface="黑体" panose="02010609060101010101" pitchFamily="49" charset="-122"/>
              </a:rPr>
              <a:t>文件系统。</a:t>
            </a:r>
            <a:endParaRPr lang="en-US" altLang="zh-CN" sz="1200" dirty="0">
              <a:latin typeface="黑体" panose="02010609060101010101" pitchFamily="49" charset="-122"/>
              <a:ea typeface="黑体" panose="02010609060101010101" pitchFamily="49" charset="-122"/>
            </a:endParaRPr>
          </a:p>
          <a:p>
            <a:endParaRPr lang="zh-CN" altLang="zh-CN" dirty="0">
              <a:latin typeface="Times New Roman" panose="02020603050405020304" pitchFamily="18" charset="0"/>
            </a:endParaRPr>
          </a:p>
        </p:txBody>
      </p:sp>
    </p:spTree>
    <p:extLst>
      <p:ext uri="{BB962C8B-B14F-4D97-AF65-F5344CB8AC3E}">
        <p14:creationId xmlns:p14="http://schemas.microsoft.com/office/powerpoint/2010/main" val="419491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64C1D0-988F-CA41-A139-E094FFEBB8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48CE209-A088-FE42-91F0-BE29609968AE}" type="slidenum">
              <a:rPr lang="en-US" altLang="zh-CN" smtClean="0">
                <a:latin typeface="Times New Roman" panose="02020603050405020304" pitchFamily="18" charset="0"/>
              </a:rPr>
              <a:pPr/>
              <a:t>52</a:t>
            </a:fld>
            <a:endParaRPr lang="en-US" altLang="zh-CN">
              <a:latin typeface="Times New Roman" panose="02020603050405020304" pitchFamily="18" charset="0"/>
            </a:endParaRPr>
          </a:p>
        </p:txBody>
      </p:sp>
      <p:sp>
        <p:nvSpPr>
          <p:cNvPr id="12291" name="Rectangle 2">
            <a:extLst>
              <a:ext uri="{FF2B5EF4-FFF2-40B4-BE49-F238E27FC236}">
                <a16:creationId xmlns:a16="http://schemas.microsoft.com/office/drawing/2014/main" id="{9858FD8B-F66F-2448-B57B-C9107B0DBFAB}"/>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BA018103-00B0-CA47-879B-1AACD22600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19297197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64C1D0-988F-CA41-A139-E094FFEBB8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48CE209-A088-FE42-91F0-BE29609968AE}" type="slidenum">
              <a:rPr lang="en-US" altLang="zh-CN" smtClean="0">
                <a:latin typeface="Times New Roman" panose="02020603050405020304" pitchFamily="18" charset="0"/>
              </a:rPr>
              <a:pPr/>
              <a:t>53</a:t>
            </a:fld>
            <a:endParaRPr lang="en-US" altLang="zh-CN">
              <a:latin typeface="Times New Roman" panose="02020603050405020304" pitchFamily="18" charset="0"/>
            </a:endParaRPr>
          </a:p>
        </p:txBody>
      </p:sp>
      <p:sp>
        <p:nvSpPr>
          <p:cNvPr id="12291" name="Rectangle 2">
            <a:extLst>
              <a:ext uri="{FF2B5EF4-FFF2-40B4-BE49-F238E27FC236}">
                <a16:creationId xmlns:a16="http://schemas.microsoft.com/office/drawing/2014/main" id="{9858FD8B-F66F-2448-B57B-C9107B0DBFAB}"/>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BA018103-00B0-CA47-879B-1AACD22600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2020625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60936EC1-1383-6642-82CF-28740E8560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DF55B-7516-1446-8D92-6E7C807CC8CA}" type="slidenum">
              <a:rPr lang="en-US" altLang="zh-CN" smtClean="0">
                <a:latin typeface="Times New Roman" panose="02020603050405020304" pitchFamily="18" charset="0"/>
              </a:rPr>
              <a:pPr/>
              <a:t>54</a:t>
            </a:fld>
            <a:endParaRPr lang="en-US" altLang="zh-CN">
              <a:latin typeface="Times New Roman" panose="02020603050405020304" pitchFamily="18" charset="0"/>
            </a:endParaRPr>
          </a:p>
        </p:txBody>
      </p:sp>
      <p:sp>
        <p:nvSpPr>
          <p:cNvPr id="22531" name="Rectangle 2">
            <a:extLst>
              <a:ext uri="{FF2B5EF4-FFF2-40B4-BE49-F238E27FC236}">
                <a16:creationId xmlns:a16="http://schemas.microsoft.com/office/drawing/2014/main" id="{55A4209B-C3C1-3840-8D73-B39BFC01621F}"/>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A5DAF4CD-9E54-7D4D-B405-93906A2CA8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6716075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52D86C2-AB67-5444-A084-0A008B69E9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67477C-DBED-2842-927F-249A88142666}" type="slidenum">
              <a:rPr lang="en-US" altLang="zh-CN" smtClean="0">
                <a:latin typeface="Times New Roman" panose="02020603050405020304" pitchFamily="18" charset="0"/>
              </a:rPr>
              <a:pPr/>
              <a:t>55</a:t>
            </a:fld>
            <a:endParaRPr lang="en-US" altLang="zh-CN">
              <a:latin typeface="Times New Roman" panose="02020603050405020304" pitchFamily="18" charset="0"/>
            </a:endParaRPr>
          </a:p>
        </p:txBody>
      </p:sp>
      <p:sp>
        <p:nvSpPr>
          <p:cNvPr id="24579" name="Rectangle 2">
            <a:extLst>
              <a:ext uri="{FF2B5EF4-FFF2-40B4-BE49-F238E27FC236}">
                <a16:creationId xmlns:a16="http://schemas.microsoft.com/office/drawing/2014/main" id="{4110B1F7-59C5-2542-89E7-BE887757DB3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D06B961-6F4F-FC4B-9ECD-CCB63C65C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3003311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a:extLst>
              <a:ext uri="{FF2B5EF4-FFF2-40B4-BE49-F238E27FC236}">
                <a16:creationId xmlns:a16="http://schemas.microsoft.com/office/drawing/2014/main" id="{D5677795-824F-E84C-A6B3-158FA955B4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1BFA67-906E-5B4D-9B4E-2C480DED5A65}" type="slidenum">
              <a:rPr lang="zh-CN" altLang="en-US" smtClean="0">
                <a:latin typeface="Helvetica" pitchFamily="2" charset="0"/>
              </a:rPr>
              <a:pPr/>
              <a:t>5</a:t>
            </a:fld>
            <a:endParaRPr lang="en-US" altLang="zh-CN">
              <a:latin typeface="Helvetica" pitchFamily="2" charset="0"/>
            </a:endParaRPr>
          </a:p>
        </p:txBody>
      </p:sp>
      <p:sp>
        <p:nvSpPr>
          <p:cNvPr id="134146" name="Rectangle 2">
            <a:extLst>
              <a:ext uri="{FF2B5EF4-FFF2-40B4-BE49-F238E27FC236}">
                <a16:creationId xmlns:a16="http://schemas.microsoft.com/office/drawing/2014/main" id="{B9CA7C28-51DC-FD46-868F-877991D62ACC}"/>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11A9FF71-4C42-1E4D-96C0-73C0A66CA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ndParaRPr>
          </a:p>
        </p:txBody>
      </p:sp>
    </p:spTree>
    <p:extLst>
      <p:ext uri="{BB962C8B-B14F-4D97-AF65-F5344CB8AC3E}">
        <p14:creationId xmlns:p14="http://schemas.microsoft.com/office/powerpoint/2010/main" val="1205825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PingFangSC-Regular" panose="020B0400000000000000" pitchFamily="34" charset="-122"/>
                <a:ea typeface="PingFangSC-Regular" panose="020B0400000000000000" pitchFamily="34" charset="-122"/>
              </a:rPr>
              <a:t>采用单级索引分配，将最后一个数据块插入文件头部，只需修改索引表就行，不需要移动数据。</a:t>
            </a:r>
            <a:endParaRPr kumimoji="1" lang="zh-CN" altLang="en-US" dirty="0"/>
          </a:p>
        </p:txBody>
      </p:sp>
      <p:sp>
        <p:nvSpPr>
          <p:cNvPr id="4" name="灯片编号占位符 3"/>
          <p:cNvSpPr>
            <a:spLocks noGrp="1"/>
          </p:cNvSpPr>
          <p:nvPr>
            <p:ph type="sldNum" sz="quarter" idx="5"/>
          </p:nvPr>
        </p:nvSpPr>
        <p:spPr/>
        <p:txBody>
          <a:bodyPr/>
          <a:lstStyle/>
          <a:p>
            <a:pPr>
              <a:defRPr/>
            </a:pPr>
            <a:fld id="{969DF04F-86A4-494F-968F-B3821491CC26}" type="slidenum">
              <a:rPr lang="en-US" altLang="zh-CN" smtClean="0"/>
              <a:pPr>
                <a:defRPr/>
              </a:pPr>
              <a:t>57</a:t>
            </a:fld>
            <a:endParaRPr lang="en-US" altLang="zh-CN"/>
          </a:p>
        </p:txBody>
      </p:sp>
    </p:spTree>
    <p:extLst>
      <p:ext uri="{BB962C8B-B14F-4D97-AF65-F5344CB8AC3E}">
        <p14:creationId xmlns:p14="http://schemas.microsoft.com/office/powerpoint/2010/main" val="3187229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52D86C2-AB67-5444-A084-0A008B69E9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67477C-DBED-2842-927F-249A88142666}" type="slidenum">
              <a:rPr lang="en-US" altLang="zh-CN" smtClean="0">
                <a:latin typeface="Times New Roman" panose="02020603050405020304" pitchFamily="18" charset="0"/>
              </a:rPr>
              <a:pPr/>
              <a:t>58</a:t>
            </a:fld>
            <a:endParaRPr lang="en-US" altLang="zh-CN">
              <a:latin typeface="Times New Roman" panose="02020603050405020304" pitchFamily="18" charset="0"/>
            </a:endParaRPr>
          </a:p>
        </p:txBody>
      </p:sp>
      <p:sp>
        <p:nvSpPr>
          <p:cNvPr id="24579" name="Rectangle 2">
            <a:extLst>
              <a:ext uri="{FF2B5EF4-FFF2-40B4-BE49-F238E27FC236}">
                <a16:creationId xmlns:a16="http://schemas.microsoft.com/office/drawing/2014/main" id="{4110B1F7-59C5-2542-89E7-BE887757DB3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D06B961-6F4F-FC4B-9ECD-CCB63C65C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16172295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52D86C2-AB67-5444-A084-0A008B69E9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67477C-DBED-2842-927F-249A88142666}" type="slidenum">
              <a:rPr lang="en-US" altLang="zh-CN" smtClean="0">
                <a:latin typeface="Times New Roman" panose="02020603050405020304" pitchFamily="18" charset="0"/>
              </a:rPr>
              <a:pPr/>
              <a:t>59</a:t>
            </a:fld>
            <a:endParaRPr lang="en-US" altLang="zh-CN">
              <a:latin typeface="Times New Roman" panose="02020603050405020304" pitchFamily="18" charset="0"/>
            </a:endParaRPr>
          </a:p>
        </p:txBody>
      </p:sp>
      <p:sp>
        <p:nvSpPr>
          <p:cNvPr id="24579" name="Rectangle 2">
            <a:extLst>
              <a:ext uri="{FF2B5EF4-FFF2-40B4-BE49-F238E27FC236}">
                <a16:creationId xmlns:a16="http://schemas.microsoft.com/office/drawing/2014/main" id="{4110B1F7-59C5-2542-89E7-BE887757DB3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D06B961-6F4F-FC4B-9ECD-CCB63C65C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2226739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52D86C2-AB67-5444-A084-0A008B69E9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67477C-DBED-2842-927F-249A88142666}" type="slidenum">
              <a:rPr lang="en-US" altLang="zh-CN" smtClean="0">
                <a:latin typeface="Times New Roman" panose="02020603050405020304" pitchFamily="18" charset="0"/>
              </a:rPr>
              <a:pPr/>
              <a:t>60</a:t>
            </a:fld>
            <a:endParaRPr lang="en-US" altLang="zh-CN">
              <a:latin typeface="Times New Roman" panose="02020603050405020304" pitchFamily="18" charset="0"/>
            </a:endParaRPr>
          </a:p>
        </p:txBody>
      </p:sp>
      <p:sp>
        <p:nvSpPr>
          <p:cNvPr id="24579" name="Rectangle 2">
            <a:extLst>
              <a:ext uri="{FF2B5EF4-FFF2-40B4-BE49-F238E27FC236}">
                <a16:creationId xmlns:a16="http://schemas.microsoft.com/office/drawing/2014/main" id="{4110B1F7-59C5-2542-89E7-BE887757DB3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D06B961-6F4F-FC4B-9ECD-CCB63C65C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10005542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52D86C2-AB67-5444-A084-0A008B69E9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67477C-DBED-2842-927F-249A88142666}" type="slidenum">
              <a:rPr lang="en-US" altLang="zh-CN" smtClean="0">
                <a:latin typeface="Times New Roman" panose="02020603050405020304" pitchFamily="18" charset="0"/>
              </a:rPr>
              <a:pPr/>
              <a:t>61</a:t>
            </a:fld>
            <a:endParaRPr lang="en-US" altLang="zh-CN">
              <a:latin typeface="Times New Roman" panose="02020603050405020304" pitchFamily="18" charset="0"/>
            </a:endParaRPr>
          </a:p>
        </p:txBody>
      </p:sp>
      <p:sp>
        <p:nvSpPr>
          <p:cNvPr id="24579" name="Rectangle 2">
            <a:extLst>
              <a:ext uri="{FF2B5EF4-FFF2-40B4-BE49-F238E27FC236}">
                <a16:creationId xmlns:a16="http://schemas.microsoft.com/office/drawing/2014/main" id="{4110B1F7-59C5-2542-89E7-BE887757DB3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D06B961-6F4F-FC4B-9ECD-CCB63C65C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16030310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AA97FB5-0DA3-DA47-BBF9-C5C5C91FA9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5308CE-DCDE-DB45-9278-E04C7E34E949}" type="slidenum">
              <a:rPr lang="en-US" altLang="zh-CN" smtClean="0">
                <a:latin typeface="Times New Roman" panose="02020603050405020304" pitchFamily="18" charset="0"/>
              </a:rPr>
              <a:pPr/>
              <a:t>62</a:t>
            </a:fld>
            <a:endParaRPr lang="en-US" altLang="zh-CN">
              <a:latin typeface="Times New Roman" panose="02020603050405020304" pitchFamily="18" charset="0"/>
            </a:endParaRPr>
          </a:p>
        </p:txBody>
      </p:sp>
      <p:sp>
        <p:nvSpPr>
          <p:cNvPr id="8195" name="Rectangle 2">
            <a:extLst>
              <a:ext uri="{FF2B5EF4-FFF2-40B4-BE49-F238E27FC236}">
                <a16:creationId xmlns:a16="http://schemas.microsoft.com/office/drawing/2014/main" id="{159EBCB5-A302-AE44-8A77-DEEAB4732649}"/>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800B62C5-4E62-B843-9FFB-E360C86AF9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1527469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030D8AA2-82A6-5A49-8278-C96D38DEC3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05D3964-9B2A-E54D-8D0E-5DB51B5F0319}" type="slidenum">
              <a:rPr lang="en-US" altLang="zh-CN" smtClean="0">
                <a:latin typeface="Times New Roman" panose="02020603050405020304" pitchFamily="18" charset="0"/>
              </a:rPr>
              <a:pPr/>
              <a:t>63</a:t>
            </a:fld>
            <a:endParaRPr lang="en-US" altLang="zh-CN">
              <a:latin typeface="Times New Roman" panose="02020603050405020304" pitchFamily="18" charset="0"/>
            </a:endParaRPr>
          </a:p>
        </p:txBody>
      </p:sp>
      <p:sp>
        <p:nvSpPr>
          <p:cNvPr id="16387" name="Rectangle 2">
            <a:extLst>
              <a:ext uri="{FF2B5EF4-FFF2-40B4-BE49-F238E27FC236}">
                <a16:creationId xmlns:a16="http://schemas.microsoft.com/office/drawing/2014/main" id="{1462BAF1-67FC-1F44-8F0E-30ADE8B843EA}"/>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F3CE7866-C6EB-2D46-967F-9FC4F7725F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5300826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93837E7-DCD3-834B-82F7-00B2FC6533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4CE766-A993-A040-93D0-B2E65FFC681B}" type="slidenum">
              <a:rPr lang="en-US" altLang="zh-CN" smtClean="0">
                <a:latin typeface="Times New Roman" panose="02020603050405020304" pitchFamily="18" charset="0"/>
              </a:rPr>
              <a:pPr/>
              <a:t>64</a:t>
            </a:fld>
            <a:endParaRPr lang="en-US" altLang="zh-CN">
              <a:latin typeface="Times New Roman" panose="02020603050405020304" pitchFamily="18" charset="0"/>
            </a:endParaRPr>
          </a:p>
        </p:txBody>
      </p:sp>
      <p:sp>
        <p:nvSpPr>
          <p:cNvPr id="14339" name="Rectangle 2">
            <a:extLst>
              <a:ext uri="{FF2B5EF4-FFF2-40B4-BE49-F238E27FC236}">
                <a16:creationId xmlns:a16="http://schemas.microsoft.com/office/drawing/2014/main" id="{ACAE943C-849E-2948-9B5C-7255A8D40559}"/>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86D347B-77EF-D943-8A54-0B4AC8718D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转速</a:t>
            </a:r>
            <a:r>
              <a:rPr lang="en-US" altLang="zh-CN" sz="1200" dirty="0">
                <a:latin typeface="黑体" panose="02010609060101010101" pitchFamily="49" charset="-122"/>
                <a:ea typeface="黑体" panose="02010609060101010101" pitchFamily="49" charset="-122"/>
              </a:rPr>
              <a:t>7200 r/min=120r/s</a:t>
            </a:r>
            <a:r>
              <a:rPr lang="zh-CN" altLang="en-US" sz="1200" dirty="0">
                <a:latin typeface="黑体" panose="02010609060101010101" pitchFamily="49" charset="-122"/>
                <a:ea typeface="黑体" panose="02010609060101010101" pitchFamily="49" charset="-122"/>
              </a:rPr>
              <a:t>，转一圈经过</a:t>
            </a:r>
            <a:r>
              <a:rPr lang="en-US" altLang="zh-CN" sz="1200" dirty="0">
                <a:latin typeface="黑体" panose="02010609060101010101" pitchFamily="49" charset="-122"/>
                <a:ea typeface="黑体" panose="02010609060101010101" pitchFamily="49" charset="-122"/>
              </a:rPr>
              <a:t>160</a:t>
            </a:r>
            <a:r>
              <a:rPr lang="zh-CN" altLang="en-US" sz="1200" dirty="0">
                <a:latin typeface="黑体" panose="02010609060101010101" pitchFamily="49" charset="-122"/>
                <a:ea typeface="黑体" panose="02010609060101010101" pitchFamily="49" charset="-122"/>
              </a:rPr>
              <a:t>个扇区，每个扇区</a:t>
            </a:r>
            <a:r>
              <a:rPr lang="en-US" altLang="zh-CN" sz="1200" dirty="0">
                <a:latin typeface="黑体" panose="02010609060101010101" pitchFamily="49" charset="-122"/>
                <a:ea typeface="黑体" panose="02010609060101010101" pitchFamily="49" charset="-122"/>
              </a:rPr>
              <a:t>512B</a:t>
            </a:r>
            <a:r>
              <a:rPr lang="zh-CN" altLang="en-US" sz="1200" dirty="0">
                <a:latin typeface="黑体" panose="02010609060101010101" pitchFamily="49" charset="-122"/>
                <a:ea typeface="黑体" panose="02010609060101010101" pitchFamily="49" charset="-122"/>
              </a:rPr>
              <a:t>，则最大数据传输率为</a:t>
            </a:r>
            <a:r>
              <a:rPr lang="en-US" altLang="zh-CN" sz="1200" dirty="0">
                <a:latin typeface="黑体" panose="02010609060101010101" pitchFamily="49" charset="-122"/>
                <a:ea typeface="黑体" panose="02010609060101010101" pitchFamily="49" charset="-122"/>
              </a:rPr>
              <a:t>120</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160</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512/1024=9600KB/s</a:t>
            </a:r>
            <a:endParaRPr lang="zh-CN" altLang="zh-CN" dirty="0">
              <a:latin typeface="Times New Roman" panose="02020603050405020304" pitchFamily="18" charset="0"/>
            </a:endParaRPr>
          </a:p>
        </p:txBody>
      </p:sp>
    </p:spTree>
    <p:extLst>
      <p:ext uri="{BB962C8B-B14F-4D97-AF65-F5344CB8AC3E}">
        <p14:creationId xmlns:p14="http://schemas.microsoft.com/office/powerpoint/2010/main" val="38403107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74591EB-478D-FC45-B936-67C8D2BB8D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E5ACE7-FFF3-2549-89C9-37DE10B66128}" type="slidenum">
              <a:rPr lang="en-US" altLang="zh-CN" smtClean="0">
                <a:latin typeface="Times New Roman" panose="02020603050405020304" pitchFamily="18" charset="0"/>
              </a:rPr>
              <a:pPr/>
              <a:t>65</a:t>
            </a:fld>
            <a:endParaRPr lang="en-US" altLang="zh-CN">
              <a:latin typeface="Times New Roman" panose="02020603050405020304" pitchFamily="18" charset="0"/>
            </a:endParaRPr>
          </a:p>
        </p:txBody>
      </p:sp>
      <p:sp>
        <p:nvSpPr>
          <p:cNvPr id="18435" name="Rectangle 2">
            <a:extLst>
              <a:ext uri="{FF2B5EF4-FFF2-40B4-BE49-F238E27FC236}">
                <a16:creationId xmlns:a16="http://schemas.microsoft.com/office/drawing/2014/main" id="{FB8A61CE-3209-354B-B0A5-FAC7058498BA}"/>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F880CB39-FB01-2B4C-B847-56B78C023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panose="02020603050405020304" pitchFamily="18" charset="0"/>
              </a:rPr>
              <a:t>53-37=16</a:t>
            </a:r>
            <a:r>
              <a:rPr lang="zh-CN" altLang="en-US" dirty="0">
                <a:latin typeface="Times New Roman" panose="02020603050405020304" pitchFamily="18" charset="0"/>
              </a:rPr>
              <a:t>， </a:t>
            </a:r>
            <a:r>
              <a:rPr lang="en-US" altLang="zh-CN" dirty="0">
                <a:latin typeface="Times New Roman" panose="02020603050405020304" pitchFamily="18" charset="0"/>
              </a:rPr>
              <a:t>65-53=12</a:t>
            </a:r>
            <a:endParaRPr lang="zh-CN" altLang="zh-CN" dirty="0">
              <a:latin typeface="Times New Roman" panose="02020603050405020304" pitchFamily="18" charset="0"/>
            </a:endParaRPr>
          </a:p>
        </p:txBody>
      </p:sp>
    </p:spTree>
    <p:extLst>
      <p:ext uri="{BB962C8B-B14F-4D97-AF65-F5344CB8AC3E}">
        <p14:creationId xmlns:p14="http://schemas.microsoft.com/office/powerpoint/2010/main" val="6505993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40419EB-7718-244A-B5E6-DFD20683F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3E791-C54F-B949-9F52-191ABF8FDF23}" type="slidenum">
              <a:rPr lang="en-US" altLang="zh-CN" smtClean="0">
                <a:latin typeface="Times New Roman" panose="02020603050405020304" pitchFamily="18" charset="0"/>
              </a:rPr>
              <a:pPr/>
              <a:t>68</a:t>
            </a:fld>
            <a:endParaRPr lang="en-US" altLang="zh-CN">
              <a:latin typeface="Times New Roman" panose="02020603050405020304" pitchFamily="18" charset="0"/>
            </a:endParaRPr>
          </a:p>
        </p:txBody>
      </p:sp>
      <p:sp>
        <p:nvSpPr>
          <p:cNvPr id="26627" name="Rectangle 2">
            <a:extLst>
              <a:ext uri="{FF2B5EF4-FFF2-40B4-BE49-F238E27FC236}">
                <a16:creationId xmlns:a16="http://schemas.microsoft.com/office/drawing/2014/main" id="{60E8F19C-2A38-6743-BD7B-63AFCE5E0C70}"/>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8B02DBBA-5BFE-D74C-A875-F651D27B20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extLst>
      <p:ext uri="{BB962C8B-B14F-4D97-AF65-F5344CB8AC3E}">
        <p14:creationId xmlns:p14="http://schemas.microsoft.com/office/powerpoint/2010/main" val="294633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a:extLst>
              <a:ext uri="{FF2B5EF4-FFF2-40B4-BE49-F238E27FC236}">
                <a16:creationId xmlns:a16="http://schemas.microsoft.com/office/drawing/2014/main" id="{A47868BE-6BB2-134B-B85A-C56ED110A4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420A4C8-CF23-E741-8A00-D3A8BA0F44E5}" type="slidenum">
              <a:rPr lang="zh-CN" altLang="en-US" smtClean="0">
                <a:latin typeface="Helvetica" pitchFamily="2" charset="0"/>
              </a:rPr>
              <a:pPr/>
              <a:t>6</a:t>
            </a:fld>
            <a:endParaRPr lang="en-US" altLang="zh-CN">
              <a:latin typeface="Helvetica" pitchFamily="2" charset="0"/>
            </a:endParaRPr>
          </a:p>
        </p:txBody>
      </p:sp>
      <p:sp>
        <p:nvSpPr>
          <p:cNvPr id="136194" name="Rectangle 2">
            <a:extLst>
              <a:ext uri="{FF2B5EF4-FFF2-40B4-BE49-F238E27FC236}">
                <a16:creationId xmlns:a16="http://schemas.microsoft.com/office/drawing/2014/main" id="{4A2A440A-7CD2-DC4B-A8C1-AE442C85CF3B}"/>
              </a:ext>
            </a:extLst>
          </p:cNvPr>
          <p:cNvSpPr>
            <a:spLocks noGrp="1" noRot="1" noChangeAspect="1" noChangeArrowheads="1" noTextEdit="1"/>
          </p:cNvSpPr>
          <p:nvPr>
            <p:ph type="sldImg"/>
          </p:nvPr>
        </p:nvSpPr>
        <p:spPr>
          <a:ln/>
        </p:spPr>
      </p:sp>
      <p:sp>
        <p:nvSpPr>
          <p:cNvPr id="136195" name="Rectangle 3">
            <a:extLst>
              <a:ext uri="{FF2B5EF4-FFF2-40B4-BE49-F238E27FC236}">
                <a16:creationId xmlns:a16="http://schemas.microsoft.com/office/drawing/2014/main" id="{94EA4B32-63A6-074E-ABA9-9B0796B8A1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Times New Roman" panose="02020603050405020304" pitchFamily="18" charset="0"/>
            </a:endParaRPr>
          </a:p>
        </p:txBody>
      </p:sp>
    </p:spTree>
    <p:extLst>
      <p:ext uri="{BB962C8B-B14F-4D97-AF65-F5344CB8AC3E}">
        <p14:creationId xmlns:p14="http://schemas.microsoft.com/office/powerpoint/2010/main" val="16636198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2134EEE-026A-E34A-851F-1A8324F6E6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2BC4431-B484-3645-A697-B6B05006B523}" type="slidenum">
              <a:rPr lang="en-US" altLang="zh-CN" smtClean="0">
                <a:latin typeface="Times New Roman" panose="02020603050405020304" pitchFamily="18" charset="0"/>
              </a:rPr>
              <a:pPr/>
              <a:t>69</a:t>
            </a:fld>
            <a:endParaRPr lang="en-US" altLang="zh-CN">
              <a:latin typeface="Times New Roman" panose="02020603050405020304" pitchFamily="18" charset="0"/>
            </a:endParaRPr>
          </a:p>
        </p:txBody>
      </p:sp>
      <p:sp>
        <p:nvSpPr>
          <p:cNvPr id="28675" name="Rectangle 2">
            <a:extLst>
              <a:ext uri="{FF2B5EF4-FFF2-40B4-BE49-F238E27FC236}">
                <a16:creationId xmlns:a16="http://schemas.microsoft.com/office/drawing/2014/main" id="{9B55B353-9B78-524F-BC8E-8CE766BF0E0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E4BE263E-560D-7044-9185-55B7EEF9DB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697639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30D11813-D245-6B44-B5AA-E37BFB97F0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7A94A34-A5F0-7843-ACEB-8FADA7BACD5F}" type="slidenum">
              <a:rPr lang="en-US" altLang="zh-CN" smtClean="0">
                <a:latin typeface="Times New Roman" panose="02020603050405020304" pitchFamily="18" charset="0"/>
              </a:rPr>
              <a:pPr/>
              <a:t>70</a:t>
            </a:fld>
            <a:endParaRPr lang="en-US" altLang="zh-CN">
              <a:latin typeface="Times New Roman" panose="02020603050405020304" pitchFamily="18" charset="0"/>
            </a:endParaRPr>
          </a:p>
        </p:txBody>
      </p:sp>
      <p:sp>
        <p:nvSpPr>
          <p:cNvPr id="86019" name="Rectangle 2">
            <a:extLst>
              <a:ext uri="{FF2B5EF4-FFF2-40B4-BE49-F238E27FC236}">
                <a16:creationId xmlns:a16="http://schemas.microsoft.com/office/drawing/2014/main" id="{A1B69715-C685-044E-B978-4425D2AF46AB}"/>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B272406F-DE15-C941-80B8-8ADCC175A2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extLst>
      <p:ext uri="{BB962C8B-B14F-4D97-AF65-F5344CB8AC3E}">
        <p14:creationId xmlns:p14="http://schemas.microsoft.com/office/powerpoint/2010/main" val="21115218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F2822AEC-1D19-634A-B7AE-67E76F6769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BE436C-192A-A24F-95A1-CD976FBA19DB}" type="slidenum">
              <a:rPr lang="en-US" altLang="zh-CN" smtClean="0">
                <a:latin typeface="Times New Roman" panose="02020603050405020304" pitchFamily="18" charset="0"/>
              </a:rPr>
              <a:pPr/>
              <a:t>71</a:t>
            </a:fld>
            <a:endParaRPr lang="en-US" altLang="zh-CN">
              <a:latin typeface="Times New Roman" panose="02020603050405020304" pitchFamily="18" charset="0"/>
            </a:endParaRPr>
          </a:p>
        </p:txBody>
      </p:sp>
      <p:sp>
        <p:nvSpPr>
          <p:cNvPr id="88067" name="Rectangle 2">
            <a:extLst>
              <a:ext uri="{FF2B5EF4-FFF2-40B4-BE49-F238E27FC236}">
                <a16:creationId xmlns:a16="http://schemas.microsoft.com/office/drawing/2014/main" id="{1FEDF0DB-E442-0649-B83A-1A3C39D65902}"/>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ED83DC6F-A9CD-8C4B-BBD9-914E47A874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anose="02010600030101010101" pitchFamily="2" charset="-122"/>
              </a:rPr>
              <a:t>System Device Table ( SDT )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anose="02010600030101010101" pitchFamily="2" charset="-122"/>
              </a:rPr>
              <a:t>Device Control Table ( DCT )</a:t>
            </a:r>
          </a:p>
          <a:p>
            <a:r>
              <a:rPr lang="en-US" altLang="zh-CN" dirty="0">
                <a:ea typeface="宋体" panose="02010600030101010101" pitchFamily="2" charset="-122"/>
              </a:rPr>
              <a:t>Controller Control Table ( COCT )</a:t>
            </a:r>
            <a:endParaRPr lang="zh-CN" altLang="zh-CN" dirty="0">
              <a:latin typeface="Times New Roman" panose="02020603050405020304" pitchFamily="18" charset="0"/>
            </a:endParaRPr>
          </a:p>
        </p:txBody>
      </p:sp>
    </p:spTree>
    <p:extLst>
      <p:ext uri="{BB962C8B-B14F-4D97-AF65-F5344CB8AC3E}">
        <p14:creationId xmlns:p14="http://schemas.microsoft.com/office/powerpoint/2010/main" val="344422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CDB05B11-4B65-CF4B-BD8F-2C11F190C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EA980C-6D3E-824F-817C-448963FC7FB6}" type="slidenum">
              <a:rPr lang="en-US" altLang="zh-CN" smtClean="0">
                <a:latin typeface="Times New Roman" panose="02020603050405020304" pitchFamily="18" charset="0"/>
              </a:rPr>
              <a:pPr/>
              <a:t>72</a:t>
            </a:fld>
            <a:endParaRPr lang="en-US" altLang="zh-CN">
              <a:latin typeface="Times New Roman" panose="02020603050405020304" pitchFamily="18" charset="0"/>
            </a:endParaRPr>
          </a:p>
        </p:txBody>
      </p:sp>
      <p:sp>
        <p:nvSpPr>
          <p:cNvPr id="90115" name="Rectangle 2">
            <a:extLst>
              <a:ext uri="{FF2B5EF4-FFF2-40B4-BE49-F238E27FC236}">
                <a16:creationId xmlns:a16="http://schemas.microsoft.com/office/drawing/2014/main" id="{88A134F5-7959-DE41-B8C5-D859F93463EA}"/>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D454268B-DA11-B047-8145-1489840550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20152231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CDB05B11-4B65-CF4B-BD8F-2C11F190C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EA980C-6D3E-824F-817C-448963FC7FB6}" type="slidenum">
              <a:rPr lang="en-US" altLang="zh-CN" smtClean="0">
                <a:latin typeface="Times New Roman" panose="02020603050405020304" pitchFamily="18" charset="0"/>
              </a:rPr>
              <a:pPr/>
              <a:t>73</a:t>
            </a:fld>
            <a:endParaRPr lang="en-US" altLang="zh-CN">
              <a:latin typeface="Times New Roman" panose="02020603050405020304" pitchFamily="18" charset="0"/>
            </a:endParaRPr>
          </a:p>
        </p:txBody>
      </p:sp>
      <p:sp>
        <p:nvSpPr>
          <p:cNvPr id="90115" name="Rectangle 2">
            <a:extLst>
              <a:ext uri="{FF2B5EF4-FFF2-40B4-BE49-F238E27FC236}">
                <a16:creationId xmlns:a16="http://schemas.microsoft.com/office/drawing/2014/main" id="{88A134F5-7959-DE41-B8C5-D859F93463EA}"/>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D454268B-DA11-B047-8145-1489840550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panose="02020603050405020304" pitchFamily="18" charset="0"/>
              </a:rPr>
              <a:t>7.</a:t>
            </a:r>
            <a:r>
              <a:rPr lang="zh-CN" altLang="en-US" dirty="0">
                <a:latin typeface="Times New Roman" panose="02020603050405020304" pitchFamily="18" charset="0"/>
              </a:rPr>
              <a:t> </a:t>
            </a:r>
            <a:r>
              <a:rPr lang="en-US" altLang="zh-CN" dirty="0">
                <a:latin typeface="Times New Roman" panose="02020603050405020304" pitchFamily="18" charset="0"/>
              </a:rPr>
              <a:t>D</a:t>
            </a:r>
            <a:r>
              <a:rPr lang="zh-CN" altLang="en-US" dirty="0">
                <a:latin typeface="Times New Roman" panose="02020603050405020304" pitchFamily="18" charset="0"/>
              </a:rPr>
              <a:t>，干扰项，没有这种方式。</a:t>
            </a:r>
            <a:endParaRPr lang="zh-CN" altLang="zh-CN" dirty="0">
              <a:latin typeface="Times New Roman" panose="02020603050405020304" pitchFamily="18" charset="0"/>
            </a:endParaRPr>
          </a:p>
        </p:txBody>
      </p:sp>
    </p:spTree>
    <p:extLst>
      <p:ext uri="{BB962C8B-B14F-4D97-AF65-F5344CB8AC3E}">
        <p14:creationId xmlns:p14="http://schemas.microsoft.com/office/powerpoint/2010/main" val="28514886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08277E3-18DD-4A45-81EE-B8459AA226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F24B18-CB48-BC44-B461-AC2CB055F090}" type="slidenum">
              <a:rPr lang="en-US" altLang="zh-CN" smtClean="0">
                <a:latin typeface="Times New Roman" panose="02020603050405020304" pitchFamily="18" charset="0"/>
              </a:rPr>
              <a:pPr/>
              <a:t>74</a:t>
            </a:fld>
            <a:endParaRPr lang="en-US" altLang="zh-CN">
              <a:latin typeface="Times New Roman" panose="02020603050405020304" pitchFamily="18" charset="0"/>
            </a:endParaRPr>
          </a:p>
        </p:txBody>
      </p:sp>
      <p:sp>
        <p:nvSpPr>
          <p:cNvPr id="92163" name="Rectangle 2">
            <a:extLst>
              <a:ext uri="{FF2B5EF4-FFF2-40B4-BE49-F238E27FC236}">
                <a16:creationId xmlns:a16="http://schemas.microsoft.com/office/drawing/2014/main" id="{719C060E-2C0B-3546-B0CF-4608443677AD}"/>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D3F05B85-9E5D-6F42-96A7-25DDAAB783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ndParaRPr>
          </a:p>
        </p:txBody>
      </p:sp>
    </p:spTree>
    <p:extLst>
      <p:ext uri="{BB962C8B-B14F-4D97-AF65-F5344CB8AC3E}">
        <p14:creationId xmlns:p14="http://schemas.microsoft.com/office/powerpoint/2010/main" val="27995797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E44DD0B0-3367-2D47-B6D8-CA5780145ED2}"/>
              </a:ext>
            </a:extLst>
          </p:cNvPr>
          <p:cNvSpPr>
            <a:spLocks noGrp="1" noRot="1" noChangeAspect="1" noChangeArrowheads="1" noTextEdit="1"/>
          </p:cNvSpPr>
          <p:nvPr>
            <p:ph type="sldImg"/>
          </p:nvPr>
        </p:nvSpPr>
        <p:spPr>
          <a:ln/>
        </p:spPr>
      </p:sp>
      <p:sp>
        <p:nvSpPr>
          <p:cNvPr id="94211" name="备注占位符 2">
            <a:extLst>
              <a:ext uri="{FF2B5EF4-FFF2-40B4-BE49-F238E27FC236}">
                <a16:creationId xmlns:a16="http://schemas.microsoft.com/office/drawing/2014/main" id="{433C1336-1250-5C48-A998-2F1DA19698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ndParaRPr>
          </a:p>
        </p:txBody>
      </p:sp>
      <p:sp>
        <p:nvSpPr>
          <p:cNvPr id="94212" name="灯片编号占位符 3">
            <a:extLst>
              <a:ext uri="{FF2B5EF4-FFF2-40B4-BE49-F238E27FC236}">
                <a16:creationId xmlns:a16="http://schemas.microsoft.com/office/drawing/2014/main" id="{8229C1E4-EB24-D242-9882-F3D15DA848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1185FDD-EFBD-B94D-AFA8-4E9588D47A9D}" type="slidenum">
              <a:rPr lang="zh-CN" altLang="en-US" smtClean="0">
                <a:latin typeface="Helvetica" pitchFamily="2" charset="0"/>
              </a:rPr>
              <a:pPr/>
              <a:t>75</a:t>
            </a:fld>
            <a:endParaRPr lang="en-US" altLang="zh-CN">
              <a:latin typeface="Helvetica" pitchFamily="2" charset="0"/>
            </a:endParaRPr>
          </a:p>
        </p:txBody>
      </p:sp>
    </p:spTree>
    <p:extLst>
      <p:ext uri="{BB962C8B-B14F-4D97-AF65-F5344CB8AC3E}">
        <p14:creationId xmlns:p14="http://schemas.microsoft.com/office/powerpoint/2010/main" val="18581032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E44DD0B0-3367-2D47-B6D8-CA5780145ED2}"/>
              </a:ext>
            </a:extLst>
          </p:cNvPr>
          <p:cNvSpPr>
            <a:spLocks noGrp="1" noRot="1" noChangeAspect="1" noChangeArrowheads="1" noTextEdit="1"/>
          </p:cNvSpPr>
          <p:nvPr>
            <p:ph type="sldImg"/>
          </p:nvPr>
        </p:nvSpPr>
        <p:spPr>
          <a:ln/>
        </p:spPr>
      </p:sp>
      <p:sp>
        <p:nvSpPr>
          <p:cNvPr id="94211" name="备注占位符 2">
            <a:extLst>
              <a:ext uri="{FF2B5EF4-FFF2-40B4-BE49-F238E27FC236}">
                <a16:creationId xmlns:a16="http://schemas.microsoft.com/office/drawing/2014/main" id="{433C1336-1250-5C48-A998-2F1DA19698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latin typeface="Times New Roman" panose="02020603050405020304" pitchFamily="18" charset="0"/>
            </a:endParaRPr>
          </a:p>
        </p:txBody>
      </p:sp>
      <p:sp>
        <p:nvSpPr>
          <p:cNvPr id="94212" name="灯片编号占位符 3">
            <a:extLst>
              <a:ext uri="{FF2B5EF4-FFF2-40B4-BE49-F238E27FC236}">
                <a16:creationId xmlns:a16="http://schemas.microsoft.com/office/drawing/2014/main" id="{8229C1E4-EB24-D242-9882-F3D15DA848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1185FDD-EFBD-B94D-AFA8-4E9588D47A9D}" type="slidenum">
              <a:rPr lang="zh-CN" altLang="en-US" smtClean="0">
                <a:latin typeface="Helvetica" pitchFamily="2" charset="0"/>
              </a:rPr>
              <a:pPr/>
              <a:t>76</a:t>
            </a:fld>
            <a:endParaRPr lang="en-US" altLang="zh-CN">
              <a:latin typeface="Helvetica" pitchFamily="2" charset="0"/>
            </a:endParaRPr>
          </a:p>
        </p:txBody>
      </p:sp>
    </p:spTree>
    <p:extLst>
      <p:ext uri="{BB962C8B-B14F-4D97-AF65-F5344CB8AC3E}">
        <p14:creationId xmlns:p14="http://schemas.microsoft.com/office/powerpoint/2010/main" val="272175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75A00842-D949-784E-8955-B16218A53A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CAF805-B643-D645-ACA4-D060083F77EF}" type="slidenum">
              <a:rPr lang="en-US" altLang="zh-CN" smtClean="0">
                <a:latin typeface="Times New Roman" panose="02020603050405020304" pitchFamily="18" charset="0"/>
              </a:rPr>
              <a:pPr/>
              <a:t>8</a:t>
            </a:fld>
            <a:endParaRPr lang="en-US" altLang="zh-CN">
              <a:latin typeface="Times New Roman" panose="02020603050405020304" pitchFamily="18" charset="0"/>
            </a:endParaRPr>
          </a:p>
        </p:txBody>
      </p:sp>
      <p:sp>
        <p:nvSpPr>
          <p:cNvPr id="22530" name="Rectangle 2">
            <a:extLst>
              <a:ext uri="{FF2B5EF4-FFF2-40B4-BE49-F238E27FC236}">
                <a16:creationId xmlns:a16="http://schemas.microsoft.com/office/drawing/2014/main" id="{86818C46-C698-074F-BCF1-23D79329A2FF}"/>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5959966A-5FF6-7741-9AAE-3EE9DC612F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1262743-E6CD-7541-A92D-D2DE22FB0EFD}"/>
              </a:ext>
            </a:extLst>
          </p:cNvPr>
          <p:cNvSpPr txBox="1">
            <a:spLocks noGrp="1" noChangeArrowheads="1"/>
          </p:cNvSpPr>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0" tIns="48329" rIns="96660" bIns="48329" anchor="b"/>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a:fld id="{02AAF7BF-B43B-BF41-849D-07E89C1A2C37}" type="slidenum">
              <a:rPr lang="zh-CN" altLang="en-US" sz="1300">
                <a:latin typeface="Times New Roman" panose="02020603050405020304" pitchFamily="18" charset="0"/>
              </a:rPr>
              <a:pPr algn="r"/>
              <a:t>9</a:t>
            </a:fld>
            <a:endParaRPr lang="en-US" altLang="zh-CN" sz="1300">
              <a:latin typeface="Times New Roman" panose="02020603050405020304" pitchFamily="18" charset="0"/>
            </a:endParaRPr>
          </a:p>
        </p:txBody>
      </p:sp>
      <p:sp>
        <p:nvSpPr>
          <p:cNvPr id="25602" name="Rectangle 2">
            <a:extLst>
              <a:ext uri="{FF2B5EF4-FFF2-40B4-BE49-F238E27FC236}">
                <a16:creationId xmlns:a16="http://schemas.microsoft.com/office/drawing/2014/main" id="{B10757EC-BA6A-144C-BDA9-5B51E02DE53A}"/>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2A06FAA6-9B22-3C49-8FA3-060C494599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dirty="0">
              <a:latin typeface="宋体" panose="02010600030101010101" pitchFamily="2" charset="-122"/>
            </a:endParaRPr>
          </a:p>
        </p:txBody>
      </p:sp>
    </p:spTree>
    <p:extLst>
      <p:ext uri="{BB962C8B-B14F-4D97-AF65-F5344CB8AC3E}">
        <p14:creationId xmlns:p14="http://schemas.microsoft.com/office/powerpoint/2010/main" val="410308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87B08A9-87FD-E249-92C3-A2E0877895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084CEFE-51C6-E34A-833A-074A87903E38}" type="slidenum">
              <a:rPr lang="en-US" altLang="zh-CN" smtClean="0">
                <a:latin typeface="Times New Roman" panose="02020603050405020304" pitchFamily="18" charset="0"/>
              </a:rPr>
              <a:pPr/>
              <a:t>10</a:t>
            </a:fld>
            <a:endParaRPr lang="en-US" altLang="zh-CN">
              <a:latin typeface="Times New Roman" panose="02020603050405020304" pitchFamily="18" charset="0"/>
            </a:endParaRPr>
          </a:p>
        </p:txBody>
      </p:sp>
      <p:sp>
        <p:nvSpPr>
          <p:cNvPr id="24578" name="Rectangle 2">
            <a:extLst>
              <a:ext uri="{FF2B5EF4-FFF2-40B4-BE49-F238E27FC236}">
                <a16:creationId xmlns:a16="http://schemas.microsoft.com/office/drawing/2014/main" id="{D5419DE0-A22D-174F-9F83-E276CBE160B1}"/>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5D872034-5A77-B44A-A2BF-8510991ADF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01625749-2ECA-1B4E-ACEC-AFA326F9A5C9}"/>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B442E499-DB94-7548-A4A0-9E291B5A241D}"/>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zh-CN" altLang="zh-CN"/>
            </a:p>
          </p:txBody>
        </p:sp>
        <p:sp>
          <p:nvSpPr>
            <p:cNvPr id="5" name="Rectangle 5">
              <a:extLst>
                <a:ext uri="{FF2B5EF4-FFF2-40B4-BE49-F238E27FC236}">
                  <a16:creationId xmlns:a16="http://schemas.microsoft.com/office/drawing/2014/main" id="{3C8F7919-10E5-A247-9B5F-AC367DB8AA56}"/>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zh-CN" altLang="zh-CN"/>
            </a:p>
          </p:txBody>
        </p:sp>
        <p:sp>
          <p:nvSpPr>
            <p:cNvPr id="6" name="Rectangle 6">
              <a:extLst>
                <a:ext uri="{FF2B5EF4-FFF2-40B4-BE49-F238E27FC236}">
                  <a16:creationId xmlns:a16="http://schemas.microsoft.com/office/drawing/2014/main" id="{FD23CA15-9486-B545-B61F-41056A3490A5}"/>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zh-CN" altLang="zh-CN"/>
            </a:p>
          </p:txBody>
        </p:sp>
      </p:grpSp>
      <p:sp>
        <p:nvSpPr>
          <p:cNvPr id="7" name="Text Box 7">
            <a:extLst>
              <a:ext uri="{FF2B5EF4-FFF2-40B4-BE49-F238E27FC236}">
                <a16:creationId xmlns:a16="http://schemas.microsoft.com/office/drawing/2014/main" id="{0F651DD3-FAD1-814B-97AB-FCA5A5FF4175}"/>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000" b="1">
                <a:solidFill>
                  <a:srgbClr val="336699"/>
                </a:solidFill>
                <a:latin typeface="Helvetica" pitchFamily="2" charset="0"/>
              </a:rPr>
              <a:t>Silberschatz, Galvin and Gagne ©2009</a:t>
            </a:r>
          </a:p>
        </p:txBody>
      </p:sp>
      <p:sp>
        <p:nvSpPr>
          <p:cNvPr id="8" name="Text Box 8">
            <a:extLst>
              <a:ext uri="{FF2B5EF4-FFF2-40B4-BE49-F238E27FC236}">
                <a16:creationId xmlns:a16="http://schemas.microsoft.com/office/drawing/2014/main" id="{304D15F9-42A0-8249-AE6E-18321E7F11F3}"/>
              </a:ext>
            </a:extLst>
          </p:cNvPr>
          <p:cNvSpPr txBox="1">
            <a:spLocks noChangeArrowheads="1"/>
          </p:cNvSpPr>
          <p:nvPr/>
        </p:nvSpPr>
        <p:spPr bwMode="auto">
          <a:xfrm>
            <a:off x="26988" y="6613525"/>
            <a:ext cx="2670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zh-CN" sz="1000" b="1">
                <a:solidFill>
                  <a:srgbClr val="336699"/>
                </a:solidFill>
                <a:latin typeface="Helvetica" pitchFamily="2" charset="0"/>
              </a:rPr>
              <a:t>Operating System Concepts – 8</a:t>
            </a:r>
            <a:r>
              <a:rPr lang="en-US" altLang="zh-CN" sz="1000" b="1" baseline="30000">
                <a:solidFill>
                  <a:srgbClr val="336699"/>
                </a:solidFill>
                <a:latin typeface="Helvetica" pitchFamily="2" charset="0"/>
              </a:rPr>
              <a:t>th</a:t>
            </a:r>
            <a:r>
              <a:rPr lang="en-US" altLang="zh-CN" sz="1000" b="1">
                <a:solidFill>
                  <a:srgbClr val="336699"/>
                </a:solidFill>
                <a:latin typeface="Helvetica" pitchFamily="2" charset="0"/>
              </a:rPr>
              <a:t> Edition,</a:t>
            </a:r>
          </a:p>
        </p:txBody>
      </p:sp>
      <p:pic>
        <p:nvPicPr>
          <p:cNvPr id="9" name="Picture 9" descr="dino_4">
            <a:extLst>
              <a:ext uri="{FF2B5EF4-FFF2-40B4-BE49-F238E27FC236}">
                <a16:creationId xmlns:a16="http://schemas.microsoft.com/office/drawing/2014/main" id="{6E560AC8-CADA-C24D-A351-54D63FBC6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1D7D453A-9099-4D44-BBF5-FEBB31B4B4BD}"/>
              </a:ext>
            </a:extLst>
          </p:cNvPr>
          <p:cNvSpPr>
            <a:spLocks noChangeArrowheads="1"/>
          </p:cNvSpPr>
          <p:nvPr/>
        </p:nvSpPr>
        <p:spPr bwMode="auto">
          <a:xfrm>
            <a:off x="324326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zh-CN" altLang="zh-CN"/>
          </a:p>
        </p:txBody>
      </p:sp>
      <p:sp>
        <p:nvSpPr>
          <p:cNvPr id="120834"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66824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632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546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97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1789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83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41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265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28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386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636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26F49ED1-89FC-104A-84D7-C128206C7C4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B6898A5D-0713-C649-B89B-FE5216FBD804}"/>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8" name="Rectangle 4">
            <a:extLst>
              <a:ext uri="{FF2B5EF4-FFF2-40B4-BE49-F238E27FC236}">
                <a16:creationId xmlns:a16="http://schemas.microsoft.com/office/drawing/2014/main" id="{FC7D6F5F-83D2-8748-BF43-125E9F0E9B0D}"/>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a:extLst>
              <a:ext uri="{FF2B5EF4-FFF2-40B4-BE49-F238E27FC236}">
                <a16:creationId xmlns:a16="http://schemas.microsoft.com/office/drawing/2014/main" id="{51A5B31A-6EC1-BC49-B12D-851000F6157B}"/>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zh-CN" altLang="zh-CN" sz="2400">
              <a:latin typeface="Times New Roman" panose="02020603050405020304" pitchFamily="18" charset="0"/>
            </a:endParaRPr>
          </a:p>
        </p:txBody>
      </p:sp>
      <p:sp>
        <p:nvSpPr>
          <p:cNvPr id="1030" name="Line 6">
            <a:extLst>
              <a:ext uri="{FF2B5EF4-FFF2-40B4-BE49-F238E27FC236}">
                <a16:creationId xmlns:a16="http://schemas.microsoft.com/office/drawing/2014/main" id="{92CA30BC-B032-DF40-B464-A69ED8593B14}"/>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a:extLst>
              <a:ext uri="{FF2B5EF4-FFF2-40B4-BE49-F238E27FC236}">
                <a16:creationId xmlns:a16="http://schemas.microsoft.com/office/drawing/2014/main" id="{76B05D81-95B0-2D41-B4B9-CEE3DA10A70A}"/>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zh-CN" altLang="zh-CN" sz="2400">
              <a:latin typeface="Times New Roman" panose="02020603050405020304" pitchFamily="18" charset="0"/>
            </a:endParaRPr>
          </a:p>
        </p:txBody>
      </p:sp>
      <p:sp>
        <p:nvSpPr>
          <p:cNvPr id="1032" name="Rectangle 8">
            <a:extLst>
              <a:ext uri="{FF2B5EF4-FFF2-40B4-BE49-F238E27FC236}">
                <a16:creationId xmlns:a16="http://schemas.microsoft.com/office/drawing/2014/main" id="{E85FD4BA-4035-924D-AAAA-946FEB0E1937}"/>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zh-CN" altLang="zh-CN" sz="2400">
              <a:latin typeface="Times New Roman" panose="02020603050405020304" pitchFamily="18" charset="0"/>
            </a:endParaRPr>
          </a:p>
        </p:txBody>
      </p:sp>
      <p:sp>
        <p:nvSpPr>
          <p:cNvPr id="119817" name="Text Box 9">
            <a:extLst>
              <a:ext uri="{FF2B5EF4-FFF2-40B4-BE49-F238E27FC236}">
                <a16:creationId xmlns:a16="http://schemas.microsoft.com/office/drawing/2014/main" id="{39808205-7355-B043-BFED-E440398D46EC}"/>
              </a:ext>
            </a:extLst>
          </p:cNvPr>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000" b="1">
                <a:solidFill>
                  <a:srgbClr val="006699"/>
                </a:solidFill>
                <a:latin typeface="Helvetica" pitchFamily="2" charset="0"/>
              </a:rPr>
              <a:t>7.</a:t>
            </a:r>
            <a:fld id="{FE97D104-B69D-404E-87D2-CBEA7D41B037}" type="slidenum">
              <a:rPr lang="en-US" altLang="zh-CN" sz="1000" b="1" smtClean="0">
                <a:solidFill>
                  <a:srgbClr val="006699"/>
                </a:solidFill>
                <a:latin typeface="Helvetica" pitchFamily="2" charset="0"/>
              </a:rPr>
              <a:pPr algn="ctr">
                <a:spcBef>
                  <a:spcPct val="50000"/>
                </a:spcBef>
                <a:defRPr/>
              </a:pPr>
              <a:t>‹#›</a:t>
            </a:fld>
            <a:endParaRPr lang="en-US" altLang="zh-CN"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8FEAC94D-A23B-384E-AA29-B70276BCA05E}"/>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000" b="1">
                <a:solidFill>
                  <a:srgbClr val="006699"/>
                </a:solidFill>
                <a:latin typeface="Helvetica" pitchFamily="2" charset="0"/>
              </a:rPr>
              <a:t>Silberschatz, Galvin and Gagne ©2009</a:t>
            </a:r>
          </a:p>
        </p:txBody>
      </p:sp>
      <p:sp>
        <p:nvSpPr>
          <p:cNvPr id="1035" name="Text Box 11">
            <a:extLst>
              <a:ext uri="{FF2B5EF4-FFF2-40B4-BE49-F238E27FC236}">
                <a16:creationId xmlns:a16="http://schemas.microsoft.com/office/drawing/2014/main" id="{7BD44BC0-1F67-C942-9C31-65C6AC5F663C}"/>
              </a:ext>
            </a:extLst>
          </p:cNvPr>
          <p:cNvSpPr txBox="1">
            <a:spLocks noChangeArrowheads="1"/>
          </p:cNvSpPr>
          <p:nvPr/>
        </p:nvSpPr>
        <p:spPr bwMode="auto">
          <a:xfrm>
            <a:off x="185738" y="6621463"/>
            <a:ext cx="2635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zh-CN" sz="1000" b="1">
                <a:solidFill>
                  <a:srgbClr val="006699"/>
                </a:solidFill>
                <a:latin typeface="Helvetica" pitchFamily="2" charset="0"/>
              </a:rPr>
              <a:t>Operating System Concepts – 8</a:t>
            </a:r>
            <a:r>
              <a:rPr lang="en-US" altLang="zh-CN" sz="1000" b="1" baseline="30000">
                <a:solidFill>
                  <a:srgbClr val="006699"/>
                </a:solidFill>
                <a:latin typeface="Helvetica" pitchFamily="2" charset="0"/>
              </a:rPr>
              <a:t>th</a:t>
            </a:r>
            <a:r>
              <a:rPr lang="en-US" altLang="zh-CN" sz="1000" b="1">
                <a:solidFill>
                  <a:srgbClr val="006699"/>
                </a:solidFill>
                <a:latin typeface="Helvetica" pitchFamily="2" charset="0"/>
              </a:rPr>
              <a:t> Edition</a:t>
            </a:r>
          </a:p>
        </p:txBody>
      </p:sp>
      <p:pic>
        <p:nvPicPr>
          <p:cNvPr id="1036" name="Picture 12" descr="dino_6">
            <a:extLst>
              <a:ext uri="{FF2B5EF4-FFF2-40B4-BE49-F238E27FC236}">
                <a16:creationId xmlns:a16="http://schemas.microsoft.com/office/drawing/2014/main" id="{637BC54E-A605-B343-8BF5-062680E3A51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5"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j-cs"/>
        </a:defRPr>
      </a:lvl1pPr>
      <a:lvl2pPr algn="ctr" rtl="0" eaLnBrk="0" fontAlgn="base" hangingPunct="0">
        <a:spcBef>
          <a:spcPct val="0"/>
        </a:spcBef>
        <a:spcAft>
          <a:spcPct val="0"/>
        </a:spcAft>
        <a:defRPr sz="3200" b="1">
          <a:solidFill>
            <a:srgbClr val="006699"/>
          </a:solidFill>
          <a:latin typeface="Arial" charset="0"/>
          <a:ea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n-lt"/>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20.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0.emf"/><Relationship Id="rId4" Type="http://schemas.openxmlformats.org/officeDocument/2006/relationships/image" Target="../media/image11.png"/><Relationship Id="rId9"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059E78A7-0DC6-EE41-937B-2129EAE16F8D}"/>
              </a:ext>
            </a:extLst>
          </p:cNvPr>
          <p:cNvSpPr>
            <a:spLocks noGrp="1" noChangeArrowheads="1"/>
          </p:cNvSpPr>
          <p:nvPr>
            <p:ph type="ctrTitle"/>
          </p:nvPr>
        </p:nvSpPr>
        <p:spPr/>
        <p:txBody>
          <a:bodyPr/>
          <a:lstStyle/>
          <a:p>
            <a:pPr eaLnBrk="1" hangingPunct="1"/>
            <a:r>
              <a:rPr lang="en-US" altLang="zh-CN"/>
              <a:t>Chapter 8:  Main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D7C167FF-1BBE-3844-B640-85C75EFD91EF}"/>
              </a:ext>
            </a:extLst>
          </p:cNvPr>
          <p:cNvSpPr>
            <a:spLocks noGrp="1" noChangeArrowheads="1"/>
          </p:cNvSpPr>
          <p:nvPr>
            <p:ph type="title"/>
          </p:nvPr>
        </p:nvSpPr>
        <p:spPr/>
        <p:txBody>
          <a:bodyPr/>
          <a:lstStyle/>
          <a:p>
            <a:pPr eaLnBrk="1" hangingPunct="1"/>
            <a:r>
              <a:rPr lang="en-US" altLang="zh-CN"/>
              <a:t>Review</a:t>
            </a:r>
          </a:p>
        </p:txBody>
      </p:sp>
      <p:sp>
        <p:nvSpPr>
          <p:cNvPr id="5" name="Rectangle 3">
            <a:extLst>
              <a:ext uri="{FF2B5EF4-FFF2-40B4-BE49-F238E27FC236}">
                <a16:creationId xmlns:a16="http://schemas.microsoft.com/office/drawing/2014/main" id="{F4A503AB-BBA3-6C43-B3AB-88A0244AC18A}"/>
              </a:ext>
            </a:extLst>
          </p:cNvPr>
          <p:cNvSpPr txBox="1">
            <a:spLocks noChangeArrowheads="1"/>
          </p:cNvSpPr>
          <p:nvPr/>
        </p:nvSpPr>
        <p:spPr bwMode="auto">
          <a:xfrm>
            <a:off x="627062" y="912813"/>
            <a:ext cx="8059737"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zh-CN" altLang="en-US" sz="2000" u="sng" dirty="0">
                <a:latin typeface="Heiti SC Medium" pitchFamily="2" charset="-128"/>
                <a:ea typeface="Heiti SC Medium" pitchFamily="2" charset="-128"/>
              </a:rPr>
              <a:t>虚拟页式存储管理</a:t>
            </a:r>
            <a:r>
              <a:rPr lang="zh-CN" altLang="en-US" sz="2000" dirty="0">
                <a:latin typeface="Heiti SC Medium" pitchFamily="2" charset="-128"/>
                <a:ea typeface="Heiti SC Medium" pitchFamily="2" charset="-128"/>
              </a:rPr>
              <a:t>基本思想</a:t>
            </a:r>
            <a:endParaRPr lang="en-US" altLang="zh-CN" sz="2000"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进程开始之前，不是装入全部页面，而是装入一个或者零个页面</a:t>
            </a:r>
            <a:endParaRPr lang="en-US" altLang="zh-CN" sz="2000"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之后，根据进程运行的需要，动态装入其他页面（</a:t>
            </a:r>
            <a:r>
              <a:rPr lang="en-US" altLang="zh-CN" sz="2000" dirty="0"/>
              <a:t>Demand</a:t>
            </a:r>
            <a:r>
              <a:rPr lang="zh-CN" altLang="en-US" sz="2000" dirty="0"/>
              <a:t> </a:t>
            </a:r>
            <a:r>
              <a:rPr lang="en-US" altLang="zh-CN" sz="2000" dirty="0"/>
              <a:t>paging</a:t>
            </a:r>
            <a:r>
              <a:rPr lang="zh-CN" altLang="en-US" sz="2000" dirty="0">
                <a:latin typeface="Heiti SC Medium" pitchFamily="2" charset="-128"/>
                <a:ea typeface="Heiti SC Medium" pitchFamily="2" charset="-128"/>
              </a:rPr>
              <a:t>）</a:t>
            </a:r>
            <a:endParaRPr lang="en-US" altLang="zh-CN" sz="2000"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当内存空间已满，而又需要装入新的页面时，则根据某种算法置换内存中的某个页面，以便装入新的页面</a:t>
            </a:r>
            <a:r>
              <a:rPr lang="en-US" altLang="zh-CN" sz="2000" dirty="0">
                <a:latin typeface="Heiti SC Medium" pitchFamily="2" charset="-128"/>
                <a:ea typeface="Heiti SC Medium" pitchFamily="2" charset="-128"/>
              </a:rPr>
              <a:t>(</a:t>
            </a:r>
            <a:r>
              <a:rPr lang="en-US" altLang="zh-CN" sz="2000" dirty="0"/>
              <a:t>Page Replacement</a:t>
            </a:r>
            <a:r>
              <a:rPr lang="en-US" altLang="zh-CN" sz="2000" dirty="0">
                <a:latin typeface="Heiti SC Medium" pitchFamily="2" charset="-128"/>
                <a:ea typeface="Heiti SC Medium" pitchFamily="2" charset="-128"/>
              </a:rPr>
              <a:t>)</a:t>
            </a:r>
            <a:endParaRPr lang="zh-CN" altLang="en-US" sz="2000" dirty="0">
              <a:latin typeface="Heiti SC Medium" pitchFamily="2" charset="-128"/>
              <a:ea typeface="Heiti SC Medium" pitchFamily="2" charset="-128"/>
            </a:endParaRPr>
          </a:p>
          <a:p>
            <a:pPr marL="0" indent="0">
              <a:buNone/>
              <a:defRPr/>
            </a:pPr>
            <a:endParaRPr lang="en-US" altLang="zh-CN" sz="2000" kern="0" dirty="0">
              <a:latin typeface="+mn-ea"/>
              <a:ea typeface="+mn-ea"/>
            </a:endParaRPr>
          </a:p>
          <a:p>
            <a:pPr>
              <a:defRPr/>
            </a:pPr>
            <a:r>
              <a:rPr lang="en-US" altLang="zh-CN" sz="2000" kern="0" dirty="0">
                <a:latin typeface="+mn-ea"/>
                <a:ea typeface="+mn-ea"/>
              </a:rPr>
              <a:t>Demand</a:t>
            </a:r>
            <a:r>
              <a:rPr lang="zh-CN" altLang="en-US" sz="2000" kern="0" dirty="0">
                <a:latin typeface="+mn-ea"/>
                <a:ea typeface="+mn-ea"/>
              </a:rPr>
              <a:t> </a:t>
            </a:r>
            <a:r>
              <a:rPr lang="en-US" altLang="zh-CN" sz="2000" kern="0" dirty="0">
                <a:latin typeface="+mn-ea"/>
                <a:ea typeface="+mn-ea"/>
              </a:rPr>
              <a:t>Paging</a:t>
            </a:r>
            <a:r>
              <a:rPr lang="zh-CN" altLang="en-US" sz="2000" kern="0" dirty="0">
                <a:latin typeface="+mn-ea"/>
                <a:ea typeface="+mn-ea"/>
              </a:rPr>
              <a:t> </a:t>
            </a:r>
            <a:r>
              <a:rPr lang="zh-CN" altLang="en-US" sz="2000" kern="0" dirty="0">
                <a:latin typeface="Heiti SC Medium" pitchFamily="2" charset="-128"/>
                <a:ea typeface="Heiti SC Medium" pitchFamily="2" charset="-128"/>
              </a:rPr>
              <a:t>（请求调页）</a:t>
            </a:r>
            <a:endParaRPr lang="en-US" altLang="zh-CN" sz="2000" kern="0" dirty="0">
              <a:latin typeface="Heiti SC Medium" pitchFamily="2" charset="-128"/>
              <a:ea typeface="Heiti SC Medium" pitchFamily="2" charset="-128"/>
            </a:endParaRPr>
          </a:p>
          <a:p>
            <a:pPr lvl="1">
              <a:defRPr/>
            </a:pPr>
            <a:r>
              <a:rPr lang="en-US" altLang="zh-CN" sz="2000" dirty="0">
                <a:solidFill>
                  <a:srgbClr val="C00000"/>
                </a:solidFill>
                <a:sym typeface="Symbol" pitchFamily="2" charset="2"/>
              </a:rPr>
              <a:t>Demand paging= paging + page fault + page replacement </a:t>
            </a:r>
            <a:endParaRPr lang="en-US" altLang="zh-CN" sz="2000" kern="0" dirty="0">
              <a:latin typeface="Heiti SC Medium" pitchFamily="2" charset="-128"/>
              <a:ea typeface="Heiti SC Medium" pitchFamily="2" charset="-128"/>
            </a:endParaRPr>
          </a:p>
          <a:p>
            <a:pPr lvl="1">
              <a:defRPr/>
            </a:pPr>
            <a:r>
              <a:rPr lang="zh-CN" altLang="en-US" sz="2000" kern="0" dirty="0">
                <a:latin typeface="Heiti SC Medium" pitchFamily="2" charset="-128"/>
                <a:ea typeface="Heiti SC Medium" pitchFamily="2" charset="-128"/>
              </a:rPr>
              <a:t>硬件支持</a:t>
            </a:r>
            <a:endParaRPr lang="en-US" altLang="zh-CN" sz="2000" kern="0" dirty="0">
              <a:latin typeface="Heiti SC Medium" pitchFamily="2" charset="-128"/>
              <a:ea typeface="Heiti SC Medium" pitchFamily="2" charset="-128"/>
            </a:endParaRPr>
          </a:p>
          <a:p>
            <a:pPr lvl="2">
              <a:defRPr/>
            </a:pPr>
            <a:r>
              <a:rPr lang="zh-CN" altLang="en-US" sz="1800" kern="0" dirty="0">
                <a:latin typeface="Heiti SC Medium" pitchFamily="2" charset="-128"/>
                <a:ea typeface="Heiti SC Medium" pitchFamily="2" charset="-128"/>
              </a:rPr>
              <a:t> 页表结构</a:t>
            </a:r>
            <a:endParaRPr lang="en-US" altLang="zh-CN" sz="1800" kern="0" dirty="0">
              <a:latin typeface="Heiti SC Medium" pitchFamily="2" charset="-128"/>
              <a:ea typeface="Heiti SC Medium" pitchFamily="2" charset="-128"/>
            </a:endParaRPr>
          </a:p>
          <a:p>
            <a:pPr lvl="2">
              <a:defRPr/>
            </a:pPr>
            <a:endParaRPr lang="en-US" altLang="zh-CN" sz="1800" kern="0" dirty="0">
              <a:latin typeface="Heiti SC Medium" pitchFamily="2" charset="-128"/>
              <a:ea typeface="Heiti SC Medium" pitchFamily="2" charset="-128"/>
            </a:endParaRPr>
          </a:p>
          <a:p>
            <a:pPr lvl="2">
              <a:defRPr/>
            </a:pPr>
            <a:r>
              <a:rPr lang="zh-CN" altLang="en-US" sz="1800" kern="0" dirty="0">
                <a:latin typeface="Heiti SC Medium" pitchFamily="2" charset="-128"/>
                <a:ea typeface="Heiti SC Medium" pitchFamily="2" charset="-128"/>
              </a:rPr>
              <a:t> 缺页中断</a:t>
            </a:r>
            <a:endParaRPr lang="en-US" altLang="zh-CN" sz="1800" kern="0" dirty="0">
              <a:latin typeface="Heiti SC Medium" pitchFamily="2" charset="-128"/>
              <a:ea typeface="Heiti SC Medium" pitchFamily="2" charset="-128"/>
            </a:endParaRPr>
          </a:p>
          <a:p>
            <a:pPr lvl="2">
              <a:defRPr/>
            </a:pPr>
            <a:r>
              <a:rPr lang="zh-CN" altLang="en-US" sz="1800" kern="0" dirty="0">
                <a:latin typeface="Heiti SC Medium" pitchFamily="2" charset="-128"/>
                <a:ea typeface="Heiti SC Medium" pitchFamily="2" charset="-128"/>
              </a:rPr>
              <a:t> 地址转换</a:t>
            </a:r>
            <a:endParaRPr lang="en-US" altLang="zh-CN" sz="1800" kern="0" dirty="0">
              <a:latin typeface="Heiti SC Medium" pitchFamily="2" charset="-128"/>
              <a:ea typeface="Heiti SC Medium" pitchFamily="2" charset="-128"/>
            </a:endParaRPr>
          </a:p>
          <a:p>
            <a:pPr marL="857250" lvl="2" indent="0">
              <a:buNone/>
              <a:defRPr/>
            </a:pPr>
            <a:endParaRPr lang="en-US" altLang="zh-CN" sz="1800" kern="0" dirty="0">
              <a:latin typeface="Heiti SC Medium" pitchFamily="2" charset="-128"/>
              <a:ea typeface="Heiti SC Medium" pitchFamily="2" charset="-128"/>
            </a:endParaRPr>
          </a:p>
          <a:p>
            <a:pPr lvl="1">
              <a:defRPr/>
            </a:pPr>
            <a:endParaRPr lang="en-US" altLang="zh-CN" kern="0" dirty="0">
              <a:latin typeface="Heiti SC Medium" pitchFamily="2" charset="-128"/>
              <a:ea typeface="Heiti SC Medium" pitchFamily="2" charset="-128"/>
            </a:endParaRPr>
          </a:p>
        </p:txBody>
      </p:sp>
      <p:pic>
        <p:nvPicPr>
          <p:cNvPr id="23555" name="图片 1">
            <a:extLst>
              <a:ext uri="{FF2B5EF4-FFF2-40B4-BE49-F238E27FC236}">
                <a16:creationId xmlns:a16="http://schemas.microsoft.com/office/drawing/2014/main" id="{D3197742-3E25-1C41-AF6D-A68B7964A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806" y="5131622"/>
            <a:ext cx="5168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D7C167FF-1BBE-3844-B640-85C75EFD91EF}"/>
              </a:ext>
            </a:extLst>
          </p:cNvPr>
          <p:cNvSpPr>
            <a:spLocks noGrp="1" noChangeArrowheads="1"/>
          </p:cNvSpPr>
          <p:nvPr>
            <p:ph type="title"/>
          </p:nvPr>
        </p:nvSpPr>
        <p:spPr/>
        <p:txBody>
          <a:bodyPr/>
          <a:lstStyle/>
          <a:p>
            <a:pPr eaLnBrk="1" hangingPunct="1"/>
            <a:r>
              <a:rPr lang="en-US" altLang="zh-CN"/>
              <a:t>Review</a:t>
            </a:r>
          </a:p>
        </p:txBody>
      </p:sp>
      <p:sp>
        <p:nvSpPr>
          <p:cNvPr id="5" name="Rectangle 3">
            <a:extLst>
              <a:ext uri="{FF2B5EF4-FFF2-40B4-BE49-F238E27FC236}">
                <a16:creationId xmlns:a16="http://schemas.microsoft.com/office/drawing/2014/main" id="{F4A503AB-BBA3-6C43-B3AB-88A0244AC18A}"/>
              </a:ext>
            </a:extLst>
          </p:cNvPr>
          <p:cNvSpPr txBox="1">
            <a:spLocks noChangeArrowheads="1"/>
          </p:cNvSpPr>
          <p:nvPr/>
        </p:nvSpPr>
        <p:spPr bwMode="auto">
          <a:xfrm>
            <a:off x="627062" y="912813"/>
            <a:ext cx="8059737"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lvl="1" indent="-342900">
              <a:buClr>
                <a:srgbClr val="993300"/>
              </a:buClr>
              <a:buSzPct val="90000"/>
              <a:buFont typeface="Monotype Sorts" pitchFamily="2" charset="2"/>
              <a:buChar char="n"/>
              <a:defRPr/>
            </a:pPr>
            <a:r>
              <a:rPr lang="en-US" altLang="zh-CN" sz="2000" kern="0" dirty="0">
                <a:latin typeface="+mn-ea"/>
                <a:ea typeface="+mn-ea"/>
              </a:rPr>
              <a:t>Page</a:t>
            </a:r>
            <a:r>
              <a:rPr lang="zh-CN" altLang="en-US" sz="2000" kern="0" dirty="0">
                <a:latin typeface="+mn-ea"/>
                <a:ea typeface="+mn-ea"/>
              </a:rPr>
              <a:t> </a:t>
            </a:r>
            <a:r>
              <a:rPr lang="en-US" altLang="zh-CN" sz="2000" kern="0" dirty="0">
                <a:latin typeface="+mn-ea"/>
                <a:ea typeface="+mn-ea"/>
              </a:rPr>
              <a:t>Fault</a:t>
            </a:r>
          </a:p>
          <a:p>
            <a:pPr lvl="1">
              <a:defRPr/>
            </a:pPr>
            <a:r>
              <a:rPr lang="zh-CN" altLang="en-US" sz="2000" kern="0" dirty="0">
                <a:latin typeface="Heiti SC Medium" pitchFamily="2" charset="-128"/>
                <a:ea typeface="Heiti SC Medium" pitchFamily="2" charset="-128"/>
                <a:sym typeface="Symbol" pitchFamily="2" charset="2"/>
              </a:rPr>
              <a:t>产生原因</a:t>
            </a:r>
            <a:endParaRPr lang="en-US" altLang="zh-CN" sz="2000" kern="0" dirty="0">
              <a:latin typeface="Heiti SC Medium" pitchFamily="2" charset="-128"/>
              <a:ea typeface="Heiti SC Medium" pitchFamily="2" charset="-128"/>
              <a:sym typeface="Symbol" pitchFamily="2" charset="2"/>
            </a:endParaRPr>
          </a:p>
          <a:p>
            <a:pPr lvl="2">
              <a:defRPr/>
            </a:pPr>
            <a:r>
              <a:rPr lang="zh-CN" altLang="en-US" sz="1800" kern="0" dirty="0">
                <a:latin typeface="Heiti SC Medium" pitchFamily="2" charset="-128"/>
                <a:ea typeface="Heiti SC Medium" pitchFamily="2" charset="-128"/>
                <a:sym typeface="Symbol" pitchFamily="2" charset="2"/>
              </a:rPr>
              <a:t>所访问的虚拟页面没有调入物理内存（缺页异常</a:t>
            </a:r>
            <a:r>
              <a:rPr lang="zh-CN" altLang="en-US" sz="2000" dirty="0">
                <a:latin typeface="Heiti SC Medium" pitchFamily="2" charset="-128"/>
                <a:ea typeface="Heiti SC Medium" pitchFamily="2" charset="-128"/>
                <a:sym typeface="Symbol" pitchFamily="2" charset="2"/>
              </a:rPr>
              <a:t>）</a:t>
            </a:r>
            <a:endParaRPr lang="en-US" altLang="zh-CN" sz="2000" dirty="0">
              <a:latin typeface="Heiti SC Medium" pitchFamily="2" charset="-128"/>
              <a:ea typeface="Heiti SC Medium" pitchFamily="2" charset="-128"/>
              <a:sym typeface="Symbol" pitchFamily="2" charset="2"/>
            </a:endParaRPr>
          </a:p>
          <a:p>
            <a:pPr lvl="2">
              <a:defRPr/>
            </a:pPr>
            <a:r>
              <a:rPr lang="zh-CN" altLang="en-US" sz="1800" kern="0" dirty="0">
                <a:latin typeface="Heiti SC Medium" pitchFamily="2" charset="-128"/>
                <a:ea typeface="Heiti SC Medium" pitchFamily="2" charset="-128"/>
                <a:sym typeface="Symbol" pitchFamily="2" charset="2"/>
              </a:rPr>
              <a:t>页面访问违反权限（读</a:t>
            </a:r>
            <a:r>
              <a:rPr lang="en-US" altLang="zh-CN" sz="1800" kern="0" dirty="0">
                <a:latin typeface="Heiti SC Medium" pitchFamily="2" charset="-128"/>
                <a:ea typeface="Heiti SC Medium" pitchFamily="2" charset="-128"/>
                <a:sym typeface="Symbol" pitchFamily="2" charset="2"/>
              </a:rPr>
              <a:t>/</a:t>
            </a:r>
            <a:r>
              <a:rPr lang="zh-CN" altLang="en-US" sz="1800" kern="0" dirty="0">
                <a:latin typeface="Heiti SC Medium" pitchFamily="2" charset="-128"/>
                <a:ea typeface="Heiti SC Medium" pitchFamily="2" charset="-128"/>
                <a:sym typeface="Symbol" pitchFamily="2" charset="2"/>
              </a:rPr>
              <a:t>写，用户</a:t>
            </a:r>
            <a:r>
              <a:rPr lang="en-US" altLang="zh-CN" sz="1800" kern="0" dirty="0">
                <a:latin typeface="Heiti SC Medium" pitchFamily="2" charset="-128"/>
                <a:ea typeface="Heiti SC Medium" pitchFamily="2" charset="-128"/>
                <a:sym typeface="Symbol" pitchFamily="2" charset="2"/>
              </a:rPr>
              <a:t>/</a:t>
            </a:r>
            <a:r>
              <a:rPr lang="zh-CN" altLang="en-US" sz="1800" kern="0" dirty="0">
                <a:latin typeface="Heiti SC Medium" pitchFamily="2" charset="-128"/>
                <a:ea typeface="Heiti SC Medium" pitchFamily="2" charset="-128"/>
                <a:sym typeface="Symbol" pitchFamily="2" charset="2"/>
              </a:rPr>
              <a:t>内核）</a:t>
            </a:r>
            <a:endParaRPr lang="en-US" altLang="zh-CN" sz="1800" kern="0" dirty="0">
              <a:latin typeface="Heiti SC Medium" pitchFamily="2" charset="-128"/>
              <a:ea typeface="Heiti SC Medium" pitchFamily="2" charset="-128"/>
              <a:sym typeface="Symbol" pitchFamily="2" charset="2"/>
            </a:endParaRPr>
          </a:p>
          <a:p>
            <a:pPr lvl="2">
              <a:defRPr/>
            </a:pPr>
            <a:r>
              <a:rPr lang="zh-CN" altLang="en-US" sz="1800" kern="0" dirty="0">
                <a:latin typeface="Heiti SC Medium" pitchFamily="2" charset="-128"/>
                <a:ea typeface="Heiti SC Medium" pitchFamily="2" charset="-128"/>
                <a:sym typeface="Symbol" pitchFamily="2" charset="2"/>
              </a:rPr>
              <a:t>错误的访问地址</a:t>
            </a:r>
            <a:endParaRPr lang="en-US" altLang="zh-CN" sz="1800" kern="0" dirty="0">
              <a:latin typeface="Heiti SC Medium" pitchFamily="2" charset="-128"/>
              <a:ea typeface="Heiti SC Medium" pitchFamily="2" charset="-128"/>
              <a:sym typeface="Symbol" pitchFamily="2" charset="2"/>
            </a:endParaRPr>
          </a:p>
          <a:p>
            <a:pPr lvl="1">
              <a:defRPr/>
            </a:pPr>
            <a:r>
              <a:rPr lang="en-US" altLang="zh-CN" sz="2000" kern="0" dirty="0">
                <a:latin typeface="+mn-ea"/>
                <a:ea typeface="+mn-ea"/>
              </a:rPr>
              <a:t>Performance of Demand Paging</a:t>
            </a:r>
          </a:p>
          <a:p>
            <a:pPr lvl="2">
              <a:defRPr/>
            </a:pPr>
            <a:r>
              <a:rPr lang="en-US" altLang="zh-CN" sz="2000" dirty="0">
                <a:sym typeface="Symbol" pitchFamily="2" charset="2"/>
              </a:rPr>
              <a:t>Effective Access Time (EAT)</a:t>
            </a:r>
            <a:r>
              <a:rPr lang="zh-CN" altLang="en-US" sz="2000" dirty="0">
                <a:sym typeface="Symbol" pitchFamily="2" charset="2"/>
              </a:rPr>
              <a:t> </a:t>
            </a:r>
            <a:r>
              <a:rPr lang="zh-CN" altLang="en-US" sz="2000" dirty="0">
                <a:latin typeface="黑体" panose="02010609060101010101" pitchFamily="49" charset="-122"/>
                <a:ea typeface="黑体" panose="02010609060101010101" pitchFamily="49" charset="-122"/>
              </a:rPr>
              <a:t>有效访问时间</a:t>
            </a:r>
            <a:endParaRPr lang="en-US" altLang="zh-CN" sz="2000" dirty="0">
              <a:sym typeface="Symbol" pitchFamily="2" charset="2"/>
            </a:endParaRPr>
          </a:p>
          <a:p>
            <a:pPr>
              <a:buNone/>
              <a:tabLst>
                <a:tab pos="2165350" algn="l"/>
                <a:tab pos="2857500" algn="l"/>
              </a:tabLst>
            </a:pPr>
            <a:r>
              <a:rPr lang="en-US" altLang="zh-CN" sz="1800" dirty="0">
                <a:sym typeface="Symbol" pitchFamily="2" charset="2"/>
              </a:rPr>
              <a:t>		EAT = (1 – </a:t>
            </a:r>
            <a:r>
              <a:rPr lang="en-US" altLang="zh-CN" sz="1800" i="1" dirty="0">
                <a:sym typeface="Symbol" pitchFamily="2" charset="2"/>
              </a:rPr>
              <a:t>p</a:t>
            </a:r>
            <a:r>
              <a:rPr lang="en-US" altLang="zh-CN" sz="1800" dirty="0">
                <a:sym typeface="Symbol" pitchFamily="2" charset="2"/>
              </a:rPr>
              <a:t>) x memory access</a:t>
            </a:r>
          </a:p>
          <a:p>
            <a:pPr>
              <a:buNone/>
              <a:tabLst>
                <a:tab pos="2165350" algn="l"/>
                <a:tab pos="2857500" algn="l"/>
              </a:tabLst>
            </a:pPr>
            <a:r>
              <a:rPr lang="en-US" altLang="zh-CN" sz="1800" dirty="0">
                <a:sym typeface="Symbol" pitchFamily="2" charset="2"/>
              </a:rPr>
              <a:t>			+ </a:t>
            </a:r>
            <a:r>
              <a:rPr lang="en-US" altLang="zh-CN" sz="1800" i="1" dirty="0">
                <a:sym typeface="Symbol" pitchFamily="2" charset="2"/>
              </a:rPr>
              <a:t>p</a:t>
            </a:r>
            <a:r>
              <a:rPr lang="en-US" altLang="zh-CN" sz="1800" dirty="0">
                <a:sym typeface="Symbol" pitchFamily="2" charset="2"/>
              </a:rPr>
              <a:t> (page fault overhead</a:t>
            </a:r>
          </a:p>
          <a:p>
            <a:pPr>
              <a:buNone/>
              <a:tabLst>
                <a:tab pos="2165350" algn="l"/>
                <a:tab pos="2857500" algn="l"/>
              </a:tabLst>
            </a:pPr>
            <a:r>
              <a:rPr lang="en-US" altLang="zh-CN" sz="1800" dirty="0">
                <a:sym typeface="Symbol" pitchFamily="2" charset="2"/>
              </a:rPr>
              <a:t>			           + swap page out</a:t>
            </a:r>
          </a:p>
          <a:p>
            <a:pPr>
              <a:buNone/>
              <a:tabLst>
                <a:tab pos="2165350" algn="l"/>
                <a:tab pos="2857500" algn="l"/>
              </a:tabLst>
            </a:pPr>
            <a:r>
              <a:rPr lang="en-US" altLang="zh-CN" sz="1800" dirty="0">
                <a:sym typeface="Symbol" pitchFamily="2" charset="2"/>
              </a:rPr>
              <a:t>			           + swap page in</a:t>
            </a:r>
          </a:p>
          <a:p>
            <a:pPr>
              <a:buNone/>
              <a:tabLst>
                <a:tab pos="2165350" algn="l"/>
                <a:tab pos="2857500" algn="l"/>
              </a:tabLst>
            </a:pPr>
            <a:r>
              <a:rPr lang="en-US" altLang="zh-CN" sz="1800" dirty="0">
                <a:sym typeface="Symbol" pitchFamily="2" charset="2"/>
              </a:rPr>
              <a:t>			           + restart overhead)</a:t>
            </a:r>
          </a:p>
          <a:p>
            <a:pPr lvl="2">
              <a:defRPr/>
            </a:pPr>
            <a:endParaRPr lang="en-US" altLang="zh-CN" sz="2000" kern="0" dirty="0">
              <a:latin typeface="+mn-ea"/>
              <a:ea typeface="+mn-ea"/>
              <a:sym typeface="Symbol" pitchFamily="2" charset="2"/>
            </a:endParaRPr>
          </a:p>
          <a:p>
            <a:pPr lvl="2">
              <a:defRPr/>
            </a:pPr>
            <a:endParaRPr lang="en-US" altLang="zh-CN" sz="2000" dirty="0"/>
          </a:p>
          <a:p>
            <a:pPr lvl="1">
              <a:defRPr/>
            </a:pPr>
            <a:endParaRPr lang="en-US" altLang="zh-CN" kern="0" dirty="0">
              <a:latin typeface="Heiti SC Medium" pitchFamily="2" charset="-128"/>
              <a:ea typeface="Heiti SC Medium" pitchFamily="2" charset="-128"/>
            </a:endParaRPr>
          </a:p>
        </p:txBody>
      </p:sp>
    </p:spTree>
    <p:extLst>
      <p:ext uri="{BB962C8B-B14F-4D97-AF65-F5344CB8AC3E}">
        <p14:creationId xmlns:p14="http://schemas.microsoft.com/office/powerpoint/2010/main" val="76207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FEC04780-B251-F445-933A-83954095DD99}"/>
              </a:ext>
            </a:extLst>
          </p:cNvPr>
          <p:cNvSpPr>
            <a:spLocks noGrp="1" noChangeArrowheads="1"/>
          </p:cNvSpPr>
          <p:nvPr>
            <p:ph type="title"/>
          </p:nvPr>
        </p:nvSpPr>
        <p:spPr/>
        <p:txBody>
          <a:bodyPr/>
          <a:lstStyle/>
          <a:p>
            <a:pPr eaLnBrk="1" hangingPunct="1"/>
            <a:r>
              <a:rPr lang="en-US" altLang="zh-CN"/>
              <a:t>Review</a:t>
            </a:r>
          </a:p>
        </p:txBody>
      </p:sp>
      <p:sp>
        <p:nvSpPr>
          <p:cNvPr id="5" name="Rectangle 3">
            <a:extLst>
              <a:ext uri="{FF2B5EF4-FFF2-40B4-BE49-F238E27FC236}">
                <a16:creationId xmlns:a16="http://schemas.microsoft.com/office/drawing/2014/main" id="{F4A503AB-BBA3-6C43-B3AB-88A0244AC18A}"/>
              </a:ext>
            </a:extLst>
          </p:cNvPr>
          <p:cNvSpPr txBox="1">
            <a:spLocks noChangeArrowheads="1"/>
          </p:cNvSpPr>
          <p:nvPr/>
        </p:nvSpPr>
        <p:spPr bwMode="auto">
          <a:xfrm>
            <a:off x="625475" y="998538"/>
            <a:ext cx="7467600"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lvl="1" indent="-342900">
              <a:buClr>
                <a:srgbClr val="993300"/>
              </a:buClr>
              <a:buSzPct val="90000"/>
              <a:buFont typeface="Monotype Sorts" pitchFamily="2" charset="2"/>
              <a:buChar char="n"/>
              <a:defRPr/>
            </a:pPr>
            <a:r>
              <a:rPr lang="en-US" altLang="zh-CN" sz="2200" kern="0" dirty="0">
                <a:latin typeface="+mn-ea"/>
                <a:ea typeface="+mn-ea"/>
              </a:rPr>
              <a:t>Page</a:t>
            </a:r>
            <a:r>
              <a:rPr lang="zh-CN" altLang="en-US" sz="2200" kern="0" dirty="0">
                <a:latin typeface="+mn-ea"/>
                <a:ea typeface="+mn-ea"/>
              </a:rPr>
              <a:t> </a:t>
            </a:r>
            <a:r>
              <a:rPr lang="en-US" altLang="zh-CN" sz="2200" kern="0" dirty="0">
                <a:latin typeface="+mn-ea"/>
                <a:ea typeface="+mn-ea"/>
              </a:rPr>
              <a:t>Replacement</a:t>
            </a:r>
            <a:r>
              <a:rPr lang="zh-CN" altLang="en-US" sz="2200" kern="0" dirty="0">
                <a:latin typeface="+mn-ea"/>
                <a:ea typeface="+mn-ea"/>
              </a:rPr>
              <a:t> </a:t>
            </a:r>
            <a:r>
              <a:rPr lang="zh-CN" altLang="en-US" sz="2200" kern="0" dirty="0">
                <a:latin typeface="Heiti SC Medium" pitchFamily="2" charset="-128"/>
                <a:ea typeface="Heiti SC Medium" pitchFamily="2" charset="-128"/>
              </a:rPr>
              <a:t>（页面置换）</a:t>
            </a:r>
            <a:endParaRPr lang="en-US" altLang="zh-CN" sz="2200" kern="0" dirty="0">
              <a:latin typeface="Heiti SC Medium" pitchFamily="2" charset="-128"/>
              <a:ea typeface="Heiti SC Medium" pitchFamily="2" charset="-128"/>
            </a:endParaRPr>
          </a:p>
          <a:p>
            <a:pPr lvl="1">
              <a:defRPr/>
            </a:pPr>
            <a:r>
              <a:rPr lang="en-US" altLang="zh-CN" sz="2000" dirty="0"/>
              <a:t>FIFO</a:t>
            </a:r>
          </a:p>
          <a:p>
            <a:pPr lvl="2">
              <a:defRPr/>
            </a:pPr>
            <a:r>
              <a:rPr lang="zh-CN" altLang="en-US" sz="2000" dirty="0"/>
              <a:t> </a:t>
            </a:r>
            <a:r>
              <a:rPr lang="en-US" altLang="zh-CN" sz="2000" dirty="0" err="1"/>
              <a:t>Belady</a:t>
            </a:r>
            <a:r>
              <a:rPr lang="zh-CN" altLang="en-US" sz="2000" dirty="0"/>
              <a:t>现象</a:t>
            </a:r>
            <a:endParaRPr lang="en-US" altLang="zh-CN" sz="2000" dirty="0"/>
          </a:p>
          <a:p>
            <a:pPr lvl="1">
              <a:defRPr/>
            </a:pPr>
            <a:r>
              <a:rPr lang="en-US" altLang="zh-CN" sz="2000" dirty="0"/>
              <a:t>Optimal Page Replacement</a:t>
            </a:r>
            <a:r>
              <a:rPr lang="zh-CN" altLang="en-US" sz="2000" kern="0" dirty="0">
                <a:latin typeface="Heiti SC Medium" pitchFamily="2" charset="-128"/>
                <a:ea typeface="Heiti SC Medium" pitchFamily="2" charset="-128"/>
              </a:rPr>
              <a:t>（最优置换）</a:t>
            </a:r>
            <a:endParaRPr lang="en-US" altLang="zh-CN" sz="2000" kern="0" dirty="0">
              <a:latin typeface="Heiti SC Medium" pitchFamily="2" charset="-128"/>
              <a:ea typeface="Heiti SC Medium" pitchFamily="2" charset="-128"/>
            </a:endParaRPr>
          </a:p>
          <a:p>
            <a:pPr lvl="1">
              <a:defRPr/>
            </a:pPr>
            <a:r>
              <a:rPr lang="en-US" altLang="zh-CN" sz="2000" dirty="0"/>
              <a:t>Least Recently Used (LRU)</a:t>
            </a:r>
          </a:p>
          <a:p>
            <a:pPr lvl="2">
              <a:defRPr/>
            </a:pPr>
            <a:r>
              <a:rPr lang="en-US" altLang="zh-CN" sz="2000" dirty="0"/>
              <a:t>Counter</a:t>
            </a:r>
          </a:p>
          <a:p>
            <a:pPr lvl="2">
              <a:defRPr/>
            </a:pPr>
            <a:r>
              <a:rPr lang="en-US" altLang="zh-CN" sz="2000" dirty="0"/>
              <a:t>Stack</a:t>
            </a:r>
          </a:p>
          <a:p>
            <a:pPr lvl="1">
              <a:defRPr/>
            </a:pPr>
            <a:r>
              <a:rPr lang="en" altLang="zh-CN" sz="2000" dirty="0"/>
              <a:t>Reference-Bit</a:t>
            </a:r>
          </a:p>
          <a:p>
            <a:pPr lvl="1">
              <a:defRPr/>
            </a:pPr>
            <a:r>
              <a:rPr lang="en" altLang="zh-CN" sz="2000" dirty="0" err="1"/>
              <a:t>Seco</a:t>
            </a:r>
            <a:r>
              <a:rPr lang="en-US" altLang="zh-CN" sz="2000" dirty="0" err="1"/>
              <a:t>nd</a:t>
            </a:r>
            <a:r>
              <a:rPr lang="en-US" altLang="zh-CN" sz="2000" dirty="0"/>
              <a:t>-Chance</a:t>
            </a:r>
            <a:r>
              <a:rPr lang="zh-CN" altLang="en-US" sz="2000" dirty="0"/>
              <a:t> </a:t>
            </a:r>
            <a:r>
              <a:rPr lang="en-US" altLang="zh-CN" sz="2000" dirty="0"/>
              <a:t>(Clock</a:t>
            </a:r>
            <a:r>
              <a:rPr lang="zh-CN" altLang="en-US" sz="2000" dirty="0"/>
              <a:t> </a:t>
            </a:r>
            <a:r>
              <a:rPr lang="en-US" altLang="zh-CN" sz="2000" dirty="0"/>
              <a:t>Algorithm)</a:t>
            </a:r>
          </a:p>
          <a:p>
            <a:pPr lvl="1">
              <a:defRPr/>
            </a:pPr>
            <a:r>
              <a:rPr lang="en-US" altLang="zh-CN" sz="2000" dirty="0"/>
              <a:t>Counting</a:t>
            </a:r>
            <a:r>
              <a:rPr lang="zh-CN" altLang="en-US" sz="2000" dirty="0"/>
              <a:t> </a:t>
            </a:r>
            <a:r>
              <a:rPr lang="en-US" altLang="zh-CN" sz="2000" dirty="0"/>
              <a:t>Algorithm</a:t>
            </a:r>
          </a:p>
          <a:p>
            <a:pPr marL="342900" lvl="1" indent="-342900">
              <a:buClr>
                <a:srgbClr val="993300"/>
              </a:buClr>
              <a:buSzPct val="90000"/>
              <a:buFont typeface="Monotype Sorts" pitchFamily="2" charset="2"/>
              <a:buChar char="n"/>
              <a:defRPr/>
            </a:pPr>
            <a:r>
              <a:rPr lang="en-US" altLang="zh-CN" sz="2200" kern="0" dirty="0">
                <a:latin typeface="+mn-ea"/>
                <a:ea typeface="+mn-ea"/>
              </a:rPr>
              <a:t>Copy-on-Write</a:t>
            </a:r>
          </a:p>
          <a:p>
            <a:pPr marL="342900" lvl="1" indent="-342900">
              <a:buClr>
                <a:srgbClr val="993300"/>
              </a:buClr>
              <a:buSzPct val="90000"/>
              <a:buFont typeface="Monotype Sorts" pitchFamily="2" charset="2"/>
              <a:buChar char="n"/>
              <a:defRPr/>
            </a:pPr>
            <a:r>
              <a:rPr lang="en-US" altLang="zh-CN" sz="2200" kern="0" dirty="0">
                <a:latin typeface="+mn-ea"/>
                <a:ea typeface="+mn-ea"/>
              </a:rPr>
              <a:t>Memory-Mapped</a:t>
            </a:r>
            <a:r>
              <a:rPr lang="zh-CN" altLang="en-US" sz="2200" kern="0" dirty="0">
                <a:latin typeface="+mn-ea"/>
                <a:ea typeface="+mn-ea"/>
              </a:rPr>
              <a:t> </a:t>
            </a:r>
            <a:r>
              <a:rPr lang="en-US" altLang="zh-CN" sz="2200" kern="0" dirty="0">
                <a:latin typeface="+mn-ea"/>
                <a:ea typeface="+mn-ea"/>
              </a:rPr>
              <a:t>Files</a:t>
            </a:r>
          </a:p>
          <a:p>
            <a:pPr marL="457200" lvl="1" indent="0">
              <a:buNone/>
              <a:defRPr/>
            </a:pPr>
            <a:endParaRPr lang="en-US" altLang="zh-CN" sz="2000" dirty="0"/>
          </a:p>
          <a:p>
            <a:pPr marL="342900" lvl="1" indent="-342900">
              <a:buClr>
                <a:srgbClr val="993300"/>
              </a:buClr>
              <a:buSzPct val="90000"/>
              <a:buFont typeface="Monotype Sorts" pitchFamily="2" charset="2"/>
              <a:buChar char="n"/>
              <a:defRPr/>
            </a:pPr>
            <a:endParaRPr lang="en-US" altLang="zh-CN" sz="2000" kern="0" dirty="0">
              <a:latin typeface="Heiti SC Medium" pitchFamily="2" charset="-128"/>
              <a:ea typeface="Heiti SC Medium" pitchFamily="2" charset="-128"/>
            </a:endParaRPr>
          </a:p>
          <a:p>
            <a:pPr lvl="1">
              <a:defRPr/>
            </a:pPr>
            <a:endParaRPr lang="en-US" altLang="zh-CN" sz="2000" dirty="0"/>
          </a:p>
          <a:p>
            <a:pPr lvl="1">
              <a:defRPr/>
            </a:pPr>
            <a:endParaRPr lang="en-US" altLang="zh-CN" kern="0" dirty="0">
              <a:latin typeface="Heiti SC Medium" pitchFamily="2" charset="-128"/>
              <a:ea typeface="Heiti SC Medium" pitchFamily="2"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34BB246D-BE8D-4B43-BBCC-F123DF90A59A}"/>
              </a:ext>
            </a:extLst>
          </p:cNvPr>
          <p:cNvSpPr>
            <a:spLocks noGrp="1" noChangeArrowheads="1"/>
          </p:cNvSpPr>
          <p:nvPr>
            <p:ph type="title"/>
          </p:nvPr>
        </p:nvSpPr>
        <p:spPr/>
        <p:txBody>
          <a:bodyPr/>
          <a:lstStyle/>
          <a:p>
            <a:pPr eaLnBrk="1" hangingPunct="1"/>
            <a:r>
              <a:rPr lang="en-US" altLang="zh-CN"/>
              <a:t>Review</a:t>
            </a:r>
          </a:p>
        </p:txBody>
      </p:sp>
      <p:sp>
        <p:nvSpPr>
          <p:cNvPr id="5" name="Rectangle 3">
            <a:extLst>
              <a:ext uri="{FF2B5EF4-FFF2-40B4-BE49-F238E27FC236}">
                <a16:creationId xmlns:a16="http://schemas.microsoft.com/office/drawing/2014/main" id="{F4A503AB-BBA3-6C43-B3AB-88A0244AC18A}"/>
              </a:ext>
            </a:extLst>
          </p:cNvPr>
          <p:cNvSpPr txBox="1">
            <a:spLocks noChangeArrowheads="1"/>
          </p:cNvSpPr>
          <p:nvPr/>
        </p:nvSpPr>
        <p:spPr bwMode="auto">
          <a:xfrm>
            <a:off x="606425" y="893763"/>
            <a:ext cx="7467600"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lvl="1" indent="-342900">
              <a:buClr>
                <a:srgbClr val="993300"/>
              </a:buClr>
              <a:buSzPct val="90000"/>
              <a:buFont typeface="Monotype Sorts" pitchFamily="2" charset="2"/>
              <a:buChar char="n"/>
              <a:defRPr/>
            </a:pPr>
            <a:r>
              <a:rPr lang="en-US" altLang="zh-CN" sz="2200" kern="0" dirty="0">
                <a:latin typeface="+mn-ea"/>
                <a:ea typeface="+mn-ea"/>
              </a:rPr>
              <a:t>Allocation of Frames</a:t>
            </a:r>
          </a:p>
          <a:p>
            <a:pPr lvl="1">
              <a:defRPr/>
            </a:pPr>
            <a:r>
              <a:rPr lang="zh-CN" altLang="en-US" sz="2000" dirty="0">
                <a:latin typeface="+mn-ea"/>
                <a:ea typeface="+mn-ea"/>
              </a:rPr>
              <a:t>固定分配</a:t>
            </a:r>
            <a:r>
              <a:rPr lang="en-US" altLang="zh-CN" sz="2000" dirty="0">
                <a:latin typeface="+mn-ea"/>
                <a:ea typeface="+mn-ea"/>
              </a:rPr>
              <a:t>&amp;</a:t>
            </a:r>
            <a:r>
              <a:rPr lang="zh-CN" altLang="en-US" sz="2000" dirty="0">
                <a:latin typeface="+mn-ea"/>
                <a:ea typeface="+mn-ea"/>
              </a:rPr>
              <a:t>局部置换</a:t>
            </a:r>
            <a:endParaRPr lang="en-US" altLang="zh-CN" sz="2000" dirty="0">
              <a:latin typeface="+mn-ea"/>
              <a:ea typeface="+mn-ea"/>
            </a:endParaRPr>
          </a:p>
          <a:p>
            <a:pPr lvl="1">
              <a:defRPr/>
            </a:pPr>
            <a:r>
              <a:rPr lang="zh-CN" altLang="en-US" sz="2000" dirty="0">
                <a:latin typeface="+mn-ea"/>
                <a:ea typeface="+mn-ea"/>
              </a:rPr>
              <a:t>可变分配</a:t>
            </a:r>
            <a:r>
              <a:rPr lang="en-US" altLang="zh-CN" sz="2000" dirty="0">
                <a:latin typeface="+mn-ea"/>
                <a:ea typeface="+mn-ea"/>
              </a:rPr>
              <a:t>&amp;</a:t>
            </a:r>
            <a:r>
              <a:rPr lang="zh-CN" altLang="en-US" sz="2000" dirty="0">
                <a:latin typeface="+mn-ea"/>
                <a:ea typeface="+mn-ea"/>
              </a:rPr>
              <a:t>局部置换</a:t>
            </a:r>
            <a:endParaRPr lang="en-US" altLang="zh-CN" sz="2000" dirty="0">
              <a:latin typeface="+mn-ea"/>
              <a:ea typeface="+mn-ea"/>
            </a:endParaRPr>
          </a:p>
          <a:p>
            <a:pPr lvl="1">
              <a:defRPr/>
            </a:pPr>
            <a:r>
              <a:rPr lang="zh-CN" altLang="en-US" sz="2000" dirty="0">
                <a:latin typeface="+mn-ea"/>
                <a:ea typeface="+mn-ea"/>
              </a:rPr>
              <a:t>可变分配</a:t>
            </a:r>
            <a:r>
              <a:rPr lang="en-US" altLang="zh-CN" sz="2000" dirty="0">
                <a:latin typeface="+mn-ea"/>
                <a:ea typeface="+mn-ea"/>
              </a:rPr>
              <a:t>&amp;</a:t>
            </a:r>
            <a:r>
              <a:rPr lang="zh-CN" altLang="en-US" sz="2000" dirty="0">
                <a:latin typeface="+mn-ea"/>
                <a:ea typeface="+mn-ea"/>
              </a:rPr>
              <a:t>全局置换</a:t>
            </a:r>
            <a:endParaRPr lang="en-US" altLang="zh-CN" sz="2000" dirty="0">
              <a:latin typeface="+mn-ea"/>
              <a:ea typeface="+mn-ea"/>
            </a:endParaRPr>
          </a:p>
          <a:p>
            <a:r>
              <a:rPr lang="en-US" altLang="zh-CN" b="1" dirty="0">
                <a:solidFill>
                  <a:srgbClr val="3366FF"/>
                </a:solidFill>
              </a:rPr>
              <a:t>Thrashing</a:t>
            </a:r>
            <a:r>
              <a:rPr lang="en-US" altLang="zh-CN" dirty="0">
                <a:solidFill>
                  <a:srgbClr val="3366FF"/>
                </a:solidFill>
              </a:rPr>
              <a:t> </a:t>
            </a:r>
            <a:r>
              <a:rPr lang="en-US" altLang="zh-CN" dirty="0">
                <a:sym typeface="Symbol" pitchFamily="2" charset="2"/>
              </a:rPr>
              <a:t> a process is busy swapping pages in and out</a:t>
            </a:r>
            <a:endParaRPr lang="en-US" altLang="zh-CN" dirty="0"/>
          </a:p>
          <a:p>
            <a:pPr lvl="1">
              <a:defRPr/>
            </a:pPr>
            <a:r>
              <a:rPr lang="zh-CN" altLang="en-US" sz="2000" dirty="0">
                <a:latin typeface="Heiti SC Medium" pitchFamily="2" charset="-128"/>
                <a:ea typeface="Heiti SC Medium" pitchFamily="2" charset="-128"/>
              </a:rPr>
              <a:t>页面在内存和磁盘间频繁调度，使调度页面所需时间比进程实际运行时间还多，这种现象称为抖动或颠簸</a:t>
            </a:r>
            <a:endParaRPr lang="en-US" altLang="zh-CN" sz="2000" dirty="0">
              <a:latin typeface="Heiti SC Medium" pitchFamily="2" charset="-128"/>
              <a:ea typeface="Heiti SC Medium" pitchFamily="2" charset="-128"/>
            </a:endParaRPr>
          </a:p>
          <a:p>
            <a:pPr marL="342900" lvl="1" indent="-342900">
              <a:buClr>
                <a:srgbClr val="993300"/>
              </a:buClr>
              <a:buSzPct val="90000"/>
              <a:buFont typeface="Monotype Sorts" pitchFamily="2" charset="2"/>
              <a:buChar char="n"/>
              <a:defRPr/>
            </a:pPr>
            <a:r>
              <a:rPr lang="en-US" altLang="zh-CN" sz="2200" kern="0" dirty="0">
                <a:latin typeface="+mn-ea"/>
                <a:ea typeface="+mn-ea"/>
              </a:rPr>
              <a:t>Working-Set</a:t>
            </a:r>
          </a:p>
          <a:p>
            <a:pPr marL="342900" lvl="1" indent="-342900">
              <a:buClr>
                <a:srgbClr val="993300"/>
              </a:buClr>
              <a:buSzPct val="90000"/>
              <a:buFont typeface="Monotype Sorts" pitchFamily="2" charset="2"/>
              <a:buChar char="n"/>
              <a:defRPr/>
            </a:pPr>
            <a:r>
              <a:rPr lang="en-US" altLang="zh-CN" sz="2200" kern="0" dirty="0">
                <a:latin typeface="+mn-ea"/>
                <a:ea typeface="+mn-ea"/>
              </a:rPr>
              <a:t>Allocating Kernel Memory</a:t>
            </a:r>
          </a:p>
          <a:p>
            <a:pPr lvl="1">
              <a:defRPr/>
            </a:pPr>
            <a:r>
              <a:rPr lang="en-US" altLang="zh-CN" sz="2000" dirty="0">
                <a:latin typeface="+mn-ea"/>
                <a:ea typeface="+mn-ea"/>
              </a:rPr>
              <a:t>Buddy</a:t>
            </a:r>
            <a:r>
              <a:rPr lang="zh-CN" altLang="en-US" sz="2000" dirty="0">
                <a:latin typeface="+mn-ea"/>
                <a:ea typeface="+mn-ea"/>
              </a:rPr>
              <a:t> </a:t>
            </a:r>
            <a:r>
              <a:rPr lang="en-US" altLang="zh-CN" sz="2000" dirty="0">
                <a:latin typeface="+mn-ea"/>
                <a:ea typeface="+mn-ea"/>
              </a:rPr>
              <a:t>System</a:t>
            </a:r>
          </a:p>
          <a:p>
            <a:pPr lvl="1">
              <a:defRPr/>
            </a:pPr>
            <a:r>
              <a:rPr lang="en-US" altLang="zh-CN" sz="2000" dirty="0">
                <a:latin typeface="+mn-ea"/>
                <a:ea typeface="+mn-ea"/>
              </a:rPr>
              <a:t>Slab</a:t>
            </a:r>
            <a:r>
              <a:rPr lang="zh-CN" altLang="en-US" sz="2000" dirty="0">
                <a:latin typeface="+mn-ea"/>
                <a:ea typeface="+mn-ea"/>
              </a:rPr>
              <a:t> </a:t>
            </a:r>
            <a:r>
              <a:rPr lang="en-US" altLang="zh-CN" sz="2000" dirty="0">
                <a:latin typeface="+mn-ea"/>
                <a:ea typeface="+mn-ea"/>
              </a:rPr>
              <a:t>Allocator</a:t>
            </a:r>
          </a:p>
          <a:p>
            <a:pPr marL="342900" lvl="1" indent="-342900">
              <a:buClr>
                <a:srgbClr val="993300"/>
              </a:buClr>
              <a:buSzPct val="90000"/>
              <a:buFont typeface="Monotype Sorts" pitchFamily="2" charset="2"/>
              <a:buChar char="n"/>
              <a:defRPr/>
            </a:pPr>
            <a:r>
              <a:rPr lang="en-US" altLang="zh-CN" sz="2200" kern="0" dirty="0">
                <a:latin typeface="+mn-ea"/>
                <a:ea typeface="+mn-ea"/>
              </a:rPr>
              <a:t>Other</a:t>
            </a:r>
            <a:r>
              <a:rPr lang="zh-CN" altLang="en-US" sz="2200" kern="0" dirty="0">
                <a:latin typeface="+mn-ea"/>
                <a:ea typeface="+mn-ea"/>
              </a:rPr>
              <a:t> </a:t>
            </a:r>
            <a:r>
              <a:rPr lang="en-US" altLang="zh-CN" sz="2200" kern="0" dirty="0">
                <a:latin typeface="+mn-ea"/>
                <a:ea typeface="+mn-ea"/>
              </a:rPr>
              <a:t>Issues</a:t>
            </a:r>
          </a:p>
          <a:p>
            <a:pPr lvl="1">
              <a:defRPr/>
            </a:pPr>
            <a:r>
              <a:rPr lang="en-US" altLang="zh-CN" sz="2000" dirty="0" err="1">
                <a:latin typeface="+mn-ea"/>
                <a:ea typeface="+mn-ea"/>
              </a:rPr>
              <a:t>Prepaging</a:t>
            </a:r>
            <a:r>
              <a:rPr lang="en-US" altLang="zh-CN" sz="2000" dirty="0">
                <a:latin typeface="+mn-ea"/>
                <a:ea typeface="+mn-ea"/>
              </a:rPr>
              <a:t>,</a:t>
            </a:r>
            <a:r>
              <a:rPr lang="zh-CN" altLang="en-US" sz="2000" dirty="0">
                <a:latin typeface="+mn-ea"/>
                <a:ea typeface="+mn-ea"/>
              </a:rPr>
              <a:t> </a:t>
            </a:r>
            <a:r>
              <a:rPr lang="en-US" altLang="zh-CN" sz="2000" dirty="0">
                <a:latin typeface="+mn-ea"/>
                <a:ea typeface="+mn-ea"/>
              </a:rPr>
              <a:t>Page</a:t>
            </a:r>
            <a:r>
              <a:rPr lang="zh-CN" altLang="en-US" sz="2000" dirty="0">
                <a:latin typeface="+mn-ea"/>
                <a:ea typeface="+mn-ea"/>
              </a:rPr>
              <a:t> </a:t>
            </a:r>
            <a:r>
              <a:rPr lang="en-US" altLang="zh-CN" sz="2000" dirty="0">
                <a:latin typeface="+mn-ea"/>
                <a:ea typeface="+mn-ea"/>
              </a:rPr>
              <a:t>Size,</a:t>
            </a:r>
            <a:r>
              <a:rPr lang="zh-CN" altLang="en-US" sz="2000" dirty="0">
                <a:latin typeface="+mn-ea"/>
                <a:ea typeface="+mn-ea"/>
              </a:rPr>
              <a:t> </a:t>
            </a:r>
            <a:r>
              <a:rPr lang="en-US" altLang="zh-CN" sz="2000" dirty="0">
                <a:latin typeface="+mn-ea"/>
                <a:ea typeface="+mn-ea"/>
              </a:rPr>
              <a:t>TLB</a:t>
            </a:r>
            <a:r>
              <a:rPr lang="zh-CN" altLang="en-US" sz="2000" dirty="0">
                <a:latin typeface="+mn-ea"/>
                <a:ea typeface="+mn-ea"/>
              </a:rPr>
              <a:t> </a:t>
            </a:r>
            <a:r>
              <a:rPr lang="en-US" altLang="zh-CN" sz="2000" dirty="0">
                <a:latin typeface="+mn-ea"/>
                <a:ea typeface="+mn-ea"/>
              </a:rPr>
              <a:t>Reach,</a:t>
            </a:r>
            <a:r>
              <a:rPr lang="zh-CN" altLang="en-US" sz="2000" dirty="0">
                <a:latin typeface="+mn-ea"/>
                <a:ea typeface="+mn-ea"/>
              </a:rPr>
              <a:t> </a:t>
            </a:r>
            <a:r>
              <a:rPr lang="en-US" altLang="zh-CN" sz="2000" dirty="0">
                <a:latin typeface="+mn-ea"/>
                <a:ea typeface="+mn-ea"/>
              </a:rPr>
              <a:t>Program</a:t>
            </a:r>
            <a:r>
              <a:rPr lang="zh-CN" altLang="en-US" sz="2000" dirty="0">
                <a:latin typeface="+mn-ea"/>
                <a:ea typeface="+mn-ea"/>
              </a:rPr>
              <a:t> </a:t>
            </a:r>
            <a:r>
              <a:rPr lang="en-US" altLang="zh-CN" sz="2000" dirty="0">
                <a:latin typeface="+mn-ea"/>
                <a:ea typeface="+mn-ea"/>
              </a:rPr>
              <a:t>Structure</a:t>
            </a:r>
          </a:p>
          <a:p>
            <a:pPr marL="342900" lvl="1" indent="-342900">
              <a:buClr>
                <a:srgbClr val="993300"/>
              </a:buClr>
              <a:buSzPct val="90000"/>
              <a:buFont typeface="Monotype Sorts" pitchFamily="2" charset="2"/>
              <a:buChar char="n"/>
              <a:defRPr/>
            </a:pPr>
            <a:endParaRPr lang="en-US" altLang="zh-CN" sz="2000" kern="0" dirty="0">
              <a:latin typeface="Heiti SC Medium" pitchFamily="2" charset="-128"/>
              <a:ea typeface="Heiti SC Medium" pitchFamily="2" charset="-128"/>
            </a:endParaRPr>
          </a:p>
          <a:p>
            <a:pPr lvl="1">
              <a:defRPr/>
            </a:pPr>
            <a:endParaRPr lang="en-US" altLang="zh-CN" sz="2000" dirty="0"/>
          </a:p>
          <a:p>
            <a:pPr lvl="1">
              <a:defRPr/>
            </a:pPr>
            <a:endParaRPr lang="en-US" altLang="zh-CN" kern="0" dirty="0">
              <a:latin typeface="Heiti SC Medium" pitchFamily="2" charset="-128"/>
              <a:ea typeface="Heiti SC Medium" pitchFamily="2"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圆角矩形 3">
            <a:extLst>
              <a:ext uri="{FF2B5EF4-FFF2-40B4-BE49-F238E27FC236}">
                <a16:creationId xmlns:a16="http://schemas.microsoft.com/office/drawing/2014/main" id="{0E314959-C3A8-1F4B-A4A8-0B29D570BAB7}"/>
              </a:ext>
            </a:extLst>
          </p:cNvPr>
          <p:cNvSpPr>
            <a:spLocks noChangeArrowheads="1"/>
          </p:cNvSpPr>
          <p:nvPr/>
        </p:nvSpPr>
        <p:spPr bwMode="auto">
          <a:xfrm>
            <a:off x="1819275" y="917575"/>
            <a:ext cx="2168525" cy="349250"/>
          </a:xfrm>
          <a:prstGeom prst="roundRect">
            <a:avLst>
              <a:gd name="adj" fmla="val 16667"/>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050" name="文本框 4">
            <a:extLst>
              <a:ext uri="{FF2B5EF4-FFF2-40B4-BE49-F238E27FC236}">
                <a16:creationId xmlns:a16="http://schemas.microsoft.com/office/drawing/2014/main" id="{A506C54F-FF94-8940-9667-0F6E11DEBC9B}"/>
              </a:ext>
            </a:extLst>
          </p:cNvPr>
          <p:cNvSpPr txBox="1">
            <a:spLocks noChangeArrowheads="1"/>
          </p:cNvSpPr>
          <p:nvPr/>
        </p:nvSpPr>
        <p:spPr bwMode="auto">
          <a:xfrm>
            <a:off x="1774825" y="915988"/>
            <a:ext cx="2344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开始（程序请求访问一页）</a:t>
            </a:r>
          </a:p>
        </p:txBody>
      </p:sp>
      <p:grpSp>
        <p:nvGrpSpPr>
          <p:cNvPr id="130051" name="组合 8">
            <a:extLst>
              <a:ext uri="{FF2B5EF4-FFF2-40B4-BE49-F238E27FC236}">
                <a16:creationId xmlns:a16="http://schemas.microsoft.com/office/drawing/2014/main" id="{387A8989-FC3A-714F-9A64-28F7EBEC50A1}"/>
              </a:ext>
            </a:extLst>
          </p:cNvPr>
          <p:cNvGrpSpPr>
            <a:grpSpLocks/>
          </p:cNvGrpSpPr>
          <p:nvPr/>
        </p:nvGrpSpPr>
        <p:grpSpPr bwMode="auto">
          <a:xfrm>
            <a:off x="1687513" y="1536700"/>
            <a:ext cx="2432050" cy="398463"/>
            <a:chOff x="1624522" y="1721795"/>
            <a:chExt cx="2675103" cy="418290"/>
          </a:xfrm>
        </p:grpSpPr>
        <p:sp>
          <p:nvSpPr>
            <p:cNvPr id="130156" name="矩形 5">
              <a:extLst>
                <a:ext uri="{FF2B5EF4-FFF2-40B4-BE49-F238E27FC236}">
                  <a16:creationId xmlns:a16="http://schemas.microsoft.com/office/drawing/2014/main" id="{D4179BC6-1042-5C40-B428-029311AA9725}"/>
                </a:ext>
              </a:extLst>
            </p:cNvPr>
            <p:cNvSpPr>
              <a:spLocks noChangeArrowheads="1"/>
            </p:cNvSpPr>
            <p:nvPr/>
          </p:nvSpPr>
          <p:spPr bwMode="auto">
            <a:xfrm>
              <a:off x="2383277" y="1721796"/>
              <a:ext cx="1157591" cy="418289"/>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57" name="等腰三角形 6">
              <a:extLst>
                <a:ext uri="{FF2B5EF4-FFF2-40B4-BE49-F238E27FC236}">
                  <a16:creationId xmlns:a16="http://schemas.microsoft.com/office/drawing/2014/main" id="{98D3A406-3BD1-254B-B72D-75F9D74FB855}"/>
                </a:ext>
              </a:extLst>
            </p:cNvPr>
            <p:cNvSpPr>
              <a:spLocks noChangeArrowheads="1"/>
            </p:cNvSpPr>
            <p:nvPr/>
          </p:nvSpPr>
          <p:spPr bwMode="auto">
            <a:xfrm rot="-5400000">
              <a:off x="1794755" y="1551562"/>
              <a:ext cx="418289" cy="758756"/>
            </a:xfrm>
            <a:prstGeom prst="triangle">
              <a:avLst>
                <a:gd name="adj" fmla="val 48306"/>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58" name="等腰三角形 7">
              <a:extLst>
                <a:ext uri="{FF2B5EF4-FFF2-40B4-BE49-F238E27FC236}">
                  <a16:creationId xmlns:a16="http://schemas.microsoft.com/office/drawing/2014/main" id="{7701C224-B820-2A4E-BE59-B500B6BA1DCD}"/>
                </a:ext>
              </a:extLst>
            </p:cNvPr>
            <p:cNvSpPr>
              <a:spLocks noChangeArrowheads="1"/>
            </p:cNvSpPr>
            <p:nvPr/>
          </p:nvSpPr>
          <p:spPr bwMode="auto">
            <a:xfrm rot="5400000">
              <a:off x="3711102" y="1551562"/>
              <a:ext cx="418289" cy="758756"/>
            </a:xfrm>
            <a:prstGeom prst="triangle">
              <a:avLst>
                <a:gd name="adj" fmla="val 48306"/>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grpSp>
      <p:sp>
        <p:nvSpPr>
          <p:cNvPr id="130052" name="文本框 9">
            <a:extLst>
              <a:ext uri="{FF2B5EF4-FFF2-40B4-BE49-F238E27FC236}">
                <a16:creationId xmlns:a16="http://schemas.microsoft.com/office/drawing/2014/main" id="{C8BEC780-CF12-3A44-A356-68827D715DE8}"/>
              </a:ext>
            </a:extLst>
          </p:cNvPr>
          <p:cNvSpPr txBox="1">
            <a:spLocks noChangeArrowheads="1"/>
          </p:cNvSpPr>
          <p:nvPr/>
        </p:nvSpPr>
        <p:spPr bwMode="auto">
          <a:xfrm>
            <a:off x="2157413" y="1574800"/>
            <a:ext cx="1685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页号 </a:t>
            </a:r>
            <a:r>
              <a:rPr kumimoji="0" lang="en-US" altLang="zh-CN" sz="1400">
                <a:latin typeface="宋体" panose="02010600030101010101" pitchFamily="2" charset="-122"/>
                <a:ea typeface="宋体" panose="02010600030101010101" pitchFamily="2" charset="-122"/>
              </a:rPr>
              <a:t>&gt;</a:t>
            </a:r>
            <a:r>
              <a:rPr kumimoji="0" lang="zh-CN" altLang="en-US" sz="1400">
                <a:latin typeface="宋体" panose="02010600030101010101" pitchFamily="2" charset="-122"/>
                <a:ea typeface="宋体" panose="02010600030101010101" pitchFamily="2" charset="-122"/>
              </a:rPr>
              <a:t> 页表长度</a:t>
            </a:r>
            <a:r>
              <a:rPr kumimoji="0" lang="en-US" altLang="zh-CN" sz="1400">
                <a:latin typeface="宋体" panose="02010600030101010101" pitchFamily="2" charset="-122"/>
                <a:ea typeface="宋体" panose="02010600030101010101" pitchFamily="2" charset="-122"/>
              </a:rPr>
              <a:t>?</a:t>
            </a:r>
            <a:endParaRPr kumimoji="0" lang="zh-CN" altLang="en-US" sz="1400">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F612C2DE-22BA-284B-9F04-E0957AFFFB77}"/>
              </a:ext>
            </a:extLst>
          </p:cNvPr>
          <p:cNvCxnSpPr>
            <a:stCxn id="130157" idx="0"/>
          </p:cNvCxnSpPr>
          <p:nvPr/>
        </p:nvCxnSpPr>
        <p:spPr bwMode="auto">
          <a:xfrm flipH="1" flipV="1">
            <a:off x="1322388" y="1736725"/>
            <a:ext cx="365125" cy="635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30054" name="圆角矩形 12">
            <a:extLst>
              <a:ext uri="{FF2B5EF4-FFF2-40B4-BE49-F238E27FC236}">
                <a16:creationId xmlns:a16="http://schemas.microsoft.com/office/drawing/2014/main" id="{2B01798B-F555-8C4C-B4C8-F3D574CBE716}"/>
              </a:ext>
            </a:extLst>
          </p:cNvPr>
          <p:cNvSpPr>
            <a:spLocks noChangeArrowheads="1"/>
          </p:cNvSpPr>
          <p:nvPr/>
        </p:nvSpPr>
        <p:spPr bwMode="auto">
          <a:xfrm>
            <a:off x="528638" y="1574800"/>
            <a:ext cx="808037" cy="349250"/>
          </a:xfrm>
          <a:prstGeom prst="roundRect">
            <a:avLst>
              <a:gd name="adj" fmla="val 16667"/>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055" name="文本框 13">
            <a:extLst>
              <a:ext uri="{FF2B5EF4-FFF2-40B4-BE49-F238E27FC236}">
                <a16:creationId xmlns:a16="http://schemas.microsoft.com/office/drawing/2014/main" id="{65C3CFFD-60D6-D841-8C24-5CD5A4F3CA7C}"/>
              </a:ext>
            </a:extLst>
          </p:cNvPr>
          <p:cNvSpPr txBox="1">
            <a:spLocks noChangeArrowheads="1"/>
          </p:cNvSpPr>
          <p:nvPr/>
        </p:nvSpPr>
        <p:spPr bwMode="auto">
          <a:xfrm>
            <a:off x="485775" y="1574800"/>
            <a:ext cx="9572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越界中断</a:t>
            </a:r>
          </a:p>
        </p:txBody>
      </p:sp>
      <p:cxnSp>
        <p:nvCxnSpPr>
          <p:cNvPr id="16" name="直接箭头连接符 15">
            <a:extLst>
              <a:ext uri="{FF2B5EF4-FFF2-40B4-BE49-F238E27FC236}">
                <a16:creationId xmlns:a16="http://schemas.microsoft.com/office/drawing/2014/main" id="{22276E32-0339-2C4D-8FE8-2BB6CA1E0F71}"/>
              </a:ext>
            </a:extLst>
          </p:cNvPr>
          <p:cNvCxnSpPr>
            <a:stCxn id="130049" idx="2"/>
            <a:endCxn id="130156" idx="0"/>
          </p:cNvCxnSpPr>
          <p:nvPr/>
        </p:nvCxnSpPr>
        <p:spPr bwMode="auto">
          <a:xfrm>
            <a:off x="2903538" y="1266825"/>
            <a:ext cx="0" cy="269875"/>
          </a:xfrm>
          <a:prstGeom prst="straightConnector1">
            <a:avLst/>
          </a:prstGeom>
          <a:ln w="12700">
            <a:headEnd type="none" w="med" len="med"/>
            <a:tailEnd type="triangle"/>
          </a:ln>
        </p:spPr>
        <p:style>
          <a:lnRef idx="1">
            <a:schemeClr val="dk1"/>
          </a:lnRef>
          <a:fillRef idx="0">
            <a:schemeClr val="dk1"/>
          </a:fillRef>
          <a:effectRef idx="0">
            <a:schemeClr val="dk1"/>
          </a:effectRef>
          <a:fontRef idx="minor">
            <a:schemeClr val="tx1"/>
          </a:fontRef>
        </p:style>
      </p:cxnSp>
      <p:sp>
        <p:nvSpPr>
          <p:cNvPr id="130057" name="矩形 17">
            <a:extLst>
              <a:ext uri="{FF2B5EF4-FFF2-40B4-BE49-F238E27FC236}">
                <a16:creationId xmlns:a16="http://schemas.microsoft.com/office/drawing/2014/main" id="{FDB24115-B14D-B04B-9773-C4EF800A56A4}"/>
              </a:ext>
            </a:extLst>
          </p:cNvPr>
          <p:cNvSpPr>
            <a:spLocks noChangeArrowheads="1"/>
          </p:cNvSpPr>
          <p:nvPr/>
        </p:nvSpPr>
        <p:spPr bwMode="auto">
          <a:xfrm>
            <a:off x="2217738" y="2278063"/>
            <a:ext cx="1371600" cy="307975"/>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058" name="文本框 18">
            <a:extLst>
              <a:ext uri="{FF2B5EF4-FFF2-40B4-BE49-F238E27FC236}">
                <a16:creationId xmlns:a16="http://schemas.microsoft.com/office/drawing/2014/main" id="{173F75DA-60BC-544F-9A87-8D973BC0EAE9}"/>
              </a:ext>
            </a:extLst>
          </p:cNvPr>
          <p:cNvSpPr txBox="1">
            <a:spLocks noChangeArrowheads="1"/>
          </p:cNvSpPr>
          <p:nvPr/>
        </p:nvSpPr>
        <p:spPr bwMode="auto">
          <a:xfrm>
            <a:off x="2289175" y="2278063"/>
            <a:ext cx="1230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sz="1400">
                <a:latin typeface="宋体" panose="02010600030101010101" pitchFamily="2" charset="-122"/>
                <a:ea typeface="宋体" panose="02010600030101010101" pitchFamily="2" charset="-122"/>
              </a:rPr>
              <a:t>CPU</a:t>
            </a:r>
            <a:r>
              <a:rPr kumimoji="0" lang="zh-CN" altLang="en-US" sz="1400">
                <a:latin typeface="宋体" panose="02010600030101010101" pitchFamily="2" charset="-122"/>
                <a:ea typeface="宋体" panose="02010600030101010101" pitchFamily="2" charset="-122"/>
              </a:rPr>
              <a:t>检索快表</a:t>
            </a:r>
          </a:p>
        </p:txBody>
      </p:sp>
      <p:sp>
        <p:nvSpPr>
          <p:cNvPr id="130059" name="文本框 19">
            <a:extLst>
              <a:ext uri="{FF2B5EF4-FFF2-40B4-BE49-F238E27FC236}">
                <a16:creationId xmlns:a16="http://schemas.microsoft.com/office/drawing/2014/main" id="{8398B676-4715-0347-846B-E6B4ED4FDD60}"/>
              </a:ext>
            </a:extLst>
          </p:cNvPr>
          <p:cNvSpPr txBox="1">
            <a:spLocks noChangeArrowheads="1"/>
          </p:cNvSpPr>
          <p:nvPr/>
        </p:nvSpPr>
        <p:spPr bwMode="auto">
          <a:xfrm>
            <a:off x="2947988" y="1971675"/>
            <a:ext cx="338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200">
                <a:latin typeface="宋体" panose="02010600030101010101" pitchFamily="2" charset="-122"/>
                <a:ea typeface="宋体" panose="02010600030101010101" pitchFamily="2" charset="-122"/>
              </a:rPr>
              <a:t>否</a:t>
            </a:r>
          </a:p>
        </p:txBody>
      </p:sp>
      <p:grpSp>
        <p:nvGrpSpPr>
          <p:cNvPr id="130060" name="组合 26">
            <a:extLst>
              <a:ext uri="{FF2B5EF4-FFF2-40B4-BE49-F238E27FC236}">
                <a16:creationId xmlns:a16="http://schemas.microsoft.com/office/drawing/2014/main" id="{6250F729-6D2C-B940-9661-7DFF4ACD060C}"/>
              </a:ext>
            </a:extLst>
          </p:cNvPr>
          <p:cNvGrpSpPr>
            <a:grpSpLocks/>
          </p:cNvGrpSpPr>
          <p:nvPr/>
        </p:nvGrpSpPr>
        <p:grpSpPr bwMode="auto">
          <a:xfrm>
            <a:off x="1866900" y="2855913"/>
            <a:ext cx="2092325" cy="400050"/>
            <a:chOff x="1736386" y="2943979"/>
            <a:chExt cx="2092958" cy="398834"/>
          </a:xfrm>
        </p:grpSpPr>
        <p:sp>
          <p:nvSpPr>
            <p:cNvPr id="130153" name="矩形 21">
              <a:extLst>
                <a:ext uri="{FF2B5EF4-FFF2-40B4-BE49-F238E27FC236}">
                  <a16:creationId xmlns:a16="http://schemas.microsoft.com/office/drawing/2014/main" id="{254550BF-FD5A-2E41-84C9-B3AF78D4B91E}"/>
                </a:ext>
              </a:extLst>
            </p:cNvPr>
            <p:cNvSpPr>
              <a:spLocks noChangeArrowheads="1"/>
            </p:cNvSpPr>
            <p:nvPr/>
          </p:nvSpPr>
          <p:spPr bwMode="auto">
            <a:xfrm>
              <a:off x="2118567" y="2943980"/>
              <a:ext cx="1328595" cy="398833"/>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54" name="等腰三角形 22">
              <a:extLst>
                <a:ext uri="{FF2B5EF4-FFF2-40B4-BE49-F238E27FC236}">
                  <a16:creationId xmlns:a16="http://schemas.microsoft.com/office/drawing/2014/main" id="{07F569EE-7785-AF41-9404-9CD632B5A686}"/>
                </a:ext>
              </a:extLst>
            </p:cNvPr>
            <p:cNvSpPr>
              <a:spLocks noChangeArrowheads="1"/>
            </p:cNvSpPr>
            <p:nvPr/>
          </p:nvSpPr>
          <p:spPr bwMode="auto">
            <a:xfrm rot="-5400000">
              <a:off x="1728060" y="2952305"/>
              <a:ext cx="398833" cy="382182"/>
            </a:xfrm>
            <a:prstGeom prst="triangle">
              <a:avLst>
                <a:gd name="adj" fmla="val 48306"/>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55" name="等腰三角形 25">
              <a:extLst>
                <a:ext uri="{FF2B5EF4-FFF2-40B4-BE49-F238E27FC236}">
                  <a16:creationId xmlns:a16="http://schemas.microsoft.com/office/drawing/2014/main" id="{4E7A7496-AC45-3C49-AD31-B985865AEB20}"/>
                </a:ext>
              </a:extLst>
            </p:cNvPr>
            <p:cNvSpPr>
              <a:spLocks noChangeArrowheads="1"/>
            </p:cNvSpPr>
            <p:nvPr/>
          </p:nvSpPr>
          <p:spPr bwMode="auto">
            <a:xfrm rot="5400000">
              <a:off x="3438836" y="2952306"/>
              <a:ext cx="398833" cy="382182"/>
            </a:xfrm>
            <a:prstGeom prst="triangle">
              <a:avLst>
                <a:gd name="adj" fmla="val 48306"/>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grpSp>
      <p:sp>
        <p:nvSpPr>
          <p:cNvPr id="130061" name="文本框 24">
            <a:extLst>
              <a:ext uri="{FF2B5EF4-FFF2-40B4-BE49-F238E27FC236}">
                <a16:creationId xmlns:a16="http://schemas.microsoft.com/office/drawing/2014/main" id="{431960C4-4326-0C45-BE36-60CB0728AF9F}"/>
              </a:ext>
            </a:extLst>
          </p:cNvPr>
          <p:cNvSpPr txBox="1">
            <a:spLocks noChangeArrowheads="1"/>
          </p:cNvSpPr>
          <p:nvPr/>
        </p:nvSpPr>
        <p:spPr bwMode="auto">
          <a:xfrm>
            <a:off x="2008188" y="2901950"/>
            <a:ext cx="1878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页表项是否在快表中</a:t>
            </a:r>
            <a:r>
              <a:rPr kumimoji="0" lang="en-US" altLang="zh-CN" sz="1400">
                <a:latin typeface="宋体" panose="02010600030101010101" pitchFamily="2" charset="-122"/>
                <a:ea typeface="宋体" panose="02010600030101010101" pitchFamily="2" charset="-122"/>
              </a:rPr>
              <a:t>?</a:t>
            </a:r>
            <a:endParaRPr kumimoji="0" lang="zh-CN" altLang="en-US" sz="1400">
              <a:latin typeface="宋体" panose="02010600030101010101" pitchFamily="2" charset="-122"/>
              <a:ea typeface="宋体" panose="02010600030101010101" pitchFamily="2" charset="-122"/>
            </a:endParaRPr>
          </a:p>
        </p:txBody>
      </p:sp>
      <p:cxnSp>
        <p:nvCxnSpPr>
          <p:cNvPr id="28" name="直接箭头连接符 27">
            <a:extLst>
              <a:ext uri="{FF2B5EF4-FFF2-40B4-BE49-F238E27FC236}">
                <a16:creationId xmlns:a16="http://schemas.microsoft.com/office/drawing/2014/main" id="{6EBC89CC-1474-AA4E-B6B6-6262CDBB3037}"/>
              </a:ext>
            </a:extLst>
          </p:cNvPr>
          <p:cNvCxnSpPr>
            <a:stCxn id="130156" idx="2"/>
            <a:endCxn id="130057" idx="0"/>
          </p:cNvCxnSpPr>
          <p:nvPr/>
        </p:nvCxnSpPr>
        <p:spPr bwMode="auto">
          <a:xfrm>
            <a:off x="2903538" y="1935163"/>
            <a:ext cx="0" cy="342900"/>
          </a:xfrm>
          <a:prstGeom prst="straightConnector1">
            <a:avLst/>
          </a:prstGeom>
          <a:ln w="12700">
            <a:headEnd type="none" w="med" len="med"/>
            <a:tailEnd type="triangle"/>
          </a:ln>
        </p:spPr>
        <p:style>
          <a:lnRef idx="1">
            <a:schemeClr val="dk1"/>
          </a:lnRef>
          <a:fillRef idx="0">
            <a:schemeClr val="dk1"/>
          </a:fillRef>
          <a:effectRef idx="0">
            <a:schemeClr val="dk1"/>
          </a:effectRef>
          <a:fontRef idx="minor">
            <a:schemeClr val="tx1"/>
          </a:fontRef>
        </p:style>
      </p:cxnSp>
      <p:sp>
        <p:nvSpPr>
          <p:cNvPr id="130063" name="文本框 32">
            <a:extLst>
              <a:ext uri="{FF2B5EF4-FFF2-40B4-BE49-F238E27FC236}">
                <a16:creationId xmlns:a16="http://schemas.microsoft.com/office/drawing/2014/main" id="{862408B7-F367-B244-987E-C5F9574F9EB4}"/>
              </a:ext>
            </a:extLst>
          </p:cNvPr>
          <p:cNvSpPr txBox="1">
            <a:spLocks noChangeArrowheads="1"/>
          </p:cNvSpPr>
          <p:nvPr/>
        </p:nvSpPr>
        <p:spPr bwMode="auto">
          <a:xfrm>
            <a:off x="1368425" y="1763713"/>
            <a:ext cx="338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200">
                <a:latin typeface="宋体" panose="02010600030101010101" pitchFamily="2" charset="-122"/>
                <a:ea typeface="宋体" panose="02010600030101010101" pitchFamily="2" charset="-122"/>
              </a:rPr>
              <a:t>是</a:t>
            </a:r>
          </a:p>
        </p:txBody>
      </p:sp>
      <p:sp>
        <p:nvSpPr>
          <p:cNvPr id="130064" name="矩形 33">
            <a:extLst>
              <a:ext uri="{FF2B5EF4-FFF2-40B4-BE49-F238E27FC236}">
                <a16:creationId xmlns:a16="http://schemas.microsoft.com/office/drawing/2014/main" id="{5F7EA9F4-5563-6949-8814-50535D402835}"/>
              </a:ext>
            </a:extLst>
          </p:cNvPr>
          <p:cNvSpPr>
            <a:spLocks noChangeArrowheads="1"/>
          </p:cNvSpPr>
          <p:nvPr/>
        </p:nvSpPr>
        <p:spPr bwMode="auto">
          <a:xfrm>
            <a:off x="2517775" y="3495675"/>
            <a:ext cx="792163" cy="304800"/>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065" name="文本框 34">
            <a:extLst>
              <a:ext uri="{FF2B5EF4-FFF2-40B4-BE49-F238E27FC236}">
                <a16:creationId xmlns:a16="http://schemas.microsoft.com/office/drawing/2014/main" id="{9D01850F-A2ED-8E4B-AB84-230433B26288}"/>
              </a:ext>
            </a:extLst>
          </p:cNvPr>
          <p:cNvSpPr txBox="1">
            <a:spLocks noChangeArrowheads="1"/>
          </p:cNvSpPr>
          <p:nvPr/>
        </p:nvSpPr>
        <p:spPr bwMode="auto">
          <a:xfrm>
            <a:off x="2449513" y="3495675"/>
            <a:ext cx="928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访问页表</a:t>
            </a:r>
          </a:p>
        </p:txBody>
      </p:sp>
      <p:sp>
        <p:nvSpPr>
          <p:cNvPr id="130066" name="文本框 35">
            <a:extLst>
              <a:ext uri="{FF2B5EF4-FFF2-40B4-BE49-F238E27FC236}">
                <a16:creationId xmlns:a16="http://schemas.microsoft.com/office/drawing/2014/main" id="{C0171201-0B91-EF4B-9504-CBE396FD2205}"/>
              </a:ext>
            </a:extLst>
          </p:cNvPr>
          <p:cNvSpPr txBox="1">
            <a:spLocks noChangeArrowheads="1"/>
          </p:cNvSpPr>
          <p:nvPr/>
        </p:nvSpPr>
        <p:spPr bwMode="auto">
          <a:xfrm>
            <a:off x="2505075" y="3205163"/>
            <a:ext cx="338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200">
                <a:latin typeface="宋体" panose="02010600030101010101" pitchFamily="2" charset="-122"/>
                <a:ea typeface="宋体" panose="02010600030101010101" pitchFamily="2" charset="-122"/>
              </a:rPr>
              <a:t>否</a:t>
            </a:r>
          </a:p>
        </p:txBody>
      </p:sp>
      <p:cxnSp>
        <p:nvCxnSpPr>
          <p:cNvPr id="37" name="直接箭头连接符 36">
            <a:extLst>
              <a:ext uri="{FF2B5EF4-FFF2-40B4-BE49-F238E27FC236}">
                <a16:creationId xmlns:a16="http://schemas.microsoft.com/office/drawing/2014/main" id="{EEE6512E-E61A-EC4C-9751-18756DC87D09}"/>
              </a:ext>
            </a:extLst>
          </p:cNvPr>
          <p:cNvCxnSpPr>
            <a:stCxn id="130058" idx="2"/>
            <a:endCxn id="130153" idx="0"/>
          </p:cNvCxnSpPr>
          <p:nvPr/>
        </p:nvCxnSpPr>
        <p:spPr bwMode="auto">
          <a:xfrm>
            <a:off x="2903538" y="2586038"/>
            <a:ext cx="9525" cy="269875"/>
          </a:xfrm>
          <a:prstGeom prst="straightConnector1">
            <a:avLst/>
          </a:prstGeom>
          <a:ln w="12700">
            <a:headEnd type="none" w="med" len="med"/>
            <a:tailEnd type="triangle"/>
          </a:ln>
        </p:spPr>
        <p:style>
          <a:lnRef idx="1">
            <a:schemeClr val="dk1"/>
          </a:lnRef>
          <a:fillRef idx="0">
            <a:schemeClr val="dk1"/>
          </a:fillRef>
          <a:effectRef idx="0">
            <a:schemeClr val="dk1"/>
          </a:effectRef>
          <a:fontRef idx="minor">
            <a:schemeClr val="tx1"/>
          </a:fontRef>
        </p:style>
      </p:cxnSp>
      <p:grpSp>
        <p:nvGrpSpPr>
          <p:cNvPr id="130068" name="组合 46">
            <a:extLst>
              <a:ext uri="{FF2B5EF4-FFF2-40B4-BE49-F238E27FC236}">
                <a16:creationId xmlns:a16="http://schemas.microsoft.com/office/drawing/2014/main" id="{2DFE7655-7A2B-EE41-9F7A-97225E8C0800}"/>
              </a:ext>
            </a:extLst>
          </p:cNvPr>
          <p:cNvGrpSpPr>
            <a:grpSpLocks/>
          </p:cNvGrpSpPr>
          <p:nvPr/>
        </p:nvGrpSpPr>
        <p:grpSpPr bwMode="auto">
          <a:xfrm>
            <a:off x="1633538" y="4005263"/>
            <a:ext cx="2560637" cy="407987"/>
            <a:chOff x="1856472" y="4090510"/>
            <a:chExt cx="2560103" cy="408093"/>
          </a:xfrm>
        </p:grpSpPr>
        <p:sp>
          <p:nvSpPr>
            <p:cNvPr id="130150" name="矩形 41">
              <a:extLst>
                <a:ext uri="{FF2B5EF4-FFF2-40B4-BE49-F238E27FC236}">
                  <a16:creationId xmlns:a16="http://schemas.microsoft.com/office/drawing/2014/main" id="{F526F555-BF87-2646-ACB6-C5CD3DCA742E}"/>
                </a:ext>
              </a:extLst>
            </p:cNvPr>
            <p:cNvSpPr>
              <a:spLocks noChangeArrowheads="1"/>
            </p:cNvSpPr>
            <p:nvPr/>
          </p:nvSpPr>
          <p:spPr bwMode="auto">
            <a:xfrm>
              <a:off x="2478120" y="4095140"/>
              <a:ext cx="1328595" cy="398833"/>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51" name="等腰三角形 42">
              <a:extLst>
                <a:ext uri="{FF2B5EF4-FFF2-40B4-BE49-F238E27FC236}">
                  <a16:creationId xmlns:a16="http://schemas.microsoft.com/office/drawing/2014/main" id="{9E202ADD-98F2-D848-A504-EDC7179FEFD8}"/>
                </a:ext>
              </a:extLst>
            </p:cNvPr>
            <p:cNvSpPr>
              <a:spLocks noChangeArrowheads="1"/>
            </p:cNvSpPr>
            <p:nvPr/>
          </p:nvSpPr>
          <p:spPr bwMode="auto">
            <a:xfrm rot="-5400000">
              <a:off x="1967880" y="3979102"/>
              <a:ext cx="398833" cy="621650"/>
            </a:xfrm>
            <a:prstGeom prst="triangle">
              <a:avLst>
                <a:gd name="adj" fmla="val 48306"/>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52" name="等腰三角形 45">
              <a:extLst>
                <a:ext uri="{FF2B5EF4-FFF2-40B4-BE49-F238E27FC236}">
                  <a16:creationId xmlns:a16="http://schemas.microsoft.com/office/drawing/2014/main" id="{0DF8C320-743D-9143-A756-7C460FB82E22}"/>
                </a:ext>
              </a:extLst>
            </p:cNvPr>
            <p:cNvSpPr>
              <a:spLocks noChangeArrowheads="1"/>
            </p:cNvSpPr>
            <p:nvPr/>
          </p:nvSpPr>
          <p:spPr bwMode="auto">
            <a:xfrm rot="5400000">
              <a:off x="3906333" y="3988362"/>
              <a:ext cx="398833" cy="621650"/>
            </a:xfrm>
            <a:prstGeom prst="triangle">
              <a:avLst>
                <a:gd name="adj" fmla="val 48306"/>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grpSp>
      <p:sp>
        <p:nvSpPr>
          <p:cNvPr id="130069" name="文本框 44">
            <a:extLst>
              <a:ext uri="{FF2B5EF4-FFF2-40B4-BE49-F238E27FC236}">
                <a16:creationId xmlns:a16="http://schemas.microsoft.com/office/drawing/2014/main" id="{B06F1135-D033-4847-9211-3F58C5385831}"/>
              </a:ext>
            </a:extLst>
          </p:cNvPr>
          <p:cNvSpPr txBox="1">
            <a:spLocks noChangeArrowheads="1"/>
          </p:cNvSpPr>
          <p:nvPr/>
        </p:nvSpPr>
        <p:spPr bwMode="auto">
          <a:xfrm>
            <a:off x="2179638" y="4051300"/>
            <a:ext cx="15351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页是否在内存中</a:t>
            </a:r>
            <a:r>
              <a:rPr kumimoji="0" lang="en-US" altLang="zh-CN" sz="1400">
                <a:latin typeface="宋体" panose="02010600030101010101" pitchFamily="2" charset="-122"/>
                <a:ea typeface="宋体" panose="02010600030101010101" pitchFamily="2" charset="-122"/>
              </a:rPr>
              <a:t>?</a:t>
            </a:r>
            <a:endParaRPr kumimoji="0" lang="zh-CN" altLang="en-US" sz="1400">
              <a:latin typeface="宋体" panose="02010600030101010101" pitchFamily="2" charset="-122"/>
              <a:ea typeface="宋体" panose="02010600030101010101" pitchFamily="2" charset="-122"/>
            </a:endParaRPr>
          </a:p>
        </p:txBody>
      </p:sp>
      <p:cxnSp>
        <p:nvCxnSpPr>
          <p:cNvPr id="49" name="直接箭头连接符 48">
            <a:extLst>
              <a:ext uri="{FF2B5EF4-FFF2-40B4-BE49-F238E27FC236}">
                <a16:creationId xmlns:a16="http://schemas.microsoft.com/office/drawing/2014/main" id="{07AC0B59-AA62-8A44-987A-8B115D15B961}"/>
              </a:ext>
            </a:extLst>
          </p:cNvPr>
          <p:cNvCxnSpPr>
            <a:stCxn id="130153" idx="2"/>
            <a:endCxn id="130065" idx="0"/>
          </p:cNvCxnSpPr>
          <p:nvPr/>
        </p:nvCxnSpPr>
        <p:spPr bwMode="auto">
          <a:xfrm flipH="1">
            <a:off x="2913063" y="3255963"/>
            <a:ext cx="0" cy="23971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0071" name="直接箭头连接符 53">
            <a:extLst>
              <a:ext uri="{FF2B5EF4-FFF2-40B4-BE49-F238E27FC236}">
                <a16:creationId xmlns:a16="http://schemas.microsoft.com/office/drawing/2014/main" id="{8B76FC00-D665-4B48-BBAF-D523B9F7CA3F}"/>
              </a:ext>
            </a:extLst>
          </p:cNvPr>
          <p:cNvCxnSpPr>
            <a:cxnSpLocks noChangeShapeType="1"/>
            <a:stCxn id="130065" idx="2"/>
            <a:endCxn id="130150" idx="0"/>
          </p:cNvCxnSpPr>
          <p:nvPr/>
        </p:nvCxnSpPr>
        <p:spPr bwMode="auto">
          <a:xfrm>
            <a:off x="2913063" y="3800475"/>
            <a:ext cx="6350" cy="20796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072" name="矩形 57">
            <a:extLst>
              <a:ext uri="{FF2B5EF4-FFF2-40B4-BE49-F238E27FC236}">
                <a16:creationId xmlns:a16="http://schemas.microsoft.com/office/drawing/2014/main" id="{7F2539D1-4BA7-AD4B-97F4-9B7B2A62C1E5}"/>
              </a:ext>
            </a:extLst>
          </p:cNvPr>
          <p:cNvSpPr>
            <a:spLocks noChangeArrowheads="1"/>
          </p:cNvSpPr>
          <p:nvPr/>
        </p:nvSpPr>
        <p:spPr bwMode="auto">
          <a:xfrm>
            <a:off x="2527300" y="4629150"/>
            <a:ext cx="792163" cy="304800"/>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073" name="文本框 58">
            <a:extLst>
              <a:ext uri="{FF2B5EF4-FFF2-40B4-BE49-F238E27FC236}">
                <a16:creationId xmlns:a16="http://schemas.microsoft.com/office/drawing/2014/main" id="{4695F4D6-AA7F-2B44-993E-A233EBD9CC42}"/>
              </a:ext>
            </a:extLst>
          </p:cNvPr>
          <p:cNvSpPr txBox="1">
            <a:spLocks noChangeArrowheads="1"/>
          </p:cNvSpPr>
          <p:nvPr/>
        </p:nvSpPr>
        <p:spPr bwMode="auto">
          <a:xfrm>
            <a:off x="2468563" y="4627563"/>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修改快表</a:t>
            </a:r>
          </a:p>
        </p:txBody>
      </p:sp>
      <p:cxnSp>
        <p:nvCxnSpPr>
          <p:cNvPr id="130074" name="直接箭头连接符 64">
            <a:extLst>
              <a:ext uri="{FF2B5EF4-FFF2-40B4-BE49-F238E27FC236}">
                <a16:creationId xmlns:a16="http://schemas.microsoft.com/office/drawing/2014/main" id="{1790F854-621F-5B4C-82D5-BB7082B76B4E}"/>
              </a:ext>
            </a:extLst>
          </p:cNvPr>
          <p:cNvCxnSpPr>
            <a:cxnSpLocks noChangeShapeType="1"/>
            <a:stCxn id="130150" idx="2"/>
            <a:endCxn id="130072" idx="0"/>
          </p:cNvCxnSpPr>
          <p:nvPr/>
        </p:nvCxnSpPr>
        <p:spPr bwMode="auto">
          <a:xfrm>
            <a:off x="2919413" y="4408488"/>
            <a:ext cx="3175" cy="2206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075" name="矩形 65">
            <a:extLst>
              <a:ext uri="{FF2B5EF4-FFF2-40B4-BE49-F238E27FC236}">
                <a16:creationId xmlns:a16="http://schemas.microsoft.com/office/drawing/2014/main" id="{C5B7B632-FBCA-644D-AEA5-569E20B087E9}"/>
              </a:ext>
            </a:extLst>
          </p:cNvPr>
          <p:cNvSpPr>
            <a:spLocks noChangeArrowheads="1"/>
          </p:cNvSpPr>
          <p:nvPr/>
        </p:nvSpPr>
        <p:spPr bwMode="auto">
          <a:xfrm>
            <a:off x="2022475" y="5127625"/>
            <a:ext cx="1820863" cy="307975"/>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076" name="文本框 66">
            <a:extLst>
              <a:ext uri="{FF2B5EF4-FFF2-40B4-BE49-F238E27FC236}">
                <a16:creationId xmlns:a16="http://schemas.microsoft.com/office/drawing/2014/main" id="{6CACB42A-6009-9340-AD10-AB22518EEE9D}"/>
              </a:ext>
            </a:extLst>
          </p:cNvPr>
          <p:cNvSpPr txBox="1">
            <a:spLocks noChangeArrowheads="1"/>
          </p:cNvSpPr>
          <p:nvPr/>
        </p:nvSpPr>
        <p:spPr bwMode="auto">
          <a:xfrm>
            <a:off x="2058988" y="5113338"/>
            <a:ext cx="1824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修改访问位和修改位</a:t>
            </a:r>
          </a:p>
        </p:txBody>
      </p:sp>
      <p:cxnSp>
        <p:nvCxnSpPr>
          <p:cNvPr id="130077" name="直接箭头连接符 68">
            <a:extLst>
              <a:ext uri="{FF2B5EF4-FFF2-40B4-BE49-F238E27FC236}">
                <a16:creationId xmlns:a16="http://schemas.microsoft.com/office/drawing/2014/main" id="{DB1291D4-3C38-F14D-BD4A-0D71B60F66F4}"/>
              </a:ext>
            </a:extLst>
          </p:cNvPr>
          <p:cNvCxnSpPr>
            <a:cxnSpLocks noChangeShapeType="1"/>
            <a:stCxn id="130073" idx="2"/>
            <a:endCxn id="130075" idx="0"/>
          </p:cNvCxnSpPr>
          <p:nvPr/>
        </p:nvCxnSpPr>
        <p:spPr bwMode="auto">
          <a:xfrm>
            <a:off x="2932113" y="4935538"/>
            <a:ext cx="1587" cy="1920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078" name="矩形 71">
            <a:extLst>
              <a:ext uri="{FF2B5EF4-FFF2-40B4-BE49-F238E27FC236}">
                <a16:creationId xmlns:a16="http://schemas.microsoft.com/office/drawing/2014/main" id="{1C075BD5-CE08-7D4D-B0CE-8B9B255E7F6F}"/>
              </a:ext>
            </a:extLst>
          </p:cNvPr>
          <p:cNvSpPr>
            <a:spLocks noChangeArrowheads="1"/>
          </p:cNvSpPr>
          <p:nvPr/>
        </p:nvSpPr>
        <p:spPr bwMode="auto">
          <a:xfrm>
            <a:off x="2300288" y="5664200"/>
            <a:ext cx="1263650" cy="292100"/>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079" name="文本框 72">
            <a:extLst>
              <a:ext uri="{FF2B5EF4-FFF2-40B4-BE49-F238E27FC236}">
                <a16:creationId xmlns:a16="http://schemas.microsoft.com/office/drawing/2014/main" id="{70C8C601-EABB-6749-8269-6153063BC5AE}"/>
              </a:ext>
            </a:extLst>
          </p:cNvPr>
          <p:cNvSpPr txBox="1">
            <a:spLocks noChangeArrowheads="1"/>
          </p:cNvSpPr>
          <p:nvPr/>
        </p:nvSpPr>
        <p:spPr bwMode="auto">
          <a:xfrm>
            <a:off x="2290763" y="5637213"/>
            <a:ext cx="1271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形成物理地址</a:t>
            </a:r>
          </a:p>
        </p:txBody>
      </p:sp>
      <p:cxnSp>
        <p:nvCxnSpPr>
          <p:cNvPr id="130080" name="直接箭头连接符 74">
            <a:extLst>
              <a:ext uri="{FF2B5EF4-FFF2-40B4-BE49-F238E27FC236}">
                <a16:creationId xmlns:a16="http://schemas.microsoft.com/office/drawing/2014/main" id="{8DC0D59B-B705-F047-A247-FBD97B533747}"/>
              </a:ext>
            </a:extLst>
          </p:cNvPr>
          <p:cNvCxnSpPr>
            <a:cxnSpLocks noChangeShapeType="1"/>
            <a:stCxn id="130075" idx="2"/>
            <a:endCxn id="130078" idx="0"/>
          </p:cNvCxnSpPr>
          <p:nvPr/>
        </p:nvCxnSpPr>
        <p:spPr bwMode="auto">
          <a:xfrm flipH="1">
            <a:off x="2932113" y="5435600"/>
            <a:ext cx="1587"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081" name="圆角矩形 80">
            <a:extLst>
              <a:ext uri="{FF2B5EF4-FFF2-40B4-BE49-F238E27FC236}">
                <a16:creationId xmlns:a16="http://schemas.microsoft.com/office/drawing/2014/main" id="{AEADEA54-7FFB-DF4C-8487-E1CF327A3BB6}"/>
              </a:ext>
            </a:extLst>
          </p:cNvPr>
          <p:cNvSpPr>
            <a:spLocks noChangeArrowheads="1"/>
          </p:cNvSpPr>
          <p:nvPr/>
        </p:nvSpPr>
        <p:spPr bwMode="auto">
          <a:xfrm>
            <a:off x="2289175" y="6184900"/>
            <a:ext cx="1303338" cy="352425"/>
          </a:xfrm>
          <a:prstGeom prst="roundRect">
            <a:avLst>
              <a:gd name="adj" fmla="val 16667"/>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082" name="文本框 81">
            <a:extLst>
              <a:ext uri="{FF2B5EF4-FFF2-40B4-BE49-F238E27FC236}">
                <a16:creationId xmlns:a16="http://schemas.microsoft.com/office/drawing/2014/main" id="{CE37012F-EF20-0D46-A3D8-5C8A1E796C7A}"/>
              </a:ext>
            </a:extLst>
          </p:cNvPr>
          <p:cNvSpPr txBox="1">
            <a:spLocks noChangeArrowheads="1"/>
          </p:cNvSpPr>
          <p:nvPr/>
        </p:nvSpPr>
        <p:spPr bwMode="auto">
          <a:xfrm>
            <a:off x="2312988" y="6194425"/>
            <a:ext cx="127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地址变换结束</a:t>
            </a:r>
          </a:p>
        </p:txBody>
      </p:sp>
      <p:cxnSp>
        <p:nvCxnSpPr>
          <p:cNvPr id="130083" name="直接箭头连接符 83">
            <a:extLst>
              <a:ext uri="{FF2B5EF4-FFF2-40B4-BE49-F238E27FC236}">
                <a16:creationId xmlns:a16="http://schemas.microsoft.com/office/drawing/2014/main" id="{21DE4997-3428-AA4E-B274-24369249603A}"/>
              </a:ext>
            </a:extLst>
          </p:cNvPr>
          <p:cNvCxnSpPr>
            <a:cxnSpLocks noChangeShapeType="1"/>
            <a:stCxn id="130078" idx="2"/>
            <a:endCxn id="130081" idx="0"/>
          </p:cNvCxnSpPr>
          <p:nvPr/>
        </p:nvCxnSpPr>
        <p:spPr bwMode="auto">
          <a:xfrm>
            <a:off x="2932113" y="5956300"/>
            <a:ext cx="7937"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30084" name="组合 242">
            <a:extLst>
              <a:ext uri="{FF2B5EF4-FFF2-40B4-BE49-F238E27FC236}">
                <a16:creationId xmlns:a16="http://schemas.microsoft.com/office/drawing/2014/main" id="{B3B5C4AF-9B2C-E549-8A9C-0CE40E83CC73}"/>
              </a:ext>
            </a:extLst>
          </p:cNvPr>
          <p:cNvGrpSpPr>
            <a:grpSpLocks/>
          </p:cNvGrpSpPr>
          <p:nvPr/>
        </p:nvGrpSpPr>
        <p:grpSpPr bwMode="auto">
          <a:xfrm>
            <a:off x="912813" y="3041650"/>
            <a:ext cx="2014537" cy="1963738"/>
            <a:chOff x="913113" y="3042377"/>
            <a:chExt cx="2013811" cy="1962186"/>
          </a:xfrm>
        </p:grpSpPr>
        <p:cxnSp>
          <p:nvCxnSpPr>
            <p:cNvPr id="98" name="直接连接符 97">
              <a:extLst>
                <a:ext uri="{FF2B5EF4-FFF2-40B4-BE49-F238E27FC236}">
                  <a16:creationId xmlns:a16="http://schemas.microsoft.com/office/drawing/2014/main" id="{FF6AC96D-A70D-F444-BD85-348FDE58B302}"/>
                </a:ext>
              </a:extLst>
            </p:cNvPr>
            <p:cNvCxnSpPr/>
            <p:nvPr/>
          </p:nvCxnSpPr>
          <p:spPr bwMode="auto">
            <a:xfrm flipH="1">
              <a:off x="921047" y="3042377"/>
              <a:ext cx="945809" cy="95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148" name="直接连接符 105">
              <a:extLst>
                <a:ext uri="{FF2B5EF4-FFF2-40B4-BE49-F238E27FC236}">
                  <a16:creationId xmlns:a16="http://schemas.microsoft.com/office/drawing/2014/main" id="{02240539-3B07-8F45-B497-C3DE9D8F51F6}"/>
                </a:ext>
              </a:extLst>
            </p:cNvPr>
            <p:cNvCxnSpPr>
              <a:cxnSpLocks noChangeShapeType="1"/>
            </p:cNvCxnSpPr>
            <p:nvPr/>
          </p:nvCxnSpPr>
          <p:spPr bwMode="auto">
            <a:xfrm flipH="1">
              <a:off x="916378" y="3043145"/>
              <a:ext cx="1496" cy="196141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0149" name="直接箭头连接符 107">
              <a:extLst>
                <a:ext uri="{FF2B5EF4-FFF2-40B4-BE49-F238E27FC236}">
                  <a16:creationId xmlns:a16="http://schemas.microsoft.com/office/drawing/2014/main" id="{B598E88C-494F-DD45-9F87-6C0A7CBFD48F}"/>
                </a:ext>
              </a:extLst>
            </p:cNvPr>
            <p:cNvCxnSpPr>
              <a:cxnSpLocks noChangeShapeType="1"/>
            </p:cNvCxnSpPr>
            <p:nvPr/>
          </p:nvCxnSpPr>
          <p:spPr bwMode="auto">
            <a:xfrm>
              <a:off x="913113" y="5004563"/>
              <a:ext cx="2013811"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30085" name="文本框 108">
            <a:extLst>
              <a:ext uri="{FF2B5EF4-FFF2-40B4-BE49-F238E27FC236}">
                <a16:creationId xmlns:a16="http://schemas.microsoft.com/office/drawing/2014/main" id="{DAFDA858-B2EC-BF40-80DD-08DB9C739F9F}"/>
              </a:ext>
            </a:extLst>
          </p:cNvPr>
          <p:cNvSpPr txBox="1">
            <a:spLocks noChangeArrowheads="1"/>
          </p:cNvSpPr>
          <p:nvPr/>
        </p:nvSpPr>
        <p:spPr bwMode="auto">
          <a:xfrm>
            <a:off x="912813" y="3375025"/>
            <a:ext cx="338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200">
                <a:latin typeface="宋体" panose="02010600030101010101" pitchFamily="2" charset="-122"/>
                <a:ea typeface="宋体" panose="02010600030101010101" pitchFamily="2" charset="-122"/>
              </a:rPr>
              <a:t>是</a:t>
            </a:r>
          </a:p>
        </p:txBody>
      </p:sp>
      <p:sp>
        <p:nvSpPr>
          <p:cNvPr id="130086" name="矩形 109">
            <a:extLst>
              <a:ext uri="{FF2B5EF4-FFF2-40B4-BE49-F238E27FC236}">
                <a16:creationId xmlns:a16="http://schemas.microsoft.com/office/drawing/2014/main" id="{01437F8E-8D3D-7747-B81E-980240B96582}"/>
              </a:ext>
            </a:extLst>
          </p:cNvPr>
          <p:cNvSpPr>
            <a:spLocks noChangeArrowheads="1"/>
          </p:cNvSpPr>
          <p:nvPr/>
        </p:nvSpPr>
        <p:spPr bwMode="auto">
          <a:xfrm>
            <a:off x="6378575" y="1219200"/>
            <a:ext cx="1285875" cy="307975"/>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087" name="文本框 110">
            <a:extLst>
              <a:ext uri="{FF2B5EF4-FFF2-40B4-BE49-F238E27FC236}">
                <a16:creationId xmlns:a16="http://schemas.microsoft.com/office/drawing/2014/main" id="{3C5CDF11-2365-1144-AB74-6F28C6D28316}"/>
              </a:ext>
            </a:extLst>
          </p:cNvPr>
          <p:cNvSpPr txBox="1">
            <a:spLocks noChangeArrowheads="1"/>
          </p:cNvSpPr>
          <p:nvPr/>
        </p:nvSpPr>
        <p:spPr bwMode="auto">
          <a:xfrm>
            <a:off x="6413500" y="1189038"/>
            <a:ext cx="1230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保留</a:t>
            </a:r>
            <a:r>
              <a:rPr kumimoji="0" lang="en-US" altLang="zh-CN" sz="1400">
                <a:latin typeface="宋体" panose="02010600030101010101" pitchFamily="2" charset="-122"/>
                <a:ea typeface="宋体" panose="02010600030101010101" pitchFamily="2" charset="-122"/>
              </a:rPr>
              <a:t>CPU</a:t>
            </a:r>
            <a:r>
              <a:rPr kumimoji="0" lang="zh-CN" altLang="en-US" sz="1400">
                <a:latin typeface="宋体" panose="02010600030101010101" pitchFamily="2" charset="-122"/>
                <a:ea typeface="宋体" panose="02010600030101010101" pitchFamily="2" charset="-122"/>
              </a:rPr>
              <a:t>现场</a:t>
            </a:r>
          </a:p>
        </p:txBody>
      </p:sp>
      <p:sp>
        <p:nvSpPr>
          <p:cNvPr id="130088" name="矩形 111">
            <a:extLst>
              <a:ext uri="{FF2B5EF4-FFF2-40B4-BE49-F238E27FC236}">
                <a16:creationId xmlns:a16="http://schemas.microsoft.com/office/drawing/2014/main" id="{1D01B837-DFF2-8D4A-8AF8-89972BC1A1F4}"/>
              </a:ext>
            </a:extLst>
          </p:cNvPr>
          <p:cNvSpPr>
            <a:spLocks noChangeArrowheads="1"/>
          </p:cNvSpPr>
          <p:nvPr/>
        </p:nvSpPr>
        <p:spPr bwMode="auto">
          <a:xfrm>
            <a:off x="6200775" y="1730375"/>
            <a:ext cx="1641475" cy="307975"/>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089" name="文本框 112">
            <a:extLst>
              <a:ext uri="{FF2B5EF4-FFF2-40B4-BE49-F238E27FC236}">
                <a16:creationId xmlns:a16="http://schemas.microsoft.com/office/drawing/2014/main" id="{DD3C4B06-FA2C-8842-8215-7873D1AA3BE7}"/>
              </a:ext>
            </a:extLst>
          </p:cNvPr>
          <p:cNvSpPr txBox="1">
            <a:spLocks noChangeArrowheads="1"/>
          </p:cNvSpPr>
          <p:nvPr/>
        </p:nvSpPr>
        <p:spPr bwMode="auto">
          <a:xfrm>
            <a:off x="6229350" y="1719263"/>
            <a:ext cx="16398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从外存中找到缺页</a:t>
            </a:r>
          </a:p>
        </p:txBody>
      </p:sp>
      <p:cxnSp>
        <p:nvCxnSpPr>
          <p:cNvPr id="130090" name="直接箭头连接符 114">
            <a:extLst>
              <a:ext uri="{FF2B5EF4-FFF2-40B4-BE49-F238E27FC236}">
                <a16:creationId xmlns:a16="http://schemas.microsoft.com/office/drawing/2014/main" id="{D7F03EB3-13B6-7E47-AFC9-1CA1064EFA64}"/>
              </a:ext>
            </a:extLst>
          </p:cNvPr>
          <p:cNvCxnSpPr>
            <a:cxnSpLocks noChangeShapeType="1"/>
            <a:stCxn id="130086" idx="2"/>
            <a:endCxn id="130088" idx="0"/>
          </p:cNvCxnSpPr>
          <p:nvPr/>
        </p:nvCxnSpPr>
        <p:spPr bwMode="auto">
          <a:xfrm flipH="1">
            <a:off x="7021513" y="1527175"/>
            <a:ext cx="0" cy="2032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30091" name="组合 115">
            <a:extLst>
              <a:ext uri="{FF2B5EF4-FFF2-40B4-BE49-F238E27FC236}">
                <a16:creationId xmlns:a16="http://schemas.microsoft.com/office/drawing/2014/main" id="{E1F5DB86-0922-BD4C-8E82-F299BB0E7943}"/>
              </a:ext>
            </a:extLst>
          </p:cNvPr>
          <p:cNvGrpSpPr>
            <a:grpSpLocks/>
          </p:cNvGrpSpPr>
          <p:nvPr/>
        </p:nvGrpSpPr>
        <p:grpSpPr bwMode="auto">
          <a:xfrm>
            <a:off x="6091238" y="2262188"/>
            <a:ext cx="1858962" cy="398462"/>
            <a:chOff x="1624522" y="1721795"/>
            <a:chExt cx="2675103" cy="418290"/>
          </a:xfrm>
        </p:grpSpPr>
        <p:sp>
          <p:nvSpPr>
            <p:cNvPr id="130144" name="矩形 116">
              <a:extLst>
                <a:ext uri="{FF2B5EF4-FFF2-40B4-BE49-F238E27FC236}">
                  <a16:creationId xmlns:a16="http://schemas.microsoft.com/office/drawing/2014/main" id="{6CAEC107-DCC2-764B-98A6-F1FC967389A7}"/>
                </a:ext>
              </a:extLst>
            </p:cNvPr>
            <p:cNvSpPr>
              <a:spLocks noChangeArrowheads="1"/>
            </p:cNvSpPr>
            <p:nvPr/>
          </p:nvSpPr>
          <p:spPr bwMode="auto">
            <a:xfrm>
              <a:off x="2383277" y="1721796"/>
              <a:ext cx="1157591" cy="418289"/>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45" name="等腰三角形 117">
              <a:extLst>
                <a:ext uri="{FF2B5EF4-FFF2-40B4-BE49-F238E27FC236}">
                  <a16:creationId xmlns:a16="http://schemas.microsoft.com/office/drawing/2014/main" id="{4B23597D-6361-C74E-A7D6-407A35B847DB}"/>
                </a:ext>
              </a:extLst>
            </p:cNvPr>
            <p:cNvSpPr>
              <a:spLocks noChangeArrowheads="1"/>
            </p:cNvSpPr>
            <p:nvPr/>
          </p:nvSpPr>
          <p:spPr bwMode="auto">
            <a:xfrm rot="-5400000">
              <a:off x="1794755" y="1551562"/>
              <a:ext cx="418289" cy="758756"/>
            </a:xfrm>
            <a:prstGeom prst="triangle">
              <a:avLst>
                <a:gd name="adj" fmla="val 48306"/>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46" name="等腰三角形 118">
              <a:extLst>
                <a:ext uri="{FF2B5EF4-FFF2-40B4-BE49-F238E27FC236}">
                  <a16:creationId xmlns:a16="http://schemas.microsoft.com/office/drawing/2014/main" id="{368E5695-7753-B944-B2B0-D13453C757FE}"/>
                </a:ext>
              </a:extLst>
            </p:cNvPr>
            <p:cNvSpPr>
              <a:spLocks noChangeArrowheads="1"/>
            </p:cNvSpPr>
            <p:nvPr/>
          </p:nvSpPr>
          <p:spPr bwMode="auto">
            <a:xfrm rot="5400000">
              <a:off x="3711102" y="1551562"/>
              <a:ext cx="418289" cy="758756"/>
            </a:xfrm>
            <a:prstGeom prst="triangle">
              <a:avLst>
                <a:gd name="adj" fmla="val 48306"/>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grpSp>
      <p:sp>
        <p:nvSpPr>
          <p:cNvPr id="130092" name="文本框 119">
            <a:extLst>
              <a:ext uri="{FF2B5EF4-FFF2-40B4-BE49-F238E27FC236}">
                <a16:creationId xmlns:a16="http://schemas.microsoft.com/office/drawing/2014/main" id="{AD4CC31F-EA23-0D42-ADF0-107763A7D3EB}"/>
              </a:ext>
            </a:extLst>
          </p:cNvPr>
          <p:cNvSpPr txBox="1">
            <a:spLocks noChangeArrowheads="1"/>
          </p:cNvSpPr>
          <p:nvPr/>
        </p:nvSpPr>
        <p:spPr bwMode="auto">
          <a:xfrm>
            <a:off x="6524625" y="2292350"/>
            <a:ext cx="1049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是否满存</a:t>
            </a:r>
            <a:r>
              <a:rPr kumimoji="0" lang="en-US" altLang="zh-CN" sz="1400">
                <a:latin typeface="宋体" panose="02010600030101010101" pitchFamily="2" charset="-122"/>
                <a:ea typeface="宋体" panose="02010600030101010101" pitchFamily="2" charset="-122"/>
              </a:rPr>
              <a:t>?</a:t>
            </a:r>
            <a:endParaRPr kumimoji="0" lang="zh-CN" altLang="en-US" sz="1400">
              <a:latin typeface="宋体" panose="02010600030101010101" pitchFamily="2" charset="-122"/>
              <a:ea typeface="宋体" panose="02010600030101010101" pitchFamily="2" charset="-122"/>
            </a:endParaRPr>
          </a:p>
        </p:txBody>
      </p:sp>
      <p:cxnSp>
        <p:nvCxnSpPr>
          <p:cNvPr id="130093" name="直接箭头连接符 121">
            <a:extLst>
              <a:ext uri="{FF2B5EF4-FFF2-40B4-BE49-F238E27FC236}">
                <a16:creationId xmlns:a16="http://schemas.microsoft.com/office/drawing/2014/main" id="{D1011902-3BF8-8B49-B1F9-422F4B9C36FA}"/>
              </a:ext>
            </a:extLst>
          </p:cNvPr>
          <p:cNvCxnSpPr>
            <a:cxnSpLocks noChangeShapeType="1"/>
            <a:stCxn id="130088" idx="2"/>
            <a:endCxn id="130144" idx="0"/>
          </p:cNvCxnSpPr>
          <p:nvPr/>
        </p:nvCxnSpPr>
        <p:spPr bwMode="auto">
          <a:xfrm flipH="1">
            <a:off x="7021513" y="2038350"/>
            <a:ext cx="0" cy="22383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094" name="矩形 122">
            <a:extLst>
              <a:ext uri="{FF2B5EF4-FFF2-40B4-BE49-F238E27FC236}">
                <a16:creationId xmlns:a16="http://schemas.microsoft.com/office/drawing/2014/main" id="{8FAA474B-A94F-464C-9EE4-E4787DB05B0C}"/>
              </a:ext>
            </a:extLst>
          </p:cNvPr>
          <p:cNvSpPr>
            <a:spLocks noChangeArrowheads="1"/>
          </p:cNvSpPr>
          <p:nvPr/>
        </p:nvSpPr>
        <p:spPr bwMode="auto">
          <a:xfrm>
            <a:off x="6334125" y="2914650"/>
            <a:ext cx="1374775" cy="319088"/>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095" name="文本框 123">
            <a:extLst>
              <a:ext uri="{FF2B5EF4-FFF2-40B4-BE49-F238E27FC236}">
                <a16:creationId xmlns:a16="http://schemas.microsoft.com/office/drawing/2014/main" id="{090BD666-CCE7-8740-8591-2FD50B9671C0}"/>
              </a:ext>
            </a:extLst>
          </p:cNvPr>
          <p:cNvSpPr txBox="1">
            <a:spLocks noChangeArrowheads="1"/>
          </p:cNvSpPr>
          <p:nvPr/>
        </p:nvSpPr>
        <p:spPr bwMode="auto">
          <a:xfrm>
            <a:off x="6410325" y="2900363"/>
            <a:ext cx="1327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选择一页换出</a:t>
            </a:r>
          </a:p>
        </p:txBody>
      </p:sp>
      <p:cxnSp>
        <p:nvCxnSpPr>
          <p:cNvPr id="130096" name="直接箭头连接符 125">
            <a:extLst>
              <a:ext uri="{FF2B5EF4-FFF2-40B4-BE49-F238E27FC236}">
                <a16:creationId xmlns:a16="http://schemas.microsoft.com/office/drawing/2014/main" id="{7A0FCBA7-A5A5-254B-8694-D495A11B09C0}"/>
              </a:ext>
            </a:extLst>
          </p:cNvPr>
          <p:cNvCxnSpPr>
            <a:cxnSpLocks noChangeShapeType="1"/>
            <a:stCxn id="130144" idx="2"/>
            <a:endCxn id="130094" idx="0"/>
          </p:cNvCxnSpPr>
          <p:nvPr/>
        </p:nvCxnSpPr>
        <p:spPr bwMode="auto">
          <a:xfrm flipH="1">
            <a:off x="7021513" y="2660650"/>
            <a:ext cx="0" cy="2540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30097" name="组合 131">
            <a:extLst>
              <a:ext uri="{FF2B5EF4-FFF2-40B4-BE49-F238E27FC236}">
                <a16:creationId xmlns:a16="http://schemas.microsoft.com/office/drawing/2014/main" id="{3EBE9730-5F54-4642-8146-73A1A430DAD0}"/>
              </a:ext>
            </a:extLst>
          </p:cNvPr>
          <p:cNvGrpSpPr>
            <a:grpSpLocks/>
          </p:cNvGrpSpPr>
          <p:nvPr/>
        </p:nvGrpSpPr>
        <p:grpSpPr bwMode="auto">
          <a:xfrm>
            <a:off x="6075363" y="3397250"/>
            <a:ext cx="1892300" cy="398463"/>
            <a:chOff x="1736386" y="2943979"/>
            <a:chExt cx="2092958" cy="398834"/>
          </a:xfrm>
        </p:grpSpPr>
        <p:sp>
          <p:nvSpPr>
            <p:cNvPr id="130141" name="矩形 132">
              <a:extLst>
                <a:ext uri="{FF2B5EF4-FFF2-40B4-BE49-F238E27FC236}">
                  <a16:creationId xmlns:a16="http://schemas.microsoft.com/office/drawing/2014/main" id="{A01142F5-D6C8-E14C-AB42-6496363A87F3}"/>
                </a:ext>
              </a:extLst>
            </p:cNvPr>
            <p:cNvSpPr>
              <a:spLocks noChangeArrowheads="1"/>
            </p:cNvSpPr>
            <p:nvPr/>
          </p:nvSpPr>
          <p:spPr bwMode="auto">
            <a:xfrm>
              <a:off x="2118567" y="2943980"/>
              <a:ext cx="1328595" cy="398833"/>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42" name="等腰三角形 133">
              <a:extLst>
                <a:ext uri="{FF2B5EF4-FFF2-40B4-BE49-F238E27FC236}">
                  <a16:creationId xmlns:a16="http://schemas.microsoft.com/office/drawing/2014/main" id="{7A1B45FA-9832-4748-B121-70AB9A417F21}"/>
                </a:ext>
              </a:extLst>
            </p:cNvPr>
            <p:cNvSpPr>
              <a:spLocks noChangeArrowheads="1"/>
            </p:cNvSpPr>
            <p:nvPr/>
          </p:nvSpPr>
          <p:spPr bwMode="auto">
            <a:xfrm rot="-5400000">
              <a:off x="1728060" y="2952305"/>
              <a:ext cx="398833" cy="382182"/>
            </a:xfrm>
            <a:prstGeom prst="triangle">
              <a:avLst>
                <a:gd name="adj" fmla="val 48306"/>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43" name="等腰三角形 134">
              <a:extLst>
                <a:ext uri="{FF2B5EF4-FFF2-40B4-BE49-F238E27FC236}">
                  <a16:creationId xmlns:a16="http://schemas.microsoft.com/office/drawing/2014/main" id="{33F0F656-E625-CB40-91A7-B18EBB311DFF}"/>
                </a:ext>
              </a:extLst>
            </p:cNvPr>
            <p:cNvSpPr>
              <a:spLocks noChangeArrowheads="1"/>
            </p:cNvSpPr>
            <p:nvPr/>
          </p:nvSpPr>
          <p:spPr bwMode="auto">
            <a:xfrm rot="5400000">
              <a:off x="3438836" y="2952306"/>
              <a:ext cx="398833" cy="382182"/>
            </a:xfrm>
            <a:prstGeom prst="triangle">
              <a:avLst>
                <a:gd name="adj" fmla="val 48306"/>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grpSp>
      <p:sp>
        <p:nvSpPr>
          <p:cNvPr id="130098" name="文本框 135">
            <a:extLst>
              <a:ext uri="{FF2B5EF4-FFF2-40B4-BE49-F238E27FC236}">
                <a16:creationId xmlns:a16="http://schemas.microsoft.com/office/drawing/2014/main" id="{D79A09A3-24F6-3444-9DFB-508EAD71867E}"/>
              </a:ext>
            </a:extLst>
          </p:cNvPr>
          <p:cNvSpPr txBox="1">
            <a:spLocks noChangeArrowheads="1"/>
          </p:cNvSpPr>
          <p:nvPr/>
        </p:nvSpPr>
        <p:spPr bwMode="auto">
          <a:xfrm>
            <a:off x="6316663" y="3424238"/>
            <a:ext cx="1570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该页是否被修改</a:t>
            </a:r>
            <a:r>
              <a:rPr kumimoji="0" lang="en-US" altLang="zh-CN" sz="1400">
                <a:latin typeface="宋体" panose="02010600030101010101" pitchFamily="2" charset="-122"/>
                <a:ea typeface="宋体" panose="02010600030101010101" pitchFamily="2" charset="-122"/>
              </a:rPr>
              <a:t>?</a:t>
            </a:r>
            <a:endParaRPr kumimoji="0" lang="zh-CN" altLang="en-US" sz="1400">
              <a:latin typeface="宋体" panose="02010600030101010101" pitchFamily="2" charset="-122"/>
              <a:ea typeface="宋体" panose="02010600030101010101" pitchFamily="2" charset="-122"/>
            </a:endParaRPr>
          </a:p>
        </p:txBody>
      </p:sp>
      <p:cxnSp>
        <p:nvCxnSpPr>
          <p:cNvPr id="130099" name="直接箭头连接符 137">
            <a:extLst>
              <a:ext uri="{FF2B5EF4-FFF2-40B4-BE49-F238E27FC236}">
                <a16:creationId xmlns:a16="http://schemas.microsoft.com/office/drawing/2014/main" id="{BDDE5BC8-7FC8-5C4F-88CE-41E6586756F4}"/>
              </a:ext>
            </a:extLst>
          </p:cNvPr>
          <p:cNvCxnSpPr>
            <a:cxnSpLocks noChangeShapeType="1"/>
            <a:stCxn id="130094" idx="2"/>
            <a:endCxn id="130141" idx="0"/>
          </p:cNvCxnSpPr>
          <p:nvPr/>
        </p:nvCxnSpPr>
        <p:spPr bwMode="auto">
          <a:xfrm flipH="1">
            <a:off x="7021513" y="3233738"/>
            <a:ext cx="0" cy="1635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100" name="矩形 138">
            <a:extLst>
              <a:ext uri="{FF2B5EF4-FFF2-40B4-BE49-F238E27FC236}">
                <a16:creationId xmlns:a16="http://schemas.microsoft.com/office/drawing/2014/main" id="{D1486950-01F9-6D4E-9D15-4922BA8BAD0D}"/>
              </a:ext>
            </a:extLst>
          </p:cNvPr>
          <p:cNvSpPr>
            <a:spLocks noChangeArrowheads="1"/>
          </p:cNvSpPr>
          <p:nvPr/>
        </p:nvSpPr>
        <p:spPr bwMode="auto">
          <a:xfrm>
            <a:off x="6310313" y="3994150"/>
            <a:ext cx="1420812" cy="268288"/>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01" name="文本框 139">
            <a:extLst>
              <a:ext uri="{FF2B5EF4-FFF2-40B4-BE49-F238E27FC236}">
                <a16:creationId xmlns:a16="http://schemas.microsoft.com/office/drawing/2014/main" id="{7D205940-A1F2-1C47-975C-A1FA3DCDECA1}"/>
              </a:ext>
            </a:extLst>
          </p:cNvPr>
          <p:cNvSpPr txBox="1">
            <a:spLocks noChangeArrowheads="1"/>
          </p:cNvSpPr>
          <p:nvPr/>
        </p:nvSpPr>
        <p:spPr bwMode="auto">
          <a:xfrm>
            <a:off x="6280150" y="3963988"/>
            <a:ext cx="14827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将该页写回外存</a:t>
            </a:r>
          </a:p>
        </p:txBody>
      </p:sp>
      <p:cxnSp>
        <p:nvCxnSpPr>
          <p:cNvPr id="130102" name="直接箭头连接符 141">
            <a:extLst>
              <a:ext uri="{FF2B5EF4-FFF2-40B4-BE49-F238E27FC236}">
                <a16:creationId xmlns:a16="http://schemas.microsoft.com/office/drawing/2014/main" id="{22BEB9A8-217F-EF4E-A24D-293C74C82D02}"/>
              </a:ext>
            </a:extLst>
          </p:cNvPr>
          <p:cNvCxnSpPr>
            <a:cxnSpLocks noChangeShapeType="1"/>
            <a:stCxn id="130141" idx="2"/>
            <a:endCxn id="130100" idx="0"/>
          </p:cNvCxnSpPr>
          <p:nvPr/>
        </p:nvCxnSpPr>
        <p:spPr bwMode="auto">
          <a:xfrm>
            <a:off x="7021513" y="3795713"/>
            <a:ext cx="0" cy="1984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103" name="矩形 145">
            <a:extLst>
              <a:ext uri="{FF2B5EF4-FFF2-40B4-BE49-F238E27FC236}">
                <a16:creationId xmlns:a16="http://schemas.microsoft.com/office/drawing/2014/main" id="{619721FF-3201-714B-899B-161A45A4A1E3}"/>
              </a:ext>
            </a:extLst>
          </p:cNvPr>
          <p:cNvSpPr>
            <a:spLocks noChangeArrowheads="1"/>
          </p:cNvSpPr>
          <p:nvPr/>
        </p:nvSpPr>
        <p:spPr bwMode="auto">
          <a:xfrm>
            <a:off x="6205538" y="4508500"/>
            <a:ext cx="1641475" cy="307975"/>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04" name="文本框 146">
            <a:extLst>
              <a:ext uri="{FF2B5EF4-FFF2-40B4-BE49-F238E27FC236}">
                <a16:creationId xmlns:a16="http://schemas.microsoft.com/office/drawing/2014/main" id="{E1FA8777-9339-6E41-A447-97B7FA1A1C8D}"/>
              </a:ext>
            </a:extLst>
          </p:cNvPr>
          <p:cNvSpPr txBox="1">
            <a:spLocks noChangeArrowheads="1"/>
          </p:cNvSpPr>
          <p:nvPr/>
        </p:nvSpPr>
        <p:spPr bwMode="auto">
          <a:xfrm>
            <a:off x="6289675" y="4524375"/>
            <a:ext cx="1677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sz="1400">
                <a:latin typeface="宋体" panose="02010600030101010101" pitchFamily="2" charset="-122"/>
                <a:ea typeface="宋体" panose="02010600030101010101" pitchFamily="2" charset="-122"/>
              </a:rPr>
              <a:t>CPU</a:t>
            </a:r>
            <a:r>
              <a:rPr kumimoji="0" lang="zh-CN" altLang="en-US" sz="1400">
                <a:latin typeface="宋体" panose="02010600030101010101" pitchFamily="2" charset="-122"/>
                <a:ea typeface="宋体" panose="02010600030101010101" pitchFamily="2" charset="-122"/>
              </a:rPr>
              <a:t>从外存读缺页</a:t>
            </a:r>
          </a:p>
        </p:txBody>
      </p:sp>
      <p:cxnSp>
        <p:nvCxnSpPr>
          <p:cNvPr id="130105" name="直接箭头连接符 148">
            <a:extLst>
              <a:ext uri="{FF2B5EF4-FFF2-40B4-BE49-F238E27FC236}">
                <a16:creationId xmlns:a16="http://schemas.microsoft.com/office/drawing/2014/main" id="{D46BE2F3-42EA-474F-AB0C-763E2A2B812C}"/>
              </a:ext>
            </a:extLst>
          </p:cNvPr>
          <p:cNvCxnSpPr>
            <a:cxnSpLocks noChangeShapeType="1"/>
            <a:stCxn id="130100" idx="2"/>
            <a:endCxn id="130103" idx="0"/>
          </p:cNvCxnSpPr>
          <p:nvPr/>
        </p:nvCxnSpPr>
        <p:spPr bwMode="auto">
          <a:xfrm>
            <a:off x="7021513" y="4262438"/>
            <a:ext cx="4762" cy="2460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106" name="矩形 150">
            <a:extLst>
              <a:ext uri="{FF2B5EF4-FFF2-40B4-BE49-F238E27FC236}">
                <a16:creationId xmlns:a16="http://schemas.microsoft.com/office/drawing/2014/main" id="{734E143E-EEB5-274A-A72B-F769919B1F7C}"/>
              </a:ext>
            </a:extLst>
          </p:cNvPr>
          <p:cNvSpPr>
            <a:spLocks noChangeArrowheads="1"/>
          </p:cNvSpPr>
          <p:nvPr/>
        </p:nvSpPr>
        <p:spPr bwMode="auto">
          <a:xfrm>
            <a:off x="6388100" y="5080000"/>
            <a:ext cx="1285875" cy="306388"/>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07" name="文本框 151">
            <a:extLst>
              <a:ext uri="{FF2B5EF4-FFF2-40B4-BE49-F238E27FC236}">
                <a16:creationId xmlns:a16="http://schemas.microsoft.com/office/drawing/2014/main" id="{4C60BC80-DA41-F047-BAB0-3EA9FF60CFA9}"/>
              </a:ext>
            </a:extLst>
          </p:cNvPr>
          <p:cNvSpPr txBox="1">
            <a:spLocks noChangeArrowheads="1"/>
          </p:cNvSpPr>
          <p:nvPr/>
        </p:nvSpPr>
        <p:spPr bwMode="auto">
          <a:xfrm>
            <a:off x="6459538" y="5078413"/>
            <a:ext cx="1230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启动</a:t>
            </a:r>
            <a:r>
              <a:rPr kumimoji="0" lang="en-US" altLang="zh-CN" sz="1400">
                <a:latin typeface="宋体" panose="02010600030101010101" pitchFamily="2" charset="-122"/>
                <a:ea typeface="宋体" panose="02010600030101010101" pitchFamily="2" charset="-122"/>
              </a:rPr>
              <a:t>I/O</a:t>
            </a:r>
            <a:r>
              <a:rPr kumimoji="0" lang="zh-CN" altLang="en-US" sz="1400">
                <a:latin typeface="宋体" panose="02010600030101010101" pitchFamily="2" charset="-122"/>
                <a:ea typeface="宋体" panose="02010600030101010101" pitchFamily="2" charset="-122"/>
              </a:rPr>
              <a:t>硬件</a:t>
            </a:r>
          </a:p>
        </p:txBody>
      </p:sp>
      <p:cxnSp>
        <p:nvCxnSpPr>
          <p:cNvPr id="130108" name="直接箭头连接符 153">
            <a:extLst>
              <a:ext uri="{FF2B5EF4-FFF2-40B4-BE49-F238E27FC236}">
                <a16:creationId xmlns:a16="http://schemas.microsoft.com/office/drawing/2014/main" id="{036BB340-AC8D-4E42-A33A-D342484FBDC4}"/>
              </a:ext>
            </a:extLst>
          </p:cNvPr>
          <p:cNvCxnSpPr>
            <a:cxnSpLocks noChangeShapeType="1"/>
            <a:stCxn id="130103" idx="2"/>
            <a:endCxn id="130106" idx="0"/>
          </p:cNvCxnSpPr>
          <p:nvPr/>
        </p:nvCxnSpPr>
        <p:spPr bwMode="auto">
          <a:xfrm>
            <a:off x="7026275" y="4816475"/>
            <a:ext cx="4763" cy="2635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109" name="矩形 155">
            <a:extLst>
              <a:ext uri="{FF2B5EF4-FFF2-40B4-BE49-F238E27FC236}">
                <a16:creationId xmlns:a16="http://schemas.microsoft.com/office/drawing/2014/main" id="{CF410943-29DB-AB49-9C58-4D5DE7F40DCC}"/>
              </a:ext>
            </a:extLst>
          </p:cNvPr>
          <p:cNvSpPr>
            <a:spLocks noChangeArrowheads="1"/>
          </p:cNvSpPr>
          <p:nvPr/>
        </p:nvSpPr>
        <p:spPr bwMode="auto">
          <a:xfrm>
            <a:off x="6062663" y="5588000"/>
            <a:ext cx="1944687" cy="352425"/>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10" name="文本框 156">
            <a:extLst>
              <a:ext uri="{FF2B5EF4-FFF2-40B4-BE49-F238E27FC236}">
                <a16:creationId xmlns:a16="http://schemas.microsoft.com/office/drawing/2014/main" id="{40616FD7-E09E-2C41-ACFF-95B5F912DF81}"/>
              </a:ext>
            </a:extLst>
          </p:cNvPr>
          <p:cNvSpPr txBox="1">
            <a:spLocks noChangeArrowheads="1"/>
          </p:cNvSpPr>
          <p:nvPr/>
        </p:nvSpPr>
        <p:spPr bwMode="auto">
          <a:xfrm>
            <a:off x="6081713" y="5610225"/>
            <a:ext cx="1985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将一页从外存换入内存</a:t>
            </a:r>
          </a:p>
        </p:txBody>
      </p:sp>
      <p:cxnSp>
        <p:nvCxnSpPr>
          <p:cNvPr id="130111" name="直接箭头连接符 158">
            <a:extLst>
              <a:ext uri="{FF2B5EF4-FFF2-40B4-BE49-F238E27FC236}">
                <a16:creationId xmlns:a16="http://schemas.microsoft.com/office/drawing/2014/main" id="{8319A0FB-79B9-B343-9794-9F4A245B1A48}"/>
              </a:ext>
            </a:extLst>
          </p:cNvPr>
          <p:cNvCxnSpPr>
            <a:cxnSpLocks noChangeShapeType="1"/>
            <a:stCxn id="130106" idx="2"/>
            <a:endCxn id="130109" idx="0"/>
          </p:cNvCxnSpPr>
          <p:nvPr/>
        </p:nvCxnSpPr>
        <p:spPr bwMode="auto">
          <a:xfrm>
            <a:off x="7031038" y="5386388"/>
            <a:ext cx="4762" cy="2016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112" name="矩形 159">
            <a:extLst>
              <a:ext uri="{FF2B5EF4-FFF2-40B4-BE49-F238E27FC236}">
                <a16:creationId xmlns:a16="http://schemas.microsoft.com/office/drawing/2014/main" id="{F6EF0EAF-831F-2F4F-98CB-B42660BF6856}"/>
              </a:ext>
            </a:extLst>
          </p:cNvPr>
          <p:cNvSpPr>
            <a:spLocks noChangeArrowheads="1"/>
          </p:cNvSpPr>
          <p:nvPr/>
        </p:nvSpPr>
        <p:spPr bwMode="auto">
          <a:xfrm>
            <a:off x="6643688" y="6086475"/>
            <a:ext cx="793750" cy="306388"/>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30113" name="文本框 160">
            <a:extLst>
              <a:ext uri="{FF2B5EF4-FFF2-40B4-BE49-F238E27FC236}">
                <a16:creationId xmlns:a16="http://schemas.microsoft.com/office/drawing/2014/main" id="{0C3B74FA-3936-7249-8A6E-CBFF367984D7}"/>
              </a:ext>
            </a:extLst>
          </p:cNvPr>
          <p:cNvSpPr txBox="1">
            <a:spLocks noChangeArrowheads="1"/>
          </p:cNvSpPr>
          <p:nvPr/>
        </p:nvSpPr>
        <p:spPr bwMode="auto">
          <a:xfrm>
            <a:off x="6610350" y="6080125"/>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400">
                <a:latin typeface="宋体" panose="02010600030101010101" pitchFamily="2" charset="-122"/>
                <a:ea typeface="宋体" panose="02010600030101010101" pitchFamily="2" charset="-122"/>
              </a:rPr>
              <a:t>修改页表</a:t>
            </a:r>
          </a:p>
        </p:txBody>
      </p:sp>
      <p:cxnSp>
        <p:nvCxnSpPr>
          <p:cNvPr id="130114" name="直接箭头连接符 162">
            <a:extLst>
              <a:ext uri="{FF2B5EF4-FFF2-40B4-BE49-F238E27FC236}">
                <a16:creationId xmlns:a16="http://schemas.microsoft.com/office/drawing/2014/main" id="{4256C2B3-670B-D74E-8CB5-A1027E8840B9}"/>
              </a:ext>
            </a:extLst>
          </p:cNvPr>
          <p:cNvCxnSpPr>
            <a:cxnSpLocks noChangeShapeType="1"/>
            <a:stCxn id="130109" idx="2"/>
            <a:endCxn id="130112" idx="0"/>
          </p:cNvCxnSpPr>
          <p:nvPr/>
        </p:nvCxnSpPr>
        <p:spPr bwMode="auto">
          <a:xfrm>
            <a:off x="7035800" y="5940425"/>
            <a:ext cx="4763" cy="1460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0115" name="直接连接符 177">
            <a:extLst>
              <a:ext uri="{FF2B5EF4-FFF2-40B4-BE49-F238E27FC236}">
                <a16:creationId xmlns:a16="http://schemas.microsoft.com/office/drawing/2014/main" id="{E12CDA45-45CA-174D-A88E-F8A2BA63BA2E}"/>
              </a:ext>
            </a:extLst>
          </p:cNvPr>
          <p:cNvCxnSpPr>
            <a:cxnSpLocks noChangeShapeType="1"/>
            <a:stCxn id="130152" idx="0"/>
          </p:cNvCxnSpPr>
          <p:nvPr/>
        </p:nvCxnSpPr>
        <p:spPr bwMode="auto">
          <a:xfrm flipV="1">
            <a:off x="4194175" y="4184650"/>
            <a:ext cx="63023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0116" name="直接连接符 179">
            <a:extLst>
              <a:ext uri="{FF2B5EF4-FFF2-40B4-BE49-F238E27FC236}">
                <a16:creationId xmlns:a16="http://schemas.microsoft.com/office/drawing/2014/main" id="{0ECA4C02-3CEA-5F40-89CB-45187D0B5454}"/>
              </a:ext>
            </a:extLst>
          </p:cNvPr>
          <p:cNvCxnSpPr>
            <a:cxnSpLocks noChangeShapeType="1"/>
          </p:cNvCxnSpPr>
          <p:nvPr/>
        </p:nvCxnSpPr>
        <p:spPr bwMode="auto">
          <a:xfrm flipH="1" flipV="1">
            <a:off x="4818063" y="915988"/>
            <a:ext cx="23812" cy="32781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0117" name="直接连接符 181">
            <a:extLst>
              <a:ext uri="{FF2B5EF4-FFF2-40B4-BE49-F238E27FC236}">
                <a16:creationId xmlns:a16="http://schemas.microsoft.com/office/drawing/2014/main" id="{7BC8C556-40BA-7740-80C6-D7BED7861A8B}"/>
              </a:ext>
            </a:extLst>
          </p:cNvPr>
          <p:cNvCxnSpPr>
            <a:cxnSpLocks noChangeShapeType="1"/>
          </p:cNvCxnSpPr>
          <p:nvPr/>
        </p:nvCxnSpPr>
        <p:spPr bwMode="auto">
          <a:xfrm>
            <a:off x="4813300" y="915988"/>
            <a:ext cx="220821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0118" name="直接箭头连接符 183">
            <a:extLst>
              <a:ext uri="{FF2B5EF4-FFF2-40B4-BE49-F238E27FC236}">
                <a16:creationId xmlns:a16="http://schemas.microsoft.com/office/drawing/2014/main" id="{B1627405-1E09-CD44-8BD0-F717619CE91C}"/>
              </a:ext>
            </a:extLst>
          </p:cNvPr>
          <p:cNvCxnSpPr>
            <a:cxnSpLocks noChangeShapeType="1"/>
          </p:cNvCxnSpPr>
          <p:nvPr/>
        </p:nvCxnSpPr>
        <p:spPr bwMode="auto">
          <a:xfrm>
            <a:off x="7037388" y="914400"/>
            <a:ext cx="0" cy="3063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119" name="文本框 194">
            <a:extLst>
              <a:ext uri="{FF2B5EF4-FFF2-40B4-BE49-F238E27FC236}">
                <a16:creationId xmlns:a16="http://schemas.microsoft.com/office/drawing/2014/main" id="{E1E0F9D4-4954-1840-AB35-9E51282C0374}"/>
              </a:ext>
            </a:extLst>
          </p:cNvPr>
          <p:cNvSpPr txBox="1">
            <a:spLocks noChangeArrowheads="1"/>
          </p:cNvSpPr>
          <p:nvPr/>
        </p:nvSpPr>
        <p:spPr bwMode="auto">
          <a:xfrm>
            <a:off x="4495800" y="2408238"/>
            <a:ext cx="339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200">
                <a:latin typeface="宋体" panose="02010600030101010101" pitchFamily="2" charset="-122"/>
                <a:ea typeface="宋体" panose="02010600030101010101" pitchFamily="2" charset="-122"/>
              </a:rPr>
              <a:t>否</a:t>
            </a:r>
          </a:p>
        </p:txBody>
      </p:sp>
      <p:sp>
        <p:nvSpPr>
          <p:cNvPr id="130120" name="文本框 195">
            <a:extLst>
              <a:ext uri="{FF2B5EF4-FFF2-40B4-BE49-F238E27FC236}">
                <a16:creationId xmlns:a16="http://schemas.microsoft.com/office/drawing/2014/main" id="{55A104A8-8C02-CE4B-977F-EE83D504B2D3}"/>
              </a:ext>
            </a:extLst>
          </p:cNvPr>
          <p:cNvSpPr txBox="1">
            <a:spLocks noChangeArrowheads="1"/>
          </p:cNvSpPr>
          <p:nvPr/>
        </p:nvSpPr>
        <p:spPr bwMode="auto">
          <a:xfrm>
            <a:off x="5359400" y="930275"/>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200">
                <a:latin typeface="宋体" panose="02010600030101010101" pitchFamily="2" charset="-122"/>
                <a:ea typeface="宋体" panose="02010600030101010101" pitchFamily="2" charset="-122"/>
              </a:rPr>
              <a:t>缺页中断处理</a:t>
            </a:r>
          </a:p>
        </p:txBody>
      </p:sp>
      <p:cxnSp>
        <p:nvCxnSpPr>
          <p:cNvPr id="198" name="直接连接符 197">
            <a:extLst>
              <a:ext uri="{FF2B5EF4-FFF2-40B4-BE49-F238E27FC236}">
                <a16:creationId xmlns:a16="http://schemas.microsoft.com/office/drawing/2014/main" id="{AF7D62DA-A74B-464E-949E-9ABC25BE2177}"/>
              </a:ext>
            </a:extLst>
          </p:cNvPr>
          <p:cNvCxnSpPr>
            <a:stCxn id="130145" idx="0"/>
          </p:cNvCxnSpPr>
          <p:nvPr/>
        </p:nvCxnSpPr>
        <p:spPr bwMode="auto">
          <a:xfrm flipH="1">
            <a:off x="5121275" y="2439988"/>
            <a:ext cx="969963" cy="111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130122" name="组合 241">
            <a:extLst>
              <a:ext uri="{FF2B5EF4-FFF2-40B4-BE49-F238E27FC236}">
                <a16:creationId xmlns:a16="http://schemas.microsoft.com/office/drawing/2014/main" id="{60806978-B457-574F-AB9E-10BE865A57CD}"/>
              </a:ext>
            </a:extLst>
          </p:cNvPr>
          <p:cNvGrpSpPr>
            <a:grpSpLocks/>
          </p:cNvGrpSpPr>
          <p:nvPr/>
        </p:nvGrpSpPr>
        <p:grpSpPr bwMode="auto">
          <a:xfrm>
            <a:off x="5130800" y="2451100"/>
            <a:ext cx="1890713" cy="1900238"/>
            <a:chOff x="5033086" y="2450504"/>
            <a:chExt cx="1890973" cy="1900074"/>
          </a:xfrm>
        </p:grpSpPr>
        <p:cxnSp>
          <p:nvCxnSpPr>
            <p:cNvPr id="130139" name="直接连接符 198">
              <a:extLst>
                <a:ext uri="{FF2B5EF4-FFF2-40B4-BE49-F238E27FC236}">
                  <a16:creationId xmlns:a16="http://schemas.microsoft.com/office/drawing/2014/main" id="{23DF4D92-4B07-0743-B141-5792B69D65A9}"/>
                </a:ext>
              </a:extLst>
            </p:cNvPr>
            <p:cNvCxnSpPr>
              <a:cxnSpLocks noChangeShapeType="1"/>
            </p:cNvCxnSpPr>
            <p:nvPr/>
          </p:nvCxnSpPr>
          <p:spPr bwMode="auto">
            <a:xfrm>
              <a:off x="5033086" y="2450504"/>
              <a:ext cx="0" cy="189613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0140" name="直接箭头连接符 199">
              <a:extLst>
                <a:ext uri="{FF2B5EF4-FFF2-40B4-BE49-F238E27FC236}">
                  <a16:creationId xmlns:a16="http://schemas.microsoft.com/office/drawing/2014/main" id="{417B013A-601E-F748-8D01-E20962F93524}"/>
                </a:ext>
              </a:extLst>
            </p:cNvPr>
            <p:cNvCxnSpPr>
              <a:cxnSpLocks noChangeShapeType="1"/>
            </p:cNvCxnSpPr>
            <p:nvPr/>
          </p:nvCxnSpPr>
          <p:spPr bwMode="auto">
            <a:xfrm>
              <a:off x="5033086" y="4346643"/>
              <a:ext cx="1890973" cy="393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30123" name="文本框 204">
            <a:extLst>
              <a:ext uri="{FF2B5EF4-FFF2-40B4-BE49-F238E27FC236}">
                <a16:creationId xmlns:a16="http://schemas.microsoft.com/office/drawing/2014/main" id="{85676C49-CE8F-B849-A9DE-E92F3D5B5B5A}"/>
              </a:ext>
            </a:extLst>
          </p:cNvPr>
          <p:cNvSpPr txBox="1">
            <a:spLocks noChangeArrowheads="1"/>
          </p:cNvSpPr>
          <p:nvPr/>
        </p:nvSpPr>
        <p:spPr bwMode="auto">
          <a:xfrm>
            <a:off x="5097463" y="3286125"/>
            <a:ext cx="338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200">
                <a:latin typeface="宋体" panose="02010600030101010101" pitchFamily="2" charset="-122"/>
                <a:ea typeface="宋体" panose="02010600030101010101" pitchFamily="2" charset="-122"/>
              </a:rPr>
              <a:t>否</a:t>
            </a:r>
          </a:p>
        </p:txBody>
      </p:sp>
      <p:grpSp>
        <p:nvGrpSpPr>
          <p:cNvPr id="130124" name="组合 244">
            <a:extLst>
              <a:ext uri="{FF2B5EF4-FFF2-40B4-BE49-F238E27FC236}">
                <a16:creationId xmlns:a16="http://schemas.microsoft.com/office/drawing/2014/main" id="{C5065269-628B-304C-A5C8-FB0D80DA29BA}"/>
              </a:ext>
            </a:extLst>
          </p:cNvPr>
          <p:cNvGrpSpPr>
            <a:grpSpLocks/>
          </p:cNvGrpSpPr>
          <p:nvPr/>
        </p:nvGrpSpPr>
        <p:grpSpPr bwMode="auto">
          <a:xfrm>
            <a:off x="7038975" y="3575050"/>
            <a:ext cx="1789113" cy="774700"/>
            <a:chOff x="7038307" y="3575678"/>
            <a:chExt cx="1789799" cy="774154"/>
          </a:xfrm>
        </p:grpSpPr>
        <p:cxnSp>
          <p:nvCxnSpPr>
            <p:cNvPr id="207" name="直接连接符 206">
              <a:extLst>
                <a:ext uri="{FF2B5EF4-FFF2-40B4-BE49-F238E27FC236}">
                  <a16:creationId xmlns:a16="http://schemas.microsoft.com/office/drawing/2014/main" id="{5497B808-A405-B040-849A-6E73423C345C}"/>
                </a:ext>
              </a:extLst>
            </p:cNvPr>
            <p:cNvCxnSpPr>
              <a:endCxn id="130143" idx="0"/>
            </p:cNvCxnSpPr>
            <p:nvPr/>
          </p:nvCxnSpPr>
          <p:spPr bwMode="auto">
            <a:xfrm flipH="1">
              <a:off x="7967351" y="3575678"/>
              <a:ext cx="860755" cy="1427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137" name="直接连接符 207">
              <a:extLst>
                <a:ext uri="{FF2B5EF4-FFF2-40B4-BE49-F238E27FC236}">
                  <a16:creationId xmlns:a16="http://schemas.microsoft.com/office/drawing/2014/main" id="{771C420C-9DD2-3143-9465-20D7EE4D0EAC}"/>
                </a:ext>
              </a:extLst>
            </p:cNvPr>
            <p:cNvCxnSpPr>
              <a:cxnSpLocks noChangeShapeType="1"/>
            </p:cNvCxnSpPr>
            <p:nvPr/>
          </p:nvCxnSpPr>
          <p:spPr bwMode="auto">
            <a:xfrm>
              <a:off x="8823432" y="3578867"/>
              <a:ext cx="0" cy="76777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0138" name="直接箭头连接符 208">
              <a:extLst>
                <a:ext uri="{FF2B5EF4-FFF2-40B4-BE49-F238E27FC236}">
                  <a16:creationId xmlns:a16="http://schemas.microsoft.com/office/drawing/2014/main" id="{B7FBF020-25A5-5C45-AD78-3DF94BD3FD5B}"/>
                </a:ext>
              </a:extLst>
            </p:cNvPr>
            <p:cNvCxnSpPr>
              <a:cxnSpLocks noChangeShapeType="1"/>
            </p:cNvCxnSpPr>
            <p:nvPr/>
          </p:nvCxnSpPr>
          <p:spPr bwMode="auto">
            <a:xfrm flipH="1">
              <a:off x="7038307" y="4346643"/>
              <a:ext cx="1780452" cy="318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30125" name="文本框 215">
            <a:extLst>
              <a:ext uri="{FF2B5EF4-FFF2-40B4-BE49-F238E27FC236}">
                <a16:creationId xmlns:a16="http://schemas.microsoft.com/office/drawing/2014/main" id="{75711D0A-71F8-CE42-A96A-052105959E80}"/>
              </a:ext>
            </a:extLst>
          </p:cNvPr>
          <p:cNvSpPr txBox="1">
            <a:spLocks noChangeArrowheads="1"/>
          </p:cNvSpPr>
          <p:nvPr/>
        </p:nvSpPr>
        <p:spPr bwMode="auto">
          <a:xfrm>
            <a:off x="8515350" y="3824288"/>
            <a:ext cx="338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200">
                <a:latin typeface="宋体" panose="02010600030101010101" pitchFamily="2" charset="-122"/>
                <a:ea typeface="宋体" panose="02010600030101010101" pitchFamily="2" charset="-122"/>
              </a:rPr>
              <a:t>否</a:t>
            </a:r>
          </a:p>
        </p:txBody>
      </p:sp>
      <p:grpSp>
        <p:nvGrpSpPr>
          <p:cNvPr id="130126" name="组合 237">
            <a:extLst>
              <a:ext uri="{FF2B5EF4-FFF2-40B4-BE49-F238E27FC236}">
                <a16:creationId xmlns:a16="http://schemas.microsoft.com/office/drawing/2014/main" id="{8AB4FC87-9215-7C4B-8FDA-37DACD15EE2F}"/>
              </a:ext>
            </a:extLst>
          </p:cNvPr>
          <p:cNvGrpSpPr>
            <a:grpSpLocks/>
          </p:cNvGrpSpPr>
          <p:nvPr/>
        </p:nvGrpSpPr>
        <p:grpSpPr bwMode="auto">
          <a:xfrm>
            <a:off x="485775" y="3895725"/>
            <a:ext cx="6562725" cy="2738438"/>
            <a:chOff x="388072" y="3904726"/>
            <a:chExt cx="6562687" cy="2739265"/>
          </a:xfrm>
        </p:grpSpPr>
        <p:cxnSp>
          <p:nvCxnSpPr>
            <p:cNvPr id="130132" name="直接连接符 217">
              <a:extLst>
                <a:ext uri="{FF2B5EF4-FFF2-40B4-BE49-F238E27FC236}">
                  <a16:creationId xmlns:a16="http://schemas.microsoft.com/office/drawing/2014/main" id="{7371F119-B2AF-0E43-A4C1-2D8A15FD20E6}"/>
                </a:ext>
              </a:extLst>
            </p:cNvPr>
            <p:cNvCxnSpPr>
              <a:cxnSpLocks noChangeShapeType="1"/>
            </p:cNvCxnSpPr>
            <p:nvPr/>
          </p:nvCxnSpPr>
          <p:spPr bwMode="auto">
            <a:xfrm>
              <a:off x="6950759" y="6397549"/>
              <a:ext cx="0" cy="24644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0133" name="直接连接符 220">
              <a:extLst>
                <a:ext uri="{FF2B5EF4-FFF2-40B4-BE49-F238E27FC236}">
                  <a16:creationId xmlns:a16="http://schemas.microsoft.com/office/drawing/2014/main" id="{864874C1-21B5-034A-B646-CF3B92034A8B}"/>
                </a:ext>
              </a:extLst>
            </p:cNvPr>
            <p:cNvCxnSpPr>
              <a:cxnSpLocks noChangeShapeType="1"/>
            </p:cNvCxnSpPr>
            <p:nvPr/>
          </p:nvCxnSpPr>
          <p:spPr bwMode="auto">
            <a:xfrm flipH="1">
              <a:off x="388072" y="6643991"/>
              <a:ext cx="656268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0134" name="直接连接符 228">
              <a:extLst>
                <a:ext uri="{FF2B5EF4-FFF2-40B4-BE49-F238E27FC236}">
                  <a16:creationId xmlns:a16="http://schemas.microsoft.com/office/drawing/2014/main" id="{AF1360FA-4664-264A-927A-B0A88683E91F}"/>
                </a:ext>
              </a:extLst>
            </p:cNvPr>
            <p:cNvCxnSpPr>
              <a:cxnSpLocks noChangeShapeType="1"/>
            </p:cNvCxnSpPr>
            <p:nvPr/>
          </p:nvCxnSpPr>
          <p:spPr bwMode="auto">
            <a:xfrm flipV="1">
              <a:off x="388072" y="3904726"/>
              <a:ext cx="0" cy="273926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0135" name="直接箭头连接符 234">
              <a:extLst>
                <a:ext uri="{FF2B5EF4-FFF2-40B4-BE49-F238E27FC236}">
                  <a16:creationId xmlns:a16="http://schemas.microsoft.com/office/drawing/2014/main" id="{392FC43D-8164-714C-9F42-16588E06FB31}"/>
                </a:ext>
              </a:extLst>
            </p:cNvPr>
            <p:cNvCxnSpPr>
              <a:cxnSpLocks noChangeShapeType="1"/>
            </p:cNvCxnSpPr>
            <p:nvPr/>
          </p:nvCxnSpPr>
          <p:spPr bwMode="auto">
            <a:xfrm>
              <a:off x="388072" y="3904726"/>
              <a:ext cx="2418355" cy="101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30127" name="标题 1">
            <a:extLst>
              <a:ext uri="{FF2B5EF4-FFF2-40B4-BE49-F238E27FC236}">
                <a16:creationId xmlns:a16="http://schemas.microsoft.com/office/drawing/2014/main" id="{6E685C22-9D59-9542-96A4-C5996119AECD}"/>
              </a:ext>
            </a:extLst>
          </p:cNvPr>
          <p:cNvSpPr>
            <a:spLocks noGrp="1" noChangeArrowheads="1"/>
          </p:cNvSpPr>
          <p:nvPr>
            <p:ph type="title"/>
          </p:nvPr>
        </p:nvSpPr>
        <p:spPr/>
        <p:txBody>
          <a:bodyPr/>
          <a:lstStyle/>
          <a:p>
            <a:r>
              <a:rPr lang="zh-CN" altLang="en-US">
                <a:latin typeface="Heiti SC Medium" pitchFamily="2" charset="-128"/>
                <a:ea typeface="Heiti SC Medium" pitchFamily="2" charset="-128"/>
              </a:rPr>
              <a:t>虚拟存储过程</a:t>
            </a:r>
            <a:endParaRPr kumimoji="1" lang="zh-CN" altLang="en-US"/>
          </a:p>
        </p:txBody>
      </p:sp>
      <p:sp>
        <p:nvSpPr>
          <p:cNvPr id="130128" name="文本框 215">
            <a:extLst>
              <a:ext uri="{FF2B5EF4-FFF2-40B4-BE49-F238E27FC236}">
                <a16:creationId xmlns:a16="http://schemas.microsoft.com/office/drawing/2014/main" id="{3C4AB5C2-61B1-4C41-8083-3BD4C80B1ADD}"/>
              </a:ext>
            </a:extLst>
          </p:cNvPr>
          <p:cNvSpPr txBox="1">
            <a:spLocks noChangeArrowheads="1"/>
          </p:cNvSpPr>
          <p:nvPr/>
        </p:nvSpPr>
        <p:spPr bwMode="auto">
          <a:xfrm>
            <a:off x="7024688" y="3730625"/>
            <a:ext cx="338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200">
                <a:latin typeface="宋体" panose="02010600030101010101" pitchFamily="2" charset="-122"/>
                <a:ea typeface="宋体" panose="02010600030101010101" pitchFamily="2" charset="-122"/>
              </a:rPr>
              <a:t>是</a:t>
            </a:r>
          </a:p>
        </p:txBody>
      </p:sp>
      <p:sp>
        <p:nvSpPr>
          <p:cNvPr id="110" name="文本框 32">
            <a:extLst>
              <a:ext uri="{FF2B5EF4-FFF2-40B4-BE49-F238E27FC236}">
                <a16:creationId xmlns:a16="http://schemas.microsoft.com/office/drawing/2014/main" id="{2BB6C279-2690-674D-AD17-9D7E2EA490C4}"/>
              </a:ext>
            </a:extLst>
          </p:cNvPr>
          <p:cNvSpPr txBox="1">
            <a:spLocks noChangeArrowheads="1"/>
          </p:cNvSpPr>
          <p:nvPr/>
        </p:nvSpPr>
        <p:spPr bwMode="auto">
          <a:xfrm>
            <a:off x="7794625" y="947738"/>
            <a:ext cx="12747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MS PGothic" panose="020B0600070205080204" pitchFamily="34" charset="-128"/>
              </a:defRPr>
            </a:lvl1pPr>
            <a:lvl2pPr marL="742950" indent="-285750">
              <a:defRPr sz="2000">
                <a:solidFill>
                  <a:schemeClr val="tx1"/>
                </a:solidFill>
                <a:latin typeface="Verdana" panose="020B0604030504040204" pitchFamily="34" charset="0"/>
                <a:ea typeface="MS PGothic" panose="020B0600070205080204" pitchFamily="34" charset="-128"/>
              </a:defRPr>
            </a:lvl2pPr>
            <a:lvl3pPr marL="1143000" indent="-228600">
              <a:defRPr sz="2000">
                <a:solidFill>
                  <a:schemeClr val="tx1"/>
                </a:solidFill>
                <a:latin typeface="Verdana" panose="020B0604030504040204" pitchFamily="34" charset="0"/>
                <a:ea typeface="MS PGothic" panose="020B0600070205080204" pitchFamily="34" charset="-128"/>
              </a:defRPr>
            </a:lvl3pPr>
            <a:lvl4pPr marL="1600200" indent="-228600">
              <a:defRPr sz="2000">
                <a:solidFill>
                  <a:schemeClr val="tx1"/>
                </a:solidFill>
                <a:latin typeface="Verdana" panose="020B0604030504040204" pitchFamily="34" charset="0"/>
                <a:ea typeface="MS PGothic" panose="020B0600070205080204" pitchFamily="34" charset="-128"/>
              </a:defRPr>
            </a:lvl4pPr>
            <a:lvl5pPr marL="2057400" indent="-228600">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9pPr>
          </a:lstStyle>
          <a:p>
            <a:pPr marL="171450" indent="-171450">
              <a:buFont typeface="Wingdings" pitchFamily="2" charset="2"/>
              <a:buChar char="Ø"/>
              <a:defRPr/>
            </a:pPr>
            <a:r>
              <a:rPr lang="zh-CN" altLang="en-US" sz="1200" dirty="0">
                <a:latin typeface="+mn-ea"/>
                <a:ea typeface="+mn-ea"/>
              </a:rPr>
              <a:t>请求调页</a:t>
            </a:r>
            <a:endParaRPr lang="en-US" altLang="zh-CN" sz="1200" dirty="0">
              <a:latin typeface="+mn-ea"/>
              <a:ea typeface="+mn-ea"/>
            </a:endParaRPr>
          </a:p>
          <a:p>
            <a:pPr marL="171450" indent="-171450">
              <a:buFont typeface="Wingdings" pitchFamily="2" charset="2"/>
              <a:buChar char="Ø"/>
              <a:defRPr/>
            </a:pPr>
            <a:r>
              <a:rPr lang="en-US" altLang="zh-CN" sz="1200" dirty="0">
                <a:latin typeface="+mn-ea"/>
                <a:ea typeface="+mn-ea"/>
              </a:rPr>
              <a:t>Page</a:t>
            </a:r>
            <a:r>
              <a:rPr lang="zh-CN" altLang="en-US" sz="1200" dirty="0">
                <a:latin typeface="+mn-ea"/>
                <a:ea typeface="+mn-ea"/>
              </a:rPr>
              <a:t> </a:t>
            </a:r>
            <a:r>
              <a:rPr lang="en-US" altLang="zh-CN" sz="1200" dirty="0">
                <a:latin typeface="+mn-ea"/>
                <a:ea typeface="+mn-ea"/>
              </a:rPr>
              <a:t>fault</a:t>
            </a:r>
          </a:p>
          <a:p>
            <a:pPr marL="171450" indent="-171450">
              <a:buFont typeface="Wingdings" pitchFamily="2" charset="2"/>
              <a:buChar char="Ø"/>
              <a:defRPr/>
            </a:pPr>
            <a:r>
              <a:rPr lang="en-US" altLang="zh-CN" sz="1200" dirty="0">
                <a:latin typeface="+mn-ea"/>
                <a:ea typeface="+mn-ea"/>
              </a:rPr>
              <a:t>TLB</a:t>
            </a:r>
          </a:p>
          <a:p>
            <a:pPr marL="171450" indent="-171450">
              <a:buFont typeface="Wingdings" pitchFamily="2" charset="2"/>
              <a:buChar char="Ø"/>
              <a:defRPr/>
            </a:pPr>
            <a:r>
              <a:rPr lang="zh-CN" altLang="en-US" sz="1200" dirty="0">
                <a:latin typeface="+mn-ea"/>
                <a:ea typeface="+mn-ea"/>
              </a:rPr>
              <a:t>页式地址变换</a:t>
            </a:r>
            <a:endParaRPr lang="en-US" altLang="zh-CN" sz="1200" dirty="0">
              <a:latin typeface="+mn-ea"/>
              <a:ea typeface="+mn-ea"/>
            </a:endParaRPr>
          </a:p>
          <a:p>
            <a:pPr marL="171450" indent="-171450">
              <a:buFont typeface="Wingdings" pitchFamily="2" charset="2"/>
              <a:buChar char="Ø"/>
              <a:defRPr/>
            </a:pPr>
            <a:r>
              <a:rPr lang="zh-CN" altLang="en-US" sz="1200" dirty="0">
                <a:latin typeface="+mn-ea"/>
                <a:ea typeface="+mn-ea"/>
              </a:rPr>
              <a:t>页面置换</a:t>
            </a:r>
            <a:endParaRPr lang="en-US" altLang="zh-CN" sz="1200" dirty="0">
              <a:latin typeface="+mn-ea"/>
              <a:ea typeface="+mn-ea"/>
            </a:endParaRPr>
          </a:p>
          <a:p>
            <a:pPr marL="171450" indent="-171450">
              <a:buFont typeface="Wingdings" pitchFamily="2" charset="2"/>
              <a:buChar char="Ø"/>
              <a:defRPr/>
            </a:pPr>
            <a:endParaRPr lang="zh-CN" altLang="en-US" sz="1200" dirty="0">
              <a:latin typeface="+mn-ea"/>
              <a:ea typeface="+mn-ea"/>
            </a:endParaRPr>
          </a:p>
        </p:txBody>
      </p:sp>
      <p:sp>
        <p:nvSpPr>
          <p:cNvPr id="130130" name="文本框 108">
            <a:extLst>
              <a:ext uri="{FF2B5EF4-FFF2-40B4-BE49-F238E27FC236}">
                <a16:creationId xmlns:a16="http://schemas.microsoft.com/office/drawing/2014/main" id="{EEB76CEC-24FC-484B-B0B1-0DFFB7DB74E4}"/>
              </a:ext>
            </a:extLst>
          </p:cNvPr>
          <p:cNvSpPr txBox="1">
            <a:spLocks noChangeArrowheads="1"/>
          </p:cNvSpPr>
          <p:nvPr/>
        </p:nvSpPr>
        <p:spPr bwMode="auto">
          <a:xfrm>
            <a:off x="2892425" y="4364038"/>
            <a:ext cx="338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200">
                <a:latin typeface="宋体" panose="02010600030101010101" pitchFamily="2" charset="-122"/>
                <a:ea typeface="宋体" panose="02010600030101010101" pitchFamily="2" charset="-122"/>
              </a:rPr>
              <a:t>是</a:t>
            </a:r>
          </a:p>
        </p:txBody>
      </p:sp>
      <p:sp>
        <p:nvSpPr>
          <p:cNvPr id="130131" name="文本框 108">
            <a:extLst>
              <a:ext uri="{FF2B5EF4-FFF2-40B4-BE49-F238E27FC236}">
                <a16:creationId xmlns:a16="http://schemas.microsoft.com/office/drawing/2014/main" id="{F0DBBAF5-D19A-4440-989B-393BA0215C45}"/>
              </a:ext>
            </a:extLst>
          </p:cNvPr>
          <p:cNvSpPr txBox="1">
            <a:spLocks noChangeArrowheads="1"/>
          </p:cNvSpPr>
          <p:nvPr/>
        </p:nvSpPr>
        <p:spPr bwMode="auto">
          <a:xfrm>
            <a:off x="7019925" y="2584450"/>
            <a:ext cx="3381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200">
                <a:latin typeface="宋体" panose="02010600030101010101" pitchFamily="2" charset="-122"/>
                <a:ea typeface="宋体" panose="02010600030101010101" pitchFamily="2" charset="-122"/>
              </a:rPr>
              <a:t>是</a:t>
            </a:r>
          </a:p>
        </p:txBody>
      </p:sp>
    </p:spTree>
    <p:extLst>
      <p:ext uri="{BB962C8B-B14F-4D97-AF65-F5344CB8AC3E}">
        <p14:creationId xmlns:p14="http://schemas.microsoft.com/office/powerpoint/2010/main" val="1671963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12E31279-465F-714F-BA20-1C06AB43B191}"/>
              </a:ext>
            </a:extLst>
          </p:cNvPr>
          <p:cNvSpPr>
            <a:spLocks noGrp="1" noChangeArrowheads="1"/>
          </p:cNvSpPr>
          <p:nvPr>
            <p:ph type="ctrTitle"/>
          </p:nvPr>
        </p:nvSpPr>
        <p:spPr>
          <a:xfrm>
            <a:off x="685800" y="1011238"/>
            <a:ext cx="7772400" cy="2127250"/>
          </a:xfrm>
        </p:spPr>
        <p:txBody>
          <a:bodyPr/>
          <a:lstStyle/>
          <a:p>
            <a:pPr eaLnBrk="1" hangingPunct="1"/>
            <a:r>
              <a:rPr lang="en-US" altLang="zh-CN" sz="3600" dirty="0">
                <a:ea typeface="宋体" panose="02010600030101010101" pitchFamily="2" charset="-122"/>
              </a:rPr>
              <a:t>Chapter 10:  File-System Interface</a:t>
            </a:r>
            <a:br>
              <a:rPr lang="en-US" altLang="zh-CN" sz="3600" dirty="0">
                <a:ea typeface="宋体" panose="02010600030101010101" pitchFamily="2" charset="-122"/>
              </a:rPr>
            </a:br>
            <a:r>
              <a:rPr lang="en-US" altLang="zh-CN" sz="3600" dirty="0"/>
              <a:t>Chapter 11:  File System Implementation</a:t>
            </a:r>
            <a:br>
              <a:rPr lang="en-US" altLang="zh-CN" sz="3600" dirty="0"/>
            </a:br>
            <a:endParaRPr lang="en-US" altLang="zh-CN" sz="3600"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7199E439-8578-024C-8D9D-D9ECDDF655E0}"/>
              </a:ext>
            </a:extLst>
          </p:cNvPr>
          <p:cNvSpPr>
            <a:spLocks noGrp="1" noChangeArrowheads="1"/>
          </p:cNvSpPr>
          <p:nvPr>
            <p:ph type="title"/>
          </p:nvPr>
        </p:nvSpPr>
        <p:spPr/>
        <p:txBody>
          <a:bodyPr/>
          <a:lstStyle/>
          <a:p>
            <a:r>
              <a:rPr kumimoji="1" lang="en-US" altLang="zh-CN">
                <a:ea typeface="宋体" panose="02010600030101010101" pitchFamily="2" charset="-122"/>
              </a:rPr>
              <a:t>Review</a:t>
            </a:r>
            <a:endParaRPr kumimoji="1" lang="zh-CN" altLang="en-US">
              <a:ea typeface="宋体" panose="02010600030101010101" pitchFamily="2" charset="-122"/>
            </a:endParaRPr>
          </a:p>
        </p:txBody>
      </p:sp>
      <p:sp>
        <p:nvSpPr>
          <p:cNvPr id="3" name="内容占位符 2">
            <a:extLst>
              <a:ext uri="{FF2B5EF4-FFF2-40B4-BE49-F238E27FC236}">
                <a16:creationId xmlns:a16="http://schemas.microsoft.com/office/drawing/2014/main" id="{009C974D-E0A3-644A-9548-07B7D3610E33}"/>
              </a:ext>
            </a:extLst>
          </p:cNvPr>
          <p:cNvSpPr>
            <a:spLocks noGrp="1"/>
          </p:cNvSpPr>
          <p:nvPr>
            <p:ph idx="1"/>
          </p:nvPr>
        </p:nvSpPr>
        <p:spPr>
          <a:xfrm>
            <a:off x="457200" y="1017588"/>
            <a:ext cx="8470900" cy="4530725"/>
          </a:xfrm>
        </p:spPr>
        <p:txBody>
          <a:bodyPr/>
          <a:lstStyle/>
          <a:p>
            <a:pPr>
              <a:defRPr/>
            </a:pPr>
            <a:r>
              <a:rPr lang="zh-CN" altLang="en-US" sz="2000" b="1" dirty="0">
                <a:latin typeface="Heiti SC Medium" pitchFamily="2" charset="-128"/>
                <a:ea typeface="Heiti SC Medium" pitchFamily="2" charset="-128"/>
              </a:rPr>
              <a:t>文件：</a:t>
            </a:r>
            <a:r>
              <a:rPr lang="zh-CN" altLang="en-US" sz="2000" dirty="0">
                <a:latin typeface="Heiti SC Medium" pitchFamily="2" charset="-128"/>
                <a:ea typeface="Heiti SC Medium" pitchFamily="2" charset="-128"/>
              </a:rPr>
              <a:t>一组带标识（标识即文件名）的、在逻辑上有完整意义的信息项的序列</a:t>
            </a:r>
            <a:endParaRPr lang="en-US" altLang="zh-CN" sz="2000" dirty="0">
              <a:latin typeface="Heiti SC Medium" pitchFamily="2" charset="-128"/>
              <a:ea typeface="Heiti SC Medium" pitchFamily="2" charset="-128"/>
            </a:endParaRPr>
          </a:p>
          <a:p>
            <a:pPr>
              <a:defRPr/>
            </a:pPr>
            <a:r>
              <a:rPr lang="zh-CN" altLang="en-US" sz="2000" b="1" dirty="0">
                <a:latin typeface="Heiti SC Medium" pitchFamily="2" charset="-128"/>
                <a:ea typeface="Heiti SC Medium" pitchFamily="2" charset="-128"/>
              </a:rPr>
              <a:t>文件基本操作</a:t>
            </a:r>
            <a:endParaRPr lang="en-US" altLang="zh-CN" sz="2000" b="1" dirty="0">
              <a:latin typeface="Heiti SC Medium" pitchFamily="2" charset="-128"/>
              <a:ea typeface="Heiti SC Medium" pitchFamily="2" charset="-128"/>
            </a:endParaRPr>
          </a:p>
          <a:p>
            <a:pPr lvl="1">
              <a:defRPr/>
            </a:pPr>
            <a:r>
              <a:rPr lang="en-US" altLang="zh-CN" sz="2000" dirty="0">
                <a:latin typeface="+mn-ea"/>
                <a:ea typeface="+mn-ea"/>
              </a:rPr>
              <a:t>Create</a:t>
            </a:r>
            <a:r>
              <a:rPr lang="zh-CN" altLang="en-US" sz="2000" dirty="0">
                <a:latin typeface="+mn-ea"/>
                <a:ea typeface="+mn-ea"/>
              </a:rPr>
              <a:t>、</a:t>
            </a:r>
            <a:r>
              <a:rPr lang="en-US" altLang="zh-CN" sz="2000" dirty="0">
                <a:latin typeface="+mn-ea"/>
                <a:ea typeface="+mn-ea"/>
              </a:rPr>
              <a:t>Read</a:t>
            </a:r>
            <a:r>
              <a:rPr lang="zh-CN" altLang="en-US" sz="2000" dirty="0">
                <a:latin typeface="+mn-ea"/>
                <a:ea typeface="+mn-ea"/>
              </a:rPr>
              <a:t>、</a:t>
            </a:r>
            <a:r>
              <a:rPr lang="en-US" altLang="zh-CN" sz="2000" dirty="0">
                <a:latin typeface="+mn-ea"/>
                <a:ea typeface="+mn-ea"/>
              </a:rPr>
              <a:t>Write</a:t>
            </a:r>
            <a:r>
              <a:rPr lang="zh-CN" altLang="en-US" sz="2000" dirty="0">
                <a:latin typeface="+mn-ea"/>
                <a:ea typeface="+mn-ea"/>
              </a:rPr>
              <a:t>、</a:t>
            </a:r>
            <a:r>
              <a:rPr lang="en-US" altLang="zh-CN" sz="2000" dirty="0">
                <a:latin typeface="+mn-ea"/>
                <a:ea typeface="+mn-ea"/>
              </a:rPr>
              <a:t>Seek</a:t>
            </a:r>
            <a:r>
              <a:rPr lang="zh-CN" altLang="en-US" sz="2000" dirty="0">
                <a:latin typeface="+mn-ea"/>
                <a:ea typeface="+mn-ea"/>
              </a:rPr>
              <a:t>、</a:t>
            </a:r>
            <a:r>
              <a:rPr lang="en-US" altLang="zh-CN" sz="2000" dirty="0">
                <a:latin typeface="+mn-ea"/>
                <a:ea typeface="+mn-ea"/>
              </a:rPr>
              <a:t>Delete</a:t>
            </a:r>
            <a:r>
              <a:rPr lang="zh-CN" altLang="en-US" sz="2000" dirty="0">
                <a:latin typeface="+mn-ea"/>
                <a:ea typeface="+mn-ea"/>
              </a:rPr>
              <a:t>、</a:t>
            </a:r>
            <a:r>
              <a:rPr lang="en-US" altLang="zh-CN" sz="2000" dirty="0">
                <a:latin typeface="+mn-ea"/>
                <a:ea typeface="+mn-ea"/>
              </a:rPr>
              <a:t>Truncate</a:t>
            </a:r>
          </a:p>
          <a:p>
            <a:pPr>
              <a:defRPr/>
            </a:pPr>
            <a:r>
              <a:rPr lang="zh-CN" altLang="en-US" sz="2000" b="1" dirty="0">
                <a:latin typeface="Heiti SC Medium" pitchFamily="2" charset="-128"/>
                <a:ea typeface="Heiti SC Medium" pitchFamily="2" charset="-128"/>
              </a:rPr>
              <a:t>文件的逻辑结构</a:t>
            </a:r>
            <a:r>
              <a:rPr lang="en-US" altLang="zh-CN" sz="2000" b="1" dirty="0">
                <a:latin typeface="Heiti SC Medium" pitchFamily="2" charset="-128"/>
                <a:ea typeface="Heiti SC Medium" pitchFamily="2" charset="-128"/>
              </a:rPr>
              <a:t>/</a:t>
            </a:r>
            <a:r>
              <a:rPr lang="zh-CN" altLang="en-US" sz="2000" b="1" dirty="0">
                <a:latin typeface="Heiti SC Medium" pitchFamily="2" charset="-128"/>
                <a:ea typeface="Heiti SC Medium" pitchFamily="2" charset="-128"/>
              </a:rPr>
              <a:t>文件访问方法</a:t>
            </a:r>
            <a:endParaRPr lang="en-US" altLang="zh-CN" sz="2000"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顺序访问、直接访问、索引访问</a:t>
            </a:r>
            <a:endParaRPr lang="en-US" altLang="zh-CN" sz="2000" dirty="0">
              <a:latin typeface="Heiti SC Medium" pitchFamily="2" charset="-128"/>
              <a:ea typeface="Heiti SC Medium" pitchFamily="2" charset="-128"/>
            </a:endParaRPr>
          </a:p>
          <a:p>
            <a:pPr>
              <a:defRPr/>
            </a:pPr>
            <a:r>
              <a:rPr lang="zh-CN" altLang="en-US" sz="2000" b="1" dirty="0">
                <a:latin typeface="Heiti SC Medium" pitchFamily="2" charset="-128"/>
                <a:ea typeface="Heiti SC Medium" pitchFamily="2" charset="-128"/>
              </a:rPr>
              <a:t>文件的物理结构</a:t>
            </a:r>
            <a:r>
              <a:rPr lang="en-US" altLang="zh-CN" sz="2000" b="1" dirty="0">
                <a:latin typeface="Heiti SC Medium" pitchFamily="2" charset="-128"/>
                <a:ea typeface="Heiti SC Medium" pitchFamily="2" charset="-128"/>
              </a:rPr>
              <a:t>/</a:t>
            </a:r>
            <a:r>
              <a:rPr lang="zh-CN" altLang="en-US" sz="2000" b="1" dirty="0">
                <a:latin typeface="Heiti SC Medium" pitchFamily="2" charset="-128"/>
                <a:ea typeface="Heiti SC Medium" pitchFamily="2" charset="-128"/>
              </a:rPr>
              <a:t>分配方法</a:t>
            </a:r>
            <a:endParaRPr lang="en-US" altLang="zh-CN" sz="2000" b="1"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连续分配</a:t>
            </a:r>
            <a:endParaRPr lang="en-US" altLang="zh-CN" sz="2000"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链接分配</a:t>
            </a:r>
            <a:endParaRPr lang="en-US" altLang="zh-CN" sz="2000" dirty="0">
              <a:latin typeface="Heiti SC Medium" pitchFamily="2" charset="-128"/>
              <a:ea typeface="Heiti SC Medium" pitchFamily="2" charset="-128"/>
            </a:endParaRPr>
          </a:p>
          <a:p>
            <a:pPr lvl="2">
              <a:defRPr/>
            </a:pPr>
            <a:r>
              <a:rPr lang="zh-CN" altLang="en-US" sz="2000" dirty="0">
                <a:latin typeface="Heiti SC Medium" pitchFamily="2" charset="-128"/>
                <a:ea typeface="Heiti SC Medium" pitchFamily="2" charset="-128"/>
              </a:rPr>
              <a:t> 文件分配表</a:t>
            </a:r>
            <a:r>
              <a:rPr lang="en-US" altLang="zh-CN" sz="2000" dirty="0">
                <a:latin typeface="Heiti SC Medium" pitchFamily="2" charset="-128"/>
                <a:ea typeface="Heiti SC Medium" pitchFamily="2" charset="-128"/>
              </a:rPr>
              <a:t>FAT</a:t>
            </a:r>
          </a:p>
          <a:p>
            <a:pPr lvl="1">
              <a:defRPr/>
            </a:pPr>
            <a:r>
              <a:rPr lang="zh-CN" altLang="en-US" sz="2000" dirty="0">
                <a:latin typeface="Heiti SC Medium" pitchFamily="2" charset="-128"/>
                <a:ea typeface="Heiti SC Medium" pitchFamily="2" charset="-128"/>
              </a:rPr>
              <a:t>索引分配</a:t>
            </a:r>
            <a:endParaRPr lang="en-US" altLang="zh-CN" sz="2000" dirty="0">
              <a:latin typeface="Heiti SC Medium" pitchFamily="2" charset="-128"/>
              <a:ea typeface="Heiti SC Medium" pitchFamily="2" charset="-128"/>
            </a:endParaRPr>
          </a:p>
          <a:p>
            <a:pPr lvl="2">
              <a:defRPr/>
            </a:pPr>
            <a:endParaRPr lang="en-US" altLang="zh-CN" sz="2000" dirty="0">
              <a:latin typeface="Heiti SC Medium" pitchFamily="2" charset="-128"/>
              <a:ea typeface="Heiti SC Medium" pitchFamily="2" charset="-128"/>
            </a:endParaRPr>
          </a:p>
          <a:p>
            <a:pPr lvl="2">
              <a:defRPr/>
            </a:pPr>
            <a:endParaRPr lang="en-US" altLang="zh-CN" sz="2000" dirty="0">
              <a:latin typeface="Heiti SC Medium" pitchFamily="2" charset="-128"/>
              <a:ea typeface="Heiti SC Medium" pitchFamily="2" charset="-128"/>
            </a:endParaRPr>
          </a:p>
          <a:p>
            <a:pPr marL="342900" lvl="2" indent="0" eaLnBrk="1">
              <a:buClr>
                <a:srgbClr val="993300"/>
              </a:buClr>
              <a:buSzPct val="90000"/>
              <a:buFont typeface="Webdings" pitchFamily="2" charset="2"/>
              <a:buNone/>
              <a:defRPr/>
            </a:pPr>
            <a:endParaRPr lang="en-US" altLang="zh-CN" sz="2000" b="1" dirty="0">
              <a:latin typeface="Heiti SC Medium" pitchFamily="2" charset="-128"/>
              <a:ea typeface="Heiti SC Medium" pitchFamily="2" charset="-128"/>
              <a:cs typeface="+mn-cs"/>
            </a:endParaRPr>
          </a:p>
          <a:p>
            <a:pPr>
              <a:defRPr/>
            </a:pPr>
            <a:endParaRPr lang="en-US" altLang="zh-CN" sz="2000" dirty="0">
              <a:latin typeface="Heiti SC Medium" pitchFamily="2" charset="-128"/>
              <a:ea typeface="Heiti SC Medium" pitchFamily="2" charset="-128"/>
            </a:endParaRPr>
          </a:p>
          <a:p>
            <a:pPr>
              <a:defRPr/>
            </a:pPr>
            <a:endParaRPr lang="zh-CN" altLang="en-US" sz="2000" dirty="0">
              <a:latin typeface="Heiti SC Medium" pitchFamily="2" charset="-128"/>
              <a:ea typeface="Heiti SC Medium" pitchFamily="2"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D386D-BBB5-974B-9344-9649990E0B65}"/>
              </a:ext>
            </a:extLst>
          </p:cNvPr>
          <p:cNvSpPr>
            <a:spLocks noGrp="1"/>
          </p:cNvSpPr>
          <p:nvPr>
            <p:ph type="title"/>
          </p:nvPr>
        </p:nvSpPr>
        <p:spPr/>
        <p:txBody>
          <a:bodyPr/>
          <a:lstStyle/>
          <a:p>
            <a:endParaRPr kumimoji="1" lang="zh-CN" altLang="en-US"/>
          </a:p>
        </p:txBody>
      </p:sp>
      <p:graphicFrame>
        <p:nvGraphicFramePr>
          <p:cNvPr id="6" name="表格 5">
            <a:extLst>
              <a:ext uri="{FF2B5EF4-FFF2-40B4-BE49-F238E27FC236}">
                <a16:creationId xmlns:a16="http://schemas.microsoft.com/office/drawing/2014/main" id="{21A79EAC-8115-F948-8C98-6397C3262506}"/>
              </a:ext>
            </a:extLst>
          </p:cNvPr>
          <p:cNvGraphicFramePr>
            <a:graphicFrameLocks noGrp="1"/>
          </p:cNvGraphicFramePr>
          <p:nvPr>
            <p:extLst>
              <p:ext uri="{D42A27DB-BD31-4B8C-83A1-F6EECF244321}">
                <p14:modId xmlns:p14="http://schemas.microsoft.com/office/powerpoint/2010/main" val="4235789045"/>
              </p:ext>
            </p:extLst>
          </p:nvPr>
        </p:nvGraphicFramePr>
        <p:xfrm>
          <a:off x="362604" y="1176283"/>
          <a:ext cx="8686800" cy="5034280"/>
        </p:xfrm>
        <a:graphic>
          <a:graphicData uri="http://schemas.openxmlformats.org/drawingml/2006/table">
            <a:tbl>
              <a:tblPr firstRow="1" bandRow="1">
                <a:tableStyleId>{793D81CF-94F2-401A-BA57-92F5A7B2D0C5}</a:tableStyleId>
              </a:tblPr>
              <a:tblGrid>
                <a:gridCol w="1453182">
                  <a:extLst>
                    <a:ext uri="{9D8B030D-6E8A-4147-A177-3AD203B41FA5}">
                      <a16:colId xmlns:a16="http://schemas.microsoft.com/office/drawing/2014/main" val="878054246"/>
                    </a:ext>
                  </a:extLst>
                </a:gridCol>
                <a:gridCol w="4338018">
                  <a:extLst>
                    <a:ext uri="{9D8B030D-6E8A-4147-A177-3AD203B41FA5}">
                      <a16:colId xmlns:a16="http://schemas.microsoft.com/office/drawing/2014/main" val="2073763239"/>
                    </a:ext>
                  </a:extLst>
                </a:gridCol>
                <a:gridCol w="2895600">
                  <a:extLst>
                    <a:ext uri="{9D8B030D-6E8A-4147-A177-3AD203B41FA5}">
                      <a16:colId xmlns:a16="http://schemas.microsoft.com/office/drawing/2014/main" val="2508381235"/>
                    </a:ext>
                  </a:extLst>
                </a:gridCol>
              </a:tblGrid>
              <a:tr h="370840">
                <a:tc>
                  <a:txBody>
                    <a:bodyPr/>
                    <a:lstStyle/>
                    <a:p>
                      <a:endParaRPr lang="zh-CN" altLang="en-US" dirty="0"/>
                    </a:p>
                  </a:txBody>
                  <a:tcPr/>
                </a:tc>
                <a:tc>
                  <a:txBody>
                    <a:bodyPr/>
                    <a:lstStyle/>
                    <a:p>
                      <a:r>
                        <a:rPr lang="zh-CN" altLang="en-US" dirty="0"/>
                        <a:t>优点</a:t>
                      </a:r>
                    </a:p>
                  </a:txBody>
                  <a:tcPr/>
                </a:tc>
                <a:tc>
                  <a:txBody>
                    <a:bodyPr/>
                    <a:lstStyle/>
                    <a:p>
                      <a:r>
                        <a:rPr lang="zh-CN" altLang="en-US" dirty="0"/>
                        <a:t>缺点</a:t>
                      </a:r>
                    </a:p>
                  </a:txBody>
                  <a:tcPr/>
                </a:tc>
                <a:extLst>
                  <a:ext uri="{0D108BD9-81ED-4DB2-BD59-A6C34878D82A}">
                    <a16:rowId xmlns:a16="http://schemas.microsoft.com/office/drawing/2014/main" val="2266713322"/>
                  </a:ext>
                </a:extLst>
              </a:tr>
              <a:tr h="370840">
                <a:tc>
                  <a:txBody>
                    <a:bodyPr/>
                    <a:lstStyle/>
                    <a:p>
                      <a:r>
                        <a:rPr lang="en-US" altLang="zh-CN" dirty="0"/>
                        <a:t>Contiguous Allocation</a:t>
                      </a:r>
                      <a:endParaRPr lang="zh-CN" altLang="en-US" dirty="0"/>
                    </a:p>
                  </a:txBody>
                  <a:tcPr/>
                </a:tc>
                <a:tc>
                  <a:txBody>
                    <a:bodyPr/>
                    <a:lstStyle/>
                    <a:p>
                      <a:pPr marL="14288" lvl="1" indent="15875">
                        <a:buFontTx/>
                        <a:buChar char="-"/>
                        <a:tabLst/>
                        <a:defRPr/>
                      </a:pPr>
                      <a:r>
                        <a:rPr lang="zh-CN" altLang="en-US" sz="1800" dirty="0">
                          <a:latin typeface="Heiti SC Medium" pitchFamily="2" charset="-128"/>
                          <a:ea typeface="Heiti SC Medium" pitchFamily="2" charset="-128"/>
                        </a:rPr>
                        <a:t> 简单</a:t>
                      </a:r>
                      <a:endParaRPr lang="en-US" altLang="zh-CN" sz="1800" dirty="0">
                        <a:latin typeface="Heiti SC Medium" pitchFamily="2" charset="-128"/>
                        <a:ea typeface="Heiti SC Medium" pitchFamily="2" charset="-128"/>
                      </a:endParaRPr>
                    </a:p>
                    <a:p>
                      <a:pPr marL="14288" lvl="1" indent="15875">
                        <a:buFontTx/>
                        <a:buChar char="-"/>
                        <a:tabLst/>
                        <a:defRPr/>
                      </a:pPr>
                      <a:r>
                        <a:rPr lang="zh-CN" altLang="en-US" sz="1800" dirty="0">
                          <a:latin typeface="Heiti SC Medium" pitchFamily="2" charset="-128"/>
                          <a:ea typeface="Heiti SC Medium" pitchFamily="2" charset="-128"/>
                        </a:rPr>
                        <a:t> </a:t>
                      </a:r>
                      <a:r>
                        <a:rPr lang="zh-CN" altLang="en-US" sz="1800" dirty="0">
                          <a:solidFill>
                            <a:srgbClr val="C00000"/>
                          </a:solidFill>
                          <a:latin typeface="Heiti SC Medium" pitchFamily="2" charset="-128"/>
                          <a:ea typeface="Heiti SC Medium" pitchFamily="2" charset="-128"/>
                        </a:rPr>
                        <a:t>支持顺序存储和随机存取</a:t>
                      </a:r>
                      <a:endParaRPr lang="en-US" altLang="zh-CN" sz="1800" dirty="0">
                        <a:solidFill>
                          <a:srgbClr val="C00000"/>
                        </a:solidFill>
                        <a:latin typeface="Heiti SC Medium" pitchFamily="2" charset="-128"/>
                        <a:ea typeface="Heiti SC Medium" pitchFamily="2" charset="-128"/>
                      </a:endParaRPr>
                    </a:p>
                    <a:p>
                      <a:pPr marL="46038" lvl="1" indent="-31750">
                        <a:buFontTx/>
                        <a:buChar char="-"/>
                        <a:tabLst/>
                        <a:defRPr/>
                      </a:pPr>
                      <a:r>
                        <a:rPr lang="zh-CN" altLang="en-US" sz="1800" dirty="0">
                          <a:latin typeface="Heiti SC Medium" pitchFamily="2" charset="-128"/>
                          <a:ea typeface="Heiti SC Medium" pitchFamily="2" charset="-128"/>
                        </a:rPr>
                        <a:t> 所需的磁盘寻道次数和寻道时间最少</a:t>
                      </a:r>
                      <a:endParaRPr lang="en-US" altLang="zh-CN" sz="1800" dirty="0">
                        <a:latin typeface="Heiti SC Medium" pitchFamily="2" charset="-128"/>
                        <a:ea typeface="Heiti SC Medium" pitchFamily="2" charset="-128"/>
                      </a:endParaRPr>
                    </a:p>
                    <a:p>
                      <a:pPr marL="46038" lvl="1" indent="-31750">
                        <a:buFontTx/>
                        <a:buChar char="-"/>
                        <a:tabLst/>
                        <a:defRPr/>
                      </a:pPr>
                      <a:r>
                        <a:rPr lang="zh-CN" altLang="en-US" sz="1800" dirty="0">
                          <a:latin typeface="Heiti SC Medium" pitchFamily="2" charset="-128"/>
                          <a:ea typeface="Heiti SC Medium" pitchFamily="2" charset="-128"/>
                        </a:rPr>
                        <a:t> 可以同时读入多个块，检索一个块也很容易</a:t>
                      </a:r>
                      <a:endParaRPr lang="en-US" altLang="zh-CN" sz="2000" dirty="0">
                        <a:latin typeface="Heiti SC Medium" pitchFamily="2" charset="-128"/>
                        <a:ea typeface="Heiti SC Medium" pitchFamily="2" charset="-128"/>
                      </a:endParaRPr>
                    </a:p>
                  </a:txBody>
                  <a:tcPr/>
                </a:tc>
                <a:tc>
                  <a:txBody>
                    <a:bodyPr/>
                    <a:lstStyle/>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文件不能动态增长</a:t>
                      </a:r>
                      <a:endParaRPr lang="en-US" altLang="zh-CN" sz="1800" kern="1200" dirty="0">
                        <a:solidFill>
                          <a:schemeClr val="dk1"/>
                        </a:solidFill>
                        <a:latin typeface="Heiti SC Medium" pitchFamily="2" charset="-128"/>
                        <a:ea typeface="Heiti SC Medium" pitchFamily="2" charset="-128"/>
                        <a:cs typeface="+mn-cs"/>
                      </a:endParaRPr>
                    </a:p>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a:t>
                      </a:r>
                      <a:r>
                        <a:rPr lang="zh-CN" altLang="en-US" sz="1800" kern="1200" dirty="0">
                          <a:solidFill>
                            <a:srgbClr val="C00000"/>
                          </a:solidFill>
                          <a:latin typeface="Heiti SC Medium" pitchFamily="2" charset="-128"/>
                          <a:ea typeface="Heiti SC Medium" pitchFamily="2" charset="-128"/>
                          <a:cs typeface="+mn-cs"/>
                        </a:rPr>
                        <a:t>不利于文件插入和删除</a:t>
                      </a:r>
                      <a:endParaRPr lang="en-US" altLang="zh-CN" sz="1800" kern="1200" dirty="0">
                        <a:solidFill>
                          <a:srgbClr val="C00000"/>
                        </a:solidFill>
                        <a:latin typeface="Heiti SC Medium" pitchFamily="2" charset="-128"/>
                        <a:ea typeface="Heiti SC Medium" pitchFamily="2" charset="-128"/>
                        <a:cs typeface="+mn-cs"/>
                      </a:endParaRPr>
                    </a:p>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外部碎片：紧缩技术</a:t>
                      </a:r>
                      <a:endParaRPr lang="en-US" altLang="zh-CN" sz="1800" kern="1200" dirty="0">
                        <a:solidFill>
                          <a:schemeClr val="dk1"/>
                        </a:solidFill>
                        <a:latin typeface="Heiti SC Medium" pitchFamily="2" charset="-128"/>
                        <a:ea typeface="Heiti SC Medium" pitchFamily="2" charset="-128"/>
                        <a:cs typeface="+mn-cs"/>
                      </a:endParaRPr>
                    </a:p>
                    <a:p>
                      <a:endParaRPr lang="zh-CN" altLang="en-US" dirty="0"/>
                    </a:p>
                  </a:txBody>
                  <a:tcPr/>
                </a:tc>
                <a:extLst>
                  <a:ext uri="{0D108BD9-81ED-4DB2-BD59-A6C34878D82A}">
                    <a16:rowId xmlns:a16="http://schemas.microsoft.com/office/drawing/2014/main" val="3104953759"/>
                  </a:ext>
                </a:extLst>
              </a:tr>
              <a:tr h="400269">
                <a:tc>
                  <a:txBody>
                    <a:bodyPr/>
                    <a:lstStyle/>
                    <a:p>
                      <a:r>
                        <a:rPr lang="en" altLang="zh-CN" dirty="0"/>
                        <a:t>Linked Allocation</a:t>
                      </a:r>
                      <a:endParaRPr lang="zh-CN" altLang="en-US" dirty="0"/>
                    </a:p>
                  </a:txBody>
                  <a:tcPr/>
                </a:tc>
                <a:tc>
                  <a:txBody>
                    <a:bodyPr/>
                    <a:lstStyle/>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提高了磁盘空间利用率，不存在外碎片问题</a:t>
                      </a:r>
                      <a:endParaRPr lang="en-US" altLang="zh-CN" sz="1800" kern="1200" dirty="0">
                        <a:solidFill>
                          <a:schemeClr val="dk1"/>
                        </a:solidFill>
                        <a:latin typeface="Heiti SC Medium" pitchFamily="2" charset="-128"/>
                        <a:ea typeface="Heiti SC Medium" pitchFamily="2" charset="-128"/>
                        <a:cs typeface="+mn-cs"/>
                      </a:endParaRPr>
                    </a:p>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有利于文件插入和删除</a:t>
                      </a:r>
                      <a:endParaRPr lang="en-US" altLang="zh-CN" sz="1800" kern="1200" dirty="0">
                        <a:solidFill>
                          <a:schemeClr val="dk1"/>
                        </a:solidFill>
                        <a:latin typeface="Heiti SC Medium" pitchFamily="2" charset="-128"/>
                        <a:ea typeface="Heiti SC Medium" pitchFamily="2" charset="-128"/>
                        <a:cs typeface="+mn-cs"/>
                      </a:endParaRPr>
                    </a:p>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有利于文件动态扩充</a:t>
                      </a:r>
                      <a:endParaRPr lang="en-US" altLang="zh-CN" sz="1800" kern="1200" dirty="0">
                        <a:solidFill>
                          <a:schemeClr val="dk1"/>
                        </a:solidFill>
                        <a:latin typeface="Heiti SC Medium" pitchFamily="2" charset="-128"/>
                        <a:ea typeface="Heiti SC Medium" pitchFamily="2" charset="-128"/>
                        <a:cs typeface="+mn-cs"/>
                      </a:endParaRPr>
                    </a:p>
                    <a:p>
                      <a:endParaRPr lang="zh-CN" altLang="en-US" dirty="0"/>
                    </a:p>
                  </a:txBody>
                  <a:tcPr/>
                </a:tc>
                <a:tc>
                  <a:txBody>
                    <a:bodyPr/>
                    <a:lstStyle/>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存取速度慢，</a:t>
                      </a:r>
                      <a:r>
                        <a:rPr lang="zh-CN" altLang="en-US" sz="1800" kern="1200" dirty="0">
                          <a:solidFill>
                            <a:srgbClr val="C00000"/>
                          </a:solidFill>
                          <a:latin typeface="Heiti SC Medium" pitchFamily="2" charset="-128"/>
                          <a:ea typeface="Heiti SC Medium" pitchFamily="2" charset="-128"/>
                          <a:cs typeface="+mn-cs"/>
                        </a:rPr>
                        <a:t>不适于随机存取</a:t>
                      </a:r>
                      <a:endParaRPr lang="en-US" altLang="zh-CN" sz="1800" kern="1200" dirty="0">
                        <a:solidFill>
                          <a:srgbClr val="C00000"/>
                        </a:solidFill>
                        <a:latin typeface="Heiti SC Medium" pitchFamily="2" charset="-128"/>
                        <a:ea typeface="Heiti SC Medium" pitchFamily="2" charset="-128"/>
                        <a:cs typeface="+mn-cs"/>
                      </a:endParaRPr>
                    </a:p>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可靠性问题，如指针出错</a:t>
                      </a:r>
                      <a:endParaRPr lang="en-US" altLang="zh-CN" sz="1800" kern="1200" dirty="0">
                        <a:solidFill>
                          <a:schemeClr val="dk1"/>
                        </a:solidFill>
                        <a:latin typeface="Heiti SC Medium" pitchFamily="2" charset="-128"/>
                        <a:ea typeface="Heiti SC Medium" pitchFamily="2" charset="-128"/>
                        <a:cs typeface="+mn-cs"/>
                      </a:endParaRPr>
                    </a:p>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更多的寻道次数和寻道时间</a:t>
                      </a:r>
                      <a:endParaRPr lang="en-US" altLang="zh-CN" sz="1800" kern="1200" dirty="0">
                        <a:solidFill>
                          <a:schemeClr val="dk1"/>
                        </a:solidFill>
                        <a:latin typeface="Heiti SC Medium" pitchFamily="2" charset="-128"/>
                        <a:ea typeface="Heiti SC Medium" pitchFamily="2" charset="-128"/>
                        <a:cs typeface="+mn-cs"/>
                      </a:endParaRPr>
                    </a:p>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链接指针占用一定的空间</a:t>
                      </a:r>
                      <a:endParaRPr lang="en-US" altLang="zh-CN" sz="1800" kern="1200" dirty="0">
                        <a:solidFill>
                          <a:schemeClr val="dk1"/>
                        </a:solidFill>
                        <a:latin typeface="Heiti SC Medium" pitchFamily="2" charset="-128"/>
                        <a:ea typeface="Heiti SC Medium" pitchFamily="2" charset="-128"/>
                        <a:cs typeface="+mn-cs"/>
                      </a:endParaRPr>
                    </a:p>
                  </a:txBody>
                  <a:tcPr/>
                </a:tc>
                <a:extLst>
                  <a:ext uri="{0D108BD9-81ED-4DB2-BD59-A6C34878D82A}">
                    <a16:rowId xmlns:a16="http://schemas.microsoft.com/office/drawing/2014/main" val="1902818102"/>
                  </a:ext>
                </a:extLst>
              </a:tr>
              <a:tr h="370840">
                <a:tc>
                  <a:txBody>
                    <a:bodyPr/>
                    <a:lstStyle/>
                    <a:p>
                      <a:r>
                        <a:rPr lang="en" altLang="zh-CN" dirty="0"/>
                        <a:t>Indexed Allocation</a:t>
                      </a:r>
                      <a:endParaRPr lang="zh-CN" altLang="en-US" dirty="0"/>
                    </a:p>
                  </a:txBody>
                  <a:tcPr/>
                </a:tc>
                <a:tc>
                  <a:txBody>
                    <a:bodyPr/>
                    <a:lstStyle/>
                    <a:p>
                      <a:pPr marL="14288" lvl="1" indent="0" algn="l" defTabSz="457200" rtl="0" eaLnBrk="1" latinLnBrk="0" hangingPunct="1">
                        <a:buFontTx/>
                        <a:buNone/>
                        <a:tabLst/>
                        <a:defRPr/>
                      </a:pPr>
                      <a:r>
                        <a:rPr lang="zh-CN" altLang="en-US" sz="1800" kern="1200" dirty="0">
                          <a:solidFill>
                            <a:schemeClr val="dk1"/>
                          </a:solidFill>
                          <a:latin typeface="Heiti SC Medium" pitchFamily="2" charset="-128"/>
                          <a:ea typeface="Heiti SC Medium" pitchFamily="2" charset="-128"/>
                          <a:cs typeface="+mn-cs"/>
                        </a:rPr>
                        <a:t>保持链接结构的优点，又克服了其缺点</a:t>
                      </a:r>
                      <a:r>
                        <a:rPr lang="en-US" altLang="zh-CN" sz="1800" kern="1200" dirty="0">
                          <a:solidFill>
                            <a:schemeClr val="dk1"/>
                          </a:solidFill>
                          <a:latin typeface="Heiti SC Medium" pitchFamily="2" charset="-128"/>
                          <a:ea typeface="Heiti SC Medium" pitchFamily="2" charset="-128"/>
                          <a:cs typeface="+mn-cs"/>
                        </a:rPr>
                        <a:t>:</a:t>
                      </a:r>
                    </a:p>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a:t>
                      </a:r>
                      <a:r>
                        <a:rPr lang="zh-CN" altLang="en-US" sz="1800" kern="1200" dirty="0">
                          <a:solidFill>
                            <a:srgbClr val="C00000"/>
                          </a:solidFill>
                          <a:latin typeface="Heiti SC Medium" pitchFamily="2" charset="-128"/>
                          <a:ea typeface="Heiti SC Medium" pitchFamily="2" charset="-128"/>
                          <a:cs typeface="+mn-cs"/>
                        </a:rPr>
                        <a:t>既能顺序存取，又能随机存取</a:t>
                      </a:r>
                    </a:p>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满足了文件动态增长、插入删除要求</a:t>
                      </a:r>
                    </a:p>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能充分利用外存空间</a:t>
                      </a:r>
                    </a:p>
                  </a:txBody>
                  <a:tcPr/>
                </a:tc>
                <a:tc>
                  <a:txBody>
                    <a:bodyPr/>
                    <a:lstStyle/>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较多的寻道次数和寻道时间</a:t>
                      </a:r>
                    </a:p>
                    <a:p>
                      <a:pPr marL="14288" lvl="1" indent="0" algn="l" defTabSz="457200" rtl="0" eaLnBrk="1" latinLnBrk="0" hangingPunct="1">
                        <a:buFontTx/>
                        <a:buChar char="-"/>
                        <a:tabLst/>
                        <a:defRPr/>
                      </a:pPr>
                      <a:r>
                        <a:rPr lang="zh-CN" altLang="en-US" sz="1800" kern="1200" dirty="0">
                          <a:solidFill>
                            <a:schemeClr val="dk1"/>
                          </a:solidFill>
                          <a:latin typeface="Heiti SC Medium" pitchFamily="2" charset="-128"/>
                          <a:ea typeface="Heiti SC Medium" pitchFamily="2" charset="-128"/>
                          <a:cs typeface="+mn-cs"/>
                        </a:rPr>
                        <a:t> 索引表本身带来了系统开销</a:t>
                      </a:r>
                      <a:r>
                        <a:rPr lang="en-US" altLang="zh-CN" sz="1800" kern="1200" dirty="0">
                          <a:solidFill>
                            <a:schemeClr val="dk1"/>
                          </a:solidFill>
                          <a:latin typeface="Heiti SC Medium" pitchFamily="2" charset="-128"/>
                          <a:ea typeface="Heiti SC Medium" pitchFamily="2" charset="-128"/>
                          <a:cs typeface="+mn-cs"/>
                        </a:rPr>
                        <a:t>,</a:t>
                      </a:r>
                      <a:r>
                        <a:rPr lang="zh-CN" altLang="en-US" sz="1800" kern="1200" dirty="0">
                          <a:solidFill>
                            <a:schemeClr val="dk1"/>
                          </a:solidFill>
                          <a:latin typeface="Heiti SC Medium" pitchFamily="2" charset="-128"/>
                          <a:ea typeface="Heiti SC Medium" pitchFamily="2" charset="-128"/>
                          <a:cs typeface="+mn-cs"/>
                        </a:rPr>
                        <a:t>如：内外存空间，存取时间</a:t>
                      </a:r>
                      <a:endParaRPr lang="en-US" altLang="zh-CN" sz="1800" kern="1200" dirty="0">
                        <a:solidFill>
                          <a:schemeClr val="dk1"/>
                        </a:solidFill>
                        <a:latin typeface="Heiti SC Medium" pitchFamily="2" charset="-128"/>
                        <a:ea typeface="Heiti SC Medium" pitchFamily="2" charset="-128"/>
                        <a:cs typeface="+mn-cs"/>
                      </a:endParaRPr>
                    </a:p>
                  </a:txBody>
                  <a:tcPr/>
                </a:tc>
                <a:extLst>
                  <a:ext uri="{0D108BD9-81ED-4DB2-BD59-A6C34878D82A}">
                    <a16:rowId xmlns:a16="http://schemas.microsoft.com/office/drawing/2014/main" val="79331502"/>
                  </a:ext>
                </a:extLst>
              </a:tr>
            </a:tbl>
          </a:graphicData>
        </a:graphic>
      </p:graphicFrame>
    </p:spTree>
    <p:extLst>
      <p:ext uri="{BB962C8B-B14F-4D97-AF65-F5344CB8AC3E}">
        <p14:creationId xmlns:p14="http://schemas.microsoft.com/office/powerpoint/2010/main" val="3718945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9D0EF238-7774-6549-B188-F61E23977399}"/>
              </a:ext>
            </a:extLst>
          </p:cNvPr>
          <p:cNvSpPr>
            <a:spLocks noGrp="1" noChangeArrowheads="1"/>
          </p:cNvSpPr>
          <p:nvPr>
            <p:ph type="title"/>
          </p:nvPr>
        </p:nvSpPr>
        <p:spPr/>
        <p:txBody>
          <a:bodyPr/>
          <a:lstStyle/>
          <a:p>
            <a:r>
              <a:rPr kumimoji="1" lang="en-US" altLang="zh-CN"/>
              <a:t>Review</a:t>
            </a:r>
            <a:endParaRPr kumimoji="1" lang="zh-CN" altLang="en-US"/>
          </a:p>
        </p:txBody>
      </p:sp>
      <p:sp>
        <p:nvSpPr>
          <p:cNvPr id="3" name="内容占位符 2">
            <a:extLst>
              <a:ext uri="{FF2B5EF4-FFF2-40B4-BE49-F238E27FC236}">
                <a16:creationId xmlns:a16="http://schemas.microsoft.com/office/drawing/2014/main" id="{57363119-42F7-6E4A-BB1A-2195D93209A8}"/>
              </a:ext>
            </a:extLst>
          </p:cNvPr>
          <p:cNvSpPr>
            <a:spLocks noGrp="1"/>
          </p:cNvSpPr>
          <p:nvPr>
            <p:ph idx="1"/>
          </p:nvPr>
        </p:nvSpPr>
        <p:spPr>
          <a:xfrm>
            <a:off x="457200" y="854075"/>
            <a:ext cx="8229600" cy="5370513"/>
          </a:xfrm>
        </p:spPr>
        <p:txBody>
          <a:bodyPr/>
          <a:lstStyle/>
          <a:p>
            <a:pPr>
              <a:defRPr/>
            </a:pPr>
            <a:r>
              <a:rPr lang="zh-CN" altLang="en-US" sz="2000" b="1" dirty="0">
                <a:latin typeface="Heiti SC Medium" pitchFamily="2" charset="-128"/>
                <a:ea typeface="Heiti SC Medium" pitchFamily="2" charset="-128"/>
              </a:rPr>
              <a:t>目录结构</a:t>
            </a:r>
            <a:endParaRPr lang="en-US" altLang="zh-CN" sz="2000" b="1"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一级目录、二级目录、树形目录、无环图目录、通用图目录</a:t>
            </a:r>
            <a:endParaRPr lang="en-US" altLang="zh-CN" sz="2000" dirty="0">
              <a:latin typeface="Heiti SC Medium" pitchFamily="2" charset="-128"/>
              <a:ea typeface="Heiti SC Medium" pitchFamily="2" charset="-128"/>
            </a:endParaRPr>
          </a:p>
          <a:p>
            <a:pPr lvl="2">
              <a:defRPr/>
            </a:pPr>
            <a:r>
              <a:rPr lang="en-US" altLang="zh-CN" sz="2000" dirty="0">
                <a:latin typeface="+mn-ea"/>
              </a:rPr>
              <a:t>Naming problem</a:t>
            </a:r>
            <a:r>
              <a:rPr lang="zh-CN" altLang="en-US" sz="2000" dirty="0">
                <a:latin typeface="+mn-ea"/>
              </a:rPr>
              <a:t>、</a:t>
            </a:r>
            <a:r>
              <a:rPr lang="en-US" altLang="zh-CN" sz="2000" dirty="0">
                <a:latin typeface="+mn-ea"/>
              </a:rPr>
              <a:t>Grouping problem</a:t>
            </a:r>
            <a:r>
              <a:rPr lang="zh-CN" altLang="en-US" sz="2000" dirty="0">
                <a:latin typeface="+mn-ea"/>
              </a:rPr>
              <a:t>、</a:t>
            </a:r>
            <a:r>
              <a:rPr lang="en" altLang="zh-CN" sz="2000" dirty="0">
                <a:latin typeface="+mn-ea"/>
              </a:rPr>
              <a:t>Searching problem</a:t>
            </a:r>
            <a:endParaRPr lang="en-US" altLang="zh-CN" sz="2000" dirty="0">
              <a:latin typeface="+mn-ea"/>
            </a:endParaRPr>
          </a:p>
          <a:p>
            <a:pPr>
              <a:defRPr/>
            </a:pPr>
            <a:r>
              <a:rPr lang="zh-CN" altLang="en-US" sz="2000" b="1" dirty="0">
                <a:latin typeface="Heiti SC Medium" pitchFamily="2" charset="-128"/>
                <a:ea typeface="Heiti SC Medium" pitchFamily="2" charset="-128"/>
              </a:rPr>
              <a:t>文件共享与保护</a:t>
            </a:r>
            <a:endParaRPr lang="en-US" altLang="zh-CN" sz="2000" b="1"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用户分组</a:t>
            </a:r>
            <a:endParaRPr lang="en-US" altLang="zh-CN" sz="2000" dirty="0">
              <a:latin typeface="Heiti SC Medium" pitchFamily="2" charset="-128"/>
              <a:ea typeface="Heiti SC Medium" pitchFamily="2" charset="-128"/>
            </a:endParaRPr>
          </a:p>
          <a:p>
            <a:pPr lvl="1">
              <a:defRPr/>
            </a:pPr>
            <a:r>
              <a:rPr lang="en-US" altLang="zh-CN" sz="2000" dirty="0">
                <a:latin typeface="Heiti SC Medium" pitchFamily="2" charset="-128"/>
                <a:ea typeface="Heiti SC Medium" pitchFamily="2" charset="-128"/>
              </a:rPr>
              <a:t>ACL</a:t>
            </a:r>
            <a:endParaRPr lang="en-US" altLang="zh-CN" sz="2000" b="1" dirty="0">
              <a:latin typeface="Heiti SC Medium" pitchFamily="2" charset="-128"/>
              <a:ea typeface="Heiti SC Medium" pitchFamily="2" charset="-128"/>
            </a:endParaRPr>
          </a:p>
          <a:p>
            <a:pPr marL="342900" lvl="1" indent="-342900">
              <a:buClr>
                <a:srgbClr val="993300"/>
              </a:buClr>
              <a:buSzPct val="90000"/>
              <a:buFont typeface="Monotype Sorts" pitchFamily="2" charset="2"/>
              <a:buChar char="n"/>
              <a:defRPr/>
            </a:pPr>
            <a:r>
              <a:rPr lang="zh-CN" altLang="en-US" sz="2000" b="1" dirty="0">
                <a:latin typeface="Heiti SC Medium" pitchFamily="2" charset="-128"/>
                <a:ea typeface="Heiti SC Medium" pitchFamily="2" charset="-128"/>
              </a:rPr>
              <a:t>文件系统分层实现</a:t>
            </a:r>
            <a:endParaRPr lang="en-US" altLang="zh-CN" sz="2000" b="1" dirty="0">
              <a:latin typeface="Heiti SC Medium" pitchFamily="2" charset="-128"/>
              <a:ea typeface="Heiti SC Medium" pitchFamily="2" charset="-128"/>
            </a:endParaRPr>
          </a:p>
        </p:txBody>
      </p:sp>
      <p:graphicFrame>
        <p:nvGraphicFramePr>
          <p:cNvPr id="7" name="Object 4">
            <a:extLst>
              <a:ext uri="{FF2B5EF4-FFF2-40B4-BE49-F238E27FC236}">
                <a16:creationId xmlns:a16="http://schemas.microsoft.com/office/drawing/2014/main" id="{761A4485-879C-3C40-9E0A-1AD16C4F9251}"/>
              </a:ext>
            </a:extLst>
          </p:cNvPr>
          <p:cNvGraphicFramePr>
            <a:graphicFrameLocks noChangeAspect="1"/>
          </p:cNvGraphicFramePr>
          <p:nvPr>
            <p:extLst>
              <p:ext uri="{D42A27DB-BD31-4B8C-83A1-F6EECF244321}">
                <p14:modId xmlns:p14="http://schemas.microsoft.com/office/powerpoint/2010/main" val="18853108"/>
              </p:ext>
            </p:extLst>
          </p:nvPr>
        </p:nvGraphicFramePr>
        <p:xfrm>
          <a:off x="583325" y="3814562"/>
          <a:ext cx="5053560" cy="2686086"/>
        </p:xfrm>
        <a:graphic>
          <a:graphicData uri="http://schemas.openxmlformats.org/presentationml/2006/ole">
            <mc:AlternateContent xmlns:mc="http://schemas.openxmlformats.org/markup-compatibility/2006">
              <mc:Choice xmlns:v="urn:schemas-microsoft-com:vml" Requires="v">
                <p:oleObj spid="_x0000_s68674" name="文档" r:id="rId4" imgW="7975600" imgH="4178300" progId="Word.Document.8">
                  <p:embed/>
                </p:oleObj>
              </mc:Choice>
              <mc:Fallback>
                <p:oleObj name="文档" r:id="rId4" imgW="7975600" imgH="4178300" progId="Word.Document.8">
                  <p:embed/>
                  <p:pic>
                    <p:nvPicPr>
                      <p:cNvPr id="16386" name="Object 4">
                        <a:extLst>
                          <a:ext uri="{FF2B5EF4-FFF2-40B4-BE49-F238E27FC236}">
                            <a16:creationId xmlns:a16="http://schemas.microsoft.com/office/drawing/2014/main" id="{E6B83F9F-8028-C548-AEDA-8AF0519CEE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325" y="3814562"/>
                        <a:ext cx="5053560" cy="2686086"/>
                      </a:xfrm>
                      <a:prstGeom prst="rect">
                        <a:avLst/>
                      </a:prstGeom>
                      <a:solidFill>
                        <a:srgbClr val="CCECFF"/>
                      </a:solidFill>
                      <a:ln>
                        <a:noFill/>
                      </a:ln>
                      <a:effectLst/>
                    </p:spPr>
                  </p:pic>
                </p:oleObj>
              </mc:Fallback>
            </mc:AlternateContent>
          </a:graphicData>
        </a:graphic>
      </p:graphicFrame>
      <p:sp>
        <p:nvSpPr>
          <p:cNvPr id="9" name="云形标注 8">
            <a:extLst>
              <a:ext uri="{FF2B5EF4-FFF2-40B4-BE49-F238E27FC236}">
                <a16:creationId xmlns:a16="http://schemas.microsoft.com/office/drawing/2014/main" id="{F873AF08-1D35-9742-916B-44B025988BFE}"/>
              </a:ext>
            </a:extLst>
          </p:cNvPr>
          <p:cNvSpPr>
            <a:spLocks noChangeArrowheads="1"/>
          </p:cNvSpPr>
          <p:nvPr/>
        </p:nvSpPr>
        <p:spPr bwMode="auto">
          <a:xfrm>
            <a:off x="4382814" y="2161920"/>
            <a:ext cx="3148013" cy="1408113"/>
          </a:xfrm>
          <a:prstGeom prst="cloudCallout">
            <a:avLst>
              <a:gd name="adj1" fmla="val -57760"/>
              <a:gd name="adj2" fmla="val 107655"/>
            </a:avLst>
          </a:prstGeom>
          <a:solidFill>
            <a:srgbClr val="FFFF99"/>
          </a:solidFill>
          <a:ln w="9525" algn="ctr">
            <a:solidFill>
              <a:schemeClr val="tx1"/>
            </a:solidFill>
            <a:round/>
            <a:headEnd/>
            <a:tailEnd/>
          </a:ln>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hangingPunct="1">
              <a:spcBef>
                <a:spcPct val="0"/>
              </a:spcBef>
              <a:buClrTx/>
              <a:buSzTx/>
              <a:buFontTx/>
              <a:buNone/>
            </a:pPr>
            <a:r>
              <a:rPr kumimoji="0" lang="zh-CN" altLang="en-US" sz="1400" b="1" dirty="0">
                <a:latin typeface="Comic Sans MS" panose="030F0902030302020204" pitchFamily="66" charset="0"/>
                <a:ea typeface="宋体" panose="02010600030101010101" pitchFamily="2" charset="-122"/>
              </a:rPr>
              <a:t>管理文件目录</a:t>
            </a:r>
            <a:r>
              <a:rPr kumimoji="0" lang="en-US" altLang="zh-CN" sz="1400" b="1" dirty="0">
                <a:latin typeface="Comic Sans MS" panose="030F0902030302020204" pitchFamily="66" charset="0"/>
                <a:ea typeface="宋体" panose="02010600030101010101" pitchFamily="2" charset="-122"/>
              </a:rPr>
              <a:t>,</a:t>
            </a:r>
            <a:r>
              <a:rPr kumimoji="0" lang="zh-CN" altLang="en-US" sz="1400" b="1" dirty="0">
                <a:latin typeface="Comic Sans MS" panose="030F0902030302020204" pitchFamily="66" charset="0"/>
                <a:ea typeface="宋体" panose="02010600030101010101" pitchFamily="2" charset="-122"/>
              </a:rPr>
              <a:t>根据文件名得到该文件的相关信息</a:t>
            </a:r>
            <a:r>
              <a:rPr kumimoji="0" lang="en-US" altLang="zh-CN" sz="1400" b="1" dirty="0">
                <a:latin typeface="Comic Sans MS" panose="030F0902030302020204" pitchFamily="66" charset="0"/>
                <a:ea typeface="宋体" panose="02010600030101010101" pitchFamily="2" charset="-122"/>
              </a:rPr>
              <a:t>,</a:t>
            </a:r>
            <a:r>
              <a:rPr kumimoji="0" lang="zh-CN" altLang="en-US" sz="1400" b="1" dirty="0">
                <a:latin typeface="Comic Sans MS" panose="030F0902030302020204" pitchFamily="66" charset="0"/>
                <a:ea typeface="宋体" panose="02010600030101010101" pitchFamily="2" charset="-122"/>
              </a:rPr>
              <a:t>提供给下一层</a:t>
            </a:r>
            <a:r>
              <a:rPr kumimoji="0" lang="en-US" altLang="zh-CN" sz="1400" b="1" dirty="0">
                <a:latin typeface="Comic Sans MS" panose="030F0902030302020204" pitchFamily="66" charset="0"/>
                <a:ea typeface="宋体" panose="02010600030101010101" pitchFamily="2" charset="-122"/>
              </a:rPr>
              <a:t>;</a:t>
            </a:r>
            <a:r>
              <a:rPr kumimoji="0" lang="zh-CN" altLang="en-US" sz="1400" b="1" dirty="0">
                <a:latin typeface="Comic Sans MS" panose="030F0902030302020204" pitchFamily="66" charset="0"/>
                <a:ea typeface="宋体" panose="02010600030101010101" pitchFamily="2" charset="-122"/>
              </a:rPr>
              <a:t>文件的保护和安全</a:t>
            </a:r>
          </a:p>
        </p:txBody>
      </p:sp>
      <p:sp>
        <p:nvSpPr>
          <p:cNvPr id="10" name="云形标注 9">
            <a:extLst>
              <a:ext uri="{FF2B5EF4-FFF2-40B4-BE49-F238E27FC236}">
                <a16:creationId xmlns:a16="http://schemas.microsoft.com/office/drawing/2014/main" id="{B6C765B9-CFC8-174D-BC8F-6E324FC2D36D}"/>
              </a:ext>
            </a:extLst>
          </p:cNvPr>
          <p:cNvSpPr>
            <a:spLocks noChangeArrowheads="1"/>
          </p:cNvSpPr>
          <p:nvPr/>
        </p:nvSpPr>
        <p:spPr bwMode="auto">
          <a:xfrm>
            <a:off x="5636885" y="3567367"/>
            <a:ext cx="3302000" cy="1081088"/>
          </a:xfrm>
          <a:prstGeom prst="cloudCallout">
            <a:avLst>
              <a:gd name="adj1" fmla="val -73626"/>
              <a:gd name="adj2" fmla="val 72093"/>
            </a:avLst>
          </a:prstGeom>
          <a:solidFill>
            <a:srgbClr val="FFFF99"/>
          </a:solidFill>
          <a:ln w="9525" algn="ctr">
            <a:solidFill>
              <a:schemeClr val="tx1"/>
            </a:solidFill>
            <a:round/>
            <a:headEnd/>
            <a:tailEnd/>
          </a:ln>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hangingPunct="1">
              <a:spcBef>
                <a:spcPct val="0"/>
              </a:spcBef>
              <a:buClrTx/>
              <a:buSzTx/>
              <a:buFontTx/>
              <a:buNone/>
            </a:pPr>
            <a:r>
              <a:rPr kumimoji="0" lang="zh-CN" altLang="en-US" sz="1400" b="1" dirty="0">
                <a:latin typeface="Comic Sans MS" panose="030F0902030302020204" pitchFamily="66" charset="0"/>
                <a:ea typeface="宋体" panose="02010600030101010101" pitchFamily="2" charset="-122"/>
              </a:rPr>
              <a:t>找到</a:t>
            </a:r>
            <a:r>
              <a:rPr kumimoji="0" lang="en-US" altLang="zh-CN" sz="1400" b="1" dirty="0">
                <a:latin typeface="Comic Sans MS" panose="030F0902030302020204" pitchFamily="66" charset="0"/>
                <a:ea typeface="宋体" panose="02010600030101010101" pitchFamily="2" charset="-122"/>
              </a:rPr>
              <a:t>I/O</a:t>
            </a:r>
            <a:r>
              <a:rPr kumimoji="0" lang="zh-CN" altLang="en-US" sz="1400" b="1" dirty="0">
                <a:latin typeface="Comic Sans MS" panose="030F0902030302020204" pitchFamily="66" charset="0"/>
                <a:ea typeface="宋体" panose="02010600030101010101" pitchFamily="2" charset="-122"/>
              </a:rPr>
              <a:t>设备</a:t>
            </a:r>
            <a:r>
              <a:rPr kumimoji="0" lang="en-US" altLang="zh-CN" sz="1400" b="1" dirty="0">
                <a:latin typeface="Comic Sans MS" panose="030F0902030302020204" pitchFamily="66" charset="0"/>
                <a:ea typeface="宋体" panose="02010600030101010101" pitchFamily="2" charset="-122"/>
              </a:rPr>
              <a:t>;</a:t>
            </a:r>
            <a:r>
              <a:rPr kumimoji="0" lang="zh-CN" altLang="en-US" sz="1400" b="1" dirty="0">
                <a:latin typeface="Comic Sans MS" panose="030F0902030302020204" pitchFamily="66" charset="0"/>
                <a:ea typeface="宋体" panose="02010600030101010101" pitchFamily="2" charset="-122"/>
              </a:rPr>
              <a:t>实现逻辑记录到数据块的映射</a:t>
            </a:r>
            <a:r>
              <a:rPr kumimoji="0" lang="en-US" altLang="zh-CN" sz="1400" b="1" dirty="0">
                <a:latin typeface="Comic Sans MS" panose="030F0902030302020204" pitchFamily="66" charset="0"/>
                <a:ea typeface="宋体" panose="02010600030101010101" pitchFamily="2" charset="-122"/>
              </a:rPr>
              <a:t>;</a:t>
            </a:r>
            <a:r>
              <a:rPr kumimoji="0" lang="zh-CN" altLang="en-US" sz="1400" b="1" dirty="0">
                <a:latin typeface="Comic Sans MS" panose="030F0902030302020204" pitchFamily="66" charset="0"/>
                <a:ea typeface="宋体" panose="02010600030101010101" pitchFamily="2" charset="-122"/>
              </a:rPr>
              <a:t>磁盘调度</a:t>
            </a:r>
            <a:r>
              <a:rPr kumimoji="0" lang="en-US" altLang="zh-CN" sz="1400" b="1" dirty="0">
                <a:latin typeface="Comic Sans MS" panose="030F0902030302020204" pitchFamily="66" charset="0"/>
                <a:ea typeface="宋体" panose="02010600030101010101" pitchFamily="2" charset="-122"/>
              </a:rPr>
              <a:t>,</a:t>
            </a:r>
            <a:r>
              <a:rPr kumimoji="0" lang="zh-CN" altLang="en-US" sz="1400" b="1" dirty="0">
                <a:latin typeface="Comic Sans MS" panose="030F0902030302020204" pitchFamily="66" charset="0"/>
                <a:ea typeface="宋体" panose="02010600030101010101" pitchFamily="2" charset="-122"/>
              </a:rPr>
              <a:t>性能优化</a:t>
            </a:r>
          </a:p>
        </p:txBody>
      </p:sp>
      <p:sp>
        <p:nvSpPr>
          <p:cNvPr id="11" name="云形标注 10">
            <a:extLst>
              <a:ext uri="{FF2B5EF4-FFF2-40B4-BE49-F238E27FC236}">
                <a16:creationId xmlns:a16="http://schemas.microsoft.com/office/drawing/2014/main" id="{AA75A1F3-42CD-054D-8993-9863D169F6BC}"/>
              </a:ext>
            </a:extLst>
          </p:cNvPr>
          <p:cNvSpPr>
            <a:spLocks noChangeArrowheads="1"/>
          </p:cNvSpPr>
          <p:nvPr/>
        </p:nvSpPr>
        <p:spPr bwMode="auto">
          <a:xfrm>
            <a:off x="5436229" y="4902983"/>
            <a:ext cx="3376613" cy="852487"/>
          </a:xfrm>
          <a:prstGeom prst="cloudCallout">
            <a:avLst>
              <a:gd name="adj1" fmla="val -79150"/>
              <a:gd name="adj2" fmla="val -15692"/>
            </a:avLst>
          </a:prstGeom>
          <a:solidFill>
            <a:srgbClr val="FFFF99"/>
          </a:solidFill>
          <a:ln w="9525" algn="ctr">
            <a:solidFill>
              <a:schemeClr val="tx1"/>
            </a:solidFill>
            <a:round/>
            <a:headEnd/>
            <a:tailEnd/>
          </a:ln>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hangingPunct="1">
              <a:spcBef>
                <a:spcPct val="0"/>
              </a:spcBef>
              <a:buClrTx/>
              <a:buSzTx/>
              <a:buFontTx/>
              <a:buNone/>
            </a:pPr>
            <a:r>
              <a:rPr kumimoji="0" lang="zh-CN" altLang="en-US" sz="1600" b="1" dirty="0">
                <a:latin typeface="Comic Sans MS" panose="030F0902030302020204" pitchFamily="66" charset="0"/>
                <a:ea typeface="宋体" panose="02010600030101010101" pitchFamily="2" charset="-122"/>
              </a:rPr>
              <a:t>向驱动程序发出读</a:t>
            </a:r>
            <a:r>
              <a:rPr kumimoji="0" lang="en-US" altLang="zh-CN" sz="1600" b="1" dirty="0">
                <a:latin typeface="Comic Sans MS" panose="030F0902030302020204" pitchFamily="66" charset="0"/>
                <a:ea typeface="宋体" panose="02010600030101010101" pitchFamily="2" charset="-122"/>
              </a:rPr>
              <a:t>/</a:t>
            </a:r>
            <a:r>
              <a:rPr kumimoji="0" lang="zh-CN" altLang="en-US" sz="1600" b="1" dirty="0">
                <a:latin typeface="Comic Sans MS" panose="030F0902030302020204" pitchFamily="66" charset="0"/>
                <a:ea typeface="宋体" panose="02010600030101010101" pitchFamily="2" charset="-122"/>
              </a:rPr>
              <a:t>写数据块的命令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9D0EF238-7774-6549-B188-F61E23977399}"/>
              </a:ext>
            </a:extLst>
          </p:cNvPr>
          <p:cNvSpPr>
            <a:spLocks noGrp="1" noChangeArrowheads="1"/>
          </p:cNvSpPr>
          <p:nvPr>
            <p:ph type="title"/>
          </p:nvPr>
        </p:nvSpPr>
        <p:spPr/>
        <p:txBody>
          <a:bodyPr/>
          <a:lstStyle/>
          <a:p>
            <a:r>
              <a:rPr kumimoji="1" lang="en-US" altLang="zh-CN"/>
              <a:t>Review</a:t>
            </a:r>
            <a:endParaRPr kumimoji="1" lang="zh-CN" altLang="en-US"/>
          </a:p>
        </p:txBody>
      </p:sp>
      <p:sp>
        <p:nvSpPr>
          <p:cNvPr id="3" name="内容占位符 2">
            <a:extLst>
              <a:ext uri="{FF2B5EF4-FFF2-40B4-BE49-F238E27FC236}">
                <a16:creationId xmlns:a16="http://schemas.microsoft.com/office/drawing/2014/main" id="{57363119-42F7-6E4A-BB1A-2195D93209A8}"/>
              </a:ext>
            </a:extLst>
          </p:cNvPr>
          <p:cNvSpPr>
            <a:spLocks noGrp="1"/>
          </p:cNvSpPr>
          <p:nvPr>
            <p:ph idx="1"/>
          </p:nvPr>
        </p:nvSpPr>
        <p:spPr>
          <a:xfrm>
            <a:off x="457200" y="854075"/>
            <a:ext cx="8229600" cy="5370513"/>
          </a:xfrm>
        </p:spPr>
        <p:txBody>
          <a:bodyPr/>
          <a:lstStyle/>
          <a:p>
            <a:pPr marL="342900" lvl="1" indent="-342900">
              <a:buClr>
                <a:srgbClr val="993300"/>
              </a:buClr>
              <a:buSzPct val="90000"/>
              <a:buFont typeface="Monotype Sorts" pitchFamily="2" charset="2"/>
              <a:buChar char="n"/>
              <a:defRPr/>
            </a:pPr>
            <a:r>
              <a:rPr lang="zh-CN" altLang="en-US" sz="2000" b="1" dirty="0">
                <a:latin typeface="Heiti SC Medium" pitchFamily="2" charset="-128"/>
                <a:ea typeface="Heiti SC Medium" pitchFamily="2" charset="-128"/>
              </a:rPr>
              <a:t>磁盘、内存 结构支持</a:t>
            </a:r>
            <a:endParaRPr lang="en-US" altLang="zh-CN" sz="2000" b="1" dirty="0">
              <a:latin typeface="Heiti SC Medium" pitchFamily="2" charset="-128"/>
              <a:ea typeface="Heiti SC Medium" pitchFamily="2" charset="-128"/>
            </a:endParaRPr>
          </a:p>
          <a:p>
            <a:pPr lvl="1">
              <a:defRPr/>
            </a:pPr>
            <a:r>
              <a:rPr lang="en-US" altLang="zh-CN" sz="2000" dirty="0">
                <a:latin typeface="+mn-ea"/>
                <a:ea typeface="+mn-ea"/>
              </a:rPr>
              <a:t>File System Layout</a:t>
            </a:r>
          </a:p>
          <a:p>
            <a:pPr marL="685800" lvl="2" indent="-342900">
              <a:buClr>
                <a:srgbClr val="993300"/>
              </a:buClr>
              <a:buSzPct val="90000"/>
              <a:buFont typeface="Monotype Sorts" pitchFamily="2" charset="2"/>
              <a:buChar char="n"/>
              <a:defRPr/>
            </a:pPr>
            <a:endParaRPr lang="en-US" altLang="zh-CN" sz="2000" b="1" dirty="0">
              <a:latin typeface="Heiti SC Medium" pitchFamily="2" charset="-128"/>
              <a:ea typeface="Heiti SC Medium" pitchFamily="2" charset="-128"/>
            </a:endParaRPr>
          </a:p>
          <a:p>
            <a:pPr marL="685800" lvl="2" indent="-342900">
              <a:buClr>
                <a:srgbClr val="993300"/>
              </a:buClr>
              <a:buSzPct val="90000"/>
              <a:buFont typeface="Monotype Sorts" pitchFamily="2" charset="2"/>
              <a:buChar char="n"/>
              <a:defRPr/>
            </a:pPr>
            <a:endParaRPr lang="en-US" altLang="zh-CN" sz="2000" b="1" dirty="0">
              <a:latin typeface="Heiti SC Medium" pitchFamily="2" charset="-128"/>
              <a:ea typeface="Heiti SC Medium" pitchFamily="2" charset="-128"/>
            </a:endParaRPr>
          </a:p>
          <a:p>
            <a:pPr marL="685800" lvl="2" indent="-342900">
              <a:buClr>
                <a:srgbClr val="993300"/>
              </a:buClr>
              <a:buSzPct val="90000"/>
              <a:buFont typeface="Monotype Sorts" pitchFamily="2" charset="2"/>
              <a:buChar char="n"/>
              <a:defRPr/>
            </a:pPr>
            <a:endParaRPr lang="en-US" altLang="zh-CN" sz="2000" b="1" dirty="0">
              <a:latin typeface="Heiti SC Medium" pitchFamily="2" charset="-128"/>
              <a:ea typeface="Heiti SC Medium" pitchFamily="2" charset="-128"/>
            </a:endParaRPr>
          </a:p>
          <a:p>
            <a:pPr marL="685800" lvl="2" indent="-342900">
              <a:buClr>
                <a:srgbClr val="993300"/>
              </a:buClr>
              <a:buSzPct val="90000"/>
              <a:buFont typeface="Monotype Sorts" pitchFamily="2" charset="2"/>
              <a:buChar char="n"/>
              <a:defRPr/>
            </a:pPr>
            <a:endParaRPr lang="en-US" altLang="zh-CN" sz="2000" b="1" dirty="0">
              <a:latin typeface="Heiti SC Medium" pitchFamily="2" charset="-128"/>
              <a:ea typeface="Heiti SC Medium" pitchFamily="2" charset="-128"/>
            </a:endParaRPr>
          </a:p>
          <a:p>
            <a:pPr marL="685800" lvl="2" indent="-342900">
              <a:buClr>
                <a:srgbClr val="993300"/>
              </a:buClr>
              <a:buSzPct val="90000"/>
              <a:buFont typeface="Monotype Sorts" pitchFamily="2" charset="2"/>
              <a:buChar char="n"/>
              <a:defRPr/>
            </a:pPr>
            <a:endParaRPr lang="en-US" altLang="zh-CN" sz="2000" b="1" dirty="0">
              <a:latin typeface="Heiti SC Medium" pitchFamily="2" charset="-128"/>
              <a:ea typeface="Heiti SC Medium" pitchFamily="2" charset="-128"/>
            </a:endParaRPr>
          </a:p>
          <a:p>
            <a:pPr marL="457200" lvl="1" indent="0">
              <a:buNone/>
              <a:defRPr/>
            </a:pPr>
            <a:endParaRPr lang="en-US" altLang="zh-CN" sz="2000" dirty="0">
              <a:latin typeface="+mn-ea"/>
              <a:ea typeface="+mn-ea"/>
            </a:endParaRPr>
          </a:p>
          <a:p>
            <a:pPr lvl="1">
              <a:defRPr/>
            </a:pPr>
            <a:r>
              <a:rPr lang="en-US" altLang="zh-CN" sz="2000" dirty="0">
                <a:latin typeface="+mn-ea"/>
                <a:ea typeface="+mn-ea"/>
              </a:rPr>
              <a:t>In-Memory File System Structures</a:t>
            </a:r>
          </a:p>
          <a:p>
            <a:pPr lvl="2">
              <a:defRPr/>
            </a:pPr>
            <a:r>
              <a:rPr lang="en-US" altLang="zh-CN" sz="1800" dirty="0"/>
              <a:t>The </a:t>
            </a:r>
            <a:r>
              <a:rPr lang="en-US" altLang="zh-CN" sz="1800" dirty="0">
                <a:solidFill>
                  <a:srgbClr val="C00000"/>
                </a:solidFill>
              </a:rPr>
              <a:t>system-wide open-file table</a:t>
            </a:r>
          </a:p>
          <a:p>
            <a:pPr lvl="2">
              <a:defRPr/>
            </a:pPr>
            <a:r>
              <a:rPr lang="en-US" altLang="zh-CN" sz="1800" dirty="0"/>
              <a:t>The </a:t>
            </a:r>
            <a:r>
              <a:rPr lang="en-US" altLang="zh-CN" sz="1800" dirty="0">
                <a:solidFill>
                  <a:srgbClr val="C00000"/>
                </a:solidFill>
              </a:rPr>
              <a:t>per-process open-file table  </a:t>
            </a:r>
          </a:p>
          <a:p>
            <a:pPr lvl="2">
              <a:defRPr/>
            </a:pPr>
            <a:endParaRPr lang="en-US" altLang="zh-CN" sz="1800" dirty="0">
              <a:solidFill>
                <a:srgbClr val="C00000"/>
              </a:solidFill>
            </a:endParaRPr>
          </a:p>
          <a:p>
            <a:pPr lvl="2">
              <a:defRPr/>
            </a:pPr>
            <a:endParaRPr lang="en-US" altLang="zh-CN" sz="2000" dirty="0">
              <a:latin typeface="+mn-ea"/>
              <a:ea typeface="+mn-ea"/>
            </a:endParaRPr>
          </a:p>
        </p:txBody>
      </p:sp>
      <p:pic>
        <p:nvPicPr>
          <p:cNvPr id="5" name="图片 4">
            <a:extLst>
              <a:ext uri="{FF2B5EF4-FFF2-40B4-BE49-F238E27FC236}">
                <a16:creationId xmlns:a16="http://schemas.microsoft.com/office/drawing/2014/main" id="{5D9C2FAB-D053-DB4E-8D57-4CD6DAFCD93E}"/>
              </a:ext>
            </a:extLst>
          </p:cNvPr>
          <p:cNvPicPr>
            <a:picLocks noChangeAspect="1"/>
          </p:cNvPicPr>
          <p:nvPr/>
        </p:nvPicPr>
        <p:blipFill>
          <a:blip r:embed="rId3"/>
          <a:stretch>
            <a:fillRect/>
          </a:stretch>
        </p:blipFill>
        <p:spPr>
          <a:xfrm>
            <a:off x="268014" y="1761412"/>
            <a:ext cx="4724400" cy="2222500"/>
          </a:xfrm>
          <a:prstGeom prst="rect">
            <a:avLst/>
          </a:prstGeom>
        </p:spPr>
      </p:pic>
      <p:pic>
        <p:nvPicPr>
          <p:cNvPr id="6" name="图片 5">
            <a:extLst>
              <a:ext uri="{FF2B5EF4-FFF2-40B4-BE49-F238E27FC236}">
                <a16:creationId xmlns:a16="http://schemas.microsoft.com/office/drawing/2014/main" id="{F0B2B845-0EC3-0545-ADE7-8147C2A72195}"/>
              </a:ext>
            </a:extLst>
          </p:cNvPr>
          <p:cNvPicPr>
            <a:picLocks noChangeAspect="1"/>
          </p:cNvPicPr>
          <p:nvPr/>
        </p:nvPicPr>
        <p:blipFill>
          <a:blip r:embed="rId4"/>
          <a:stretch>
            <a:fillRect/>
          </a:stretch>
        </p:blipFill>
        <p:spPr>
          <a:xfrm>
            <a:off x="5080000" y="2358231"/>
            <a:ext cx="4064000" cy="787400"/>
          </a:xfrm>
          <a:prstGeom prst="rect">
            <a:avLst/>
          </a:prstGeom>
        </p:spPr>
      </p:pic>
    </p:spTree>
    <p:extLst>
      <p:ext uri="{BB962C8B-B14F-4D97-AF65-F5344CB8AC3E}">
        <p14:creationId xmlns:p14="http://schemas.microsoft.com/office/powerpoint/2010/main" val="362213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026">
            <a:extLst>
              <a:ext uri="{FF2B5EF4-FFF2-40B4-BE49-F238E27FC236}">
                <a16:creationId xmlns:a16="http://schemas.microsoft.com/office/drawing/2014/main" id="{5E9575F9-4F0E-4D4A-9A53-C411C809D35D}"/>
              </a:ext>
            </a:extLst>
          </p:cNvPr>
          <p:cNvSpPr>
            <a:spLocks noGrp="1" noChangeArrowheads="1"/>
          </p:cNvSpPr>
          <p:nvPr>
            <p:ph type="title"/>
          </p:nvPr>
        </p:nvSpPr>
        <p:spPr>
          <a:xfrm>
            <a:off x="457200" y="277813"/>
            <a:ext cx="7367588" cy="576262"/>
          </a:xfrm>
        </p:spPr>
        <p:txBody>
          <a:bodyPr/>
          <a:lstStyle/>
          <a:p>
            <a:pPr eaLnBrk="1" hangingPunct="1"/>
            <a:r>
              <a:rPr lang="en-US" altLang="zh-CN"/>
              <a:t>Background</a:t>
            </a:r>
          </a:p>
        </p:txBody>
      </p:sp>
      <p:sp>
        <p:nvSpPr>
          <p:cNvPr id="12290" name="Rectangle 1027">
            <a:extLst>
              <a:ext uri="{FF2B5EF4-FFF2-40B4-BE49-F238E27FC236}">
                <a16:creationId xmlns:a16="http://schemas.microsoft.com/office/drawing/2014/main" id="{5A1B9240-71B2-EE4E-8DC0-707083565D3C}"/>
              </a:ext>
            </a:extLst>
          </p:cNvPr>
          <p:cNvSpPr>
            <a:spLocks noGrp="1" noChangeArrowheads="1"/>
          </p:cNvSpPr>
          <p:nvPr>
            <p:ph type="body" idx="1"/>
          </p:nvPr>
        </p:nvSpPr>
        <p:spPr>
          <a:xfrm>
            <a:off x="762000" y="1103313"/>
            <a:ext cx="7885113" cy="4483100"/>
          </a:xfrm>
        </p:spPr>
        <p:txBody>
          <a:bodyPr/>
          <a:lstStyle/>
          <a:p>
            <a:pPr>
              <a:defRPr/>
            </a:pPr>
            <a:r>
              <a:rPr lang="en-US" altLang="zh-CN" sz="2400" dirty="0">
                <a:solidFill>
                  <a:srgbClr val="C00000"/>
                </a:solidFill>
              </a:rPr>
              <a:t>Program</a:t>
            </a:r>
            <a:r>
              <a:rPr lang="en-US" altLang="zh-CN" sz="2400" dirty="0"/>
              <a:t> must be brought (from disk)  </a:t>
            </a:r>
            <a:r>
              <a:rPr lang="en-US" altLang="zh-CN" sz="2400" dirty="0">
                <a:solidFill>
                  <a:srgbClr val="C00000"/>
                </a:solidFill>
              </a:rPr>
              <a:t>into memory </a:t>
            </a:r>
            <a:r>
              <a:rPr lang="en-US" altLang="zh-CN" sz="2400" dirty="0"/>
              <a:t>and placed within a process for it to be run</a:t>
            </a:r>
          </a:p>
          <a:p>
            <a:pPr lvl="1">
              <a:defRPr/>
            </a:pPr>
            <a:r>
              <a:rPr lang="zh-CN" altLang="en-US" sz="2000" dirty="0">
                <a:latin typeface="SimHei" panose="02010609060101010101" pitchFamily="49" charset="-122"/>
                <a:ea typeface="SimHei" panose="02010609060101010101" pitchFamily="49" charset="-122"/>
              </a:rPr>
              <a:t>通常，程序以可执行文件格式保存在磁盘上</a:t>
            </a:r>
            <a:endParaRPr lang="en-US" altLang="zh-CN" sz="2000" dirty="0">
              <a:latin typeface="SimHei" panose="02010609060101010101" pitchFamily="49" charset="-122"/>
              <a:ea typeface="SimHei" panose="02010609060101010101" pitchFamily="49" charset="-122"/>
            </a:endParaRPr>
          </a:p>
          <a:p>
            <a:pPr lvl="1">
              <a:defRPr/>
            </a:pPr>
            <a:r>
              <a:rPr lang="en-US" altLang="zh-CN" sz="2000" dirty="0"/>
              <a:t>Main memory and registers are only storage CPU can access directly</a:t>
            </a:r>
          </a:p>
          <a:p>
            <a:pPr lvl="1">
              <a:defRPr/>
            </a:pPr>
            <a:r>
              <a:rPr lang="en-US" altLang="zh-CN" sz="2000" dirty="0"/>
              <a:t>Register access in one CPU clock (or less)</a:t>
            </a:r>
          </a:p>
          <a:p>
            <a:pPr lvl="1">
              <a:defRPr/>
            </a:pPr>
            <a:r>
              <a:rPr lang="en-US" altLang="zh-CN" sz="2000" dirty="0"/>
              <a:t>Main memory can take many cycles</a:t>
            </a:r>
          </a:p>
          <a:p>
            <a:pPr lvl="1">
              <a:defRPr/>
            </a:pPr>
            <a:r>
              <a:rPr lang="en-US" altLang="zh-CN" sz="2000" b="1" dirty="0">
                <a:solidFill>
                  <a:srgbClr val="3366FF"/>
                </a:solidFill>
              </a:rPr>
              <a:t>Cache</a:t>
            </a:r>
            <a:r>
              <a:rPr lang="en-US" altLang="zh-CN" sz="2000" dirty="0">
                <a:solidFill>
                  <a:srgbClr val="3366FF"/>
                </a:solidFill>
              </a:rPr>
              <a:t> </a:t>
            </a:r>
            <a:r>
              <a:rPr lang="en-US" altLang="zh-CN" sz="2000" dirty="0"/>
              <a:t>sits between main memory and CPU registers</a:t>
            </a:r>
          </a:p>
          <a:p>
            <a:pPr marL="342900" lvl="1" indent="-342900">
              <a:buClr>
                <a:srgbClr val="993300"/>
              </a:buClr>
              <a:buSzPct val="90000"/>
              <a:buFont typeface="Monotype Sorts" pitchFamily="2" charset="2"/>
              <a:buChar char="n"/>
              <a:defRPr/>
            </a:pPr>
            <a:r>
              <a:rPr lang="zh-CN" altLang="en-US" sz="2400" dirty="0">
                <a:solidFill>
                  <a:srgbClr val="C00000"/>
                </a:solidFill>
                <a:latin typeface="SimHei" panose="02010609060101010101" pitchFamily="49" charset="-122"/>
                <a:ea typeface="SimHei" panose="02010609060101010101" pitchFamily="49" charset="-122"/>
                <a:cs typeface="+mn-cs"/>
              </a:rPr>
              <a:t>多道程序设计模型</a:t>
            </a:r>
            <a:endParaRPr lang="en-US" altLang="zh-CN" sz="2400" dirty="0">
              <a:solidFill>
                <a:srgbClr val="C00000"/>
              </a:solidFill>
              <a:latin typeface="SimHei" panose="02010609060101010101" pitchFamily="49" charset="-122"/>
              <a:ea typeface="SimHei" panose="02010609060101010101" pitchFamily="49" charset="-122"/>
              <a:cs typeface="+mn-cs"/>
            </a:endParaRPr>
          </a:p>
          <a:p>
            <a:pPr lvl="1">
              <a:defRPr/>
            </a:pPr>
            <a:r>
              <a:rPr lang="zh-CN" altLang="en-US" sz="2000" dirty="0">
                <a:latin typeface="SimHei" panose="02010609060101010101" pitchFamily="49" charset="-122"/>
                <a:ea typeface="SimHei" panose="02010609060101010101" pitchFamily="49" charset="-122"/>
              </a:rPr>
              <a:t>允许多个程序同时进入内存</a:t>
            </a:r>
            <a:endParaRPr lang="en-US" altLang="zh-CN" sz="2000" dirty="0">
              <a:latin typeface="SimHei" panose="02010609060101010101" pitchFamily="49" charset="-122"/>
              <a:ea typeface="SimHei" panose="02010609060101010101" pitchFamily="49" charset="-122"/>
            </a:endParaRPr>
          </a:p>
          <a:p>
            <a:pPr marL="342900" lvl="1" indent="-342900">
              <a:buClr>
                <a:srgbClr val="993300"/>
              </a:buClr>
              <a:buSzPct val="90000"/>
              <a:buFont typeface="Monotype Sorts" pitchFamily="2" charset="2"/>
              <a:buChar char="n"/>
              <a:defRPr/>
            </a:pPr>
            <a:r>
              <a:rPr lang="zh-CN" altLang="en-US" sz="2400" dirty="0">
                <a:solidFill>
                  <a:srgbClr val="C00000"/>
                </a:solidFill>
                <a:latin typeface="SimHei" panose="02010609060101010101" pitchFamily="49" charset="-122"/>
                <a:ea typeface="SimHei" panose="02010609060101010101" pitchFamily="49" charset="-122"/>
                <a:cs typeface="+mn-cs"/>
              </a:rPr>
              <a:t>每个进程有自己的地址空间</a:t>
            </a:r>
            <a:endParaRPr lang="en-US" altLang="zh-CN" sz="2400" dirty="0">
              <a:solidFill>
                <a:srgbClr val="C00000"/>
              </a:solidFill>
              <a:latin typeface="SimHei" panose="02010609060101010101" pitchFamily="49" charset="-122"/>
              <a:ea typeface="SimHei" panose="02010609060101010101" pitchFamily="49" charset="-122"/>
              <a:cs typeface="+mn-cs"/>
            </a:endParaRPr>
          </a:p>
          <a:p>
            <a:pPr lvl="1">
              <a:defRPr/>
            </a:pPr>
            <a:r>
              <a:rPr lang="zh-CN" altLang="en-US" sz="2000" dirty="0">
                <a:latin typeface="SimHei" panose="02010609060101010101" pitchFamily="49" charset="-122"/>
                <a:ea typeface="SimHei" panose="02010609060101010101" pitchFamily="49" charset="-122"/>
              </a:rPr>
              <a:t>一个进程执行时不能访问另一个进程的地址空间</a:t>
            </a:r>
            <a:endParaRPr lang="en-US" altLang="zh-CN" sz="2000" dirty="0">
              <a:latin typeface="SimHei" panose="02010609060101010101" pitchFamily="49" charset="-122"/>
              <a:ea typeface="SimHei" panose="02010609060101010101" pitchFamily="49" charset="-122"/>
            </a:endParaRPr>
          </a:p>
          <a:p>
            <a:pPr lvl="1">
              <a:defRPr/>
            </a:pPr>
            <a:r>
              <a:rPr lang="zh-CN" altLang="en-US" sz="2000" dirty="0">
                <a:latin typeface="SimHei" panose="02010609060101010101" pitchFamily="49" charset="-122"/>
                <a:ea typeface="SimHei" panose="02010609060101010101" pitchFamily="49" charset="-122"/>
              </a:rPr>
              <a:t>进程不能执行不适合的操作</a:t>
            </a:r>
            <a:endParaRPr lang="en-US" altLang="zh-CN" sz="2000" dirty="0">
              <a:latin typeface="SimHei" panose="02010609060101010101" pitchFamily="49" charset="-122"/>
              <a:ea typeface="SimHei" panose="02010609060101010101" pitchFamily="49" charset="-122"/>
            </a:endParaRPr>
          </a:p>
          <a:p>
            <a:pPr>
              <a:buFont typeface="Monotype Sorts" pitchFamily="2" charset="2"/>
              <a:buNone/>
              <a:defRPr/>
            </a:pPr>
            <a:endParaRPr lang="en-US" altLang="zh-CN" sz="2400" b="1" dirty="0"/>
          </a:p>
        </p:txBody>
      </p:sp>
    </p:spTree>
    <p:extLst>
      <p:ext uri="{BB962C8B-B14F-4D97-AF65-F5344CB8AC3E}">
        <p14:creationId xmlns:p14="http://schemas.microsoft.com/office/powerpoint/2010/main" val="21535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9D0EF238-7774-6549-B188-F61E23977399}"/>
              </a:ext>
            </a:extLst>
          </p:cNvPr>
          <p:cNvSpPr>
            <a:spLocks noGrp="1" noChangeArrowheads="1"/>
          </p:cNvSpPr>
          <p:nvPr>
            <p:ph type="title"/>
          </p:nvPr>
        </p:nvSpPr>
        <p:spPr/>
        <p:txBody>
          <a:bodyPr/>
          <a:lstStyle/>
          <a:p>
            <a:r>
              <a:rPr kumimoji="1" lang="en-US" altLang="zh-CN"/>
              <a:t>Review</a:t>
            </a:r>
            <a:endParaRPr kumimoji="1" lang="zh-CN" altLang="en-US"/>
          </a:p>
        </p:txBody>
      </p:sp>
      <p:sp>
        <p:nvSpPr>
          <p:cNvPr id="3" name="内容占位符 2">
            <a:extLst>
              <a:ext uri="{FF2B5EF4-FFF2-40B4-BE49-F238E27FC236}">
                <a16:creationId xmlns:a16="http://schemas.microsoft.com/office/drawing/2014/main" id="{57363119-42F7-6E4A-BB1A-2195D93209A8}"/>
              </a:ext>
            </a:extLst>
          </p:cNvPr>
          <p:cNvSpPr>
            <a:spLocks noGrp="1"/>
          </p:cNvSpPr>
          <p:nvPr>
            <p:ph idx="1"/>
          </p:nvPr>
        </p:nvSpPr>
        <p:spPr>
          <a:xfrm>
            <a:off x="457199" y="854075"/>
            <a:ext cx="8529145" cy="5370513"/>
          </a:xfrm>
        </p:spPr>
        <p:txBody>
          <a:bodyPr/>
          <a:lstStyle/>
          <a:p>
            <a:pPr marL="342900" lvl="1" indent="-342900">
              <a:buClr>
                <a:srgbClr val="993300"/>
              </a:buClr>
              <a:buSzPct val="90000"/>
              <a:buFont typeface="Monotype Sorts" pitchFamily="2" charset="2"/>
              <a:buChar char="n"/>
              <a:defRPr/>
            </a:pPr>
            <a:r>
              <a:rPr lang="zh-CN" altLang="en-US" sz="2000" b="1" dirty="0">
                <a:latin typeface="Heiti SC Medium" pitchFamily="2" charset="-128"/>
                <a:ea typeface="Heiti SC Medium" pitchFamily="2" charset="-128"/>
              </a:rPr>
              <a:t>磁盘、内存 结构支持</a:t>
            </a:r>
            <a:endParaRPr lang="en-US" altLang="zh-CN" sz="2000" b="1" dirty="0">
              <a:latin typeface="Heiti SC Medium" pitchFamily="2" charset="-128"/>
              <a:ea typeface="Heiti SC Medium" pitchFamily="2" charset="-128"/>
            </a:endParaRPr>
          </a:p>
          <a:p>
            <a:pPr lvl="1">
              <a:defRPr/>
            </a:pPr>
            <a:r>
              <a:rPr lang="en-US" altLang="zh-CN" sz="2000" dirty="0">
                <a:latin typeface="+mn-ea"/>
                <a:ea typeface="+mn-ea"/>
              </a:rPr>
              <a:t>In-Memory File System Structures</a:t>
            </a:r>
          </a:p>
          <a:p>
            <a:pPr lvl="1">
              <a:defRPr/>
            </a:pPr>
            <a:endParaRPr lang="en-US" altLang="zh-CN" sz="2000" dirty="0">
              <a:latin typeface="+mn-ea"/>
              <a:ea typeface="+mn-ea"/>
            </a:endParaRPr>
          </a:p>
          <a:p>
            <a:pPr lvl="1">
              <a:defRPr/>
            </a:pPr>
            <a:endParaRPr lang="en-US" altLang="zh-CN" sz="2000" dirty="0">
              <a:latin typeface="+mn-ea"/>
              <a:ea typeface="+mn-ea"/>
            </a:endParaRPr>
          </a:p>
          <a:p>
            <a:pPr lvl="1">
              <a:defRPr/>
            </a:pPr>
            <a:endParaRPr lang="en-US" altLang="zh-CN" sz="2000" dirty="0">
              <a:latin typeface="+mn-ea"/>
              <a:ea typeface="+mn-ea"/>
            </a:endParaRPr>
          </a:p>
          <a:p>
            <a:pPr lvl="1">
              <a:defRPr/>
            </a:pPr>
            <a:endParaRPr lang="en-US" altLang="zh-CN" sz="2000" dirty="0">
              <a:latin typeface="+mn-ea"/>
              <a:ea typeface="+mn-ea"/>
            </a:endParaRPr>
          </a:p>
          <a:p>
            <a:pPr lvl="1">
              <a:defRPr/>
            </a:pPr>
            <a:endParaRPr lang="en-US" altLang="zh-CN" sz="2000" dirty="0">
              <a:latin typeface="+mn-ea"/>
              <a:ea typeface="+mn-ea"/>
            </a:endParaRPr>
          </a:p>
          <a:p>
            <a:pPr lvl="1">
              <a:defRPr/>
            </a:pPr>
            <a:endParaRPr lang="en-US" altLang="zh-CN" sz="2000" dirty="0">
              <a:latin typeface="+mn-ea"/>
              <a:ea typeface="+mn-ea"/>
            </a:endParaRPr>
          </a:p>
          <a:p>
            <a:pPr marL="457200" lvl="1" indent="0">
              <a:buNone/>
              <a:defRPr/>
            </a:pPr>
            <a:endParaRPr lang="en-US" altLang="zh-CN" sz="2000" dirty="0">
              <a:latin typeface="+mn-ea"/>
              <a:ea typeface="+mn-ea"/>
            </a:endParaRPr>
          </a:p>
          <a:p>
            <a:pPr lvl="1">
              <a:defRPr/>
            </a:pPr>
            <a:r>
              <a:rPr lang="en-US" altLang="zh-CN" sz="2000" i="1" dirty="0">
                <a:latin typeface="+mn-ea"/>
                <a:ea typeface="+mn-ea"/>
              </a:rPr>
              <a:t>Open</a:t>
            </a:r>
            <a:r>
              <a:rPr lang="en-US" altLang="zh-CN" sz="2000" i="1" dirty="0">
                <a:ea typeface="宋体" panose="02010600030101010101" pitchFamily="2" charset="-122"/>
              </a:rPr>
              <a:t>(F</a:t>
            </a:r>
            <a:r>
              <a:rPr lang="en-US" altLang="zh-CN" sz="2000" i="1" baseline="-25000" dirty="0">
                <a:ea typeface="宋体" panose="02010600030101010101" pitchFamily="2" charset="-122"/>
              </a:rPr>
              <a:t>i</a:t>
            </a:r>
            <a:r>
              <a:rPr lang="en-US" altLang="zh-CN" sz="2000" i="1" dirty="0">
                <a:ea typeface="宋体" panose="02010600030101010101" pitchFamily="2" charset="-122"/>
              </a:rPr>
              <a:t>) </a:t>
            </a:r>
            <a:endParaRPr lang="en-US" altLang="zh-CN" sz="2000" i="1" dirty="0">
              <a:latin typeface="+mn-ea"/>
              <a:ea typeface="+mn-ea"/>
            </a:endParaRPr>
          </a:p>
          <a:p>
            <a:pPr lvl="2">
              <a:defRPr/>
            </a:pPr>
            <a:r>
              <a:rPr lang="zh-CN" altLang="en-US" sz="1800" dirty="0">
                <a:latin typeface="黑体" panose="02010609060101010101" pitchFamily="49" charset="-122"/>
                <a:ea typeface="黑体" panose="02010609060101010101" pitchFamily="49" charset="-122"/>
              </a:rPr>
              <a:t>根据文件名在文件目录中检索，并将该文件的目录项读入内存，建立相应的数据结构（系统打开文件表、用户打开文件表），为后续的文件操作做好准备。返回文件描述符</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文件句柄</a:t>
            </a:r>
            <a:endParaRPr lang="en-US" altLang="zh-CN" sz="1800" dirty="0">
              <a:latin typeface="黑体" panose="02010609060101010101" pitchFamily="49" charset="-122"/>
              <a:ea typeface="黑体" panose="02010609060101010101" pitchFamily="49" charset="-122"/>
            </a:endParaRPr>
          </a:p>
          <a:p>
            <a:pPr lvl="1">
              <a:defRPr/>
            </a:pPr>
            <a:r>
              <a:rPr lang="en-US" altLang="zh-CN" sz="2000" i="1" dirty="0">
                <a:latin typeface="+mn-ea"/>
                <a:ea typeface="+mn-ea"/>
              </a:rPr>
              <a:t>Close</a:t>
            </a:r>
            <a:r>
              <a:rPr lang="en-US" altLang="zh-CN" sz="2000" i="1" dirty="0">
                <a:ea typeface="宋体" panose="02010600030101010101" pitchFamily="2" charset="-122"/>
              </a:rPr>
              <a:t>(F</a:t>
            </a:r>
            <a:r>
              <a:rPr lang="en-US" altLang="zh-CN" sz="2000" i="1" baseline="-25000" dirty="0">
                <a:ea typeface="宋体" panose="02010600030101010101" pitchFamily="2" charset="-122"/>
              </a:rPr>
              <a:t>i</a:t>
            </a:r>
            <a:r>
              <a:rPr lang="en-US" altLang="zh-CN" sz="2000" i="1" dirty="0">
                <a:ea typeface="宋体" panose="02010600030101010101" pitchFamily="2" charset="-122"/>
              </a:rPr>
              <a:t>) :</a:t>
            </a:r>
            <a:r>
              <a:rPr lang="en-US" altLang="zh-CN" sz="2000" dirty="0">
                <a:ea typeface="宋体" panose="02010600030101010101" pitchFamily="2" charset="-122"/>
              </a:rPr>
              <a:t>moves the content of entry </a:t>
            </a:r>
            <a:r>
              <a:rPr lang="en-US" altLang="zh-CN" sz="2000" i="1" dirty="0">
                <a:ea typeface="宋体" panose="02010600030101010101" pitchFamily="2" charset="-122"/>
              </a:rPr>
              <a:t>F</a:t>
            </a:r>
            <a:r>
              <a:rPr lang="en-US" altLang="zh-CN" sz="2000" i="1" baseline="-25000" dirty="0">
                <a:ea typeface="宋体" panose="02010600030101010101" pitchFamily="2" charset="-122"/>
              </a:rPr>
              <a:t>i</a:t>
            </a:r>
            <a:r>
              <a:rPr lang="en-US" altLang="zh-CN" sz="2000" dirty="0">
                <a:ea typeface="宋体" panose="02010600030101010101" pitchFamily="2" charset="-122"/>
              </a:rPr>
              <a:t> in memory to directory structure on disk</a:t>
            </a:r>
          </a:p>
          <a:p>
            <a:pPr lvl="1">
              <a:defRPr/>
            </a:pPr>
            <a:endParaRPr lang="en-US" altLang="zh-CN" sz="2000" i="1" dirty="0">
              <a:latin typeface="+mn-ea"/>
              <a:ea typeface="+mn-ea"/>
            </a:endParaRPr>
          </a:p>
          <a:p>
            <a:pPr lvl="2">
              <a:defRPr/>
            </a:pPr>
            <a:endParaRPr lang="en-US" altLang="zh-CN" sz="2000" dirty="0">
              <a:latin typeface="+mn-ea"/>
              <a:ea typeface="+mn-ea"/>
            </a:endParaRPr>
          </a:p>
          <a:p>
            <a:pPr lvl="2">
              <a:defRPr/>
            </a:pPr>
            <a:endParaRPr lang="en-US" altLang="zh-CN" sz="2000" dirty="0">
              <a:latin typeface="+mn-ea"/>
              <a:ea typeface="+mn-ea"/>
            </a:endParaRPr>
          </a:p>
          <a:p>
            <a:pPr lvl="2">
              <a:defRPr/>
            </a:pPr>
            <a:endParaRPr lang="en-US" altLang="zh-CN" sz="2000" dirty="0">
              <a:latin typeface="+mn-ea"/>
              <a:ea typeface="+mn-ea"/>
            </a:endParaRPr>
          </a:p>
          <a:p>
            <a:pPr lvl="2">
              <a:defRPr/>
            </a:pPr>
            <a:endParaRPr lang="en-US" altLang="zh-CN" sz="2000" dirty="0">
              <a:latin typeface="+mn-ea"/>
              <a:ea typeface="+mn-ea"/>
            </a:endParaRPr>
          </a:p>
          <a:p>
            <a:pPr lvl="2">
              <a:defRPr/>
            </a:pPr>
            <a:endParaRPr lang="en-US" altLang="zh-CN" sz="2000" dirty="0">
              <a:latin typeface="+mn-ea"/>
              <a:ea typeface="+mn-ea"/>
            </a:endParaRPr>
          </a:p>
          <a:p>
            <a:pPr lvl="2">
              <a:defRPr/>
            </a:pPr>
            <a:endParaRPr lang="en-US" altLang="zh-CN" sz="2000" dirty="0">
              <a:latin typeface="+mn-ea"/>
              <a:ea typeface="+mn-ea"/>
            </a:endParaRPr>
          </a:p>
          <a:p>
            <a:pPr lvl="2">
              <a:defRPr/>
            </a:pPr>
            <a:endParaRPr lang="en-US" altLang="zh-CN" sz="2000" dirty="0">
              <a:latin typeface="+mn-ea"/>
              <a:ea typeface="+mn-ea"/>
            </a:endParaRPr>
          </a:p>
          <a:p>
            <a:pPr lvl="2">
              <a:defRPr/>
            </a:pPr>
            <a:endParaRPr lang="en-US" altLang="zh-CN" sz="2000" dirty="0">
              <a:latin typeface="+mn-ea"/>
              <a:ea typeface="+mn-ea"/>
            </a:endParaRPr>
          </a:p>
        </p:txBody>
      </p:sp>
      <p:pic>
        <p:nvPicPr>
          <p:cNvPr id="2" name="图片 1">
            <a:extLst>
              <a:ext uri="{FF2B5EF4-FFF2-40B4-BE49-F238E27FC236}">
                <a16:creationId xmlns:a16="http://schemas.microsoft.com/office/drawing/2014/main" id="{5F534526-7F14-994D-B715-E49F0D32B98E}"/>
              </a:ext>
            </a:extLst>
          </p:cNvPr>
          <p:cNvPicPr>
            <a:picLocks noChangeAspect="1"/>
          </p:cNvPicPr>
          <p:nvPr/>
        </p:nvPicPr>
        <p:blipFill>
          <a:blip r:embed="rId3"/>
          <a:stretch>
            <a:fillRect/>
          </a:stretch>
        </p:blipFill>
        <p:spPr>
          <a:xfrm>
            <a:off x="2443653" y="1721257"/>
            <a:ext cx="5495597" cy="3056788"/>
          </a:xfrm>
          <a:prstGeom prst="rect">
            <a:avLst/>
          </a:prstGeom>
        </p:spPr>
      </p:pic>
    </p:spTree>
    <p:extLst>
      <p:ext uri="{BB962C8B-B14F-4D97-AF65-F5344CB8AC3E}">
        <p14:creationId xmlns:p14="http://schemas.microsoft.com/office/powerpoint/2010/main" val="2708845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9D0EF238-7774-6549-B188-F61E23977399}"/>
              </a:ext>
            </a:extLst>
          </p:cNvPr>
          <p:cNvSpPr>
            <a:spLocks noGrp="1" noChangeArrowheads="1"/>
          </p:cNvSpPr>
          <p:nvPr>
            <p:ph type="title"/>
          </p:nvPr>
        </p:nvSpPr>
        <p:spPr/>
        <p:txBody>
          <a:bodyPr/>
          <a:lstStyle/>
          <a:p>
            <a:r>
              <a:rPr kumimoji="1" lang="en-US" altLang="zh-CN"/>
              <a:t>Review</a:t>
            </a:r>
            <a:endParaRPr kumimoji="1" lang="zh-CN" altLang="en-US"/>
          </a:p>
        </p:txBody>
      </p:sp>
      <p:sp>
        <p:nvSpPr>
          <p:cNvPr id="3" name="内容占位符 2">
            <a:extLst>
              <a:ext uri="{FF2B5EF4-FFF2-40B4-BE49-F238E27FC236}">
                <a16:creationId xmlns:a16="http://schemas.microsoft.com/office/drawing/2014/main" id="{57363119-42F7-6E4A-BB1A-2195D93209A8}"/>
              </a:ext>
            </a:extLst>
          </p:cNvPr>
          <p:cNvSpPr>
            <a:spLocks noGrp="1"/>
          </p:cNvSpPr>
          <p:nvPr>
            <p:ph idx="1"/>
          </p:nvPr>
        </p:nvSpPr>
        <p:spPr>
          <a:xfrm>
            <a:off x="457200" y="854075"/>
            <a:ext cx="8229600" cy="5370513"/>
          </a:xfrm>
        </p:spPr>
        <p:txBody>
          <a:bodyPr/>
          <a:lstStyle/>
          <a:p>
            <a:pPr marL="857250" lvl="2" indent="0">
              <a:buNone/>
              <a:defRPr/>
            </a:pPr>
            <a:endParaRPr lang="en-US" altLang="zh-CN" sz="2000" dirty="0">
              <a:latin typeface="+mn-ea"/>
              <a:ea typeface="+mn-ea"/>
            </a:endParaRPr>
          </a:p>
          <a:p>
            <a:pPr marL="342900" lvl="1" indent="-342900">
              <a:buClr>
                <a:srgbClr val="993300"/>
              </a:buClr>
              <a:buSzPct val="90000"/>
              <a:buFont typeface="Monotype Sorts" pitchFamily="2" charset="2"/>
              <a:buChar char="n"/>
              <a:defRPr/>
            </a:pPr>
            <a:r>
              <a:rPr lang="zh-CN" altLang="en-US" sz="2000" b="1" dirty="0">
                <a:latin typeface="Heiti SC Medium" pitchFamily="2" charset="-128"/>
                <a:ea typeface="Heiti SC Medium" pitchFamily="2" charset="-128"/>
                <a:cs typeface="+mn-cs"/>
              </a:rPr>
              <a:t>空闲空间管理</a:t>
            </a:r>
            <a:endParaRPr lang="en-US" altLang="zh-CN" sz="2000" b="1" dirty="0">
              <a:latin typeface="Heiti SC Medium" pitchFamily="2" charset="-128"/>
              <a:ea typeface="Heiti SC Medium" pitchFamily="2" charset="-128"/>
              <a:cs typeface="+mn-cs"/>
            </a:endParaRPr>
          </a:p>
          <a:p>
            <a:pPr lvl="1">
              <a:defRPr/>
            </a:pPr>
            <a:r>
              <a:rPr lang="zh-CN" altLang="en-US" sz="2000" dirty="0">
                <a:latin typeface="Heiti SC Medium" pitchFamily="2" charset="-128"/>
                <a:ea typeface="Heiti SC Medium" pitchFamily="2" charset="-128"/>
              </a:rPr>
              <a:t>位图、空闲块链表、成组链接法</a:t>
            </a:r>
            <a:endParaRPr lang="en-US" altLang="zh-CN" sz="2000" dirty="0">
              <a:latin typeface="Heiti SC Medium" pitchFamily="2" charset="-128"/>
              <a:ea typeface="Heiti SC Medium" pitchFamily="2" charset="-128"/>
            </a:endParaRPr>
          </a:p>
          <a:p>
            <a:pPr marL="342900" lvl="1" indent="-342900">
              <a:buClr>
                <a:srgbClr val="993300"/>
              </a:buClr>
              <a:buSzPct val="90000"/>
              <a:buFont typeface="Monotype Sorts" pitchFamily="2" charset="2"/>
              <a:buChar char="n"/>
              <a:defRPr/>
            </a:pPr>
            <a:r>
              <a:rPr lang="zh-CN" altLang="en-US" sz="2000" b="1" dirty="0">
                <a:latin typeface="Heiti SC Medium" pitchFamily="2" charset="-128"/>
                <a:ea typeface="Heiti SC Medium" pitchFamily="2" charset="-128"/>
                <a:cs typeface="+mn-cs"/>
              </a:rPr>
              <a:t>效率与性能</a:t>
            </a:r>
            <a:endParaRPr lang="en-US" altLang="zh-CN" sz="2000" b="1" dirty="0">
              <a:latin typeface="Heiti SC Medium" pitchFamily="2" charset="-128"/>
              <a:ea typeface="Heiti SC Medium" pitchFamily="2" charset="-128"/>
              <a:cs typeface="+mn-cs"/>
            </a:endParaRPr>
          </a:p>
          <a:p>
            <a:pPr lvl="1">
              <a:defRPr/>
            </a:pPr>
            <a:r>
              <a:rPr lang="zh-CN" altLang="en-US" sz="2000" dirty="0">
                <a:latin typeface="黑体" panose="02010609060101010101" pitchFamily="49" charset="-122"/>
                <a:ea typeface="黑体" panose="02010609060101010101" pitchFamily="49" charset="-122"/>
              </a:rPr>
              <a:t>目录项（</a:t>
            </a:r>
            <a:r>
              <a:rPr lang="en-US" altLang="zh-CN" sz="2000" dirty="0">
                <a:latin typeface="+mn-ea"/>
                <a:ea typeface="+mn-ea"/>
              </a:rPr>
              <a:t>FCB</a:t>
            </a:r>
            <a:r>
              <a:rPr lang="zh-CN" altLang="en-US" sz="2000" dirty="0">
                <a:latin typeface="黑体" panose="02010609060101010101" pitchFamily="49" charset="-122"/>
                <a:ea typeface="黑体" panose="02010609060101010101" pitchFamily="49" charset="-122"/>
              </a:rPr>
              <a:t>）分解、当前目录、合理分配磁盘空间</a:t>
            </a:r>
            <a:endParaRPr lang="en-US" altLang="zh-CN" sz="2000" dirty="0">
              <a:latin typeface="黑体" panose="02010609060101010101" pitchFamily="49" charset="-122"/>
              <a:ea typeface="黑体" panose="02010609060101010101" pitchFamily="49" charset="-122"/>
            </a:endParaRPr>
          </a:p>
          <a:p>
            <a:pPr lvl="1">
              <a:defRPr/>
            </a:pPr>
            <a:r>
              <a:rPr lang="zh-CN" altLang="en-US" sz="2000" dirty="0">
                <a:latin typeface="黑体" panose="02010609060101010101" pitchFamily="49" charset="-122"/>
                <a:ea typeface="黑体" panose="02010609060101010101" pitchFamily="49" charset="-122"/>
              </a:rPr>
              <a:t>块高速缓存、提前读取</a:t>
            </a:r>
            <a:endParaRPr lang="en-US" altLang="zh-CN" sz="2000" dirty="0">
              <a:latin typeface="黑体" panose="02010609060101010101" pitchFamily="49" charset="-122"/>
              <a:ea typeface="黑体" panose="02010609060101010101" pitchFamily="49" charset="-122"/>
            </a:endParaRPr>
          </a:p>
          <a:p>
            <a:pPr lvl="1">
              <a:defRPr/>
            </a:pPr>
            <a:r>
              <a:rPr lang="zh-CN" altLang="en-US" sz="2000" dirty="0">
                <a:latin typeface="黑体" panose="02010609060101010101" pitchFamily="49" charset="-122"/>
                <a:ea typeface="黑体" panose="02010609060101010101" pitchFamily="49" charset="-122"/>
              </a:rPr>
              <a:t>磁盘调度、</a:t>
            </a:r>
            <a:r>
              <a:rPr lang="en-US" altLang="zh-CN" sz="2000" dirty="0">
                <a:latin typeface="+mn-ea"/>
                <a:ea typeface="+mn-ea"/>
              </a:rPr>
              <a:t>RAID</a:t>
            </a:r>
            <a:r>
              <a:rPr lang="zh-CN" altLang="en-US" sz="2000" dirty="0">
                <a:latin typeface="黑体" panose="02010609060101010101" pitchFamily="49" charset="-122"/>
                <a:ea typeface="黑体" panose="02010609060101010101" pitchFamily="49" charset="-122"/>
              </a:rPr>
              <a:t>技术等</a:t>
            </a:r>
            <a:endParaRPr lang="en-US" altLang="zh-CN" sz="2000" dirty="0">
              <a:latin typeface="黑体" panose="02010609060101010101" pitchFamily="49" charset="-122"/>
              <a:ea typeface="黑体" panose="02010609060101010101" pitchFamily="49" charset="-122"/>
            </a:endParaRPr>
          </a:p>
          <a:p>
            <a:pPr lvl="1">
              <a:defRPr/>
            </a:pPr>
            <a:endParaRPr lang="en-US" altLang="zh-CN" sz="2000" dirty="0">
              <a:latin typeface="Heiti SC Medium" pitchFamily="2" charset="-128"/>
              <a:ea typeface="Heiti SC Medium" pitchFamily="2" charset="-128"/>
            </a:endParaRPr>
          </a:p>
        </p:txBody>
      </p:sp>
    </p:spTree>
    <p:extLst>
      <p:ext uri="{BB962C8B-B14F-4D97-AF65-F5344CB8AC3E}">
        <p14:creationId xmlns:p14="http://schemas.microsoft.com/office/powerpoint/2010/main" val="973461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97C13FCD-3F28-124C-9000-E7BF9DC570BE}"/>
              </a:ext>
            </a:extLst>
          </p:cNvPr>
          <p:cNvSpPr>
            <a:spLocks noGrp="1" noChangeArrowheads="1"/>
          </p:cNvSpPr>
          <p:nvPr>
            <p:ph type="ctrTitle"/>
          </p:nvPr>
        </p:nvSpPr>
        <p:spPr/>
        <p:txBody>
          <a:bodyPr/>
          <a:lstStyle/>
          <a:p>
            <a:pPr eaLnBrk="1" hangingPunct="1"/>
            <a:r>
              <a:rPr lang="en-US" altLang="zh-CN"/>
              <a:t>Chapter 12:  Mass-Storage Systems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C7183747-4248-6246-BB55-9F03E1EA3A61}"/>
              </a:ext>
            </a:extLst>
          </p:cNvPr>
          <p:cNvSpPr txBox="1">
            <a:spLocks/>
          </p:cNvSpPr>
          <p:nvPr/>
        </p:nvSpPr>
        <p:spPr bwMode="auto">
          <a:xfrm>
            <a:off x="609600" y="1006475"/>
            <a:ext cx="8229600"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n-lt"/>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zh-CN" altLang="en-US" sz="2000" b="1" kern="0" dirty="0">
                <a:latin typeface="Heiti SC Medium" pitchFamily="2" charset="-128"/>
                <a:ea typeface="Heiti SC Medium" pitchFamily="2" charset="-128"/>
              </a:rPr>
              <a:t>磁盘结构</a:t>
            </a:r>
            <a:endParaRPr lang="en-US" altLang="zh-CN" sz="2000" b="1" kern="0" dirty="0">
              <a:latin typeface="Heiti SC Medium" pitchFamily="2" charset="-128"/>
              <a:ea typeface="Heiti SC Medium" pitchFamily="2" charset="-128"/>
            </a:endParaRPr>
          </a:p>
          <a:p>
            <a:pPr lvl="1">
              <a:defRPr/>
            </a:pPr>
            <a:r>
              <a:rPr lang="zh-CN" altLang="en-US" sz="2000" kern="0" dirty="0">
                <a:latin typeface="Heiti SC Medium" pitchFamily="2" charset="-128"/>
                <a:ea typeface="Heiti SC Medium" pitchFamily="2" charset="-128"/>
              </a:rPr>
              <a:t>物理地址形式：磁头号（盘面号）、磁道号（柱面号）、扇区号</a:t>
            </a:r>
            <a:endParaRPr lang="en-US" altLang="zh-CN" sz="2000" kern="0" dirty="0">
              <a:latin typeface="Heiti SC Medium" pitchFamily="2" charset="-128"/>
              <a:ea typeface="Heiti SC Medium" pitchFamily="2" charset="-128"/>
            </a:endParaRPr>
          </a:p>
          <a:p>
            <a:pPr lvl="1">
              <a:defRPr/>
            </a:pPr>
            <a:r>
              <a:rPr lang="en-US" altLang="zh-CN" sz="2000" dirty="0">
                <a:solidFill>
                  <a:srgbClr val="3366FF"/>
                </a:solidFill>
              </a:rPr>
              <a:t>Positioning time</a:t>
            </a:r>
          </a:p>
          <a:p>
            <a:pPr lvl="2">
              <a:defRPr/>
            </a:pPr>
            <a:r>
              <a:rPr lang="en-US" altLang="zh-CN" sz="2000" dirty="0">
                <a:solidFill>
                  <a:srgbClr val="3366FF"/>
                </a:solidFill>
              </a:rPr>
              <a:t>seek time</a:t>
            </a:r>
            <a:r>
              <a:rPr lang="zh-CN" altLang="en-US" sz="2000" dirty="0">
                <a:solidFill>
                  <a:srgbClr val="3366FF"/>
                </a:solidFill>
              </a:rPr>
              <a:t> </a:t>
            </a:r>
            <a:r>
              <a:rPr lang="zh-CN" altLang="en-US" sz="2000" dirty="0">
                <a:solidFill>
                  <a:srgbClr val="3366FF"/>
                </a:solidFill>
                <a:latin typeface="Heiti SC Medium" pitchFamily="2" charset="-128"/>
                <a:ea typeface="Heiti SC Medium" pitchFamily="2" charset="-128"/>
              </a:rPr>
              <a:t>寻道时间</a:t>
            </a:r>
            <a:endParaRPr lang="en-US" altLang="zh-CN" sz="2000" dirty="0">
              <a:solidFill>
                <a:srgbClr val="3366FF"/>
              </a:solidFill>
              <a:latin typeface="Heiti SC Medium" pitchFamily="2" charset="-128"/>
              <a:ea typeface="Heiti SC Medium" pitchFamily="2" charset="-128"/>
            </a:endParaRPr>
          </a:p>
          <a:p>
            <a:pPr lvl="2">
              <a:defRPr/>
            </a:pPr>
            <a:r>
              <a:rPr lang="en-US" altLang="zh-CN" sz="2000" dirty="0">
                <a:solidFill>
                  <a:srgbClr val="3366FF"/>
                </a:solidFill>
              </a:rPr>
              <a:t>rotational latency</a:t>
            </a:r>
            <a:r>
              <a:rPr lang="zh-CN" altLang="en-US" sz="2000" dirty="0">
                <a:solidFill>
                  <a:srgbClr val="3366FF"/>
                </a:solidFill>
              </a:rPr>
              <a:t> </a:t>
            </a:r>
            <a:r>
              <a:rPr lang="zh-CN" altLang="en-US" sz="2000" dirty="0">
                <a:solidFill>
                  <a:srgbClr val="3366FF"/>
                </a:solidFill>
                <a:latin typeface="Heiti SC Medium" pitchFamily="2" charset="-128"/>
                <a:ea typeface="Heiti SC Medium" pitchFamily="2" charset="-128"/>
              </a:rPr>
              <a:t>旋转延迟</a:t>
            </a:r>
            <a:endParaRPr lang="en-US" altLang="zh-CN" sz="2000" kern="0" dirty="0">
              <a:latin typeface="Heiti SC Medium" pitchFamily="2" charset="-128"/>
              <a:ea typeface="Heiti SC Medium" pitchFamily="2" charset="-128"/>
            </a:endParaRPr>
          </a:p>
          <a:p>
            <a:pPr lvl="1">
              <a:defRPr/>
            </a:pPr>
            <a:endParaRPr lang="en-US" altLang="zh-CN" sz="2000" kern="0" dirty="0">
              <a:latin typeface="Heiti SC Medium" pitchFamily="2" charset="-128"/>
              <a:ea typeface="Heiti SC Medium" pitchFamily="2" charset="-128"/>
            </a:endParaRPr>
          </a:p>
        </p:txBody>
      </p:sp>
      <p:sp>
        <p:nvSpPr>
          <p:cNvPr id="35841" name="标题 1">
            <a:extLst>
              <a:ext uri="{FF2B5EF4-FFF2-40B4-BE49-F238E27FC236}">
                <a16:creationId xmlns:a16="http://schemas.microsoft.com/office/drawing/2014/main" id="{496ED515-59BA-7844-AB5C-FAD6742C4EAD}"/>
              </a:ext>
            </a:extLst>
          </p:cNvPr>
          <p:cNvSpPr>
            <a:spLocks noGrp="1" noChangeArrowheads="1"/>
          </p:cNvSpPr>
          <p:nvPr>
            <p:ph type="title"/>
          </p:nvPr>
        </p:nvSpPr>
        <p:spPr/>
        <p:txBody>
          <a:bodyPr/>
          <a:lstStyle/>
          <a:p>
            <a:r>
              <a:rPr kumimoji="1" lang="en-US" altLang="zh-CN"/>
              <a:t>Review</a:t>
            </a:r>
            <a:endParaRPr kumimoji="1" lang="zh-CN" altLang="en-US"/>
          </a:p>
        </p:txBody>
      </p:sp>
      <p:pic>
        <p:nvPicPr>
          <p:cNvPr id="35842" name="Picture 5">
            <a:extLst>
              <a:ext uri="{FF2B5EF4-FFF2-40B4-BE49-F238E27FC236}">
                <a16:creationId xmlns:a16="http://schemas.microsoft.com/office/drawing/2014/main" id="{5D1D8103-302E-4B43-8C4E-46F386D73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01" t="2466" r="801" b="2834"/>
          <a:stretch>
            <a:fillRect/>
          </a:stretch>
        </p:blipFill>
        <p:spPr bwMode="auto">
          <a:xfrm>
            <a:off x="3027960" y="3336925"/>
            <a:ext cx="4216400"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400072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4">
            <a:extLst>
              <a:ext uri="{FF2B5EF4-FFF2-40B4-BE49-F238E27FC236}">
                <a16:creationId xmlns:a16="http://schemas.microsoft.com/office/drawing/2014/main" id="{02CB635A-D5BC-EF4F-9C12-5E6892123C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14" t="4144" r="1297" b="4504"/>
          <a:stretch>
            <a:fillRect/>
          </a:stretch>
        </p:blipFill>
        <p:spPr bwMode="auto">
          <a:xfrm>
            <a:off x="4634546" y="4610325"/>
            <a:ext cx="3123513" cy="2102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5" name="内容占位符 2">
            <a:extLst>
              <a:ext uri="{FF2B5EF4-FFF2-40B4-BE49-F238E27FC236}">
                <a16:creationId xmlns:a16="http://schemas.microsoft.com/office/drawing/2014/main" id="{C7183747-4248-6246-BB55-9F03E1EA3A61}"/>
              </a:ext>
            </a:extLst>
          </p:cNvPr>
          <p:cNvSpPr txBox="1">
            <a:spLocks/>
          </p:cNvSpPr>
          <p:nvPr/>
        </p:nvSpPr>
        <p:spPr bwMode="auto">
          <a:xfrm>
            <a:off x="609600" y="1006475"/>
            <a:ext cx="8229600"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n-lt"/>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lvl="1" indent="-342900">
              <a:buClr>
                <a:srgbClr val="993300"/>
              </a:buClr>
              <a:buSzPct val="90000"/>
              <a:buFont typeface="Monotype Sorts" pitchFamily="2" charset="2"/>
              <a:buChar char="n"/>
              <a:defRPr/>
            </a:pPr>
            <a:r>
              <a:rPr lang="zh-CN" altLang="en-US" sz="2000" b="1" kern="0" dirty="0">
                <a:latin typeface="Heiti SC Medium" pitchFamily="2" charset="-128"/>
                <a:ea typeface="Heiti SC Medium" pitchFamily="2" charset="-128"/>
              </a:rPr>
              <a:t>磁盘调度</a:t>
            </a:r>
            <a:endParaRPr lang="en-US" altLang="zh-CN" sz="2000" b="1" kern="0" dirty="0">
              <a:latin typeface="Heiti SC Medium" pitchFamily="2" charset="-128"/>
              <a:ea typeface="Heiti SC Medium" pitchFamily="2" charset="-128"/>
            </a:endParaRPr>
          </a:p>
          <a:p>
            <a:pPr lvl="1">
              <a:defRPr/>
            </a:pPr>
            <a:endParaRPr lang="en-US" altLang="zh-CN" sz="2000" kern="0" dirty="0">
              <a:latin typeface="Heiti SC Medium" pitchFamily="2" charset="-128"/>
              <a:ea typeface="Heiti SC Medium" pitchFamily="2" charset="-128"/>
            </a:endParaRPr>
          </a:p>
        </p:txBody>
      </p:sp>
      <p:pic>
        <p:nvPicPr>
          <p:cNvPr id="15" name="Picture 4">
            <a:extLst>
              <a:ext uri="{FF2B5EF4-FFF2-40B4-BE49-F238E27FC236}">
                <a16:creationId xmlns:a16="http://schemas.microsoft.com/office/drawing/2014/main" id="{987AB6D9-C57C-BB43-AB91-551ECE029B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06" t="3731" r="925" b="3731"/>
          <a:stretch>
            <a:fillRect/>
          </a:stretch>
        </p:blipFill>
        <p:spPr bwMode="auto">
          <a:xfrm>
            <a:off x="4587766" y="2789611"/>
            <a:ext cx="3204058" cy="219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pic>
        <p:nvPicPr>
          <p:cNvPr id="11" name="Picture 6">
            <a:extLst>
              <a:ext uri="{FF2B5EF4-FFF2-40B4-BE49-F238E27FC236}">
                <a16:creationId xmlns:a16="http://schemas.microsoft.com/office/drawing/2014/main" id="{A348A8F6-8AF2-1744-8B9B-94355BF4E1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747" y="2789610"/>
            <a:ext cx="3405352" cy="219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1" name="标题 1">
            <a:extLst>
              <a:ext uri="{FF2B5EF4-FFF2-40B4-BE49-F238E27FC236}">
                <a16:creationId xmlns:a16="http://schemas.microsoft.com/office/drawing/2014/main" id="{496ED515-59BA-7844-AB5C-FAD6742C4EAD}"/>
              </a:ext>
            </a:extLst>
          </p:cNvPr>
          <p:cNvSpPr>
            <a:spLocks noGrp="1" noChangeArrowheads="1"/>
          </p:cNvSpPr>
          <p:nvPr>
            <p:ph type="title"/>
          </p:nvPr>
        </p:nvSpPr>
        <p:spPr/>
        <p:txBody>
          <a:bodyPr/>
          <a:lstStyle/>
          <a:p>
            <a:r>
              <a:rPr kumimoji="1" lang="en-US" altLang="zh-CN"/>
              <a:t>Review</a:t>
            </a:r>
            <a:endParaRPr kumimoji="1" lang="zh-CN" altLang="en-US"/>
          </a:p>
        </p:txBody>
      </p:sp>
      <p:pic>
        <p:nvPicPr>
          <p:cNvPr id="6" name="Picture 6">
            <a:extLst>
              <a:ext uri="{FF2B5EF4-FFF2-40B4-BE49-F238E27FC236}">
                <a16:creationId xmlns:a16="http://schemas.microsoft.com/office/drawing/2014/main" id="{9931968A-DFB5-1B43-BCC1-AE923B2971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3747" y="1394868"/>
            <a:ext cx="3405352" cy="188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8DFD58B-8EEB-4B47-A6C4-9810404B2A8B}"/>
              </a:ext>
            </a:extLst>
          </p:cNvPr>
          <p:cNvSpPr txBox="1"/>
          <p:nvPr/>
        </p:nvSpPr>
        <p:spPr>
          <a:xfrm>
            <a:off x="3675720" y="2907589"/>
            <a:ext cx="769763" cy="369332"/>
          </a:xfrm>
          <a:prstGeom prst="rect">
            <a:avLst/>
          </a:prstGeom>
          <a:noFill/>
        </p:spPr>
        <p:txBody>
          <a:bodyPr wrap="none" rtlCol="0">
            <a:spAutoFit/>
          </a:bodyPr>
          <a:lstStyle/>
          <a:p>
            <a:r>
              <a:rPr kumimoji="1" lang="en-US" altLang="zh-CN" dirty="0"/>
              <a:t>FCFS</a:t>
            </a:r>
            <a:endParaRPr kumimoji="1" lang="zh-CN" altLang="en-US" dirty="0"/>
          </a:p>
        </p:txBody>
      </p:sp>
      <p:pic>
        <p:nvPicPr>
          <p:cNvPr id="7" name="Picture 4">
            <a:extLst>
              <a:ext uri="{FF2B5EF4-FFF2-40B4-BE49-F238E27FC236}">
                <a16:creationId xmlns:a16="http://schemas.microsoft.com/office/drawing/2014/main" id="{F5D4B0FA-2466-344E-BEBD-CADDE3E638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829" t="6129" r="829" b="6129"/>
          <a:stretch>
            <a:fillRect/>
          </a:stretch>
        </p:blipFill>
        <p:spPr bwMode="auto">
          <a:xfrm>
            <a:off x="4587766" y="1219705"/>
            <a:ext cx="3170293" cy="205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8" name="文本框 7">
            <a:extLst>
              <a:ext uri="{FF2B5EF4-FFF2-40B4-BE49-F238E27FC236}">
                <a16:creationId xmlns:a16="http://schemas.microsoft.com/office/drawing/2014/main" id="{1A61B2DE-EA5F-7C44-8854-63A9BF1C7DD9}"/>
              </a:ext>
            </a:extLst>
          </p:cNvPr>
          <p:cNvSpPr txBox="1"/>
          <p:nvPr/>
        </p:nvSpPr>
        <p:spPr>
          <a:xfrm>
            <a:off x="6868513" y="1878981"/>
            <a:ext cx="772071" cy="369332"/>
          </a:xfrm>
          <a:prstGeom prst="rect">
            <a:avLst/>
          </a:prstGeom>
          <a:noFill/>
        </p:spPr>
        <p:txBody>
          <a:bodyPr wrap="none" rtlCol="0">
            <a:spAutoFit/>
          </a:bodyPr>
          <a:lstStyle/>
          <a:p>
            <a:r>
              <a:rPr kumimoji="1" lang="en-US" altLang="zh-CN" dirty="0"/>
              <a:t>SSTF</a:t>
            </a:r>
            <a:endParaRPr kumimoji="1" lang="zh-CN" altLang="en-US" dirty="0"/>
          </a:p>
        </p:txBody>
      </p:sp>
      <p:sp>
        <p:nvSpPr>
          <p:cNvPr id="3" name="矩形 2">
            <a:extLst>
              <a:ext uri="{FF2B5EF4-FFF2-40B4-BE49-F238E27FC236}">
                <a16:creationId xmlns:a16="http://schemas.microsoft.com/office/drawing/2014/main" id="{09035686-0934-6442-9079-2CFBBEE80E25}"/>
              </a:ext>
            </a:extLst>
          </p:cNvPr>
          <p:cNvSpPr/>
          <p:nvPr/>
        </p:nvSpPr>
        <p:spPr>
          <a:xfrm>
            <a:off x="7677918" y="1878981"/>
            <a:ext cx="1607973" cy="830997"/>
          </a:xfrm>
          <a:prstGeom prst="rect">
            <a:avLst/>
          </a:prstGeom>
        </p:spPr>
        <p:txBody>
          <a:bodyPr wrap="square">
            <a:spAutoFit/>
          </a:bodyPr>
          <a:lstStyle/>
          <a:p>
            <a:r>
              <a:rPr lang="en-US" altLang="zh-CN" sz="1600" kern="0" dirty="0">
                <a:latin typeface="Heiti SC Medium" pitchFamily="2" charset="-128"/>
                <a:ea typeface="Heiti SC Medium" pitchFamily="2" charset="-128"/>
              </a:rPr>
              <a:t>-</a:t>
            </a:r>
            <a:r>
              <a:rPr lang="zh-CN" altLang="en-US" sz="1600" kern="0" dirty="0">
                <a:latin typeface="Heiti SC Medium" pitchFamily="2" charset="-128"/>
                <a:ea typeface="Heiti SC Medium" pitchFamily="2" charset="-128"/>
              </a:rPr>
              <a:t> 改善了磁盘平均服务时间</a:t>
            </a:r>
            <a:endParaRPr lang="en-US" altLang="zh-CN" sz="1600" kern="0" dirty="0">
              <a:latin typeface="Heiti SC Medium" pitchFamily="2" charset="-128"/>
              <a:ea typeface="Heiti SC Medium" pitchFamily="2" charset="-128"/>
            </a:endParaRPr>
          </a:p>
          <a:p>
            <a:r>
              <a:rPr lang="en-US" altLang="zh-CN" sz="1600" kern="0" dirty="0">
                <a:latin typeface="Heiti SC Medium" pitchFamily="2" charset="-128"/>
                <a:ea typeface="Heiti SC Medium" pitchFamily="2" charset="-128"/>
              </a:rPr>
              <a:t>-</a:t>
            </a:r>
            <a:r>
              <a:rPr lang="zh-CN" altLang="en-US" sz="1600" kern="0" dirty="0">
                <a:latin typeface="Heiti SC Medium" pitchFamily="2" charset="-128"/>
                <a:ea typeface="Heiti SC Medium" pitchFamily="2" charset="-128"/>
              </a:rPr>
              <a:t> 饥饿</a:t>
            </a:r>
          </a:p>
        </p:txBody>
      </p:sp>
      <p:sp>
        <p:nvSpPr>
          <p:cNvPr id="4" name="矩形 3">
            <a:extLst>
              <a:ext uri="{FF2B5EF4-FFF2-40B4-BE49-F238E27FC236}">
                <a16:creationId xmlns:a16="http://schemas.microsoft.com/office/drawing/2014/main" id="{BB773D88-B8AA-CE4B-AE54-4756861A9443}"/>
              </a:ext>
            </a:extLst>
          </p:cNvPr>
          <p:cNvSpPr/>
          <p:nvPr/>
        </p:nvSpPr>
        <p:spPr>
          <a:xfrm>
            <a:off x="162909" y="1878981"/>
            <a:ext cx="1483098" cy="584775"/>
          </a:xfrm>
          <a:prstGeom prst="rect">
            <a:avLst/>
          </a:prstGeom>
        </p:spPr>
        <p:txBody>
          <a:bodyPr wrap="none">
            <a:spAutoFit/>
          </a:bodyPr>
          <a:lstStyle/>
          <a:p>
            <a:r>
              <a:rPr lang="en-US" altLang="zh-CN" sz="1600" kern="0" dirty="0">
                <a:latin typeface="Heiti SC Medium" pitchFamily="2" charset="-128"/>
                <a:ea typeface="Heiti SC Medium" pitchFamily="2" charset="-128"/>
              </a:rPr>
              <a:t>-</a:t>
            </a:r>
            <a:r>
              <a:rPr lang="zh-CN" altLang="en-US" sz="1600" kern="0" dirty="0">
                <a:latin typeface="Heiti SC Medium" pitchFamily="2" charset="-128"/>
                <a:ea typeface="Heiti SC Medium" pitchFamily="2" charset="-128"/>
              </a:rPr>
              <a:t>简单公平</a:t>
            </a:r>
            <a:endParaRPr lang="en-US" altLang="zh-CN" sz="1600" kern="0" dirty="0">
              <a:latin typeface="Heiti SC Medium" pitchFamily="2" charset="-128"/>
              <a:ea typeface="Heiti SC Medium" pitchFamily="2" charset="-128"/>
            </a:endParaRPr>
          </a:p>
          <a:p>
            <a:r>
              <a:rPr lang="en-US" altLang="zh-CN" sz="1600" kern="0" dirty="0">
                <a:latin typeface="Heiti SC Medium" pitchFamily="2" charset="-128"/>
                <a:ea typeface="Heiti SC Medium" pitchFamily="2" charset="-128"/>
              </a:rPr>
              <a:t>-</a:t>
            </a:r>
            <a:r>
              <a:rPr lang="zh-CN" altLang="en-US" sz="1600" kern="0" dirty="0">
                <a:latin typeface="Heiti SC Medium" pitchFamily="2" charset="-128"/>
                <a:ea typeface="Heiti SC Medium" pitchFamily="2" charset="-128"/>
              </a:rPr>
              <a:t>磁头反复移动</a:t>
            </a:r>
            <a:endParaRPr lang="zh-CN" altLang="en-US" sz="1600" dirty="0"/>
          </a:p>
        </p:txBody>
      </p:sp>
      <p:sp>
        <p:nvSpPr>
          <p:cNvPr id="12" name="文本框 11">
            <a:extLst>
              <a:ext uri="{FF2B5EF4-FFF2-40B4-BE49-F238E27FC236}">
                <a16:creationId xmlns:a16="http://schemas.microsoft.com/office/drawing/2014/main" id="{E049D1C1-6696-F241-B8BA-D0F4E930459E}"/>
              </a:ext>
            </a:extLst>
          </p:cNvPr>
          <p:cNvSpPr txBox="1"/>
          <p:nvPr/>
        </p:nvSpPr>
        <p:spPr>
          <a:xfrm>
            <a:off x="3700468" y="4320312"/>
            <a:ext cx="833883" cy="369332"/>
          </a:xfrm>
          <a:prstGeom prst="rect">
            <a:avLst/>
          </a:prstGeom>
          <a:noFill/>
        </p:spPr>
        <p:txBody>
          <a:bodyPr wrap="none" rtlCol="0">
            <a:spAutoFit/>
          </a:bodyPr>
          <a:lstStyle/>
          <a:p>
            <a:r>
              <a:rPr kumimoji="1" lang="en-US" altLang="zh-CN" dirty="0"/>
              <a:t>SCAN</a:t>
            </a:r>
            <a:endParaRPr kumimoji="1" lang="zh-CN" altLang="en-US" dirty="0"/>
          </a:p>
        </p:txBody>
      </p:sp>
      <p:sp>
        <p:nvSpPr>
          <p:cNvPr id="14" name="矩形 1">
            <a:extLst>
              <a:ext uri="{FF2B5EF4-FFF2-40B4-BE49-F238E27FC236}">
                <a16:creationId xmlns:a16="http://schemas.microsoft.com/office/drawing/2014/main" id="{471E694B-173A-0A45-AFFD-FEC84E4D7C65}"/>
              </a:ext>
            </a:extLst>
          </p:cNvPr>
          <p:cNvSpPr>
            <a:spLocks noChangeArrowheads="1"/>
          </p:cNvSpPr>
          <p:nvPr/>
        </p:nvSpPr>
        <p:spPr bwMode="auto">
          <a:xfrm>
            <a:off x="196224" y="4025550"/>
            <a:ext cx="11416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0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0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zh-CN" altLang="en-US" sz="1600" dirty="0">
                <a:latin typeface="Verdana" panose="020B0604030504040204" pitchFamily="34" charset="0"/>
              </a:rPr>
              <a:t>折中权衡</a:t>
            </a:r>
            <a:endParaRPr kumimoji="0" lang="en-US" altLang="zh-CN" sz="1600" dirty="0">
              <a:latin typeface="Verdana" panose="020B0604030504040204" pitchFamily="34" charset="0"/>
            </a:endParaRPr>
          </a:p>
          <a:p>
            <a:pPr>
              <a:spcBef>
                <a:spcPct val="0"/>
              </a:spcBef>
              <a:buClrTx/>
              <a:buSzTx/>
              <a:buFontTx/>
              <a:buNone/>
            </a:pPr>
            <a:r>
              <a:rPr kumimoji="0" lang="zh-CN" altLang="en-US" sz="1600" dirty="0">
                <a:latin typeface="Verdana" panose="020B0604030504040204" pitchFamily="34" charset="0"/>
              </a:rPr>
              <a:t>距离、方向</a:t>
            </a:r>
          </a:p>
        </p:txBody>
      </p:sp>
      <p:sp>
        <p:nvSpPr>
          <p:cNvPr id="17" name="文本框 16">
            <a:extLst>
              <a:ext uri="{FF2B5EF4-FFF2-40B4-BE49-F238E27FC236}">
                <a16:creationId xmlns:a16="http://schemas.microsoft.com/office/drawing/2014/main" id="{E45D9B6E-E6D3-7145-8B7F-BE446B07E1DC}"/>
              </a:ext>
            </a:extLst>
          </p:cNvPr>
          <p:cNvSpPr txBox="1"/>
          <p:nvPr/>
        </p:nvSpPr>
        <p:spPr>
          <a:xfrm>
            <a:off x="6585824" y="4610325"/>
            <a:ext cx="1092094" cy="369332"/>
          </a:xfrm>
          <a:prstGeom prst="rect">
            <a:avLst/>
          </a:prstGeom>
          <a:noFill/>
        </p:spPr>
        <p:txBody>
          <a:bodyPr wrap="none" rtlCol="0">
            <a:spAutoFit/>
          </a:bodyPr>
          <a:lstStyle/>
          <a:p>
            <a:r>
              <a:rPr kumimoji="1" lang="en-US" altLang="zh-CN" dirty="0"/>
              <a:t>C-SCAN</a:t>
            </a:r>
            <a:endParaRPr kumimoji="1" lang="zh-CN" altLang="en-US" dirty="0"/>
          </a:p>
        </p:txBody>
      </p:sp>
      <p:sp>
        <p:nvSpPr>
          <p:cNvPr id="18" name="矩形 1">
            <a:extLst>
              <a:ext uri="{FF2B5EF4-FFF2-40B4-BE49-F238E27FC236}">
                <a16:creationId xmlns:a16="http://schemas.microsoft.com/office/drawing/2014/main" id="{AC27564E-2D37-5341-9BFA-DA746403C85D}"/>
              </a:ext>
            </a:extLst>
          </p:cNvPr>
          <p:cNvSpPr>
            <a:spLocks noChangeArrowheads="1"/>
          </p:cNvSpPr>
          <p:nvPr/>
        </p:nvSpPr>
        <p:spPr bwMode="auto">
          <a:xfrm>
            <a:off x="7329774" y="3613141"/>
            <a:ext cx="16209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0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0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ea typeface="MS PGothic" panose="020B0600070205080204" pitchFamily="34" charset="-128"/>
              </a:defRPr>
            </a:lvl9pPr>
          </a:lstStyle>
          <a:p>
            <a:pPr algn="ctr">
              <a:spcBef>
                <a:spcPct val="0"/>
              </a:spcBef>
              <a:buClrTx/>
              <a:buSzTx/>
              <a:buFontTx/>
              <a:buNone/>
            </a:pPr>
            <a:r>
              <a:rPr kumimoji="0" lang="zh-CN" altLang="en-US" sz="1600" dirty="0">
                <a:latin typeface="Verdana" panose="020B0604030504040204" pitchFamily="34" charset="0"/>
              </a:rPr>
              <a:t>减少了新请求的</a:t>
            </a:r>
            <a:endParaRPr kumimoji="0" lang="en-US" altLang="zh-CN" sz="1600" dirty="0">
              <a:latin typeface="Verdana" panose="020B0604030504040204" pitchFamily="34" charset="0"/>
            </a:endParaRPr>
          </a:p>
          <a:p>
            <a:pPr algn="ctr">
              <a:spcBef>
                <a:spcPct val="0"/>
              </a:spcBef>
              <a:buClrTx/>
              <a:buSzTx/>
              <a:buFontTx/>
              <a:buNone/>
            </a:pPr>
            <a:r>
              <a:rPr kumimoji="0" lang="zh-CN" altLang="en-US" sz="1600" dirty="0">
                <a:latin typeface="Verdana" panose="020B0604030504040204" pitchFamily="34" charset="0"/>
              </a:rPr>
              <a:t>最大延迟</a:t>
            </a:r>
          </a:p>
        </p:txBody>
      </p:sp>
      <p:graphicFrame>
        <p:nvGraphicFramePr>
          <p:cNvPr id="19" name="Object 7">
            <a:extLst>
              <a:ext uri="{FF2B5EF4-FFF2-40B4-BE49-F238E27FC236}">
                <a16:creationId xmlns:a16="http://schemas.microsoft.com/office/drawing/2014/main" id="{DBE99691-671E-4D44-B398-E395831FAF8D}"/>
              </a:ext>
            </a:extLst>
          </p:cNvPr>
          <p:cNvGraphicFramePr>
            <a:graphicFrameLocks noGrp="1" noChangeAspect="1"/>
          </p:cNvGraphicFramePr>
          <p:nvPr>
            <p:ph idx="1"/>
            <p:extLst>
              <p:ext uri="{D42A27DB-BD31-4B8C-83A1-F6EECF244321}">
                <p14:modId xmlns:p14="http://schemas.microsoft.com/office/powerpoint/2010/main" val="3835332134"/>
              </p:ext>
            </p:extLst>
          </p:nvPr>
        </p:nvGraphicFramePr>
        <p:xfrm>
          <a:off x="1213398" y="5026649"/>
          <a:ext cx="3281735" cy="1756921"/>
        </p:xfrm>
        <a:graphic>
          <a:graphicData uri="http://schemas.openxmlformats.org/presentationml/2006/ole">
            <mc:AlternateContent xmlns:mc="http://schemas.openxmlformats.org/markup-compatibility/2006">
              <mc:Choice xmlns:v="urn:schemas-microsoft-com:vml" Requires="v">
                <p:oleObj spid="_x0000_s69677" name="Visio" r:id="rId9" imgW="6883400" imgH="3416300" progId="Visio.Drawing.6">
                  <p:embed/>
                </p:oleObj>
              </mc:Choice>
              <mc:Fallback>
                <p:oleObj name="Visio" r:id="rId9" imgW="6883400" imgH="3416300" progId="Visio.Drawing.6">
                  <p:embed/>
                  <p:pic>
                    <p:nvPicPr>
                      <p:cNvPr id="62467" name="Object 7">
                        <a:extLst>
                          <a:ext uri="{FF2B5EF4-FFF2-40B4-BE49-F238E27FC236}">
                            <a16:creationId xmlns:a16="http://schemas.microsoft.com/office/drawing/2014/main" id="{FA3E2C1E-C8DB-3343-8F1E-55CC9B3F23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3398" y="5026649"/>
                        <a:ext cx="3281735" cy="1756921"/>
                      </a:xfrm>
                      <a:prstGeom prst="rect">
                        <a:avLst/>
                      </a:prstGeom>
                      <a:solidFill>
                        <a:srgbClr val="DDDDDD"/>
                      </a:solidFill>
                      <a:ln>
                        <a:noFill/>
                      </a:ln>
                    </p:spPr>
                  </p:pic>
                </p:oleObj>
              </mc:Fallback>
            </mc:AlternateContent>
          </a:graphicData>
        </a:graphic>
      </p:graphicFrame>
      <p:sp>
        <p:nvSpPr>
          <p:cNvPr id="20" name="文本框 19">
            <a:extLst>
              <a:ext uri="{FF2B5EF4-FFF2-40B4-BE49-F238E27FC236}">
                <a16:creationId xmlns:a16="http://schemas.microsoft.com/office/drawing/2014/main" id="{E3EF0082-9D0F-504D-8036-EB457529F08D}"/>
              </a:ext>
            </a:extLst>
          </p:cNvPr>
          <p:cNvSpPr txBox="1"/>
          <p:nvPr/>
        </p:nvSpPr>
        <p:spPr>
          <a:xfrm>
            <a:off x="3700075" y="6154062"/>
            <a:ext cx="833241" cy="369332"/>
          </a:xfrm>
          <a:prstGeom prst="rect">
            <a:avLst/>
          </a:prstGeom>
          <a:noFill/>
        </p:spPr>
        <p:txBody>
          <a:bodyPr wrap="none" rtlCol="0">
            <a:spAutoFit/>
          </a:bodyPr>
          <a:lstStyle/>
          <a:p>
            <a:r>
              <a:rPr kumimoji="1" lang="en-US" altLang="zh-CN" dirty="0"/>
              <a:t>LOOK</a:t>
            </a:r>
            <a:endParaRPr kumimoji="1" lang="zh-CN" altLang="en-US" dirty="0"/>
          </a:p>
        </p:txBody>
      </p:sp>
      <p:sp>
        <p:nvSpPr>
          <p:cNvPr id="23" name="文本框 22">
            <a:extLst>
              <a:ext uri="{FF2B5EF4-FFF2-40B4-BE49-F238E27FC236}">
                <a16:creationId xmlns:a16="http://schemas.microsoft.com/office/drawing/2014/main" id="{5E31CEE0-60AA-CD47-B6D0-6F9AF81921C2}"/>
              </a:ext>
            </a:extLst>
          </p:cNvPr>
          <p:cNvSpPr txBox="1"/>
          <p:nvPr/>
        </p:nvSpPr>
        <p:spPr>
          <a:xfrm>
            <a:off x="6612502" y="6334965"/>
            <a:ext cx="1093697" cy="369332"/>
          </a:xfrm>
          <a:prstGeom prst="rect">
            <a:avLst/>
          </a:prstGeom>
          <a:noFill/>
        </p:spPr>
        <p:txBody>
          <a:bodyPr wrap="none" rtlCol="0">
            <a:spAutoFit/>
          </a:bodyPr>
          <a:lstStyle/>
          <a:p>
            <a:r>
              <a:rPr kumimoji="1" lang="en-US" altLang="zh-CN" dirty="0"/>
              <a:t>C-LOOK</a:t>
            </a:r>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496ED515-59BA-7844-AB5C-FAD6742C4EAD}"/>
              </a:ext>
            </a:extLst>
          </p:cNvPr>
          <p:cNvSpPr>
            <a:spLocks noGrp="1" noChangeArrowheads="1"/>
          </p:cNvSpPr>
          <p:nvPr>
            <p:ph type="title"/>
          </p:nvPr>
        </p:nvSpPr>
        <p:spPr/>
        <p:txBody>
          <a:bodyPr/>
          <a:lstStyle/>
          <a:p>
            <a:r>
              <a:rPr kumimoji="1" lang="en-US" altLang="zh-CN"/>
              <a:t>Review</a:t>
            </a:r>
            <a:endParaRPr kumimoji="1" lang="zh-CN" altLang="en-US"/>
          </a:p>
        </p:txBody>
      </p:sp>
      <p:sp>
        <p:nvSpPr>
          <p:cNvPr id="5" name="内容占位符 2">
            <a:extLst>
              <a:ext uri="{FF2B5EF4-FFF2-40B4-BE49-F238E27FC236}">
                <a16:creationId xmlns:a16="http://schemas.microsoft.com/office/drawing/2014/main" id="{C7183747-4248-6246-BB55-9F03E1EA3A61}"/>
              </a:ext>
            </a:extLst>
          </p:cNvPr>
          <p:cNvSpPr txBox="1">
            <a:spLocks/>
          </p:cNvSpPr>
          <p:nvPr/>
        </p:nvSpPr>
        <p:spPr bwMode="auto">
          <a:xfrm>
            <a:off x="609600" y="1006475"/>
            <a:ext cx="8229600"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n-lt"/>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lvl="1" indent="-342900">
              <a:buClr>
                <a:srgbClr val="993300"/>
              </a:buClr>
              <a:buSzPct val="90000"/>
              <a:buFont typeface="Monotype Sorts" pitchFamily="2" charset="2"/>
              <a:buChar char="n"/>
              <a:defRPr/>
            </a:pPr>
            <a:r>
              <a:rPr lang="zh-CN" altLang="en" sz="2000" b="1" kern="0" dirty="0">
                <a:latin typeface="Heiti SC Medium" pitchFamily="2" charset="-128"/>
                <a:ea typeface="Heiti SC Medium" pitchFamily="2" charset="-128"/>
              </a:rPr>
              <a:t>磁盘</a:t>
            </a:r>
            <a:r>
              <a:rPr lang="zh-CN" altLang="en-US" sz="2000" b="1" kern="0" dirty="0">
                <a:latin typeface="Heiti SC Medium" pitchFamily="2" charset="-128"/>
                <a:ea typeface="Heiti SC Medium" pitchFamily="2" charset="-128"/>
              </a:rPr>
              <a:t>管理</a:t>
            </a:r>
            <a:endParaRPr lang="en" altLang="zh-CN" sz="2000" b="1" kern="0" dirty="0">
              <a:latin typeface="Heiti SC Medium" pitchFamily="2" charset="-128"/>
              <a:ea typeface="Heiti SC Medium" pitchFamily="2" charset="-128"/>
            </a:endParaRPr>
          </a:p>
          <a:p>
            <a:pPr lvl="1">
              <a:defRPr/>
            </a:pPr>
            <a:r>
              <a:rPr lang="zh-CN" altLang="en" sz="2000" kern="0" dirty="0">
                <a:latin typeface="Heiti SC Medium" pitchFamily="2" charset="-128"/>
                <a:ea typeface="Heiti SC Medium" pitchFamily="2" charset="-128"/>
              </a:rPr>
              <a:t>磁盘</a:t>
            </a:r>
            <a:r>
              <a:rPr lang="zh-CN" altLang="en-US" sz="2000" kern="0" dirty="0">
                <a:latin typeface="Heiti SC Medium" pitchFamily="2" charset="-128"/>
                <a:ea typeface="Heiti SC Medium" pitchFamily="2" charset="-128"/>
              </a:rPr>
              <a:t>格式化</a:t>
            </a:r>
            <a:endParaRPr lang="en-US" altLang="zh-CN" sz="2000" kern="0" dirty="0">
              <a:latin typeface="Heiti SC Medium" pitchFamily="2" charset="-128"/>
              <a:ea typeface="Heiti SC Medium" pitchFamily="2" charset="-128"/>
            </a:endParaRPr>
          </a:p>
          <a:p>
            <a:pPr lvl="1">
              <a:defRPr/>
            </a:pPr>
            <a:r>
              <a:rPr lang="zh-CN" altLang="en-US" sz="2000" kern="0" dirty="0">
                <a:latin typeface="Heiti SC Medium" pitchFamily="2" charset="-128"/>
                <a:ea typeface="Heiti SC Medium" pitchFamily="2" charset="-128"/>
              </a:rPr>
              <a:t>启动</a:t>
            </a:r>
            <a:endParaRPr lang="en-US" altLang="zh-CN" sz="2000" kern="0" dirty="0">
              <a:latin typeface="Heiti SC Medium" pitchFamily="2" charset="-128"/>
              <a:ea typeface="Heiti SC Medium" pitchFamily="2" charset="-128"/>
            </a:endParaRPr>
          </a:p>
          <a:p>
            <a:pPr lvl="1">
              <a:defRPr/>
            </a:pPr>
            <a:r>
              <a:rPr lang="zh-CN" altLang="en" sz="2000" kern="0" dirty="0">
                <a:latin typeface="Heiti SC Medium" pitchFamily="2" charset="-128"/>
                <a:ea typeface="Heiti SC Medium" pitchFamily="2" charset="-128"/>
              </a:rPr>
              <a:t>坏</a:t>
            </a:r>
            <a:r>
              <a:rPr lang="zh-CN" altLang="en-US" sz="2000" kern="0" dirty="0">
                <a:latin typeface="Heiti SC Medium" pitchFamily="2" charset="-128"/>
                <a:ea typeface="Heiti SC Medium" pitchFamily="2" charset="-128"/>
              </a:rPr>
              <a:t>块管理</a:t>
            </a:r>
            <a:endParaRPr lang="en-US" altLang="zh-CN" sz="2000" kern="0" dirty="0">
              <a:latin typeface="Heiti SC Medium" pitchFamily="2" charset="-128"/>
              <a:ea typeface="Heiti SC Medium" pitchFamily="2" charset="-128"/>
            </a:endParaRPr>
          </a:p>
          <a:p>
            <a:pPr marL="342900" lvl="1" indent="-342900">
              <a:buClr>
                <a:srgbClr val="993300"/>
              </a:buClr>
              <a:buSzPct val="90000"/>
              <a:buFont typeface="Monotype Sorts" pitchFamily="2" charset="2"/>
              <a:buChar char="n"/>
              <a:defRPr/>
            </a:pPr>
            <a:r>
              <a:rPr lang="zh-CN" altLang="en-US" sz="2000" b="1" kern="0" dirty="0">
                <a:latin typeface="Heiti SC Medium" pitchFamily="2" charset="-128"/>
                <a:ea typeface="Heiti SC Medium" pitchFamily="2" charset="-128"/>
              </a:rPr>
              <a:t>交换空间管理</a:t>
            </a:r>
            <a:endParaRPr lang="en-US" altLang="zh-CN" sz="2000" b="1" kern="0" dirty="0">
              <a:latin typeface="Heiti SC Medium" pitchFamily="2" charset="-128"/>
              <a:ea typeface="Heiti SC Medium" pitchFamily="2" charset="-128"/>
            </a:endParaRPr>
          </a:p>
          <a:p>
            <a:pPr lvl="1">
              <a:defRPr/>
            </a:pPr>
            <a:r>
              <a:rPr lang="zh-CN" altLang="en-US" sz="2000" kern="0" dirty="0">
                <a:latin typeface="Heiti SC Medium" pitchFamily="2" charset="-128"/>
                <a:ea typeface="Heiti SC Medium" pitchFamily="2" charset="-128"/>
              </a:rPr>
              <a:t>大小、位置、何时分配</a:t>
            </a:r>
            <a:endParaRPr lang="en-US" altLang="zh-CN" sz="2000" kern="0" dirty="0">
              <a:latin typeface="Heiti SC Medium" pitchFamily="2" charset="-128"/>
              <a:ea typeface="Heiti SC Medium" pitchFamily="2" charset="-128"/>
            </a:endParaRPr>
          </a:p>
          <a:p>
            <a:pPr lvl="1">
              <a:defRPr/>
            </a:pPr>
            <a:endParaRPr lang="en-US" altLang="zh-CN" sz="2000" kern="0" dirty="0">
              <a:latin typeface="Heiti SC Medium" pitchFamily="2" charset="-128"/>
              <a:ea typeface="Heiti SC Medium" pitchFamily="2" charset="-128"/>
            </a:endParaRPr>
          </a:p>
          <a:p>
            <a:pPr marL="342900" lvl="1" indent="-342900">
              <a:buClr>
                <a:srgbClr val="993300"/>
              </a:buClr>
              <a:buSzPct val="90000"/>
              <a:buFont typeface="Monotype Sorts" pitchFamily="2" charset="2"/>
              <a:buChar char="n"/>
              <a:defRPr/>
            </a:pPr>
            <a:r>
              <a:rPr lang="en-US" altLang="zh-CN" sz="2000" b="1" kern="0" dirty="0">
                <a:latin typeface="Heiti SC Medium" pitchFamily="2" charset="-128"/>
                <a:ea typeface="Heiti SC Medium" pitchFamily="2" charset="-128"/>
              </a:rPr>
              <a:t>RAID</a:t>
            </a:r>
          </a:p>
          <a:p>
            <a:pPr lvl="1">
              <a:defRPr/>
            </a:pPr>
            <a:r>
              <a:rPr lang="zh-CN" altLang="en-US" sz="2000" kern="0" dirty="0">
                <a:latin typeface="Heiti SC Medium" pitchFamily="2" charset="-128"/>
                <a:ea typeface="Heiti SC Medium" pitchFamily="2" charset="-128"/>
              </a:rPr>
              <a:t>通过冗余提高可靠性；通过并行提高性能</a:t>
            </a:r>
            <a:endParaRPr lang="en" altLang="zh-CN" sz="2000" kern="0" dirty="0">
              <a:latin typeface="Heiti SC Medium" pitchFamily="2" charset="-128"/>
              <a:ea typeface="Heiti SC Medium" pitchFamily="2" charset="-128"/>
            </a:endParaRPr>
          </a:p>
          <a:p>
            <a:pPr lvl="1">
              <a:defRPr/>
            </a:pPr>
            <a:endParaRPr lang="en-US" altLang="zh-CN" sz="2000" kern="0" dirty="0">
              <a:latin typeface="Heiti SC Medium" pitchFamily="2" charset="-128"/>
              <a:ea typeface="Heiti SC Medium" pitchFamily="2" charset="-128"/>
            </a:endParaRPr>
          </a:p>
        </p:txBody>
      </p:sp>
    </p:spTree>
    <p:extLst>
      <p:ext uri="{BB962C8B-B14F-4D97-AF65-F5344CB8AC3E}">
        <p14:creationId xmlns:p14="http://schemas.microsoft.com/office/powerpoint/2010/main" val="1601205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FE25ECE9-FCBD-674D-A419-7DBB48878DF5}"/>
              </a:ext>
            </a:extLst>
          </p:cNvPr>
          <p:cNvSpPr>
            <a:spLocks noGrp="1" noChangeArrowheads="1"/>
          </p:cNvSpPr>
          <p:nvPr>
            <p:ph type="ctrTitle"/>
          </p:nvPr>
        </p:nvSpPr>
        <p:spPr/>
        <p:txBody>
          <a:bodyPr/>
          <a:lstStyle/>
          <a:p>
            <a:pPr eaLnBrk="1" hangingPunct="1"/>
            <a:r>
              <a:rPr lang="en-US" altLang="zh-CN">
                <a:ea typeface="宋体" panose="02010600030101010101" pitchFamily="2" charset="-122"/>
              </a:rPr>
              <a:t>Chapter 13:  I/O Systems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B6751DAD-5F86-464D-8E22-087C5D9F3324}"/>
              </a:ext>
            </a:extLst>
          </p:cNvPr>
          <p:cNvSpPr>
            <a:spLocks noGrp="1" noChangeArrowheads="1"/>
          </p:cNvSpPr>
          <p:nvPr>
            <p:ph type="title" idx="4294967295"/>
          </p:nvPr>
        </p:nvSpPr>
        <p:spPr/>
        <p:txBody>
          <a:bodyPr/>
          <a:lstStyle/>
          <a:p>
            <a:pPr eaLnBrk="1" hangingPunct="1">
              <a:lnSpc>
                <a:spcPct val="130000"/>
              </a:lnSpc>
            </a:pPr>
            <a:r>
              <a:rPr lang="en-US" altLang="zh-CN">
                <a:ea typeface="宋体" panose="02010600030101010101" pitchFamily="2" charset="-122"/>
              </a:rPr>
              <a:t>Review</a:t>
            </a:r>
            <a:endParaRPr lang="zh-CN" altLang="en-US">
              <a:ea typeface="宋体" panose="02010600030101010101" pitchFamily="2" charset="-122"/>
            </a:endParaRPr>
          </a:p>
        </p:txBody>
      </p:sp>
      <p:sp>
        <p:nvSpPr>
          <p:cNvPr id="4" name="Rectangle 3">
            <a:extLst>
              <a:ext uri="{FF2B5EF4-FFF2-40B4-BE49-F238E27FC236}">
                <a16:creationId xmlns:a16="http://schemas.microsoft.com/office/drawing/2014/main" id="{669C3385-F94C-904D-8676-E0719EEDD4A2}"/>
              </a:ext>
            </a:extLst>
          </p:cNvPr>
          <p:cNvSpPr txBox="1">
            <a:spLocks noChangeArrowheads="1"/>
          </p:cNvSpPr>
          <p:nvPr/>
        </p:nvSpPr>
        <p:spPr>
          <a:xfrm>
            <a:off x="649288" y="3127375"/>
            <a:ext cx="8229600" cy="1708150"/>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a:lstStyle>
          <a:p>
            <a:pPr>
              <a:defRPr/>
            </a:pPr>
            <a:r>
              <a:rPr lang="zh-CN" altLang="en-US" sz="2000" kern="0" dirty="0">
                <a:latin typeface="Heiti SC Medium" pitchFamily="2" charset="-128"/>
                <a:ea typeface="Heiti SC Medium" pitchFamily="2" charset="-128"/>
              </a:rPr>
              <a:t>设备不直接与</a:t>
            </a:r>
            <a:r>
              <a:rPr lang="en-US" altLang="zh-CN" sz="2000" kern="0" dirty="0">
                <a:latin typeface="Heiti SC Medium" pitchFamily="2" charset="-128"/>
                <a:ea typeface="Heiti SC Medium" pitchFamily="2" charset="-128"/>
              </a:rPr>
              <a:t>CPU</a:t>
            </a:r>
            <a:r>
              <a:rPr lang="zh-CN" altLang="en-US" sz="2000" kern="0" dirty="0">
                <a:latin typeface="Heiti SC Medium" pitchFamily="2" charset="-128"/>
                <a:ea typeface="Heiti SC Medium" pitchFamily="2" charset="-128"/>
              </a:rPr>
              <a:t>进行通信，而是与设备控制器通信</a:t>
            </a:r>
            <a:endParaRPr lang="en-US" altLang="zh-CN" sz="2000" kern="0" dirty="0">
              <a:latin typeface="Heiti SC Medium" pitchFamily="2" charset="-128"/>
              <a:ea typeface="Heiti SC Medium" pitchFamily="2" charset="-128"/>
            </a:endParaRPr>
          </a:p>
          <a:p>
            <a:pPr>
              <a:defRPr/>
            </a:pPr>
            <a:r>
              <a:rPr lang="zh-CN" altLang="en-US" sz="2000" kern="0" dirty="0">
                <a:latin typeface="Heiti SC Medium" pitchFamily="2" charset="-128"/>
                <a:ea typeface="Heiti SC Medium" pitchFamily="2" charset="-128"/>
              </a:rPr>
              <a:t>每个</a:t>
            </a:r>
            <a:r>
              <a:rPr lang="en-US" altLang="zh-CN" sz="2000" kern="0" dirty="0">
                <a:latin typeface="Heiti SC Medium" pitchFamily="2" charset="-128"/>
                <a:ea typeface="Heiti SC Medium" pitchFamily="2" charset="-128"/>
              </a:rPr>
              <a:t>I/O</a:t>
            </a:r>
            <a:r>
              <a:rPr lang="zh-CN" altLang="en-US" sz="2000" kern="0" dirty="0">
                <a:latin typeface="Heiti SC Medium" pitchFamily="2" charset="-128"/>
                <a:ea typeface="Heiti SC Medium" pitchFamily="2" charset="-128"/>
              </a:rPr>
              <a:t>设备通过设备控制器与计算机的数据总线和地址总线相连接</a:t>
            </a:r>
            <a:endParaRPr lang="en-US" altLang="zh-CN" sz="2000" kern="0" dirty="0">
              <a:latin typeface="Heiti SC Medium" pitchFamily="2" charset="-128"/>
              <a:ea typeface="Heiti SC Medium" pitchFamily="2" charset="-128"/>
            </a:endParaRPr>
          </a:p>
        </p:txBody>
      </p:sp>
      <p:sp>
        <p:nvSpPr>
          <p:cNvPr id="5" name="文本框 4">
            <a:extLst>
              <a:ext uri="{FF2B5EF4-FFF2-40B4-BE49-F238E27FC236}">
                <a16:creationId xmlns:a16="http://schemas.microsoft.com/office/drawing/2014/main" id="{74580F90-4E1C-BA41-9A2B-EA0DE1028683}"/>
              </a:ext>
            </a:extLst>
          </p:cNvPr>
          <p:cNvSpPr txBox="1"/>
          <p:nvPr/>
        </p:nvSpPr>
        <p:spPr>
          <a:xfrm>
            <a:off x="649288" y="1065213"/>
            <a:ext cx="7354887" cy="2062162"/>
          </a:xfrm>
          <a:prstGeom prst="rect">
            <a:avLst/>
          </a:prstGeom>
          <a:noFill/>
        </p:spPr>
        <p:txBody>
          <a:bodyPr>
            <a:spAutoFit/>
          </a:bodyPr>
          <a:lstStyle/>
          <a:p>
            <a:pPr marL="342900" indent="-342900">
              <a:spcBef>
                <a:spcPct val="35000"/>
              </a:spcBef>
              <a:buClr>
                <a:srgbClr val="993300"/>
              </a:buClr>
              <a:buSzPct val="90000"/>
              <a:buFont typeface="Monotype Sorts" pitchFamily="2" charset="2"/>
              <a:buChar char="n"/>
              <a:defRPr/>
            </a:pPr>
            <a:r>
              <a:rPr kumimoji="1" lang="en-US" altLang="zh-CN" sz="2000" kern="0" dirty="0">
                <a:solidFill>
                  <a:srgbClr val="C00000"/>
                </a:solidFill>
                <a:latin typeface="Heiti SC Medium" pitchFamily="2" charset="-128"/>
                <a:ea typeface="Heiti SC Medium" pitchFamily="2" charset="-128"/>
              </a:rPr>
              <a:t>I/O</a:t>
            </a:r>
            <a:r>
              <a:rPr kumimoji="1" lang="zh-CN" altLang="en-US" sz="2000" kern="0" dirty="0">
                <a:solidFill>
                  <a:srgbClr val="C00000"/>
                </a:solidFill>
                <a:latin typeface="Heiti SC Medium" pitchFamily="2" charset="-128"/>
                <a:ea typeface="Heiti SC Medium" pitchFamily="2" charset="-128"/>
              </a:rPr>
              <a:t>设备</a:t>
            </a:r>
            <a:r>
              <a:rPr kumimoji="1" lang="zh-CN" altLang="en-US" sz="2000" kern="0" dirty="0">
                <a:latin typeface="Heiti SC Medium" pitchFamily="2" charset="-128"/>
                <a:ea typeface="Heiti SC Medium" pitchFamily="2" charset="-128"/>
              </a:rPr>
              <a:t>由机械和电子两部分组成：</a:t>
            </a:r>
            <a:endParaRPr kumimoji="1" lang="en-US" altLang="zh-CN" sz="2000" kern="0" dirty="0">
              <a:latin typeface="Heiti SC Medium" pitchFamily="2" charset="-128"/>
              <a:ea typeface="Heiti SC Medium" pitchFamily="2" charset="-128"/>
            </a:endParaRPr>
          </a:p>
          <a:p>
            <a:pPr>
              <a:defRPr/>
            </a:pPr>
            <a:r>
              <a:rPr kumimoji="1" lang="zh-CN" altLang="en-US" dirty="0">
                <a:latin typeface="SimHei" panose="02010609060101010101" pitchFamily="49" charset="-122"/>
                <a:ea typeface="SimHei" panose="02010609060101010101" pitchFamily="49" charset="-122"/>
              </a:rPr>
              <a:t>（</a:t>
            </a:r>
            <a:r>
              <a:rPr kumimoji="1" lang="en-US" altLang="zh-CN" dirty="0">
                <a:latin typeface="SimHei" panose="02010609060101010101" pitchFamily="49" charset="-122"/>
                <a:ea typeface="SimHei" panose="02010609060101010101" pitchFamily="49" charset="-122"/>
              </a:rPr>
              <a:t>1</a:t>
            </a:r>
            <a:r>
              <a:rPr kumimoji="1" lang="zh-CN" altLang="en-US" dirty="0">
                <a:latin typeface="SimHei" panose="02010609060101010101" pitchFamily="49" charset="-122"/>
                <a:ea typeface="SimHei" panose="02010609060101010101" pitchFamily="49" charset="-122"/>
              </a:rPr>
              <a:t>）机械部分：</a:t>
            </a:r>
            <a:r>
              <a:rPr kumimoji="1" lang="zh-CN" altLang="en-US" dirty="0">
                <a:solidFill>
                  <a:srgbClr val="C00000"/>
                </a:solidFill>
                <a:latin typeface="SimHei" panose="02010609060101010101" pitchFamily="49" charset="-122"/>
                <a:ea typeface="SimHei" panose="02010609060101010101" pitchFamily="49" charset="-122"/>
              </a:rPr>
              <a:t>设备本身</a:t>
            </a:r>
            <a:endParaRPr kumimoji="1" lang="en-US" altLang="zh-CN" dirty="0">
              <a:solidFill>
                <a:srgbClr val="C00000"/>
              </a:solidFill>
              <a:latin typeface="SimHei" panose="02010609060101010101" pitchFamily="49" charset="-122"/>
              <a:ea typeface="SimHei" panose="02010609060101010101" pitchFamily="49" charset="-122"/>
            </a:endParaRPr>
          </a:p>
          <a:p>
            <a:pPr>
              <a:defRPr/>
            </a:pPr>
            <a:r>
              <a:rPr kumimoji="1" lang="zh-CN" altLang="en-US" dirty="0">
                <a:latin typeface="SimHei" panose="02010609060101010101" pitchFamily="49" charset="-122"/>
                <a:ea typeface="SimHei" panose="02010609060101010101" pitchFamily="49" charset="-122"/>
              </a:rPr>
              <a:t>（</a:t>
            </a:r>
            <a:r>
              <a:rPr kumimoji="1" lang="en-US" altLang="zh-CN" dirty="0">
                <a:latin typeface="SimHei" panose="02010609060101010101" pitchFamily="49" charset="-122"/>
                <a:ea typeface="SimHei" panose="02010609060101010101" pitchFamily="49" charset="-122"/>
              </a:rPr>
              <a:t>2</a:t>
            </a:r>
            <a:r>
              <a:rPr kumimoji="1" lang="zh-CN" altLang="en-US" dirty="0">
                <a:latin typeface="SimHei" panose="02010609060101010101" pitchFamily="49" charset="-122"/>
                <a:ea typeface="SimHei" panose="02010609060101010101" pitchFamily="49" charset="-122"/>
              </a:rPr>
              <a:t>）电子部分：</a:t>
            </a:r>
            <a:r>
              <a:rPr kumimoji="1" lang="zh-CN" altLang="en-US" dirty="0">
                <a:solidFill>
                  <a:srgbClr val="C00000"/>
                </a:solidFill>
                <a:latin typeface="SimHei" panose="02010609060101010101" pitchFamily="49" charset="-122"/>
                <a:ea typeface="SimHei" panose="02010609060101010101" pitchFamily="49" charset="-122"/>
              </a:rPr>
              <a:t>设备控制器</a:t>
            </a:r>
            <a:r>
              <a:rPr kumimoji="1" lang="zh-CN" altLang="en-US" dirty="0">
                <a:latin typeface="SimHei" panose="02010609060101010101" pitchFamily="49" charset="-122"/>
                <a:ea typeface="SimHei" panose="02010609060101010101" pitchFamily="49" charset="-122"/>
              </a:rPr>
              <a:t>（或适配器）</a:t>
            </a:r>
            <a:endParaRPr kumimoji="1" lang="en-US" altLang="zh-CN" dirty="0">
              <a:latin typeface="SimHei" panose="02010609060101010101" pitchFamily="49" charset="-122"/>
              <a:ea typeface="SimHei" panose="02010609060101010101" pitchFamily="49" charset="-122"/>
            </a:endParaRPr>
          </a:p>
          <a:p>
            <a:pPr>
              <a:defRPr/>
            </a:pPr>
            <a:r>
              <a:rPr kumimoji="1" lang="zh-CN" altLang="en-US" dirty="0">
                <a:latin typeface="SimHei" panose="02010609060101010101" pitchFamily="49" charset="-122"/>
                <a:ea typeface="SimHei" panose="02010609060101010101" pitchFamily="49" charset="-122"/>
              </a:rPr>
              <a:t>    </a:t>
            </a:r>
            <a:r>
              <a:rPr kumimoji="1" lang="en-US" altLang="zh-CN" dirty="0">
                <a:latin typeface="SimHei" panose="02010609060101010101" pitchFamily="49" charset="-122"/>
                <a:ea typeface="SimHei" panose="02010609060101010101" pitchFamily="49" charset="-122"/>
              </a:rPr>
              <a:t>-</a:t>
            </a:r>
            <a:r>
              <a:rPr kumimoji="1" lang="zh-CN" altLang="en-US" dirty="0">
                <a:latin typeface="SimHei" panose="02010609060101010101" pitchFamily="49" charset="-122"/>
                <a:ea typeface="SimHei" panose="02010609060101010101" pitchFamily="49" charset="-122"/>
              </a:rPr>
              <a:t>（端口）地址译码</a:t>
            </a:r>
            <a:endParaRPr kumimoji="1" lang="en-US" altLang="zh-CN" dirty="0">
              <a:latin typeface="SimHei" panose="02010609060101010101" pitchFamily="49" charset="-122"/>
              <a:ea typeface="SimHei" panose="02010609060101010101" pitchFamily="49" charset="-122"/>
            </a:endParaRPr>
          </a:p>
          <a:p>
            <a:pPr>
              <a:defRPr/>
            </a:pPr>
            <a:r>
              <a:rPr kumimoji="1" lang="zh-CN" altLang="en-US" dirty="0">
                <a:latin typeface="SimHei" panose="02010609060101010101" pitchFamily="49" charset="-122"/>
                <a:ea typeface="SimHei" panose="02010609060101010101" pitchFamily="49" charset="-122"/>
              </a:rPr>
              <a:t>    </a:t>
            </a:r>
            <a:r>
              <a:rPr kumimoji="1" lang="en-US" altLang="zh-CN" dirty="0">
                <a:latin typeface="SimHei" panose="02010609060101010101" pitchFamily="49" charset="-122"/>
                <a:ea typeface="SimHei" panose="02010609060101010101" pitchFamily="49" charset="-122"/>
              </a:rPr>
              <a:t>-</a:t>
            </a:r>
            <a:r>
              <a:rPr kumimoji="1" lang="zh-CN" altLang="en-US" dirty="0">
                <a:latin typeface="SimHei" panose="02010609060101010101" pitchFamily="49" charset="-122"/>
                <a:ea typeface="SimHei" panose="02010609060101010101" pitchFamily="49" charset="-122"/>
              </a:rPr>
              <a:t> 接收主机发来的数据和控制信号</a:t>
            </a:r>
            <a:r>
              <a:rPr kumimoji="1" lang="en-US" altLang="zh-CN" dirty="0">
                <a:latin typeface="SimHei" panose="02010609060101010101" pitchFamily="49" charset="-122"/>
                <a:ea typeface="SimHei" panose="02010609060101010101" pitchFamily="49" charset="-122"/>
              </a:rPr>
              <a:t>/</a:t>
            </a:r>
            <a:r>
              <a:rPr kumimoji="1" lang="zh-CN" altLang="en-US" dirty="0">
                <a:latin typeface="SimHei" panose="02010609060101010101" pitchFamily="49" charset="-122"/>
                <a:ea typeface="SimHei" panose="02010609060101010101" pitchFamily="49" charset="-122"/>
              </a:rPr>
              <a:t>向主机发送数据和状态信号</a:t>
            </a:r>
            <a:endParaRPr kumimoji="1" lang="en-US" altLang="zh-CN" dirty="0">
              <a:latin typeface="SimHei" panose="02010609060101010101" pitchFamily="49" charset="-122"/>
              <a:ea typeface="SimHei" panose="02010609060101010101" pitchFamily="49" charset="-122"/>
            </a:endParaRPr>
          </a:p>
          <a:p>
            <a:pPr>
              <a:defRPr/>
            </a:pPr>
            <a:r>
              <a:rPr kumimoji="1" lang="zh-CN" altLang="en-US" dirty="0">
                <a:latin typeface="SimHei" panose="02010609060101010101" pitchFamily="49" charset="-122"/>
                <a:ea typeface="SimHei" panose="02010609060101010101" pitchFamily="49" charset="-122"/>
              </a:rPr>
              <a:t>    </a:t>
            </a:r>
            <a:r>
              <a:rPr kumimoji="1" lang="en-US" altLang="zh-CN" dirty="0">
                <a:latin typeface="SimHei" panose="02010609060101010101" pitchFamily="49" charset="-122"/>
                <a:ea typeface="SimHei" panose="02010609060101010101" pitchFamily="49" charset="-122"/>
              </a:rPr>
              <a:t>-</a:t>
            </a:r>
            <a:r>
              <a:rPr kumimoji="1" lang="zh-CN" altLang="en-US" dirty="0">
                <a:latin typeface="SimHei" panose="02010609060101010101" pitchFamily="49" charset="-122"/>
                <a:ea typeface="SimHei" panose="02010609060101010101" pitchFamily="49" charset="-122"/>
              </a:rPr>
              <a:t> 将计算机的数字信号转换为机械能识别的模拟信号，或反之</a:t>
            </a:r>
            <a:endParaRPr kumimoji="1" lang="en-US" altLang="zh-CN" dirty="0">
              <a:latin typeface="SimHei" panose="02010609060101010101" pitchFamily="49" charset="-122"/>
              <a:ea typeface="SimHei" panose="02010609060101010101" pitchFamily="49" charset="-122"/>
            </a:endParaRPr>
          </a:p>
          <a:p>
            <a:pPr>
              <a:defRPr/>
            </a:pPr>
            <a:r>
              <a:rPr kumimoji="1" lang="zh-CN" altLang="en-US" dirty="0">
                <a:latin typeface="SimHei" panose="02010609060101010101" pitchFamily="49" charset="-122"/>
                <a:ea typeface="SimHei" panose="02010609060101010101" pitchFamily="49" charset="-122"/>
              </a:rPr>
              <a:t>   </a:t>
            </a:r>
            <a:r>
              <a:rPr kumimoji="1" lang="en-US" altLang="zh-CN" dirty="0">
                <a:latin typeface="SimHei" panose="02010609060101010101" pitchFamily="49" charset="-122"/>
                <a:ea typeface="SimHei" panose="02010609060101010101" pitchFamily="49" charset="-122"/>
              </a:rPr>
              <a:t> -</a:t>
            </a:r>
            <a:r>
              <a:rPr kumimoji="1" lang="zh-CN" altLang="en-US" dirty="0">
                <a:latin typeface="SimHei" panose="02010609060101010101" pitchFamily="49" charset="-122"/>
                <a:ea typeface="SimHei" panose="02010609060101010101" pitchFamily="49" charset="-122"/>
              </a:rPr>
              <a:t> 实现设备内部硬件缓冲、错误检查等</a:t>
            </a:r>
            <a:endParaRPr kumimoji="1" lang="en-US" altLang="zh-CN" dirty="0">
              <a:latin typeface="SimHei" panose="02010609060101010101" pitchFamily="49" charset="-122"/>
              <a:ea typeface="SimHei" panose="02010609060101010101" pitchFamily="49" charset="-122"/>
            </a:endParaRPr>
          </a:p>
        </p:txBody>
      </p:sp>
      <p:pic>
        <p:nvPicPr>
          <p:cNvPr id="6" name="Picture 4" descr="ch5103.jpg (28813 bytes)">
            <a:extLst>
              <a:ext uri="{FF2B5EF4-FFF2-40B4-BE49-F238E27FC236}">
                <a16:creationId xmlns:a16="http://schemas.microsoft.com/office/drawing/2014/main" id="{B19CD495-2E95-8C40-A0FA-E3D59CADD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700" y="3968750"/>
            <a:ext cx="434657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40868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AA533C2C-26EB-854D-AC30-2C34A9C9B30F}"/>
              </a:ext>
            </a:extLst>
          </p:cNvPr>
          <p:cNvSpPr>
            <a:spLocks noGrp="1" noChangeArrowheads="1"/>
          </p:cNvSpPr>
          <p:nvPr>
            <p:ph type="title"/>
          </p:nvPr>
        </p:nvSpPr>
        <p:spPr/>
        <p:txBody>
          <a:bodyPr/>
          <a:lstStyle/>
          <a:p>
            <a:pPr eaLnBrk="1" hangingPunct="1"/>
            <a:r>
              <a:rPr lang="en-US" altLang="zh-CN">
                <a:ea typeface="宋体" panose="02010600030101010101" pitchFamily="2" charset="-122"/>
              </a:rPr>
              <a:t>Review</a:t>
            </a:r>
            <a:endParaRPr lang="en-US" altLang="zh-CN">
              <a:latin typeface="Heiti SC Medium" pitchFamily="2" charset="-128"/>
              <a:ea typeface="Heiti SC Medium" pitchFamily="2" charset="-128"/>
            </a:endParaRPr>
          </a:p>
        </p:txBody>
      </p:sp>
      <p:sp>
        <p:nvSpPr>
          <p:cNvPr id="75778" name="Rectangle 3">
            <a:extLst>
              <a:ext uri="{FF2B5EF4-FFF2-40B4-BE49-F238E27FC236}">
                <a16:creationId xmlns:a16="http://schemas.microsoft.com/office/drawing/2014/main" id="{EFC7EDD6-FE0D-B647-9C67-3C0640495744}"/>
              </a:ext>
            </a:extLst>
          </p:cNvPr>
          <p:cNvSpPr>
            <a:spLocks noGrp="1" noChangeArrowheads="1"/>
          </p:cNvSpPr>
          <p:nvPr>
            <p:ph type="body" idx="1"/>
          </p:nvPr>
        </p:nvSpPr>
        <p:spPr>
          <a:xfrm>
            <a:off x="485775" y="1108075"/>
            <a:ext cx="8201025" cy="4656138"/>
          </a:xfrm>
        </p:spPr>
        <p:txBody>
          <a:bodyPr/>
          <a:lstStyle/>
          <a:p>
            <a:pPr>
              <a:buFont typeface="Wingdings" pitchFamily="2" charset="2"/>
              <a:buChar char="n"/>
              <a:defRPr/>
            </a:pPr>
            <a:r>
              <a:rPr lang="en-US" altLang="zh-CN" sz="2000" dirty="0">
                <a:ea typeface="宋体" panose="02010600030101010101" pitchFamily="2" charset="-122"/>
              </a:rPr>
              <a:t>Software I/O Approaches</a:t>
            </a:r>
          </a:p>
          <a:p>
            <a:pPr marL="0" indent="0">
              <a:buNone/>
              <a:defRPr/>
            </a:pPr>
            <a:r>
              <a:rPr lang="en-US" altLang="zh-CN" sz="2000" dirty="0">
                <a:latin typeface="Heiti SC Medium" pitchFamily="2" charset="-128"/>
                <a:ea typeface="Heiti SC Medium" pitchFamily="2" charset="-128"/>
              </a:rPr>
              <a:t>I/O</a:t>
            </a:r>
            <a:r>
              <a:rPr lang="zh-CN" altLang="en-US" sz="2000" dirty="0">
                <a:latin typeface="Heiti SC Medium" pitchFamily="2" charset="-128"/>
                <a:ea typeface="Heiti SC Medium" pitchFamily="2" charset="-128"/>
              </a:rPr>
              <a:t>控制方式</a:t>
            </a:r>
            <a:r>
              <a:rPr lang="en-US" altLang="zh-CN" sz="2000" dirty="0">
                <a:latin typeface="Heiti SC Medium" pitchFamily="2" charset="-128"/>
                <a:ea typeface="Heiti SC Medium" pitchFamily="2" charset="-128"/>
              </a:rPr>
              <a:t>:</a:t>
            </a:r>
            <a:r>
              <a:rPr lang="zh-CN" altLang="en-US" sz="2000" dirty="0">
                <a:latin typeface="Heiti SC Medium" pitchFamily="2" charset="-128"/>
                <a:ea typeface="Heiti SC Medium" pitchFamily="2" charset="-128"/>
              </a:rPr>
              <a:t> 主机与</a:t>
            </a:r>
            <a:r>
              <a:rPr lang="en-US" altLang="zh-CN" sz="2000" dirty="0">
                <a:latin typeface="Heiti SC Medium" pitchFamily="2" charset="-128"/>
                <a:ea typeface="Heiti SC Medium" pitchFamily="2" charset="-128"/>
              </a:rPr>
              <a:t>I/O</a:t>
            </a:r>
            <a:r>
              <a:rPr lang="zh-CN" altLang="en-US" sz="2000" dirty="0">
                <a:latin typeface="Heiti SC Medium" pitchFamily="2" charset="-128"/>
                <a:ea typeface="Heiti SC Medium" pitchFamily="2" charset="-128"/>
              </a:rPr>
              <a:t>设备之间的数据交换方式</a:t>
            </a:r>
            <a:endParaRPr lang="en-US" altLang="zh-CN" sz="2000" dirty="0">
              <a:solidFill>
                <a:srgbClr val="C00000"/>
              </a:solidFill>
              <a:latin typeface="Heiti SC Medium" pitchFamily="2" charset="-128"/>
              <a:ea typeface="Heiti SC Medium" pitchFamily="2" charset="-128"/>
            </a:endParaRPr>
          </a:p>
          <a:p>
            <a:pPr marL="0" indent="0">
              <a:buFont typeface="Monotype Sorts" pitchFamily="2" charset="2"/>
              <a:buNone/>
              <a:defRPr/>
            </a:pPr>
            <a:r>
              <a:rPr lang="zh-CN" altLang="en-US" sz="2000" dirty="0">
                <a:solidFill>
                  <a:srgbClr val="C00000"/>
                </a:solidFill>
                <a:latin typeface="Heiti SC Medium" pitchFamily="2" charset="-128"/>
                <a:ea typeface="Heiti SC Medium" pitchFamily="2" charset="-128"/>
              </a:rPr>
              <a:t>（</a:t>
            </a:r>
            <a:r>
              <a:rPr lang="en-US" altLang="zh-CN" sz="2000" dirty="0">
                <a:solidFill>
                  <a:srgbClr val="C00000"/>
                </a:solidFill>
                <a:latin typeface="Heiti SC Medium" pitchFamily="2" charset="-128"/>
                <a:ea typeface="Heiti SC Medium" pitchFamily="2" charset="-128"/>
              </a:rPr>
              <a:t>1</a:t>
            </a:r>
            <a:r>
              <a:rPr lang="zh-CN" altLang="en-US" sz="2000" dirty="0">
                <a:solidFill>
                  <a:srgbClr val="C00000"/>
                </a:solidFill>
                <a:latin typeface="Heiti SC Medium" pitchFamily="2" charset="-128"/>
                <a:ea typeface="Heiti SC Medium" pitchFamily="2" charset="-128"/>
              </a:rPr>
              <a:t>）</a:t>
            </a:r>
            <a:r>
              <a:rPr lang="en-US" altLang="zh-CN" sz="2000" dirty="0">
                <a:latin typeface="Heiti SC Medium" pitchFamily="2" charset="-128"/>
                <a:ea typeface="Heiti SC Medium" pitchFamily="2" charset="-128"/>
              </a:rPr>
              <a:t>CPU</a:t>
            </a:r>
            <a:r>
              <a:rPr lang="zh-CN" altLang="en-US" sz="2000" dirty="0">
                <a:latin typeface="Heiti SC Medium" pitchFamily="2" charset="-128"/>
                <a:ea typeface="Heiti SC Medium" pitchFamily="2" charset="-128"/>
              </a:rPr>
              <a:t>直接控制外围设备</a:t>
            </a:r>
            <a:endParaRPr lang="en-US" altLang="zh-CN" sz="2000" dirty="0">
              <a:latin typeface="Heiti SC Medium" pitchFamily="2" charset="-128"/>
              <a:ea typeface="Heiti SC Medium" pitchFamily="2" charset="-128"/>
            </a:endParaRPr>
          </a:p>
          <a:p>
            <a:pPr marL="0" indent="0">
              <a:buFont typeface="Monotype Sorts" pitchFamily="2" charset="2"/>
              <a:buNone/>
              <a:defRPr/>
            </a:pPr>
            <a:endParaRPr lang="en-US" altLang="zh-CN" sz="2000" dirty="0">
              <a:latin typeface="Heiti SC Medium" pitchFamily="2" charset="-128"/>
              <a:ea typeface="Heiti SC Medium" pitchFamily="2" charset="-128"/>
            </a:endParaRPr>
          </a:p>
          <a:p>
            <a:pPr marL="0" indent="0">
              <a:buNone/>
              <a:defRPr/>
            </a:pPr>
            <a:r>
              <a:rPr lang="zh-CN" altLang="en-US" sz="2000" dirty="0">
                <a:solidFill>
                  <a:srgbClr val="C00000"/>
                </a:solidFill>
                <a:latin typeface="Heiti SC Medium" pitchFamily="2" charset="-128"/>
                <a:ea typeface="Heiti SC Medium" pitchFamily="2" charset="-128"/>
              </a:rPr>
              <a:t>（</a:t>
            </a:r>
            <a:r>
              <a:rPr lang="en-US" altLang="zh-CN" sz="2000" dirty="0">
                <a:solidFill>
                  <a:srgbClr val="C00000"/>
                </a:solidFill>
                <a:latin typeface="Heiti SC Medium" pitchFamily="2" charset="-128"/>
                <a:ea typeface="Heiti SC Medium" pitchFamily="2" charset="-128"/>
              </a:rPr>
              <a:t>2</a:t>
            </a:r>
            <a:r>
              <a:rPr lang="zh-CN" altLang="en-US" sz="2000" dirty="0">
                <a:solidFill>
                  <a:srgbClr val="C00000"/>
                </a:solidFill>
                <a:latin typeface="Heiti SC Medium" pitchFamily="2" charset="-128"/>
                <a:ea typeface="Heiti SC Medium" pitchFamily="2" charset="-128"/>
              </a:rPr>
              <a:t>）</a:t>
            </a:r>
            <a:r>
              <a:rPr lang="zh-CN" altLang="en-US" sz="2000" dirty="0">
                <a:latin typeface="Heiti SC Medium" pitchFamily="2" charset="-128"/>
                <a:ea typeface="Heiti SC Medium" pitchFamily="2" charset="-128"/>
              </a:rPr>
              <a:t>增加了控制器或</a:t>
            </a:r>
            <a:r>
              <a:rPr lang="en-US" altLang="zh-CN" sz="2000" dirty="0">
                <a:latin typeface="Heiti SC Medium" pitchFamily="2" charset="-128"/>
                <a:ea typeface="Heiti SC Medium" pitchFamily="2" charset="-128"/>
              </a:rPr>
              <a:t>I/O</a:t>
            </a:r>
            <a:r>
              <a:rPr lang="zh-CN" altLang="en-US" sz="2000" dirty="0">
                <a:latin typeface="Heiti SC Medium" pitchFamily="2" charset="-128"/>
                <a:ea typeface="Heiti SC Medium" pitchFamily="2" charset="-128"/>
              </a:rPr>
              <a:t>部件，</a:t>
            </a:r>
            <a:r>
              <a:rPr lang="en-US" altLang="zh-CN" sz="2000" dirty="0">
                <a:latin typeface="Heiti SC Medium" pitchFamily="2" charset="-128"/>
                <a:ea typeface="Heiti SC Medium" pitchFamily="2" charset="-128"/>
              </a:rPr>
              <a:t>CPU</a:t>
            </a:r>
            <a:r>
              <a:rPr lang="zh-CN" altLang="en-US" sz="2000" dirty="0">
                <a:latin typeface="Heiti SC Medium" pitchFamily="2" charset="-128"/>
                <a:ea typeface="Heiti SC Medium" pitchFamily="2" charset="-128"/>
              </a:rPr>
              <a:t>使用非中断的</a:t>
            </a:r>
            <a:r>
              <a:rPr lang="zh-CN" altLang="en-US" sz="2000" dirty="0">
                <a:solidFill>
                  <a:srgbClr val="C00000"/>
                </a:solidFill>
                <a:latin typeface="Heiti SC Medium" pitchFamily="2" charset="-128"/>
                <a:ea typeface="Heiti SC Medium" pitchFamily="2" charset="-128"/>
              </a:rPr>
              <a:t>可编程</a:t>
            </a:r>
            <a:r>
              <a:rPr lang="en-US" altLang="zh-CN" sz="2000" dirty="0">
                <a:solidFill>
                  <a:srgbClr val="C00000"/>
                </a:solidFill>
                <a:latin typeface="Heiti SC Medium" pitchFamily="2" charset="-128"/>
                <a:ea typeface="Heiti SC Medium" pitchFamily="2" charset="-128"/>
              </a:rPr>
              <a:t>I/O</a:t>
            </a:r>
            <a:endParaRPr lang="en-US" altLang="zh-CN" sz="2000" dirty="0">
              <a:solidFill>
                <a:srgbClr val="C00000"/>
              </a:solidFill>
              <a:latin typeface="+mn-ea"/>
              <a:ea typeface="+mn-ea"/>
            </a:endParaRPr>
          </a:p>
          <a:p>
            <a:pPr lvl="2">
              <a:buFont typeface="Arial" panose="020B0604020202020204" pitchFamily="34" charset="0"/>
              <a:buChar char="•"/>
              <a:defRPr/>
            </a:pPr>
            <a:r>
              <a:rPr lang="en-US" altLang="zh-CN" sz="1600" dirty="0">
                <a:latin typeface="Heiti SC Medium" pitchFamily="2" charset="-128"/>
                <a:ea typeface="Heiti SC Medium" pitchFamily="2" charset="-128"/>
              </a:rPr>
              <a:t>CPU</a:t>
            </a:r>
            <a:r>
              <a:rPr lang="zh-CN" altLang="en-US" sz="1600" dirty="0">
                <a:latin typeface="Heiti SC Medium" pitchFamily="2" charset="-128"/>
                <a:ea typeface="Heiti SC Medium" pitchFamily="2" charset="-128"/>
              </a:rPr>
              <a:t>开始从外设设备接口的具体细节中分离出来</a:t>
            </a:r>
            <a:endParaRPr lang="en-US" altLang="zh-CN" sz="1600" dirty="0">
              <a:latin typeface="Heiti SC Medium" pitchFamily="2" charset="-128"/>
              <a:ea typeface="Heiti SC Medium" pitchFamily="2" charset="-128"/>
            </a:endParaRPr>
          </a:p>
          <a:p>
            <a:pPr lvl="1">
              <a:buFont typeface="Arial" panose="020B0604020202020204" pitchFamily="34" charset="0"/>
              <a:buChar char="•"/>
              <a:defRPr/>
            </a:pPr>
            <a:endParaRPr lang="en-US" altLang="zh-CN" sz="1600" dirty="0">
              <a:latin typeface="Heiti SC Medium" pitchFamily="2" charset="-128"/>
              <a:ea typeface="Heiti SC Medium" pitchFamily="2" charset="-128"/>
            </a:endParaRPr>
          </a:p>
          <a:p>
            <a:pPr marL="0" lvl="1" indent="0">
              <a:buClr>
                <a:srgbClr val="993300"/>
              </a:buClr>
              <a:buSzPct val="90000"/>
              <a:buFont typeface="Monotype Sorts" pitchFamily="2" charset="2"/>
              <a:buNone/>
              <a:defRPr/>
            </a:pPr>
            <a:r>
              <a:rPr lang="zh-CN" altLang="en-US" sz="2000" dirty="0">
                <a:solidFill>
                  <a:srgbClr val="C00000"/>
                </a:solidFill>
                <a:latin typeface="Heiti SC Medium" pitchFamily="2" charset="-128"/>
                <a:ea typeface="Heiti SC Medium" pitchFamily="2" charset="-128"/>
                <a:cs typeface="+mn-cs"/>
              </a:rPr>
              <a:t>（</a:t>
            </a:r>
            <a:r>
              <a:rPr lang="en-US" altLang="zh-CN" sz="2000" dirty="0">
                <a:solidFill>
                  <a:srgbClr val="C00000"/>
                </a:solidFill>
                <a:latin typeface="Heiti SC Medium" pitchFamily="2" charset="-128"/>
                <a:ea typeface="Heiti SC Medium" pitchFamily="2" charset="-128"/>
                <a:cs typeface="+mn-cs"/>
              </a:rPr>
              <a:t>3</a:t>
            </a:r>
            <a:r>
              <a:rPr lang="zh-CN" altLang="en-US" sz="2000" dirty="0">
                <a:solidFill>
                  <a:srgbClr val="C00000"/>
                </a:solidFill>
                <a:latin typeface="Heiti SC Medium" pitchFamily="2" charset="-128"/>
                <a:ea typeface="Heiti SC Medium" pitchFamily="2" charset="-128"/>
                <a:cs typeface="+mn-cs"/>
              </a:rPr>
              <a:t>）</a:t>
            </a:r>
            <a:r>
              <a:rPr lang="zh-CN" altLang="en-US" sz="2000" dirty="0">
                <a:latin typeface="Heiti SC Medium" pitchFamily="2" charset="-128"/>
                <a:ea typeface="Heiti SC Medium" pitchFamily="2" charset="-128"/>
                <a:cs typeface="+mn-cs"/>
              </a:rPr>
              <a:t>与（</a:t>
            </a:r>
            <a:r>
              <a:rPr lang="en-US" altLang="zh-CN" sz="2000" dirty="0">
                <a:latin typeface="Heiti SC Medium" pitchFamily="2" charset="-128"/>
                <a:ea typeface="Heiti SC Medium" pitchFamily="2" charset="-128"/>
                <a:cs typeface="+mn-cs"/>
              </a:rPr>
              <a:t>2</a:t>
            </a:r>
            <a:r>
              <a:rPr lang="zh-CN" altLang="en-US" sz="2000" dirty="0">
                <a:latin typeface="Heiti SC Medium" pitchFamily="2" charset="-128"/>
                <a:ea typeface="Heiti SC Medium" pitchFamily="2" charset="-128"/>
                <a:cs typeface="+mn-cs"/>
              </a:rPr>
              <a:t>）相同，但采用</a:t>
            </a:r>
            <a:r>
              <a:rPr lang="zh-CN" altLang="en-US" sz="2000" dirty="0">
                <a:solidFill>
                  <a:srgbClr val="C00000"/>
                </a:solidFill>
                <a:latin typeface="Heiti SC Medium" pitchFamily="2" charset="-128"/>
                <a:ea typeface="Heiti SC Medium" pitchFamily="2" charset="-128"/>
                <a:cs typeface="+mn-cs"/>
              </a:rPr>
              <a:t>中断</a:t>
            </a:r>
            <a:r>
              <a:rPr lang="zh-CN" altLang="en-US" sz="2000" dirty="0">
                <a:latin typeface="Heiti SC Medium" pitchFamily="2" charset="-128"/>
                <a:ea typeface="Heiti SC Medium" pitchFamily="2" charset="-128"/>
                <a:cs typeface="+mn-cs"/>
              </a:rPr>
              <a:t>方式</a:t>
            </a:r>
            <a:endParaRPr lang="en-US" altLang="zh-CN" sz="2000" dirty="0">
              <a:latin typeface="Heiti SC Medium" pitchFamily="2" charset="-128"/>
              <a:ea typeface="Heiti SC Medium" pitchFamily="2" charset="-128"/>
              <a:cs typeface="+mn-cs"/>
            </a:endParaRPr>
          </a:p>
          <a:p>
            <a:pPr lvl="2">
              <a:buFont typeface="Arial" panose="020B0604020202020204" pitchFamily="34" charset="0"/>
              <a:buChar char="•"/>
              <a:defRPr/>
            </a:pPr>
            <a:r>
              <a:rPr lang="en-US" altLang="zh-CN" sz="1600" dirty="0">
                <a:latin typeface="Heiti SC Medium" pitchFamily="2" charset="-128"/>
                <a:ea typeface="Heiti SC Medium" pitchFamily="2" charset="-128"/>
              </a:rPr>
              <a:t>CPU</a:t>
            </a:r>
            <a:r>
              <a:rPr lang="zh-CN" altLang="en-US" sz="1600" dirty="0">
                <a:latin typeface="Heiti SC Medium" pitchFamily="2" charset="-128"/>
                <a:ea typeface="Heiti SC Medium" pitchFamily="2" charset="-128"/>
              </a:rPr>
              <a:t>无需花费等待执行</a:t>
            </a:r>
            <a:r>
              <a:rPr lang="en-US" altLang="zh-CN" sz="1600" dirty="0">
                <a:latin typeface="Heiti SC Medium" pitchFamily="2" charset="-128"/>
                <a:ea typeface="Heiti SC Medium" pitchFamily="2" charset="-128"/>
              </a:rPr>
              <a:t>I/O</a:t>
            </a:r>
            <a:r>
              <a:rPr lang="zh-CN" altLang="en-US" sz="1600" dirty="0">
                <a:latin typeface="Heiti SC Medium" pitchFamily="2" charset="-128"/>
                <a:ea typeface="Heiti SC Medium" pitchFamily="2" charset="-128"/>
              </a:rPr>
              <a:t>操作所需的时间 ，效率提高</a:t>
            </a:r>
            <a:endParaRPr lang="en-US" altLang="zh-CN" sz="1600" dirty="0">
              <a:latin typeface="Heiti SC Medium" pitchFamily="2" charset="-128"/>
              <a:ea typeface="Heiti SC Medium" pitchFamily="2" charset="-128"/>
            </a:endParaRPr>
          </a:p>
          <a:p>
            <a:pPr lvl="1">
              <a:buFont typeface="Arial" panose="020B0604020202020204" pitchFamily="34" charset="0"/>
              <a:buChar char="•"/>
              <a:defRPr/>
            </a:pPr>
            <a:endParaRPr lang="en-US" altLang="zh-CN" sz="1600" dirty="0">
              <a:latin typeface="Heiti SC Medium" pitchFamily="2" charset="-128"/>
              <a:ea typeface="Heiti SC Medium" pitchFamily="2" charset="-128"/>
            </a:endParaRPr>
          </a:p>
          <a:p>
            <a:pPr marL="0" lvl="1" indent="0">
              <a:buClr>
                <a:srgbClr val="993300"/>
              </a:buClr>
              <a:buSzPct val="90000"/>
              <a:buFont typeface="Monotype Sorts" pitchFamily="2" charset="2"/>
              <a:buNone/>
              <a:defRPr/>
            </a:pPr>
            <a:r>
              <a:rPr lang="zh-CN" altLang="en-US" sz="2000" dirty="0">
                <a:solidFill>
                  <a:srgbClr val="C00000"/>
                </a:solidFill>
                <a:latin typeface="Heiti SC Medium" pitchFamily="2" charset="-128"/>
                <a:ea typeface="Heiti SC Medium" pitchFamily="2" charset="-128"/>
              </a:rPr>
              <a:t>（</a:t>
            </a:r>
            <a:r>
              <a:rPr lang="en-US" altLang="zh-CN" sz="2000" dirty="0">
                <a:solidFill>
                  <a:srgbClr val="C00000"/>
                </a:solidFill>
                <a:latin typeface="Heiti SC Medium" pitchFamily="2" charset="-128"/>
                <a:ea typeface="Heiti SC Medium" pitchFamily="2" charset="-128"/>
              </a:rPr>
              <a:t>4</a:t>
            </a:r>
            <a:r>
              <a:rPr lang="zh-CN" altLang="en-US" sz="2000" dirty="0">
                <a:solidFill>
                  <a:srgbClr val="C00000"/>
                </a:solidFill>
                <a:latin typeface="Heiti SC Medium" pitchFamily="2" charset="-128"/>
                <a:ea typeface="Heiti SC Medium" pitchFamily="2" charset="-128"/>
              </a:rPr>
              <a:t>）</a:t>
            </a:r>
            <a:r>
              <a:rPr lang="en-US" altLang="zh-CN" sz="2000" dirty="0">
                <a:latin typeface="Heiti SC Medium" pitchFamily="2" charset="-128"/>
                <a:ea typeface="Heiti SC Medium" pitchFamily="2" charset="-128"/>
              </a:rPr>
              <a:t>I/O</a:t>
            </a:r>
            <a:r>
              <a:rPr lang="zh-CN" altLang="en-US" sz="2000" dirty="0">
                <a:latin typeface="Heiti SC Medium" pitchFamily="2" charset="-128"/>
                <a:ea typeface="Heiti SC Medium" pitchFamily="2" charset="-128"/>
              </a:rPr>
              <a:t>部件通过</a:t>
            </a:r>
            <a:r>
              <a:rPr lang="en-US" altLang="zh-CN" sz="2000" dirty="0">
                <a:solidFill>
                  <a:srgbClr val="C00000"/>
                </a:solidFill>
                <a:latin typeface="Heiti SC Medium" pitchFamily="2" charset="-128"/>
                <a:ea typeface="Heiti SC Medium" pitchFamily="2" charset="-128"/>
              </a:rPr>
              <a:t>DMA</a:t>
            </a:r>
            <a:r>
              <a:rPr lang="zh-CN" altLang="en-US" sz="2000" dirty="0">
                <a:latin typeface="Heiti SC Medium" pitchFamily="2" charset="-128"/>
                <a:ea typeface="Heiti SC Medium" pitchFamily="2" charset="-128"/>
              </a:rPr>
              <a:t>直接控制存储器</a:t>
            </a:r>
            <a:endParaRPr lang="en-US" altLang="zh-CN" sz="2000" dirty="0">
              <a:latin typeface="Heiti SC Medium" pitchFamily="2" charset="-128"/>
              <a:ea typeface="Heiti SC Medium" pitchFamily="2" charset="-128"/>
            </a:endParaRPr>
          </a:p>
          <a:p>
            <a:pPr lvl="2">
              <a:buFont typeface="Arial" panose="020B0604020202020204" pitchFamily="34" charset="0"/>
              <a:buChar char="•"/>
              <a:defRPr/>
            </a:pPr>
            <a:r>
              <a:rPr lang="zh-CN" altLang="en-US" sz="1600" dirty="0">
                <a:latin typeface="Heiti SC Medium" pitchFamily="2" charset="-128"/>
                <a:ea typeface="Heiti SC Medium" pitchFamily="2" charset="-128"/>
              </a:rPr>
              <a:t> 可以在没有</a:t>
            </a:r>
            <a:r>
              <a:rPr lang="en-US" altLang="zh-CN" sz="1600" dirty="0">
                <a:latin typeface="Heiti SC Medium" pitchFamily="2" charset="-128"/>
                <a:ea typeface="Heiti SC Medium" pitchFamily="2" charset="-128"/>
              </a:rPr>
              <a:t>CPU</a:t>
            </a:r>
            <a:r>
              <a:rPr lang="zh-CN" altLang="en-US" sz="1600" dirty="0">
                <a:latin typeface="Heiti SC Medium" pitchFamily="2" charset="-128"/>
                <a:ea typeface="Heiti SC Medium" pitchFamily="2" charset="-128"/>
              </a:rPr>
              <a:t>参与的情况下，从该内存中移出或往内存中移入一块数据，仅仅在传送开始和结束时需要</a:t>
            </a:r>
            <a:r>
              <a:rPr lang="en-US" altLang="zh-CN" sz="1600" dirty="0">
                <a:latin typeface="Heiti SC Medium" pitchFamily="2" charset="-128"/>
                <a:ea typeface="Heiti SC Medium" pitchFamily="2" charset="-128"/>
              </a:rPr>
              <a:t>CPU</a:t>
            </a:r>
            <a:r>
              <a:rPr lang="zh-CN" altLang="en-US" sz="1600" dirty="0">
                <a:latin typeface="Heiti SC Medium" pitchFamily="2" charset="-128"/>
                <a:ea typeface="Heiti SC Medium" pitchFamily="2" charset="-128"/>
              </a:rPr>
              <a:t>干预</a:t>
            </a:r>
            <a:endParaRPr lang="en-US" altLang="zh-CN" sz="1600" dirty="0">
              <a:latin typeface="Heiti SC Medium" pitchFamily="2" charset="-128"/>
              <a:ea typeface="Heiti SC Medium" pitchFamily="2" charset="-128"/>
            </a:endParaRPr>
          </a:p>
          <a:p>
            <a:pPr marL="0" lvl="1" indent="0">
              <a:buClr>
                <a:srgbClr val="993300"/>
              </a:buClr>
              <a:buSzPct val="90000"/>
              <a:buFont typeface="Monotype Sorts" pitchFamily="2" charset="2"/>
              <a:buNone/>
              <a:defRPr/>
            </a:pPr>
            <a:r>
              <a:rPr lang="zh-CN" altLang="en-US" sz="2000" dirty="0">
                <a:solidFill>
                  <a:srgbClr val="C00000"/>
                </a:solidFill>
                <a:latin typeface="Heiti SC Medium" pitchFamily="2" charset="-128"/>
                <a:ea typeface="Heiti SC Medium" pitchFamily="2" charset="-128"/>
              </a:rPr>
              <a:t>（</a:t>
            </a:r>
            <a:r>
              <a:rPr lang="en-US" altLang="zh-CN" sz="2000" dirty="0">
                <a:solidFill>
                  <a:srgbClr val="C00000"/>
                </a:solidFill>
                <a:latin typeface="Heiti SC Medium" pitchFamily="2" charset="-128"/>
                <a:ea typeface="Heiti SC Medium" pitchFamily="2" charset="-128"/>
              </a:rPr>
              <a:t>5</a:t>
            </a:r>
            <a:r>
              <a:rPr lang="zh-CN" altLang="en-US" sz="2000" dirty="0">
                <a:solidFill>
                  <a:srgbClr val="C00000"/>
                </a:solidFill>
                <a:latin typeface="Heiti SC Medium" pitchFamily="2" charset="-128"/>
                <a:ea typeface="Heiti SC Medium" pitchFamily="2" charset="-128"/>
              </a:rPr>
              <a:t>）</a:t>
            </a:r>
            <a:r>
              <a:rPr lang="en-US" altLang="zh-CN" sz="2000" dirty="0">
                <a:solidFill>
                  <a:srgbClr val="C00000"/>
                </a:solidFill>
                <a:latin typeface="Heiti SC Medium" pitchFamily="2" charset="-128"/>
                <a:ea typeface="Heiti SC Medium" pitchFamily="2" charset="-128"/>
              </a:rPr>
              <a:t>I/O</a:t>
            </a:r>
            <a:r>
              <a:rPr lang="zh-CN" altLang="en-US" sz="2000" dirty="0">
                <a:latin typeface="Heiti SC Medium" pitchFamily="2" charset="-128"/>
                <a:ea typeface="Heiti SC Medium" pitchFamily="2" charset="-128"/>
              </a:rPr>
              <a:t>部件增强为一个单独的</a:t>
            </a:r>
            <a:r>
              <a:rPr lang="zh-CN" altLang="en-US" sz="2000" dirty="0">
                <a:solidFill>
                  <a:srgbClr val="C00000"/>
                </a:solidFill>
                <a:latin typeface="Heiti SC Medium" pitchFamily="2" charset="-128"/>
                <a:ea typeface="Heiti SC Medium" pitchFamily="2" charset="-128"/>
              </a:rPr>
              <a:t>处理器</a:t>
            </a:r>
            <a:r>
              <a:rPr lang="zh-CN" altLang="en-US" sz="2000" dirty="0">
                <a:latin typeface="Heiti SC Medium" pitchFamily="2" charset="-128"/>
                <a:ea typeface="Heiti SC Medium" pitchFamily="2" charset="-128"/>
              </a:rPr>
              <a:t>，有专门为</a:t>
            </a:r>
            <a:r>
              <a:rPr lang="en-US" altLang="zh-CN" sz="2000" dirty="0">
                <a:latin typeface="Heiti SC Medium" pitchFamily="2" charset="-128"/>
                <a:ea typeface="Heiti SC Medium" pitchFamily="2" charset="-128"/>
              </a:rPr>
              <a:t>I/O</a:t>
            </a:r>
            <a:r>
              <a:rPr lang="zh-CN" altLang="en-US" sz="2000" dirty="0">
                <a:latin typeface="Heiti SC Medium" pitchFamily="2" charset="-128"/>
                <a:ea typeface="Heiti SC Medium" pitchFamily="2" charset="-128"/>
              </a:rPr>
              <a:t>设计的指令集</a:t>
            </a:r>
            <a:endParaRPr lang="en-US" altLang="zh-CN" sz="2000" dirty="0">
              <a:latin typeface="Heiti SC Medium" pitchFamily="2" charset="-128"/>
              <a:ea typeface="Heiti SC Medium" pitchFamily="2" charset="-128"/>
            </a:endParaRPr>
          </a:p>
          <a:p>
            <a:pPr lvl="2">
              <a:buFont typeface="Arial" panose="020B0604020202020204" pitchFamily="34" charset="0"/>
              <a:buChar char="•"/>
              <a:defRPr/>
            </a:pPr>
            <a:r>
              <a:rPr lang="en-US" altLang="zh-CN" sz="1600" dirty="0">
                <a:latin typeface="Heiti SC Medium" pitchFamily="2" charset="-128"/>
                <a:ea typeface="Heiti SC Medium" pitchFamily="2" charset="-128"/>
              </a:rPr>
              <a:t>CPU</a:t>
            </a:r>
            <a:r>
              <a:rPr lang="zh-CN" altLang="en-US" sz="1600" dirty="0">
                <a:latin typeface="Heiti SC Medium" pitchFamily="2" charset="-128"/>
                <a:ea typeface="Heiti SC Medium" pitchFamily="2" charset="-128"/>
              </a:rPr>
              <a:t>指导</a:t>
            </a:r>
            <a:r>
              <a:rPr lang="en-US" altLang="zh-CN" sz="1600" dirty="0">
                <a:latin typeface="Heiti SC Medium" pitchFamily="2" charset="-128"/>
                <a:ea typeface="Heiti SC Medium" pitchFamily="2" charset="-128"/>
              </a:rPr>
              <a:t>I/O</a:t>
            </a:r>
            <a:r>
              <a:rPr lang="zh-CN" altLang="en-US" sz="1600" dirty="0">
                <a:latin typeface="Heiti SC Medium" pitchFamily="2" charset="-128"/>
                <a:ea typeface="Heiti SC Medium" pitchFamily="2" charset="-128"/>
              </a:rPr>
              <a:t>处理器执行内存中的</a:t>
            </a:r>
            <a:r>
              <a:rPr lang="en-US" altLang="zh-CN" sz="1600" dirty="0">
                <a:latin typeface="Heiti SC Medium" pitchFamily="2" charset="-128"/>
                <a:ea typeface="Heiti SC Medium" pitchFamily="2" charset="-128"/>
              </a:rPr>
              <a:t>I/O</a:t>
            </a:r>
            <a:r>
              <a:rPr lang="zh-CN" altLang="en-US" sz="1600" dirty="0">
                <a:latin typeface="Heiti SC Medium" pitchFamily="2" charset="-128"/>
                <a:ea typeface="Heiti SC Medium" pitchFamily="2" charset="-128"/>
              </a:rPr>
              <a:t>程序，</a:t>
            </a:r>
            <a:r>
              <a:rPr lang="en-US" altLang="zh-CN" sz="1600" dirty="0">
                <a:latin typeface="Heiti SC Medium" pitchFamily="2" charset="-128"/>
                <a:ea typeface="Heiti SC Medium" pitchFamily="2" charset="-128"/>
              </a:rPr>
              <a:t>I/O</a:t>
            </a:r>
            <a:r>
              <a:rPr lang="zh-CN" altLang="en-US" sz="1600" dirty="0">
                <a:latin typeface="Heiti SC Medium" pitchFamily="2" charset="-128"/>
                <a:ea typeface="Heiti SC Medium" pitchFamily="2" charset="-128"/>
              </a:rPr>
              <a:t>处理器没有</a:t>
            </a:r>
            <a:r>
              <a:rPr lang="en-US" altLang="zh-CN" sz="1600" dirty="0">
                <a:latin typeface="Heiti SC Medium" pitchFamily="2" charset="-128"/>
                <a:ea typeface="Heiti SC Medium" pitchFamily="2" charset="-128"/>
              </a:rPr>
              <a:t>CPU</a:t>
            </a:r>
            <a:r>
              <a:rPr lang="zh-CN" altLang="en-US" sz="1600" dirty="0">
                <a:latin typeface="Heiti SC Medium" pitchFamily="2" charset="-128"/>
                <a:ea typeface="Heiti SC Medium" pitchFamily="2" charset="-128"/>
              </a:rPr>
              <a:t>干涉的情况下取指令并执行这些指令</a:t>
            </a:r>
            <a:endParaRPr lang="en-US" altLang="zh-CN" sz="1600" dirty="0">
              <a:latin typeface="Heiti SC Medium" pitchFamily="2" charset="-128"/>
              <a:ea typeface="Heiti SC Medium" pitchFamily="2" charset="-128"/>
            </a:endParaRPr>
          </a:p>
          <a:p>
            <a:pPr marL="0" lvl="1" indent="0">
              <a:buClr>
                <a:srgbClr val="993300"/>
              </a:buClr>
              <a:buSzPct val="90000"/>
              <a:buFont typeface="Monotype Sorts" pitchFamily="2" charset="2"/>
              <a:buNone/>
              <a:defRPr/>
            </a:pPr>
            <a:endParaRPr lang="en-US" altLang="zh-CN" sz="2000" dirty="0">
              <a:latin typeface="Heiti SC Medium" pitchFamily="2" charset="-128"/>
              <a:ea typeface="Heiti SC Medium" pitchFamily="2" charset="-128"/>
            </a:endParaRPr>
          </a:p>
          <a:p>
            <a:pPr marL="0" lvl="1" indent="0">
              <a:buClr>
                <a:srgbClr val="993300"/>
              </a:buClr>
              <a:buSzPct val="90000"/>
              <a:buFont typeface="Monotype Sorts" pitchFamily="2" charset="2"/>
              <a:buNone/>
              <a:defRPr/>
            </a:pPr>
            <a:endParaRPr lang="en-US" altLang="zh-CN" sz="2000" dirty="0">
              <a:latin typeface="Heiti SC Medium" pitchFamily="2" charset="-128"/>
              <a:ea typeface="Heiti SC Medium" pitchFamily="2" charset="-128"/>
            </a:endParaRPr>
          </a:p>
          <a:p>
            <a:pPr marL="0" lvl="1" indent="0">
              <a:buClr>
                <a:srgbClr val="993300"/>
              </a:buClr>
              <a:buSzPct val="90000"/>
              <a:buFont typeface="Monotype Sorts" pitchFamily="2" charset="2"/>
              <a:buNone/>
              <a:defRPr/>
            </a:pPr>
            <a:endParaRPr lang="en-US" altLang="zh-CN" sz="2000" dirty="0">
              <a:latin typeface="Heiti SC Medium" pitchFamily="2" charset="-128"/>
              <a:ea typeface="Heiti SC Medium" pitchFamily="2" charset="-128"/>
            </a:endParaRPr>
          </a:p>
          <a:p>
            <a:pPr marL="0" lvl="1" indent="0">
              <a:buClr>
                <a:srgbClr val="993300"/>
              </a:buClr>
              <a:buSzPct val="90000"/>
              <a:buFont typeface="Monotype Sorts" pitchFamily="2" charset="2"/>
              <a:buNone/>
              <a:defRPr/>
            </a:pPr>
            <a:endParaRPr lang="en-US" altLang="zh-CN" sz="2000" dirty="0">
              <a:latin typeface="Heiti SC Medium" pitchFamily="2" charset="-128"/>
              <a:ea typeface="Heiti SC Medium" pitchFamily="2" charset="-128"/>
            </a:endParaRPr>
          </a:p>
          <a:p>
            <a:pPr marL="0" lvl="1" indent="0">
              <a:buClr>
                <a:srgbClr val="993300"/>
              </a:buClr>
              <a:buSzPct val="90000"/>
              <a:buFont typeface="Monotype Sorts" pitchFamily="2" charset="2"/>
              <a:buNone/>
              <a:defRPr/>
            </a:pPr>
            <a:endParaRPr lang="en-US" altLang="zh-CN" sz="2000" dirty="0">
              <a:latin typeface="Heiti SC Medium" pitchFamily="2" charset="-128"/>
              <a:ea typeface="Heiti SC Medium" pitchFamily="2" charset="-128"/>
            </a:endParaRPr>
          </a:p>
          <a:p>
            <a:pPr marL="0" lvl="1" indent="0">
              <a:buClr>
                <a:srgbClr val="993300"/>
              </a:buClr>
              <a:buSzPct val="90000"/>
              <a:buFont typeface="Monotype Sorts" pitchFamily="2" charset="2"/>
              <a:buNone/>
              <a:defRPr/>
            </a:pPr>
            <a:endParaRPr lang="en-US" altLang="zh-CN" sz="2000" dirty="0">
              <a:latin typeface="Heiti SC Medium" pitchFamily="2" charset="-128"/>
              <a:ea typeface="Heiti SC Medium" pitchFamily="2" charset="-128"/>
            </a:endParaRPr>
          </a:p>
          <a:p>
            <a:pPr marL="0" lvl="1" indent="0">
              <a:buClr>
                <a:srgbClr val="993300"/>
              </a:buClr>
              <a:buSzPct val="90000"/>
              <a:buFont typeface="Monotype Sorts" pitchFamily="2" charset="2"/>
              <a:buNone/>
              <a:defRPr/>
            </a:pPr>
            <a:endParaRPr lang="en-US" altLang="zh-CN" sz="2000" dirty="0">
              <a:latin typeface="Heiti SC Medium" pitchFamily="2" charset="-128"/>
              <a:ea typeface="Heiti SC Medium" pitchFamily="2" charset="-128"/>
              <a:cs typeface="+mn-cs"/>
            </a:endParaRPr>
          </a:p>
        </p:txBody>
      </p:sp>
      <p:sp>
        <p:nvSpPr>
          <p:cNvPr id="124931" name="下箭头 1">
            <a:extLst>
              <a:ext uri="{FF2B5EF4-FFF2-40B4-BE49-F238E27FC236}">
                <a16:creationId xmlns:a16="http://schemas.microsoft.com/office/drawing/2014/main" id="{C577AD13-233B-3B47-B466-312DDD298F91}"/>
              </a:ext>
            </a:extLst>
          </p:cNvPr>
          <p:cNvSpPr>
            <a:spLocks noChangeArrowheads="1"/>
          </p:cNvSpPr>
          <p:nvPr/>
        </p:nvSpPr>
        <p:spPr bwMode="auto">
          <a:xfrm>
            <a:off x="803275" y="2370818"/>
            <a:ext cx="138113" cy="374650"/>
          </a:xfrm>
          <a:prstGeom prst="downArrow">
            <a:avLst>
              <a:gd name="adj1" fmla="val 50000"/>
              <a:gd name="adj2" fmla="val 50234"/>
            </a:avLst>
          </a:prstGeom>
          <a:solidFill>
            <a:srgbClr val="C00000"/>
          </a:solidFill>
          <a:ln w="9525" algn="ctr">
            <a:solidFill>
              <a:schemeClr val="tx1"/>
            </a:solidFill>
            <a:round/>
            <a:headEnd/>
            <a:tailEnd/>
          </a:ln>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defRPr>
            </a:lvl3pPr>
            <a:lvl4pPr marL="1600200" indent="-228600">
              <a:spcBef>
                <a:spcPct val="35000"/>
              </a:spcBef>
              <a:buClr>
                <a:schemeClr val="hlink"/>
              </a:buClr>
              <a:buSzPct val="75000"/>
              <a:buChar char="–"/>
              <a:defRPr kumimoji="1" sz="2000">
                <a:solidFill>
                  <a:schemeClr val="tx1"/>
                </a:solidFill>
                <a:latin typeface="Helvetica" pitchFamily="2" charset="0"/>
              </a:defRPr>
            </a:lvl4pPr>
            <a:lvl5pPr marL="2057400" indent="-228600">
              <a:spcBef>
                <a:spcPct val="35000"/>
              </a:spcBef>
              <a:buClr>
                <a:srgbClr val="FF0066"/>
              </a:buClr>
              <a:buSzPct val="75000"/>
              <a:buChar char="»"/>
              <a:defRPr kumimoji="1" sz="2000">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9pPr>
          </a:lstStyle>
          <a:p>
            <a:pPr>
              <a:spcBef>
                <a:spcPct val="0"/>
              </a:spcBef>
              <a:buClrTx/>
              <a:buSzTx/>
              <a:buFontTx/>
              <a:buNone/>
            </a:pPr>
            <a:endParaRPr kumimoji="0" lang="zh-CN" altLang="en-US" sz="1800">
              <a:latin typeface="Verdana" panose="020B0604030504040204" pitchFamily="34" charset="0"/>
              <a:ea typeface="宋体" panose="02010600030101010101" pitchFamily="2" charset="-122"/>
            </a:endParaRPr>
          </a:p>
        </p:txBody>
      </p:sp>
      <p:sp>
        <p:nvSpPr>
          <p:cNvPr id="124932" name="下箭头 4">
            <a:extLst>
              <a:ext uri="{FF2B5EF4-FFF2-40B4-BE49-F238E27FC236}">
                <a16:creationId xmlns:a16="http://schemas.microsoft.com/office/drawing/2014/main" id="{749A74D2-5D4C-B344-A343-B1B2AFA449A5}"/>
              </a:ext>
            </a:extLst>
          </p:cNvPr>
          <p:cNvSpPr>
            <a:spLocks noChangeArrowheads="1"/>
          </p:cNvSpPr>
          <p:nvPr/>
        </p:nvSpPr>
        <p:spPr bwMode="auto">
          <a:xfrm>
            <a:off x="803275" y="3236550"/>
            <a:ext cx="138113" cy="374650"/>
          </a:xfrm>
          <a:prstGeom prst="downArrow">
            <a:avLst>
              <a:gd name="adj1" fmla="val 50000"/>
              <a:gd name="adj2" fmla="val 50234"/>
            </a:avLst>
          </a:prstGeom>
          <a:solidFill>
            <a:srgbClr val="C00000"/>
          </a:solidFill>
          <a:ln w="9525" algn="ctr">
            <a:solidFill>
              <a:schemeClr val="tx1"/>
            </a:solidFill>
            <a:round/>
            <a:headEnd/>
            <a:tailEnd/>
          </a:ln>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defRPr>
            </a:lvl3pPr>
            <a:lvl4pPr marL="1600200" indent="-228600">
              <a:spcBef>
                <a:spcPct val="35000"/>
              </a:spcBef>
              <a:buClr>
                <a:schemeClr val="hlink"/>
              </a:buClr>
              <a:buSzPct val="75000"/>
              <a:buChar char="–"/>
              <a:defRPr kumimoji="1" sz="2000">
                <a:solidFill>
                  <a:schemeClr val="tx1"/>
                </a:solidFill>
                <a:latin typeface="Helvetica" pitchFamily="2" charset="0"/>
              </a:defRPr>
            </a:lvl4pPr>
            <a:lvl5pPr marL="2057400" indent="-228600">
              <a:spcBef>
                <a:spcPct val="35000"/>
              </a:spcBef>
              <a:buClr>
                <a:srgbClr val="FF0066"/>
              </a:buClr>
              <a:buSzPct val="75000"/>
              <a:buChar char="»"/>
              <a:defRPr kumimoji="1" sz="2000">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9pPr>
          </a:lstStyle>
          <a:p>
            <a:pPr>
              <a:spcBef>
                <a:spcPct val="0"/>
              </a:spcBef>
              <a:buClrTx/>
              <a:buSzTx/>
              <a:buFontTx/>
              <a:buNone/>
            </a:pPr>
            <a:endParaRPr kumimoji="0" lang="zh-CN" altLang="en-US" sz="1800">
              <a:latin typeface="Verdana" panose="020B0604030504040204" pitchFamily="34" charset="0"/>
              <a:ea typeface="宋体" panose="02010600030101010101" pitchFamily="2" charset="-122"/>
            </a:endParaRPr>
          </a:p>
        </p:txBody>
      </p:sp>
      <p:sp>
        <p:nvSpPr>
          <p:cNvPr id="124933" name="下箭头 5">
            <a:extLst>
              <a:ext uri="{FF2B5EF4-FFF2-40B4-BE49-F238E27FC236}">
                <a16:creationId xmlns:a16="http://schemas.microsoft.com/office/drawing/2014/main" id="{15183B4B-1616-CD46-A3AB-C159C206DC9E}"/>
              </a:ext>
            </a:extLst>
          </p:cNvPr>
          <p:cNvSpPr>
            <a:spLocks noChangeArrowheads="1"/>
          </p:cNvSpPr>
          <p:nvPr/>
        </p:nvSpPr>
        <p:spPr bwMode="auto">
          <a:xfrm>
            <a:off x="803275" y="4273858"/>
            <a:ext cx="138113" cy="374650"/>
          </a:xfrm>
          <a:prstGeom prst="downArrow">
            <a:avLst>
              <a:gd name="adj1" fmla="val 50000"/>
              <a:gd name="adj2" fmla="val 50234"/>
            </a:avLst>
          </a:prstGeom>
          <a:solidFill>
            <a:srgbClr val="C00000"/>
          </a:solidFill>
          <a:ln w="9525" algn="ctr">
            <a:solidFill>
              <a:schemeClr val="tx1"/>
            </a:solidFill>
            <a:round/>
            <a:headEnd/>
            <a:tailEnd/>
          </a:ln>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defRPr>
            </a:lvl3pPr>
            <a:lvl4pPr marL="1600200" indent="-228600">
              <a:spcBef>
                <a:spcPct val="35000"/>
              </a:spcBef>
              <a:buClr>
                <a:schemeClr val="hlink"/>
              </a:buClr>
              <a:buSzPct val="75000"/>
              <a:buChar char="–"/>
              <a:defRPr kumimoji="1" sz="2000">
                <a:solidFill>
                  <a:schemeClr val="tx1"/>
                </a:solidFill>
                <a:latin typeface="Helvetica" pitchFamily="2" charset="0"/>
              </a:defRPr>
            </a:lvl4pPr>
            <a:lvl5pPr marL="2057400" indent="-228600">
              <a:spcBef>
                <a:spcPct val="35000"/>
              </a:spcBef>
              <a:buClr>
                <a:srgbClr val="FF0066"/>
              </a:buClr>
              <a:buSzPct val="75000"/>
              <a:buChar char="»"/>
              <a:defRPr kumimoji="1" sz="2000">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9pPr>
          </a:lstStyle>
          <a:p>
            <a:pPr>
              <a:spcBef>
                <a:spcPct val="0"/>
              </a:spcBef>
              <a:buClrTx/>
              <a:buSzTx/>
              <a:buFontTx/>
              <a:buNone/>
            </a:pPr>
            <a:endParaRPr kumimoji="0" lang="zh-CN" altLang="en-US" sz="1800">
              <a:latin typeface="Verdana" panose="020B0604030504040204" pitchFamily="34" charset="0"/>
              <a:ea typeface="宋体" panose="02010600030101010101" pitchFamily="2" charset="-122"/>
            </a:endParaRPr>
          </a:p>
        </p:txBody>
      </p:sp>
      <p:sp>
        <p:nvSpPr>
          <p:cNvPr id="124934" name="下箭头 6">
            <a:extLst>
              <a:ext uri="{FF2B5EF4-FFF2-40B4-BE49-F238E27FC236}">
                <a16:creationId xmlns:a16="http://schemas.microsoft.com/office/drawing/2014/main" id="{F51AA6FE-2185-A848-9049-F59B26A37C09}"/>
              </a:ext>
            </a:extLst>
          </p:cNvPr>
          <p:cNvSpPr>
            <a:spLocks noChangeArrowheads="1"/>
          </p:cNvSpPr>
          <p:nvPr/>
        </p:nvSpPr>
        <p:spPr bwMode="auto">
          <a:xfrm>
            <a:off x="803275" y="5452949"/>
            <a:ext cx="138113" cy="373062"/>
          </a:xfrm>
          <a:prstGeom prst="downArrow">
            <a:avLst>
              <a:gd name="adj1" fmla="val 50000"/>
              <a:gd name="adj2" fmla="val 50021"/>
            </a:avLst>
          </a:prstGeom>
          <a:solidFill>
            <a:srgbClr val="C00000"/>
          </a:solidFill>
          <a:ln w="9525" algn="ctr">
            <a:solidFill>
              <a:schemeClr val="tx1"/>
            </a:solidFill>
            <a:round/>
            <a:headEnd/>
            <a:tailEnd/>
          </a:ln>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defRPr>
            </a:lvl3pPr>
            <a:lvl4pPr marL="1600200" indent="-228600">
              <a:spcBef>
                <a:spcPct val="35000"/>
              </a:spcBef>
              <a:buClr>
                <a:schemeClr val="hlink"/>
              </a:buClr>
              <a:buSzPct val="75000"/>
              <a:buChar char="–"/>
              <a:defRPr kumimoji="1" sz="2000">
                <a:solidFill>
                  <a:schemeClr val="tx1"/>
                </a:solidFill>
                <a:latin typeface="Helvetica" pitchFamily="2" charset="0"/>
              </a:defRPr>
            </a:lvl4pPr>
            <a:lvl5pPr marL="2057400" indent="-228600">
              <a:spcBef>
                <a:spcPct val="35000"/>
              </a:spcBef>
              <a:buClr>
                <a:srgbClr val="FF0066"/>
              </a:buClr>
              <a:buSzPct val="75000"/>
              <a:buChar char="»"/>
              <a:defRPr kumimoji="1" sz="2000">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9pPr>
          </a:lstStyle>
          <a:p>
            <a:pPr>
              <a:spcBef>
                <a:spcPct val="0"/>
              </a:spcBef>
              <a:buClrTx/>
              <a:buSzTx/>
              <a:buFontTx/>
              <a:buNone/>
            </a:pPr>
            <a:endParaRPr kumimoji="0" lang="zh-CN" altLang="en-US" sz="1800">
              <a:latin typeface="Verdana" panose="020B0604030504040204" pitchFamily="34" charset="0"/>
              <a:ea typeface="宋体" panose="02010600030101010101" pitchFamily="2" charset="-122"/>
            </a:endParaRPr>
          </a:p>
        </p:txBody>
      </p:sp>
      <p:sp>
        <p:nvSpPr>
          <p:cNvPr id="124935" name="文本框 1">
            <a:extLst>
              <a:ext uri="{FF2B5EF4-FFF2-40B4-BE49-F238E27FC236}">
                <a16:creationId xmlns:a16="http://schemas.microsoft.com/office/drawing/2014/main" id="{B46F6E64-CC29-A443-A687-5E0B2F64AC99}"/>
              </a:ext>
            </a:extLst>
          </p:cNvPr>
          <p:cNvSpPr txBox="1">
            <a:spLocks noChangeArrowheads="1"/>
          </p:cNvSpPr>
          <p:nvPr/>
        </p:nvSpPr>
        <p:spPr bwMode="auto">
          <a:xfrm>
            <a:off x="6330950" y="1108075"/>
            <a:ext cx="2355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defRPr>
            </a:lvl3pPr>
            <a:lvl4pPr marL="1600200" indent="-228600">
              <a:spcBef>
                <a:spcPct val="35000"/>
              </a:spcBef>
              <a:buClr>
                <a:schemeClr val="hlink"/>
              </a:buClr>
              <a:buSzPct val="75000"/>
              <a:buChar char="–"/>
              <a:defRPr kumimoji="1" sz="2000">
                <a:solidFill>
                  <a:schemeClr val="tx1"/>
                </a:solidFill>
                <a:latin typeface="Helvetica" pitchFamily="2" charset="0"/>
              </a:defRPr>
            </a:lvl4pPr>
            <a:lvl5pPr marL="2057400" indent="-228600">
              <a:spcBef>
                <a:spcPct val="35000"/>
              </a:spcBef>
              <a:buClr>
                <a:srgbClr val="FF0066"/>
              </a:buClr>
              <a:buSzPct val="75000"/>
              <a:buChar char="»"/>
              <a:defRPr kumimoji="1" sz="2000">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9pPr>
          </a:lstStyle>
          <a:p>
            <a:pPr>
              <a:spcBef>
                <a:spcPct val="0"/>
              </a:spcBef>
              <a:buClrTx/>
              <a:buSzTx/>
              <a:buFontTx/>
              <a:buNone/>
            </a:pPr>
            <a:r>
              <a:rPr lang="en-US" altLang="zh-CN" sz="1800">
                <a:latin typeface="Verdana" panose="020B0604030504040204" pitchFamily="34" charset="0"/>
                <a:ea typeface="宋体" panose="02010600030101010101" pitchFamily="2" charset="-122"/>
              </a:rPr>
              <a:t>CPU</a:t>
            </a:r>
            <a:r>
              <a:rPr lang="zh-CN" altLang="en-US" sz="1800">
                <a:latin typeface="Verdana" panose="020B0604030504040204" pitchFamily="34" charset="0"/>
                <a:ea typeface="宋体" panose="02010600030101010101" pitchFamily="2" charset="-122"/>
              </a:rPr>
              <a:t>与</a:t>
            </a:r>
            <a:r>
              <a:rPr lang="en-US" altLang="zh-CN" sz="1800">
                <a:latin typeface="Verdana" panose="020B0604030504040204" pitchFamily="34" charset="0"/>
                <a:ea typeface="宋体" panose="02010600030101010101" pitchFamily="2" charset="-122"/>
              </a:rPr>
              <a:t>I/O</a:t>
            </a:r>
            <a:r>
              <a:rPr lang="zh-CN" altLang="en-US" sz="1800">
                <a:latin typeface="Verdana" panose="020B0604030504040204" pitchFamily="34" charset="0"/>
                <a:ea typeface="宋体" panose="02010600030101010101" pitchFamily="2" charset="-122"/>
              </a:rPr>
              <a:t>分离  性能</a:t>
            </a:r>
          </a:p>
        </p:txBody>
      </p:sp>
      <p:sp>
        <p:nvSpPr>
          <p:cNvPr id="2" name="矩形 1">
            <a:extLst>
              <a:ext uri="{FF2B5EF4-FFF2-40B4-BE49-F238E27FC236}">
                <a16:creationId xmlns:a16="http://schemas.microsoft.com/office/drawing/2014/main" id="{9654CFC3-9BD7-D04A-AD34-7F1C413F02D3}"/>
              </a:ext>
            </a:extLst>
          </p:cNvPr>
          <p:cNvSpPr/>
          <p:nvPr/>
        </p:nvSpPr>
        <p:spPr>
          <a:xfrm>
            <a:off x="6442333" y="2447821"/>
            <a:ext cx="2133084" cy="369332"/>
          </a:xfrm>
          <a:prstGeom prst="rect">
            <a:avLst/>
          </a:prstGeom>
        </p:spPr>
        <p:txBody>
          <a:bodyPr wrap="none">
            <a:spAutoFit/>
          </a:bodyPr>
          <a:lstStyle/>
          <a:p>
            <a:r>
              <a:rPr lang="en" altLang="zh-CN" dirty="0">
                <a:solidFill>
                  <a:srgbClr val="C00000"/>
                </a:solidFill>
                <a:latin typeface="+mn-ea"/>
              </a:rPr>
              <a:t>Programmed I/O</a:t>
            </a:r>
            <a:endParaRPr lang="zh-CN" altLang="en-US" dirty="0"/>
          </a:p>
        </p:txBody>
      </p:sp>
    </p:spTree>
    <p:extLst>
      <p:ext uri="{BB962C8B-B14F-4D97-AF65-F5344CB8AC3E}">
        <p14:creationId xmlns:p14="http://schemas.microsoft.com/office/powerpoint/2010/main" val="1878346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5" name="Object 2">
            <a:extLst>
              <a:ext uri="{FF2B5EF4-FFF2-40B4-BE49-F238E27FC236}">
                <a16:creationId xmlns:a16="http://schemas.microsoft.com/office/drawing/2014/main" id="{3D6B3D9A-5322-E346-A182-8289BBD3DE0C}"/>
              </a:ext>
            </a:extLst>
          </p:cNvPr>
          <p:cNvGraphicFramePr>
            <a:graphicFrameLocks noChangeAspect="1"/>
          </p:cNvGraphicFramePr>
          <p:nvPr/>
        </p:nvGraphicFramePr>
        <p:xfrm>
          <a:off x="1944688" y="1000125"/>
          <a:ext cx="5116512" cy="4691063"/>
        </p:xfrm>
        <a:graphic>
          <a:graphicData uri="http://schemas.openxmlformats.org/presentationml/2006/ole">
            <mc:AlternateContent xmlns:mc="http://schemas.openxmlformats.org/markup-compatibility/2006">
              <mc:Choice xmlns:v="urn:schemas-microsoft-com:vml" Requires="v">
                <p:oleObj spid="_x0000_s50312" name="Visio" r:id="rId4" imgW="4902200" imgH="4152900" progId="Visio.Drawing.6">
                  <p:embed/>
                </p:oleObj>
              </mc:Choice>
              <mc:Fallback>
                <p:oleObj name="Visio" r:id="rId4" imgW="4902200" imgH="4152900" progId="Visio.Drawing.6">
                  <p:embed/>
                  <p:pic>
                    <p:nvPicPr>
                      <p:cNvPr id="129025" name="Object 2">
                        <a:extLst>
                          <a:ext uri="{FF2B5EF4-FFF2-40B4-BE49-F238E27FC236}">
                            <a16:creationId xmlns:a16="http://schemas.microsoft.com/office/drawing/2014/main" id="{3D6B3D9A-5322-E346-A182-8289BBD3D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4688" y="1000125"/>
                        <a:ext cx="5116512" cy="4691063"/>
                      </a:xfrm>
                      <a:prstGeom prst="rect">
                        <a:avLst/>
                      </a:prstGeom>
                      <a:solidFill>
                        <a:srgbClr val="CCE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26" name="AutoShape 6">
            <a:extLst>
              <a:ext uri="{FF2B5EF4-FFF2-40B4-BE49-F238E27FC236}">
                <a16:creationId xmlns:a16="http://schemas.microsoft.com/office/drawing/2014/main" id="{6CE2C152-3D18-0B42-83BF-E8ED03449A8F}"/>
              </a:ext>
            </a:extLst>
          </p:cNvPr>
          <p:cNvSpPr>
            <a:spLocks noChangeArrowheads="1"/>
          </p:cNvSpPr>
          <p:nvPr/>
        </p:nvSpPr>
        <p:spPr bwMode="auto">
          <a:xfrm>
            <a:off x="185738" y="5307013"/>
            <a:ext cx="3265487" cy="1550987"/>
          </a:xfrm>
          <a:prstGeom prst="wedgeEllipseCallout">
            <a:avLst>
              <a:gd name="adj1" fmla="val 30019"/>
              <a:gd name="adj2" fmla="val -132806"/>
            </a:avLst>
          </a:prstGeom>
          <a:solidFill>
            <a:srgbClr val="F8F8F8"/>
          </a:solidFill>
          <a:ln w="9525" algn="ctr">
            <a:solidFill>
              <a:srgbClr val="000000"/>
            </a:solidFill>
            <a:miter lim="800000"/>
            <a:headEnd/>
            <a:tailEnd/>
          </a:ln>
        </p:spPr>
        <p:txBody>
          <a:bodyPr anchor="b"/>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defRPr>
            </a:lvl3pPr>
            <a:lvl4pPr marL="1600200" indent="-228600">
              <a:spcBef>
                <a:spcPct val="35000"/>
              </a:spcBef>
              <a:buClr>
                <a:schemeClr val="hlink"/>
              </a:buClr>
              <a:buSzPct val="75000"/>
              <a:buChar char="–"/>
              <a:defRPr kumimoji="1" sz="2000">
                <a:solidFill>
                  <a:schemeClr val="tx1"/>
                </a:solidFill>
                <a:latin typeface="Helvetica" pitchFamily="2" charset="0"/>
              </a:defRPr>
            </a:lvl4pPr>
            <a:lvl5pPr marL="2057400" indent="-228600">
              <a:spcBef>
                <a:spcPct val="35000"/>
              </a:spcBef>
              <a:buClr>
                <a:srgbClr val="FF0066"/>
              </a:buClr>
              <a:buSzPct val="75000"/>
              <a:buChar char="»"/>
              <a:defRPr kumimoji="1" sz="2000">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9pPr>
          </a:lstStyle>
          <a:p>
            <a:pPr>
              <a:lnSpc>
                <a:spcPct val="130000"/>
              </a:lnSpc>
              <a:spcBef>
                <a:spcPct val="20000"/>
              </a:spcBef>
              <a:buClr>
                <a:schemeClr val="hlink"/>
              </a:buClr>
              <a:buSzPct val="80000"/>
              <a:buFont typeface="Wingdings" pitchFamily="2" charset="2"/>
              <a:buNone/>
            </a:pPr>
            <a:r>
              <a:rPr kumimoji="0" lang="en-US" altLang="zh-CN" sz="2000" b="1">
                <a:solidFill>
                  <a:srgbClr val="000000"/>
                </a:solidFill>
                <a:latin typeface="Verdana" panose="020B0604030504040204" pitchFamily="34" charset="0"/>
                <a:ea typeface="宋体" panose="02010600030101010101" pitchFamily="2" charset="-122"/>
              </a:rPr>
              <a:t>I/O</a:t>
            </a:r>
            <a:r>
              <a:rPr kumimoji="0" lang="zh-CN" altLang="en-US" sz="2000" b="1">
                <a:solidFill>
                  <a:srgbClr val="000000"/>
                </a:solidFill>
                <a:latin typeface="Verdana" panose="020B0604030504040204" pitchFamily="34" charset="0"/>
                <a:ea typeface="宋体" panose="02010600030101010101" pitchFamily="2" charset="-122"/>
              </a:rPr>
              <a:t>完成时，唤醒设备驱动程序进程，进行中断处理</a:t>
            </a:r>
          </a:p>
        </p:txBody>
      </p:sp>
      <p:sp>
        <p:nvSpPr>
          <p:cNvPr id="129027" name="AutoShape 7">
            <a:extLst>
              <a:ext uri="{FF2B5EF4-FFF2-40B4-BE49-F238E27FC236}">
                <a16:creationId xmlns:a16="http://schemas.microsoft.com/office/drawing/2014/main" id="{FC1208FA-8279-D844-B3CF-5A80606240CE}"/>
              </a:ext>
            </a:extLst>
          </p:cNvPr>
          <p:cNvSpPr>
            <a:spLocks noChangeArrowheads="1"/>
          </p:cNvSpPr>
          <p:nvPr/>
        </p:nvSpPr>
        <p:spPr bwMode="auto">
          <a:xfrm>
            <a:off x="6135688" y="5211763"/>
            <a:ext cx="2714625" cy="925512"/>
          </a:xfrm>
          <a:prstGeom prst="wedgeEllipseCallout">
            <a:avLst>
              <a:gd name="adj1" fmla="val -94852"/>
              <a:gd name="adj2" fmla="val -76417"/>
            </a:avLst>
          </a:prstGeom>
          <a:solidFill>
            <a:srgbClr val="F8F8F8"/>
          </a:solidFill>
          <a:ln w="9525" algn="ctr">
            <a:solidFill>
              <a:srgbClr val="000000"/>
            </a:solidFill>
            <a:miter lim="800000"/>
            <a:headEnd/>
            <a:tailEnd/>
          </a:ln>
        </p:spPr>
        <p:txBody>
          <a:bodyPr anchor="b"/>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defRPr>
            </a:lvl3pPr>
            <a:lvl4pPr marL="1600200" indent="-228600">
              <a:spcBef>
                <a:spcPct val="35000"/>
              </a:spcBef>
              <a:buClr>
                <a:schemeClr val="hlink"/>
              </a:buClr>
              <a:buSzPct val="75000"/>
              <a:buChar char="–"/>
              <a:defRPr kumimoji="1" sz="2000">
                <a:solidFill>
                  <a:schemeClr val="tx1"/>
                </a:solidFill>
                <a:latin typeface="Helvetica" pitchFamily="2" charset="0"/>
              </a:defRPr>
            </a:lvl4pPr>
            <a:lvl5pPr marL="2057400" indent="-228600">
              <a:spcBef>
                <a:spcPct val="35000"/>
              </a:spcBef>
              <a:buClr>
                <a:srgbClr val="FF0066"/>
              </a:buClr>
              <a:buSzPct val="75000"/>
              <a:buChar char="»"/>
              <a:defRPr kumimoji="1" sz="2000">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9pPr>
          </a:lstStyle>
          <a:p>
            <a:pPr algn="ctr">
              <a:lnSpc>
                <a:spcPct val="90000"/>
              </a:lnSpc>
              <a:spcBef>
                <a:spcPct val="50000"/>
              </a:spcBef>
              <a:buClrTx/>
              <a:buSzTx/>
              <a:buFontTx/>
              <a:buNone/>
            </a:pPr>
            <a:r>
              <a:rPr kumimoji="0" lang="zh-CN" altLang="en-US" sz="2400" b="1">
                <a:solidFill>
                  <a:srgbClr val="000000"/>
                </a:solidFill>
                <a:latin typeface="Arial" panose="020B0604020202020204" pitchFamily="34" charset="0"/>
                <a:ea typeface="宋体" panose="02010600030101010101" pitchFamily="2" charset="-122"/>
              </a:rPr>
              <a:t>物理</a:t>
            </a:r>
            <a:r>
              <a:rPr kumimoji="0" lang="en-US" altLang="zh-CN" sz="2400" b="1">
                <a:solidFill>
                  <a:srgbClr val="000000"/>
                </a:solidFill>
                <a:latin typeface="Arial" panose="020B0604020202020204" pitchFamily="34" charset="0"/>
                <a:ea typeface="宋体" panose="02010600030101010101" pitchFamily="2" charset="-122"/>
              </a:rPr>
              <a:t>I/O</a:t>
            </a:r>
            <a:r>
              <a:rPr kumimoji="0" lang="zh-CN" altLang="en-US" sz="2400" b="1">
                <a:solidFill>
                  <a:srgbClr val="000000"/>
                </a:solidFill>
                <a:latin typeface="Arial" panose="020B0604020202020204" pitchFamily="34" charset="0"/>
                <a:ea typeface="宋体" panose="02010600030101010101" pitchFamily="2" charset="-122"/>
              </a:rPr>
              <a:t>操作</a:t>
            </a:r>
          </a:p>
        </p:txBody>
      </p:sp>
      <p:sp>
        <p:nvSpPr>
          <p:cNvPr id="129028" name="AutoShape 8">
            <a:extLst>
              <a:ext uri="{FF2B5EF4-FFF2-40B4-BE49-F238E27FC236}">
                <a16:creationId xmlns:a16="http://schemas.microsoft.com/office/drawing/2014/main" id="{34648B6B-C417-0644-8A65-A1D6C1570CDE}"/>
              </a:ext>
            </a:extLst>
          </p:cNvPr>
          <p:cNvSpPr>
            <a:spLocks noChangeArrowheads="1"/>
          </p:cNvSpPr>
          <p:nvPr/>
        </p:nvSpPr>
        <p:spPr bwMode="auto">
          <a:xfrm>
            <a:off x="1817688" y="0"/>
            <a:ext cx="4678362" cy="1149350"/>
          </a:xfrm>
          <a:prstGeom prst="cloudCallout">
            <a:avLst>
              <a:gd name="adj1" fmla="val 19389"/>
              <a:gd name="adj2" fmla="val 100801"/>
            </a:avLst>
          </a:prstGeom>
          <a:solidFill>
            <a:srgbClr val="F8F8F8"/>
          </a:solidFill>
          <a:ln w="9525">
            <a:solidFill>
              <a:schemeClr val="tx1"/>
            </a:solidFill>
            <a:round/>
            <a:headEnd/>
            <a:tailEnd/>
          </a:ln>
        </p:spPr>
        <p:txBody>
          <a:bodyPr/>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defRPr>
            </a:lvl3pPr>
            <a:lvl4pPr marL="1600200" indent="-228600">
              <a:spcBef>
                <a:spcPct val="35000"/>
              </a:spcBef>
              <a:buClr>
                <a:schemeClr val="hlink"/>
              </a:buClr>
              <a:buSzPct val="75000"/>
              <a:buChar char="–"/>
              <a:defRPr kumimoji="1" sz="2000">
                <a:solidFill>
                  <a:schemeClr val="tx1"/>
                </a:solidFill>
                <a:latin typeface="Helvetica" pitchFamily="2" charset="0"/>
              </a:defRPr>
            </a:lvl4pPr>
            <a:lvl5pPr marL="2057400" indent="-228600">
              <a:spcBef>
                <a:spcPct val="35000"/>
              </a:spcBef>
              <a:buClr>
                <a:srgbClr val="FF0066"/>
              </a:buClr>
              <a:buSzPct val="75000"/>
              <a:buChar char="»"/>
              <a:defRPr kumimoji="1" sz="2000">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9pPr>
          </a:lstStyle>
          <a:p>
            <a:pPr algn="ctr">
              <a:spcBef>
                <a:spcPct val="0"/>
              </a:spcBef>
              <a:buClrTx/>
              <a:buSzTx/>
              <a:buFontTx/>
              <a:buNone/>
            </a:pPr>
            <a:r>
              <a:rPr kumimoji="0" lang="zh-CN" altLang="en-US" sz="1800" b="1">
                <a:solidFill>
                  <a:srgbClr val="000000"/>
                </a:solidFill>
                <a:latin typeface="Verdana" panose="020B0604030504040204" pitchFamily="34" charset="0"/>
                <a:ea typeface="宋体" panose="02010600030101010101" pitchFamily="2" charset="-122"/>
              </a:rPr>
              <a:t>执行输入输出系统调用，</a:t>
            </a:r>
            <a:r>
              <a:rPr kumimoji="0" lang="en-US" altLang="zh-CN" sz="1800" b="1">
                <a:solidFill>
                  <a:srgbClr val="000000"/>
                </a:solidFill>
                <a:latin typeface="Verdana" panose="020B0604030504040204" pitchFamily="34" charset="0"/>
                <a:ea typeface="宋体" panose="02010600030101010101" pitchFamily="2" charset="-122"/>
              </a:rPr>
              <a:t>I/O</a:t>
            </a:r>
            <a:r>
              <a:rPr kumimoji="0" lang="zh-CN" altLang="en-US" sz="1800" b="1">
                <a:solidFill>
                  <a:srgbClr val="000000"/>
                </a:solidFill>
                <a:latin typeface="Verdana" panose="020B0604030504040204" pitchFamily="34" charset="0"/>
                <a:ea typeface="宋体" panose="02010600030101010101" pitchFamily="2" charset="-122"/>
              </a:rPr>
              <a:t>数据格式化</a:t>
            </a:r>
            <a:r>
              <a:rPr kumimoji="0" lang="en-US" altLang="zh-CN" sz="1800" b="1">
                <a:solidFill>
                  <a:srgbClr val="000000"/>
                </a:solidFill>
                <a:latin typeface="Verdana" panose="020B0604030504040204" pitchFamily="34" charset="0"/>
                <a:ea typeface="宋体" panose="02010600030101010101" pitchFamily="2" charset="-122"/>
              </a:rPr>
              <a:t>,</a:t>
            </a:r>
            <a:r>
              <a:rPr kumimoji="0" lang="zh-CN" altLang="en-US" sz="1800" b="1">
                <a:solidFill>
                  <a:srgbClr val="000000"/>
                </a:solidFill>
                <a:latin typeface="Verdana" panose="020B0604030504040204" pitchFamily="34" charset="0"/>
                <a:ea typeface="宋体" panose="02010600030101010101" pitchFamily="2" charset="-122"/>
              </a:rPr>
              <a:t>为</a:t>
            </a:r>
            <a:r>
              <a:rPr kumimoji="0" lang="en-US" altLang="zh-CN" sz="1800" b="1">
                <a:solidFill>
                  <a:srgbClr val="000000"/>
                </a:solidFill>
                <a:latin typeface="Verdana" panose="020B0604030504040204" pitchFamily="34" charset="0"/>
                <a:ea typeface="宋体" panose="02010600030101010101" pitchFamily="2" charset="-122"/>
              </a:rPr>
              <a:t>Spooling</a:t>
            </a:r>
            <a:r>
              <a:rPr kumimoji="0" lang="zh-CN" altLang="en-US" sz="1800" b="1">
                <a:solidFill>
                  <a:srgbClr val="000000"/>
                </a:solidFill>
                <a:latin typeface="Verdana" panose="020B0604030504040204" pitchFamily="34" charset="0"/>
                <a:ea typeface="宋体" panose="02010600030101010101" pitchFamily="2" charset="-122"/>
              </a:rPr>
              <a:t>输入输出做准备</a:t>
            </a:r>
          </a:p>
        </p:txBody>
      </p:sp>
      <p:sp>
        <p:nvSpPr>
          <p:cNvPr id="129029" name="AutoShape 9">
            <a:extLst>
              <a:ext uri="{FF2B5EF4-FFF2-40B4-BE49-F238E27FC236}">
                <a16:creationId xmlns:a16="http://schemas.microsoft.com/office/drawing/2014/main" id="{325E37DD-016F-8346-8749-3E21192F4E5A}"/>
              </a:ext>
            </a:extLst>
          </p:cNvPr>
          <p:cNvSpPr>
            <a:spLocks noChangeArrowheads="1"/>
          </p:cNvSpPr>
          <p:nvPr/>
        </p:nvSpPr>
        <p:spPr bwMode="auto">
          <a:xfrm>
            <a:off x="0" y="744538"/>
            <a:ext cx="2063750" cy="3238500"/>
          </a:xfrm>
          <a:prstGeom prst="cloudCallout">
            <a:avLst>
              <a:gd name="adj1" fmla="val 81139"/>
              <a:gd name="adj2" fmla="val 630"/>
            </a:avLst>
          </a:prstGeom>
          <a:solidFill>
            <a:srgbClr val="FFFFCC"/>
          </a:solidFill>
          <a:ln w="9525">
            <a:solidFill>
              <a:schemeClr val="tx1"/>
            </a:solidFill>
            <a:round/>
            <a:headEnd/>
            <a:tailEnd/>
          </a:ln>
        </p:spPr>
        <p:txBody>
          <a:bodyPr/>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defRPr>
            </a:lvl3pPr>
            <a:lvl4pPr marL="1600200" indent="-228600">
              <a:spcBef>
                <a:spcPct val="35000"/>
              </a:spcBef>
              <a:buClr>
                <a:schemeClr val="hlink"/>
              </a:buClr>
              <a:buSzPct val="75000"/>
              <a:buChar char="–"/>
              <a:defRPr kumimoji="1" sz="2000">
                <a:solidFill>
                  <a:schemeClr val="tx1"/>
                </a:solidFill>
                <a:latin typeface="Helvetica" pitchFamily="2" charset="0"/>
              </a:defRPr>
            </a:lvl4pPr>
            <a:lvl5pPr marL="2057400" indent="-228600">
              <a:spcBef>
                <a:spcPct val="35000"/>
              </a:spcBef>
              <a:buClr>
                <a:srgbClr val="FF0066"/>
              </a:buClr>
              <a:buSzPct val="75000"/>
              <a:buChar char="»"/>
              <a:defRPr kumimoji="1" sz="2000">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9pPr>
          </a:lstStyle>
          <a:p>
            <a:pPr algn="ctr">
              <a:spcBef>
                <a:spcPct val="0"/>
              </a:spcBef>
              <a:buClrTx/>
              <a:buSzTx/>
              <a:buFontTx/>
              <a:buNone/>
            </a:pPr>
            <a:r>
              <a:rPr kumimoji="0" lang="zh-CN" altLang="en-US" sz="1800" b="1" dirty="0">
                <a:solidFill>
                  <a:srgbClr val="C00000"/>
                </a:solidFill>
                <a:latin typeface="Verdana" panose="020B0604030504040204" pitchFamily="34" charset="0"/>
                <a:ea typeface="宋体" panose="02010600030101010101" pitchFamily="2" charset="-122"/>
              </a:rPr>
              <a:t>独立于设备的软件实现</a:t>
            </a:r>
            <a:r>
              <a:rPr kumimoji="0" lang="zh-CN" altLang="en-US" sz="1800" b="1" dirty="0">
                <a:solidFill>
                  <a:srgbClr val="000000"/>
                </a:solidFill>
                <a:latin typeface="Verdana" panose="020B0604030504040204" pitchFamily="34" charset="0"/>
                <a:ea typeface="宋体" panose="02010600030101010101" pitchFamily="2" charset="-122"/>
              </a:rPr>
              <a:t>：设备命名、设备保护、缓冲技术、设备分配与释放</a:t>
            </a:r>
          </a:p>
        </p:txBody>
      </p:sp>
      <p:sp>
        <p:nvSpPr>
          <p:cNvPr id="129030" name="AutoShape 10">
            <a:extLst>
              <a:ext uri="{FF2B5EF4-FFF2-40B4-BE49-F238E27FC236}">
                <a16:creationId xmlns:a16="http://schemas.microsoft.com/office/drawing/2014/main" id="{FB970902-08E0-3E46-91E3-513C8D1E5AE5}"/>
              </a:ext>
            </a:extLst>
          </p:cNvPr>
          <p:cNvSpPr>
            <a:spLocks noChangeArrowheads="1"/>
          </p:cNvSpPr>
          <p:nvPr/>
        </p:nvSpPr>
        <p:spPr bwMode="auto">
          <a:xfrm>
            <a:off x="6818313" y="1777015"/>
            <a:ext cx="2325687" cy="1956457"/>
          </a:xfrm>
          <a:prstGeom prst="cloudCallout">
            <a:avLst>
              <a:gd name="adj1" fmla="val -114708"/>
              <a:gd name="adj2" fmla="val 19759"/>
            </a:avLst>
          </a:prstGeom>
          <a:solidFill>
            <a:srgbClr val="FFFFCC"/>
          </a:solidFill>
          <a:ln w="9525">
            <a:solidFill>
              <a:schemeClr val="tx1"/>
            </a:solidFill>
            <a:round/>
            <a:headEnd/>
            <a:tailEnd/>
          </a:ln>
        </p:spPr>
        <p:txBody>
          <a:bodyPr/>
          <a:lstStyle>
            <a:lvl1pPr>
              <a:spcBef>
                <a:spcPct val="35000"/>
              </a:spcBef>
              <a:buClr>
                <a:srgbClr val="993300"/>
              </a:buClr>
              <a:buSzPct val="90000"/>
              <a:buFont typeface="Monotype Sorts" pitchFamily="2" charset="2"/>
              <a:buChar char="n"/>
              <a:defRPr kumimoji="1" sz="3200">
                <a:solidFill>
                  <a:schemeClr val="tx1"/>
                </a:solidFill>
                <a:latin typeface="Helvetica" pitchFamily="2"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itchFamily="2" charset="0"/>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defRPr>
            </a:lvl3pPr>
            <a:lvl4pPr marL="1600200" indent="-228600">
              <a:spcBef>
                <a:spcPct val="35000"/>
              </a:spcBef>
              <a:buClr>
                <a:schemeClr val="hlink"/>
              </a:buClr>
              <a:buSzPct val="75000"/>
              <a:buChar char="–"/>
              <a:defRPr kumimoji="1" sz="2000">
                <a:solidFill>
                  <a:schemeClr val="tx1"/>
                </a:solidFill>
                <a:latin typeface="Helvetica" pitchFamily="2" charset="0"/>
              </a:defRPr>
            </a:lvl4pPr>
            <a:lvl5pPr marL="2057400" indent="-228600">
              <a:spcBef>
                <a:spcPct val="35000"/>
              </a:spcBef>
              <a:buClr>
                <a:srgbClr val="FF0066"/>
              </a:buClr>
              <a:buSzPct val="75000"/>
              <a:buChar char="»"/>
              <a:defRPr kumimoji="1" sz="2000">
                <a:solidFill>
                  <a:schemeClr val="tx1"/>
                </a:solidFill>
                <a:latin typeface="Helvetica" pitchFamily="2"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2" charset="0"/>
              </a:defRPr>
            </a:lvl9pPr>
          </a:lstStyle>
          <a:p>
            <a:pPr algn="ctr">
              <a:lnSpc>
                <a:spcPct val="90000"/>
              </a:lnSpc>
              <a:spcBef>
                <a:spcPct val="50000"/>
              </a:spcBef>
              <a:buClrTx/>
              <a:buSzTx/>
              <a:buFontTx/>
              <a:buNone/>
            </a:pPr>
            <a:r>
              <a:rPr kumimoji="0" lang="zh-CN" altLang="en-US" sz="2000" b="1" dirty="0">
                <a:solidFill>
                  <a:srgbClr val="000000"/>
                </a:solidFill>
                <a:latin typeface="Verdana" panose="020B0604030504040204" pitchFamily="34" charset="0"/>
                <a:ea typeface="宋体" panose="02010600030101010101" pitchFamily="2" charset="-122"/>
              </a:rPr>
              <a:t>设置设备寄存器、检查设备的执行状态</a:t>
            </a:r>
          </a:p>
          <a:p>
            <a:pPr algn="ctr">
              <a:spcBef>
                <a:spcPct val="0"/>
              </a:spcBef>
              <a:buClrTx/>
              <a:buSzTx/>
              <a:buFontTx/>
              <a:buNone/>
            </a:pPr>
            <a:endParaRPr kumimoji="0" lang="zh-CN" altLang="en-US" sz="2000" dirty="0">
              <a:latin typeface="Verdana" panose="020B0604030504040204" pitchFamily="34" charset="0"/>
              <a:ea typeface="宋体" panose="02010600030101010101" pitchFamily="2" charset="-122"/>
            </a:endParaRPr>
          </a:p>
        </p:txBody>
      </p:sp>
      <p:sp>
        <p:nvSpPr>
          <p:cNvPr id="8" name="框架 7">
            <a:extLst>
              <a:ext uri="{FF2B5EF4-FFF2-40B4-BE49-F238E27FC236}">
                <a16:creationId xmlns:a16="http://schemas.microsoft.com/office/drawing/2014/main" id="{D2DFACAB-CAE9-4D4D-BDEF-34B517F9E623}"/>
              </a:ext>
            </a:extLst>
          </p:cNvPr>
          <p:cNvSpPr/>
          <p:nvPr/>
        </p:nvSpPr>
        <p:spPr bwMode="auto">
          <a:xfrm>
            <a:off x="2620963" y="3411538"/>
            <a:ext cx="3071812" cy="758825"/>
          </a:xfrm>
          <a:prstGeom prst="frame">
            <a:avLst/>
          </a:prstGeom>
          <a:solidFill>
            <a:srgbClr val="C00000"/>
          </a:solidFill>
          <a:ln w="9525" cap="flat" cmpd="sng" algn="ctr">
            <a:solidFill>
              <a:schemeClr val="tx1"/>
            </a:solidFill>
            <a:prstDash val="solid"/>
            <a:round/>
            <a:headEnd type="none" w="med" len="med"/>
            <a:tailEnd type="none" w="med" len="med"/>
          </a:ln>
          <a:effectLst/>
        </p:spPr>
        <p:txBody>
          <a:bodyPr wrap="none"/>
          <a:lstStyle/>
          <a:p>
            <a:pPr>
              <a:defRPr/>
            </a:pPr>
            <a:endParaRPr lang="zh-CN" altLang="en-US"/>
          </a:p>
        </p:txBody>
      </p:sp>
    </p:spTree>
    <p:extLst>
      <p:ext uri="{BB962C8B-B14F-4D97-AF65-F5344CB8AC3E}">
        <p14:creationId xmlns:p14="http://schemas.microsoft.com/office/powerpoint/2010/main" val="31181320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a16="http://schemas.microsoft.com/office/drawing/2014/main" id="{01B69B2B-9879-FA48-B01A-565DCD6BD70A}"/>
              </a:ext>
            </a:extLst>
          </p:cNvPr>
          <p:cNvSpPr>
            <a:spLocks noGrp="1" noChangeArrowheads="1"/>
          </p:cNvSpPr>
          <p:nvPr>
            <p:ph type="title"/>
          </p:nvPr>
        </p:nvSpPr>
        <p:spPr/>
        <p:txBody>
          <a:bodyPr/>
          <a:lstStyle/>
          <a:p>
            <a:pPr eaLnBrk="1" hangingPunct="1"/>
            <a:r>
              <a:rPr lang="en-US" altLang="zh-CN"/>
              <a:t>Review</a:t>
            </a:r>
          </a:p>
        </p:txBody>
      </p:sp>
      <p:sp>
        <p:nvSpPr>
          <p:cNvPr id="70658" name="Rectangle 1027">
            <a:extLst>
              <a:ext uri="{FF2B5EF4-FFF2-40B4-BE49-F238E27FC236}">
                <a16:creationId xmlns:a16="http://schemas.microsoft.com/office/drawing/2014/main" id="{08C8B621-DA07-B24D-9180-296B4E19C025}"/>
              </a:ext>
            </a:extLst>
          </p:cNvPr>
          <p:cNvSpPr>
            <a:spLocks noGrp="1" noChangeArrowheads="1"/>
          </p:cNvSpPr>
          <p:nvPr>
            <p:ph type="body" idx="1"/>
          </p:nvPr>
        </p:nvSpPr>
        <p:spPr>
          <a:xfrm>
            <a:off x="457200" y="1006475"/>
            <a:ext cx="8686800" cy="5057775"/>
          </a:xfrm>
        </p:spPr>
        <p:txBody>
          <a:bodyPr/>
          <a:lstStyle/>
          <a:p>
            <a:pPr>
              <a:defRPr/>
            </a:pPr>
            <a:r>
              <a:rPr lang="zh-CN" altLang="en-US" dirty="0">
                <a:latin typeface="Heiti SC Medium" pitchFamily="2" charset="-128"/>
                <a:ea typeface="Heiti SC Medium" pitchFamily="2" charset="-128"/>
              </a:rPr>
              <a:t>逻辑地址，物理地址</a:t>
            </a:r>
            <a:endParaRPr lang="en-US" altLang="zh-CN" dirty="0">
              <a:latin typeface="Heiti SC Medium" pitchFamily="2" charset="-128"/>
              <a:ea typeface="Heiti SC Medium" pitchFamily="2" charset="-128"/>
            </a:endParaRPr>
          </a:p>
          <a:p>
            <a:pPr lvl="1">
              <a:defRPr/>
            </a:pPr>
            <a:r>
              <a:rPr lang="zh-CN" altLang="en-US" sz="1800" dirty="0">
                <a:latin typeface="Heiti SC Medium" pitchFamily="2" charset="-128"/>
                <a:ea typeface="Heiti SC Medium" pitchFamily="2" charset="-128"/>
              </a:rPr>
              <a:t>逻辑地址：</a:t>
            </a:r>
            <a:r>
              <a:rPr lang="en-US" altLang="zh-CN" sz="1800" dirty="0">
                <a:latin typeface="Heiti SC Medium" pitchFamily="2" charset="-128"/>
                <a:ea typeface="Heiti SC Medium" pitchFamily="2" charset="-128"/>
              </a:rPr>
              <a:t>CPU</a:t>
            </a:r>
            <a:r>
              <a:rPr lang="zh-CN" altLang="en-US" sz="1800" dirty="0">
                <a:latin typeface="Heiti SC Medium" pitchFamily="2" charset="-128"/>
                <a:ea typeface="Heiti SC Medium" pitchFamily="2" charset="-128"/>
              </a:rPr>
              <a:t>执行程序看到的地址</a:t>
            </a:r>
            <a:endParaRPr lang="en-US" altLang="zh-CN" sz="1800" dirty="0">
              <a:latin typeface="Heiti SC Medium" pitchFamily="2" charset="-128"/>
              <a:ea typeface="Heiti SC Medium" pitchFamily="2" charset="-128"/>
            </a:endParaRPr>
          </a:p>
          <a:p>
            <a:pPr lvl="1">
              <a:defRPr/>
            </a:pPr>
            <a:r>
              <a:rPr lang="zh-CN" altLang="en-US" sz="1800" dirty="0">
                <a:latin typeface="Heiti SC Medium" pitchFamily="2" charset="-128"/>
                <a:ea typeface="Heiti SC Medium" pitchFamily="2" charset="-128"/>
              </a:rPr>
              <a:t>物理地址：内存地址（内存是字节寻址）</a:t>
            </a:r>
            <a:endParaRPr lang="en-US" altLang="zh-CN" dirty="0">
              <a:latin typeface="Heiti SC Medium" pitchFamily="2" charset="-128"/>
              <a:ea typeface="Heiti SC Medium" pitchFamily="2" charset="-128"/>
            </a:endParaRPr>
          </a:p>
          <a:p>
            <a:pPr>
              <a:defRPr/>
            </a:pPr>
            <a:r>
              <a:rPr lang="zh-CN" altLang="en-US" dirty="0">
                <a:latin typeface="Heiti SC Medium" pitchFamily="2" charset="-128"/>
                <a:ea typeface="Heiti SC Medium" pitchFamily="2" charset="-128"/>
              </a:rPr>
              <a:t>地址绑定</a:t>
            </a:r>
            <a:endParaRPr lang="en-US" altLang="zh-CN" dirty="0">
              <a:latin typeface="Heiti SC Medium" pitchFamily="2" charset="-128"/>
              <a:ea typeface="Heiti SC Medium" pitchFamily="2" charset="-128"/>
            </a:endParaRPr>
          </a:p>
          <a:p>
            <a:pPr lvl="1">
              <a:defRPr/>
            </a:pPr>
            <a:r>
              <a:rPr lang="zh-CN" altLang="en-US" sz="1800" dirty="0">
                <a:latin typeface="Heiti SC Medium" pitchFamily="2" charset="-128"/>
                <a:ea typeface="Heiti SC Medium" pitchFamily="2" charset="-128"/>
              </a:rPr>
              <a:t>编译时，加载时，执行时</a:t>
            </a:r>
            <a:endParaRPr lang="en-US" altLang="zh-CN" sz="1800" dirty="0">
              <a:latin typeface="Heiti SC Medium" pitchFamily="2" charset="-128"/>
              <a:ea typeface="Heiti SC Medium" pitchFamily="2" charset="-128"/>
            </a:endParaRPr>
          </a:p>
          <a:p>
            <a:pPr lvl="1">
              <a:defRPr/>
            </a:pPr>
            <a:r>
              <a:rPr lang="zh-CN" altLang="en-US" sz="1800" dirty="0">
                <a:latin typeface="Heiti SC Medium" pitchFamily="2" charset="-128"/>
                <a:ea typeface="Heiti SC Medium" pitchFamily="2" charset="-128"/>
              </a:rPr>
              <a:t>动态地址重定位（</a:t>
            </a:r>
            <a:r>
              <a:rPr lang="en-US" altLang="zh-CN" sz="1800" dirty="0">
                <a:latin typeface="Heiti SC Medium" pitchFamily="2" charset="-128"/>
                <a:ea typeface="Heiti SC Medium" pitchFamily="2" charset="-128"/>
              </a:rPr>
              <a:t>Relocation</a:t>
            </a:r>
            <a:r>
              <a:rPr lang="zh-CN" altLang="en-US" sz="1800" dirty="0">
                <a:latin typeface="Heiti SC Medium" pitchFamily="2" charset="-128"/>
                <a:ea typeface="Heiti SC Medium" pitchFamily="2" charset="-128"/>
              </a:rPr>
              <a:t>）</a:t>
            </a:r>
            <a:endParaRPr lang="en-US" altLang="zh-CN" sz="1800" dirty="0">
              <a:latin typeface="Heiti SC Medium" pitchFamily="2" charset="-128"/>
              <a:ea typeface="Heiti SC Medium" pitchFamily="2" charset="-128"/>
            </a:endParaRPr>
          </a:p>
          <a:p>
            <a:pPr lvl="2">
              <a:defRPr/>
            </a:pPr>
            <a:r>
              <a:rPr lang="en-US" altLang="zh-CN" sz="1800" dirty="0">
                <a:latin typeface="Heiti SC Medium" pitchFamily="2" charset="-128"/>
                <a:ea typeface="Heiti SC Medium" pitchFamily="2" charset="-128"/>
              </a:rPr>
              <a:t>MMU</a:t>
            </a:r>
            <a:r>
              <a:rPr lang="zh-CN" altLang="en-US" sz="1800" dirty="0">
                <a:latin typeface="Heiti SC Medium" pitchFamily="2" charset="-128"/>
                <a:ea typeface="Heiti SC Medium" pitchFamily="2" charset="-128"/>
              </a:rPr>
              <a:t> 内存管理单元（</a:t>
            </a:r>
            <a:r>
              <a:rPr lang="en-US" altLang="zh-CN" sz="1800" dirty="0">
                <a:latin typeface="Heiti SC Medium" pitchFamily="2" charset="-128"/>
                <a:ea typeface="Heiti SC Medium" pitchFamily="2" charset="-128"/>
              </a:rPr>
              <a:t>CPU</a:t>
            </a:r>
            <a:r>
              <a:rPr lang="zh-CN" altLang="en-US" sz="1800" dirty="0">
                <a:latin typeface="Heiti SC Medium" pitchFamily="2" charset="-128"/>
                <a:ea typeface="Heiti SC Medium" pitchFamily="2" charset="-128"/>
              </a:rPr>
              <a:t>内）</a:t>
            </a:r>
            <a:endParaRPr lang="en-US" altLang="zh-CN" sz="1800" dirty="0">
              <a:latin typeface="Heiti SC Medium" pitchFamily="2" charset="-128"/>
              <a:ea typeface="Heiti SC Medium" pitchFamily="2" charset="-128"/>
            </a:endParaRPr>
          </a:p>
          <a:p>
            <a:pPr>
              <a:defRPr/>
            </a:pPr>
            <a:r>
              <a:rPr lang="zh-CN" altLang="en-US" dirty="0">
                <a:latin typeface="Heiti SC Medium" pitchFamily="2" charset="-128"/>
                <a:ea typeface="Heiti SC Medium" pitchFamily="2" charset="-128"/>
              </a:rPr>
              <a:t>连续内存分配 </a:t>
            </a:r>
            <a:r>
              <a:rPr lang="en-US" altLang="zh-CN" dirty="0"/>
              <a:t>Contiguous Allocation</a:t>
            </a:r>
            <a:endParaRPr lang="en-US" altLang="zh-CN"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固定分区（内碎片</a:t>
            </a:r>
            <a:r>
              <a:rPr lang="en-US" altLang="zh-CN" sz="2000" dirty="0">
                <a:latin typeface="Heiti SC Medium" pitchFamily="2" charset="-128"/>
                <a:ea typeface="Heiti SC Medium" pitchFamily="2" charset="-128"/>
              </a:rPr>
              <a:t>, Internal</a:t>
            </a:r>
            <a:r>
              <a:rPr lang="zh-CN" altLang="en-US" sz="2000" dirty="0">
                <a:latin typeface="Heiti SC Medium" pitchFamily="2" charset="-128"/>
                <a:ea typeface="Heiti SC Medium" pitchFamily="2" charset="-128"/>
              </a:rPr>
              <a:t> </a:t>
            </a:r>
            <a:r>
              <a:rPr lang="en-US" altLang="zh-CN" sz="2000" dirty="0">
                <a:latin typeface="Heiti SC Medium" pitchFamily="2" charset="-128"/>
                <a:ea typeface="Heiti SC Medium" pitchFamily="2" charset="-128"/>
              </a:rPr>
              <a:t>Fragmentation </a:t>
            </a:r>
            <a:r>
              <a:rPr lang="zh-CN" altLang="en-US" sz="2000" dirty="0">
                <a:latin typeface="Heiti SC Medium" pitchFamily="2" charset="-128"/>
                <a:ea typeface="Heiti SC Medium" pitchFamily="2" charset="-128"/>
              </a:rPr>
              <a:t>）</a:t>
            </a:r>
            <a:endParaRPr lang="en-US" altLang="zh-CN" sz="2000"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可变分区（外碎片</a:t>
            </a:r>
            <a:r>
              <a:rPr lang="en-US" altLang="zh-CN" sz="2000" dirty="0">
                <a:latin typeface="Heiti SC Medium" pitchFamily="2" charset="-128"/>
                <a:ea typeface="Heiti SC Medium" pitchFamily="2" charset="-128"/>
              </a:rPr>
              <a:t>, External</a:t>
            </a:r>
            <a:r>
              <a:rPr lang="zh-CN" altLang="en-US" sz="2000" dirty="0">
                <a:latin typeface="Heiti SC Medium" pitchFamily="2" charset="-128"/>
                <a:ea typeface="Heiti SC Medium" pitchFamily="2" charset="-128"/>
              </a:rPr>
              <a:t> </a:t>
            </a:r>
            <a:r>
              <a:rPr lang="en-US" altLang="zh-CN" sz="2000" dirty="0">
                <a:latin typeface="Heiti SC Medium" pitchFamily="2" charset="-128"/>
                <a:ea typeface="Heiti SC Medium" pitchFamily="2" charset="-128"/>
              </a:rPr>
              <a:t>Fragmentation</a:t>
            </a:r>
            <a:r>
              <a:rPr lang="zh-CN" altLang="en-US" sz="2000" dirty="0">
                <a:latin typeface="Heiti SC Medium" pitchFamily="2" charset="-128"/>
                <a:ea typeface="Heiti SC Medium" pitchFamily="2" charset="-128"/>
              </a:rPr>
              <a:t>）</a:t>
            </a:r>
            <a:endParaRPr lang="en-US" altLang="zh-CN" sz="2000" dirty="0">
              <a:latin typeface="Heiti SC Medium" pitchFamily="2" charset="-128"/>
              <a:ea typeface="Heiti SC Medium" pitchFamily="2" charset="-128"/>
            </a:endParaRPr>
          </a:p>
          <a:p>
            <a:pPr lvl="2">
              <a:defRPr/>
            </a:pPr>
            <a:r>
              <a:rPr lang="zh-CN" altLang="en-US" sz="2000" dirty="0">
                <a:latin typeface="Heiti SC Medium" pitchFamily="2" charset="-128"/>
                <a:ea typeface="Heiti SC Medium" pitchFamily="2" charset="-128"/>
              </a:rPr>
              <a:t>动态存储分配</a:t>
            </a:r>
            <a:r>
              <a:rPr lang="en-US" altLang="zh-CN" sz="2000" dirty="0">
                <a:latin typeface="Heiti SC Medium" pitchFamily="2" charset="-128"/>
                <a:ea typeface="Heiti SC Medium" pitchFamily="2" charset="-128"/>
              </a:rPr>
              <a:t>: </a:t>
            </a:r>
            <a:r>
              <a:rPr lang="zh-CN" altLang="en-US" sz="2000" u="sng" dirty="0">
                <a:latin typeface="Heiti SC Medium" pitchFamily="2" charset="-128"/>
                <a:ea typeface="Heiti SC Medium" pitchFamily="2" charset="-128"/>
              </a:rPr>
              <a:t>首次适应</a:t>
            </a:r>
            <a:r>
              <a:rPr lang="en-US" altLang="zh-CN" sz="2000" u="sng" dirty="0">
                <a:latin typeface="Heiti SC Medium" pitchFamily="2" charset="-128"/>
                <a:ea typeface="Heiti SC Medium" pitchFamily="2" charset="-128"/>
              </a:rPr>
              <a:t>, </a:t>
            </a:r>
            <a:r>
              <a:rPr lang="zh-CN" altLang="en-US" sz="2000" dirty="0">
                <a:latin typeface="Heiti SC Medium" pitchFamily="2" charset="-128"/>
                <a:ea typeface="Heiti SC Medium" pitchFamily="2" charset="-128"/>
              </a:rPr>
              <a:t>下次适应</a:t>
            </a:r>
            <a:r>
              <a:rPr lang="en-US" altLang="zh-CN" sz="2000" dirty="0">
                <a:latin typeface="Heiti SC Medium" pitchFamily="2" charset="-128"/>
                <a:ea typeface="Heiti SC Medium" pitchFamily="2" charset="-128"/>
              </a:rPr>
              <a:t>, </a:t>
            </a:r>
            <a:r>
              <a:rPr lang="zh-CN" altLang="en-US" sz="2000" u="sng" dirty="0">
                <a:latin typeface="Heiti SC Medium" pitchFamily="2" charset="-128"/>
                <a:ea typeface="Heiti SC Medium" pitchFamily="2" charset="-128"/>
              </a:rPr>
              <a:t>最佳适应</a:t>
            </a:r>
            <a:r>
              <a:rPr lang="en-US" altLang="zh-CN" sz="2000" u="sng" dirty="0">
                <a:latin typeface="Heiti SC Medium" pitchFamily="2" charset="-128"/>
                <a:ea typeface="Heiti SC Medium" pitchFamily="2" charset="-128"/>
              </a:rPr>
              <a:t>, </a:t>
            </a:r>
            <a:r>
              <a:rPr lang="zh-CN" altLang="en-US" sz="2000" dirty="0">
                <a:latin typeface="Heiti SC Medium" pitchFamily="2" charset="-128"/>
                <a:ea typeface="Heiti SC Medium" pitchFamily="2" charset="-128"/>
              </a:rPr>
              <a:t>最差适应</a:t>
            </a:r>
            <a:endParaRPr lang="en-US" altLang="zh-CN" sz="2000" dirty="0">
              <a:latin typeface="Heiti SC Medium" pitchFamily="2" charset="-128"/>
              <a:ea typeface="Heiti SC Medium" pitchFamily="2" charset="-128"/>
            </a:endParaRPr>
          </a:p>
          <a:p>
            <a:pPr lvl="2">
              <a:defRPr/>
            </a:pPr>
            <a:r>
              <a:rPr lang="zh-CN" altLang="en-US" sz="2000" dirty="0">
                <a:latin typeface="Heiti SC Medium" pitchFamily="2" charset="-128"/>
                <a:ea typeface="Heiti SC Medium" pitchFamily="2" charset="-128"/>
              </a:rPr>
              <a:t>紧缩 </a:t>
            </a:r>
            <a:r>
              <a:rPr lang="en" altLang="zh-CN" sz="2000" dirty="0">
                <a:latin typeface="Heiti SC Medium" pitchFamily="2" charset="-128"/>
                <a:ea typeface="Heiti SC Medium" pitchFamily="2" charset="-128"/>
              </a:rPr>
              <a:t>Compaction</a:t>
            </a:r>
            <a:endParaRPr lang="en-US" altLang="zh-CN" sz="2000" dirty="0">
              <a:latin typeface="Heiti SC Medium" pitchFamily="2" charset="-128"/>
              <a:ea typeface="Heiti SC Medium" pitchFamily="2" charset="-128"/>
            </a:endParaRPr>
          </a:p>
          <a:p>
            <a:pPr marL="457200" lvl="1" indent="0">
              <a:buFont typeface="Monotype Sorts" pitchFamily="2" charset="2"/>
              <a:buNone/>
              <a:defRPr/>
            </a:pPr>
            <a:endParaRPr lang="en-US" altLang="zh-CN" sz="2000" dirty="0">
              <a:latin typeface="Heiti SC Medium" pitchFamily="2" charset="-128"/>
              <a:ea typeface="Heiti SC Medium" pitchFamily="2" charset="-128"/>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C9C9E53-7978-DB4D-AAFB-86A2BE44F508}"/>
              </a:ext>
            </a:extLst>
          </p:cNvPr>
          <p:cNvSpPr txBox="1">
            <a:spLocks noChangeArrowheads="1"/>
          </p:cNvSpPr>
          <p:nvPr/>
        </p:nvSpPr>
        <p:spPr>
          <a:xfrm>
            <a:off x="628650" y="1025271"/>
            <a:ext cx="8407400" cy="4592638"/>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n-lt"/>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altLang="zh-CN" kern="0" dirty="0">
                <a:ea typeface="宋体" panose="02010600030101010101" pitchFamily="2" charset="-122"/>
              </a:rPr>
              <a:t>Device Drivers</a:t>
            </a:r>
            <a:r>
              <a:rPr lang="zh-CN" altLang="en-US" kern="0" dirty="0">
                <a:ea typeface="宋体" panose="02010600030101010101" pitchFamily="2" charset="-122"/>
              </a:rPr>
              <a:t>：</a:t>
            </a:r>
            <a:r>
              <a:rPr lang="en-US" altLang="zh-CN" kern="0" dirty="0">
                <a:ea typeface="宋体" panose="02010600030101010101" pitchFamily="2" charset="-122"/>
              </a:rPr>
              <a:t>The software that talks to the controller</a:t>
            </a:r>
          </a:p>
          <a:p>
            <a:pPr lvl="1"/>
            <a:r>
              <a:rPr lang="zh-CN" altLang="en-US" sz="1800" kern="0" dirty="0">
                <a:latin typeface="Heiti SC Medium" pitchFamily="2" charset="-128"/>
                <a:ea typeface="Heiti SC Medium" pitchFamily="2" charset="-128"/>
              </a:rPr>
              <a:t>接收来自与设备无关的上层软件的抽象请求，并执行这个请求</a:t>
            </a:r>
            <a:endParaRPr lang="en-US" altLang="zh-CN" sz="1800" kern="0" dirty="0">
              <a:latin typeface="Heiti SC Medium" pitchFamily="2" charset="-128"/>
              <a:ea typeface="Heiti SC Medium" pitchFamily="2" charset="-128"/>
            </a:endParaRPr>
          </a:p>
          <a:p>
            <a:pPr lvl="1"/>
            <a:r>
              <a:rPr lang="zh-CN" altLang="en-US" sz="1800" kern="0" dirty="0">
                <a:latin typeface="Heiti SC Medium" pitchFamily="2" charset="-128"/>
                <a:ea typeface="Heiti SC Medium" pitchFamily="2" charset="-128"/>
              </a:rPr>
              <a:t>每个设备</a:t>
            </a:r>
            <a:r>
              <a:rPr lang="zh-CN" altLang="en-US" sz="1800" u="sng" kern="0" dirty="0">
                <a:latin typeface="Heiti SC Medium" pitchFamily="2" charset="-128"/>
                <a:ea typeface="Heiti SC Medium" pitchFamily="2" charset="-128"/>
              </a:rPr>
              <a:t>控制器</a:t>
            </a:r>
            <a:r>
              <a:rPr lang="zh-CN" altLang="en-US" sz="1800" kern="0" dirty="0">
                <a:latin typeface="Heiti SC Medium" pitchFamily="2" charset="-128"/>
                <a:ea typeface="Heiti SC Medium" pitchFamily="2" charset="-128"/>
              </a:rPr>
              <a:t>都设有一个或多个设备</a:t>
            </a:r>
            <a:r>
              <a:rPr lang="zh-CN" altLang="en-US" sz="1800" u="sng" kern="0" dirty="0">
                <a:latin typeface="Heiti SC Medium" pitchFamily="2" charset="-128"/>
                <a:ea typeface="Heiti SC Medium" pitchFamily="2" charset="-128"/>
              </a:rPr>
              <a:t>寄存器</a:t>
            </a:r>
            <a:r>
              <a:rPr lang="zh-CN" altLang="en-US" sz="1800" kern="0" dirty="0">
                <a:latin typeface="Heiti SC Medium" pitchFamily="2" charset="-128"/>
                <a:ea typeface="Heiti SC Medium" pitchFamily="2" charset="-128"/>
              </a:rPr>
              <a:t>，用来存放向设备发送的命令和参数。设备驱动程序负责释放这些命令，并监督它们正确执行。即，</a:t>
            </a:r>
            <a:r>
              <a:rPr lang="zh-CN" altLang="en-US" sz="1800" kern="0" dirty="0">
                <a:solidFill>
                  <a:srgbClr val="C00000"/>
                </a:solidFill>
                <a:latin typeface="Heiti SC Medium" pitchFamily="2" charset="-128"/>
                <a:ea typeface="Heiti SC Medium" pitchFamily="2" charset="-128"/>
              </a:rPr>
              <a:t>设备驱动程序是处理或操作设备控制器的软件</a:t>
            </a:r>
            <a:r>
              <a:rPr lang="zh-CN" altLang="en-US" sz="1800" kern="0" dirty="0">
                <a:latin typeface="Heiti SC Medium" pitchFamily="2" charset="-128"/>
                <a:ea typeface="Heiti SC Medium" pitchFamily="2" charset="-128"/>
              </a:rPr>
              <a:t>。</a:t>
            </a:r>
            <a:endParaRPr lang="en-US" altLang="zh-CN" sz="1800" kern="0" dirty="0">
              <a:latin typeface="Heiti SC Medium" pitchFamily="2" charset="-128"/>
              <a:ea typeface="Heiti SC Medium" pitchFamily="2" charset="-128"/>
            </a:endParaRPr>
          </a:p>
          <a:p>
            <a:pPr lvl="1"/>
            <a:r>
              <a:rPr lang="zh-CN" altLang="en-US" sz="1800" kern="0" dirty="0">
                <a:latin typeface="Heiti SC Medium" pitchFamily="2" charset="-128"/>
                <a:ea typeface="Heiti SC Medium" pitchFamily="2" charset="-128"/>
              </a:rPr>
              <a:t>它们是内核中具有高特权的、</a:t>
            </a:r>
            <a:r>
              <a:rPr lang="zh-CN" altLang="en-US" sz="1800" kern="0" dirty="0">
                <a:solidFill>
                  <a:srgbClr val="C00000"/>
                </a:solidFill>
                <a:latin typeface="Heiti SC Medium" pitchFamily="2" charset="-128"/>
                <a:ea typeface="Heiti SC Medium" pitchFamily="2" charset="-128"/>
              </a:rPr>
              <a:t>驻留内存的底层硬件处理例程</a:t>
            </a:r>
            <a:r>
              <a:rPr lang="zh-CN" altLang="en-US" sz="1800" kern="0" dirty="0">
                <a:latin typeface="Heiti SC Medium" pitchFamily="2" charset="-128"/>
                <a:ea typeface="Heiti SC Medium" pitchFamily="2" charset="-128"/>
              </a:rPr>
              <a:t>。</a:t>
            </a:r>
            <a:endParaRPr lang="en-US" altLang="zh-CN" sz="1800" kern="0" dirty="0">
              <a:latin typeface="Heiti SC Medium" pitchFamily="2" charset="-128"/>
              <a:ea typeface="Heiti SC Medium" pitchFamily="2" charset="-128"/>
            </a:endParaRPr>
          </a:p>
          <a:p>
            <a:pPr marL="342900" lvl="1" indent="-342900">
              <a:buClr>
                <a:srgbClr val="993300"/>
              </a:buClr>
              <a:buSzPct val="90000"/>
              <a:buFont typeface="Monotype Sorts" pitchFamily="2" charset="2"/>
              <a:buChar char="n"/>
            </a:pPr>
            <a:r>
              <a:rPr lang="en-US" altLang="zh-CN" kern="0" dirty="0">
                <a:ea typeface="宋体" panose="02010600030101010101" pitchFamily="2" charset="-122"/>
              </a:rPr>
              <a:t>Device-Independent I/O Software</a:t>
            </a:r>
          </a:p>
          <a:p>
            <a:pPr lvl="1"/>
            <a:r>
              <a:rPr lang="en-US" altLang="zh-CN" sz="1800" kern="0" dirty="0">
                <a:latin typeface="+mn-ea"/>
                <a:ea typeface="+mn-ea"/>
              </a:rPr>
              <a:t>Uniform</a:t>
            </a:r>
            <a:r>
              <a:rPr lang="zh-CN" altLang="en-US" sz="1800" kern="0" dirty="0">
                <a:latin typeface="+mn-ea"/>
                <a:ea typeface="+mn-ea"/>
              </a:rPr>
              <a:t> </a:t>
            </a:r>
            <a:r>
              <a:rPr lang="en-US" altLang="zh-CN" sz="1800" kern="0" dirty="0">
                <a:latin typeface="+mn-ea"/>
                <a:ea typeface="+mn-ea"/>
              </a:rPr>
              <a:t>interfacing</a:t>
            </a:r>
            <a:r>
              <a:rPr lang="zh-CN" altLang="en-US" sz="1800" kern="0" dirty="0">
                <a:latin typeface="+mn-ea"/>
                <a:ea typeface="+mn-ea"/>
              </a:rPr>
              <a:t> </a:t>
            </a:r>
            <a:r>
              <a:rPr lang="en-US" altLang="zh-CN" sz="1800" kern="0" dirty="0">
                <a:latin typeface="+mn-ea"/>
                <a:ea typeface="+mn-ea"/>
              </a:rPr>
              <a:t>for</a:t>
            </a:r>
            <a:r>
              <a:rPr lang="zh-CN" altLang="en-US" sz="1800" kern="0" dirty="0">
                <a:latin typeface="+mn-ea"/>
                <a:ea typeface="+mn-ea"/>
              </a:rPr>
              <a:t> </a:t>
            </a:r>
            <a:r>
              <a:rPr lang="en-US" altLang="zh-CN" sz="1800" kern="0" dirty="0">
                <a:latin typeface="+mn-ea"/>
                <a:ea typeface="+mn-ea"/>
              </a:rPr>
              <a:t>device</a:t>
            </a:r>
            <a:r>
              <a:rPr lang="zh-CN" altLang="en-US" sz="1800" kern="0" dirty="0">
                <a:latin typeface="+mn-ea"/>
                <a:ea typeface="+mn-ea"/>
              </a:rPr>
              <a:t> </a:t>
            </a:r>
            <a:r>
              <a:rPr lang="en-US" altLang="zh-CN" sz="1800" kern="0" dirty="0">
                <a:latin typeface="+mn-ea"/>
                <a:ea typeface="+mn-ea"/>
              </a:rPr>
              <a:t>drivers</a:t>
            </a:r>
          </a:p>
          <a:p>
            <a:pPr lvl="1"/>
            <a:r>
              <a:rPr lang="en-US" altLang="zh-CN" sz="1800" kern="0" dirty="0">
                <a:latin typeface="+mn-ea"/>
                <a:ea typeface="+mn-ea"/>
              </a:rPr>
              <a:t>Buffering</a:t>
            </a:r>
          </a:p>
          <a:p>
            <a:pPr lvl="1"/>
            <a:r>
              <a:rPr lang="en-US" altLang="zh-CN" sz="1800" kern="0" dirty="0">
                <a:latin typeface="+mn-ea"/>
                <a:ea typeface="+mn-ea"/>
              </a:rPr>
              <a:t>Error</a:t>
            </a:r>
            <a:r>
              <a:rPr lang="zh-CN" altLang="en-US" sz="1800" kern="0" dirty="0">
                <a:latin typeface="+mn-ea"/>
                <a:ea typeface="+mn-ea"/>
              </a:rPr>
              <a:t> </a:t>
            </a:r>
            <a:r>
              <a:rPr lang="en-US" altLang="zh-CN" sz="1800" kern="0" dirty="0">
                <a:latin typeface="+mn-ea"/>
                <a:ea typeface="+mn-ea"/>
              </a:rPr>
              <a:t>reporting</a:t>
            </a:r>
          </a:p>
          <a:p>
            <a:pPr lvl="1"/>
            <a:r>
              <a:rPr lang="en-US" altLang="zh-CN" sz="1800" kern="0" dirty="0">
                <a:latin typeface="+mn-ea"/>
                <a:ea typeface="+mn-ea"/>
              </a:rPr>
              <a:t>Allocating</a:t>
            </a:r>
            <a:r>
              <a:rPr lang="zh-CN" altLang="en-US" sz="1800" kern="0" dirty="0">
                <a:latin typeface="+mn-ea"/>
                <a:ea typeface="+mn-ea"/>
              </a:rPr>
              <a:t> </a:t>
            </a:r>
            <a:r>
              <a:rPr lang="en-US" altLang="zh-CN" sz="1800" kern="0" dirty="0">
                <a:latin typeface="+mn-ea"/>
                <a:ea typeface="+mn-ea"/>
              </a:rPr>
              <a:t>and</a:t>
            </a:r>
            <a:r>
              <a:rPr lang="zh-CN" altLang="en-US" sz="1800" kern="0" dirty="0">
                <a:latin typeface="+mn-ea"/>
                <a:ea typeface="+mn-ea"/>
              </a:rPr>
              <a:t> </a:t>
            </a:r>
            <a:r>
              <a:rPr lang="en-US" altLang="zh-CN" sz="1800" kern="0" dirty="0">
                <a:latin typeface="+mn-ea"/>
                <a:ea typeface="+mn-ea"/>
              </a:rPr>
              <a:t>releasing</a:t>
            </a:r>
            <a:r>
              <a:rPr lang="zh-CN" altLang="en-US" sz="1800" kern="0" dirty="0">
                <a:latin typeface="+mn-ea"/>
                <a:ea typeface="+mn-ea"/>
              </a:rPr>
              <a:t> </a:t>
            </a:r>
            <a:r>
              <a:rPr lang="en-US" altLang="zh-CN" sz="1800" kern="0" dirty="0">
                <a:latin typeface="+mn-ea"/>
                <a:ea typeface="+mn-ea"/>
              </a:rPr>
              <a:t>dedicate</a:t>
            </a:r>
            <a:r>
              <a:rPr lang="zh-CN" altLang="en-US" sz="1800" kern="0" dirty="0">
                <a:latin typeface="+mn-ea"/>
                <a:ea typeface="+mn-ea"/>
              </a:rPr>
              <a:t> </a:t>
            </a:r>
            <a:r>
              <a:rPr lang="en-US" altLang="zh-CN" sz="1800" kern="0" dirty="0">
                <a:latin typeface="+mn-ea"/>
                <a:ea typeface="+mn-ea"/>
              </a:rPr>
              <a:t>device</a:t>
            </a:r>
          </a:p>
          <a:p>
            <a:pPr lvl="2"/>
            <a:r>
              <a:rPr lang="en-US" altLang="zh-CN" sz="1800" kern="0" dirty="0">
                <a:latin typeface="+mn-ea"/>
                <a:ea typeface="+mn-ea"/>
              </a:rPr>
              <a:t>LUT,</a:t>
            </a:r>
            <a:r>
              <a:rPr lang="zh-CN" altLang="en-US" sz="1800" kern="0" dirty="0">
                <a:latin typeface="+mn-ea"/>
                <a:ea typeface="+mn-ea"/>
              </a:rPr>
              <a:t> </a:t>
            </a:r>
            <a:r>
              <a:rPr lang="en-US" altLang="zh-CN" sz="1800" kern="0" dirty="0">
                <a:latin typeface="+mn-ea"/>
                <a:ea typeface="+mn-ea"/>
              </a:rPr>
              <a:t>SDT,</a:t>
            </a:r>
            <a:r>
              <a:rPr lang="zh-CN" altLang="en-US" sz="1800" kern="0" dirty="0">
                <a:latin typeface="+mn-ea"/>
                <a:ea typeface="+mn-ea"/>
              </a:rPr>
              <a:t> </a:t>
            </a:r>
            <a:r>
              <a:rPr lang="en-US" altLang="zh-CN" sz="1800" kern="0" dirty="0">
                <a:latin typeface="+mn-ea"/>
                <a:ea typeface="+mn-ea"/>
              </a:rPr>
              <a:t>DCT,</a:t>
            </a:r>
            <a:r>
              <a:rPr lang="zh-CN" altLang="en-US" sz="1800" kern="0" dirty="0">
                <a:latin typeface="+mn-ea"/>
                <a:ea typeface="+mn-ea"/>
              </a:rPr>
              <a:t> </a:t>
            </a:r>
            <a:r>
              <a:rPr lang="en-US" altLang="zh-CN" sz="1800" kern="0" dirty="0">
                <a:latin typeface="+mn-ea"/>
                <a:ea typeface="+mn-ea"/>
              </a:rPr>
              <a:t>COCT,</a:t>
            </a:r>
            <a:r>
              <a:rPr lang="zh-CN" altLang="en-US" sz="1800" kern="0" dirty="0">
                <a:latin typeface="+mn-ea"/>
                <a:ea typeface="+mn-ea"/>
              </a:rPr>
              <a:t> </a:t>
            </a:r>
            <a:r>
              <a:rPr lang="en-US" altLang="zh-CN" sz="1800" kern="0" dirty="0">
                <a:latin typeface="+mn-ea"/>
                <a:ea typeface="+mn-ea"/>
              </a:rPr>
              <a:t>CHCT</a:t>
            </a:r>
          </a:p>
          <a:p>
            <a:pPr marL="342900" lvl="1" indent="-342900">
              <a:buClr>
                <a:srgbClr val="993300"/>
              </a:buClr>
              <a:buSzPct val="90000"/>
              <a:buFont typeface="Monotype Sorts" pitchFamily="2" charset="2"/>
              <a:buChar char="n"/>
            </a:pPr>
            <a:r>
              <a:rPr lang="en-US" altLang="zh-CN" kern="0" dirty="0">
                <a:ea typeface="宋体" panose="02010600030101010101" pitchFamily="2" charset="-122"/>
              </a:rPr>
              <a:t>User-Space I/O Software</a:t>
            </a:r>
          </a:p>
          <a:p>
            <a:pPr lvl="1"/>
            <a:r>
              <a:rPr lang="en-US" altLang="zh-CN" sz="1800" kern="0" dirty="0">
                <a:latin typeface="+mn-ea"/>
                <a:ea typeface="+mn-ea"/>
              </a:rPr>
              <a:t>Format,</a:t>
            </a:r>
            <a:r>
              <a:rPr lang="zh-CN" altLang="en-US" sz="1800" kern="0" dirty="0">
                <a:latin typeface="+mn-ea"/>
                <a:ea typeface="+mn-ea"/>
              </a:rPr>
              <a:t> </a:t>
            </a:r>
            <a:r>
              <a:rPr lang="en-US" altLang="zh-CN" sz="1800" kern="0" dirty="0">
                <a:latin typeface="+mn-ea"/>
                <a:ea typeface="+mn-ea"/>
              </a:rPr>
              <a:t>Spooling</a:t>
            </a:r>
          </a:p>
        </p:txBody>
      </p:sp>
    </p:spTree>
    <p:extLst>
      <p:ext uri="{BB962C8B-B14F-4D97-AF65-F5344CB8AC3E}">
        <p14:creationId xmlns:p14="http://schemas.microsoft.com/office/powerpoint/2010/main" val="1112989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C9C9E53-7978-DB4D-AAFB-86A2BE44F508}"/>
              </a:ext>
            </a:extLst>
          </p:cNvPr>
          <p:cNvSpPr txBox="1">
            <a:spLocks noChangeArrowheads="1"/>
          </p:cNvSpPr>
          <p:nvPr/>
        </p:nvSpPr>
        <p:spPr>
          <a:xfrm>
            <a:off x="628650" y="1025271"/>
            <a:ext cx="8407400" cy="4592638"/>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n-lt"/>
                <a:ea typeface="MS PGothic" panose="020B0600070205080204"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lvl="1" indent="-342900">
              <a:buClr>
                <a:srgbClr val="993300"/>
              </a:buClr>
              <a:buSzPct val="90000"/>
              <a:buFont typeface="Monotype Sorts" pitchFamily="2" charset="2"/>
              <a:buChar char="n"/>
            </a:pPr>
            <a:r>
              <a:rPr lang="en-US" altLang="zh-CN" kern="0" dirty="0">
                <a:ea typeface="宋体" panose="02010600030101010101" pitchFamily="2" charset="-122"/>
              </a:rPr>
              <a:t>User-Space I/O Software</a:t>
            </a:r>
          </a:p>
          <a:p>
            <a:pPr lvl="1"/>
            <a:r>
              <a:rPr lang="en-US" altLang="zh-CN" dirty="0">
                <a:ea typeface="宋体" panose="02010600030101010101" pitchFamily="2" charset="-122"/>
              </a:rPr>
              <a:t>Format</a:t>
            </a:r>
          </a:p>
          <a:p>
            <a:pPr lvl="1"/>
            <a:r>
              <a:rPr lang="en-US" altLang="zh-CN" dirty="0">
                <a:ea typeface="宋体" panose="02010600030101010101" pitchFamily="2" charset="-122"/>
              </a:rPr>
              <a:t>Spooling - hold output for a device</a:t>
            </a:r>
          </a:p>
          <a:p>
            <a:pPr lvl="2"/>
            <a:r>
              <a:rPr lang="en-US" altLang="zh-CN" sz="2000" dirty="0">
                <a:ea typeface="宋体" panose="02010600030101010101" pitchFamily="2" charset="-122"/>
              </a:rPr>
              <a:t>It is one way OS can </a:t>
            </a:r>
            <a:r>
              <a:rPr lang="en-US" altLang="zh-CN" sz="2000" dirty="0">
                <a:solidFill>
                  <a:srgbClr val="C00000"/>
                </a:solidFill>
                <a:ea typeface="宋体" panose="02010600030101010101" pitchFamily="2" charset="-122"/>
              </a:rPr>
              <a:t>coordinate concurrent output</a:t>
            </a:r>
            <a:r>
              <a:rPr lang="en-US" altLang="zh-CN" sz="2000" dirty="0">
                <a:ea typeface="宋体" panose="02010600030101010101" pitchFamily="2" charset="-122"/>
              </a:rPr>
              <a:t>.</a:t>
            </a:r>
          </a:p>
          <a:p>
            <a:pPr lvl="2"/>
            <a:r>
              <a:rPr lang="en-US" altLang="zh-CN" sz="2000" dirty="0">
                <a:ea typeface="宋体" panose="02010600030101010101" pitchFamily="2" charset="-122"/>
              </a:rPr>
              <a:t>If device can serve only one request at a time. </a:t>
            </a:r>
          </a:p>
          <a:p>
            <a:pPr lvl="3"/>
            <a:r>
              <a:rPr lang="en-US" altLang="zh-CN" sz="2000" dirty="0">
                <a:ea typeface="宋体" panose="02010600030101010101" pitchFamily="2" charset="-122"/>
              </a:rPr>
              <a:t>i.e., Printing</a:t>
            </a:r>
          </a:p>
          <a:p>
            <a:pPr lvl="4"/>
            <a:r>
              <a:rPr lang="en-US" altLang="zh-CN" sz="2000" dirty="0">
                <a:ea typeface="宋体" panose="02010600030101010101" pitchFamily="2" charset="-122"/>
              </a:rPr>
              <a:t>OS intercepts all output to a printer and spools them to </a:t>
            </a:r>
            <a:r>
              <a:rPr lang="en-US" altLang="zh-CN" sz="2000" dirty="0">
                <a:solidFill>
                  <a:srgbClr val="C00000"/>
                </a:solidFill>
                <a:ea typeface="宋体" panose="02010600030101010101" pitchFamily="2" charset="-122"/>
              </a:rPr>
              <a:t>a separate disk file</a:t>
            </a:r>
            <a:r>
              <a:rPr lang="en-US" altLang="zh-CN" sz="2000" dirty="0">
                <a:ea typeface="宋体" panose="02010600030101010101" pitchFamily="2" charset="-122"/>
              </a:rPr>
              <a:t>.</a:t>
            </a:r>
          </a:p>
          <a:p>
            <a:pPr lvl="4"/>
            <a:r>
              <a:rPr lang="en-US" altLang="zh-CN" sz="2000" dirty="0">
                <a:ea typeface="宋体" panose="02010600030101010101" pitchFamily="2" charset="-122"/>
              </a:rPr>
              <a:t>When an application finishes printing, the spooling system queues the spool files for output to the printer one by one.</a:t>
            </a:r>
          </a:p>
          <a:p>
            <a:pPr lvl="2"/>
            <a:endParaRPr lang="en-US" altLang="zh-CN" sz="1800" kern="0" dirty="0">
              <a:latin typeface="+mn-ea"/>
              <a:ea typeface="+mn-ea"/>
            </a:endParaRPr>
          </a:p>
        </p:txBody>
      </p:sp>
    </p:spTree>
    <p:extLst>
      <p:ext uri="{BB962C8B-B14F-4D97-AF65-F5344CB8AC3E}">
        <p14:creationId xmlns:p14="http://schemas.microsoft.com/office/powerpoint/2010/main" val="4147511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a:extLst>
              <a:ext uri="{FF2B5EF4-FFF2-40B4-BE49-F238E27FC236}">
                <a16:creationId xmlns:a16="http://schemas.microsoft.com/office/drawing/2014/main" id="{F05B4DCE-A9B3-F248-84E4-45B9921C232A}"/>
              </a:ext>
            </a:extLst>
          </p:cNvPr>
          <p:cNvSpPr>
            <a:spLocks noGrp="1" noChangeArrowheads="1"/>
          </p:cNvSpPr>
          <p:nvPr>
            <p:ph type="title"/>
          </p:nvPr>
        </p:nvSpPr>
        <p:spPr/>
        <p:txBody>
          <a:bodyPr/>
          <a:lstStyle/>
          <a:p>
            <a:endParaRPr kumimoji="1" lang="zh-CN" altLang="en-US">
              <a:latin typeface="Heiti SC Medium" pitchFamily="2" charset="-128"/>
              <a:ea typeface="Heiti SC Medium" pitchFamily="2" charset="-128"/>
            </a:endParaRPr>
          </a:p>
        </p:txBody>
      </p:sp>
      <p:sp>
        <p:nvSpPr>
          <p:cNvPr id="46082" name="内容占位符 2">
            <a:extLst>
              <a:ext uri="{FF2B5EF4-FFF2-40B4-BE49-F238E27FC236}">
                <a16:creationId xmlns:a16="http://schemas.microsoft.com/office/drawing/2014/main" id="{25787EE9-730F-A74A-AC1D-936664CCD767}"/>
              </a:ext>
            </a:extLst>
          </p:cNvPr>
          <p:cNvSpPr>
            <a:spLocks noGrp="1" noChangeArrowheads="1"/>
          </p:cNvSpPr>
          <p:nvPr>
            <p:ph idx="1"/>
          </p:nvPr>
        </p:nvSpPr>
        <p:spPr/>
        <p:txBody>
          <a:bodyPr/>
          <a:lstStyle/>
          <a:p>
            <a:r>
              <a:rPr lang="zh-CN" altLang="en-US" dirty="0">
                <a:latin typeface="Heiti SC Medium" pitchFamily="2" charset="-128"/>
                <a:ea typeface="Heiti SC Medium" pitchFamily="2" charset="-128"/>
              </a:rPr>
              <a:t>名词解释 </a:t>
            </a:r>
            <a:r>
              <a:rPr lang="en-US" altLang="zh-CN" dirty="0">
                <a:latin typeface="Heiti SC Medium" pitchFamily="2" charset="-128"/>
                <a:ea typeface="Heiti SC Medium" pitchFamily="2" charset="-128"/>
              </a:rPr>
              <a:t>15</a:t>
            </a:r>
            <a:r>
              <a:rPr lang="zh-CN" altLang="en-US" dirty="0">
                <a:latin typeface="Heiti SC Medium" pitchFamily="2" charset="-128"/>
                <a:ea typeface="Heiti SC Medium" pitchFamily="2" charset="-128"/>
              </a:rPr>
              <a:t>分</a:t>
            </a:r>
            <a:endParaRPr lang="en-US" altLang="zh-CN" dirty="0">
              <a:latin typeface="Heiti SC Medium" pitchFamily="2" charset="-128"/>
              <a:ea typeface="Heiti SC Medium" pitchFamily="2" charset="-128"/>
            </a:endParaRPr>
          </a:p>
          <a:p>
            <a:r>
              <a:rPr lang="zh-CN" altLang="en-US" dirty="0">
                <a:latin typeface="Heiti SC Medium" pitchFamily="2" charset="-128"/>
                <a:ea typeface="Heiti SC Medium" pitchFamily="2" charset="-128"/>
              </a:rPr>
              <a:t>填空题 </a:t>
            </a:r>
            <a:r>
              <a:rPr lang="en-US" altLang="zh-CN" dirty="0">
                <a:latin typeface="Heiti SC Medium" pitchFamily="2" charset="-128"/>
                <a:ea typeface="Heiti SC Medium" pitchFamily="2" charset="-128"/>
              </a:rPr>
              <a:t>15</a:t>
            </a:r>
            <a:r>
              <a:rPr lang="zh-CN" altLang="en-US" dirty="0">
                <a:latin typeface="Heiti SC Medium" pitchFamily="2" charset="-128"/>
                <a:ea typeface="Heiti SC Medium" pitchFamily="2" charset="-128"/>
              </a:rPr>
              <a:t>分</a:t>
            </a:r>
            <a:endParaRPr lang="en-US" altLang="zh-CN" dirty="0">
              <a:latin typeface="Heiti SC Medium" pitchFamily="2" charset="-128"/>
              <a:ea typeface="Heiti SC Medium" pitchFamily="2" charset="-128"/>
            </a:endParaRPr>
          </a:p>
          <a:p>
            <a:r>
              <a:rPr lang="zh-CN" altLang="en-US" dirty="0">
                <a:latin typeface="Heiti SC Medium" pitchFamily="2" charset="-128"/>
                <a:ea typeface="Heiti SC Medium" pitchFamily="2" charset="-128"/>
              </a:rPr>
              <a:t>判断</a:t>
            </a:r>
            <a:r>
              <a:rPr lang="en-US" altLang="zh-CN" dirty="0">
                <a:latin typeface="Heiti SC Medium" pitchFamily="2" charset="-128"/>
                <a:ea typeface="Heiti SC Medium" pitchFamily="2" charset="-128"/>
              </a:rPr>
              <a:t>/</a:t>
            </a:r>
            <a:r>
              <a:rPr lang="zh-CN" altLang="en-US" dirty="0">
                <a:latin typeface="Heiti SC Medium" pitchFamily="2" charset="-128"/>
                <a:ea typeface="Heiti SC Medium" pitchFamily="2" charset="-128"/>
              </a:rPr>
              <a:t>选择题 </a:t>
            </a:r>
            <a:r>
              <a:rPr lang="en-US" altLang="zh-CN" dirty="0">
                <a:latin typeface="Heiti SC Medium" pitchFamily="2" charset="-128"/>
                <a:ea typeface="Heiti SC Medium" pitchFamily="2" charset="-128"/>
              </a:rPr>
              <a:t>10</a:t>
            </a:r>
            <a:r>
              <a:rPr lang="zh-CN" altLang="en-US" dirty="0">
                <a:latin typeface="Heiti SC Medium" pitchFamily="2" charset="-128"/>
                <a:ea typeface="Heiti SC Medium" pitchFamily="2" charset="-128"/>
              </a:rPr>
              <a:t>分</a:t>
            </a:r>
            <a:endParaRPr lang="en-US" altLang="zh-CN" dirty="0">
              <a:latin typeface="Heiti SC Medium" pitchFamily="2" charset="-128"/>
              <a:ea typeface="Heiti SC Medium" pitchFamily="2" charset="-128"/>
            </a:endParaRPr>
          </a:p>
          <a:p>
            <a:r>
              <a:rPr lang="zh-CN" altLang="en-US" dirty="0">
                <a:latin typeface="Heiti SC Medium" pitchFamily="2" charset="-128"/>
                <a:ea typeface="Heiti SC Medium" pitchFamily="2" charset="-128"/>
              </a:rPr>
              <a:t>简答题 </a:t>
            </a:r>
            <a:r>
              <a:rPr lang="en-US" altLang="zh-CN" dirty="0">
                <a:latin typeface="Heiti SC Medium" pitchFamily="2" charset="-128"/>
                <a:ea typeface="Heiti SC Medium" pitchFamily="2" charset="-128"/>
              </a:rPr>
              <a:t>20</a:t>
            </a:r>
            <a:r>
              <a:rPr lang="zh-CN" altLang="en-US" dirty="0">
                <a:latin typeface="Heiti SC Medium" pitchFamily="2" charset="-128"/>
                <a:ea typeface="Heiti SC Medium" pitchFamily="2" charset="-128"/>
              </a:rPr>
              <a:t>分</a:t>
            </a:r>
            <a:r>
              <a:rPr lang="en-US" altLang="zh-CN" dirty="0">
                <a:latin typeface="Heiti SC Medium" pitchFamily="2" charset="-128"/>
                <a:ea typeface="Heiti SC Medium" pitchFamily="2" charset="-128"/>
              </a:rPr>
              <a:t>    4</a:t>
            </a:r>
          </a:p>
          <a:p>
            <a:r>
              <a:rPr lang="zh-CN" altLang="en-US" dirty="0">
                <a:latin typeface="Heiti SC Medium" pitchFamily="2" charset="-128"/>
                <a:ea typeface="Heiti SC Medium" pitchFamily="2" charset="-128"/>
              </a:rPr>
              <a:t>计算题 </a:t>
            </a:r>
            <a:r>
              <a:rPr lang="en-US" altLang="zh-CN" dirty="0">
                <a:latin typeface="Heiti SC Medium" pitchFamily="2" charset="-128"/>
                <a:ea typeface="Heiti SC Medium" pitchFamily="2" charset="-128"/>
              </a:rPr>
              <a:t> 6*5+10=40</a:t>
            </a:r>
            <a:r>
              <a:rPr lang="zh-CN" altLang="en-US" dirty="0">
                <a:latin typeface="Heiti SC Medium" pitchFamily="2" charset="-128"/>
                <a:ea typeface="Heiti SC Medium" pitchFamily="2" charset="-128"/>
              </a:rPr>
              <a:t>分</a:t>
            </a:r>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6" name="Rectangle 1027">
            <a:extLst>
              <a:ext uri="{FF2B5EF4-FFF2-40B4-BE49-F238E27FC236}">
                <a16:creationId xmlns:a16="http://schemas.microsoft.com/office/drawing/2014/main" id="{9CFB74C7-7A50-7D45-BE1C-9D120EC096CF}"/>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下列说法正确的有（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buFont typeface="Monotype Sorts" pitchFamily="2" charset="2"/>
              <a:buNone/>
            </a:pPr>
            <a:r>
              <a:rPr lang="en-US" altLang="zh-CN" sz="1800" dirty="0">
                <a:latin typeface="黑体" panose="02010609060101010101" pitchFamily="49" charset="-122"/>
                <a:ea typeface="黑体" panose="02010609060101010101" pitchFamily="49" charset="-122"/>
              </a:rPr>
              <a:t>Ⅰ</a:t>
            </a:r>
            <a:r>
              <a:rPr lang="zh-CN" altLang="en-US" sz="1800" dirty="0">
                <a:latin typeface="黑体" panose="02010609060101010101" pitchFamily="49" charset="-122"/>
                <a:ea typeface="黑体" panose="02010609060101010101" pitchFamily="49" charset="-122"/>
              </a:rPr>
              <a:t>先进先出（</a:t>
            </a:r>
            <a:r>
              <a:rPr lang="en-US" altLang="zh-CN" sz="1800" dirty="0">
                <a:latin typeface="黑体" panose="02010609060101010101" pitchFamily="49" charset="-122"/>
                <a:ea typeface="黑体" panose="02010609060101010101" pitchFamily="49" charset="-122"/>
              </a:rPr>
              <a:t>FIFO</a:t>
            </a:r>
            <a:r>
              <a:rPr lang="zh-CN" altLang="en-US" sz="1800" dirty="0">
                <a:latin typeface="黑体" panose="02010609060101010101" pitchFamily="49" charset="-122"/>
                <a:ea typeface="黑体" panose="02010609060101010101" pitchFamily="49" charset="-122"/>
              </a:rPr>
              <a:t>）页面置换算法会产生</a:t>
            </a:r>
            <a:r>
              <a:rPr lang="en-US" altLang="zh-CN" sz="1800" dirty="0" err="1">
                <a:latin typeface="黑体" panose="02010609060101010101" pitchFamily="49" charset="-122"/>
                <a:ea typeface="黑体" panose="02010609060101010101" pitchFamily="49" charset="-122"/>
              </a:rPr>
              <a:t>Belady</a:t>
            </a:r>
            <a:r>
              <a:rPr lang="zh-CN" altLang="en-US" sz="1800" dirty="0">
                <a:latin typeface="黑体" panose="02010609060101010101" pitchFamily="49" charset="-122"/>
                <a:ea typeface="黑体" panose="02010609060101010101" pitchFamily="49" charset="-122"/>
              </a:rPr>
              <a:t>现象</a:t>
            </a:r>
            <a:endParaRPr lang="en-US" altLang="zh-CN" sz="1800" dirty="0">
              <a:latin typeface="黑体" panose="02010609060101010101" pitchFamily="49" charset="-122"/>
              <a:ea typeface="黑体" panose="02010609060101010101" pitchFamily="49" charset="-122"/>
            </a:endParaRPr>
          </a:p>
          <a:p>
            <a:pPr lvl="1">
              <a:buFont typeface="Monotype Sorts" pitchFamily="2" charset="2"/>
              <a:buNone/>
            </a:pPr>
            <a:r>
              <a:rPr lang="en-US" altLang="zh-CN" sz="1800" dirty="0">
                <a:latin typeface="黑体" panose="02010609060101010101" pitchFamily="49" charset="-122"/>
                <a:ea typeface="黑体" panose="02010609060101010101" pitchFamily="49" charset="-122"/>
              </a:rPr>
              <a:t>Ⅱ</a:t>
            </a:r>
            <a:r>
              <a:rPr lang="zh-CN" altLang="en-US" sz="1800" dirty="0">
                <a:latin typeface="黑体" panose="02010609060101010101" pitchFamily="49" charset="-122"/>
                <a:ea typeface="黑体" panose="02010609060101010101" pitchFamily="49" charset="-122"/>
              </a:rPr>
              <a:t>最近最少使用（</a:t>
            </a:r>
            <a:r>
              <a:rPr lang="en-US" altLang="zh-CN" sz="1800" dirty="0">
                <a:latin typeface="黑体" panose="02010609060101010101" pitchFamily="49" charset="-122"/>
                <a:ea typeface="黑体" panose="02010609060101010101" pitchFamily="49" charset="-122"/>
              </a:rPr>
              <a:t>LRU</a:t>
            </a:r>
            <a:r>
              <a:rPr lang="zh-CN" altLang="en-US" sz="1800" dirty="0">
                <a:latin typeface="黑体" panose="02010609060101010101" pitchFamily="49" charset="-122"/>
                <a:ea typeface="黑体" panose="02010609060101010101" pitchFamily="49" charset="-122"/>
              </a:rPr>
              <a:t>）页面置换算法会产生</a:t>
            </a:r>
            <a:r>
              <a:rPr lang="en-US" altLang="zh-CN" sz="1800" dirty="0" err="1">
                <a:latin typeface="黑体" panose="02010609060101010101" pitchFamily="49" charset="-122"/>
                <a:ea typeface="黑体" panose="02010609060101010101" pitchFamily="49" charset="-122"/>
              </a:rPr>
              <a:t>Belady</a:t>
            </a:r>
            <a:r>
              <a:rPr lang="zh-CN" altLang="en-US" sz="1800" dirty="0">
                <a:latin typeface="黑体" panose="02010609060101010101" pitchFamily="49" charset="-122"/>
                <a:ea typeface="黑体" panose="02010609060101010101" pitchFamily="49" charset="-122"/>
              </a:rPr>
              <a:t>现象</a:t>
            </a:r>
            <a:endParaRPr lang="en-US" altLang="zh-CN" sz="1800" dirty="0">
              <a:latin typeface="黑体" panose="02010609060101010101" pitchFamily="49" charset="-122"/>
              <a:ea typeface="黑体" panose="02010609060101010101" pitchFamily="49" charset="-122"/>
            </a:endParaRPr>
          </a:p>
          <a:p>
            <a:pPr lvl="1">
              <a:buFont typeface="Monotype Sorts" pitchFamily="2" charset="2"/>
              <a:buNone/>
            </a:pPr>
            <a:r>
              <a:rPr lang="en-US" altLang="zh-CN" sz="1800" dirty="0">
                <a:latin typeface="黑体" panose="02010609060101010101" pitchFamily="49" charset="-122"/>
                <a:ea typeface="黑体" panose="02010609060101010101" pitchFamily="49" charset="-122"/>
              </a:rPr>
              <a:t>Ⅲ</a:t>
            </a:r>
            <a:r>
              <a:rPr lang="zh-CN" altLang="en-US" sz="1800" dirty="0">
                <a:latin typeface="黑体" panose="02010609060101010101" pitchFamily="49" charset="-122"/>
                <a:ea typeface="黑体" panose="02010609060101010101" pitchFamily="49" charset="-122"/>
              </a:rPr>
              <a:t>在进程运行时，若它的工作集页面都在虚拟存储器内，则能够使该进程有效地运行，否则会出现频繁的页面调入</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调出现象</a:t>
            </a:r>
            <a:endParaRPr lang="en-US" altLang="zh-CN" sz="1800" dirty="0">
              <a:latin typeface="黑体" panose="02010609060101010101" pitchFamily="49" charset="-122"/>
              <a:ea typeface="黑体" panose="02010609060101010101" pitchFamily="49" charset="-122"/>
            </a:endParaRPr>
          </a:p>
          <a:p>
            <a:pPr lvl="1">
              <a:buFont typeface="Monotype Sorts" pitchFamily="2" charset="2"/>
              <a:buNone/>
            </a:pPr>
            <a:r>
              <a:rPr lang="en-US" altLang="zh-CN" sz="1800" dirty="0">
                <a:latin typeface="黑体" panose="02010609060101010101" pitchFamily="49" charset="-122"/>
                <a:ea typeface="黑体" panose="02010609060101010101" pitchFamily="49" charset="-122"/>
              </a:rPr>
              <a:t>Ⅳ</a:t>
            </a:r>
            <a:r>
              <a:rPr lang="zh-CN" altLang="en-US" sz="1800" dirty="0">
                <a:latin typeface="黑体" panose="02010609060101010101" pitchFamily="49" charset="-122"/>
                <a:ea typeface="黑体" panose="02010609060101010101" pitchFamily="49" charset="-122"/>
              </a:rPr>
              <a:t>在进程运行时，若它的工作集页面都在主存储器内，则能够使该进程有效地运行，否则会出现频繁的页面调入</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调出现象</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仅</a:t>
            </a:r>
            <a:r>
              <a:rPr lang="en-US" altLang="zh-CN" sz="1800" dirty="0">
                <a:latin typeface="黑体" panose="02010609060101010101" pitchFamily="49" charset="-122"/>
                <a:ea typeface="黑体" panose="02010609060101010101" pitchFamily="49" charset="-122"/>
              </a:rPr>
              <a:t>Ⅰ</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Ⅲ</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仅</a:t>
            </a:r>
            <a:r>
              <a:rPr lang="en-US" altLang="zh-CN" sz="1800" dirty="0">
                <a:latin typeface="黑体" panose="02010609060101010101" pitchFamily="49" charset="-122"/>
                <a:ea typeface="黑体" panose="02010609060101010101" pitchFamily="49" charset="-122"/>
              </a:rPr>
              <a:t>Ⅰ</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Ⅳ</a:t>
            </a: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仅</a:t>
            </a:r>
            <a:r>
              <a:rPr lang="en-US" altLang="zh-CN" sz="1800" dirty="0">
                <a:latin typeface="黑体" panose="02010609060101010101" pitchFamily="49" charset="-122"/>
                <a:ea typeface="黑体" panose="02010609060101010101" pitchFamily="49" charset="-122"/>
              </a:rPr>
              <a:t>Ⅱ</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Ⅲ                   D.</a:t>
            </a:r>
            <a:r>
              <a:rPr lang="zh-CN" altLang="en-US" sz="1800" dirty="0">
                <a:latin typeface="黑体" panose="02010609060101010101" pitchFamily="49" charset="-122"/>
                <a:ea typeface="黑体" panose="02010609060101010101" pitchFamily="49" charset="-122"/>
              </a:rPr>
              <a:t>仅</a:t>
            </a:r>
            <a:r>
              <a:rPr lang="en-US" altLang="zh-CN" sz="1800" dirty="0">
                <a:latin typeface="黑体" panose="02010609060101010101" pitchFamily="49" charset="-122"/>
                <a:ea typeface="黑体" panose="02010609060101010101" pitchFamily="49" charset="-122"/>
              </a:rPr>
              <a:t>Ⅱ</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Ⅳ</a:t>
            </a:r>
          </a:p>
          <a:p>
            <a:pPr lvl="1"/>
            <a:endParaRPr lang="en-US" altLang="zh-CN"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33E54AA5-8D6B-8446-BFB7-A0D85AD91129}"/>
              </a:ext>
            </a:extLst>
          </p:cNvPr>
          <p:cNvSpPr txBox="1">
            <a:spLocks noChangeArrowheads="1"/>
          </p:cNvSpPr>
          <p:nvPr/>
        </p:nvSpPr>
        <p:spPr bwMode="auto">
          <a:xfrm>
            <a:off x="3683000" y="9810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B</a:t>
            </a:r>
            <a:endParaRPr kumimoji="0" lang="zh-CN" altLang="en-US">
              <a:solidFill>
                <a:srgbClr val="FF0000"/>
              </a:solidFill>
              <a:latin typeface="Verdana" panose="020B0604030504040204" pitchFamily="34" charset="0"/>
            </a:endParaRPr>
          </a:p>
        </p:txBody>
      </p:sp>
    </p:spTree>
    <p:extLst>
      <p:ext uri="{BB962C8B-B14F-4D97-AF65-F5344CB8AC3E}">
        <p14:creationId xmlns:p14="http://schemas.microsoft.com/office/powerpoint/2010/main" val="3474083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56323" name="Rectangle 1027">
            <a:extLst>
              <a:ext uri="{FF2B5EF4-FFF2-40B4-BE49-F238E27FC236}">
                <a16:creationId xmlns:a16="http://schemas.microsoft.com/office/drawing/2014/main" id="{05484625-E07A-D949-90CF-AC8062C68674}"/>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a:latin typeface="黑体" panose="02010609060101010101" pitchFamily="49" charset="-122"/>
                <a:ea typeface="黑体" panose="02010609060101010101" pitchFamily="49" charset="-122"/>
              </a:rPr>
              <a:t>2.</a:t>
            </a:r>
            <a:r>
              <a:rPr lang="zh-CN" altLang="en-US" sz="2200">
                <a:latin typeface="黑体" panose="02010609060101010101" pitchFamily="49" charset="-122"/>
                <a:ea typeface="黑体" panose="02010609060101010101" pitchFamily="49" charset="-122"/>
              </a:rPr>
              <a:t>在一个请求分页系统中，采用</a:t>
            </a:r>
            <a:r>
              <a:rPr lang="en-US" altLang="zh-CN" sz="2200">
                <a:latin typeface="黑体" panose="02010609060101010101" pitchFamily="49" charset="-122"/>
                <a:ea typeface="黑体" panose="02010609060101010101" pitchFamily="49" charset="-122"/>
              </a:rPr>
              <a:t>LRU</a:t>
            </a:r>
            <a:r>
              <a:rPr lang="zh-CN" altLang="en-US" sz="2200">
                <a:latin typeface="黑体" panose="02010609060101010101" pitchFamily="49" charset="-122"/>
                <a:ea typeface="黑体" panose="02010609060101010101" pitchFamily="49" charset="-122"/>
              </a:rPr>
              <a:t>页面置换算法时，加入一个作业的页面走向为：</a:t>
            </a:r>
            <a:r>
              <a:rPr lang="en-US" altLang="zh-CN" sz="2200">
                <a:latin typeface="黑体" panose="02010609060101010101" pitchFamily="49" charset="-122"/>
                <a:ea typeface="黑体" panose="02010609060101010101" pitchFamily="49" charset="-122"/>
              </a:rPr>
              <a:t>1,3,2,1,1,3,5,1,3,2,1,5</a:t>
            </a:r>
            <a:r>
              <a:rPr lang="zh-CN" altLang="en-US" sz="2200">
                <a:latin typeface="黑体" panose="02010609060101010101" pitchFamily="49" charset="-122"/>
                <a:ea typeface="黑体" panose="02010609060101010101" pitchFamily="49" charset="-122"/>
              </a:rPr>
              <a:t>。当分配给该作业的物理块数分别为</a:t>
            </a:r>
            <a:r>
              <a:rPr lang="en-US" altLang="zh-CN" sz="2200">
                <a:latin typeface="黑体" panose="02010609060101010101" pitchFamily="49" charset="-122"/>
                <a:ea typeface="黑体" panose="02010609060101010101" pitchFamily="49" charset="-122"/>
              </a:rPr>
              <a:t>3</a:t>
            </a:r>
            <a:r>
              <a:rPr lang="zh-CN" altLang="en-US" sz="2200">
                <a:latin typeface="黑体" panose="02010609060101010101" pitchFamily="49" charset="-122"/>
                <a:ea typeface="黑体" panose="02010609060101010101" pitchFamily="49" charset="-122"/>
              </a:rPr>
              <a:t>和</a:t>
            </a:r>
            <a:r>
              <a:rPr lang="en-US" altLang="zh-CN" sz="2200">
                <a:latin typeface="黑体" panose="02010609060101010101" pitchFamily="49" charset="-122"/>
                <a:ea typeface="黑体" panose="02010609060101010101" pitchFamily="49" charset="-122"/>
              </a:rPr>
              <a:t>4</a:t>
            </a:r>
            <a:r>
              <a:rPr lang="zh-CN" altLang="en-US" sz="2200">
                <a:latin typeface="黑体" panose="02010609060101010101" pitchFamily="49" charset="-122"/>
                <a:ea typeface="黑体" panose="02010609060101010101" pitchFamily="49" charset="-122"/>
              </a:rPr>
              <a:t>时，在访问过程中所发生的缺页率为（ </a:t>
            </a:r>
            <a:r>
              <a:rPr lang="en-US" altLang="zh-CN" sz="2200">
                <a:latin typeface="黑体" panose="02010609060101010101" pitchFamily="49" charset="-122"/>
                <a:ea typeface="黑体" panose="02010609060101010101" pitchFamily="49" charset="-122"/>
              </a:rPr>
              <a:t> </a:t>
            </a:r>
            <a:r>
              <a:rPr lang="zh-CN" altLang="en-US" sz="2200">
                <a:latin typeface="黑体" panose="02010609060101010101" pitchFamily="49" charset="-122"/>
                <a:ea typeface="黑体" panose="02010609060101010101" pitchFamily="49" charset="-122"/>
              </a:rPr>
              <a:t> ）</a:t>
            </a:r>
            <a:endParaRPr lang="en-US" altLang="zh-CN" sz="22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A.25%</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33%</a:t>
            </a:r>
            <a:r>
              <a:rPr lang="zh-CN" altLang="en-US" sz="1800">
                <a:latin typeface="黑体" panose="02010609060101010101" pitchFamily="49" charset="-122"/>
                <a:ea typeface="黑体" panose="02010609060101010101" pitchFamily="49" charset="-122"/>
              </a:rPr>
              <a:t>                   </a:t>
            </a:r>
            <a:r>
              <a:rPr lang="en-US" altLang="zh-CN" sz="1800">
                <a:latin typeface="黑体" panose="02010609060101010101" pitchFamily="49" charset="-122"/>
                <a:ea typeface="黑体" panose="02010609060101010101" pitchFamily="49" charset="-122"/>
              </a:rPr>
              <a:t>B.25%</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100%</a:t>
            </a:r>
          </a:p>
          <a:p>
            <a:pPr lvl="1"/>
            <a:r>
              <a:rPr lang="en-US" altLang="zh-CN" sz="1800">
                <a:latin typeface="黑体" panose="02010609060101010101" pitchFamily="49" charset="-122"/>
                <a:ea typeface="黑体" panose="02010609060101010101" pitchFamily="49" charset="-122"/>
              </a:rPr>
              <a:t>C.50%</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33%                   D.50%</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75%</a:t>
            </a:r>
          </a:p>
          <a:p>
            <a:pPr lvl="1"/>
            <a:endParaRPr lang="en-US" altLang="zh-CN" sz="180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B29ED405-9C35-534A-AC35-663137E80A6C}"/>
              </a:ext>
            </a:extLst>
          </p:cNvPr>
          <p:cNvSpPr txBox="1">
            <a:spLocks noChangeArrowheads="1"/>
          </p:cNvSpPr>
          <p:nvPr/>
        </p:nvSpPr>
        <p:spPr bwMode="auto">
          <a:xfrm>
            <a:off x="8139113" y="1662113"/>
            <a:ext cx="87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C</a:t>
            </a:r>
            <a:endParaRPr kumimoji="0" lang="zh-CN" altLang="en-US">
              <a:solidFill>
                <a:srgbClr val="FF0000"/>
              </a:solidFill>
              <a:latin typeface="Verdana" panose="020B0604030504040204" pitchFamily="34" charset="0"/>
            </a:endParaRPr>
          </a:p>
        </p:txBody>
      </p:sp>
    </p:spTree>
    <p:extLst>
      <p:ext uri="{BB962C8B-B14F-4D97-AF65-F5344CB8AC3E}">
        <p14:creationId xmlns:p14="http://schemas.microsoft.com/office/powerpoint/2010/main" val="1773852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58371" name="Rectangle 1027">
            <a:extLst>
              <a:ext uri="{FF2B5EF4-FFF2-40B4-BE49-F238E27FC236}">
                <a16:creationId xmlns:a16="http://schemas.microsoft.com/office/drawing/2014/main" id="{0DA2E623-E401-6844-9FE5-F6F9E13C0DB7}"/>
              </a:ext>
            </a:extLst>
          </p:cNvPr>
          <p:cNvSpPr txBox="1">
            <a:spLocks noChangeArrowheads="1"/>
          </p:cNvSpPr>
          <p:nvPr/>
        </p:nvSpPr>
        <p:spPr bwMode="auto">
          <a:xfrm>
            <a:off x="457200" y="1006475"/>
            <a:ext cx="86868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a:latin typeface="黑体" panose="02010609060101010101" pitchFamily="49" charset="-122"/>
                <a:ea typeface="黑体" panose="02010609060101010101" pitchFamily="49" charset="-122"/>
              </a:rPr>
              <a:t>3.</a:t>
            </a:r>
            <a:r>
              <a:rPr lang="zh-CN" altLang="en-US" sz="2200">
                <a:latin typeface="黑体" panose="02010609060101010101" pitchFamily="49" charset="-122"/>
                <a:ea typeface="黑体" panose="02010609060101010101" pitchFamily="49" charset="-122"/>
              </a:rPr>
              <a:t>设有</a:t>
            </a:r>
            <a:r>
              <a:rPr lang="en-US" altLang="zh-CN" sz="2200">
                <a:latin typeface="黑体" panose="02010609060101010101" pitchFamily="49" charset="-122"/>
                <a:ea typeface="黑体" panose="02010609060101010101" pitchFamily="49" charset="-122"/>
              </a:rPr>
              <a:t>8</a:t>
            </a:r>
            <a:r>
              <a:rPr lang="zh-CN" altLang="en-US" sz="2200">
                <a:latin typeface="黑体" panose="02010609060101010101" pitchFamily="49" charset="-122"/>
                <a:ea typeface="黑体" panose="02010609060101010101" pitchFamily="49" charset="-122"/>
              </a:rPr>
              <a:t>页的逻辑空间，每页有</a:t>
            </a:r>
            <a:r>
              <a:rPr lang="en-US" altLang="zh-CN" sz="2200">
                <a:latin typeface="黑体" panose="02010609060101010101" pitchFamily="49" charset="-122"/>
                <a:ea typeface="黑体" panose="02010609060101010101" pitchFamily="49" charset="-122"/>
              </a:rPr>
              <a:t>1024B</a:t>
            </a:r>
            <a:r>
              <a:rPr lang="zh-CN" altLang="en-US" sz="2200">
                <a:latin typeface="黑体" panose="02010609060101010101" pitchFamily="49" charset="-122"/>
                <a:ea typeface="黑体" panose="02010609060101010101" pitchFamily="49" charset="-122"/>
              </a:rPr>
              <a:t>，他们被映射到</a:t>
            </a:r>
            <a:r>
              <a:rPr lang="en-US" altLang="zh-CN" sz="2200">
                <a:latin typeface="黑体" panose="02010609060101010101" pitchFamily="49" charset="-122"/>
                <a:ea typeface="黑体" panose="02010609060101010101" pitchFamily="49" charset="-122"/>
              </a:rPr>
              <a:t>32</a:t>
            </a:r>
            <a:r>
              <a:rPr lang="zh-CN" altLang="en-US" sz="2200">
                <a:latin typeface="黑体" panose="02010609060101010101" pitchFamily="49" charset="-122"/>
                <a:ea typeface="黑体" panose="02010609060101010101" pitchFamily="49" charset="-122"/>
              </a:rPr>
              <a:t>块的物理存储区中。那么，逻辑地址的有效位是（ </a:t>
            </a:r>
            <a:r>
              <a:rPr lang="en-US" altLang="zh-CN" sz="2200">
                <a:latin typeface="黑体" panose="02010609060101010101" pitchFamily="49" charset="-122"/>
                <a:ea typeface="黑体" panose="02010609060101010101" pitchFamily="49" charset="-122"/>
              </a:rPr>
              <a:t> </a:t>
            </a:r>
            <a:r>
              <a:rPr lang="zh-CN" altLang="en-US" sz="2200">
                <a:latin typeface="黑体" panose="02010609060101010101" pitchFamily="49" charset="-122"/>
                <a:ea typeface="黑体" panose="02010609060101010101" pitchFamily="49" charset="-122"/>
              </a:rPr>
              <a:t> ）位，物理地址至少是（   ）位</a:t>
            </a:r>
            <a:endParaRPr lang="en-US" altLang="zh-CN" sz="22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A.10,11</a:t>
            </a:r>
            <a:r>
              <a:rPr lang="zh-CN" altLang="en-US" sz="1800">
                <a:latin typeface="黑体" panose="02010609060101010101" pitchFamily="49" charset="-122"/>
                <a:ea typeface="黑体" panose="02010609060101010101" pitchFamily="49" charset="-122"/>
              </a:rPr>
              <a:t>                     </a:t>
            </a:r>
            <a:r>
              <a:rPr lang="en-US" altLang="zh-CN" sz="1800">
                <a:latin typeface="黑体" panose="02010609060101010101" pitchFamily="49" charset="-122"/>
                <a:ea typeface="黑体" panose="02010609060101010101" pitchFamily="49" charset="-122"/>
              </a:rPr>
              <a:t>B.12,14</a:t>
            </a:r>
          </a:p>
          <a:p>
            <a:pPr lvl="1"/>
            <a:r>
              <a:rPr lang="en-US" altLang="zh-CN" sz="1800">
                <a:latin typeface="黑体" panose="02010609060101010101" pitchFamily="49" charset="-122"/>
                <a:ea typeface="黑体" panose="02010609060101010101" pitchFamily="49" charset="-122"/>
              </a:rPr>
              <a:t>C.13,15                     D.14,16</a:t>
            </a:r>
          </a:p>
          <a:p>
            <a:pPr lvl="1"/>
            <a:endParaRPr lang="en-US" altLang="zh-CN" sz="200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6B8E8F75-99A2-C24A-A4E6-606F6A3ACAA6}"/>
              </a:ext>
            </a:extLst>
          </p:cNvPr>
          <p:cNvSpPr txBox="1">
            <a:spLocks noChangeArrowheads="1"/>
          </p:cNvSpPr>
          <p:nvPr/>
        </p:nvSpPr>
        <p:spPr bwMode="auto">
          <a:xfrm>
            <a:off x="5641975" y="1335088"/>
            <a:ext cx="87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C</a:t>
            </a:r>
            <a:endParaRPr kumimoji="0" lang="zh-CN" altLang="en-US">
              <a:solidFill>
                <a:srgbClr val="FF0000"/>
              </a:solidFill>
              <a:latin typeface="Verdana" panose="020B0604030504040204" pitchFamily="34" charset="0"/>
            </a:endParaRPr>
          </a:p>
        </p:txBody>
      </p:sp>
      <p:sp>
        <p:nvSpPr>
          <p:cNvPr id="5" name="文本框 4">
            <a:extLst>
              <a:ext uri="{FF2B5EF4-FFF2-40B4-BE49-F238E27FC236}">
                <a16:creationId xmlns:a16="http://schemas.microsoft.com/office/drawing/2014/main" id="{60ABCE2E-035F-8D4A-B089-651FCB15D2AB}"/>
              </a:ext>
            </a:extLst>
          </p:cNvPr>
          <p:cNvSpPr txBox="1">
            <a:spLocks noChangeArrowheads="1"/>
          </p:cNvSpPr>
          <p:nvPr/>
        </p:nvSpPr>
        <p:spPr bwMode="auto">
          <a:xfrm>
            <a:off x="1169988" y="1662113"/>
            <a:ext cx="874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C</a:t>
            </a:r>
            <a:endParaRPr kumimoji="0" lang="zh-CN" altLang="en-US">
              <a:solidFill>
                <a:srgbClr val="FF0000"/>
              </a:solidFill>
              <a:latin typeface="Verdana" panose="020B0604030504040204" pitchFamily="34" charset="0"/>
            </a:endParaRPr>
          </a:p>
        </p:txBody>
      </p:sp>
      <p:sp>
        <p:nvSpPr>
          <p:cNvPr id="8" name="内容占位符 2">
            <a:extLst>
              <a:ext uri="{FF2B5EF4-FFF2-40B4-BE49-F238E27FC236}">
                <a16:creationId xmlns:a16="http://schemas.microsoft.com/office/drawing/2014/main" id="{C843109D-FE87-AB42-A7FE-F0953004B19C}"/>
              </a:ext>
            </a:extLst>
          </p:cNvPr>
          <p:cNvSpPr>
            <a:spLocks noGrp="1" noChangeArrowheads="1"/>
          </p:cNvSpPr>
          <p:nvPr>
            <p:ph idx="1"/>
          </p:nvPr>
        </p:nvSpPr>
        <p:spPr>
          <a:xfrm>
            <a:off x="457200" y="2930525"/>
            <a:ext cx="8229600" cy="4530725"/>
          </a:xfrm>
        </p:spPr>
        <p:txBody>
          <a:bodyPr/>
          <a:lstStyle/>
          <a:p>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3</a:t>
            </a:r>
            <a:r>
              <a:rPr lang="zh-CN" altLang="en-US" sz="2200" dirty="0">
                <a:latin typeface="黑体" panose="02010609060101010101" pitchFamily="49" charset="-122"/>
                <a:ea typeface="黑体" panose="02010609060101010101" pitchFamily="49" charset="-122"/>
              </a:rPr>
              <a:t>题分析：</a:t>
            </a:r>
            <a:endParaRPr lang="en-US" altLang="zh-CN" sz="2200" dirty="0">
              <a:latin typeface="黑体" panose="02010609060101010101" pitchFamily="49" charset="-122"/>
              <a:ea typeface="黑体" panose="02010609060101010101" pitchFamily="49" charset="-122"/>
            </a:endParaRPr>
          </a:p>
          <a:p>
            <a:pPr eaLnBrk="1"/>
            <a:r>
              <a:rPr lang="zh-CN" altLang="en-US" sz="2000" dirty="0">
                <a:latin typeface="黑体" panose="02010609060101010101" pitchFamily="49" charset="-122"/>
                <a:ea typeface="黑体" panose="02010609060101010101" pitchFamily="49" charset="-122"/>
              </a:rPr>
              <a:t>页大小、页号位数、物理块数、页内偏移地址、逻辑地址位数、物理地址位数之间的联系。</a:t>
            </a:r>
            <a:endParaRPr lang="en-US" altLang="zh-CN" sz="2000" dirty="0">
              <a:latin typeface="黑体" panose="02010609060101010101" pitchFamily="49" charset="-122"/>
              <a:ea typeface="黑体" panose="02010609060101010101" pitchFamily="49" charset="-122"/>
            </a:endParaRPr>
          </a:p>
          <a:p>
            <a:pPr marL="0" indent="0" eaLnBrk="1">
              <a:buNone/>
            </a:pPr>
            <a:r>
              <a:rPr lang="zh-CN" altLang="en-US" sz="2000" dirty="0">
                <a:latin typeface="黑体" panose="02010609060101010101" pitchFamily="49" charset="-122"/>
                <a:ea typeface="黑体" panose="02010609060101010101" pitchFamily="49" charset="-122"/>
              </a:rPr>
              <a:t>因为</a:t>
            </a:r>
            <a:r>
              <a:rPr lang="en-US" altLang="zh-CN" sz="2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页</a:t>
            </a:r>
            <a:r>
              <a:rPr lang="en-US" altLang="zh-CN" sz="2000" dirty="0">
                <a:latin typeface="黑体" panose="02010609060101010101" pitchFamily="49" charset="-122"/>
                <a:ea typeface="黑体" panose="02010609060101010101" pitchFamily="49" charset="-122"/>
              </a:rPr>
              <a:t>=2</a:t>
            </a:r>
            <a:r>
              <a:rPr lang="en-US" altLang="zh-CN" sz="2000" baseline="30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页，所以表示页号的地址有</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位，又因为每页有</a:t>
            </a:r>
            <a:r>
              <a:rPr lang="en-US" altLang="zh-CN" sz="2000" dirty="0">
                <a:latin typeface="黑体" panose="02010609060101010101" pitchFamily="49" charset="-122"/>
                <a:ea typeface="黑体" panose="02010609060101010101" pitchFamily="49" charset="-122"/>
              </a:rPr>
              <a:t>1024B=2</a:t>
            </a:r>
            <a:r>
              <a:rPr lang="en-US" altLang="zh-CN" sz="2000" baseline="30000" dirty="0">
                <a:latin typeface="黑体" panose="02010609060101010101" pitchFamily="49" charset="-122"/>
                <a:ea typeface="黑体" panose="02010609060101010101" pitchFamily="49" charset="-122"/>
              </a:rPr>
              <a:t>10</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，所以页内偏移地址有</a:t>
            </a:r>
            <a:r>
              <a:rPr lang="en-US" altLang="zh-CN" sz="2000" dirty="0">
                <a:latin typeface="黑体" panose="02010609060101010101" pitchFamily="49" charset="-122"/>
                <a:ea typeface="黑体" panose="02010609060101010101" pitchFamily="49" charset="-122"/>
              </a:rPr>
              <a:t>10</a:t>
            </a:r>
            <a:r>
              <a:rPr lang="zh-CN" altLang="en-US" sz="2000" dirty="0">
                <a:latin typeface="黑体" panose="02010609060101010101" pitchFamily="49" charset="-122"/>
                <a:ea typeface="黑体" panose="02010609060101010101" pitchFamily="49" charset="-122"/>
              </a:rPr>
              <a:t>位，所以逻辑地址总共有</a:t>
            </a:r>
            <a:r>
              <a:rPr lang="en-US" altLang="zh-CN" sz="2000" dirty="0">
                <a:latin typeface="黑体" panose="02010609060101010101" pitchFamily="49" charset="-122"/>
                <a:ea typeface="黑体" panose="02010609060101010101" pitchFamily="49" charset="-122"/>
              </a:rPr>
              <a:t>13</a:t>
            </a:r>
            <a:r>
              <a:rPr lang="zh-CN" altLang="en-US" sz="2000" dirty="0">
                <a:latin typeface="黑体" panose="02010609060101010101" pitchFamily="49" charset="-122"/>
                <a:ea typeface="黑体" panose="02010609060101010101" pitchFamily="49" charset="-122"/>
              </a:rPr>
              <a:t>位；又因为页面的大小和物理块的大小是一样，所以每个物理块也是</a:t>
            </a:r>
            <a:r>
              <a:rPr lang="en-US" altLang="zh-CN" sz="2000" dirty="0">
                <a:latin typeface="黑体" panose="02010609060101010101" pitchFamily="49" charset="-122"/>
                <a:ea typeface="黑体" panose="02010609060101010101" pitchFamily="49" charset="-122"/>
              </a:rPr>
              <a:t>1024B</a:t>
            </a:r>
            <a:r>
              <a:rPr lang="zh-CN" altLang="en-US" sz="2000" dirty="0">
                <a:latin typeface="黑体" panose="02010609060101010101" pitchFamily="49" charset="-122"/>
                <a:ea typeface="黑体" panose="02010609060101010101" pitchFamily="49" charset="-122"/>
              </a:rPr>
              <a:t>，而内存至少有</a:t>
            </a:r>
            <a:r>
              <a:rPr lang="en-US" altLang="zh-CN" sz="2000" dirty="0">
                <a:latin typeface="黑体" panose="02010609060101010101" pitchFamily="49" charset="-122"/>
                <a:ea typeface="黑体" panose="02010609060101010101" pitchFamily="49" charset="-122"/>
              </a:rPr>
              <a:t>32</a:t>
            </a:r>
            <a:r>
              <a:rPr lang="zh-CN" altLang="en-US" sz="2000" dirty="0">
                <a:latin typeface="黑体" panose="02010609060101010101" pitchFamily="49" charset="-122"/>
                <a:ea typeface="黑体" panose="02010609060101010101" pitchFamily="49" charset="-122"/>
              </a:rPr>
              <a:t>块物理块，所以内存大小至少是</a:t>
            </a:r>
            <a:r>
              <a:rPr lang="en-US" altLang="zh-CN" sz="2000" dirty="0">
                <a:latin typeface="黑体" panose="02010609060101010101" pitchFamily="49" charset="-122"/>
                <a:ea typeface="黑体" panose="02010609060101010101" pitchFamily="49" charset="-122"/>
              </a:rPr>
              <a:t>32</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1024B=2</a:t>
            </a:r>
            <a:r>
              <a:rPr lang="en-US" altLang="zh-CN" sz="2000" baseline="30000" dirty="0">
                <a:latin typeface="黑体" panose="02010609060101010101" pitchFamily="49" charset="-122"/>
                <a:ea typeface="黑体" panose="02010609060101010101" pitchFamily="49" charset="-122"/>
              </a:rPr>
              <a:t>15</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，所以物理地址至少要</a:t>
            </a:r>
            <a:r>
              <a:rPr lang="en-US" altLang="zh-CN" sz="2000" dirty="0">
                <a:latin typeface="黑体" panose="02010609060101010101" pitchFamily="49" charset="-122"/>
                <a:ea typeface="黑体" panose="02010609060101010101" pitchFamily="49" charset="-122"/>
              </a:rPr>
              <a:t>15</a:t>
            </a:r>
            <a:r>
              <a:rPr lang="zh-CN" altLang="en-US" sz="2000" dirty="0">
                <a:latin typeface="黑体" panose="02010609060101010101" pitchFamily="49" charset="-122"/>
                <a:ea typeface="黑体" panose="02010609060101010101" pitchFamily="49" charset="-122"/>
              </a:rPr>
              <a:t>位，不然无法访问内存的所有区域。故选</a:t>
            </a:r>
            <a:r>
              <a:rPr lang="en-US" altLang="zh-CN" sz="2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42710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500"/>
                                        <p:tgtEl>
                                          <p:spTgt spid="8">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6" name="Rectangle 1027">
            <a:extLst>
              <a:ext uri="{FF2B5EF4-FFF2-40B4-BE49-F238E27FC236}">
                <a16:creationId xmlns:a16="http://schemas.microsoft.com/office/drawing/2014/main" id="{9CFB74C7-7A50-7D45-BE1C-9D120EC096CF}"/>
              </a:ext>
            </a:extLst>
          </p:cNvPr>
          <p:cNvSpPr txBox="1">
            <a:spLocks noChangeArrowheads="1"/>
          </p:cNvSpPr>
          <p:nvPr/>
        </p:nvSpPr>
        <p:spPr bwMode="auto">
          <a:xfrm>
            <a:off x="457200" y="1006475"/>
            <a:ext cx="86868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在某页式存储管理系统中，页表内容见图。</a:t>
            </a:r>
            <a:endParaRPr lang="en-US" altLang="zh-CN" sz="2200" dirty="0">
              <a:latin typeface="黑体" panose="02010609060101010101" pitchFamily="49" charset="-122"/>
              <a:ea typeface="黑体" panose="02010609060101010101" pitchFamily="49" charset="-122"/>
            </a:endParaRPr>
          </a:p>
          <a:p>
            <a:pPr>
              <a:buFont typeface="Monotype Sorts" pitchFamily="2" charset="2"/>
              <a:buNone/>
            </a:pPr>
            <a:r>
              <a:rPr lang="zh-CN" altLang="en-US" sz="2200" dirty="0">
                <a:latin typeface="黑体" panose="02010609060101010101" pitchFamily="49" charset="-122"/>
                <a:ea typeface="黑体" panose="02010609060101010101" pitchFamily="49" charset="-122"/>
              </a:rPr>
              <a:t>若页面的大小为</a:t>
            </a:r>
            <a:r>
              <a:rPr lang="en-US" altLang="zh-CN" sz="2200" dirty="0">
                <a:latin typeface="黑体" panose="02010609060101010101" pitchFamily="49" charset="-122"/>
                <a:ea typeface="黑体" panose="02010609060101010101" pitchFamily="49" charset="-122"/>
              </a:rPr>
              <a:t>4KB</a:t>
            </a:r>
            <a:r>
              <a:rPr lang="zh-CN" altLang="en-US" sz="2200" dirty="0">
                <a:latin typeface="黑体" panose="02010609060101010101" pitchFamily="49" charset="-122"/>
                <a:ea typeface="黑体" panose="02010609060101010101" pitchFamily="49" charset="-122"/>
              </a:rPr>
              <a:t>，则地址转换机构将逻辑</a:t>
            </a:r>
            <a:endParaRPr lang="en-US" altLang="zh-CN" sz="2200" dirty="0">
              <a:latin typeface="黑体" panose="02010609060101010101" pitchFamily="49" charset="-122"/>
              <a:ea typeface="黑体" panose="02010609060101010101" pitchFamily="49" charset="-122"/>
            </a:endParaRPr>
          </a:p>
          <a:p>
            <a:pPr>
              <a:buFont typeface="Monotype Sorts" pitchFamily="2" charset="2"/>
              <a:buNone/>
            </a:pPr>
            <a:r>
              <a:rPr lang="zh-CN" altLang="en-US" sz="2200" dirty="0">
                <a:latin typeface="黑体" panose="02010609060101010101" pitchFamily="49" charset="-122"/>
                <a:ea typeface="黑体" panose="02010609060101010101" pitchFamily="49" charset="-122"/>
              </a:rPr>
              <a:t>地址</a:t>
            </a:r>
            <a:r>
              <a:rPr lang="en-US" altLang="zh-CN" sz="2200" dirty="0">
                <a:latin typeface="黑体" panose="02010609060101010101" pitchFamily="49" charset="-122"/>
                <a:ea typeface="黑体" panose="02010609060101010101" pitchFamily="49" charset="-122"/>
              </a:rPr>
              <a:t>0</a:t>
            </a:r>
            <a:r>
              <a:rPr lang="zh-CN" altLang="en-US" sz="2200" dirty="0">
                <a:latin typeface="黑体" panose="02010609060101010101" pitchFamily="49" charset="-122"/>
                <a:ea typeface="黑体" panose="02010609060101010101" pitchFamily="49" charset="-122"/>
              </a:rPr>
              <a:t>转换成的物理地址是（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A.8192</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B.8193</a:t>
            </a:r>
          </a:p>
          <a:p>
            <a:pPr lvl="1"/>
            <a:r>
              <a:rPr lang="en-US" altLang="zh-CN" sz="1800" dirty="0">
                <a:latin typeface="黑体" panose="02010609060101010101" pitchFamily="49" charset="-122"/>
                <a:ea typeface="黑体" panose="02010609060101010101" pitchFamily="49" charset="-122"/>
              </a:rPr>
              <a:t>C.2048                      D.2049</a:t>
            </a:r>
          </a:p>
        </p:txBody>
      </p:sp>
      <p:sp>
        <p:nvSpPr>
          <p:cNvPr id="5" name="文本框 4">
            <a:extLst>
              <a:ext uri="{FF2B5EF4-FFF2-40B4-BE49-F238E27FC236}">
                <a16:creationId xmlns:a16="http://schemas.microsoft.com/office/drawing/2014/main" id="{3F1B41EC-586E-2149-9799-3914EDEE3873}"/>
              </a:ext>
            </a:extLst>
          </p:cNvPr>
          <p:cNvSpPr txBox="1">
            <a:spLocks noChangeArrowheads="1"/>
          </p:cNvSpPr>
          <p:nvPr/>
        </p:nvSpPr>
        <p:spPr bwMode="auto">
          <a:xfrm>
            <a:off x="4035425" y="1905000"/>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A</a:t>
            </a:r>
            <a:endParaRPr kumimoji="0" lang="zh-CN" altLang="en-US">
              <a:solidFill>
                <a:srgbClr val="FF0000"/>
              </a:solidFill>
              <a:latin typeface="Verdana" panose="020B0604030504040204" pitchFamily="34" charset="0"/>
            </a:endParaRPr>
          </a:p>
        </p:txBody>
      </p:sp>
      <p:sp>
        <p:nvSpPr>
          <p:cNvPr id="8" name="内容占位符 2">
            <a:extLst>
              <a:ext uri="{FF2B5EF4-FFF2-40B4-BE49-F238E27FC236}">
                <a16:creationId xmlns:a16="http://schemas.microsoft.com/office/drawing/2014/main" id="{7DD59892-5B98-634E-9BAF-B19688C3D0A0}"/>
              </a:ext>
            </a:extLst>
          </p:cNvPr>
          <p:cNvSpPr>
            <a:spLocks noGrp="1" noChangeArrowheads="1"/>
          </p:cNvSpPr>
          <p:nvPr>
            <p:ph idx="1"/>
          </p:nvPr>
        </p:nvSpPr>
        <p:spPr>
          <a:xfrm>
            <a:off x="457200" y="3487738"/>
            <a:ext cx="8229600" cy="2430462"/>
          </a:xfrm>
        </p:spPr>
        <p:txBody>
          <a:bodyPr/>
          <a:lstStyle/>
          <a:p>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题分析：</a:t>
            </a:r>
            <a:endParaRPr lang="en-US" altLang="zh-CN" sz="2200" dirty="0">
              <a:latin typeface="黑体" panose="02010609060101010101" pitchFamily="49" charset="-122"/>
              <a:ea typeface="黑体" panose="02010609060101010101" pitchFamily="49" charset="-122"/>
            </a:endParaRPr>
          </a:p>
          <a:p>
            <a:pPr eaLnBrk="1"/>
            <a:r>
              <a:rPr lang="zh-CN" altLang="en-US" sz="2000" dirty="0">
                <a:latin typeface="黑体" panose="02010609060101010101" pitchFamily="49" charset="-122"/>
                <a:ea typeface="黑体" panose="02010609060101010101" pitchFamily="49" charset="-122"/>
              </a:rPr>
              <a:t>本题中页的大小为</a:t>
            </a:r>
            <a:r>
              <a:rPr lang="en-US" altLang="zh-CN" sz="2000" dirty="0">
                <a:latin typeface="黑体" panose="02010609060101010101" pitchFamily="49" charset="-122"/>
                <a:ea typeface="黑体" panose="02010609060101010101" pitchFamily="49" charset="-122"/>
              </a:rPr>
              <a:t>4KB</a:t>
            </a:r>
            <a:r>
              <a:rPr lang="zh-CN" altLang="en-US" sz="2000" dirty="0">
                <a:latin typeface="黑体" panose="02010609060101010101" pitchFamily="49" charset="-122"/>
                <a:ea typeface="黑体" panose="02010609060101010101" pitchFamily="49" charset="-122"/>
              </a:rPr>
              <a:t>，从表中可知，每个页存储在一个块中，即每个块大小为</a:t>
            </a:r>
            <a:r>
              <a:rPr lang="en-US" altLang="zh-CN" sz="2000" dirty="0">
                <a:latin typeface="黑体" panose="02010609060101010101" pitchFamily="49" charset="-122"/>
                <a:ea typeface="黑体" panose="02010609060101010101" pitchFamily="49" charset="-122"/>
              </a:rPr>
              <a:t>4KB</a:t>
            </a:r>
            <a:r>
              <a:rPr lang="zh-CN" altLang="en-US" sz="2000" dirty="0">
                <a:latin typeface="黑体" panose="02010609060101010101" pitchFamily="49" charset="-122"/>
                <a:ea typeface="黑体" panose="02010609060101010101" pitchFamily="49" charset="-122"/>
              </a:rPr>
              <a:t>。逻辑地址</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对应的页号为</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，表中对应的块号为</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块物理地址范围为</a:t>
            </a:r>
            <a:r>
              <a:rPr lang="en-US" altLang="zh-CN" sz="2000" dirty="0">
                <a:latin typeface="黑体" panose="02010609060101010101" pitchFamily="49" charset="-122"/>
                <a:ea typeface="黑体" panose="02010609060101010101" pitchFamily="49" charset="-122"/>
              </a:rPr>
              <a:t>0~4095</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块物理地址范围为</a:t>
            </a:r>
            <a:r>
              <a:rPr lang="en-US" altLang="zh-CN" sz="2000" dirty="0">
                <a:latin typeface="黑体" panose="02010609060101010101" pitchFamily="49" charset="-122"/>
                <a:ea typeface="黑体" panose="02010609060101010101" pitchFamily="49" charset="-122"/>
              </a:rPr>
              <a:t>4096~8191</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块物理地址范围为</a:t>
            </a:r>
            <a:r>
              <a:rPr lang="en-US" altLang="zh-CN" sz="2000" dirty="0">
                <a:latin typeface="黑体" panose="02010609060101010101" pitchFamily="49" charset="-122"/>
                <a:ea typeface="黑体" panose="02010609060101010101" pitchFamily="49" charset="-122"/>
              </a:rPr>
              <a:t>8192~12287</a:t>
            </a:r>
            <a:r>
              <a:rPr lang="zh-CN" altLang="en-US" sz="2000" dirty="0">
                <a:latin typeface="黑体" panose="02010609060101010101" pitchFamily="49" charset="-122"/>
                <a:ea typeface="黑体" panose="02010609060101010101" pitchFamily="49" charset="-122"/>
              </a:rPr>
              <a:t>。</a:t>
            </a:r>
            <a:r>
              <a:rPr lang="zh-CN" altLang="en-US" sz="2000" u="sng" dirty="0">
                <a:latin typeface="黑体" panose="02010609060101010101" pitchFamily="49" charset="-122"/>
                <a:ea typeface="黑体" panose="02010609060101010101" pitchFamily="49" charset="-122"/>
              </a:rPr>
              <a:t>本题容易错在逻辑地址、物理地址、块号都是从</a:t>
            </a:r>
            <a:r>
              <a:rPr lang="en-US" altLang="zh-CN" sz="2000" u="sng" dirty="0">
                <a:latin typeface="黑体" panose="02010609060101010101" pitchFamily="49" charset="-122"/>
                <a:ea typeface="黑体" panose="02010609060101010101" pitchFamily="49" charset="-122"/>
              </a:rPr>
              <a:t>0</a:t>
            </a:r>
            <a:r>
              <a:rPr lang="zh-CN" altLang="en-US" sz="2000" u="sng" dirty="0">
                <a:latin typeface="黑体" panose="02010609060101010101" pitchFamily="49" charset="-122"/>
                <a:ea typeface="黑体" panose="02010609060101010101" pitchFamily="49" charset="-122"/>
              </a:rPr>
              <a:t>开始编址的，而不是</a:t>
            </a:r>
            <a:r>
              <a:rPr lang="en-US" altLang="zh-CN" sz="2000" u="sng"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pic>
        <p:nvPicPr>
          <p:cNvPr id="60422" name="图片 2">
            <a:extLst>
              <a:ext uri="{FF2B5EF4-FFF2-40B4-BE49-F238E27FC236}">
                <a16:creationId xmlns:a16="http://schemas.microsoft.com/office/drawing/2014/main" id="{89D50AB1-3E4F-2141-B7DD-C72E098A5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9050" y="939800"/>
            <a:ext cx="2546350"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199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6" name="Rectangle 1027">
            <a:extLst>
              <a:ext uri="{FF2B5EF4-FFF2-40B4-BE49-F238E27FC236}">
                <a16:creationId xmlns:a16="http://schemas.microsoft.com/office/drawing/2014/main" id="{155D6956-169E-BA49-8F3A-E6C40ACE0591}"/>
              </a:ext>
            </a:extLst>
          </p:cNvPr>
          <p:cNvSpPr txBox="1">
            <a:spLocks noChangeArrowheads="1"/>
          </p:cNvSpPr>
          <p:nvPr/>
        </p:nvSpPr>
        <p:spPr bwMode="auto">
          <a:xfrm>
            <a:off x="457200" y="1006475"/>
            <a:ext cx="8229600" cy="633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a:latin typeface="黑体" panose="02010609060101010101" pitchFamily="49" charset="-122"/>
                <a:ea typeface="黑体" panose="02010609060101010101" pitchFamily="49" charset="-122"/>
              </a:rPr>
              <a:t>5.</a:t>
            </a:r>
            <a:r>
              <a:rPr lang="zh-CN" altLang="en-US" sz="2200">
                <a:latin typeface="黑体" panose="02010609060101010101" pitchFamily="49" charset="-122"/>
                <a:ea typeface="黑体" panose="02010609060101010101" pitchFamily="49" charset="-122"/>
              </a:rPr>
              <a:t>不会产生内部碎片的存储管理是（ </a:t>
            </a:r>
            <a:r>
              <a:rPr lang="en-US" altLang="zh-CN" sz="2200">
                <a:latin typeface="黑体" panose="02010609060101010101" pitchFamily="49" charset="-122"/>
                <a:ea typeface="黑体" panose="02010609060101010101" pitchFamily="49" charset="-122"/>
              </a:rPr>
              <a:t> </a:t>
            </a:r>
            <a:r>
              <a:rPr lang="zh-CN" altLang="en-US" sz="2200">
                <a:latin typeface="黑体" panose="02010609060101010101" pitchFamily="49" charset="-122"/>
                <a:ea typeface="黑体" panose="02010609060101010101" pitchFamily="49" charset="-122"/>
              </a:rPr>
              <a:t> ）</a:t>
            </a:r>
            <a:endParaRPr lang="en-US" altLang="zh-CN" sz="22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A.</a:t>
            </a:r>
            <a:r>
              <a:rPr lang="zh-CN" altLang="en-US" sz="1800">
                <a:latin typeface="黑体" panose="02010609060101010101" pitchFamily="49" charset="-122"/>
                <a:ea typeface="黑体" panose="02010609060101010101" pitchFamily="49" charset="-122"/>
              </a:rPr>
              <a:t>分页式存储管理             </a:t>
            </a:r>
            <a:r>
              <a:rPr lang="en-US" altLang="zh-CN" sz="1800">
                <a:latin typeface="黑体" panose="02010609060101010101" pitchFamily="49" charset="-122"/>
                <a:ea typeface="黑体" panose="02010609060101010101" pitchFamily="49" charset="-122"/>
              </a:rPr>
              <a:t>B.</a:t>
            </a:r>
            <a:r>
              <a:rPr lang="zh-CN" altLang="en-US" sz="1800">
                <a:latin typeface="黑体" panose="02010609060101010101" pitchFamily="49" charset="-122"/>
                <a:ea typeface="黑体" panose="02010609060101010101" pitchFamily="49" charset="-122"/>
              </a:rPr>
              <a:t>分段式存储管理</a:t>
            </a:r>
            <a:endParaRPr lang="en-US" altLang="zh-CN" sz="18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C.</a:t>
            </a:r>
            <a:r>
              <a:rPr lang="zh-CN" altLang="en-US" sz="1800">
                <a:latin typeface="黑体" panose="02010609060101010101" pitchFamily="49" charset="-122"/>
                <a:ea typeface="黑体" panose="02010609060101010101" pitchFamily="49" charset="-122"/>
              </a:rPr>
              <a:t>固定分区式存储管理</a:t>
            </a:r>
            <a:r>
              <a:rPr lang="en-US" altLang="zh-CN" sz="1800">
                <a:latin typeface="黑体" panose="02010609060101010101" pitchFamily="49" charset="-122"/>
                <a:ea typeface="黑体" panose="02010609060101010101" pitchFamily="49" charset="-122"/>
              </a:rPr>
              <a:t>         D.</a:t>
            </a:r>
            <a:r>
              <a:rPr lang="zh-CN" altLang="en-US" sz="1800">
                <a:latin typeface="黑体" panose="02010609060101010101" pitchFamily="49" charset="-122"/>
                <a:ea typeface="黑体" panose="02010609060101010101" pitchFamily="49" charset="-122"/>
              </a:rPr>
              <a:t>段页式存储管理</a:t>
            </a:r>
            <a:endParaRPr lang="en-US" altLang="zh-CN" sz="1800">
              <a:latin typeface="黑体" panose="02010609060101010101" pitchFamily="49" charset="-122"/>
              <a:ea typeface="黑体" panose="02010609060101010101" pitchFamily="49" charset="-122"/>
            </a:endParaRPr>
          </a:p>
          <a:p>
            <a:r>
              <a:rPr lang="en-US" altLang="zh-CN" sz="2200">
                <a:latin typeface="黑体" panose="02010609060101010101" pitchFamily="49" charset="-122"/>
                <a:ea typeface="黑体" panose="02010609060101010101" pitchFamily="49" charset="-122"/>
              </a:rPr>
              <a:t>6.</a:t>
            </a:r>
            <a:r>
              <a:rPr lang="zh-CN" altLang="en-US" sz="2200">
                <a:latin typeface="黑体" panose="02010609060101010101" pitchFamily="49" charset="-122"/>
                <a:ea typeface="黑体" panose="02010609060101010101" pitchFamily="49" charset="-122"/>
              </a:rPr>
              <a:t>要保证一个程序在主存中被改变了存放位置后仍能正确地执行，则对主存空间应采用（ </a:t>
            </a:r>
            <a:r>
              <a:rPr lang="en-US" altLang="zh-CN" sz="2200">
                <a:latin typeface="黑体" panose="02010609060101010101" pitchFamily="49" charset="-122"/>
                <a:ea typeface="黑体" panose="02010609060101010101" pitchFamily="49" charset="-122"/>
              </a:rPr>
              <a:t> </a:t>
            </a:r>
            <a:r>
              <a:rPr lang="zh-CN" altLang="en-US" sz="2200">
                <a:latin typeface="黑体" panose="02010609060101010101" pitchFamily="49" charset="-122"/>
                <a:ea typeface="黑体" panose="02010609060101010101" pitchFamily="49" charset="-122"/>
              </a:rPr>
              <a:t> ）技术</a:t>
            </a:r>
            <a:endParaRPr lang="en-US" altLang="zh-CN" sz="22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A.</a:t>
            </a:r>
            <a:r>
              <a:rPr lang="zh-CN" altLang="en-US" sz="1800">
                <a:latin typeface="黑体" panose="02010609060101010101" pitchFamily="49" charset="-122"/>
                <a:ea typeface="黑体" panose="02010609060101010101" pitchFamily="49" charset="-122"/>
              </a:rPr>
              <a:t>静态重定位                 </a:t>
            </a:r>
            <a:r>
              <a:rPr lang="en-US" altLang="zh-CN" sz="1800">
                <a:latin typeface="黑体" panose="02010609060101010101" pitchFamily="49" charset="-122"/>
                <a:ea typeface="黑体" panose="02010609060101010101" pitchFamily="49" charset="-122"/>
              </a:rPr>
              <a:t>B.</a:t>
            </a:r>
            <a:r>
              <a:rPr lang="zh-CN" altLang="en-US" sz="1800">
                <a:latin typeface="黑体" panose="02010609060101010101" pitchFamily="49" charset="-122"/>
                <a:ea typeface="黑体" panose="02010609060101010101" pitchFamily="49" charset="-122"/>
              </a:rPr>
              <a:t>动态重定位</a:t>
            </a:r>
            <a:endParaRPr lang="en-US" altLang="zh-CN" sz="18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C.</a:t>
            </a:r>
            <a:r>
              <a:rPr lang="zh-CN" altLang="en-US" sz="1800">
                <a:latin typeface="黑体" panose="02010609060101010101" pitchFamily="49" charset="-122"/>
                <a:ea typeface="黑体" panose="02010609060101010101" pitchFamily="49" charset="-122"/>
              </a:rPr>
              <a:t>动态分配</a:t>
            </a:r>
            <a:r>
              <a:rPr lang="en-US" altLang="zh-CN" sz="1800">
                <a:latin typeface="黑体" panose="02010609060101010101" pitchFamily="49" charset="-122"/>
                <a:ea typeface="黑体" panose="02010609060101010101" pitchFamily="49" charset="-122"/>
              </a:rPr>
              <a:t>                   D.</a:t>
            </a:r>
            <a:r>
              <a:rPr lang="zh-CN" altLang="en-US" sz="1800">
                <a:latin typeface="黑体" panose="02010609060101010101" pitchFamily="49" charset="-122"/>
                <a:ea typeface="黑体" panose="02010609060101010101" pitchFamily="49" charset="-122"/>
              </a:rPr>
              <a:t>静态分配</a:t>
            </a:r>
            <a:endParaRPr lang="en-US" altLang="zh-CN" sz="1800">
              <a:latin typeface="黑体" panose="02010609060101010101" pitchFamily="49" charset="-122"/>
              <a:ea typeface="黑体" panose="02010609060101010101" pitchFamily="49" charset="-122"/>
            </a:endParaRPr>
          </a:p>
          <a:p>
            <a:pPr lvl="1"/>
            <a:endParaRPr lang="en-US" altLang="zh-CN" sz="200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968F979C-C86E-9249-B56A-1CBC4560F58A}"/>
              </a:ext>
            </a:extLst>
          </p:cNvPr>
          <p:cNvSpPr txBox="1">
            <a:spLocks noChangeArrowheads="1"/>
          </p:cNvSpPr>
          <p:nvPr/>
        </p:nvSpPr>
        <p:spPr bwMode="auto">
          <a:xfrm>
            <a:off x="5370513" y="9810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B</a:t>
            </a:r>
            <a:endParaRPr kumimoji="0" lang="zh-CN" altLang="en-US">
              <a:solidFill>
                <a:srgbClr val="FF0000"/>
              </a:solidFill>
              <a:latin typeface="Verdana" panose="020B0604030504040204" pitchFamily="34" charset="0"/>
            </a:endParaRPr>
          </a:p>
        </p:txBody>
      </p:sp>
      <p:sp>
        <p:nvSpPr>
          <p:cNvPr id="5" name="文本框 4">
            <a:extLst>
              <a:ext uri="{FF2B5EF4-FFF2-40B4-BE49-F238E27FC236}">
                <a16:creationId xmlns:a16="http://schemas.microsoft.com/office/drawing/2014/main" id="{7C7EDEE9-55CB-7642-9FF0-54613CB187C8}"/>
              </a:ext>
            </a:extLst>
          </p:cNvPr>
          <p:cNvSpPr txBox="1">
            <a:spLocks noChangeArrowheads="1"/>
          </p:cNvSpPr>
          <p:nvPr/>
        </p:nvSpPr>
        <p:spPr bwMode="auto">
          <a:xfrm>
            <a:off x="4264025" y="2535238"/>
            <a:ext cx="876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B</a:t>
            </a:r>
            <a:endParaRPr kumimoji="0" lang="zh-CN" altLang="en-US">
              <a:solidFill>
                <a:srgbClr val="FF0000"/>
              </a:solidFill>
              <a:latin typeface="Verdana" panose="020B0604030504040204" pitchFamily="34" charset="0"/>
            </a:endParaRPr>
          </a:p>
        </p:txBody>
      </p:sp>
    </p:spTree>
    <p:extLst>
      <p:ext uri="{BB962C8B-B14F-4D97-AF65-F5344CB8AC3E}">
        <p14:creationId xmlns:p14="http://schemas.microsoft.com/office/powerpoint/2010/main" val="1678348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6" name="Rectangle 1027">
            <a:extLst>
              <a:ext uri="{FF2B5EF4-FFF2-40B4-BE49-F238E27FC236}">
                <a16:creationId xmlns:a16="http://schemas.microsoft.com/office/drawing/2014/main" id="{BC626F8F-5D36-9D47-A82E-B58D1A24D24D}"/>
              </a:ext>
            </a:extLst>
          </p:cNvPr>
          <p:cNvSpPr txBox="1">
            <a:spLocks noChangeArrowheads="1"/>
          </p:cNvSpPr>
          <p:nvPr/>
        </p:nvSpPr>
        <p:spPr bwMode="auto">
          <a:xfrm>
            <a:off x="457200" y="1006475"/>
            <a:ext cx="8229600" cy="633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a:latin typeface="黑体" panose="02010609060101010101" pitchFamily="49" charset="-122"/>
                <a:ea typeface="黑体" panose="02010609060101010101" pitchFamily="49" charset="-122"/>
              </a:rPr>
              <a:t>7.</a:t>
            </a:r>
            <a:r>
              <a:rPr lang="zh-CN" altLang="en-US" sz="2200">
                <a:latin typeface="黑体" panose="02010609060101010101" pitchFamily="49" charset="-122"/>
                <a:ea typeface="黑体" panose="02010609060101010101" pitchFamily="49" charset="-122"/>
              </a:rPr>
              <a:t>作业在执行中发生缺页中断，经操作系统处理后应让其执行（ </a:t>
            </a:r>
            <a:r>
              <a:rPr lang="en-US" altLang="zh-CN" sz="2200">
                <a:latin typeface="黑体" panose="02010609060101010101" pitchFamily="49" charset="-122"/>
                <a:ea typeface="黑体" panose="02010609060101010101" pitchFamily="49" charset="-122"/>
              </a:rPr>
              <a:t> </a:t>
            </a:r>
            <a:r>
              <a:rPr lang="zh-CN" altLang="en-US" sz="2200">
                <a:latin typeface="黑体" panose="02010609060101010101" pitchFamily="49" charset="-122"/>
                <a:ea typeface="黑体" panose="02010609060101010101" pitchFamily="49" charset="-122"/>
              </a:rPr>
              <a:t> ）指令</a:t>
            </a:r>
            <a:endParaRPr lang="en-US" altLang="zh-CN" sz="22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A.</a:t>
            </a:r>
            <a:r>
              <a:rPr lang="zh-CN" altLang="en-US" sz="1800">
                <a:latin typeface="黑体" panose="02010609060101010101" pitchFamily="49" charset="-122"/>
                <a:ea typeface="黑体" panose="02010609060101010101" pitchFamily="49" charset="-122"/>
              </a:rPr>
              <a:t>被中断的前一条             </a:t>
            </a:r>
            <a:r>
              <a:rPr lang="en-US" altLang="zh-CN" sz="1800">
                <a:latin typeface="黑体" panose="02010609060101010101" pitchFamily="49" charset="-122"/>
                <a:ea typeface="黑体" panose="02010609060101010101" pitchFamily="49" charset="-122"/>
              </a:rPr>
              <a:t>B.</a:t>
            </a:r>
            <a:r>
              <a:rPr lang="zh-CN" altLang="en-US" sz="1800">
                <a:latin typeface="黑体" panose="02010609060101010101" pitchFamily="49" charset="-122"/>
                <a:ea typeface="黑体" panose="02010609060101010101" pitchFamily="49" charset="-122"/>
              </a:rPr>
              <a:t>被中断的那一条</a:t>
            </a:r>
            <a:endParaRPr lang="en-US" altLang="zh-CN" sz="18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C.</a:t>
            </a:r>
            <a:r>
              <a:rPr lang="zh-CN" altLang="en-US" sz="1800">
                <a:latin typeface="黑体" panose="02010609060101010101" pitchFamily="49" charset="-122"/>
                <a:ea typeface="黑体" panose="02010609060101010101" pitchFamily="49" charset="-122"/>
              </a:rPr>
              <a:t>被中断的后一条</a:t>
            </a:r>
            <a:r>
              <a:rPr lang="en-US" altLang="zh-CN" sz="1800">
                <a:latin typeface="黑体" panose="02010609060101010101" pitchFamily="49" charset="-122"/>
                <a:ea typeface="黑体" panose="02010609060101010101" pitchFamily="49" charset="-122"/>
              </a:rPr>
              <a:t>             D.</a:t>
            </a:r>
            <a:r>
              <a:rPr lang="zh-CN" altLang="en-US" sz="1800">
                <a:latin typeface="黑体" panose="02010609060101010101" pitchFamily="49" charset="-122"/>
                <a:ea typeface="黑体" panose="02010609060101010101" pitchFamily="49" charset="-122"/>
              </a:rPr>
              <a:t>启动时的第一条</a:t>
            </a:r>
            <a:endParaRPr lang="en-US" altLang="zh-CN" sz="1800">
              <a:latin typeface="黑体" panose="02010609060101010101" pitchFamily="49" charset="-122"/>
              <a:ea typeface="黑体" panose="02010609060101010101" pitchFamily="49" charset="-122"/>
            </a:endParaRPr>
          </a:p>
          <a:p>
            <a:r>
              <a:rPr lang="en-US" altLang="zh-CN" sz="2200">
                <a:latin typeface="黑体" panose="02010609060101010101" pitchFamily="49" charset="-122"/>
                <a:ea typeface="黑体" panose="02010609060101010101" pitchFamily="49" charset="-122"/>
              </a:rPr>
              <a:t>8.</a:t>
            </a:r>
            <a:r>
              <a:rPr lang="zh-CN" altLang="en-US" sz="2200">
                <a:latin typeface="黑体" panose="02010609060101010101" pitchFamily="49" charset="-122"/>
                <a:ea typeface="黑体" panose="02010609060101010101" pitchFamily="49" charset="-122"/>
              </a:rPr>
              <a:t>（   ）存储管理方式提供一维地址结构</a:t>
            </a:r>
            <a:endParaRPr lang="en-US" altLang="zh-CN" sz="22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A.</a:t>
            </a:r>
            <a:r>
              <a:rPr lang="zh-CN" altLang="en-US" sz="1800">
                <a:latin typeface="黑体" panose="02010609060101010101" pitchFamily="49" charset="-122"/>
                <a:ea typeface="黑体" panose="02010609060101010101" pitchFamily="49" charset="-122"/>
              </a:rPr>
              <a:t>分段                       </a:t>
            </a:r>
            <a:r>
              <a:rPr lang="en-US" altLang="zh-CN" sz="1800">
                <a:latin typeface="黑体" panose="02010609060101010101" pitchFamily="49" charset="-122"/>
                <a:ea typeface="黑体" panose="02010609060101010101" pitchFamily="49" charset="-122"/>
              </a:rPr>
              <a:t>B.</a:t>
            </a:r>
            <a:r>
              <a:rPr lang="zh-CN" altLang="en-US" sz="1800">
                <a:latin typeface="黑体" panose="02010609060101010101" pitchFamily="49" charset="-122"/>
                <a:ea typeface="黑体" panose="02010609060101010101" pitchFamily="49" charset="-122"/>
              </a:rPr>
              <a:t>分页</a:t>
            </a:r>
            <a:endParaRPr lang="en-US" altLang="zh-CN" sz="18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C.</a:t>
            </a:r>
            <a:r>
              <a:rPr lang="zh-CN" altLang="en-US" sz="1800">
                <a:latin typeface="黑体" panose="02010609060101010101" pitchFamily="49" charset="-122"/>
                <a:ea typeface="黑体" panose="02010609060101010101" pitchFamily="49" charset="-122"/>
              </a:rPr>
              <a:t>分段和段页式  </a:t>
            </a:r>
            <a:r>
              <a:rPr lang="en-US" altLang="zh-CN" sz="1800">
                <a:latin typeface="黑体" panose="02010609060101010101" pitchFamily="49" charset="-122"/>
                <a:ea typeface="黑体" panose="02010609060101010101" pitchFamily="49" charset="-122"/>
              </a:rPr>
              <a:t>             D.</a:t>
            </a:r>
            <a:r>
              <a:rPr lang="zh-CN" altLang="en-US" sz="1800">
                <a:latin typeface="黑体" panose="02010609060101010101" pitchFamily="49" charset="-122"/>
                <a:ea typeface="黑体" panose="02010609060101010101" pitchFamily="49" charset="-122"/>
              </a:rPr>
              <a:t>以上都不对</a:t>
            </a:r>
            <a:endParaRPr lang="en-US" altLang="zh-CN" sz="1800">
              <a:latin typeface="黑体" panose="02010609060101010101" pitchFamily="49" charset="-122"/>
              <a:ea typeface="黑体" panose="02010609060101010101" pitchFamily="49" charset="-122"/>
            </a:endParaRPr>
          </a:p>
          <a:p>
            <a:pPr lvl="1"/>
            <a:endParaRPr lang="en-US" altLang="zh-CN" sz="200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56F68C54-D40D-2D47-9602-7BDA2A0D6BB9}"/>
              </a:ext>
            </a:extLst>
          </p:cNvPr>
          <p:cNvSpPr txBox="1">
            <a:spLocks noChangeArrowheads="1"/>
          </p:cNvSpPr>
          <p:nvPr/>
        </p:nvSpPr>
        <p:spPr bwMode="auto">
          <a:xfrm>
            <a:off x="1203325" y="1346200"/>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B</a:t>
            </a:r>
            <a:endParaRPr kumimoji="0" lang="zh-CN" altLang="en-US">
              <a:solidFill>
                <a:srgbClr val="FF0000"/>
              </a:solidFill>
              <a:latin typeface="Verdana" panose="020B0604030504040204" pitchFamily="34" charset="0"/>
            </a:endParaRPr>
          </a:p>
        </p:txBody>
      </p:sp>
      <p:sp>
        <p:nvSpPr>
          <p:cNvPr id="8" name="文本框 7">
            <a:extLst>
              <a:ext uri="{FF2B5EF4-FFF2-40B4-BE49-F238E27FC236}">
                <a16:creationId xmlns:a16="http://schemas.microsoft.com/office/drawing/2014/main" id="{2B402563-8A2C-AB43-B7D8-C7A7AF9D6E59}"/>
              </a:ext>
            </a:extLst>
          </p:cNvPr>
          <p:cNvSpPr txBox="1">
            <a:spLocks noChangeArrowheads="1"/>
          </p:cNvSpPr>
          <p:nvPr/>
        </p:nvSpPr>
        <p:spPr bwMode="auto">
          <a:xfrm>
            <a:off x="1455738" y="2533650"/>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B</a:t>
            </a:r>
            <a:endParaRPr kumimoji="0" lang="zh-CN" altLang="en-US">
              <a:solidFill>
                <a:srgbClr val="FF0000"/>
              </a:solidFill>
              <a:latin typeface="Verdana" panose="020B0604030504040204" pitchFamily="34" charset="0"/>
            </a:endParaRPr>
          </a:p>
        </p:txBody>
      </p:sp>
    </p:spTree>
    <p:extLst>
      <p:ext uri="{BB962C8B-B14F-4D97-AF65-F5344CB8AC3E}">
        <p14:creationId xmlns:p14="http://schemas.microsoft.com/office/powerpoint/2010/main" val="3106293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6" name="Rectangle 1027">
            <a:extLst>
              <a:ext uri="{FF2B5EF4-FFF2-40B4-BE49-F238E27FC236}">
                <a16:creationId xmlns:a16="http://schemas.microsoft.com/office/drawing/2014/main" id="{BD47D9DB-36FF-3243-B608-8C1786156AE1}"/>
              </a:ext>
            </a:extLst>
          </p:cNvPr>
          <p:cNvSpPr txBox="1">
            <a:spLocks noChangeArrowheads="1"/>
          </p:cNvSpPr>
          <p:nvPr/>
        </p:nvSpPr>
        <p:spPr bwMode="auto">
          <a:xfrm>
            <a:off x="457200" y="1006475"/>
            <a:ext cx="8229600" cy="633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a:latin typeface="黑体" panose="02010609060101010101" pitchFamily="49" charset="-122"/>
                <a:ea typeface="黑体" panose="02010609060101010101" pitchFamily="49" charset="-122"/>
              </a:rPr>
              <a:t>9.</a:t>
            </a:r>
            <a:r>
              <a:rPr lang="zh-CN" altLang="en-US" sz="2200">
                <a:latin typeface="黑体" panose="02010609060101010101" pitchFamily="49" charset="-122"/>
                <a:ea typeface="黑体" panose="02010609060101010101" pitchFamily="49" charset="-122"/>
              </a:rPr>
              <a:t>在虚拟页式存储管理方案中，（ </a:t>
            </a:r>
            <a:r>
              <a:rPr lang="en-US" altLang="zh-CN" sz="2200">
                <a:latin typeface="黑体" panose="02010609060101010101" pitchFamily="49" charset="-122"/>
                <a:ea typeface="黑体" panose="02010609060101010101" pitchFamily="49" charset="-122"/>
              </a:rPr>
              <a:t> </a:t>
            </a:r>
            <a:r>
              <a:rPr lang="zh-CN" altLang="en-US" sz="2200">
                <a:latin typeface="黑体" panose="02010609060101010101" pitchFamily="49" charset="-122"/>
                <a:ea typeface="黑体" panose="02010609060101010101" pitchFamily="49" charset="-122"/>
              </a:rPr>
              <a:t> ）完成将页面调入内存的工作</a:t>
            </a:r>
            <a:endParaRPr lang="en-US" altLang="zh-CN" sz="22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A.</a:t>
            </a:r>
            <a:r>
              <a:rPr lang="zh-CN" altLang="en-US" sz="1800">
                <a:latin typeface="黑体" panose="02010609060101010101" pitchFamily="49" charset="-122"/>
                <a:ea typeface="黑体" panose="02010609060101010101" pitchFamily="49" charset="-122"/>
              </a:rPr>
              <a:t>缺页中断处理               </a:t>
            </a:r>
            <a:r>
              <a:rPr lang="en-US" altLang="zh-CN" sz="1800">
                <a:latin typeface="黑体" panose="02010609060101010101" pitchFamily="49" charset="-122"/>
                <a:ea typeface="黑体" panose="02010609060101010101" pitchFamily="49" charset="-122"/>
              </a:rPr>
              <a:t>B.</a:t>
            </a:r>
            <a:r>
              <a:rPr lang="zh-CN" altLang="en-US" sz="1800">
                <a:latin typeface="黑体" panose="02010609060101010101" pitchFamily="49" charset="-122"/>
                <a:ea typeface="黑体" panose="02010609060101010101" pitchFamily="49" charset="-122"/>
              </a:rPr>
              <a:t>页面淘汰过程</a:t>
            </a:r>
            <a:endParaRPr lang="en-US" altLang="zh-CN" sz="18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C.</a:t>
            </a:r>
            <a:r>
              <a:rPr lang="zh-CN" altLang="en-US" sz="1800">
                <a:latin typeface="黑体" panose="02010609060101010101" pitchFamily="49" charset="-122"/>
                <a:ea typeface="黑体" panose="02010609060101010101" pitchFamily="49" charset="-122"/>
              </a:rPr>
              <a:t>工作集模型应用    </a:t>
            </a:r>
            <a:r>
              <a:rPr lang="en-US" altLang="zh-CN" sz="1800">
                <a:latin typeface="黑体" panose="02010609060101010101" pitchFamily="49" charset="-122"/>
                <a:ea typeface="黑体" panose="02010609060101010101" pitchFamily="49" charset="-122"/>
              </a:rPr>
              <a:t>         D.</a:t>
            </a:r>
            <a:r>
              <a:rPr lang="zh-CN" altLang="en-US" sz="1800">
                <a:latin typeface="黑体" panose="02010609060101010101" pitchFamily="49" charset="-122"/>
                <a:ea typeface="黑体" panose="02010609060101010101" pitchFamily="49" charset="-122"/>
              </a:rPr>
              <a:t>紧缩技术利用</a:t>
            </a:r>
            <a:endParaRPr lang="en-US" altLang="zh-CN" sz="1800">
              <a:latin typeface="黑体" panose="02010609060101010101" pitchFamily="49" charset="-122"/>
              <a:ea typeface="黑体" panose="02010609060101010101" pitchFamily="49" charset="-122"/>
            </a:endParaRPr>
          </a:p>
          <a:p>
            <a:r>
              <a:rPr lang="en-US" altLang="zh-CN" sz="2200">
                <a:latin typeface="黑体" panose="02010609060101010101" pitchFamily="49" charset="-122"/>
                <a:ea typeface="黑体" panose="02010609060101010101" pitchFamily="49" charset="-122"/>
              </a:rPr>
              <a:t>10.</a:t>
            </a:r>
            <a:r>
              <a:rPr lang="zh-CN" altLang="en-US" sz="2200">
                <a:latin typeface="黑体" panose="02010609060101010101" pitchFamily="49" charset="-122"/>
                <a:ea typeface="黑体" panose="02010609060101010101" pitchFamily="49" charset="-122"/>
              </a:rPr>
              <a:t>在段页式分配中，</a:t>
            </a:r>
            <a:r>
              <a:rPr lang="en-US" altLang="zh-CN" sz="2200">
                <a:latin typeface="黑体" panose="02010609060101010101" pitchFamily="49" charset="-122"/>
                <a:ea typeface="黑体" panose="02010609060101010101" pitchFamily="49" charset="-122"/>
              </a:rPr>
              <a:t>CPU</a:t>
            </a:r>
            <a:r>
              <a:rPr lang="zh-CN" altLang="en-US" sz="2200">
                <a:latin typeface="黑体" panose="02010609060101010101" pitchFamily="49" charset="-122"/>
                <a:ea typeface="黑体" panose="02010609060101010101" pitchFamily="49" charset="-122"/>
              </a:rPr>
              <a:t>每次从内存中取一次数据需要（   ）次访问内存</a:t>
            </a:r>
            <a:endParaRPr lang="en-US" altLang="zh-CN" sz="22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A.1</a:t>
            </a:r>
            <a:r>
              <a:rPr lang="zh-CN" altLang="en-US" sz="1800">
                <a:latin typeface="黑体" panose="02010609060101010101" pitchFamily="49" charset="-122"/>
                <a:ea typeface="黑体" panose="02010609060101010101" pitchFamily="49" charset="-122"/>
              </a:rPr>
              <a:t>        </a:t>
            </a:r>
            <a:r>
              <a:rPr lang="en-US" altLang="zh-CN" sz="1800">
                <a:latin typeface="黑体" panose="02010609060101010101" pitchFamily="49" charset="-122"/>
                <a:ea typeface="黑体" panose="02010609060101010101" pitchFamily="49" charset="-122"/>
              </a:rPr>
              <a:t>B.2        C.3         D.4</a:t>
            </a:r>
          </a:p>
          <a:p>
            <a:pPr lvl="1"/>
            <a:endParaRPr lang="en-US" altLang="zh-CN" sz="1800">
              <a:latin typeface="黑体" panose="02010609060101010101" pitchFamily="49" charset="-122"/>
              <a:ea typeface="黑体" panose="02010609060101010101" pitchFamily="49" charset="-122"/>
            </a:endParaRPr>
          </a:p>
          <a:p>
            <a:pPr lvl="1"/>
            <a:endParaRPr lang="en-US" altLang="zh-CN" sz="200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19FBCAAA-FF00-A041-A3BB-EEB0DD1D001D}"/>
              </a:ext>
            </a:extLst>
          </p:cNvPr>
          <p:cNvSpPr txBox="1">
            <a:spLocks noChangeArrowheads="1"/>
          </p:cNvSpPr>
          <p:nvPr/>
        </p:nvSpPr>
        <p:spPr bwMode="auto">
          <a:xfrm>
            <a:off x="5091113" y="9937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A</a:t>
            </a:r>
            <a:endParaRPr kumimoji="0" lang="zh-CN" altLang="en-US">
              <a:solidFill>
                <a:srgbClr val="FF0000"/>
              </a:solidFill>
              <a:latin typeface="Verdana" panose="020B0604030504040204" pitchFamily="34" charset="0"/>
            </a:endParaRPr>
          </a:p>
        </p:txBody>
      </p:sp>
      <p:sp>
        <p:nvSpPr>
          <p:cNvPr id="5" name="文本框 4">
            <a:extLst>
              <a:ext uri="{FF2B5EF4-FFF2-40B4-BE49-F238E27FC236}">
                <a16:creationId xmlns:a16="http://schemas.microsoft.com/office/drawing/2014/main" id="{2E4C5FBE-2999-184D-9F76-1A6FDAE605DD}"/>
              </a:ext>
            </a:extLst>
          </p:cNvPr>
          <p:cNvSpPr txBox="1">
            <a:spLocks noChangeArrowheads="1"/>
          </p:cNvSpPr>
          <p:nvPr/>
        </p:nvSpPr>
        <p:spPr bwMode="auto">
          <a:xfrm>
            <a:off x="7885113" y="2522538"/>
            <a:ext cx="87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C</a:t>
            </a:r>
            <a:endParaRPr kumimoji="0" lang="zh-CN" altLang="en-US">
              <a:solidFill>
                <a:srgbClr val="FF0000"/>
              </a:solidFill>
              <a:latin typeface="Verdana" panose="020B0604030504040204" pitchFamily="34" charset="0"/>
            </a:endParaRPr>
          </a:p>
        </p:txBody>
      </p:sp>
      <p:sp>
        <p:nvSpPr>
          <p:cNvPr id="9" name="内容占位符 2">
            <a:extLst>
              <a:ext uri="{FF2B5EF4-FFF2-40B4-BE49-F238E27FC236}">
                <a16:creationId xmlns:a16="http://schemas.microsoft.com/office/drawing/2014/main" id="{8D36C232-1495-F549-B8C1-FD4EFF0E9319}"/>
              </a:ext>
            </a:extLst>
          </p:cNvPr>
          <p:cNvSpPr>
            <a:spLocks noGrp="1" noChangeArrowheads="1"/>
          </p:cNvSpPr>
          <p:nvPr>
            <p:ph idx="1"/>
          </p:nvPr>
        </p:nvSpPr>
        <p:spPr>
          <a:xfrm>
            <a:off x="457200" y="3817938"/>
            <a:ext cx="8229600" cy="2430462"/>
          </a:xfrm>
        </p:spPr>
        <p:txBody>
          <a:bodyPr/>
          <a:lstStyle/>
          <a:p>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10</a:t>
            </a:r>
            <a:r>
              <a:rPr lang="zh-CN" altLang="en-US" sz="2200" dirty="0">
                <a:latin typeface="黑体" panose="02010609060101010101" pitchFamily="49" charset="-122"/>
                <a:ea typeface="黑体" panose="02010609060101010101" pitchFamily="49" charset="-122"/>
              </a:rPr>
              <a:t>题分析：</a:t>
            </a:r>
            <a:endParaRPr lang="en-US" altLang="zh-CN" sz="2200" dirty="0">
              <a:latin typeface="黑体" panose="02010609060101010101" pitchFamily="49" charset="-122"/>
              <a:ea typeface="黑体" panose="02010609060101010101" pitchFamily="49" charset="-122"/>
            </a:endParaRPr>
          </a:p>
          <a:p>
            <a:pPr eaLnBrk="1"/>
            <a:r>
              <a:rPr lang="zh-CN" altLang="en-US" sz="2000" dirty="0">
                <a:latin typeface="黑体" panose="02010609060101010101" pitchFamily="49" charset="-122"/>
                <a:ea typeface="黑体" panose="02010609060101010101" pitchFamily="49" charset="-122"/>
              </a:rPr>
              <a:t>在段页式分配中，取一次数据时先从内存查找段表，再访问内存查找相应的页表，最后拼成物理地址后访问内存，共需要</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次内存访问。</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63597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fade">
                                      <p:cBhvr>
                                        <p:cTn id="25" dur="500"/>
                                        <p:tgtEl>
                                          <p:spTgt spid="9">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fade">
                                      <p:cBhvr>
                                        <p:cTn id="28"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DB4AB6ED-B61D-0947-AE8D-6B17E29F7990}"/>
              </a:ext>
            </a:extLst>
          </p:cNvPr>
          <p:cNvSpPr>
            <a:spLocks noGrp="1" noChangeArrowheads="1"/>
          </p:cNvSpPr>
          <p:nvPr>
            <p:ph type="title"/>
          </p:nvPr>
        </p:nvSpPr>
        <p:spPr/>
        <p:txBody>
          <a:bodyPr/>
          <a:lstStyle/>
          <a:p>
            <a:pPr eaLnBrk="1" hangingPunct="1"/>
            <a:r>
              <a:rPr lang="en-US" altLang="zh-CN"/>
              <a:t>Review</a:t>
            </a:r>
          </a:p>
        </p:txBody>
      </p:sp>
      <p:sp>
        <p:nvSpPr>
          <p:cNvPr id="5" name="Rectangle 3">
            <a:extLst>
              <a:ext uri="{FF2B5EF4-FFF2-40B4-BE49-F238E27FC236}">
                <a16:creationId xmlns:a16="http://schemas.microsoft.com/office/drawing/2014/main" id="{F4A503AB-BBA3-6C43-B3AB-88A0244AC18A}"/>
              </a:ext>
            </a:extLst>
          </p:cNvPr>
          <p:cNvSpPr txBox="1">
            <a:spLocks noChangeArrowheads="1"/>
          </p:cNvSpPr>
          <p:nvPr/>
        </p:nvSpPr>
        <p:spPr bwMode="auto">
          <a:xfrm>
            <a:off x="590658" y="854075"/>
            <a:ext cx="8269561"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zh-CN" altLang="en-US" kern="0" dirty="0">
                <a:latin typeface="Heiti SC Medium" pitchFamily="2" charset="-128"/>
                <a:ea typeface="Heiti SC Medium" pitchFamily="2" charset="-128"/>
              </a:rPr>
              <a:t>分页 </a:t>
            </a:r>
            <a:r>
              <a:rPr lang="en-US" altLang="zh-CN" kern="0" dirty="0">
                <a:latin typeface="Heiti SC Medium" pitchFamily="2" charset="-128"/>
                <a:ea typeface="Heiti SC Medium" pitchFamily="2" charset="-128"/>
              </a:rPr>
              <a:t>Paging</a:t>
            </a:r>
          </a:p>
          <a:p>
            <a:pPr lvl="1">
              <a:defRPr/>
            </a:pPr>
            <a:r>
              <a:rPr lang="zh-CN" altLang="en-US" sz="2000" kern="0" dirty="0">
                <a:latin typeface="Heiti SC Medium" pitchFamily="2" charset="-128"/>
                <a:ea typeface="Heiti SC Medium" pitchFamily="2" charset="-128"/>
              </a:rPr>
              <a:t>页式地址变换</a:t>
            </a:r>
            <a:endParaRPr lang="en-US" altLang="zh-CN" sz="2000" kern="0" dirty="0">
              <a:latin typeface="Heiti SC Medium" pitchFamily="2" charset="-128"/>
              <a:ea typeface="Heiti SC Medium" pitchFamily="2" charset="-128"/>
            </a:endParaRPr>
          </a:p>
          <a:p>
            <a:pPr lvl="2">
              <a:defRPr/>
            </a:pPr>
            <a:r>
              <a:rPr lang="zh-CN" altLang="en-US" sz="1800" kern="0" dirty="0">
                <a:latin typeface="Heiti SC Medium" pitchFamily="2" charset="-128"/>
                <a:ea typeface="Heiti SC Medium" pitchFamily="2" charset="-128"/>
              </a:rPr>
              <a:t>逻辑地址：页号，页内偏移</a:t>
            </a:r>
            <a:endParaRPr lang="en-US" altLang="zh-CN" sz="1800" kern="0" dirty="0">
              <a:latin typeface="Heiti SC Medium" pitchFamily="2" charset="-128"/>
              <a:ea typeface="Heiti SC Medium" pitchFamily="2" charset="-128"/>
            </a:endParaRPr>
          </a:p>
          <a:p>
            <a:pPr lvl="2">
              <a:defRPr/>
            </a:pPr>
            <a:r>
              <a:rPr lang="zh-CN" altLang="en-US" sz="1800" kern="0" dirty="0">
                <a:latin typeface="Heiti SC Medium" pitchFamily="2" charset="-128"/>
                <a:ea typeface="Heiti SC Medium" pitchFamily="2" charset="-128"/>
              </a:rPr>
              <a:t>页表：</a:t>
            </a:r>
            <a:r>
              <a:rPr lang="zh-CN" altLang="en-US" sz="1800" dirty="0">
                <a:latin typeface="Heiti SC Medium" pitchFamily="2" charset="-128"/>
                <a:ea typeface="Heiti SC Medium" pitchFamily="2" charset="-128"/>
              </a:rPr>
              <a:t>逻辑页号与帧号的对应关系   </a:t>
            </a:r>
            <a:r>
              <a:rPr lang="en-US" altLang="zh-CN" sz="1800" dirty="0">
                <a:latin typeface="Heiti SC Medium" pitchFamily="2" charset="-128"/>
                <a:ea typeface="Heiti SC Medium" pitchFamily="2" charset="-128"/>
              </a:rPr>
              <a:t>page,</a:t>
            </a:r>
            <a:r>
              <a:rPr lang="zh-CN" altLang="en-US" sz="1800" dirty="0">
                <a:latin typeface="Heiti SC Medium" pitchFamily="2" charset="-128"/>
                <a:ea typeface="Heiti SC Medium" pitchFamily="2" charset="-128"/>
              </a:rPr>
              <a:t> </a:t>
            </a:r>
            <a:r>
              <a:rPr lang="en-US" altLang="zh-CN" sz="1800" dirty="0">
                <a:latin typeface="Heiti SC Medium" pitchFamily="2" charset="-128"/>
                <a:ea typeface="Heiti SC Medium" pitchFamily="2" charset="-128"/>
              </a:rPr>
              <a:t>frame</a:t>
            </a:r>
          </a:p>
          <a:p>
            <a:pPr lvl="1">
              <a:defRPr/>
            </a:pPr>
            <a:r>
              <a:rPr lang="zh-CN" altLang="en-US" sz="2000" kern="0" dirty="0">
                <a:latin typeface="Heiti SC Medium" pitchFamily="2" charset="-128"/>
                <a:ea typeface="Heiti SC Medium" pitchFamily="2" charset="-128"/>
              </a:rPr>
              <a:t>内碎片</a:t>
            </a:r>
            <a:endParaRPr lang="en-US" altLang="zh-CN" sz="2000" kern="0" dirty="0">
              <a:latin typeface="Heiti SC Medium" pitchFamily="2" charset="-128"/>
              <a:ea typeface="Heiti SC Medium" pitchFamily="2" charset="-128"/>
            </a:endParaRPr>
          </a:p>
          <a:p>
            <a:pPr lvl="1">
              <a:defRPr/>
            </a:pPr>
            <a:r>
              <a:rPr lang="zh-CN" altLang="en-US" sz="2000" kern="0" dirty="0">
                <a:latin typeface="Heiti SC Medium" pitchFamily="2" charset="-128"/>
                <a:ea typeface="Heiti SC Medium" pitchFamily="2" charset="-128"/>
              </a:rPr>
              <a:t>页表结构 </a:t>
            </a:r>
            <a:endParaRPr lang="en-US" altLang="zh-CN" sz="2000" kern="0" dirty="0">
              <a:latin typeface="Heiti SC Medium" pitchFamily="2" charset="-128"/>
              <a:ea typeface="Heiti SC Medium" pitchFamily="2" charset="-128"/>
            </a:endParaRPr>
          </a:p>
          <a:p>
            <a:pPr lvl="2">
              <a:defRPr/>
            </a:pPr>
            <a:r>
              <a:rPr lang="zh-CN" altLang="en-US" sz="2000" kern="0" dirty="0">
                <a:latin typeface="Heiti SC Medium" pitchFamily="2" charset="-128"/>
                <a:ea typeface="Heiti SC Medium" pitchFamily="2" charset="-128"/>
              </a:rPr>
              <a:t>分层页表 </a:t>
            </a:r>
            <a:r>
              <a:rPr lang="en" altLang="zh-CN" sz="2000" kern="0" dirty="0">
                <a:latin typeface="Heiti SC Medium" pitchFamily="2" charset="-128"/>
                <a:ea typeface="Heiti SC Medium" pitchFamily="2" charset="-128"/>
              </a:rPr>
              <a:t>Hierarchical Pag</a:t>
            </a:r>
            <a:r>
              <a:rPr lang="en-US" altLang="zh-CN" sz="2000" kern="0" dirty="0">
                <a:latin typeface="Heiti SC Medium" pitchFamily="2" charset="-128"/>
                <a:ea typeface="Heiti SC Medium" pitchFamily="2" charset="-128"/>
              </a:rPr>
              <a:t>e</a:t>
            </a:r>
            <a:r>
              <a:rPr lang="zh-CN" altLang="en-US" sz="2000" kern="0" dirty="0">
                <a:latin typeface="Heiti SC Medium" pitchFamily="2" charset="-128"/>
                <a:ea typeface="Heiti SC Medium" pitchFamily="2" charset="-128"/>
              </a:rPr>
              <a:t> </a:t>
            </a:r>
            <a:r>
              <a:rPr lang="en-US" altLang="zh-CN" sz="2000" kern="0" dirty="0">
                <a:latin typeface="Heiti SC Medium" pitchFamily="2" charset="-128"/>
                <a:ea typeface="Heiti SC Medium" pitchFamily="2" charset="-128"/>
              </a:rPr>
              <a:t>Table</a:t>
            </a:r>
          </a:p>
          <a:p>
            <a:pPr lvl="2">
              <a:defRPr/>
            </a:pPr>
            <a:r>
              <a:rPr lang="zh-CN" altLang="en-US" sz="2000" kern="0" dirty="0">
                <a:latin typeface="Heiti SC Medium" pitchFamily="2" charset="-128"/>
                <a:ea typeface="Heiti SC Medium" pitchFamily="2" charset="-128"/>
              </a:rPr>
              <a:t>哈希页表 </a:t>
            </a:r>
            <a:r>
              <a:rPr lang="en" altLang="zh-CN" sz="2000" kern="0" dirty="0">
                <a:latin typeface="Heiti SC Medium" pitchFamily="2" charset="-128"/>
                <a:ea typeface="Heiti SC Medium" pitchFamily="2" charset="-128"/>
              </a:rPr>
              <a:t>Hashed Page Table</a:t>
            </a:r>
            <a:endParaRPr lang="en-US" altLang="zh-CN" sz="2000" kern="0" dirty="0">
              <a:latin typeface="Heiti SC Medium" pitchFamily="2" charset="-128"/>
              <a:ea typeface="Heiti SC Medium" pitchFamily="2" charset="-128"/>
            </a:endParaRPr>
          </a:p>
          <a:p>
            <a:pPr lvl="2">
              <a:defRPr/>
            </a:pPr>
            <a:r>
              <a:rPr lang="zh-CN" altLang="en-US" sz="2000" kern="0" dirty="0">
                <a:latin typeface="Heiti SC Medium" pitchFamily="2" charset="-128"/>
                <a:ea typeface="Heiti SC Medium" pitchFamily="2" charset="-128"/>
              </a:rPr>
              <a:t>倒置页表 </a:t>
            </a:r>
            <a:r>
              <a:rPr lang="en" altLang="zh-CN" sz="2000" kern="0" dirty="0">
                <a:latin typeface="Heiti SC Medium" pitchFamily="2" charset="-128"/>
                <a:ea typeface="Heiti SC Medium" pitchFamily="2" charset="-128"/>
              </a:rPr>
              <a:t>Inverted Page Table</a:t>
            </a:r>
            <a:endParaRPr lang="en-US" altLang="zh-CN" sz="2000" kern="0" dirty="0">
              <a:latin typeface="Heiti SC Medium" pitchFamily="2" charset="-128"/>
              <a:ea typeface="Heiti SC Medium" pitchFamily="2" charset="-128"/>
            </a:endParaRPr>
          </a:p>
          <a:p>
            <a:pPr lvl="1">
              <a:defRPr/>
            </a:pPr>
            <a:r>
              <a:rPr lang="en-US" altLang="zh-CN" sz="2000" kern="0" dirty="0">
                <a:latin typeface="Heiti SC Medium" pitchFamily="2" charset="-128"/>
                <a:ea typeface="Heiti SC Medium" pitchFamily="2" charset="-128"/>
              </a:rPr>
              <a:t>TLB:</a:t>
            </a:r>
            <a:r>
              <a:rPr lang="zh-CN" altLang="en-US" sz="2000" kern="0" dirty="0">
                <a:latin typeface="Heiti SC Medium" pitchFamily="2" charset="-128"/>
                <a:ea typeface="Heiti SC Medium" pitchFamily="2" charset="-128"/>
              </a:rPr>
              <a:t>  </a:t>
            </a:r>
            <a:r>
              <a:rPr lang="en-US" altLang="zh-CN" sz="2000" kern="0" dirty="0">
                <a:latin typeface="Heiti SC Medium" pitchFamily="2" charset="-128"/>
                <a:ea typeface="Heiti SC Medium" pitchFamily="2" charset="-128"/>
              </a:rPr>
              <a:t>Effective Access Time,</a:t>
            </a:r>
            <a:r>
              <a:rPr lang="zh-CN" altLang="en-US" sz="2000" kern="0" dirty="0">
                <a:latin typeface="Heiti SC Medium" pitchFamily="2" charset="-128"/>
                <a:ea typeface="Heiti SC Medium" pitchFamily="2" charset="-128"/>
              </a:rPr>
              <a:t> </a:t>
            </a:r>
            <a:r>
              <a:rPr lang="en" altLang="zh-CN" sz="2000" kern="0" dirty="0">
                <a:latin typeface="Heiti SC Medium" pitchFamily="2" charset="-128"/>
                <a:ea typeface="Heiti SC Medium" pitchFamily="2" charset="-128"/>
              </a:rPr>
              <a:t>TLB hit ratio </a:t>
            </a:r>
            <a:endParaRPr lang="en-US" altLang="zh-CN" sz="2000" kern="0" dirty="0">
              <a:latin typeface="Heiti SC Medium" pitchFamily="2" charset="-128"/>
              <a:ea typeface="Heiti SC Medium" pitchFamily="2" charset="-128"/>
            </a:endParaRPr>
          </a:p>
          <a:p>
            <a:pPr marL="342900" lvl="1" indent="-342900">
              <a:buClr>
                <a:srgbClr val="993300"/>
              </a:buClr>
              <a:buSzPct val="90000"/>
              <a:buFont typeface="Monotype Sorts" pitchFamily="2" charset="2"/>
              <a:buChar char="n"/>
              <a:defRPr/>
            </a:pPr>
            <a:r>
              <a:rPr lang="zh-CN" altLang="en-US" kern="0" dirty="0">
                <a:latin typeface="Heiti SC Medium" pitchFamily="2" charset="-128"/>
                <a:ea typeface="Heiti SC Medium" pitchFamily="2" charset="-128"/>
              </a:rPr>
              <a:t>分段 </a:t>
            </a:r>
            <a:r>
              <a:rPr lang="en" altLang="zh-CN" kern="0" dirty="0">
                <a:latin typeface="Heiti SC Medium" pitchFamily="2" charset="-128"/>
                <a:ea typeface="Heiti SC Medium" pitchFamily="2" charset="-128"/>
              </a:rPr>
              <a:t>Segmentation</a:t>
            </a:r>
            <a:endParaRPr lang="en-US" altLang="zh-CN" kern="0" dirty="0">
              <a:latin typeface="Heiti SC Medium" pitchFamily="2" charset="-128"/>
              <a:ea typeface="Heiti SC Medium" pitchFamily="2" charset="-128"/>
            </a:endParaRPr>
          </a:p>
          <a:p>
            <a:pPr lvl="1">
              <a:defRPr/>
            </a:pPr>
            <a:r>
              <a:rPr lang="zh-CN" altLang="en-US" sz="2000" kern="0" dirty="0">
                <a:latin typeface="Heiti SC Medium" pitchFamily="2" charset="-128"/>
                <a:ea typeface="Heiti SC Medium" pitchFamily="2" charset="-128"/>
              </a:rPr>
              <a:t>段式地址变换</a:t>
            </a:r>
            <a:endParaRPr lang="en-US" altLang="zh-CN" sz="2000" kern="0" dirty="0">
              <a:latin typeface="Heiti SC Medium" pitchFamily="2" charset="-128"/>
              <a:ea typeface="Heiti SC Medium" pitchFamily="2" charset="-128"/>
            </a:endParaRPr>
          </a:p>
          <a:p>
            <a:pPr lvl="2">
              <a:defRPr/>
            </a:pPr>
            <a:r>
              <a:rPr lang="zh-CN" altLang="en-US" sz="2000" kern="0" dirty="0">
                <a:latin typeface="Heiti SC Medium" pitchFamily="2" charset="-128"/>
                <a:ea typeface="Heiti SC Medium" pitchFamily="2" charset="-128"/>
              </a:rPr>
              <a:t>逻辑地址：段号，段内偏移</a:t>
            </a:r>
            <a:endParaRPr lang="en-US" altLang="zh-CN" sz="2000" kern="0" dirty="0">
              <a:latin typeface="Heiti SC Medium" pitchFamily="2" charset="-128"/>
              <a:ea typeface="Heiti SC Medium" pitchFamily="2" charset="-128"/>
            </a:endParaRPr>
          </a:p>
          <a:p>
            <a:pPr lvl="2">
              <a:defRPr/>
            </a:pPr>
            <a:r>
              <a:rPr lang="zh-CN" altLang="en-US" sz="2000" kern="0" dirty="0">
                <a:latin typeface="Heiti SC Medium" pitchFamily="2" charset="-128"/>
                <a:ea typeface="Heiti SC Medium" pitchFamily="2" charset="-128"/>
              </a:rPr>
              <a:t>段表：</a:t>
            </a:r>
            <a:r>
              <a:rPr lang="en-US" altLang="zh-CN" sz="2000" kern="0" dirty="0">
                <a:latin typeface="Heiti SC Medium" pitchFamily="2" charset="-128"/>
                <a:ea typeface="Heiti SC Medium" pitchFamily="2" charset="-128"/>
              </a:rPr>
              <a:t>base,</a:t>
            </a:r>
            <a:r>
              <a:rPr lang="zh-CN" altLang="en-US" sz="2000" kern="0" dirty="0">
                <a:latin typeface="Heiti SC Medium" pitchFamily="2" charset="-128"/>
                <a:ea typeface="Heiti SC Medium" pitchFamily="2" charset="-128"/>
              </a:rPr>
              <a:t> </a:t>
            </a:r>
            <a:r>
              <a:rPr lang="en-US" altLang="zh-CN" sz="2000" kern="0" dirty="0">
                <a:latin typeface="Heiti SC Medium" pitchFamily="2" charset="-128"/>
                <a:ea typeface="Heiti SC Medium" pitchFamily="2" charset="-128"/>
              </a:rPr>
              <a:t>limit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5CA10B71-3212-1C45-BC42-0DECE97969E3}"/>
              </a:ext>
            </a:extLst>
          </p:cNvPr>
          <p:cNvSpPr>
            <a:spLocks noGrp="1" noChangeArrowheads="1"/>
          </p:cNvSpPr>
          <p:nvPr>
            <p:ph type="title"/>
          </p:nvPr>
        </p:nvSpPr>
        <p:spPr/>
        <p:txBody>
          <a:bodyPr/>
          <a:lstStyle/>
          <a:p>
            <a:endParaRPr kumimoji="1" lang="zh-CN" altLang="en-US">
              <a:latin typeface="Heiti SC Medium" pitchFamily="2" charset="-128"/>
              <a:ea typeface="Heiti SC Medium" pitchFamily="2" charset="-128"/>
            </a:endParaRPr>
          </a:p>
        </p:txBody>
      </p:sp>
      <p:sp>
        <p:nvSpPr>
          <p:cNvPr id="68611" name="内容占位符 2">
            <a:extLst>
              <a:ext uri="{FF2B5EF4-FFF2-40B4-BE49-F238E27FC236}">
                <a16:creationId xmlns:a16="http://schemas.microsoft.com/office/drawing/2014/main" id="{765964B7-B546-8C48-8E87-61D5154F6B0F}"/>
              </a:ext>
            </a:extLst>
          </p:cNvPr>
          <p:cNvSpPr>
            <a:spLocks noGrp="1" noChangeArrowheads="1"/>
          </p:cNvSpPr>
          <p:nvPr>
            <p:ph idx="1"/>
          </p:nvPr>
        </p:nvSpPr>
        <p:spPr>
          <a:xfrm>
            <a:off x="515938" y="1163638"/>
            <a:ext cx="8229600" cy="4530725"/>
          </a:xfrm>
        </p:spPr>
        <p:txBody>
          <a:bodyPr/>
          <a:lstStyle/>
          <a:p>
            <a:r>
              <a:rPr lang="en-US" altLang="zh-CN" sz="2200" dirty="0">
                <a:latin typeface="黑体" panose="02010609060101010101" pitchFamily="49" charset="-122"/>
                <a:ea typeface="黑体" panose="02010609060101010101" pitchFamily="49" charset="-122"/>
              </a:rPr>
              <a:t>11.</a:t>
            </a:r>
            <a:r>
              <a:rPr lang="zh-CN" altLang="en-US" sz="2200" dirty="0">
                <a:latin typeface="黑体" panose="02010609060101010101" pitchFamily="49" charset="-122"/>
                <a:ea typeface="黑体" panose="02010609060101010101" pitchFamily="49" charset="-122"/>
              </a:rPr>
              <a:t>一台计算机有</a:t>
            </a:r>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个页框。装入时间、上次引用时间、他们的</a:t>
            </a:r>
            <a:r>
              <a:rPr lang="en-US" altLang="zh-CN" sz="2200" dirty="0">
                <a:latin typeface="黑体" panose="02010609060101010101" pitchFamily="49" charset="-122"/>
                <a:ea typeface="黑体" panose="02010609060101010101" pitchFamily="49" charset="-122"/>
              </a:rPr>
              <a:t>R</a:t>
            </a:r>
            <a:r>
              <a:rPr lang="zh-CN" altLang="en-US" sz="2200" dirty="0">
                <a:latin typeface="黑体" panose="02010609060101010101" pitchFamily="49" charset="-122"/>
                <a:ea typeface="黑体" panose="02010609060101010101" pitchFamily="49" charset="-122"/>
              </a:rPr>
              <a:t>（读）与</a:t>
            </a:r>
            <a:r>
              <a:rPr lang="en-US" altLang="zh-CN" sz="2200" dirty="0">
                <a:latin typeface="黑体" panose="02010609060101010101" pitchFamily="49" charset="-122"/>
                <a:ea typeface="黑体" panose="02010609060101010101" pitchFamily="49" charset="-122"/>
              </a:rPr>
              <a:t>M</a:t>
            </a:r>
            <a:r>
              <a:rPr lang="zh-CN" altLang="en-US" sz="2200" dirty="0">
                <a:latin typeface="黑体" panose="02010609060101010101" pitchFamily="49" charset="-122"/>
                <a:ea typeface="黑体" panose="02010609060101010101" pitchFamily="49" charset="-122"/>
              </a:rPr>
              <a:t>（修改）位见表（时间单位：一个时钟周期），请问</a:t>
            </a:r>
            <a:r>
              <a:rPr lang="en-US" altLang="zh-CN" sz="2200" dirty="0">
                <a:latin typeface="黑体" panose="02010609060101010101" pitchFamily="49" charset="-122"/>
                <a:ea typeface="黑体" panose="02010609060101010101" pitchFamily="49" charset="-122"/>
              </a:rPr>
              <a:t>FIFO</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LRU</a:t>
            </a:r>
            <a:r>
              <a:rPr lang="zh-CN" altLang="en-US" sz="2200" dirty="0">
                <a:latin typeface="黑体" panose="02010609060101010101" pitchFamily="49" charset="-122"/>
                <a:ea typeface="黑体" panose="02010609060101010101" pitchFamily="49" charset="-122"/>
              </a:rPr>
              <a:t>和第二次机会算法将分别替换哪一页？</a:t>
            </a:r>
            <a:endParaRPr lang="en-US" altLang="zh-CN" sz="2200" dirty="0">
              <a:latin typeface="黑体" panose="02010609060101010101" pitchFamily="49" charset="-122"/>
              <a:ea typeface="黑体" panose="02010609060101010101" pitchFamily="49" charset="-122"/>
            </a:endParaRPr>
          </a:p>
        </p:txBody>
      </p:sp>
      <p:graphicFrame>
        <p:nvGraphicFramePr>
          <p:cNvPr id="2" name="表格 1">
            <a:extLst>
              <a:ext uri="{FF2B5EF4-FFF2-40B4-BE49-F238E27FC236}">
                <a16:creationId xmlns:a16="http://schemas.microsoft.com/office/drawing/2014/main" id="{7EEE6B70-3333-7342-B7F3-8AD2F79C3494}"/>
              </a:ext>
            </a:extLst>
          </p:cNvPr>
          <p:cNvGraphicFramePr>
            <a:graphicFrameLocks noGrp="1"/>
          </p:cNvGraphicFramePr>
          <p:nvPr/>
        </p:nvGraphicFramePr>
        <p:xfrm>
          <a:off x="1582738" y="3138949"/>
          <a:ext cx="6096000" cy="1854200"/>
        </p:xfrm>
        <a:graphic>
          <a:graphicData uri="http://schemas.openxmlformats.org/drawingml/2006/table">
            <a:tbl>
              <a:tblPr firstRow="1" bandRow="1">
                <a:tableStyleId>{00A15C55-8517-42AA-B614-E9B94910E393}</a:tableStyleId>
              </a:tblPr>
              <a:tblGrid>
                <a:gridCol w="874712">
                  <a:extLst>
                    <a:ext uri="{9D8B030D-6E8A-4147-A177-3AD203B41FA5}">
                      <a16:colId xmlns:a16="http://schemas.microsoft.com/office/drawing/2014/main" val="2729336687"/>
                    </a:ext>
                  </a:extLst>
                </a:gridCol>
                <a:gridCol w="1214438">
                  <a:extLst>
                    <a:ext uri="{9D8B030D-6E8A-4147-A177-3AD203B41FA5}">
                      <a16:colId xmlns:a16="http://schemas.microsoft.com/office/drawing/2014/main" val="4138034678"/>
                    </a:ext>
                  </a:extLst>
                </a:gridCol>
                <a:gridCol w="1843087">
                  <a:extLst>
                    <a:ext uri="{9D8B030D-6E8A-4147-A177-3AD203B41FA5}">
                      <a16:colId xmlns:a16="http://schemas.microsoft.com/office/drawing/2014/main" val="208938871"/>
                    </a:ext>
                  </a:extLst>
                </a:gridCol>
                <a:gridCol w="944563">
                  <a:extLst>
                    <a:ext uri="{9D8B030D-6E8A-4147-A177-3AD203B41FA5}">
                      <a16:colId xmlns:a16="http://schemas.microsoft.com/office/drawing/2014/main" val="296294391"/>
                    </a:ext>
                  </a:extLst>
                </a:gridCol>
                <a:gridCol w="1219200">
                  <a:extLst>
                    <a:ext uri="{9D8B030D-6E8A-4147-A177-3AD203B41FA5}">
                      <a16:colId xmlns:a16="http://schemas.microsoft.com/office/drawing/2014/main" val="2579221669"/>
                    </a:ext>
                  </a:extLst>
                </a:gridCol>
              </a:tblGrid>
              <a:tr h="370840">
                <a:tc>
                  <a:txBody>
                    <a:bodyPr/>
                    <a:lstStyle/>
                    <a:p>
                      <a:pPr algn="ctr"/>
                      <a:r>
                        <a:rPr lang="zh-CN" altLang="en-US" dirty="0">
                          <a:latin typeface="SimHei" panose="02010609060101010101" pitchFamily="49" charset="-122"/>
                          <a:ea typeface="SimHei" panose="02010609060101010101" pitchFamily="49" charset="-122"/>
                        </a:rPr>
                        <a:t>页</a:t>
                      </a:r>
                    </a:p>
                  </a:txBody>
                  <a:tcPr/>
                </a:tc>
                <a:tc>
                  <a:txBody>
                    <a:bodyPr/>
                    <a:lstStyle/>
                    <a:p>
                      <a:pPr algn="ctr"/>
                      <a:r>
                        <a:rPr lang="zh-CN" altLang="en-US" dirty="0">
                          <a:latin typeface="SimHei" panose="02010609060101010101" pitchFamily="49" charset="-122"/>
                          <a:ea typeface="SimHei" panose="02010609060101010101" pitchFamily="49" charset="-122"/>
                        </a:rPr>
                        <a:t>装入时间</a:t>
                      </a:r>
                    </a:p>
                  </a:txBody>
                  <a:tcPr/>
                </a:tc>
                <a:tc>
                  <a:txBody>
                    <a:bodyPr/>
                    <a:lstStyle/>
                    <a:p>
                      <a:pPr algn="ctr"/>
                      <a:r>
                        <a:rPr lang="zh-CN" altLang="en-US" dirty="0">
                          <a:latin typeface="SimHei" panose="02010609060101010101" pitchFamily="49" charset="-122"/>
                          <a:ea typeface="SimHei" panose="02010609060101010101" pitchFamily="49" charset="-122"/>
                        </a:rPr>
                        <a:t>上次引用时间</a:t>
                      </a:r>
                    </a:p>
                  </a:txBody>
                  <a:tcPr/>
                </a:tc>
                <a:tc>
                  <a:txBody>
                    <a:bodyPr/>
                    <a:lstStyle/>
                    <a:p>
                      <a:pPr algn="ctr"/>
                      <a:r>
                        <a:rPr lang="en-US" altLang="zh-CN" dirty="0">
                          <a:latin typeface="SimHei" panose="02010609060101010101" pitchFamily="49" charset="-122"/>
                          <a:ea typeface="SimHei" panose="02010609060101010101" pitchFamily="49" charset="-122"/>
                        </a:rPr>
                        <a:t>R</a:t>
                      </a:r>
                      <a:endParaRPr lang="zh-CN" altLang="en-US" dirty="0">
                        <a:latin typeface="SimHei" panose="02010609060101010101" pitchFamily="49" charset="-122"/>
                        <a:ea typeface="SimHei" panose="02010609060101010101" pitchFamily="49" charset="-122"/>
                      </a:endParaRPr>
                    </a:p>
                  </a:txBody>
                  <a:tcPr/>
                </a:tc>
                <a:tc>
                  <a:txBody>
                    <a:bodyPr/>
                    <a:lstStyle/>
                    <a:p>
                      <a:pPr algn="ctr"/>
                      <a:r>
                        <a:rPr lang="en-US" altLang="zh-CN" dirty="0">
                          <a:latin typeface="SimHei" panose="02010609060101010101" pitchFamily="49" charset="-122"/>
                          <a:ea typeface="SimHei" panose="02010609060101010101" pitchFamily="49" charset="-122"/>
                        </a:rPr>
                        <a:t>M</a:t>
                      </a:r>
                      <a:endParaRPr lang="zh-CN" altLang="en-US" dirty="0">
                        <a:latin typeface="SimHei" panose="02010609060101010101" pitchFamily="49" charset="-122"/>
                        <a:ea typeface="SimHei" panose="02010609060101010101" pitchFamily="49" charset="-122"/>
                      </a:endParaRPr>
                    </a:p>
                  </a:txBody>
                  <a:tcPr/>
                </a:tc>
                <a:extLst>
                  <a:ext uri="{0D108BD9-81ED-4DB2-BD59-A6C34878D82A}">
                    <a16:rowId xmlns:a16="http://schemas.microsoft.com/office/drawing/2014/main" val="3712391502"/>
                  </a:ext>
                </a:extLst>
              </a:tr>
              <a:tr h="370840">
                <a:tc>
                  <a:txBody>
                    <a:bodyPr/>
                    <a:lstStyle/>
                    <a:p>
                      <a:pPr algn="ctr"/>
                      <a:r>
                        <a:rPr lang="en-US" altLang="zh-CN" dirty="0"/>
                        <a:t>0</a:t>
                      </a:r>
                      <a:endParaRPr lang="zh-CN" altLang="en-US" dirty="0"/>
                    </a:p>
                  </a:txBody>
                  <a:tcPr/>
                </a:tc>
                <a:tc>
                  <a:txBody>
                    <a:bodyPr/>
                    <a:lstStyle/>
                    <a:p>
                      <a:pPr algn="ctr"/>
                      <a:r>
                        <a:rPr lang="en-US" altLang="zh-CN" dirty="0"/>
                        <a:t>126</a:t>
                      </a:r>
                      <a:endParaRPr lang="zh-CN" altLang="en-US" dirty="0"/>
                    </a:p>
                  </a:txBody>
                  <a:tcPr/>
                </a:tc>
                <a:tc>
                  <a:txBody>
                    <a:bodyPr/>
                    <a:lstStyle/>
                    <a:p>
                      <a:pPr algn="ctr"/>
                      <a:r>
                        <a:rPr lang="en-US" altLang="zh-CN" dirty="0"/>
                        <a:t>279</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2811256396"/>
                  </a:ext>
                </a:extLst>
              </a:tr>
              <a:tr h="370840">
                <a:tc>
                  <a:txBody>
                    <a:bodyPr/>
                    <a:lstStyle/>
                    <a:p>
                      <a:pPr algn="ctr"/>
                      <a:r>
                        <a:rPr lang="en-US" altLang="zh-CN" dirty="0"/>
                        <a:t>1</a:t>
                      </a:r>
                      <a:endParaRPr lang="zh-CN" altLang="en-US" dirty="0"/>
                    </a:p>
                  </a:txBody>
                  <a:tcPr/>
                </a:tc>
                <a:tc>
                  <a:txBody>
                    <a:bodyPr/>
                    <a:lstStyle/>
                    <a:p>
                      <a:pPr algn="ctr"/>
                      <a:r>
                        <a:rPr lang="en-US" altLang="zh-CN" dirty="0"/>
                        <a:t>230</a:t>
                      </a:r>
                      <a:endParaRPr lang="zh-CN" altLang="en-US" dirty="0"/>
                    </a:p>
                  </a:txBody>
                  <a:tcPr/>
                </a:tc>
                <a:tc>
                  <a:txBody>
                    <a:bodyPr/>
                    <a:lstStyle/>
                    <a:p>
                      <a:pPr algn="ctr"/>
                      <a:r>
                        <a:rPr lang="en-US" altLang="zh-CN" dirty="0"/>
                        <a:t>260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327923791"/>
                  </a:ext>
                </a:extLst>
              </a:tr>
              <a:tr h="370840">
                <a:tc>
                  <a:txBody>
                    <a:bodyPr/>
                    <a:lstStyle/>
                    <a:p>
                      <a:pPr algn="ctr"/>
                      <a:r>
                        <a:rPr lang="en-US" altLang="zh-CN" dirty="0"/>
                        <a:t>2</a:t>
                      </a:r>
                      <a:endParaRPr lang="zh-CN" altLang="en-US" dirty="0"/>
                    </a:p>
                  </a:txBody>
                  <a:tcPr/>
                </a:tc>
                <a:tc>
                  <a:txBody>
                    <a:bodyPr/>
                    <a:lstStyle/>
                    <a:p>
                      <a:pPr algn="ctr"/>
                      <a:r>
                        <a:rPr lang="en-US" altLang="zh-CN" dirty="0"/>
                        <a:t>120</a:t>
                      </a:r>
                      <a:endParaRPr lang="zh-CN" altLang="en-US" dirty="0"/>
                    </a:p>
                  </a:txBody>
                  <a:tcPr/>
                </a:tc>
                <a:tc>
                  <a:txBody>
                    <a:bodyPr/>
                    <a:lstStyle/>
                    <a:p>
                      <a:pPr algn="ctr"/>
                      <a:r>
                        <a:rPr lang="en-US" altLang="zh-CN" dirty="0"/>
                        <a:t>272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96460562"/>
                  </a:ext>
                </a:extLst>
              </a:tr>
              <a:tr h="370840">
                <a:tc>
                  <a:txBody>
                    <a:bodyPr/>
                    <a:lstStyle/>
                    <a:p>
                      <a:pPr algn="ctr"/>
                      <a:r>
                        <a:rPr lang="en-US" altLang="zh-CN" dirty="0"/>
                        <a:t>3</a:t>
                      </a:r>
                      <a:endParaRPr lang="zh-CN" altLang="en-US" dirty="0"/>
                    </a:p>
                  </a:txBody>
                  <a:tcPr/>
                </a:tc>
                <a:tc>
                  <a:txBody>
                    <a:bodyPr/>
                    <a:lstStyle/>
                    <a:p>
                      <a:pPr algn="ctr"/>
                      <a:r>
                        <a:rPr lang="en-US" altLang="zh-CN" dirty="0"/>
                        <a:t>160</a:t>
                      </a:r>
                      <a:endParaRPr lang="zh-CN" altLang="en-US" dirty="0"/>
                    </a:p>
                  </a:txBody>
                  <a:tcPr/>
                </a:tc>
                <a:tc>
                  <a:txBody>
                    <a:bodyPr/>
                    <a:lstStyle/>
                    <a:p>
                      <a:pPr algn="ctr"/>
                      <a:r>
                        <a:rPr lang="en-US" altLang="zh-CN" dirty="0"/>
                        <a:t>280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66745324"/>
                  </a:ext>
                </a:extLst>
              </a:tr>
            </a:tbl>
          </a:graphicData>
        </a:graphic>
      </p:graphicFrame>
      <p:sp>
        <p:nvSpPr>
          <p:cNvPr id="3" name="矩形 2">
            <a:extLst>
              <a:ext uri="{FF2B5EF4-FFF2-40B4-BE49-F238E27FC236}">
                <a16:creationId xmlns:a16="http://schemas.microsoft.com/office/drawing/2014/main" id="{3EC569D3-1E39-B440-A928-FB87F24531A0}"/>
              </a:ext>
            </a:extLst>
          </p:cNvPr>
          <p:cNvSpPr/>
          <p:nvPr/>
        </p:nvSpPr>
        <p:spPr>
          <a:xfrm>
            <a:off x="3845908" y="2769617"/>
            <a:ext cx="1569660" cy="369332"/>
          </a:xfrm>
          <a:prstGeom prst="rect">
            <a:avLst/>
          </a:prstGeom>
        </p:spPr>
        <p:txBody>
          <a:bodyPr wrap="none">
            <a:spAutoFit/>
          </a:bodyPr>
          <a:lstStyle/>
          <a:p>
            <a:r>
              <a:rPr lang="zh-CN" altLang="en-US" sz="1800" dirty="0">
                <a:latin typeface="黑体" panose="02010609060101010101" pitchFamily="49" charset="-122"/>
                <a:ea typeface="黑体" panose="02010609060101010101" pitchFamily="49" charset="-122"/>
              </a:rPr>
              <a:t>页使用情况表</a:t>
            </a:r>
            <a:endParaRPr lang="zh-CN" altLang="en-US" dirty="0"/>
          </a:p>
        </p:txBody>
      </p:sp>
    </p:spTree>
    <p:extLst>
      <p:ext uri="{BB962C8B-B14F-4D97-AF65-F5344CB8AC3E}">
        <p14:creationId xmlns:p14="http://schemas.microsoft.com/office/powerpoint/2010/main" val="1260303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a:extLst>
              <a:ext uri="{FF2B5EF4-FFF2-40B4-BE49-F238E27FC236}">
                <a16:creationId xmlns:a16="http://schemas.microsoft.com/office/drawing/2014/main" id="{356B2875-FC1D-A14B-A3E6-658BD836ECDA}"/>
              </a:ext>
            </a:extLst>
          </p:cNvPr>
          <p:cNvSpPr>
            <a:spLocks noGrp="1" noChangeArrowheads="1"/>
          </p:cNvSpPr>
          <p:nvPr>
            <p:ph idx="1"/>
          </p:nvPr>
        </p:nvSpPr>
        <p:spPr>
          <a:xfrm>
            <a:off x="260350" y="835025"/>
            <a:ext cx="8229600" cy="4530725"/>
          </a:xfrm>
        </p:spPr>
        <p:txBody>
          <a:bodyPr/>
          <a:lstStyle/>
          <a:p>
            <a:r>
              <a:rPr lang="en-US" altLang="zh-CN" sz="1600" dirty="0">
                <a:latin typeface="黑体" panose="02010609060101010101" pitchFamily="49" charset="-122"/>
                <a:ea typeface="黑体" panose="02010609060101010101" pitchFamily="49" charset="-122"/>
              </a:rPr>
              <a:t>11.</a:t>
            </a:r>
            <a:r>
              <a:rPr lang="zh-CN" altLang="en-US" sz="1600" dirty="0">
                <a:latin typeface="黑体" panose="02010609060101010101" pitchFamily="49" charset="-122"/>
                <a:ea typeface="黑体" panose="02010609060101010101" pitchFamily="49" charset="-122"/>
              </a:rPr>
              <a:t>一台计算机有</a:t>
            </a:r>
            <a:r>
              <a:rPr lang="en-US" altLang="zh-CN" sz="1600" dirty="0">
                <a:latin typeface="黑体" panose="02010609060101010101" pitchFamily="49" charset="-122"/>
                <a:ea typeface="黑体" panose="02010609060101010101" pitchFamily="49" charset="-122"/>
              </a:rPr>
              <a:t>4</a:t>
            </a:r>
            <a:r>
              <a:rPr lang="zh-CN" altLang="en-US" sz="1600" dirty="0">
                <a:latin typeface="黑体" panose="02010609060101010101" pitchFamily="49" charset="-122"/>
                <a:ea typeface="黑体" panose="02010609060101010101" pitchFamily="49" charset="-122"/>
              </a:rPr>
              <a:t>个页框。装入时间、上次引用时间、他们的</a:t>
            </a:r>
            <a:r>
              <a:rPr lang="en-US" altLang="zh-CN" sz="1600" dirty="0">
                <a:latin typeface="黑体" panose="02010609060101010101" pitchFamily="49" charset="-122"/>
                <a:ea typeface="黑体" panose="02010609060101010101" pitchFamily="49" charset="-122"/>
              </a:rPr>
              <a:t>R</a:t>
            </a:r>
            <a:r>
              <a:rPr lang="zh-CN" altLang="en-US" sz="1600" dirty="0">
                <a:latin typeface="黑体" panose="02010609060101010101" pitchFamily="49" charset="-122"/>
                <a:ea typeface="黑体" panose="02010609060101010101" pitchFamily="49" charset="-122"/>
              </a:rPr>
              <a:t>（读）与</a:t>
            </a:r>
            <a:r>
              <a:rPr lang="en-US" altLang="zh-CN" sz="1600" dirty="0">
                <a:latin typeface="黑体" panose="02010609060101010101" pitchFamily="49" charset="-122"/>
                <a:ea typeface="黑体" panose="02010609060101010101" pitchFamily="49" charset="-122"/>
              </a:rPr>
              <a:t>M</a:t>
            </a:r>
            <a:r>
              <a:rPr lang="zh-CN" altLang="en-US" sz="1600" dirty="0">
                <a:latin typeface="黑体" panose="02010609060101010101" pitchFamily="49" charset="-122"/>
                <a:ea typeface="黑体" panose="02010609060101010101" pitchFamily="49" charset="-122"/>
              </a:rPr>
              <a:t>（修改）位见表（时间单位：一个时钟周期），请问</a:t>
            </a:r>
            <a:r>
              <a:rPr lang="en-US" altLang="zh-CN" sz="1600" dirty="0">
                <a:latin typeface="黑体" panose="02010609060101010101" pitchFamily="49" charset="-122"/>
                <a:ea typeface="黑体" panose="02010609060101010101" pitchFamily="49" charset="-122"/>
              </a:rPr>
              <a:t>FIFO</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LRU</a:t>
            </a:r>
            <a:r>
              <a:rPr lang="zh-CN" altLang="en-US" sz="1600" dirty="0">
                <a:latin typeface="黑体" panose="02010609060101010101" pitchFamily="49" charset="-122"/>
                <a:ea typeface="黑体" panose="02010609060101010101" pitchFamily="49" charset="-122"/>
              </a:rPr>
              <a:t>和第二次机会算法将分别替换哪一页？</a:t>
            </a:r>
            <a:endParaRPr lang="en-US" altLang="zh-CN" sz="1600" dirty="0">
              <a:latin typeface="黑体" panose="02010609060101010101" pitchFamily="49" charset="-122"/>
              <a:ea typeface="黑体" panose="02010609060101010101" pitchFamily="49" charset="-122"/>
            </a:endParaRPr>
          </a:p>
        </p:txBody>
      </p:sp>
      <p:sp>
        <p:nvSpPr>
          <p:cNvPr id="5" name="内容占位符 2">
            <a:extLst>
              <a:ext uri="{FF2B5EF4-FFF2-40B4-BE49-F238E27FC236}">
                <a16:creationId xmlns:a16="http://schemas.microsoft.com/office/drawing/2014/main" id="{FCBB76C7-9701-43F7-AFD1-97D6EA8A833C}"/>
              </a:ext>
            </a:extLst>
          </p:cNvPr>
          <p:cNvSpPr txBox="1">
            <a:spLocks noChangeArrowheads="1"/>
          </p:cNvSpPr>
          <p:nvPr/>
        </p:nvSpPr>
        <p:spPr bwMode="auto">
          <a:xfrm>
            <a:off x="260350" y="2608263"/>
            <a:ext cx="8229600"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11</a:t>
            </a:r>
            <a:r>
              <a:rPr lang="zh-CN" altLang="en-US" sz="2200" dirty="0">
                <a:latin typeface="黑体" panose="02010609060101010101" pitchFamily="49" charset="-122"/>
                <a:ea typeface="黑体" panose="02010609060101010101" pitchFamily="49" charset="-122"/>
              </a:rPr>
              <a:t>题分析：</a:t>
            </a:r>
            <a:endParaRPr lang="en-US" altLang="zh-CN" sz="2200" dirty="0">
              <a:latin typeface="黑体" panose="02010609060101010101" pitchFamily="49" charset="-122"/>
              <a:ea typeface="黑体" panose="02010609060101010101" pitchFamily="49" charset="-122"/>
            </a:endParaRPr>
          </a:p>
          <a:p>
            <a:pPr eaLnBrk="1"/>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FIFO</a:t>
            </a:r>
            <a:r>
              <a:rPr lang="zh-CN" altLang="en-US" sz="2000" dirty="0">
                <a:latin typeface="黑体" panose="02010609060101010101" pitchFamily="49" charset="-122"/>
                <a:ea typeface="黑体" panose="02010609060101010101" pitchFamily="49" charset="-122"/>
              </a:rPr>
              <a:t>算法淘汰最先进入内存的页。由题表所示可知，第</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页最先进入内存（装入时间最小），故</a:t>
            </a:r>
            <a:r>
              <a:rPr lang="en-US" altLang="zh-CN" sz="2000" dirty="0">
                <a:latin typeface="黑体" panose="02010609060101010101" pitchFamily="49" charset="-122"/>
                <a:ea typeface="黑体" panose="02010609060101010101" pitchFamily="49" charset="-122"/>
              </a:rPr>
              <a:t>FIFO</a:t>
            </a:r>
            <a:r>
              <a:rPr lang="zh-CN" altLang="en-US" sz="2000" dirty="0">
                <a:latin typeface="黑体" panose="02010609060101010101" pitchFamily="49" charset="-122"/>
                <a:ea typeface="黑体" panose="02010609060101010101" pitchFamily="49" charset="-122"/>
              </a:rPr>
              <a:t>算法将淘汰第</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页。</a:t>
            </a:r>
            <a:endParaRPr lang="en-US" altLang="zh-CN" sz="2000" dirty="0">
              <a:latin typeface="黑体" panose="02010609060101010101" pitchFamily="49" charset="-122"/>
              <a:ea typeface="黑体" panose="02010609060101010101" pitchFamily="49" charset="-122"/>
            </a:endParaRPr>
          </a:p>
          <a:p>
            <a:pPr eaLnBrk="1"/>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LRU</a:t>
            </a:r>
            <a:r>
              <a:rPr lang="zh-CN" altLang="en-US" sz="2000" dirty="0">
                <a:latin typeface="黑体" panose="02010609060101010101" pitchFamily="49" charset="-122"/>
                <a:ea typeface="黑体" panose="02010609060101010101" pitchFamily="49" charset="-122"/>
              </a:rPr>
              <a:t>算法淘汰最近最久未用的页。根据题表所示，最近最久未使用的页（上次引用时间最小）是第</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页，故</a:t>
            </a:r>
            <a:r>
              <a:rPr lang="en-US" altLang="zh-CN" sz="2000" dirty="0">
                <a:latin typeface="黑体" panose="02010609060101010101" pitchFamily="49" charset="-122"/>
                <a:ea typeface="黑体" panose="02010609060101010101" pitchFamily="49" charset="-122"/>
              </a:rPr>
              <a:t>LRU</a:t>
            </a:r>
            <a:r>
              <a:rPr lang="zh-CN" altLang="en-US" sz="2000" dirty="0">
                <a:latin typeface="黑体" panose="02010609060101010101" pitchFamily="49" charset="-122"/>
                <a:ea typeface="黑体" panose="02010609060101010101" pitchFamily="49" charset="-122"/>
              </a:rPr>
              <a:t>算法将淘汰第</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页。</a:t>
            </a:r>
            <a:endParaRPr lang="en-US" altLang="zh-CN" sz="2000" dirty="0">
              <a:latin typeface="黑体" panose="02010609060101010101" pitchFamily="49" charset="-122"/>
              <a:ea typeface="黑体" panose="02010609060101010101" pitchFamily="49" charset="-122"/>
            </a:endParaRPr>
          </a:p>
          <a:p>
            <a:pPr eaLnBrk="1"/>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）第二次机会算法时淘汰一个自上一次对它检查以来没有被访问过的页。根据题表所示可知，自上一次对它检查以来只有第</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页未被访问过（</a:t>
            </a:r>
            <a:r>
              <a:rPr lang="en-US" altLang="zh-CN" sz="2000" dirty="0">
                <a:latin typeface="黑体" panose="02010609060101010101" pitchFamily="49" charset="-122"/>
                <a:ea typeface="黑体" panose="02010609060101010101" pitchFamily="49" charset="-122"/>
              </a:rPr>
              <a:t>R</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均为</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），故第二次机会算法将淘汰第</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页。</a:t>
            </a:r>
            <a:endParaRPr lang="en-US" altLang="zh-CN" sz="2000"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02839F77-B50C-074C-A293-3BF412C8C199}"/>
              </a:ext>
            </a:extLst>
          </p:cNvPr>
          <p:cNvPicPr>
            <a:picLocks noChangeAspect="1"/>
          </p:cNvPicPr>
          <p:nvPr/>
        </p:nvPicPr>
        <p:blipFill>
          <a:blip r:embed="rId3"/>
          <a:stretch>
            <a:fillRect/>
          </a:stretch>
        </p:blipFill>
        <p:spPr>
          <a:xfrm>
            <a:off x="3086100" y="1457753"/>
            <a:ext cx="4913312" cy="1528334"/>
          </a:xfrm>
          <a:prstGeom prst="rect">
            <a:avLst/>
          </a:prstGeom>
        </p:spPr>
      </p:pic>
    </p:spTree>
    <p:extLst>
      <p:ext uri="{BB962C8B-B14F-4D97-AF65-F5344CB8AC3E}">
        <p14:creationId xmlns:p14="http://schemas.microsoft.com/office/powerpoint/2010/main" val="3384456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98B0B747-64F4-494F-B5D9-8F61608E4954}"/>
              </a:ext>
            </a:extLst>
          </p:cNvPr>
          <p:cNvSpPr>
            <a:spLocks noGrp="1" noChangeArrowheads="1"/>
          </p:cNvSpPr>
          <p:nvPr>
            <p:ph type="title"/>
          </p:nvPr>
        </p:nvSpPr>
        <p:spPr/>
        <p:txBody>
          <a:bodyPr/>
          <a:lstStyle/>
          <a:p>
            <a:endParaRPr kumimoji="1" lang="zh-CN" altLang="en-US">
              <a:latin typeface="Heiti SC Medium" pitchFamily="2" charset="-128"/>
              <a:ea typeface="Heiti SC Medium" pitchFamily="2" charset="-128"/>
            </a:endParaRPr>
          </a:p>
        </p:txBody>
      </p:sp>
      <p:sp>
        <p:nvSpPr>
          <p:cNvPr id="72707" name="内容占位符 2">
            <a:extLst>
              <a:ext uri="{FF2B5EF4-FFF2-40B4-BE49-F238E27FC236}">
                <a16:creationId xmlns:a16="http://schemas.microsoft.com/office/drawing/2014/main" id="{B6C94EDB-7DDC-DF41-96AE-EF9CB8B66920}"/>
              </a:ext>
            </a:extLst>
          </p:cNvPr>
          <p:cNvSpPr>
            <a:spLocks noGrp="1" noChangeArrowheads="1"/>
          </p:cNvSpPr>
          <p:nvPr>
            <p:ph idx="1"/>
          </p:nvPr>
        </p:nvSpPr>
        <p:spPr>
          <a:xfrm>
            <a:off x="252413" y="998538"/>
            <a:ext cx="8639175" cy="1385887"/>
          </a:xfrm>
        </p:spPr>
        <p:txBody>
          <a:bodyPr/>
          <a:lstStyle/>
          <a:p>
            <a:pPr eaLnBrk="1"/>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已知系统为</a:t>
            </a:r>
            <a:r>
              <a:rPr lang="en-US" altLang="zh-CN" sz="2200" dirty="0">
                <a:latin typeface="黑体" panose="02010609060101010101" pitchFamily="49" charset="-122"/>
                <a:ea typeface="黑体" panose="02010609060101010101" pitchFamily="49" charset="-122"/>
              </a:rPr>
              <a:t>32</a:t>
            </a:r>
            <a:r>
              <a:rPr lang="zh-CN" altLang="en-US" sz="2200" dirty="0">
                <a:latin typeface="黑体" panose="02010609060101010101" pitchFamily="49" charset="-122"/>
                <a:ea typeface="黑体" panose="02010609060101010101" pitchFamily="49" charset="-122"/>
              </a:rPr>
              <a:t>位实地址，采用</a:t>
            </a:r>
            <a:r>
              <a:rPr lang="en-US" altLang="zh-CN" sz="2200" dirty="0">
                <a:latin typeface="黑体" panose="02010609060101010101" pitchFamily="49" charset="-122"/>
                <a:ea typeface="黑体" panose="02010609060101010101" pitchFamily="49" charset="-122"/>
              </a:rPr>
              <a:t>48</a:t>
            </a:r>
            <a:r>
              <a:rPr lang="zh-CN" altLang="en-US" sz="2200" dirty="0">
                <a:latin typeface="黑体" panose="02010609060101010101" pitchFamily="49" charset="-122"/>
                <a:ea typeface="黑体" panose="02010609060101010101" pitchFamily="49" charset="-122"/>
              </a:rPr>
              <a:t>位虚拟地址，页面大小</a:t>
            </a:r>
            <a:r>
              <a:rPr lang="en-US" altLang="zh-CN" sz="2200" dirty="0">
                <a:latin typeface="黑体" panose="02010609060101010101" pitchFamily="49" charset="-122"/>
                <a:ea typeface="黑体" panose="02010609060101010101" pitchFamily="49" charset="-122"/>
              </a:rPr>
              <a:t>4KB</a:t>
            </a:r>
            <a:r>
              <a:rPr lang="zh-CN" altLang="en-US" sz="2200" dirty="0">
                <a:latin typeface="黑体" panose="02010609060101010101" pitchFamily="49" charset="-122"/>
                <a:ea typeface="黑体" panose="02010609060101010101" pitchFamily="49" charset="-122"/>
              </a:rPr>
              <a:t>，页表项大小为</a:t>
            </a:r>
            <a:r>
              <a:rPr lang="en-US" altLang="zh-CN" sz="2200" dirty="0">
                <a:latin typeface="黑体" panose="02010609060101010101" pitchFamily="49" charset="-122"/>
                <a:ea typeface="黑体" panose="02010609060101010101" pitchFamily="49" charset="-122"/>
              </a:rPr>
              <a:t>8B</a:t>
            </a:r>
            <a:r>
              <a:rPr lang="zh-CN" altLang="en-US" sz="2200" dirty="0">
                <a:latin typeface="黑体" panose="02010609060101010101" pitchFamily="49" charset="-122"/>
                <a:ea typeface="黑体" panose="02010609060101010101" pitchFamily="49" charset="-122"/>
              </a:rPr>
              <a:t>；每段最大为</a:t>
            </a:r>
            <a:r>
              <a:rPr lang="en-US" altLang="zh-CN" sz="2200" dirty="0">
                <a:latin typeface="黑体" panose="02010609060101010101" pitchFamily="49" charset="-122"/>
                <a:ea typeface="黑体" panose="02010609060101010101" pitchFamily="49" charset="-122"/>
              </a:rPr>
              <a:t>4GB</a:t>
            </a:r>
            <a:r>
              <a:rPr lang="zh-CN" altLang="en-US" sz="22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）假设系统使用纯页式存储，则要采用多少级页表，页内偏移多少位？</a:t>
            </a:r>
            <a:endParaRPr lang="en-US" altLang="zh-CN" sz="2000" dirty="0">
              <a:latin typeface="黑体" panose="02010609060101010101" pitchFamily="49" charset="-122"/>
              <a:ea typeface="黑体" panose="02010609060101010101" pitchFamily="49" charset="-122"/>
            </a:endParaRPr>
          </a:p>
        </p:txBody>
      </p:sp>
      <p:sp>
        <p:nvSpPr>
          <p:cNvPr id="5" name="内容占位符 2">
            <a:extLst>
              <a:ext uri="{FF2B5EF4-FFF2-40B4-BE49-F238E27FC236}">
                <a16:creationId xmlns:a16="http://schemas.microsoft.com/office/drawing/2014/main" id="{2551A735-FF32-4F85-9DE1-E05DDB37EE06}"/>
              </a:ext>
            </a:extLst>
          </p:cNvPr>
          <p:cNvSpPr txBox="1">
            <a:spLocks noChangeArrowheads="1"/>
          </p:cNvSpPr>
          <p:nvPr/>
        </p:nvSpPr>
        <p:spPr bwMode="auto">
          <a:xfrm>
            <a:off x="252413" y="2528888"/>
            <a:ext cx="8229600"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题分析：</a:t>
            </a:r>
            <a:endParaRPr lang="en-US" altLang="zh-CN" sz="22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）已知页面大小</a:t>
            </a:r>
            <a:r>
              <a:rPr lang="en-US" altLang="zh-CN" sz="2000" dirty="0">
                <a:latin typeface="黑体" panose="02010609060101010101" pitchFamily="49" charset="-122"/>
                <a:ea typeface="黑体" panose="02010609060101010101" pitchFamily="49" charset="-122"/>
              </a:rPr>
              <a:t>4KB=2</a:t>
            </a:r>
            <a:r>
              <a:rPr lang="en-US" altLang="zh-CN" sz="2000" baseline="30000" dirty="0">
                <a:latin typeface="黑体" panose="02010609060101010101" pitchFamily="49" charset="-122"/>
                <a:ea typeface="黑体" panose="02010609060101010101" pitchFamily="49" charset="-122"/>
              </a:rPr>
              <a:t>12</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，即页内偏移量的位数为</a:t>
            </a:r>
            <a:r>
              <a:rPr lang="en-US" altLang="zh-CN" sz="2000" dirty="0">
                <a:latin typeface="黑体" panose="02010609060101010101" pitchFamily="49" charset="-122"/>
                <a:ea typeface="黑体" panose="02010609060101010101" pitchFamily="49" charset="-122"/>
              </a:rPr>
              <a:t>12</a:t>
            </a:r>
            <a:r>
              <a:rPr lang="zh-CN" altLang="en-US" sz="2000" dirty="0">
                <a:latin typeface="黑体" panose="02010609060101010101" pitchFamily="49" charset="-122"/>
                <a:ea typeface="黑体" panose="02010609060101010101" pitchFamily="49" charset="-122"/>
              </a:rPr>
              <a:t>。采用</a:t>
            </a:r>
            <a:r>
              <a:rPr lang="en-US" altLang="zh-CN" sz="2000" dirty="0">
                <a:latin typeface="黑体" panose="02010609060101010101" pitchFamily="49" charset="-122"/>
                <a:ea typeface="黑体" panose="02010609060101010101" pitchFamily="49" charset="-122"/>
              </a:rPr>
              <a:t>48</a:t>
            </a:r>
            <a:r>
              <a:rPr lang="zh-CN" altLang="en-US" sz="2000" dirty="0">
                <a:latin typeface="黑体" panose="02010609060101010101" pitchFamily="49" charset="-122"/>
                <a:ea typeface="黑体" panose="02010609060101010101" pitchFamily="49" charset="-122"/>
              </a:rPr>
              <a:t>位虚拟地址，故虚页号为</a:t>
            </a:r>
            <a:r>
              <a:rPr lang="en-US" altLang="zh-CN" sz="2000" dirty="0">
                <a:latin typeface="黑体" panose="02010609060101010101" pitchFamily="49" charset="-122"/>
                <a:ea typeface="黑体" panose="02010609060101010101" pitchFamily="49" charset="-122"/>
              </a:rPr>
              <a:t>48-12=36</a:t>
            </a:r>
            <a:r>
              <a:rPr lang="zh-CN" altLang="en-US" sz="2000" dirty="0">
                <a:latin typeface="黑体" panose="02010609060101010101" pitchFamily="49" charset="-122"/>
                <a:ea typeface="黑体" panose="02010609060101010101" pitchFamily="49" charset="-122"/>
              </a:rPr>
              <a:t>位。</a:t>
            </a:r>
            <a:endParaRPr lang="en-US" altLang="zh-CN" sz="2000" dirty="0">
              <a:latin typeface="黑体" panose="02010609060101010101" pitchFamily="49" charset="-122"/>
              <a:ea typeface="黑体" panose="02010609060101010101" pitchFamily="49" charset="-122"/>
            </a:endParaRPr>
          </a:p>
          <a:p>
            <a:pPr marL="0" indent="0" eaLnBrk="1">
              <a:buNone/>
            </a:pPr>
            <a:r>
              <a:rPr lang="zh-CN" altLang="en-US" sz="2000" dirty="0">
                <a:latin typeface="黑体" panose="02010609060101010101" pitchFamily="49" charset="-122"/>
                <a:ea typeface="黑体" panose="02010609060101010101" pitchFamily="49" charset="-122"/>
              </a:rPr>
              <a:t>页表项的大小为</a:t>
            </a:r>
            <a:r>
              <a:rPr lang="en-US" altLang="zh-CN" sz="2000" dirty="0">
                <a:latin typeface="黑体" panose="02010609060101010101" pitchFamily="49" charset="-122"/>
                <a:ea typeface="黑体" panose="02010609060101010101" pitchFamily="49" charset="-122"/>
              </a:rPr>
              <a:t>8B</a:t>
            </a:r>
            <a:r>
              <a:rPr lang="zh-CN" altLang="en-US" sz="2000" dirty="0">
                <a:latin typeface="黑体" panose="02010609060101010101" pitchFamily="49" charset="-122"/>
                <a:ea typeface="黑体" panose="02010609060101010101" pitchFamily="49" charset="-122"/>
              </a:rPr>
              <a:t>，则每页可容纳</a:t>
            </a:r>
            <a:r>
              <a:rPr lang="en-US" altLang="zh-CN" sz="2000" dirty="0">
                <a:latin typeface="黑体" panose="02010609060101010101" pitchFamily="49" charset="-122"/>
                <a:ea typeface="黑体" panose="02010609060101010101" pitchFamily="49" charset="-122"/>
              </a:rPr>
              <a:t>4KB/8B=512=2</a:t>
            </a:r>
            <a:r>
              <a:rPr lang="en-US" altLang="zh-CN" sz="2000" baseline="30000" dirty="0">
                <a:latin typeface="黑体" panose="02010609060101010101" pitchFamily="49" charset="-122"/>
                <a:ea typeface="黑体" panose="02010609060101010101" pitchFamily="49" charset="-122"/>
              </a:rPr>
              <a:t>9</a:t>
            </a:r>
            <a:r>
              <a:rPr lang="zh-CN" altLang="en-US" sz="2000" dirty="0">
                <a:latin typeface="黑体" panose="02010609060101010101" pitchFamily="49" charset="-122"/>
                <a:ea typeface="黑体" panose="02010609060101010101" pitchFamily="49" charset="-122"/>
              </a:rPr>
              <a:t>项。</a:t>
            </a:r>
            <a:endParaRPr lang="en-US" altLang="zh-CN" sz="2000" dirty="0">
              <a:latin typeface="黑体" panose="02010609060101010101" pitchFamily="49" charset="-122"/>
              <a:ea typeface="黑体" panose="02010609060101010101" pitchFamily="49" charset="-122"/>
            </a:endParaRPr>
          </a:p>
          <a:p>
            <a:pPr marL="0" indent="0" eaLnBrk="1">
              <a:buNone/>
            </a:pPr>
            <a:r>
              <a:rPr lang="zh-CN" altLang="en-US" sz="2000" dirty="0">
                <a:latin typeface="黑体" panose="02010609060101010101" pitchFamily="49" charset="-122"/>
                <a:ea typeface="黑体" panose="02010609060101010101" pitchFamily="49" charset="-122"/>
              </a:rPr>
              <a:t>那么所需多级页表的级数</a:t>
            </a:r>
            <a:r>
              <a:rPr lang="en-US" altLang="zh-CN" sz="2000" dirty="0">
                <a:latin typeface="黑体" panose="02010609060101010101" pitchFamily="49" charset="-122"/>
                <a:ea typeface="黑体" panose="02010609060101010101" pitchFamily="49" charset="-122"/>
              </a:rPr>
              <a:t>=[36/9]=4</a:t>
            </a:r>
            <a:r>
              <a:rPr lang="zh-CN" altLang="en-US" sz="2000" dirty="0">
                <a:latin typeface="黑体" panose="02010609060101010101" pitchFamily="49" charset="-122"/>
                <a:ea typeface="黑体" panose="02010609060101010101" pitchFamily="49" charset="-122"/>
              </a:rPr>
              <a:t>，故应采用</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级页表。</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28327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0A68528C-C8B5-6046-B444-6332AC1D0174}"/>
              </a:ext>
            </a:extLst>
          </p:cNvPr>
          <p:cNvSpPr>
            <a:spLocks noGrp="1" noChangeArrowheads="1"/>
          </p:cNvSpPr>
          <p:nvPr>
            <p:ph type="title"/>
          </p:nvPr>
        </p:nvSpPr>
        <p:spPr/>
        <p:txBody>
          <a:bodyPr/>
          <a:lstStyle/>
          <a:p>
            <a:endParaRPr kumimoji="1" lang="zh-CN" altLang="en-US">
              <a:latin typeface="Heiti SC Medium" pitchFamily="2" charset="-128"/>
              <a:ea typeface="Heiti SC Medium" pitchFamily="2" charset="-128"/>
            </a:endParaRPr>
          </a:p>
        </p:txBody>
      </p:sp>
      <p:sp>
        <p:nvSpPr>
          <p:cNvPr id="74755" name="内容占位符 2">
            <a:extLst>
              <a:ext uri="{FF2B5EF4-FFF2-40B4-BE49-F238E27FC236}">
                <a16:creationId xmlns:a16="http://schemas.microsoft.com/office/drawing/2014/main" id="{E9208372-3879-EA45-98D6-B99E7C439A03}"/>
              </a:ext>
            </a:extLst>
          </p:cNvPr>
          <p:cNvSpPr>
            <a:spLocks noGrp="1" noChangeArrowheads="1"/>
          </p:cNvSpPr>
          <p:nvPr>
            <p:ph idx="1"/>
          </p:nvPr>
        </p:nvSpPr>
        <p:spPr>
          <a:xfrm>
            <a:off x="252413" y="998538"/>
            <a:ext cx="8639175" cy="1839912"/>
          </a:xfrm>
        </p:spPr>
        <p:txBody>
          <a:bodyPr/>
          <a:lstStyle/>
          <a:p>
            <a:pPr eaLnBrk="1"/>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已知系统为</a:t>
            </a:r>
            <a:r>
              <a:rPr lang="en-US" altLang="zh-CN" sz="2200" dirty="0">
                <a:latin typeface="黑体" panose="02010609060101010101" pitchFamily="49" charset="-122"/>
                <a:ea typeface="黑体" panose="02010609060101010101" pitchFamily="49" charset="-122"/>
              </a:rPr>
              <a:t>32</a:t>
            </a:r>
            <a:r>
              <a:rPr lang="zh-CN" altLang="en-US" sz="2200" dirty="0">
                <a:latin typeface="黑体" panose="02010609060101010101" pitchFamily="49" charset="-122"/>
                <a:ea typeface="黑体" panose="02010609060101010101" pitchFamily="49" charset="-122"/>
              </a:rPr>
              <a:t>位实地址，采用</a:t>
            </a:r>
            <a:r>
              <a:rPr lang="en-US" altLang="zh-CN" sz="2200" dirty="0">
                <a:latin typeface="黑体" panose="02010609060101010101" pitchFamily="49" charset="-122"/>
                <a:ea typeface="黑体" panose="02010609060101010101" pitchFamily="49" charset="-122"/>
              </a:rPr>
              <a:t>48</a:t>
            </a:r>
            <a:r>
              <a:rPr lang="zh-CN" altLang="en-US" sz="2200" dirty="0">
                <a:latin typeface="黑体" panose="02010609060101010101" pitchFamily="49" charset="-122"/>
                <a:ea typeface="黑体" panose="02010609060101010101" pitchFamily="49" charset="-122"/>
              </a:rPr>
              <a:t>位虚拟地址，页面大小</a:t>
            </a:r>
            <a:r>
              <a:rPr lang="en-US" altLang="zh-CN" sz="2200" dirty="0">
                <a:latin typeface="黑体" panose="02010609060101010101" pitchFamily="49" charset="-122"/>
                <a:ea typeface="黑体" panose="02010609060101010101" pitchFamily="49" charset="-122"/>
              </a:rPr>
              <a:t>4KB</a:t>
            </a:r>
            <a:r>
              <a:rPr lang="zh-CN" altLang="en-US" sz="2200" dirty="0">
                <a:latin typeface="黑体" panose="02010609060101010101" pitchFamily="49" charset="-122"/>
                <a:ea typeface="黑体" panose="02010609060101010101" pitchFamily="49" charset="-122"/>
              </a:rPr>
              <a:t>，页表项大小为</a:t>
            </a:r>
            <a:r>
              <a:rPr lang="en-US" altLang="zh-CN" sz="2200" dirty="0">
                <a:latin typeface="黑体" panose="02010609060101010101" pitchFamily="49" charset="-122"/>
                <a:ea typeface="黑体" panose="02010609060101010101" pitchFamily="49" charset="-122"/>
              </a:rPr>
              <a:t>8B</a:t>
            </a:r>
            <a:r>
              <a:rPr lang="zh-CN" altLang="en-US" sz="2200" dirty="0">
                <a:latin typeface="黑体" panose="02010609060101010101" pitchFamily="49" charset="-122"/>
                <a:ea typeface="黑体" panose="02010609060101010101" pitchFamily="49" charset="-122"/>
              </a:rPr>
              <a:t>；每段最大为</a:t>
            </a:r>
            <a:r>
              <a:rPr lang="en-US" altLang="zh-CN" sz="2200" dirty="0">
                <a:latin typeface="黑体" panose="02010609060101010101" pitchFamily="49" charset="-122"/>
                <a:ea typeface="黑体" panose="02010609060101010101" pitchFamily="49" charset="-122"/>
              </a:rPr>
              <a:t>4GB</a:t>
            </a:r>
            <a:r>
              <a:rPr lang="zh-CN" altLang="en-US" sz="22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）假设系统采用一级页表，</a:t>
            </a:r>
            <a:r>
              <a:rPr lang="en-US" altLang="zh-CN" sz="2000" dirty="0">
                <a:latin typeface="黑体" panose="02010609060101010101" pitchFamily="49" charset="-122"/>
                <a:ea typeface="黑体" panose="02010609060101010101" pitchFamily="49" charset="-122"/>
              </a:rPr>
              <a:t>TLB</a:t>
            </a:r>
            <a:r>
              <a:rPr lang="zh-CN" altLang="en-US" sz="2000" dirty="0">
                <a:latin typeface="黑体" panose="02010609060101010101" pitchFamily="49" charset="-122"/>
                <a:ea typeface="黑体" panose="02010609060101010101" pitchFamily="49" charset="-122"/>
              </a:rPr>
              <a:t>命中率为</a:t>
            </a:r>
            <a:r>
              <a:rPr lang="en-US" altLang="zh-CN" sz="2000" dirty="0">
                <a:latin typeface="黑体" panose="02010609060101010101" pitchFamily="49" charset="-122"/>
                <a:ea typeface="黑体" panose="02010609060101010101" pitchFamily="49" charset="-122"/>
              </a:rPr>
              <a:t>98%</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TLB</a:t>
            </a:r>
            <a:r>
              <a:rPr lang="zh-CN" altLang="en-US" sz="2000" dirty="0">
                <a:latin typeface="黑体" panose="02010609060101010101" pitchFamily="49" charset="-122"/>
                <a:ea typeface="黑体" panose="02010609060101010101" pitchFamily="49" charset="-122"/>
              </a:rPr>
              <a:t>访问时间为</a:t>
            </a:r>
            <a:r>
              <a:rPr lang="en-US" altLang="zh-CN" sz="2000" dirty="0">
                <a:latin typeface="黑体" panose="02010609060101010101" pitchFamily="49" charset="-122"/>
                <a:ea typeface="黑体" panose="02010609060101010101" pitchFamily="49" charset="-122"/>
              </a:rPr>
              <a:t>10ns</a:t>
            </a:r>
            <a:r>
              <a:rPr lang="zh-CN" altLang="en-US" sz="2000" dirty="0">
                <a:latin typeface="黑体" panose="02010609060101010101" pitchFamily="49" charset="-122"/>
                <a:ea typeface="黑体" panose="02010609060101010101" pitchFamily="49" charset="-122"/>
              </a:rPr>
              <a:t>，内存访问时间为</a:t>
            </a:r>
            <a:r>
              <a:rPr lang="en-US" altLang="zh-CN" sz="2000" dirty="0">
                <a:latin typeface="黑体" panose="02010609060101010101" pitchFamily="49" charset="-122"/>
                <a:ea typeface="黑体" panose="02010609060101010101" pitchFamily="49" charset="-122"/>
              </a:rPr>
              <a:t>100ns</a:t>
            </a:r>
            <a:r>
              <a:rPr lang="zh-CN" altLang="en-US" sz="2000" dirty="0">
                <a:latin typeface="黑体" panose="02010609060101010101" pitchFamily="49" charset="-122"/>
                <a:ea typeface="黑体" panose="02010609060101010101" pitchFamily="49" charset="-122"/>
              </a:rPr>
              <a:t>，并假设当</a:t>
            </a:r>
            <a:r>
              <a:rPr lang="en-US" altLang="zh-CN" sz="2000" dirty="0">
                <a:latin typeface="黑体" panose="02010609060101010101" pitchFamily="49" charset="-122"/>
                <a:ea typeface="黑体" panose="02010609060101010101" pitchFamily="49" charset="-122"/>
              </a:rPr>
              <a:t>TLB</a:t>
            </a:r>
            <a:r>
              <a:rPr lang="zh-CN" altLang="en-US" sz="2000" dirty="0">
                <a:latin typeface="黑体" panose="02010609060101010101" pitchFamily="49" charset="-122"/>
                <a:ea typeface="黑体" panose="02010609060101010101" pitchFamily="49" charset="-122"/>
              </a:rPr>
              <a:t>访问失败后才开始访问内存，问平均页面访问时间是多少？</a:t>
            </a:r>
            <a:endParaRPr lang="en-US" altLang="zh-CN" sz="2000" dirty="0">
              <a:latin typeface="黑体" panose="02010609060101010101" pitchFamily="49" charset="-122"/>
              <a:ea typeface="黑体" panose="02010609060101010101" pitchFamily="49" charset="-122"/>
            </a:endParaRPr>
          </a:p>
        </p:txBody>
      </p:sp>
      <p:sp>
        <p:nvSpPr>
          <p:cNvPr id="4" name="内容占位符 2">
            <a:extLst>
              <a:ext uri="{FF2B5EF4-FFF2-40B4-BE49-F238E27FC236}">
                <a16:creationId xmlns:a16="http://schemas.microsoft.com/office/drawing/2014/main" id="{FEBA47A6-46D9-4958-AC1B-284358C4CDCE}"/>
              </a:ext>
            </a:extLst>
          </p:cNvPr>
          <p:cNvSpPr txBox="1">
            <a:spLocks noChangeArrowheads="1"/>
          </p:cNvSpPr>
          <p:nvPr/>
        </p:nvSpPr>
        <p:spPr bwMode="auto">
          <a:xfrm>
            <a:off x="252413" y="3122613"/>
            <a:ext cx="8229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题分析：</a:t>
            </a:r>
            <a:endParaRPr lang="en-US" altLang="zh-CN" sz="22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）系统进行页面访问操作时，首先读取页面对应的页表项，有</a:t>
            </a:r>
            <a:r>
              <a:rPr lang="en-US" altLang="zh-CN" sz="2000" dirty="0">
                <a:latin typeface="黑体" panose="02010609060101010101" pitchFamily="49" charset="-122"/>
                <a:ea typeface="黑体" panose="02010609060101010101" pitchFamily="49" charset="-122"/>
              </a:rPr>
              <a:t>98%</a:t>
            </a:r>
            <a:r>
              <a:rPr lang="zh-CN" altLang="en-US" sz="2000" dirty="0">
                <a:latin typeface="黑体" panose="02010609060101010101" pitchFamily="49" charset="-122"/>
                <a:ea typeface="黑体" panose="02010609060101010101" pitchFamily="49" charset="-122"/>
              </a:rPr>
              <a:t>的概率可以在</a:t>
            </a:r>
            <a:r>
              <a:rPr lang="en-US" altLang="zh-CN" sz="2000" dirty="0">
                <a:latin typeface="黑体" panose="02010609060101010101" pitchFamily="49" charset="-122"/>
                <a:ea typeface="黑体" panose="02010609060101010101" pitchFamily="49" charset="-122"/>
              </a:rPr>
              <a:t>TLB</a:t>
            </a:r>
            <a:r>
              <a:rPr lang="zh-CN" altLang="en-US" sz="2000" dirty="0">
                <a:latin typeface="黑体" panose="02010609060101010101" pitchFamily="49" charset="-122"/>
                <a:ea typeface="黑体" panose="02010609060101010101" pitchFamily="49" charset="-122"/>
              </a:rPr>
              <a:t>中直接读取到（</a:t>
            </a:r>
            <a:r>
              <a:rPr lang="en-US" altLang="zh-CN" sz="2000" dirty="0">
                <a:latin typeface="黑体" panose="02010609060101010101" pitchFamily="49" charset="-122"/>
                <a:ea typeface="黑体" panose="02010609060101010101" pitchFamily="49" charset="-122"/>
              </a:rPr>
              <a:t>10ns</a:t>
            </a:r>
            <a:r>
              <a:rPr lang="zh-CN" altLang="en-US" sz="2000" dirty="0">
                <a:latin typeface="黑体" panose="02010609060101010101" pitchFamily="49" charset="-122"/>
                <a:ea typeface="黑体" panose="02010609060101010101" pitchFamily="49" charset="-122"/>
              </a:rPr>
              <a:t>），然后进行地址变换，访问内存读取页面（</a:t>
            </a:r>
            <a:r>
              <a:rPr lang="en-US" altLang="zh-CN" sz="2000" dirty="0">
                <a:latin typeface="黑体" panose="02010609060101010101" pitchFamily="49" charset="-122"/>
                <a:ea typeface="黑体" panose="02010609060101010101" pitchFamily="49" charset="-122"/>
              </a:rPr>
              <a:t>100ns</a:t>
            </a:r>
            <a:r>
              <a:rPr lang="zh-CN" altLang="en-US" sz="2000" dirty="0">
                <a:latin typeface="黑体" panose="02010609060101010101" pitchFamily="49" charset="-122"/>
                <a:ea typeface="黑体" panose="02010609060101010101" pitchFamily="49" charset="-122"/>
              </a:rPr>
              <a:t>），所需时间为</a:t>
            </a:r>
            <a:r>
              <a:rPr lang="en-US" altLang="zh-CN" sz="2000" dirty="0">
                <a:latin typeface="黑体" panose="02010609060101010101" pitchFamily="49" charset="-122"/>
                <a:ea typeface="黑体" panose="02010609060101010101" pitchFamily="49" charset="-122"/>
              </a:rPr>
              <a:t>10ns+100ns+100ns=210ns</a:t>
            </a:r>
            <a:r>
              <a:rPr lang="zh-CN" altLang="en-US" sz="2000" dirty="0">
                <a:latin typeface="黑体" panose="02010609060101010101" pitchFamily="49" charset="-122"/>
                <a:ea typeface="黑体" panose="02010609060101010101" pitchFamily="49" charset="-122"/>
              </a:rPr>
              <a:t>。页表平均访问时间为：</a:t>
            </a:r>
            <a:endParaRPr lang="en-US" altLang="zh-CN" sz="20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[98% * 110 + (1 – 98%) * 210]ns = 112ns</a:t>
            </a:r>
          </a:p>
        </p:txBody>
      </p:sp>
    </p:spTree>
    <p:extLst>
      <p:ext uri="{BB962C8B-B14F-4D97-AF65-F5344CB8AC3E}">
        <p14:creationId xmlns:p14="http://schemas.microsoft.com/office/powerpoint/2010/main" val="894820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01FC9AE-98CE-4647-9C5A-CC6AFD767B9F}"/>
              </a:ext>
            </a:extLst>
          </p:cNvPr>
          <p:cNvSpPr>
            <a:spLocks noGrp="1" noChangeArrowheads="1"/>
          </p:cNvSpPr>
          <p:nvPr>
            <p:ph type="title"/>
          </p:nvPr>
        </p:nvSpPr>
        <p:spPr/>
        <p:txBody>
          <a:bodyPr/>
          <a:lstStyle/>
          <a:p>
            <a:endParaRPr kumimoji="1" lang="zh-CN" altLang="en-US">
              <a:latin typeface="Heiti SC Medium" pitchFamily="2" charset="-128"/>
              <a:ea typeface="Heiti SC Medium" pitchFamily="2" charset="-128"/>
            </a:endParaRPr>
          </a:p>
        </p:txBody>
      </p:sp>
      <p:sp>
        <p:nvSpPr>
          <p:cNvPr id="76803" name="内容占位符 2">
            <a:extLst>
              <a:ext uri="{FF2B5EF4-FFF2-40B4-BE49-F238E27FC236}">
                <a16:creationId xmlns:a16="http://schemas.microsoft.com/office/drawing/2014/main" id="{7E9C26D0-8779-6B4A-B3EA-C8431A2DDBA4}"/>
              </a:ext>
            </a:extLst>
          </p:cNvPr>
          <p:cNvSpPr>
            <a:spLocks noGrp="1" noChangeArrowheads="1"/>
          </p:cNvSpPr>
          <p:nvPr>
            <p:ph idx="1"/>
          </p:nvPr>
        </p:nvSpPr>
        <p:spPr>
          <a:xfrm>
            <a:off x="252413" y="998538"/>
            <a:ext cx="8639175" cy="1608137"/>
          </a:xfrm>
        </p:spPr>
        <p:txBody>
          <a:bodyPr/>
          <a:lstStyle/>
          <a:p>
            <a:pPr eaLnBrk="1"/>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已知系统为</a:t>
            </a:r>
            <a:r>
              <a:rPr lang="en-US" altLang="zh-CN" sz="2200" dirty="0">
                <a:latin typeface="黑体" panose="02010609060101010101" pitchFamily="49" charset="-122"/>
                <a:ea typeface="黑体" panose="02010609060101010101" pitchFamily="49" charset="-122"/>
              </a:rPr>
              <a:t>32</a:t>
            </a:r>
            <a:r>
              <a:rPr lang="zh-CN" altLang="en-US" sz="2200" dirty="0">
                <a:latin typeface="黑体" panose="02010609060101010101" pitchFamily="49" charset="-122"/>
                <a:ea typeface="黑体" panose="02010609060101010101" pitchFamily="49" charset="-122"/>
              </a:rPr>
              <a:t>位实地址，采用</a:t>
            </a:r>
            <a:r>
              <a:rPr lang="en-US" altLang="zh-CN" sz="2200" dirty="0">
                <a:latin typeface="黑体" panose="02010609060101010101" pitchFamily="49" charset="-122"/>
                <a:ea typeface="黑体" panose="02010609060101010101" pitchFamily="49" charset="-122"/>
              </a:rPr>
              <a:t>48</a:t>
            </a:r>
            <a:r>
              <a:rPr lang="zh-CN" altLang="en-US" sz="2200" dirty="0">
                <a:latin typeface="黑体" panose="02010609060101010101" pitchFamily="49" charset="-122"/>
                <a:ea typeface="黑体" panose="02010609060101010101" pitchFamily="49" charset="-122"/>
              </a:rPr>
              <a:t>位虚拟地址，页面大小</a:t>
            </a:r>
            <a:r>
              <a:rPr lang="en-US" altLang="zh-CN" sz="2200" dirty="0">
                <a:latin typeface="黑体" panose="02010609060101010101" pitchFamily="49" charset="-122"/>
                <a:ea typeface="黑体" panose="02010609060101010101" pitchFamily="49" charset="-122"/>
              </a:rPr>
              <a:t>4KB</a:t>
            </a:r>
            <a:r>
              <a:rPr lang="zh-CN" altLang="en-US" sz="2200" dirty="0">
                <a:latin typeface="黑体" panose="02010609060101010101" pitchFamily="49" charset="-122"/>
                <a:ea typeface="黑体" panose="02010609060101010101" pitchFamily="49" charset="-122"/>
              </a:rPr>
              <a:t>，页表项大小为</a:t>
            </a:r>
            <a:r>
              <a:rPr lang="en-US" altLang="zh-CN" sz="2200" dirty="0">
                <a:latin typeface="黑体" panose="02010609060101010101" pitchFamily="49" charset="-122"/>
                <a:ea typeface="黑体" panose="02010609060101010101" pitchFamily="49" charset="-122"/>
              </a:rPr>
              <a:t>8B</a:t>
            </a:r>
            <a:r>
              <a:rPr lang="zh-CN" altLang="en-US" sz="2200" dirty="0">
                <a:latin typeface="黑体" panose="02010609060101010101" pitchFamily="49" charset="-122"/>
                <a:ea typeface="黑体" panose="02010609060101010101" pitchFamily="49" charset="-122"/>
              </a:rPr>
              <a:t>；每段最大为</a:t>
            </a:r>
            <a:r>
              <a:rPr lang="en-US" altLang="zh-CN" sz="2200" dirty="0">
                <a:latin typeface="黑体" panose="02010609060101010101" pitchFamily="49" charset="-122"/>
                <a:ea typeface="黑体" panose="02010609060101010101" pitchFamily="49" charset="-122"/>
              </a:rPr>
              <a:t>4GB</a:t>
            </a:r>
            <a:r>
              <a:rPr lang="zh-CN" altLang="en-US" sz="22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）如果是二级页表，页面平均访问时间是多少？</a:t>
            </a:r>
            <a:endParaRPr lang="en-US" altLang="zh-CN" sz="2000" dirty="0">
              <a:latin typeface="黑体" panose="02010609060101010101" pitchFamily="49" charset="-122"/>
              <a:ea typeface="黑体" panose="02010609060101010101" pitchFamily="49" charset="-122"/>
            </a:endParaRPr>
          </a:p>
        </p:txBody>
      </p:sp>
      <p:sp>
        <p:nvSpPr>
          <p:cNvPr id="4" name="内容占位符 2">
            <a:extLst>
              <a:ext uri="{FF2B5EF4-FFF2-40B4-BE49-F238E27FC236}">
                <a16:creationId xmlns:a16="http://schemas.microsoft.com/office/drawing/2014/main" id="{62E35855-8C1E-403E-9E15-48C71B2B7F85}"/>
              </a:ext>
            </a:extLst>
          </p:cNvPr>
          <p:cNvSpPr txBox="1">
            <a:spLocks noChangeArrowheads="1"/>
          </p:cNvSpPr>
          <p:nvPr/>
        </p:nvSpPr>
        <p:spPr bwMode="auto">
          <a:xfrm>
            <a:off x="252413" y="2606675"/>
            <a:ext cx="8229600"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题分析：</a:t>
            </a:r>
            <a:endParaRPr lang="en-US" altLang="zh-CN" sz="22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）二级页表的情况下，</a:t>
            </a:r>
            <a:r>
              <a:rPr lang="en-US" altLang="zh-CN" sz="2000" dirty="0">
                <a:latin typeface="黑体" panose="02010609060101010101" pitchFamily="49" charset="-122"/>
                <a:ea typeface="黑体" panose="02010609060101010101" pitchFamily="49" charset="-122"/>
              </a:rPr>
              <a:t>TLB</a:t>
            </a:r>
            <a:r>
              <a:rPr lang="zh-CN" altLang="en-US" sz="2000" dirty="0">
                <a:latin typeface="黑体" panose="02010609060101010101" pitchFamily="49" charset="-122"/>
                <a:ea typeface="黑体" panose="02010609060101010101" pitchFamily="49" charset="-122"/>
              </a:rPr>
              <a:t>命中的访问时间还是</a:t>
            </a:r>
            <a:r>
              <a:rPr lang="en-US" altLang="zh-CN" sz="2000" dirty="0">
                <a:latin typeface="黑体" panose="02010609060101010101" pitchFamily="49" charset="-122"/>
                <a:ea typeface="黑体" panose="02010609060101010101" pitchFamily="49" charset="-122"/>
              </a:rPr>
              <a:t>110ns</a:t>
            </a:r>
            <a:r>
              <a:rPr lang="zh-CN" altLang="en-US" sz="2000" dirty="0">
                <a:latin typeface="黑体" panose="02010609060101010101" pitchFamily="49" charset="-122"/>
                <a:ea typeface="黑体" panose="02010609060101010101" pitchFamily="49" charset="-122"/>
              </a:rPr>
              <a:t>，未命中的访问时间加上一次内存访问时间，即</a:t>
            </a:r>
            <a:r>
              <a:rPr lang="en-US" altLang="zh-CN" sz="2000" dirty="0">
                <a:latin typeface="黑体" panose="02010609060101010101" pitchFamily="49" charset="-122"/>
                <a:ea typeface="黑体" panose="02010609060101010101" pitchFamily="49" charset="-122"/>
              </a:rPr>
              <a:t>210ns+100ns=310ns</a:t>
            </a:r>
            <a:r>
              <a:rPr lang="zh-CN" altLang="en-US" sz="2000" dirty="0">
                <a:latin typeface="黑体" panose="02010609060101010101" pitchFamily="49" charset="-122"/>
                <a:ea typeface="黑体" panose="02010609060101010101" pitchFamily="49" charset="-122"/>
              </a:rPr>
              <a:t>，那么平均访问时间为：</a:t>
            </a:r>
            <a:endParaRPr lang="en-US" altLang="zh-CN" sz="20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[98% * 110 + (1 – 98%) * 310]ns = 114ns</a:t>
            </a:r>
          </a:p>
        </p:txBody>
      </p:sp>
    </p:spTree>
    <p:extLst>
      <p:ext uri="{BB962C8B-B14F-4D97-AF65-F5344CB8AC3E}">
        <p14:creationId xmlns:p14="http://schemas.microsoft.com/office/powerpoint/2010/main" val="2576482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4902CAA4-33C6-D64E-A690-515DC234BA77}"/>
              </a:ext>
            </a:extLst>
          </p:cNvPr>
          <p:cNvSpPr>
            <a:spLocks noGrp="1" noChangeArrowheads="1"/>
          </p:cNvSpPr>
          <p:nvPr>
            <p:ph type="title"/>
          </p:nvPr>
        </p:nvSpPr>
        <p:spPr/>
        <p:txBody>
          <a:bodyPr/>
          <a:lstStyle/>
          <a:p>
            <a:endParaRPr kumimoji="1" lang="zh-CN" altLang="en-US">
              <a:latin typeface="Heiti SC Medium" pitchFamily="2" charset="-128"/>
              <a:ea typeface="Heiti SC Medium" pitchFamily="2" charset="-128"/>
            </a:endParaRPr>
          </a:p>
        </p:txBody>
      </p:sp>
      <p:sp>
        <p:nvSpPr>
          <p:cNvPr id="78851" name="内容占位符 2">
            <a:extLst>
              <a:ext uri="{FF2B5EF4-FFF2-40B4-BE49-F238E27FC236}">
                <a16:creationId xmlns:a16="http://schemas.microsoft.com/office/drawing/2014/main" id="{C2983670-60EA-7F46-954F-88FDB42E3349}"/>
              </a:ext>
            </a:extLst>
          </p:cNvPr>
          <p:cNvSpPr>
            <a:spLocks noGrp="1" noChangeArrowheads="1"/>
          </p:cNvSpPr>
          <p:nvPr>
            <p:ph idx="1"/>
          </p:nvPr>
        </p:nvSpPr>
        <p:spPr>
          <a:xfrm>
            <a:off x="252413" y="998538"/>
            <a:ext cx="8639175" cy="1581150"/>
          </a:xfrm>
        </p:spPr>
        <p:txBody>
          <a:bodyPr/>
          <a:lstStyle/>
          <a:p>
            <a:pPr eaLnBrk="1"/>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已知系统为</a:t>
            </a:r>
            <a:r>
              <a:rPr lang="en-US" altLang="zh-CN" sz="2200" dirty="0">
                <a:latin typeface="黑体" panose="02010609060101010101" pitchFamily="49" charset="-122"/>
                <a:ea typeface="黑体" panose="02010609060101010101" pitchFamily="49" charset="-122"/>
              </a:rPr>
              <a:t>32</a:t>
            </a:r>
            <a:r>
              <a:rPr lang="zh-CN" altLang="en-US" sz="2200" dirty="0">
                <a:latin typeface="黑体" panose="02010609060101010101" pitchFamily="49" charset="-122"/>
                <a:ea typeface="黑体" panose="02010609060101010101" pitchFamily="49" charset="-122"/>
              </a:rPr>
              <a:t>位实地址，采用</a:t>
            </a:r>
            <a:r>
              <a:rPr lang="en-US" altLang="zh-CN" sz="2200" dirty="0">
                <a:latin typeface="黑体" panose="02010609060101010101" pitchFamily="49" charset="-122"/>
                <a:ea typeface="黑体" panose="02010609060101010101" pitchFamily="49" charset="-122"/>
              </a:rPr>
              <a:t>48</a:t>
            </a:r>
            <a:r>
              <a:rPr lang="zh-CN" altLang="en-US" sz="2200" dirty="0">
                <a:latin typeface="黑体" panose="02010609060101010101" pitchFamily="49" charset="-122"/>
                <a:ea typeface="黑体" panose="02010609060101010101" pitchFamily="49" charset="-122"/>
              </a:rPr>
              <a:t>位虚拟地址，页面大小</a:t>
            </a:r>
            <a:r>
              <a:rPr lang="en-US" altLang="zh-CN" sz="2200" dirty="0">
                <a:latin typeface="黑体" panose="02010609060101010101" pitchFamily="49" charset="-122"/>
                <a:ea typeface="黑体" panose="02010609060101010101" pitchFamily="49" charset="-122"/>
              </a:rPr>
              <a:t>4KB</a:t>
            </a:r>
            <a:r>
              <a:rPr lang="zh-CN" altLang="en-US" sz="2200" dirty="0">
                <a:latin typeface="黑体" panose="02010609060101010101" pitchFamily="49" charset="-122"/>
                <a:ea typeface="黑体" panose="02010609060101010101" pitchFamily="49" charset="-122"/>
              </a:rPr>
              <a:t>，页表项大小为</a:t>
            </a:r>
            <a:r>
              <a:rPr lang="en-US" altLang="zh-CN" sz="2200" dirty="0">
                <a:latin typeface="黑体" panose="02010609060101010101" pitchFamily="49" charset="-122"/>
                <a:ea typeface="黑体" panose="02010609060101010101" pitchFamily="49" charset="-122"/>
              </a:rPr>
              <a:t>8B</a:t>
            </a:r>
            <a:r>
              <a:rPr lang="zh-CN" altLang="en-US" sz="2200" dirty="0">
                <a:latin typeface="黑体" panose="02010609060101010101" pitchFamily="49" charset="-122"/>
                <a:ea typeface="黑体" panose="02010609060101010101" pitchFamily="49" charset="-122"/>
              </a:rPr>
              <a:t>；每段最大为</a:t>
            </a:r>
            <a:r>
              <a:rPr lang="en-US" altLang="zh-CN" sz="2200" dirty="0">
                <a:latin typeface="黑体" panose="02010609060101010101" pitchFamily="49" charset="-122"/>
                <a:ea typeface="黑体" panose="02010609060101010101" pitchFamily="49" charset="-122"/>
              </a:rPr>
              <a:t>4GB</a:t>
            </a:r>
            <a:r>
              <a:rPr lang="zh-CN" altLang="en-US" sz="22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）上题中，如果要满足访问时间</a:t>
            </a:r>
            <a:r>
              <a:rPr lang="en-US" altLang="zh-CN" sz="2000" dirty="0">
                <a:latin typeface="黑体" panose="02010609060101010101" pitchFamily="49" charset="-122"/>
                <a:ea typeface="黑体" panose="02010609060101010101" pitchFamily="49" charset="-122"/>
              </a:rPr>
              <a:t>&lt;=120ns</a:t>
            </a:r>
            <a:r>
              <a:rPr lang="zh-CN" altLang="en-US" sz="2000" dirty="0">
                <a:latin typeface="黑体" panose="02010609060101010101" pitchFamily="49" charset="-122"/>
                <a:ea typeface="黑体" panose="02010609060101010101" pitchFamily="49" charset="-122"/>
              </a:rPr>
              <a:t>，那么命中率需要至少多少？</a:t>
            </a:r>
            <a:endParaRPr lang="en-US" altLang="zh-CN" sz="2000" dirty="0">
              <a:latin typeface="黑体" panose="02010609060101010101" pitchFamily="49" charset="-122"/>
              <a:ea typeface="黑体" panose="02010609060101010101" pitchFamily="49" charset="-122"/>
            </a:endParaRPr>
          </a:p>
        </p:txBody>
      </p:sp>
      <p:sp>
        <p:nvSpPr>
          <p:cNvPr id="4" name="内容占位符 2">
            <a:extLst>
              <a:ext uri="{FF2B5EF4-FFF2-40B4-BE49-F238E27FC236}">
                <a16:creationId xmlns:a16="http://schemas.microsoft.com/office/drawing/2014/main" id="{8B04139C-1719-4672-9840-E963F34EEDD2}"/>
              </a:ext>
            </a:extLst>
          </p:cNvPr>
          <p:cNvSpPr txBox="1">
            <a:spLocks noChangeArrowheads="1"/>
          </p:cNvSpPr>
          <p:nvPr/>
        </p:nvSpPr>
        <p:spPr bwMode="auto">
          <a:xfrm>
            <a:off x="252413" y="2579688"/>
            <a:ext cx="8229600"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题分析：</a:t>
            </a:r>
            <a:endParaRPr lang="en-US" altLang="zh-CN" sz="22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）本问是在小题</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基础上提出的，假设快表命中率为</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，则应满足：</a:t>
            </a:r>
            <a:endParaRPr lang="en-US" altLang="zh-CN" sz="20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[p * 110 + (1 – p) * 310]ns &lt;= 120ns</a:t>
            </a:r>
          </a:p>
          <a:p>
            <a:pPr marL="0" indent="0" eaLnBrk="1">
              <a:buNone/>
            </a:pPr>
            <a:r>
              <a:rPr lang="zh-CN" altLang="en-US" sz="2000" dirty="0">
                <a:latin typeface="黑体" panose="02010609060101010101" pitchFamily="49" charset="-122"/>
                <a:ea typeface="黑体" panose="02010609060101010101" pitchFamily="49" charset="-122"/>
              </a:rPr>
              <a:t>求解不等式，得</a:t>
            </a:r>
            <a:r>
              <a:rPr lang="en-US" altLang="zh-CN" sz="2000" dirty="0">
                <a:latin typeface="黑体" panose="02010609060101010101" pitchFamily="49" charset="-122"/>
                <a:ea typeface="黑体" panose="02010609060101010101" pitchFamily="49" charset="-122"/>
              </a:rPr>
              <a:t>p&lt;=95%</a:t>
            </a:r>
          </a:p>
        </p:txBody>
      </p:sp>
    </p:spTree>
    <p:extLst>
      <p:ext uri="{BB962C8B-B14F-4D97-AF65-F5344CB8AC3E}">
        <p14:creationId xmlns:p14="http://schemas.microsoft.com/office/powerpoint/2010/main" val="681453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33D1A1FB-3ABC-7543-859F-ECE308B469C5}"/>
              </a:ext>
            </a:extLst>
          </p:cNvPr>
          <p:cNvSpPr>
            <a:spLocks noGrp="1" noChangeArrowheads="1"/>
          </p:cNvSpPr>
          <p:nvPr>
            <p:ph type="title"/>
          </p:nvPr>
        </p:nvSpPr>
        <p:spPr/>
        <p:txBody>
          <a:bodyPr/>
          <a:lstStyle/>
          <a:p>
            <a:endParaRPr kumimoji="1" lang="zh-CN" altLang="en-US">
              <a:latin typeface="Heiti SC Medium" pitchFamily="2" charset="-128"/>
              <a:ea typeface="Heiti SC Medium" pitchFamily="2" charset="-128"/>
            </a:endParaRPr>
          </a:p>
        </p:txBody>
      </p:sp>
      <p:sp>
        <p:nvSpPr>
          <p:cNvPr id="80899" name="内容占位符 2">
            <a:extLst>
              <a:ext uri="{FF2B5EF4-FFF2-40B4-BE49-F238E27FC236}">
                <a16:creationId xmlns:a16="http://schemas.microsoft.com/office/drawing/2014/main" id="{60318A28-0001-7142-8EAD-B4ED889301C4}"/>
              </a:ext>
            </a:extLst>
          </p:cNvPr>
          <p:cNvSpPr>
            <a:spLocks noGrp="1" noChangeArrowheads="1"/>
          </p:cNvSpPr>
          <p:nvPr>
            <p:ph idx="1"/>
          </p:nvPr>
        </p:nvSpPr>
        <p:spPr>
          <a:xfrm>
            <a:off x="252413" y="998538"/>
            <a:ext cx="8639175" cy="1584325"/>
          </a:xfrm>
        </p:spPr>
        <p:txBody>
          <a:bodyPr/>
          <a:lstStyle/>
          <a:p>
            <a:pPr eaLnBrk="1"/>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已知系统为</a:t>
            </a:r>
            <a:r>
              <a:rPr lang="en-US" altLang="zh-CN" sz="2200" dirty="0">
                <a:latin typeface="黑体" panose="02010609060101010101" pitchFamily="49" charset="-122"/>
                <a:ea typeface="黑体" panose="02010609060101010101" pitchFamily="49" charset="-122"/>
              </a:rPr>
              <a:t>32</a:t>
            </a:r>
            <a:r>
              <a:rPr lang="zh-CN" altLang="en-US" sz="2200" dirty="0">
                <a:latin typeface="黑体" panose="02010609060101010101" pitchFamily="49" charset="-122"/>
                <a:ea typeface="黑体" panose="02010609060101010101" pitchFamily="49" charset="-122"/>
              </a:rPr>
              <a:t>位实地址，采用</a:t>
            </a:r>
            <a:r>
              <a:rPr lang="en-US" altLang="zh-CN" sz="2200" dirty="0">
                <a:latin typeface="黑体" panose="02010609060101010101" pitchFamily="49" charset="-122"/>
                <a:ea typeface="黑体" panose="02010609060101010101" pitchFamily="49" charset="-122"/>
              </a:rPr>
              <a:t>48</a:t>
            </a:r>
            <a:r>
              <a:rPr lang="zh-CN" altLang="en-US" sz="2200" dirty="0">
                <a:latin typeface="黑体" panose="02010609060101010101" pitchFamily="49" charset="-122"/>
                <a:ea typeface="黑体" panose="02010609060101010101" pitchFamily="49" charset="-122"/>
              </a:rPr>
              <a:t>位虚拟地址，页面大小</a:t>
            </a:r>
            <a:r>
              <a:rPr lang="en-US" altLang="zh-CN" sz="2200" dirty="0">
                <a:latin typeface="黑体" panose="02010609060101010101" pitchFamily="49" charset="-122"/>
                <a:ea typeface="黑体" panose="02010609060101010101" pitchFamily="49" charset="-122"/>
              </a:rPr>
              <a:t>4KB</a:t>
            </a:r>
            <a:r>
              <a:rPr lang="zh-CN" altLang="en-US" sz="2200" dirty="0">
                <a:latin typeface="黑体" panose="02010609060101010101" pitchFamily="49" charset="-122"/>
                <a:ea typeface="黑体" panose="02010609060101010101" pitchFamily="49" charset="-122"/>
              </a:rPr>
              <a:t>，页表项大小为</a:t>
            </a:r>
            <a:r>
              <a:rPr lang="en-US" altLang="zh-CN" sz="2200" dirty="0">
                <a:latin typeface="黑体" panose="02010609060101010101" pitchFamily="49" charset="-122"/>
                <a:ea typeface="黑体" panose="02010609060101010101" pitchFamily="49" charset="-122"/>
              </a:rPr>
              <a:t>8B</a:t>
            </a:r>
            <a:r>
              <a:rPr lang="zh-CN" altLang="en-US" sz="2200" dirty="0">
                <a:latin typeface="黑体" panose="02010609060101010101" pitchFamily="49" charset="-122"/>
                <a:ea typeface="黑体" panose="02010609060101010101" pitchFamily="49" charset="-122"/>
              </a:rPr>
              <a:t>；每段最大为</a:t>
            </a:r>
            <a:r>
              <a:rPr lang="en-US" altLang="zh-CN" sz="2200" dirty="0">
                <a:latin typeface="黑体" panose="02010609060101010101" pitchFamily="49" charset="-122"/>
                <a:ea typeface="黑体" panose="02010609060101010101" pitchFamily="49" charset="-122"/>
              </a:rPr>
              <a:t>4GB</a:t>
            </a:r>
            <a:r>
              <a:rPr lang="zh-CN" altLang="en-US" sz="22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）若系统采用段页式存储，则每用户最多可以有多少个段？段内采用几级页表？</a:t>
            </a:r>
            <a:endParaRPr lang="en-US" altLang="zh-CN" sz="2000" dirty="0">
              <a:latin typeface="黑体" panose="02010609060101010101" pitchFamily="49" charset="-122"/>
              <a:ea typeface="黑体" panose="02010609060101010101" pitchFamily="49" charset="-122"/>
            </a:endParaRPr>
          </a:p>
        </p:txBody>
      </p:sp>
      <p:sp>
        <p:nvSpPr>
          <p:cNvPr id="4" name="内容占位符 2">
            <a:extLst>
              <a:ext uri="{FF2B5EF4-FFF2-40B4-BE49-F238E27FC236}">
                <a16:creationId xmlns:a16="http://schemas.microsoft.com/office/drawing/2014/main" id="{68CC3277-B0DC-46F5-B94E-58011CF3ADDC}"/>
              </a:ext>
            </a:extLst>
          </p:cNvPr>
          <p:cNvSpPr txBox="1">
            <a:spLocks noChangeArrowheads="1"/>
          </p:cNvSpPr>
          <p:nvPr/>
        </p:nvSpPr>
        <p:spPr bwMode="auto">
          <a:xfrm>
            <a:off x="252413" y="2851150"/>
            <a:ext cx="8229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题分析：</a:t>
            </a:r>
            <a:endParaRPr lang="en-US" altLang="zh-CN" sz="22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）系统采用</a:t>
            </a:r>
            <a:r>
              <a:rPr lang="en-US" altLang="zh-CN" sz="2000" dirty="0">
                <a:latin typeface="黑体" panose="02010609060101010101" pitchFamily="49" charset="-122"/>
                <a:ea typeface="黑体" panose="02010609060101010101" pitchFamily="49" charset="-122"/>
              </a:rPr>
              <a:t>48</a:t>
            </a:r>
            <a:r>
              <a:rPr lang="zh-CN" altLang="en-US" sz="2000" dirty="0">
                <a:latin typeface="黑体" panose="02010609060101010101" pitchFamily="49" charset="-122"/>
                <a:ea typeface="黑体" panose="02010609060101010101" pitchFamily="49" charset="-122"/>
              </a:rPr>
              <a:t>位虚拟地址，虚拟地址空间为</a:t>
            </a:r>
            <a:r>
              <a:rPr lang="en-US" altLang="zh-CN" sz="2000" dirty="0">
                <a:latin typeface="黑体" panose="02010609060101010101" pitchFamily="49" charset="-122"/>
                <a:ea typeface="黑体" panose="02010609060101010101" pitchFamily="49" charset="-122"/>
              </a:rPr>
              <a:t>2</a:t>
            </a:r>
            <a:r>
              <a:rPr lang="en-US" altLang="zh-CN" sz="2000" baseline="30000" dirty="0">
                <a:latin typeface="黑体" panose="02010609060101010101" pitchFamily="49" charset="-122"/>
                <a:ea typeface="黑体" panose="02010609060101010101" pitchFamily="49" charset="-122"/>
              </a:rPr>
              <a:t>48</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，每段最大为</a:t>
            </a:r>
            <a:r>
              <a:rPr lang="en-US" altLang="zh-CN" sz="2000" dirty="0">
                <a:latin typeface="黑体" panose="02010609060101010101" pitchFamily="49" charset="-122"/>
                <a:ea typeface="黑体" panose="02010609060101010101" pitchFamily="49" charset="-122"/>
              </a:rPr>
              <a:t>4GB</a:t>
            </a:r>
            <a:r>
              <a:rPr lang="zh-CN" altLang="en-US" sz="2000" dirty="0">
                <a:latin typeface="黑体" panose="02010609060101010101" pitchFamily="49" charset="-122"/>
                <a:ea typeface="黑体" panose="02010609060101010101" pitchFamily="49" charset="-122"/>
              </a:rPr>
              <a:t>，那么最大段数</a:t>
            </a:r>
            <a:r>
              <a:rPr lang="en-US" altLang="zh-CN" sz="2000" dirty="0">
                <a:latin typeface="黑体" panose="02010609060101010101" pitchFamily="49" charset="-122"/>
                <a:ea typeface="黑体" panose="02010609060101010101" pitchFamily="49" charset="-122"/>
              </a:rPr>
              <a:t>=2</a:t>
            </a:r>
            <a:r>
              <a:rPr lang="en-US" altLang="zh-CN" sz="2000" baseline="30000" dirty="0">
                <a:latin typeface="黑体" panose="02010609060101010101" pitchFamily="49" charset="-122"/>
                <a:ea typeface="黑体" panose="02010609060101010101" pitchFamily="49" charset="-122"/>
              </a:rPr>
              <a:t>48</a:t>
            </a:r>
            <a:r>
              <a:rPr lang="en-US" altLang="zh-CN" sz="2000" dirty="0">
                <a:latin typeface="黑体" panose="02010609060101010101" pitchFamily="49" charset="-122"/>
                <a:ea typeface="黑体" panose="02010609060101010101" pitchFamily="49" charset="-122"/>
              </a:rPr>
              <a:t>B/4GB=2</a:t>
            </a:r>
            <a:r>
              <a:rPr lang="en-US" altLang="zh-CN" sz="2000" baseline="30000" dirty="0">
                <a:latin typeface="黑体" panose="02010609060101010101" pitchFamily="49" charset="-122"/>
                <a:ea typeface="黑体" panose="02010609060101010101" pitchFamily="49" charset="-122"/>
              </a:rPr>
              <a:t>16</a:t>
            </a:r>
            <a:r>
              <a:rPr lang="en-US" altLang="zh-CN" sz="2000" dirty="0">
                <a:latin typeface="黑体" panose="02010609060101010101" pitchFamily="49" charset="-122"/>
                <a:ea typeface="黑体" panose="02010609060101010101" pitchFamily="49" charset="-122"/>
              </a:rPr>
              <a:t>=65536</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4GB=2</a:t>
            </a:r>
            <a:r>
              <a:rPr lang="en-US" altLang="zh-CN" sz="2000" baseline="30000" dirty="0">
                <a:latin typeface="黑体" panose="02010609060101010101" pitchFamily="49" charset="-122"/>
                <a:ea typeface="黑体" panose="02010609060101010101" pitchFamily="49" charset="-122"/>
              </a:rPr>
              <a:t>32</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，即段内地址位数为</a:t>
            </a:r>
            <a:r>
              <a:rPr lang="en-US" altLang="zh-CN" sz="2000" dirty="0">
                <a:latin typeface="黑体" panose="02010609060101010101" pitchFamily="49" charset="-122"/>
                <a:ea typeface="黑体" panose="02010609060101010101" pitchFamily="49" charset="-122"/>
              </a:rPr>
              <a:t>32;</a:t>
            </a:r>
          </a:p>
          <a:p>
            <a:pPr marL="0" indent="0" eaLnBrk="1">
              <a:buNone/>
            </a:pPr>
            <a:r>
              <a:rPr lang="zh-CN" altLang="en-US" sz="2000" dirty="0">
                <a:latin typeface="黑体" panose="02010609060101010101" pitchFamily="49" charset="-122"/>
                <a:ea typeface="黑体" panose="02010609060101010101" pitchFamily="49" charset="-122"/>
              </a:rPr>
              <a:t>页表项的大小为</a:t>
            </a:r>
            <a:r>
              <a:rPr lang="en-US" altLang="zh-CN" sz="2000" dirty="0">
                <a:latin typeface="黑体" panose="02010609060101010101" pitchFamily="49" charset="-122"/>
                <a:ea typeface="黑体" panose="02010609060101010101" pitchFamily="49" charset="-122"/>
              </a:rPr>
              <a:t>8B</a:t>
            </a:r>
            <a:r>
              <a:rPr lang="zh-CN" altLang="en-US" sz="2000" dirty="0">
                <a:latin typeface="黑体" panose="02010609060101010101" pitchFamily="49" charset="-122"/>
                <a:ea typeface="黑体" panose="02010609060101010101" pitchFamily="49" charset="-122"/>
              </a:rPr>
              <a:t>，则每页可容纳</a:t>
            </a:r>
            <a:r>
              <a:rPr lang="en-US" altLang="zh-CN" sz="2000" dirty="0">
                <a:latin typeface="黑体" panose="02010609060101010101" pitchFamily="49" charset="-122"/>
                <a:ea typeface="黑体" panose="02010609060101010101" pitchFamily="49" charset="-122"/>
              </a:rPr>
              <a:t>4KB/8B=512=2</a:t>
            </a:r>
            <a:r>
              <a:rPr lang="en-US" altLang="zh-CN" sz="2000" baseline="30000" dirty="0">
                <a:latin typeface="黑体" panose="02010609060101010101" pitchFamily="49" charset="-122"/>
                <a:ea typeface="黑体" panose="02010609060101010101" pitchFamily="49" charset="-122"/>
              </a:rPr>
              <a:t>9</a:t>
            </a:r>
            <a:r>
              <a:rPr lang="zh-CN" altLang="en-US" sz="2000" dirty="0">
                <a:latin typeface="黑体" panose="02010609060101010101" pitchFamily="49" charset="-122"/>
                <a:ea typeface="黑体" panose="02010609060101010101" pitchFamily="49" charset="-122"/>
              </a:rPr>
              <a:t>项</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页面大小</a:t>
            </a:r>
            <a:r>
              <a:rPr lang="en-US" altLang="zh-CN" sz="2000" dirty="0">
                <a:latin typeface="黑体" panose="02010609060101010101" pitchFamily="49" charset="-122"/>
                <a:ea typeface="黑体" panose="02010609060101010101" pitchFamily="49" charset="-122"/>
              </a:rPr>
              <a:t>4KB=12</a:t>
            </a:r>
            <a:r>
              <a:rPr lang="zh-CN" altLang="en-US" sz="2000" dirty="0">
                <a:latin typeface="黑体" panose="02010609060101010101" pitchFamily="49" charset="-122"/>
                <a:ea typeface="黑体" panose="02010609060101010101" pitchFamily="49" charset="-122"/>
              </a:rPr>
              <a:t>位</a:t>
            </a:r>
            <a:endParaRPr lang="en-US" altLang="zh-CN" sz="2000" dirty="0">
              <a:latin typeface="黑体" panose="02010609060101010101" pitchFamily="49" charset="-122"/>
              <a:ea typeface="黑体" panose="02010609060101010101" pitchFamily="49" charset="-122"/>
            </a:endParaRPr>
          </a:p>
          <a:p>
            <a:pPr marL="0" indent="0" eaLnBrk="1">
              <a:buNone/>
            </a:pPr>
            <a:r>
              <a:rPr lang="zh-CN" altLang="en-US" sz="2000" dirty="0">
                <a:latin typeface="黑体" panose="02010609060101010101" pitchFamily="49" charset="-122"/>
                <a:ea typeface="黑体" panose="02010609060101010101" pitchFamily="49" charset="-122"/>
              </a:rPr>
              <a:t>段内采用多级页表，那么多级页表级数</a:t>
            </a:r>
            <a:r>
              <a:rPr lang="en-US" altLang="zh-CN" sz="2000" dirty="0">
                <a:latin typeface="黑体" panose="02010609060101010101" pitchFamily="49" charset="-122"/>
                <a:ea typeface="黑体" panose="02010609060101010101" pitchFamily="49" charset="-122"/>
              </a:rPr>
              <a:t>=[(32-12)/9]=3</a:t>
            </a:r>
            <a:r>
              <a:rPr lang="zh-CN" altLang="en-US" sz="2000" dirty="0">
                <a:latin typeface="黑体" panose="02010609060101010101" pitchFamily="49" charset="-122"/>
                <a:ea typeface="黑体" panose="02010609060101010101" pitchFamily="49" charset="-122"/>
              </a:rPr>
              <a:t>，故段内采用</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级页表。</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7680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8BCBE-B7DB-7046-9952-FA29E142C7C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041C1C91-4EC8-B249-B7EC-2802BF1241C6}"/>
              </a:ext>
            </a:extLst>
          </p:cNvPr>
          <p:cNvSpPr>
            <a:spLocks noGrp="1"/>
          </p:cNvSpPr>
          <p:nvPr>
            <p:ph idx="1"/>
          </p:nvPr>
        </p:nvSpPr>
        <p:spPr>
          <a:xfrm>
            <a:off x="457200" y="963665"/>
            <a:ext cx="8521908" cy="4530725"/>
          </a:xfrm>
        </p:spPr>
        <p:txBody>
          <a:bodyPr/>
          <a:lstStyle/>
          <a:p>
            <a:r>
              <a:rPr kumimoji="1" lang="en-US" altLang="zh-CN" dirty="0">
                <a:latin typeface="SimHei" panose="02010609060101010101" pitchFamily="49" charset="-122"/>
                <a:ea typeface="SimHei" panose="02010609060101010101" pitchFamily="49" charset="-122"/>
              </a:rPr>
              <a:t>13.</a:t>
            </a:r>
            <a:r>
              <a:rPr kumimoji="1" lang="zh-CN" altLang="en-US" dirty="0">
                <a:latin typeface="SimHei" panose="02010609060101010101" pitchFamily="49" charset="-122"/>
                <a:ea typeface="SimHei" panose="02010609060101010101" pitchFamily="49" charset="-122"/>
              </a:rPr>
              <a:t> 某虚拟存储器的用户空间共有</a:t>
            </a:r>
            <a:r>
              <a:rPr kumimoji="1" lang="en-US" altLang="zh-CN" dirty="0">
                <a:latin typeface="SimHei" panose="02010609060101010101" pitchFamily="49" charset="-122"/>
                <a:ea typeface="SimHei" panose="02010609060101010101" pitchFamily="49" charset="-122"/>
              </a:rPr>
              <a:t>32</a:t>
            </a:r>
            <a:r>
              <a:rPr lang="zh-CN" altLang="en-US" dirty="0">
                <a:latin typeface="SimHei" panose="02010609060101010101" pitchFamily="49" charset="-122"/>
                <a:ea typeface="SimHei" panose="02010609060101010101" pitchFamily="49" charset="-122"/>
              </a:rPr>
              <a:t>个页面，每页</a:t>
            </a:r>
            <a:r>
              <a:rPr lang="en-US" altLang="zh-CN" dirty="0">
                <a:latin typeface="SimHei" panose="02010609060101010101" pitchFamily="49" charset="-122"/>
                <a:ea typeface="SimHei" panose="02010609060101010101" pitchFamily="49" charset="-122"/>
              </a:rPr>
              <a:t>1KB</a:t>
            </a:r>
            <a:r>
              <a:rPr lang="zh-CN" altLang="en-US" dirty="0">
                <a:latin typeface="SimHei" panose="02010609060101010101" pitchFamily="49" charset="-122"/>
                <a:ea typeface="SimHei" panose="02010609060101010101" pitchFamily="49" charset="-122"/>
              </a:rPr>
              <a:t>，主存</a:t>
            </a:r>
            <a:r>
              <a:rPr lang="en-US" altLang="zh-CN" dirty="0">
                <a:latin typeface="SimHei" panose="02010609060101010101" pitchFamily="49" charset="-122"/>
                <a:ea typeface="SimHei" panose="02010609060101010101" pitchFamily="49" charset="-122"/>
              </a:rPr>
              <a:t>16KB</a:t>
            </a:r>
            <a:r>
              <a:rPr lang="zh-CN" altLang="en-US" dirty="0">
                <a:latin typeface="SimHei" panose="02010609060101010101" pitchFamily="49" charset="-122"/>
                <a:ea typeface="SimHei" panose="02010609060101010101" pitchFamily="49" charset="-122"/>
              </a:rPr>
              <a:t>。假定某时刻系统为用户的第</a:t>
            </a:r>
            <a:r>
              <a:rPr lang="en-US" altLang="zh-CN" dirty="0">
                <a:latin typeface="SimHei" panose="02010609060101010101" pitchFamily="49" charset="-122"/>
                <a:ea typeface="SimHei" panose="02010609060101010101" pitchFamily="49" charset="-122"/>
              </a:rPr>
              <a:t>0</a:t>
            </a:r>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1</a:t>
            </a:r>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2</a:t>
            </a:r>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3</a:t>
            </a:r>
            <a:r>
              <a:rPr lang="zh-CN" altLang="en-US" dirty="0">
                <a:latin typeface="SimHei" panose="02010609060101010101" pitchFamily="49" charset="-122"/>
                <a:ea typeface="SimHei" panose="02010609060101010101" pitchFamily="49" charset="-122"/>
              </a:rPr>
              <a:t>页分配的物理块号为</a:t>
            </a:r>
            <a:r>
              <a:rPr lang="en-US" altLang="zh-CN" dirty="0">
                <a:latin typeface="SimHei" panose="02010609060101010101" pitchFamily="49" charset="-122"/>
                <a:ea typeface="SimHei" panose="02010609060101010101" pitchFamily="49" charset="-122"/>
              </a:rPr>
              <a:t>5</a:t>
            </a:r>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10</a:t>
            </a:r>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4</a:t>
            </a:r>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7</a:t>
            </a:r>
            <a:r>
              <a:rPr lang="zh-CN" altLang="en-US" dirty="0">
                <a:latin typeface="SimHei" panose="02010609060101010101" pitchFamily="49" charset="-122"/>
                <a:ea typeface="SimHei" panose="02010609060101010101" pitchFamily="49" charset="-122"/>
              </a:rPr>
              <a:t>，而该用户作业的长度为</a:t>
            </a:r>
            <a:r>
              <a:rPr lang="en-US" altLang="zh-CN" dirty="0">
                <a:latin typeface="SimHei" panose="02010609060101010101" pitchFamily="49" charset="-122"/>
                <a:ea typeface="SimHei" panose="02010609060101010101" pitchFamily="49" charset="-122"/>
              </a:rPr>
              <a:t>6</a:t>
            </a:r>
            <a:r>
              <a:rPr lang="zh-CN" altLang="en-US" dirty="0">
                <a:latin typeface="SimHei" panose="02010609060101010101" pitchFamily="49" charset="-122"/>
                <a:ea typeface="SimHei" panose="02010609060101010101" pitchFamily="49" charset="-122"/>
              </a:rPr>
              <a:t>页，试将十六进制的虚拟地址</a:t>
            </a:r>
            <a:r>
              <a:rPr lang="en-US" altLang="zh-CN" dirty="0">
                <a:latin typeface="SimHei" panose="02010609060101010101" pitchFamily="49" charset="-122"/>
                <a:ea typeface="SimHei" panose="02010609060101010101" pitchFamily="49" charset="-122"/>
              </a:rPr>
              <a:t>0A5C</a:t>
            </a:r>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103C</a:t>
            </a:r>
            <a:r>
              <a:rPr lang="zh-CN" altLang="en-US" dirty="0">
                <a:latin typeface="SimHei" panose="02010609060101010101" pitchFamily="49" charset="-122"/>
                <a:ea typeface="SimHei" panose="02010609060101010101" pitchFamily="49" charset="-122"/>
              </a:rPr>
              <a:t>，</a:t>
            </a:r>
            <a:r>
              <a:rPr lang="en-US" altLang="zh-CN" dirty="0">
                <a:latin typeface="SimHei" panose="02010609060101010101" pitchFamily="49" charset="-122"/>
                <a:ea typeface="SimHei" panose="02010609060101010101" pitchFamily="49" charset="-122"/>
              </a:rPr>
              <a:t>1A5C</a:t>
            </a:r>
            <a:r>
              <a:rPr lang="zh-CN" altLang="en-US" dirty="0">
                <a:latin typeface="SimHei" panose="02010609060101010101" pitchFamily="49" charset="-122"/>
                <a:ea typeface="SimHei" panose="02010609060101010101" pitchFamily="49" charset="-122"/>
              </a:rPr>
              <a:t>转换成物理地址。</a:t>
            </a:r>
            <a:endParaRPr lang="en-US" altLang="zh-CN" dirty="0">
              <a:latin typeface="SimHei" panose="02010609060101010101" pitchFamily="49" charset="-122"/>
              <a:ea typeface="SimHei" panose="02010609060101010101" pitchFamily="49" charset="-122"/>
            </a:endParaRPr>
          </a:p>
          <a:p>
            <a:r>
              <a:rPr kumimoji="1" lang="zh-CN" altLang="en-US" dirty="0">
                <a:latin typeface="SimHei" panose="02010609060101010101" pitchFamily="49" charset="-122"/>
                <a:ea typeface="SimHei" panose="02010609060101010101" pitchFamily="49" charset="-122"/>
              </a:rPr>
              <a:t>解答：</a:t>
            </a:r>
            <a:endParaRPr kumimoji="1" lang="en-US" altLang="zh-CN" dirty="0">
              <a:latin typeface="SimHei" panose="02010609060101010101" pitchFamily="49" charset="-122"/>
              <a:ea typeface="SimHei" panose="02010609060101010101" pitchFamily="49" charset="-122"/>
            </a:endParaRPr>
          </a:p>
          <a:p>
            <a:pPr marL="0" indent="0">
              <a:buNone/>
            </a:pPr>
            <a:r>
              <a:rPr lang="zh-CN" altLang="en-US" dirty="0">
                <a:latin typeface="SimHei" panose="02010609060101010101" pitchFamily="49" charset="-122"/>
                <a:ea typeface="SimHei" panose="02010609060101010101" pitchFamily="49" charset="-122"/>
              </a:rPr>
              <a:t>可知系统逻辑地址有</a:t>
            </a:r>
            <a:r>
              <a:rPr lang="en-US" altLang="zh-CN" dirty="0">
                <a:latin typeface="SimHei" panose="02010609060101010101" pitchFamily="49" charset="-122"/>
                <a:ea typeface="SimHei" panose="02010609060101010101" pitchFamily="49" charset="-122"/>
              </a:rPr>
              <a:t>15</a:t>
            </a:r>
            <a:r>
              <a:rPr lang="zh-CN" altLang="en-US" dirty="0">
                <a:latin typeface="SimHei" panose="02010609060101010101" pitchFamily="49" charset="-122"/>
                <a:ea typeface="SimHei" panose="02010609060101010101" pitchFamily="49" charset="-122"/>
              </a:rPr>
              <a:t>位，其中高</a:t>
            </a:r>
            <a:r>
              <a:rPr lang="en-US" altLang="zh-CN" dirty="0">
                <a:latin typeface="SimHei" panose="02010609060101010101" pitchFamily="49" charset="-122"/>
                <a:ea typeface="SimHei" panose="02010609060101010101" pitchFamily="49" charset="-122"/>
              </a:rPr>
              <a:t>5</a:t>
            </a:r>
            <a:r>
              <a:rPr lang="zh-CN" altLang="en-US" dirty="0">
                <a:latin typeface="SimHei" panose="02010609060101010101" pitchFamily="49" charset="-122"/>
                <a:ea typeface="SimHei" panose="02010609060101010101" pitchFamily="49" charset="-122"/>
              </a:rPr>
              <a:t>位为页号，低</a:t>
            </a:r>
            <a:r>
              <a:rPr lang="en-US" altLang="zh-CN" dirty="0">
                <a:latin typeface="SimHei" panose="02010609060101010101" pitchFamily="49" charset="-122"/>
                <a:ea typeface="SimHei" panose="02010609060101010101" pitchFamily="49" charset="-122"/>
              </a:rPr>
              <a:t>10</a:t>
            </a:r>
            <a:r>
              <a:rPr lang="zh-CN" altLang="en-US" dirty="0">
                <a:latin typeface="SimHei" panose="02010609060101010101" pitchFamily="49" charset="-122"/>
                <a:ea typeface="SimHei" panose="02010609060101010101" pitchFamily="49" charset="-122"/>
              </a:rPr>
              <a:t>位为页内偏移。物理地址有</a:t>
            </a:r>
            <a:r>
              <a:rPr lang="en-US" altLang="zh-CN" dirty="0">
                <a:latin typeface="SimHei" panose="02010609060101010101" pitchFamily="49" charset="-122"/>
                <a:ea typeface="SimHei" panose="02010609060101010101" pitchFamily="49" charset="-122"/>
              </a:rPr>
              <a:t>14</a:t>
            </a:r>
            <a:r>
              <a:rPr lang="zh-CN" altLang="en-US" dirty="0">
                <a:latin typeface="SimHei" panose="02010609060101010101" pitchFamily="49" charset="-122"/>
                <a:ea typeface="SimHei" panose="02010609060101010101" pitchFamily="49" charset="-122"/>
              </a:rPr>
              <a:t>位，高</a:t>
            </a:r>
            <a:r>
              <a:rPr lang="en-US" altLang="zh-CN" dirty="0">
                <a:latin typeface="SimHei" panose="02010609060101010101" pitchFamily="49" charset="-122"/>
                <a:ea typeface="SimHei" panose="02010609060101010101" pitchFamily="49" charset="-122"/>
              </a:rPr>
              <a:t>4</a:t>
            </a:r>
            <a:r>
              <a:rPr lang="zh-CN" altLang="en-US" dirty="0">
                <a:latin typeface="SimHei" panose="02010609060101010101" pitchFamily="49" charset="-122"/>
                <a:ea typeface="SimHei" panose="02010609060101010101" pitchFamily="49" charset="-122"/>
              </a:rPr>
              <a:t>位为块号，低</a:t>
            </a:r>
            <a:r>
              <a:rPr lang="en-US" altLang="zh-CN" dirty="0">
                <a:latin typeface="SimHei" panose="02010609060101010101" pitchFamily="49" charset="-122"/>
                <a:ea typeface="SimHei" panose="02010609060101010101" pitchFamily="49" charset="-122"/>
              </a:rPr>
              <a:t>10</a:t>
            </a:r>
            <a:r>
              <a:rPr lang="zh-CN" altLang="en-US" dirty="0">
                <a:latin typeface="SimHei" panose="02010609060101010101" pitchFamily="49" charset="-122"/>
                <a:ea typeface="SimHei" panose="02010609060101010101" pitchFamily="49" charset="-122"/>
              </a:rPr>
              <a:t>位为块内偏移。</a:t>
            </a:r>
            <a:endParaRPr lang="en-US" altLang="zh-CN" dirty="0">
              <a:latin typeface="SimHei" panose="02010609060101010101" pitchFamily="49" charset="-122"/>
              <a:ea typeface="SimHei" panose="02010609060101010101" pitchFamily="49" charset="-122"/>
            </a:endParaRPr>
          </a:p>
          <a:p>
            <a:pPr marL="0" indent="0">
              <a:buNone/>
            </a:pPr>
            <a:r>
              <a:rPr kumimoji="1" lang="en-US" altLang="zh-CN" dirty="0">
                <a:latin typeface="SimHei" panose="02010609060101010101" pitchFamily="49" charset="-122"/>
                <a:ea typeface="SimHei" panose="02010609060101010101" pitchFamily="49" charset="-122"/>
              </a:rPr>
              <a:t>1</a:t>
            </a:r>
            <a:r>
              <a:rPr kumimoji="1" lang="zh-CN" altLang="en-US" dirty="0">
                <a:latin typeface="SimHei" panose="02010609060101010101" pitchFamily="49" charset="-122"/>
                <a:ea typeface="SimHei" panose="02010609060101010101" pitchFamily="49" charset="-122"/>
              </a:rPr>
              <a:t>）</a:t>
            </a:r>
            <a:r>
              <a:rPr kumimoji="1" lang="en-US" altLang="zh-CN" dirty="0">
                <a:latin typeface="SimHei" panose="02010609060101010101" pitchFamily="49" charset="-122"/>
                <a:ea typeface="SimHei" panose="02010609060101010101" pitchFamily="49" charset="-122"/>
              </a:rPr>
              <a:t>0A5C=000</a:t>
            </a:r>
            <a:r>
              <a:rPr kumimoji="1" lang="zh-CN" altLang="en-US" dirty="0">
                <a:latin typeface="SimHei" panose="02010609060101010101" pitchFamily="49" charset="-122"/>
                <a:ea typeface="SimHei" panose="02010609060101010101" pitchFamily="49" charset="-122"/>
              </a:rPr>
              <a:t> </a:t>
            </a:r>
            <a:r>
              <a:rPr kumimoji="1" lang="en-US" altLang="zh-CN" dirty="0">
                <a:latin typeface="SimHei" panose="02010609060101010101" pitchFamily="49" charset="-122"/>
                <a:ea typeface="SimHei" panose="02010609060101010101" pitchFamily="49" charset="-122"/>
              </a:rPr>
              <a:t>10</a:t>
            </a:r>
            <a:r>
              <a:rPr kumimoji="1" lang="en-US" altLang="zh-CN" u="sng" dirty="0">
                <a:latin typeface="SimHei" panose="02010609060101010101" pitchFamily="49" charset="-122"/>
                <a:ea typeface="SimHei" panose="02010609060101010101" pitchFamily="49" charset="-122"/>
              </a:rPr>
              <a:t>10</a:t>
            </a:r>
            <a:r>
              <a:rPr kumimoji="1" lang="zh-CN" altLang="en-US" u="sng" dirty="0">
                <a:latin typeface="SimHei" panose="02010609060101010101" pitchFamily="49" charset="-122"/>
                <a:ea typeface="SimHei" panose="02010609060101010101" pitchFamily="49" charset="-122"/>
              </a:rPr>
              <a:t> </a:t>
            </a:r>
            <a:r>
              <a:rPr kumimoji="1" lang="en-US" altLang="zh-CN" u="sng" dirty="0">
                <a:latin typeface="SimHei" panose="02010609060101010101" pitchFamily="49" charset="-122"/>
                <a:ea typeface="SimHei" panose="02010609060101010101" pitchFamily="49" charset="-122"/>
              </a:rPr>
              <a:t>0101</a:t>
            </a:r>
            <a:r>
              <a:rPr kumimoji="1" lang="zh-CN" altLang="en-US" u="sng" dirty="0">
                <a:latin typeface="SimHei" panose="02010609060101010101" pitchFamily="49" charset="-122"/>
                <a:ea typeface="SimHei" panose="02010609060101010101" pitchFamily="49" charset="-122"/>
              </a:rPr>
              <a:t> </a:t>
            </a:r>
            <a:r>
              <a:rPr kumimoji="1" lang="en-US" altLang="zh-CN" u="sng" dirty="0">
                <a:latin typeface="SimHei" panose="02010609060101010101" pitchFamily="49" charset="-122"/>
                <a:ea typeface="SimHei" panose="02010609060101010101" pitchFamily="49" charset="-122"/>
              </a:rPr>
              <a:t>1100</a:t>
            </a:r>
            <a:r>
              <a:rPr kumimoji="1" lang="zh-CN" altLang="en-US" dirty="0">
                <a:latin typeface="SimHei" panose="02010609060101010101" pitchFamily="49" charset="-122"/>
                <a:ea typeface="SimHei" panose="02010609060101010101" pitchFamily="49" charset="-122"/>
              </a:rPr>
              <a:t>，页号</a:t>
            </a:r>
            <a:r>
              <a:rPr kumimoji="1" lang="en-US" altLang="zh-CN" dirty="0">
                <a:latin typeface="SimHei" panose="02010609060101010101" pitchFamily="49" charset="-122"/>
                <a:ea typeface="SimHei" panose="02010609060101010101" pitchFamily="49" charset="-122"/>
              </a:rPr>
              <a:t>00010</a:t>
            </a:r>
            <a:r>
              <a:rPr kumimoji="1" lang="zh-CN" altLang="en-US" dirty="0">
                <a:latin typeface="SimHei" panose="02010609060101010101" pitchFamily="49" charset="-122"/>
                <a:ea typeface="SimHei" panose="02010609060101010101" pitchFamily="49" charset="-122"/>
              </a:rPr>
              <a:t>为</a:t>
            </a:r>
            <a:r>
              <a:rPr kumimoji="1" lang="en-US" altLang="zh-CN" dirty="0">
                <a:latin typeface="SimHei" panose="02010609060101010101" pitchFamily="49" charset="-122"/>
                <a:ea typeface="SimHei" panose="02010609060101010101" pitchFamily="49" charset="-122"/>
              </a:rPr>
              <a:t>2</a:t>
            </a:r>
            <a:r>
              <a:rPr kumimoji="1" lang="zh-CN" altLang="en-US" dirty="0">
                <a:latin typeface="SimHei" panose="02010609060101010101" pitchFamily="49" charset="-122"/>
                <a:ea typeface="SimHei" panose="02010609060101010101" pitchFamily="49" charset="-122"/>
              </a:rPr>
              <a:t>，页号合法。从页表得知对应块号为</a:t>
            </a:r>
            <a:r>
              <a:rPr kumimoji="1" lang="en-US" altLang="zh-CN" dirty="0">
                <a:latin typeface="SimHei" panose="02010609060101010101" pitchFamily="49" charset="-122"/>
                <a:ea typeface="SimHei" panose="02010609060101010101" pitchFamily="49" charset="-122"/>
              </a:rPr>
              <a:t>4</a:t>
            </a:r>
            <a:r>
              <a:rPr kumimoji="1" lang="zh-CN" altLang="en-US" dirty="0">
                <a:latin typeface="SimHei" panose="02010609060101010101" pitchFamily="49" charset="-122"/>
                <a:ea typeface="SimHei" panose="02010609060101010101" pitchFamily="49" charset="-122"/>
              </a:rPr>
              <a:t>，即</a:t>
            </a:r>
            <a:r>
              <a:rPr kumimoji="1" lang="en-US" altLang="zh-CN" dirty="0">
                <a:latin typeface="SimHei" panose="02010609060101010101" pitchFamily="49" charset="-122"/>
                <a:ea typeface="SimHei" panose="02010609060101010101" pitchFamily="49" charset="-122"/>
              </a:rPr>
              <a:t>0100</a:t>
            </a:r>
            <a:r>
              <a:rPr lang="zh-CN" altLang="en-US" dirty="0">
                <a:latin typeface="SimHei" panose="02010609060101010101" pitchFamily="49" charset="-122"/>
                <a:ea typeface="SimHei" panose="02010609060101010101" pitchFamily="49" charset="-122"/>
              </a:rPr>
              <a:t>；</a:t>
            </a:r>
            <a:r>
              <a:rPr kumimoji="1" lang="zh-CN" altLang="en-US" dirty="0">
                <a:latin typeface="SimHei" panose="02010609060101010101" pitchFamily="49" charset="-122"/>
                <a:ea typeface="SimHei" panose="02010609060101010101" pitchFamily="49" charset="-122"/>
              </a:rPr>
              <a:t>与页内偏移拼接形成物理地址</a:t>
            </a:r>
            <a:r>
              <a:rPr kumimoji="1" lang="en-US" altLang="zh-CN" dirty="0">
                <a:latin typeface="SimHei" panose="02010609060101010101" pitchFamily="49" charset="-122"/>
                <a:ea typeface="SimHei" panose="02010609060101010101" pitchFamily="49" charset="-122"/>
              </a:rPr>
              <a:t>0</a:t>
            </a:r>
            <a:r>
              <a:rPr lang="en-US" altLang="zh-CN" dirty="0">
                <a:latin typeface="SimHei" panose="02010609060101010101" pitchFamily="49" charset="-122"/>
                <a:ea typeface="SimHei" panose="02010609060101010101" pitchFamily="49" charset="-122"/>
              </a:rPr>
              <a:t>100</a:t>
            </a:r>
            <a:r>
              <a:rPr lang="en-US" altLang="zh-CN" u="sng" dirty="0">
                <a:latin typeface="SimHei" panose="02010609060101010101" pitchFamily="49" charset="-122"/>
                <a:ea typeface="SimHei" panose="02010609060101010101" pitchFamily="49" charset="-122"/>
              </a:rPr>
              <a:t>10</a:t>
            </a:r>
            <a:r>
              <a:rPr lang="zh-CN" altLang="en-US" u="sng" dirty="0">
                <a:latin typeface="SimHei" panose="02010609060101010101" pitchFamily="49" charset="-122"/>
                <a:ea typeface="SimHei" panose="02010609060101010101" pitchFamily="49" charset="-122"/>
              </a:rPr>
              <a:t> </a:t>
            </a:r>
            <a:r>
              <a:rPr lang="en-US" altLang="zh-CN" u="sng" dirty="0">
                <a:latin typeface="SimHei" panose="02010609060101010101" pitchFamily="49" charset="-122"/>
                <a:ea typeface="SimHei" panose="02010609060101010101" pitchFamily="49" charset="-122"/>
              </a:rPr>
              <a:t>0101</a:t>
            </a:r>
            <a:r>
              <a:rPr lang="zh-CN" altLang="en-US" u="sng" dirty="0">
                <a:latin typeface="SimHei" panose="02010609060101010101" pitchFamily="49" charset="-122"/>
                <a:ea typeface="SimHei" panose="02010609060101010101" pitchFamily="49" charset="-122"/>
              </a:rPr>
              <a:t> </a:t>
            </a:r>
            <a:r>
              <a:rPr lang="en-US" altLang="zh-CN" u="sng" dirty="0">
                <a:latin typeface="SimHei" panose="02010609060101010101" pitchFamily="49" charset="-122"/>
                <a:ea typeface="SimHei" panose="02010609060101010101" pitchFamily="49" charset="-122"/>
              </a:rPr>
              <a:t>1100</a:t>
            </a:r>
            <a:r>
              <a:rPr lang="zh-CN" altLang="en-US" dirty="0">
                <a:latin typeface="SimHei" panose="02010609060101010101" pitchFamily="49" charset="-122"/>
                <a:ea typeface="SimHei" panose="02010609060101010101" pitchFamily="49" charset="-122"/>
              </a:rPr>
              <a:t>，即</a:t>
            </a:r>
            <a:r>
              <a:rPr lang="en-US" altLang="zh-CN" dirty="0">
                <a:latin typeface="SimHei" panose="02010609060101010101" pitchFamily="49" charset="-122"/>
                <a:ea typeface="SimHei" panose="02010609060101010101" pitchFamily="49" charset="-122"/>
              </a:rPr>
              <a:t>125C</a:t>
            </a:r>
            <a:r>
              <a:rPr lang="zh-CN" altLang="en-US" dirty="0">
                <a:latin typeface="SimHei" panose="02010609060101010101" pitchFamily="49" charset="-122"/>
                <a:ea typeface="SimHei" panose="02010609060101010101" pitchFamily="49" charset="-122"/>
              </a:rPr>
              <a:t>。</a:t>
            </a:r>
            <a:endParaRPr lang="en-US" altLang="zh-CN" dirty="0">
              <a:latin typeface="SimHei" panose="02010609060101010101" pitchFamily="49" charset="-122"/>
              <a:ea typeface="SimHei" panose="02010609060101010101" pitchFamily="49" charset="-122"/>
            </a:endParaRPr>
          </a:p>
          <a:p>
            <a:pPr marL="0" indent="0">
              <a:buNone/>
            </a:pPr>
            <a:r>
              <a:rPr kumimoji="1" lang="en-US" altLang="zh-CN" dirty="0">
                <a:latin typeface="SimHei" panose="02010609060101010101" pitchFamily="49" charset="-122"/>
                <a:ea typeface="SimHei" panose="02010609060101010101" pitchFamily="49" charset="-122"/>
              </a:rPr>
              <a:t>2</a:t>
            </a:r>
            <a:r>
              <a:rPr kumimoji="1" lang="zh-CN" altLang="en-US" dirty="0">
                <a:latin typeface="SimHei" panose="02010609060101010101" pitchFamily="49" charset="-122"/>
                <a:ea typeface="SimHei" panose="02010609060101010101" pitchFamily="49" charset="-122"/>
              </a:rPr>
              <a:t>）</a:t>
            </a:r>
            <a:r>
              <a:rPr kumimoji="1" lang="en-US" altLang="zh-CN" dirty="0">
                <a:latin typeface="SimHei" panose="02010609060101010101" pitchFamily="49" charset="-122"/>
                <a:ea typeface="SimHei" panose="02010609060101010101" pitchFamily="49" charset="-122"/>
              </a:rPr>
              <a:t>103C</a:t>
            </a:r>
            <a:r>
              <a:rPr kumimoji="1" lang="zh-CN" altLang="en-US" dirty="0">
                <a:latin typeface="SimHei" panose="02010609060101010101" pitchFamily="49" charset="-122"/>
                <a:ea typeface="SimHei" panose="02010609060101010101" pitchFamily="49" charset="-122"/>
              </a:rPr>
              <a:t>，页号为</a:t>
            </a:r>
            <a:r>
              <a:rPr kumimoji="1" lang="en-US" altLang="zh-CN" dirty="0">
                <a:latin typeface="SimHei" panose="02010609060101010101" pitchFamily="49" charset="-122"/>
                <a:ea typeface="SimHei" panose="02010609060101010101" pitchFamily="49" charset="-122"/>
              </a:rPr>
              <a:t>4</a:t>
            </a:r>
            <a:r>
              <a:rPr kumimoji="1" lang="zh-CN" altLang="en-US" dirty="0">
                <a:latin typeface="SimHei" panose="02010609060101010101" pitchFamily="49" charset="-122"/>
                <a:ea typeface="SimHei" panose="02010609060101010101" pitchFamily="49" charset="-122"/>
              </a:rPr>
              <a:t>，页号合法，但该页未装入内存，产生缺页中断</a:t>
            </a:r>
            <a:endParaRPr kumimoji="1" lang="en-US" altLang="zh-CN" dirty="0">
              <a:latin typeface="SimHei" panose="02010609060101010101" pitchFamily="49" charset="-122"/>
              <a:ea typeface="SimHei" panose="02010609060101010101" pitchFamily="49" charset="-122"/>
            </a:endParaRPr>
          </a:p>
          <a:p>
            <a:pPr marL="0" indent="0">
              <a:buNone/>
            </a:pPr>
            <a:r>
              <a:rPr kumimoji="1" lang="en-US" altLang="zh-CN" dirty="0">
                <a:latin typeface="SimHei" panose="02010609060101010101" pitchFamily="49" charset="-122"/>
                <a:ea typeface="SimHei" panose="02010609060101010101" pitchFamily="49" charset="-122"/>
              </a:rPr>
              <a:t>3</a:t>
            </a:r>
            <a:r>
              <a:rPr kumimoji="1" lang="zh-CN" altLang="en-US" dirty="0">
                <a:latin typeface="SimHei" panose="02010609060101010101" pitchFamily="49" charset="-122"/>
                <a:ea typeface="SimHei" panose="02010609060101010101" pitchFamily="49" charset="-122"/>
              </a:rPr>
              <a:t>）</a:t>
            </a:r>
            <a:r>
              <a:rPr kumimoji="1" lang="en-US" altLang="zh-CN" dirty="0">
                <a:latin typeface="SimHei" panose="02010609060101010101" pitchFamily="49" charset="-122"/>
                <a:ea typeface="SimHei" panose="02010609060101010101" pitchFamily="49" charset="-122"/>
              </a:rPr>
              <a:t>1A5C</a:t>
            </a:r>
            <a:r>
              <a:rPr kumimoji="1" lang="zh-CN" altLang="en-US" dirty="0">
                <a:latin typeface="SimHei" panose="02010609060101010101" pitchFamily="49" charset="-122"/>
                <a:ea typeface="SimHei" panose="02010609060101010101" pitchFamily="49" charset="-122"/>
              </a:rPr>
              <a:t>，页号为</a:t>
            </a:r>
            <a:r>
              <a:rPr kumimoji="1" lang="en-US" altLang="zh-CN" dirty="0">
                <a:latin typeface="SimHei" panose="02010609060101010101" pitchFamily="49" charset="-122"/>
                <a:ea typeface="SimHei" panose="02010609060101010101" pitchFamily="49" charset="-122"/>
              </a:rPr>
              <a:t>6</a:t>
            </a:r>
            <a:r>
              <a:rPr kumimoji="1" lang="zh-CN" altLang="en-US" dirty="0">
                <a:latin typeface="SimHei" panose="02010609060101010101" pitchFamily="49" charset="-122"/>
                <a:ea typeface="SimHei" panose="02010609060101010101" pitchFamily="49" charset="-122"/>
              </a:rPr>
              <a:t>，为非法页号，故产生越界中断。</a:t>
            </a:r>
          </a:p>
        </p:txBody>
      </p:sp>
    </p:spTree>
    <p:extLst>
      <p:ext uri="{BB962C8B-B14F-4D97-AF65-F5344CB8AC3E}">
        <p14:creationId xmlns:p14="http://schemas.microsoft.com/office/powerpoint/2010/main" val="238238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9219" name="Rectangle 1027">
            <a:extLst>
              <a:ext uri="{FF2B5EF4-FFF2-40B4-BE49-F238E27FC236}">
                <a16:creationId xmlns:a16="http://schemas.microsoft.com/office/drawing/2014/main" id="{FD926619-7B57-694E-BDC6-888E8C90EA0D}"/>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 操作系统为了管理文件，设计了文件控制块（</a:t>
            </a:r>
            <a:r>
              <a:rPr lang="en-US" altLang="zh-CN" sz="2200" dirty="0">
                <a:latin typeface="黑体" panose="02010609060101010101" pitchFamily="49" charset="-122"/>
                <a:ea typeface="黑体" panose="02010609060101010101" pitchFamily="49" charset="-122"/>
              </a:rPr>
              <a:t>FCB</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FCB</a:t>
            </a:r>
            <a:r>
              <a:rPr lang="zh-CN" altLang="en-US" sz="2200" dirty="0">
                <a:latin typeface="黑体" panose="02010609060101010101" pitchFamily="49" charset="-122"/>
                <a:ea typeface="黑体" panose="02010609060101010101" pitchFamily="49" charset="-122"/>
              </a:rPr>
              <a:t>的建立是（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调用</a:t>
            </a:r>
            <a:r>
              <a:rPr lang="en-US" altLang="zh-CN" sz="1800" dirty="0">
                <a:latin typeface="黑体" panose="02010609060101010101" pitchFamily="49" charset="-122"/>
                <a:ea typeface="黑体" panose="02010609060101010101" pitchFamily="49" charset="-122"/>
              </a:rPr>
              <a:t>create()</a:t>
            </a:r>
            <a:r>
              <a:rPr lang="zh-CN" altLang="en-US" sz="1800" dirty="0">
                <a:latin typeface="黑体" panose="02010609060101010101" pitchFamily="49" charset="-122"/>
                <a:ea typeface="黑体" panose="02010609060101010101" pitchFamily="49" charset="-122"/>
              </a:rPr>
              <a:t>时</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调用</a:t>
            </a:r>
            <a:r>
              <a:rPr lang="en-US" altLang="zh-CN" sz="1800" dirty="0">
                <a:latin typeface="黑体" panose="02010609060101010101" pitchFamily="49" charset="-122"/>
                <a:ea typeface="黑体" panose="02010609060101010101" pitchFamily="49" charset="-122"/>
              </a:rPr>
              <a:t>open()</a:t>
            </a:r>
            <a:r>
              <a:rPr lang="zh-CN" altLang="en-US" sz="1800" dirty="0">
                <a:latin typeface="黑体" panose="02010609060101010101" pitchFamily="49" charset="-122"/>
                <a:ea typeface="黑体" panose="02010609060101010101" pitchFamily="49" charset="-122"/>
              </a:rPr>
              <a:t>时</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调用</a:t>
            </a:r>
            <a:r>
              <a:rPr lang="en-US" altLang="zh-CN" sz="1800" dirty="0">
                <a:latin typeface="黑体" panose="02010609060101010101" pitchFamily="49" charset="-122"/>
                <a:ea typeface="黑体" panose="02010609060101010101" pitchFamily="49" charset="-122"/>
              </a:rPr>
              <a:t>read()</a:t>
            </a:r>
            <a:r>
              <a:rPr lang="zh-CN" altLang="en-US" sz="1800" dirty="0">
                <a:latin typeface="黑体" panose="02010609060101010101" pitchFamily="49" charset="-122"/>
                <a:ea typeface="黑体" panose="02010609060101010101" pitchFamily="49" charset="-122"/>
              </a:rPr>
              <a:t>时</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调用</a:t>
            </a:r>
            <a:r>
              <a:rPr lang="en-US" altLang="zh-CN" sz="1800" dirty="0">
                <a:latin typeface="黑体" panose="02010609060101010101" pitchFamily="49" charset="-122"/>
                <a:ea typeface="黑体" panose="02010609060101010101" pitchFamily="49" charset="-122"/>
              </a:rPr>
              <a:t>write()</a:t>
            </a:r>
            <a:r>
              <a:rPr lang="zh-CN" altLang="en-US" sz="1800" dirty="0">
                <a:latin typeface="黑体" panose="02010609060101010101" pitchFamily="49" charset="-122"/>
                <a:ea typeface="黑体" panose="02010609060101010101" pitchFamily="49" charset="-122"/>
              </a:rPr>
              <a:t>时</a:t>
            </a:r>
            <a:endParaRPr lang="en-US" altLang="zh-CN" sz="1800" dirty="0">
              <a:latin typeface="黑体" panose="02010609060101010101" pitchFamily="49" charset="-122"/>
              <a:ea typeface="黑体" panose="02010609060101010101" pitchFamily="49" charset="-122"/>
            </a:endParaRPr>
          </a:p>
          <a:p>
            <a:pPr lvl="1"/>
            <a:endParaRPr lang="en-US" altLang="zh-CN"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3E8E8F74-D0E8-FC4E-A57C-99E6D7BAFD21}"/>
              </a:ext>
            </a:extLst>
          </p:cNvPr>
          <p:cNvSpPr txBox="1">
            <a:spLocks noChangeArrowheads="1"/>
          </p:cNvSpPr>
          <p:nvPr/>
        </p:nvSpPr>
        <p:spPr bwMode="auto">
          <a:xfrm>
            <a:off x="1746978" y="1374241"/>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A</a:t>
            </a:r>
            <a:endParaRPr kumimoji="0" lang="zh-CN" altLang="en-US" dirty="0">
              <a:solidFill>
                <a:srgbClr val="FF0000"/>
              </a:solidFill>
              <a:latin typeface="Verdana" panose="020B0604030504040204" pitchFamily="34" charset="0"/>
            </a:endParaRPr>
          </a:p>
        </p:txBody>
      </p:sp>
    </p:spTree>
    <p:extLst>
      <p:ext uri="{BB962C8B-B14F-4D97-AF65-F5344CB8AC3E}">
        <p14:creationId xmlns:p14="http://schemas.microsoft.com/office/powerpoint/2010/main" val="2847804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9219" name="Rectangle 1027">
            <a:extLst>
              <a:ext uri="{FF2B5EF4-FFF2-40B4-BE49-F238E27FC236}">
                <a16:creationId xmlns:a16="http://schemas.microsoft.com/office/drawing/2014/main" id="{FD926619-7B57-694E-BDC6-888E8C90EA0D}"/>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文件的顺序存取是（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按终端号依次存取</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按文件的逻辑号逐一存取</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按物理块号依次存取</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按文件逻辑记录大小逐一存取</a:t>
            </a:r>
            <a:endParaRPr lang="en-US" altLang="zh-CN"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3E8E8F74-D0E8-FC4E-A57C-99E6D7BAFD21}"/>
              </a:ext>
            </a:extLst>
          </p:cNvPr>
          <p:cNvSpPr txBox="1">
            <a:spLocks noChangeArrowheads="1"/>
          </p:cNvSpPr>
          <p:nvPr/>
        </p:nvSpPr>
        <p:spPr bwMode="auto">
          <a:xfrm>
            <a:off x="3695700" y="10064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B</a:t>
            </a:r>
            <a:endParaRPr kumimoji="0" lang="zh-CN" altLang="en-US">
              <a:solidFill>
                <a:srgbClr val="FF0000"/>
              </a:solidFill>
              <a:latin typeface="Verdana" panose="020B0604030504040204" pitchFamily="34" charset="0"/>
            </a:endParaRPr>
          </a:p>
        </p:txBody>
      </p:sp>
      <p:sp>
        <p:nvSpPr>
          <p:cNvPr id="5" name="内容占位符 2">
            <a:extLst>
              <a:ext uri="{FF2B5EF4-FFF2-40B4-BE49-F238E27FC236}">
                <a16:creationId xmlns:a16="http://schemas.microsoft.com/office/drawing/2014/main" id="{7985C307-FF95-4266-8F1A-1B0306B9881F}"/>
              </a:ext>
            </a:extLst>
          </p:cNvPr>
          <p:cNvSpPr txBox="1">
            <a:spLocks noChangeArrowheads="1"/>
          </p:cNvSpPr>
          <p:nvPr/>
        </p:nvSpPr>
        <p:spPr bwMode="auto">
          <a:xfrm>
            <a:off x="457200" y="288925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题解析：</a:t>
            </a:r>
            <a:endParaRPr lang="en-US" altLang="zh-CN" sz="2000" dirty="0">
              <a:latin typeface="黑体" panose="02010609060101010101" pitchFamily="49" charset="-122"/>
              <a:ea typeface="黑体" panose="02010609060101010101" pitchFamily="49" charset="-122"/>
            </a:endParaRPr>
          </a:p>
          <a:p>
            <a:pPr eaLnBrk="1">
              <a:buFont typeface="Monotype Sorts" pitchFamily="2" charset="2"/>
              <a:buNone/>
            </a:pPr>
            <a:r>
              <a:rPr lang="zh-CN" altLang="en-US" sz="2000" dirty="0">
                <a:latin typeface="黑体" panose="02010609060101010101" pitchFamily="49" charset="-122"/>
                <a:ea typeface="黑体" panose="02010609060101010101" pitchFamily="49" charset="-122"/>
              </a:rPr>
              <a:t>顺序存取文件是按其在文件中的逻辑顺序依次存取的，只能从头往下读。在</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个选项中，只有逻辑号跟逻辑顺序的意思最接近，故选</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70156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050">
            <a:extLst>
              <a:ext uri="{FF2B5EF4-FFF2-40B4-BE49-F238E27FC236}">
                <a16:creationId xmlns:a16="http://schemas.microsoft.com/office/drawing/2014/main" id="{1FDFA093-23BF-0A48-88A4-CBB4189288AD}"/>
              </a:ext>
            </a:extLst>
          </p:cNvPr>
          <p:cNvSpPr>
            <a:spLocks noGrp="1" noChangeArrowheads="1"/>
          </p:cNvSpPr>
          <p:nvPr>
            <p:ph type="title"/>
          </p:nvPr>
        </p:nvSpPr>
        <p:spPr/>
        <p:txBody>
          <a:bodyPr/>
          <a:lstStyle/>
          <a:p>
            <a:pPr eaLnBrk="1" hangingPunct="1"/>
            <a:r>
              <a:rPr lang="zh-CN" altLang="en-US" dirty="0">
                <a:latin typeface="Heiti SC Medium" pitchFamily="2" charset="-128"/>
                <a:ea typeface="Heiti SC Medium" pitchFamily="2" charset="-128"/>
              </a:rPr>
              <a:t>页式地址变换</a:t>
            </a:r>
            <a:endParaRPr lang="en-US" altLang="zh-CN" dirty="0">
              <a:latin typeface="Heiti SC Medium" pitchFamily="2" charset="-128"/>
              <a:ea typeface="Heiti SC Medium" pitchFamily="2" charset="-128"/>
            </a:endParaRPr>
          </a:p>
        </p:txBody>
      </p:sp>
      <p:sp>
        <p:nvSpPr>
          <p:cNvPr id="133122" name="Rectangle 2051">
            <a:extLst>
              <a:ext uri="{FF2B5EF4-FFF2-40B4-BE49-F238E27FC236}">
                <a16:creationId xmlns:a16="http://schemas.microsoft.com/office/drawing/2014/main" id="{4CD3574B-A3DF-1541-84D3-5DF0AD485BE7}"/>
              </a:ext>
            </a:extLst>
          </p:cNvPr>
          <p:cNvSpPr>
            <a:spLocks noGrp="1" noChangeArrowheads="1"/>
          </p:cNvSpPr>
          <p:nvPr>
            <p:ph type="body" idx="1"/>
          </p:nvPr>
        </p:nvSpPr>
        <p:spPr>
          <a:xfrm>
            <a:off x="563563" y="1117600"/>
            <a:ext cx="8397875" cy="4911725"/>
          </a:xfrm>
        </p:spPr>
        <p:txBody>
          <a:bodyPr/>
          <a:lstStyle/>
          <a:p>
            <a:r>
              <a:rPr lang="zh-CN" altLang="en-US" sz="2400">
                <a:latin typeface="Heiti SC Medium" pitchFamily="2" charset="-128"/>
                <a:ea typeface="Heiti SC Medium" pitchFamily="2" charset="-128"/>
              </a:rPr>
              <a:t>虚拟地址（逻辑地址、程序地址）以十六进制、八进制、二进制形式给出</a:t>
            </a:r>
            <a:endParaRPr lang="en-US" altLang="zh-CN" sz="2400">
              <a:latin typeface="Heiti SC Medium" pitchFamily="2" charset="-128"/>
              <a:ea typeface="Heiti SC Medium" pitchFamily="2" charset="-128"/>
            </a:endParaRPr>
          </a:p>
          <a:p>
            <a:pPr lvl="1"/>
            <a:r>
              <a:rPr lang="zh-CN" altLang="en-US" sz="2000">
                <a:latin typeface="Heiti SC Medium" pitchFamily="2" charset="-128"/>
                <a:ea typeface="Heiti SC Medium" pitchFamily="2" charset="-128"/>
              </a:rPr>
              <a:t>将虚地址转换为二进制数</a:t>
            </a:r>
            <a:endParaRPr lang="en-US" altLang="zh-CN" sz="2000">
              <a:latin typeface="Heiti SC Medium" pitchFamily="2" charset="-128"/>
              <a:ea typeface="Heiti SC Medium" pitchFamily="2" charset="-128"/>
            </a:endParaRPr>
          </a:p>
          <a:p>
            <a:pPr lvl="1"/>
            <a:r>
              <a:rPr lang="zh-CN" altLang="en-US" sz="2000">
                <a:latin typeface="Heiti SC Medium" pitchFamily="2" charset="-128"/>
                <a:ea typeface="Heiti SC Medium" pitchFamily="2" charset="-128"/>
              </a:rPr>
              <a:t>分离出页号和位移量</a:t>
            </a:r>
            <a:endParaRPr lang="en-US" altLang="zh-CN" sz="2000">
              <a:latin typeface="Heiti SC Medium" pitchFamily="2" charset="-128"/>
              <a:ea typeface="Heiti SC Medium" pitchFamily="2" charset="-128"/>
            </a:endParaRPr>
          </a:p>
          <a:p>
            <a:pPr lvl="2"/>
            <a:r>
              <a:rPr lang="zh-CN" altLang="en-US" sz="1600">
                <a:latin typeface="Heiti SC Medium" pitchFamily="2" charset="-128"/>
                <a:ea typeface="Heiti SC Medium" pitchFamily="2" charset="-128"/>
              </a:rPr>
              <a:t>低位部分：位移量</a:t>
            </a:r>
            <a:endParaRPr lang="en-US" altLang="zh-CN" sz="1600">
              <a:latin typeface="Heiti SC Medium" pitchFamily="2" charset="-128"/>
              <a:ea typeface="Heiti SC Medium" pitchFamily="2" charset="-128"/>
            </a:endParaRPr>
          </a:p>
          <a:p>
            <a:pPr lvl="2"/>
            <a:r>
              <a:rPr lang="zh-CN" altLang="en-US" sz="1600">
                <a:latin typeface="Heiti SC Medium" pitchFamily="2" charset="-128"/>
                <a:ea typeface="Heiti SC Medium" pitchFamily="2" charset="-128"/>
              </a:rPr>
              <a:t>高位部分：页号</a:t>
            </a:r>
            <a:endParaRPr lang="en-US" altLang="zh-CN" sz="1600">
              <a:latin typeface="Heiti SC Medium" pitchFamily="2" charset="-128"/>
              <a:ea typeface="Heiti SC Medium" pitchFamily="2" charset="-128"/>
            </a:endParaRPr>
          </a:p>
          <a:p>
            <a:pPr lvl="1"/>
            <a:r>
              <a:rPr lang="zh-CN" altLang="en-US" sz="2000">
                <a:latin typeface="Heiti SC Medium" pitchFamily="2" charset="-128"/>
                <a:ea typeface="Heiti SC Medium" pitchFamily="2" charset="-128"/>
              </a:rPr>
              <a:t>将</a:t>
            </a:r>
            <a:r>
              <a:rPr lang="zh-CN" altLang="en-US" sz="2000">
                <a:solidFill>
                  <a:srgbClr val="C00000"/>
                </a:solidFill>
                <a:latin typeface="Heiti SC Medium" pitchFamily="2" charset="-128"/>
                <a:ea typeface="Heiti SC Medium" pitchFamily="2" charset="-128"/>
              </a:rPr>
              <a:t>位移量</a:t>
            </a:r>
            <a:r>
              <a:rPr lang="zh-CN" altLang="en-US" sz="2000">
                <a:latin typeface="Heiti SC Medium" pitchFamily="2" charset="-128"/>
                <a:ea typeface="Heiti SC Medium" pitchFamily="2" charset="-128"/>
              </a:rPr>
              <a:t>直接复制到</a:t>
            </a:r>
            <a:r>
              <a:rPr lang="zh-CN" altLang="en-US" sz="2000">
                <a:solidFill>
                  <a:srgbClr val="C00000"/>
                </a:solidFill>
                <a:latin typeface="Heiti SC Medium" pitchFamily="2" charset="-128"/>
                <a:ea typeface="Heiti SC Medium" pitchFamily="2" charset="-128"/>
              </a:rPr>
              <a:t>内存地址寄存器的低位部分</a:t>
            </a:r>
            <a:endParaRPr lang="en-US" altLang="zh-CN" sz="2000">
              <a:solidFill>
                <a:srgbClr val="C00000"/>
              </a:solidFill>
              <a:latin typeface="Heiti SC Medium" pitchFamily="2" charset="-128"/>
              <a:ea typeface="Heiti SC Medium" pitchFamily="2" charset="-128"/>
            </a:endParaRPr>
          </a:p>
          <a:p>
            <a:pPr lvl="1"/>
            <a:r>
              <a:rPr lang="zh-CN" altLang="en-US" sz="2000">
                <a:latin typeface="Heiti SC Medium" pitchFamily="2" charset="-128"/>
                <a:ea typeface="Heiti SC Medium" pitchFamily="2" charset="-128"/>
              </a:rPr>
              <a:t>以页号查页表，得到对应页装入内存的块号，并将</a:t>
            </a:r>
            <a:r>
              <a:rPr lang="zh-CN" altLang="en-US" sz="2000">
                <a:solidFill>
                  <a:srgbClr val="C00000"/>
                </a:solidFill>
                <a:latin typeface="Heiti SC Medium" pitchFamily="2" charset="-128"/>
                <a:ea typeface="Heiti SC Medium" pitchFamily="2" charset="-128"/>
              </a:rPr>
              <a:t>块号</a:t>
            </a:r>
            <a:r>
              <a:rPr lang="zh-CN" altLang="en-US" sz="2000">
                <a:latin typeface="Heiti SC Medium" pitchFamily="2" charset="-128"/>
                <a:ea typeface="Heiti SC Medium" pitchFamily="2" charset="-128"/>
              </a:rPr>
              <a:t>转换为二进制数填入</a:t>
            </a:r>
            <a:r>
              <a:rPr lang="zh-CN" altLang="en-US" sz="2000">
                <a:solidFill>
                  <a:srgbClr val="C00000"/>
                </a:solidFill>
                <a:latin typeface="Heiti SC Medium" pitchFamily="2" charset="-128"/>
                <a:ea typeface="Heiti SC Medium" pitchFamily="2" charset="-128"/>
              </a:rPr>
              <a:t>地址寄存器的高位部分</a:t>
            </a:r>
            <a:r>
              <a:rPr lang="zh-CN" altLang="en-US" sz="2000">
                <a:latin typeface="Heiti SC Medium" pitchFamily="2" charset="-128"/>
                <a:ea typeface="Heiti SC Medium" pitchFamily="2" charset="-128"/>
              </a:rPr>
              <a:t>，从而形成内存地址</a:t>
            </a:r>
            <a:endParaRPr lang="en-US" altLang="zh-CN" sz="2000">
              <a:latin typeface="Heiti SC Medium" pitchFamily="2" charset="-128"/>
              <a:ea typeface="Heiti SC Medium" pitchFamily="2" charset="-128"/>
            </a:endParaRPr>
          </a:p>
        </p:txBody>
      </p:sp>
    </p:spTree>
    <p:extLst>
      <p:ext uri="{BB962C8B-B14F-4D97-AF65-F5344CB8AC3E}">
        <p14:creationId xmlns:p14="http://schemas.microsoft.com/office/powerpoint/2010/main" val="2929573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11267" name="Rectangle 1027">
            <a:extLst>
              <a:ext uri="{FF2B5EF4-FFF2-40B4-BE49-F238E27FC236}">
                <a16:creationId xmlns:a16="http://schemas.microsoft.com/office/drawing/2014/main" id="{FDC2CA87-5194-B242-892B-9138334A7C0B}"/>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a:latin typeface="黑体" panose="02010609060101010101" pitchFamily="49" charset="-122"/>
                <a:ea typeface="黑体" panose="02010609060101010101" pitchFamily="49" charset="-122"/>
              </a:rPr>
              <a:t>3.</a:t>
            </a:r>
            <a:r>
              <a:rPr lang="zh-CN" altLang="en-US" sz="2200">
                <a:latin typeface="黑体" panose="02010609060101010101" pitchFamily="49" charset="-122"/>
                <a:ea typeface="黑体" panose="02010609060101010101" pitchFamily="49" charset="-122"/>
              </a:rPr>
              <a:t>无结构文件的含义是（ </a:t>
            </a:r>
            <a:r>
              <a:rPr lang="en-US" altLang="zh-CN" sz="2200">
                <a:latin typeface="黑体" panose="02010609060101010101" pitchFamily="49" charset="-122"/>
                <a:ea typeface="黑体" panose="02010609060101010101" pitchFamily="49" charset="-122"/>
              </a:rPr>
              <a:t> </a:t>
            </a:r>
            <a:r>
              <a:rPr lang="zh-CN" altLang="en-US" sz="2200">
                <a:latin typeface="黑体" panose="02010609060101010101" pitchFamily="49" charset="-122"/>
                <a:ea typeface="黑体" panose="02010609060101010101" pitchFamily="49" charset="-122"/>
              </a:rPr>
              <a:t> ）。</a:t>
            </a:r>
            <a:endParaRPr lang="en-US" altLang="zh-CN" sz="22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A.</a:t>
            </a:r>
            <a:r>
              <a:rPr lang="zh-CN" altLang="en-US" sz="1800">
                <a:latin typeface="黑体" panose="02010609060101010101" pitchFamily="49" charset="-122"/>
                <a:ea typeface="黑体" panose="02010609060101010101" pitchFamily="49" charset="-122"/>
              </a:rPr>
              <a:t>变长记录的文件</a:t>
            </a:r>
            <a:endParaRPr lang="en-US" altLang="zh-CN" sz="18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B.</a:t>
            </a:r>
            <a:r>
              <a:rPr lang="zh-CN" altLang="en-US" sz="1800">
                <a:latin typeface="黑体" panose="02010609060101010101" pitchFamily="49" charset="-122"/>
                <a:ea typeface="黑体" panose="02010609060101010101" pitchFamily="49" charset="-122"/>
              </a:rPr>
              <a:t>索引文件</a:t>
            </a:r>
            <a:endParaRPr lang="en-US" altLang="zh-CN" sz="18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C.</a:t>
            </a:r>
            <a:r>
              <a:rPr lang="zh-CN" altLang="en-US" sz="1800">
                <a:latin typeface="黑体" panose="02010609060101010101" pitchFamily="49" charset="-122"/>
                <a:ea typeface="黑体" panose="02010609060101010101" pitchFamily="49" charset="-122"/>
              </a:rPr>
              <a:t>流式文件</a:t>
            </a:r>
            <a:endParaRPr lang="en-US" altLang="zh-CN" sz="18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D.</a:t>
            </a:r>
            <a:r>
              <a:rPr lang="zh-CN" altLang="en-US" sz="1800">
                <a:latin typeface="黑体" panose="02010609060101010101" pitchFamily="49" charset="-122"/>
                <a:ea typeface="黑体" panose="02010609060101010101" pitchFamily="49" charset="-122"/>
              </a:rPr>
              <a:t>索引顺序文件</a:t>
            </a:r>
            <a:endParaRPr lang="en-US" altLang="zh-CN" sz="180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761A9C2C-744B-5B48-BD02-9C8820BE3365}"/>
              </a:ext>
            </a:extLst>
          </p:cNvPr>
          <p:cNvSpPr txBox="1">
            <a:spLocks noChangeArrowheads="1"/>
          </p:cNvSpPr>
          <p:nvPr/>
        </p:nvSpPr>
        <p:spPr bwMode="auto">
          <a:xfrm>
            <a:off x="3924300" y="10064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C</a:t>
            </a:r>
            <a:endParaRPr kumimoji="0" lang="zh-CN" altLang="en-US">
              <a:solidFill>
                <a:srgbClr val="FF0000"/>
              </a:solidFill>
              <a:latin typeface="Verdana" panose="020B0604030504040204" pitchFamily="34" charset="0"/>
            </a:endParaRPr>
          </a:p>
        </p:txBody>
      </p:sp>
      <p:sp>
        <p:nvSpPr>
          <p:cNvPr id="5" name="内容占位符 2">
            <a:extLst>
              <a:ext uri="{FF2B5EF4-FFF2-40B4-BE49-F238E27FC236}">
                <a16:creationId xmlns:a16="http://schemas.microsoft.com/office/drawing/2014/main" id="{7985C307-FF95-4266-8F1A-1B0306B9881F}"/>
              </a:ext>
            </a:extLst>
          </p:cNvPr>
          <p:cNvSpPr txBox="1">
            <a:spLocks noChangeArrowheads="1"/>
          </p:cNvSpPr>
          <p:nvPr/>
        </p:nvSpPr>
        <p:spPr bwMode="auto">
          <a:xfrm>
            <a:off x="457200" y="288925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zh-CN" altLang="en-US" sz="2000">
                <a:latin typeface="黑体" panose="02010609060101010101" pitchFamily="49" charset="-122"/>
                <a:ea typeface="黑体" panose="02010609060101010101" pitchFamily="49" charset="-122"/>
              </a:rPr>
              <a:t>第</a:t>
            </a:r>
            <a:r>
              <a:rPr lang="en-US" altLang="zh-CN" sz="2000">
                <a:latin typeface="黑体" panose="02010609060101010101" pitchFamily="49" charset="-122"/>
                <a:ea typeface="黑体" panose="02010609060101010101" pitchFamily="49" charset="-122"/>
              </a:rPr>
              <a:t>3</a:t>
            </a:r>
            <a:r>
              <a:rPr lang="zh-CN" altLang="en-US" sz="2000">
                <a:latin typeface="黑体" panose="02010609060101010101" pitchFamily="49" charset="-122"/>
                <a:ea typeface="黑体" panose="02010609060101010101" pitchFamily="49" charset="-122"/>
              </a:rPr>
              <a:t>题解析：</a:t>
            </a:r>
            <a:endParaRPr lang="en-US" altLang="zh-CN" sz="2000">
              <a:latin typeface="黑体" panose="02010609060101010101" pitchFamily="49" charset="-122"/>
              <a:ea typeface="黑体" panose="02010609060101010101" pitchFamily="49" charset="-122"/>
            </a:endParaRPr>
          </a:p>
          <a:p>
            <a:pPr eaLnBrk="1">
              <a:buFont typeface="Monotype Sorts" pitchFamily="2" charset="2"/>
              <a:buNone/>
            </a:pPr>
            <a:r>
              <a:rPr lang="zh-CN" altLang="en-US" sz="2000">
                <a:latin typeface="黑体" panose="02010609060101010101" pitchFamily="49" charset="-122"/>
                <a:ea typeface="黑体" panose="02010609060101010101" pitchFamily="49" charset="-122"/>
              </a:rPr>
              <a:t>无结构文件是指由字符流构成的文件，故又称为流式文件。</a:t>
            </a:r>
            <a:endParaRPr lang="en-US" altLang="zh-CN"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18495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19459" name="Rectangle 1027">
            <a:extLst>
              <a:ext uri="{FF2B5EF4-FFF2-40B4-BE49-F238E27FC236}">
                <a16:creationId xmlns:a16="http://schemas.microsoft.com/office/drawing/2014/main" id="{2461CD3A-AB3D-FE47-AD65-11D86220E8BC}"/>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文件系统中设立打开</a:t>
            </a:r>
            <a:r>
              <a:rPr lang="en-US" altLang="zh-CN" sz="2200" dirty="0">
                <a:latin typeface="黑体" panose="02010609060101010101" pitchFamily="49" charset="-122"/>
                <a:ea typeface="黑体" panose="02010609060101010101" pitchFamily="49" charset="-122"/>
              </a:rPr>
              <a:t>(open)</a:t>
            </a:r>
            <a:r>
              <a:rPr lang="zh-CN" altLang="en-US" sz="2200" dirty="0">
                <a:latin typeface="黑体" panose="02010609060101010101" pitchFamily="49" charset="-122"/>
                <a:ea typeface="黑体" panose="02010609060101010101" pitchFamily="49" charset="-122"/>
              </a:rPr>
              <a:t>系统调用的主要目的是（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把文件从辅存读到内存</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把文件的控制信息从辅存读到内存</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把文件的</a:t>
            </a:r>
            <a:r>
              <a:rPr lang="en-US" altLang="zh-CN" sz="1800" dirty="0">
                <a:latin typeface="黑体" panose="02010609060101010101" pitchFamily="49" charset="-122"/>
                <a:ea typeface="黑体" panose="02010609060101010101" pitchFamily="49" charset="-122"/>
              </a:rPr>
              <a:t>FAT</a:t>
            </a:r>
            <a:r>
              <a:rPr lang="zh-CN" altLang="en-US" sz="1800" dirty="0">
                <a:latin typeface="黑体" panose="02010609060101010101" pitchFamily="49" charset="-122"/>
                <a:ea typeface="黑体" panose="02010609060101010101" pitchFamily="49" charset="-122"/>
              </a:rPr>
              <a:t>表信息从辅存读到内存</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把磁盘文件系统的控制管理信息从辅存读到内存</a:t>
            </a:r>
            <a:endParaRPr lang="en-US" altLang="zh-CN"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A4AD20FC-5B3B-4C43-BDF1-E46ED09B2777}"/>
              </a:ext>
            </a:extLst>
          </p:cNvPr>
          <p:cNvSpPr txBox="1">
            <a:spLocks noChangeArrowheads="1"/>
          </p:cNvSpPr>
          <p:nvPr/>
        </p:nvSpPr>
        <p:spPr bwMode="auto">
          <a:xfrm>
            <a:off x="7581900" y="10064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B</a:t>
            </a:r>
            <a:endParaRPr kumimoji="0" lang="zh-CN" altLang="en-US">
              <a:solidFill>
                <a:srgbClr val="FF0000"/>
              </a:solidFill>
              <a:latin typeface="Verdana" panose="020B0604030504040204" pitchFamily="34" charset="0"/>
            </a:endParaRPr>
          </a:p>
        </p:txBody>
      </p:sp>
      <p:sp>
        <p:nvSpPr>
          <p:cNvPr id="5" name="内容占位符 2">
            <a:extLst>
              <a:ext uri="{FF2B5EF4-FFF2-40B4-BE49-F238E27FC236}">
                <a16:creationId xmlns:a16="http://schemas.microsoft.com/office/drawing/2014/main" id="{B11C7994-F6EF-4F67-8771-8B5500E956A5}"/>
              </a:ext>
            </a:extLst>
          </p:cNvPr>
          <p:cNvSpPr txBox="1">
            <a:spLocks noChangeArrowheads="1"/>
          </p:cNvSpPr>
          <p:nvPr/>
        </p:nvSpPr>
        <p:spPr bwMode="auto">
          <a:xfrm>
            <a:off x="457200" y="288925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7</a:t>
            </a:r>
            <a:r>
              <a:rPr lang="zh-CN" altLang="en-US" sz="2000" dirty="0">
                <a:latin typeface="黑体" panose="02010609060101010101" pitchFamily="49" charset="-122"/>
                <a:ea typeface="黑体" panose="02010609060101010101" pitchFamily="49" charset="-122"/>
              </a:rPr>
              <a:t>题解析：</a:t>
            </a:r>
            <a:endParaRPr lang="en-US" altLang="zh-CN" sz="2000" dirty="0">
              <a:latin typeface="黑体" panose="02010609060101010101" pitchFamily="49" charset="-122"/>
              <a:ea typeface="黑体" panose="02010609060101010101" pitchFamily="49" charset="-122"/>
            </a:endParaRPr>
          </a:p>
          <a:p>
            <a:pPr eaLnBrk="1">
              <a:buFont typeface="Monotype Sorts" pitchFamily="2" charset="2"/>
              <a:buNone/>
            </a:pPr>
            <a:r>
              <a:rPr lang="zh-CN" altLang="en-US" sz="2000" dirty="0">
                <a:latin typeface="黑体" panose="02010609060101010101" pitchFamily="49" charset="-122"/>
                <a:ea typeface="黑体" panose="02010609060101010101" pitchFamily="49" charset="-122"/>
              </a:rPr>
              <a:t>打开文件是指系统将指定文件的属性（包括该文件在外存上的物理位置）从外存复制到内存打开文件表的一个表目中，并将该表目的编号（或称为索引）返回给用户。</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2089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11267" name="Rectangle 1027">
            <a:extLst>
              <a:ext uri="{FF2B5EF4-FFF2-40B4-BE49-F238E27FC236}">
                <a16:creationId xmlns:a16="http://schemas.microsoft.com/office/drawing/2014/main" id="{FDC2CA87-5194-B242-892B-9138334A7C0B}"/>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5.</a:t>
            </a:r>
            <a:r>
              <a:rPr lang="zh-CN" altLang="en-US" sz="2200" dirty="0">
                <a:latin typeface="黑体" panose="02010609060101010101" pitchFamily="49" charset="-122"/>
                <a:ea typeface="黑体" panose="02010609060101010101" pitchFamily="49" charset="-122"/>
              </a:rPr>
              <a:t> 下面关于文件的叙述中，错误的是（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打开文件的主要操作是把指定文件复制到内存指定的区域</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对一个文件访问，常由用户访问权限和用户优先级共同限制</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文件系统采用树形目录结构后，对于不同用户的文件，其文件名应该不同</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为防止系统故障造成系统内文件受损，常采用存取控制矩阵方法保护文件</a:t>
            </a:r>
            <a:endParaRPr lang="en-US" altLang="zh-CN"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761A9C2C-744B-5B48-BD02-9C8820BE3365}"/>
              </a:ext>
            </a:extLst>
          </p:cNvPr>
          <p:cNvSpPr txBox="1">
            <a:spLocks noChangeArrowheads="1"/>
          </p:cNvSpPr>
          <p:nvPr/>
        </p:nvSpPr>
        <p:spPr bwMode="auto">
          <a:xfrm>
            <a:off x="5798068" y="1000125"/>
            <a:ext cx="11056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ABCD</a:t>
            </a:r>
            <a:endParaRPr kumimoji="0" lang="zh-CN" altLang="en-US" dirty="0">
              <a:solidFill>
                <a:srgbClr val="FF0000"/>
              </a:solidFill>
              <a:latin typeface="Verdana" panose="020B0604030504040204" pitchFamily="34" charset="0"/>
            </a:endParaRPr>
          </a:p>
        </p:txBody>
      </p:sp>
      <p:sp>
        <p:nvSpPr>
          <p:cNvPr id="5" name="内容占位符 2">
            <a:extLst>
              <a:ext uri="{FF2B5EF4-FFF2-40B4-BE49-F238E27FC236}">
                <a16:creationId xmlns:a16="http://schemas.microsoft.com/office/drawing/2014/main" id="{7985C307-FF95-4266-8F1A-1B0306B9881F}"/>
              </a:ext>
            </a:extLst>
          </p:cNvPr>
          <p:cNvSpPr txBox="1">
            <a:spLocks noChangeArrowheads="1"/>
          </p:cNvSpPr>
          <p:nvPr/>
        </p:nvSpPr>
        <p:spPr bwMode="auto">
          <a:xfrm>
            <a:off x="457200" y="288925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题解析：</a:t>
            </a:r>
            <a:endParaRPr lang="en-US" altLang="zh-CN" sz="2000" dirty="0">
              <a:latin typeface="黑体" panose="02010609060101010101" pitchFamily="49" charset="-122"/>
              <a:ea typeface="黑体" panose="02010609060101010101" pitchFamily="49" charset="-122"/>
            </a:endParaRPr>
          </a:p>
          <a:p>
            <a:pPr eaLnBrk="1">
              <a:buFont typeface="Monotype Sorts" pitchFamily="2" charset="2"/>
              <a:buNone/>
            </a:pP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将目录放到打开文件表中。</a:t>
            </a:r>
            <a:endParaRPr lang="en-US" altLang="zh-CN" sz="2000" dirty="0">
              <a:latin typeface="黑体" panose="02010609060101010101" pitchFamily="49" charset="-122"/>
              <a:ea typeface="黑体" panose="02010609060101010101" pitchFamily="49" charset="-122"/>
            </a:endParaRPr>
          </a:p>
          <a:p>
            <a:pPr eaLnBrk="1">
              <a:buFont typeface="Monotype Sorts" pitchFamily="2" charset="2"/>
              <a:buNone/>
            </a:pP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由用户访问权限和文件属性共同限制。</a:t>
            </a:r>
            <a:endParaRPr lang="en-US" altLang="zh-CN" sz="2000" dirty="0">
              <a:latin typeface="黑体" panose="02010609060101010101" pitchFamily="49" charset="-122"/>
              <a:ea typeface="黑体" panose="02010609060101010101" pitchFamily="49" charset="-122"/>
            </a:endParaRPr>
          </a:p>
          <a:p>
            <a:pPr eaLnBrk="1">
              <a:buFont typeface="Monotype Sorts" pitchFamily="2" charset="2"/>
              <a:buNone/>
            </a:pPr>
            <a:r>
              <a:rPr lang="en-US" altLang="zh-CN" sz="2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可相同，也可不同。</a:t>
            </a:r>
            <a:endParaRPr lang="en-US" altLang="zh-CN" sz="2000" dirty="0">
              <a:latin typeface="黑体" panose="02010609060101010101" pitchFamily="49" charset="-122"/>
              <a:ea typeface="黑体" panose="02010609060101010101" pitchFamily="49" charset="-122"/>
            </a:endParaRPr>
          </a:p>
          <a:p>
            <a:pPr eaLnBrk="1">
              <a:buFont typeface="Monotype Sorts" pitchFamily="2" charset="2"/>
              <a:buNone/>
            </a:pPr>
            <a:r>
              <a:rPr lang="en-US" altLang="zh-CN" sz="2000" dirty="0">
                <a:latin typeface="黑体" panose="02010609060101010101" pitchFamily="49" charset="-122"/>
                <a:ea typeface="黑体" panose="02010609060101010101" pitchFamily="49" charset="-122"/>
              </a:rPr>
              <a:t>D.</a:t>
            </a:r>
            <a:r>
              <a:rPr lang="zh-CN" altLang="en-US" sz="2000" dirty="0">
                <a:latin typeface="黑体" panose="02010609060101010101" pitchFamily="49" charset="-122"/>
                <a:ea typeface="黑体" panose="02010609060101010101" pitchFamily="49" charset="-122"/>
              </a:rPr>
              <a:t>常用备份方法保护文件，而存取控制矩阵的方法是用于多用户之间的存取权限保护</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68220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11267" name="Rectangle 1027">
            <a:extLst>
              <a:ext uri="{FF2B5EF4-FFF2-40B4-BE49-F238E27FC236}">
                <a16:creationId xmlns:a16="http://schemas.microsoft.com/office/drawing/2014/main" id="{FDC2CA87-5194-B242-892B-9138334A7C0B}"/>
              </a:ext>
            </a:extLst>
          </p:cNvPr>
          <p:cNvSpPr txBox="1">
            <a:spLocks noChangeArrowheads="1"/>
          </p:cNvSpPr>
          <p:nvPr/>
        </p:nvSpPr>
        <p:spPr bwMode="auto">
          <a:xfrm>
            <a:off x="457200" y="1006476"/>
            <a:ext cx="8458200" cy="236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6.</a:t>
            </a:r>
            <a:r>
              <a:rPr lang="zh-CN" altLang="en-US" sz="2200" dirty="0">
                <a:latin typeface="黑体" panose="02010609060101010101" pitchFamily="49" charset="-122"/>
                <a:ea typeface="黑体" panose="02010609060101010101" pitchFamily="49" charset="-122"/>
              </a:rPr>
              <a:t> 如果文件采用直接存取方法，且文件大小不固定，则应采用（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）物理结构。</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直接</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索引</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随机</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顺序</a:t>
            </a:r>
            <a:endParaRPr lang="en-US" altLang="zh-CN"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761A9C2C-744B-5B48-BD02-9C8820BE3365}"/>
              </a:ext>
            </a:extLst>
          </p:cNvPr>
          <p:cNvSpPr txBox="1">
            <a:spLocks noChangeArrowheads="1"/>
          </p:cNvSpPr>
          <p:nvPr/>
        </p:nvSpPr>
        <p:spPr bwMode="auto">
          <a:xfrm>
            <a:off x="1173604" y="1344860"/>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B</a:t>
            </a:r>
            <a:endParaRPr kumimoji="0" lang="zh-CN" altLang="en-US" dirty="0">
              <a:solidFill>
                <a:srgbClr val="FF0000"/>
              </a:solidFill>
              <a:latin typeface="Verdana" panose="020B0604030504040204" pitchFamily="34" charset="0"/>
            </a:endParaRPr>
          </a:p>
        </p:txBody>
      </p:sp>
      <p:sp>
        <p:nvSpPr>
          <p:cNvPr id="6" name="Rectangle 1027">
            <a:extLst>
              <a:ext uri="{FF2B5EF4-FFF2-40B4-BE49-F238E27FC236}">
                <a16:creationId xmlns:a16="http://schemas.microsoft.com/office/drawing/2014/main" id="{28A7465D-428B-A149-A00E-6601BCDD7866}"/>
              </a:ext>
            </a:extLst>
          </p:cNvPr>
          <p:cNvSpPr txBox="1">
            <a:spLocks noChangeArrowheads="1"/>
          </p:cNvSpPr>
          <p:nvPr/>
        </p:nvSpPr>
        <p:spPr bwMode="auto">
          <a:xfrm>
            <a:off x="457200" y="3372788"/>
            <a:ext cx="8458200" cy="236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7.</a:t>
            </a:r>
            <a:r>
              <a:rPr lang="zh-CN" altLang="en-US" sz="2200" dirty="0">
                <a:latin typeface="黑体" panose="02010609060101010101" pitchFamily="49" charset="-122"/>
                <a:ea typeface="黑体" panose="02010609060101010101" pitchFamily="49" charset="-122"/>
              </a:rPr>
              <a:t> 用户在删除某文件的过程中，操作系统不可能执行的操作是（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删除此文件所在的目录</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删除与此文件关联的目录项</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删除与此文件对应的文件控制块</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释放此文件关联的内存缓冲区</a:t>
            </a:r>
            <a:endParaRPr lang="en-US" altLang="zh-CN" sz="1800"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4E384CC4-4718-4345-99A1-7D945B773A44}"/>
              </a:ext>
            </a:extLst>
          </p:cNvPr>
          <p:cNvSpPr txBox="1">
            <a:spLocks noChangeArrowheads="1"/>
          </p:cNvSpPr>
          <p:nvPr/>
        </p:nvSpPr>
        <p:spPr bwMode="auto">
          <a:xfrm>
            <a:off x="1229816" y="3693807"/>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A</a:t>
            </a:r>
            <a:endParaRPr kumimoji="0" lang="zh-CN" altLang="en-US" dirty="0">
              <a:solidFill>
                <a:srgbClr val="FF0000"/>
              </a:solidFill>
              <a:latin typeface="Verdana" panose="020B0604030504040204" pitchFamily="34" charset="0"/>
            </a:endParaRPr>
          </a:p>
        </p:txBody>
      </p:sp>
    </p:spTree>
    <p:extLst>
      <p:ext uri="{BB962C8B-B14F-4D97-AF65-F5344CB8AC3E}">
        <p14:creationId xmlns:p14="http://schemas.microsoft.com/office/powerpoint/2010/main" val="474550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21507" name="Rectangle 1027">
            <a:extLst>
              <a:ext uri="{FF2B5EF4-FFF2-40B4-BE49-F238E27FC236}">
                <a16:creationId xmlns:a16="http://schemas.microsoft.com/office/drawing/2014/main" id="{1061EE47-C364-5E4B-B7C8-220B9411DD1E}"/>
              </a:ext>
            </a:extLst>
          </p:cNvPr>
          <p:cNvSpPr txBox="1">
            <a:spLocks noChangeArrowheads="1"/>
          </p:cNvSpPr>
          <p:nvPr/>
        </p:nvSpPr>
        <p:spPr bwMode="auto">
          <a:xfrm>
            <a:off x="457200" y="1006475"/>
            <a:ext cx="8983663"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a:latin typeface="黑体" panose="02010609060101010101" pitchFamily="49" charset="-122"/>
                <a:ea typeface="黑体" panose="02010609060101010101" pitchFamily="49" charset="-122"/>
              </a:rPr>
              <a:t>8.</a:t>
            </a:r>
            <a:r>
              <a:rPr lang="zh-CN" altLang="en-US" sz="2200">
                <a:latin typeface="黑体" panose="02010609060101010101" pitchFamily="49" charset="-122"/>
                <a:ea typeface="黑体" panose="02010609060101010101" pitchFamily="49" charset="-122"/>
              </a:rPr>
              <a:t>下列文件物理结构中，适合随机访问且易于文件扩展的是（ </a:t>
            </a:r>
            <a:r>
              <a:rPr lang="en-US" altLang="zh-CN" sz="2200">
                <a:latin typeface="黑体" panose="02010609060101010101" pitchFamily="49" charset="-122"/>
                <a:ea typeface="黑体" panose="02010609060101010101" pitchFamily="49" charset="-122"/>
              </a:rPr>
              <a:t> </a:t>
            </a:r>
            <a:r>
              <a:rPr lang="zh-CN" altLang="en-US" sz="2200">
                <a:latin typeface="黑体" panose="02010609060101010101" pitchFamily="49" charset="-122"/>
                <a:ea typeface="黑体" panose="02010609060101010101" pitchFamily="49" charset="-122"/>
              </a:rPr>
              <a:t> ）。</a:t>
            </a:r>
            <a:endParaRPr lang="en-US" altLang="zh-CN" sz="22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A.</a:t>
            </a:r>
            <a:r>
              <a:rPr lang="zh-CN" altLang="en-US" sz="1800">
                <a:latin typeface="黑体" panose="02010609060101010101" pitchFamily="49" charset="-122"/>
                <a:ea typeface="黑体" panose="02010609060101010101" pitchFamily="49" charset="-122"/>
              </a:rPr>
              <a:t>连续结构</a:t>
            </a:r>
            <a:endParaRPr lang="en-US" altLang="zh-CN" sz="18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B.</a:t>
            </a:r>
            <a:r>
              <a:rPr lang="zh-CN" altLang="en-US" sz="1800">
                <a:latin typeface="黑体" panose="02010609060101010101" pitchFamily="49" charset="-122"/>
                <a:ea typeface="黑体" panose="02010609060101010101" pitchFamily="49" charset="-122"/>
              </a:rPr>
              <a:t>索引结构</a:t>
            </a:r>
            <a:endParaRPr lang="en-US" altLang="zh-CN" sz="18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C.</a:t>
            </a:r>
            <a:r>
              <a:rPr lang="zh-CN" altLang="en-US" sz="1800">
                <a:latin typeface="黑体" panose="02010609060101010101" pitchFamily="49" charset="-122"/>
                <a:ea typeface="黑体" panose="02010609060101010101" pitchFamily="49" charset="-122"/>
              </a:rPr>
              <a:t>链式结构且磁盘块定长</a:t>
            </a:r>
            <a:endParaRPr lang="en-US" altLang="zh-CN" sz="1800">
              <a:latin typeface="黑体" panose="02010609060101010101" pitchFamily="49" charset="-122"/>
              <a:ea typeface="黑体" panose="02010609060101010101" pitchFamily="49" charset="-122"/>
            </a:endParaRPr>
          </a:p>
          <a:p>
            <a:pPr lvl="1"/>
            <a:r>
              <a:rPr lang="en-US" altLang="zh-CN" sz="1800">
                <a:latin typeface="黑体" panose="02010609060101010101" pitchFamily="49" charset="-122"/>
                <a:ea typeface="黑体" panose="02010609060101010101" pitchFamily="49" charset="-122"/>
              </a:rPr>
              <a:t>D.</a:t>
            </a:r>
            <a:r>
              <a:rPr lang="zh-CN" altLang="en-US" sz="1800">
                <a:latin typeface="黑体" panose="02010609060101010101" pitchFamily="49" charset="-122"/>
                <a:ea typeface="黑体" panose="02010609060101010101" pitchFamily="49" charset="-122"/>
              </a:rPr>
              <a:t>链式结构且磁盘块变长</a:t>
            </a:r>
            <a:endParaRPr lang="en-US" altLang="zh-CN" sz="180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923C9F5B-9F11-0542-9D64-BD8161A585F0}"/>
              </a:ext>
            </a:extLst>
          </p:cNvPr>
          <p:cNvSpPr txBox="1">
            <a:spLocks noChangeArrowheads="1"/>
          </p:cNvSpPr>
          <p:nvPr/>
        </p:nvSpPr>
        <p:spPr bwMode="auto">
          <a:xfrm>
            <a:off x="8443913" y="10064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B</a:t>
            </a:r>
            <a:endParaRPr kumimoji="0" lang="zh-CN" altLang="en-US">
              <a:solidFill>
                <a:srgbClr val="FF0000"/>
              </a:solidFill>
              <a:latin typeface="Verdana" panose="020B0604030504040204" pitchFamily="34" charset="0"/>
            </a:endParaRPr>
          </a:p>
        </p:txBody>
      </p:sp>
      <p:sp>
        <p:nvSpPr>
          <p:cNvPr id="5" name="内容占位符 2">
            <a:extLst>
              <a:ext uri="{FF2B5EF4-FFF2-40B4-BE49-F238E27FC236}">
                <a16:creationId xmlns:a16="http://schemas.microsoft.com/office/drawing/2014/main" id="{B11C7994-F6EF-4F67-8771-8B5500E956A5}"/>
              </a:ext>
            </a:extLst>
          </p:cNvPr>
          <p:cNvSpPr txBox="1">
            <a:spLocks noChangeArrowheads="1"/>
          </p:cNvSpPr>
          <p:nvPr/>
        </p:nvSpPr>
        <p:spPr bwMode="auto">
          <a:xfrm>
            <a:off x="457200" y="324643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题解析：</a:t>
            </a:r>
            <a:endParaRPr lang="en-US" altLang="zh-CN" sz="2000" dirty="0">
              <a:latin typeface="黑体" panose="02010609060101010101" pitchFamily="49" charset="-122"/>
              <a:ea typeface="黑体" panose="02010609060101010101" pitchFamily="49" charset="-122"/>
            </a:endParaRPr>
          </a:p>
          <a:p>
            <a:pPr eaLnBrk="1">
              <a:buFont typeface="Monotype Sorts" pitchFamily="2" charset="2"/>
              <a:buNone/>
            </a:pPr>
            <a:r>
              <a:rPr lang="zh-CN" altLang="en-US" sz="2000" dirty="0">
                <a:latin typeface="黑体" panose="02010609060101010101" pitchFamily="49" charset="-122"/>
                <a:ea typeface="黑体" panose="02010609060101010101" pitchFamily="49" charset="-122"/>
              </a:rPr>
              <a:t>根据外存储分配方法，</a:t>
            </a:r>
            <a:r>
              <a:rPr lang="zh-CN" altLang="en-US" sz="2000" dirty="0">
                <a:solidFill>
                  <a:srgbClr val="C00000"/>
                </a:solidFill>
                <a:latin typeface="黑体" panose="02010609060101010101" pitchFamily="49" charset="-122"/>
                <a:ea typeface="黑体" panose="02010609060101010101" pitchFamily="49" charset="-122"/>
              </a:rPr>
              <a:t>链式存储结构</a:t>
            </a:r>
            <a:r>
              <a:rPr lang="zh-CN" altLang="en-US" sz="2000" dirty="0">
                <a:latin typeface="黑体" panose="02010609060101010101" pitchFamily="49" charset="-122"/>
                <a:ea typeface="黑体" panose="02010609060101010101" pitchFamily="49" charset="-122"/>
              </a:rPr>
              <a:t>将文件按照顺序存储在不同盘块中，因此</a:t>
            </a:r>
            <a:r>
              <a:rPr lang="zh-CN" altLang="en-US" sz="2000" dirty="0">
                <a:solidFill>
                  <a:srgbClr val="C00000"/>
                </a:solidFill>
                <a:latin typeface="黑体" panose="02010609060101010101" pitchFamily="49" charset="-122"/>
                <a:ea typeface="黑体" panose="02010609060101010101" pitchFamily="49" charset="-122"/>
              </a:rPr>
              <a:t>适合顺序访问，不适合随机访问</a:t>
            </a:r>
            <a:r>
              <a:rPr lang="zh-CN" altLang="en-US" sz="2000" dirty="0">
                <a:latin typeface="黑体" panose="02010609060101010101" pitchFamily="49" charset="-122"/>
                <a:ea typeface="黑体" panose="02010609060101010101" pitchFamily="49" charset="-122"/>
              </a:rPr>
              <a:t>（需从文件头遍历所有盘块）；连续结构（数据位置可计算得到）和索引结构（只需访问索引块即可知道数据位置）适合随机访问。但连续结构如果要在中间增加数据，则要整体移动后面的所有数据，因此不适合文件的动态增长；而索引结构适合随机访问，因为索引结构可以单独将新增数据放在一个新盘块，只需修改索引块即可。</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359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23555" name="Rectangle 1027">
            <a:extLst>
              <a:ext uri="{FF2B5EF4-FFF2-40B4-BE49-F238E27FC236}">
                <a16:creationId xmlns:a16="http://schemas.microsoft.com/office/drawing/2014/main" id="{46CBBA81-4CA4-E74C-9EB7-61F77DE59476}"/>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9.</a:t>
            </a:r>
            <a:r>
              <a:rPr lang="zh-CN" altLang="en-US" sz="2200" dirty="0">
                <a:latin typeface="黑体" panose="02010609060101010101" pitchFamily="49" charset="-122"/>
                <a:ea typeface="黑体" panose="02010609060101010101" pitchFamily="49" charset="-122"/>
              </a:rPr>
              <a:t>在磁盘上容易导致外碎片发生的物理文件结构是（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链接</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连续</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索引</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索引和链接</a:t>
            </a:r>
            <a:endParaRPr lang="en-US" altLang="zh-CN"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F27C87F8-3F48-6440-938B-6F6C204D8C1B}"/>
              </a:ext>
            </a:extLst>
          </p:cNvPr>
          <p:cNvSpPr txBox="1">
            <a:spLocks noChangeArrowheads="1"/>
          </p:cNvSpPr>
          <p:nvPr/>
        </p:nvSpPr>
        <p:spPr bwMode="auto">
          <a:xfrm>
            <a:off x="7312492" y="10064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B</a:t>
            </a:r>
            <a:endParaRPr kumimoji="0" lang="zh-CN" altLang="en-US" dirty="0">
              <a:solidFill>
                <a:srgbClr val="FF0000"/>
              </a:solidFill>
              <a:latin typeface="Verdana" panose="020B0604030504040204" pitchFamily="34" charset="0"/>
            </a:endParaRPr>
          </a:p>
        </p:txBody>
      </p:sp>
    </p:spTree>
    <p:extLst>
      <p:ext uri="{BB962C8B-B14F-4D97-AF65-F5344CB8AC3E}">
        <p14:creationId xmlns:p14="http://schemas.microsoft.com/office/powerpoint/2010/main" val="3206980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30672-454B-D043-A096-36255C6AA8D3}"/>
              </a:ext>
            </a:extLst>
          </p:cNvPr>
          <p:cNvSpPr>
            <a:spLocks noGrp="1"/>
          </p:cNvSpPr>
          <p:nvPr>
            <p:ph type="title"/>
          </p:nvPr>
        </p:nvSpPr>
        <p:spPr/>
        <p:txBody>
          <a:bodyPr/>
          <a:lstStyle/>
          <a:p>
            <a:endParaRPr kumimoji="1" lang="zh-CN" altLang="en-US"/>
          </a:p>
        </p:txBody>
      </p:sp>
      <p:sp>
        <p:nvSpPr>
          <p:cNvPr id="4" name="Rectangle 1027">
            <a:extLst>
              <a:ext uri="{FF2B5EF4-FFF2-40B4-BE49-F238E27FC236}">
                <a16:creationId xmlns:a16="http://schemas.microsoft.com/office/drawing/2014/main" id="{A79F604D-39D2-9243-ACBE-840D81328B48}"/>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10.</a:t>
            </a:r>
            <a:r>
              <a:rPr lang="zh-CN" altLang="en-US" sz="2200" dirty="0">
                <a:latin typeface="黑体" panose="02010609060101010101" pitchFamily="49" charset="-122"/>
                <a:ea typeface="黑体" panose="02010609060101010101" pitchFamily="49" charset="-122"/>
              </a:rPr>
              <a:t> 下面关于目录检索的说法中，正确的是（ </a:t>
            </a:r>
            <a:r>
              <a:rPr lang="en-US" altLang="zh-CN" sz="2200" dirty="0">
                <a:solidFill>
                  <a:srgbClr val="FF0000"/>
                </a:solidFill>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由于散列法具有较快的检索速度，因此现代操作系统中都用它来替代传统的顺序检索方法</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在利用顺序检索法时，对属性目录应采用文件的路径名，应从根目录开始逐级检索</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在利用顺序检索法时，只要路径名的一个分量名未找到，便应停止查找</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在顺序检索法的查找完成后，即可得到文件的物理地址</a:t>
            </a:r>
            <a:endParaRPr lang="en-US" altLang="zh-CN" sz="18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82462DF6-8AFA-9C4A-8E38-FC510E53112D}"/>
              </a:ext>
            </a:extLst>
          </p:cNvPr>
          <p:cNvSpPr txBox="1">
            <a:spLocks noChangeArrowheads="1"/>
          </p:cNvSpPr>
          <p:nvPr/>
        </p:nvSpPr>
        <p:spPr bwMode="auto">
          <a:xfrm>
            <a:off x="6503023" y="10064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C</a:t>
            </a:r>
            <a:endParaRPr kumimoji="0" lang="zh-CN" altLang="en-US" dirty="0">
              <a:solidFill>
                <a:srgbClr val="FF0000"/>
              </a:solidFill>
              <a:latin typeface="Verdana" panose="020B0604030504040204" pitchFamily="34" charset="0"/>
            </a:endParaRPr>
          </a:p>
        </p:txBody>
      </p:sp>
    </p:spTree>
    <p:extLst>
      <p:ext uri="{BB962C8B-B14F-4D97-AF65-F5344CB8AC3E}">
        <p14:creationId xmlns:p14="http://schemas.microsoft.com/office/powerpoint/2010/main" val="229540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E1CEE-DA25-CD46-84BF-F13C87454894}"/>
              </a:ext>
            </a:extLst>
          </p:cNvPr>
          <p:cNvSpPr>
            <a:spLocks noGrp="1"/>
          </p:cNvSpPr>
          <p:nvPr>
            <p:ph type="title"/>
          </p:nvPr>
        </p:nvSpPr>
        <p:spPr/>
        <p:txBody>
          <a:bodyPr/>
          <a:lstStyle/>
          <a:p>
            <a:endParaRPr kumimoji="1" lang="zh-CN" altLang="en-US"/>
          </a:p>
        </p:txBody>
      </p:sp>
      <p:sp>
        <p:nvSpPr>
          <p:cNvPr id="4" name="Rectangle 1027">
            <a:extLst>
              <a:ext uri="{FF2B5EF4-FFF2-40B4-BE49-F238E27FC236}">
                <a16:creationId xmlns:a16="http://schemas.microsoft.com/office/drawing/2014/main" id="{1ED86374-7DB6-AB47-ADD0-09C776F46C9F}"/>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11.</a:t>
            </a:r>
            <a:r>
              <a:rPr lang="zh-CN" altLang="en-US" sz="2200" dirty="0">
                <a:latin typeface="黑体" panose="02010609060101010101" pitchFamily="49" charset="-122"/>
                <a:ea typeface="黑体" panose="02010609060101010101" pitchFamily="49" charset="-122"/>
              </a:rPr>
              <a:t> 考虑一个文件存放在</a:t>
            </a:r>
            <a:r>
              <a:rPr lang="en-US" altLang="zh-CN" sz="2200" dirty="0">
                <a:latin typeface="黑体" panose="02010609060101010101" pitchFamily="49" charset="-122"/>
                <a:ea typeface="黑体" panose="02010609060101010101" pitchFamily="49" charset="-122"/>
              </a:rPr>
              <a:t>100</a:t>
            </a:r>
            <a:r>
              <a:rPr lang="zh-CN" altLang="en-US" sz="2200" dirty="0">
                <a:latin typeface="黑体" panose="02010609060101010101" pitchFamily="49" charset="-122"/>
                <a:ea typeface="黑体" panose="02010609060101010101" pitchFamily="49" charset="-122"/>
              </a:rPr>
              <a:t>个数据块中。文件控制块、索引块或索引信息都驻留内存，那么如果（ </a:t>
            </a:r>
            <a:r>
              <a:rPr lang="en-US" altLang="zh-CN" sz="2200" dirty="0">
                <a:solidFill>
                  <a:srgbClr val="FF0000"/>
                </a:solidFill>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），不需要做任何磁盘</a:t>
            </a:r>
            <a:r>
              <a:rPr lang="en-US" altLang="zh-CN" sz="2200" dirty="0">
                <a:latin typeface="黑体" panose="02010609060101010101" pitchFamily="49" charset="-122"/>
                <a:ea typeface="黑体" panose="02010609060101010101" pitchFamily="49" charset="-122"/>
              </a:rPr>
              <a:t>I/O</a:t>
            </a:r>
            <a:r>
              <a:rPr lang="zh-CN" altLang="en-US" sz="2200" dirty="0">
                <a:latin typeface="黑体" panose="02010609060101010101" pitchFamily="49" charset="-122"/>
                <a:ea typeface="黑体" panose="02010609060101010101" pitchFamily="49" charset="-122"/>
              </a:rPr>
              <a:t>操作。</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采用连续分配策略，将最后一个数据块搬到文件头部</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采用单级索引分配策略，将最后一个数据块插入文件头部</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采用隐式链接分配策略，将最后一个数据块插入文件头部</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采用隐式链接分配策略，将第一个数据块插入文件尾部</a:t>
            </a:r>
            <a:endParaRPr lang="en-US" altLang="zh-CN" sz="18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C012FFF6-C3BD-4742-B14A-34559766C33E}"/>
              </a:ext>
            </a:extLst>
          </p:cNvPr>
          <p:cNvSpPr txBox="1">
            <a:spLocks noChangeArrowheads="1"/>
          </p:cNvSpPr>
          <p:nvPr/>
        </p:nvSpPr>
        <p:spPr bwMode="auto">
          <a:xfrm>
            <a:off x="5063968" y="1336258"/>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B</a:t>
            </a:r>
            <a:endParaRPr kumimoji="0" lang="zh-CN" altLang="en-US" dirty="0">
              <a:solidFill>
                <a:srgbClr val="FF0000"/>
              </a:solidFill>
              <a:latin typeface="Verdana" panose="020B0604030504040204" pitchFamily="34" charset="0"/>
            </a:endParaRPr>
          </a:p>
        </p:txBody>
      </p:sp>
    </p:spTree>
    <p:extLst>
      <p:ext uri="{BB962C8B-B14F-4D97-AF65-F5344CB8AC3E}">
        <p14:creationId xmlns:p14="http://schemas.microsoft.com/office/powerpoint/2010/main" val="122362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23555" name="Rectangle 1027">
            <a:extLst>
              <a:ext uri="{FF2B5EF4-FFF2-40B4-BE49-F238E27FC236}">
                <a16:creationId xmlns:a16="http://schemas.microsoft.com/office/drawing/2014/main" id="{46CBBA81-4CA4-E74C-9EB7-61F77DE59476}"/>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 某文件系统物理结构采用采用三级索引分配方法，如果每个磁盘块大小为</a:t>
            </a:r>
            <a:r>
              <a:rPr lang="en-US" altLang="zh-CN" sz="2200" dirty="0">
                <a:latin typeface="黑体" panose="02010609060101010101" pitchFamily="49" charset="-122"/>
                <a:ea typeface="黑体" panose="02010609060101010101" pitchFamily="49" charset="-122"/>
              </a:rPr>
              <a:t>1024B</a:t>
            </a:r>
            <a:r>
              <a:rPr lang="zh-CN" altLang="en-US" sz="2200" dirty="0">
                <a:latin typeface="黑体" panose="02010609060101010101" pitchFamily="49" charset="-122"/>
                <a:ea typeface="黑体" panose="02010609060101010101" pitchFamily="49" charset="-122"/>
              </a:rPr>
              <a:t>，每个盘块索引号占用</a:t>
            </a:r>
            <a:r>
              <a:rPr lang="en-US" altLang="zh-CN" sz="2200" dirty="0">
                <a:latin typeface="黑体" panose="02010609060101010101" pitchFamily="49" charset="-122"/>
                <a:ea typeface="黑体" panose="02010609060101010101" pitchFamily="49" charset="-122"/>
              </a:rPr>
              <a:t>4B</a:t>
            </a:r>
            <a:r>
              <a:rPr lang="zh-CN" altLang="en-US" sz="2200" dirty="0">
                <a:latin typeface="黑体" panose="02010609060101010101" pitchFamily="49" charset="-122"/>
                <a:ea typeface="黑体" panose="02010609060101010101" pitchFamily="49" charset="-122"/>
              </a:rPr>
              <a:t>，请问在该文件系统中，最大文件的大小最接近的是（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A.8GB</a:t>
            </a:r>
          </a:p>
          <a:p>
            <a:pPr lvl="1"/>
            <a:r>
              <a:rPr lang="en-US" altLang="zh-CN" sz="1800" dirty="0">
                <a:latin typeface="黑体" panose="02010609060101010101" pitchFamily="49" charset="-122"/>
                <a:ea typeface="黑体" panose="02010609060101010101" pitchFamily="49" charset="-122"/>
              </a:rPr>
              <a:t>B.16GB</a:t>
            </a:r>
          </a:p>
          <a:p>
            <a:pPr lvl="1"/>
            <a:r>
              <a:rPr lang="en-US" altLang="zh-CN" sz="1800" dirty="0">
                <a:latin typeface="黑体" panose="02010609060101010101" pitchFamily="49" charset="-122"/>
                <a:ea typeface="黑体" panose="02010609060101010101" pitchFamily="49" charset="-122"/>
              </a:rPr>
              <a:t>C.32GB</a:t>
            </a:r>
          </a:p>
          <a:p>
            <a:pPr lvl="1"/>
            <a:r>
              <a:rPr lang="en-US" altLang="zh-CN" sz="1800" dirty="0">
                <a:latin typeface="黑体" panose="02010609060101010101" pitchFamily="49" charset="-122"/>
                <a:ea typeface="黑体" panose="02010609060101010101" pitchFamily="49" charset="-122"/>
              </a:rPr>
              <a:t>D.2TB</a:t>
            </a:r>
          </a:p>
        </p:txBody>
      </p:sp>
      <p:sp>
        <p:nvSpPr>
          <p:cNvPr id="4" name="文本框 3">
            <a:extLst>
              <a:ext uri="{FF2B5EF4-FFF2-40B4-BE49-F238E27FC236}">
                <a16:creationId xmlns:a16="http://schemas.microsoft.com/office/drawing/2014/main" id="{F27C87F8-3F48-6440-938B-6F6C204D8C1B}"/>
              </a:ext>
            </a:extLst>
          </p:cNvPr>
          <p:cNvSpPr txBox="1">
            <a:spLocks noChangeArrowheads="1"/>
          </p:cNvSpPr>
          <p:nvPr/>
        </p:nvSpPr>
        <p:spPr bwMode="auto">
          <a:xfrm>
            <a:off x="4800600" y="1694338"/>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B</a:t>
            </a:r>
            <a:endParaRPr kumimoji="0" lang="zh-CN" altLang="en-US" dirty="0">
              <a:solidFill>
                <a:srgbClr val="FF0000"/>
              </a:solidFill>
              <a:latin typeface="Verdana" panose="020B0604030504040204" pitchFamily="34" charset="0"/>
            </a:endParaRPr>
          </a:p>
        </p:txBody>
      </p:sp>
      <p:sp>
        <p:nvSpPr>
          <p:cNvPr id="5" name="内容占位符 2">
            <a:extLst>
              <a:ext uri="{FF2B5EF4-FFF2-40B4-BE49-F238E27FC236}">
                <a16:creationId xmlns:a16="http://schemas.microsoft.com/office/drawing/2014/main" id="{19483196-2914-0D47-9B59-00763DE71096}"/>
              </a:ext>
            </a:extLst>
          </p:cNvPr>
          <p:cNvSpPr txBox="1">
            <a:spLocks noChangeArrowheads="1"/>
          </p:cNvSpPr>
          <p:nvPr/>
        </p:nvSpPr>
        <p:spPr bwMode="auto">
          <a:xfrm>
            <a:off x="457200" y="3657600"/>
            <a:ext cx="8229600"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12</a:t>
            </a:r>
            <a:r>
              <a:rPr lang="zh-CN" altLang="en-US" sz="2000" dirty="0">
                <a:latin typeface="黑体" panose="02010609060101010101" pitchFamily="49" charset="-122"/>
                <a:ea typeface="黑体" panose="02010609060101010101" pitchFamily="49" charset="-122"/>
              </a:rPr>
              <a:t>题解析：</a:t>
            </a:r>
            <a:endParaRPr lang="en-US" altLang="zh-CN" sz="2000" dirty="0">
              <a:latin typeface="黑体" panose="02010609060101010101" pitchFamily="49" charset="-122"/>
              <a:ea typeface="黑体" panose="02010609060101010101" pitchFamily="49" charset="-122"/>
            </a:endParaRPr>
          </a:p>
          <a:p>
            <a:pPr marL="0" indent="0" eaLnBrk="1">
              <a:buNone/>
            </a:pPr>
            <a:r>
              <a:rPr lang="zh-CN" altLang="en-US" sz="2000" dirty="0">
                <a:latin typeface="黑体" panose="02010609060101010101" pitchFamily="49" charset="-122"/>
                <a:ea typeface="黑体" panose="02010609060101010101" pitchFamily="49" charset="-122"/>
              </a:rPr>
              <a:t>每个盘块为</a:t>
            </a:r>
            <a:r>
              <a:rPr lang="en-US" altLang="zh-CN" sz="2000" dirty="0">
                <a:latin typeface="黑体" panose="02010609060101010101" pitchFamily="49" charset="-122"/>
                <a:ea typeface="黑体" panose="02010609060101010101" pitchFamily="49" charset="-122"/>
              </a:rPr>
              <a:t>1024B</a:t>
            </a:r>
            <a:r>
              <a:rPr lang="zh-CN" altLang="en-US" sz="2000" dirty="0">
                <a:latin typeface="黑体" panose="02010609060101010101" pitchFamily="49" charset="-122"/>
                <a:ea typeface="黑体" panose="02010609060101010101" pitchFamily="49" charset="-122"/>
              </a:rPr>
              <a:t>，索引号为</a:t>
            </a:r>
            <a:r>
              <a:rPr lang="en-US" altLang="zh-CN" sz="2000" dirty="0">
                <a:latin typeface="黑体" panose="02010609060101010101" pitchFamily="49" charset="-122"/>
                <a:ea typeface="黑体" panose="02010609060101010101" pitchFamily="49" charset="-122"/>
              </a:rPr>
              <a:t>4B</a:t>
            </a:r>
            <a:r>
              <a:rPr lang="zh-CN" altLang="en-US" sz="2000" dirty="0">
                <a:latin typeface="黑体" panose="02010609060101010101" pitchFamily="49" charset="-122"/>
                <a:ea typeface="黑体" panose="02010609060101010101" pitchFamily="49" charset="-122"/>
              </a:rPr>
              <a:t>，因此，每个索引块可以存放</a:t>
            </a:r>
            <a:r>
              <a:rPr lang="en-US" altLang="zh-CN" sz="2000" dirty="0">
                <a:latin typeface="黑体" panose="02010609060101010101" pitchFamily="49" charset="-122"/>
                <a:ea typeface="黑体" panose="02010609060101010101" pitchFamily="49" charset="-122"/>
              </a:rPr>
              <a:t>256</a:t>
            </a:r>
            <a:r>
              <a:rPr lang="zh-CN" altLang="en-US" sz="2000" dirty="0">
                <a:latin typeface="黑体" panose="02010609060101010101" pitchFamily="49" charset="-122"/>
                <a:ea typeface="黑体" panose="02010609060101010101" pitchFamily="49" charset="-122"/>
              </a:rPr>
              <a:t>个索引号，三级索引块可以管理文件的大小为：</a:t>
            </a:r>
            <a:r>
              <a:rPr lang="en-US" altLang="zh-CN" sz="2000" dirty="0">
                <a:latin typeface="黑体" panose="02010609060101010101" pitchFamily="49" charset="-122"/>
                <a:ea typeface="黑体" panose="02010609060101010101" pitchFamily="49" charset="-122"/>
              </a:rPr>
              <a:t>256</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256</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256</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1024B</a:t>
            </a:r>
            <a:r>
              <a:rPr lang="zh-CN" altLang="en-US" sz="2000" dirty="0">
                <a:latin typeface="黑体" panose="02010609060101010101" pitchFamily="49" charset="-122"/>
                <a:ea typeface="黑体" panose="02010609060101010101" pitchFamily="49" charset="-122"/>
              </a:rPr>
              <a:t>约等于</a:t>
            </a:r>
            <a:r>
              <a:rPr lang="en-US" altLang="zh-CN" sz="2000" dirty="0">
                <a:latin typeface="黑体" panose="02010609060101010101" pitchFamily="49" charset="-122"/>
                <a:ea typeface="黑体" panose="02010609060101010101" pitchFamily="49" charset="-122"/>
              </a:rPr>
              <a:t>16GB</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85782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23555" name="Rectangle 1027">
            <a:extLst>
              <a:ext uri="{FF2B5EF4-FFF2-40B4-BE49-F238E27FC236}">
                <a16:creationId xmlns:a16="http://schemas.microsoft.com/office/drawing/2014/main" id="{46CBBA81-4CA4-E74C-9EB7-61F77DE59476}"/>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13.</a:t>
            </a:r>
            <a:r>
              <a:rPr lang="zh-CN" altLang="en-US" sz="2200" dirty="0">
                <a:latin typeface="黑体" panose="02010609060101010101" pitchFamily="49" charset="-122"/>
                <a:ea typeface="黑体" panose="02010609060101010101" pitchFamily="49" charset="-122"/>
              </a:rPr>
              <a:t> 存放在某个磁盘上的文件系统采用混合索引分配方式，其</a:t>
            </a:r>
            <a:r>
              <a:rPr lang="en-US" altLang="zh-CN" sz="2200" dirty="0">
                <a:latin typeface="黑体" panose="02010609060101010101" pitchFamily="49" charset="-122"/>
                <a:ea typeface="黑体" panose="02010609060101010101" pitchFamily="49" charset="-122"/>
              </a:rPr>
              <a:t>FCB</a:t>
            </a:r>
            <a:r>
              <a:rPr lang="zh-CN" altLang="en-US" sz="2200" dirty="0">
                <a:latin typeface="黑体" panose="02010609060101010101" pitchFamily="49" charset="-122"/>
                <a:ea typeface="黑体" panose="02010609060101010101" pitchFamily="49" charset="-122"/>
              </a:rPr>
              <a:t>中共有</a:t>
            </a:r>
            <a:r>
              <a:rPr lang="en-US" altLang="zh-CN" sz="2200" dirty="0">
                <a:latin typeface="黑体" panose="02010609060101010101" pitchFamily="49" charset="-122"/>
                <a:ea typeface="黑体" panose="02010609060101010101" pitchFamily="49" charset="-122"/>
              </a:rPr>
              <a:t>13</a:t>
            </a:r>
            <a:r>
              <a:rPr lang="zh-CN" altLang="en-US" sz="2200" dirty="0">
                <a:latin typeface="黑体" panose="02010609060101010101" pitchFamily="49" charset="-122"/>
                <a:ea typeface="黑体" panose="02010609060101010101" pitchFamily="49" charset="-122"/>
              </a:rPr>
              <a:t>个地址项，第</a:t>
            </a:r>
            <a:r>
              <a:rPr lang="en-US" altLang="zh-CN" sz="2200" dirty="0">
                <a:latin typeface="黑体" panose="02010609060101010101" pitchFamily="49" charset="-122"/>
                <a:ea typeface="黑体" panose="02010609060101010101" pitchFamily="49" charset="-122"/>
              </a:rPr>
              <a:t>0~9</a:t>
            </a:r>
            <a:r>
              <a:rPr lang="zh-CN" altLang="en-US" sz="2200" dirty="0">
                <a:latin typeface="黑体" panose="02010609060101010101" pitchFamily="49" charset="-122"/>
                <a:ea typeface="黑体" panose="02010609060101010101" pitchFamily="49" charset="-122"/>
              </a:rPr>
              <a:t>个地址项为直接地址，第</a:t>
            </a:r>
            <a:r>
              <a:rPr lang="en-US" altLang="zh-CN" sz="2200" dirty="0">
                <a:latin typeface="黑体" panose="02010609060101010101" pitchFamily="49" charset="-122"/>
                <a:ea typeface="黑体" panose="02010609060101010101" pitchFamily="49" charset="-122"/>
              </a:rPr>
              <a:t>10</a:t>
            </a:r>
            <a:r>
              <a:rPr lang="zh-CN" altLang="en-US" sz="2200" dirty="0">
                <a:latin typeface="黑体" panose="02010609060101010101" pitchFamily="49" charset="-122"/>
                <a:ea typeface="黑体" panose="02010609060101010101" pitchFamily="49" charset="-122"/>
              </a:rPr>
              <a:t>个地址项为一次间接地址，第</a:t>
            </a:r>
            <a:r>
              <a:rPr lang="en-US" altLang="zh-CN" sz="2200" dirty="0">
                <a:latin typeface="黑体" panose="02010609060101010101" pitchFamily="49" charset="-122"/>
                <a:ea typeface="黑体" panose="02010609060101010101" pitchFamily="49" charset="-122"/>
              </a:rPr>
              <a:t>11</a:t>
            </a:r>
            <a:r>
              <a:rPr lang="zh-CN" altLang="en-US" sz="2200" dirty="0">
                <a:latin typeface="黑体" panose="02010609060101010101" pitchFamily="49" charset="-122"/>
                <a:ea typeface="黑体" panose="02010609060101010101" pitchFamily="49" charset="-122"/>
              </a:rPr>
              <a:t>个地址项为二次间接地址，第</a:t>
            </a:r>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个地址项为三次间接地址。假设每个盘块的大小为</a:t>
            </a:r>
            <a:r>
              <a:rPr lang="en-US" altLang="zh-CN" sz="2200" dirty="0">
                <a:latin typeface="黑体" panose="02010609060101010101" pitchFamily="49" charset="-122"/>
                <a:ea typeface="黑体" panose="02010609060101010101" pitchFamily="49" charset="-122"/>
              </a:rPr>
              <a:t>512B</a:t>
            </a:r>
            <a:r>
              <a:rPr lang="zh-CN" altLang="en-US" sz="2200" dirty="0">
                <a:latin typeface="黑体" panose="02010609060101010101" pitchFamily="49" charset="-122"/>
                <a:ea typeface="黑体" panose="02010609060101010101" pitchFamily="49" charset="-122"/>
              </a:rPr>
              <a:t>，若盘块号需要占</a:t>
            </a:r>
            <a:r>
              <a:rPr lang="en-US" altLang="zh-CN" sz="2200" dirty="0">
                <a:latin typeface="黑体" panose="02010609060101010101" pitchFamily="49" charset="-122"/>
                <a:ea typeface="黑体" panose="02010609060101010101" pitchFamily="49" charset="-122"/>
              </a:rPr>
              <a:t>3B</a:t>
            </a:r>
            <a:r>
              <a:rPr lang="zh-CN" altLang="en-US" sz="2200" dirty="0">
                <a:latin typeface="黑体" panose="02010609060101010101" pitchFamily="49" charset="-122"/>
                <a:ea typeface="黑体" panose="02010609060101010101" pitchFamily="49" charset="-122"/>
              </a:rPr>
              <a:t>，而每个盘块最多存放</a:t>
            </a:r>
            <a:r>
              <a:rPr lang="en-US" altLang="zh-CN" sz="2200" dirty="0">
                <a:latin typeface="黑体" panose="02010609060101010101" pitchFamily="49" charset="-122"/>
                <a:ea typeface="黑体" panose="02010609060101010101" pitchFamily="49" charset="-122"/>
              </a:rPr>
              <a:t>170</a:t>
            </a:r>
            <a:r>
              <a:rPr lang="zh-CN" altLang="en-US" sz="2200" dirty="0">
                <a:latin typeface="黑体" panose="02010609060101010101" pitchFamily="49" charset="-122"/>
                <a:ea typeface="黑体" panose="02010609060101010101" pitchFamily="49" charset="-122"/>
              </a:rPr>
              <a:t>个盘块地址，则：</a:t>
            </a:r>
            <a:endParaRPr lang="en-US" altLang="zh-CN" sz="2200" dirty="0">
              <a:latin typeface="黑体" panose="02010609060101010101" pitchFamily="49" charset="-122"/>
              <a:ea typeface="黑体" panose="02010609060101010101" pitchFamily="49" charset="-122"/>
            </a:endParaRPr>
          </a:p>
          <a:p>
            <a:pPr marL="0" indent="0">
              <a:buNone/>
            </a:pP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）该文件系统允许文件的最大长度是多少？</a:t>
            </a:r>
            <a:endParaRPr lang="en-US" altLang="zh-CN" sz="2200" dirty="0">
              <a:latin typeface="黑体" panose="02010609060101010101" pitchFamily="49" charset="-122"/>
              <a:ea typeface="黑体" panose="02010609060101010101" pitchFamily="49" charset="-122"/>
            </a:endParaRPr>
          </a:p>
        </p:txBody>
      </p:sp>
      <p:sp>
        <p:nvSpPr>
          <p:cNvPr id="5" name="内容占位符 2">
            <a:extLst>
              <a:ext uri="{FF2B5EF4-FFF2-40B4-BE49-F238E27FC236}">
                <a16:creationId xmlns:a16="http://schemas.microsoft.com/office/drawing/2014/main" id="{19483196-2914-0D47-9B59-00763DE71096}"/>
              </a:ext>
            </a:extLst>
          </p:cNvPr>
          <p:cNvSpPr txBox="1">
            <a:spLocks noChangeArrowheads="1"/>
          </p:cNvSpPr>
          <p:nvPr/>
        </p:nvSpPr>
        <p:spPr bwMode="auto">
          <a:xfrm>
            <a:off x="457200" y="3505200"/>
            <a:ext cx="8229600"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13</a:t>
            </a:r>
            <a:r>
              <a:rPr lang="zh-CN" altLang="en-US" sz="2000" dirty="0">
                <a:latin typeface="黑体" panose="02010609060101010101" pitchFamily="49" charset="-122"/>
                <a:ea typeface="黑体" panose="02010609060101010101" pitchFamily="49" charset="-122"/>
              </a:rPr>
              <a:t>题解析：</a:t>
            </a:r>
            <a:endParaRPr lang="en-US" altLang="zh-CN" sz="2000" dirty="0">
              <a:latin typeface="黑体" panose="02010609060101010101" pitchFamily="49" charset="-122"/>
              <a:ea typeface="黑体" panose="02010609060101010101" pitchFamily="49" charset="-122"/>
            </a:endParaRPr>
          </a:p>
          <a:p>
            <a:pPr marL="0" indent="0" eaLnBrk="1">
              <a:buNone/>
            </a:pP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）该文件系统的一个文件的最大长度可达：</a:t>
            </a:r>
            <a:endParaRPr lang="en-US" altLang="zh-CN" sz="2000" dirty="0">
              <a:latin typeface="黑体" panose="02010609060101010101" pitchFamily="49" charset="-122"/>
              <a:ea typeface="黑体" panose="02010609060101010101" pitchFamily="49" charset="-122"/>
            </a:endParaRPr>
          </a:p>
          <a:p>
            <a:pPr marL="0" indent="0" eaLnBrk="1">
              <a:buNone/>
            </a:pPr>
            <a:r>
              <a:rPr lang="en-US" altLang="zh-CN" sz="2000" dirty="0">
                <a:latin typeface="黑体" panose="02010609060101010101" pitchFamily="49" charset="-122"/>
                <a:ea typeface="黑体" panose="02010609060101010101" pitchFamily="49" charset="-122"/>
              </a:rPr>
              <a:t>10+170+170</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170+170</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170</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170</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4942080</a:t>
            </a:r>
            <a:r>
              <a:rPr lang="zh-CN" altLang="en-US" sz="2000" dirty="0">
                <a:latin typeface="黑体" panose="02010609060101010101" pitchFamily="49" charset="-122"/>
                <a:ea typeface="黑体" panose="02010609060101010101" pitchFamily="49" charset="-122"/>
              </a:rPr>
              <a:t>块 </a:t>
            </a:r>
            <a:r>
              <a:rPr lang="en-US" altLang="zh-CN" sz="2000" dirty="0">
                <a:latin typeface="黑体" panose="02010609060101010101" pitchFamily="49" charset="-122"/>
                <a:ea typeface="黑体" panose="02010609060101010101" pitchFamily="49" charset="-122"/>
              </a:rPr>
              <a:t>= 4942080</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512B</a:t>
            </a:r>
            <a:r>
              <a:rPr lang="zh-CN" altLang="en-US"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pPr marL="0" indent="0" eaLnBrk="1">
              <a:buNone/>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2471040</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KB</a:t>
            </a:r>
            <a:r>
              <a:rPr lang="zh-CN" altLang="en-US"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8826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050">
            <a:extLst>
              <a:ext uri="{FF2B5EF4-FFF2-40B4-BE49-F238E27FC236}">
                <a16:creationId xmlns:a16="http://schemas.microsoft.com/office/drawing/2014/main" id="{A3101D8B-0EE2-8A49-83B8-99D0F0E5B53B}"/>
              </a:ext>
            </a:extLst>
          </p:cNvPr>
          <p:cNvSpPr>
            <a:spLocks noGrp="1" noChangeArrowheads="1"/>
          </p:cNvSpPr>
          <p:nvPr>
            <p:ph type="title"/>
          </p:nvPr>
        </p:nvSpPr>
        <p:spPr/>
        <p:txBody>
          <a:bodyPr/>
          <a:lstStyle/>
          <a:p>
            <a:pPr eaLnBrk="1" hangingPunct="1"/>
            <a:r>
              <a:rPr lang="zh-CN" altLang="en-US">
                <a:latin typeface="Heiti SC Medium" pitchFamily="2" charset="-128"/>
                <a:ea typeface="Heiti SC Medium" pitchFamily="2" charset="-128"/>
              </a:rPr>
              <a:t>页式地址变换</a:t>
            </a:r>
            <a:endParaRPr lang="en-US" altLang="zh-CN">
              <a:latin typeface="Heiti SC Medium" pitchFamily="2" charset="-128"/>
              <a:ea typeface="Heiti SC Medium" pitchFamily="2" charset="-128"/>
            </a:endParaRPr>
          </a:p>
        </p:txBody>
      </p:sp>
      <p:sp>
        <p:nvSpPr>
          <p:cNvPr id="105474" name="Rectangle 2051">
            <a:extLst>
              <a:ext uri="{FF2B5EF4-FFF2-40B4-BE49-F238E27FC236}">
                <a16:creationId xmlns:a16="http://schemas.microsoft.com/office/drawing/2014/main" id="{FA22F721-485B-0647-B06E-CAC5A4D350C9}"/>
              </a:ext>
            </a:extLst>
          </p:cNvPr>
          <p:cNvSpPr>
            <a:spLocks noGrp="1" noChangeArrowheads="1"/>
          </p:cNvSpPr>
          <p:nvPr>
            <p:ph type="body" idx="1"/>
          </p:nvPr>
        </p:nvSpPr>
        <p:spPr>
          <a:xfrm>
            <a:off x="563563" y="1117600"/>
            <a:ext cx="8397875" cy="4911725"/>
          </a:xfrm>
        </p:spPr>
        <p:txBody>
          <a:bodyPr/>
          <a:lstStyle/>
          <a:p>
            <a:pPr>
              <a:defRPr/>
            </a:pPr>
            <a:r>
              <a:rPr lang="zh-CN" altLang="en-US" sz="2400" dirty="0">
                <a:latin typeface="Heiti SC Medium" pitchFamily="2" charset="-128"/>
                <a:ea typeface="Heiti SC Medium" pitchFamily="2" charset="-128"/>
              </a:rPr>
              <a:t>虚拟地址以十进制给出</a:t>
            </a:r>
            <a:endParaRPr lang="en-US" altLang="zh-CN" sz="2400"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页号 </a:t>
            </a:r>
            <a:r>
              <a:rPr lang="en-US" altLang="zh-CN" sz="2000" dirty="0">
                <a:latin typeface="Heiti SC Medium" pitchFamily="2" charset="-128"/>
                <a:ea typeface="Heiti SC Medium" pitchFamily="2" charset="-128"/>
              </a:rPr>
              <a:t>=</a:t>
            </a:r>
            <a:r>
              <a:rPr lang="zh-CN" altLang="en-US" sz="2000" dirty="0">
                <a:latin typeface="Heiti SC Medium" pitchFamily="2" charset="-128"/>
                <a:ea typeface="Heiti SC Medium" pitchFamily="2" charset="-128"/>
              </a:rPr>
              <a:t> </a:t>
            </a:r>
            <a:r>
              <a:rPr lang="en-US" altLang="zh-CN" sz="2000" dirty="0" err="1">
                <a:latin typeface="Heiti SC Medium" pitchFamily="2" charset="-128"/>
                <a:ea typeface="Heiti SC Medium" pitchFamily="2" charset="-128"/>
              </a:rPr>
              <a:t>int</a:t>
            </a:r>
            <a:r>
              <a:rPr lang="en-US" altLang="zh-CN" sz="2000" dirty="0">
                <a:latin typeface="Heiti SC Medium" pitchFamily="2" charset="-128"/>
                <a:ea typeface="Heiti SC Medium" pitchFamily="2" charset="-128"/>
              </a:rPr>
              <a:t>(</a:t>
            </a:r>
            <a:r>
              <a:rPr lang="zh-CN" altLang="en-US" sz="2000" dirty="0">
                <a:latin typeface="Heiti SC Medium" pitchFamily="2" charset="-128"/>
                <a:ea typeface="Heiti SC Medium" pitchFamily="2" charset="-128"/>
              </a:rPr>
              <a:t>虚地址</a:t>
            </a:r>
            <a:r>
              <a:rPr lang="en-US" altLang="zh-CN" sz="2000" dirty="0">
                <a:latin typeface="Heiti SC Medium" pitchFamily="2" charset="-128"/>
                <a:ea typeface="Heiti SC Medium" pitchFamily="2" charset="-128"/>
              </a:rPr>
              <a:t>/</a:t>
            </a:r>
            <a:r>
              <a:rPr lang="zh-CN" altLang="en-US" sz="2000" dirty="0">
                <a:latin typeface="Heiti SC Medium" pitchFamily="2" charset="-128"/>
                <a:ea typeface="Heiti SC Medium" pitchFamily="2" charset="-128"/>
              </a:rPr>
              <a:t>页大小</a:t>
            </a:r>
            <a:r>
              <a:rPr lang="en-US" altLang="zh-CN" sz="2000" dirty="0">
                <a:latin typeface="Heiti SC Medium" pitchFamily="2" charset="-128"/>
                <a:ea typeface="Heiti SC Medium" pitchFamily="2" charset="-128"/>
              </a:rPr>
              <a:t>)</a:t>
            </a:r>
            <a:r>
              <a:rPr lang="zh-CN" altLang="en-US" sz="2000" dirty="0">
                <a:latin typeface="Heiti SC Medium" pitchFamily="2" charset="-128"/>
                <a:ea typeface="Heiti SC Medium" pitchFamily="2" charset="-128"/>
              </a:rPr>
              <a:t>            </a:t>
            </a:r>
            <a:r>
              <a:rPr lang="zh-CN" altLang="en-US" sz="2000" u="sng" dirty="0">
                <a:latin typeface="Heiti SC Medium" pitchFamily="2" charset="-128"/>
                <a:ea typeface="Heiti SC Medium" pitchFamily="2" charset="-128"/>
              </a:rPr>
              <a:t>取整</a:t>
            </a:r>
            <a:endParaRPr lang="en-US" altLang="zh-CN" sz="2000" u="sng"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位移量 </a:t>
            </a:r>
            <a:r>
              <a:rPr lang="en-US" altLang="zh-CN" sz="2000" dirty="0">
                <a:latin typeface="Heiti SC Medium" pitchFamily="2" charset="-128"/>
                <a:ea typeface="Heiti SC Medium" pitchFamily="2" charset="-128"/>
              </a:rPr>
              <a:t>=</a:t>
            </a:r>
            <a:r>
              <a:rPr lang="zh-CN" altLang="en-US" sz="2000" dirty="0">
                <a:latin typeface="Heiti SC Medium" pitchFamily="2" charset="-128"/>
                <a:ea typeface="Heiti SC Medium" pitchFamily="2" charset="-128"/>
              </a:rPr>
              <a:t> 虚地址 </a:t>
            </a:r>
            <a:r>
              <a:rPr lang="en-US" altLang="zh-CN" sz="2000" dirty="0">
                <a:latin typeface="Heiti SC Medium" pitchFamily="2" charset="-128"/>
                <a:ea typeface="Heiti SC Medium" pitchFamily="2" charset="-128"/>
              </a:rPr>
              <a:t>mod</a:t>
            </a:r>
            <a:r>
              <a:rPr lang="zh-CN" altLang="en-US" sz="2000" dirty="0">
                <a:latin typeface="Heiti SC Medium" pitchFamily="2" charset="-128"/>
                <a:ea typeface="Heiti SC Medium" pitchFamily="2" charset="-128"/>
              </a:rPr>
              <a:t> 页大小      </a:t>
            </a:r>
            <a:r>
              <a:rPr lang="zh-CN" altLang="en-US" sz="2000" u="sng" dirty="0">
                <a:latin typeface="Heiti SC Medium" pitchFamily="2" charset="-128"/>
                <a:ea typeface="Heiti SC Medium" pitchFamily="2" charset="-128"/>
              </a:rPr>
              <a:t>取余</a:t>
            </a:r>
            <a:endParaRPr lang="en-US" altLang="zh-CN" sz="2000" u="sng" dirty="0">
              <a:latin typeface="Heiti SC Medium" pitchFamily="2" charset="-128"/>
              <a:ea typeface="Heiti SC Medium" pitchFamily="2" charset="-128"/>
            </a:endParaRPr>
          </a:p>
          <a:p>
            <a:pPr marL="342900" lvl="1" indent="-342900">
              <a:buClr>
                <a:srgbClr val="993300"/>
              </a:buClr>
              <a:buSzPct val="90000"/>
              <a:buFont typeface="Monotype Sorts" pitchFamily="2" charset="2"/>
              <a:buChar char="n"/>
              <a:defRPr/>
            </a:pPr>
            <a:r>
              <a:rPr lang="zh-CN" altLang="en-US" sz="2400" dirty="0">
                <a:latin typeface="Heiti SC Medium" pitchFamily="2" charset="-128"/>
                <a:ea typeface="Heiti SC Medium" pitchFamily="2" charset="-128"/>
                <a:cs typeface="+mn-cs"/>
              </a:rPr>
              <a:t>以页号查页表，得到对应页装入内存的块号</a:t>
            </a:r>
            <a:endParaRPr lang="en-US" altLang="zh-CN" sz="2400" dirty="0">
              <a:latin typeface="Heiti SC Medium" pitchFamily="2" charset="-128"/>
              <a:ea typeface="Heiti SC Medium" pitchFamily="2" charset="-128"/>
              <a:cs typeface="+mn-cs"/>
            </a:endParaRPr>
          </a:p>
          <a:p>
            <a:pPr marL="342900" lvl="1" indent="-342900">
              <a:buClr>
                <a:srgbClr val="993300"/>
              </a:buClr>
              <a:buSzPct val="90000"/>
              <a:buFont typeface="Monotype Sorts" pitchFamily="2" charset="2"/>
              <a:buChar char="n"/>
              <a:defRPr/>
            </a:pPr>
            <a:r>
              <a:rPr lang="zh-CN" altLang="en-US" sz="2400" dirty="0">
                <a:solidFill>
                  <a:srgbClr val="C00000"/>
                </a:solidFill>
                <a:latin typeface="Heiti SC Medium" pitchFamily="2" charset="-128"/>
                <a:ea typeface="Heiti SC Medium" pitchFamily="2" charset="-128"/>
                <a:cs typeface="+mn-cs"/>
              </a:rPr>
              <a:t>内存地址 </a:t>
            </a:r>
            <a:r>
              <a:rPr lang="en-US" altLang="zh-CN" sz="2400" dirty="0">
                <a:solidFill>
                  <a:srgbClr val="C00000"/>
                </a:solidFill>
                <a:latin typeface="Heiti SC Medium" pitchFamily="2" charset="-128"/>
                <a:ea typeface="Heiti SC Medium" pitchFamily="2" charset="-128"/>
                <a:cs typeface="+mn-cs"/>
              </a:rPr>
              <a:t>=</a:t>
            </a:r>
            <a:r>
              <a:rPr lang="zh-CN" altLang="en-US" sz="2400" dirty="0">
                <a:solidFill>
                  <a:srgbClr val="C00000"/>
                </a:solidFill>
                <a:latin typeface="Heiti SC Medium" pitchFamily="2" charset="-128"/>
                <a:ea typeface="Heiti SC Medium" pitchFamily="2" charset="-128"/>
                <a:cs typeface="+mn-cs"/>
              </a:rPr>
              <a:t> 块号 * 页大小 </a:t>
            </a:r>
            <a:r>
              <a:rPr lang="en-US" altLang="zh-CN" sz="2400" dirty="0">
                <a:solidFill>
                  <a:srgbClr val="C00000"/>
                </a:solidFill>
                <a:latin typeface="Heiti SC Medium" pitchFamily="2" charset="-128"/>
                <a:ea typeface="Heiti SC Medium" pitchFamily="2" charset="-128"/>
                <a:cs typeface="+mn-cs"/>
              </a:rPr>
              <a:t>+</a:t>
            </a:r>
            <a:r>
              <a:rPr lang="zh-CN" altLang="en-US" sz="2400" dirty="0">
                <a:solidFill>
                  <a:srgbClr val="C00000"/>
                </a:solidFill>
                <a:latin typeface="Heiti SC Medium" pitchFamily="2" charset="-128"/>
                <a:ea typeface="Heiti SC Medium" pitchFamily="2" charset="-128"/>
                <a:cs typeface="+mn-cs"/>
              </a:rPr>
              <a:t> 位移量</a:t>
            </a:r>
            <a:endParaRPr lang="en-US" altLang="zh-CN" sz="2400" dirty="0">
              <a:solidFill>
                <a:srgbClr val="C00000"/>
              </a:solidFill>
              <a:latin typeface="Heiti SC Medium" pitchFamily="2" charset="-128"/>
              <a:ea typeface="Heiti SC Medium" pitchFamily="2" charset="-128"/>
              <a:cs typeface="+mn-cs"/>
            </a:endParaRPr>
          </a:p>
        </p:txBody>
      </p:sp>
    </p:spTree>
    <p:extLst>
      <p:ext uri="{BB962C8B-B14F-4D97-AF65-F5344CB8AC3E}">
        <p14:creationId xmlns:p14="http://schemas.microsoft.com/office/powerpoint/2010/main" val="2095200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23555" name="Rectangle 1027">
            <a:extLst>
              <a:ext uri="{FF2B5EF4-FFF2-40B4-BE49-F238E27FC236}">
                <a16:creationId xmlns:a16="http://schemas.microsoft.com/office/drawing/2014/main" id="{46CBBA81-4CA4-E74C-9EB7-61F77DE59476}"/>
              </a:ext>
            </a:extLst>
          </p:cNvPr>
          <p:cNvSpPr txBox="1">
            <a:spLocks noChangeArrowheads="1"/>
          </p:cNvSpPr>
          <p:nvPr/>
        </p:nvSpPr>
        <p:spPr bwMode="auto">
          <a:xfrm>
            <a:off x="175260" y="854075"/>
            <a:ext cx="9067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13.</a:t>
            </a:r>
            <a:r>
              <a:rPr lang="zh-CN" altLang="en-US" sz="2200" dirty="0">
                <a:latin typeface="黑体" panose="02010609060101010101" pitchFamily="49" charset="-122"/>
                <a:ea typeface="黑体" panose="02010609060101010101" pitchFamily="49" charset="-122"/>
              </a:rPr>
              <a:t> 存放在某个磁盘上的文件系统采用混合索引分配方式，其</a:t>
            </a:r>
            <a:r>
              <a:rPr lang="en-US" altLang="zh-CN" sz="2200" dirty="0">
                <a:latin typeface="黑体" panose="02010609060101010101" pitchFamily="49" charset="-122"/>
                <a:ea typeface="黑体" panose="02010609060101010101" pitchFamily="49" charset="-122"/>
              </a:rPr>
              <a:t>FCB</a:t>
            </a:r>
            <a:r>
              <a:rPr lang="zh-CN" altLang="en-US" sz="2200" dirty="0">
                <a:latin typeface="黑体" panose="02010609060101010101" pitchFamily="49" charset="-122"/>
                <a:ea typeface="黑体" panose="02010609060101010101" pitchFamily="49" charset="-122"/>
              </a:rPr>
              <a:t>中共有</a:t>
            </a:r>
            <a:r>
              <a:rPr lang="en-US" altLang="zh-CN" sz="2200" dirty="0">
                <a:latin typeface="黑体" panose="02010609060101010101" pitchFamily="49" charset="-122"/>
                <a:ea typeface="黑体" panose="02010609060101010101" pitchFamily="49" charset="-122"/>
              </a:rPr>
              <a:t>13</a:t>
            </a:r>
            <a:r>
              <a:rPr lang="zh-CN" altLang="en-US" sz="2200" dirty="0">
                <a:latin typeface="黑体" panose="02010609060101010101" pitchFamily="49" charset="-122"/>
                <a:ea typeface="黑体" panose="02010609060101010101" pitchFamily="49" charset="-122"/>
              </a:rPr>
              <a:t>个地址项，第</a:t>
            </a:r>
            <a:r>
              <a:rPr lang="en-US" altLang="zh-CN" sz="2200" dirty="0">
                <a:latin typeface="黑体" panose="02010609060101010101" pitchFamily="49" charset="-122"/>
                <a:ea typeface="黑体" panose="02010609060101010101" pitchFamily="49" charset="-122"/>
              </a:rPr>
              <a:t>0~9</a:t>
            </a:r>
            <a:r>
              <a:rPr lang="zh-CN" altLang="en-US" sz="2200" dirty="0">
                <a:latin typeface="黑体" panose="02010609060101010101" pitchFamily="49" charset="-122"/>
                <a:ea typeface="黑体" panose="02010609060101010101" pitchFamily="49" charset="-122"/>
              </a:rPr>
              <a:t>个地址项为直接地址，第</a:t>
            </a:r>
            <a:r>
              <a:rPr lang="en-US" altLang="zh-CN" sz="2200" dirty="0">
                <a:latin typeface="黑体" panose="02010609060101010101" pitchFamily="49" charset="-122"/>
                <a:ea typeface="黑体" panose="02010609060101010101" pitchFamily="49" charset="-122"/>
              </a:rPr>
              <a:t>10</a:t>
            </a:r>
            <a:r>
              <a:rPr lang="zh-CN" altLang="en-US" sz="2200" dirty="0">
                <a:latin typeface="黑体" panose="02010609060101010101" pitchFamily="49" charset="-122"/>
                <a:ea typeface="黑体" panose="02010609060101010101" pitchFamily="49" charset="-122"/>
              </a:rPr>
              <a:t>个地址项为一次间接地址，第</a:t>
            </a:r>
            <a:r>
              <a:rPr lang="en-US" altLang="zh-CN" sz="2200" dirty="0">
                <a:latin typeface="黑体" panose="02010609060101010101" pitchFamily="49" charset="-122"/>
                <a:ea typeface="黑体" panose="02010609060101010101" pitchFamily="49" charset="-122"/>
              </a:rPr>
              <a:t>11</a:t>
            </a:r>
            <a:r>
              <a:rPr lang="zh-CN" altLang="en-US" sz="2200" dirty="0">
                <a:latin typeface="黑体" panose="02010609060101010101" pitchFamily="49" charset="-122"/>
                <a:ea typeface="黑体" panose="02010609060101010101" pitchFamily="49" charset="-122"/>
              </a:rPr>
              <a:t>个地址项为二次间接地址，第</a:t>
            </a:r>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个地址项为三次间接地址。假设每个盘块的大小为</a:t>
            </a:r>
            <a:r>
              <a:rPr lang="en-US" altLang="zh-CN" sz="2200" dirty="0">
                <a:latin typeface="黑体" panose="02010609060101010101" pitchFamily="49" charset="-122"/>
                <a:ea typeface="黑体" panose="02010609060101010101" pitchFamily="49" charset="-122"/>
              </a:rPr>
              <a:t>512B</a:t>
            </a:r>
            <a:r>
              <a:rPr lang="zh-CN" altLang="en-US" sz="2200" dirty="0">
                <a:latin typeface="黑体" panose="02010609060101010101" pitchFamily="49" charset="-122"/>
                <a:ea typeface="黑体" panose="02010609060101010101" pitchFamily="49" charset="-122"/>
              </a:rPr>
              <a:t>，若盘块号需要占</a:t>
            </a:r>
            <a:r>
              <a:rPr lang="en-US" altLang="zh-CN" sz="2200" dirty="0">
                <a:latin typeface="黑体" panose="02010609060101010101" pitchFamily="49" charset="-122"/>
                <a:ea typeface="黑体" panose="02010609060101010101" pitchFamily="49" charset="-122"/>
              </a:rPr>
              <a:t>3B</a:t>
            </a:r>
            <a:r>
              <a:rPr lang="zh-CN" altLang="en-US" sz="2200" dirty="0">
                <a:latin typeface="黑体" panose="02010609060101010101" pitchFamily="49" charset="-122"/>
                <a:ea typeface="黑体" panose="02010609060101010101" pitchFamily="49" charset="-122"/>
              </a:rPr>
              <a:t>，而每个盘块最多存放</a:t>
            </a:r>
            <a:r>
              <a:rPr lang="en-US" altLang="zh-CN" sz="2200" dirty="0">
                <a:latin typeface="黑体" panose="02010609060101010101" pitchFamily="49" charset="-122"/>
                <a:ea typeface="黑体" panose="02010609060101010101" pitchFamily="49" charset="-122"/>
              </a:rPr>
              <a:t>170</a:t>
            </a:r>
            <a:r>
              <a:rPr lang="zh-CN" altLang="en-US" sz="2200" dirty="0">
                <a:latin typeface="黑体" panose="02010609060101010101" pitchFamily="49" charset="-122"/>
                <a:ea typeface="黑体" panose="02010609060101010101" pitchFamily="49" charset="-122"/>
              </a:rPr>
              <a:t>个盘块地址，则：</a:t>
            </a:r>
            <a:endParaRPr lang="en-US" altLang="zh-CN" sz="2200" dirty="0">
              <a:latin typeface="黑体" panose="02010609060101010101" pitchFamily="49" charset="-122"/>
              <a:ea typeface="黑体" panose="02010609060101010101" pitchFamily="49" charset="-122"/>
            </a:endParaRPr>
          </a:p>
          <a:p>
            <a:pPr marL="0" indent="0">
              <a:buNone/>
            </a:pP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）将文件的第</a:t>
            </a:r>
            <a:r>
              <a:rPr lang="en-US" altLang="zh-CN" sz="2200" dirty="0">
                <a:latin typeface="黑体" panose="02010609060101010101" pitchFamily="49" charset="-122"/>
                <a:ea typeface="黑体" panose="02010609060101010101" pitchFamily="49" charset="-122"/>
              </a:rPr>
              <a:t>5000B</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15000B</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150000B</a:t>
            </a:r>
            <a:r>
              <a:rPr lang="zh-CN" altLang="en-US" sz="2200" dirty="0">
                <a:latin typeface="黑体" panose="02010609060101010101" pitchFamily="49" charset="-122"/>
                <a:ea typeface="黑体" panose="02010609060101010101" pitchFamily="49" charset="-122"/>
              </a:rPr>
              <a:t>转换成物理块号和块内偏移。</a:t>
            </a:r>
            <a:endParaRPr lang="en-US" altLang="zh-CN" sz="2200" dirty="0">
              <a:latin typeface="黑体" panose="02010609060101010101" pitchFamily="49" charset="-122"/>
              <a:ea typeface="黑体" panose="02010609060101010101" pitchFamily="49" charset="-122"/>
            </a:endParaRPr>
          </a:p>
        </p:txBody>
      </p:sp>
      <p:sp>
        <p:nvSpPr>
          <p:cNvPr id="5" name="内容占位符 2">
            <a:extLst>
              <a:ext uri="{FF2B5EF4-FFF2-40B4-BE49-F238E27FC236}">
                <a16:creationId xmlns:a16="http://schemas.microsoft.com/office/drawing/2014/main" id="{19483196-2914-0D47-9B59-00763DE71096}"/>
              </a:ext>
            </a:extLst>
          </p:cNvPr>
          <p:cNvSpPr txBox="1">
            <a:spLocks noChangeArrowheads="1"/>
          </p:cNvSpPr>
          <p:nvPr/>
        </p:nvSpPr>
        <p:spPr bwMode="auto">
          <a:xfrm>
            <a:off x="365760" y="3215640"/>
            <a:ext cx="8686800"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zh-CN" altLang="en-US" sz="1800" dirty="0">
                <a:latin typeface="黑体" panose="02010609060101010101" pitchFamily="49" charset="-122"/>
                <a:ea typeface="黑体" panose="02010609060101010101" pitchFamily="49" charset="-122"/>
              </a:rPr>
              <a:t>第</a:t>
            </a:r>
            <a:r>
              <a:rPr lang="en-US" altLang="zh-CN" sz="1800" dirty="0">
                <a:latin typeface="黑体" panose="02010609060101010101" pitchFamily="49" charset="-122"/>
                <a:ea typeface="黑体" panose="02010609060101010101" pitchFamily="49" charset="-122"/>
              </a:rPr>
              <a:t>13</a:t>
            </a:r>
            <a:r>
              <a:rPr lang="zh-CN" altLang="en-US" sz="1800" dirty="0">
                <a:latin typeface="黑体" panose="02010609060101010101" pitchFamily="49" charset="-122"/>
                <a:ea typeface="黑体" panose="02010609060101010101" pitchFamily="49" charset="-122"/>
              </a:rPr>
              <a:t>题解析：</a:t>
            </a:r>
            <a:endParaRPr lang="en-US" altLang="zh-CN" sz="1800" dirty="0">
              <a:latin typeface="黑体" panose="02010609060101010101" pitchFamily="49" charset="-122"/>
              <a:ea typeface="黑体" panose="02010609060101010101" pitchFamily="49" charset="-122"/>
            </a:endParaRPr>
          </a:p>
          <a:p>
            <a:pPr marL="0" indent="0" eaLnBrk="1">
              <a:buNone/>
            </a:pP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5000/512</a:t>
            </a:r>
            <a:r>
              <a:rPr lang="zh-CN" altLang="en-US" sz="1800" dirty="0">
                <a:latin typeface="黑体" panose="02010609060101010101" pitchFamily="49" charset="-122"/>
                <a:ea typeface="黑体" panose="02010609060101010101" pitchFamily="49" charset="-122"/>
              </a:rPr>
              <a:t>，商为</a:t>
            </a:r>
            <a:r>
              <a:rPr lang="en-US" altLang="zh-CN" sz="1800" dirty="0">
                <a:latin typeface="黑体" panose="02010609060101010101" pitchFamily="49" charset="-122"/>
                <a:ea typeface="黑体" panose="02010609060101010101" pitchFamily="49" charset="-122"/>
              </a:rPr>
              <a:t>9</a:t>
            </a:r>
            <a:r>
              <a:rPr lang="zh-CN" altLang="en-US" sz="1800" dirty="0">
                <a:latin typeface="黑体" panose="02010609060101010101" pitchFamily="49" charset="-122"/>
                <a:ea typeface="黑体" panose="02010609060101010101" pitchFamily="49" charset="-122"/>
              </a:rPr>
              <a:t>，余数为</a:t>
            </a:r>
            <a:r>
              <a:rPr lang="en-US" altLang="zh-CN" sz="1800" dirty="0">
                <a:latin typeface="黑体" panose="02010609060101010101" pitchFamily="49" charset="-122"/>
                <a:ea typeface="黑体" panose="02010609060101010101" pitchFamily="49" charset="-122"/>
              </a:rPr>
              <a:t>392</a:t>
            </a:r>
            <a:r>
              <a:rPr lang="zh-CN" altLang="en-US" sz="1800" dirty="0">
                <a:latin typeface="黑体" panose="02010609060101010101" pitchFamily="49" charset="-122"/>
                <a:ea typeface="黑体" panose="02010609060101010101" pitchFamily="49" charset="-122"/>
              </a:rPr>
              <a:t>。即对应的逻辑块号为</a:t>
            </a:r>
            <a:r>
              <a:rPr lang="en-US" altLang="zh-CN" sz="1800" dirty="0">
                <a:latin typeface="黑体" panose="02010609060101010101" pitchFamily="49" charset="-122"/>
                <a:ea typeface="黑体" panose="02010609060101010101" pitchFamily="49" charset="-122"/>
              </a:rPr>
              <a:t>9</a:t>
            </a:r>
            <a:r>
              <a:rPr lang="zh-CN" altLang="en-US" sz="1800" dirty="0">
                <a:latin typeface="黑体" panose="02010609060101010101" pitchFamily="49" charset="-122"/>
                <a:ea typeface="黑体" panose="02010609060101010101" pitchFamily="49" charset="-122"/>
              </a:rPr>
              <a:t>，块内位移为</a:t>
            </a:r>
            <a:r>
              <a:rPr lang="en-US" altLang="zh-CN" sz="1800" dirty="0">
                <a:latin typeface="黑体" panose="02010609060101010101" pitchFamily="49" charset="-122"/>
                <a:ea typeface="黑体" panose="02010609060101010101" pitchFamily="49" charset="-122"/>
              </a:rPr>
              <a:t>392</a:t>
            </a:r>
            <a:r>
              <a:rPr lang="zh-CN" altLang="en-US" sz="1800" dirty="0">
                <a:latin typeface="黑体" panose="02010609060101010101" pitchFamily="49" charset="-122"/>
                <a:ea typeface="黑体" panose="02010609060101010101" pitchFamily="49" charset="-122"/>
              </a:rPr>
              <a:t>。由于</a:t>
            </a:r>
            <a:r>
              <a:rPr lang="en-US" altLang="zh-CN" sz="1800" dirty="0">
                <a:latin typeface="黑体" panose="02010609060101010101" pitchFamily="49" charset="-122"/>
                <a:ea typeface="黑体" panose="02010609060101010101" pitchFamily="49" charset="-122"/>
              </a:rPr>
              <a:t>9&lt;10</a:t>
            </a:r>
            <a:r>
              <a:rPr lang="zh-CN" altLang="en-US" sz="1800" dirty="0">
                <a:latin typeface="黑体" panose="02010609060101010101" pitchFamily="49" charset="-122"/>
                <a:ea typeface="黑体" panose="02010609060101010101" pitchFamily="49" charset="-122"/>
              </a:rPr>
              <a:t>，因此可直接从该文件的</a:t>
            </a:r>
            <a:r>
              <a:rPr lang="en-US" altLang="zh-CN" sz="1800" dirty="0">
                <a:latin typeface="黑体" panose="02010609060101010101" pitchFamily="49" charset="-122"/>
                <a:ea typeface="黑体" panose="02010609060101010101" pitchFamily="49" charset="-122"/>
              </a:rPr>
              <a:t>FCB</a:t>
            </a:r>
            <a:r>
              <a:rPr lang="zh-CN" altLang="en-US" sz="1800" dirty="0">
                <a:latin typeface="黑体" panose="02010609060101010101" pitchFamily="49" charset="-122"/>
                <a:ea typeface="黑体" panose="02010609060101010101" pitchFamily="49" charset="-122"/>
              </a:rPr>
              <a:t>的第</a:t>
            </a:r>
            <a:r>
              <a:rPr lang="en-US" altLang="zh-CN" sz="1800" dirty="0">
                <a:latin typeface="黑体" panose="02010609060101010101" pitchFamily="49" charset="-122"/>
                <a:ea typeface="黑体" panose="02010609060101010101" pitchFamily="49" charset="-122"/>
              </a:rPr>
              <a:t>9</a:t>
            </a:r>
            <a:r>
              <a:rPr lang="zh-CN" altLang="en-US" sz="1800" dirty="0">
                <a:latin typeface="黑体" panose="02010609060101010101" pitchFamily="49" charset="-122"/>
                <a:ea typeface="黑体" panose="02010609060101010101" pitchFamily="49" charset="-122"/>
              </a:rPr>
              <a:t>个地址项处得到物理盘块号，块内偏移为</a:t>
            </a:r>
            <a:r>
              <a:rPr lang="en-US" altLang="zh-CN" sz="1800" dirty="0">
                <a:latin typeface="黑体" panose="02010609060101010101" pitchFamily="49" charset="-122"/>
                <a:ea typeface="黑体" panose="02010609060101010101" pitchFamily="49" charset="-122"/>
              </a:rPr>
              <a:t>392.</a:t>
            </a:r>
          </a:p>
          <a:p>
            <a:pPr marL="0" indent="0" eaLnBrk="1">
              <a:buNone/>
            </a:pP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15000/512,</a:t>
            </a:r>
            <a:r>
              <a:rPr lang="zh-CN" altLang="en-US" sz="1800" dirty="0">
                <a:latin typeface="黑体" panose="02010609060101010101" pitchFamily="49" charset="-122"/>
                <a:ea typeface="黑体" panose="02010609060101010101" pitchFamily="49" charset="-122"/>
              </a:rPr>
              <a:t>商为</a:t>
            </a:r>
            <a:r>
              <a:rPr lang="en-US" altLang="zh-CN" sz="1800" dirty="0">
                <a:latin typeface="黑体" panose="02010609060101010101" pitchFamily="49" charset="-122"/>
                <a:ea typeface="黑体" panose="02010609060101010101" pitchFamily="49" charset="-122"/>
              </a:rPr>
              <a:t>29</a:t>
            </a:r>
            <a:r>
              <a:rPr lang="zh-CN" altLang="en-US" sz="1800" dirty="0">
                <a:latin typeface="黑体" panose="02010609060101010101" pitchFamily="49" charset="-122"/>
                <a:ea typeface="黑体" panose="02010609060101010101" pitchFamily="49" charset="-122"/>
              </a:rPr>
              <a:t>，余数为</a:t>
            </a:r>
            <a:r>
              <a:rPr lang="en-US" altLang="zh-CN" sz="1800" dirty="0">
                <a:latin typeface="黑体" panose="02010609060101010101" pitchFamily="49" charset="-122"/>
                <a:ea typeface="黑体" panose="02010609060101010101" pitchFamily="49" charset="-122"/>
              </a:rPr>
              <a:t>152</a:t>
            </a:r>
            <a:r>
              <a:rPr lang="zh-CN" altLang="en-US" sz="1800" dirty="0">
                <a:latin typeface="黑体" panose="02010609060101010101" pitchFamily="49" charset="-122"/>
                <a:ea typeface="黑体" panose="02010609060101010101" pitchFamily="49" charset="-122"/>
              </a:rPr>
              <a:t>。即对应的逻辑块号为</a:t>
            </a:r>
            <a:r>
              <a:rPr lang="en-US" altLang="zh-CN" sz="1800" dirty="0">
                <a:latin typeface="黑体" panose="02010609060101010101" pitchFamily="49" charset="-122"/>
                <a:ea typeface="黑体" panose="02010609060101010101" pitchFamily="49" charset="-122"/>
              </a:rPr>
              <a:t>29</a:t>
            </a:r>
            <a:r>
              <a:rPr lang="zh-CN" altLang="en-US" sz="1800" dirty="0">
                <a:latin typeface="黑体" panose="02010609060101010101" pitchFamily="49" charset="-122"/>
                <a:ea typeface="黑体" panose="02010609060101010101" pitchFamily="49" charset="-122"/>
              </a:rPr>
              <a:t>，块内位移为</a:t>
            </a:r>
            <a:r>
              <a:rPr lang="en-US" altLang="zh-CN" sz="1800" dirty="0">
                <a:latin typeface="黑体" panose="02010609060101010101" pitchFamily="49" charset="-122"/>
                <a:ea typeface="黑体" panose="02010609060101010101" pitchFamily="49" charset="-122"/>
              </a:rPr>
              <a:t>152</a:t>
            </a:r>
            <a:r>
              <a:rPr lang="zh-CN" altLang="en-US" sz="1800" dirty="0">
                <a:latin typeface="黑体" panose="02010609060101010101" pitchFamily="49" charset="-122"/>
                <a:ea typeface="黑体" panose="02010609060101010101" pitchFamily="49" charset="-122"/>
              </a:rPr>
              <a:t>。由于</a:t>
            </a:r>
            <a:r>
              <a:rPr lang="en-US" altLang="zh-CN" sz="1800" dirty="0">
                <a:latin typeface="黑体" panose="02010609060101010101" pitchFamily="49" charset="-122"/>
                <a:ea typeface="黑体" panose="02010609060101010101" pitchFamily="49" charset="-122"/>
              </a:rPr>
              <a:t>10&lt;29&lt;10+170</a:t>
            </a:r>
            <a:r>
              <a:rPr lang="zh-CN" altLang="en-US" sz="1800" dirty="0">
                <a:latin typeface="黑体" panose="02010609060101010101" pitchFamily="49" charset="-122"/>
                <a:ea typeface="黑体" panose="02010609060101010101" pitchFamily="49" charset="-122"/>
              </a:rPr>
              <a:t>，而</a:t>
            </a:r>
            <a:r>
              <a:rPr lang="en-US" altLang="zh-CN" sz="1800" dirty="0">
                <a:latin typeface="黑体" panose="02010609060101010101" pitchFamily="49" charset="-122"/>
                <a:ea typeface="黑体" panose="02010609060101010101" pitchFamily="49" charset="-122"/>
              </a:rPr>
              <a:t>29-10=19</a:t>
            </a:r>
            <a:r>
              <a:rPr lang="zh-CN" altLang="en-US" sz="1800" dirty="0">
                <a:latin typeface="黑体" panose="02010609060101010101" pitchFamily="49" charset="-122"/>
                <a:ea typeface="黑体" panose="02010609060101010101" pitchFamily="49" charset="-122"/>
              </a:rPr>
              <a:t>，因此可从</a:t>
            </a:r>
            <a:r>
              <a:rPr lang="en-US" altLang="zh-CN" sz="1800" dirty="0">
                <a:latin typeface="黑体" panose="02010609060101010101" pitchFamily="49" charset="-122"/>
                <a:ea typeface="黑体" panose="02010609060101010101" pitchFamily="49" charset="-122"/>
              </a:rPr>
              <a:t>FCB</a:t>
            </a:r>
            <a:r>
              <a:rPr lang="zh-CN" altLang="en-US" sz="1800" dirty="0">
                <a:latin typeface="黑体" panose="02010609060101010101" pitchFamily="49" charset="-122"/>
                <a:ea typeface="黑体" panose="02010609060101010101" pitchFamily="49" charset="-122"/>
              </a:rPr>
              <a:t>里第</a:t>
            </a:r>
            <a:r>
              <a:rPr lang="en-US" altLang="zh-CN" sz="1800" dirty="0">
                <a:latin typeface="黑体" panose="02010609060101010101" pitchFamily="49" charset="-122"/>
                <a:ea typeface="黑体" panose="02010609060101010101" pitchFamily="49" charset="-122"/>
              </a:rPr>
              <a:t>10</a:t>
            </a:r>
            <a:r>
              <a:rPr lang="zh-CN" altLang="en-US" sz="1800" dirty="0">
                <a:latin typeface="黑体" panose="02010609060101010101" pitchFamily="49" charset="-122"/>
                <a:ea typeface="黑体" panose="02010609060101010101" pitchFamily="49" charset="-122"/>
              </a:rPr>
              <a:t>个地址项得到一次间接地址块的地址，并从一次间接地址块的第</a:t>
            </a:r>
            <a:r>
              <a:rPr lang="en-US" altLang="zh-CN" sz="1800" dirty="0">
                <a:latin typeface="黑体" panose="02010609060101010101" pitchFamily="49" charset="-122"/>
                <a:ea typeface="黑体" panose="02010609060101010101" pitchFamily="49" charset="-122"/>
              </a:rPr>
              <a:t>19</a:t>
            </a:r>
            <a:r>
              <a:rPr lang="zh-CN" altLang="en-US" sz="1800" dirty="0">
                <a:latin typeface="黑体" panose="02010609060101010101" pitchFamily="49" charset="-122"/>
                <a:ea typeface="黑体" panose="02010609060101010101" pitchFamily="49" charset="-122"/>
              </a:rPr>
              <a:t>项中获得对应的物理盘块号，块内位移为</a:t>
            </a:r>
            <a:r>
              <a:rPr lang="en-US" altLang="zh-CN" sz="1800" dirty="0">
                <a:latin typeface="黑体" panose="02010609060101010101" pitchFamily="49" charset="-122"/>
                <a:ea typeface="黑体" panose="02010609060101010101" pitchFamily="49" charset="-122"/>
              </a:rPr>
              <a:t>152</a:t>
            </a:r>
            <a:r>
              <a:rPr lang="zh-CN" altLang="en-US" sz="1800" dirty="0">
                <a:latin typeface="黑体" panose="02010609060101010101" pitchFamily="49" charset="-122"/>
                <a:ea typeface="黑体" panose="02010609060101010101" pitchFamily="49" charset="-122"/>
              </a:rPr>
              <a:t>。</a:t>
            </a:r>
            <a:endParaRPr lang="en-US" altLang="zh-CN" sz="1800" dirty="0">
              <a:latin typeface="黑体" panose="02010609060101010101" pitchFamily="49" charset="-122"/>
              <a:ea typeface="黑体" panose="02010609060101010101" pitchFamily="49" charset="-122"/>
            </a:endParaRPr>
          </a:p>
          <a:p>
            <a:pPr marL="0" indent="0" eaLnBrk="1">
              <a:buNone/>
            </a:pP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150000/512</a:t>
            </a:r>
            <a:r>
              <a:rPr lang="zh-CN" altLang="en-US" sz="1800" dirty="0">
                <a:latin typeface="黑体" panose="02010609060101010101" pitchFamily="49" charset="-122"/>
                <a:ea typeface="黑体" panose="02010609060101010101" pitchFamily="49" charset="-122"/>
              </a:rPr>
              <a:t>，商为</a:t>
            </a:r>
            <a:r>
              <a:rPr lang="en-US" altLang="zh-CN" sz="1800" dirty="0">
                <a:latin typeface="黑体" panose="02010609060101010101" pitchFamily="49" charset="-122"/>
                <a:ea typeface="黑体" panose="02010609060101010101" pitchFamily="49" charset="-122"/>
              </a:rPr>
              <a:t>192</a:t>
            </a:r>
            <a:r>
              <a:rPr lang="zh-CN" altLang="en-US" sz="1800" dirty="0">
                <a:latin typeface="黑体" panose="02010609060101010101" pitchFamily="49" charset="-122"/>
                <a:ea typeface="黑体" panose="02010609060101010101" pitchFamily="49" charset="-122"/>
              </a:rPr>
              <a:t>，余数为</a:t>
            </a:r>
            <a:r>
              <a:rPr lang="en-US" altLang="zh-CN" sz="1800" dirty="0">
                <a:latin typeface="黑体" panose="02010609060101010101" pitchFamily="49" charset="-122"/>
                <a:ea typeface="黑体" panose="02010609060101010101" pitchFamily="49" charset="-122"/>
              </a:rPr>
              <a:t>496</a:t>
            </a:r>
            <a:r>
              <a:rPr lang="zh-CN" altLang="en-US" sz="1800" dirty="0">
                <a:latin typeface="黑体" panose="02010609060101010101" pitchFamily="49" charset="-122"/>
                <a:ea typeface="黑体" panose="02010609060101010101" pitchFamily="49" charset="-122"/>
              </a:rPr>
              <a:t>。即对应的逻辑块号为</a:t>
            </a:r>
            <a:r>
              <a:rPr lang="en-US" altLang="zh-CN" sz="1800" dirty="0">
                <a:latin typeface="黑体" panose="02010609060101010101" pitchFamily="49" charset="-122"/>
                <a:ea typeface="黑体" panose="02010609060101010101" pitchFamily="49" charset="-122"/>
              </a:rPr>
              <a:t>292</a:t>
            </a:r>
            <a:r>
              <a:rPr lang="zh-CN" altLang="en-US" sz="1800" dirty="0">
                <a:latin typeface="黑体" panose="02010609060101010101" pitchFamily="49" charset="-122"/>
                <a:ea typeface="黑体" panose="02010609060101010101" pitchFamily="49" charset="-122"/>
              </a:rPr>
              <a:t>，块内位移为</a:t>
            </a:r>
            <a:r>
              <a:rPr lang="en-US" altLang="zh-CN" sz="1800" dirty="0">
                <a:latin typeface="黑体" panose="02010609060101010101" pitchFamily="49" charset="-122"/>
                <a:ea typeface="黑体" panose="02010609060101010101" pitchFamily="49" charset="-122"/>
              </a:rPr>
              <a:t>496</a:t>
            </a:r>
            <a:r>
              <a:rPr lang="zh-CN" altLang="en-US" sz="1800" dirty="0">
                <a:latin typeface="黑体" panose="02010609060101010101" pitchFamily="49" charset="-122"/>
                <a:ea typeface="黑体" panose="02010609060101010101" pitchFamily="49" charset="-122"/>
              </a:rPr>
              <a:t>。由于</a:t>
            </a:r>
            <a:r>
              <a:rPr lang="en-US" altLang="zh-CN" sz="1800" dirty="0">
                <a:latin typeface="黑体" panose="02010609060101010101" pitchFamily="49" charset="-122"/>
                <a:ea typeface="黑体" panose="02010609060101010101" pitchFamily="49" charset="-122"/>
              </a:rPr>
              <a:t>10+170&lt;192&lt;10+170+170</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170</a:t>
            </a:r>
            <a:r>
              <a:rPr lang="zh-CN" altLang="en-US" sz="1800" dirty="0">
                <a:latin typeface="黑体" panose="02010609060101010101" pitchFamily="49" charset="-122"/>
                <a:ea typeface="黑体" panose="02010609060101010101" pitchFamily="49" charset="-122"/>
              </a:rPr>
              <a:t>，而</a:t>
            </a:r>
            <a:r>
              <a:rPr lang="en-US" altLang="zh-CN" sz="1800" dirty="0">
                <a:latin typeface="黑体" panose="02010609060101010101" pitchFamily="49" charset="-122"/>
                <a:ea typeface="黑体" panose="02010609060101010101" pitchFamily="49" charset="-122"/>
              </a:rPr>
              <a:t>292-(10+170)=</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112</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112/170</a:t>
            </a:r>
            <a:r>
              <a:rPr lang="zh-CN" altLang="en-US" sz="1800" dirty="0">
                <a:latin typeface="黑体" panose="02010609060101010101" pitchFamily="49" charset="-122"/>
                <a:ea typeface="黑体" panose="02010609060101010101" pitchFamily="49" charset="-122"/>
              </a:rPr>
              <a:t>得到商为</a:t>
            </a:r>
            <a:r>
              <a:rPr lang="en-US" altLang="zh-CN" sz="1800" dirty="0">
                <a:latin typeface="黑体" panose="02010609060101010101" pitchFamily="49" charset="-122"/>
                <a:ea typeface="黑体" panose="02010609060101010101" pitchFamily="49" charset="-122"/>
              </a:rPr>
              <a:t>0,</a:t>
            </a:r>
            <a:r>
              <a:rPr lang="zh-CN" altLang="en-US" sz="1800" dirty="0">
                <a:latin typeface="黑体" panose="02010609060101010101" pitchFamily="49" charset="-122"/>
                <a:ea typeface="黑体" panose="02010609060101010101" pitchFamily="49" charset="-122"/>
              </a:rPr>
              <a:t>余数为</a:t>
            </a:r>
            <a:r>
              <a:rPr lang="en-US" altLang="zh-CN" sz="1800" dirty="0">
                <a:latin typeface="黑体" panose="02010609060101010101" pitchFamily="49" charset="-122"/>
                <a:ea typeface="黑体" panose="02010609060101010101" pitchFamily="49" charset="-122"/>
              </a:rPr>
              <a:t>112</a:t>
            </a:r>
            <a:r>
              <a:rPr lang="zh-CN" altLang="en-US" sz="1800" dirty="0">
                <a:latin typeface="黑体" panose="02010609060101010101" pitchFamily="49" charset="-122"/>
                <a:ea typeface="黑体" panose="02010609060101010101" pitchFamily="49" charset="-122"/>
              </a:rPr>
              <a:t>，因此可从</a:t>
            </a:r>
            <a:r>
              <a:rPr lang="en-US" altLang="zh-CN" sz="1800" dirty="0">
                <a:latin typeface="黑体" panose="02010609060101010101" pitchFamily="49" charset="-122"/>
                <a:ea typeface="黑体" panose="02010609060101010101" pitchFamily="49" charset="-122"/>
              </a:rPr>
              <a:t>FCB</a:t>
            </a:r>
            <a:r>
              <a:rPr lang="zh-CN" altLang="en-US" sz="1800" dirty="0">
                <a:latin typeface="黑体" panose="02010609060101010101" pitchFamily="49" charset="-122"/>
                <a:ea typeface="黑体" panose="02010609060101010101" pitchFamily="49" charset="-122"/>
              </a:rPr>
              <a:t>第</a:t>
            </a:r>
            <a:r>
              <a:rPr lang="en-US" altLang="zh-CN" sz="1800" dirty="0">
                <a:latin typeface="黑体" panose="02010609060101010101" pitchFamily="49" charset="-122"/>
                <a:ea typeface="黑体" panose="02010609060101010101" pitchFamily="49" charset="-122"/>
              </a:rPr>
              <a:t>11</a:t>
            </a:r>
            <a:r>
              <a:rPr lang="zh-CN" altLang="en-US" sz="1800" dirty="0">
                <a:latin typeface="黑体" panose="02010609060101010101" pitchFamily="49" charset="-122"/>
                <a:ea typeface="黑体" panose="02010609060101010101" pitchFamily="49" charset="-122"/>
              </a:rPr>
              <a:t>个地址项得到二次间接地址块的地址，并从二次间接地址块的第</a:t>
            </a:r>
            <a:r>
              <a:rPr lang="en-US" altLang="zh-CN" sz="1800" dirty="0">
                <a:latin typeface="黑体" panose="02010609060101010101" pitchFamily="49" charset="-122"/>
                <a:ea typeface="黑体" panose="02010609060101010101" pitchFamily="49" charset="-122"/>
              </a:rPr>
              <a:t>0</a:t>
            </a:r>
            <a:r>
              <a:rPr lang="zh-CN" altLang="en-US" sz="1800" dirty="0">
                <a:latin typeface="黑体" panose="02010609060101010101" pitchFamily="49" charset="-122"/>
                <a:ea typeface="黑体" panose="02010609060101010101" pitchFamily="49" charset="-122"/>
              </a:rPr>
              <a:t>项中获得一个一次间接地址块的地址，再从该一次间接地址块的第</a:t>
            </a:r>
            <a:r>
              <a:rPr lang="en-US" altLang="zh-CN" sz="1800" dirty="0">
                <a:latin typeface="黑体" panose="02010609060101010101" pitchFamily="49" charset="-122"/>
                <a:ea typeface="黑体" panose="02010609060101010101" pitchFamily="49" charset="-122"/>
              </a:rPr>
              <a:t>112</a:t>
            </a:r>
            <a:r>
              <a:rPr lang="zh-CN" altLang="en-US" sz="1800" dirty="0">
                <a:latin typeface="黑体" panose="02010609060101010101" pitchFamily="49" charset="-122"/>
                <a:ea typeface="黑体" panose="02010609060101010101" pitchFamily="49" charset="-122"/>
              </a:rPr>
              <a:t>项中获得对应的盘块号，块内位移为</a:t>
            </a:r>
            <a:r>
              <a:rPr lang="en-US" altLang="zh-CN" sz="1800" dirty="0">
                <a:latin typeface="黑体" panose="02010609060101010101" pitchFamily="49" charset="-122"/>
                <a:ea typeface="黑体" panose="02010609060101010101" pitchFamily="49" charset="-122"/>
              </a:rPr>
              <a:t>496.</a:t>
            </a:r>
          </a:p>
        </p:txBody>
      </p:sp>
    </p:spTree>
    <p:extLst>
      <p:ext uri="{BB962C8B-B14F-4D97-AF65-F5344CB8AC3E}">
        <p14:creationId xmlns:p14="http://schemas.microsoft.com/office/powerpoint/2010/main" val="332970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23555" name="Rectangle 1027">
            <a:extLst>
              <a:ext uri="{FF2B5EF4-FFF2-40B4-BE49-F238E27FC236}">
                <a16:creationId xmlns:a16="http://schemas.microsoft.com/office/drawing/2014/main" id="{46CBBA81-4CA4-E74C-9EB7-61F77DE59476}"/>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13.</a:t>
            </a:r>
            <a:r>
              <a:rPr lang="zh-CN" altLang="en-US" sz="2200" dirty="0">
                <a:latin typeface="黑体" panose="02010609060101010101" pitchFamily="49" charset="-122"/>
                <a:ea typeface="黑体" panose="02010609060101010101" pitchFamily="49" charset="-122"/>
              </a:rPr>
              <a:t> 存放在某个磁盘上的文件系统采用混合索引分配方式，其</a:t>
            </a:r>
            <a:r>
              <a:rPr lang="en-US" altLang="zh-CN" sz="2200" dirty="0">
                <a:latin typeface="黑体" panose="02010609060101010101" pitchFamily="49" charset="-122"/>
                <a:ea typeface="黑体" panose="02010609060101010101" pitchFamily="49" charset="-122"/>
              </a:rPr>
              <a:t>FCB</a:t>
            </a:r>
            <a:r>
              <a:rPr lang="zh-CN" altLang="en-US" sz="2200" dirty="0">
                <a:latin typeface="黑体" panose="02010609060101010101" pitchFamily="49" charset="-122"/>
                <a:ea typeface="黑体" panose="02010609060101010101" pitchFamily="49" charset="-122"/>
              </a:rPr>
              <a:t>中共有</a:t>
            </a:r>
            <a:r>
              <a:rPr lang="en-US" altLang="zh-CN" sz="2200" dirty="0">
                <a:latin typeface="黑体" panose="02010609060101010101" pitchFamily="49" charset="-122"/>
                <a:ea typeface="黑体" panose="02010609060101010101" pitchFamily="49" charset="-122"/>
              </a:rPr>
              <a:t>13</a:t>
            </a:r>
            <a:r>
              <a:rPr lang="zh-CN" altLang="en-US" sz="2200" dirty="0">
                <a:latin typeface="黑体" panose="02010609060101010101" pitchFamily="49" charset="-122"/>
                <a:ea typeface="黑体" panose="02010609060101010101" pitchFamily="49" charset="-122"/>
              </a:rPr>
              <a:t>个地址项，第</a:t>
            </a:r>
            <a:r>
              <a:rPr lang="en-US" altLang="zh-CN" sz="2200" dirty="0">
                <a:latin typeface="黑体" panose="02010609060101010101" pitchFamily="49" charset="-122"/>
                <a:ea typeface="黑体" panose="02010609060101010101" pitchFamily="49" charset="-122"/>
              </a:rPr>
              <a:t>0~9</a:t>
            </a:r>
            <a:r>
              <a:rPr lang="zh-CN" altLang="en-US" sz="2200" dirty="0">
                <a:latin typeface="黑体" panose="02010609060101010101" pitchFamily="49" charset="-122"/>
                <a:ea typeface="黑体" panose="02010609060101010101" pitchFamily="49" charset="-122"/>
              </a:rPr>
              <a:t>个地址项为直接地址，第</a:t>
            </a:r>
            <a:r>
              <a:rPr lang="en-US" altLang="zh-CN" sz="2200" dirty="0">
                <a:latin typeface="黑体" panose="02010609060101010101" pitchFamily="49" charset="-122"/>
                <a:ea typeface="黑体" panose="02010609060101010101" pitchFamily="49" charset="-122"/>
              </a:rPr>
              <a:t>10</a:t>
            </a:r>
            <a:r>
              <a:rPr lang="zh-CN" altLang="en-US" sz="2200" dirty="0">
                <a:latin typeface="黑体" panose="02010609060101010101" pitchFamily="49" charset="-122"/>
                <a:ea typeface="黑体" panose="02010609060101010101" pitchFamily="49" charset="-122"/>
              </a:rPr>
              <a:t>个地址项为一次间接地址，第</a:t>
            </a:r>
            <a:r>
              <a:rPr lang="en-US" altLang="zh-CN" sz="2200" dirty="0">
                <a:latin typeface="黑体" panose="02010609060101010101" pitchFamily="49" charset="-122"/>
                <a:ea typeface="黑体" panose="02010609060101010101" pitchFamily="49" charset="-122"/>
              </a:rPr>
              <a:t>11</a:t>
            </a:r>
            <a:r>
              <a:rPr lang="zh-CN" altLang="en-US" sz="2200" dirty="0">
                <a:latin typeface="黑体" panose="02010609060101010101" pitchFamily="49" charset="-122"/>
                <a:ea typeface="黑体" panose="02010609060101010101" pitchFamily="49" charset="-122"/>
              </a:rPr>
              <a:t>个地址项为二次间接地址，第</a:t>
            </a:r>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个地址项为三次间接地址。假设每个盘块的大小为</a:t>
            </a:r>
            <a:r>
              <a:rPr lang="en-US" altLang="zh-CN" sz="2200" dirty="0">
                <a:latin typeface="黑体" panose="02010609060101010101" pitchFamily="49" charset="-122"/>
                <a:ea typeface="黑体" panose="02010609060101010101" pitchFamily="49" charset="-122"/>
              </a:rPr>
              <a:t>512B</a:t>
            </a:r>
            <a:r>
              <a:rPr lang="zh-CN" altLang="en-US" sz="2200" dirty="0">
                <a:latin typeface="黑体" panose="02010609060101010101" pitchFamily="49" charset="-122"/>
                <a:ea typeface="黑体" panose="02010609060101010101" pitchFamily="49" charset="-122"/>
              </a:rPr>
              <a:t>，若盘块号需要占</a:t>
            </a:r>
            <a:r>
              <a:rPr lang="en-US" altLang="zh-CN" sz="2200" dirty="0">
                <a:latin typeface="黑体" panose="02010609060101010101" pitchFamily="49" charset="-122"/>
                <a:ea typeface="黑体" panose="02010609060101010101" pitchFamily="49" charset="-122"/>
              </a:rPr>
              <a:t>3B</a:t>
            </a:r>
            <a:r>
              <a:rPr lang="zh-CN" altLang="en-US" sz="2200" dirty="0">
                <a:latin typeface="黑体" panose="02010609060101010101" pitchFamily="49" charset="-122"/>
                <a:ea typeface="黑体" panose="02010609060101010101" pitchFamily="49" charset="-122"/>
              </a:rPr>
              <a:t>，而每个盘块最多存放</a:t>
            </a:r>
            <a:r>
              <a:rPr lang="en-US" altLang="zh-CN" sz="2200" dirty="0">
                <a:latin typeface="黑体" panose="02010609060101010101" pitchFamily="49" charset="-122"/>
                <a:ea typeface="黑体" panose="02010609060101010101" pitchFamily="49" charset="-122"/>
              </a:rPr>
              <a:t>170</a:t>
            </a:r>
            <a:r>
              <a:rPr lang="zh-CN" altLang="en-US" sz="2200" dirty="0">
                <a:latin typeface="黑体" panose="02010609060101010101" pitchFamily="49" charset="-122"/>
                <a:ea typeface="黑体" panose="02010609060101010101" pitchFamily="49" charset="-122"/>
              </a:rPr>
              <a:t>个盘块地址，则：</a:t>
            </a:r>
            <a:endParaRPr lang="en-US" altLang="zh-CN" sz="2200" dirty="0">
              <a:latin typeface="黑体" panose="02010609060101010101" pitchFamily="49" charset="-122"/>
              <a:ea typeface="黑体" panose="02010609060101010101" pitchFamily="49" charset="-122"/>
            </a:endParaRPr>
          </a:p>
          <a:p>
            <a:pPr marL="0" indent="0">
              <a:buNone/>
            </a:pP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3</a:t>
            </a:r>
            <a:r>
              <a:rPr lang="zh-CN" altLang="en-US" sz="2200" dirty="0">
                <a:latin typeface="黑体" panose="02010609060101010101" pitchFamily="49" charset="-122"/>
                <a:ea typeface="黑体" panose="02010609060101010101" pitchFamily="49" charset="-122"/>
              </a:rPr>
              <a:t>）假设某个文件的</a:t>
            </a:r>
            <a:r>
              <a:rPr lang="en-US" altLang="zh-CN" sz="2200" dirty="0">
                <a:latin typeface="黑体" panose="02010609060101010101" pitchFamily="49" charset="-122"/>
                <a:ea typeface="黑体" panose="02010609060101010101" pitchFamily="49" charset="-122"/>
              </a:rPr>
              <a:t>FCB</a:t>
            </a:r>
            <a:r>
              <a:rPr lang="zh-CN" altLang="en-US" sz="2200" dirty="0">
                <a:latin typeface="黑体" panose="02010609060101010101" pitchFamily="49" charset="-122"/>
                <a:ea typeface="黑体" panose="02010609060101010101" pitchFamily="49" charset="-122"/>
              </a:rPr>
              <a:t>已在内存，但其他信息均在外存，为了访问该文件中某个位置的内容，最少需要几次访问磁盘？最多需要几次访问磁盘？</a:t>
            </a:r>
            <a:endParaRPr lang="en-US" altLang="zh-CN" sz="2200" dirty="0">
              <a:latin typeface="黑体" panose="02010609060101010101" pitchFamily="49" charset="-122"/>
              <a:ea typeface="黑体" panose="02010609060101010101" pitchFamily="49" charset="-122"/>
            </a:endParaRPr>
          </a:p>
        </p:txBody>
      </p:sp>
      <p:sp>
        <p:nvSpPr>
          <p:cNvPr id="5" name="内容占位符 2">
            <a:extLst>
              <a:ext uri="{FF2B5EF4-FFF2-40B4-BE49-F238E27FC236}">
                <a16:creationId xmlns:a16="http://schemas.microsoft.com/office/drawing/2014/main" id="{19483196-2914-0D47-9B59-00763DE71096}"/>
              </a:ext>
            </a:extLst>
          </p:cNvPr>
          <p:cNvSpPr txBox="1">
            <a:spLocks noChangeArrowheads="1"/>
          </p:cNvSpPr>
          <p:nvPr/>
        </p:nvSpPr>
        <p:spPr bwMode="auto">
          <a:xfrm>
            <a:off x="457200" y="3999706"/>
            <a:ext cx="8229600"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13</a:t>
            </a:r>
            <a:r>
              <a:rPr lang="zh-CN" altLang="en-US" sz="2000" dirty="0">
                <a:latin typeface="黑体" panose="02010609060101010101" pitchFamily="49" charset="-122"/>
                <a:ea typeface="黑体" panose="02010609060101010101" pitchFamily="49" charset="-122"/>
              </a:rPr>
              <a:t>题解析：</a:t>
            </a:r>
            <a:endParaRPr lang="en-US" altLang="zh-CN" sz="2000" dirty="0">
              <a:latin typeface="黑体" panose="02010609060101010101" pitchFamily="49" charset="-122"/>
              <a:ea typeface="黑体" panose="02010609060101010101" pitchFamily="49" charset="-122"/>
            </a:endParaRPr>
          </a:p>
          <a:p>
            <a:pPr marL="0" indent="0" eaLnBrk="1">
              <a:buNone/>
            </a:pPr>
            <a:r>
              <a:rPr lang="zh-CN" altLang="en-US" sz="2000" dirty="0">
                <a:latin typeface="黑体" panose="02010609060101010101" pitchFamily="49" charset="-122"/>
                <a:ea typeface="黑体" panose="02010609060101010101" pitchFamily="49" charset="-122"/>
              </a:rPr>
              <a:t>最少需要</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次。即可通过在内存的</a:t>
            </a:r>
            <a:r>
              <a:rPr lang="en-US" altLang="zh-CN" sz="2000" dirty="0">
                <a:latin typeface="黑体" panose="02010609060101010101" pitchFamily="49" charset="-122"/>
                <a:ea typeface="黑体" panose="02010609060101010101" pitchFamily="49" charset="-122"/>
              </a:rPr>
              <a:t>FCB</a:t>
            </a:r>
            <a:r>
              <a:rPr lang="zh-CN" altLang="en-US" sz="2000" dirty="0">
                <a:latin typeface="黑体" panose="02010609060101010101" pitchFamily="49" charset="-122"/>
                <a:ea typeface="黑体" panose="02010609060101010101" pitchFamily="49" charset="-122"/>
              </a:rPr>
              <a:t>得到直接地址，通过直接地址进行访盘。</a:t>
            </a:r>
            <a:endParaRPr lang="en-US" altLang="zh-CN" sz="2000" dirty="0">
              <a:latin typeface="黑体" panose="02010609060101010101" pitchFamily="49" charset="-122"/>
              <a:ea typeface="黑体" panose="02010609060101010101" pitchFamily="49" charset="-122"/>
            </a:endParaRPr>
          </a:p>
          <a:p>
            <a:pPr marL="0" indent="0" eaLnBrk="1">
              <a:buNone/>
            </a:pPr>
            <a:r>
              <a:rPr lang="zh-CN" altLang="en-US" sz="2000" dirty="0">
                <a:latin typeface="黑体" panose="02010609060101010101" pitchFamily="49" charset="-122"/>
                <a:ea typeface="黑体" panose="02010609060101010101" pitchFamily="49" charset="-122"/>
              </a:rPr>
              <a:t>最多需要</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次。分别为访问三次间接地址、二次间接地址、一次间接地址及读文件盘块。</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4166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7171" name="Rectangle 1027">
            <a:extLst>
              <a:ext uri="{FF2B5EF4-FFF2-40B4-BE49-F238E27FC236}">
                <a16:creationId xmlns:a16="http://schemas.microsoft.com/office/drawing/2014/main" id="{FBB0C1A4-E44F-D44E-A45C-2B73EC2EBC71}"/>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磁盘调度算法中，（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）算法可能会随时改变移动臂的运动方向。</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电梯调度</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最短寻道时间优先</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扫描</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单向扫描</a:t>
            </a:r>
            <a:endParaRPr lang="en-US" altLang="zh-CN"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066D2329-B0FF-1F4A-B6DC-D663BBAFC790}"/>
              </a:ext>
            </a:extLst>
          </p:cNvPr>
          <p:cNvSpPr txBox="1">
            <a:spLocks noChangeArrowheads="1"/>
          </p:cNvSpPr>
          <p:nvPr/>
        </p:nvSpPr>
        <p:spPr bwMode="auto">
          <a:xfrm>
            <a:off x="3695700" y="10064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B</a:t>
            </a:r>
            <a:endParaRPr kumimoji="0" lang="zh-CN" altLang="en-US">
              <a:solidFill>
                <a:srgbClr val="FF0000"/>
              </a:solidFill>
              <a:latin typeface="Verdana" panose="020B0604030504040204" pitchFamily="34" charset="0"/>
            </a:endParaRPr>
          </a:p>
        </p:txBody>
      </p:sp>
    </p:spTree>
    <p:extLst>
      <p:ext uri="{BB962C8B-B14F-4D97-AF65-F5344CB8AC3E}">
        <p14:creationId xmlns:p14="http://schemas.microsoft.com/office/powerpoint/2010/main" val="890393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15363" name="Rectangle 1027">
            <a:extLst>
              <a:ext uri="{FF2B5EF4-FFF2-40B4-BE49-F238E27FC236}">
                <a16:creationId xmlns:a16="http://schemas.microsoft.com/office/drawing/2014/main" id="{F4E90C51-96BF-8748-8B3B-FF2B2E9A1B28}"/>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下列算法中，用于磁盘调度的是（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时间片轮转法</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B.LRU</a:t>
            </a:r>
            <a:r>
              <a:rPr lang="zh-CN" altLang="en-US" sz="1800" dirty="0">
                <a:latin typeface="黑体" panose="02010609060101010101" pitchFamily="49" charset="-122"/>
                <a:ea typeface="黑体" panose="02010609060101010101" pitchFamily="49" charset="-122"/>
              </a:rPr>
              <a:t>算法</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最短寻道时间优先算法</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高优先级算法</a:t>
            </a:r>
            <a:endParaRPr lang="en-US" altLang="zh-CN"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78EF9F3F-0AFC-8547-B363-0C69EB45AA40}"/>
              </a:ext>
            </a:extLst>
          </p:cNvPr>
          <p:cNvSpPr txBox="1">
            <a:spLocks noChangeArrowheads="1"/>
          </p:cNvSpPr>
          <p:nvPr/>
        </p:nvSpPr>
        <p:spPr bwMode="auto">
          <a:xfrm>
            <a:off x="5335588" y="10064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C</a:t>
            </a:r>
            <a:endParaRPr kumimoji="0" lang="zh-CN" altLang="en-US">
              <a:solidFill>
                <a:srgbClr val="FF0000"/>
              </a:solidFill>
              <a:latin typeface="Verdana" panose="020B0604030504040204" pitchFamily="34" charset="0"/>
            </a:endParaRPr>
          </a:p>
        </p:txBody>
      </p:sp>
    </p:spTree>
    <p:extLst>
      <p:ext uri="{BB962C8B-B14F-4D97-AF65-F5344CB8AC3E}">
        <p14:creationId xmlns:p14="http://schemas.microsoft.com/office/powerpoint/2010/main" val="2360611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13315" name="Rectangle 1027">
            <a:extLst>
              <a:ext uri="{FF2B5EF4-FFF2-40B4-BE49-F238E27FC236}">
                <a16:creationId xmlns:a16="http://schemas.microsoft.com/office/drawing/2014/main" id="{8919DE0A-360C-344A-8E30-1DEBB246881F}"/>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3.</a:t>
            </a:r>
            <a:r>
              <a:rPr lang="zh-CN" altLang="en-US" sz="2200" dirty="0">
                <a:latin typeface="黑体" panose="02010609060101010101" pitchFamily="49" charset="-122"/>
                <a:ea typeface="黑体" panose="02010609060101010101" pitchFamily="49" charset="-122"/>
              </a:rPr>
              <a:t>一个磁盘的转速是</a:t>
            </a:r>
            <a:r>
              <a:rPr lang="en-US" altLang="zh-CN" sz="2200" dirty="0">
                <a:latin typeface="黑体" panose="02010609060101010101" pitchFamily="49" charset="-122"/>
                <a:ea typeface="黑体" panose="02010609060101010101" pitchFamily="49" charset="-122"/>
              </a:rPr>
              <a:t>7200 r/min,</a:t>
            </a:r>
            <a:r>
              <a:rPr lang="zh-CN" altLang="en-US" sz="2200" dirty="0">
                <a:latin typeface="黑体" panose="02010609060101010101" pitchFamily="49" charset="-122"/>
                <a:ea typeface="黑体" panose="02010609060101010101" pitchFamily="49" charset="-122"/>
              </a:rPr>
              <a:t>每个磁道有</a:t>
            </a:r>
            <a:r>
              <a:rPr lang="en-US" altLang="zh-CN" sz="2200" dirty="0">
                <a:latin typeface="黑体" panose="02010609060101010101" pitchFamily="49" charset="-122"/>
                <a:ea typeface="黑体" panose="02010609060101010101" pitchFamily="49" charset="-122"/>
              </a:rPr>
              <a:t>160</a:t>
            </a:r>
            <a:r>
              <a:rPr lang="zh-CN" altLang="en-US" sz="2200" dirty="0">
                <a:latin typeface="黑体" panose="02010609060101010101" pitchFamily="49" charset="-122"/>
                <a:ea typeface="黑体" panose="02010609060101010101" pitchFamily="49" charset="-122"/>
              </a:rPr>
              <a:t>个扇区，每个扇区为</a:t>
            </a:r>
            <a:r>
              <a:rPr lang="en-US" altLang="zh-CN" sz="2200" dirty="0">
                <a:latin typeface="黑体" panose="02010609060101010101" pitchFamily="49" charset="-122"/>
                <a:ea typeface="黑体" panose="02010609060101010101" pitchFamily="49" charset="-122"/>
              </a:rPr>
              <a:t>512B</a:t>
            </a:r>
            <a:r>
              <a:rPr lang="zh-CN" altLang="en-US" sz="2200" dirty="0">
                <a:latin typeface="黑体" panose="02010609060101010101" pitchFamily="49" charset="-122"/>
                <a:ea typeface="黑体" panose="02010609060101010101" pitchFamily="49" charset="-122"/>
              </a:rPr>
              <a:t>，那么理想情况下，其数据传输率为（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A.7200X160 KB/s</a:t>
            </a:r>
          </a:p>
          <a:p>
            <a:pPr lvl="1"/>
            <a:r>
              <a:rPr lang="en-US" altLang="zh-CN" sz="1800" dirty="0">
                <a:latin typeface="黑体" panose="02010609060101010101" pitchFamily="49" charset="-122"/>
                <a:ea typeface="黑体" panose="02010609060101010101" pitchFamily="49" charset="-122"/>
              </a:rPr>
              <a:t>B.7200 KB/s</a:t>
            </a:r>
          </a:p>
          <a:p>
            <a:pPr lvl="1"/>
            <a:r>
              <a:rPr lang="en-US" altLang="zh-CN" sz="1800" dirty="0">
                <a:latin typeface="黑体" panose="02010609060101010101" pitchFamily="49" charset="-122"/>
                <a:ea typeface="黑体" panose="02010609060101010101" pitchFamily="49" charset="-122"/>
              </a:rPr>
              <a:t>C.9600 KB/s</a:t>
            </a:r>
          </a:p>
          <a:p>
            <a:pPr lvl="1"/>
            <a:r>
              <a:rPr lang="en-US" altLang="zh-CN" sz="1800" dirty="0">
                <a:latin typeface="黑体" panose="02010609060101010101" pitchFamily="49" charset="-122"/>
                <a:ea typeface="黑体" panose="02010609060101010101" pitchFamily="49" charset="-122"/>
              </a:rPr>
              <a:t>D.19200 KB/s</a:t>
            </a:r>
          </a:p>
        </p:txBody>
      </p:sp>
      <p:sp>
        <p:nvSpPr>
          <p:cNvPr id="4" name="文本框 3">
            <a:extLst>
              <a:ext uri="{FF2B5EF4-FFF2-40B4-BE49-F238E27FC236}">
                <a16:creationId xmlns:a16="http://schemas.microsoft.com/office/drawing/2014/main" id="{A47D96FF-B898-064A-B4DF-F97ED5D0BDE4}"/>
              </a:ext>
            </a:extLst>
          </p:cNvPr>
          <p:cNvSpPr txBox="1">
            <a:spLocks noChangeArrowheads="1"/>
          </p:cNvSpPr>
          <p:nvPr/>
        </p:nvSpPr>
        <p:spPr bwMode="auto">
          <a:xfrm>
            <a:off x="6467475" y="13366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C</a:t>
            </a:r>
            <a:endParaRPr kumimoji="0" lang="zh-CN" altLang="en-US">
              <a:solidFill>
                <a:srgbClr val="FF0000"/>
              </a:solidFill>
              <a:latin typeface="Verdana" panose="020B0604030504040204" pitchFamily="34" charset="0"/>
            </a:endParaRPr>
          </a:p>
        </p:txBody>
      </p:sp>
    </p:spTree>
    <p:extLst>
      <p:ext uri="{BB962C8B-B14F-4D97-AF65-F5344CB8AC3E}">
        <p14:creationId xmlns:p14="http://schemas.microsoft.com/office/powerpoint/2010/main" val="3829449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17411" name="Rectangle 1027">
            <a:extLst>
              <a:ext uri="{FF2B5EF4-FFF2-40B4-BE49-F238E27FC236}">
                <a16:creationId xmlns:a16="http://schemas.microsoft.com/office/drawing/2014/main" id="{F73AFF24-66FC-5F4D-B178-5556B3A20542}"/>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如果当前读写磁头正在</a:t>
            </a:r>
            <a:r>
              <a:rPr lang="en-US" altLang="zh-CN" sz="2200" dirty="0">
                <a:latin typeface="黑体" panose="02010609060101010101" pitchFamily="49" charset="-122"/>
                <a:ea typeface="黑体" panose="02010609060101010101" pitchFamily="49" charset="-122"/>
              </a:rPr>
              <a:t>53</a:t>
            </a:r>
            <a:r>
              <a:rPr lang="zh-CN" altLang="en-US" sz="2200" dirty="0">
                <a:latin typeface="黑体" panose="02010609060101010101" pitchFamily="49" charset="-122"/>
                <a:ea typeface="黑体" panose="02010609060101010101" pitchFamily="49" charset="-122"/>
              </a:rPr>
              <a:t>号柱面上执行操作，依次有</a:t>
            </a:r>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个等待访问的请求，柱面号依次为</a:t>
            </a:r>
            <a:r>
              <a:rPr lang="en-US" altLang="zh-CN" sz="2200" dirty="0">
                <a:latin typeface="黑体" panose="02010609060101010101" pitchFamily="49" charset="-122"/>
                <a:ea typeface="黑体" panose="02010609060101010101" pitchFamily="49" charset="-122"/>
              </a:rPr>
              <a:t>98</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37</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124</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65</a:t>
            </a:r>
            <a:r>
              <a:rPr lang="zh-CN" altLang="en-US" sz="2200" dirty="0">
                <a:latin typeface="黑体" panose="02010609060101010101" pitchFamily="49" charset="-122"/>
                <a:ea typeface="黑体" panose="02010609060101010101" pitchFamily="49" charset="-122"/>
              </a:rPr>
              <a:t>，当采用（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）算法时，下一次磁头才可能到达</a:t>
            </a:r>
            <a:r>
              <a:rPr lang="en-US" altLang="zh-CN" sz="2200" dirty="0">
                <a:latin typeface="黑体" panose="02010609060101010101" pitchFamily="49" charset="-122"/>
                <a:ea typeface="黑体" panose="02010609060101010101" pitchFamily="49" charset="-122"/>
              </a:rPr>
              <a:t>37</a:t>
            </a:r>
            <a:r>
              <a:rPr lang="zh-CN" altLang="en-US" sz="2200" dirty="0">
                <a:latin typeface="黑体" panose="02010609060101010101" pitchFamily="49" charset="-122"/>
                <a:ea typeface="黑体" panose="02010609060101010101" pitchFamily="49" charset="-122"/>
              </a:rPr>
              <a:t>号柱面。</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先来先服务</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最短寻道时间优先</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电梯调度（初始磁头移动方向向着小磁道方向）</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循环扫描（磁头移动方向向着大磁道方向）</a:t>
            </a:r>
            <a:endParaRPr lang="en-US" altLang="zh-CN"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33B6A347-BDBC-F040-8CB4-789E2AE17443}"/>
              </a:ext>
            </a:extLst>
          </p:cNvPr>
          <p:cNvSpPr txBox="1">
            <a:spLocks noChangeArrowheads="1"/>
          </p:cNvSpPr>
          <p:nvPr/>
        </p:nvSpPr>
        <p:spPr bwMode="auto">
          <a:xfrm>
            <a:off x="7459663" y="1328738"/>
            <a:ext cx="87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C</a:t>
            </a:r>
            <a:endParaRPr kumimoji="0" lang="zh-CN" altLang="en-US">
              <a:solidFill>
                <a:srgbClr val="FF0000"/>
              </a:solidFill>
              <a:latin typeface="Verdana" panose="020B0604030504040204" pitchFamily="34" charset="0"/>
            </a:endParaRPr>
          </a:p>
        </p:txBody>
      </p:sp>
    </p:spTree>
    <p:extLst>
      <p:ext uri="{BB962C8B-B14F-4D97-AF65-F5344CB8AC3E}">
        <p14:creationId xmlns:p14="http://schemas.microsoft.com/office/powerpoint/2010/main" val="195472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E1CEE-DA25-CD46-84BF-F13C87454894}"/>
              </a:ext>
            </a:extLst>
          </p:cNvPr>
          <p:cNvSpPr>
            <a:spLocks noGrp="1"/>
          </p:cNvSpPr>
          <p:nvPr>
            <p:ph type="title"/>
          </p:nvPr>
        </p:nvSpPr>
        <p:spPr/>
        <p:txBody>
          <a:bodyPr/>
          <a:lstStyle/>
          <a:p>
            <a:endParaRPr kumimoji="1" lang="zh-CN" altLang="en-US"/>
          </a:p>
        </p:txBody>
      </p:sp>
      <p:sp>
        <p:nvSpPr>
          <p:cNvPr id="4" name="Rectangle 1027">
            <a:extLst>
              <a:ext uri="{FF2B5EF4-FFF2-40B4-BE49-F238E27FC236}">
                <a16:creationId xmlns:a16="http://schemas.microsoft.com/office/drawing/2014/main" id="{1ED86374-7DB6-AB47-ADD0-09C776F46C9F}"/>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5.</a:t>
            </a:r>
            <a:r>
              <a:rPr lang="zh-CN" altLang="en-US" sz="2200" dirty="0">
                <a:latin typeface="黑体" panose="02010609060101010101" pitchFamily="49" charset="-122"/>
                <a:ea typeface="黑体" panose="02010609060101010101" pitchFamily="49" charset="-122"/>
              </a:rPr>
              <a:t> 若</a:t>
            </a:r>
            <a:r>
              <a:rPr lang="en-US" altLang="zh-CN" sz="2200" dirty="0">
                <a:latin typeface="黑体" panose="02010609060101010101" pitchFamily="49" charset="-122"/>
                <a:ea typeface="黑体" panose="02010609060101010101" pitchFamily="49" charset="-122"/>
              </a:rPr>
              <a:t>8</a:t>
            </a:r>
            <a:r>
              <a:rPr lang="zh-CN" altLang="en-US" sz="2200" dirty="0">
                <a:latin typeface="黑体" panose="02010609060101010101" pitchFamily="49" charset="-122"/>
                <a:ea typeface="黑体" panose="02010609060101010101" pitchFamily="49" charset="-122"/>
              </a:rPr>
              <a:t>个字（字长</a:t>
            </a:r>
            <a:r>
              <a:rPr lang="en-US" altLang="zh-CN" sz="2200" dirty="0">
                <a:latin typeface="黑体" panose="02010609060101010101" pitchFamily="49" charset="-122"/>
                <a:ea typeface="黑体" panose="02010609060101010101" pitchFamily="49" charset="-122"/>
              </a:rPr>
              <a:t>32</a:t>
            </a:r>
            <a:r>
              <a:rPr lang="zh-CN" altLang="en-US" sz="2200" dirty="0">
                <a:latin typeface="黑体" panose="02010609060101010101" pitchFamily="49" charset="-122"/>
                <a:ea typeface="黑体" panose="02010609060101010101" pitchFamily="49" charset="-122"/>
              </a:rPr>
              <a:t>位）组成的位示图管理内存，假定用户归还一个块号为</a:t>
            </a:r>
            <a:r>
              <a:rPr lang="en-US" altLang="zh-CN" sz="2200" dirty="0">
                <a:latin typeface="黑体" panose="02010609060101010101" pitchFamily="49" charset="-122"/>
                <a:ea typeface="黑体" panose="02010609060101010101" pitchFamily="49" charset="-122"/>
              </a:rPr>
              <a:t>100</a:t>
            </a:r>
            <a:r>
              <a:rPr lang="zh-CN" altLang="en-US" sz="2200" dirty="0">
                <a:latin typeface="黑体" panose="02010609060101010101" pitchFamily="49" charset="-122"/>
                <a:ea typeface="黑体" panose="02010609060101010101" pitchFamily="49" charset="-122"/>
              </a:rPr>
              <a:t>的内存块，它对应的位示图的位置为（ </a:t>
            </a:r>
            <a:r>
              <a:rPr lang="en-US" altLang="zh-CN" sz="2200" dirty="0">
                <a:solidFill>
                  <a:srgbClr val="FF0000"/>
                </a:solidFill>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）。假定字号、位号、块号均从</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开始算起，而不是从</a:t>
            </a:r>
            <a:r>
              <a:rPr lang="en-US" altLang="zh-CN" sz="2200" dirty="0">
                <a:latin typeface="黑体" panose="02010609060101010101" pitchFamily="49" charset="-122"/>
                <a:ea typeface="黑体" panose="02010609060101010101" pitchFamily="49" charset="-122"/>
              </a:rPr>
              <a:t>0</a:t>
            </a:r>
            <a:r>
              <a:rPr lang="zh-CN" altLang="en-US" sz="2200" dirty="0">
                <a:latin typeface="黑体" panose="02010609060101010101" pitchFamily="49" charset="-122"/>
                <a:ea typeface="黑体" panose="02010609060101010101" pitchFamily="49" charset="-122"/>
              </a:rPr>
              <a:t>开始。</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字号为</a:t>
            </a:r>
            <a:r>
              <a:rPr lang="en-US" altLang="zh-CN" sz="1800" dirty="0">
                <a:latin typeface="黑体" panose="02010609060101010101" pitchFamily="49" charset="-122"/>
                <a:ea typeface="黑体" panose="02010609060101010101" pitchFamily="49" charset="-122"/>
              </a:rPr>
              <a:t>3</a:t>
            </a:r>
            <a:r>
              <a:rPr lang="zh-CN" altLang="en-US" sz="1800" dirty="0">
                <a:latin typeface="黑体" panose="02010609060101010101" pitchFamily="49" charset="-122"/>
                <a:ea typeface="黑体" panose="02010609060101010101" pitchFamily="49" charset="-122"/>
              </a:rPr>
              <a:t>，位号为</a:t>
            </a:r>
            <a:r>
              <a:rPr lang="en-US" altLang="zh-CN" sz="1800" dirty="0">
                <a:latin typeface="黑体" panose="02010609060101010101" pitchFamily="49" charset="-122"/>
                <a:ea typeface="黑体" panose="02010609060101010101" pitchFamily="49" charset="-122"/>
              </a:rPr>
              <a:t>5</a:t>
            </a: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字号为</a:t>
            </a:r>
            <a:r>
              <a:rPr lang="en-US" altLang="zh-CN" sz="1800" dirty="0">
                <a:latin typeface="黑体" panose="02010609060101010101" pitchFamily="49" charset="-122"/>
                <a:ea typeface="黑体" panose="02010609060101010101" pitchFamily="49" charset="-122"/>
              </a:rPr>
              <a:t>4</a:t>
            </a:r>
            <a:r>
              <a:rPr lang="zh-CN" altLang="en-US" sz="1800" dirty="0">
                <a:latin typeface="黑体" panose="02010609060101010101" pitchFamily="49" charset="-122"/>
                <a:ea typeface="黑体" panose="02010609060101010101" pitchFamily="49" charset="-122"/>
              </a:rPr>
              <a:t>，位号为</a:t>
            </a:r>
            <a:r>
              <a:rPr lang="en-US" altLang="zh-CN" sz="1800" dirty="0">
                <a:latin typeface="黑体" panose="02010609060101010101" pitchFamily="49" charset="-122"/>
                <a:ea typeface="黑体" panose="02010609060101010101" pitchFamily="49" charset="-122"/>
              </a:rPr>
              <a:t>4</a:t>
            </a: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字号为</a:t>
            </a:r>
            <a:r>
              <a:rPr lang="en-US" altLang="zh-CN" sz="1800" dirty="0">
                <a:latin typeface="黑体" panose="02010609060101010101" pitchFamily="49" charset="-122"/>
                <a:ea typeface="黑体" panose="02010609060101010101" pitchFamily="49" charset="-122"/>
              </a:rPr>
              <a:t>3</a:t>
            </a:r>
            <a:r>
              <a:rPr lang="zh-CN" altLang="en-US" sz="1800" dirty="0">
                <a:latin typeface="黑体" panose="02010609060101010101" pitchFamily="49" charset="-122"/>
                <a:ea typeface="黑体" panose="02010609060101010101" pitchFamily="49" charset="-122"/>
              </a:rPr>
              <a:t>，位号为</a:t>
            </a:r>
            <a:r>
              <a:rPr lang="en-US" altLang="zh-CN" sz="1800" dirty="0">
                <a:latin typeface="黑体" panose="02010609060101010101" pitchFamily="49" charset="-122"/>
                <a:ea typeface="黑体" panose="02010609060101010101" pitchFamily="49" charset="-122"/>
              </a:rPr>
              <a:t>4</a:t>
            </a: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字号为</a:t>
            </a:r>
            <a:r>
              <a:rPr lang="en-US" altLang="zh-CN" sz="1800" dirty="0">
                <a:latin typeface="黑体" panose="02010609060101010101" pitchFamily="49" charset="-122"/>
                <a:ea typeface="黑体" panose="02010609060101010101" pitchFamily="49" charset="-122"/>
              </a:rPr>
              <a:t>4</a:t>
            </a:r>
            <a:r>
              <a:rPr lang="zh-CN" altLang="en-US" sz="1800" dirty="0">
                <a:latin typeface="黑体" panose="02010609060101010101" pitchFamily="49" charset="-122"/>
                <a:ea typeface="黑体" panose="02010609060101010101" pitchFamily="49" charset="-122"/>
              </a:rPr>
              <a:t>，位号为</a:t>
            </a:r>
            <a:r>
              <a:rPr lang="en-US" altLang="zh-CN" sz="1800" dirty="0">
                <a:latin typeface="黑体" panose="02010609060101010101" pitchFamily="49" charset="-122"/>
                <a:ea typeface="黑体" panose="02010609060101010101" pitchFamily="49" charset="-122"/>
              </a:rPr>
              <a:t>5</a:t>
            </a:r>
          </a:p>
          <a:p>
            <a:pPr lvl="1"/>
            <a:endParaRPr lang="en-US" altLang="zh-CN" sz="18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C012FFF6-C3BD-4742-B14A-34559766C33E}"/>
              </a:ext>
            </a:extLst>
          </p:cNvPr>
          <p:cNvSpPr txBox="1">
            <a:spLocks noChangeArrowheads="1"/>
          </p:cNvSpPr>
          <p:nvPr/>
        </p:nvSpPr>
        <p:spPr bwMode="auto">
          <a:xfrm>
            <a:off x="7192572" y="1306277"/>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B</a:t>
            </a:r>
            <a:endParaRPr kumimoji="0" lang="zh-CN" altLang="en-US" dirty="0">
              <a:solidFill>
                <a:srgbClr val="FF0000"/>
              </a:solidFill>
              <a:latin typeface="Verdana" panose="020B0604030504040204" pitchFamily="34" charset="0"/>
            </a:endParaRPr>
          </a:p>
        </p:txBody>
      </p:sp>
    </p:spTree>
    <p:extLst>
      <p:ext uri="{BB962C8B-B14F-4D97-AF65-F5344CB8AC3E}">
        <p14:creationId xmlns:p14="http://schemas.microsoft.com/office/powerpoint/2010/main" val="130256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E1CEE-DA25-CD46-84BF-F13C87454894}"/>
              </a:ext>
            </a:extLst>
          </p:cNvPr>
          <p:cNvSpPr>
            <a:spLocks noGrp="1"/>
          </p:cNvSpPr>
          <p:nvPr>
            <p:ph type="title"/>
          </p:nvPr>
        </p:nvSpPr>
        <p:spPr/>
        <p:txBody>
          <a:bodyPr/>
          <a:lstStyle/>
          <a:p>
            <a:endParaRPr kumimoji="1" lang="zh-CN" altLang="en-US"/>
          </a:p>
        </p:txBody>
      </p:sp>
      <p:sp>
        <p:nvSpPr>
          <p:cNvPr id="4" name="Rectangle 1027">
            <a:extLst>
              <a:ext uri="{FF2B5EF4-FFF2-40B4-BE49-F238E27FC236}">
                <a16:creationId xmlns:a16="http://schemas.microsoft.com/office/drawing/2014/main" id="{1ED86374-7DB6-AB47-ADD0-09C776F46C9F}"/>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6.</a:t>
            </a:r>
            <a:r>
              <a:rPr lang="zh-CN" altLang="en-US" sz="2200" dirty="0">
                <a:latin typeface="黑体" panose="02010609060101010101" pitchFamily="49" charset="-122"/>
                <a:ea typeface="黑体" panose="02010609060101010101" pitchFamily="49" charset="-122"/>
              </a:rPr>
              <a:t> 下列选项中，不能改善磁盘设备</a:t>
            </a:r>
            <a:r>
              <a:rPr lang="en-US" altLang="zh-CN" sz="2200" dirty="0">
                <a:latin typeface="黑体" panose="02010609060101010101" pitchFamily="49" charset="-122"/>
                <a:ea typeface="黑体" panose="02010609060101010101" pitchFamily="49" charset="-122"/>
              </a:rPr>
              <a:t>I/O</a:t>
            </a:r>
            <a:r>
              <a:rPr lang="zh-CN" altLang="en-US" sz="2200" dirty="0">
                <a:latin typeface="黑体" panose="02010609060101010101" pitchFamily="49" charset="-122"/>
                <a:ea typeface="黑体" panose="02010609060101010101" pitchFamily="49" charset="-122"/>
              </a:rPr>
              <a:t>性能的是（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重排</a:t>
            </a:r>
            <a:r>
              <a:rPr lang="en-US" altLang="zh-CN" sz="1800" dirty="0">
                <a:latin typeface="黑体" panose="02010609060101010101" pitchFamily="49" charset="-122"/>
                <a:ea typeface="黑体" panose="02010609060101010101" pitchFamily="49" charset="-122"/>
              </a:rPr>
              <a:t>I/O</a:t>
            </a:r>
            <a:r>
              <a:rPr lang="zh-CN" altLang="en-US" sz="1800" dirty="0">
                <a:latin typeface="黑体" panose="02010609060101010101" pitchFamily="49" charset="-122"/>
                <a:ea typeface="黑体" panose="02010609060101010101" pitchFamily="49" charset="-122"/>
              </a:rPr>
              <a:t>请求次序</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在一个磁盘上设置多个分区</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预读和滞后写</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优化文件物理的分布</a:t>
            </a:r>
            <a:endParaRPr lang="en-US" altLang="zh-CN" sz="1800" dirty="0">
              <a:latin typeface="黑体" panose="02010609060101010101" pitchFamily="49" charset="-122"/>
              <a:ea typeface="黑体" panose="02010609060101010101" pitchFamily="49" charset="-122"/>
            </a:endParaRPr>
          </a:p>
          <a:p>
            <a:pPr lvl="1"/>
            <a:endParaRPr lang="en-US" altLang="zh-CN" sz="18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C012FFF6-C3BD-4742-B14A-34559766C33E}"/>
              </a:ext>
            </a:extLst>
          </p:cNvPr>
          <p:cNvSpPr txBox="1">
            <a:spLocks noChangeArrowheads="1"/>
          </p:cNvSpPr>
          <p:nvPr/>
        </p:nvSpPr>
        <p:spPr bwMode="auto">
          <a:xfrm>
            <a:off x="6963972" y="10064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B</a:t>
            </a:r>
            <a:endParaRPr kumimoji="0" lang="zh-CN" altLang="en-US" dirty="0">
              <a:solidFill>
                <a:srgbClr val="FF0000"/>
              </a:solidFill>
              <a:latin typeface="Verdana" panose="020B0604030504040204" pitchFamily="34" charset="0"/>
            </a:endParaRPr>
          </a:p>
        </p:txBody>
      </p:sp>
    </p:spTree>
    <p:extLst>
      <p:ext uri="{BB962C8B-B14F-4D97-AF65-F5344CB8AC3E}">
        <p14:creationId xmlns:p14="http://schemas.microsoft.com/office/powerpoint/2010/main" val="386928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13315" name="Rectangle 1027">
            <a:extLst>
              <a:ext uri="{FF2B5EF4-FFF2-40B4-BE49-F238E27FC236}">
                <a16:creationId xmlns:a16="http://schemas.microsoft.com/office/drawing/2014/main" id="{48CCCCFB-CD20-44B2-A905-4635872A98FC}"/>
              </a:ext>
            </a:extLst>
          </p:cNvPr>
          <p:cNvSpPr txBox="1">
            <a:spLocks noChangeArrowheads="1"/>
          </p:cNvSpPr>
          <p:nvPr/>
        </p:nvSpPr>
        <p:spPr bwMode="auto">
          <a:xfrm>
            <a:off x="457200" y="1006475"/>
            <a:ext cx="86868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7.</a:t>
            </a:r>
            <a:r>
              <a:rPr lang="zh-CN" altLang="en-US" sz="2200" dirty="0">
                <a:latin typeface="黑体" panose="02010609060101010101" pitchFamily="49" charset="-122"/>
                <a:ea typeface="黑体" panose="02010609060101010101" pitchFamily="49" charset="-122"/>
              </a:rPr>
              <a:t>假设磁盘的每个磁道分为</a:t>
            </a:r>
            <a:r>
              <a:rPr lang="en-US" altLang="zh-CN" sz="2200" dirty="0">
                <a:latin typeface="黑体" panose="02010609060101010101" pitchFamily="49" charset="-122"/>
                <a:ea typeface="黑体" panose="02010609060101010101" pitchFamily="49" charset="-122"/>
              </a:rPr>
              <a:t>9</a:t>
            </a:r>
            <a:r>
              <a:rPr lang="zh-CN" altLang="en-US" sz="2200" dirty="0">
                <a:latin typeface="黑体" panose="02010609060101010101" pitchFamily="49" charset="-122"/>
                <a:ea typeface="黑体" panose="02010609060101010101" pitchFamily="49" charset="-122"/>
              </a:rPr>
              <a:t>个块，现一文件有</a:t>
            </a:r>
            <a:r>
              <a:rPr lang="en-US" altLang="zh-CN" sz="2200" dirty="0">
                <a:latin typeface="黑体" panose="02010609060101010101" pitchFamily="49" charset="-122"/>
                <a:ea typeface="黑体" panose="02010609060101010101" pitchFamily="49" charset="-122"/>
              </a:rPr>
              <a:t>A,B,…I</a:t>
            </a:r>
            <a:r>
              <a:rPr lang="zh-CN" altLang="en-US" sz="2200" dirty="0">
                <a:latin typeface="黑体" panose="02010609060101010101" pitchFamily="49" charset="-122"/>
                <a:ea typeface="黑体" panose="02010609060101010101" pitchFamily="49" charset="-122"/>
              </a:rPr>
              <a:t>共</a:t>
            </a:r>
            <a:r>
              <a:rPr lang="en-US" altLang="zh-CN" sz="2200" dirty="0">
                <a:latin typeface="黑体" panose="02010609060101010101" pitchFamily="49" charset="-122"/>
                <a:ea typeface="黑体" panose="02010609060101010101" pitchFamily="49" charset="-122"/>
              </a:rPr>
              <a:t>9</a:t>
            </a:r>
            <a:r>
              <a:rPr lang="zh-CN" altLang="en-US" sz="2200" dirty="0">
                <a:latin typeface="黑体" panose="02010609060101010101" pitchFamily="49" charset="-122"/>
                <a:ea typeface="黑体" panose="02010609060101010101" pitchFamily="49" charset="-122"/>
              </a:rPr>
              <a:t>个记录，每个记录的大小与块的大小相等，设磁盘转速为</a:t>
            </a:r>
            <a:r>
              <a:rPr lang="en-US" altLang="zh-CN" sz="2200" dirty="0">
                <a:latin typeface="黑体" panose="02010609060101010101" pitchFamily="49" charset="-122"/>
                <a:ea typeface="黑体" panose="02010609060101010101" pitchFamily="49" charset="-122"/>
              </a:rPr>
              <a:t>27ms/</a:t>
            </a:r>
            <a:r>
              <a:rPr lang="zh-CN" altLang="en-US" sz="2200" dirty="0">
                <a:latin typeface="黑体" panose="02010609060101010101" pitchFamily="49" charset="-122"/>
                <a:ea typeface="黑体" panose="02010609060101010101" pitchFamily="49" charset="-122"/>
              </a:rPr>
              <a:t>转，每读出一块后需要</a:t>
            </a:r>
            <a:r>
              <a:rPr lang="en-US" altLang="zh-CN" sz="2200" dirty="0">
                <a:latin typeface="黑体" panose="02010609060101010101" pitchFamily="49" charset="-122"/>
                <a:ea typeface="黑体" panose="02010609060101010101" pitchFamily="49" charset="-122"/>
              </a:rPr>
              <a:t>2ms</a:t>
            </a:r>
            <a:r>
              <a:rPr lang="zh-CN" altLang="en-US" sz="2200" dirty="0">
                <a:latin typeface="黑体" panose="02010609060101010101" pitchFamily="49" charset="-122"/>
                <a:ea typeface="黑体" panose="02010609060101010101" pitchFamily="49" charset="-122"/>
              </a:rPr>
              <a:t>的处理时间，若忽略其他辅助时间，试问：</a:t>
            </a:r>
            <a:endParaRPr lang="en-US" altLang="zh-CN" sz="2200" dirty="0">
              <a:latin typeface="黑体" panose="02010609060101010101" pitchFamily="49" charset="-122"/>
              <a:ea typeface="黑体" panose="02010609060101010101" pitchFamily="49" charset="-122"/>
            </a:endParaRPr>
          </a:p>
          <a:p>
            <a:pPr>
              <a:buFont typeface="Monotype Sorts" pitchFamily="2" charset="2"/>
              <a:buNone/>
            </a:pP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）如果这些记录被顺序存放于同一磁道上，文件处理程序顺序读取且顺序处理记录，处理文件要多长时间？</a:t>
            </a:r>
            <a:endParaRPr lang="en-US" altLang="zh-CN" sz="2200" dirty="0">
              <a:latin typeface="黑体" panose="02010609060101010101" pitchFamily="49" charset="-122"/>
              <a:ea typeface="黑体" panose="02010609060101010101" pitchFamily="49" charset="-122"/>
            </a:endParaRPr>
          </a:p>
          <a:p>
            <a:pPr>
              <a:buFont typeface="Monotype Sorts" pitchFamily="2" charset="2"/>
              <a:buNone/>
            </a:pP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）文件处理程序顺序读取且顺序处理记录，记录如何存放可使文件的处理时间最短？</a:t>
            </a:r>
            <a:endParaRPr lang="en-US" altLang="zh-CN" sz="1800" dirty="0">
              <a:latin typeface="黑体" panose="02010609060101010101" pitchFamily="49" charset="-122"/>
              <a:ea typeface="黑体" panose="02010609060101010101" pitchFamily="49" charset="-122"/>
            </a:endParaRPr>
          </a:p>
        </p:txBody>
      </p:sp>
      <p:sp>
        <p:nvSpPr>
          <p:cNvPr id="5" name="内容占位符 2">
            <a:extLst>
              <a:ext uri="{FF2B5EF4-FFF2-40B4-BE49-F238E27FC236}">
                <a16:creationId xmlns:a16="http://schemas.microsoft.com/office/drawing/2014/main" id="{CE5C7D31-08B2-4B34-AB6C-CDBE363E608E}"/>
              </a:ext>
            </a:extLst>
          </p:cNvPr>
          <p:cNvSpPr txBox="1">
            <a:spLocks noChangeArrowheads="1"/>
          </p:cNvSpPr>
          <p:nvPr/>
        </p:nvSpPr>
        <p:spPr bwMode="auto">
          <a:xfrm>
            <a:off x="169863" y="3646488"/>
            <a:ext cx="851693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由题目所给条件可知，磁盘转速为</a:t>
            </a:r>
            <a:r>
              <a:rPr lang="en-US" altLang="zh-CN" sz="2000" dirty="0">
                <a:latin typeface="黑体" panose="02010609060101010101" pitchFamily="49" charset="-122"/>
                <a:ea typeface="黑体" panose="02010609060101010101" pitchFamily="49" charset="-122"/>
              </a:rPr>
              <a:t>27ms/</a:t>
            </a:r>
            <a:r>
              <a:rPr lang="zh-CN" altLang="en-US" sz="2000" dirty="0">
                <a:latin typeface="黑体" panose="02010609060101010101" pitchFamily="49" charset="-122"/>
                <a:ea typeface="黑体" panose="02010609060101010101" pitchFamily="49" charset="-122"/>
              </a:rPr>
              <a:t>转，因此读出</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个记录的时间是</a:t>
            </a:r>
            <a:r>
              <a:rPr lang="en-US" altLang="zh-CN" sz="2000" dirty="0">
                <a:latin typeface="黑体" panose="02010609060101010101" pitchFamily="49" charset="-122"/>
                <a:ea typeface="黑体" panose="02010609060101010101" pitchFamily="49" charset="-122"/>
              </a:rPr>
              <a:t>27 </a:t>
            </a:r>
            <a:r>
              <a:rPr lang="en-US" altLang="zh-CN" sz="2000" dirty="0" err="1">
                <a:latin typeface="黑体" panose="02010609060101010101" pitchFamily="49" charset="-122"/>
                <a:ea typeface="黑体" panose="02010609060101010101" pitchFamily="49" charset="-122"/>
              </a:rPr>
              <a:t>ms</a:t>
            </a:r>
            <a:r>
              <a:rPr lang="en-US" altLang="zh-CN" sz="2000" dirty="0">
                <a:latin typeface="黑体" panose="02010609060101010101" pitchFamily="49" charset="-122"/>
                <a:ea typeface="黑体" panose="02010609060101010101" pitchFamily="49" charset="-122"/>
              </a:rPr>
              <a:t>/9=3 </a:t>
            </a:r>
            <a:r>
              <a:rPr lang="en-US" altLang="zh-CN" sz="2000" dirty="0" err="1">
                <a:latin typeface="黑体" panose="02010609060101010101" pitchFamily="49" charset="-122"/>
                <a:ea typeface="黑体" panose="02010609060101010101" pitchFamily="49" charset="-122"/>
              </a:rPr>
              <a:t>ms</a:t>
            </a:r>
            <a:r>
              <a:rPr lang="zh-CN" altLang="en-US" sz="2000" dirty="0">
                <a:latin typeface="黑体" panose="02010609060101010101" pitchFamily="49" charset="-122"/>
                <a:ea typeface="黑体" panose="02010609060101010101" pitchFamily="49" charset="-122"/>
              </a:rPr>
              <a:t>。读出并处理记录</a:t>
            </a: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需要</a:t>
            </a:r>
            <a:r>
              <a:rPr lang="en-US" altLang="zh-CN" sz="2000" dirty="0">
                <a:latin typeface="黑体" panose="02010609060101010101" pitchFamily="49" charset="-122"/>
                <a:ea typeface="黑体" panose="02010609060101010101" pitchFamily="49" charset="-122"/>
              </a:rPr>
              <a:t>3 ms+2 </a:t>
            </a:r>
            <a:r>
              <a:rPr lang="en-US" altLang="zh-CN" sz="2000" dirty="0" err="1">
                <a:latin typeface="黑体" panose="02010609060101010101" pitchFamily="49" charset="-122"/>
                <a:ea typeface="黑体" panose="02010609060101010101" pitchFamily="49" charset="-122"/>
              </a:rPr>
              <a:t>ms</a:t>
            </a:r>
            <a:r>
              <a:rPr lang="en-US" altLang="zh-CN" sz="2000" dirty="0">
                <a:latin typeface="黑体" panose="02010609060101010101" pitchFamily="49" charset="-122"/>
                <a:ea typeface="黑体" panose="02010609060101010101" pitchFamily="49" charset="-122"/>
              </a:rPr>
              <a:t>=5 </a:t>
            </a:r>
            <a:r>
              <a:rPr lang="en-US" altLang="zh-CN" sz="2000" dirty="0" err="1">
                <a:latin typeface="黑体" panose="02010609060101010101" pitchFamily="49" charset="-122"/>
                <a:ea typeface="黑体" panose="02010609060101010101" pitchFamily="49" charset="-122"/>
              </a:rPr>
              <a:t>ms</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此时读写头已转到了记录</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的中间，因此为了读出记录</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，必须再转将近一圈（从记录</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的中间到记录 </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，需要</a:t>
            </a:r>
            <a:r>
              <a:rPr lang="en-US" altLang="zh-CN" sz="2000" dirty="0">
                <a:latin typeface="黑体" panose="02010609060101010101" pitchFamily="49" charset="-122"/>
                <a:ea typeface="黑体" panose="02010609060101010101" pitchFamily="49" charset="-122"/>
              </a:rPr>
              <a:t>25 </a:t>
            </a:r>
            <a:r>
              <a:rPr lang="en-US" altLang="zh-CN" sz="2000" dirty="0" err="1">
                <a:latin typeface="黑体" panose="02010609060101010101" pitchFamily="49" charset="-122"/>
                <a:ea typeface="黑体" panose="02010609060101010101" pitchFamily="49" charset="-122"/>
              </a:rPr>
              <a:t>ms</a:t>
            </a:r>
            <a:r>
              <a:rPr lang="zh-CN" altLang="en-US" sz="2000" dirty="0">
                <a:latin typeface="黑体" panose="02010609060101010101" pitchFamily="49" charset="-122"/>
                <a:ea typeface="黑体" panose="02010609060101010101" pitchFamily="49" charset="-122"/>
              </a:rPr>
              <a:t>）。后续</a:t>
            </a:r>
            <a:r>
              <a:rPr lang="en-US" altLang="zh-CN" sz="2000" dirty="0">
                <a:latin typeface="黑体" panose="02010609060101010101" pitchFamily="49" charset="-122"/>
                <a:ea typeface="黑体" panose="02010609060101010101" pitchFamily="49" charset="-122"/>
              </a:rPr>
              <a:t>7</a:t>
            </a:r>
            <a:r>
              <a:rPr lang="zh-CN" altLang="en-US" sz="2000" dirty="0">
                <a:latin typeface="黑体" panose="02010609060101010101" pitchFamily="49" charset="-122"/>
                <a:ea typeface="黑体" panose="02010609060101010101" pitchFamily="49" charset="-122"/>
              </a:rPr>
              <a:t>个记录的读取及处理与此相同，但最后一个记录的读取与处理只需</a:t>
            </a:r>
            <a:r>
              <a:rPr lang="en-US" altLang="zh-CN" sz="2000" dirty="0">
                <a:latin typeface="黑体" panose="02010609060101010101" pitchFamily="49" charset="-122"/>
                <a:ea typeface="黑体" panose="02010609060101010101" pitchFamily="49" charset="-122"/>
              </a:rPr>
              <a:t>5 </a:t>
            </a:r>
            <a:r>
              <a:rPr lang="en-US" altLang="zh-CN" sz="2000" dirty="0" err="1">
                <a:latin typeface="黑体" panose="02010609060101010101" pitchFamily="49" charset="-122"/>
                <a:ea typeface="黑体" panose="02010609060101010101" pitchFamily="49" charset="-122"/>
              </a:rPr>
              <a:t>ms</a:t>
            </a:r>
            <a:r>
              <a:rPr lang="zh-CN" altLang="en-US" sz="2000" dirty="0">
                <a:latin typeface="黑体" panose="02010609060101010101" pitchFamily="49" charset="-122"/>
                <a:ea typeface="黑体" panose="02010609060101010101" pitchFamily="49" charset="-122"/>
              </a:rPr>
              <a:t>，于是处理</a:t>
            </a:r>
            <a:r>
              <a:rPr lang="en-US" altLang="zh-CN" sz="2000" dirty="0">
                <a:latin typeface="黑体" panose="02010609060101010101" pitchFamily="49" charset="-122"/>
                <a:ea typeface="黑体" panose="02010609060101010101" pitchFamily="49" charset="-122"/>
              </a:rPr>
              <a:t>9</a:t>
            </a:r>
            <a:r>
              <a:rPr lang="zh-CN" altLang="en-US" sz="2000" dirty="0">
                <a:latin typeface="黑体" panose="02010609060101010101" pitchFamily="49" charset="-122"/>
                <a:ea typeface="黑体" panose="02010609060101010101" pitchFamily="49" charset="-122"/>
              </a:rPr>
              <a:t>个记录的总时间为 </a:t>
            </a:r>
            <a:r>
              <a:rPr lang="en-US" altLang="zh-CN" sz="2000" dirty="0">
                <a:solidFill>
                  <a:srgbClr val="C00000"/>
                </a:solidFill>
                <a:latin typeface="黑体" panose="02010609060101010101" pitchFamily="49" charset="-122"/>
                <a:ea typeface="黑体" panose="02010609060101010101" pitchFamily="49" charset="-122"/>
              </a:rPr>
              <a:t>8×(25+3+2)</a:t>
            </a:r>
            <a:r>
              <a:rPr lang="en-US" altLang="zh-CN" sz="2000" dirty="0" err="1">
                <a:solidFill>
                  <a:srgbClr val="C00000"/>
                </a:solidFill>
                <a:latin typeface="黑体" panose="02010609060101010101" pitchFamily="49" charset="-122"/>
                <a:ea typeface="黑体" panose="02010609060101010101" pitchFamily="49" charset="-122"/>
              </a:rPr>
              <a:t>ms</a:t>
            </a:r>
            <a:r>
              <a:rPr lang="en-US" altLang="zh-CN" sz="2000" dirty="0">
                <a:solidFill>
                  <a:srgbClr val="C00000"/>
                </a:solidFill>
                <a:latin typeface="黑体" panose="02010609060101010101" pitchFamily="49" charset="-122"/>
                <a:ea typeface="黑体" panose="02010609060101010101" pitchFamily="49" charset="-122"/>
              </a:rPr>
              <a:t>+(3+2)</a:t>
            </a:r>
            <a:r>
              <a:rPr lang="en-US" altLang="zh-CN" sz="2000" dirty="0" err="1">
                <a:solidFill>
                  <a:srgbClr val="C00000"/>
                </a:solidFill>
                <a:latin typeface="黑体" panose="02010609060101010101" pitchFamily="49" charset="-122"/>
                <a:ea typeface="黑体" panose="02010609060101010101" pitchFamily="49" charset="-122"/>
              </a:rPr>
              <a:t>ms</a:t>
            </a:r>
            <a:r>
              <a:rPr lang="en-US" altLang="zh-CN" sz="2000" dirty="0">
                <a:solidFill>
                  <a:srgbClr val="C00000"/>
                </a:solidFill>
                <a:latin typeface="黑体" panose="02010609060101010101" pitchFamily="49" charset="-122"/>
                <a:ea typeface="黑体" panose="02010609060101010101" pitchFamily="49" charset="-122"/>
              </a:rPr>
              <a:t>=245 </a:t>
            </a:r>
            <a:r>
              <a:rPr lang="en-US" altLang="zh-CN" sz="2000" dirty="0" err="1">
                <a:solidFill>
                  <a:srgbClr val="C00000"/>
                </a:solidFill>
                <a:latin typeface="黑体" panose="02010609060101010101" pitchFamily="49" charset="-122"/>
                <a:ea typeface="黑体" panose="02010609060101010101" pitchFamily="49" charset="-122"/>
              </a:rPr>
              <a:t>ms</a:t>
            </a:r>
            <a:r>
              <a:rPr lang="zh-CN" altLang="en-US" sz="2000" dirty="0">
                <a:latin typeface="黑体" panose="02010609060101010101" pitchFamily="49" charset="-122"/>
                <a:ea typeface="黑体" panose="02010609060101010101" pitchFamily="49" charset="-122"/>
              </a:rPr>
              <a:t>。这里将旋转一周的时间算在了前一个读取单元中，即将“读取</a:t>
            </a: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，旋转”看作一个单元，因此前</a:t>
            </a:r>
            <a:r>
              <a:rPr lang="en-US" altLang="zh-CN" sz="2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个的处理时间为</a:t>
            </a:r>
            <a:r>
              <a:rPr lang="en-US" altLang="zh-CN" sz="2000" dirty="0">
                <a:latin typeface="黑体" panose="02010609060101010101" pitchFamily="49" charset="-122"/>
                <a:ea typeface="黑体" panose="02010609060101010101" pitchFamily="49" charset="-122"/>
              </a:rPr>
              <a:t>30 </a:t>
            </a:r>
            <a:r>
              <a:rPr lang="en-US" altLang="zh-CN" sz="2000" dirty="0" err="1">
                <a:latin typeface="黑体" panose="02010609060101010101" pitchFamily="49" charset="-122"/>
                <a:ea typeface="黑体" panose="02010609060101010101" pitchFamily="49" charset="-122"/>
              </a:rPr>
              <a:t>ms</a:t>
            </a:r>
            <a:r>
              <a:rPr lang="zh-CN" altLang="en-US" sz="2000" dirty="0">
                <a:latin typeface="黑体" panose="02010609060101010101" pitchFamily="49" charset="-122"/>
                <a:ea typeface="黑体" panose="02010609060101010101" pitchFamily="49" charset="-122"/>
              </a:rPr>
              <a:t>，最后一个为</a:t>
            </a:r>
            <a:r>
              <a:rPr lang="en-US" altLang="zh-CN" sz="2000" dirty="0">
                <a:latin typeface="黑体" panose="02010609060101010101" pitchFamily="49" charset="-122"/>
                <a:ea typeface="黑体" panose="02010609060101010101" pitchFamily="49" charset="-122"/>
              </a:rPr>
              <a:t>5 </a:t>
            </a:r>
            <a:r>
              <a:rPr lang="en-US" altLang="zh-CN" sz="2000" dirty="0" err="1">
                <a:latin typeface="黑体" panose="02010609060101010101" pitchFamily="49" charset="-122"/>
                <a:ea typeface="黑体" panose="02010609060101010101" pitchFamily="49" charset="-122"/>
              </a:rPr>
              <a:t>ms</a:t>
            </a:r>
            <a:r>
              <a:rPr lang="zh-CN" altLang="en-US" sz="2000" dirty="0">
                <a:latin typeface="黑体" panose="02010609060101010101" pitchFamily="49" charset="-122"/>
                <a:ea typeface="黑体" panose="02010609060101010101" pitchFamily="49" charset="-122"/>
              </a:rPr>
              <a:t>。若将旋转算在后一个读取单元，则处理</a:t>
            </a: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为</a:t>
            </a:r>
            <a:r>
              <a:rPr lang="en-US" altLang="zh-CN" sz="2000" dirty="0">
                <a:latin typeface="黑体" panose="02010609060101010101" pitchFamily="49" charset="-122"/>
                <a:ea typeface="黑体" panose="02010609060101010101" pitchFamily="49" charset="-122"/>
              </a:rPr>
              <a:t>5ms</a:t>
            </a:r>
            <a:r>
              <a:rPr lang="zh-CN" altLang="en-US" sz="2000" dirty="0">
                <a:latin typeface="黑体" panose="02010609060101010101" pitchFamily="49" charset="-122"/>
                <a:ea typeface="黑体" panose="02010609060101010101" pitchFamily="49" charset="-122"/>
              </a:rPr>
              <a:t>，后面</a:t>
            </a:r>
            <a:r>
              <a:rPr lang="en-US" altLang="zh-CN" sz="2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个为 </a:t>
            </a:r>
            <a:r>
              <a:rPr lang="en-US" altLang="zh-CN" sz="2000" dirty="0">
                <a:latin typeface="黑体" panose="02010609060101010101" pitchFamily="49" charset="-122"/>
                <a:ea typeface="黑体" panose="02010609060101010101" pitchFamily="49" charset="-122"/>
              </a:rPr>
              <a:t>30ms</a:t>
            </a:r>
            <a:r>
              <a:rPr lang="zh-CN" altLang="en-US" sz="2000" dirty="0">
                <a:latin typeface="黑体" panose="02010609060101010101" pitchFamily="49" charset="-122"/>
                <a:ea typeface="黑体" panose="02010609060101010101" pitchFamily="49" charset="-122"/>
              </a:rPr>
              <a:t>，结果相同。</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45253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13315" name="Rectangle 1027">
            <a:extLst>
              <a:ext uri="{FF2B5EF4-FFF2-40B4-BE49-F238E27FC236}">
                <a16:creationId xmlns:a16="http://schemas.microsoft.com/office/drawing/2014/main" id="{48CCCCFB-CD20-44B2-A905-4635872A98FC}"/>
              </a:ext>
            </a:extLst>
          </p:cNvPr>
          <p:cNvSpPr txBox="1">
            <a:spLocks noChangeArrowheads="1"/>
          </p:cNvSpPr>
          <p:nvPr/>
        </p:nvSpPr>
        <p:spPr bwMode="auto">
          <a:xfrm>
            <a:off x="457200" y="1006475"/>
            <a:ext cx="86868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7.</a:t>
            </a:r>
            <a:r>
              <a:rPr lang="zh-CN" altLang="en-US" sz="2200" dirty="0">
                <a:latin typeface="黑体" panose="02010609060101010101" pitchFamily="49" charset="-122"/>
                <a:ea typeface="黑体" panose="02010609060101010101" pitchFamily="49" charset="-122"/>
              </a:rPr>
              <a:t>假设磁盘的每个磁道分为</a:t>
            </a:r>
            <a:r>
              <a:rPr lang="en-US" altLang="zh-CN" sz="2200" dirty="0">
                <a:latin typeface="黑体" panose="02010609060101010101" pitchFamily="49" charset="-122"/>
                <a:ea typeface="黑体" panose="02010609060101010101" pitchFamily="49" charset="-122"/>
              </a:rPr>
              <a:t>9</a:t>
            </a:r>
            <a:r>
              <a:rPr lang="zh-CN" altLang="en-US" sz="2200" dirty="0">
                <a:latin typeface="黑体" panose="02010609060101010101" pitchFamily="49" charset="-122"/>
                <a:ea typeface="黑体" panose="02010609060101010101" pitchFamily="49" charset="-122"/>
              </a:rPr>
              <a:t>个块，现一文件有</a:t>
            </a:r>
            <a:r>
              <a:rPr lang="en-US" altLang="zh-CN" sz="2200" dirty="0">
                <a:latin typeface="黑体" panose="02010609060101010101" pitchFamily="49" charset="-122"/>
                <a:ea typeface="黑体" panose="02010609060101010101" pitchFamily="49" charset="-122"/>
              </a:rPr>
              <a:t>A,B,…I</a:t>
            </a:r>
            <a:r>
              <a:rPr lang="zh-CN" altLang="en-US" sz="2200" dirty="0">
                <a:latin typeface="黑体" panose="02010609060101010101" pitchFamily="49" charset="-122"/>
                <a:ea typeface="黑体" panose="02010609060101010101" pitchFamily="49" charset="-122"/>
              </a:rPr>
              <a:t>共</a:t>
            </a:r>
            <a:r>
              <a:rPr lang="en-US" altLang="zh-CN" sz="2200" dirty="0">
                <a:latin typeface="黑体" panose="02010609060101010101" pitchFamily="49" charset="-122"/>
                <a:ea typeface="黑体" panose="02010609060101010101" pitchFamily="49" charset="-122"/>
              </a:rPr>
              <a:t>9</a:t>
            </a:r>
            <a:r>
              <a:rPr lang="zh-CN" altLang="en-US" sz="2200" dirty="0">
                <a:latin typeface="黑体" panose="02010609060101010101" pitchFamily="49" charset="-122"/>
                <a:ea typeface="黑体" panose="02010609060101010101" pitchFamily="49" charset="-122"/>
              </a:rPr>
              <a:t>个记录，每个记录的大小与块的大小相等，设磁盘转速为</a:t>
            </a:r>
            <a:r>
              <a:rPr lang="en-US" altLang="zh-CN" sz="2200" dirty="0">
                <a:latin typeface="黑体" panose="02010609060101010101" pitchFamily="49" charset="-122"/>
                <a:ea typeface="黑体" panose="02010609060101010101" pitchFamily="49" charset="-122"/>
              </a:rPr>
              <a:t>27 </a:t>
            </a:r>
            <a:r>
              <a:rPr lang="en-US" altLang="zh-CN" sz="2200" dirty="0" err="1">
                <a:latin typeface="黑体" panose="02010609060101010101" pitchFamily="49" charset="-122"/>
                <a:ea typeface="黑体" panose="02010609060101010101" pitchFamily="49" charset="-122"/>
              </a:rPr>
              <a:t>ms</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转，每读出一块后需要</a:t>
            </a:r>
            <a:r>
              <a:rPr lang="en-US" altLang="zh-CN" sz="2200" dirty="0">
                <a:latin typeface="黑体" panose="02010609060101010101" pitchFamily="49" charset="-122"/>
                <a:ea typeface="黑体" panose="02010609060101010101" pitchFamily="49" charset="-122"/>
              </a:rPr>
              <a:t>2 </a:t>
            </a:r>
            <a:r>
              <a:rPr lang="en-US" altLang="zh-CN" sz="2200" dirty="0" err="1">
                <a:latin typeface="黑体" panose="02010609060101010101" pitchFamily="49" charset="-122"/>
                <a:ea typeface="黑体" panose="02010609060101010101" pitchFamily="49" charset="-122"/>
              </a:rPr>
              <a:t>ms</a:t>
            </a:r>
            <a:r>
              <a:rPr lang="zh-CN" altLang="en-US" sz="2200" dirty="0">
                <a:latin typeface="黑体" panose="02010609060101010101" pitchFamily="49" charset="-122"/>
                <a:ea typeface="黑体" panose="02010609060101010101" pitchFamily="49" charset="-122"/>
              </a:rPr>
              <a:t>的处理时间，若忽略其他辅助时间，试问：</a:t>
            </a:r>
            <a:endParaRPr lang="en-US" altLang="zh-CN" sz="2200" dirty="0">
              <a:latin typeface="黑体" panose="02010609060101010101" pitchFamily="49" charset="-122"/>
              <a:ea typeface="黑体" panose="02010609060101010101" pitchFamily="49" charset="-122"/>
            </a:endParaRPr>
          </a:p>
          <a:p>
            <a:pPr>
              <a:buFont typeface="Monotype Sorts" pitchFamily="2" charset="2"/>
              <a:buNone/>
            </a:pP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）文件处理程序顺序读取且顺序处理记录，记录如何存放可使文件的处理时间最短？</a:t>
            </a:r>
            <a:endParaRPr lang="en-US" altLang="zh-CN" sz="1800" dirty="0">
              <a:latin typeface="黑体" panose="02010609060101010101" pitchFamily="49" charset="-122"/>
              <a:ea typeface="黑体" panose="02010609060101010101" pitchFamily="49" charset="-122"/>
            </a:endParaRPr>
          </a:p>
        </p:txBody>
      </p:sp>
      <p:sp>
        <p:nvSpPr>
          <p:cNvPr id="5" name="内容占位符 2">
            <a:extLst>
              <a:ext uri="{FF2B5EF4-FFF2-40B4-BE49-F238E27FC236}">
                <a16:creationId xmlns:a16="http://schemas.microsoft.com/office/drawing/2014/main" id="{CE5C7D31-08B2-4B34-AB6C-CDBE363E608E}"/>
              </a:ext>
            </a:extLst>
          </p:cNvPr>
          <p:cNvSpPr txBox="1">
            <a:spLocks noChangeArrowheads="1"/>
          </p:cNvSpPr>
          <p:nvPr/>
        </p:nvSpPr>
        <p:spPr bwMode="auto">
          <a:xfrm>
            <a:off x="169863" y="2819400"/>
            <a:ext cx="851693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en-US" altLang="zh-CN" sz="2000">
                <a:latin typeface="黑体" panose="02010609060101010101" pitchFamily="49" charset="-122"/>
                <a:ea typeface="黑体" panose="02010609060101010101" pitchFamily="49" charset="-122"/>
              </a:rPr>
              <a:t>2)</a:t>
            </a:r>
            <a:r>
              <a:rPr lang="zh-CN" altLang="en-US" sz="2000">
                <a:latin typeface="黑体" panose="02010609060101010101" pitchFamily="49" charset="-122"/>
                <a:ea typeface="黑体" panose="02010609060101010101" pitchFamily="49" charset="-122"/>
              </a:rPr>
              <a:t>由于读出并处理一个记录需要</a:t>
            </a:r>
            <a:r>
              <a:rPr lang="en-US" altLang="zh-CN" sz="2000">
                <a:latin typeface="黑体" panose="02010609060101010101" pitchFamily="49" charset="-122"/>
                <a:ea typeface="黑体" panose="02010609060101010101" pitchFamily="49" charset="-122"/>
              </a:rPr>
              <a:t>5 ms</a:t>
            </a:r>
            <a:r>
              <a:rPr lang="zh-CN" altLang="en-US" sz="2000">
                <a:latin typeface="黑体" panose="02010609060101010101" pitchFamily="49" charset="-122"/>
                <a:ea typeface="黑体" panose="02010609060101010101" pitchFamily="49" charset="-122"/>
              </a:rPr>
              <a:t>，当读出并处理记录</a:t>
            </a:r>
            <a:r>
              <a:rPr lang="en-US" altLang="zh-CN" sz="2000">
                <a:latin typeface="黑体" panose="02010609060101010101" pitchFamily="49" charset="-122"/>
                <a:ea typeface="黑体" panose="02010609060101010101" pitchFamily="49" charset="-122"/>
              </a:rPr>
              <a:t>A</a:t>
            </a:r>
            <a:r>
              <a:rPr lang="zh-CN" altLang="en-US" sz="2000">
                <a:latin typeface="黑体" panose="02010609060101010101" pitchFamily="49" charset="-122"/>
                <a:ea typeface="黑体" panose="02010609060101010101" pitchFamily="49" charset="-122"/>
              </a:rPr>
              <a:t>时，不妨设记录</a:t>
            </a:r>
            <a:r>
              <a:rPr lang="en-US" altLang="zh-CN" sz="2000">
                <a:latin typeface="黑体" panose="02010609060101010101" pitchFamily="49" charset="-122"/>
                <a:ea typeface="黑体" panose="02010609060101010101" pitchFamily="49" charset="-122"/>
              </a:rPr>
              <a:t>A</a:t>
            </a:r>
            <a:r>
              <a:rPr lang="zh-CN" altLang="en-US" sz="2000">
                <a:latin typeface="黑体" panose="02010609060101010101" pitchFamily="49" charset="-122"/>
                <a:ea typeface="黑体" panose="02010609060101010101" pitchFamily="49" charset="-122"/>
              </a:rPr>
              <a:t>放在第</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个盘块中，读写头已移动到第</a:t>
            </a:r>
            <a:r>
              <a:rPr lang="en-US" altLang="zh-CN" sz="2000">
                <a:latin typeface="黑体" panose="02010609060101010101" pitchFamily="49" charset="-122"/>
                <a:ea typeface="黑体" panose="02010609060101010101" pitchFamily="49" charset="-122"/>
              </a:rPr>
              <a:t>2</a:t>
            </a:r>
            <a:r>
              <a:rPr lang="zh-CN" altLang="en-US" sz="2000">
                <a:latin typeface="黑体" panose="02010609060101010101" pitchFamily="49" charset="-122"/>
                <a:ea typeface="黑体" panose="02010609060101010101" pitchFamily="49" charset="-122"/>
              </a:rPr>
              <a:t>个盘块的中间，为了能顺序读到记录</a:t>
            </a:r>
            <a:r>
              <a:rPr lang="en-US" altLang="zh-CN" sz="2000">
                <a:latin typeface="黑体" panose="02010609060101010101" pitchFamily="49" charset="-122"/>
                <a:ea typeface="黑体" panose="02010609060101010101" pitchFamily="49" charset="-122"/>
              </a:rPr>
              <a:t>B</a:t>
            </a:r>
            <a:r>
              <a:rPr lang="zh-CN" altLang="en-US" sz="2000">
                <a:latin typeface="黑体" panose="02010609060101010101" pitchFamily="49" charset="-122"/>
                <a:ea typeface="黑体" panose="02010609060101010101" pitchFamily="49" charset="-122"/>
              </a:rPr>
              <a:t>，应将它放到第</a:t>
            </a:r>
            <a:r>
              <a:rPr lang="en-US" altLang="zh-CN" sz="2000">
                <a:latin typeface="黑体" panose="02010609060101010101" pitchFamily="49" charset="-122"/>
                <a:ea typeface="黑体" panose="02010609060101010101" pitchFamily="49" charset="-122"/>
              </a:rPr>
              <a:t>3</a:t>
            </a:r>
            <a:r>
              <a:rPr lang="zh-CN" altLang="en-US" sz="2000">
                <a:latin typeface="黑体" panose="02010609060101010101" pitchFamily="49" charset="-122"/>
                <a:ea typeface="黑体" panose="02010609060101010101" pitchFamily="49" charset="-122"/>
              </a:rPr>
              <a:t>个盘块中，即应将记录按如下顺序存放，见下表。</a:t>
            </a:r>
            <a:endParaRPr lang="en-US" altLang="zh-CN" sz="2000">
              <a:latin typeface="黑体" panose="02010609060101010101" pitchFamily="49" charset="-122"/>
              <a:ea typeface="黑体" panose="02010609060101010101" pitchFamily="49" charset="-122"/>
            </a:endParaRPr>
          </a:p>
        </p:txBody>
      </p:sp>
      <p:graphicFrame>
        <p:nvGraphicFramePr>
          <p:cNvPr id="2" name="表格 1">
            <a:extLst>
              <a:ext uri="{FF2B5EF4-FFF2-40B4-BE49-F238E27FC236}">
                <a16:creationId xmlns:a16="http://schemas.microsoft.com/office/drawing/2014/main" id="{929AF569-3A55-4215-8890-1EA7DA899112}"/>
              </a:ext>
            </a:extLst>
          </p:cNvPr>
          <p:cNvGraphicFramePr>
            <a:graphicFrameLocks noGrp="1"/>
          </p:cNvGraphicFramePr>
          <p:nvPr/>
        </p:nvGraphicFramePr>
        <p:xfrm>
          <a:off x="1671638" y="3895725"/>
          <a:ext cx="6096000" cy="152400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2670977996"/>
                    </a:ext>
                  </a:extLst>
                </a:gridCol>
                <a:gridCol w="609600">
                  <a:extLst>
                    <a:ext uri="{9D8B030D-6E8A-4147-A177-3AD203B41FA5}">
                      <a16:colId xmlns:a16="http://schemas.microsoft.com/office/drawing/2014/main" val="1430713346"/>
                    </a:ext>
                  </a:extLst>
                </a:gridCol>
                <a:gridCol w="609600">
                  <a:extLst>
                    <a:ext uri="{9D8B030D-6E8A-4147-A177-3AD203B41FA5}">
                      <a16:colId xmlns:a16="http://schemas.microsoft.com/office/drawing/2014/main" val="2904477937"/>
                    </a:ext>
                  </a:extLst>
                </a:gridCol>
                <a:gridCol w="609600">
                  <a:extLst>
                    <a:ext uri="{9D8B030D-6E8A-4147-A177-3AD203B41FA5}">
                      <a16:colId xmlns:a16="http://schemas.microsoft.com/office/drawing/2014/main" val="3564496637"/>
                    </a:ext>
                  </a:extLst>
                </a:gridCol>
                <a:gridCol w="609600">
                  <a:extLst>
                    <a:ext uri="{9D8B030D-6E8A-4147-A177-3AD203B41FA5}">
                      <a16:colId xmlns:a16="http://schemas.microsoft.com/office/drawing/2014/main" val="3965932671"/>
                    </a:ext>
                  </a:extLst>
                </a:gridCol>
                <a:gridCol w="609600">
                  <a:extLst>
                    <a:ext uri="{9D8B030D-6E8A-4147-A177-3AD203B41FA5}">
                      <a16:colId xmlns:a16="http://schemas.microsoft.com/office/drawing/2014/main" val="2633760160"/>
                    </a:ext>
                  </a:extLst>
                </a:gridCol>
                <a:gridCol w="609600">
                  <a:extLst>
                    <a:ext uri="{9D8B030D-6E8A-4147-A177-3AD203B41FA5}">
                      <a16:colId xmlns:a16="http://schemas.microsoft.com/office/drawing/2014/main" val="4289397045"/>
                    </a:ext>
                  </a:extLst>
                </a:gridCol>
                <a:gridCol w="609600">
                  <a:extLst>
                    <a:ext uri="{9D8B030D-6E8A-4147-A177-3AD203B41FA5}">
                      <a16:colId xmlns:a16="http://schemas.microsoft.com/office/drawing/2014/main" val="3262456927"/>
                    </a:ext>
                  </a:extLst>
                </a:gridCol>
                <a:gridCol w="609600">
                  <a:extLst>
                    <a:ext uri="{9D8B030D-6E8A-4147-A177-3AD203B41FA5}">
                      <a16:colId xmlns:a16="http://schemas.microsoft.com/office/drawing/2014/main" val="3992473918"/>
                    </a:ext>
                  </a:extLst>
                </a:gridCol>
                <a:gridCol w="609600">
                  <a:extLst>
                    <a:ext uri="{9D8B030D-6E8A-4147-A177-3AD203B41FA5}">
                      <a16:colId xmlns:a16="http://schemas.microsoft.com/office/drawing/2014/main" val="4033600478"/>
                    </a:ext>
                  </a:extLst>
                </a:gridCol>
              </a:tblGrid>
              <a:tr h="370840">
                <a:tc>
                  <a:txBody>
                    <a:bodyPr/>
                    <a:lstStyle/>
                    <a:p>
                      <a:r>
                        <a:rPr lang="zh-CN" altLang="en-US" sz="2200" dirty="0">
                          <a:solidFill>
                            <a:schemeClr val="tx1"/>
                          </a:solidFill>
                        </a:rPr>
                        <a:t>盘块</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1</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2</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3</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4</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5</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6</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7</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8</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9</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0278144"/>
                  </a:ext>
                </a:extLst>
              </a:tr>
              <a:tr h="370840">
                <a:tc>
                  <a:txBody>
                    <a:bodyPr/>
                    <a:lstStyle/>
                    <a:p>
                      <a:r>
                        <a:rPr lang="zh-CN" altLang="en-US" sz="2200" dirty="0">
                          <a:solidFill>
                            <a:schemeClr val="tx1"/>
                          </a:solidFill>
                        </a:rPr>
                        <a:t>记录</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A</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F</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B</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G</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C</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H</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D</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I</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a:solidFill>
                            <a:schemeClr val="tx1"/>
                          </a:solidFill>
                        </a:rPr>
                        <a:t>E</a:t>
                      </a:r>
                      <a:endParaRPr lang="zh-CN" alt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3982659"/>
                  </a:ext>
                </a:extLst>
              </a:tr>
            </a:tbl>
          </a:graphicData>
        </a:graphic>
      </p:graphicFrame>
      <p:sp>
        <p:nvSpPr>
          <p:cNvPr id="3" name="文本框 2">
            <a:extLst>
              <a:ext uri="{FF2B5EF4-FFF2-40B4-BE49-F238E27FC236}">
                <a16:creationId xmlns:a16="http://schemas.microsoft.com/office/drawing/2014/main" id="{C95B3A0B-85DC-C945-B2A8-F363341B37B4}"/>
              </a:ext>
            </a:extLst>
          </p:cNvPr>
          <p:cNvSpPr txBox="1">
            <a:spLocks noChangeArrowheads="1"/>
          </p:cNvSpPr>
          <p:nvPr/>
        </p:nvSpPr>
        <p:spPr bwMode="auto">
          <a:xfrm>
            <a:off x="574675" y="5634038"/>
            <a:ext cx="8112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zh-CN" altLang="en-US" dirty="0"/>
              <a:t>这样，处理一个记录并将磁头移动到下一记录的时间为</a:t>
            </a:r>
            <a:r>
              <a:rPr lang="en-US" altLang="zh-CN" dirty="0"/>
              <a:t>3 ms+2 ms+1 </a:t>
            </a:r>
            <a:r>
              <a:rPr lang="en-US" altLang="zh-CN" dirty="0" err="1"/>
              <a:t>ms</a:t>
            </a:r>
            <a:r>
              <a:rPr lang="en-US" altLang="zh-CN" dirty="0"/>
              <a:t>=6 </a:t>
            </a:r>
            <a:r>
              <a:rPr lang="en-US" altLang="zh-CN" dirty="0" err="1"/>
              <a:t>ms</a:t>
            </a:r>
            <a:r>
              <a:rPr lang="zh-CN" altLang="en-US" dirty="0"/>
              <a:t>。所以，处理</a:t>
            </a:r>
            <a:r>
              <a:rPr lang="en-US" altLang="zh-CN" dirty="0"/>
              <a:t>9 </a:t>
            </a:r>
            <a:r>
              <a:rPr lang="zh-CN" altLang="en-US" dirty="0"/>
              <a:t>个记录的总时间为</a:t>
            </a:r>
            <a:r>
              <a:rPr lang="en-US" altLang="zh-CN" dirty="0"/>
              <a:t>6×8 ms+5 </a:t>
            </a:r>
            <a:r>
              <a:rPr lang="en-US" altLang="zh-CN" dirty="0" err="1"/>
              <a:t>ms</a:t>
            </a:r>
            <a:r>
              <a:rPr lang="en-US" altLang="zh-CN" dirty="0"/>
              <a:t>=53 </a:t>
            </a:r>
            <a:r>
              <a:rPr lang="en-US" altLang="zh-CN" dirty="0" err="1"/>
              <a:t>ms</a:t>
            </a:r>
            <a:r>
              <a:rPr lang="zh-CN" altLang="en-US" dirty="0"/>
              <a:t>。</a:t>
            </a:r>
          </a:p>
        </p:txBody>
      </p:sp>
    </p:spTree>
    <p:extLst>
      <p:ext uri="{BB962C8B-B14F-4D97-AF65-F5344CB8AC3E}">
        <p14:creationId xmlns:p14="http://schemas.microsoft.com/office/powerpoint/2010/main" val="1727304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标题 1">
            <a:extLst>
              <a:ext uri="{FF2B5EF4-FFF2-40B4-BE49-F238E27FC236}">
                <a16:creationId xmlns:a16="http://schemas.microsoft.com/office/drawing/2014/main" id="{5CDE2BAF-47E4-CB40-94C7-D9102487B9A7}"/>
              </a:ext>
            </a:extLst>
          </p:cNvPr>
          <p:cNvSpPr>
            <a:spLocks noGrp="1" noChangeArrowheads="1"/>
          </p:cNvSpPr>
          <p:nvPr>
            <p:ph type="title"/>
          </p:nvPr>
        </p:nvSpPr>
        <p:spPr/>
        <p:txBody>
          <a:bodyPr/>
          <a:lstStyle/>
          <a:p>
            <a:r>
              <a:rPr kumimoji="1" lang="zh-CN" altLang="en-US">
                <a:latin typeface="黑体" panose="02010609060101010101" pitchFamily="49" charset="-122"/>
                <a:ea typeface="黑体" panose="02010609060101010101" pitchFamily="49" charset="-122"/>
              </a:rPr>
              <a:t>基本内存管理方案总结</a:t>
            </a:r>
          </a:p>
        </p:txBody>
      </p:sp>
      <p:sp>
        <p:nvSpPr>
          <p:cNvPr id="230402" name="内容占位符 2">
            <a:extLst>
              <a:ext uri="{FF2B5EF4-FFF2-40B4-BE49-F238E27FC236}">
                <a16:creationId xmlns:a16="http://schemas.microsoft.com/office/drawing/2014/main" id="{BD568A33-3DE6-434F-A2AF-D184D3AC082C}"/>
              </a:ext>
            </a:extLst>
          </p:cNvPr>
          <p:cNvSpPr>
            <a:spLocks noGrp="1" noChangeArrowheads="1"/>
          </p:cNvSpPr>
          <p:nvPr>
            <p:ph idx="1"/>
          </p:nvPr>
        </p:nvSpPr>
        <p:spPr/>
        <p:txBody>
          <a:bodyPr/>
          <a:lstStyle/>
          <a:p>
            <a:endParaRPr lang="zh-CN" altLang="en-US"/>
          </a:p>
        </p:txBody>
      </p:sp>
      <p:graphicFrame>
        <p:nvGraphicFramePr>
          <p:cNvPr id="5" name="表格 4">
            <a:extLst>
              <a:ext uri="{FF2B5EF4-FFF2-40B4-BE49-F238E27FC236}">
                <a16:creationId xmlns:a16="http://schemas.microsoft.com/office/drawing/2014/main" id="{15E5B8C3-2B85-6C4C-989A-91DE9E66316D}"/>
              </a:ext>
            </a:extLst>
          </p:cNvPr>
          <p:cNvGraphicFramePr>
            <a:graphicFrameLocks noGrp="1"/>
          </p:cNvGraphicFramePr>
          <p:nvPr/>
        </p:nvGraphicFramePr>
        <p:xfrm>
          <a:off x="457200" y="1114425"/>
          <a:ext cx="8029575" cy="5119719"/>
        </p:xfrm>
        <a:graphic>
          <a:graphicData uri="http://schemas.openxmlformats.org/drawingml/2006/table">
            <a:tbl>
              <a:tblPr firstRow="1" bandRow="1">
                <a:tableStyleId>{073A0DAA-6AF3-43AB-8588-CEC1D06C72B9}</a:tableStyleId>
              </a:tblPr>
              <a:tblGrid>
                <a:gridCol w="1557338">
                  <a:extLst>
                    <a:ext uri="{9D8B030D-6E8A-4147-A177-3AD203B41FA5}">
                      <a16:colId xmlns:a16="http://schemas.microsoft.com/office/drawing/2014/main" val="1392776692"/>
                    </a:ext>
                  </a:extLst>
                </a:gridCol>
                <a:gridCol w="6472237">
                  <a:extLst>
                    <a:ext uri="{9D8B030D-6E8A-4147-A177-3AD203B41FA5}">
                      <a16:colId xmlns:a16="http://schemas.microsoft.com/office/drawing/2014/main" val="4231774941"/>
                    </a:ext>
                  </a:extLst>
                </a:gridCol>
              </a:tblGrid>
              <a:tr h="914319">
                <a:tc>
                  <a:txBody>
                    <a:bodyPr/>
                    <a:lstStyle/>
                    <a:p>
                      <a:pPr algn="l"/>
                      <a:r>
                        <a:rPr lang="zh-CN" altLang="en-US" sz="1800" kern="1200" dirty="0">
                          <a:solidFill>
                            <a:schemeClr val="tx1"/>
                          </a:solidFill>
                          <a:latin typeface="Heiti SC Medium" pitchFamily="2" charset="-128"/>
                          <a:ea typeface="Heiti SC Medium" pitchFamily="2" charset="-128"/>
                          <a:cs typeface="+mn-cs"/>
                        </a:rPr>
                        <a:t>固定分区</a:t>
                      </a:r>
                    </a:p>
                  </a:txBody>
                  <a:tcPr marL="91460" marR="91460" marT="45683" marB="45683">
                    <a:solidFill>
                      <a:schemeClr val="bg1">
                        <a:lumMod val="85000"/>
                      </a:schemeClr>
                    </a:solidFill>
                  </a:tcPr>
                </a:tc>
                <a:tc>
                  <a:txBody>
                    <a:bodyPr/>
                    <a:lstStyle/>
                    <a:p>
                      <a:pPr algn="l"/>
                      <a:r>
                        <a:rPr lang="zh-CN" altLang="en-US" sz="1800" b="0" kern="1200" dirty="0">
                          <a:solidFill>
                            <a:schemeClr val="tx1"/>
                          </a:solidFill>
                          <a:latin typeface="Heiti SC Medium" pitchFamily="2" charset="-128"/>
                          <a:ea typeface="Heiti SC Medium" pitchFamily="2" charset="-128"/>
                          <a:cs typeface="+mn-cs"/>
                        </a:rPr>
                        <a:t>把可分配的内存空间分割成若干个连续区域，每一区域称为分区。每个分区的大小可以相同也可不同，</a:t>
                      </a:r>
                      <a:r>
                        <a:rPr lang="zh-CN" altLang="en-US" sz="1800" b="0" kern="1200" dirty="0">
                          <a:solidFill>
                            <a:srgbClr val="C00000"/>
                          </a:solidFill>
                          <a:latin typeface="Heiti SC Medium" pitchFamily="2" charset="-128"/>
                          <a:ea typeface="Heiti SC Medium" pitchFamily="2" charset="-128"/>
                          <a:cs typeface="+mn-cs"/>
                        </a:rPr>
                        <a:t>分区大小固定不变</a:t>
                      </a:r>
                      <a:r>
                        <a:rPr lang="zh-CN" altLang="en-US" sz="1800" b="0" kern="1200" dirty="0">
                          <a:solidFill>
                            <a:schemeClr val="tx1"/>
                          </a:solidFill>
                          <a:latin typeface="Heiti SC Medium" pitchFamily="2" charset="-128"/>
                          <a:ea typeface="Heiti SC Medium" pitchFamily="2" charset="-128"/>
                          <a:cs typeface="+mn-cs"/>
                        </a:rPr>
                        <a:t>，</a:t>
                      </a:r>
                      <a:r>
                        <a:rPr lang="zh-CN" altLang="en-US" sz="1800" b="0" kern="1200" dirty="0">
                          <a:solidFill>
                            <a:srgbClr val="C00000"/>
                          </a:solidFill>
                          <a:latin typeface="Heiti SC Medium" pitchFamily="2" charset="-128"/>
                          <a:ea typeface="Heiti SC Medium" pitchFamily="2" charset="-128"/>
                          <a:cs typeface="+mn-cs"/>
                        </a:rPr>
                        <a:t>每个分区装一个且只能装一个进程</a:t>
                      </a:r>
                    </a:p>
                  </a:txBody>
                  <a:tcPr marL="91460" marR="91460" marT="45683" marB="45683">
                    <a:solidFill>
                      <a:schemeClr val="bg1">
                        <a:lumMod val="85000"/>
                      </a:schemeClr>
                    </a:solidFill>
                  </a:tcPr>
                </a:tc>
                <a:extLst>
                  <a:ext uri="{0D108BD9-81ED-4DB2-BD59-A6C34878D82A}">
                    <a16:rowId xmlns:a16="http://schemas.microsoft.com/office/drawing/2014/main" val="1701789295"/>
                  </a:ext>
                </a:extLst>
              </a:tr>
              <a:tr h="640001">
                <a:tc>
                  <a:txBody>
                    <a:bodyPr/>
                    <a:lstStyle/>
                    <a:p>
                      <a:pPr algn="l"/>
                      <a:r>
                        <a:rPr lang="zh-CN" altLang="en-US" sz="1800" b="1" kern="1200" dirty="0">
                          <a:solidFill>
                            <a:schemeClr val="tx1"/>
                          </a:solidFill>
                          <a:latin typeface="Heiti SC Medium" pitchFamily="2" charset="-128"/>
                          <a:ea typeface="Heiti SC Medium" pitchFamily="2" charset="-128"/>
                          <a:cs typeface="+mn-cs"/>
                        </a:rPr>
                        <a:t>可变分区</a:t>
                      </a:r>
                    </a:p>
                  </a:txBody>
                  <a:tcPr marL="91460" marR="91460" marT="45683" marB="45683"/>
                </a:tc>
                <a:tc>
                  <a:txBody>
                    <a:bodyPr/>
                    <a:lstStyle/>
                    <a:p>
                      <a:pPr algn="l"/>
                      <a:r>
                        <a:rPr lang="zh-CN" altLang="en-US" sz="1800" kern="1200" dirty="0">
                          <a:solidFill>
                            <a:schemeClr val="tx1"/>
                          </a:solidFill>
                          <a:latin typeface="Heiti SC Medium" pitchFamily="2" charset="-128"/>
                          <a:ea typeface="Heiti SC Medium" pitchFamily="2" charset="-128"/>
                          <a:cs typeface="+mn-cs"/>
                        </a:rPr>
                        <a:t>根据进程的需求，把可分配的内存空间分割出一个分区，分配给该进程</a:t>
                      </a:r>
                    </a:p>
                  </a:txBody>
                  <a:tcPr marL="91460" marR="91460" marT="45683" marB="45683"/>
                </a:tc>
                <a:extLst>
                  <a:ext uri="{0D108BD9-81ED-4DB2-BD59-A6C34878D82A}">
                    <a16:rowId xmlns:a16="http://schemas.microsoft.com/office/drawing/2014/main" val="4147387198"/>
                  </a:ext>
                </a:extLst>
              </a:tr>
              <a:tr h="1188637">
                <a:tc>
                  <a:txBody>
                    <a:bodyPr/>
                    <a:lstStyle/>
                    <a:p>
                      <a:pPr algn="l"/>
                      <a:r>
                        <a:rPr lang="zh-CN" altLang="en-US" sz="1800" b="1" kern="1200" dirty="0">
                          <a:solidFill>
                            <a:schemeClr val="tx1"/>
                          </a:solidFill>
                          <a:latin typeface="Heiti SC Medium" pitchFamily="2" charset="-128"/>
                          <a:ea typeface="Heiti SC Medium" pitchFamily="2" charset="-128"/>
                          <a:cs typeface="+mn-cs"/>
                        </a:rPr>
                        <a:t>页式</a:t>
                      </a:r>
                    </a:p>
                  </a:txBody>
                  <a:tcPr marL="91460" marR="91460" marT="45683" marB="45683"/>
                </a:tc>
                <a:tc>
                  <a:txBody>
                    <a:bodyPr/>
                    <a:lstStyle/>
                    <a:p>
                      <a:pPr algn="l"/>
                      <a:r>
                        <a:rPr lang="zh-CN" altLang="en-US" sz="1800" kern="1200" dirty="0">
                          <a:solidFill>
                            <a:schemeClr val="tx1"/>
                          </a:solidFill>
                          <a:latin typeface="Heiti SC Medium" pitchFamily="2" charset="-128"/>
                          <a:ea typeface="Heiti SC Medium" pitchFamily="2" charset="-128"/>
                          <a:cs typeface="+mn-cs"/>
                        </a:rPr>
                        <a:t>把用户程序地址空间分为大小相等的部分，称为</a:t>
                      </a:r>
                      <a:r>
                        <a:rPr lang="zh-CN" altLang="en-US" sz="1800" kern="1200" dirty="0">
                          <a:solidFill>
                            <a:srgbClr val="C00000"/>
                          </a:solidFill>
                          <a:latin typeface="Heiti SC Medium" pitchFamily="2" charset="-128"/>
                          <a:ea typeface="Heiti SC Medium" pitchFamily="2" charset="-128"/>
                          <a:cs typeface="+mn-cs"/>
                        </a:rPr>
                        <a:t>页</a:t>
                      </a:r>
                      <a:r>
                        <a:rPr lang="zh-CN" altLang="en-US" sz="1800" kern="1200" dirty="0">
                          <a:solidFill>
                            <a:schemeClr val="tx1"/>
                          </a:solidFill>
                          <a:latin typeface="Heiti SC Medium" pitchFamily="2" charset="-128"/>
                          <a:ea typeface="Heiti SC Medium" pitchFamily="2" charset="-128"/>
                          <a:cs typeface="+mn-cs"/>
                        </a:rPr>
                        <a:t>。内存空间按页大小划分为大小相同的区域，称为</a:t>
                      </a:r>
                      <a:r>
                        <a:rPr lang="zh-CN" altLang="en-US" sz="1800" kern="1200" dirty="0">
                          <a:solidFill>
                            <a:srgbClr val="C00000"/>
                          </a:solidFill>
                          <a:latin typeface="Heiti SC Medium" pitchFamily="2" charset="-128"/>
                          <a:ea typeface="Heiti SC Medium" pitchFamily="2" charset="-128"/>
                          <a:cs typeface="+mn-cs"/>
                        </a:rPr>
                        <a:t>帧</a:t>
                      </a:r>
                      <a:r>
                        <a:rPr lang="zh-CN" altLang="en-US" sz="1800" kern="1200" dirty="0">
                          <a:solidFill>
                            <a:schemeClr val="tx1"/>
                          </a:solidFill>
                          <a:latin typeface="Heiti SC Medium" pitchFamily="2" charset="-128"/>
                          <a:ea typeface="Heiti SC Medium" pitchFamily="2" charset="-128"/>
                          <a:cs typeface="+mn-cs"/>
                        </a:rPr>
                        <a:t>（内存块，物理页面，页框）。</a:t>
                      </a:r>
                      <a:r>
                        <a:rPr lang="zh-CN" altLang="en-US" sz="1800" kern="1200" dirty="0">
                          <a:solidFill>
                            <a:srgbClr val="C00000"/>
                          </a:solidFill>
                          <a:latin typeface="Heiti SC Medium" pitchFamily="2" charset="-128"/>
                          <a:ea typeface="Heiti SC Medium" pitchFamily="2" charset="-128"/>
                          <a:cs typeface="+mn-cs"/>
                        </a:rPr>
                        <a:t>以页为单位进行分配</a:t>
                      </a:r>
                      <a:r>
                        <a:rPr lang="zh-CN" altLang="en-US" sz="1800" kern="1200" dirty="0">
                          <a:solidFill>
                            <a:schemeClr val="tx1"/>
                          </a:solidFill>
                          <a:latin typeface="Heiti SC Medium" pitchFamily="2" charset="-128"/>
                          <a:ea typeface="Heiti SC Medium" pitchFamily="2" charset="-128"/>
                          <a:cs typeface="+mn-cs"/>
                        </a:rPr>
                        <a:t>，逻辑上相邻的页，物理上不一定相邻</a:t>
                      </a:r>
                    </a:p>
                  </a:txBody>
                  <a:tcPr marL="91460" marR="91460" marT="45683" marB="45683"/>
                </a:tc>
                <a:extLst>
                  <a:ext uri="{0D108BD9-81ED-4DB2-BD59-A6C34878D82A}">
                    <a16:rowId xmlns:a16="http://schemas.microsoft.com/office/drawing/2014/main" val="2951891602"/>
                  </a:ext>
                </a:extLst>
              </a:tr>
              <a:tr h="1188637">
                <a:tc>
                  <a:txBody>
                    <a:bodyPr/>
                    <a:lstStyle/>
                    <a:p>
                      <a:pPr algn="l"/>
                      <a:r>
                        <a:rPr lang="zh-CN" altLang="en-US" sz="1800" b="1" kern="1200" dirty="0">
                          <a:solidFill>
                            <a:schemeClr val="tx1"/>
                          </a:solidFill>
                          <a:latin typeface="Heiti SC Medium" pitchFamily="2" charset="-128"/>
                          <a:ea typeface="Heiti SC Medium" pitchFamily="2" charset="-128"/>
                          <a:cs typeface="+mn-cs"/>
                        </a:rPr>
                        <a:t>段式</a:t>
                      </a:r>
                    </a:p>
                  </a:txBody>
                  <a:tcPr marL="91460" marR="91460" marT="45683" marB="45683"/>
                </a:tc>
                <a:tc>
                  <a:txBody>
                    <a:bodyPr/>
                    <a:lstStyle/>
                    <a:p>
                      <a:pPr algn="l"/>
                      <a:r>
                        <a:rPr lang="zh-CN" altLang="en-US" sz="1800" kern="1200" dirty="0">
                          <a:solidFill>
                            <a:schemeClr val="tx1"/>
                          </a:solidFill>
                          <a:latin typeface="Heiti SC Medium" pitchFamily="2" charset="-128"/>
                          <a:ea typeface="Heiti SC Medium" pitchFamily="2" charset="-128"/>
                          <a:cs typeface="+mn-cs"/>
                        </a:rPr>
                        <a:t>用户程序地址空间按进程自身的逻辑关系划分为若干段，内存空间被动态得划分为长度不相同的区域（</a:t>
                      </a:r>
                      <a:r>
                        <a:rPr lang="zh-CN" altLang="en-US" sz="1800" kern="1200" dirty="0">
                          <a:solidFill>
                            <a:srgbClr val="C00000"/>
                          </a:solidFill>
                          <a:latin typeface="Heiti SC Medium" pitchFamily="2" charset="-128"/>
                          <a:ea typeface="Heiti SC Medium" pitchFamily="2" charset="-128"/>
                          <a:cs typeface="+mn-cs"/>
                        </a:rPr>
                        <a:t>可变分区</a:t>
                      </a:r>
                      <a:r>
                        <a:rPr lang="zh-CN" altLang="en-US" sz="1800" kern="1200" dirty="0">
                          <a:solidFill>
                            <a:schemeClr val="tx1"/>
                          </a:solidFill>
                          <a:latin typeface="Heiti SC Medium" pitchFamily="2" charset="-128"/>
                          <a:ea typeface="Heiti SC Medium" pitchFamily="2" charset="-128"/>
                          <a:cs typeface="+mn-cs"/>
                        </a:rPr>
                        <a:t>）。</a:t>
                      </a:r>
                      <a:r>
                        <a:rPr lang="zh-CN" altLang="en-US" sz="1800" kern="1200" dirty="0">
                          <a:solidFill>
                            <a:srgbClr val="C00000"/>
                          </a:solidFill>
                          <a:latin typeface="Heiti SC Medium" pitchFamily="2" charset="-128"/>
                          <a:ea typeface="Heiti SC Medium" pitchFamily="2" charset="-128"/>
                          <a:cs typeface="+mn-cs"/>
                        </a:rPr>
                        <a:t>以段为单位分配内存</a:t>
                      </a:r>
                      <a:r>
                        <a:rPr lang="zh-CN" altLang="en-US" sz="1800" kern="1200" dirty="0">
                          <a:solidFill>
                            <a:schemeClr val="tx1"/>
                          </a:solidFill>
                          <a:latin typeface="Heiti SC Medium" pitchFamily="2" charset="-128"/>
                          <a:ea typeface="Heiti SC Medium" pitchFamily="2" charset="-128"/>
                          <a:cs typeface="+mn-cs"/>
                        </a:rPr>
                        <a:t>，每个段在内存中占据连续空间，各段之间可以不连续存放</a:t>
                      </a:r>
                    </a:p>
                  </a:txBody>
                  <a:tcPr marL="91460" marR="91460" marT="45683" marB="45683"/>
                </a:tc>
                <a:extLst>
                  <a:ext uri="{0D108BD9-81ED-4DB2-BD59-A6C34878D82A}">
                    <a16:rowId xmlns:a16="http://schemas.microsoft.com/office/drawing/2014/main" val="2792747071"/>
                  </a:ext>
                </a:extLst>
              </a:tr>
              <a:tr h="11880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Heiti SC Medium" pitchFamily="2" charset="-128"/>
                          <a:ea typeface="Heiti SC Medium" pitchFamily="2" charset="-128"/>
                          <a:cs typeface="+mn-cs"/>
                        </a:rPr>
                        <a:t>段页式</a:t>
                      </a:r>
                    </a:p>
                    <a:p>
                      <a:pPr algn="l"/>
                      <a:endParaRPr lang="zh-CN" altLang="en-US" sz="1800" b="1" kern="1200" dirty="0">
                        <a:solidFill>
                          <a:schemeClr val="tx1"/>
                        </a:solidFill>
                        <a:latin typeface="Heiti SC Medium" pitchFamily="2" charset="-128"/>
                        <a:ea typeface="Heiti SC Medium" pitchFamily="2" charset="-128"/>
                        <a:cs typeface="+mn-cs"/>
                      </a:endParaRPr>
                    </a:p>
                  </a:txBody>
                  <a:tcPr marL="91460" marR="91460" marT="45683" marB="45683"/>
                </a:tc>
                <a:tc>
                  <a:txBody>
                    <a:bodyPr/>
                    <a:lstStyle/>
                    <a:p>
                      <a:pPr algn="l"/>
                      <a:r>
                        <a:rPr lang="zh-CN" altLang="en-US" sz="1800" kern="1200" dirty="0">
                          <a:solidFill>
                            <a:schemeClr val="tx1"/>
                          </a:solidFill>
                          <a:latin typeface="Heiti SC Medium" pitchFamily="2" charset="-128"/>
                          <a:ea typeface="Heiti SC Medium" pitchFamily="2" charset="-128"/>
                          <a:cs typeface="+mn-cs"/>
                        </a:rPr>
                        <a:t>用户程序地址空间：段式</a:t>
                      </a:r>
                      <a:endParaRPr lang="en-US" altLang="zh-CN" sz="1800" kern="1200" dirty="0">
                        <a:solidFill>
                          <a:schemeClr val="tx1"/>
                        </a:solidFill>
                        <a:latin typeface="Heiti SC Medium" pitchFamily="2" charset="-128"/>
                        <a:ea typeface="Heiti SC Medium" pitchFamily="2" charset="-128"/>
                        <a:cs typeface="+mn-cs"/>
                      </a:endParaRPr>
                    </a:p>
                    <a:p>
                      <a:pPr algn="l"/>
                      <a:r>
                        <a:rPr lang="zh-CN" altLang="en-US" sz="1800" kern="1200" dirty="0">
                          <a:solidFill>
                            <a:schemeClr val="tx1"/>
                          </a:solidFill>
                          <a:latin typeface="Heiti SC Medium" pitchFamily="2" charset="-128"/>
                          <a:ea typeface="Heiti SC Medium" pitchFamily="2" charset="-128"/>
                          <a:cs typeface="+mn-cs"/>
                        </a:rPr>
                        <a:t>内存空间：页式</a:t>
                      </a:r>
                      <a:endParaRPr lang="en-US" altLang="zh-CN" sz="1800" kern="1200" dirty="0">
                        <a:solidFill>
                          <a:schemeClr val="tx1"/>
                        </a:solidFill>
                        <a:latin typeface="Heiti SC Medium" pitchFamily="2" charset="-128"/>
                        <a:ea typeface="Heiti SC Medium" pitchFamily="2" charset="-128"/>
                        <a:cs typeface="+mn-cs"/>
                      </a:endParaRPr>
                    </a:p>
                    <a:p>
                      <a:pPr algn="l"/>
                      <a:r>
                        <a:rPr lang="zh-CN" altLang="en-US" sz="1800" kern="1200" dirty="0">
                          <a:solidFill>
                            <a:schemeClr val="tx1"/>
                          </a:solidFill>
                          <a:latin typeface="Heiti SC Medium" pitchFamily="2" charset="-128"/>
                          <a:ea typeface="Heiti SC Medium" pitchFamily="2" charset="-128"/>
                          <a:cs typeface="+mn-cs"/>
                        </a:rPr>
                        <a:t>分配单位：页</a:t>
                      </a:r>
                    </a:p>
                  </a:txBody>
                  <a:tcPr marL="91460" marR="91460" marT="45683" marB="45683"/>
                </a:tc>
                <a:extLst>
                  <a:ext uri="{0D108BD9-81ED-4DB2-BD59-A6C34878D82A}">
                    <a16:rowId xmlns:a16="http://schemas.microsoft.com/office/drawing/2014/main" val="1961957211"/>
                  </a:ext>
                </a:extLst>
              </a:tr>
            </a:tbl>
          </a:graphicData>
        </a:graphic>
      </p:graphicFrame>
    </p:spTree>
    <p:extLst>
      <p:ext uri="{BB962C8B-B14F-4D97-AF65-F5344CB8AC3E}">
        <p14:creationId xmlns:p14="http://schemas.microsoft.com/office/powerpoint/2010/main" val="18217986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6" name="Rectangle 1027">
            <a:extLst>
              <a:ext uri="{FF2B5EF4-FFF2-40B4-BE49-F238E27FC236}">
                <a16:creationId xmlns:a16="http://schemas.microsoft.com/office/drawing/2014/main" id="{B385914C-C5B9-0D4A-9F8E-0EF7F83EA7CA}"/>
              </a:ext>
            </a:extLst>
          </p:cNvPr>
          <p:cNvSpPr txBox="1">
            <a:spLocks noChangeArrowheads="1"/>
          </p:cNvSpPr>
          <p:nvPr/>
        </p:nvSpPr>
        <p:spPr bwMode="auto">
          <a:xfrm>
            <a:off x="457200" y="1006475"/>
            <a:ext cx="86868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缓冲技术的缓冲池通常设立在（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）中</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主存                    </a:t>
            </a:r>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外存</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C.ROM                     D.</a:t>
            </a:r>
            <a:r>
              <a:rPr lang="zh-CN" altLang="en-US" sz="1800" dirty="0">
                <a:latin typeface="黑体" panose="02010609060101010101" pitchFamily="49" charset="-122"/>
                <a:ea typeface="黑体" panose="02010609060101010101" pitchFamily="49" charset="-122"/>
              </a:rPr>
              <a:t>寄存器</a:t>
            </a:r>
            <a:endParaRPr lang="en-US" altLang="zh-CN" sz="1800" dirty="0">
              <a:latin typeface="黑体" panose="02010609060101010101" pitchFamily="49" charset="-122"/>
              <a:ea typeface="黑体" panose="02010609060101010101" pitchFamily="49" charset="-122"/>
            </a:endParaRPr>
          </a:p>
          <a:p>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下面设备中属于共享设备的是（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打印机                </a:t>
            </a:r>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磁带机</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磁盘</a:t>
            </a:r>
            <a:r>
              <a:rPr lang="en-US" altLang="zh-CN" sz="1800" dirty="0">
                <a:latin typeface="黑体" panose="02010609060101010101" pitchFamily="49" charset="-122"/>
                <a:ea typeface="黑体" panose="02010609060101010101" pitchFamily="49" charset="-122"/>
              </a:rPr>
              <a:t>                  D.</a:t>
            </a:r>
            <a:r>
              <a:rPr lang="zh-CN" altLang="en-US" sz="1800" dirty="0">
                <a:latin typeface="黑体" panose="02010609060101010101" pitchFamily="49" charset="-122"/>
                <a:ea typeface="黑体" panose="02010609060101010101" pitchFamily="49" charset="-122"/>
              </a:rPr>
              <a:t>磁带机和磁盘</a:t>
            </a:r>
            <a:endParaRPr lang="en-US" altLang="zh-CN" sz="1800" dirty="0">
              <a:latin typeface="黑体" panose="02010609060101010101" pitchFamily="49" charset="-122"/>
              <a:ea typeface="黑体" panose="02010609060101010101" pitchFamily="49" charset="-122"/>
            </a:endParaRPr>
          </a:p>
          <a:p>
            <a:r>
              <a:rPr lang="en-US" altLang="zh-CN" sz="2200" dirty="0">
                <a:latin typeface="黑体" panose="02010609060101010101" pitchFamily="49" charset="-122"/>
                <a:ea typeface="黑体" panose="02010609060101010101" pitchFamily="49" charset="-122"/>
              </a:rPr>
              <a:t>3.</a:t>
            </a:r>
            <a:r>
              <a:rPr lang="zh-CN" altLang="en-US" sz="2200" dirty="0">
                <a:latin typeface="黑体" panose="02010609060101010101" pitchFamily="49" charset="-122"/>
                <a:ea typeface="黑体" panose="02010609060101010101" pitchFamily="49" charset="-122"/>
              </a:rPr>
              <a:t>在采用</a:t>
            </a:r>
            <a:r>
              <a:rPr lang="en-US" altLang="zh-CN" sz="2200" dirty="0" err="1">
                <a:latin typeface="黑体" panose="02010609060101010101" pitchFamily="49" charset="-122"/>
                <a:ea typeface="黑体" panose="02010609060101010101" pitchFamily="49" charset="-122"/>
              </a:rPr>
              <a:t>SPOOLing</a:t>
            </a:r>
            <a:r>
              <a:rPr lang="zh-CN" altLang="en-US" sz="2200" dirty="0">
                <a:latin typeface="黑体" panose="02010609060101010101" pitchFamily="49" charset="-122"/>
                <a:ea typeface="黑体" panose="02010609060101010101" pitchFamily="49" charset="-122"/>
              </a:rPr>
              <a:t>技术的系统中，用户暂时未能打印的数据首先会被送到（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）存储起来</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磁盘固定区域          </a:t>
            </a:r>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内存固定区域</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终端</a:t>
            </a:r>
            <a:r>
              <a:rPr lang="en-US" altLang="zh-CN" sz="1800" dirty="0">
                <a:latin typeface="黑体" panose="02010609060101010101" pitchFamily="49" charset="-122"/>
                <a:ea typeface="黑体" panose="02010609060101010101" pitchFamily="49" charset="-122"/>
              </a:rPr>
              <a:t>                  D.</a:t>
            </a:r>
            <a:r>
              <a:rPr lang="zh-CN" altLang="en-US" sz="1800" dirty="0">
                <a:latin typeface="黑体" panose="02010609060101010101" pitchFamily="49" charset="-122"/>
                <a:ea typeface="黑体" panose="02010609060101010101" pitchFamily="49" charset="-122"/>
              </a:rPr>
              <a:t>打印机</a:t>
            </a:r>
            <a:endParaRPr lang="en-US" altLang="zh-CN" sz="20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D90AC067-1C37-674B-81BA-2B5A803D8808}"/>
              </a:ext>
            </a:extLst>
          </p:cNvPr>
          <p:cNvSpPr txBox="1">
            <a:spLocks noChangeArrowheads="1"/>
          </p:cNvSpPr>
          <p:nvPr/>
        </p:nvSpPr>
        <p:spPr bwMode="auto">
          <a:xfrm>
            <a:off x="5073650" y="99377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A</a:t>
            </a:r>
            <a:endParaRPr kumimoji="0" lang="zh-CN" altLang="en-US">
              <a:solidFill>
                <a:srgbClr val="FF0000"/>
              </a:solidFill>
              <a:latin typeface="Verdana" panose="020B0604030504040204" pitchFamily="34" charset="0"/>
            </a:endParaRPr>
          </a:p>
        </p:txBody>
      </p:sp>
      <p:sp>
        <p:nvSpPr>
          <p:cNvPr id="5" name="文本框 4">
            <a:extLst>
              <a:ext uri="{FF2B5EF4-FFF2-40B4-BE49-F238E27FC236}">
                <a16:creationId xmlns:a16="http://schemas.microsoft.com/office/drawing/2014/main" id="{93A33C8E-3623-A944-961B-B2CEFC575B1B}"/>
              </a:ext>
            </a:extLst>
          </p:cNvPr>
          <p:cNvSpPr txBox="1">
            <a:spLocks noChangeArrowheads="1"/>
          </p:cNvSpPr>
          <p:nvPr/>
        </p:nvSpPr>
        <p:spPr bwMode="auto">
          <a:xfrm>
            <a:off x="5073650" y="2176463"/>
            <a:ext cx="87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C</a:t>
            </a:r>
            <a:endParaRPr kumimoji="0" lang="zh-CN" altLang="en-US">
              <a:solidFill>
                <a:srgbClr val="FF0000"/>
              </a:solidFill>
              <a:latin typeface="Verdana" panose="020B0604030504040204" pitchFamily="34" charset="0"/>
            </a:endParaRPr>
          </a:p>
        </p:txBody>
      </p:sp>
      <p:sp>
        <p:nvSpPr>
          <p:cNvPr id="7" name="文本框 6">
            <a:extLst>
              <a:ext uri="{FF2B5EF4-FFF2-40B4-BE49-F238E27FC236}">
                <a16:creationId xmlns:a16="http://schemas.microsoft.com/office/drawing/2014/main" id="{7F83D140-1057-B244-9FDC-4EE9653D3B3A}"/>
              </a:ext>
            </a:extLst>
          </p:cNvPr>
          <p:cNvSpPr txBox="1">
            <a:spLocks noChangeArrowheads="1"/>
          </p:cNvSpPr>
          <p:nvPr/>
        </p:nvSpPr>
        <p:spPr bwMode="auto">
          <a:xfrm>
            <a:off x="2019300" y="3732213"/>
            <a:ext cx="87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A</a:t>
            </a:r>
            <a:endParaRPr kumimoji="0" lang="zh-CN" altLang="en-US" dirty="0">
              <a:solidFill>
                <a:srgbClr val="FF0000"/>
              </a:solidFill>
              <a:latin typeface="Verdana" panose="020B0604030504040204" pitchFamily="34" charset="0"/>
            </a:endParaRPr>
          </a:p>
        </p:txBody>
      </p:sp>
    </p:spTree>
    <p:extLst>
      <p:ext uri="{BB962C8B-B14F-4D97-AF65-F5344CB8AC3E}">
        <p14:creationId xmlns:p14="http://schemas.microsoft.com/office/powerpoint/2010/main" val="3364670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500"/>
                                        <p:tgtEl>
                                          <p:spTgt spid="6">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fade">
                                      <p:cBhvr>
                                        <p:cTn id="34" dur="500"/>
                                        <p:tgtEl>
                                          <p:spTgt spid="6">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6" name="Rectangle 1027">
            <a:extLst>
              <a:ext uri="{FF2B5EF4-FFF2-40B4-BE49-F238E27FC236}">
                <a16:creationId xmlns:a16="http://schemas.microsoft.com/office/drawing/2014/main" id="{9CFB74C7-7A50-7D45-BE1C-9D120EC096CF}"/>
              </a:ext>
            </a:extLst>
          </p:cNvPr>
          <p:cNvSpPr txBox="1">
            <a:spLocks noChangeArrowheads="1"/>
          </p:cNvSpPr>
          <p:nvPr/>
        </p:nvSpPr>
        <p:spPr bwMode="auto">
          <a:xfrm>
            <a:off x="457200" y="1006475"/>
            <a:ext cx="86868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下列有关设备独立性的说法中，正确的是（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设备独立性是指</a:t>
            </a:r>
            <a:r>
              <a:rPr lang="en-US" altLang="zh-CN" sz="1800" dirty="0">
                <a:latin typeface="黑体" panose="02010609060101010101" pitchFamily="49" charset="-122"/>
                <a:ea typeface="黑体" panose="02010609060101010101" pitchFamily="49" charset="-122"/>
              </a:rPr>
              <a:t>I/O</a:t>
            </a:r>
            <a:r>
              <a:rPr lang="zh-CN" altLang="en-US" sz="1800" dirty="0">
                <a:latin typeface="黑体" panose="02010609060101010101" pitchFamily="49" charset="-122"/>
                <a:ea typeface="黑体" panose="02010609060101010101" pitchFamily="49" charset="-122"/>
              </a:rPr>
              <a:t>设备具有独立执行</a:t>
            </a:r>
            <a:r>
              <a:rPr lang="en-US" altLang="zh-CN" sz="1800" dirty="0">
                <a:latin typeface="黑体" panose="02010609060101010101" pitchFamily="49" charset="-122"/>
                <a:ea typeface="黑体" panose="02010609060101010101" pitchFamily="49" charset="-122"/>
              </a:rPr>
              <a:t>I/O</a:t>
            </a:r>
            <a:r>
              <a:rPr lang="zh-CN" altLang="en-US" sz="1800" dirty="0">
                <a:latin typeface="黑体" panose="02010609060101010101" pitchFamily="49" charset="-122"/>
                <a:ea typeface="黑体" panose="02010609060101010101" pitchFamily="49" charset="-122"/>
              </a:rPr>
              <a:t>功能的一种特性</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设备独立性是指用户程序独立于具体物理设备的一种特性</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设备独立性是指能够实现设备共享的一种特性</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设备独立性是指设备驱动程序独立于具体物理设备的一种特性</a:t>
            </a:r>
            <a:endParaRPr lang="en-US" altLang="zh-CN"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CBA327DA-6148-6A40-AA1A-1E1BB3A560BC}"/>
              </a:ext>
            </a:extLst>
          </p:cNvPr>
          <p:cNvSpPr txBox="1">
            <a:spLocks noChangeArrowheads="1"/>
          </p:cNvSpPr>
          <p:nvPr/>
        </p:nvSpPr>
        <p:spPr bwMode="auto">
          <a:xfrm>
            <a:off x="6491288" y="981075"/>
            <a:ext cx="874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B</a:t>
            </a:r>
            <a:endParaRPr kumimoji="0" lang="zh-CN" altLang="en-US" dirty="0">
              <a:solidFill>
                <a:srgbClr val="FF0000"/>
              </a:solidFill>
              <a:latin typeface="Verdana" panose="020B0604030504040204" pitchFamily="34" charset="0"/>
            </a:endParaRPr>
          </a:p>
        </p:txBody>
      </p:sp>
      <p:sp>
        <p:nvSpPr>
          <p:cNvPr id="5" name="Rectangle 1027">
            <a:extLst>
              <a:ext uri="{FF2B5EF4-FFF2-40B4-BE49-F238E27FC236}">
                <a16:creationId xmlns:a16="http://schemas.microsoft.com/office/drawing/2014/main" id="{9F61F5A0-783B-C444-B065-D0EC8F2F4402}"/>
              </a:ext>
            </a:extLst>
          </p:cNvPr>
          <p:cNvSpPr txBox="1">
            <a:spLocks noChangeArrowheads="1"/>
          </p:cNvSpPr>
          <p:nvPr/>
        </p:nvSpPr>
        <p:spPr bwMode="auto">
          <a:xfrm>
            <a:off x="457200" y="3352800"/>
            <a:ext cx="86868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5.</a:t>
            </a:r>
            <a:r>
              <a:rPr lang="zh-CN" altLang="en-US" sz="2200" dirty="0">
                <a:latin typeface="黑体" panose="02010609060101010101" pitchFamily="49" charset="-122"/>
                <a:ea typeface="黑体" panose="02010609060101010101" pitchFamily="49" charset="-122"/>
              </a:rPr>
              <a:t> 系统管理设备是通过一些数据结构来进行的，下面的（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）不属于设备管理数据结构</a:t>
            </a:r>
            <a:r>
              <a:rPr lang="zh-CN" altLang="en-US" sz="20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A.FCB</a:t>
            </a:r>
          </a:p>
          <a:p>
            <a:pPr lvl="1"/>
            <a:r>
              <a:rPr lang="en-US" altLang="zh-CN" sz="1800" dirty="0">
                <a:latin typeface="黑体" panose="02010609060101010101" pitchFamily="49" charset="-122"/>
                <a:ea typeface="黑体" panose="02010609060101010101" pitchFamily="49" charset="-122"/>
              </a:rPr>
              <a:t>B.DCT</a:t>
            </a:r>
          </a:p>
          <a:p>
            <a:pPr lvl="1"/>
            <a:r>
              <a:rPr lang="en-US" altLang="zh-CN" sz="1800" dirty="0">
                <a:latin typeface="黑体" panose="02010609060101010101" pitchFamily="49" charset="-122"/>
                <a:ea typeface="黑体" panose="02010609060101010101" pitchFamily="49" charset="-122"/>
              </a:rPr>
              <a:t>C.SDT</a:t>
            </a:r>
          </a:p>
          <a:p>
            <a:pPr lvl="1"/>
            <a:r>
              <a:rPr lang="en-US" altLang="zh-CN" sz="1800" dirty="0">
                <a:latin typeface="黑体" panose="02010609060101010101" pitchFamily="49" charset="-122"/>
                <a:ea typeface="黑体" panose="02010609060101010101" pitchFamily="49" charset="-122"/>
              </a:rPr>
              <a:t>D.COCT</a:t>
            </a:r>
          </a:p>
        </p:txBody>
      </p:sp>
      <p:sp>
        <p:nvSpPr>
          <p:cNvPr id="7" name="文本框 6">
            <a:extLst>
              <a:ext uri="{FF2B5EF4-FFF2-40B4-BE49-F238E27FC236}">
                <a16:creationId xmlns:a16="http://schemas.microsoft.com/office/drawing/2014/main" id="{57EA5598-7301-014F-809E-E8DFA2233774}"/>
              </a:ext>
            </a:extLst>
          </p:cNvPr>
          <p:cNvSpPr txBox="1">
            <a:spLocks noChangeArrowheads="1"/>
          </p:cNvSpPr>
          <p:nvPr/>
        </p:nvSpPr>
        <p:spPr bwMode="auto">
          <a:xfrm>
            <a:off x="8000048" y="3246755"/>
            <a:ext cx="874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A</a:t>
            </a:r>
            <a:r>
              <a:rPr kumimoji="0" lang="zh-CN" altLang="en-US" dirty="0">
                <a:solidFill>
                  <a:srgbClr val="FF0000"/>
                </a:solidFill>
                <a:latin typeface="Verdana" panose="020B0604030504040204" pitchFamily="34" charset="0"/>
              </a:rPr>
              <a:t> </a:t>
            </a:r>
          </a:p>
        </p:txBody>
      </p:sp>
    </p:spTree>
    <p:extLst>
      <p:ext uri="{BB962C8B-B14F-4D97-AF65-F5344CB8AC3E}">
        <p14:creationId xmlns:p14="http://schemas.microsoft.com/office/powerpoint/2010/main" val="3246378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89091" name="Rectangle 1027">
            <a:extLst>
              <a:ext uri="{FF2B5EF4-FFF2-40B4-BE49-F238E27FC236}">
                <a16:creationId xmlns:a16="http://schemas.microsoft.com/office/drawing/2014/main" id="{2477FDD6-486C-E349-9F93-5256B5A92B1D}"/>
              </a:ext>
            </a:extLst>
          </p:cNvPr>
          <p:cNvSpPr txBox="1">
            <a:spLocks noChangeArrowheads="1"/>
          </p:cNvSpPr>
          <p:nvPr/>
        </p:nvSpPr>
        <p:spPr bwMode="auto">
          <a:xfrm>
            <a:off x="457200" y="1006475"/>
            <a:ext cx="8686800" cy="233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6.</a:t>
            </a:r>
            <a:r>
              <a:rPr lang="zh-CN" altLang="en-US" sz="2200" dirty="0">
                <a:latin typeface="黑体" panose="02010609060101010101" pitchFamily="49" charset="-122"/>
                <a:ea typeface="黑体" panose="02010609060101010101" pitchFamily="49" charset="-122"/>
              </a:rPr>
              <a:t>操作系统</a:t>
            </a:r>
            <a:r>
              <a:rPr lang="en-US" altLang="zh-CN" sz="2200" dirty="0">
                <a:latin typeface="黑体" panose="02010609060101010101" pitchFamily="49" charset="-122"/>
                <a:ea typeface="黑体" panose="02010609060101010101" pitchFamily="49" charset="-122"/>
              </a:rPr>
              <a:t>I/O</a:t>
            </a:r>
            <a:r>
              <a:rPr lang="zh-CN" altLang="en-US" sz="2200" dirty="0">
                <a:latin typeface="黑体" panose="02010609060101010101" pitchFamily="49" charset="-122"/>
                <a:ea typeface="黑体" panose="02010609060101010101" pitchFamily="49" charset="-122"/>
              </a:rPr>
              <a:t>子系统通常由</a:t>
            </a:r>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个层次组成，每一层明确定义了与邻近层次的接口，其合理的层次组织排列顺序是（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用户级</a:t>
            </a:r>
            <a:r>
              <a:rPr lang="en-US" altLang="zh-CN" sz="1800" dirty="0">
                <a:latin typeface="黑体" panose="02010609060101010101" pitchFamily="49" charset="-122"/>
                <a:ea typeface="黑体" panose="02010609060101010101" pitchFamily="49" charset="-122"/>
              </a:rPr>
              <a:t>I/O</a:t>
            </a:r>
            <a:r>
              <a:rPr lang="zh-CN" altLang="en-US" sz="1800" dirty="0">
                <a:latin typeface="黑体" panose="02010609060101010101" pitchFamily="49" charset="-122"/>
                <a:ea typeface="黑体" panose="02010609060101010101" pitchFamily="49" charset="-122"/>
              </a:rPr>
              <a:t>软件、设备无关软件、设备驱动程序、中断处理程序</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用户级</a:t>
            </a:r>
            <a:r>
              <a:rPr lang="en-US" altLang="zh-CN" sz="1800" dirty="0">
                <a:latin typeface="黑体" panose="02010609060101010101" pitchFamily="49" charset="-122"/>
                <a:ea typeface="黑体" panose="02010609060101010101" pitchFamily="49" charset="-122"/>
              </a:rPr>
              <a:t>I/O</a:t>
            </a:r>
            <a:r>
              <a:rPr lang="zh-CN" altLang="en-US" sz="1800" dirty="0">
                <a:latin typeface="黑体" panose="02010609060101010101" pitchFamily="49" charset="-122"/>
                <a:ea typeface="黑体" panose="02010609060101010101" pitchFamily="49" charset="-122"/>
              </a:rPr>
              <a:t>软件、设备无关软件、中断处理程序、设备驱动程序</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用户级</a:t>
            </a:r>
            <a:r>
              <a:rPr lang="en-US" altLang="zh-CN" sz="1800" dirty="0">
                <a:latin typeface="黑体" panose="02010609060101010101" pitchFamily="49" charset="-122"/>
                <a:ea typeface="黑体" panose="02010609060101010101" pitchFamily="49" charset="-122"/>
              </a:rPr>
              <a:t>I/O</a:t>
            </a:r>
            <a:r>
              <a:rPr lang="zh-CN" altLang="en-US" sz="1800" dirty="0">
                <a:latin typeface="黑体" panose="02010609060101010101" pitchFamily="49" charset="-122"/>
                <a:ea typeface="黑体" panose="02010609060101010101" pitchFamily="49" charset="-122"/>
              </a:rPr>
              <a:t>软件、设备驱动程序、设备无关软件、中断处理程序</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用户级</a:t>
            </a:r>
            <a:r>
              <a:rPr lang="en-US" altLang="zh-CN" sz="1800" dirty="0">
                <a:latin typeface="黑体" panose="02010609060101010101" pitchFamily="49" charset="-122"/>
                <a:ea typeface="黑体" panose="02010609060101010101" pitchFamily="49" charset="-122"/>
              </a:rPr>
              <a:t>I/O</a:t>
            </a:r>
            <a:r>
              <a:rPr lang="zh-CN" altLang="en-US" sz="1800" dirty="0">
                <a:latin typeface="黑体" panose="02010609060101010101" pitchFamily="49" charset="-122"/>
                <a:ea typeface="黑体" panose="02010609060101010101" pitchFamily="49" charset="-122"/>
              </a:rPr>
              <a:t>软件、中断处理程序、设备无关软件、设备驱动程序</a:t>
            </a:r>
            <a:endParaRPr lang="en-US" altLang="zh-CN" sz="18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CE75A790-9C31-1D45-B84B-428A57F170EE}"/>
              </a:ext>
            </a:extLst>
          </p:cNvPr>
          <p:cNvSpPr txBox="1">
            <a:spLocks noChangeArrowheads="1"/>
          </p:cNvSpPr>
          <p:nvPr/>
        </p:nvSpPr>
        <p:spPr bwMode="auto">
          <a:xfrm>
            <a:off x="6761163" y="1335088"/>
            <a:ext cx="87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A</a:t>
            </a:r>
            <a:endParaRPr kumimoji="0" lang="zh-CN" altLang="en-US" dirty="0">
              <a:solidFill>
                <a:srgbClr val="FF0000"/>
              </a:solidFill>
              <a:latin typeface="Verdana" panose="020B0604030504040204" pitchFamily="34" charset="0"/>
            </a:endParaRPr>
          </a:p>
        </p:txBody>
      </p:sp>
      <p:sp>
        <p:nvSpPr>
          <p:cNvPr id="6" name="Rectangle 1027">
            <a:extLst>
              <a:ext uri="{FF2B5EF4-FFF2-40B4-BE49-F238E27FC236}">
                <a16:creationId xmlns:a16="http://schemas.microsoft.com/office/drawing/2014/main" id="{CB5F2C9F-BA98-8D47-8560-6ECF51253F4F}"/>
              </a:ext>
            </a:extLst>
          </p:cNvPr>
          <p:cNvSpPr txBox="1">
            <a:spLocks noChangeArrowheads="1"/>
          </p:cNvSpPr>
          <p:nvPr/>
        </p:nvSpPr>
        <p:spPr bwMode="auto">
          <a:xfrm>
            <a:off x="457200" y="3352800"/>
            <a:ext cx="86868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7.</a:t>
            </a:r>
            <a:r>
              <a:rPr lang="zh-CN" altLang="en-US" sz="2200" dirty="0">
                <a:latin typeface="黑体" panose="02010609060101010101" pitchFamily="49" charset="-122"/>
                <a:ea typeface="黑体" panose="02010609060101010101" pitchFamily="49" charset="-122"/>
              </a:rPr>
              <a:t> 用户程序发出磁盘</a:t>
            </a:r>
            <a:r>
              <a:rPr lang="en-US" altLang="zh-CN" sz="2000" dirty="0">
                <a:latin typeface="黑体" panose="02010609060101010101" pitchFamily="49" charset="-122"/>
                <a:ea typeface="黑体" panose="02010609060101010101" pitchFamily="49" charset="-122"/>
              </a:rPr>
              <a:t>I/O </a:t>
            </a:r>
            <a:r>
              <a:rPr lang="zh-CN" altLang="en-US" sz="2000" dirty="0">
                <a:latin typeface="黑体" panose="02010609060101010101" pitchFamily="49" charset="-122"/>
                <a:ea typeface="黑体" panose="02010609060101010101" pitchFamily="49" charset="-122"/>
              </a:rPr>
              <a:t>请求后，系统的正确处理流程是（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用户程序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系统调用处理程序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中断处理程序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设备驱动程序</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用户程序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系统调用处理程序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设备驱动程序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中断处理程序</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用户程序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设备驱动程序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系统调用处理程序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中断处理程序</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用户程序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设备驱动程序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中断处理程序</a:t>
            </a:r>
            <a:r>
              <a:rPr lang="en-US" altLang="zh-CN" sz="1800" dirty="0">
                <a:latin typeface="黑体" panose="02010609060101010101" pitchFamily="49" charset="-122"/>
                <a:ea typeface="黑体" panose="02010609060101010101" pitchFamily="49" charset="-122"/>
              </a:rPr>
              <a:t>-&gt;</a:t>
            </a:r>
            <a:r>
              <a:rPr lang="zh-CN" altLang="en-US" sz="1800" dirty="0">
                <a:latin typeface="黑体" panose="02010609060101010101" pitchFamily="49" charset="-122"/>
                <a:ea typeface="黑体" panose="02010609060101010101" pitchFamily="49" charset="-122"/>
              </a:rPr>
              <a:t>系统调用处理程序</a:t>
            </a:r>
            <a:endParaRPr lang="en-US" altLang="zh-CN" sz="1800" dirty="0">
              <a:latin typeface="黑体" panose="02010609060101010101" pitchFamily="49" charset="-122"/>
              <a:ea typeface="黑体" panose="02010609060101010101" pitchFamily="49" charset="-122"/>
            </a:endParaRPr>
          </a:p>
          <a:p>
            <a:pPr lvl="1"/>
            <a:endParaRPr lang="en-US" altLang="zh-CN" sz="1800"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F27670C9-F80E-8944-90AC-851DA0545909}"/>
              </a:ext>
            </a:extLst>
          </p:cNvPr>
          <p:cNvSpPr txBox="1">
            <a:spLocks noChangeArrowheads="1"/>
          </p:cNvSpPr>
          <p:nvPr/>
        </p:nvSpPr>
        <p:spPr bwMode="auto">
          <a:xfrm>
            <a:off x="7810500" y="3337560"/>
            <a:ext cx="87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B</a:t>
            </a:r>
            <a:endParaRPr kumimoji="0" lang="zh-CN" altLang="en-US" dirty="0">
              <a:solidFill>
                <a:srgbClr val="FF0000"/>
              </a:solidFill>
              <a:latin typeface="Verdana" panose="020B0604030504040204" pitchFamily="34" charset="0"/>
            </a:endParaRPr>
          </a:p>
        </p:txBody>
      </p:sp>
    </p:spTree>
    <p:extLst>
      <p:ext uri="{BB962C8B-B14F-4D97-AF65-F5344CB8AC3E}">
        <p14:creationId xmlns:p14="http://schemas.microsoft.com/office/powerpoint/2010/main" val="2919666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89091" name="Rectangle 1027">
            <a:extLst>
              <a:ext uri="{FF2B5EF4-FFF2-40B4-BE49-F238E27FC236}">
                <a16:creationId xmlns:a16="http://schemas.microsoft.com/office/drawing/2014/main" id="{2477FDD6-486C-E349-9F93-5256B5A92B1D}"/>
              </a:ext>
            </a:extLst>
          </p:cNvPr>
          <p:cNvSpPr txBox="1">
            <a:spLocks noChangeArrowheads="1"/>
          </p:cNvSpPr>
          <p:nvPr/>
        </p:nvSpPr>
        <p:spPr bwMode="auto">
          <a:xfrm>
            <a:off x="457200" y="1006475"/>
            <a:ext cx="86868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8.</a:t>
            </a:r>
            <a:r>
              <a:rPr lang="zh-CN" altLang="en-US" sz="2200" dirty="0">
                <a:latin typeface="黑体" panose="02010609060101010101" pitchFamily="49" charset="-122"/>
                <a:ea typeface="黑体" panose="02010609060101010101" pitchFamily="49" charset="-122"/>
              </a:rPr>
              <a:t> 如果</a:t>
            </a:r>
            <a:r>
              <a:rPr lang="en-US" altLang="zh-CN" dirty="0">
                <a:latin typeface="黑体" panose="02010609060101010101" pitchFamily="49" charset="-122"/>
                <a:ea typeface="黑体" panose="02010609060101010101" pitchFamily="49" charset="-122"/>
              </a:rPr>
              <a:t>I/O</a:t>
            </a:r>
            <a:r>
              <a:rPr lang="zh-CN" altLang="en-US" dirty="0">
                <a:latin typeface="黑体" panose="02010609060101010101" pitchFamily="49" charset="-122"/>
                <a:ea typeface="黑体" panose="02010609060101010101" pitchFamily="49" charset="-122"/>
              </a:rPr>
              <a:t>设备与存储设备间的数据交换不经过</a:t>
            </a:r>
            <a:r>
              <a:rPr lang="en-US" altLang="zh-CN" dirty="0">
                <a:latin typeface="黑体" panose="02010609060101010101" pitchFamily="49" charset="-122"/>
                <a:ea typeface="黑体" panose="02010609060101010101" pitchFamily="49" charset="-122"/>
              </a:rPr>
              <a:t>CPU</a:t>
            </a:r>
            <a:r>
              <a:rPr lang="zh-CN" altLang="en-US" dirty="0">
                <a:latin typeface="黑体" panose="02010609060101010101" pitchFamily="49" charset="-122"/>
                <a:ea typeface="黑体" panose="02010609060101010101" pitchFamily="49" charset="-122"/>
              </a:rPr>
              <a:t>来完成，则这种数据交换方式是</a:t>
            </a:r>
            <a:r>
              <a:rPr lang="zh-CN" altLang="en-US" sz="2200" dirty="0">
                <a:latin typeface="黑体" panose="02010609060101010101" pitchFamily="49" charset="-122"/>
                <a:ea typeface="黑体" panose="02010609060101010101" pitchFamily="49" charset="-122"/>
              </a:rPr>
              <a:t>（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程序查询方式</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中断方式</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C.DMA</a:t>
            </a:r>
            <a:r>
              <a:rPr lang="zh-CN" altLang="en-US" sz="1800" dirty="0">
                <a:latin typeface="黑体" panose="02010609060101010101" pitchFamily="49" charset="-122"/>
                <a:ea typeface="黑体" panose="02010609060101010101" pitchFamily="49" charset="-122"/>
              </a:rPr>
              <a:t>方式</a:t>
            </a:r>
            <a:endParaRPr lang="en-US" altLang="zh-CN" sz="1800" dirty="0">
              <a:latin typeface="黑体" panose="02010609060101010101" pitchFamily="49" charset="-122"/>
              <a:ea typeface="黑体" panose="02010609060101010101" pitchFamily="49" charset="-122"/>
            </a:endParaRPr>
          </a:p>
          <a:p>
            <a:pPr lvl="1"/>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外部总线方式</a:t>
            </a:r>
            <a:endParaRPr lang="en-US" altLang="zh-CN" sz="18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CE75A790-9C31-1D45-B84B-428A57F170EE}"/>
              </a:ext>
            </a:extLst>
          </p:cNvPr>
          <p:cNvSpPr txBox="1">
            <a:spLocks noChangeArrowheads="1"/>
          </p:cNvSpPr>
          <p:nvPr/>
        </p:nvSpPr>
        <p:spPr bwMode="auto">
          <a:xfrm>
            <a:off x="4210050" y="1380808"/>
            <a:ext cx="87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C</a:t>
            </a:r>
            <a:endParaRPr kumimoji="0" lang="zh-CN" altLang="en-US" dirty="0">
              <a:solidFill>
                <a:srgbClr val="FF0000"/>
              </a:solidFill>
              <a:latin typeface="Verdana" panose="020B0604030504040204" pitchFamily="34" charset="0"/>
            </a:endParaRPr>
          </a:p>
        </p:txBody>
      </p:sp>
      <p:sp>
        <p:nvSpPr>
          <p:cNvPr id="6" name="Rectangle 1027">
            <a:extLst>
              <a:ext uri="{FF2B5EF4-FFF2-40B4-BE49-F238E27FC236}">
                <a16:creationId xmlns:a16="http://schemas.microsoft.com/office/drawing/2014/main" id="{8659E253-2039-684F-8BCE-6A2BBCAB94E4}"/>
              </a:ext>
            </a:extLst>
          </p:cNvPr>
          <p:cNvSpPr txBox="1">
            <a:spLocks noChangeArrowheads="1"/>
          </p:cNvSpPr>
          <p:nvPr/>
        </p:nvSpPr>
        <p:spPr bwMode="auto">
          <a:xfrm>
            <a:off x="457200" y="3352800"/>
            <a:ext cx="86868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r>
              <a:rPr lang="en-US" altLang="zh-CN" sz="2200" dirty="0">
                <a:latin typeface="黑体" panose="02010609060101010101" pitchFamily="49" charset="-122"/>
                <a:ea typeface="黑体" panose="02010609060101010101" pitchFamily="49" charset="-122"/>
              </a:rPr>
              <a:t>9.</a:t>
            </a:r>
            <a:r>
              <a:rPr lang="zh-CN" altLang="en-US" sz="2200" dirty="0">
                <a:latin typeface="黑体" panose="02010609060101010101" pitchFamily="49" charset="-122"/>
                <a:ea typeface="黑体" panose="02010609060101010101" pitchFamily="49" charset="-122"/>
              </a:rPr>
              <a:t> 在如下几种类型系统中，（ </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 ）采用忙等待</a:t>
            </a:r>
            <a:r>
              <a:rPr lang="en-US" altLang="zh-CN" sz="2000" dirty="0">
                <a:latin typeface="黑体" panose="02010609060101010101" pitchFamily="49" charset="-122"/>
                <a:ea typeface="黑体" panose="02010609060101010101" pitchFamily="49" charset="-122"/>
              </a:rPr>
              <a:t>I/</a:t>
            </a:r>
            <a:r>
              <a:rPr lang="en-US" altLang="zh-CN" sz="2200" dirty="0">
                <a:latin typeface="黑体" panose="02010609060101010101" pitchFamily="49" charset="-122"/>
                <a:ea typeface="黑体" panose="02010609060101010101" pitchFamily="49" charset="-122"/>
              </a:rPr>
              <a:t>O </a:t>
            </a:r>
            <a:r>
              <a:rPr lang="zh-CN" altLang="en-US" sz="2200" dirty="0">
                <a:latin typeface="黑体" panose="02010609060101010101" pitchFamily="49" charset="-122"/>
                <a:ea typeface="黑体" panose="02010609060101010101" pitchFamily="49" charset="-122"/>
              </a:rPr>
              <a:t>是合适的。</a:t>
            </a:r>
            <a:endParaRPr lang="en-US" altLang="zh-CN" sz="2200" dirty="0">
              <a:latin typeface="黑体" panose="02010609060101010101" pitchFamily="49" charset="-122"/>
              <a:ea typeface="黑体" panose="02010609060101010101" pitchFamily="49" charset="-122"/>
            </a:endParaRPr>
          </a:p>
          <a:p>
            <a:pPr marL="457200" lvl="1" indent="0">
              <a:buNone/>
            </a:pPr>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专门用来控制单</a:t>
            </a:r>
            <a:r>
              <a:rPr lang="en-US" altLang="zh-CN" sz="1800" dirty="0">
                <a:latin typeface="黑体" panose="02010609060101010101" pitchFamily="49" charset="-122"/>
                <a:ea typeface="黑体" panose="02010609060101010101" pitchFamily="49" charset="-122"/>
              </a:rPr>
              <a:t>I/O </a:t>
            </a:r>
            <a:r>
              <a:rPr lang="zh-CN" altLang="en-US" sz="1800" dirty="0">
                <a:latin typeface="黑体" panose="02010609060101010101" pitchFamily="49" charset="-122"/>
                <a:ea typeface="黑体" panose="02010609060101010101" pitchFamily="49" charset="-122"/>
              </a:rPr>
              <a:t>设备的系统</a:t>
            </a:r>
            <a:endParaRPr lang="en-US" altLang="zh-CN" sz="1800" dirty="0">
              <a:latin typeface="黑体" panose="02010609060101010101" pitchFamily="49" charset="-122"/>
              <a:ea typeface="黑体" panose="02010609060101010101" pitchFamily="49" charset="-122"/>
            </a:endParaRPr>
          </a:p>
          <a:p>
            <a:pPr marL="457200" lvl="1" indent="0">
              <a:buNone/>
            </a:pPr>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运行一个单任务操作系统的个人计算机</a:t>
            </a:r>
            <a:endParaRPr lang="en-US" altLang="zh-CN" sz="1800" dirty="0">
              <a:latin typeface="黑体" panose="02010609060101010101" pitchFamily="49" charset="-122"/>
              <a:ea typeface="黑体" panose="02010609060101010101" pitchFamily="49" charset="-122"/>
            </a:endParaRPr>
          </a:p>
          <a:p>
            <a:pPr marL="457200" lvl="1" indent="0">
              <a:buNone/>
            </a:pPr>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作为一个负载较大的网络服务器的工作站</a:t>
            </a:r>
            <a:endParaRPr lang="en-US" altLang="zh-CN" sz="1800" dirty="0">
              <a:latin typeface="黑体" panose="02010609060101010101" pitchFamily="49" charset="-122"/>
              <a:ea typeface="黑体" panose="02010609060101010101" pitchFamily="49" charset="-122"/>
            </a:endParaRPr>
          </a:p>
          <a:p>
            <a:pPr lvl="1"/>
            <a:r>
              <a:rPr lang="en-US" altLang="zh-CN" sz="1800" dirty="0" err="1">
                <a:latin typeface="黑体" panose="02010609060101010101" pitchFamily="49" charset="-122"/>
                <a:ea typeface="黑体" panose="02010609060101010101" pitchFamily="49" charset="-122"/>
              </a:rPr>
              <a:t>A.a</a:t>
            </a:r>
            <a:endParaRPr lang="en-US" altLang="zh-CN" sz="1800" dirty="0">
              <a:latin typeface="黑体" panose="02010609060101010101" pitchFamily="49" charset="-122"/>
              <a:ea typeface="黑体" panose="02010609060101010101" pitchFamily="49" charset="-122"/>
            </a:endParaRPr>
          </a:p>
          <a:p>
            <a:pPr lvl="1"/>
            <a:r>
              <a:rPr lang="en-US" altLang="zh-CN" sz="1800" dirty="0" err="1">
                <a:latin typeface="黑体" panose="02010609060101010101" pitchFamily="49" charset="-122"/>
                <a:ea typeface="黑体" panose="02010609060101010101" pitchFamily="49" charset="-122"/>
              </a:rPr>
              <a:t>B.a,b</a:t>
            </a:r>
            <a:endParaRPr lang="en-US" altLang="zh-CN" sz="1800" dirty="0">
              <a:latin typeface="黑体" panose="02010609060101010101" pitchFamily="49" charset="-122"/>
              <a:ea typeface="黑体" panose="02010609060101010101" pitchFamily="49" charset="-122"/>
            </a:endParaRPr>
          </a:p>
          <a:p>
            <a:pPr lvl="1"/>
            <a:r>
              <a:rPr lang="en-US" altLang="zh-CN" sz="1800" dirty="0" err="1">
                <a:latin typeface="黑体" panose="02010609060101010101" pitchFamily="49" charset="-122"/>
                <a:ea typeface="黑体" panose="02010609060101010101" pitchFamily="49" charset="-122"/>
              </a:rPr>
              <a:t>C.b,c</a:t>
            </a:r>
            <a:endParaRPr lang="en-US" altLang="zh-CN" sz="1800" dirty="0">
              <a:latin typeface="黑体" panose="02010609060101010101" pitchFamily="49" charset="-122"/>
              <a:ea typeface="黑体" panose="02010609060101010101" pitchFamily="49" charset="-122"/>
            </a:endParaRPr>
          </a:p>
          <a:p>
            <a:pPr lvl="1"/>
            <a:r>
              <a:rPr lang="en-US" altLang="zh-CN" sz="1800" dirty="0" err="1">
                <a:latin typeface="黑体" panose="02010609060101010101" pitchFamily="49" charset="-122"/>
                <a:ea typeface="黑体" panose="02010609060101010101" pitchFamily="49" charset="-122"/>
              </a:rPr>
              <a:t>D.c</a:t>
            </a:r>
            <a:endParaRPr lang="en-US" altLang="zh-CN" sz="1800"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E5DE8FDB-B042-E443-ACAB-903F2CA32AF9}"/>
              </a:ext>
            </a:extLst>
          </p:cNvPr>
          <p:cNvSpPr txBox="1">
            <a:spLocks noChangeArrowheads="1"/>
          </p:cNvSpPr>
          <p:nvPr/>
        </p:nvSpPr>
        <p:spPr bwMode="auto">
          <a:xfrm>
            <a:off x="4648200" y="3352800"/>
            <a:ext cx="87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B</a:t>
            </a:r>
            <a:endParaRPr kumimoji="0" lang="zh-CN" altLang="en-US" dirty="0">
              <a:solidFill>
                <a:srgbClr val="FF0000"/>
              </a:solidFill>
              <a:latin typeface="Verdana" panose="020B0604030504040204" pitchFamily="34" charset="0"/>
            </a:endParaRPr>
          </a:p>
        </p:txBody>
      </p:sp>
    </p:spTree>
    <p:extLst>
      <p:ext uri="{BB962C8B-B14F-4D97-AF65-F5344CB8AC3E}">
        <p14:creationId xmlns:p14="http://schemas.microsoft.com/office/powerpoint/2010/main" val="1905953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1FE690C-B60C-624D-BECE-CE9BE1CF5BBE}"/>
              </a:ext>
            </a:extLst>
          </p:cNvPr>
          <p:cNvSpPr>
            <a:spLocks noGrp="1" noChangeArrowheads="1"/>
          </p:cNvSpPr>
          <p:nvPr>
            <p:ph type="title"/>
          </p:nvPr>
        </p:nvSpPr>
        <p:spPr/>
        <p:txBody>
          <a:bodyPr/>
          <a:lstStyle/>
          <a:p>
            <a:pPr eaLnBrk="1" hangingPunct="1">
              <a:defRPr/>
            </a:pPr>
            <a:r>
              <a:rPr lang="en-US" altLang="zh-CN" dirty="0">
                <a:latin typeface="+mn-ea"/>
                <a:ea typeface="+mn-ea"/>
              </a:rPr>
              <a:t>Review</a:t>
            </a:r>
          </a:p>
        </p:txBody>
      </p:sp>
      <p:sp>
        <p:nvSpPr>
          <p:cNvPr id="91139" name="Rectangle 1027">
            <a:extLst>
              <a:ext uri="{FF2B5EF4-FFF2-40B4-BE49-F238E27FC236}">
                <a16:creationId xmlns:a16="http://schemas.microsoft.com/office/drawing/2014/main" id="{2AB72268-1EAC-734A-A27D-ED1645E301D7}"/>
              </a:ext>
            </a:extLst>
          </p:cNvPr>
          <p:cNvSpPr txBox="1">
            <a:spLocks noChangeArrowheads="1"/>
          </p:cNvSpPr>
          <p:nvPr/>
        </p:nvSpPr>
        <p:spPr bwMode="auto">
          <a:xfrm>
            <a:off x="457200" y="1006475"/>
            <a:ext cx="8686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lnSpc>
                <a:spcPts val="2000"/>
              </a:lnSpc>
            </a:pPr>
            <a:r>
              <a:rPr lang="en-US" altLang="zh-CN" sz="2200" dirty="0">
                <a:latin typeface="黑体" panose="02010609060101010101" pitchFamily="49" charset="-122"/>
                <a:ea typeface="黑体" panose="02010609060101010101" pitchFamily="49" charset="-122"/>
              </a:rPr>
              <a:t>10.</a:t>
            </a:r>
            <a:r>
              <a:rPr lang="zh-CN" altLang="en-US" sz="2200" dirty="0">
                <a:latin typeface="黑体" panose="02010609060101010101" pitchFamily="49" charset="-122"/>
                <a:ea typeface="黑体" panose="02010609060101010101" pitchFamily="49" charset="-122"/>
              </a:rPr>
              <a:t>设系统缓冲区和用户工作区均采用单缓冲，</a:t>
            </a:r>
            <a:endParaRPr lang="en-US" altLang="zh-CN" sz="2200" dirty="0">
              <a:latin typeface="黑体" panose="02010609060101010101" pitchFamily="49" charset="-122"/>
              <a:ea typeface="黑体" panose="02010609060101010101" pitchFamily="49" charset="-122"/>
            </a:endParaRPr>
          </a:p>
          <a:p>
            <a:pPr marL="0" indent="0">
              <a:lnSpc>
                <a:spcPts val="2000"/>
              </a:lnSpc>
              <a:buNone/>
            </a:pPr>
            <a:r>
              <a:rPr lang="zh-CN" altLang="en-US" sz="2200" dirty="0">
                <a:latin typeface="黑体" panose="02010609060101010101" pitchFamily="49" charset="-122"/>
                <a:ea typeface="黑体" panose="02010609060101010101" pitchFamily="49" charset="-122"/>
              </a:rPr>
              <a:t>从外设读入</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个数据块到系统缓冲区的时间为</a:t>
            </a:r>
            <a:endParaRPr lang="en-US" altLang="zh-CN" sz="2200" dirty="0">
              <a:latin typeface="黑体" panose="02010609060101010101" pitchFamily="49" charset="-122"/>
              <a:ea typeface="黑体" panose="02010609060101010101" pitchFamily="49" charset="-122"/>
            </a:endParaRPr>
          </a:p>
          <a:p>
            <a:pPr marL="0" indent="0">
              <a:lnSpc>
                <a:spcPts val="2000"/>
              </a:lnSpc>
              <a:buNone/>
            </a:pPr>
            <a:r>
              <a:rPr lang="en-US" altLang="zh-CN" sz="2200" dirty="0">
                <a:latin typeface="黑体" panose="02010609060101010101" pitchFamily="49" charset="-122"/>
                <a:ea typeface="黑体" panose="02010609060101010101" pitchFamily="49" charset="-122"/>
              </a:rPr>
              <a:t>100</a:t>
            </a:r>
            <a:r>
              <a:rPr lang="zh-CN" altLang="en-US" sz="2200" dirty="0">
                <a:latin typeface="黑体" panose="02010609060101010101" pitchFamily="49" charset="-122"/>
                <a:ea typeface="黑体" panose="02010609060101010101" pitchFamily="49" charset="-122"/>
              </a:rPr>
              <a:t>，从系统缓冲区读入</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个数据块到用户工作</a:t>
            </a:r>
            <a:endParaRPr lang="en-US" altLang="zh-CN" sz="2200" dirty="0">
              <a:latin typeface="黑体" panose="02010609060101010101" pitchFamily="49" charset="-122"/>
              <a:ea typeface="黑体" panose="02010609060101010101" pitchFamily="49" charset="-122"/>
            </a:endParaRPr>
          </a:p>
          <a:p>
            <a:pPr marL="0" indent="0">
              <a:lnSpc>
                <a:spcPts val="2000"/>
              </a:lnSpc>
              <a:buNone/>
            </a:pPr>
            <a:r>
              <a:rPr lang="zh-CN" altLang="en-US" sz="2200" dirty="0">
                <a:latin typeface="黑体" panose="02010609060101010101" pitchFamily="49" charset="-122"/>
                <a:ea typeface="黑体" panose="02010609060101010101" pitchFamily="49" charset="-122"/>
              </a:rPr>
              <a:t>区的时间为</a:t>
            </a:r>
            <a:r>
              <a:rPr lang="en-US" altLang="zh-CN" sz="2200" dirty="0">
                <a:latin typeface="黑体" panose="02010609060101010101" pitchFamily="49" charset="-122"/>
                <a:ea typeface="黑体" panose="02010609060101010101" pitchFamily="49" charset="-122"/>
              </a:rPr>
              <a:t>5</a:t>
            </a:r>
            <a:r>
              <a:rPr lang="zh-CN" altLang="en-US" sz="2200" dirty="0">
                <a:latin typeface="黑体" panose="02010609060101010101" pitchFamily="49" charset="-122"/>
                <a:ea typeface="黑体" panose="02010609060101010101" pitchFamily="49" charset="-122"/>
              </a:rPr>
              <a:t>，对用户工作区中的</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个数据块进</a:t>
            </a:r>
            <a:endParaRPr lang="en-US" altLang="zh-CN" sz="2200" dirty="0">
              <a:latin typeface="黑体" panose="02010609060101010101" pitchFamily="49" charset="-122"/>
              <a:ea typeface="黑体" panose="02010609060101010101" pitchFamily="49" charset="-122"/>
            </a:endParaRPr>
          </a:p>
          <a:p>
            <a:pPr marL="0" indent="0">
              <a:lnSpc>
                <a:spcPts val="2000"/>
              </a:lnSpc>
              <a:buNone/>
            </a:pPr>
            <a:r>
              <a:rPr lang="zh-CN" altLang="en-US" sz="2200" dirty="0">
                <a:latin typeface="黑体" panose="02010609060101010101" pitchFamily="49" charset="-122"/>
                <a:ea typeface="黑体" panose="02010609060101010101" pitchFamily="49" charset="-122"/>
              </a:rPr>
              <a:t>行分析的时间为</a:t>
            </a:r>
            <a:r>
              <a:rPr lang="en-US" altLang="zh-CN" sz="2200" dirty="0">
                <a:latin typeface="黑体" panose="02010609060101010101" pitchFamily="49" charset="-122"/>
                <a:ea typeface="黑体" panose="02010609060101010101" pitchFamily="49" charset="-122"/>
              </a:rPr>
              <a:t>90</a:t>
            </a:r>
            <a:r>
              <a:rPr lang="zh-CN" altLang="en-US" sz="2200" dirty="0">
                <a:latin typeface="黑体" panose="02010609060101010101" pitchFamily="49" charset="-122"/>
                <a:ea typeface="黑体" panose="02010609060101010101" pitchFamily="49" charset="-122"/>
              </a:rPr>
              <a:t>。进程从外设读入并分析</a:t>
            </a: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个</a:t>
            </a:r>
            <a:endParaRPr lang="en-US" altLang="zh-CN" sz="2200" dirty="0">
              <a:latin typeface="黑体" panose="02010609060101010101" pitchFamily="49" charset="-122"/>
              <a:ea typeface="黑体" panose="02010609060101010101" pitchFamily="49" charset="-122"/>
            </a:endParaRPr>
          </a:p>
          <a:p>
            <a:pPr marL="0" indent="0">
              <a:lnSpc>
                <a:spcPts val="2000"/>
              </a:lnSpc>
              <a:buNone/>
            </a:pPr>
            <a:r>
              <a:rPr lang="zh-CN" altLang="en-US" sz="2200" dirty="0">
                <a:latin typeface="黑体" panose="02010609060101010101" pitchFamily="49" charset="-122"/>
                <a:ea typeface="黑体" panose="02010609060101010101" pitchFamily="49" charset="-122"/>
              </a:rPr>
              <a:t>数据块的最短时间是（   ）</a:t>
            </a:r>
          </a:p>
          <a:p>
            <a:pPr lvl="1">
              <a:lnSpc>
                <a:spcPts val="2000"/>
              </a:lnSpc>
            </a:pPr>
            <a:r>
              <a:rPr lang="en-US" altLang="zh-CN" sz="1800" dirty="0">
                <a:latin typeface="黑体" panose="02010609060101010101" pitchFamily="49" charset="-122"/>
                <a:ea typeface="黑体" panose="02010609060101010101" pitchFamily="49" charset="-122"/>
              </a:rPr>
              <a:t>A.200   </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B.295     C.300    D.390</a:t>
            </a:r>
          </a:p>
        </p:txBody>
      </p:sp>
      <p:pic>
        <p:nvPicPr>
          <p:cNvPr id="91140" name="图片 1">
            <a:extLst>
              <a:ext uri="{FF2B5EF4-FFF2-40B4-BE49-F238E27FC236}">
                <a16:creationId xmlns:a16="http://schemas.microsoft.com/office/drawing/2014/main" id="{8EB3DF93-254F-284E-B12A-0F72AC410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488" y="1006475"/>
            <a:ext cx="228600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4D52F83E-6B79-3949-8631-FEFCB945909D}"/>
              </a:ext>
            </a:extLst>
          </p:cNvPr>
          <p:cNvSpPr txBox="1">
            <a:spLocks noChangeArrowheads="1"/>
          </p:cNvSpPr>
          <p:nvPr/>
        </p:nvSpPr>
        <p:spPr bwMode="auto">
          <a:xfrm>
            <a:off x="3323236" y="2819401"/>
            <a:ext cx="876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r>
              <a:rPr kumimoji="0" lang="en-US" altLang="zh-CN" dirty="0">
                <a:solidFill>
                  <a:srgbClr val="FF0000"/>
                </a:solidFill>
                <a:latin typeface="Verdana" panose="020B0604030504040204" pitchFamily="34" charset="0"/>
              </a:rPr>
              <a:t>C </a:t>
            </a:r>
            <a:endParaRPr kumimoji="0" lang="zh-CN" altLang="en-US" dirty="0">
              <a:solidFill>
                <a:srgbClr val="FF0000"/>
              </a:solidFill>
              <a:latin typeface="Verdana" panose="020B0604030504040204" pitchFamily="34" charset="0"/>
            </a:endParaRPr>
          </a:p>
        </p:txBody>
      </p:sp>
      <p:sp>
        <p:nvSpPr>
          <p:cNvPr id="8" name="内容占位符 2">
            <a:extLst>
              <a:ext uri="{FF2B5EF4-FFF2-40B4-BE49-F238E27FC236}">
                <a16:creationId xmlns:a16="http://schemas.microsoft.com/office/drawing/2014/main" id="{8F3F2CAA-C9F1-E84D-83D2-C158A84D7929}"/>
              </a:ext>
            </a:extLst>
          </p:cNvPr>
          <p:cNvSpPr>
            <a:spLocks noGrp="1" noChangeArrowheads="1"/>
          </p:cNvSpPr>
          <p:nvPr>
            <p:ph idx="1"/>
          </p:nvPr>
        </p:nvSpPr>
        <p:spPr>
          <a:xfrm>
            <a:off x="457200" y="3586163"/>
            <a:ext cx="8229600" cy="4530725"/>
          </a:xfrm>
        </p:spPr>
        <p:txBody>
          <a:bodyPr/>
          <a:lstStyle/>
          <a:p>
            <a:pPr marL="0" indent="0">
              <a:buNone/>
            </a:pPr>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10</a:t>
            </a:r>
            <a:r>
              <a:rPr lang="zh-CN" altLang="en-US" sz="2200" dirty="0">
                <a:latin typeface="黑体" panose="02010609060101010101" pitchFamily="49" charset="-122"/>
                <a:ea typeface="黑体" panose="02010609060101010101" pitchFamily="49" charset="-122"/>
              </a:rPr>
              <a:t>题分析：</a:t>
            </a:r>
            <a:endParaRPr lang="en-US" altLang="zh-CN" sz="2200" dirty="0">
              <a:latin typeface="黑体" panose="02010609060101010101" pitchFamily="49" charset="-122"/>
              <a:ea typeface="黑体" panose="02010609060101010101" pitchFamily="49" charset="-122"/>
            </a:endParaRPr>
          </a:p>
          <a:p>
            <a:pPr eaLnBrk="1"/>
            <a:r>
              <a:rPr lang="zh-CN" altLang="en-US" sz="2000" dirty="0">
                <a:latin typeface="黑体" panose="02010609060101010101" pitchFamily="49" charset="-122"/>
                <a:ea typeface="黑体" panose="02010609060101010101" pitchFamily="49" charset="-122"/>
              </a:rPr>
              <a:t>数据块</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从外设到用户工作区的总时间为</a:t>
            </a:r>
            <a:r>
              <a:rPr lang="en-US" altLang="zh-CN" sz="2000" dirty="0">
                <a:latin typeface="黑体" panose="02010609060101010101" pitchFamily="49" charset="-122"/>
                <a:ea typeface="黑体" panose="02010609060101010101" pitchFamily="49" charset="-122"/>
              </a:rPr>
              <a:t>105</a:t>
            </a:r>
            <a:r>
              <a:rPr lang="zh-CN" altLang="en-US" sz="2000" dirty="0">
                <a:latin typeface="黑体" panose="02010609060101010101" pitchFamily="49" charset="-122"/>
                <a:ea typeface="黑体" panose="02010609060101010101" pitchFamily="49" charset="-122"/>
              </a:rPr>
              <a:t>，在这段时间中，系统缓冲区均为数据块</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占据，因此对数据块</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无法进行操作。</a:t>
            </a:r>
            <a:r>
              <a:rPr lang="zh-CN" altLang="en-US" sz="2000" u="sng" dirty="0">
                <a:latin typeface="黑体" panose="02010609060101010101" pitchFamily="49" charset="-122"/>
                <a:ea typeface="黑体" panose="02010609060101010101" pitchFamily="49" charset="-122"/>
              </a:rPr>
              <a:t>但在数据块</a:t>
            </a:r>
            <a:r>
              <a:rPr lang="en-US" altLang="zh-CN" sz="2000" u="sng" dirty="0">
                <a:latin typeface="黑体" panose="02010609060101010101" pitchFamily="49" charset="-122"/>
                <a:ea typeface="黑体" panose="02010609060101010101" pitchFamily="49" charset="-122"/>
              </a:rPr>
              <a:t>1</a:t>
            </a:r>
            <a:r>
              <a:rPr lang="zh-CN" altLang="en-US" sz="2000" u="sng" dirty="0">
                <a:latin typeface="黑体" panose="02010609060101010101" pitchFamily="49" charset="-122"/>
                <a:ea typeface="黑体" panose="02010609060101010101" pitchFamily="49" charset="-122"/>
              </a:rPr>
              <a:t>在用户工作区进行分析处理时（时间</a:t>
            </a:r>
            <a:r>
              <a:rPr lang="en-US" altLang="zh-CN" sz="2000" u="sng" dirty="0">
                <a:latin typeface="黑体" panose="02010609060101010101" pitchFamily="49" charset="-122"/>
                <a:ea typeface="黑体" panose="02010609060101010101" pitchFamily="49" charset="-122"/>
              </a:rPr>
              <a:t>90</a:t>
            </a:r>
            <a:r>
              <a:rPr lang="zh-CN" altLang="en-US" sz="2000" u="sng" dirty="0">
                <a:latin typeface="黑体" panose="02010609060101010101" pitchFamily="49" charset="-122"/>
                <a:ea typeface="黑体" panose="02010609060101010101" pitchFamily="49" charset="-122"/>
              </a:rPr>
              <a:t>），系统缓冲区已经空闲下来，可以让数据块</a:t>
            </a:r>
            <a:r>
              <a:rPr lang="en-US" altLang="zh-CN" sz="2000" u="sng" dirty="0">
                <a:latin typeface="黑体" panose="02010609060101010101" pitchFamily="49" charset="-122"/>
                <a:ea typeface="黑体" panose="02010609060101010101" pitchFamily="49" charset="-122"/>
              </a:rPr>
              <a:t>2</a:t>
            </a:r>
            <a:r>
              <a:rPr lang="zh-CN" altLang="en-US" sz="2000" u="sng" dirty="0">
                <a:latin typeface="黑体" panose="02010609060101010101" pitchFamily="49" charset="-122"/>
                <a:ea typeface="黑体" panose="02010609060101010101" pitchFamily="49" charset="-122"/>
              </a:rPr>
              <a:t>从外设读入到系统缓冲区，相当于数据块</a:t>
            </a:r>
            <a:r>
              <a:rPr lang="en-US" altLang="zh-CN" sz="2000" u="sng" dirty="0">
                <a:latin typeface="黑体" panose="02010609060101010101" pitchFamily="49" charset="-122"/>
                <a:ea typeface="黑体" panose="02010609060101010101" pitchFamily="49" charset="-122"/>
              </a:rPr>
              <a:t>2</a:t>
            </a:r>
            <a:r>
              <a:rPr lang="zh-CN" altLang="en-US" sz="2000" u="sng" dirty="0">
                <a:latin typeface="黑体" panose="02010609060101010101" pitchFamily="49" charset="-122"/>
                <a:ea typeface="黑体" panose="02010609060101010101" pitchFamily="49" charset="-122"/>
              </a:rPr>
              <a:t>的整个处理时间比串行执行时节省了</a:t>
            </a:r>
            <a:r>
              <a:rPr lang="en-US" altLang="zh-CN" sz="2000" u="sng" dirty="0">
                <a:latin typeface="黑体" panose="02010609060101010101" pitchFamily="49" charset="-122"/>
                <a:ea typeface="黑体" panose="02010609060101010101" pitchFamily="49" charset="-122"/>
              </a:rPr>
              <a:t>90</a:t>
            </a:r>
            <a:r>
              <a:rPr lang="zh-CN" altLang="en-US" sz="2000" u="sng" dirty="0">
                <a:latin typeface="黑体" panose="02010609060101010101" pitchFamily="49" charset="-122"/>
                <a:ea typeface="黑体" panose="02010609060101010101" pitchFamily="49" charset="-122"/>
              </a:rPr>
              <a:t>的时间</a:t>
            </a:r>
            <a:r>
              <a:rPr lang="zh-CN" altLang="en-US" sz="2000" dirty="0">
                <a:latin typeface="黑体" panose="02010609060101010101" pitchFamily="49" charset="-122"/>
                <a:ea typeface="黑体" panose="02010609060101010101" pitchFamily="49" charset="-122"/>
              </a:rPr>
              <a:t>。又</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个数据串行执行时，所需时间为</a:t>
            </a:r>
            <a:r>
              <a:rPr lang="en-US" altLang="zh-CN" sz="2000" dirty="0">
                <a:latin typeface="黑体" panose="02010609060101010101" pitchFamily="49" charset="-122"/>
                <a:ea typeface="黑体" panose="02010609060101010101" pitchFamily="49" charset="-122"/>
              </a:rPr>
              <a:t>100+5+90=195</a:t>
            </a:r>
            <a:r>
              <a:rPr lang="zh-CN" altLang="en-US" sz="2000" dirty="0">
                <a:latin typeface="黑体" panose="02010609060101010101" pitchFamily="49" charset="-122"/>
                <a:ea typeface="黑体" panose="02010609060101010101" pitchFamily="49" charset="-122"/>
              </a:rPr>
              <a:t>，第二块的处理时间为</a:t>
            </a:r>
            <a:r>
              <a:rPr lang="en-US" altLang="zh-CN" sz="2000" dirty="0">
                <a:latin typeface="黑体" panose="02010609060101010101" pitchFamily="49" charset="-122"/>
                <a:ea typeface="黑体" panose="02010609060101010101" pitchFamily="49" charset="-122"/>
              </a:rPr>
              <a:t>195-90=105</a:t>
            </a:r>
            <a:r>
              <a:rPr lang="zh-CN" altLang="en-US" sz="2000" dirty="0">
                <a:latin typeface="黑体" panose="02010609060101010101" pitchFamily="49" charset="-122"/>
                <a:ea typeface="黑体" panose="02010609060101010101" pitchFamily="49" charset="-122"/>
              </a:rPr>
              <a:t>，合计</a:t>
            </a:r>
            <a:r>
              <a:rPr lang="en-US" altLang="zh-CN" sz="2000" dirty="0">
                <a:latin typeface="黑体" panose="02010609060101010101" pitchFamily="49" charset="-122"/>
                <a:ea typeface="黑体" panose="02010609060101010101" pitchFamily="49" charset="-122"/>
              </a:rPr>
              <a:t>195+105=300</a:t>
            </a:r>
            <a:r>
              <a:rPr lang="zh-CN" altLang="en-US" sz="2000" dirty="0">
                <a:latin typeface="黑体" panose="02010609060101010101" pitchFamily="49" charset="-122"/>
                <a:ea typeface="黑体" panose="02010609060101010101" pitchFamily="49" charset="-122"/>
              </a:rPr>
              <a:t>，即进程从外设读入并分析</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个数据块的最短时间为</a:t>
            </a:r>
            <a:r>
              <a:rPr lang="en-US" altLang="zh-CN" sz="2000" dirty="0">
                <a:latin typeface="黑体" panose="02010609060101010101" pitchFamily="49" charset="-122"/>
                <a:ea typeface="黑体" panose="02010609060101010101" pitchFamily="49" charset="-122"/>
              </a:rPr>
              <a:t>300</a:t>
            </a:r>
            <a:r>
              <a:rPr lang="zh-CN" altLang="en-US" sz="2000" dirty="0">
                <a:latin typeface="黑体" panose="02010609060101010101" pitchFamily="49" charset="-122"/>
                <a:ea typeface="黑体" panose="02010609060101010101" pitchFamily="49" charset="-122"/>
              </a:rPr>
              <a:t>，答案为</a:t>
            </a:r>
            <a:r>
              <a:rPr lang="en-US" altLang="zh-CN" sz="2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03373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D0082764-04A7-424B-AAAC-AB98DD369A17}"/>
              </a:ext>
            </a:extLst>
          </p:cNvPr>
          <p:cNvSpPr>
            <a:spLocks noGrp="1" noChangeArrowheads="1"/>
          </p:cNvSpPr>
          <p:nvPr>
            <p:ph type="title"/>
          </p:nvPr>
        </p:nvSpPr>
        <p:spPr/>
        <p:txBody>
          <a:bodyPr/>
          <a:lstStyle/>
          <a:p>
            <a:endParaRPr kumimoji="1" lang="zh-CN" altLang="en-US">
              <a:latin typeface="Heiti SC Medium" pitchFamily="2" charset="-128"/>
              <a:ea typeface="Heiti SC Medium" pitchFamily="2" charset="-128"/>
            </a:endParaRPr>
          </a:p>
        </p:txBody>
      </p:sp>
      <p:sp>
        <p:nvSpPr>
          <p:cNvPr id="93187" name="内容占位符 2">
            <a:extLst>
              <a:ext uri="{FF2B5EF4-FFF2-40B4-BE49-F238E27FC236}">
                <a16:creationId xmlns:a16="http://schemas.microsoft.com/office/drawing/2014/main" id="{4F4E2363-3B12-534E-B5D3-920F6A8172DF}"/>
              </a:ext>
            </a:extLst>
          </p:cNvPr>
          <p:cNvSpPr>
            <a:spLocks noGrp="1" noChangeArrowheads="1"/>
          </p:cNvSpPr>
          <p:nvPr>
            <p:ph idx="1"/>
          </p:nvPr>
        </p:nvSpPr>
        <p:spPr>
          <a:xfrm>
            <a:off x="806450" y="1233488"/>
            <a:ext cx="8229600" cy="576262"/>
          </a:xfrm>
        </p:spPr>
        <p:txBody>
          <a:bodyPr/>
          <a:lstStyle/>
          <a:p>
            <a:r>
              <a:rPr lang="en-US" altLang="zh-CN" sz="2200" dirty="0">
                <a:latin typeface="黑体" panose="02010609060101010101" pitchFamily="49" charset="-122"/>
                <a:ea typeface="黑体" panose="02010609060101010101" pitchFamily="49" charset="-122"/>
              </a:rPr>
              <a:t>11.</a:t>
            </a:r>
            <a:r>
              <a:rPr lang="zh-CN" altLang="en-US" sz="2200" dirty="0">
                <a:latin typeface="黑体" panose="02010609060101010101" pitchFamily="49" charset="-122"/>
                <a:ea typeface="黑体" panose="02010609060101010101" pitchFamily="49" charset="-122"/>
              </a:rPr>
              <a:t>什么是</a:t>
            </a:r>
            <a:r>
              <a:rPr lang="en-US" altLang="zh-CN" sz="2200" dirty="0">
                <a:latin typeface="黑体" panose="02010609060101010101" pitchFamily="49" charset="-122"/>
                <a:ea typeface="黑体" panose="02010609060101010101" pitchFamily="49" charset="-122"/>
              </a:rPr>
              <a:t>DMA</a:t>
            </a:r>
            <a:r>
              <a:rPr lang="zh-CN" altLang="en-US" sz="2200" dirty="0">
                <a:latin typeface="黑体" panose="02010609060101010101" pitchFamily="49" charset="-122"/>
                <a:ea typeface="黑体" panose="02010609060101010101" pitchFamily="49" charset="-122"/>
              </a:rPr>
              <a:t>方式？它与中断方式的主要区别是什么？</a:t>
            </a:r>
            <a:endParaRPr lang="en-US" altLang="zh-CN" sz="2200" dirty="0">
              <a:latin typeface="黑体" panose="02010609060101010101" pitchFamily="49" charset="-122"/>
              <a:ea typeface="黑体" panose="02010609060101010101" pitchFamily="49" charset="-122"/>
            </a:endParaRPr>
          </a:p>
        </p:txBody>
      </p:sp>
      <p:sp>
        <p:nvSpPr>
          <p:cNvPr id="4" name="内容占位符 2">
            <a:extLst>
              <a:ext uri="{FF2B5EF4-FFF2-40B4-BE49-F238E27FC236}">
                <a16:creationId xmlns:a16="http://schemas.microsoft.com/office/drawing/2014/main" id="{FF5E7E1C-AAE2-4478-8ED0-CE63C0B8D269}"/>
              </a:ext>
            </a:extLst>
          </p:cNvPr>
          <p:cNvSpPr txBox="1">
            <a:spLocks noChangeArrowheads="1"/>
          </p:cNvSpPr>
          <p:nvPr/>
        </p:nvSpPr>
        <p:spPr bwMode="auto">
          <a:xfrm>
            <a:off x="806450" y="2017713"/>
            <a:ext cx="82296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en-US" altLang="zh-CN" sz="2000" dirty="0">
                <a:latin typeface="黑体" panose="02010609060101010101" pitchFamily="49" charset="-122"/>
                <a:ea typeface="黑体" panose="02010609060101010101" pitchFamily="49" charset="-122"/>
              </a:rPr>
              <a:t>DMA</a:t>
            </a:r>
            <a:r>
              <a:rPr lang="zh-CN" altLang="en-US" sz="2000" dirty="0">
                <a:latin typeface="黑体" panose="02010609060101010101" pitchFamily="49" charset="-122"/>
                <a:ea typeface="黑体" panose="02010609060101010101" pitchFamily="49" charset="-122"/>
              </a:rPr>
              <a:t>是</a:t>
            </a:r>
            <a:r>
              <a:rPr lang="en-US" altLang="zh-CN" sz="2000" dirty="0">
                <a:latin typeface="黑体" panose="02010609060101010101" pitchFamily="49" charset="-122"/>
                <a:ea typeface="黑体" panose="02010609060101010101" pitchFamily="49" charset="-122"/>
              </a:rPr>
              <a:t>Direct Memory Access</a:t>
            </a:r>
            <a:r>
              <a:rPr lang="zh-CN" altLang="en-US" sz="2000" dirty="0">
                <a:latin typeface="黑体" panose="02010609060101010101" pitchFamily="49" charset="-122"/>
                <a:ea typeface="黑体" panose="02010609060101010101" pitchFamily="49" charset="-122"/>
              </a:rPr>
              <a:t>的缩写，也就是直接存储器访问。</a:t>
            </a:r>
            <a:r>
              <a:rPr lang="en-US" altLang="zh-CN" sz="2000" dirty="0">
                <a:latin typeface="黑体" panose="02010609060101010101" pitchFamily="49" charset="-122"/>
                <a:ea typeface="黑体" panose="02010609060101010101" pitchFamily="49" charset="-122"/>
              </a:rPr>
              <a:t>DMA</a:t>
            </a:r>
            <a:r>
              <a:rPr lang="zh-CN" altLang="en-US" sz="2000" dirty="0">
                <a:latin typeface="黑体" panose="02010609060101010101" pitchFamily="49" charset="-122"/>
                <a:ea typeface="黑体" panose="02010609060101010101" pitchFamily="49" charset="-122"/>
              </a:rPr>
              <a:t>是用</a:t>
            </a:r>
            <a:r>
              <a:rPr lang="en-US" altLang="zh-CN" sz="2000" dirty="0">
                <a:latin typeface="黑体" panose="02010609060101010101" pitchFamily="49" charset="-122"/>
                <a:ea typeface="黑体" panose="02010609060101010101" pitchFamily="49" charset="-122"/>
              </a:rPr>
              <a:t>DMA</a:t>
            </a:r>
            <a:r>
              <a:rPr lang="zh-CN" altLang="en-US" sz="2000" dirty="0">
                <a:latin typeface="黑体" panose="02010609060101010101" pitchFamily="49" charset="-122"/>
                <a:ea typeface="黑体" panose="02010609060101010101" pitchFamily="49" charset="-122"/>
              </a:rPr>
              <a:t>控制器来控制一个数据块的传输，而</a:t>
            </a:r>
            <a:r>
              <a:rPr lang="en-US" altLang="zh-CN" sz="2000" u="sng" dirty="0">
                <a:latin typeface="黑体" panose="02010609060101010101" pitchFamily="49" charset="-122"/>
                <a:ea typeface="黑体" panose="02010609060101010101" pitchFamily="49" charset="-122"/>
              </a:rPr>
              <a:t>CPU</a:t>
            </a:r>
            <a:r>
              <a:rPr lang="zh-CN" altLang="en-US" sz="2000" u="sng" dirty="0">
                <a:latin typeface="黑体" panose="02010609060101010101" pitchFamily="49" charset="-122"/>
                <a:ea typeface="黑体" panose="02010609060101010101" pitchFamily="49" charset="-122"/>
              </a:rPr>
              <a:t>只需在一个数据块传输的开始阶段设置好传输所需的控制信息</a:t>
            </a:r>
            <a:r>
              <a:rPr lang="zh-CN" altLang="en-US" sz="2000" dirty="0">
                <a:latin typeface="黑体" panose="02010609060101010101" pitchFamily="49" charset="-122"/>
                <a:ea typeface="黑体" panose="02010609060101010101" pitchFamily="49" charset="-122"/>
              </a:rPr>
              <a:t>并在传输的结束阶段做进一步处理即可的传输控制方式。其基本思想是在</a:t>
            </a:r>
            <a:r>
              <a:rPr lang="en-US" altLang="zh-CN" sz="2000" u="sng" dirty="0">
                <a:latin typeface="黑体" panose="02010609060101010101" pitchFamily="49" charset="-122"/>
                <a:ea typeface="黑体" panose="02010609060101010101" pitchFamily="49" charset="-122"/>
              </a:rPr>
              <a:t>I/O</a:t>
            </a:r>
            <a:r>
              <a:rPr lang="zh-CN" altLang="en-US" sz="2000" u="sng" dirty="0">
                <a:latin typeface="黑体" panose="02010609060101010101" pitchFamily="49" charset="-122"/>
                <a:ea typeface="黑体" panose="02010609060101010101" pitchFamily="49" charset="-122"/>
              </a:rPr>
              <a:t>设备和内存间开启一个可以直接传输数据的通路</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01FAF38A-C927-4043-95BB-F97EF07CCC12}"/>
              </a:ext>
            </a:extLst>
          </p:cNvPr>
          <p:cNvSpPr/>
          <p:nvPr/>
        </p:nvSpPr>
        <p:spPr>
          <a:xfrm>
            <a:off x="1135063" y="3819525"/>
            <a:ext cx="7751762" cy="1631950"/>
          </a:xfrm>
          <a:prstGeom prst="rect">
            <a:avLst/>
          </a:prstGeom>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kumimoji="1" lang="zh-CN" altLang="en-US" sz="2000" dirty="0">
                <a:latin typeface="黑体" panose="02010609060101010101" pitchFamily="49" charset="-122"/>
                <a:ea typeface="黑体" panose="02010609060101010101" pitchFamily="49" charset="-122"/>
              </a:rPr>
              <a:t>中断驱动</a:t>
            </a:r>
            <a:r>
              <a:rPr kumimoji="1" lang="en-US" altLang="zh-CN" sz="2000" dirty="0">
                <a:latin typeface="黑体" panose="02010609060101010101" pitchFamily="49" charset="-122"/>
                <a:ea typeface="黑体" panose="02010609060101010101" pitchFamily="49" charset="-122"/>
              </a:rPr>
              <a:t>I/O</a:t>
            </a:r>
            <a:r>
              <a:rPr kumimoji="1" lang="zh-CN" altLang="en-US" sz="2000" dirty="0">
                <a:latin typeface="黑体" panose="02010609060101010101" pitchFamily="49" charset="-122"/>
                <a:ea typeface="黑体" panose="02010609060101010101" pitchFamily="49" charset="-122"/>
              </a:rPr>
              <a:t>控制方式是每个数据传输后即发出中断，而</a:t>
            </a:r>
            <a:r>
              <a:rPr kumimoji="1" lang="en-US" altLang="zh-CN" sz="2000" dirty="0">
                <a:latin typeface="黑体" panose="02010609060101010101" pitchFamily="49" charset="-122"/>
                <a:ea typeface="黑体" panose="02010609060101010101" pitchFamily="49" charset="-122"/>
              </a:rPr>
              <a:t>DMA</a:t>
            </a:r>
            <a:r>
              <a:rPr kumimoji="1" lang="zh-CN" altLang="en-US" sz="2000" dirty="0">
                <a:latin typeface="黑体" panose="02010609060101010101" pitchFamily="49" charset="-122"/>
                <a:ea typeface="黑体" panose="02010609060101010101" pitchFamily="49" charset="-122"/>
              </a:rPr>
              <a:t>方式是在</a:t>
            </a:r>
            <a:r>
              <a:rPr kumimoji="1" lang="zh-CN" altLang="en-US" sz="2000" u="sng" dirty="0">
                <a:latin typeface="黑体" panose="02010609060101010101" pitchFamily="49" charset="-122"/>
                <a:ea typeface="黑体" panose="02010609060101010101" pitchFamily="49" charset="-122"/>
              </a:rPr>
              <a:t>一批数据传输完毕后才中断</a:t>
            </a:r>
            <a:r>
              <a:rPr kumimoji="1" lang="zh-CN" altLang="en-US" sz="2000" dirty="0">
                <a:latin typeface="黑体" panose="02010609060101010101" pitchFamily="49" charset="-122"/>
                <a:ea typeface="黑体" panose="02010609060101010101" pitchFamily="49" charset="-122"/>
              </a:rPr>
              <a:t>；中断驱动</a:t>
            </a:r>
            <a:r>
              <a:rPr kumimoji="1" lang="en-US" altLang="zh-CN" sz="2000" dirty="0">
                <a:latin typeface="黑体" panose="02010609060101010101" pitchFamily="49" charset="-122"/>
                <a:ea typeface="黑体" panose="02010609060101010101" pitchFamily="49" charset="-122"/>
              </a:rPr>
              <a:t>I/O</a:t>
            </a:r>
            <a:r>
              <a:rPr kumimoji="1" lang="zh-CN" altLang="en-US" sz="2000" dirty="0">
                <a:latin typeface="黑体" panose="02010609060101010101" pitchFamily="49" charset="-122"/>
                <a:ea typeface="黑体" panose="02010609060101010101" pitchFamily="49" charset="-122"/>
              </a:rPr>
              <a:t>控制方式的传输是由</a:t>
            </a:r>
            <a:r>
              <a:rPr kumimoji="1" lang="en-US" altLang="zh-CN" sz="2000" dirty="0">
                <a:latin typeface="黑体" panose="02010609060101010101" pitchFamily="49" charset="-122"/>
                <a:ea typeface="黑体" panose="02010609060101010101" pitchFamily="49" charset="-122"/>
              </a:rPr>
              <a:t>CPU</a:t>
            </a:r>
            <a:r>
              <a:rPr kumimoji="1" lang="zh-CN" altLang="en-US" sz="2000" dirty="0">
                <a:latin typeface="黑体" panose="02010609060101010101" pitchFamily="49" charset="-122"/>
                <a:ea typeface="黑体" panose="02010609060101010101" pitchFamily="49" charset="-122"/>
              </a:rPr>
              <a:t>控制的，而</a:t>
            </a:r>
            <a:r>
              <a:rPr kumimoji="1" lang="en-US" altLang="zh-CN" sz="2000" dirty="0">
                <a:latin typeface="黑体" panose="02010609060101010101" pitchFamily="49" charset="-122"/>
                <a:ea typeface="黑体" panose="02010609060101010101" pitchFamily="49" charset="-122"/>
              </a:rPr>
              <a:t>DMA</a:t>
            </a:r>
            <a:r>
              <a:rPr kumimoji="1" lang="zh-CN" altLang="en-US" sz="2000" dirty="0">
                <a:latin typeface="黑体" panose="02010609060101010101" pitchFamily="49" charset="-122"/>
                <a:ea typeface="黑体" panose="02010609060101010101" pitchFamily="49" charset="-122"/>
              </a:rPr>
              <a:t>方式中只有数据块传输的开始和结束阶段在</a:t>
            </a:r>
            <a:r>
              <a:rPr kumimoji="1" lang="en-US" altLang="zh-CN" sz="2000" dirty="0">
                <a:latin typeface="黑体" panose="02010609060101010101" pitchFamily="49" charset="-122"/>
                <a:ea typeface="黑体" panose="02010609060101010101" pitchFamily="49" charset="-122"/>
              </a:rPr>
              <a:t>CPU</a:t>
            </a:r>
            <a:r>
              <a:rPr kumimoji="1" lang="zh-CN" altLang="en-US" sz="2000" dirty="0">
                <a:latin typeface="黑体" panose="02010609060101010101" pitchFamily="49" charset="-122"/>
                <a:ea typeface="黑体" panose="02010609060101010101" pitchFamily="49" charset="-122"/>
              </a:rPr>
              <a:t>控制下，在传输过程中都是由</a:t>
            </a:r>
            <a:r>
              <a:rPr kumimoji="1" lang="en-US" altLang="zh-CN" sz="2000" dirty="0">
                <a:latin typeface="黑体" panose="02010609060101010101" pitchFamily="49" charset="-122"/>
                <a:ea typeface="黑体" panose="02010609060101010101" pitchFamily="49" charset="-122"/>
              </a:rPr>
              <a:t>DMA</a:t>
            </a:r>
            <a:r>
              <a:rPr kumimoji="1" lang="zh-CN" altLang="en-US" sz="2000" dirty="0">
                <a:latin typeface="黑体" panose="02010609060101010101" pitchFamily="49" charset="-122"/>
                <a:ea typeface="黑体" panose="02010609060101010101" pitchFamily="49" charset="-122"/>
              </a:rPr>
              <a:t>控制器控制的。所以</a:t>
            </a:r>
            <a:r>
              <a:rPr kumimoji="1" lang="en-US" altLang="zh-CN" sz="2000" u="sng" dirty="0">
                <a:latin typeface="黑体" panose="02010609060101010101" pitchFamily="49" charset="-122"/>
                <a:ea typeface="黑体" panose="02010609060101010101" pitchFamily="49" charset="-122"/>
              </a:rPr>
              <a:t>DMA</a:t>
            </a:r>
            <a:r>
              <a:rPr kumimoji="1" lang="zh-CN" altLang="en-US" sz="2000" u="sng" dirty="0">
                <a:latin typeface="黑体" panose="02010609060101010101" pitchFamily="49" charset="-122"/>
                <a:ea typeface="黑体" panose="02010609060101010101" pitchFamily="49" charset="-122"/>
              </a:rPr>
              <a:t>方式相比于中断方式，通过硬件的增加大大减少了中断的次数</a:t>
            </a:r>
            <a:r>
              <a:rPr kumimoji="1" lang="zh-CN" altLang="en-US" sz="2000" dirty="0">
                <a:latin typeface="黑体" panose="02010609060101010101" pitchFamily="49" charset="-122"/>
                <a:ea typeface="黑体" panose="02010609060101010101" pitchFamily="49" charset="-122"/>
              </a:rPr>
              <a:t>。</a:t>
            </a:r>
            <a:endParaRPr kumimoji="1"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59460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D0082764-04A7-424B-AAAC-AB98DD369A17}"/>
              </a:ext>
            </a:extLst>
          </p:cNvPr>
          <p:cNvSpPr>
            <a:spLocks noGrp="1" noChangeArrowheads="1"/>
          </p:cNvSpPr>
          <p:nvPr>
            <p:ph type="title"/>
          </p:nvPr>
        </p:nvSpPr>
        <p:spPr/>
        <p:txBody>
          <a:bodyPr/>
          <a:lstStyle/>
          <a:p>
            <a:endParaRPr kumimoji="1" lang="zh-CN" altLang="en-US">
              <a:latin typeface="Heiti SC Medium" pitchFamily="2" charset="-128"/>
              <a:ea typeface="Heiti SC Medium" pitchFamily="2" charset="-128"/>
            </a:endParaRPr>
          </a:p>
        </p:txBody>
      </p:sp>
      <p:sp>
        <p:nvSpPr>
          <p:cNvPr id="93187" name="内容占位符 2">
            <a:extLst>
              <a:ext uri="{FF2B5EF4-FFF2-40B4-BE49-F238E27FC236}">
                <a16:creationId xmlns:a16="http://schemas.microsoft.com/office/drawing/2014/main" id="{4F4E2363-3B12-534E-B5D3-920F6A8172DF}"/>
              </a:ext>
            </a:extLst>
          </p:cNvPr>
          <p:cNvSpPr>
            <a:spLocks noGrp="1" noChangeArrowheads="1"/>
          </p:cNvSpPr>
          <p:nvPr>
            <p:ph idx="1"/>
          </p:nvPr>
        </p:nvSpPr>
        <p:spPr>
          <a:xfrm>
            <a:off x="593090" y="1233488"/>
            <a:ext cx="8229600" cy="576262"/>
          </a:xfrm>
        </p:spPr>
        <p:txBody>
          <a:bodyPr/>
          <a:lstStyle/>
          <a:p>
            <a:r>
              <a:rPr lang="en-US" altLang="zh-CN" sz="22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考虑</a:t>
            </a:r>
            <a:r>
              <a:rPr lang="en-US" altLang="zh-CN" sz="2200" dirty="0">
                <a:latin typeface="黑体" panose="02010609060101010101" pitchFamily="49" charset="-122"/>
                <a:ea typeface="黑体" panose="02010609060101010101" pitchFamily="49" charset="-122"/>
              </a:rPr>
              <a:t>56kbit/s</a:t>
            </a:r>
            <a:r>
              <a:rPr lang="zh-CN" altLang="en-US" sz="2200" dirty="0">
                <a:latin typeface="黑体" panose="02010609060101010101" pitchFamily="49" charset="-122"/>
                <a:ea typeface="黑体" panose="02010609060101010101" pitchFamily="49" charset="-122"/>
              </a:rPr>
              <a:t>调制解调器的性能，驱动程序输出一个字符后就阻塞，当一个字符打印完毕后，产生一个中断通知阻塞的驱动程序，输出下一个字符，然后再阻塞。如果发消息，输出一个字符和阻塞的时间总和为</a:t>
            </a:r>
            <a:r>
              <a:rPr lang="en-US" altLang="zh-CN" sz="2200" dirty="0">
                <a:latin typeface="黑体" panose="02010609060101010101" pitchFamily="49" charset="-122"/>
                <a:ea typeface="黑体" panose="02010609060101010101" pitchFamily="49" charset="-122"/>
              </a:rPr>
              <a:t>0.1ms</a:t>
            </a:r>
            <a:r>
              <a:rPr lang="zh-CN" altLang="en-US" sz="2200" dirty="0">
                <a:latin typeface="黑体" panose="02010609060101010101" pitchFamily="49" charset="-122"/>
                <a:ea typeface="黑体" panose="02010609060101010101" pitchFamily="49" charset="-122"/>
              </a:rPr>
              <a:t>（中断），那么由于处理调制解调器而占用的</a:t>
            </a:r>
            <a:r>
              <a:rPr lang="en-US" altLang="zh-CN" sz="2200" dirty="0">
                <a:latin typeface="黑体" panose="02010609060101010101" pitchFamily="49" charset="-122"/>
                <a:ea typeface="黑体" panose="02010609060101010101" pitchFamily="49" charset="-122"/>
              </a:rPr>
              <a:t>CPU</a:t>
            </a:r>
            <a:r>
              <a:rPr lang="zh-CN" altLang="en-US" sz="2200" dirty="0">
                <a:latin typeface="黑体" panose="02010609060101010101" pitchFamily="49" charset="-122"/>
                <a:ea typeface="黑体" panose="02010609060101010101" pitchFamily="49" charset="-122"/>
              </a:rPr>
              <a:t>的时间比率是多少？假设每个字符有一个开始位和一个结束位，共占</a:t>
            </a:r>
            <a:r>
              <a:rPr lang="en-US" altLang="zh-CN" sz="2200" dirty="0">
                <a:latin typeface="黑体" panose="02010609060101010101" pitchFamily="49" charset="-122"/>
                <a:ea typeface="黑体" panose="02010609060101010101" pitchFamily="49" charset="-122"/>
              </a:rPr>
              <a:t>10</a:t>
            </a:r>
            <a:r>
              <a:rPr lang="zh-CN" altLang="en-US" sz="2200" dirty="0">
                <a:latin typeface="黑体" panose="02010609060101010101" pitchFamily="49" charset="-122"/>
                <a:ea typeface="黑体" panose="02010609060101010101" pitchFamily="49" charset="-122"/>
              </a:rPr>
              <a:t>位。</a:t>
            </a:r>
            <a:endParaRPr lang="en-US" altLang="zh-CN" sz="2200" dirty="0">
              <a:latin typeface="黑体" panose="02010609060101010101" pitchFamily="49" charset="-122"/>
              <a:ea typeface="黑体" panose="02010609060101010101" pitchFamily="49" charset="-122"/>
            </a:endParaRPr>
          </a:p>
        </p:txBody>
      </p:sp>
      <p:sp>
        <p:nvSpPr>
          <p:cNvPr id="4" name="内容占位符 2">
            <a:extLst>
              <a:ext uri="{FF2B5EF4-FFF2-40B4-BE49-F238E27FC236}">
                <a16:creationId xmlns:a16="http://schemas.microsoft.com/office/drawing/2014/main" id="{FF5E7E1C-AAE2-4478-8ED0-CE63C0B8D269}"/>
              </a:ext>
            </a:extLst>
          </p:cNvPr>
          <p:cNvSpPr txBox="1">
            <a:spLocks noChangeArrowheads="1"/>
          </p:cNvSpPr>
          <p:nvPr/>
        </p:nvSpPr>
        <p:spPr bwMode="auto">
          <a:xfrm>
            <a:off x="593090" y="3541713"/>
            <a:ext cx="82296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08585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42875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177165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eaLnBrk="1"/>
            <a:r>
              <a:rPr lang="zh-CN" altLang="en-US" sz="2000" dirty="0">
                <a:latin typeface="黑体" panose="02010609060101010101" pitchFamily="49" charset="-122"/>
                <a:ea typeface="黑体" panose="02010609060101010101" pitchFamily="49" charset="-122"/>
              </a:rPr>
              <a:t>解答：</a:t>
            </a:r>
            <a:endParaRPr lang="en-US" altLang="zh-CN" sz="2000" dirty="0">
              <a:latin typeface="黑体" panose="02010609060101010101" pitchFamily="49" charset="-122"/>
              <a:ea typeface="黑体" panose="02010609060101010101" pitchFamily="49" charset="-122"/>
            </a:endParaRPr>
          </a:p>
          <a:p>
            <a:pPr marL="0" indent="0" eaLnBrk="1">
              <a:buNone/>
            </a:pPr>
            <a:r>
              <a:rPr lang="zh-CN" altLang="en-US" sz="2000" dirty="0">
                <a:latin typeface="黑体" panose="02010609060101010101" pitchFamily="49" charset="-122"/>
                <a:ea typeface="黑体" panose="02010609060101010101" pitchFamily="49" charset="-122"/>
              </a:rPr>
              <a:t>一个字符占</a:t>
            </a:r>
            <a:r>
              <a:rPr lang="en-US" altLang="zh-CN" sz="2000" dirty="0">
                <a:latin typeface="黑体" panose="02010609060101010101" pitchFamily="49" charset="-122"/>
                <a:ea typeface="黑体" panose="02010609060101010101" pitchFamily="49" charset="-122"/>
              </a:rPr>
              <a:t>10</a:t>
            </a:r>
            <a:r>
              <a:rPr lang="zh-CN" altLang="en-US" sz="2000" dirty="0">
                <a:latin typeface="黑体" panose="02010609060101010101" pitchFamily="49" charset="-122"/>
                <a:ea typeface="黑体" panose="02010609060101010101" pitchFamily="49" charset="-122"/>
              </a:rPr>
              <a:t>位，因此在</a:t>
            </a:r>
            <a:r>
              <a:rPr lang="en-US" altLang="zh-CN" sz="2000" dirty="0">
                <a:latin typeface="黑体" panose="02010609060101010101" pitchFamily="49" charset="-122"/>
                <a:ea typeface="黑体" panose="02010609060101010101" pitchFamily="49" charset="-122"/>
              </a:rPr>
              <a:t>56kbit/s</a:t>
            </a:r>
            <a:r>
              <a:rPr lang="zh-CN" altLang="en-US" sz="2000" dirty="0">
                <a:latin typeface="黑体" panose="02010609060101010101" pitchFamily="49" charset="-122"/>
                <a:ea typeface="黑体" panose="02010609060101010101" pitchFamily="49" charset="-122"/>
              </a:rPr>
              <a:t>的速率下，每秒传送</a:t>
            </a:r>
            <a:r>
              <a:rPr lang="en-US" altLang="zh-CN" sz="2000" dirty="0">
                <a:latin typeface="黑体" panose="02010609060101010101" pitchFamily="49" charset="-122"/>
                <a:ea typeface="黑体" panose="02010609060101010101" pitchFamily="49" charset="-122"/>
              </a:rPr>
              <a:t>56000/10=5600</a:t>
            </a:r>
            <a:r>
              <a:rPr lang="zh-CN" altLang="en-US" sz="2000" dirty="0">
                <a:latin typeface="黑体" panose="02010609060101010101" pitchFamily="49" charset="-122"/>
                <a:ea typeface="黑体" panose="02010609060101010101" pitchFamily="49" charset="-122"/>
              </a:rPr>
              <a:t>字符，即产生</a:t>
            </a:r>
            <a:r>
              <a:rPr lang="en-US" altLang="zh-CN" sz="2000" dirty="0">
                <a:latin typeface="黑体" panose="02010609060101010101" pitchFamily="49" charset="-122"/>
                <a:ea typeface="黑体" panose="02010609060101010101" pitchFamily="49" charset="-122"/>
              </a:rPr>
              <a:t>5600</a:t>
            </a:r>
            <a:r>
              <a:rPr lang="zh-CN" altLang="en-US" sz="2000" dirty="0">
                <a:latin typeface="黑体" panose="02010609060101010101" pitchFamily="49" charset="-122"/>
                <a:ea typeface="黑体" panose="02010609060101010101" pitchFamily="49" charset="-122"/>
              </a:rPr>
              <a:t>次中断。每次中断需</a:t>
            </a:r>
            <a:r>
              <a:rPr lang="en-US" altLang="zh-CN" sz="2000" dirty="0">
                <a:latin typeface="黑体" panose="02010609060101010101" pitchFamily="49" charset="-122"/>
                <a:ea typeface="黑体" panose="02010609060101010101" pitchFamily="49" charset="-122"/>
              </a:rPr>
              <a:t>0.1ms</a:t>
            </a:r>
            <a:r>
              <a:rPr lang="zh-CN" altLang="en-US" sz="2000" dirty="0">
                <a:latin typeface="黑体" panose="02010609060101010101" pitchFamily="49" charset="-122"/>
                <a:ea typeface="黑体" panose="02010609060101010101" pitchFamily="49" charset="-122"/>
              </a:rPr>
              <a:t>，故处理调制解调器占用</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时间总共为</a:t>
            </a:r>
            <a:r>
              <a:rPr lang="en-US" altLang="zh-CN" sz="2000" dirty="0">
                <a:latin typeface="黑体" panose="02010609060101010101" pitchFamily="49" charset="-122"/>
                <a:ea typeface="黑体" panose="02010609060101010101" pitchFamily="49" charset="-122"/>
              </a:rPr>
              <a:t>5600</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0.1ms=560ms</a:t>
            </a:r>
            <a:r>
              <a:rPr lang="zh-CN" altLang="en-US" sz="2000" dirty="0">
                <a:latin typeface="黑体" panose="02010609060101010101" pitchFamily="49" charset="-122"/>
                <a:ea typeface="黑体" panose="02010609060101010101" pitchFamily="49" charset="-122"/>
              </a:rPr>
              <a:t>，占</a:t>
            </a:r>
            <a:r>
              <a:rPr lang="en-US" altLang="zh-CN" sz="2000" dirty="0">
                <a:latin typeface="黑体" panose="02010609060101010101" pitchFamily="49" charset="-122"/>
                <a:ea typeface="黑体" panose="02010609060101010101" pitchFamily="49" charset="-122"/>
              </a:rPr>
              <a:t>560ms/1s</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56%</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时间。</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55326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579090E3-F807-AE49-B4AA-43AE34A443B6}"/>
              </a:ext>
            </a:extLst>
          </p:cNvPr>
          <p:cNvSpPr>
            <a:spLocks noGrp="1" noChangeArrowheads="1"/>
          </p:cNvSpPr>
          <p:nvPr>
            <p:ph type="ctrTitle"/>
          </p:nvPr>
        </p:nvSpPr>
        <p:spPr/>
        <p:txBody>
          <a:bodyPr/>
          <a:lstStyle/>
          <a:p>
            <a:pPr eaLnBrk="1" hangingPunct="1"/>
            <a:r>
              <a:rPr lang="en-US" altLang="zh-CN"/>
              <a:t>Chapter 9:  Virtual Memory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391DB77E-5101-0C41-81CA-2728D3A5F772}"/>
              </a:ext>
            </a:extLst>
          </p:cNvPr>
          <p:cNvSpPr>
            <a:spLocks noGrp="1" noChangeArrowheads="1"/>
          </p:cNvSpPr>
          <p:nvPr>
            <p:ph type="title" idx="4294967295"/>
          </p:nvPr>
        </p:nvSpPr>
        <p:spPr/>
        <p:txBody>
          <a:bodyPr/>
          <a:lstStyle/>
          <a:p>
            <a:pPr eaLnBrk="1" hangingPunct="1"/>
            <a:r>
              <a:rPr lang="en-US" altLang="zh-CN"/>
              <a:t>Background</a:t>
            </a:r>
          </a:p>
        </p:txBody>
      </p:sp>
      <p:sp>
        <p:nvSpPr>
          <p:cNvPr id="21506" name="Rectangle 3">
            <a:extLst>
              <a:ext uri="{FF2B5EF4-FFF2-40B4-BE49-F238E27FC236}">
                <a16:creationId xmlns:a16="http://schemas.microsoft.com/office/drawing/2014/main" id="{C5B1269E-F893-A641-B988-5DFDCA27DBA8}"/>
              </a:ext>
            </a:extLst>
          </p:cNvPr>
          <p:cNvSpPr>
            <a:spLocks noGrp="1" noChangeArrowheads="1"/>
          </p:cNvSpPr>
          <p:nvPr>
            <p:ph type="body" idx="4294967295"/>
          </p:nvPr>
        </p:nvSpPr>
        <p:spPr>
          <a:xfrm>
            <a:off x="450850" y="942975"/>
            <a:ext cx="8693150" cy="5708650"/>
          </a:xfrm>
        </p:spPr>
        <p:txBody>
          <a:bodyPr/>
          <a:lstStyle/>
          <a:p>
            <a:r>
              <a:rPr lang="en-US" altLang="zh-CN" dirty="0"/>
              <a:t>Physical memory space is always not large enough for us</a:t>
            </a:r>
          </a:p>
          <a:p>
            <a:pPr lvl="1"/>
            <a:r>
              <a:rPr lang="en-US" altLang="zh-CN" dirty="0"/>
              <a:t>Our programs are getting larger and larger</a:t>
            </a:r>
          </a:p>
          <a:p>
            <a:pPr lvl="1"/>
            <a:r>
              <a:rPr lang="en-US" altLang="zh-CN" dirty="0"/>
              <a:t>We want to run as many as possible programs at the same time </a:t>
            </a:r>
          </a:p>
          <a:p>
            <a:pPr>
              <a:defRPr/>
            </a:pPr>
            <a:r>
              <a:rPr lang="zh-CN" altLang="en-US" sz="2000" dirty="0">
                <a:latin typeface="Heiti SC Medium" pitchFamily="2" charset="-128"/>
                <a:ea typeface="Heiti SC Medium" pitchFamily="2" charset="-128"/>
              </a:rPr>
              <a:t>程序特点</a:t>
            </a:r>
            <a:endParaRPr lang="en-US" altLang="zh-CN" sz="2000"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程序通常具有处理异常错误条件的代码。</a:t>
            </a:r>
            <a:endParaRPr lang="en-US" altLang="zh-CN" sz="2000"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数组、链表等所分配的内存量通常多于实际需求量。</a:t>
            </a:r>
            <a:endParaRPr lang="en-US" altLang="zh-CN" sz="2000" dirty="0">
              <a:latin typeface="Heiti SC Medium" pitchFamily="2" charset="-128"/>
              <a:ea typeface="Heiti SC Medium" pitchFamily="2" charset="-128"/>
            </a:endParaRPr>
          </a:p>
          <a:p>
            <a:pPr lvl="1">
              <a:defRPr/>
            </a:pPr>
            <a:r>
              <a:rPr lang="zh-CN" altLang="en-US" sz="2000" dirty="0">
                <a:latin typeface="Heiti SC Medium" pitchFamily="2" charset="-128"/>
                <a:ea typeface="Heiti SC Medium" pitchFamily="2" charset="-128"/>
              </a:rPr>
              <a:t>程序的某些选项和功能可能很少使用。</a:t>
            </a:r>
            <a:endParaRPr lang="en-US" altLang="zh-CN" sz="2000" dirty="0">
              <a:latin typeface="Heiti SC Medium" pitchFamily="2" charset="-128"/>
              <a:ea typeface="Heiti SC Medium" pitchFamily="2" charset="-128"/>
            </a:endParaRPr>
          </a:p>
          <a:p>
            <a:pPr lvl="1">
              <a:defRPr/>
            </a:pPr>
            <a:endParaRPr lang="en-US" altLang="zh-CN" dirty="0">
              <a:latin typeface="Heiti SC Medium" pitchFamily="2" charset="-128"/>
              <a:ea typeface="Heiti SC Medium" pitchFamily="2" charset="-128"/>
            </a:endParaRPr>
          </a:p>
          <a:p>
            <a:pPr marL="342900" lvl="1" indent="-342900">
              <a:buClr>
                <a:srgbClr val="993300"/>
              </a:buClr>
              <a:buSzPct val="90000"/>
              <a:buFont typeface="Monotype Sorts" pitchFamily="2" charset="2"/>
              <a:buChar char="n"/>
              <a:defRPr/>
            </a:pPr>
            <a:r>
              <a:rPr lang="en-US" altLang="zh-CN" sz="2000" dirty="0">
                <a:latin typeface="+mn-ea"/>
                <a:ea typeface="+mn-ea"/>
                <a:cs typeface="+mn-cs"/>
              </a:rPr>
              <a:t>Locality</a:t>
            </a:r>
            <a:r>
              <a:rPr lang="zh-CN" altLang="en-US" sz="2000" dirty="0">
                <a:latin typeface="+mn-ea"/>
                <a:ea typeface="+mn-ea"/>
                <a:cs typeface="+mn-cs"/>
              </a:rPr>
              <a:t> </a:t>
            </a:r>
            <a:r>
              <a:rPr lang="en-US" altLang="zh-CN" sz="2000" dirty="0">
                <a:latin typeface="+mn-ea"/>
                <a:ea typeface="+mn-ea"/>
                <a:cs typeface="+mn-cs"/>
              </a:rPr>
              <a:t>of</a:t>
            </a:r>
            <a:r>
              <a:rPr lang="zh-CN" altLang="en-US" sz="2000" dirty="0">
                <a:latin typeface="+mn-ea"/>
                <a:ea typeface="+mn-ea"/>
                <a:cs typeface="+mn-cs"/>
              </a:rPr>
              <a:t> </a:t>
            </a:r>
            <a:r>
              <a:rPr lang="en-US" altLang="zh-CN" sz="2000" dirty="0">
                <a:latin typeface="+mn-ea"/>
                <a:ea typeface="+mn-ea"/>
                <a:cs typeface="+mn-cs"/>
              </a:rPr>
              <a:t>reference</a:t>
            </a:r>
            <a:r>
              <a:rPr lang="zh-CN" altLang="en-US" sz="2000" dirty="0">
                <a:latin typeface="+mn-ea"/>
                <a:ea typeface="+mn-ea"/>
                <a:cs typeface="+mn-cs"/>
              </a:rPr>
              <a:t> </a:t>
            </a:r>
            <a:r>
              <a:rPr lang="zh-CN" altLang="en-US" sz="2000" dirty="0">
                <a:latin typeface="Heiti SC Medium" pitchFamily="2" charset="-128"/>
                <a:ea typeface="Heiti SC Medium" pitchFamily="2" charset="-128"/>
                <a:cs typeface="+mn-cs"/>
              </a:rPr>
              <a:t>程序的局部性原理</a:t>
            </a:r>
            <a:endParaRPr lang="en-US" altLang="zh-CN" sz="2000" dirty="0">
              <a:latin typeface="Heiti SC Medium" pitchFamily="2" charset="-128"/>
              <a:ea typeface="Heiti SC Medium" pitchFamily="2" charset="-128"/>
              <a:cs typeface="+mn-cs"/>
            </a:endParaRPr>
          </a:p>
          <a:p>
            <a:pPr marL="685800" lvl="2" indent="-342900">
              <a:buClr>
                <a:srgbClr val="993300"/>
              </a:buClr>
              <a:buSzPct val="90000"/>
              <a:buFont typeface="Monotype Sorts" pitchFamily="2" charset="2"/>
              <a:buChar char="n"/>
              <a:defRPr/>
            </a:pPr>
            <a:r>
              <a:rPr lang="en-US" altLang="zh-CN" sz="2000" dirty="0"/>
              <a:t>Within</a:t>
            </a:r>
            <a:r>
              <a:rPr lang="zh-CN" altLang="en-US" sz="2000" dirty="0"/>
              <a:t> </a:t>
            </a:r>
            <a:r>
              <a:rPr lang="en-US" altLang="zh-CN" sz="2000" dirty="0"/>
              <a:t>a</a:t>
            </a:r>
            <a:r>
              <a:rPr lang="zh-CN" altLang="en-US" sz="2000" dirty="0"/>
              <a:t> </a:t>
            </a:r>
            <a:r>
              <a:rPr lang="en-US" altLang="zh-CN" sz="2000" dirty="0"/>
              <a:t>period</a:t>
            </a:r>
            <a:r>
              <a:rPr lang="zh-CN" altLang="en-US" sz="2000" dirty="0"/>
              <a:t> </a:t>
            </a:r>
            <a:r>
              <a:rPr lang="en-US" altLang="zh-CN" sz="2000" dirty="0"/>
              <a:t>of</a:t>
            </a:r>
            <a:r>
              <a:rPr lang="zh-CN" altLang="en-US" sz="2000" dirty="0"/>
              <a:t> </a:t>
            </a:r>
            <a:r>
              <a:rPr lang="en-US" altLang="zh-CN" sz="2000" dirty="0"/>
              <a:t>time,</a:t>
            </a:r>
            <a:r>
              <a:rPr lang="zh-CN" altLang="en-US" sz="2000" dirty="0"/>
              <a:t> </a:t>
            </a:r>
            <a:r>
              <a:rPr lang="en-US" altLang="zh-CN" sz="2000" dirty="0"/>
              <a:t>the</a:t>
            </a:r>
            <a:r>
              <a:rPr lang="zh-CN" altLang="en-US" sz="2000" dirty="0"/>
              <a:t> </a:t>
            </a:r>
            <a:r>
              <a:rPr lang="en-US" altLang="zh-CN" sz="2000" dirty="0"/>
              <a:t>program</a:t>
            </a:r>
            <a:r>
              <a:rPr lang="zh-CN" altLang="en-US" sz="2000" dirty="0"/>
              <a:t> </a:t>
            </a:r>
            <a:r>
              <a:rPr lang="en-US" altLang="zh-CN" sz="2000" dirty="0"/>
              <a:t>execution</a:t>
            </a:r>
            <a:r>
              <a:rPr lang="zh-CN" altLang="en-US" sz="2000" dirty="0"/>
              <a:t> </a:t>
            </a:r>
            <a:r>
              <a:rPr lang="en-US" altLang="zh-CN" sz="2000" dirty="0"/>
              <a:t>is</a:t>
            </a:r>
            <a:r>
              <a:rPr lang="zh-CN" altLang="en-US" sz="2000" dirty="0"/>
              <a:t> </a:t>
            </a:r>
            <a:r>
              <a:rPr lang="en-US" altLang="zh-CN" sz="2000" dirty="0"/>
              <a:t>only</a:t>
            </a:r>
            <a:r>
              <a:rPr lang="zh-CN" altLang="en-US" sz="2000" dirty="0"/>
              <a:t> </a:t>
            </a:r>
            <a:r>
              <a:rPr lang="en-US" altLang="zh-CN" sz="2000" dirty="0">
                <a:solidFill>
                  <a:srgbClr val="C00000"/>
                </a:solidFill>
              </a:rPr>
              <a:t>limited</a:t>
            </a:r>
            <a:r>
              <a:rPr lang="zh-CN" altLang="en-US" sz="2000" dirty="0">
                <a:solidFill>
                  <a:srgbClr val="C00000"/>
                </a:solidFill>
              </a:rPr>
              <a:t> </a:t>
            </a:r>
            <a:r>
              <a:rPr lang="en-US" altLang="zh-CN" sz="2000" dirty="0">
                <a:solidFill>
                  <a:srgbClr val="C00000"/>
                </a:solidFill>
              </a:rPr>
              <a:t>to</a:t>
            </a:r>
            <a:r>
              <a:rPr lang="zh-CN" altLang="en-US" sz="2000" dirty="0">
                <a:solidFill>
                  <a:srgbClr val="C00000"/>
                </a:solidFill>
              </a:rPr>
              <a:t> </a:t>
            </a:r>
            <a:r>
              <a:rPr lang="en-US" altLang="zh-CN" sz="2000" dirty="0">
                <a:solidFill>
                  <a:srgbClr val="C00000"/>
                </a:solidFill>
              </a:rPr>
              <a:t>a</a:t>
            </a:r>
            <a:r>
              <a:rPr lang="zh-CN" altLang="en-US" sz="2000" dirty="0">
                <a:solidFill>
                  <a:srgbClr val="C00000"/>
                </a:solidFill>
              </a:rPr>
              <a:t> </a:t>
            </a:r>
            <a:r>
              <a:rPr lang="en-US" altLang="zh-CN" sz="2000" dirty="0">
                <a:solidFill>
                  <a:srgbClr val="C00000"/>
                </a:solidFill>
              </a:rPr>
              <a:t>portion</a:t>
            </a:r>
            <a:r>
              <a:rPr lang="en-US" altLang="zh-CN" sz="2000" dirty="0"/>
              <a:t>.</a:t>
            </a:r>
            <a:r>
              <a:rPr lang="zh-CN" altLang="en-US" sz="2000" dirty="0"/>
              <a:t> </a:t>
            </a:r>
            <a:r>
              <a:rPr lang="en-US" altLang="zh-CN" sz="2000" dirty="0"/>
              <a:t>Accordingly,</a:t>
            </a:r>
            <a:r>
              <a:rPr lang="zh-CN" altLang="en-US" sz="2000" dirty="0"/>
              <a:t> </a:t>
            </a:r>
            <a:r>
              <a:rPr lang="en-US" altLang="zh-CN" sz="2000" dirty="0"/>
              <a:t>it</a:t>
            </a:r>
            <a:r>
              <a:rPr lang="zh-CN" altLang="en-US" sz="2000" dirty="0"/>
              <a:t> </a:t>
            </a:r>
            <a:r>
              <a:rPr lang="en-US" altLang="zh-CN" sz="2000" dirty="0"/>
              <a:t>accesses</a:t>
            </a:r>
            <a:r>
              <a:rPr lang="zh-CN" altLang="en-US" sz="2000" dirty="0"/>
              <a:t> </a:t>
            </a:r>
            <a:r>
              <a:rPr lang="en-US" altLang="zh-CN" sz="2000" dirty="0"/>
              <a:t>the</a:t>
            </a:r>
            <a:r>
              <a:rPr lang="zh-CN" altLang="en-US" sz="2000" dirty="0"/>
              <a:t> </a:t>
            </a:r>
            <a:r>
              <a:rPr lang="en-US" altLang="zh-CN" sz="2000" dirty="0"/>
              <a:t>storage</a:t>
            </a:r>
            <a:r>
              <a:rPr lang="zh-CN" altLang="en-US" sz="2000" dirty="0"/>
              <a:t> </a:t>
            </a:r>
            <a:r>
              <a:rPr lang="en-US" altLang="zh-CN" sz="2000" dirty="0"/>
              <a:t>space</a:t>
            </a:r>
            <a:r>
              <a:rPr lang="zh-CN" altLang="en-US" sz="2000" dirty="0"/>
              <a:t> </a:t>
            </a:r>
            <a:r>
              <a:rPr lang="en-US" altLang="zh-CN" sz="2000" dirty="0"/>
              <a:t>is</a:t>
            </a:r>
            <a:r>
              <a:rPr lang="zh-CN" altLang="en-US" sz="2000" dirty="0"/>
              <a:t> </a:t>
            </a:r>
            <a:r>
              <a:rPr lang="en-US" altLang="zh-CN" sz="2000" dirty="0"/>
              <a:t>also</a:t>
            </a:r>
            <a:r>
              <a:rPr lang="zh-CN" altLang="en-US" sz="2000" dirty="0"/>
              <a:t> </a:t>
            </a:r>
            <a:r>
              <a:rPr lang="en-US" altLang="zh-CN" sz="2000" dirty="0"/>
              <a:t>limited</a:t>
            </a:r>
            <a:r>
              <a:rPr lang="zh-CN" altLang="en-US" sz="2000" dirty="0"/>
              <a:t> </a:t>
            </a:r>
            <a:r>
              <a:rPr lang="en-US" altLang="zh-CN" sz="2000" dirty="0"/>
              <a:t>to</a:t>
            </a:r>
            <a:r>
              <a:rPr lang="zh-CN" altLang="en-US" sz="2000" dirty="0"/>
              <a:t> </a:t>
            </a:r>
            <a:r>
              <a:rPr lang="en-US" altLang="zh-CN" sz="2000" dirty="0">
                <a:solidFill>
                  <a:srgbClr val="C00000"/>
                </a:solidFill>
              </a:rPr>
              <a:t>a</a:t>
            </a:r>
            <a:r>
              <a:rPr lang="zh-CN" altLang="en-US" sz="2000" dirty="0">
                <a:solidFill>
                  <a:srgbClr val="C00000"/>
                </a:solidFill>
              </a:rPr>
              <a:t> </a:t>
            </a:r>
            <a:r>
              <a:rPr lang="en-US" altLang="zh-CN" sz="2000" dirty="0">
                <a:solidFill>
                  <a:srgbClr val="C00000"/>
                </a:solidFill>
              </a:rPr>
              <a:t>certain</a:t>
            </a:r>
            <a:r>
              <a:rPr lang="zh-CN" altLang="en-US" sz="2000" dirty="0">
                <a:solidFill>
                  <a:srgbClr val="C00000"/>
                </a:solidFill>
              </a:rPr>
              <a:t> </a:t>
            </a:r>
            <a:r>
              <a:rPr lang="en-US" altLang="zh-CN" sz="2000" dirty="0">
                <a:solidFill>
                  <a:srgbClr val="C00000"/>
                </a:solidFill>
              </a:rPr>
              <a:t>area</a:t>
            </a:r>
            <a:r>
              <a:rPr lang="en-US" altLang="zh-CN" sz="2000" dirty="0"/>
              <a:t>.</a:t>
            </a:r>
          </a:p>
          <a:p>
            <a:pPr marL="685800" lvl="2" indent="-342900">
              <a:buClr>
                <a:srgbClr val="993300"/>
              </a:buClr>
              <a:buSzPct val="90000"/>
              <a:buFont typeface="Monotype Sorts" pitchFamily="2" charset="2"/>
              <a:buChar char="n"/>
              <a:defRPr/>
            </a:pPr>
            <a:endParaRPr lang="en-US" altLang="zh-CN" sz="2000" dirty="0">
              <a:latin typeface="Heiti SC Medium" pitchFamily="2" charset="-128"/>
              <a:ea typeface="Heiti SC Medium" pitchFamily="2" charset="-128"/>
              <a:cs typeface="+mn-cs"/>
            </a:endParaRPr>
          </a:p>
          <a:p>
            <a:pPr marL="457200" lvl="1" indent="0">
              <a:buNone/>
              <a:defRPr/>
            </a:pPr>
            <a:endParaRPr lang="en-US" altLang="zh-CN" dirty="0">
              <a:latin typeface="Heiti SC Medium" pitchFamily="2" charset="-128"/>
              <a:ea typeface="Heiti SC Medium" pitchFamily="2" charset="-128"/>
            </a:endParaRPr>
          </a:p>
          <a:p>
            <a:pPr lvl="1"/>
            <a:endParaRPr lang="en-US" altLang="zh-CN" dirty="0"/>
          </a:p>
          <a:p>
            <a:pPr>
              <a:buFont typeface="Monotype Sorts" pitchFamily="2" charset="2"/>
              <a:buNone/>
            </a:pPr>
            <a:endParaRPr lang="en-US" altLang="zh-CN" dirty="0">
              <a:solidFill>
                <a:srgbClr val="C00000"/>
              </a:solidFill>
            </a:endParaRPr>
          </a:p>
        </p:txBody>
      </p:sp>
      <p:sp>
        <p:nvSpPr>
          <p:cNvPr id="11" name="右箭头 2">
            <a:extLst>
              <a:ext uri="{FF2B5EF4-FFF2-40B4-BE49-F238E27FC236}">
                <a16:creationId xmlns:a16="http://schemas.microsoft.com/office/drawing/2014/main" id="{9D0A867F-8A5C-B84D-A369-FAA7C2826943}"/>
              </a:ext>
            </a:extLst>
          </p:cNvPr>
          <p:cNvSpPr>
            <a:spLocks noChangeArrowheads="1"/>
          </p:cNvSpPr>
          <p:nvPr/>
        </p:nvSpPr>
        <p:spPr bwMode="auto">
          <a:xfrm>
            <a:off x="1738532" y="4533736"/>
            <a:ext cx="711200" cy="225425"/>
          </a:xfrm>
          <a:prstGeom prst="rightArrow">
            <a:avLst>
              <a:gd name="adj1" fmla="val 50000"/>
              <a:gd name="adj2" fmla="val 49953"/>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2" name="矩形 11">
            <a:extLst>
              <a:ext uri="{FF2B5EF4-FFF2-40B4-BE49-F238E27FC236}">
                <a16:creationId xmlns:a16="http://schemas.microsoft.com/office/drawing/2014/main" id="{23D09330-56F4-3049-BCA1-C28D209A3859}"/>
              </a:ext>
            </a:extLst>
          </p:cNvPr>
          <p:cNvSpPr/>
          <p:nvPr/>
        </p:nvSpPr>
        <p:spPr>
          <a:xfrm>
            <a:off x="2610069" y="4416261"/>
            <a:ext cx="4186238" cy="460375"/>
          </a:xfrm>
          <a:prstGeom prst="rect">
            <a:avLst/>
          </a:prstGeom>
        </p:spPr>
        <p:txBody>
          <a:bodyPr wrap="none">
            <a:spAutoFit/>
          </a:bodyPr>
          <a:lstStyle/>
          <a:p>
            <a:pPr>
              <a:defRPr/>
            </a:pPr>
            <a:r>
              <a:rPr lang="zh-CN" altLang="en-US" sz="2400" kern="0" dirty="0">
                <a:latin typeface="Heiti SC Medium" pitchFamily="2" charset="-128"/>
                <a:ea typeface="Heiti SC Medium" pitchFamily="2" charset="-128"/>
              </a:rPr>
              <a:t>不需要</a:t>
            </a:r>
            <a:r>
              <a:rPr lang="zh-CN" altLang="en-US" sz="2400" u="sng" kern="0" dirty="0">
                <a:latin typeface="Heiti SC Medium" pitchFamily="2" charset="-128"/>
                <a:ea typeface="Heiti SC Medium" pitchFamily="2" charset="-128"/>
              </a:rPr>
              <a:t>将整个程序置于内存中</a:t>
            </a:r>
            <a:endParaRPr lang="zh-CN" altLang="en-US" sz="2400" u="sng" dirty="0"/>
          </a:p>
        </p:txBody>
      </p:sp>
      <p:sp>
        <p:nvSpPr>
          <p:cNvPr id="13" name="右箭头 4">
            <a:extLst>
              <a:ext uri="{FF2B5EF4-FFF2-40B4-BE49-F238E27FC236}">
                <a16:creationId xmlns:a16="http://schemas.microsoft.com/office/drawing/2014/main" id="{550CEC87-592A-E74B-A592-02D16AB626F9}"/>
              </a:ext>
            </a:extLst>
          </p:cNvPr>
          <p:cNvSpPr>
            <a:spLocks noChangeArrowheads="1"/>
          </p:cNvSpPr>
          <p:nvPr/>
        </p:nvSpPr>
        <p:spPr bwMode="auto">
          <a:xfrm>
            <a:off x="1744881" y="6321425"/>
            <a:ext cx="712788" cy="225425"/>
          </a:xfrm>
          <a:prstGeom prst="rightArrow">
            <a:avLst>
              <a:gd name="adj1" fmla="val 50000"/>
              <a:gd name="adj2" fmla="val 50065"/>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2" charset="2"/>
              <a:buChar char="n"/>
              <a:defRPr kumimoji="1" sz="2400">
                <a:solidFill>
                  <a:schemeClr val="tx1"/>
                </a:solidFill>
                <a:latin typeface="Helvetica" pitchFamily="2"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400">
                <a:solidFill>
                  <a:schemeClr val="tx1"/>
                </a:solidFill>
                <a:latin typeface="Helvetica" pitchFamily="2" charset="0"/>
                <a:ea typeface="MS PGothic" panose="020B0600070205080204" pitchFamily="34" charset="-128"/>
              </a:defRPr>
            </a:lvl2pPr>
            <a:lvl3pPr marL="1143000" indent="-228600">
              <a:spcBef>
                <a:spcPct val="35000"/>
              </a:spcBef>
              <a:buClr>
                <a:srgbClr val="009900"/>
              </a:buClr>
              <a:buSzPct val="75000"/>
              <a:buFont typeface="Webdings" pitchFamily="2" charset="2"/>
              <a:buChar char="4"/>
              <a:defRPr kumimoji="1" sz="2400">
                <a:solidFill>
                  <a:schemeClr val="tx1"/>
                </a:solidFill>
                <a:latin typeface="Helvetica" pitchFamily="2" charset="0"/>
                <a:ea typeface="MS PGothic" panose="020B0600070205080204" pitchFamily="34" charset="-128"/>
              </a:defRPr>
            </a:lvl3pPr>
            <a:lvl4pPr marL="1600200" indent="-228600">
              <a:spcBef>
                <a:spcPct val="35000"/>
              </a:spcBef>
              <a:buClr>
                <a:schemeClr val="hlink"/>
              </a:buClr>
              <a:buSzPct val="75000"/>
              <a:buChar char="–"/>
              <a:defRPr kumimoji="1" sz="2400">
                <a:solidFill>
                  <a:schemeClr val="tx1"/>
                </a:solidFill>
                <a:latin typeface="Helvetica" pitchFamily="2" charset="0"/>
                <a:ea typeface="MS PGothic" panose="020B0600070205080204" pitchFamily="34" charset="-128"/>
              </a:defRPr>
            </a:lvl4pPr>
            <a:lvl5pPr marL="2057400" indent="-228600">
              <a:spcBef>
                <a:spcPct val="35000"/>
              </a:spcBef>
              <a:buClr>
                <a:srgbClr val="FF0066"/>
              </a:buClr>
              <a:buSzPct val="75000"/>
              <a:buChar char="»"/>
              <a:defRPr kumimoji="1" sz="2400">
                <a:solidFill>
                  <a:schemeClr val="tx1"/>
                </a:solidFill>
                <a:latin typeface="Helvetica" pitchFamily="2"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400">
                <a:solidFill>
                  <a:schemeClr val="tx1"/>
                </a:solidFill>
                <a:latin typeface="Helvetica" pitchFamily="2" charset="0"/>
                <a:ea typeface="MS PGothic" panose="020B0600070205080204" pitchFamily="34" charset="-128"/>
              </a:defRPr>
            </a:lvl9pPr>
          </a:lstStyle>
          <a:p>
            <a:pPr>
              <a:spcBef>
                <a:spcPct val="0"/>
              </a:spcBef>
              <a:buClrTx/>
              <a:buSzTx/>
              <a:buFontTx/>
              <a:buNone/>
            </a:pPr>
            <a:endParaRPr kumimoji="0" lang="zh-CN" altLang="en-US" sz="1800">
              <a:latin typeface="Verdana" panose="020B0604030504040204" pitchFamily="34" charset="0"/>
            </a:endParaRPr>
          </a:p>
        </p:txBody>
      </p:sp>
      <p:sp>
        <p:nvSpPr>
          <p:cNvPr id="14" name="矩形 13">
            <a:extLst>
              <a:ext uri="{FF2B5EF4-FFF2-40B4-BE49-F238E27FC236}">
                <a16:creationId xmlns:a16="http://schemas.microsoft.com/office/drawing/2014/main" id="{85190A63-772C-2642-A2D1-FA9C2F83A80E}"/>
              </a:ext>
            </a:extLst>
          </p:cNvPr>
          <p:cNvSpPr/>
          <p:nvPr/>
        </p:nvSpPr>
        <p:spPr>
          <a:xfrm>
            <a:off x="2610069" y="6189663"/>
            <a:ext cx="2954337" cy="461962"/>
          </a:xfrm>
          <a:prstGeom prst="rect">
            <a:avLst/>
          </a:prstGeom>
        </p:spPr>
        <p:txBody>
          <a:bodyPr wrap="none">
            <a:spAutoFit/>
          </a:bodyPr>
          <a:lstStyle/>
          <a:p>
            <a:pPr>
              <a:defRPr/>
            </a:pPr>
            <a:r>
              <a:rPr lang="zh-CN" altLang="en-US" sz="2400" kern="0" dirty="0">
                <a:latin typeface="Heiti SC Medium" pitchFamily="2" charset="-128"/>
                <a:ea typeface="Heiti SC Medium" pitchFamily="2" charset="-128"/>
              </a:rPr>
              <a:t>不</a:t>
            </a:r>
            <a:r>
              <a:rPr lang="zh-CN" altLang="en-US" sz="2400" u="sng" kern="0" dirty="0">
                <a:latin typeface="Heiti SC Medium" pitchFamily="2" charset="-128"/>
                <a:ea typeface="Heiti SC Medium" pitchFamily="2" charset="-128"/>
              </a:rPr>
              <a:t>同时</a:t>
            </a:r>
            <a:r>
              <a:rPr lang="zh-CN" altLang="en-US" sz="2400" kern="0" dirty="0">
                <a:latin typeface="Heiti SC Medium" pitchFamily="2" charset="-128"/>
                <a:ea typeface="Heiti SC Medium" pitchFamily="2" charset="-128"/>
              </a:rPr>
              <a:t>需要整个程序</a:t>
            </a:r>
            <a:endParaRPr lang="zh-CN" altLang="en-US" sz="2400" dirty="0"/>
          </a:p>
        </p:txBody>
      </p:sp>
    </p:spTree>
    <p:extLst>
      <p:ext uri="{BB962C8B-B14F-4D97-AF65-F5344CB8AC3E}">
        <p14:creationId xmlns:p14="http://schemas.microsoft.com/office/powerpoint/2010/main" val="339219836"/>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8967</TotalTime>
  <Words>8997</Words>
  <Application>Microsoft Macintosh PowerPoint</Application>
  <PresentationFormat>全屏显示(4:3)</PresentationFormat>
  <Paragraphs>844</Paragraphs>
  <Slides>76</Slides>
  <Notes>67</Notes>
  <HiddenSlides>5</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92" baseType="lpstr">
      <vt:lpstr>黑体</vt:lpstr>
      <vt:lpstr>黑体</vt:lpstr>
      <vt:lpstr>宋体</vt:lpstr>
      <vt:lpstr>Heiti SC Medium</vt:lpstr>
      <vt:lpstr>PingFangSC-Regular</vt:lpstr>
      <vt:lpstr>Arial</vt:lpstr>
      <vt:lpstr>Comic Sans MS</vt:lpstr>
      <vt:lpstr>Helvetica</vt:lpstr>
      <vt:lpstr>Monotype Sorts</vt:lpstr>
      <vt:lpstr>Times New Roman</vt:lpstr>
      <vt:lpstr>Verdana</vt:lpstr>
      <vt:lpstr>Webdings</vt:lpstr>
      <vt:lpstr>Wingdings</vt:lpstr>
      <vt:lpstr>os-8</vt:lpstr>
      <vt:lpstr>文档</vt:lpstr>
      <vt:lpstr>Visio</vt:lpstr>
      <vt:lpstr>Chapter 8:  Main Memory</vt:lpstr>
      <vt:lpstr>Background</vt:lpstr>
      <vt:lpstr>Review</vt:lpstr>
      <vt:lpstr>Review</vt:lpstr>
      <vt:lpstr>页式地址变换</vt:lpstr>
      <vt:lpstr>页式地址变换</vt:lpstr>
      <vt:lpstr>基本内存管理方案总结</vt:lpstr>
      <vt:lpstr>Chapter 9:  Virtual Memory</vt:lpstr>
      <vt:lpstr>Background</vt:lpstr>
      <vt:lpstr>Review</vt:lpstr>
      <vt:lpstr>Review</vt:lpstr>
      <vt:lpstr>Review</vt:lpstr>
      <vt:lpstr>Review</vt:lpstr>
      <vt:lpstr>虚拟存储过程</vt:lpstr>
      <vt:lpstr>Chapter 10:  File-System Interface Chapter 11:  File System Implementation </vt:lpstr>
      <vt:lpstr>Review</vt:lpstr>
      <vt:lpstr>PowerPoint 演示文稿</vt:lpstr>
      <vt:lpstr>Review</vt:lpstr>
      <vt:lpstr>Review</vt:lpstr>
      <vt:lpstr>Review</vt:lpstr>
      <vt:lpstr>Review</vt:lpstr>
      <vt:lpstr>Chapter 12:  Mass-Storage Systems</vt:lpstr>
      <vt:lpstr>Review</vt:lpstr>
      <vt:lpstr>Review</vt:lpstr>
      <vt:lpstr>Review</vt:lpstr>
      <vt:lpstr>Chapter 13:  I/O Systems</vt:lpstr>
      <vt:lpstr>Review</vt:lpstr>
      <vt:lpstr>Review</vt:lpstr>
      <vt:lpstr>PowerPoint 演示文稿</vt:lpstr>
      <vt:lpstr>PowerPoint 演示文稿</vt:lpstr>
      <vt:lpstr>PowerPoint 演示文稿</vt:lpstr>
      <vt:lpstr>PowerPoint 演示文稿</vt:lpstr>
      <vt:lpstr>Review</vt:lpstr>
      <vt:lpstr>Review</vt:lpstr>
      <vt:lpstr>Review</vt:lpstr>
      <vt:lpstr>Review</vt:lpstr>
      <vt:lpstr>Review</vt:lpstr>
      <vt:lpstr>Review</vt:lpstr>
      <vt:lpstr>Review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Review</vt:lpstr>
      <vt:lpstr>Review</vt:lpstr>
      <vt:lpstr>Review</vt:lpstr>
      <vt:lpstr>Review</vt:lpstr>
      <vt:lpstr>Review</vt:lpstr>
      <vt:lpstr>Review</vt:lpstr>
      <vt:lpstr>Review</vt:lpstr>
      <vt:lpstr>Review</vt:lpstr>
      <vt:lpstr>PowerPoint 演示文稿</vt:lpstr>
      <vt:lpstr>PowerPoint 演示文稿</vt:lpstr>
      <vt:lpstr>Review</vt:lpstr>
      <vt:lpstr>Review</vt:lpstr>
      <vt:lpstr>Review</vt:lpstr>
      <vt:lpstr>Review</vt:lpstr>
      <vt:lpstr>Review</vt:lpstr>
      <vt:lpstr>Review</vt:lpstr>
      <vt:lpstr>Review</vt:lpstr>
      <vt:lpstr>Review</vt:lpstr>
      <vt:lpstr>PowerPoint 演示文稿</vt:lpstr>
      <vt:lpstr>PowerPoint 演示文稿</vt:lpstr>
      <vt:lpstr>Review</vt:lpstr>
      <vt:lpstr>Review</vt:lpstr>
      <vt:lpstr>Review</vt:lpstr>
      <vt:lpstr>Review</vt:lpstr>
      <vt:lpstr>Review</vt:lpstr>
      <vt:lpstr>Review</vt:lpstr>
      <vt:lpstr>Review</vt:lpstr>
      <vt:lpstr>PowerPoint 演示文稿</vt:lpstr>
      <vt:lpstr>PowerPoint 演示文稿</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Microsoft Office User</cp:lastModifiedBy>
  <cp:revision>520</cp:revision>
  <cp:lastPrinted>2001-06-14T19:16:14Z</cp:lastPrinted>
  <dcterms:created xsi:type="dcterms:W3CDTF">2008-08-18T22:49:08Z</dcterms:created>
  <dcterms:modified xsi:type="dcterms:W3CDTF">2023-11-22T07:49:09Z</dcterms:modified>
</cp:coreProperties>
</file>