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69" r:id="rId2"/>
  </p:sldIdLst>
  <p:sldSz cx="6858000" cy="9906000" type="A4"/>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20" userDrawn="1">
          <p15:clr>
            <a:srgbClr val="A4A3A4"/>
          </p15:clr>
        </p15:guide>
        <p15:guide id="2" pos="18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79DF"/>
    <a:srgbClr val="E9ECFB"/>
    <a:srgbClr val="C0C8F2"/>
    <a:srgbClr val="E0E6F4"/>
    <a:srgbClr val="D9DEF7"/>
    <a:srgbClr val="5FD285"/>
    <a:srgbClr val="29166F"/>
    <a:srgbClr val="7ECAEE"/>
    <a:srgbClr val="7FCA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980" autoAdjust="0"/>
    <p:restoredTop sz="95353" autoAdjust="0"/>
  </p:normalViewPr>
  <p:slideViewPr>
    <p:cSldViewPr snapToGrid="0">
      <p:cViewPr>
        <p:scale>
          <a:sx n="90" d="100"/>
          <a:sy n="90" d="100"/>
        </p:scale>
        <p:origin x="2178" y="-852"/>
      </p:cViewPr>
      <p:guideLst>
        <p:guide orient="horz" pos="3120"/>
        <p:guide pos="18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A2C9DF-D23B-4857-8F83-A94459C69053}" type="datetimeFigureOut">
              <a:rPr lang="zh-CN" altLang="en-US" smtClean="0"/>
              <a:t>2017/7/21</a:t>
            </a:fld>
            <a:endParaRPr lang="zh-CN" altLang="en-US"/>
          </a:p>
        </p:txBody>
      </p:sp>
      <p:sp>
        <p:nvSpPr>
          <p:cNvPr id="4" name="幻灯片图像占位符 3"/>
          <p:cNvSpPr>
            <a:spLocks noGrp="1" noRot="1" noChangeAspect="1"/>
          </p:cNvSpPr>
          <p:nvPr>
            <p:ph type="sldImg" idx="2"/>
          </p:nvPr>
        </p:nvSpPr>
        <p:spPr>
          <a:xfrm>
            <a:off x="2360613" y="1143000"/>
            <a:ext cx="2136775"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DDF614-E52C-479C-ACD3-4F829B28B369}" type="slidenum">
              <a:rPr lang="zh-CN" altLang="en-US" smtClean="0"/>
              <a:t>‹#›</a:t>
            </a:fld>
            <a:endParaRPr lang="zh-CN" altLang="en-US"/>
          </a:p>
        </p:txBody>
      </p:sp>
    </p:spTree>
    <p:extLst>
      <p:ext uri="{BB962C8B-B14F-4D97-AF65-F5344CB8AC3E}">
        <p14:creationId xmlns:p14="http://schemas.microsoft.com/office/powerpoint/2010/main" val="30262619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ADDF614-E52C-479C-ACD3-4F829B28B369}" type="slidenum">
              <a:rPr lang="zh-CN" altLang="en-US" smtClean="0"/>
              <a:t>1</a:t>
            </a:fld>
            <a:endParaRPr lang="zh-CN" altLang="en-US"/>
          </a:p>
        </p:txBody>
      </p:sp>
    </p:spTree>
    <p:extLst>
      <p:ext uri="{BB962C8B-B14F-4D97-AF65-F5344CB8AC3E}">
        <p14:creationId xmlns:p14="http://schemas.microsoft.com/office/powerpoint/2010/main" val="7235562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6A4926B6-441D-4BA1-AD68-6F10F35F7AC9}" type="datetimeFigureOut">
              <a:rPr lang="zh-CN" altLang="en-US" smtClean="0"/>
              <a:t>2017/7/21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4DC8C72-958B-48E0-B6FC-451CF032C8E6}" type="slidenum">
              <a:rPr lang="zh-CN" altLang="en-US" smtClean="0"/>
              <a:t>‹#›</a:t>
            </a:fld>
            <a:endParaRPr lang="zh-CN" altLang="en-US"/>
          </a:p>
        </p:txBody>
      </p:sp>
    </p:spTree>
    <p:extLst>
      <p:ext uri="{BB962C8B-B14F-4D97-AF65-F5344CB8AC3E}">
        <p14:creationId xmlns:p14="http://schemas.microsoft.com/office/powerpoint/2010/main" val="13680917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6A4926B6-441D-4BA1-AD68-6F10F35F7AC9}" type="datetimeFigureOut">
              <a:rPr lang="zh-CN" altLang="en-US" smtClean="0"/>
              <a:t>2017/7/21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4DC8C72-958B-48E0-B6FC-451CF032C8E6}" type="slidenum">
              <a:rPr lang="zh-CN" altLang="en-US" smtClean="0"/>
              <a:t>‹#›</a:t>
            </a:fld>
            <a:endParaRPr lang="zh-CN" altLang="en-US"/>
          </a:p>
        </p:txBody>
      </p:sp>
    </p:spTree>
    <p:extLst>
      <p:ext uri="{BB962C8B-B14F-4D97-AF65-F5344CB8AC3E}">
        <p14:creationId xmlns:p14="http://schemas.microsoft.com/office/powerpoint/2010/main" val="37632562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6A4926B6-441D-4BA1-AD68-6F10F35F7AC9}" type="datetimeFigureOut">
              <a:rPr lang="zh-CN" altLang="en-US" smtClean="0"/>
              <a:t>2017/7/21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4DC8C72-958B-48E0-B6FC-451CF032C8E6}" type="slidenum">
              <a:rPr lang="zh-CN" altLang="en-US" smtClean="0"/>
              <a:t>‹#›</a:t>
            </a:fld>
            <a:endParaRPr lang="zh-CN" altLang="en-US"/>
          </a:p>
        </p:txBody>
      </p:sp>
    </p:spTree>
    <p:extLst>
      <p:ext uri="{BB962C8B-B14F-4D97-AF65-F5344CB8AC3E}">
        <p14:creationId xmlns:p14="http://schemas.microsoft.com/office/powerpoint/2010/main" val="14374645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6A4926B6-441D-4BA1-AD68-6F10F35F7AC9}" type="datetimeFigureOut">
              <a:rPr lang="zh-CN" altLang="en-US" smtClean="0"/>
              <a:t>2017/7/21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4DC8C72-958B-48E0-B6FC-451CF032C8E6}" type="slidenum">
              <a:rPr lang="zh-CN" altLang="en-US" smtClean="0"/>
              <a:t>‹#›</a:t>
            </a:fld>
            <a:endParaRPr lang="zh-CN" altLang="en-US"/>
          </a:p>
        </p:txBody>
      </p:sp>
    </p:spTree>
    <p:extLst>
      <p:ext uri="{BB962C8B-B14F-4D97-AF65-F5344CB8AC3E}">
        <p14:creationId xmlns:p14="http://schemas.microsoft.com/office/powerpoint/2010/main" val="24935290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6A4926B6-441D-4BA1-AD68-6F10F35F7AC9}" type="datetimeFigureOut">
              <a:rPr lang="zh-CN" altLang="en-US" smtClean="0"/>
              <a:t>2017/7/21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4DC8C72-958B-48E0-B6FC-451CF032C8E6}" type="slidenum">
              <a:rPr lang="zh-CN" altLang="en-US" smtClean="0"/>
              <a:t>‹#›</a:t>
            </a:fld>
            <a:endParaRPr lang="zh-CN" altLang="en-US"/>
          </a:p>
        </p:txBody>
      </p:sp>
    </p:spTree>
    <p:extLst>
      <p:ext uri="{BB962C8B-B14F-4D97-AF65-F5344CB8AC3E}">
        <p14:creationId xmlns:p14="http://schemas.microsoft.com/office/powerpoint/2010/main" val="26028641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6A4926B6-441D-4BA1-AD68-6F10F35F7AC9}" type="datetimeFigureOut">
              <a:rPr lang="zh-CN" altLang="en-US" smtClean="0"/>
              <a:t>2017/7/21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4DC8C72-958B-48E0-B6FC-451CF032C8E6}" type="slidenum">
              <a:rPr lang="zh-CN" altLang="en-US" smtClean="0"/>
              <a:t>‹#›</a:t>
            </a:fld>
            <a:endParaRPr lang="zh-CN" altLang="en-US"/>
          </a:p>
        </p:txBody>
      </p:sp>
    </p:spTree>
    <p:extLst>
      <p:ext uri="{BB962C8B-B14F-4D97-AF65-F5344CB8AC3E}">
        <p14:creationId xmlns:p14="http://schemas.microsoft.com/office/powerpoint/2010/main" val="297316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Content Placeholder 3"/>
          <p:cNvSpPr>
            <a:spLocks noGrp="1"/>
          </p:cNvSpPr>
          <p:nvPr>
            <p:ph sz="half" idx="2"/>
          </p:nvPr>
        </p:nvSpPr>
        <p:spPr>
          <a:xfrm>
            <a:off x="472381" y="3618442"/>
            <a:ext cx="2901255" cy="532218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Content Placeholder 5"/>
          <p:cNvSpPr>
            <a:spLocks noGrp="1"/>
          </p:cNvSpPr>
          <p:nvPr>
            <p:ph sz="quarter" idx="4"/>
          </p:nvPr>
        </p:nvSpPr>
        <p:spPr>
          <a:xfrm>
            <a:off x="3471863" y="3618442"/>
            <a:ext cx="2915543" cy="532218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6A4926B6-441D-4BA1-AD68-6F10F35F7AC9}" type="datetimeFigureOut">
              <a:rPr lang="zh-CN" altLang="en-US" smtClean="0"/>
              <a:t>2017/7/21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14DC8C72-958B-48E0-B6FC-451CF032C8E6}" type="slidenum">
              <a:rPr lang="zh-CN" altLang="en-US" smtClean="0"/>
              <a:t>‹#›</a:t>
            </a:fld>
            <a:endParaRPr lang="zh-CN" altLang="en-US"/>
          </a:p>
        </p:txBody>
      </p:sp>
    </p:spTree>
    <p:extLst>
      <p:ext uri="{BB962C8B-B14F-4D97-AF65-F5344CB8AC3E}">
        <p14:creationId xmlns:p14="http://schemas.microsoft.com/office/powerpoint/2010/main" val="32464723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6A4926B6-441D-4BA1-AD68-6F10F35F7AC9}" type="datetimeFigureOut">
              <a:rPr lang="zh-CN" altLang="en-US" smtClean="0"/>
              <a:t>2017/7/21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14DC8C72-958B-48E0-B6FC-451CF032C8E6}" type="slidenum">
              <a:rPr lang="zh-CN" altLang="en-US" smtClean="0"/>
              <a:t>‹#›</a:t>
            </a:fld>
            <a:endParaRPr lang="zh-CN" altLang="en-US"/>
          </a:p>
        </p:txBody>
      </p:sp>
    </p:spTree>
    <p:extLst>
      <p:ext uri="{BB962C8B-B14F-4D97-AF65-F5344CB8AC3E}">
        <p14:creationId xmlns:p14="http://schemas.microsoft.com/office/powerpoint/2010/main" val="6097649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4926B6-441D-4BA1-AD68-6F10F35F7AC9}" type="datetimeFigureOut">
              <a:rPr lang="zh-CN" altLang="en-US" smtClean="0"/>
              <a:t>2017/7/21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14DC8C72-958B-48E0-B6FC-451CF032C8E6}" type="slidenum">
              <a:rPr lang="zh-CN" altLang="en-US" smtClean="0"/>
              <a:t>‹#›</a:t>
            </a:fld>
            <a:endParaRPr lang="zh-CN" altLang="en-US"/>
          </a:p>
        </p:txBody>
      </p:sp>
    </p:spTree>
    <p:extLst>
      <p:ext uri="{BB962C8B-B14F-4D97-AF65-F5344CB8AC3E}">
        <p14:creationId xmlns:p14="http://schemas.microsoft.com/office/powerpoint/2010/main" val="18331630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6A4926B6-441D-4BA1-AD68-6F10F35F7AC9}" type="datetimeFigureOut">
              <a:rPr lang="zh-CN" altLang="en-US" smtClean="0"/>
              <a:t>2017/7/21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4DC8C72-958B-48E0-B6FC-451CF032C8E6}" type="slidenum">
              <a:rPr lang="zh-CN" altLang="en-US" smtClean="0"/>
              <a:t>‹#›</a:t>
            </a:fld>
            <a:endParaRPr lang="zh-CN" altLang="en-US"/>
          </a:p>
        </p:txBody>
      </p:sp>
    </p:spTree>
    <p:extLst>
      <p:ext uri="{BB962C8B-B14F-4D97-AF65-F5344CB8AC3E}">
        <p14:creationId xmlns:p14="http://schemas.microsoft.com/office/powerpoint/2010/main" val="15673788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6A4926B6-441D-4BA1-AD68-6F10F35F7AC9}" type="datetimeFigureOut">
              <a:rPr lang="zh-CN" altLang="en-US" smtClean="0"/>
              <a:t>2017/7/21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4DC8C72-958B-48E0-B6FC-451CF032C8E6}" type="slidenum">
              <a:rPr lang="zh-CN" altLang="en-US" smtClean="0"/>
              <a:t>‹#›</a:t>
            </a:fld>
            <a:endParaRPr lang="zh-CN" altLang="en-US"/>
          </a:p>
        </p:txBody>
      </p:sp>
    </p:spTree>
    <p:extLst>
      <p:ext uri="{BB962C8B-B14F-4D97-AF65-F5344CB8AC3E}">
        <p14:creationId xmlns:p14="http://schemas.microsoft.com/office/powerpoint/2010/main" val="18309785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6A4926B6-441D-4BA1-AD68-6F10F35F7AC9}" type="datetimeFigureOut">
              <a:rPr lang="zh-CN" altLang="en-US" smtClean="0"/>
              <a:t>2017/7/21</a:t>
            </a:fld>
            <a:endParaRPr lang="zh-CN" altLang="en-US"/>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14DC8C72-958B-48E0-B6FC-451CF032C8E6}" type="slidenum">
              <a:rPr lang="zh-CN" altLang="en-US" smtClean="0"/>
              <a:t>‹#›</a:t>
            </a:fld>
            <a:endParaRPr lang="zh-CN" altLang="en-US"/>
          </a:p>
        </p:txBody>
      </p:sp>
    </p:spTree>
    <p:extLst>
      <p:ext uri="{BB962C8B-B14F-4D97-AF65-F5344CB8AC3E}">
        <p14:creationId xmlns:p14="http://schemas.microsoft.com/office/powerpoint/2010/main" val="29403453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858115052@qq.com"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084931" y="1866115"/>
            <a:ext cx="1625163" cy="1054135"/>
          </a:xfrm>
          <a:prstGeom prst="rect">
            <a:avLst/>
          </a:prstGeom>
          <a:noFill/>
        </p:spPr>
        <p:txBody>
          <a:bodyPr wrap="square" rtlCol="0">
            <a:spAutoFit/>
          </a:bodyPr>
          <a:lstStyle/>
          <a:p>
            <a:pPr>
              <a:lnSpc>
                <a:spcPts val="1500"/>
              </a:lnSpc>
            </a:pPr>
            <a:r>
              <a:rPr lang="zh-CN" altLang="en-US" sz="1050" b="1" dirty="0" smtClean="0">
                <a:latin typeface="微软雅黑" panose="020B0503020204020204" pitchFamily="34" charset="-122"/>
                <a:ea typeface="微软雅黑" panose="020B0503020204020204" pitchFamily="34" charset="-122"/>
              </a:rPr>
              <a:t>硕士</a:t>
            </a:r>
            <a:endParaRPr lang="en-US" altLang="zh-CN" sz="1050" b="1" dirty="0" smtClean="0">
              <a:latin typeface="微软雅黑" panose="020B0503020204020204" pitchFamily="34" charset="-122"/>
              <a:ea typeface="微软雅黑" panose="020B0503020204020204" pitchFamily="34" charset="-122"/>
            </a:endParaRPr>
          </a:p>
          <a:p>
            <a:pPr>
              <a:lnSpc>
                <a:spcPts val="1500"/>
              </a:lnSpc>
            </a:pPr>
            <a:r>
              <a:rPr lang="zh-CN" altLang="en-US" sz="900" dirty="0" smtClean="0">
                <a:latin typeface="微软雅黑" panose="020B0503020204020204" pitchFamily="34" charset="-122"/>
                <a:ea typeface="微软雅黑" panose="020B0503020204020204" pitchFamily="34" charset="-122"/>
              </a:rPr>
              <a:t>西安交通大学 </a:t>
            </a:r>
            <a:r>
              <a:rPr lang="en-US" altLang="zh-CN" sz="900" dirty="0" smtClean="0">
                <a:latin typeface="微软雅黑" panose="020B0503020204020204" pitchFamily="34" charset="-122"/>
                <a:ea typeface="微软雅黑" panose="020B0503020204020204" pitchFamily="34" charset="-122"/>
              </a:rPr>
              <a:t> </a:t>
            </a:r>
            <a:r>
              <a:rPr lang="zh-CN" altLang="en-US" sz="900" dirty="0" smtClean="0">
                <a:latin typeface="微软雅黑" panose="020B0503020204020204" pitchFamily="34" charset="-122"/>
                <a:ea typeface="微软雅黑" panose="020B0503020204020204" pitchFamily="34" charset="-122"/>
              </a:rPr>
              <a:t>软件学院  </a:t>
            </a:r>
            <a:endParaRPr lang="en-US" altLang="zh-CN" sz="900" dirty="0" smtClean="0">
              <a:latin typeface="微软雅黑" panose="020B0503020204020204" pitchFamily="34" charset="-122"/>
              <a:ea typeface="微软雅黑" panose="020B0503020204020204" pitchFamily="34" charset="-122"/>
            </a:endParaRPr>
          </a:p>
          <a:p>
            <a:pPr>
              <a:lnSpc>
                <a:spcPts val="1500"/>
              </a:lnSpc>
            </a:pPr>
            <a:r>
              <a:rPr lang="zh-CN" altLang="en-US" sz="900" dirty="0" smtClean="0">
                <a:latin typeface="微软雅黑" panose="020B0503020204020204" pitchFamily="34" charset="-122"/>
                <a:ea typeface="微软雅黑" panose="020B0503020204020204" pitchFamily="34" charset="-122"/>
              </a:rPr>
              <a:t>研究</a:t>
            </a:r>
            <a:r>
              <a:rPr lang="zh-CN" altLang="en-US" sz="900" dirty="0">
                <a:latin typeface="微软雅黑" panose="020B0503020204020204" pitchFamily="34" charset="-122"/>
                <a:ea typeface="微软雅黑" panose="020B0503020204020204" pitchFamily="34" charset="-122"/>
              </a:rPr>
              <a:t>方</a:t>
            </a:r>
            <a:r>
              <a:rPr lang="zh-CN" altLang="en-US" sz="900" dirty="0" smtClean="0">
                <a:latin typeface="微软雅黑" panose="020B0503020204020204" pitchFamily="34" charset="-122"/>
                <a:ea typeface="微软雅黑" panose="020B0503020204020204" pitchFamily="34" charset="-122"/>
              </a:rPr>
              <a:t>向  程序适合性研究</a:t>
            </a:r>
            <a:endParaRPr lang="en-US" altLang="zh-CN" sz="900" dirty="0" smtClean="0">
              <a:latin typeface="微软雅黑" panose="020B0503020204020204" pitchFamily="34" charset="-122"/>
              <a:ea typeface="微软雅黑" panose="020B0503020204020204" pitchFamily="34" charset="-122"/>
            </a:endParaRPr>
          </a:p>
          <a:p>
            <a:pPr>
              <a:lnSpc>
                <a:spcPts val="1500"/>
              </a:lnSpc>
            </a:pPr>
            <a:r>
              <a:rPr lang="zh-CN" altLang="en-US" sz="1050" b="1" dirty="0" smtClean="0">
                <a:latin typeface="微软雅黑" panose="020B0503020204020204" pitchFamily="34" charset="-122"/>
                <a:ea typeface="微软雅黑" panose="020B0503020204020204" pitchFamily="34" charset="-122"/>
              </a:rPr>
              <a:t>本</a:t>
            </a:r>
            <a:r>
              <a:rPr lang="zh-CN" altLang="en-US" sz="1050" b="1" dirty="0">
                <a:latin typeface="微软雅黑" panose="020B0503020204020204" pitchFamily="34" charset="-122"/>
                <a:ea typeface="微软雅黑" panose="020B0503020204020204" pitchFamily="34" charset="-122"/>
              </a:rPr>
              <a:t>科</a:t>
            </a:r>
            <a:endParaRPr lang="en-US" altLang="zh-CN" sz="1050" b="1" dirty="0">
              <a:latin typeface="微软雅黑" panose="020B0503020204020204" pitchFamily="34" charset="-122"/>
              <a:ea typeface="微软雅黑" panose="020B0503020204020204" pitchFamily="34" charset="-122"/>
            </a:endParaRPr>
          </a:p>
          <a:p>
            <a:pPr>
              <a:lnSpc>
                <a:spcPts val="1500"/>
              </a:lnSpc>
            </a:pPr>
            <a:r>
              <a:rPr lang="zh-CN" altLang="en-US" sz="900" dirty="0" smtClean="0">
                <a:latin typeface="微软雅黑" panose="020B0503020204020204" pitchFamily="34" charset="-122"/>
                <a:ea typeface="微软雅黑" panose="020B0503020204020204" pitchFamily="34" charset="-122"/>
              </a:rPr>
              <a:t>长安大学  计算机科学与应用</a:t>
            </a:r>
            <a:endParaRPr lang="en-US" altLang="zh-CN" sz="900" dirty="0">
              <a:latin typeface="微软雅黑" panose="020B0503020204020204" pitchFamily="34" charset="-122"/>
              <a:ea typeface="微软雅黑" panose="020B0503020204020204" pitchFamily="34" charset="-122"/>
            </a:endParaRPr>
          </a:p>
        </p:txBody>
      </p:sp>
      <p:sp>
        <p:nvSpPr>
          <p:cNvPr id="11" name="文本框 10"/>
          <p:cNvSpPr txBox="1"/>
          <p:nvPr/>
        </p:nvSpPr>
        <p:spPr>
          <a:xfrm>
            <a:off x="221564" y="499237"/>
            <a:ext cx="954107" cy="400110"/>
          </a:xfrm>
          <a:prstGeom prst="rect">
            <a:avLst/>
          </a:prstGeom>
          <a:noFill/>
        </p:spPr>
        <p:txBody>
          <a:bodyPr wrap="none" rtlCol="0">
            <a:spAutoFit/>
          </a:bodyPr>
          <a:lstStyle/>
          <a:p>
            <a:pPr algn="ctr"/>
            <a:r>
              <a:rPr lang="zh-CN" altLang="en-US" sz="2000" b="1" dirty="0">
                <a:solidFill>
                  <a:srgbClr val="6679DF"/>
                </a:solidFill>
                <a:latin typeface="微软雅黑" panose="020B0503020204020204" pitchFamily="34" charset="-122"/>
                <a:ea typeface="微软雅黑" panose="020B0503020204020204" pitchFamily="34" charset="-122"/>
              </a:rPr>
              <a:t>孙丽</a:t>
            </a:r>
            <a:r>
              <a:rPr lang="zh-CN" altLang="en-US" sz="2000" b="1" dirty="0" smtClean="0">
                <a:solidFill>
                  <a:srgbClr val="6679DF"/>
                </a:solidFill>
                <a:latin typeface="微软雅黑" panose="020B0503020204020204" pitchFamily="34" charset="-122"/>
                <a:ea typeface="微软雅黑" panose="020B0503020204020204" pitchFamily="34" charset="-122"/>
              </a:rPr>
              <a:t>玉</a:t>
            </a:r>
            <a:endParaRPr lang="en-US" altLang="zh-CN" sz="2000" b="1" dirty="0" smtClean="0">
              <a:solidFill>
                <a:srgbClr val="6679DF"/>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3541075" y="1673324"/>
            <a:ext cx="2997159" cy="4270400"/>
          </a:xfrm>
          <a:prstGeom prst="rect">
            <a:avLst/>
          </a:prstGeom>
          <a:noFill/>
        </p:spPr>
        <p:txBody>
          <a:bodyPr wrap="square" rtlCol="0">
            <a:spAutoFit/>
          </a:bodyPr>
          <a:lstStyle/>
          <a:p>
            <a:pPr>
              <a:lnSpc>
                <a:spcPct val="200000"/>
              </a:lnSpc>
            </a:pPr>
            <a:r>
              <a:rPr lang="zh-CN" altLang="en-US" sz="1050" b="1" dirty="0" smtClean="0">
                <a:latin typeface="微软雅黑" panose="020B0503020204020204" pitchFamily="34" charset="-122"/>
                <a:ea typeface="微软雅黑" panose="020B0503020204020204" pitchFamily="34" charset="-122"/>
              </a:rPr>
              <a:t>编程语言</a:t>
            </a:r>
            <a:endParaRPr lang="en-US" altLang="zh-CN" sz="1050" b="1" dirty="0">
              <a:latin typeface="微软雅黑" panose="020B0503020204020204" pitchFamily="34" charset="-122"/>
              <a:ea typeface="微软雅黑" panose="020B0503020204020204" pitchFamily="34" charset="-122"/>
            </a:endParaRPr>
          </a:p>
          <a:p>
            <a:pPr marL="171450" indent="-171450">
              <a:lnSpc>
                <a:spcPts val="1500"/>
              </a:lnSpc>
              <a:buFont typeface="Wingdings" panose="05000000000000000000" pitchFamily="2" charset="2"/>
              <a:buChar char="ü"/>
            </a:pPr>
            <a:r>
              <a:rPr lang="zh-CN" altLang="en-US" sz="900" dirty="0" smtClean="0">
                <a:latin typeface="微软雅黑" panose="020B0503020204020204" pitchFamily="34" charset="-122"/>
                <a:ea typeface="微软雅黑" panose="020B0503020204020204" pitchFamily="34" charset="-122"/>
              </a:rPr>
              <a:t>熟练掌握</a:t>
            </a:r>
            <a:r>
              <a:rPr lang="en-US" altLang="zh-CN" sz="900" dirty="0" smtClean="0">
                <a:latin typeface="微软雅黑" panose="020B0503020204020204" pitchFamily="34" charset="-122"/>
                <a:ea typeface="微软雅黑" panose="020B0503020204020204" pitchFamily="34" charset="-122"/>
              </a:rPr>
              <a:t>java</a:t>
            </a:r>
          </a:p>
          <a:p>
            <a:pPr marL="171450" indent="-171450">
              <a:lnSpc>
                <a:spcPts val="1500"/>
              </a:lnSpc>
              <a:buFont typeface="Wingdings" panose="05000000000000000000" pitchFamily="2" charset="2"/>
              <a:buChar char="ü"/>
            </a:pPr>
            <a:r>
              <a:rPr lang="zh-CN" altLang="en-US" sz="900" dirty="0">
                <a:latin typeface="微软雅黑" panose="020B0503020204020204" pitchFamily="34" charset="-122"/>
                <a:ea typeface="微软雅黑" panose="020B0503020204020204" pitchFamily="34" charset="-122"/>
              </a:rPr>
              <a:t>熟悉</a:t>
            </a:r>
            <a:r>
              <a:rPr lang="en-US" altLang="zh-CN" sz="900" dirty="0" smtClean="0">
                <a:latin typeface="微软雅黑" panose="020B0503020204020204" pitchFamily="34" charset="-122"/>
                <a:ea typeface="微软雅黑" panose="020B0503020204020204" pitchFamily="34" charset="-122"/>
              </a:rPr>
              <a:t>C/C</a:t>
            </a:r>
            <a:r>
              <a:rPr lang="en-US" altLang="zh-CN" sz="900" dirty="0" smtClean="0">
                <a:latin typeface="微软雅黑" panose="020B0503020204020204" pitchFamily="34" charset="-122"/>
                <a:ea typeface="微软雅黑" panose="020B0503020204020204" pitchFamily="34" charset="-122"/>
              </a:rPr>
              <a:t>++</a:t>
            </a:r>
          </a:p>
          <a:p>
            <a:pPr marL="171450" indent="-171450">
              <a:lnSpc>
                <a:spcPts val="1500"/>
              </a:lnSpc>
              <a:buFont typeface="Wingdings" panose="05000000000000000000" pitchFamily="2" charset="2"/>
              <a:buChar char="ü"/>
            </a:pPr>
            <a:r>
              <a:rPr lang="zh-CN" altLang="en-US" sz="900" dirty="0">
                <a:latin typeface="微软雅黑" panose="020B0503020204020204" pitchFamily="34" charset="-122"/>
                <a:ea typeface="微软雅黑" panose="020B0503020204020204" pitchFamily="34" charset="-122"/>
              </a:rPr>
              <a:t>了</a:t>
            </a:r>
            <a:r>
              <a:rPr lang="zh-CN" altLang="en-US" sz="900" dirty="0" smtClean="0">
                <a:latin typeface="微软雅黑" panose="020B0503020204020204" pitchFamily="34" charset="-122"/>
                <a:ea typeface="微软雅黑" panose="020B0503020204020204" pitchFamily="34" charset="-122"/>
              </a:rPr>
              <a:t>解汇编语言</a:t>
            </a:r>
            <a:endParaRPr lang="en-US" altLang="zh-CN" sz="900" dirty="0" smtClean="0">
              <a:latin typeface="微软雅黑" panose="020B0503020204020204" pitchFamily="34" charset="-122"/>
              <a:ea typeface="微软雅黑" panose="020B0503020204020204" pitchFamily="34" charset="-122"/>
            </a:endParaRPr>
          </a:p>
          <a:p>
            <a:pPr>
              <a:lnSpc>
                <a:spcPct val="200000"/>
              </a:lnSpc>
            </a:pPr>
            <a:r>
              <a:rPr lang="zh-CN" altLang="en-US" sz="1050" b="1" dirty="0" smtClean="0">
                <a:latin typeface="微软雅黑" panose="020B0503020204020204" pitchFamily="34" charset="-122"/>
                <a:ea typeface="微软雅黑" panose="020B0503020204020204" pitchFamily="34" charset="-122"/>
              </a:rPr>
              <a:t>网络与数据库</a:t>
            </a:r>
            <a:endParaRPr lang="en-US" altLang="zh-CN" sz="1050" b="1" dirty="0" smtClean="0">
              <a:latin typeface="微软雅黑" panose="020B0503020204020204" pitchFamily="34" charset="-122"/>
              <a:ea typeface="微软雅黑" panose="020B0503020204020204" pitchFamily="34" charset="-122"/>
            </a:endParaRPr>
          </a:p>
          <a:p>
            <a:pPr marL="171450" indent="-171450">
              <a:lnSpc>
                <a:spcPts val="1500"/>
              </a:lnSpc>
              <a:buFont typeface="Wingdings" panose="05000000000000000000" pitchFamily="2" charset="2"/>
              <a:buChar char="ü"/>
            </a:pPr>
            <a:r>
              <a:rPr lang="zh-CN" altLang="en-US" sz="900" dirty="0" smtClean="0">
                <a:latin typeface="微软雅黑" panose="020B0503020204020204" pitchFamily="34" charset="-122"/>
                <a:ea typeface="微软雅黑" panose="020B0503020204020204" pitchFamily="34" charset="-122"/>
              </a:rPr>
              <a:t>熟</a:t>
            </a:r>
            <a:r>
              <a:rPr lang="zh-CN" altLang="en-US" sz="900" dirty="0" smtClean="0">
                <a:latin typeface="微软雅黑" panose="020B0503020204020204" pitchFamily="34" charset="-122"/>
                <a:ea typeface="微软雅黑" panose="020B0503020204020204" pitchFamily="34" charset="-122"/>
              </a:rPr>
              <a:t>悉</a:t>
            </a:r>
            <a:r>
              <a:rPr lang="en-US" altLang="zh-CN" sz="900" dirty="0" err="1" smtClean="0">
                <a:latin typeface="微软雅黑" panose="020B0503020204020204" pitchFamily="34" charset="-122"/>
                <a:ea typeface="微软雅黑" panose="020B0503020204020204" pitchFamily="34" charset="-122"/>
              </a:rPr>
              <a:t>Tcp</a:t>
            </a:r>
            <a:r>
              <a:rPr lang="zh-CN" altLang="en-US" sz="900" dirty="0" smtClean="0">
                <a:latin typeface="微软雅黑" panose="020B0503020204020204" pitchFamily="34" charset="-122"/>
                <a:ea typeface="微软雅黑" panose="020B0503020204020204" pitchFamily="34" charset="-122"/>
              </a:rPr>
              <a:t>和</a:t>
            </a:r>
            <a:r>
              <a:rPr lang="en-US" altLang="zh-CN" sz="900" dirty="0" err="1" smtClean="0">
                <a:latin typeface="微软雅黑" panose="020B0503020204020204" pitchFamily="34" charset="-122"/>
                <a:ea typeface="微软雅黑" panose="020B0503020204020204" pitchFamily="34" charset="-122"/>
              </a:rPr>
              <a:t>Udp</a:t>
            </a:r>
            <a:endParaRPr lang="en-US" altLang="zh-CN" sz="900" dirty="0" smtClean="0">
              <a:latin typeface="微软雅黑" panose="020B0503020204020204" pitchFamily="34" charset="-122"/>
              <a:ea typeface="微软雅黑" panose="020B0503020204020204" pitchFamily="34" charset="-122"/>
            </a:endParaRPr>
          </a:p>
          <a:p>
            <a:pPr marL="171450" indent="-171450">
              <a:lnSpc>
                <a:spcPts val="1500"/>
              </a:lnSpc>
              <a:buFont typeface="Wingdings" panose="05000000000000000000" pitchFamily="2" charset="2"/>
              <a:buChar char="ü"/>
            </a:pPr>
            <a:r>
              <a:rPr lang="zh-CN" altLang="en-US" sz="900" dirty="0" smtClean="0">
                <a:latin typeface="微软雅黑" panose="020B0503020204020204" pitchFamily="34" charset="-122"/>
                <a:ea typeface="微软雅黑" panose="020B0503020204020204" pitchFamily="34" charset="-122"/>
              </a:rPr>
              <a:t>熟</a:t>
            </a:r>
            <a:r>
              <a:rPr lang="zh-CN" altLang="en-US" sz="900" dirty="0">
                <a:latin typeface="微软雅黑" panose="020B0503020204020204" pitchFamily="34" charset="-122"/>
                <a:ea typeface="微软雅黑" panose="020B0503020204020204" pitchFamily="34" charset="-122"/>
              </a:rPr>
              <a:t>悉</a:t>
            </a:r>
            <a:r>
              <a:rPr lang="en-US" altLang="zh-CN" sz="900" dirty="0" err="1">
                <a:latin typeface="微软雅黑" panose="020B0503020204020204" pitchFamily="34" charset="-122"/>
                <a:ea typeface="微软雅黑" panose="020B0503020204020204" pitchFamily="34" charset="-122"/>
              </a:rPr>
              <a:t>Mysql</a:t>
            </a:r>
            <a:r>
              <a:rPr lang="zh-CN" altLang="en-US" sz="900" dirty="0">
                <a:latin typeface="微软雅黑" panose="020B0503020204020204" pitchFamily="34" charset="-122"/>
                <a:ea typeface="微软雅黑" panose="020B0503020204020204" pitchFamily="34" charset="-122"/>
              </a:rPr>
              <a:t>、</a:t>
            </a:r>
            <a:r>
              <a:rPr lang="en-US" altLang="zh-CN" sz="900" dirty="0">
                <a:latin typeface="微软雅黑" panose="020B0503020204020204" pitchFamily="34" charset="-122"/>
                <a:ea typeface="微软雅黑" panose="020B0503020204020204" pitchFamily="34" charset="-122"/>
              </a:rPr>
              <a:t>SQL Server 2000</a:t>
            </a:r>
            <a:endParaRPr lang="en-US" altLang="zh-CN" sz="900" dirty="0" smtClean="0">
              <a:latin typeface="微软雅黑" panose="020B0503020204020204" pitchFamily="34" charset="-122"/>
              <a:ea typeface="微软雅黑" panose="020B0503020204020204" pitchFamily="34" charset="-122"/>
            </a:endParaRPr>
          </a:p>
          <a:p>
            <a:pPr>
              <a:lnSpc>
                <a:spcPct val="200000"/>
              </a:lnSpc>
            </a:pPr>
            <a:r>
              <a:rPr lang="zh-CN" altLang="en-US" sz="1050" b="1" dirty="0">
                <a:latin typeface="微软雅黑" panose="020B0503020204020204" pitchFamily="34" charset="-122"/>
                <a:ea typeface="微软雅黑" panose="020B0503020204020204" pitchFamily="34" charset="-122"/>
              </a:rPr>
              <a:t>软件工程</a:t>
            </a:r>
            <a:endParaRPr lang="en-US" altLang="zh-CN" sz="1050" b="1" dirty="0">
              <a:latin typeface="微软雅黑" panose="020B0503020204020204" pitchFamily="34" charset="-122"/>
              <a:ea typeface="微软雅黑" panose="020B0503020204020204" pitchFamily="34" charset="-122"/>
            </a:endParaRPr>
          </a:p>
          <a:p>
            <a:pPr marL="171450" indent="-171450">
              <a:lnSpc>
                <a:spcPts val="1500"/>
              </a:lnSpc>
              <a:buFont typeface="Wingdings" panose="05000000000000000000" pitchFamily="2" charset="2"/>
              <a:buChar char="ü"/>
            </a:pPr>
            <a:r>
              <a:rPr lang="zh-CN" altLang="en-US" sz="900" dirty="0" smtClean="0">
                <a:latin typeface="微软雅黑" panose="020B0503020204020204" pitchFamily="34" charset="-122"/>
                <a:ea typeface="微软雅黑" panose="020B0503020204020204" pitchFamily="34" charset="-122"/>
              </a:rPr>
              <a:t>需求分析、面向过程的软件设计、面向对象的软件设计</a:t>
            </a:r>
            <a:endParaRPr lang="en-US" altLang="zh-CN" sz="900" dirty="0" smtClean="0">
              <a:latin typeface="微软雅黑" panose="020B0503020204020204" pitchFamily="34" charset="-122"/>
              <a:ea typeface="微软雅黑" panose="020B0503020204020204" pitchFamily="34" charset="-122"/>
            </a:endParaRPr>
          </a:p>
          <a:p>
            <a:pPr marL="171450" indent="-171450">
              <a:lnSpc>
                <a:spcPts val="1500"/>
              </a:lnSpc>
              <a:buFont typeface="Wingdings" panose="05000000000000000000" pitchFamily="2" charset="2"/>
              <a:buChar char="ü"/>
            </a:pPr>
            <a:r>
              <a:rPr lang="zh-CN" altLang="en-US" sz="900" dirty="0" smtClean="0">
                <a:latin typeface="微软雅黑" panose="020B0503020204020204" pitchFamily="34" charset="-122"/>
                <a:ea typeface="微软雅黑" panose="020B0503020204020204" pitchFamily="34" charset="-122"/>
              </a:rPr>
              <a:t>各种软件测试方法</a:t>
            </a:r>
            <a:endParaRPr lang="en-US" altLang="zh-CN" sz="900" dirty="0" smtClean="0">
              <a:latin typeface="微软雅黑" panose="020B0503020204020204" pitchFamily="34" charset="-122"/>
              <a:ea typeface="微软雅黑" panose="020B0503020204020204" pitchFamily="34" charset="-122"/>
            </a:endParaRPr>
          </a:p>
          <a:p>
            <a:pPr marL="171450" indent="-171450">
              <a:lnSpc>
                <a:spcPts val="1500"/>
              </a:lnSpc>
              <a:buFont typeface="Wingdings" panose="05000000000000000000" pitchFamily="2" charset="2"/>
              <a:buChar char="ü"/>
            </a:pPr>
            <a:r>
              <a:rPr lang="en-US" altLang="zh-CN" sz="900" dirty="0" smtClean="0">
                <a:latin typeface="微软雅黑" panose="020B0503020204020204" pitchFamily="34" charset="-122"/>
                <a:ea typeface="微软雅黑" panose="020B0503020204020204" pitchFamily="34" charset="-122"/>
              </a:rPr>
              <a:t>UML</a:t>
            </a:r>
            <a:r>
              <a:rPr lang="zh-CN" altLang="en-US" sz="900" dirty="0" smtClean="0">
                <a:latin typeface="微软雅黑" panose="020B0503020204020204" pitchFamily="34" charset="-122"/>
                <a:ea typeface="微软雅黑" panose="020B0503020204020204" pitchFamily="34" charset="-122"/>
              </a:rPr>
              <a:t>建模</a:t>
            </a:r>
            <a:endParaRPr lang="en-US" altLang="zh-CN" sz="900" dirty="0" smtClean="0">
              <a:latin typeface="微软雅黑" panose="020B0503020204020204" pitchFamily="34" charset="-122"/>
              <a:ea typeface="微软雅黑" panose="020B0503020204020204" pitchFamily="34" charset="-122"/>
            </a:endParaRPr>
          </a:p>
          <a:p>
            <a:pPr>
              <a:lnSpc>
                <a:spcPct val="200000"/>
              </a:lnSpc>
            </a:pPr>
            <a:r>
              <a:rPr lang="zh-CN" altLang="en-US" sz="1050" b="1" dirty="0">
                <a:latin typeface="微软雅黑" panose="020B0503020204020204" pitchFamily="34" charset="-122"/>
                <a:ea typeface="微软雅黑" panose="020B0503020204020204" pitchFamily="34" charset="-122"/>
              </a:rPr>
              <a:t>其他技能</a:t>
            </a:r>
          </a:p>
          <a:p>
            <a:pPr marL="171450" indent="-171450">
              <a:lnSpc>
                <a:spcPts val="1500"/>
              </a:lnSpc>
              <a:buFont typeface="Wingdings" panose="05000000000000000000" pitchFamily="2" charset="2"/>
              <a:buChar char="ü"/>
            </a:pPr>
            <a:r>
              <a:rPr lang="zh-CN" altLang="en-US" sz="900" dirty="0" smtClean="0">
                <a:latin typeface="微软雅黑" panose="020B0503020204020204" pitchFamily="34" charset="-122"/>
                <a:ea typeface="微软雅黑" panose="020B0503020204020204" pitchFamily="34" charset="-122"/>
              </a:rPr>
              <a:t>英语通过</a:t>
            </a:r>
            <a:r>
              <a:rPr lang="en-US" altLang="zh-CN" sz="900" dirty="0" smtClean="0">
                <a:latin typeface="微软雅黑" panose="020B0503020204020204" pitchFamily="34" charset="-122"/>
                <a:ea typeface="微软雅黑" panose="020B0503020204020204" pitchFamily="34" charset="-122"/>
              </a:rPr>
              <a:t>CET4</a:t>
            </a:r>
            <a:r>
              <a:rPr lang="zh-CN" altLang="en-US" sz="900" dirty="0">
                <a:latin typeface="微软雅黑" panose="020B0503020204020204" pitchFamily="34" charset="-122"/>
                <a:ea typeface="微软雅黑" panose="020B0503020204020204" pitchFamily="34" charset="-122"/>
              </a:rPr>
              <a:t>，</a:t>
            </a:r>
            <a:r>
              <a:rPr lang="zh-CN" altLang="en-US" sz="900" dirty="0" smtClean="0">
                <a:latin typeface="微软雅黑" panose="020B0503020204020204" pitchFamily="34" charset="-122"/>
                <a:ea typeface="微软雅黑" panose="020B0503020204020204" pitchFamily="34" charset="-122"/>
              </a:rPr>
              <a:t>能够流畅阅读英文文档</a:t>
            </a:r>
            <a:endParaRPr lang="en-US" altLang="zh-CN" sz="900" dirty="0" smtClean="0">
              <a:latin typeface="微软雅黑" panose="020B0503020204020204" pitchFamily="34" charset="-122"/>
              <a:ea typeface="微软雅黑" panose="020B0503020204020204" pitchFamily="34" charset="-122"/>
            </a:endParaRPr>
          </a:p>
          <a:p>
            <a:pPr marL="171450" indent="-171450">
              <a:lnSpc>
                <a:spcPts val="1500"/>
              </a:lnSpc>
              <a:buFont typeface="Wingdings" panose="05000000000000000000" pitchFamily="2" charset="2"/>
              <a:buChar char="ü"/>
            </a:pPr>
            <a:r>
              <a:rPr lang="zh-CN" altLang="en-US" sz="900" dirty="0" smtClean="0">
                <a:latin typeface="微软雅黑" panose="020B0503020204020204" pitchFamily="34" charset="-122"/>
                <a:ea typeface="微软雅黑" panose="020B0503020204020204" pitchFamily="34" charset="-122"/>
              </a:rPr>
              <a:t>够</a:t>
            </a:r>
            <a:r>
              <a:rPr lang="zh-CN" altLang="en-US" sz="900" dirty="0">
                <a:latin typeface="微软雅黑" panose="020B0503020204020204" pitchFamily="34" charset="-122"/>
                <a:ea typeface="微软雅黑" panose="020B0503020204020204" pitchFamily="34" charset="-122"/>
              </a:rPr>
              <a:t>熟练的掌握</a:t>
            </a:r>
            <a:r>
              <a:rPr lang="en-US" altLang="zh-CN" sz="900" dirty="0">
                <a:latin typeface="微软雅黑" panose="020B0503020204020204" pitchFamily="34" charset="-122"/>
                <a:ea typeface="微软雅黑" panose="020B0503020204020204" pitchFamily="34" charset="-122"/>
              </a:rPr>
              <a:t>office</a:t>
            </a:r>
            <a:r>
              <a:rPr lang="zh-CN" altLang="en-US" sz="900" dirty="0">
                <a:latin typeface="微软雅黑" panose="020B0503020204020204" pitchFamily="34" charset="-122"/>
                <a:ea typeface="微软雅黑" panose="020B0503020204020204" pitchFamily="34" charset="-122"/>
              </a:rPr>
              <a:t>办公软件的应</a:t>
            </a:r>
            <a:r>
              <a:rPr lang="zh-CN" altLang="en-US" sz="900" dirty="0" smtClean="0">
                <a:latin typeface="微软雅黑" panose="020B0503020204020204" pitchFamily="34" charset="-122"/>
                <a:ea typeface="微软雅黑" panose="020B0503020204020204" pitchFamily="34" charset="-122"/>
              </a:rPr>
              <a:t>用</a:t>
            </a:r>
            <a:endParaRPr lang="en-US" altLang="zh-CN" sz="900" dirty="0" smtClean="0">
              <a:latin typeface="微软雅黑" panose="020B0503020204020204" pitchFamily="34" charset="-122"/>
              <a:ea typeface="微软雅黑" panose="020B0503020204020204" pitchFamily="34" charset="-122"/>
            </a:endParaRPr>
          </a:p>
          <a:p>
            <a:pPr marL="171450" indent="-171450">
              <a:lnSpc>
                <a:spcPts val="1500"/>
              </a:lnSpc>
              <a:buFont typeface="Wingdings" panose="05000000000000000000" pitchFamily="2" charset="2"/>
              <a:buChar char="ü"/>
            </a:pPr>
            <a:r>
              <a:rPr lang="zh-CN" altLang="en-US" sz="900" dirty="0" smtClean="0">
                <a:latin typeface="微软雅黑" panose="020B0503020204020204" pitchFamily="34" charset="-122"/>
                <a:ea typeface="微软雅黑" panose="020B0503020204020204" pitchFamily="34" charset="-122"/>
              </a:rPr>
              <a:t>使用</a:t>
            </a:r>
            <a:r>
              <a:rPr lang="en-US" altLang="zh-CN" sz="900" dirty="0" err="1" smtClean="0">
                <a:latin typeface="微软雅黑" panose="020B0503020204020204" pitchFamily="34" charset="-122"/>
                <a:ea typeface="微软雅黑" panose="020B0503020204020204" pitchFamily="34" charset="-122"/>
              </a:rPr>
              <a:t>Junit</a:t>
            </a:r>
            <a:r>
              <a:rPr lang="zh-CN" altLang="en-US" sz="900" dirty="0" smtClean="0">
                <a:latin typeface="微软雅黑" panose="020B0503020204020204" pitchFamily="34" charset="-122"/>
                <a:ea typeface="微软雅黑" panose="020B0503020204020204" pitchFamily="34" charset="-122"/>
              </a:rPr>
              <a:t>进行单元测</a:t>
            </a:r>
            <a:r>
              <a:rPr lang="zh-CN" altLang="en-US" sz="900" dirty="0" smtClean="0">
                <a:latin typeface="微软雅黑" panose="020B0503020204020204" pitchFamily="34" charset="-122"/>
                <a:ea typeface="微软雅黑" panose="020B0503020204020204" pitchFamily="34" charset="-122"/>
              </a:rPr>
              <a:t>试</a:t>
            </a:r>
            <a:endParaRPr lang="en-US" altLang="zh-CN" sz="900" dirty="0" smtClean="0">
              <a:latin typeface="微软雅黑" panose="020B0503020204020204" pitchFamily="34" charset="-122"/>
              <a:ea typeface="微软雅黑" panose="020B0503020204020204" pitchFamily="34" charset="-122"/>
            </a:endParaRPr>
          </a:p>
          <a:p>
            <a:pPr marL="171450" indent="-171450">
              <a:lnSpc>
                <a:spcPts val="1500"/>
              </a:lnSpc>
              <a:buFont typeface="Wingdings" panose="05000000000000000000" pitchFamily="2" charset="2"/>
              <a:buChar char="ü"/>
            </a:pPr>
            <a:r>
              <a:rPr lang="zh-CN" altLang="en-US" sz="900" dirty="0">
                <a:latin typeface="微软雅黑" panose="020B0503020204020204" pitchFamily="34" charset="-122"/>
                <a:ea typeface="微软雅黑" panose="020B0503020204020204" pitchFamily="34" charset="-122"/>
              </a:rPr>
              <a:t>了</a:t>
            </a:r>
            <a:r>
              <a:rPr lang="zh-CN" altLang="en-US" sz="900" dirty="0" smtClean="0">
                <a:latin typeface="微软雅黑" panose="020B0503020204020204" pitchFamily="34" charset="-122"/>
                <a:ea typeface="微软雅黑" panose="020B0503020204020204" pitchFamily="34" charset="-122"/>
              </a:rPr>
              <a:t>解数据挖掘相关知识以及算法选择</a:t>
            </a:r>
            <a:endParaRPr lang="en-US" altLang="zh-CN" sz="900" dirty="0" smtClean="0">
              <a:latin typeface="微软雅黑" panose="020B0503020204020204" pitchFamily="34" charset="-122"/>
              <a:ea typeface="微软雅黑" panose="020B0503020204020204" pitchFamily="34" charset="-122"/>
            </a:endParaRPr>
          </a:p>
          <a:p>
            <a:pPr marL="171450" indent="-171450">
              <a:lnSpc>
                <a:spcPts val="1500"/>
              </a:lnSpc>
              <a:buFont typeface="Wingdings" panose="05000000000000000000" pitchFamily="2" charset="2"/>
              <a:buChar char="ü"/>
            </a:pPr>
            <a:endParaRPr lang="en-US" altLang="zh-CN" sz="900" dirty="0" smtClean="0">
              <a:latin typeface="微软雅黑" panose="020B0503020204020204" pitchFamily="34" charset="-122"/>
              <a:ea typeface="微软雅黑" panose="020B0503020204020204" pitchFamily="34" charset="-122"/>
            </a:endParaRPr>
          </a:p>
          <a:p>
            <a:pPr marL="171450" indent="-171450">
              <a:lnSpc>
                <a:spcPts val="1500"/>
              </a:lnSpc>
              <a:buFont typeface="Wingdings" panose="05000000000000000000" pitchFamily="2" charset="2"/>
              <a:buChar char="ü"/>
            </a:pPr>
            <a:endParaRPr lang="en-US" altLang="zh-CN" sz="900" dirty="0" smtClean="0">
              <a:latin typeface="微软雅黑" panose="020B0503020204020204" pitchFamily="34" charset="-122"/>
              <a:ea typeface="微软雅黑" panose="020B0503020204020204" pitchFamily="34" charset="-122"/>
            </a:endParaRPr>
          </a:p>
        </p:txBody>
      </p:sp>
      <p:sp>
        <p:nvSpPr>
          <p:cNvPr id="13" name="矩形 12"/>
          <p:cNvSpPr/>
          <p:nvPr/>
        </p:nvSpPr>
        <p:spPr>
          <a:xfrm>
            <a:off x="3556316" y="6210131"/>
            <a:ext cx="3136989" cy="1438855"/>
          </a:xfrm>
          <a:prstGeom prst="rect">
            <a:avLst/>
          </a:prstGeom>
        </p:spPr>
        <p:txBody>
          <a:bodyPr wrap="square">
            <a:spAutoFit/>
          </a:bodyPr>
          <a:lstStyle/>
          <a:p>
            <a:pPr marL="171450" indent="-171450">
              <a:lnSpc>
                <a:spcPts val="1500"/>
              </a:lnSpc>
              <a:buFont typeface="Wingdings" panose="05000000000000000000" pitchFamily="2" charset="2"/>
              <a:buChar char="ü"/>
            </a:pPr>
            <a:r>
              <a:rPr lang="en-US" altLang="zh-CN" sz="900" dirty="0" smtClean="0">
                <a:latin typeface="微软雅黑" panose="020B0503020204020204" pitchFamily="34" charset="-122"/>
                <a:ea typeface="微软雅黑" panose="020B0503020204020204" pitchFamily="34" charset="-122"/>
              </a:rPr>
              <a:t>2011--2012</a:t>
            </a:r>
            <a:r>
              <a:rPr lang="zh-CN" altLang="en-US" sz="900" dirty="0">
                <a:latin typeface="微软雅黑" panose="020B0503020204020204" pitchFamily="34" charset="-122"/>
                <a:ea typeface="微软雅黑" panose="020B0503020204020204" pitchFamily="34" charset="-122"/>
              </a:rPr>
              <a:t>：国家励志奖学</a:t>
            </a:r>
            <a:r>
              <a:rPr lang="zh-CN" altLang="en-US" sz="900" dirty="0" smtClean="0">
                <a:latin typeface="微软雅黑" panose="020B0503020204020204" pitchFamily="34" charset="-122"/>
                <a:ea typeface="微软雅黑" panose="020B0503020204020204" pitchFamily="34" charset="-122"/>
              </a:rPr>
              <a:t>金</a:t>
            </a:r>
            <a:endParaRPr lang="en-US" altLang="zh-CN" sz="900" dirty="0" smtClean="0">
              <a:latin typeface="微软雅黑" panose="020B0503020204020204" pitchFamily="34" charset="-122"/>
              <a:ea typeface="微软雅黑" panose="020B0503020204020204" pitchFamily="34" charset="-122"/>
            </a:endParaRPr>
          </a:p>
          <a:p>
            <a:pPr marL="171450" indent="-171450">
              <a:lnSpc>
                <a:spcPts val="1500"/>
              </a:lnSpc>
              <a:buFont typeface="Wingdings" panose="05000000000000000000" pitchFamily="2" charset="2"/>
              <a:buChar char="ü"/>
            </a:pPr>
            <a:r>
              <a:rPr lang="en-US" altLang="zh-CN" sz="900" dirty="0" smtClean="0">
                <a:latin typeface="微软雅黑" panose="020B0503020204020204" pitchFamily="34" charset="-122"/>
                <a:ea typeface="微软雅黑" panose="020B0503020204020204" pitchFamily="34" charset="-122"/>
              </a:rPr>
              <a:t>2012--2013</a:t>
            </a:r>
            <a:r>
              <a:rPr lang="zh-CN" altLang="en-US" sz="900" dirty="0" smtClean="0">
                <a:latin typeface="微软雅黑" panose="020B0503020204020204" pitchFamily="34" charset="-122"/>
                <a:ea typeface="微软雅黑" panose="020B0503020204020204" pitchFamily="34" charset="-122"/>
              </a:rPr>
              <a:t>：优</a:t>
            </a:r>
            <a:r>
              <a:rPr lang="zh-CN" altLang="en-US" sz="900" dirty="0">
                <a:latin typeface="微软雅黑" panose="020B0503020204020204" pitchFamily="34" charset="-122"/>
                <a:ea typeface="微软雅黑" panose="020B0503020204020204" pitchFamily="34" charset="-122"/>
              </a:rPr>
              <a:t>秀学生干</a:t>
            </a:r>
            <a:r>
              <a:rPr lang="zh-CN" altLang="en-US" sz="900" dirty="0" smtClean="0">
                <a:latin typeface="微软雅黑" panose="020B0503020204020204" pitchFamily="34" charset="-122"/>
                <a:ea typeface="微软雅黑" panose="020B0503020204020204" pitchFamily="34" charset="-122"/>
              </a:rPr>
              <a:t>部</a:t>
            </a:r>
            <a:endParaRPr lang="en-US" altLang="zh-CN" sz="900" dirty="0" smtClean="0">
              <a:latin typeface="微软雅黑" panose="020B0503020204020204" pitchFamily="34" charset="-122"/>
              <a:ea typeface="微软雅黑" panose="020B0503020204020204" pitchFamily="34" charset="-122"/>
            </a:endParaRPr>
          </a:p>
          <a:p>
            <a:pPr marL="171450" indent="-171450">
              <a:lnSpc>
                <a:spcPts val="1500"/>
              </a:lnSpc>
              <a:buFont typeface="Wingdings" panose="05000000000000000000" pitchFamily="2" charset="2"/>
              <a:buChar char="ü"/>
            </a:pPr>
            <a:r>
              <a:rPr lang="en-US" altLang="zh-CN" sz="900" dirty="0" smtClean="0">
                <a:latin typeface="微软雅黑" panose="020B0503020204020204" pitchFamily="34" charset="-122"/>
                <a:ea typeface="微软雅黑" panose="020B0503020204020204" pitchFamily="34" charset="-122"/>
              </a:rPr>
              <a:t>2013-</a:t>
            </a:r>
            <a:r>
              <a:rPr lang="en-US" altLang="zh-CN" sz="900" dirty="0">
                <a:latin typeface="微软雅黑" panose="020B0503020204020204" pitchFamily="34" charset="-122"/>
                <a:ea typeface="微软雅黑" panose="020B0503020204020204" pitchFamily="34" charset="-122"/>
              </a:rPr>
              <a:t>-2014</a:t>
            </a:r>
            <a:r>
              <a:rPr lang="zh-CN" altLang="en-US" sz="900" dirty="0" smtClean="0">
                <a:latin typeface="微软雅黑" panose="020B0503020204020204" pitchFamily="34" charset="-122"/>
                <a:ea typeface="微软雅黑" panose="020B0503020204020204" pitchFamily="34" charset="-122"/>
              </a:rPr>
              <a:t>：三</a:t>
            </a:r>
            <a:r>
              <a:rPr lang="zh-CN" altLang="en-US" sz="900" dirty="0">
                <a:latin typeface="微软雅黑" panose="020B0503020204020204" pitchFamily="34" charset="-122"/>
                <a:ea typeface="微软雅黑" panose="020B0503020204020204" pitchFamily="34" charset="-122"/>
              </a:rPr>
              <a:t>好</a:t>
            </a:r>
            <a:r>
              <a:rPr lang="zh-CN" altLang="en-US" sz="900" dirty="0" smtClean="0">
                <a:latin typeface="微软雅黑" panose="020B0503020204020204" pitchFamily="34" charset="-122"/>
                <a:ea typeface="微软雅黑" panose="020B0503020204020204" pitchFamily="34" charset="-122"/>
              </a:rPr>
              <a:t>生二等奖学金</a:t>
            </a:r>
            <a:endParaRPr lang="en-US" altLang="zh-CN" sz="900" dirty="0" smtClean="0">
              <a:latin typeface="微软雅黑" panose="020B0503020204020204" pitchFamily="34" charset="-122"/>
              <a:ea typeface="微软雅黑" panose="020B0503020204020204" pitchFamily="34" charset="-122"/>
            </a:endParaRPr>
          </a:p>
          <a:p>
            <a:pPr marL="171450" indent="-171450">
              <a:lnSpc>
                <a:spcPts val="1500"/>
              </a:lnSpc>
              <a:buFont typeface="Wingdings" panose="05000000000000000000" pitchFamily="2" charset="2"/>
              <a:buChar char="ü"/>
            </a:pPr>
            <a:r>
              <a:rPr lang="en-US" altLang="zh-CN" sz="900" dirty="0" smtClean="0">
                <a:latin typeface="微软雅黑" panose="020B0503020204020204" pitchFamily="34" charset="-122"/>
                <a:ea typeface="微软雅黑" panose="020B0503020204020204" pitchFamily="34" charset="-122"/>
              </a:rPr>
              <a:t>2013--2014</a:t>
            </a:r>
            <a:r>
              <a:rPr lang="zh-CN" altLang="en-US" sz="900" dirty="0" smtClean="0">
                <a:latin typeface="微软雅黑" panose="020B0503020204020204" pitchFamily="34" charset="-122"/>
                <a:ea typeface="微软雅黑" panose="020B0503020204020204" pitchFamily="34" charset="-122"/>
              </a:rPr>
              <a:t>：福建校友会二等奖学金</a:t>
            </a:r>
            <a:endParaRPr lang="en-US" altLang="zh-CN" sz="900" dirty="0" smtClean="0">
              <a:latin typeface="微软雅黑" panose="020B0503020204020204" pitchFamily="34" charset="-122"/>
              <a:ea typeface="微软雅黑" panose="020B0503020204020204" pitchFamily="34" charset="-122"/>
            </a:endParaRPr>
          </a:p>
          <a:p>
            <a:pPr marL="171450" indent="-171450">
              <a:lnSpc>
                <a:spcPts val="1500"/>
              </a:lnSpc>
              <a:buFont typeface="Wingdings" panose="05000000000000000000" pitchFamily="2" charset="2"/>
              <a:buChar char="ü"/>
            </a:pPr>
            <a:r>
              <a:rPr lang="en-US" altLang="zh-CN" sz="900" dirty="0" smtClean="0">
                <a:latin typeface="微软雅黑" panose="020B0503020204020204" pitchFamily="34" charset="-122"/>
                <a:ea typeface="微软雅黑" panose="020B0503020204020204" pitchFamily="34" charset="-122"/>
              </a:rPr>
              <a:t>2014--2015</a:t>
            </a:r>
            <a:r>
              <a:rPr lang="zh-CN" altLang="en-US" sz="900" dirty="0">
                <a:latin typeface="微软雅黑" panose="020B0503020204020204" pitchFamily="34" charset="-122"/>
                <a:ea typeface="微软雅黑" panose="020B0503020204020204" pitchFamily="34" charset="-122"/>
              </a:rPr>
              <a:t>：优秀学生干</a:t>
            </a:r>
            <a:r>
              <a:rPr lang="zh-CN" altLang="en-US" sz="900" dirty="0" smtClean="0">
                <a:latin typeface="微软雅黑" panose="020B0503020204020204" pitchFamily="34" charset="-122"/>
                <a:ea typeface="微软雅黑" panose="020B0503020204020204" pitchFamily="34" charset="-122"/>
              </a:rPr>
              <a:t>部</a:t>
            </a:r>
            <a:endParaRPr lang="en-US" altLang="zh-CN" sz="900" dirty="0" smtClean="0">
              <a:latin typeface="微软雅黑" panose="020B0503020204020204" pitchFamily="34" charset="-122"/>
              <a:ea typeface="微软雅黑" panose="020B0503020204020204" pitchFamily="34" charset="-122"/>
            </a:endParaRPr>
          </a:p>
          <a:p>
            <a:pPr marL="171450" indent="-171450">
              <a:lnSpc>
                <a:spcPts val="1500"/>
              </a:lnSpc>
              <a:buFont typeface="Wingdings" panose="05000000000000000000" pitchFamily="2" charset="2"/>
              <a:buChar char="ü"/>
            </a:pPr>
            <a:r>
              <a:rPr lang="en-US" altLang="zh-CN" sz="900" dirty="0" smtClean="0">
                <a:latin typeface="微软雅黑" panose="020B0503020204020204" pitchFamily="34" charset="-122"/>
                <a:ea typeface="微软雅黑" panose="020B0503020204020204" pitchFamily="34" charset="-122"/>
              </a:rPr>
              <a:t>2015--2016</a:t>
            </a:r>
            <a:r>
              <a:rPr lang="zh-CN" altLang="en-US" sz="900" dirty="0">
                <a:latin typeface="微软雅黑" panose="020B0503020204020204" pitchFamily="34" charset="-122"/>
                <a:ea typeface="微软雅黑" panose="020B0503020204020204" pitchFamily="34" charset="-122"/>
              </a:rPr>
              <a:t>：智造顺德奖学金</a:t>
            </a:r>
            <a:endParaRPr lang="en-US" altLang="zh-CN" sz="900" dirty="0" smtClean="0">
              <a:latin typeface="微软雅黑" panose="020B0503020204020204" pitchFamily="34" charset="-122"/>
              <a:ea typeface="微软雅黑" panose="020B0503020204020204" pitchFamily="34" charset="-122"/>
            </a:endParaRPr>
          </a:p>
          <a:p>
            <a:pPr marL="171450" indent="-171450">
              <a:lnSpc>
                <a:spcPts val="1500"/>
              </a:lnSpc>
              <a:buFont typeface="Wingdings" panose="05000000000000000000" pitchFamily="2" charset="2"/>
              <a:buChar char="ü"/>
            </a:pPr>
            <a:r>
              <a:rPr lang="en-US" altLang="zh-CN" sz="900" dirty="0" smtClean="0">
                <a:latin typeface="微软雅黑" panose="020B0503020204020204" pitchFamily="34" charset="-122"/>
                <a:ea typeface="微软雅黑" panose="020B0503020204020204" pitchFamily="34" charset="-122"/>
              </a:rPr>
              <a:t>2015--2016</a:t>
            </a:r>
            <a:r>
              <a:rPr lang="zh-CN" altLang="en-US" sz="900" dirty="0" smtClean="0">
                <a:latin typeface="微软雅黑" panose="020B0503020204020204" pitchFamily="34" charset="-122"/>
                <a:ea typeface="微软雅黑" panose="020B0503020204020204" pitchFamily="34" charset="-122"/>
              </a:rPr>
              <a:t>：学业奖学金</a:t>
            </a:r>
            <a:endParaRPr lang="en-US" altLang="zh-CN" sz="900" dirty="0">
              <a:latin typeface="微软雅黑" panose="020B0503020204020204" pitchFamily="34" charset="-122"/>
              <a:ea typeface="微软雅黑" panose="020B0503020204020204" pitchFamily="34" charset="-122"/>
            </a:endParaRPr>
          </a:p>
        </p:txBody>
      </p:sp>
      <p:sp>
        <p:nvSpPr>
          <p:cNvPr id="6" name="矩形 5"/>
          <p:cNvSpPr/>
          <p:nvPr/>
        </p:nvSpPr>
        <p:spPr>
          <a:xfrm>
            <a:off x="3556316" y="7987093"/>
            <a:ext cx="2997159" cy="1246495"/>
          </a:xfrm>
          <a:prstGeom prst="rect">
            <a:avLst/>
          </a:prstGeom>
        </p:spPr>
        <p:txBody>
          <a:bodyPr wrap="square">
            <a:spAutoFit/>
          </a:bodyPr>
          <a:lstStyle/>
          <a:p>
            <a:pPr marL="171450" indent="-171450">
              <a:lnSpc>
                <a:spcPts val="1500"/>
              </a:lnSpc>
              <a:buFont typeface="Wingdings" panose="05000000000000000000" pitchFamily="2" charset="2"/>
              <a:buChar char="ü"/>
            </a:pPr>
            <a:r>
              <a:rPr lang="en-US" altLang="zh-CN" sz="900" dirty="0" smtClean="0">
                <a:latin typeface="微软雅黑" panose="020B0503020204020204" pitchFamily="34" charset="-122"/>
                <a:ea typeface="微软雅黑" panose="020B0503020204020204" pitchFamily="34" charset="-122"/>
              </a:rPr>
              <a:t>2012--2015 </a:t>
            </a:r>
            <a:r>
              <a:rPr lang="zh-CN" altLang="en-US" sz="900" dirty="0" smtClean="0">
                <a:latin typeface="微软雅黑" panose="020B0503020204020204" pitchFamily="34" charset="-122"/>
                <a:ea typeface="微软雅黑" panose="020B0503020204020204" pitchFamily="34" charset="-122"/>
              </a:rPr>
              <a:t>长安大学信息工程学院计算机四班班长</a:t>
            </a:r>
            <a:endParaRPr lang="en-US" altLang="zh-CN" sz="900" dirty="0" smtClean="0">
              <a:latin typeface="微软雅黑" panose="020B0503020204020204" pitchFamily="34" charset="-122"/>
              <a:ea typeface="微软雅黑" panose="020B0503020204020204" pitchFamily="34" charset="-122"/>
            </a:endParaRPr>
          </a:p>
          <a:p>
            <a:pPr marL="171450" indent="-171450">
              <a:lnSpc>
                <a:spcPts val="1500"/>
              </a:lnSpc>
              <a:buFont typeface="Wingdings" panose="05000000000000000000" pitchFamily="2" charset="2"/>
              <a:buChar char="ü"/>
            </a:pPr>
            <a:r>
              <a:rPr lang="en-US" altLang="zh-CN" sz="900" dirty="0" smtClean="0">
                <a:latin typeface="微软雅黑" panose="020B0503020204020204" pitchFamily="34" charset="-122"/>
                <a:ea typeface="微软雅黑" panose="020B0503020204020204" pitchFamily="34" charset="-122"/>
              </a:rPr>
              <a:t>2012--2013 </a:t>
            </a:r>
            <a:r>
              <a:rPr lang="zh-CN" altLang="en-US" sz="900" dirty="0" smtClean="0">
                <a:latin typeface="微软雅黑" panose="020B0503020204020204" pitchFamily="34" charset="-122"/>
                <a:ea typeface="微软雅黑" panose="020B0503020204020204" pitchFamily="34" charset="-122"/>
              </a:rPr>
              <a:t>长安大学校团学新闻中心网站编辑部部长</a:t>
            </a:r>
            <a:endParaRPr lang="en-US" altLang="zh-CN" sz="900" dirty="0">
              <a:latin typeface="微软雅黑" panose="020B0503020204020204" pitchFamily="34" charset="-122"/>
              <a:ea typeface="微软雅黑" panose="020B0503020204020204" pitchFamily="34" charset="-122"/>
            </a:endParaRPr>
          </a:p>
          <a:p>
            <a:pPr marL="171450" indent="-171450">
              <a:lnSpc>
                <a:spcPts val="1500"/>
              </a:lnSpc>
              <a:buFont typeface="Wingdings" panose="05000000000000000000" pitchFamily="2" charset="2"/>
              <a:buChar char="ü"/>
            </a:pPr>
            <a:r>
              <a:rPr lang="en-US" altLang="zh-CN" sz="900" dirty="0" smtClean="0">
                <a:latin typeface="微软雅黑" panose="020B0503020204020204" pitchFamily="34" charset="-122"/>
                <a:ea typeface="微软雅黑" panose="020B0503020204020204" pitchFamily="34" charset="-122"/>
              </a:rPr>
              <a:t>2014--2015 </a:t>
            </a:r>
            <a:r>
              <a:rPr lang="zh-CN" altLang="en-US" sz="900" dirty="0" smtClean="0">
                <a:latin typeface="微软雅黑" panose="020B0503020204020204" pitchFamily="34" charset="-122"/>
                <a:ea typeface="微软雅黑" panose="020B0503020204020204" pitchFamily="34" charset="-122"/>
              </a:rPr>
              <a:t>长安大学信息工程学院</a:t>
            </a:r>
            <a:r>
              <a:rPr lang="en-US" altLang="zh-CN" sz="900" dirty="0" smtClean="0">
                <a:latin typeface="微软雅黑" panose="020B0503020204020204" pitchFamily="34" charset="-122"/>
                <a:ea typeface="微软雅黑" panose="020B0503020204020204" pitchFamily="34" charset="-122"/>
              </a:rPr>
              <a:t>2011</a:t>
            </a:r>
            <a:r>
              <a:rPr lang="zh-CN" altLang="en-US" sz="900" dirty="0" smtClean="0">
                <a:latin typeface="微软雅黑" panose="020B0503020204020204" pitchFamily="34" charset="-122"/>
                <a:ea typeface="微软雅黑" panose="020B0503020204020204" pitchFamily="34" charset="-122"/>
              </a:rPr>
              <a:t>级辅导员助理</a:t>
            </a:r>
            <a:endParaRPr lang="en-US" altLang="zh-CN" sz="900" dirty="0" smtClean="0">
              <a:latin typeface="微软雅黑" panose="020B0503020204020204" pitchFamily="34" charset="-122"/>
              <a:ea typeface="微软雅黑" panose="020B0503020204020204" pitchFamily="34" charset="-122"/>
            </a:endParaRPr>
          </a:p>
          <a:p>
            <a:pPr marL="171450" indent="-171450">
              <a:lnSpc>
                <a:spcPts val="1500"/>
              </a:lnSpc>
              <a:buFont typeface="Wingdings" panose="05000000000000000000" pitchFamily="2" charset="2"/>
              <a:buChar char="ü"/>
            </a:pPr>
            <a:r>
              <a:rPr lang="en-US" altLang="zh-CN" sz="900" dirty="0" smtClean="0">
                <a:latin typeface="微软雅黑" panose="020B0503020204020204" pitchFamily="34" charset="-122"/>
                <a:ea typeface="微软雅黑" panose="020B0503020204020204" pitchFamily="34" charset="-122"/>
              </a:rPr>
              <a:t>2015--2016 </a:t>
            </a:r>
            <a:r>
              <a:rPr lang="zh-CN" altLang="en-US" sz="900" dirty="0" smtClean="0">
                <a:latin typeface="微软雅黑" panose="020B0503020204020204" pitchFamily="34" charset="-122"/>
                <a:ea typeface="微软雅黑" panose="020B0503020204020204" pitchFamily="34" charset="-122"/>
              </a:rPr>
              <a:t>西安交通大学电信学院党委办公室助理</a:t>
            </a:r>
            <a:r>
              <a:rPr lang="en-US" altLang="zh-CN" sz="900" dirty="0" smtClean="0">
                <a:latin typeface="微软雅黑" panose="020B0503020204020204" pitchFamily="34" charset="-122"/>
                <a:ea typeface="微软雅黑" panose="020B0503020204020204" pitchFamily="34" charset="-122"/>
              </a:rPr>
              <a:t> </a:t>
            </a:r>
            <a:endParaRPr lang="zh-CN" altLang="en-US" sz="900" dirty="0">
              <a:latin typeface="微软雅黑" panose="020B0503020204020204" pitchFamily="34" charset="-122"/>
              <a:ea typeface="微软雅黑" panose="020B0503020204020204" pitchFamily="34" charset="-122"/>
            </a:endParaRPr>
          </a:p>
        </p:txBody>
      </p:sp>
      <p:sp>
        <p:nvSpPr>
          <p:cNvPr id="14" name="矩形 13"/>
          <p:cNvSpPr/>
          <p:nvPr/>
        </p:nvSpPr>
        <p:spPr>
          <a:xfrm>
            <a:off x="3525834" y="431463"/>
            <a:ext cx="3027639" cy="707886"/>
          </a:xfrm>
          <a:prstGeom prst="rect">
            <a:avLst/>
          </a:prstGeom>
        </p:spPr>
        <p:txBody>
          <a:bodyPr wrap="square">
            <a:spAutoFit/>
          </a:bodyPr>
          <a:lstStyle/>
          <a:p>
            <a:pPr lvl="0">
              <a:lnSpc>
                <a:spcPts val="1600"/>
              </a:lnSpc>
            </a:pPr>
            <a:r>
              <a:rPr lang="zh-CN" altLang="en-US" sz="900" dirty="0" smtClean="0">
                <a:latin typeface="微软雅黑" panose="020B0503020204020204" pitchFamily="34" charset="-122"/>
                <a:ea typeface="微软雅黑" panose="020B0503020204020204" pitchFamily="34" charset="-122"/>
              </a:rPr>
              <a:t>       电话</a:t>
            </a:r>
            <a:r>
              <a:rPr lang="zh-CN" altLang="en-US" sz="900" dirty="0">
                <a:latin typeface="微软雅黑" panose="020B0503020204020204" pitchFamily="34" charset="-122"/>
                <a:ea typeface="微软雅黑" panose="020B0503020204020204" pitchFamily="34" charset="-122"/>
              </a:rPr>
              <a:t>：</a:t>
            </a:r>
            <a:r>
              <a:rPr lang="en-US" altLang="zh-CN" sz="900" dirty="0" smtClean="0">
                <a:latin typeface="微软雅黑" panose="020B0503020204020204" pitchFamily="34" charset="-122"/>
                <a:ea typeface="微软雅黑" panose="020B0503020204020204" pitchFamily="34" charset="-122"/>
              </a:rPr>
              <a:t>187-2957-4598</a:t>
            </a:r>
            <a:endParaRPr lang="en-US" altLang="zh-CN" sz="900" dirty="0">
              <a:latin typeface="微软雅黑" panose="020B0503020204020204" pitchFamily="34" charset="-122"/>
              <a:ea typeface="微软雅黑" panose="020B0503020204020204" pitchFamily="34" charset="-122"/>
            </a:endParaRPr>
          </a:p>
          <a:p>
            <a:pPr lvl="0">
              <a:lnSpc>
                <a:spcPts val="1600"/>
              </a:lnSpc>
            </a:pPr>
            <a:r>
              <a:rPr lang="zh-CN" altLang="en-US" sz="900" dirty="0" smtClean="0">
                <a:latin typeface="微软雅黑" panose="020B0503020204020204" pitchFamily="34" charset="-122"/>
                <a:ea typeface="微软雅黑" panose="020B0503020204020204" pitchFamily="34" charset="-122"/>
              </a:rPr>
              <a:t>       邮箱：</a:t>
            </a:r>
            <a:r>
              <a:rPr lang="en-US" altLang="zh-CN" sz="900" u="sng" dirty="0" smtClean="0">
                <a:latin typeface="微软雅黑" panose="020B0503020204020204" pitchFamily="34" charset="-122"/>
                <a:ea typeface="微软雅黑" panose="020B0503020204020204" pitchFamily="34" charset="-122"/>
                <a:hlinkClick r:id="rId3"/>
              </a:rPr>
              <a:t>858115052@qq.com</a:t>
            </a:r>
            <a:endParaRPr lang="en-US" altLang="zh-CN" sz="900" u="sng" dirty="0" smtClean="0">
              <a:latin typeface="微软雅黑" panose="020B0503020204020204" pitchFamily="34" charset="-122"/>
              <a:ea typeface="微软雅黑" panose="020B0503020204020204" pitchFamily="34" charset="-122"/>
            </a:endParaRPr>
          </a:p>
          <a:p>
            <a:pPr lvl="0">
              <a:lnSpc>
                <a:spcPts val="1600"/>
              </a:lnSpc>
            </a:pPr>
            <a:r>
              <a:rPr lang="en-US" altLang="zh-CN" sz="900" dirty="0">
                <a:latin typeface="微软雅黑" panose="020B0503020204020204" pitchFamily="34" charset="-122"/>
                <a:ea typeface="微软雅黑" panose="020B0503020204020204" pitchFamily="34" charset="-122"/>
              </a:rPr>
              <a:t> </a:t>
            </a:r>
            <a:r>
              <a:rPr lang="en-US" altLang="zh-CN" sz="900" dirty="0" smtClean="0">
                <a:latin typeface="微软雅黑" panose="020B0503020204020204" pitchFamily="34" charset="-122"/>
                <a:ea typeface="微软雅黑" panose="020B0503020204020204" pitchFamily="34" charset="-122"/>
              </a:rPr>
              <a:t>  Github </a:t>
            </a:r>
            <a:r>
              <a:rPr lang="en-US" altLang="zh-CN" sz="900" dirty="0">
                <a:latin typeface="微软雅黑" panose="020B0503020204020204" pitchFamily="34" charset="-122"/>
                <a:ea typeface="微软雅黑" panose="020B0503020204020204" pitchFamily="34" charset="-122"/>
              </a:rPr>
              <a:t>: </a:t>
            </a:r>
            <a:r>
              <a:rPr lang="en-US" altLang="zh-CN" sz="900" u="sng" dirty="0">
                <a:latin typeface="微软雅黑" panose="020B0503020204020204" pitchFamily="34" charset="-122"/>
                <a:ea typeface="微软雅黑" panose="020B0503020204020204" pitchFamily="34" charset="-122"/>
              </a:rPr>
              <a:t>https://github.com/xjtu311</a:t>
            </a:r>
            <a:endParaRPr lang="zh-CN" altLang="en-US" sz="900" u="sng" dirty="0">
              <a:latin typeface="微软雅黑" panose="020B0503020204020204" pitchFamily="34" charset="-122"/>
              <a:ea typeface="微软雅黑" panose="020B0503020204020204" pitchFamily="34" charset="-122"/>
            </a:endParaRPr>
          </a:p>
        </p:txBody>
      </p:sp>
      <p:sp>
        <p:nvSpPr>
          <p:cNvPr id="15" name="矩形 14"/>
          <p:cNvSpPr/>
          <p:nvPr/>
        </p:nvSpPr>
        <p:spPr>
          <a:xfrm>
            <a:off x="208866" y="1402463"/>
            <a:ext cx="800219" cy="276999"/>
          </a:xfrm>
          <a:prstGeom prst="rect">
            <a:avLst/>
          </a:prstGeom>
        </p:spPr>
        <p:txBody>
          <a:bodyPr wrap="none">
            <a:spAutoFit/>
          </a:bodyPr>
          <a:lstStyle/>
          <a:p>
            <a:pPr lvl="0"/>
            <a:r>
              <a:rPr lang="zh-CN" altLang="en-US" sz="1200" b="1" dirty="0">
                <a:latin typeface="微软雅黑" panose="020B0503020204020204" pitchFamily="34" charset="-122"/>
                <a:ea typeface="微软雅黑" panose="020B0503020204020204" pitchFamily="34" charset="-122"/>
              </a:rPr>
              <a:t>教育经历</a:t>
            </a:r>
            <a:endParaRPr lang="en-US" altLang="zh-CN" sz="1200" b="1" dirty="0">
              <a:latin typeface="微软雅黑" panose="020B0503020204020204" pitchFamily="34" charset="-122"/>
              <a:ea typeface="微软雅黑" panose="020B0503020204020204" pitchFamily="34" charset="-122"/>
            </a:endParaRPr>
          </a:p>
        </p:txBody>
      </p:sp>
      <p:cxnSp>
        <p:nvCxnSpPr>
          <p:cNvPr id="17" name="直接连接符 16"/>
          <p:cNvCxnSpPr/>
          <p:nvPr/>
        </p:nvCxnSpPr>
        <p:spPr>
          <a:xfrm>
            <a:off x="289834" y="1673324"/>
            <a:ext cx="294159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208865" y="3124507"/>
            <a:ext cx="800219" cy="276999"/>
          </a:xfrm>
          <a:prstGeom prst="rect">
            <a:avLst/>
          </a:prstGeom>
        </p:spPr>
        <p:txBody>
          <a:bodyPr wrap="none">
            <a:spAutoFit/>
          </a:bodyPr>
          <a:lstStyle/>
          <a:p>
            <a:pPr lvl="0"/>
            <a:r>
              <a:rPr lang="zh-CN" altLang="en-US" sz="1200" b="1" dirty="0" smtClean="0">
                <a:latin typeface="微软雅黑" panose="020B0503020204020204" pitchFamily="34" charset="-122"/>
                <a:ea typeface="微软雅黑" panose="020B0503020204020204" pitchFamily="34" charset="-122"/>
              </a:rPr>
              <a:t>项目经验</a:t>
            </a:r>
            <a:endParaRPr lang="en-US" altLang="zh-CN" sz="1200" b="1" dirty="0">
              <a:latin typeface="微软雅黑" panose="020B0503020204020204" pitchFamily="34" charset="-122"/>
              <a:ea typeface="微软雅黑" panose="020B0503020204020204" pitchFamily="34" charset="-122"/>
            </a:endParaRPr>
          </a:p>
        </p:txBody>
      </p:sp>
      <p:cxnSp>
        <p:nvCxnSpPr>
          <p:cNvPr id="21" name="直接连接符 20"/>
          <p:cNvCxnSpPr/>
          <p:nvPr/>
        </p:nvCxnSpPr>
        <p:spPr>
          <a:xfrm>
            <a:off x="289834" y="3400953"/>
            <a:ext cx="294159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flipV="1">
            <a:off x="341678" y="3443118"/>
            <a:ext cx="0" cy="5794482"/>
          </a:xfrm>
          <a:prstGeom prst="straightConnector1">
            <a:avLst/>
          </a:prstGeom>
          <a:ln w="31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椭圆 23"/>
          <p:cNvSpPr/>
          <p:nvPr/>
        </p:nvSpPr>
        <p:spPr>
          <a:xfrm flipH="1">
            <a:off x="299360" y="3894916"/>
            <a:ext cx="84636" cy="84636"/>
          </a:xfrm>
          <a:prstGeom prst="ellipse">
            <a:avLst/>
          </a:prstGeom>
          <a:solidFill>
            <a:schemeClr val="tx1"/>
          </a:solid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flipH="1">
            <a:off x="299360" y="5952873"/>
            <a:ext cx="84636" cy="84636"/>
          </a:xfrm>
          <a:prstGeom prst="ellipse">
            <a:avLst/>
          </a:prstGeom>
          <a:solidFill>
            <a:schemeClr val="tx1"/>
          </a:solid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flipH="1">
            <a:off x="299360" y="8083051"/>
            <a:ext cx="84636" cy="84636"/>
          </a:xfrm>
          <a:prstGeom prst="ellipse">
            <a:avLst/>
          </a:prstGeom>
          <a:solidFill>
            <a:schemeClr val="tx1"/>
          </a:solid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3548996" y="5826116"/>
            <a:ext cx="800219" cy="276999"/>
          </a:xfrm>
          <a:prstGeom prst="rect">
            <a:avLst/>
          </a:prstGeom>
        </p:spPr>
        <p:txBody>
          <a:bodyPr wrap="none">
            <a:spAutoFit/>
          </a:bodyPr>
          <a:lstStyle/>
          <a:p>
            <a:pPr lvl="0"/>
            <a:r>
              <a:rPr lang="zh-CN" altLang="en-US" sz="1200" b="1" dirty="0" smtClean="0">
                <a:latin typeface="微软雅黑" panose="020B0503020204020204" pitchFamily="34" charset="-122"/>
                <a:ea typeface="微软雅黑" panose="020B0503020204020204" pitchFamily="34" charset="-122"/>
              </a:rPr>
              <a:t>获奖记录</a:t>
            </a:r>
            <a:endParaRPr lang="en-US" altLang="zh-CN" sz="1200" b="1" dirty="0">
              <a:latin typeface="微软雅黑" panose="020B0503020204020204" pitchFamily="34" charset="-122"/>
              <a:ea typeface="微软雅黑" panose="020B0503020204020204" pitchFamily="34" charset="-122"/>
            </a:endParaRPr>
          </a:p>
        </p:txBody>
      </p:sp>
      <p:cxnSp>
        <p:nvCxnSpPr>
          <p:cNvPr id="30" name="直接连接符 29"/>
          <p:cNvCxnSpPr/>
          <p:nvPr/>
        </p:nvCxnSpPr>
        <p:spPr>
          <a:xfrm>
            <a:off x="3629964" y="6102562"/>
            <a:ext cx="294159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3548996" y="1397644"/>
            <a:ext cx="492443" cy="276999"/>
          </a:xfrm>
          <a:prstGeom prst="rect">
            <a:avLst/>
          </a:prstGeom>
        </p:spPr>
        <p:txBody>
          <a:bodyPr wrap="none">
            <a:spAutoFit/>
          </a:bodyPr>
          <a:lstStyle/>
          <a:p>
            <a:pPr lvl="0"/>
            <a:r>
              <a:rPr lang="zh-CN" altLang="en-US" sz="1200" b="1" dirty="0" smtClean="0">
                <a:latin typeface="微软雅黑" panose="020B0503020204020204" pitchFamily="34" charset="-122"/>
                <a:ea typeface="微软雅黑" panose="020B0503020204020204" pitchFamily="34" charset="-122"/>
              </a:rPr>
              <a:t>技能</a:t>
            </a:r>
            <a:endParaRPr lang="en-US" altLang="zh-CN" sz="1200" b="1" dirty="0">
              <a:latin typeface="微软雅黑" panose="020B0503020204020204" pitchFamily="34" charset="-122"/>
              <a:ea typeface="微软雅黑" panose="020B0503020204020204" pitchFamily="34" charset="-122"/>
            </a:endParaRPr>
          </a:p>
        </p:txBody>
      </p:sp>
      <p:cxnSp>
        <p:nvCxnSpPr>
          <p:cNvPr id="32" name="直接连接符 31"/>
          <p:cNvCxnSpPr/>
          <p:nvPr/>
        </p:nvCxnSpPr>
        <p:spPr>
          <a:xfrm>
            <a:off x="3629964" y="1673324"/>
            <a:ext cx="294159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矩形 32"/>
          <p:cNvSpPr/>
          <p:nvPr/>
        </p:nvSpPr>
        <p:spPr>
          <a:xfrm>
            <a:off x="3548996" y="7621440"/>
            <a:ext cx="492443" cy="276999"/>
          </a:xfrm>
          <a:prstGeom prst="rect">
            <a:avLst/>
          </a:prstGeom>
        </p:spPr>
        <p:txBody>
          <a:bodyPr wrap="none">
            <a:spAutoFit/>
          </a:bodyPr>
          <a:lstStyle/>
          <a:p>
            <a:pPr lvl="0"/>
            <a:r>
              <a:rPr lang="zh-CN" altLang="en-US" sz="1200" b="1" dirty="0" smtClean="0">
                <a:latin typeface="微软雅黑" panose="020B0503020204020204" pitchFamily="34" charset="-122"/>
                <a:ea typeface="微软雅黑" panose="020B0503020204020204" pitchFamily="34" charset="-122"/>
              </a:rPr>
              <a:t>其他</a:t>
            </a:r>
            <a:endParaRPr lang="en-US" altLang="zh-CN" sz="1200" b="1" dirty="0">
              <a:latin typeface="微软雅黑" panose="020B0503020204020204" pitchFamily="34" charset="-122"/>
              <a:ea typeface="微软雅黑" panose="020B0503020204020204" pitchFamily="34" charset="-122"/>
            </a:endParaRPr>
          </a:p>
        </p:txBody>
      </p:sp>
      <p:cxnSp>
        <p:nvCxnSpPr>
          <p:cNvPr id="34" name="直接连接符 33"/>
          <p:cNvCxnSpPr/>
          <p:nvPr/>
        </p:nvCxnSpPr>
        <p:spPr>
          <a:xfrm>
            <a:off x="3629964" y="7897886"/>
            <a:ext cx="294159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a:off x="1043865" y="1812775"/>
            <a:ext cx="0" cy="1052018"/>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67" name="椭圆 66"/>
          <p:cNvSpPr/>
          <p:nvPr/>
        </p:nvSpPr>
        <p:spPr>
          <a:xfrm flipH="1">
            <a:off x="1001547" y="1962106"/>
            <a:ext cx="84636" cy="84636"/>
          </a:xfrm>
          <a:prstGeom prst="ellipse">
            <a:avLst/>
          </a:prstGeom>
          <a:solidFill>
            <a:schemeClr val="tx1"/>
          </a:solid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椭圆 67"/>
          <p:cNvSpPr/>
          <p:nvPr/>
        </p:nvSpPr>
        <p:spPr>
          <a:xfrm flipH="1">
            <a:off x="1001547" y="2529927"/>
            <a:ext cx="84636" cy="84636"/>
          </a:xfrm>
          <a:prstGeom prst="ellipse">
            <a:avLst/>
          </a:prstGeom>
          <a:solidFill>
            <a:schemeClr val="tx1"/>
          </a:solid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矩形 68"/>
          <p:cNvSpPr/>
          <p:nvPr/>
        </p:nvSpPr>
        <p:spPr>
          <a:xfrm>
            <a:off x="204040" y="1895520"/>
            <a:ext cx="840295" cy="230832"/>
          </a:xfrm>
          <a:prstGeom prst="rect">
            <a:avLst/>
          </a:prstGeom>
        </p:spPr>
        <p:txBody>
          <a:bodyPr wrap="none">
            <a:spAutoFit/>
          </a:bodyPr>
          <a:lstStyle/>
          <a:p>
            <a:r>
              <a:rPr lang="en-US" altLang="zh-CN" sz="900" dirty="0" smtClean="0">
                <a:solidFill>
                  <a:prstClr val="black"/>
                </a:solidFill>
                <a:latin typeface="微软雅黑" panose="020B0503020204020204" pitchFamily="34" charset="-122"/>
                <a:ea typeface="微软雅黑" panose="020B0503020204020204" pitchFamily="34" charset="-122"/>
              </a:rPr>
              <a:t>2015 - 2018</a:t>
            </a:r>
            <a:endParaRPr lang="zh-CN" altLang="en-US" sz="1600" dirty="0"/>
          </a:p>
        </p:txBody>
      </p:sp>
      <p:sp>
        <p:nvSpPr>
          <p:cNvPr id="70" name="矩形 69"/>
          <p:cNvSpPr/>
          <p:nvPr/>
        </p:nvSpPr>
        <p:spPr>
          <a:xfrm>
            <a:off x="215659" y="2464375"/>
            <a:ext cx="840295" cy="230832"/>
          </a:xfrm>
          <a:prstGeom prst="rect">
            <a:avLst/>
          </a:prstGeom>
        </p:spPr>
        <p:txBody>
          <a:bodyPr wrap="none">
            <a:spAutoFit/>
          </a:bodyPr>
          <a:lstStyle/>
          <a:p>
            <a:r>
              <a:rPr lang="en-US" altLang="zh-CN" sz="900" dirty="0" smtClean="0">
                <a:solidFill>
                  <a:prstClr val="black"/>
                </a:solidFill>
                <a:latin typeface="微软雅黑" panose="020B0503020204020204" pitchFamily="34" charset="-122"/>
                <a:ea typeface="微软雅黑" panose="020B0503020204020204" pitchFamily="34" charset="-122"/>
              </a:rPr>
              <a:t>2011 - 2015</a:t>
            </a:r>
            <a:endParaRPr lang="zh-CN" altLang="en-US" sz="1600" dirty="0"/>
          </a:p>
        </p:txBody>
      </p:sp>
      <p:sp>
        <p:nvSpPr>
          <p:cNvPr id="63" name="矩形 62"/>
          <p:cNvSpPr/>
          <p:nvPr/>
        </p:nvSpPr>
        <p:spPr>
          <a:xfrm>
            <a:off x="202115" y="829114"/>
            <a:ext cx="997389" cy="230832"/>
          </a:xfrm>
          <a:prstGeom prst="rect">
            <a:avLst/>
          </a:prstGeom>
        </p:spPr>
        <p:txBody>
          <a:bodyPr wrap="none">
            <a:spAutoFit/>
          </a:bodyPr>
          <a:lstStyle/>
          <a:p>
            <a:pPr lvl="0" algn="ctr"/>
            <a:r>
              <a:rPr lang="en-US" altLang="zh-CN" sz="900" dirty="0" smtClean="0">
                <a:solidFill>
                  <a:prstClr val="black"/>
                </a:solidFill>
                <a:latin typeface="微软雅黑" panose="020B0503020204020204" pitchFamily="34" charset="-122"/>
                <a:ea typeface="微软雅黑" panose="020B0503020204020204" pitchFamily="34" charset="-122"/>
              </a:rPr>
              <a:t>Java</a:t>
            </a:r>
            <a:r>
              <a:rPr lang="zh-CN" altLang="en-US" sz="900" dirty="0" smtClean="0">
                <a:solidFill>
                  <a:prstClr val="black"/>
                </a:solidFill>
                <a:latin typeface="微软雅黑" panose="020B0503020204020204" pitchFamily="34" charset="-122"/>
                <a:ea typeface="微软雅黑" panose="020B0503020204020204" pitchFamily="34" charset="-122"/>
              </a:rPr>
              <a:t>研发工程师</a:t>
            </a:r>
            <a:endParaRPr lang="en-US" altLang="zh-CN" sz="900" dirty="0">
              <a:solidFill>
                <a:prstClr val="black"/>
              </a:solidFill>
              <a:latin typeface="微软雅黑" panose="020B0503020204020204" pitchFamily="34" charset="-122"/>
              <a:ea typeface="微软雅黑" panose="020B0503020204020204" pitchFamily="34" charset="-122"/>
            </a:endParaRPr>
          </a:p>
        </p:txBody>
      </p:sp>
      <p:grpSp>
        <p:nvGrpSpPr>
          <p:cNvPr id="12" name="组合 11"/>
          <p:cNvGrpSpPr/>
          <p:nvPr/>
        </p:nvGrpSpPr>
        <p:grpSpPr>
          <a:xfrm>
            <a:off x="386128" y="3561861"/>
            <a:ext cx="2867931" cy="2106808"/>
            <a:chOff x="416608" y="3709272"/>
            <a:chExt cx="2867931" cy="2106808"/>
          </a:xfrm>
        </p:grpSpPr>
        <p:sp>
          <p:nvSpPr>
            <p:cNvPr id="42" name="矩形 41"/>
            <p:cNvSpPr/>
            <p:nvPr/>
          </p:nvSpPr>
          <p:spPr>
            <a:xfrm>
              <a:off x="416608" y="3709272"/>
              <a:ext cx="976549" cy="271869"/>
            </a:xfrm>
            <a:prstGeom prst="rect">
              <a:avLst/>
            </a:prstGeom>
          </p:spPr>
          <p:txBody>
            <a:bodyPr wrap="none">
              <a:spAutoFit/>
            </a:bodyPr>
            <a:lstStyle/>
            <a:p>
              <a:pPr lvl="0">
                <a:lnSpc>
                  <a:spcPts val="1400"/>
                </a:lnSpc>
              </a:pPr>
              <a:r>
                <a:rPr lang="en-US" altLang="zh-CN" sz="900" dirty="0" smtClean="0">
                  <a:latin typeface="微软雅黑" panose="020B0503020204020204" pitchFamily="34" charset="-122"/>
                  <a:ea typeface="微软雅黑" panose="020B0503020204020204" pitchFamily="34" charset="-122"/>
                </a:rPr>
                <a:t>2017.01 </a:t>
              </a:r>
              <a:r>
                <a:rPr lang="mr-IN" altLang="zh-CN" sz="900" dirty="0" smtClean="0">
                  <a:latin typeface="微软雅黑" panose="020B0503020204020204" pitchFamily="34" charset="-122"/>
                  <a:ea typeface="微软雅黑" panose="020B0503020204020204" pitchFamily="34" charset="-122"/>
                </a:rPr>
                <a:t>–</a:t>
              </a:r>
              <a:r>
                <a:rPr lang="en-US" altLang="zh-CN" sz="900" dirty="0" smtClean="0">
                  <a:latin typeface="微软雅黑" panose="020B0503020204020204" pitchFamily="34" charset="-122"/>
                  <a:ea typeface="微软雅黑" panose="020B0503020204020204" pitchFamily="34" charset="-122"/>
                </a:rPr>
                <a:t> </a:t>
              </a:r>
              <a:r>
                <a:rPr lang="zh-CN" altLang="en-US" sz="900" dirty="0" smtClean="0">
                  <a:latin typeface="微软雅黑" panose="020B0503020204020204" pitchFamily="34" charset="-122"/>
                  <a:ea typeface="微软雅黑" panose="020B0503020204020204" pitchFamily="34" charset="-122"/>
                </a:rPr>
                <a:t>至今</a:t>
              </a:r>
              <a:endParaRPr lang="en-US" altLang="zh-CN" sz="900" dirty="0">
                <a:latin typeface="微软雅黑" panose="020B0503020204020204" pitchFamily="34" charset="-122"/>
                <a:ea typeface="微软雅黑" panose="020B0503020204020204" pitchFamily="34" charset="-122"/>
              </a:endParaRPr>
            </a:p>
          </p:txBody>
        </p:sp>
        <p:sp>
          <p:nvSpPr>
            <p:cNvPr id="43" name="矩形 42"/>
            <p:cNvSpPr/>
            <p:nvPr/>
          </p:nvSpPr>
          <p:spPr>
            <a:xfrm>
              <a:off x="416608" y="3889580"/>
              <a:ext cx="2350323" cy="334707"/>
            </a:xfrm>
            <a:prstGeom prst="rect">
              <a:avLst/>
            </a:prstGeom>
          </p:spPr>
          <p:txBody>
            <a:bodyPr wrap="none">
              <a:spAutoFit/>
            </a:bodyPr>
            <a:lstStyle/>
            <a:p>
              <a:pPr lvl="0">
                <a:lnSpc>
                  <a:spcPct val="150000"/>
                </a:lnSpc>
              </a:pPr>
              <a:r>
                <a:rPr lang="en-US" altLang="zh-CN" sz="1050" b="1" dirty="0" err="1" smtClean="0">
                  <a:latin typeface="微软雅黑" panose="020B0503020204020204" pitchFamily="34" charset="-122"/>
                  <a:ea typeface="微软雅黑" panose="020B0503020204020204" pitchFamily="34" charset="-122"/>
                </a:rPr>
                <a:t>GranuleJ</a:t>
              </a:r>
              <a:r>
                <a:rPr lang="en-US" altLang="zh-CN" sz="1050" b="1" dirty="0" smtClean="0">
                  <a:latin typeface="微软雅黑" panose="020B0503020204020204" pitchFamily="34" charset="-122"/>
                  <a:ea typeface="微软雅黑" panose="020B0503020204020204" pitchFamily="34" charset="-122"/>
                </a:rPr>
                <a:t> </a:t>
              </a:r>
              <a:r>
                <a:rPr lang="en-US" altLang="zh-CN" sz="1050" b="1" dirty="0">
                  <a:latin typeface="微软雅黑" panose="020B0503020204020204" pitchFamily="34" charset="-122"/>
                  <a:ea typeface="微软雅黑" panose="020B0503020204020204" pitchFamily="34" charset="-122"/>
                </a:rPr>
                <a:t>— </a:t>
              </a:r>
              <a:r>
                <a:rPr lang="zh-CN" altLang="en-US" sz="1050" b="1" dirty="0">
                  <a:latin typeface="微软雅黑" panose="020B0503020204020204" pitchFamily="34" charset="-122"/>
                  <a:ea typeface="微软雅黑" panose="020B0503020204020204" pitchFamily="34" charset="-122"/>
                </a:rPr>
                <a:t>面向</a:t>
              </a:r>
              <a:r>
                <a:rPr lang="zh-CN" altLang="en-US" sz="1050" b="1" dirty="0" smtClean="0">
                  <a:latin typeface="微软雅黑" panose="020B0503020204020204" pitchFamily="34" charset="-122"/>
                  <a:ea typeface="微软雅黑" panose="020B0503020204020204" pitchFamily="34" charset="-122"/>
                </a:rPr>
                <a:t>粒的程序设计语言</a:t>
              </a:r>
              <a:endParaRPr lang="en-US" altLang="zh-CN" sz="1050" b="1" dirty="0">
                <a:latin typeface="微软雅黑" panose="020B0503020204020204" pitchFamily="34" charset="-122"/>
                <a:ea typeface="微软雅黑" panose="020B0503020204020204" pitchFamily="34" charset="-122"/>
              </a:endParaRPr>
            </a:p>
          </p:txBody>
        </p:sp>
        <p:sp>
          <p:nvSpPr>
            <p:cNvPr id="45" name="矩形 44"/>
            <p:cNvSpPr/>
            <p:nvPr/>
          </p:nvSpPr>
          <p:spPr>
            <a:xfrm>
              <a:off x="416610" y="4377225"/>
              <a:ext cx="2867929" cy="1438855"/>
            </a:xfrm>
            <a:prstGeom prst="rect">
              <a:avLst/>
            </a:prstGeom>
          </p:spPr>
          <p:txBody>
            <a:bodyPr wrap="square">
              <a:spAutoFit/>
            </a:bodyPr>
            <a:lstStyle/>
            <a:p>
              <a:pPr marL="171450" lvl="0" indent="-171450">
                <a:lnSpc>
                  <a:spcPts val="1500"/>
                </a:lnSpc>
                <a:buFont typeface="Wingdings" panose="05000000000000000000" pitchFamily="2" charset="2"/>
                <a:buChar char="ü"/>
              </a:pPr>
              <a:r>
                <a:rPr lang="zh-CN" altLang="en-US" sz="900" dirty="0" smtClean="0">
                  <a:latin typeface="微软雅黑" panose="020B0503020204020204" pitchFamily="34" charset="-122"/>
                  <a:ea typeface="微软雅黑" panose="020B0503020204020204" pitchFamily="34" charset="-122"/>
                </a:rPr>
                <a:t>程序运行环境建模，抽象出环境实体，参考普适计算的相关概念，提出上下文，具体在程序中以上下文变量的形式存在</a:t>
              </a:r>
            </a:p>
            <a:p>
              <a:pPr marL="171450" lvl="0" indent="-171450">
                <a:lnSpc>
                  <a:spcPts val="1500"/>
                </a:lnSpc>
                <a:buFont typeface="Wingdings" panose="05000000000000000000" pitchFamily="2" charset="2"/>
                <a:buChar char="ü"/>
              </a:pPr>
              <a:r>
                <a:rPr lang="zh-CN" altLang="en-US" sz="900" dirty="0" smtClean="0">
                  <a:latin typeface="微软雅黑" panose="020B0503020204020204" pitchFamily="34" charset="-122"/>
                  <a:ea typeface="微软雅黑" panose="020B0503020204020204" pitchFamily="34" charset="-122"/>
                </a:rPr>
                <a:t>基于环境模型提出程序的适合性概念，程序开发的时候考虑到上下文的影响</a:t>
              </a:r>
              <a:endParaRPr lang="en-US" altLang="zh-CN" sz="900" dirty="0" smtClean="0">
                <a:latin typeface="微软雅黑" panose="020B0503020204020204" pitchFamily="34" charset="-122"/>
                <a:ea typeface="微软雅黑" panose="020B0503020204020204" pitchFamily="34" charset="-122"/>
              </a:endParaRPr>
            </a:p>
            <a:p>
              <a:pPr marL="171450" lvl="0" indent="-171450">
                <a:lnSpc>
                  <a:spcPts val="1500"/>
                </a:lnSpc>
                <a:buFont typeface="Wingdings" panose="05000000000000000000" pitchFamily="2" charset="2"/>
                <a:buChar char="ü"/>
              </a:pPr>
              <a:r>
                <a:rPr lang="zh-CN" altLang="en-US" sz="900" dirty="0" smtClean="0">
                  <a:latin typeface="微软雅黑" panose="020B0503020204020204" pitchFamily="34" charset="-122"/>
                  <a:ea typeface="微软雅黑" panose="020B0503020204020204" pitchFamily="34" charset="-122"/>
                </a:rPr>
                <a:t>在程序开发的时候进行程序的适合性判断，根据适合性判断的结果进行程序行为的演化</a:t>
              </a:r>
              <a:endParaRPr lang="en-US" altLang="zh-CN" sz="900" dirty="0">
                <a:latin typeface="微软雅黑" panose="020B0503020204020204" pitchFamily="34" charset="-122"/>
                <a:ea typeface="微软雅黑" panose="020B0503020204020204" pitchFamily="34" charset="-122"/>
              </a:endParaRPr>
            </a:p>
          </p:txBody>
        </p:sp>
        <p:sp>
          <p:nvSpPr>
            <p:cNvPr id="71" name="矩形 70"/>
            <p:cNvSpPr/>
            <p:nvPr/>
          </p:nvSpPr>
          <p:spPr>
            <a:xfrm>
              <a:off x="1229985" y="4236770"/>
              <a:ext cx="751422" cy="203200"/>
            </a:xfrm>
            <a:prstGeom prst="rect">
              <a:avLst/>
            </a:prstGeom>
            <a:solidFill>
              <a:srgbClr val="6679D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zh-CN" altLang="en-US" sz="900" dirty="0" smtClean="0">
                  <a:solidFill>
                    <a:prstClr val="white"/>
                  </a:solidFill>
                  <a:latin typeface="微软雅黑" panose="020B0503020204020204" pitchFamily="34" charset="-122"/>
                  <a:ea typeface="微软雅黑" panose="020B0503020204020204" pitchFamily="34" charset="-122"/>
                </a:rPr>
                <a:t> 编程模型</a:t>
              </a:r>
              <a:endParaRPr lang="zh-CN" altLang="en-US" dirty="0">
                <a:solidFill>
                  <a:prstClr val="black"/>
                </a:solidFill>
              </a:endParaRPr>
            </a:p>
          </p:txBody>
        </p:sp>
        <p:sp>
          <p:nvSpPr>
            <p:cNvPr id="75" name="矩形 74"/>
            <p:cNvSpPr/>
            <p:nvPr/>
          </p:nvSpPr>
          <p:spPr>
            <a:xfrm>
              <a:off x="2034609" y="4236770"/>
              <a:ext cx="825957" cy="203200"/>
            </a:xfrm>
            <a:prstGeom prst="rect">
              <a:avLst/>
            </a:prstGeom>
            <a:solidFill>
              <a:srgbClr val="6679D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zh-CN" altLang="en-US" sz="900" dirty="0" smtClean="0">
                  <a:solidFill>
                    <a:prstClr val="white"/>
                  </a:solidFill>
                  <a:latin typeface="微软雅黑" panose="020B0503020204020204" pitchFamily="34" charset="-122"/>
                  <a:ea typeface="微软雅黑" panose="020B0503020204020204" pitchFamily="34" charset="-122"/>
                </a:rPr>
                <a:t>程序适合性</a:t>
              </a:r>
              <a:endParaRPr lang="zh-CN" altLang="en-US" dirty="0">
                <a:solidFill>
                  <a:prstClr val="black"/>
                </a:solidFill>
              </a:endParaRPr>
            </a:p>
          </p:txBody>
        </p:sp>
        <p:sp>
          <p:nvSpPr>
            <p:cNvPr id="76" name="矩形 75"/>
            <p:cNvSpPr/>
            <p:nvPr/>
          </p:nvSpPr>
          <p:spPr>
            <a:xfrm>
              <a:off x="540996" y="4236770"/>
              <a:ext cx="635787" cy="203200"/>
            </a:xfrm>
            <a:prstGeom prst="rect">
              <a:avLst/>
            </a:prstGeom>
            <a:solidFill>
              <a:srgbClr val="6679D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zh-CN" altLang="en-US" sz="900" dirty="0" smtClean="0">
                  <a:solidFill>
                    <a:prstClr val="white"/>
                  </a:solidFill>
                  <a:latin typeface="微软雅黑" panose="020B0503020204020204" pitchFamily="34" charset="-122"/>
                  <a:ea typeface="微软雅黑" panose="020B0503020204020204" pitchFamily="34" charset="-122"/>
                </a:rPr>
                <a:t>上下文</a:t>
              </a:r>
              <a:endParaRPr lang="zh-CN" altLang="en-US" dirty="0">
                <a:solidFill>
                  <a:prstClr val="black"/>
                </a:solidFill>
              </a:endParaRPr>
            </a:p>
          </p:txBody>
        </p:sp>
      </p:grpSp>
      <p:sp>
        <p:nvSpPr>
          <p:cNvPr id="77" name="矩形 76"/>
          <p:cNvSpPr/>
          <p:nvPr/>
        </p:nvSpPr>
        <p:spPr>
          <a:xfrm>
            <a:off x="383995" y="5664235"/>
            <a:ext cx="976549" cy="271869"/>
          </a:xfrm>
          <a:prstGeom prst="rect">
            <a:avLst/>
          </a:prstGeom>
        </p:spPr>
        <p:txBody>
          <a:bodyPr wrap="none">
            <a:spAutoFit/>
          </a:bodyPr>
          <a:lstStyle/>
          <a:p>
            <a:pPr lvl="0">
              <a:lnSpc>
                <a:spcPts val="1400"/>
              </a:lnSpc>
            </a:pPr>
            <a:r>
              <a:rPr lang="en-US" altLang="zh-CN" sz="900" dirty="0" smtClean="0">
                <a:latin typeface="微软雅黑" panose="020B0503020204020204" pitchFamily="34" charset="-122"/>
                <a:ea typeface="微软雅黑" panose="020B0503020204020204" pitchFamily="34" charset="-122"/>
              </a:rPr>
              <a:t>2017.04 </a:t>
            </a:r>
            <a:r>
              <a:rPr lang="mr-IN" altLang="zh-CN" sz="900" dirty="0" smtClean="0">
                <a:latin typeface="微软雅黑" panose="020B0503020204020204" pitchFamily="34" charset="-122"/>
                <a:ea typeface="微软雅黑" panose="020B0503020204020204" pitchFamily="34" charset="-122"/>
              </a:rPr>
              <a:t>–</a:t>
            </a:r>
            <a:r>
              <a:rPr lang="en-US" altLang="zh-CN" sz="900" dirty="0" smtClean="0">
                <a:latin typeface="微软雅黑" panose="020B0503020204020204" pitchFamily="34" charset="-122"/>
                <a:ea typeface="微软雅黑" panose="020B0503020204020204" pitchFamily="34" charset="-122"/>
              </a:rPr>
              <a:t> </a:t>
            </a:r>
            <a:r>
              <a:rPr lang="zh-CN" altLang="en-US" sz="900" dirty="0" smtClean="0">
                <a:latin typeface="微软雅黑" panose="020B0503020204020204" pitchFamily="34" charset="-122"/>
                <a:ea typeface="微软雅黑" panose="020B0503020204020204" pitchFamily="34" charset="-122"/>
              </a:rPr>
              <a:t>至今</a:t>
            </a:r>
            <a:endParaRPr lang="en-US" altLang="zh-CN" sz="900" dirty="0">
              <a:latin typeface="微软雅黑" panose="020B0503020204020204" pitchFamily="34" charset="-122"/>
              <a:ea typeface="微软雅黑" panose="020B0503020204020204" pitchFamily="34" charset="-122"/>
            </a:endParaRPr>
          </a:p>
        </p:txBody>
      </p:sp>
      <p:sp>
        <p:nvSpPr>
          <p:cNvPr id="78" name="矩形 77"/>
          <p:cNvSpPr/>
          <p:nvPr/>
        </p:nvSpPr>
        <p:spPr>
          <a:xfrm>
            <a:off x="383995" y="5818874"/>
            <a:ext cx="1925078" cy="334707"/>
          </a:xfrm>
          <a:prstGeom prst="rect">
            <a:avLst/>
          </a:prstGeom>
        </p:spPr>
        <p:txBody>
          <a:bodyPr wrap="square">
            <a:spAutoFit/>
          </a:bodyPr>
          <a:lstStyle/>
          <a:p>
            <a:pPr lvl="0">
              <a:lnSpc>
                <a:spcPct val="150000"/>
              </a:lnSpc>
            </a:pPr>
            <a:r>
              <a:rPr lang="zh-CN" altLang="en-US" sz="1050" b="1" dirty="0" smtClean="0">
                <a:latin typeface="微软雅黑" panose="020B0503020204020204" pitchFamily="34" charset="-122"/>
                <a:ea typeface="微软雅黑" panose="020B0503020204020204" pitchFamily="34" charset="-122"/>
              </a:rPr>
              <a:t>算法选择系统</a:t>
            </a:r>
            <a:endParaRPr lang="en-US" altLang="zh-CN" sz="1050" b="1" dirty="0">
              <a:latin typeface="微软雅黑" panose="020B0503020204020204" pitchFamily="34" charset="-122"/>
              <a:ea typeface="微软雅黑" panose="020B0503020204020204" pitchFamily="34" charset="-122"/>
            </a:endParaRPr>
          </a:p>
        </p:txBody>
      </p:sp>
      <p:sp>
        <p:nvSpPr>
          <p:cNvPr id="79" name="矩形 78"/>
          <p:cNvSpPr/>
          <p:nvPr/>
        </p:nvSpPr>
        <p:spPr>
          <a:xfrm>
            <a:off x="520153" y="6166064"/>
            <a:ext cx="672473" cy="203200"/>
          </a:xfrm>
          <a:prstGeom prst="rect">
            <a:avLst/>
          </a:prstGeom>
          <a:solidFill>
            <a:srgbClr val="6679D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zh-CN" altLang="en-US" sz="900" dirty="0" smtClean="0">
                <a:solidFill>
                  <a:prstClr val="white"/>
                </a:solidFill>
                <a:latin typeface="微软雅黑" panose="020B0503020204020204" pitchFamily="34" charset="-122"/>
                <a:ea typeface="微软雅黑" panose="020B0503020204020204" pitchFamily="34" charset="-122"/>
              </a:rPr>
              <a:t>分类算法</a:t>
            </a:r>
            <a:endParaRPr lang="zh-CN" altLang="en-US" dirty="0">
              <a:solidFill>
                <a:prstClr val="black"/>
              </a:solidFill>
            </a:endParaRPr>
          </a:p>
        </p:txBody>
      </p:sp>
      <p:sp>
        <p:nvSpPr>
          <p:cNvPr id="80" name="矩形 79"/>
          <p:cNvSpPr/>
          <p:nvPr/>
        </p:nvSpPr>
        <p:spPr>
          <a:xfrm>
            <a:off x="398586" y="6304253"/>
            <a:ext cx="2870062" cy="1438855"/>
          </a:xfrm>
          <a:prstGeom prst="rect">
            <a:avLst/>
          </a:prstGeom>
        </p:spPr>
        <p:txBody>
          <a:bodyPr wrap="square">
            <a:spAutoFit/>
          </a:bodyPr>
          <a:lstStyle/>
          <a:p>
            <a:pPr marL="171450" lvl="0" indent="-171450">
              <a:lnSpc>
                <a:spcPts val="1500"/>
              </a:lnSpc>
              <a:buFont typeface="Wingdings" panose="05000000000000000000" pitchFamily="2" charset="2"/>
              <a:buChar char="ü"/>
            </a:pPr>
            <a:r>
              <a:rPr lang="zh-CN" altLang="en-US" sz="900" dirty="0" smtClean="0">
                <a:latin typeface="微软雅黑" panose="020B0503020204020204" pitchFamily="34" charset="-122"/>
                <a:ea typeface="微软雅黑" panose="020B0503020204020204" pitchFamily="34" charset="-122"/>
              </a:rPr>
              <a:t>将决策树、贝叶斯算法作为</a:t>
            </a:r>
            <a:r>
              <a:rPr lang="en-US" altLang="zh-CN" sz="900" dirty="0" smtClean="0">
                <a:latin typeface="微软雅黑" panose="020B0503020204020204" pitchFamily="34" charset="-122"/>
                <a:ea typeface="微软雅黑" panose="020B0503020204020204" pitchFamily="34" charset="-122"/>
              </a:rPr>
              <a:t>solver</a:t>
            </a:r>
          </a:p>
          <a:p>
            <a:pPr marL="171450" lvl="0" indent="-171450">
              <a:lnSpc>
                <a:spcPts val="1500"/>
              </a:lnSpc>
              <a:buFont typeface="Wingdings" panose="05000000000000000000" pitchFamily="2" charset="2"/>
              <a:buChar char="ü"/>
            </a:pPr>
            <a:r>
              <a:rPr lang="zh-CN" altLang="en-US" sz="900" dirty="0">
                <a:latin typeface="微软雅黑" panose="020B0503020204020204" pitchFamily="34" charset="-122"/>
                <a:ea typeface="微软雅黑" panose="020B0503020204020204" pitchFamily="34" charset="-122"/>
              </a:rPr>
              <a:t>基</a:t>
            </a:r>
            <a:r>
              <a:rPr lang="zh-CN" altLang="en-US" sz="900" dirty="0" smtClean="0">
                <a:latin typeface="微软雅黑" panose="020B0503020204020204" pitchFamily="34" charset="-122"/>
                <a:ea typeface="微软雅黑" panose="020B0503020204020204" pitchFamily="34" charset="-122"/>
              </a:rPr>
              <a:t>于</a:t>
            </a:r>
            <a:r>
              <a:rPr lang="en-US" altLang="zh-CN" sz="900" dirty="0" err="1" smtClean="0">
                <a:latin typeface="微软雅黑" panose="020B0503020204020204" pitchFamily="34" charset="-122"/>
                <a:ea typeface="微软雅黑" panose="020B0503020204020204" pitchFamily="34" charset="-122"/>
              </a:rPr>
              <a:t>ParamILS</a:t>
            </a:r>
            <a:r>
              <a:rPr lang="zh-CN" altLang="en-US" sz="900" dirty="0" smtClean="0">
                <a:latin typeface="微软雅黑" panose="020B0503020204020204" pitchFamily="34" charset="-122"/>
                <a:ea typeface="微软雅黑" panose="020B0503020204020204" pitchFamily="34" charset="-122"/>
              </a:rPr>
              <a:t>框架进行算法自动化配置，通过每个算法在参数空间运行数据集实例</a:t>
            </a:r>
            <a:endParaRPr lang="en-US" altLang="zh-CN" sz="900" dirty="0" smtClean="0">
              <a:latin typeface="微软雅黑" panose="020B0503020204020204" pitchFamily="34" charset="-122"/>
              <a:ea typeface="微软雅黑" panose="020B0503020204020204" pitchFamily="34" charset="-122"/>
            </a:endParaRPr>
          </a:p>
          <a:p>
            <a:pPr marL="171450" lvl="0" indent="-171450">
              <a:lnSpc>
                <a:spcPts val="1500"/>
              </a:lnSpc>
              <a:buFont typeface="Wingdings" panose="05000000000000000000" pitchFamily="2" charset="2"/>
              <a:buChar char="ü"/>
            </a:pPr>
            <a:r>
              <a:rPr lang="zh-CN" altLang="en-US" sz="900" dirty="0" smtClean="0">
                <a:latin typeface="微软雅黑" panose="020B0503020204020204" pitchFamily="34" charset="-122"/>
                <a:ea typeface="微软雅黑" panose="020B0503020204020204" pitchFamily="34" charset="-122"/>
              </a:rPr>
              <a:t>采用</a:t>
            </a:r>
            <a:r>
              <a:rPr lang="en-US" altLang="zh-CN" sz="900" dirty="0" smtClean="0">
                <a:latin typeface="微软雅黑" panose="020B0503020204020204" pitchFamily="34" charset="-122"/>
                <a:ea typeface="微软雅黑" panose="020B0503020204020204" pitchFamily="34" charset="-122"/>
              </a:rPr>
              <a:t>PAR Score</a:t>
            </a:r>
            <a:r>
              <a:rPr lang="zh-CN" altLang="en-US" sz="900" dirty="0" smtClean="0">
                <a:latin typeface="微软雅黑" panose="020B0503020204020204" pitchFamily="34" charset="-122"/>
                <a:ea typeface="微软雅黑" panose="020B0503020204020204" pitchFamily="34" charset="-122"/>
              </a:rPr>
              <a:t>指标作为算法选择的标准，通过设置运行时限，则运行超时的时间乘以一个惩罚因子作为算法的惩罚平均运行时间分数，选择数值最小的算法</a:t>
            </a:r>
            <a:endParaRPr lang="en-US" altLang="zh-CN" sz="900" dirty="0" smtClean="0">
              <a:latin typeface="微软雅黑" panose="020B0503020204020204" pitchFamily="34" charset="-122"/>
              <a:ea typeface="微软雅黑" panose="020B0503020204020204" pitchFamily="34" charset="-122"/>
            </a:endParaRPr>
          </a:p>
        </p:txBody>
      </p:sp>
      <p:sp>
        <p:nvSpPr>
          <p:cNvPr id="85" name="矩形 84"/>
          <p:cNvSpPr/>
          <p:nvPr/>
        </p:nvSpPr>
        <p:spPr>
          <a:xfrm>
            <a:off x="2116696" y="6162759"/>
            <a:ext cx="742024" cy="203200"/>
          </a:xfrm>
          <a:prstGeom prst="rect">
            <a:avLst/>
          </a:prstGeom>
          <a:solidFill>
            <a:srgbClr val="6679D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zh-CN" altLang="en-US" sz="900" dirty="0" smtClean="0">
                <a:solidFill>
                  <a:prstClr val="white"/>
                </a:solidFill>
                <a:latin typeface="微软雅黑" panose="020B0503020204020204" pitchFamily="34" charset="-122"/>
                <a:ea typeface="微软雅黑" panose="020B0503020204020204" pitchFamily="34" charset="-122"/>
              </a:rPr>
              <a:t> 性能指标 </a:t>
            </a:r>
            <a:endParaRPr lang="zh-CN" altLang="en-US" dirty="0">
              <a:solidFill>
                <a:prstClr val="black"/>
              </a:solidFill>
            </a:endParaRPr>
          </a:p>
        </p:txBody>
      </p:sp>
      <p:sp>
        <p:nvSpPr>
          <p:cNvPr id="86" name="矩形 85"/>
          <p:cNvSpPr/>
          <p:nvPr/>
        </p:nvSpPr>
        <p:spPr>
          <a:xfrm>
            <a:off x="1272136" y="6166064"/>
            <a:ext cx="759414" cy="203200"/>
          </a:xfrm>
          <a:prstGeom prst="rect">
            <a:avLst/>
          </a:prstGeom>
          <a:solidFill>
            <a:srgbClr val="6679D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zh-CN" altLang="en-US" sz="900" dirty="0" smtClean="0">
                <a:solidFill>
                  <a:prstClr val="white"/>
                </a:solidFill>
                <a:latin typeface="微软雅黑" panose="020B0503020204020204" pitchFamily="34" charset="-122"/>
                <a:ea typeface="微软雅黑" panose="020B0503020204020204" pitchFamily="34" charset="-122"/>
              </a:rPr>
              <a:t>算法配置</a:t>
            </a:r>
            <a:endParaRPr lang="zh-CN" altLang="en-US" dirty="0">
              <a:solidFill>
                <a:prstClr val="black"/>
              </a:solidFill>
            </a:endParaRPr>
          </a:p>
        </p:txBody>
      </p:sp>
      <p:grpSp>
        <p:nvGrpSpPr>
          <p:cNvPr id="7" name="组合 6"/>
          <p:cNvGrpSpPr/>
          <p:nvPr/>
        </p:nvGrpSpPr>
        <p:grpSpPr>
          <a:xfrm>
            <a:off x="387971" y="7767858"/>
            <a:ext cx="2872460" cy="1331200"/>
            <a:chOff x="418451" y="7819857"/>
            <a:chExt cx="2872460" cy="1331200"/>
          </a:xfrm>
        </p:grpSpPr>
        <p:sp>
          <p:nvSpPr>
            <p:cNvPr id="87" name="矩形 86"/>
            <p:cNvSpPr/>
            <p:nvPr/>
          </p:nvSpPr>
          <p:spPr>
            <a:xfrm>
              <a:off x="418451" y="7819857"/>
              <a:ext cx="1164101" cy="271869"/>
            </a:xfrm>
            <a:prstGeom prst="rect">
              <a:avLst/>
            </a:prstGeom>
          </p:spPr>
          <p:txBody>
            <a:bodyPr wrap="none">
              <a:spAutoFit/>
            </a:bodyPr>
            <a:lstStyle/>
            <a:p>
              <a:pPr lvl="0">
                <a:lnSpc>
                  <a:spcPts val="1400"/>
                </a:lnSpc>
              </a:pPr>
              <a:r>
                <a:rPr lang="en-US" altLang="zh-CN" sz="900" dirty="0" smtClean="0">
                  <a:latin typeface="微软雅黑" panose="020B0503020204020204" pitchFamily="34" charset="-122"/>
                  <a:ea typeface="微软雅黑" panose="020B0503020204020204" pitchFamily="34" charset="-122"/>
                </a:rPr>
                <a:t>2016.05 </a:t>
              </a:r>
              <a:r>
                <a:rPr lang="en-US" altLang="zh-CN" sz="900" dirty="0">
                  <a:latin typeface="微软雅黑" panose="020B0503020204020204" pitchFamily="34" charset="-122"/>
                  <a:ea typeface="微软雅黑" panose="020B0503020204020204" pitchFamily="34" charset="-122"/>
                </a:rPr>
                <a:t>- </a:t>
              </a:r>
              <a:r>
                <a:rPr lang="en-US" altLang="zh-CN" sz="900" dirty="0" smtClean="0">
                  <a:latin typeface="微软雅黑" panose="020B0503020204020204" pitchFamily="34" charset="-122"/>
                  <a:ea typeface="微软雅黑" panose="020B0503020204020204" pitchFamily="34" charset="-122"/>
                </a:rPr>
                <a:t>2016.11</a:t>
              </a:r>
              <a:endParaRPr lang="en-US" altLang="zh-CN" sz="900" dirty="0">
                <a:latin typeface="微软雅黑" panose="020B0503020204020204" pitchFamily="34" charset="-122"/>
                <a:ea typeface="微软雅黑" panose="020B0503020204020204" pitchFamily="34" charset="-122"/>
              </a:endParaRPr>
            </a:p>
          </p:txBody>
        </p:sp>
        <p:sp>
          <p:nvSpPr>
            <p:cNvPr id="88" name="矩形 87"/>
            <p:cNvSpPr/>
            <p:nvPr/>
          </p:nvSpPr>
          <p:spPr>
            <a:xfrm>
              <a:off x="418451" y="8000165"/>
              <a:ext cx="2473754" cy="334707"/>
            </a:xfrm>
            <a:prstGeom prst="rect">
              <a:avLst/>
            </a:prstGeom>
          </p:spPr>
          <p:txBody>
            <a:bodyPr wrap="none">
              <a:spAutoFit/>
            </a:bodyPr>
            <a:lstStyle/>
            <a:p>
              <a:pPr lvl="0">
                <a:lnSpc>
                  <a:spcPct val="150000"/>
                </a:lnSpc>
              </a:pPr>
              <a:r>
                <a:rPr lang="zh-CN" altLang="en-US" sz="1050" b="1" dirty="0" smtClean="0">
                  <a:latin typeface="微软雅黑" panose="020B0503020204020204" pitchFamily="34" charset="-122"/>
                  <a:ea typeface="微软雅黑" panose="020B0503020204020204" pitchFamily="34" charset="-122"/>
                </a:rPr>
                <a:t>可</a:t>
              </a:r>
              <a:r>
                <a:rPr lang="zh-CN" altLang="en-US" sz="1050" b="1" dirty="0">
                  <a:latin typeface="微软雅黑" panose="020B0503020204020204" pitchFamily="34" charset="-122"/>
                  <a:ea typeface="微软雅黑" panose="020B0503020204020204" pitchFamily="34" charset="-122"/>
                </a:rPr>
                <a:t>重定向多用途反编译框架及关键技术</a:t>
              </a:r>
              <a:endParaRPr lang="en-US" altLang="zh-CN" sz="1050" b="1" dirty="0">
                <a:latin typeface="微软雅黑" panose="020B0503020204020204" pitchFamily="34" charset="-122"/>
                <a:ea typeface="微软雅黑" panose="020B0503020204020204" pitchFamily="34" charset="-122"/>
              </a:endParaRPr>
            </a:p>
          </p:txBody>
        </p:sp>
        <p:sp>
          <p:nvSpPr>
            <p:cNvPr id="89" name="矩形 88"/>
            <p:cNvSpPr/>
            <p:nvPr/>
          </p:nvSpPr>
          <p:spPr>
            <a:xfrm>
              <a:off x="550633" y="8347355"/>
              <a:ext cx="535801" cy="203200"/>
            </a:xfrm>
            <a:prstGeom prst="rect">
              <a:avLst/>
            </a:prstGeom>
            <a:solidFill>
              <a:srgbClr val="6679D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zh-CN" altLang="en-US" sz="900" dirty="0" smtClean="0">
                  <a:solidFill>
                    <a:prstClr val="white"/>
                  </a:solidFill>
                  <a:latin typeface="微软雅黑" panose="020B0503020204020204" pitchFamily="34" charset="-122"/>
                  <a:ea typeface="微软雅黑" panose="020B0503020204020204" pitchFamily="34" charset="-122"/>
                </a:rPr>
                <a:t>反汇编</a:t>
              </a:r>
              <a:endParaRPr lang="zh-CN" altLang="en-US" dirty="0">
                <a:solidFill>
                  <a:prstClr val="black"/>
                </a:solidFill>
              </a:endParaRPr>
            </a:p>
          </p:txBody>
        </p:sp>
        <p:sp>
          <p:nvSpPr>
            <p:cNvPr id="90" name="矩形 89"/>
            <p:cNvSpPr/>
            <p:nvPr/>
          </p:nvSpPr>
          <p:spPr>
            <a:xfrm>
              <a:off x="424825" y="8481643"/>
              <a:ext cx="2866086" cy="669414"/>
            </a:xfrm>
            <a:prstGeom prst="rect">
              <a:avLst/>
            </a:prstGeom>
          </p:spPr>
          <p:txBody>
            <a:bodyPr wrap="square">
              <a:spAutoFit/>
            </a:bodyPr>
            <a:lstStyle/>
            <a:p>
              <a:pPr marL="171450" lvl="0" indent="-171450">
                <a:lnSpc>
                  <a:spcPts val="1500"/>
                </a:lnSpc>
                <a:buFont typeface="Wingdings" panose="05000000000000000000" pitchFamily="2" charset="2"/>
                <a:buChar char="ü"/>
              </a:pPr>
              <a:r>
                <a:rPr lang="zh-CN" altLang="en-US" sz="900" dirty="0">
                  <a:latin typeface="微软雅黑" panose="020B0503020204020204" pitchFamily="34" charset="-122"/>
                  <a:ea typeface="微软雅黑" panose="020B0503020204020204" pitchFamily="34" charset="-122"/>
                </a:rPr>
                <a:t>反汇</a:t>
              </a:r>
              <a:r>
                <a:rPr lang="zh-CN" altLang="en-US" sz="900" dirty="0" smtClean="0">
                  <a:latin typeface="微软雅黑" panose="020B0503020204020204" pitchFamily="34" charset="-122"/>
                  <a:ea typeface="微软雅黑" panose="020B0503020204020204" pitchFamily="34" charset="-122"/>
                </a:rPr>
                <a:t>编语言程序中，识别</a:t>
              </a:r>
              <a:r>
                <a:rPr lang="en-US" altLang="zh-CN" sz="900" dirty="0" smtClean="0">
                  <a:latin typeface="微软雅黑" panose="020B0503020204020204" pitchFamily="34" charset="-122"/>
                  <a:ea typeface="微软雅黑" panose="020B0503020204020204" pitchFamily="34" charset="-122"/>
                </a:rPr>
                <a:t>switch</a:t>
              </a:r>
              <a:r>
                <a:rPr lang="zh-CN" altLang="en-US" sz="900" dirty="0" smtClean="0">
                  <a:latin typeface="微软雅黑" panose="020B0503020204020204" pitchFamily="34" charset="-122"/>
                  <a:ea typeface="微软雅黑" panose="020B0503020204020204" pitchFamily="34" charset="-122"/>
                </a:rPr>
                <a:t>语句结构</a:t>
              </a:r>
              <a:endParaRPr lang="en-US" altLang="zh-CN" sz="900" dirty="0" smtClean="0">
                <a:latin typeface="微软雅黑" panose="020B0503020204020204" pitchFamily="34" charset="-122"/>
                <a:ea typeface="微软雅黑" panose="020B0503020204020204" pitchFamily="34" charset="-122"/>
              </a:endParaRPr>
            </a:p>
            <a:p>
              <a:pPr marL="171450" lvl="0" indent="-171450">
                <a:lnSpc>
                  <a:spcPts val="1500"/>
                </a:lnSpc>
                <a:buFont typeface="Wingdings" panose="05000000000000000000" pitchFamily="2" charset="2"/>
                <a:buChar char="ü"/>
              </a:pPr>
              <a:r>
                <a:rPr lang="zh-CN" altLang="en-US" sz="900" dirty="0">
                  <a:latin typeface="微软雅黑" panose="020B0503020204020204" pitchFamily="34" charset="-122"/>
                  <a:ea typeface="微软雅黑" panose="020B0503020204020204" pitchFamily="34" charset="-122"/>
                </a:rPr>
                <a:t>基</a:t>
              </a:r>
              <a:r>
                <a:rPr lang="zh-CN" altLang="en-US" sz="900" dirty="0" smtClean="0">
                  <a:latin typeface="微软雅黑" panose="020B0503020204020204" pitchFamily="34" charset="-122"/>
                  <a:ea typeface="微软雅黑" panose="020B0503020204020204" pitchFamily="34" charset="-122"/>
                </a:rPr>
                <a:t>于间接跳转表结构的</a:t>
              </a:r>
              <a:r>
                <a:rPr lang="en-US" altLang="zh-CN" sz="900" dirty="0" smtClean="0">
                  <a:latin typeface="微软雅黑" panose="020B0503020204020204" pitchFamily="34" charset="-122"/>
                  <a:ea typeface="微软雅黑" panose="020B0503020204020204" pitchFamily="34" charset="-122"/>
                </a:rPr>
                <a:t>switch</a:t>
              </a:r>
              <a:r>
                <a:rPr lang="zh-CN" altLang="en-US" sz="900" dirty="0" smtClean="0">
                  <a:latin typeface="微软雅黑" panose="020B0503020204020204" pitchFamily="34" charset="-122"/>
                  <a:ea typeface="微软雅黑" panose="020B0503020204020204" pitchFamily="34" charset="-122"/>
                </a:rPr>
                <a:t>语句识别方法</a:t>
              </a:r>
              <a:endParaRPr lang="en-US" altLang="zh-CN" sz="900" dirty="0" smtClean="0">
                <a:latin typeface="微软雅黑" panose="020B0503020204020204" pitchFamily="34" charset="-122"/>
                <a:ea typeface="微软雅黑" panose="020B0503020204020204" pitchFamily="34" charset="-122"/>
              </a:endParaRPr>
            </a:p>
            <a:p>
              <a:pPr marL="171450" lvl="0" indent="-171450">
                <a:lnSpc>
                  <a:spcPts val="1500"/>
                </a:lnSpc>
                <a:buFont typeface="Wingdings" panose="05000000000000000000" pitchFamily="2" charset="2"/>
                <a:buChar char="ü"/>
              </a:pPr>
              <a:r>
                <a:rPr lang="zh-CN" altLang="en-US" sz="900" dirty="0">
                  <a:latin typeface="微软雅黑" panose="020B0503020204020204" pitchFamily="34" charset="-122"/>
                  <a:ea typeface="微软雅黑" panose="020B0503020204020204" pitchFamily="34" charset="-122"/>
                </a:rPr>
                <a:t>消</a:t>
              </a:r>
              <a:r>
                <a:rPr lang="zh-CN" altLang="en-US" sz="900" dirty="0" smtClean="0">
                  <a:latin typeface="微软雅黑" panose="020B0503020204020204" pitchFamily="34" charset="-122"/>
                  <a:ea typeface="微软雅黑" panose="020B0503020204020204" pitchFamily="34" charset="-122"/>
                </a:rPr>
                <a:t>除</a:t>
              </a:r>
              <a:r>
                <a:rPr lang="en-US" altLang="zh-CN" sz="900" dirty="0" smtClean="0">
                  <a:latin typeface="微软雅黑" panose="020B0503020204020204" pitchFamily="34" charset="-122"/>
                  <a:ea typeface="微软雅黑" panose="020B0503020204020204" pitchFamily="34" charset="-122"/>
                </a:rPr>
                <a:t>case</a:t>
              </a:r>
              <a:r>
                <a:rPr lang="zh-CN" altLang="en-US" sz="900" dirty="0" smtClean="0">
                  <a:latin typeface="微软雅黑" panose="020B0503020204020204" pitchFamily="34" charset="-122"/>
                  <a:ea typeface="微软雅黑" panose="020B0503020204020204" pitchFamily="34" charset="-122"/>
                </a:rPr>
                <a:t>代码块引入的</a:t>
              </a:r>
              <a:r>
                <a:rPr lang="en-US" altLang="zh-CN" sz="900" dirty="0" smtClean="0">
                  <a:latin typeface="微软雅黑" panose="020B0503020204020204" pitchFamily="34" charset="-122"/>
                  <a:ea typeface="微软雅黑" panose="020B0503020204020204" pitchFamily="34" charset="-122"/>
                </a:rPr>
                <a:t>goto</a:t>
              </a:r>
              <a:r>
                <a:rPr lang="zh-CN" altLang="en-US" sz="900" dirty="0" smtClean="0">
                  <a:latin typeface="微软雅黑" panose="020B0503020204020204" pitchFamily="34" charset="-122"/>
                  <a:ea typeface="微软雅黑" panose="020B0503020204020204" pitchFamily="34" charset="-122"/>
                </a:rPr>
                <a:t>语句</a:t>
              </a:r>
              <a:endParaRPr lang="en-US" altLang="zh-CN" sz="900" dirty="0" smtClean="0">
                <a:latin typeface="微软雅黑" panose="020B0503020204020204" pitchFamily="34" charset="-122"/>
                <a:ea typeface="微软雅黑" panose="020B0503020204020204" pitchFamily="34" charset="-122"/>
              </a:endParaRPr>
            </a:p>
          </p:txBody>
        </p:sp>
        <p:grpSp>
          <p:nvGrpSpPr>
            <p:cNvPr id="91" name="组合 90"/>
            <p:cNvGrpSpPr/>
            <p:nvPr/>
          </p:nvGrpSpPr>
          <p:grpSpPr>
            <a:xfrm>
              <a:off x="1448670" y="7853394"/>
              <a:ext cx="677320" cy="215444"/>
              <a:chOff x="1404917" y="3745442"/>
              <a:chExt cx="677320" cy="215444"/>
            </a:xfrm>
          </p:grpSpPr>
          <p:sp>
            <p:nvSpPr>
              <p:cNvPr id="92" name="圆角矩形 91"/>
              <p:cNvSpPr/>
              <p:nvPr/>
            </p:nvSpPr>
            <p:spPr>
              <a:xfrm>
                <a:off x="1441050" y="3784954"/>
                <a:ext cx="641187" cy="140176"/>
              </a:xfrm>
              <a:prstGeom prst="roundRect">
                <a:avLst>
                  <a:gd name="adj" fmla="val 50000"/>
                </a:avLst>
              </a:prstGeom>
              <a:solidFill>
                <a:srgbClr val="E9EC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dirty="0" smtClean="0">
                    <a:solidFill>
                      <a:srgbClr val="6679DF"/>
                    </a:solidFill>
                    <a:latin typeface="微软雅黑" panose="020B0503020204020204" pitchFamily="34" charset="-122"/>
                    <a:ea typeface="微软雅黑" panose="020B0503020204020204" pitchFamily="34" charset="-122"/>
                  </a:rPr>
                  <a:t>团队项目</a:t>
                </a:r>
                <a:endParaRPr lang="zh-CN" altLang="en-US" sz="800" dirty="0">
                  <a:solidFill>
                    <a:srgbClr val="6679DF"/>
                  </a:solidFill>
                  <a:latin typeface="微软雅黑" panose="020B0503020204020204" pitchFamily="34" charset="-122"/>
                  <a:ea typeface="微软雅黑" panose="020B0503020204020204" pitchFamily="34" charset="-122"/>
                </a:endParaRPr>
              </a:p>
            </p:txBody>
          </p:sp>
          <p:sp>
            <p:nvSpPr>
              <p:cNvPr id="93" name="文本框 92"/>
              <p:cNvSpPr txBox="1"/>
              <p:nvPr/>
            </p:nvSpPr>
            <p:spPr>
              <a:xfrm>
                <a:off x="1404917" y="3745442"/>
                <a:ext cx="184731" cy="215444"/>
              </a:xfrm>
              <a:prstGeom prst="rect">
                <a:avLst/>
              </a:prstGeom>
              <a:noFill/>
            </p:spPr>
            <p:txBody>
              <a:bodyPr wrap="none" rtlCol="0">
                <a:spAutoFit/>
              </a:bodyPr>
              <a:lstStyle/>
              <a:p>
                <a:endParaRPr lang="zh-CN" altLang="en-US" sz="800" dirty="0">
                  <a:solidFill>
                    <a:srgbClr val="6679DF"/>
                  </a:solidFill>
                  <a:latin typeface="微软雅黑" panose="020B0503020204020204" pitchFamily="34" charset="-122"/>
                  <a:ea typeface="微软雅黑" panose="020B0503020204020204" pitchFamily="34" charset="-122"/>
                </a:endParaRPr>
              </a:p>
            </p:txBody>
          </p:sp>
        </p:grpSp>
        <p:sp>
          <p:nvSpPr>
            <p:cNvPr id="96" name="矩形 95"/>
            <p:cNvSpPr/>
            <p:nvPr/>
          </p:nvSpPr>
          <p:spPr>
            <a:xfrm>
              <a:off x="1127011" y="8347355"/>
              <a:ext cx="1017157" cy="203200"/>
            </a:xfrm>
            <a:prstGeom prst="rect">
              <a:avLst/>
            </a:prstGeom>
            <a:solidFill>
              <a:srgbClr val="6679D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900" dirty="0" smtClean="0">
                  <a:solidFill>
                    <a:prstClr val="white"/>
                  </a:solidFill>
                  <a:latin typeface="微软雅黑" panose="020B0503020204020204" pitchFamily="34" charset="-122"/>
                  <a:ea typeface="微软雅黑" panose="020B0503020204020204" pitchFamily="34" charset="-122"/>
                </a:rPr>
                <a:t>Switch</a:t>
              </a:r>
              <a:r>
                <a:rPr lang="zh-CN" altLang="en-US" sz="900" dirty="0" smtClean="0">
                  <a:solidFill>
                    <a:prstClr val="white"/>
                  </a:solidFill>
                  <a:latin typeface="微软雅黑" panose="020B0503020204020204" pitchFamily="34" charset="-122"/>
                  <a:ea typeface="微软雅黑" panose="020B0503020204020204" pitchFamily="34" charset="-122"/>
                </a:rPr>
                <a:t>结构识别</a:t>
              </a:r>
              <a:endParaRPr lang="zh-CN" altLang="en-US" dirty="0">
                <a:solidFill>
                  <a:prstClr val="black"/>
                </a:solidFill>
              </a:endParaRPr>
            </a:p>
          </p:txBody>
        </p:sp>
      </p:grpSp>
      <p:sp>
        <p:nvSpPr>
          <p:cNvPr id="72" name="圆角矩形 71"/>
          <p:cNvSpPr/>
          <p:nvPr/>
        </p:nvSpPr>
        <p:spPr>
          <a:xfrm>
            <a:off x="1449561" y="5730081"/>
            <a:ext cx="641187" cy="140176"/>
          </a:xfrm>
          <a:prstGeom prst="roundRect">
            <a:avLst>
              <a:gd name="adj" fmla="val 50000"/>
            </a:avLst>
          </a:prstGeom>
          <a:solidFill>
            <a:srgbClr val="E9EC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dirty="0" smtClean="0">
                <a:solidFill>
                  <a:srgbClr val="6679DF"/>
                </a:solidFill>
                <a:latin typeface="微软雅黑" panose="020B0503020204020204" pitchFamily="34" charset="-122"/>
                <a:ea typeface="微软雅黑" panose="020B0503020204020204" pitchFamily="34" charset="-122"/>
              </a:rPr>
              <a:t>团队项目</a:t>
            </a:r>
            <a:endParaRPr lang="zh-CN" altLang="en-US" sz="800" dirty="0">
              <a:solidFill>
                <a:srgbClr val="6679DF"/>
              </a:solidFill>
              <a:latin typeface="微软雅黑" panose="020B0503020204020204" pitchFamily="34" charset="-122"/>
              <a:ea typeface="微软雅黑" panose="020B0503020204020204" pitchFamily="34" charset="-122"/>
            </a:endParaRPr>
          </a:p>
        </p:txBody>
      </p:sp>
      <p:sp>
        <p:nvSpPr>
          <p:cNvPr id="73" name="圆角矩形 72"/>
          <p:cNvSpPr/>
          <p:nvPr/>
        </p:nvSpPr>
        <p:spPr>
          <a:xfrm>
            <a:off x="1454324" y="3627749"/>
            <a:ext cx="641187" cy="140176"/>
          </a:xfrm>
          <a:prstGeom prst="roundRect">
            <a:avLst>
              <a:gd name="adj" fmla="val 50000"/>
            </a:avLst>
          </a:prstGeom>
          <a:solidFill>
            <a:srgbClr val="E9EC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dirty="0">
                <a:solidFill>
                  <a:srgbClr val="6679DF"/>
                </a:solidFill>
                <a:latin typeface="微软雅黑" panose="020B0503020204020204" pitchFamily="34" charset="-122"/>
                <a:ea typeface="微软雅黑" panose="020B0503020204020204" pitchFamily="34" charset="-122"/>
              </a:rPr>
              <a:t>团</a:t>
            </a:r>
            <a:r>
              <a:rPr lang="zh-CN" altLang="en-US" sz="800" dirty="0" smtClean="0">
                <a:solidFill>
                  <a:srgbClr val="6679DF"/>
                </a:solidFill>
                <a:latin typeface="微软雅黑" panose="020B0503020204020204" pitchFamily="34" charset="-122"/>
                <a:ea typeface="微软雅黑" panose="020B0503020204020204" pitchFamily="34" charset="-122"/>
              </a:rPr>
              <a:t>队项目</a:t>
            </a:r>
            <a:endParaRPr lang="zh-CN" altLang="en-US" sz="800" dirty="0">
              <a:solidFill>
                <a:srgbClr val="6679DF"/>
              </a:solidFill>
              <a:latin typeface="微软雅黑" panose="020B0503020204020204" pitchFamily="34" charset="-122"/>
              <a:ea typeface="微软雅黑" panose="020B0503020204020204" pitchFamily="34" charset="-122"/>
            </a:endParaRPr>
          </a:p>
        </p:txBody>
      </p:sp>
      <p:sp>
        <p:nvSpPr>
          <p:cNvPr id="53" name="矩形 52"/>
          <p:cNvSpPr/>
          <p:nvPr/>
        </p:nvSpPr>
        <p:spPr>
          <a:xfrm>
            <a:off x="2168282" y="8298775"/>
            <a:ext cx="949573" cy="203200"/>
          </a:xfrm>
          <a:prstGeom prst="rect">
            <a:avLst/>
          </a:prstGeom>
          <a:solidFill>
            <a:srgbClr val="6679D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900" dirty="0" smtClean="0">
                <a:solidFill>
                  <a:prstClr val="white"/>
                </a:solidFill>
                <a:latin typeface="微软雅黑" panose="020B0503020204020204" pitchFamily="34" charset="-122"/>
                <a:ea typeface="微软雅黑" panose="020B0503020204020204" pitchFamily="34" charset="-122"/>
              </a:rPr>
              <a:t>Goto</a:t>
            </a:r>
            <a:r>
              <a:rPr lang="zh-CN" altLang="en-US" sz="900" dirty="0" smtClean="0">
                <a:solidFill>
                  <a:prstClr val="white"/>
                </a:solidFill>
                <a:latin typeface="微软雅黑" panose="020B0503020204020204" pitchFamily="34" charset="-122"/>
                <a:ea typeface="微软雅黑" panose="020B0503020204020204" pitchFamily="34" charset="-122"/>
              </a:rPr>
              <a:t>语句消除</a:t>
            </a:r>
            <a:endParaRPr lang="zh-CN" altLang="en-US" dirty="0">
              <a:solidFill>
                <a:prstClr val="black"/>
              </a:solidFill>
            </a:endParaRPr>
          </a:p>
        </p:txBody>
      </p:sp>
    </p:spTree>
    <p:extLst>
      <p:ext uri="{BB962C8B-B14F-4D97-AF65-F5344CB8AC3E}">
        <p14:creationId xmlns:p14="http://schemas.microsoft.com/office/powerpoint/2010/main" val="211381099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自定义 16">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00000"/>
      </a:hlink>
      <a:folHlink>
        <a:srgbClr val="000000"/>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4094</TotalTime>
  <Words>755</Words>
  <Application>Microsoft Office PowerPoint</Application>
  <PresentationFormat>A4 纸张(210x297 毫米)</PresentationFormat>
  <Paragraphs>72</Paragraphs>
  <Slides>1</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vt:i4>
      </vt:variant>
    </vt:vector>
  </HeadingPairs>
  <TitlesOfParts>
    <vt:vector size="9" baseType="lpstr">
      <vt:lpstr>宋体</vt:lpstr>
      <vt:lpstr>微软雅黑</vt:lpstr>
      <vt:lpstr>Arial</vt:lpstr>
      <vt:lpstr>Calibri</vt:lpstr>
      <vt:lpstr>Calibri Light</vt:lpstr>
      <vt:lpstr>Mangal</vt:lpstr>
      <vt:lpstr>Wingdings</vt:lpstr>
      <vt:lpstr>Office 主题</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Mia Wang</dc:creator>
  <cp:lastModifiedBy>Liu Yanzhao</cp:lastModifiedBy>
  <cp:revision>867</cp:revision>
  <cp:lastPrinted>2017-07-14T11:37:01Z</cp:lastPrinted>
  <dcterms:created xsi:type="dcterms:W3CDTF">2016-02-14T01:21:46Z</dcterms:created>
  <dcterms:modified xsi:type="dcterms:W3CDTF">2017-07-21T02:16:46Z</dcterms:modified>
</cp:coreProperties>
</file>