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9"/>
  </p:notesMasterIdLst>
  <p:sldIdLst>
    <p:sldId id="440" r:id="rId3"/>
    <p:sldId id="449" r:id="rId4"/>
    <p:sldId id="450" r:id="rId5"/>
    <p:sldId id="451" r:id="rId6"/>
    <p:sldId id="446" r:id="rId7"/>
    <p:sldId id="452" r:id="rId8"/>
    <p:sldId id="447" r:id="rId9"/>
    <p:sldId id="448" r:id="rId10"/>
    <p:sldId id="453" r:id="rId11"/>
    <p:sldId id="296" r:id="rId12"/>
    <p:sldId id="297" r:id="rId13"/>
    <p:sldId id="454" r:id="rId14"/>
    <p:sldId id="455" r:id="rId15"/>
    <p:sldId id="457" r:id="rId16"/>
    <p:sldId id="456" r:id="rId17"/>
    <p:sldId id="458" r:id="rId18"/>
  </p:sldIdLst>
  <p:sldSz cx="12192000" cy="685800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buFont typeface="Wingdings" panose="05000000000000000000" pitchFamily="2" charset="2"/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buFont typeface="Wingdings" panose="05000000000000000000" pitchFamily="2" charset="2"/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buFont typeface="Wingdings" panose="05000000000000000000" pitchFamily="2" charset="2"/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buFont typeface="Wingdings" panose="05000000000000000000" pitchFamily="2" charset="2"/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buFont typeface="Wingdings" panose="05000000000000000000" pitchFamily="2" charset="2"/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>
          <p15:clr>
            <a:srgbClr val="A4A3A4"/>
          </p15:clr>
        </p15:guide>
        <p15:guide id="2" pos="4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106" d="100"/>
          <a:sy n="106" d="100"/>
        </p:scale>
        <p:origin x="756" y="114"/>
      </p:cViewPr>
      <p:guideLst>
        <p:guide orient="horz" pos="1392"/>
        <p:guide pos="4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62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20000"/>
              </a:spcBef>
              <a:buClr>
                <a:schemeClr val="tx2"/>
              </a:buClr>
              <a:buSzPct val="115000"/>
              <a:buFontTx/>
              <a:buNone/>
              <a:defRPr kumimoji="1" sz="1200" b="1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20000"/>
              </a:spcBef>
              <a:buClr>
                <a:schemeClr val="tx2"/>
              </a:buClr>
              <a:buSzPct val="115000"/>
              <a:buFontTx/>
              <a:buNone/>
              <a:defRPr kumimoji="1" sz="1200" b="1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560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6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20000"/>
              </a:spcBef>
              <a:buClr>
                <a:schemeClr val="tx2"/>
              </a:buClr>
              <a:buSzPct val="115000"/>
              <a:buFontTx/>
              <a:buNone/>
              <a:defRPr kumimoji="1" sz="1200" b="1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56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20000"/>
              </a:spcBef>
              <a:buClr>
                <a:schemeClr val="tx2"/>
              </a:buClr>
              <a:buSzPct val="115000"/>
              <a:buFontTx/>
              <a:buNone/>
              <a:defRPr kumimoji="1" sz="1200" b="1">
                <a:latin typeface="Times New Roman" panose="02020603050405020304" pitchFamily="18" charset="0"/>
              </a:defRPr>
            </a:lvl1pPr>
          </a:lstStyle>
          <a:p>
            <a:fld id="{AA20F196-7D69-4E65-A7BC-BF26EA907C19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Tx/>
              <a:buNone/>
              <a:defRPr/>
            </a:lvl1pPr>
          </a:lstStyle>
          <a:p>
            <a:endParaRPr lang="en-US" altLang="zh-CN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/>
            </a:lvl1pPr>
          </a:lstStyle>
          <a:p>
            <a:endParaRPr lang="en-US" altLang="zh-CN"/>
          </a:p>
        </p:txBody>
      </p:sp>
      <p:sp>
        <p:nvSpPr>
          <p:cNvPr id="331780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354CFFB7-5E53-4FCA-9EBA-59F35F233E5C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33178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1219205"/>
            <a:ext cx="103632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3178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505200"/>
            <a:ext cx="85344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1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17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31782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FBFA97-9AF3-404B-A38A-335E35E40EB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wheel spokes="2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4017" y="1196980"/>
            <a:ext cx="2743200" cy="5661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7" y="1196980"/>
            <a:ext cx="8026400" cy="5661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C02E08-9DAA-486C-8FCA-3ADA4FCBF27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wheel spokes="2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11684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/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8"/>
            <p:cNvGrpSpPr/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892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743200" y="1143000"/>
            <a:ext cx="88392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892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9144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1217613" y="6251575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471988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833C727-C85D-45F9-BEC6-D4A5C762F858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1CA564-ABDC-4920-B836-0AAACDFF6019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BE06E7-089E-4258-B777-6452BAD9AE3F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0800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C2011A-E1DD-4083-9234-4FA9CBAE1E55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>
            <a:lvl1pPr>
              <a:defRPr b="1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08A52-6202-4172-8D5C-9A5A46C21BD8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F300D-D216-4E40-B8EE-039C15D6B8F4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878B84-0120-49C8-A3D7-EEB0E92925BB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80DAF-4A2B-4872-88FA-C7C1389FC2D6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B8AD6D-B9B6-4D37-9FC0-E839417D593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wheel spokes="2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523209-CDE5-4520-8C4C-ED8D4E8B52BD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EC0FA-C243-4944-9AA9-2BCDD70EBD63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91600" y="277813"/>
            <a:ext cx="25908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277813"/>
            <a:ext cx="75692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4B2BAE-2481-4BD5-8B4A-B5A4A95D9863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>
            <a:lvl1pPr>
              <a:defRPr b="1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0800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3F981-C5BB-4211-AF13-75E44C772C9E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219200" y="277813"/>
            <a:ext cx="10363200" cy="5853112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3F981-C5BB-4211-AF13-75E44C772C9E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10972800" cy="1143000"/>
          </a:xfrm>
        </p:spPr>
        <p:txBody>
          <a:bodyPr/>
          <a:lstStyle>
            <a:lvl1pPr>
              <a:defRPr b="1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050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6197600" y="1905000"/>
            <a:ext cx="5384800" cy="3886200"/>
          </a:xfrm>
        </p:spPr>
        <p:txBody>
          <a:bodyPr/>
          <a:lstStyle/>
          <a:p>
            <a:pPr lvl="0"/>
            <a:r>
              <a:rPr lang="zh-CN" altLang="en-US" noProof="0"/>
              <a:t>单击图标添加联机映像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1AFD852C-2B72-41DC-9439-31BBB476056F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sh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10972800" cy="1143000"/>
          </a:xfrm>
        </p:spPr>
        <p:txBody>
          <a:bodyPr/>
          <a:lstStyle>
            <a:lvl1pPr>
              <a:defRPr b="1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609600" y="1905000"/>
            <a:ext cx="10972800" cy="3886200"/>
          </a:xfrm>
        </p:spPr>
        <p:txBody>
          <a:bodyPr/>
          <a:lstStyle/>
          <a:p>
            <a:pPr lv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EDB3F981-C5BB-4211-AF13-75E44C772C9E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sh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09600" y="1905000"/>
            <a:ext cx="10972800" cy="38862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EDB3F981-C5BB-4211-AF13-75E44C772C9E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sh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E67908-AAF4-4F83-ACA4-61C98384EC1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wheel spokes="2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989138"/>
            <a:ext cx="5384800" cy="4868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989138"/>
            <a:ext cx="5384800" cy="4868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CD9541-3F9C-4B70-8D20-A0F6D2125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wheel spokes="2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978757-630F-4C3A-A120-1A9F4D7E8D9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wheel spokes="2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3AFEB1-454A-44A0-85E4-20B670416B5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wheel spokes="2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69CFDA-CFBE-45D7-8C23-FF7320F8A0A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wheel spokes="2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49F585-6EA6-42C9-AD77-F5664321B3C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wheel spokes="2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563D75-D88C-4BE7-9926-973A565150D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wheel spokes="2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989138"/>
            <a:ext cx="10972800" cy="486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1852" y="6400800"/>
            <a:ext cx="120014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/>
            </a:lvl1pPr>
          </a:lstStyle>
          <a:p>
            <a:fld id="{EDB3F981-C5BB-4211-AF13-75E44C772C9E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1196975"/>
            <a:ext cx="10972800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33075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0429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0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0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0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0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0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0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0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0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07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07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07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07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07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07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07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07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07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07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07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07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07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07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07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华文隶书" panose="020108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华文隶书" panose="020108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华文隶书" panose="020108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华文隶书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华文隶书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华文隶书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华文隶书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华文隶书" panose="0201080004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 kern="1200">
          <a:solidFill>
            <a:schemeClr val="tx1"/>
          </a:solidFill>
          <a:latin typeface="+mn-lt"/>
          <a:ea typeface="华文仿宋" panose="0201060004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华文仿宋" panose="0201060004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 kern="1200">
          <a:solidFill>
            <a:schemeClr val="tx1"/>
          </a:solidFill>
          <a:latin typeface="+mn-lt"/>
          <a:ea typeface="华文仿宋" panose="0201060004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 kern="1200">
          <a:solidFill>
            <a:schemeClr val="tx1"/>
          </a:solidFill>
          <a:latin typeface="+mn-lt"/>
          <a:ea typeface="华文仿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0"/>
            <a:ext cx="11582400" cy="4876800"/>
            <a:chOff x="0" y="0"/>
            <a:chExt cx="5472" cy="3072"/>
          </a:xfrm>
        </p:grpSpPr>
        <p:sp>
          <p:nvSpPr>
            <p:cNvPr id="308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082" name="Group 4"/>
            <p:cNvGrpSpPr/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3083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84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07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7813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7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600200"/>
            <a:ext cx="103632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789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251575"/>
            <a:ext cx="2641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248400"/>
            <a:ext cx="3962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 smtClean="0"/>
            </a:lvl1pPr>
          </a:lstStyle>
          <a:p>
            <a:fld id="{EDB3F981-C5BB-4211-AF13-75E44C772C9E}" type="slidenum">
              <a:rPr lang="zh-CN" altLang="en-US" smtClean="0"/>
              <a:t>‹#›</a:t>
            </a:fld>
            <a:endParaRPr lang="en-US" altLang="zh-CN"/>
          </a:p>
        </p:txBody>
      </p:sp>
      <p:sp>
        <p:nvSpPr>
          <p:cNvPr id="3080" name="Line 12"/>
          <p:cNvSpPr>
            <a:spLocks noChangeShapeType="1"/>
          </p:cNvSpPr>
          <p:nvPr/>
        </p:nvSpPr>
        <p:spPr bwMode="auto">
          <a:xfrm>
            <a:off x="0" y="4876800"/>
            <a:ext cx="8128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med">
    <p:random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 kern="1200">
          <a:solidFill>
            <a:schemeClr val="tx2"/>
          </a:solidFill>
          <a:latin typeface="等线" panose="02010600030101010101" pitchFamily="2" charset="-122"/>
          <a:ea typeface="等线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8458200" cy="1143000"/>
          </a:xfrm>
        </p:spPr>
        <p:txBody>
          <a:bodyPr>
            <a:normAutofit/>
          </a:bodyPr>
          <a:lstStyle/>
          <a:p>
            <a:pPr algn="ctr">
              <a:lnSpc>
                <a:spcPct val="135000"/>
              </a:lnSpc>
            </a:pPr>
            <a:r>
              <a:rPr lang="zh-CN" altLang="en-US" b="1" dirty="0"/>
              <a:t>自动控制系统的类型和组成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95BB1051-3889-47F9-AE90-07E5F5CBFDD5}" type="slidenum">
              <a:rPr lang="zh-CN" altLang="en-US"/>
              <a:t>1</a:t>
            </a:fld>
            <a:endParaRPr lang="en-US" altLang="zh-CN"/>
          </a:p>
        </p:txBody>
      </p:sp>
      <p:sp>
        <p:nvSpPr>
          <p:cNvPr id="270342" name="Rectangle 1030"/>
          <p:cNvSpPr>
            <a:spLocks noChangeArrowheads="1"/>
          </p:cNvSpPr>
          <p:nvPr/>
        </p:nvSpPr>
        <p:spPr bwMode="auto">
          <a:xfrm>
            <a:off x="2423592" y="4156650"/>
            <a:ext cx="8458200" cy="92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4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sz="4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sz="4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sz="4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sz="4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© 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西安交通大学电子与信息学部</a:t>
            </a: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蔡远利 教授</a:t>
            </a:r>
          </a:p>
        </p:txBody>
      </p:sp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51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远距离测量（遥测）系统</a:t>
            </a:r>
            <a:endParaRPr lang="zh-CN" altLang="en-US" dirty="0"/>
          </a:p>
        </p:txBody>
      </p:sp>
      <p:sp>
        <p:nvSpPr>
          <p:cNvPr id="5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7559-557C-4981-8149-532557DAF851}" type="slidenum">
              <a:rPr lang="zh-CN" altLang="en-US"/>
              <a:t>10</a:t>
            </a:fld>
            <a:endParaRPr lang="en-US" altLang="zh-CN"/>
          </a:p>
        </p:txBody>
      </p:sp>
      <p:grpSp>
        <p:nvGrpSpPr>
          <p:cNvPr id="72822" name="Group 118"/>
          <p:cNvGrpSpPr/>
          <p:nvPr/>
        </p:nvGrpSpPr>
        <p:grpSpPr bwMode="auto">
          <a:xfrm>
            <a:off x="1271464" y="1772816"/>
            <a:ext cx="9937104" cy="3960439"/>
            <a:chOff x="378" y="1200"/>
            <a:chExt cx="5074" cy="1584"/>
          </a:xfrm>
        </p:grpSpPr>
        <p:sp>
          <p:nvSpPr>
            <p:cNvPr id="72784" name="Line 80"/>
            <p:cNvSpPr>
              <a:spLocks noChangeShapeType="1"/>
            </p:cNvSpPr>
            <p:nvPr/>
          </p:nvSpPr>
          <p:spPr bwMode="auto">
            <a:xfrm>
              <a:off x="3733" y="1870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grpSp>
          <p:nvGrpSpPr>
            <p:cNvPr id="72821" name="Group 117"/>
            <p:cNvGrpSpPr/>
            <p:nvPr/>
          </p:nvGrpSpPr>
          <p:grpSpPr bwMode="auto">
            <a:xfrm>
              <a:off x="378" y="1200"/>
              <a:ext cx="5074" cy="1584"/>
              <a:chOff x="378" y="1200"/>
              <a:chExt cx="5074" cy="1584"/>
            </a:xfrm>
          </p:grpSpPr>
          <p:sp>
            <p:nvSpPr>
              <p:cNvPr id="72790" name="Line 86"/>
              <p:cNvSpPr>
                <a:spLocks noChangeShapeType="1"/>
              </p:cNvSpPr>
              <p:nvPr/>
            </p:nvSpPr>
            <p:spPr bwMode="auto">
              <a:xfrm>
                <a:off x="3365" y="1870"/>
                <a:ext cx="1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72791" name="Line 87"/>
              <p:cNvSpPr>
                <a:spLocks noChangeShapeType="1"/>
              </p:cNvSpPr>
              <p:nvPr/>
            </p:nvSpPr>
            <p:spPr bwMode="auto">
              <a:xfrm>
                <a:off x="3119" y="1870"/>
                <a:ext cx="2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grpSp>
            <p:nvGrpSpPr>
              <p:cNvPr id="72820" name="Group 116"/>
              <p:cNvGrpSpPr/>
              <p:nvPr/>
            </p:nvGrpSpPr>
            <p:grpSpPr bwMode="auto">
              <a:xfrm>
                <a:off x="378" y="1200"/>
                <a:ext cx="5074" cy="1584"/>
                <a:chOff x="378" y="1200"/>
                <a:chExt cx="5074" cy="1584"/>
              </a:xfrm>
            </p:grpSpPr>
            <p:sp>
              <p:nvSpPr>
                <p:cNvPr id="72780" name="Rectangle 76"/>
                <p:cNvSpPr>
                  <a:spLocks noChangeArrowheads="1"/>
                </p:cNvSpPr>
                <p:nvPr/>
              </p:nvSpPr>
              <p:spPr bwMode="auto">
                <a:xfrm>
                  <a:off x="4593" y="1931"/>
                  <a:ext cx="225" cy="6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grpSp>
              <p:nvGrpSpPr>
                <p:cNvPr id="72819" name="Group 115"/>
                <p:cNvGrpSpPr/>
                <p:nvPr/>
              </p:nvGrpSpPr>
              <p:grpSpPr bwMode="auto">
                <a:xfrm>
                  <a:off x="378" y="1200"/>
                  <a:ext cx="5074" cy="1584"/>
                  <a:chOff x="378" y="1200"/>
                  <a:chExt cx="5074" cy="1584"/>
                </a:xfrm>
              </p:grpSpPr>
              <p:sp>
                <p:nvSpPr>
                  <p:cNvPr id="72773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2239" y="1446"/>
                    <a:ext cx="225" cy="100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000">
                      <a:latin typeface="等线" panose="02010600030101010101" pitchFamily="2" charset="-122"/>
                      <a:ea typeface="等线" panose="02010600030101010101" pitchFamily="2" charset="-122"/>
                    </a:endParaRPr>
                  </a:p>
                </p:txBody>
              </p:sp>
              <p:grpSp>
                <p:nvGrpSpPr>
                  <p:cNvPr id="72818" name="Group 114"/>
                  <p:cNvGrpSpPr/>
                  <p:nvPr/>
                </p:nvGrpSpPr>
                <p:grpSpPr bwMode="auto">
                  <a:xfrm>
                    <a:off x="378" y="1200"/>
                    <a:ext cx="5074" cy="1584"/>
                    <a:chOff x="378" y="1200"/>
                    <a:chExt cx="5074" cy="1584"/>
                  </a:xfrm>
                </p:grpSpPr>
                <p:sp>
                  <p:nvSpPr>
                    <p:cNvPr id="72774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0" y="1287"/>
                      <a:ext cx="246" cy="1229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p:txBody>
                </p:sp>
                <p:sp>
                  <p:nvSpPr>
                    <p:cNvPr id="72775" name="Line 7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64" y="1857"/>
                      <a:ext cx="287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tailEnd type="triangle" w="sm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p:txBody>
                </p:sp>
                <p:sp>
                  <p:nvSpPr>
                    <p:cNvPr id="72796" name="Text Box 9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88" y="1446"/>
                      <a:ext cx="225" cy="10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lIns="0" tIns="0" rIns="0" bIns="0"/>
                    <a:lstStyle/>
                    <a:p>
                      <a:pPr algn="just">
                        <a:buFontTx/>
                        <a:buNone/>
                      </a:pPr>
                      <a:r>
                        <a:rPr lang="zh-CN" altLang="en-US" sz="2000" b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发    送     单    元</a:t>
                      </a:r>
                    </a:p>
                  </p:txBody>
                </p:sp>
                <p:grpSp>
                  <p:nvGrpSpPr>
                    <p:cNvPr id="72817" name="Group 113"/>
                    <p:cNvGrpSpPr/>
                    <p:nvPr/>
                  </p:nvGrpSpPr>
                  <p:grpSpPr bwMode="auto">
                    <a:xfrm>
                      <a:off x="378" y="1200"/>
                      <a:ext cx="5074" cy="1584"/>
                      <a:chOff x="378" y="1200"/>
                      <a:chExt cx="5074" cy="1584"/>
                    </a:xfrm>
                  </p:grpSpPr>
                  <p:sp>
                    <p:nvSpPr>
                      <p:cNvPr id="72789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76" y="1870"/>
                        <a:ext cx="143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tailEnd type="none" w="sm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000">
                          <a:latin typeface="等线" panose="02010600030101010101" pitchFamily="2" charset="-122"/>
                          <a:ea typeface="等线" panose="02010600030101010101" pitchFamily="2" charset="-122"/>
                        </a:endParaRPr>
                      </a:p>
                    </p:txBody>
                  </p:sp>
                  <p:grpSp>
                    <p:nvGrpSpPr>
                      <p:cNvPr id="72816" name="Group 112"/>
                      <p:cNvGrpSpPr/>
                      <p:nvPr/>
                    </p:nvGrpSpPr>
                    <p:grpSpPr bwMode="auto">
                      <a:xfrm>
                        <a:off x="378" y="1200"/>
                        <a:ext cx="5074" cy="1584"/>
                        <a:chOff x="378" y="1200"/>
                        <a:chExt cx="5074" cy="1584"/>
                      </a:xfrm>
                    </p:grpSpPr>
                    <p:sp>
                      <p:nvSpPr>
                        <p:cNvPr id="72802" name="Text Box 98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43" y="2599"/>
                          <a:ext cx="573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0" tIns="0" rIns="0" bIns="0"/>
                        <a:lstStyle/>
                        <a:p>
                          <a:pPr algn="just">
                            <a:buFontTx/>
                            <a:buNone/>
                          </a:pPr>
                          <a:r>
                            <a:rPr lang="zh-CN" altLang="en-US" sz="2000" b="1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发送端</a:t>
                          </a:r>
                        </a:p>
                      </p:txBody>
                    </p:sp>
                    <p:sp>
                      <p:nvSpPr>
                        <p:cNvPr id="72803" name="Text Box 9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22" y="2572"/>
                          <a:ext cx="573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0" tIns="0" rIns="0" bIns="0"/>
                        <a:lstStyle/>
                        <a:p>
                          <a:pPr algn="just">
                            <a:buFontTx/>
                            <a:buNone/>
                          </a:pPr>
                          <a:r>
                            <a:rPr lang="zh-CN" altLang="en-US" sz="2000" b="1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接收端</a:t>
                          </a:r>
                        </a:p>
                      </p:txBody>
                    </p:sp>
                    <p:sp>
                      <p:nvSpPr>
                        <p:cNvPr id="72804" name="Text Box 10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56" y="1684"/>
                          <a:ext cx="34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0" tIns="0" rIns="0" bIns="0"/>
                        <a:lstStyle/>
                        <a:p>
                          <a:pPr algn="just">
                            <a:buFontTx/>
                            <a:buNone/>
                          </a:pPr>
                          <a:r>
                            <a:rPr lang="zh-CN" altLang="en-US" sz="2000" b="1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有线</a:t>
                          </a:r>
                        </a:p>
                      </p:txBody>
                    </p:sp>
                    <p:sp>
                      <p:nvSpPr>
                        <p:cNvPr id="72805" name="Text Box 10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56" y="1883"/>
                          <a:ext cx="348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0" tIns="0" rIns="0" bIns="0"/>
                        <a:lstStyle/>
                        <a:p>
                          <a:pPr algn="just">
                            <a:buFontTx/>
                            <a:buNone/>
                          </a:pPr>
                          <a:r>
                            <a:rPr lang="zh-CN" altLang="en-US" sz="2000" b="1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无线</a:t>
                          </a:r>
                        </a:p>
                      </p:txBody>
                    </p:sp>
                    <p:grpSp>
                      <p:nvGrpSpPr>
                        <p:cNvPr id="72815" name="Group 111"/>
                        <p:cNvGrpSpPr/>
                        <p:nvPr/>
                      </p:nvGrpSpPr>
                      <p:grpSpPr bwMode="auto">
                        <a:xfrm>
                          <a:off x="378" y="1200"/>
                          <a:ext cx="5074" cy="1584"/>
                          <a:chOff x="378" y="1200"/>
                          <a:chExt cx="5074" cy="1584"/>
                        </a:xfrm>
                      </p:grpSpPr>
                      <p:sp>
                        <p:nvSpPr>
                          <p:cNvPr id="72772" name="Line 6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20" y="1870"/>
                            <a:ext cx="328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tailEnd type="triangle" w="sm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 sz="2000">
                              <a:latin typeface="等线" panose="02010600030101010101" pitchFamily="2" charset="-122"/>
                              <a:ea typeface="等线" panose="02010600030101010101" pitchFamily="2" charset="-122"/>
                            </a:endParaRPr>
                          </a:p>
                        </p:txBody>
                      </p:sp>
                      <p:grpSp>
                        <p:nvGrpSpPr>
                          <p:cNvPr id="72814" name="Group 110"/>
                          <p:cNvGrpSpPr/>
                          <p:nvPr/>
                        </p:nvGrpSpPr>
                        <p:grpSpPr bwMode="auto">
                          <a:xfrm>
                            <a:off x="378" y="1200"/>
                            <a:ext cx="5074" cy="1584"/>
                            <a:chOff x="378" y="1200"/>
                            <a:chExt cx="5074" cy="1584"/>
                          </a:xfrm>
                        </p:grpSpPr>
                        <p:sp>
                          <p:nvSpPr>
                            <p:cNvPr id="72777" name="Rectangle 73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528" y="1324"/>
                              <a:ext cx="205" cy="1206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miter lim="800000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 sz="2000">
                                <a:latin typeface="等线" panose="02010600030101010101" pitchFamily="2" charset="-122"/>
                                <a:ea typeface="等线" panose="02010600030101010101" pitchFamily="2" charset="-122"/>
                              </a:endParaRPr>
                            </a:p>
                          </p:txBody>
                        </p:sp>
                        <p:sp>
                          <p:nvSpPr>
                            <p:cNvPr id="72778" name="Rectangle 74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999" y="1324"/>
                              <a:ext cx="205" cy="1219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miter lim="800000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 sz="2000">
                                <a:latin typeface="等线" panose="02010600030101010101" pitchFamily="2" charset="-122"/>
                                <a:ea typeface="等线" panose="02010600030101010101" pitchFamily="2" charset="-122"/>
                              </a:endParaRPr>
                            </a:p>
                          </p:txBody>
                        </p:sp>
                        <p:sp>
                          <p:nvSpPr>
                            <p:cNvPr id="72779" name="Rectangle 75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572" y="1324"/>
                              <a:ext cx="225" cy="493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miter lim="800000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 sz="2000">
                                <a:latin typeface="等线" panose="02010600030101010101" pitchFamily="2" charset="-122"/>
                                <a:ea typeface="等线" panose="02010600030101010101" pitchFamily="2" charset="-122"/>
                              </a:endParaRPr>
                            </a:p>
                          </p:txBody>
                        </p:sp>
                        <p:sp>
                          <p:nvSpPr>
                            <p:cNvPr id="72797" name="Text Box 93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504" y="1446"/>
                              <a:ext cx="225" cy="10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eaVert" lIns="0" tIns="0" rIns="0" bIns="0"/>
                            <a:lstStyle/>
                            <a:p>
                              <a:pPr algn="just">
                                <a:buFontTx/>
                                <a:buNone/>
                              </a:pPr>
                              <a:r>
                                <a:rPr lang="zh-CN" altLang="en-US" sz="2000" b="1">
                                  <a:latin typeface="等线" panose="02010600030101010101" pitchFamily="2" charset="-122"/>
                                  <a:ea typeface="等线" panose="02010600030101010101" pitchFamily="2" charset="-122"/>
                                </a:rPr>
                                <a:t>接     收      单</a:t>
                              </a:r>
                              <a:r>
                                <a:rPr lang="zh-CN" altLang="en-US" sz="2000">
                                  <a:latin typeface="等线" panose="02010600030101010101" pitchFamily="2" charset="-122"/>
                                  <a:ea typeface="等线" panose="02010600030101010101" pitchFamily="2" charset="-122"/>
                                </a:rPr>
                                <a:t>     </a:t>
                              </a:r>
                              <a:r>
                                <a:rPr lang="zh-CN" altLang="en-US" sz="2000" b="1">
                                  <a:latin typeface="等线" panose="02010600030101010101" pitchFamily="2" charset="-122"/>
                                  <a:ea typeface="等线" panose="02010600030101010101" pitchFamily="2" charset="-122"/>
                                </a:rPr>
                                <a:t>元</a:t>
                              </a:r>
                            </a:p>
                          </p:txBody>
                        </p:sp>
                        <p:sp>
                          <p:nvSpPr>
                            <p:cNvPr id="72798" name="Text Box 94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936" y="1433"/>
                              <a:ext cx="225" cy="10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eaVert" lIns="0" tIns="0" rIns="0" bIns="0"/>
                            <a:lstStyle/>
                            <a:p>
                              <a:pPr algn="just">
                                <a:buFontTx/>
                                <a:buNone/>
                              </a:pPr>
                              <a:r>
                                <a:rPr lang="zh-CN" altLang="en-US" sz="2000" b="1">
                                  <a:latin typeface="等线" panose="02010600030101010101" pitchFamily="2" charset="-122"/>
                                  <a:ea typeface="等线" panose="02010600030101010101" pitchFamily="2" charset="-122"/>
                                </a:rPr>
                                <a:t>解     编      单       元</a:t>
                              </a:r>
                            </a:p>
                          </p:txBody>
                        </p:sp>
                        <p:sp>
                          <p:nvSpPr>
                            <p:cNvPr id="72806" name="Line 10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4204" y="1578"/>
                              <a:ext cx="368" cy="0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round/>
                              <a:tailEnd type="triangle" w="sm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 sz="2000">
                                <a:latin typeface="等线" panose="02010600030101010101" pitchFamily="2" charset="-122"/>
                                <a:ea typeface="等线" panose="02010600030101010101" pitchFamily="2" charset="-122"/>
                              </a:endParaRPr>
                            </a:p>
                          </p:txBody>
                        </p:sp>
                        <p:sp>
                          <p:nvSpPr>
                            <p:cNvPr id="72807" name="Line 10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4204" y="2241"/>
                              <a:ext cx="389" cy="0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round/>
                              <a:tailEnd type="triangle" w="sm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 sz="2000">
                                <a:latin typeface="等线" panose="02010600030101010101" pitchFamily="2" charset="-122"/>
                                <a:ea typeface="等线" panose="02010600030101010101" pitchFamily="2" charset="-122"/>
                              </a:endParaRPr>
                            </a:p>
                          </p:txBody>
                        </p:sp>
                        <p:grpSp>
                          <p:nvGrpSpPr>
                            <p:cNvPr id="72812" name="Group 108"/>
                            <p:cNvGrpSpPr/>
                            <p:nvPr/>
                          </p:nvGrpSpPr>
                          <p:grpSpPr bwMode="auto">
                            <a:xfrm>
                              <a:off x="4204" y="1324"/>
                              <a:ext cx="1125" cy="1195"/>
                              <a:chOff x="4204" y="1324"/>
                              <a:chExt cx="1125" cy="1195"/>
                            </a:xfrm>
                          </p:grpSpPr>
                          <p:sp>
                            <p:nvSpPr>
                              <p:cNvPr id="72781" name="Rectangle 77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084" y="1324"/>
                                <a:ext cx="245" cy="1192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solidFill>
                                  <a:schemeClr val="tx1"/>
                                </a:solidFill>
                                <a:miter lim="800000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2000">
                                  <a:latin typeface="等线" panose="02010600030101010101" pitchFamily="2" charset="-122"/>
                                  <a:ea typeface="等线" panose="02010600030101010101" pitchFamily="2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72785" name="Line 8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204" y="1870"/>
                                <a:ext cx="880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chemeClr val="tx1"/>
                                </a:solidFill>
                                <a:round/>
                                <a:tailEnd type="triangle" w="sm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2000">
                                  <a:latin typeface="等线" panose="02010600030101010101" pitchFamily="2" charset="-122"/>
                                  <a:ea typeface="等线" panose="02010600030101010101" pitchFamily="2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72799" name="Text Box 95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560" y="1353"/>
                                <a:ext cx="226" cy="47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eaVert" lIns="0" tIns="0" rIns="0" bIns="0"/>
                              <a:lstStyle/>
                              <a:p>
                                <a:pPr>
                                  <a:buFontTx/>
                                  <a:buNone/>
                                </a:pPr>
                                <a:r>
                                  <a:rPr lang="zh-CN" altLang="en-US" sz="2000" b="1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</a:rPr>
                                  <a:t>纪录单元</a:t>
                                </a:r>
                              </a:p>
                            </p:txBody>
                          </p:sp>
                          <p:sp>
                            <p:nvSpPr>
                              <p:cNvPr id="72800" name="Text Box 96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560" y="1989"/>
                                <a:ext cx="226" cy="47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eaVert" lIns="0" tIns="0" rIns="0" bIns="0"/>
                              <a:lstStyle/>
                              <a:p>
                                <a:pPr>
                                  <a:buFontTx/>
                                  <a:buNone/>
                                </a:pPr>
                                <a:r>
                                  <a:rPr lang="zh-CN" altLang="en-US" sz="2000" b="1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</a:rPr>
                                  <a:t>显示单元</a:t>
                                </a:r>
                              </a:p>
                            </p:txBody>
                          </p:sp>
                          <p:sp>
                            <p:nvSpPr>
                              <p:cNvPr id="72801" name="Text Box 97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040" y="1366"/>
                                <a:ext cx="246" cy="115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eaVert" lIns="0" tIns="0" rIns="0" bIns="0"/>
                              <a:lstStyle/>
                              <a:p>
                                <a:pPr>
                                  <a:buFontTx/>
                                  <a:buNone/>
                                </a:pPr>
                                <a:r>
                                  <a:rPr lang="zh-CN" altLang="en-US" sz="2000" b="1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</a:rPr>
                                  <a:t>数   据   处   理    单   元</a:t>
                                </a:r>
                              </a:p>
                            </p:txBody>
                          </p:sp>
                          <p:sp>
                            <p:nvSpPr>
                              <p:cNvPr id="72808" name="Line 10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797" y="1578"/>
                                <a:ext cx="287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chemeClr val="tx1"/>
                                </a:solidFill>
                                <a:round/>
                                <a:tailEnd type="triangle" w="sm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2000">
                                  <a:latin typeface="等线" panose="02010600030101010101" pitchFamily="2" charset="-122"/>
                                  <a:ea typeface="等线" panose="02010600030101010101" pitchFamily="2" charset="-122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72813" name="Group 109"/>
                            <p:cNvGrpSpPr/>
                            <p:nvPr/>
                          </p:nvGrpSpPr>
                          <p:grpSpPr bwMode="auto">
                            <a:xfrm>
                              <a:off x="378" y="1200"/>
                              <a:ext cx="5074" cy="1584"/>
                              <a:chOff x="378" y="1200"/>
                              <a:chExt cx="5074" cy="1584"/>
                            </a:xfrm>
                          </p:grpSpPr>
                          <p:sp>
                            <p:nvSpPr>
                              <p:cNvPr id="72782" name="Rectangle 78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406" y="1200"/>
                                <a:ext cx="2046" cy="1584"/>
                              </a:xfrm>
                              <a:prstGeom prst="rect">
                                <a:avLst/>
                              </a:prstGeom>
                              <a:noFill/>
                              <a:ln w="9525" cap="rnd">
                                <a:solidFill>
                                  <a:schemeClr val="tx1"/>
                                </a:solidFill>
                                <a:prstDash val="sysDot"/>
                                <a:miter lim="800000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2000">
                                  <a:latin typeface="等线" panose="02010600030101010101" pitchFamily="2" charset="-122"/>
                                  <a:ea typeface="等线" panose="02010600030101010101" pitchFamily="2" charset="-122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72811" name="Group 107"/>
                              <p:cNvGrpSpPr/>
                              <p:nvPr/>
                            </p:nvGrpSpPr>
                            <p:grpSpPr bwMode="auto">
                              <a:xfrm>
                                <a:off x="378" y="1200"/>
                                <a:ext cx="2750" cy="1563"/>
                                <a:chOff x="378" y="1200"/>
                                <a:chExt cx="2750" cy="1563"/>
                              </a:xfrm>
                            </p:grpSpPr>
                            <p:sp>
                              <p:nvSpPr>
                                <p:cNvPr id="72769" name="Rectangle 6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848" y="1311"/>
                                  <a:ext cx="225" cy="1232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>
                                  <a:solidFill>
                                    <a:schemeClr val="tx1"/>
                                  </a:solidFill>
                                  <a:miter lim="800000"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 sz="2000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2770" name="Rectangle 6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298" y="1297"/>
                                  <a:ext cx="225" cy="1219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>
                                  <a:solidFill>
                                    <a:schemeClr val="tx1"/>
                                  </a:solidFill>
                                  <a:miter lim="800000"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 sz="2000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2771" name="Rectangle 6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68" y="1297"/>
                                  <a:ext cx="205" cy="1233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>
                                  <a:solidFill>
                                    <a:schemeClr val="tx1"/>
                                  </a:solidFill>
                                  <a:miter lim="800000"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 sz="2000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2776" name="Line 72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014" y="1403"/>
                                  <a:ext cx="716" cy="3"/>
                                </a:xfrm>
                                <a:prstGeom prst="line">
                                  <a:avLst/>
                                </a:prstGeom>
                                <a:noFill/>
                                <a:ln w="9525">
                                  <a:solidFill>
                                    <a:schemeClr val="tx1"/>
                                  </a:solidFill>
                                  <a:round/>
                                  <a:tailEnd type="triangle" w="sm" len="med"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 sz="2000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2783" name="Rectangle 7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816" y="1200"/>
                                  <a:ext cx="2312" cy="1563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 cap="rnd">
                                  <a:solidFill>
                                    <a:schemeClr val="tx1"/>
                                  </a:solidFill>
                                  <a:prstDash val="sysDot"/>
                                  <a:miter lim="800000"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 sz="2000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2786" name="Line 82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1073" y="1870"/>
                                  <a:ext cx="225" cy="0"/>
                                </a:xfrm>
                                <a:prstGeom prst="line">
                                  <a:avLst/>
                                </a:prstGeom>
                                <a:noFill/>
                                <a:ln w="9525">
                                  <a:solidFill>
                                    <a:schemeClr val="tx1"/>
                                  </a:solidFill>
                                  <a:round/>
                                  <a:tailEnd type="triangle" w="sm" len="med"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 sz="2000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2787" name="Line 83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1523" y="1870"/>
                                  <a:ext cx="245" cy="0"/>
                                </a:xfrm>
                                <a:prstGeom prst="line">
                                  <a:avLst/>
                                </a:prstGeom>
                                <a:noFill/>
                                <a:ln w="9525">
                                  <a:solidFill>
                                    <a:schemeClr val="tx1"/>
                                  </a:solidFill>
                                  <a:round/>
                                  <a:tailEnd type="triangle" w="sm" len="med"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 sz="2000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2788" name="Line 84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1973" y="1857"/>
                                  <a:ext cx="266" cy="0"/>
                                </a:xfrm>
                                <a:prstGeom prst="line">
                                  <a:avLst/>
                                </a:prstGeom>
                                <a:noFill/>
                                <a:ln w="9525">
                                  <a:solidFill>
                                    <a:schemeClr val="tx1"/>
                                  </a:solidFill>
                                  <a:round/>
                                  <a:tailEnd type="triangle" w="sm" len="med"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 sz="2000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2792" name="Text Box 88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768" y="1552"/>
                                  <a:ext cx="246" cy="76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eaVert" lIns="0" tIns="0" rIns="0" bIns="0"/>
                                <a:lstStyle/>
                                <a:p>
                                  <a:pPr algn="just">
                                    <a:buFontTx/>
                                    <a:buNone/>
                                  </a:pPr>
                                  <a:r>
                                    <a:rPr lang="zh-CN" altLang="en-US" sz="2000" b="1">
                                      <a:latin typeface="等线" panose="02010600030101010101" pitchFamily="2" charset="-122"/>
                                      <a:ea typeface="等线" panose="02010600030101010101" pitchFamily="2" charset="-122"/>
                                    </a:rPr>
                                    <a:t>传   感    单    元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72793" name="Text Box 89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248" y="1552"/>
                                  <a:ext cx="246" cy="76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eaVert" lIns="0" tIns="0" rIns="0" bIns="0"/>
                                <a:lstStyle/>
                                <a:p>
                                  <a:pPr algn="just">
                                    <a:buFontTx/>
                                    <a:buNone/>
                                  </a:pPr>
                                  <a:r>
                                    <a:rPr lang="zh-CN" altLang="en-US" sz="2000" b="1">
                                      <a:latin typeface="等线" panose="02010600030101010101" pitchFamily="2" charset="-122"/>
                                      <a:ea typeface="等线" panose="02010600030101010101" pitchFamily="2" charset="-122"/>
                                    </a:rPr>
                                    <a:t>变  换     单   元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72794" name="Text Box 90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1419"/>
                                  <a:ext cx="246" cy="115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eaVert" lIns="0" tIns="0" rIns="0" bIns="0"/>
                                <a:lstStyle/>
                                <a:p>
                                  <a:pPr algn="just">
                                    <a:buFontTx/>
                                    <a:buNone/>
                                  </a:pPr>
                                  <a:r>
                                    <a:rPr lang="zh-CN" altLang="en-US" sz="2000" b="1">
                                      <a:latin typeface="等线" panose="02010600030101010101" pitchFamily="2" charset="-122"/>
                                      <a:ea typeface="等线" panose="02010600030101010101" pitchFamily="2" charset="-122"/>
                                    </a:rPr>
                                    <a:t>数   据   采   编    单   元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72795" name="Text Box 91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208" y="1499"/>
                                  <a:ext cx="246" cy="115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eaVert" lIns="0" tIns="0" rIns="0" bIns="0"/>
                                <a:lstStyle/>
                                <a:p>
                                  <a:pPr algn="just">
                                    <a:buFontTx/>
                                    <a:buNone/>
                                  </a:pPr>
                                  <a:r>
                                    <a:rPr lang="zh-CN" altLang="en-US" sz="2000" b="1">
                                      <a:latin typeface="等线" panose="02010600030101010101" pitchFamily="2" charset="-122"/>
                                      <a:ea typeface="等线" panose="02010600030101010101" pitchFamily="2" charset="-122"/>
                                    </a:rPr>
                                    <a:t>存储纪录重放单元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72809" name="Text Box 105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78" y="1287"/>
                                  <a:ext cx="246" cy="115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eaVert" lIns="0" tIns="0" rIns="0" bIns="0"/>
                                <a:lstStyle/>
                                <a:p>
                                  <a:pPr>
                                    <a:buFontTx/>
                                    <a:buNone/>
                                  </a:pPr>
                                  <a:r>
                                    <a:rPr lang="zh-CN" altLang="en-US" sz="2000" b="1">
                                      <a:latin typeface="等线" panose="02010600030101010101" pitchFamily="2" charset="-122"/>
                                      <a:ea typeface="等线" panose="02010600030101010101" pitchFamily="2" charset="-122"/>
                                    </a:rPr>
                                    <a:t>来   自   被   测   对   象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F1F8B701-99A2-4606-A8B7-CFA5592117FE}"/>
              </a:ext>
            </a:extLst>
          </p:cNvPr>
          <p:cNvSpPr txBox="1"/>
          <p:nvPr/>
        </p:nvSpPr>
        <p:spPr>
          <a:xfrm>
            <a:off x="1065380" y="5993283"/>
            <a:ext cx="101431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遥测系统是指具有对一定距离的被测对象的某些参数进行测量、传输和处理功能的系统，即是将对象参量的</a:t>
            </a:r>
            <a:r>
              <a:rPr lang="zh-CN" altLang="en-US" sz="20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近距离测量值传输至远距离的测量站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来实现远距离测量的系统。</a:t>
            </a:r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579438"/>
            <a:ext cx="10972800" cy="1143000"/>
          </a:xfrm>
        </p:spPr>
        <p:txBody>
          <a:bodyPr/>
          <a:lstStyle/>
          <a:p>
            <a:r>
              <a:rPr lang="zh-CN" altLang="en-US" b="1" dirty="0"/>
              <a:t>远距离控制(遥控)系统</a:t>
            </a:r>
          </a:p>
        </p:txBody>
      </p:sp>
      <p:sp>
        <p:nvSpPr>
          <p:cNvPr id="2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CD14-12FC-4A75-9311-9AD55457B0F2}" type="slidenum">
              <a:rPr lang="zh-CN" altLang="en-US"/>
              <a:t>11</a:t>
            </a:fld>
            <a:endParaRPr lang="en-US" altLang="zh-CN"/>
          </a:p>
        </p:txBody>
      </p:sp>
      <p:grpSp>
        <p:nvGrpSpPr>
          <p:cNvPr id="73758" name="Group 30"/>
          <p:cNvGrpSpPr/>
          <p:nvPr/>
        </p:nvGrpSpPr>
        <p:grpSpPr bwMode="auto">
          <a:xfrm>
            <a:off x="1487488" y="1761066"/>
            <a:ext cx="8978472" cy="3952848"/>
            <a:chOff x="818" y="1152"/>
            <a:chExt cx="4462" cy="1728"/>
          </a:xfrm>
        </p:grpSpPr>
        <p:sp>
          <p:nvSpPr>
            <p:cNvPr id="73734" name="Text Box 6"/>
            <p:cNvSpPr txBox="1">
              <a:spLocks noChangeArrowheads="1"/>
            </p:cNvSpPr>
            <p:nvPr/>
          </p:nvSpPr>
          <p:spPr bwMode="auto">
            <a:xfrm>
              <a:off x="818" y="1152"/>
              <a:ext cx="378" cy="10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3300"/>
                  </a:solidFill>
                </a14:hiddenFill>
              </a:ext>
            </a:extLst>
          </p:spPr>
          <p:txBody>
            <a:bodyPr vert="eaVert" lIns="0" tIns="0" rIns="0" bIns="0"/>
            <a:lstStyle/>
            <a:p>
              <a:pPr>
                <a:buFontTx/>
                <a:buNone/>
              </a:pPr>
              <a:r>
                <a:rPr lang="zh-CN" altLang="en-US" sz="2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发  生   器</a:t>
              </a:r>
            </a:p>
            <a:p>
              <a:pPr>
                <a:buFontTx/>
                <a:buNone/>
              </a:pPr>
              <a:r>
                <a:rPr lang="zh-CN" altLang="en-US" sz="2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遥控指令</a:t>
              </a:r>
            </a:p>
          </p:txBody>
        </p:sp>
        <p:sp>
          <p:nvSpPr>
            <p:cNvPr id="73735" name="Text Box 7"/>
            <p:cNvSpPr txBox="1">
              <a:spLocks noChangeArrowheads="1"/>
            </p:cNvSpPr>
            <p:nvPr/>
          </p:nvSpPr>
          <p:spPr bwMode="auto">
            <a:xfrm>
              <a:off x="1440" y="1152"/>
              <a:ext cx="210" cy="10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3300"/>
                  </a:solidFill>
                </a14:hiddenFill>
              </a:ext>
            </a:extLst>
          </p:spPr>
          <p:txBody>
            <a:bodyPr vert="eaVert" lIns="0" tIns="0" rIns="0" bIns="0"/>
            <a:lstStyle/>
            <a:p>
              <a:pPr>
                <a:buFontTx/>
                <a:buNone/>
              </a:pPr>
              <a:r>
                <a:rPr lang="zh-CN" altLang="en-US" sz="2400" b="1">
                  <a:latin typeface="等线" panose="02010600030101010101" pitchFamily="2" charset="-122"/>
                  <a:ea typeface="等线" panose="02010600030101010101" pitchFamily="2" charset="-122"/>
                </a:rPr>
                <a:t>指 令 编 码 器</a:t>
              </a:r>
            </a:p>
          </p:txBody>
        </p:sp>
        <p:sp>
          <p:nvSpPr>
            <p:cNvPr id="73736" name="Text Box 8"/>
            <p:cNvSpPr txBox="1">
              <a:spLocks noChangeArrowheads="1"/>
            </p:cNvSpPr>
            <p:nvPr/>
          </p:nvSpPr>
          <p:spPr bwMode="auto">
            <a:xfrm>
              <a:off x="1894" y="1152"/>
              <a:ext cx="210" cy="10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3300"/>
                  </a:solidFill>
                </a14:hiddenFill>
              </a:ext>
            </a:extLst>
          </p:spPr>
          <p:txBody>
            <a:bodyPr vert="eaVert" lIns="0" tIns="0" rIns="0" bIns="0"/>
            <a:lstStyle/>
            <a:p>
              <a:pPr>
                <a:buFontTx/>
                <a:buNone/>
              </a:pPr>
              <a:r>
                <a:rPr lang="zh-CN" altLang="en-US" sz="2400" b="1">
                  <a:latin typeface="等线" panose="02010600030101010101" pitchFamily="2" charset="-122"/>
                  <a:ea typeface="等线" panose="02010600030101010101" pitchFamily="2" charset="-122"/>
                </a:rPr>
                <a:t>调       制       器</a:t>
              </a:r>
            </a:p>
          </p:txBody>
        </p:sp>
        <p:sp>
          <p:nvSpPr>
            <p:cNvPr id="73737" name="Text Box 9"/>
            <p:cNvSpPr txBox="1">
              <a:spLocks noChangeArrowheads="1"/>
            </p:cNvSpPr>
            <p:nvPr/>
          </p:nvSpPr>
          <p:spPr bwMode="auto">
            <a:xfrm>
              <a:off x="2348" y="1152"/>
              <a:ext cx="209" cy="10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3300"/>
                  </a:solidFill>
                </a14:hiddenFill>
              </a:ext>
            </a:extLst>
          </p:spPr>
          <p:txBody>
            <a:bodyPr vert="eaVert" lIns="0" tIns="0" rIns="0" bIns="0"/>
            <a:lstStyle/>
            <a:p>
              <a:pPr>
                <a:buFontTx/>
                <a:buNone/>
              </a:pPr>
              <a:r>
                <a:rPr lang="zh-CN" altLang="en-US" sz="2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发       射       机</a:t>
              </a:r>
            </a:p>
          </p:txBody>
        </p:sp>
        <p:sp>
          <p:nvSpPr>
            <p:cNvPr id="73738" name="Text Box 10"/>
            <p:cNvSpPr txBox="1">
              <a:spLocks noChangeArrowheads="1"/>
            </p:cNvSpPr>
            <p:nvPr/>
          </p:nvSpPr>
          <p:spPr bwMode="auto">
            <a:xfrm>
              <a:off x="2814" y="1152"/>
              <a:ext cx="210" cy="10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3300"/>
                  </a:solidFill>
                </a14:hiddenFill>
              </a:ext>
            </a:extLst>
          </p:spPr>
          <p:txBody>
            <a:bodyPr vert="eaVert" lIns="0" tIns="0" rIns="0" bIns="0"/>
            <a:lstStyle/>
            <a:p>
              <a:pPr>
                <a:buFontTx/>
                <a:buNone/>
              </a:pPr>
              <a:r>
                <a:rPr lang="zh-CN" altLang="en-US" sz="2400" b="1">
                  <a:latin typeface="等线" panose="02010600030101010101" pitchFamily="2" charset="-122"/>
                  <a:ea typeface="等线" panose="02010600030101010101" pitchFamily="2" charset="-122"/>
                </a:rPr>
                <a:t>信                   道</a:t>
              </a:r>
            </a:p>
          </p:txBody>
        </p:sp>
        <p:sp>
          <p:nvSpPr>
            <p:cNvPr id="73739" name="Text Box 11"/>
            <p:cNvSpPr txBox="1">
              <a:spLocks noChangeArrowheads="1"/>
            </p:cNvSpPr>
            <p:nvPr/>
          </p:nvSpPr>
          <p:spPr bwMode="auto">
            <a:xfrm>
              <a:off x="3255" y="1152"/>
              <a:ext cx="210" cy="10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3300"/>
                  </a:solidFill>
                </a14:hiddenFill>
              </a:ext>
            </a:extLst>
          </p:spPr>
          <p:txBody>
            <a:bodyPr vert="eaVert" lIns="0" tIns="0" rIns="0" bIns="0"/>
            <a:lstStyle/>
            <a:p>
              <a:pPr>
                <a:buFontTx/>
                <a:buNone/>
              </a:pPr>
              <a:r>
                <a:rPr lang="zh-CN" altLang="en-US" sz="2400" b="1">
                  <a:latin typeface="等线" panose="02010600030101010101" pitchFamily="2" charset="-122"/>
                  <a:ea typeface="等线" panose="02010600030101010101" pitchFamily="2" charset="-122"/>
                </a:rPr>
                <a:t>接       收       机</a:t>
              </a:r>
            </a:p>
          </p:txBody>
        </p:sp>
        <p:sp>
          <p:nvSpPr>
            <p:cNvPr id="73740" name="Text Box 12"/>
            <p:cNvSpPr txBox="1">
              <a:spLocks noChangeArrowheads="1"/>
            </p:cNvSpPr>
            <p:nvPr/>
          </p:nvSpPr>
          <p:spPr bwMode="auto">
            <a:xfrm>
              <a:off x="3709" y="1152"/>
              <a:ext cx="210" cy="10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3300"/>
                  </a:solidFill>
                </a14:hiddenFill>
              </a:ext>
            </a:extLst>
          </p:spPr>
          <p:txBody>
            <a:bodyPr vert="eaVert" lIns="0" tIns="0" rIns="0" bIns="0"/>
            <a:lstStyle/>
            <a:p>
              <a:pPr>
                <a:buFontTx/>
                <a:buNone/>
              </a:pPr>
              <a:r>
                <a:rPr lang="zh-CN" altLang="en-US" sz="2400" b="1">
                  <a:latin typeface="等线" panose="02010600030101010101" pitchFamily="2" charset="-122"/>
                  <a:ea typeface="等线" panose="02010600030101010101" pitchFamily="2" charset="-122"/>
                </a:rPr>
                <a:t>解       调       器</a:t>
              </a:r>
            </a:p>
          </p:txBody>
        </p:sp>
        <p:sp>
          <p:nvSpPr>
            <p:cNvPr id="73741" name="Text Box 13"/>
            <p:cNvSpPr txBox="1">
              <a:spLocks noChangeArrowheads="1"/>
            </p:cNvSpPr>
            <p:nvPr/>
          </p:nvSpPr>
          <p:spPr bwMode="auto">
            <a:xfrm>
              <a:off x="4163" y="1152"/>
              <a:ext cx="209" cy="10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3300"/>
                  </a:solidFill>
                </a14:hiddenFill>
              </a:ext>
            </a:extLst>
          </p:spPr>
          <p:txBody>
            <a:bodyPr vert="eaVert" lIns="0" tIns="0" rIns="0" bIns="0"/>
            <a:lstStyle/>
            <a:p>
              <a:pPr>
                <a:buFontTx/>
                <a:buNone/>
              </a:pPr>
              <a:r>
                <a:rPr lang="zh-CN" altLang="en-US" sz="2400" b="1">
                  <a:latin typeface="等线" panose="02010600030101010101" pitchFamily="2" charset="-122"/>
                  <a:ea typeface="等线" panose="02010600030101010101" pitchFamily="2" charset="-122"/>
                </a:rPr>
                <a:t>译       码      器</a:t>
              </a:r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4616" y="1152"/>
              <a:ext cx="210" cy="10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3300"/>
                  </a:solidFill>
                </a14:hiddenFill>
              </a:ext>
            </a:extLst>
          </p:spPr>
          <p:txBody>
            <a:bodyPr vert="eaVert" lIns="0" tIns="0" rIns="0" bIns="0"/>
            <a:lstStyle/>
            <a:p>
              <a:pPr>
                <a:buFontTx/>
                <a:buNone/>
              </a:pPr>
              <a:r>
                <a:rPr lang="zh-CN" altLang="en-US" sz="2400" b="1">
                  <a:latin typeface="等线" panose="02010600030101010101" pitchFamily="2" charset="-122"/>
                  <a:ea typeface="等线" panose="02010600030101010101" pitchFamily="2" charset="-122"/>
                </a:rPr>
                <a:t>执   行   机   构</a:t>
              </a:r>
            </a:p>
          </p:txBody>
        </p:sp>
        <p:sp>
          <p:nvSpPr>
            <p:cNvPr id="73743" name="Text Box 15"/>
            <p:cNvSpPr txBox="1">
              <a:spLocks noChangeArrowheads="1"/>
            </p:cNvSpPr>
            <p:nvPr/>
          </p:nvSpPr>
          <p:spPr bwMode="auto">
            <a:xfrm>
              <a:off x="5070" y="1152"/>
              <a:ext cx="210" cy="10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3300"/>
                  </a:solidFill>
                </a14:hiddenFill>
              </a:ext>
            </a:extLst>
          </p:spPr>
          <p:txBody>
            <a:bodyPr vert="eaVert" lIns="0" tIns="0" rIns="0" bIns="0"/>
            <a:lstStyle/>
            <a:p>
              <a:pPr>
                <a:buFontTx/>
                <a:buNone/>
              </a:pPr>
              <a:r>
                <a:rPr lang="zh-CN" altLang="en-US" sz="2400" b="1">
                  <a:latin typeface="等线" panose="02010600030101010101" pitchFamily="2" charset="-122"/>
                  <a:ea typeface="等线" panose="02010600030101010101" pitchFamily="2" charset="-122"/>
                </a:rPr>
                <a:t>被   控   对   象</a:t>
              </a:r>
            </a:p>
          </p:txBody>
        </p:sp>
        <p:sp>
          <p:nvSpPr>
            <p:cNvPr id="73744" name="Text Box 16"/>
            <p:cNvSpPr txBox="1">
              <a:spLocks noChangeArrowheads="1"/>
            </p:cNvSpPr>
            <p:nvPr/>
          </p:nvSpPr>
          <p:spPr bwMode="auto">
            <a:xfrm>
              <a:off x="1921" y="2604"/>
              <a:ext cx="1683" cy="2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3300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buFontTx/>
                <a:buNone/>
              </a:pPr>
              <a:r>
                <a:rPr lang="zh-CN" altLang="en-US" sz="2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反  馈  环  节</a:t>
              </a:r>
            </a:p>
          </p:txBody>
        </p:sp>
        <p:sp>
          <p:nvSpPr>
            <p:cNvPr id="73745" name="Line 17"/>
            <p:cNvSpPr>
              <a:spLocks noChangeShapeType="1"/>
            </p:cNvSpPr>
            <p:nvPr/>
          </p:nvSpPr>
          <p:spPr bwMode="auto">
            <a:xfrm flipV="1">
              <a:off x="979" y="2244"/>
              <a:ext cx="0" cy="4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3746" name="Line 18"/>
            <p:cNvSpPr>
              <a:spLocks noChangeShapeType="1"/>
            </p:cNvSpPr>
            <p:nvPr/>
          </p:nvSpPr>
          <p:spPr bwMode="auto">
            <a:xfrm>
              <a:off x="1200" y="17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lIns="0" tIns="0" rIns="0" bIns="0"/>
            <a:lstStyle/>
            <a:p>
              <a:endParaRPr lang="zh-CN" altLang="en-US" sz="24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3747" name="Line 19"/>
            <p:cNvSpPr>
              <a:spLocks noChangeShapeType="1"/>
            </p:cNvSpPr>
            <p:nvPr/>
          </p:nvSpPr>
          <p:spPr bwMode="auto">
            <a:xfrm>
              <a:off x="1646" y="17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lIns="0" tIns="0" rIns="0" bIns="0"/>
            <a:lstStyle/>
            <a:p>
              <a:endParaRPr lang="zh-CN" altLang="en-US" sz="24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3748" name="Line 20"/>
            <p:cNvSpPr>
              <a:spLocks noChangeShapeType="1"/>
            </p:cNvSpPr>
            <p:nvPr/>
          </p:nvSpPr>
          <p:spPr bwMode="auto">
            <a:xfrm>
              <a:off x="2108" y="17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lIns="0" tIns="0" rIns="0" bIns="0"/>
            <a:lstStyle/>
            <a:p>
              <a:endParaRPr lang="zh-CN" altLang="en-US" sz="24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3749" name="Line 21"/>
            <p:cNvSpPr>
              <a:spLocks noChangeShapeType="1"/>
            </p:cNvSpPr>
            <p:nvPr/>
          </p:nvSpPr>
          <p:spPr bwMode="auto">
            <a:xfrm>
              <a:off x="2570" y="1714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lIns="0" tIns="0" rIns="0" bIns="0"/>
            <a:lstStyle/>
            <a:p>
              <a:endParaRPr lang="zh-CN" altLang="en-US" sz="24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3750" name="Line 22"/>
            <p:cNvSpPr>
              <a:spLocks noChangeShapeType="1"/>
            </p:cNvSpPr>
            <p:nvPr/>
          </p:nvSpPr>
          <p:spPr bwMode="auto">
            <a:xfrm>
              <a:off x="3014" y="17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lIns="0" tIns="0" rIns="0" bIns="0"/>
            <a:lstStyle/>
            <a:p>
              <a:endParaRPr lang="zh-CN" altLang="en-US" sz="24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3751" name="Line 23"/>
            <p:cNvSpPr>
              <a:spLocks noChangeShapeType="1"/>
            </p:cNvSpPr>
            <p:nvPr/>
          </p:nvSpPr>
          <p:spPr bwMode="auto">
            <a:xfrm>
              <a:off x="3472" y="1714"/>
              <a:ext cx="2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lIns="0" tIns="0" rIns="0" bIns="0"/>
            <a:lstStyle/>
            <a:p>
              <a:endParaRPr lang="zh-CN" altLang="en-US" sz="24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3752" name="Line 24"/>
            <p:cNvSpPr>
              <a:spLocks noChangeShapeType="1"/>
            </p:cNvSpPr>
            <p:nvPr/>
          </p:nvSpPr>
          <p:spPr bwMode="auto">
            <a:xfrm>
              <a:off x="3938" y="1735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lIns="0" tIns="0" rIns="0" bIns="0"/>
            <a:lstStyle/>
            <a:p>
              <a:endParaRPr lang="zh-CN" altLang="en-US" sz="24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3753" name="Line 25"/>
            <p:cNvSpPr>
              <a:spLocks noChangeShapeType="1"/>
            </p:cNvSpPr>
            <p:nvPr/>
          </p:nvSpPr>
          <p:spPr bwMode="auto">
            <a:xfrm>
              <a:off x="4382" y="1735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lIns="0" tIns="0" rIns="0" bIns="0"/>
            <a:lstStyle/>
            <a:p>
              <a:endParaRPr lang="zh-CN" altLang="en-US" sz="24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3754" name="Line 26"/>
            <p:cNvSpPr>
              <a:spLocks noChangeShapeType="1"/>
            </p:cNvSpPr>
            <p:nvPr/>
          </p:nvSpPr>
          <p:spPr bwMode="auto">
            <a:xfrm>
              <a:off x="4844" y="1735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lIns="0" tIns="0" rIns="0" bIns="0"/>
            <a:lstStyle/>
            <a:p>
              <a:endParaRPr lang="zh-CN" altLang="en-US" sz="24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3755" name="Line 27"/>
            <p:cNvSpPr>
              <a:spLocks noChangeShapeType="1"/>
            </p:cNvSpPr>
            <p:nvPr/>
          </p:nvSpPr>
          <p:spPr bwMode="auto">
            <a:xfrm>
              <a:off x="979" y="2710"/>
              <a:ext cx="9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lIns="0" tIns="0" rIns="0" bIns="0"/>
            <a:lstStyle/>
            <a:p>
              <a:endParaRPr lang="zh-CN" altLang="en-US" sz="24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3756" name="Line 28"/>
            <p:cNvSpPr>
              <a:spLocks noChangeShapeType="1"/>
            </p:cNvSpPr>
            <p:nvPr/>
          </p:nvSpPr>
          <p:spPr bwMode="auto">
            <a:xfrm>
              <a:off x="5195" y="2244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lIns="0" tIns="0" rIns="0" bIns="0"/>
            <a:lstStyle/>
            <a:p>
              <a:endParaRPr lang="zh-CN" altLang="en-US" sz="24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3757" name="Line 29"/>
            <p:cNvSpPr>
              <a:spLocks noChangeShapeType="1"/>
            </p:cNvSpPr>
            <p:nvPr/>
          </p:nvSpPr>
          <p:spPr bwMode="auto">
            <a:xfrm>
              <a:off x="3622" y="2732"/>
              <a:ext cx="15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lIns="0" tIns="0" rIns="0" bIns="0"/>
            <a:lstStyle/>
            <a:p>
              <a:endParaRPr lang="zh-CN" altLang="en-US" sz="24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C923FA65-E461-47EE-BE93-D4126AFCCF9C}"/>
              </a:ext>
            </a:extLst>
          </p:cNvPr>
          <p:cNvSpPr txBox="1"/>
          <p:nvPr/>
        </p:nvSpPr>
        <p:spPr>
          <a:xfrm>
            <a:off x="1811454" y="6146671"/>
            <a:ext cx="84794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通过通信技术</a:t>
            </a:r>
            <a:r>
              <a:rPr lang="zh-CN" altLang="en-US" sz="2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对远距离被控对象进行控制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的系统</a:t>
            </a:r>
          </a:p>
        </p:txBody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线性与非线控制系统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300D-D216-4E40-B8EE-039C15D6B8F4}" type="slidenum">
              <a:rPr lang="zh-CN" altLang="en-US" smtClean="0"/>
              <a:t>12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55440" y="163988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如果一个系统的输入、输出满足叠加原理，该系统称为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线性系统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，否则为非线性系统。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976" y="1965519"/>
            <a:ext cx="3816424" cy="1648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911424" y="2789867"/>
                <a:ext cx="6611491" cy="3877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zh-CN" altLang="en-US" sz="28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叠加原理（</a:t>
                </a:r>
                <a:r>
                  <a:rPr lang="en-US" altLang="zh-CN" sz="28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Superposition theorem</a:t>
                </a:r>
                <a:r>
                  <a:rPr lang="zh-CN" altLang="en-US" sz="28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）</a:t>
                </a:r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en-US" altLang="zh-CN" sz="2800" dirty="0"/>
                  <a:t>1</a:t>
                </a:r>
                <a:r>
                  <a:rPr lang="zh-CN" altLang="en-US" sz="2800" dirty="0"/>
                  <a:t>）</a:t>
                </a:r>
                <a:r>
                  <a:rPr lang="zh-CN" altLang="en-US" sz="28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齐次性：</a:t>
                </a:r>
                <a:r>
                  <a:rPr lang="zh-CN" altLang="en-US" sz="2800" dirty="0"/>
                  <a:t>如果系统输入为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</a:t>
                </a:r>
                <a:r>
                  <a:rPr lang="zh-CN" altLang="en-US" sz="2800" dirty="0"/>
                  <a:t>输出为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800" dirty="0"/>
                  <a:t>给定常数，那么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𝑘𝑢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对应的输出为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𝑘𝑦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；</a:t>
                </a:r>
                <a:endParaRPr lang="en-US" altLang="zh-CN" sz="2800" dirty="0"/>
              </a:p>
              <a:p>
                <a:pPr algn="l"/>
                <a:endParaRPr lang="en-US" altLang="zh-CN" sz="2800" dirty="0"/>
              </a:p>
              <a:p>
                <a:pPr algn="l"/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800" dirty="0"/>
                  <a:t>）</a:t>
                </a:r>
                <a:r>
                  <a:rPr lang="zh-CN" altLang="en-US" sz="28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叠加性：</a:t>
                </a:r>
                <a:r>
                  <a:rPr lang="zh-CN" altLang="en-US" sz="2800" dirty="0"/>
                  <a:t>如果系统输入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8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8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800" dirty="0"/>
                  <a:t> 对应输出为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那么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8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8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baseline="-2500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8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8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800" dirty="0"/>
                  <a:t>.</a:t>
                </a:r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2789867"/>
                <a:ext cx="6611491" cy="3877985"/>
              </a:xfrm>
              <a:prstGeom prst="rect">
                <a:avLst/>
              </a:prstGeom>
              <a:blipFill>
                <a:blip r:embed="rId3"/>
                <a:stretch>
                  <a:fillRect l="-3321" t="-2830" r="-1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224" y="3972961"/>
            <a:ext cx="2955801" cy="1943905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时变系统和时不变系统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300D-D216-4E40-B8EE-039C15D6B8F4}" type="slidenum">
              <a:rPr lang="zh-CN" altLang="en-US" smtClean="0"/>
              <a:t>13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247207" y="1812241"/>
            <a:ext cx="9073008" cy="280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时不变系统的特点是系统的</a:t>
            </a:r>
            <a:r>
              <a:rPr lang="zh-CN" altLang="en-US" sz="2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自身性质不随时间而变化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，又称为定常系统。具体地，系统的响应只取决于输入信号的性态和系统的特性，而与输入信号施加的时刻无关；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如果系统的动态特性与控制系统的初始时刻及终止时刻有关，则该系统称为时变系统，也称非定常系统。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39416" y="4844245"/>
                <a:ext cx="4644186" cy="163275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4844245"/>
                <a:ext cx="4644186" cy="16327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591944" y="4921958"/>
                <a:ext cx="5616624" cy="147732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altLang="zh-CN" sz="2400" dirty="0">
                    <a:latin typeface="Cambria Math" panose="02040503050406030204" pitchFamily="18" charset="0"/>
                  </a:rPr>
                  <a:t>Example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acc>
                        <m:accPr>
                          <m:chr m:val="̇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𝑐𝑢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algn="l"/>
                <a14:m>
                  <m:oMath xmlns:m="http://schemas.openxmlformats.org/officeDocument/2006/math">
                    <m:r>
                      <a:rPr lang="zh-CN" altLang="en-US" sz="2400" b="0" i="1" dirty="0">
                        <a:latin typeface="Cambria Math" panose="02040503050406030204" pitchFamily="18" charset="0"/>
                      </a:rPr>
                      <m:t>如果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是时间的函数，则为时变系统；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如果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是常数，则为时不变系统。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4921958"/>
                <a:ext cx="5616624" cy="1477328"/>
              </a:xfrm>
              <a:prstGeom prst="rect">
                <a:avLst/>
              </a:prstGeom>
              <a:blipFill rotWithShape="1">
                <a:blip r:embed="rId3"/>
                <a:stretch>
                  <a:fillRect l="-3024" t="-5263" r="-2808" b="-9312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因果系统与非因果系统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300D-D216-4E40-B8EE-039C15D6B8F4}" type="slidenum">
              <a:rPr lang="zh-CN" altLang="en-US" smtClean="0"/>
              <a:t>14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56284" y="1764783"/>
            <a:ext cx="92890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      因果系统是指只有当输入信号激励系统时才出现输出（响应）的系统。即在</a:t>
            </a:r>
            <a:r>
              <a:rPr lang="zh-CN" altLang="en-US" sz="2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输入信号激励系统之前，因果系统的响应不会出现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773907" y="3068960"/>
                <a:ext cx="4644186" cy="163275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907" y="3068960"/>
                <a:ext cx="4644186" cy="16327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3665566" y="4997225"/>
            <a:ext cx="4687740" cy="1646783"/>
            <a:chOff x="3665566" y="4997225"/>
            <a:chExt cx="4687740" cy="1646783"/>
          </a:xfrm>
        </p:grpSpPr>
        <p:cxnSp>
          <p:nvCxnSpPr>
            <p:cNvPr id="9" name="直接箭头连接符 8"/>
            <p:cNvCxnSpPr/>
            <p:nvPr/>
          </p:nvCxnSpPr>
          <p:spPr bwMode="auto">
            <a:xfrm>
              <a:off x="3869110" y="6276975"/>
              <a:ext cx="43924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2"/>
            <p:cNvCxnSpPr/>
            <p:nvPr/>
          </p:nvCxnSpPr>
          <p:spPr bwMode="auto">
            <a:xfrm flipV="1">
              <a:off x="5021238" y="5329783"/>
              <a:ext cx="0" cy="94719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任意多边形: 形状 14"/>
            <p:cNvSpPr/>
            <p:nvPr/>
          </p:nvSpPr>
          <p:spPr bwMode="auto">
            <a:xfrm>
              <a:off x="5015880" y="5495925"/>
              <a:ext cx="2457450" cy="771525"/>
            </a:xfrm>
            <a:custGeom>
              <a:avLst/>
              <a:gdLst>
                <a:gd name="connsiteX0" fmla="*/ 0 w 2457450"/>
                <a:gd name="connsiteY0" fmla="*/ 381000 h 771525"/>
                <a:gd name="connsiteX1" fmla="*/ 19050 w 2457450"/>
                <a:gd name="connsiteY1" fmla="*/ 285750 h 771525"/>
                <a:gd name="connsiteX2" fmla="*/ 47625 w 2457450"/>
                <a:gd name="connsiteY2" fmla="*/ 180975 h 771525"/>
                <a:gd name="connsiteX3" fmla="*/ 95250 w 2457450"/>
                <a:gd name="connsiteY3" fmla="*/ 85725 h 771525"/>
                <a:gd name="connsiteX4" fmla="*/ 133350 w 2457450"/>
                <a:gd name="connsiteY4" fmla="*/ 28575 h 771525"/>
                <a:gd name="connsiteX5" fmla="*/ 161925 w 2457450"/>
                <a:gd name="connsiteY5" fmla="*/ 0 h 771525"/>
                <a:gd name="connsiteX6" fmla="*/ 190500 w 2457450"/>
                <a:gd name="connsiteY6" fmla="*/ 9525 h 771525"/>
                <a:gd name="connsiteX7" fmla="*/ 219075 w 2457450"/>
                <a:gd name="connsiteY7" fmla="*/ 38100 h 771525"/>
                <a:gd name="connsiteX8" fmla="*/ 247650 w 2457450"/>
                <a:gd name="connsiteY8" fmla="*/ 57150 h 771525"/>
                <a:gd name="connsiteX9" fmla="*/ 323850 w 2457450"/>
                <a:gd name="connsiteY9" fmla="*/ 142875 h 771525"/>
                <a:gd name="connsiteX10" fmla="*/ 361950 w 2457450"/>
                <a:gd name="connsiteY10" fmla="*/ 152400 h 771525"/>
                <a:gd name="connsiteX11" fmla="*/ 409575 w 2457450"/>
                <a:gd name="connsiteY11" fmla="*/ 238125 h 771525"/>
                <a:gd name="connsiteX12" fmla="*/ 428625 w 2457450"/>
                <a:gd name="connsiteY12" fmla="*/ 266700 h 771525"/>
                <a:gd name="connsiteX13" fmla="*/ 457200 w 2457450"/>
                <a:gd name="connsiteY13" fmla="*/ 295275 h 771525"/>
                <a:gd name="connsiteX14" fmla="*/ 476250 w 2457450"/>
                <a:gd name="connsiteY14" fmla="*/ 323850 h 771525"/>
                <a:gd name="connsiteX15" fmla="*/ 542925 w 2457450"/>
                <a:gd name="connsiteY15" fmla="*/ 333375 h 771525"/>
                <a:gd name="connsiteX16" fmla="*/ 676275 w 2457450"/>
                <a:gd name="connsiteY16" fmla="*/ 304800 h 771525"/>
                <a:gd name="connsiteX17" fmla="*/ 733425 w 2457450"/>
                <a:gd name="connsiteY17" fmla="*/ 276225 h 771525"/>
                <a:gd name="connsiteX18" fmla="*/ 762000 w 2457450"/>
                <a:gd name="connsiteY18" fmla="*/ 285750 h 771525"/>
                <a:gd name="connsiteX19" fmla="*/ 790575 w 2457450"/>
                <a:gd name="connsiteY19" fmla="*/ 304800 h 771525"/>
                <a:gd name="connsiteX20" fmla="*/ 828675 w 2457450"/>
                <a:gd name="connsiteY20" fmla="*/ 314325 h 771525"/>
                <a:gd name="connsiteX21" fmla="*/ 914400 w 2457450"/>
                <a:gd name="connsiteY21" fmla="*/ 352425 h 771525"/>
                <a:gd name="connsiteX22" fmla="*/ 933450 w 2457450"/>
                <a:gd name="connsiteY22" fmla="*/ 381000 h 771525"/>
                <a:gd name="connsiteX23" fmla="*/ 990600 w 2457450"/>
                <a:gd name="connsiteY23" fmla="*/ 428625 h 771525"/>
                <a:gd name="connsiteX24" fmla="*/ 1009650 w 2457450"/>
                <a:gd name="connsiteY24" fmla="*/ 457200 h 771525"/>
                <a:gd name="connsiteX25" fmla="*/ 1076325 w 2457450"/>
                <a:gd name="connsiteY25" fmla="*/ 485775 h 771525"/>
                <a:gd name="connsiteX26" fmla="*/ 1228725 w 2457450"/>
                <a:gd name="connsiteY26" fmla="*/ 504825 h 771525"/>
                <a:gd name="connsiteX27" fmla="*/ 1285875 w 2457450"/>
                <a:gd name="connsiteY27" fmla="*/ 495300 h 771525"/>
                <a:gd name="connsiteX28" fmla="*/ 1343025 w 2457450"/>
                <a:gd name="connsiteY28" fmla="*/ 476250 h 771525"/>
                <a:gd name="connsiteX29" fmla="*/ 1476375 w 2457450"/>
                <a:gd name="connsiteY29" fmla="*/ 485775 h 771525"/>
                <a:gd name="connsiteX30" fmla="*/ 1533525 w 2457450"/>
                <a:gd name="connsiteY30" fmla="*/ 523875 h 771525"/>
                <a:gd name="connsiteX31" fmla="*/ 1562100 w 2457450"/>
                <a:gd name="connsiteY31" fmla="*/ 533400 h 771525"/>
                <a:gd name="connsiteX32" fmla="*/ 1619250 w 2457450"/>
                <a:gd name="connsiteY32" fmla="*/ 571500 h 771525"/>
                <a:gd name="connsiteX33" fmla="*/ 1676400 w 2457450"/>
                <a:gd name="connsiteY33" fmla="*/ 590550 h 771525"/>
                <a:gd name="connsiteX34" fmla="*/ 1762125 w 2457450"/>
                <a:gd name="connsiteY34" fmla="*/ 609600 h 771525"/>
                <a:gd name="connsiteX35" fmla="*/ 1819275 w 2457450"/>
                <a:gd name="connsiteY35" fmla="*/ 628650 h 771525"/>
                <a:gd name="connsiteX36" fmla="*/ 1914525 w 2457450"/>
                <a:gd name="connsiteY36" fmla="*/ 685800 h 771525"/>
                <a:gd name="connsiteX37" fmla="*/ 2247900 w 2457450"/>
                <a:gd name="connsiteY37" fmla="*/ 714375 h 771525"/>
                <a:gd name="connsiteX38" fmla="*/ 2400300 w 2457450"/>
                <a:gd name="connsiteY38" fmla="*/ 752475 h 771525"/>
                <a:gd name="connsiteX39" fmla="*/ 2428875 w 2457450"/>
                <a:gd name="connsiteY39" fmla="*/ 762000 h 771525"/>
                <a:gd name="connsiteX40" fmla="*/ 2457450 w 2457450"/>
                <a:gd name="connsiteY40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57450" h="771525">
                  <a:moveTo>
                    <a:pt x="0" y="381000"/>
                  </a:moveTo>
                  <a:cubicBezTo>
                    <a:pt x="18380" y="252343"/>
                    <a:pt x="-899" y="358898"/>
                    <a:pt x="19050" y="285750"/>
                  </a:cubicBezTo>
                  <a:cubicBezTo>
                    <a:pt x="19516" y="284041"/>
                    <a:pt x="37881" y="202087"/>
                    <a:pt x="47625" y="180975"/>
                  </a:cubicBezTo>
                  <a:cubicBezTo>
                    <a:pt x="62501" y="148745"/>
                    <a:pt x="75559" y="115261"/>
                    <a:pt x="95250" y="85725"/>
                  </a:cubicBezTo>
                  <a:cubicBezTo>
                    <a:pt x="107950" y="66675"/>
                    <a:pt x="117161" y="44764"/>
                    <a:pt x="133350" y="28575"/>
                  </a:cubicBezTo>
                  <a:lnTo>
                    <a:pt x="161925" y="0"/>
                  </a:lnTo>
                  <a:cubicBezTo>
                    <a:pt x="171450" y="3175"/>
                    <a:pt x="182146" y="3956"/>
                    <a:pt x="190500" y="9525"/>
                  </a:cubicBezTo>
                  <a:cubicBezTo>
                    <a:pt x="201708" y="16997"/>
                    <a:pt x="208727" y="29476"/>
                    <a:pt x="219075" y="38100"/>
                  </a:cubicBezTo>
                  <a:cubicBezTo>
                    <a:pt x="227869" y="45429"/>
                    <a:pt x="238125" y="50800"/>
                    <a:pt x="247650" y="57150"/>
                  </a:cubicBezTo>
                  <a:cubicBezTo>
                    <a:pt x="265010" y="83190"/>
                    <a:pt x="297752" y="136351"/>
                    <a:pt x="323850" y="142875"/>
                  </a:cubicBezTo>
                  <a:lnTo>
                    <a:pt x="361950" y="152400"/>
                  </a:lnTo>
                  <a:cubicBezTo>
                    <a:pt x="378715" y="202695"/>
                    <a:pt x="365906" y="172621"/>
                    <a:pt x="409575" y="238125"/>
                  </a:cubicBezTo>
                  <a:cubicBezTo>
                    <a:pt x="415925" y="247650"/>
                    <a:pt x="420530" y="258605"/>
                    <a:pt x="428625" y="266700"/>
                  </a:cubicBezTo>
                  <a:cubicBezTo>
                    <a:pt x="438150" y="276225"/>
                    <a:pt x="448576" y="284927"/>
                    <a:pt x="457200" y="295275"/>
                  </a:cubicBezTo>
                  <a:cubicBezTo>
                    <a:pt x="464529" y="304069"/>
                    <a:pt x="465789" y="319201"/>
                    <a:pt x="476250" y="323850"/>
                  </a:cubicBezTo>
                  <a:cubicBezTo>
                    <a:pt x="496766" y="332968"/>
                    <a:pt x="520700" y="330200"/>
                    <a:pt x="542925" y="333375"/>
                  </a:cubicBezTo>
                  <a:cubicBezTo>
                    <a:pt x="575168" y="329345"/>
                    <a:pt x="644954" y="325681"/>
                    <a:pt x="676275" y="304800"/>
                  </a:cubicBezTo>
                  <a:cubicBezTo>
                    <a:pt x="713204" y="280181"/>
                    <a:pt x="693990" y="289370"/>
                    <a:pt x="733425" y="276225"/>
                  </a:cubicBezTo>
                  <a:cubicBezTo>
                    <a:pt x="742950" y="279400"/>
                    <a:pt x="753020" y="281260"/>
                    <a:pt x="762000" y="285750"/>
                  </a:cubicBezTo>
                  <a:cubicBezTo>
                    <a:pt x="772239" y="290870"/>
                    <a:pt x="780053" y="300291"/>
                    <a:pt x="790575" y="304800"/>
                  </a:cubicBezTo>
                  <a:cubicBezTo>
                    <a:pt x="802607" y="309957"/>
                    <a:pt x="816136" y="310563"/>
                    <a:pt x="828675" y="314325"/>
                  </a:cubicBezTo>
                  <a:cubicBezTo>
                    <a:pt x="890502" y="332873"/>
                    <a:pt x="872642" y="324586"/>
                    <a:pt x="914400" y="352425"/>
                  </a:cubicBezTo>
                  <a:cubicBezTo>
                    <a:pt x="920750" y="361950"/>
                    <a:pt x="926121" y="372206"/>
                    <a:pt x="933450" y="381000"/>
                  </a:cubicBezTo>
                  <a:cubicBezTo>
                    <a:pt x="956369" y="408502"/>
                    <a:pt x="962503" y="409894"/>
                    <a:pt x="990600" y="428625"/>
                  </a:cubicBezTo>
                  <a:cubicBezTo>
                    <a:pt x="996950" y="438150"/>
                    <a:pt x="1001555" y="449105"/>
                    <a:pt x="1009650" y="457200"/>
                  </a:cubicBezTo>
                  <a:cubicBezTo>
                    <a:pt x="1032851" y="480401"/>
                    <a:pt x="1045721" y="477031"/>
                    <a:pt x="1076325" y="485775"/>
                  </a:cubicBezTo>
                  <a:cubicBezTo>
                    <a:pt x="1159647" y="509581"/>
                    <a:pt x="1031088" y="489622"/>
                    <a:pt x="1228725" y="504825"/>
                  </a:cubicBezTo>
                  <a:cubicBezTo>
                    <a:pt x="1247775" y="501650"/>
                    <a:pt x="1267139" y="499984"/>
                    <a:pt x="1285875" y="495300"/>
                  </a:cubicBezTo>
                  <a:cubicBezTo>
                    <a:pt x="1305356" y="490430"/>
                    <a:pt x="1343025" y="476250"/>
                    <a:pt x="1343025" y="476250"/>
                  </a:cubicBezTo>
                  <a:cubicBezTo>
                    <a:pt x="1387475" y="479425"/>
                    <a:pt x="1433142" y="474967"/>
                    <a:pt x="1476375" y="485775"/>
                  </a:cubicBezTo>
                  <a:cubicBezTo>
                    <a:pt x="1498587" y="491328"/>
                    <a:pt x="1511805" y="516635"/>
                    <a:pt x="1533525" y="523875"/>
                  </a:cubicBezTo>
                  <a:cubicBezTo>
                    <a:pt x="1543050" y="527050"/>
                    <a:pt x="1553323" y="528524"/>
                    <a:pt x="1562100" y="533400"/>
                  </a:cubicBezTo>
                  <a:cubicBezTo>
                    <a:pt x="1582114" y="544519"/>
                    <a:pt x="1597530" y="564260"/>
                    <a:pt x="1619250" y="571500"/>
                  </a:cubicBezTo>
                  <a:lnTo>
                    <a:pt x="1676400" y="590550"/>
                  </a:lnTo>
                  <a:cubicBezTo>
                    <a:pt x="1758156" y="617802"/>
                    <a:pt x="1628018" y="576073"/>
                    <a:pt x="1762125" y="609600"/>
                  </a:cubicBezTo>
                  <a:cubicBezTo>
                    <a:pt x="1781606" y="614470"/>
                    <a:pt x="1802567" y="617511"/>
                    <a:pt x="1819275" y="628650"/>
                  </a:cubicBezTo>
                  <a:cubicBezTo>
                    <a:pt x="1841012" y="643141"/>
                    <a:pt x="1885236" y="676037"/>
                    <a:pt x="1914525" y="685800"/>
                  </a:cubicBezTo>
                  <a:cubicBezTo>
                    <a:pt x="2029110" y="723995"/>
                    <a:pt x="2111470" y="709322"/>
                    <a:pt x="2247900" y="714375"/>
                  </a:cubicBezTo>
                  <a:cubicBezTo>
                    <a:pt x="2362841" y="737363"/>
                    <a:pt x="2312433" y="723186"/>
                    <a:pt x="2400300" y="752475"/>
                  </a:cubicBezTo>
                  <a:lnTo>
                    <a:pt x="2428875" y="762000"/>
                  </a:lnTo>
                  <a:lnTo>
                    <a:pt x="2457450" y="771525"/>
                  </a:lnTo>
                </a:path>
              </a:pathLst>
            </a:custGeom>
            <a:noFill/>
            <a:ln w="222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7946220" y="6226496"/>
                  <a:ext cx="40708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6220" y="6226496"/>
                  <a:ext cx="40708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3665566" y="6274676"/>
                  <a:ext cx="40708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566" y="6274676"/>
                  <a:ext cx="40708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970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4943872" y="4997225"/>
                  <a:ext cx="40708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3872" y="4997225"/>
                  <a:ext cx="40708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7761" r="-44776" b="-3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6012950" y="5474186"/>
                  <a:ext cx="40708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2950" y="5474186"/>
                  <a:ext cx="40708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55224" r="-44776" b="-3606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</p:spTree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单变量与多变量控制系统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300D-D216-4E40-B8EE-039C15D6B8F4}" type="slidenum">
              <a:rPr lang="zh-CN" altLang="en-US" smtClean="0"/>
              <a:t>15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788740" y="4602257"/>
                <a:ext cx="7920880" cy="82381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/>
                  <a:t>     	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𝑩𝒖</m:t>
                            </m:r>
                          </m:e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𝑪𝒙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𝑫𝒖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740" y="4602257"/>
                <a:ext cx="7920880" cy="8238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1788740" y="1658985"/>
            <a:ext cx="8267700" cy="2705100"/>
            <a:chOff x="1847528" y="1772816"/>
            <a:chExt cx="8267700" cy="2705100"/>
          </a:xfrm>
        </p:grpSpPr>
        <p:grpSp>
          <p:nvGrpSpPr>
            <p:cNvPr id="6" name="组合 5"/>
            <p:cNvGrpSpPr/>
            <p:nvPr/>
          </p:nvGrpSpPr>
          <p:grpSpPr>
            <a:xfrm>
              <a:off x="1847528" y="1772816"/>
              <a:ext cx="8267700" cy="2705100"/>
              <a:chOff x="1847528" y="1772816"/>
              <a:chExt cx="8267700" cy="2705100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7528" y="1772816"/>
                <a:ext cx="8267700" cy="2705100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 bwMode="auto">
              <a:xfrm>
                <a:off x="4295800" y="3861048"/>
                <a:ext cx="3600400" cy="43204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SISO</a:t>
                </a:r>
                <a:r>
                  <a:rPr kumimoji="0" lang="zh-CN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与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MIMO</a:t>
                </a:r>
                <a:r>
                  <a:rPr kumimoji="0" lang="zh-CN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系统</a:t>
                </a:r>
              </a:p>
            </p:txBody>
          </p:sp>
        </p:grpSp>
        <p:sp>
          <p:nvSpPr>
            <p:cNvPr id="10" name="矩形 9"/>
            <p:cNvSpPr/>
            <p:nvPr/>
          </p:nvSpPr>
          <p:spPr bwMode="auto">
            <a:xfrm>
              <a:off x="2135560" y="4149080"/>
              <a:ext cx="864096" cy="288032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D54EEA77-DDB5-497A-BC63-577DD488927B}"/>
              </a:ext>
            </a:extLst>
          </p:cNvPr>
          <p:cNvSpPr txBox="1"/>
          <p:nvPr/>
        </p:nvSpPr>
        <p:spPr>
          <a:xfrm>
            <a:off x="983432" y="5713499"/>
            <a:ext cx="102251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仅有一个输入与一个输出的系统称为</a:t>
            </a:r>
            <a:r>
              <a:rPr lang="zh-CN" altLang="en-US" sz="20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单输入一单输出系统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，简称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SISO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系统（但系统内部变量可以有多多）。当系统的输入或输出变量的数目多于一个时，就称为</a:t>
            </a:r>
            <a:r>
              <a:rPr lang="zh-CN" altLang="en-US" sz="20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多变量系统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，它是现代控制理论研究的主要对象。</a:t>
            </a:r>
          </a:p>
        </p:txBody>
      </p:sp>
    </p:spTree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29673-F9D0-49FC-A462-C0D1B349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122C082-F536-44B8-9299-61C94B1F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300D-D216-4E40-B8EE-039C15D6B8F4}" type="slidenum">
              <a:rPr lang="zh-CN" altLang="en-US" smtClean="0"/>
              <a:t>16</a:t>
            </a:fld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695A54-5CD9-41B9-92DE-5B5D843FED82}"/>
              </a:ext>
            </a:extLst>
          </p:cNvPr>
          <p:cNvSpPr txBox="1"/>
          <p:nvPr/>
        </p:nvSpPr>
        <p:spPr>
          <a:xfrm>
            <a:off x="1559496" y="1916832"/>
            <a:ext cx="8496944" cy="368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控制系统类型有许多种划分，派生出了不同的理论和方法；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经典控制系统（经典控制理论）可以分为恒值调节系统、程序控制系统、随动系统三种；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单回路</a:t>
            </a:r>
            <a:r>
              <a:rPr lang="zh-CN" altLang="en-US" sz="2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自动控制系统的组成及框图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对于理解本专业核心思想（反馈控制）非常重要。</a:t>
            </a:r>
          </a:p>
        </p:txBody>
      </p:sp>
    </p:spTree>
    <p:extLst>
      <p:ext uri="{BB962C8B-B14F-4D97-AF65-F5344CB8AC3E}">
        <p14:creationId xmlns:p14="http://schemas.microsoft.com/office/powerpoint/2010/main" val="3446653819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3.1</a:t>
            </a:r>
            <a:r>
              <a:rPr lang="zh-CN" altLang="en-US" b="1" dirty="0">
                <a:latin typeface="Arial" panose="020B0604020202020204" pitchFamily="34" charset="0"/>
              </a:rPr>
              <a:t>    </a:t>
            </a:r>
            <a:r>
              <a:rPr lang="zh-CN" altLang="en-US" b="1" dirty="0"/>
              <a:t> 恒值自动调节系统</a:t>
            </a:r>
          </a:p>
        </p:txBody>
      </p:sp>
      <p:pic>
        <p:nvPicPr>
          <p:cNvPr id="3338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5560" y="1622425"/>
            <a:ext cx="8280400" cy="4424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1E4-5226-4D37-A8ED-D4775014FDD8}" type="slidenum">
              <a:rPr lang="zh-CN" altLang="en-US"/>
              <a:t>2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1F5457-8806-49D1-B980-4C65396971EC}"/>
              </a:ext>
            </a:extLst>
          </p:cNvPr>
          <p:cNvSpPr txBox="1"/>
          <p:nvPr/>
        </p:nvSpPr>
        <p:spPr>
          <a:xfrm>
            <a:off x="1219200" y="6153834"/>
            <a:ext cx="9629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恒值自动调节系统的控制</a:t>
            </a:r>
            <a:r>
              <a:rPr lang="zh-CN" altLang="en-US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输入是恒定值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，要求</a:t>
            </a:r>
            <a:r>
              <a:rPr lang="zh-CN" altLang="en-US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被控量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（液面水位、温度等）</a:t>
            </a:r>
            <a:r>
              <a:rPr lang="zh-CN" altLang="en-US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保持给定值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不变，例如液面控制系统、直流电动机调速系统、温度调节系统等。</a:t>
            </a:r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3.2  程序自动控制系统</a:t>
            </a:r>
          </a:p>
        </p:txBody>
      </p:sp>
      <p:pic>
        <p:nvPicPr>
          <p:cNvPr id="3348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1544" y="1546724"/>
            <a:ext cx="7416824" cy="438534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2E99-B312-4D72-B0FE-64604FE72743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17F06B-38D2-42D0-847E-F30CE6FD04B8}"/>
              </a:ext>
            </a:extLst>
          </p:cNvPr>
          <p:cNvSpPr txBox="1"/>
          <p:nvPr/>
        </p:nvSpPr>
        <p:spPr>
          <a:xfrm>
            <a:off x="911424" y="6061501"/>
            <a:ext cx="9649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程序自动控制系统的</a:t>
            </a:r>
            <a:r>
              <a:rPr lang="zh-CN" altLang="en-US" sz="2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给定信号按预先编制的程序确定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，要求</a:t>
            </a:r>
            <a:r>
              <a:rPr lang="zh-CN" altLang="en-US" sz="2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被控量按相应的规律随控制信号变化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，例如机械加工中的数控机床等。</a:t>
            </a:r>
          </a:p>
        </p:txBody>
      </p: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3.3     随动系统（伺服系统）</a:t>
            </a:r>
          </a:p>
        </p:txBody>
      </p:sp>
      <p:pic>
        <p:nvPicPr>
          <p:cNvPr id="3358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4093" y="2348880"/>
            <a:ext cx="9763813" cy="259903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16B4-A898-48F0-956F-FD329C659335}" type="slidenum">
              <a:rPr lang="zh-CN" altLang="en-US"/>
              <a:t>4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09B1D3-1562-48F0-93F7-3495332E95B9}"/>
              </a:ext>
            </a:extLst>
          </p:cNvPr>
          <p:cNvSpPr txBox="1"/>
          <p:nvPr/>
        </p:nvSpPr>
        <p:spPr>
          <a:xfrm>
            <a:off x="839416" y="5229200"/>
            <a:ext cx="10441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随动系统（也称为伺服系统）的</a:t>
            </a:r>
            <a:r>
              <a:rPr lang="zh-CN" altLang="en-US" sz="2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控制输入是变化规律未知的时间函数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，系统的任务是使被控量按同样的规律变化，并与输入信号的偏差保持在规定范围内，例如函数记录仪、自动火炮系统和飞机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导弹自动驾驶系统等。</a:t>
            </a:r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自动控制系统的组成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600200"/>
            <a:ext cx="10670976" cy="45307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给定环节：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产生给定的输入信号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反馈环节：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对系统输出（被控制量）进行测量，将它转换成反馈信号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比较环节：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将给定的输入信号和反馈信号加以比较，产生“误差”信号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控制器（调节器）</a:t>
            </a:r>
            <a:r>
              <a:rPr kumimoji="1"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根据误差信号，按一定规律产生相应的控制指令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执行环节（执行机构）：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将控制信号进行功率放大，并能使  被控对象的被控量变化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被控对象：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控制系统所要控制的设备或生产过程，它的输出就是被控量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C813-B691-441E-9775-C97F94A4B589}" type="slidenum">
              <a:rPr lang="zh-CN" altLang="en-US"/>
              <a:t>5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6129" y="361854"/>
            <a:ext cx="10363200" cy="1143000"/>
          </a:xfrm>
        </p:spPr>
        <p:txBody>
          <a:bodyPr/>
          <a:lstStyle/>
          <a:p>
            <a:r>
              <a:rPr lang="zh-CN" altLang="en-US" sz="3300" b="1" dirty="0"/>
              <a:t>自动控制系统的框图</a:t>
            </a:r>
          </a:p>
        </p:txBody>
      </p:sp>
      <p:sp>
        <p:nvSpPr>
          <p:cNvPr id="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76B5-25A5-4644-9054-46307C107E7A}" type="slidenum">
              <a:rPr lang="zh-CN" altLang="en-US"/>
              <a:t>6</a:t>
            </a:fld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817401" y="2063206"/>
            <a:ext cx="11166798" cy="4185194"/>
            <a:chOff x="839416" y="2196134"/>
            <a:chExt cx="11166798" cy="4185194"/>
          </a:xfrm>
        </p:grpSpPr>
        <p:sp>
          <p:nvSpPr>
            <p:cNvPr id="336901" name="Rectangle 5"/>
            <p:cNvSpPr>
              <a:spLocks noChangeArrowheads="1"/>
            </p:cNvSpPr>
            <p:nvPr/>
          </p:nvSpPr>
          <p:spPr bwMode="auto">
            <a:xfrm>
              <a:off x="6471706" y="5511450"/>
              <a:ext cx="1525412" cy="8698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36903" name="Line 7"/>
            <p:cNvSpPr>
              <a:spLocks noChangeShapeType="1"/>
            </p:cNvSpPr>
            <p:nvPr/>
          </p:nvSpPr>
          <p:spPr bwMode="auto">
            <a:xfrm flipV="1">
              <a:off x="3743565" y="3471733"/>
              <a:ext cx="660033" cy="70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36905" name="Text Box 9"/>
            <p:cNvSpPr txBox="1">
              <a:spLocks noChangeArrowheads="1"/>
            </p:cNvSpPr>
            <p:nvPr/>
          </p:nvSpPr>
          <p:spPr bwMode="auto">
            <a:xfrm>
              <a:off x="2403941" y="2811827"/>
              <a:ext cx="1034053" cy="412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buFontTx/>
                <a:buNone/>
              </a:pPr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给定输入</a:t>
              </a:r>
            </a:p>
          </p:txBody>
        </p:sp>
        <p:sp>
          <p:nvSpPr>
            <p:cNvPr id="336906" name="Text Box 10"/>
            <p:cNvSpPr txBox="1">
              <a:spLocks noChangeArrowheads="1"/>
            </p:cNvSpPr>
            <p:nvPr/>
          </p:nvSpPr>
          <p:spPr bwMode="auto">
            <a:xfrm>
              <a:off x="1005647" y="3233533"/>
              <a:ext cx="1144059" cy="370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buFontTx/>
                <a:buNone/>
              </a:pPr>
              <a:r>
                <a:rPr lang="zh-CN" altLang="en-US" sz="2000" b="1">
                  <a:latin typeface="等线" panose="02010600030101010101" pitchFamily="2" charset="-122"/>
                  <a:ea typeface="等线" panose="02010600030101010101" pitchFamily="2" charset="-122"/>
                </a:rPr>
                <a:t>给定环节</a:t>
              </a:r>
            </a:p>
          </p:txBody>
        </p:sp>
        <p:sp>
          <p:nvSpPr>
            <p:cNvPr id="336907" name="Text Box 11"/>
            <p:cNvSpPr txBox="1">
              <a:spLocks noChangeArrowheads="1"/>
            </p:cNvSpPr>
            <p:nvPr/>
          </p:nvSpPr>
          <p:spPr bwMode="auto">
            <a:xfrm>
              <a:off x="4618721" y="3323271"/>
              <a:ext cx="865378" cy="327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buFontTx/>
                <a:buNone/>
              </a:pPr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控制器</a:t>
              </a:r>
            </a:p>
          </p:txBody>
        </p:sp>
        <p:sp>
          <p:nvSpPr>
            <p:cNvPr id="336908" name="Text Box 12"/>
            <p:cNvSpPr txBox="1">
              <a:spLocks noChangeArrowheads="1"/>
            </p:cNvSpPr>
            <p:nvPr/>
          </p:nvSpPr>
          <p:spPr bwMode="auto">
            <a:xfrm>
              <a:off x="6068352" y="3301465"/>
              <a:ext cx="1175838" cy="444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buFontTx/>
                <a:buNone/>
              </a:pPr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放大环节</a:t>
              </a:r>
            </a:p>
          </p:txBody>
        </p:sp>
        <p:sp>
          <p:nvSpPr>
            <p:cNvPr id="336909" name="Text Box 13"/>
            <p:cNvSpPr txBox="1">
              <a:spLocks noChangeArrowheads="1"/>
            </p:cNvSpPr>
            <p:nvPr/>
          </p:nvSpPr>
          <p:spPr bwMode="auto">
            <a:xfrm>
              <a:off x="7935292" y="3307640"/>
              <a:ext cx="1021830" cy="356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buFontTx/>
                <a:buNone/>
              </a:pPr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执行环节</a:t>
              </a:r>
            </a:p>
          </p:txBody>
        </p:sp>
        <p:sp>
          <p:nvSpPr>
            <p:cNvPr id="336910" name="Text Box 14"/>
            <p:cNvSpPr txBox="1">
              <a:spLocks noChangeArrowheads="1"/>
            </p:cNvSpPr>
            <p:nvPr/>
          </p:nvSpPr>
          <p:spPr bwMode="auto">
            <a:xfrm>
              <a:off x="9592200" y="3286257"/>
              <a:ext cx="1021830" cy="402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buFontTx/>
                <a:buNone/>
              </a:pPr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被控对象</a:t>
              </a:r>
            </a:p>
          </p:txBody>
        </p:sp>
        <p:sp>
          <p:nvSpPr>
            <p:cNvPr id="336912" name="Rectangle 16"/>
            <p:cNvSpPr>
              <a:spLocks noChangeArrowheads="1"/>
            </p:cNvSpPr>
            <p:nvPr/>
          </p:nvSpPr>
          <p:spPr bwMode="auto">
            <a:xfrm>
              <a:off x="839416" y="2984744"/>
              <a:ext cx="1483854" cy="8698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36913" name="Rectangle 17"/>
            <p:cNvSpPr>
              <a:spLocks noChangeArrowheads="1"/>
            </p:cNvSpPr>
            <p:nvPr/>
          </p:nvSpPr>
          <p:spPr bwMode="auto">
            <a:xfrm>
              <a:off x="4403599" y="3064145"/>
              <a:ext cx="1359181" cy="9192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36914" name="Rectangle 18"/>
            <p:cNvSpPr>
              <a:spLocks noChangeArrowheads="1"/>
            </p:cNvSpPr>
            <p:nvPr/>
          </p:nvSpPr>
          <p:spPr bwMode="auto">
            <a:xfrm>
              <a:off x="6046351" y="3083554"/>
              <a:ext cx="1236953" cy="912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36915" name="Rectangle 19"/>
            <p:cNvSpPr>
              <a:spLocks noChangeArrowheads="1"/>
            </p:cNvSpPr>
            <p:nvPr/>
          </p:nvSpPr>
          <p:spPr bwMode="auto">
            <a:xfrm>
              <a:off x="7799107" y="3028856"/>
              <a:ext cx="1300511" cy="9625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36916" name="Rectangle 20"/>
            <p:cNvSpPr>
              <a:spLocks noChangeArrowheads="1"/>
            </p:cNvSpPr>
            <p:nvPr/>
          </p:nvSpPr>
          <p:spPr bwMode="auto">
            <a:xfrm>
              <a:off x="9468749" y="3072967"/>
              <a:ext cx="1268732" cy="910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36917" name="Line 21"/>
            <p:cNvSpPr>
              <a:spLocks noChangeShapeType="1"/>
            </p:cNvSpPr>
            <p:nvPr/>
          </p:nvSpPr>
          <p:spPr bwMode="auto">
            <a:xfrm flipV="1">
              <a:off x="2355050" y="3429000"/>
              <a:ext cx="977827" cy="2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36918" name="Line 22"/>
            <p:cNvSpPr>
              <a:spLocks noChangeShapeType="1"/>
            </p:cNvSpPr>
            <p:nvPr/>
          </p:nvSpPr>
          <p:spPr bwMode="auto">
            <a:xfrm>
              <a:off x="5784782" y="3478097"/>
              <a:ext cx="261570" cy="95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36919" name="Line 23"/>
            <p:cNvSpPr>
              <a:spLocks noChangeShapeType="1"/>
            </p:cNvSpPr>
            <p:nvPr/>
          </p:nvSpPr>
          <p:spPr bwMode="auto">
            <a:xfrm>
              <a:off x="7305304" y="3475263"/>
              <a:ext cx="493802" cy="35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36920" name="Line 24"/>
            <p:cNvSpPr>
              <a:spLocks noChangeShapeType="1"/>
            </p:cNvSpPr>
            <p:nvPr/>
          </p:nvSpPr>
          <p:spPr bwMode="auto">
            <a:xfrm>
              <a:off x="10737481" y="3475263"/>
              <a:ext cx="1268733" cy="123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36921" name="Line 25"/>
            <p:cNvSpPr>
              <a:spLocks noChangeShapeType="1"/>
            </p:cNvSpPr>
            <p:nvPr/>
          </p:nvSpPr>
          <p:spPr bwMode="auto">
            <a:xfrm flipV="1">
              <a:off x="9080573" y="3471733"/>
              <a:ext cx="38817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36922" name="Line 26"/>
            <p:cNvSpPr>
              <a:spLocks noChangeShapeType="1"/>
            </p:cNvSpPr>
            <p:nvPr/>
          </p:nvSpPr>
          <p:spPr bwMode="auto">
            <a:xfrm>
              <a:off x="11326622" y="3487615"/>
              <a:ext cx="31779" cy="25125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36923" name="Line 27"/>
            <p:cNvSpPr>
              <a:spLocks noChangeShapeType="1"/>
            </p:cNvSpPr>
            <p:nvPr/>
          </p:nvSpPr>
          <p:spPr bwMode="auto">
            <a:xfrm>
              <a:off x="3552825" y="5934079"/>
              <a:ext cx="2911673" cy="95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36924" name="Line 28"/>
            <p:cNvSpPr>
              <a:spLocks noChangeShapeType="1"/>
            </p:cNvSpPr>
            <p:nvPr/>
          </p:nvSpPr>
          <p:spPr bwMode="auto">
            <a:xfrm>
              <a:off x="7997118" y="5969354"/>
              <a:ext cx="3361283" cy="123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36925" name="Line 29"/>
            <p:cNvSpPr>
              <a:spLocks noChangeShapeType="1"/>
            </p:cNvSpPr>
            <p:nvPr/>
          </p:nvSpPr>
          <p:spPr bwMode="auto">
            <a:xfrm flipH="1" flipV="1">
              <a:off x="3549221" y="3627006"/>
              <a:ext cx="3604" cy="23165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36926" name="Line 30"/>
            <p:cNvSpPr>
              <a:spLocks noChangeShapeType="1"/>
            </p:cNvSpPr>
            <p:nvPr/>
          </p:nvSpPr>
          <p:spPr bwMode="auto">
            <a:xfrm>
              <a:off x="10200456" y="2196134"/>
              <a:ext cx="11442" cy="8962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36927" name="Text Box 31"/>
            <p:cNvSpPr txBox="1">
              <a:spLocks noChangeArrowheads="1"/>
            </p:cNvSpPr>
            <p:nvPr/>
          </p:nvSpPr>
          <p:spPr bwMode="auto">
            <a:xfrm>
              <a:off x="3746010" y="2820649"/>
              <a:ext cx="620921" cy="651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buFontTx/>
                <a:buNone/>
              </a:pPr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误差</a:t>
              </a:r>
            </a:p>
          </p:txBody>
        </p:sp>
        <p:sp>
          <p:nvSpPr>
            <p:cNvPr id="336928" name="Text Box 32"/>
            <p:cNvSpPr txBox="1">
              <a:spLocks noChangeArrowheads="1"/>
            </p:cNvSpPr>
            <p:nvPr/>
          </p:nvSpPr>
          <p:spPr bwMode="auto">
            <a:xfrm>
              <a:off x="3623781" y="4274564"/>
              <a:ext cx="926492" cy="65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buFontTx/>
                <a:buNone/>
              </a:pPr>
              <a:r>
                <a:rPr lang="zh-CN" altLang="en-US" sz="2000" b="1">
                  <a:latin typeface="等线" panose="02010600030101010101" pitchFamily="2" charset="-122"/>
                  <a:ea typeface="等线" panose="02010600030101010101" pitchFamily="2" charset="-122"/>
                </a:rPr>
                <a:t>反馈信号</a:t>
              </a:r>
            </a:p>
          </p:txBody>
        </p:sp>
        <p:sp>
          <p:nvSpPr>
            <p:cNvPr id="336929" name="Text Box 33"/>
            <p:cNvSpPr txBox="1">
              <a:spLocks noChangeArrowheads="1"/>
            </p:cNvSpPr>
            <p:nvPr/>
          </p:nvSpPr>
          <p:spPr bwMode="auto">
            <a:xfrm>
              <a:off x="11060294" y="3139706"/>
              <a:ext cx="865373" cy="65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buFontTx/>
                <a:buNone/>
              </a:pPr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输出</a:t>
              </a:r>
            </a:p>
          </p:txBody>
        </p:sp>
        <p:sp>
          <p:nvSpPr>
            <p:cNvPr id="336930" name="Text Box 34"/>
            <p:cNvSpPr txBox="1">
              <a:spLocks noChangeArrowheads="1"/>
            </p:cNvSpPr>
            <p:nvPr/>
          </p:nvSpPr>
          <p:spPr bwMode="auto">
            <a:xfrm>
              <a:off x="10304799" y="2196135"/>
              <a:ext cx="865363" cy="430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buFontTx/>
                <a:buNone/>
              </a:pPr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扰动</a:t>
              </a:r>
            </a:p>
          </p:txBody>
        </p:sp>
        <p:sp>
          <p:nvSpPr>
            <p:cNvPr id="336931" name="Text Box 35"/>
            <p:cNvSpPr txBox="1">
              <a:spLocks noChangeArrowheads="1"/>
            </p:cNvSpPr>
            <p:nvPr/>
          </p:nvSpPr>
          <p:spPr bwMode="auto">
            <a:xfrm>
              <a:off x="3115311" y="3145310"/>
              <a:ext cx="310460" cy="564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buFontTx/>
                <a:buNone/>
              </a:pPr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+</a:t>
              </a:r>
            </a:p>
          </p:txBody>
        </p:sp>
        <p:sp>
          <p:nvSpPr>
            <p:cNvPr id="336932" name="Text Box 36"/>
            <p:cNvSpPr txBox="1">
              <a:spLocks noChangeArrowheads="1"/>
            </p:cNvSpPr>
            <p:nvPr/>
          </p:nvSpPr>
          <p:spPr bwMode="auto">
            <a:xfrm>
              <a:off x="3699563" y="3487615"/>
              <a:ext cx="249346" cy="1173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buFontTx/>
                <a:buNone/>
              </a:pPr>
              <a:r>
                <a:rPr lang="zh-CN" altLang="en-US" sz="2000" b="1">
                  <a:latin typeface="等线" panose="02010600030101010101" pitchFamily="2" charset="-122"/>
                  <a:ea typeface="等线" panose="02010600030101010101" pitchFamily="2" charset="-122"/>
                </a:rPr>
                <a:t>_</a:t>
              </a:r>
            </a:p>
          </p:txBody>
        </p:sp>
        <p:sp>
          <p:nvSpPr>
            <p:cNvPr id="336933" name="AutoShape 37"/>
            <p:cNvSpPr>
              <a:spLocks noChangeArrowheads="1"/>
            </p:cNvSpPr>
            <p:nvPr/>
          </p:nvSpPr>
          <p:spPr bwMode="auto">
            <a:xfrm>
              <a:off x="3345100" y="3256471"/>
              <a:ext cx="422911" cy="370536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000" b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36934" name="Text Box 38"/>
            <p:cNvSpPr txBox="1">
              <a:spLocks noChangeArrowheads="1"/>
            </p:cNvSpPr>
            <p:nvPr/>
          </p:nvSpPr>
          <p:spPr bwMode="auto">
            <a:xfrm>
              <a:off x="6687672" y="5798747"/>
              <a:ext cx="1114724" cy="40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buFontTx/>
                <a:buNone/>
              </a:pPr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反馈环节</a:t>
              </a:r>
            </a:p>
          </p:txBody>
        </p:sp>
      </p:grpSp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544563"/>
            <a:ext cx="7772400" cy="760412"/>
          </a:xfrm>
        </p:spPr>
        <p:txBody>
          <a:bodyPr/>
          <a:lstStyle/>
          <a:p>
            <a:r>
              <a:rPr lang="zh-CN" altLang="en-US" b="1" dirty="0"/>
              <a:t>自动化仪表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628800"/>
            <a:ext cx="10670976" cy="4752975"/>
          </a:xfrm>
        </p:spPr>
        <p:txBody>
          <a:bodyPr/>
          <a:lstStyle/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kumimoji="1" lang="zh-CN" altLang="en-US" sz="24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传感器</a:t>
            </a:r>
            <a:r>
              <a:rPr kumimoji="1"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      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实现对信号的检测并将被测的物理量变换为另一个物理量 (通常是电量) ，例如热电偶；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kumimoji="1" lang="zh-CN" altLang="en-US" sz="24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变送器</a:t>
            </a:r>
            <a:r>
              <a:rPr kumimoji="1"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与传感器配套，使输出成为标准信号。例如对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DDZ Ⅲ 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电动单元组合仪表，标准信号为4 –20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ma ； 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kumimoji="1" lang="zh-CN" altLang="en-US" sz="24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控制器（调节器）</a:t>
            </a:r>
            <a:r>
              <a:rPr kumimoji="1"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采用模拟信号的调节器使用较多，它接受来自被控对象的测量值和给定值或它们的误差，并根据一定的控制（调节）规律产生输出信号以推动执行机构（执行器）。 控制器起了图3.4中给定环节、比较环节和控制器三者的作用；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kumimoji="1" lang="zh-CN" altLang="en-US" sz="24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放大器</a:t>
            </a:r>
            <a:r>
              <a:rPr kumimoji="1"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     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用以增加信号的幅度或(和)功率，如晶体管放大器，也可以由电信号放大到气动信号（如电-气转换器）；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kumimoji="1" lang="zh-CN" altLang="en-US" sz="24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执行机构</a:t>
            </a:r>
            <a:r>
              <a:rPr kumimoji="1"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接受控制器来的信息并对被控对象施加控制作用，如电动机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工业控制常用的执行机构是气动薄膜调节阀、液压伺服马达、电动调节阀等。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B448-E21B-469A-BAF5-8994BB7CCE47}" type="slidenum">
              <a:rPr lang="zh-CN" altLang="en-US"/>
              <a:t>7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计算机控制</a:t>
            </a:r>
            <a:r>
              <a:rPr lang="zh-CN" altLang="en-US" dirty="0"/>
              <a:t>系统</a:t>
            </a:r>
            <a:endParaRPr lang="zh-CN" altLang="en-US" b="1" dirty="0"/>
          </a:p>
        </p:txBody>
      </p:sp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E285-5F06-4B8B-A401-F1E50A6353CC}" type="slidenum">
              <a:rPr lang="zh-CN" altLang="en-US"/>
              <a:t>8</a:t>
            </a:fld>
            <a:endParaRPr lang="en-US" altLang="zh-CN"/>
          </a:p>
        </p:txBody>
      </p:sp>
      <p:grpSp>
        <p:nvGrpSpPr>
          <p:cNvPr id="325636" name="Group 4"/>
          <p:cNvGrpSpPr/>
          <p:nvPr/>
        </p:nvGrpSpPr>
        <p:grpSpPr bwMode="auto">
          <a:xfrm>
            <a:off x="2063750" y="2060575"/>
            <a:ext cx="7956550" cy="1614488"/>
            <a:chOff x="432" y="1287"/>
            <a:chExt cx="5012" cy="1017"/>
          </a:xfrm>
        </p:grpSpPr>
        <p:sp>
          <p:nvSpPr>
            <p:cNvPr id="325637" name="Line 5"/>
            <p:cNvSpPr>
              <a:spLocks noChangeShapeType="1"/>
            </p:cNvSpPr>
            <p:nvPr/>
          </p:nvSpPr>
          <p:spPr bwMode="auto">
            <a:xfrm flipV="1">
              <a:off x="874" y="1806"/>
              <a:ext cx="0" cy="4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5638" name="Group 6"/>
            <p:cNvGrpSpPr/>
            <p:nvPr/>
          </p:nvGrpSpPr>
          <p:grpSpPr bwMode="auto">
            <a:xfrm>
              <a:off x="432" y="1287"/>
              <a:ext cx="5012" cy="1017"/>
              <a:chOff x="432" y="1287"/>
              <a:chExt cx="5012" cy="1017"/>
            </a:xfrm>
          </p:grpSpPr>
          <p:sp>
            <p:nvSpPr>
              <p:cNvPr id="325639" name="AutoShape 7"/>
              <p:cNvSpPr>
                <a:spLocks noChangeArrowheads="1"/>
              </p:cNvSpPr>
              <p:nvPr/>
            </p:nvSpPr>
            <p:spPr bwMode="auto">
              <a:xfrm>
                <a:off x="792" y="1647"/>
                <a:ext cx="148" cy="181"/>
              </a:xfrm>
              <a:prstGeom prst="flowChartSummingJunct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40" name="Text Box 8"/>
              <p:cNvSpPr txBox="1">
                <a:spLocks noChangeArrowheads="1"/>
              </p:cNvSpPr>
              <p:nvPr/>
            </p:nvSpPr>
            <p:spPr bwMode="auto">
              <a:xfrm>
                <a:off x="1536" y="1488"/>
                <a:ext cx="426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buFontTx/>
                  <a:buNone/>
                </a:pPr>
                <a:endParaRPr lang="zh-CN" altLang="en-US" sz="1400" dirty="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  <a:p>
                <a:pPr>
                  <a:buFontTx/>
                  <a:buNone/>
                </a:pPr>
                <a:r>
                  <a:rPr lang="zh-CN" altLang="en-US" sz="1400" dirty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模-数</a:t>
                </a:r>
              </a:p>
              <a:p>
                <a:pPr>
                  <a:buFontTx/>
                  <a:buNone/>
                </a:pPr>
                <a:r>
                  <a:rPr lang="zh-CN" altLang="en-US" sz="1400" dirty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转换器</a:t>
                </a:r>
              </a:p>
            </p:txBody>
          </p:sp>
          <p:sp>
            <p:nvSpPr>
              <p:cNvPr id="325641" name="Text Box 9"/>
              <p:cNvSpPr txBox="1">
                <a:spLocks noChangeArrowheads="1"/>
              </p:cNvSpPr>
              <p:nvPr/>
            </p:nvSpPr>
            <p:spPr bwMode="auto">
              <a:xfrm>
                <a:off x="2208" y="1460"/>
                <a:ext cx="517" cy="4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buFontTx/>
                  <a:buNone/>
                </a:pPr>
                <a:endParaRPr lang="zh-CN" altLang="en-US" sz="1400" dirty="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  <a:p>
                <a:pPr>
                  <a:buFontTx/>
                  <a:buNone/>
                </a:pPr>
                <a:r>
                  <a:rPr lang="zh-CN" altLang="en-US" sz="1400" dirty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计算机中央处理器</a:t>
                </a:r>
              </a:p>
            </p:txBody>
          </p:sp>
          <p:sp>
            <p:nvSpPr>
              <p:cNvPr id="325642" name="Text Box 10"/>
              <p:cNvSpPr txBox="1">
                <a:spLocks noChangeArrowheads="1"/>
              </p:cNvSpPr>
              <p:nvPr/>
            </p:nvSpPr>
            <p:spPr bwMode="auto">
              <a:xfrm>
                <a:off x="3120" y="1440"/>
                <a:ext cx="360" cy="4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buFontTx/>
                  <a:buNone/>
                </a:pPr>
                <a:endParaRPr lang="en-US" altLang="zh-CN" sz="1400" dirty="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  <a:p>
                <a:pPr>
                  <a:buFontTx/>
                  <a:buNone/>
                </a:pPr>
                <a:r>
                  <a:rPr lang="zh-CN" altLang="en-US" sz="1400" dirty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数-模</a:t>
                </a:r>
              </a:p>
              <a:p>
                <a:pPr>
                  <a:buFontTx/>
                  <a:buNone/>
                </a:pPr>
                <a:r>
                  <a:rPr lang="zh-CN" altLang="en-US" sz="1400" dirty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转换器</a:t>
                </a:r>
              </a:p>
            </p:txBody>
          </p:sp>
          <p:sp>
            <p:nvSpPr>
              <p:cNvPr id="325643" name="Text Box 11"/>
              <p:cNvSpPr txBox="1">
                <a:spLocks noChangeArrowheads="1"/>
              </p:cNvSpPr>
              <p:nvPr/>
            </p:nvSpPr>
            <p:spPr bwMode="auto">
              <a:xfrm>
                <a:off x="3888" y="1488"/>
                <a:ext cx="409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ts val="300"/>
                  </a:spcBef>
                </a:pPr>
                <a:endParaRPr lang="zh-CN" altLang="en-US" sz="1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  <a:p>
                <a:pPr>
                  <a:spcBef>
                    <a:spcPts val="300"/>
                  </a:spcBef>
                </a:pPr>
                <a:r>
                  <a:rPr lang="zh-CN" altLang="en-US" sz="140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保持器</a:t>
                </a:r>
              </a:p>
            </p:txBody>
          </p:sp>
          <p:sp>
            <p:nvSpPr>
              <p:cNvPr id="325644" name="Text Box 12"/>
              <p:cNvSpPr txBox="1">
                <a:spLocks noChangeArrowheads="1"/>
              </p:cNvSpPr>
              <p:nvPr/>
            </p:nvSpPr>
            <p:spPr bwMode="auto">
              <a:xfrm>
                <a:off x="4691" y="1438"/>
                <a:ext cx="491" cy="4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lIns="0" tIns="0" rIns="0" bIns="0"/>
              <a:lstStyle/>
              <a:p>
                <a:pPr>
                  <a:spcBef>
                    <a:spcPts val="300"/>
                  </a:spcBef>
                </a:pPr>
                <a:endParaRPr lang="zh-CN" altLang="en-US" sz="1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  <a:p>
                <a:pPr>
                  <a:spcBef>
                    <a:spcPts val="300"/>
                  </a:spcBef>
                </a:pPr>
                <a:r>
                  <a:rPr lang="zh-CN" altLang="en-US" sz="140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被控对象</a:t>
                </a:r>
              </a:p>
            </p:txBody>
          </p:sp>
          <p:sp>
            <p:nvSpPr>
              <p:cNvPr id="325645" name="Text Box 13"/>
              <p:cNvSpPr txBox="1">
                <a:spLocks noChangeArrowheads="1"/>
              </p:cNvSpPr>
              <p:nvPr/>
            </p:nvSpPr>
            <p:spPr bwMode="auto">
              <a:xfrm>
                <a:off x="907" y="1296"/>
                <a:ext cx="295" cy="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buFontTx/>
                  <a:buNone/>
                </a:pPr>
                <a:r>
                  <a:rPr lang="zh-CN" altLang="en-US" sz="1400">
                    <a:latin typeface="Times New Roman" panose="02020603050405020304" pitchFamily="18" charset="0"/>
                  </a:rPr>
                  <a:t>连续</a:t>
                </a:r>
              </a:p>
              <a:p>
                <a:pPr>
                  <a:buFontTx/>
                  <a:buNone/>
                </a:pPr>
                <a:r>
                  <a:rPr lang="zh-CN" altLang="en-US" sz="1400">
                    <a:latin typeface="Times New Roman" panose="02020603050405020304" pitchFamily="18" charset="0"/>
                  </a:rPr>
                  <a:t>偏差</a:t>
                </a:r>
              </a:p>
            </p:txBody>
          </p:sp>
          <p:sp>
            <p:nvSpPr>
              <p:cNvPr id="325646" name="Text Box 14"/>
              <p:cNvSpPr txBox="1">
                <a:spLocks noChangeArrowheads="1"/>
              </p:cNvSpPr>
              <p:nvPr/>
            </p:nvSpPr>
            <p:spPr bwMode="auto">
              <a:xfrm>
                <a:off x="1235" y="1295"/>
                <a:ext cx="294" cy="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buFontTx/>
                  <a:buNone/>
                </a:pPr>
                <a:r>
                  <a:rPr lang="zh-CN" altLang="en-US" sz="1400">
                    <a:latin typeface="Times New Roman" panose="02020603050405020304" pitchFamily="18" charset="0"/>
                  </a:rPr>
                  <a:t>离散</a:t>
                </a:r>
              </a:p>
              <a:p>
                <a:pPr>
                  <a:buFontTx/>
                  <a:buNone/>
                </a:pPr>
                <a:r>
                  <a:rPr lang="zh-CN" altLang="en-US" sz="1400">
                    <a:latin typeface="Times New Roman" panose="02020603050405020304" pitchFamily="18" charset="0"/>
                  </a:rPr>
                  <a:t>偏差</a:t>
                </a:r>
              </a:p>
            </p:txBody>
          </p:sp>
          <p:sp>
            <p:nvSpPr>
              <p:cNvPr id="325647" name="Text Box 15"/>
              <p:cNvSpPr txBox="1">
                <a:spLocks noChangeArrowheads="1"/>
              </p:cNvSpPr>
              <p:nvPr/>
            </p:nvSpPr>
            <p:spPr bwMode="auto">
              <a:xfrm>
                <a:off x="1988" y="1296"/>
                <a:ext cx="278" cy="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buFontTx/>
                  <a:buNone/>
                </a:pPr>
                <a:r>
                  <a:rPr lang="zh-CN" altLang="en-US" sz="1400">
                    <a:latin typeface="Times New Roman" panose="02020603050405020304" pitchFamily="18" charset="0"/>
                  </a:rPr>
                  <a:t>数字</a:t>
                </a:r>
              </a:p>
              <a:p>
                <a:pPr>
                  <a:buFontTx/>
                  <a:buNone/>
                </a:pPr>
                <a:r>
                  <a:rPr lang="zh-CN" altLang="en-US" sz="1400">
                    <a:latin typeface="Times New Roman" panose="02020603050405020304" pitchFamily="18" charset="0"/>
                  </a:rPr>
                  <a:t>偏差</a:t>
                </a:r>
              </a:p>
            </p:txBody>
          </p:sp>
          <p:sp>
            <p:nvSpPr>
              <p:cNvPr id="325648" name="Text Box 16"/>
              <p:cNvSpPr txBox="1">
                <a:spLocks noChangeArrowheads="1"/>
              </p:cNvSpPr>
              <p:nvPr/>
            </p:nvSpPr>
            <p:spPr bwMode="auto">
              <a:xfrm>
                <a:off x="2709" y="1295"/>
                <a:ext cx="426" cy="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buFontTx/>
                  <a:buNone/>
                </a:pPr>
                <a:r>
                  <a:rPr lang="zh-CN" altLang="en-US" sz="1400">
                    <a:latin typeface="Times New Roman" panose="02020603050405020304" pitchFamily="18" charset="0"/>
                  </a:rPr>
                  <a:t>数 字</a:t>
                </a:r>
              </a:p>
              <a:p>
                <a:pPr>
                  <a:buFontTx/>
                  <a:buNone/>
                </a:pPr>
                <a:r>
                  <a:rPr lang="zh-CN" altLang="en-US" sz="1400">
                    <a:latin typeface="Times New Roman" panose="02020603050405020304" pitchFamily="18" charset="0"/>
                  </a:rPr>
                  <a:t>控制量</a:t>
                </a:r>
              </a:p>
            </p:txBody>
          </p:sp>
          <p:sp>
            <p:nvSpPr>
              <p:cNvPr id="325649" name="Text Box 17"/>
              <p:cNvSpPr txBox="1">
                <a:spLocks noChangeArrowheads="1"/>
              </p:cNvSpPr>
              <p:nvPr/>
            </p:nvSpPr>
            <p:spPr bwMode="auto">
              <a:xfrm>
                <a:off x="4265" y="1295"/>
                <a:ext cx="426" cy="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buFontTx/>
                  <a:buNone/>
                </a:pPr>
                <a:r>
                  <a:rPr lang="zh-CN" altLang="en-US" sz="1400">
                    <a:latin typeface="Times New Roman" panose="02020603050405020304" pitchFamily="18" charset="0"/>
                  </a:rPr>
                  <a:t>连 续</a:t>
                </a:r>
              </a:p>
              <a:p>
                <a:pPr>
                  <a:buFontTx/>
                  <a:buNone/>
                </a:pPr>
                <a:r>
                  <a:rPr lang="zh-CN" altLang="en-US" sz="1400">
                    <a:latin typeface="Times New Roman" panose="02020603050405020304" pitchFamily="18" charset="0"/>
                  </a:rPr>
                  <a:t>控制量</a:t>
                </a:r>
              </a:p>
            </p:txBody>
          </p:sp>
          <p:sp>
            <p:nvSpPr>
              <p:cNvPr id="325650" name="Text Box 18"/>
              <p:cNvSpPr txBox="1">
                <a:spLocks noChangeArrowheads="1"/>
              </p:cNvSpPr>
              <p:nvPr/>
            </p:nvSpPr>
            <p:spPr bwMode="auto">
              <a:xfrm>
                <a:off x="3495" y="1321"/>
                <a:ext cx="393" cy="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buFontTx/>
                  <a:buNone/>
                </a:pPr>
                <a:r>
                  <a:rPr lang="zh-CN" altLang="en-US" sz="1400">
                    <a:latin typeface="Times New Roman" panose="02020603050405020304" pitchFamily="18" charset="0"/>
                  </a:rPr>
                  <a:t>离 散</a:t>
                </a:r>
              </a:p>
              <a:p>
                <a:pPr>
                  <a:buFontTx/>
                  <a:buNone/>
                </a:pPr>
                <a:r>
                  <a:rPr lang="zh-CN" altLang="en-US" sz="1400">
                    <a:latin typeface="Times New Roman" panose="02020603050405020304" pitchFamily="18" charset="0"/>
                  </a:rPr>
                  <a:t>控制量</a:t>
                </a:r>
              </a:p>
            </p:txBody>
          </p:sp>
          <p:sp>
            <p:nvSpPr>
              <p:cNvPr id="325651" name="Text Box 19"/>
              <p:cNvSpPr txBox="1">
                <a:spLocks noChangeArrowheads="1"/>
              </p:cNvSpPr>
              <p:nvPr/>
            </p:nvSpPr>
            <p:spPr bwMode="auto">
              <a:xfrm>
                <a:off x="5215" y="1287"/>
                <a:ext cx="229" cy="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buFontTx/>
                  <a:buNone/>
                </a:pPr>
                <a:r>
                  <a:rPr lang="zh-CN" altLang="en-US" sz="1400">
                    <a:latin typeface="Times New Roman" panose="02020603050405020304" pitchFamily="18" charset="0"/>
                  </a:rPr>
                  <a:t>连续</a:t>
                </a:r>
              </a:p>
              <a:p>
                <a:pPr>
                  <a:buFontTx/>
                  <a:buNone/>
                </a:pPr>
                <a:r>
                  <a:rPr lang="zh-CN" altLang="en-US" sz="1400">
                    <a:latin typeface="Times New Roman" panose="02020603050405020304" pitchFamily="18" charset="0"/>
                  </a:rPr>
                  <a:t>输出</a:t>
                </a:r>
              </a:p>
            </p:txBody>
          </p:sp>
          <p:sp>
            <p:nvSpPr>
              <p:cNvPr id="325652" name="Line 20"/>
              <p:cNvSpPr>
                <a:spLocks noChangeShapeType="1"/>
              </p:cNvSpPr>
              <p:nvPr/>
            </p:nvSpPr>
            <p:spPr bwMode="auto">
              <a:xfrm>
                <a:off x="481" y="1741"/>
                <a:ext cx="3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53" name="Line 21"/>
              <p:cNvSpPr>
                <a:spLocks noChangeShapeType="1"/>
              </p:cNvSpPr>
              <p:nvPr/>
            </p:nvSpPr>
            <p:spPr bwMode="auto">
              <a:xfrm>
                <a:off x="1972" y="1741"/>
                <a:ext cx="221" cy="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54" name="Line 22"/>
              <p:cNvSpPr>
                <a:spLocks noChangeShapeType="1"/>
              </p:cNvSpPr>
              <p:nvPr/>
            </p:nvSpPr>
            <p:spPr bwMode="auto">
              <a:xfrm>
                <a:off x="2725" y="1760"/>
                <a:ext cx="410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55" name="Line 23"/>
              <p:cNvSpPr>
                <a:spLocks noChangeShapeType="1"/>
              </p:cNvSpPr>
              <p:nvPr/>
            </p:nvSpPr>
            <p:spPr bwMode="auto">
              <a:xfrm>
                <a:off x="3511" y="1760"/>
                <a:ext cx="377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56" name="Line 24"/>
              <p:cNvSpPr>
                <a:spLocks noChangeShapeType="1"/>
              </p:cNvSpPr>
              <p:nvPr/>
            </p:nvSpPr>
            <p:spPr bwMode="auto">
              <a:xfrm>
                <a:off x="4297" y="1741"/>
                <a:ext cx="3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57" name="Line 25"/>
              <p:cNvSpPr>
                <a:spLocks noChangeShapeType="1"/>
              </p:cNvSpPr>
              <p:nvPr/>
            </p:nvSpPr>
            <p:spPr bwMode="auto">
              <a:xfrm>
                <a:off x="5182" y="1741"/>
                <a:ext cx="2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58" name="Line 26"/>
              <p:cNvSpPr>
                <a:spLocks noChangeShapeType="1"/>
              </p:cNvSpPr>
              <p:nvPr/>
            </p:nvSpPr>
            <p:spPr bwMode="auto">
              <a:xfrm>
                <a:off x="5276" y="1739"/>
                <a:ext cx="4" cy="5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59" name="Line 27"/>
              <p:cNvSpPr>
                <a:spLocks noChangeShapeType="1"/>
              </p:cNvSpPr>
              <p:nvPr/>
            </p:nvSpPr>
            <p:spPr bwMode="auto">
              <a:xfrm flipH="1">
                <a:off x="874" y="2304"/>
                <a:ext cx="4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60" name="Text Box 28"/>
              <p:cNvSpPr txBox="1">
                <a:spLocks noChangeArrowheads="1"/>
              </p:cNvSpPr>
              <p:nvPr/>
            </p:nvSpPr>
            <p:spPr bwMode="auto">
              <a:xfrm>
                <a:off x="432" y="1295"/>
                <a:ext cx="409" cy="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buFontTx/>
                  <a:buNone/>
                </a:pPr>
                <a:r>
                  <a:rPr lang="zh-CN" altLang="en-US" sz="1400">
                    <a:latin typeface="Times New Roman" panose="02020603050405020304" pitchFamily="18" charset="0"/>
                  </a:rPr>
                  <a:t>输 入</a:t>
                </a:r>
              </a:p>
              <a:p>
                <a:pPr>
                  <a:buFontTx/>
                  <a:buNone/>
                </a:pPr>
                <a:r>
                  <a:rPr lang="zh-CN" altLang="en-US" sz="1400">
                    <a:latin typeface="Times New Roman" panose="02020603050405020304" pitchFamily="18" charset="0"/>
                  </a:rPr>
                  <a:t>给定值</a:t>
                </a:r>
              </a:p>
            </p:txBody>
          </p:sp>
          <p:sp>
            <p:nvSpPr>
              <p:cNvPr id="325661" name="Text Box 29"/>
              <p:cNvSpPr txBox="1">
                <a:spLocks noChangeArrowheads="1"/>
              </p:cNvSpPr>
              <p:nvPr/>
            </p:nvSpPr>
            <p:spPr bwMode="auto">
              <a:xfrm>
                <a:off x="733" y="1720"/>
                <a:ext cx="131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>
                  <a:buFontTx/>
                  <a:buNone/>
                </a:pPr>
                <a:r>
                  <a:rPr lang="zh-CN" altLang="en-US" sz="1400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325662" name="Text Box 30"/>
              <p:cNvSpPr txBox="1">
                <a:spLocks noChangeArrowheads="1"/>
              </p:cNvSpPr>
              <p:nvPr/>
            </p:nvSpPr>
            <p:spPr bwMode="auto">
              <a:xfrm>
                <a:off x="925" y="1763"/>
                <a:ext cx="131" cy="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>
                  <a:buFontTx/>
                  <a:buNone/>
                </a:pPr>
                <a:r>
                  <a:rPr lang="zh-CN" altLang="en-US" sz="1400">
                    <a:latin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325663" name="Line 31"/>
              <p:cNvSpPr>
                <a:spLocks noChangeShapeType="1"/>
              </p:cNvSpPr>
              <p:nvPr/>
            </p:nvSpPr>
            <p:spPr bwMode="auto">
              <a:xfrm>
                <a:off x="1300" y="1741"/>
                <a:ext cx="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64" name="Line 32"/>
              <p:cNvSpPr>
                <a:spLocks noChangeShapeType="1"/>
              </p:cNvSpPr>
              <p:nvPr/>
            </p:nvSpPr>
            <p:spPr bwMode="auto">
              <a:xfrm>
                <a:off x="940" y="1741"/>
                <a:ext cx="1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65" name="Line 33"/>
              <p:cNvSpPr>
                <a:spLocks noChangeShapeType="1"/>
              </p:cNvSpPr>
              <p:nvPr/>
            </p:nvSpPr>
            <p:spPr bwMode="auto">
              <a:xfrm flipV="1">
                <a:off x="1104" y="1584"/>
                <a:ext cx="1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325666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13976" flipV="1">
            <a:off x="2495555" y="4292600"/>
            <a:ext cx="7777163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生产过程控制系统</a:t>
            </a:r>
          </a:p>
        </p:txBody>
      </p:sp>
      <p:pic>
        <p:nvPicPr>
          <p:cNvPr id="3379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559845"/>
            <a:ext cx="6984775" cy="45187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ABB3-9CC2-48BB-8177-453FA457C916}" type="slidenum">
              <a:rPr lang="zh-CN" altLang="en-US"/>
              <a:t>9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351584" y="6193893"/>
            <a:ext cx="28803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电厂中央控制室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83117E-099D-44B0-B66F-92CEB8A8090B}"/>
              </a:ext>
            </a:extLst>
          </p:cNvPr>
          <p:cNvSpPr txBox="1"/>
          <p:nvPr/>
        </p:nvSpPr>
        <p:spPr>
          <a:xfrm>
            <a:off x="8112224" y="1734225"/>
            <a:ext cx="3672408" cy="5123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在石油、化工、冶金、电力、轻工和建材等工业生产中连续的或按一定程序周期进行的</a:t>
            </a:r>
            <a:r>
              <a:rPr lang="zh-CN" altLang="en-US" sz="20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生产过程的自动控制系统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称为生产过程控制系统。其目的是保持生产稳定、降低消耗、降低成本、改善劳动条件、促进文明生产、保证生产安全和提高劳动生产率等，是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世纪以来科学与技术进步的特征，是工业现代化的标志。</a:t>
            </a:r>
          </a:p>
        </p:txBody>
      </p:sp>
    </p:spTree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CAI001">
  <a:themeElements>
    <a:clrScheme name="CAI0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CAI001">
      <a:majorFont>
        <a:latin typeface="Arial"/>
        <a:ea typeface="华文隶书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defRPr kumimoji="0" lang="en-US" altLang="zh-CN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defRPr kumimoji="0" lang="en-US" altLang="zh-CN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I0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001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001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001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001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001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001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001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001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Lect04</Template>
  <TotalTime>69</TotalTime>
  <Words>1161</Words>
  <Application>Microsoft Office PowerPoint</Application>
  <PresentationFormat>宽屏</PresentationFormat>
  <Paragraphs>147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华文细黑</vt:lpstr>
      <vt:lpstr>楷体_GB2312</vt:lpstr>
      <vt:lpstr>宋体</vt:lpstr>
      <vt:lpstr>Arial</vt:lpstr>
      <vt:lpstr>Cambria Math</vt:lpstr>
      <vt:lpstr>Times New Roman</vt:lpstr>
      <vt:lpstr>Wingdings</vt:lpstr>
      <vt:lpstr>CAI001</vt:lpstr>
      <vt:lpstr>Layers</vt:lpstr>
      <vt:lpstr>自动控制系统的类型和组成</vt:lpstr>
      <vt:lpstr>3.1     恒值自动调节系统</vt:lpstr>
      <vt:lpstr>3.2  程序自动控制系统</vt:lpstr>
      <vt:lpstr>3.3     随动系统（伺服系统）</vt:lpstr>
      <vt:lpstr>自动控制系统的组成</vt:lpstr>
      <vt:lpstr>自动控制系统的框图</vt:lpstr>
      <vt:lpstr>自动化仪表</vt:lpstr>
      <vt:lpstr>计算机控制系统</vt:lpstr>
      <vt:lpstr>生产过程控制系统</vt:lpstr>
      <vt:lpstr>远距离测量（遥测）系统</vt:lpstr>
      <vt:lpstr>远距离控制(遥控)系统</vt:lpstr>
      <vt:lpstr>线性与非线控制系统</vt:lpstr>
      <vt:lpstr>时变系统和时不变系统</vt:lpstr>
      <vt:lpstr>因果系统与非因果系统</vt:lpstr>
      <vt:lpstr>单变量与多变量控制系统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Yuanli Cai</dc:creator>
  <cp:lastModifiedBy>Cai Yuanli</cp:lastModifiedBy>
  <cp:revision>514</cp:revision>
  <dcterms:created xsi:type="dcterms:W3CDTF">2113-01-01T00:00:00Z</dcterms:created>
  <dcterms:modified xsi:type="dcterms:W3CDTF">2024-01-27T17:39:36Z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