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27"/>
  </p:notesMasterIdLst>
  <p:handoutMasterIdLst>
    <p:handoutMasterId r:id="rId28"/>
  </p:handoutMasterIdLst>
  <p:sldIdLst>
    <p:sldId id="441" r:id="rId2"/>
    <p:sldId id="447" r:id="rId3"/>
    <p:sldId id="458" r:id="rId4"/>
    <p:sldId id="459" r:id="rId5"/>
    <p:sldId id="460" r:id="rId6"/>
    <p:sldId id="461" r:id="rId7"/>
    <p:sldId id="448" r:id="rId8"/>
    <p:sldId id="431" r:id="rId9"/>
    <p:sldId id="449" r:id="rId10"/>
    <p:sldId id="302" r:id="rId11"/>
    <p:sldId id="450" r:id="rId12"/>
    <p:sldId id="451" r:id="rId13"/>
    <p:sldId id="433" r:id="rId14"/>
    <p:sldId id="452" r:id="rId15"/>
    <p:sldId id="306" r:id="rId16"/>
    <p:sldId id="453" r:id="rId17"/>
    <p:sldId id="309" r:id="rId18"/>
    <p:sldId id="446" r:id="rId19"/>
    <p:sldId id="310" r:id="rId20"/>
    <p:sldId id="454" r:id="rId21"/>
    <p:sldId id="312" r:id="rId22"/>
    <p:sldId id="313" r:id="rId23"/>
    <p:sldId id="455" r:id="rId24"/>
    <p:sldId id="456" r:id="rId25"/>
    <p:sldId id="462" r:id="rId26"/>
  </p:sldIdLst>
  <p:sldSz cx="12192000" cy="6858000"/>
  <p:notesSz cx="6858000" cy="9144000"/>
  <p:defaultTextStyle>
    <a:defPPr>
      <a:defRPr lang="en-US"/>
    </a:defPPr>
    <a:lvl1pPr algn="ctr"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600" kern="1200">
        <a:solidFill>
          <a:schemeClr val="bg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600" kern="1200">
        <a:solidFill>
          <a:schemeClr val="bg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600" kern="1200">
        <a:solidFill>
          <a:schemeClr val="bg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600" kern="120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392" userDrawn="1">
          <p15:clr>
            <a:srgbClr val="A4A3A4"/>
          </p15:clr>
        </p15:guide>
        <p15:guide id="2" pos="4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p:cViewPr varScale="1">
        <p:scale>
          <a:sx n="104" d="100"/>
          <a:sy n="104" d="100"/>
        </p:scale>
        <p:origin x="114" y="162"/>
      </p:cViewPr>
      <p:guideLst>
        <p:guide orient="horz" pos="1392"/>
        <p:guide pos="4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0A24349A-F68F-45BF-9C3F-7E4ADF1EC5F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solidFill>
                  <a:schemeClr val="tx1"/>
                </a:solidFill>
              </a:defRPr>
            </a:lvl1pPr>
          </a:lstStyle>
          <a:p>
            <a:endParaRPr lang="zh-CN" altLang="en-US"/>
          </a:p>
        </p:txBody>
      </p:sp>
      <p:sp>
        <p:nvSpPr>
          <p:cNvPr id="350211" name="Rectangle 3">
            <a:extLst>
              <a:ext uri="{FF2B5EF4-FFF2-40B4-BE49-F238E27FC236}">
                <a16:creationId xmlns:a16="http://schemas.microsoft.com/office/drawing/2014/main" id="{CBCE3DA8-7F53-427B-9054-0E80F6B7BC70}"/>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defRPr>
            </a:lvl1pPr>
          </a:lstStyle>
          <a:p>
            <a:endParaRPr lang="en-US" altLang="zh-CN"/>
          </a:p>
        </p:txBody>
      </p:sp>
      <p:sp>
        <p:nvSpPr>
          <p:cNvPr id="350212" name="Rectangle 4">
            <a:extLst>
              <a:ext uri="{FF2B5EF4-FFF2-40B4-BE49-F238E27FC236}">
                <a16:creationId xmlns:a16="http://schemas.microsoft.com/office/drawing/2014/main" id="{954DE29E-C13B-4E03-A5E7-B3ED2D6C8741}"/>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solidFill>
                  <a:schemeClr val="tx1"/>
                </a:solidFill>
              </a:defRPr>
            </a:lvl1pPr>
          </a:lstStyle>
          <a:p>
            <a:endParaRPr lang="en-US" altLang="zh-CN"/>
          </a:p>
        </p:txBody>
      </p:sp>
      <p:sp>
        <p:nvSpPr>
          <p:cNvPr id="350213" name="Rectangle 5">
            <a:extLst>
              <a:ext uri="{FF2B5EF4-FFF2-40B4-BE49-F238E27FC236}">
                <a16:creationId xmlns:a16="http://schemas.microsoft.com/office/drawing/2014/main" id="{D8FBBBA9-EED1-411F-A50E-71D0B4F4D01C}"/>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defRPr>
            </a:lvl1pPr>
          </a:lstStyle>
          <a:p>
            <a:fld id="{24DAC78E-CE15-48C8-9528-709B43933D1F}"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3341B1B4-29F2-4CBE-B419-88DFECA1E1B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20000"/>
              </a:spcBef>
              <a:buClr>
                <a:schemeClr val="tx2"/>
              </a:buClr>
              <a:buSzPct val="115000"/>
              <a:defRPr kumimoji="1" sz="1200" b="1">
                <a:solidFill>
                  <a:schemeClr val="tx1"/>
                </a:solidFill>
              </a:defRPr>
            </a:lvl1pPr>
          </a:lstStyle>
          <a:p>
            <a:endParaRPr lang="zh-CN" altLang="en-US"/>
          </a:p>
        </p:txBody>
      </p:sp>
      <p:sp>
        <p:nvSpPr>
          <p:cNvPr id="256003" name="Rectangle 3">
            <a:extLst>
              <a:ext uri="{FF2B5EF4-FFF2-40B4-BE49-F238E27FC236}">
                <a16:creationId xmlns:a16="http://schemas.microsoft.com/office/drawing/2014/main" id="{2FCB9C2B-60B6-40A5-A3CC-52D7582D458E}"/>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20000"/>
              </a:spcBef>
              <a:buClr>
                <a:schemeClr val="tx2"/>
              </a:buClr>
              <a:buSzPct val="115000"/>
              <a:defRPr kumimoji="1" sz="1200" b="1">
                <a:solidFill>
                  <a:schemeClr val="tx1"/>
                </a:solidFill>
              </a:defRPr>
            </a:lvl1pPr>
          </a:lstStyle>
          <a:p>
            <a:endParaRPr lang="en-US" altLang="zh-CN"/>
          </a:p>
        </p:txBody>
      </p:sp>
      <p:sp>
        <p:nvSpPr>
          <p:cNvPr id="256004" name="Rectangle 4">
            <a:extLst>
              <a:ext uri="{FF2B5EF4-FFF2-40B4-BE49-F238E27FC236}">
                <a16:creationId xmlns:a16="http://schemas.microsoft.com/office/drawing/2014/main" id="{87FB3772-AAF2-4A33-B0FA-EAEC7856FCF4}"/>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05" name="Rectangle 5">
            <a:extLst>
              <a:ext uri="{FF2B5EF4-FFF2-40B4-BE49-F238E27FC236}">
                <a16:creationId xmlns:a16="http://schemas.microsoft.com/office/drawing/2014/main" id="{5CC4D2CE-BA7B-4304-977B-E8CCBBD0DF79}"/>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6006" name="Rectangle 6">
            <a:extLst>
              <a:ext uri="{FF2B5EF4-FFF2-40B4-BE49-F238E27FC236}">
                <a16:creationId xmlns:a16="http://schemas.microsoft.com/office/drawing/2014/main" id="{E7DAC568-53E7-4594-83B8-E2AFED6D1C2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20000"/>
              </a:spcBef>
              <a:buClr>
                <a:schemeClr val="tx2"/>
              </a:buClr>
              <a:buSzPct val="115000"/>
              <a:defRPr kumimoji="1" sz="1200" b="1">
                <a:solidFill>
                  <a:schemeClr val="tx1"/>
                </a:solidFill>
              </a:defRPr>
            </a:lvl1pPr>
          </a:lstStyle>
          <a:p>
            <a:endParaRPr lang="en-US" altLang="zh-CN"/>
          </a:p>
        </p:txBody>
      </p:sp>
      <p:sp>
        <p:nvSpPr>
          <p:cNvPr id="256007" name="Rectangle 7">
            <a:extLst>
              <a:ext uri="{FF2B5EF4-FFF2-40B4-BE49-F238E27FC236}">
                <a16:creationId xmlns:a16="http://schemas.microsoft.com/office/drawing/2014/main" id="{3E516A4E-AFF0-4BDC-90F9-66E2ADE90349}"/>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20000"/>
              </a:spcBef>
              <a:buClr>
                <a:schemeClr val="tx2"/>
              </a:buClr>
              <a:buSzPct val="115000"/>
              <a:defRPr kumimoji="1" sz="1200" b="1">
                <a:solidFill>
                  <a:schemeClr val="tx1"/>
                </a:solidFill>
              </a:defRPr>
            </a:lvl1pPr>
          </a:lstStyle>
          <a:p>
            <a:fld id="{0877E657-A1C0-467C-AA5A-975A60628ECE}"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77E657-A1C0-467C-AA5A-975A60628ECE}" type="slidenum">
              <a:rPr lang="zh-CN" altLang="en-US" smtClean="0"/>
              <a:pPr/>
              <a:t>23</a:t>
            </a:fld>
            <a:endParaRPr lang="en-US" altLang="zh-CN"/>
          </a:p>
        </p:txBody>
      </p:sp>
    </p:spTree>
    <p:extLst>
      <p:ext uri="{BB962C8B-B14F-4D97-AF65-F5344CB8AC3E}">
        <p14:creationId xmlns:p14="http://schemas.microsoft.com/office/powerpoint/2010/main" val="227399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8B75242-84A5-4C6D-A20C-364D50897EC4}"/>
              </a:ext>
            </a:extLst>
          </p:cNvPr>
          <p:cNvGrpSpPr>
            <a:grpSpLocks/>
          </p:cNvGrpSpPr>
          <p:nvPr/>
        </p:nvGrpSpPr>
        <p:grpSpPr bwMode="auto">
          <a:xfrm>
            <a:off x="0" y="0"/>
            <a:ext cx="11684000" cy="5943600"/>
            <a:chOff x="0" y="0"/>
            <a:chExt cx="5520" cy="3744"/>
          </a:xfrm>
        </p:grpSpPr>
        <p:sp>
          <p:nvSpPr>
            <p:cNvPr id="5" name="Rectangle 3">
              <a:extLst>
                <a:ext uri="{FF2B5EF4-FFF2-40B4-BE49-F238E27FC236}">
                  <a16:creationId xmlns:a16="http://schemas.microsoft.com/office/drawing/2014/main" id="{1CA314C0-77CF-4A10-B0DB-4DAE45397898}"/>
                </a:ext>
              </a:extLst>
            </p:cNvPr>
            <p:cNvSpPr>
              <a:spLocks noChangeArrowheads="1"/>
            </p:cNvSpPr>
            <p:nvPr/>
          </p:nvSpPr>
          <p:spPr bwMode="auto">
            <a:xfrm>
              <a:off x="0" y="0"/>
              <a:ext cx="1104" cy="3072"/>
            </a:xfrm>
            <a:prstGeom prst="rect">
              <a:avLst/>
            </a:prstGeom>
            <a:solidFill>
              <a:schemeClr val="accent1"/>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latin typeface="Times New Roman" panose="02020603050405020304" pitchFamily="18" charset="0"/>
              </a:endParaRPr>
            </a:p>
          </p:txBody>
        </p:sp>
        <p:grpSp>
          <p:nvGrpSpPr>
            <p:cNvPr id="6" name="Group 4">
              <a:extLst>
                <a:ext uri="{FF2B5EF4-FFF2-40B4-BE49-F238E27FC236}">
                  <a16:creationId xmlns:a16="http://schemas.microsoft.com/office/drawing/2014/main" id="{901095D4-0B7C-471A-8760-B421C0F8C9FF}"/>
                </a:ext>
              </a:extLst>
            </p:cNvPr>
            <p:cNvGrpSpPr>
              <a:grpSpLocks/>
            </p:cNvGrpSpPr>
            <p:nvPr userDrawn="1"/>
          </p:nvGrpSpPr>
          <p:grpSpPr bwMode="auto">
            <a:xfrm>
              <a:off x="0" y="2208"/>
              <a:ext cx="5520" cy="1536"/>
              <a:chOff x="0" y="2208"/>
              <a:chExt cx="5520" cy="1536"/>
            </a:xfrm>
          </p:grpSpPr>
          <p:sp>
            <p:nvSpPr>
              <p:cNvPr id="10" name="Rectangle 5">
                <a:extLst>
                  <a:ext uri="{FF2B5EF4-FFF2-40B4-BE49-F238E27FC236}">
                    <a16:creationId xmlns:a16="http://schemas.microsoft.com/office/drawing/2014/main" id="{A3C8AB4F-C2D7-420C-856E-6221D20F32D0}"/>
                  </a:ext>
                </a:extLst>
              </p:cNvPr>
              <p:cNvSpPr>
                <a:spLocks noChangeArrowheads="1"/>
              </p:cNvSpPr>
              <p:nvPr/>
            </p:nvSpPr>
            <p:spPr bwMode="ltGray">
              <a:xfrm>
                <a:off x="624" y="2208"/>
                <a:ext cx="4896" cy="1536"/>
              </a:xfrm>
              <a:prstGeom prst="rect">
                <a:avLst/>
              </a:prstGeom>
              <a:solidFill>
                <a:schemeClr val="bg2"/>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latin typeface="Times New Roman" panose="02020603050405020304" pitchFamily="18" charset="0"/>
                </a:endParaRPr>
              </a:p>
            </p:txBody>
          </p:sp>
          <p:sp>
            <p:nvSpPr>
              <p:cNvPr id="11" name="Rectangle 6">
                <a:extLst>
                  <a:ext uri="{FF2B5EF4-FFF2-40B4-BE49-F238E27FC236}">
                    <a16:creationId xmlns:a16="http://schemas.microsoft.com/office/drawing/2014/main" id="{07128559-8A44-4AB1-929D-4C82F9A7D740}"/>
                  </a:ext>
                </a:extLst>
              </p:cNvPr>
              <p:cNvSpPr>
                <a:spLocks noChangeArrowheads="1"/>
              </p:cNvSpPr>
              <p:nvPr/>
            </p:nvSpPr>
            <p:spPr bwMode="white">
              <a:xfrm>
                <a:off x="654" y="2352"/>
                <a:ext cx="4818" cy="1347"/>
              </a:xfrm>
              <a:prstGeom prst="rect">
                <a:avLst/>
              </a:prstGeom>
              <a:solidFill>
                <a:schemeClr val="bg1"/>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latin typeface="Times New Roman" panose="02020603050405020304" pitchFamily="18" charset="0"/>
                </a:endParaRPr>
              </a:p>
            </p:txBody>
          </p:sp>
          <p:sp>
            <p:nvSpPr>
              <p:cNvPr id="12" name="Line 7">
                <a:extLst>
                  <a:ext uri="{FF2B5EF4-FFF2-40B4-BE49-F238E27FC236}">
                    <a16:creationId xmlns:a16="http://schemas.microsoft.com/office/drawing/2014/main" id="{E8A26912-D499-416B-8348-28B59A4010BE}"/>
                  </a:ext>
                </a:extLst>
              </p:cNvPr>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450"/>
              </a:p>
            </p:txBody>
          </p:sp>
        </p:grpSp>
        <p:grpSp>
          <p:nvGrpSpPr>
            <p:cNvPr id="7" name="Group 8">
              <a:extLst>
                <a:ext uri="{FF2B5EF4-FFF2-40B4-BE49-F238E27FC236}">
                  <a16:creationId xmlns:a16="http://schemas.microsoft.com/office/drawing/2014/main" id="{1C53C0B2-32C0-46FC-AB65-10D3BA1189C0}"/>
                </a:ext>
              </a:extLst>
            </p:cNvPr>
            <p:cNvGrpSpPr>
              <a:grpSpLocks/>
            </p:cNvGrpSpPr>
            <p:nvPr userDrawn="1"/>
          </p:nvGrpSpPr>
          <p:grpSpPr bwMode="auto">
            <a:xfrm>
              <a:off x="400" y="336"/>
              <a:ext cx="5088" cy="192"/>
              <a:chOff x="400" y="336"/>
              <a:chExt cx="5088" cy="192"/>
            </a:xfrm>
          </p:grpSpPr>
          <p:sp>
            <p:nvSpPr>
              <p:cNvPr id="8" name="Rectangle 9">
                <a:extLst>
                  <a:ext uri="{FF2B5EF4-FFF2-40B4-BE49-F238E27FC236}">
                    <a16:creationId xmlns:a16="http://schemas.microsoft.com/office/drawing/2014/main" id="{1AC14F9F-83B3-4BA3-A9C6-6431997EE042}"/>
                  </a:ext>
                </a:extLst>
              </p:cNvPr>
              <p:cNvSpPr>
                <a:spLocks noChangeArrowheads="1"/>
              </p:cNvSpPr>
              <p:nvPr/>
            </p:nvSpPr>
            <p:spPr bwMode="auto">
              <a:xfrm>
                <a:off x="3952" y="336"/>
                <a:ext cx="1536" cy="192"/>
              </a:xfrm>
              <a:prstGeom prst="rect">
                <a:avLst/>
              </a:prstGeom>
              <a:solidFill>
                <a:schemeClr val="folHlink"/>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latin typeface="Times New Roman" panose="02020603050405020304" pitchFamily="18" charset="0"/>
                </a:endParaRPr>
              </a:p>
            </p:txBody>
          </p:sp>
          <p:sp>
            <p:nvSpPr>
              <p:cNvPr id="9" name="Line 10">
                <a:extLst>
                  <a:ext uri="{FF2B5EF4-FFF2-40B4-BE49-F238E27FC236}">
                    <a16:creationId xmlns:a16="http://schemas.microsoft.com/office/drawing/2014/main" id="{3BE2A58F-1490-4605-88A8-233E032B22E2}"/>
                  </a:ext>
                </a:extLst>
              </p:cNvPr>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450"/>
              </a:p>
            </p:txBody>
          </p:sp>
        </p:grpSp>
      </p:grpSp>
      <p:sp>
        <p:nvSpPr>
          <p:cNvPr id="38923" name="Rectangle 11"/>
          <p:cNvSpPr>
            <a:spLocks noGrp="1" noChangeArrowheads="1"/>
          </p:cNvSpPr>
          <p:nvPr>
            <p:ph type="ctrTitle"/>
          </p:nvPr>
        </p:nvSpPr>
        <p:spPr>
          <a:xfrm>
            <a:off x="2743200" y="1143000"/>
            <a:ext cx="8839200" cy="2209800"/>
          </a:xfrm>
        </p:spPr>
        <p:txBody>
          <a:bodyPr/>
          <a:lstStyle>
            <a:lvl1pPr>
              <a:defRPr sz="3600"/>
            </a:lvl1pPr>
          </a:lstStyle>
          <a:p>
            <a:pPr lvl="0"/>
            <a:r>
              <a:rPr lang="zh-CN" altLang="en-US" noProof="0" dirty="0"/>
              <a:t>单击此处编辑母版标题样式</a:t>
            </a:r>
          </a:p>
        </p:txBody>
      </p:sp>
      <p:sp>
        <p:nvSpPr>
          <p:cNvPr id="38924" name="Rectangle 12"/>
          <p:cNvSpPr>
            <a:spLocks noGrp="1" noChangeArrowheads="1"/>
          </p:cNvSpPr>
          <p:nvPr>
            <p:ph type="subTitle" idx="1"/>
          </p:nvPr>
        </p:nvSpPr>
        <p:spPr>
          <a:xfrm>
            <a:off x="1828800" y="3962400"/>
            <a:ext cx="9144000" cy="1600200"/>
          </a:xfrm>
        </p:spPr>
        <p:txBody>
          <a:bodyPr anchor="ct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220FC118-16E2-4429-A6B1-C87BB1C6EFFA}"/>
              </a:ext>
            </a:extLst>
          </p:cNvPr>
          <p:cNvSpPr>
            <a:spLocks noGrp="1" noChangeArrowheads="1"/>
          </p:cNvSpPr>
          <p:nvPr>
            <p:ph type="dt" sz="half" idx="10"/>
          </p:nvPr>
        </p:nvSpPr>
        <p:spPr>
          <a:xfrm>
            <a:off x="1217613" y="6251575"/>
            <a:ext cx="2540000" cy="457200"/>
          </a:xfrm>
        </p:spPr>
        <p:txBody>
          <a:bodyPr/>
          <a:lstStyle>
            <a:lvl1pPr>
              <a:defRPr/>
            </a:lvl1pPr>
          </a:lstStyle>
          <a:p>
            <a:endParaRPr lang="en-US" altLang="zh-CN"/>
          </a:p>
        </p:txBody>
      </p:sp>
      <p:sp>
        <p:nvSpPr>
          <p:cNvPr id="14" name="Rectangle 14">
            <a:extLst>
              <a:ext uri="{FF2B5EF4-FFF2-40B4-BE49-F238E27FC236}">
                <a16:creationId xmlns:a16="http://schemas.microsoft.com/office/drawing/2014/main" id="{3B65E5F7-A6A4-413C-9FB1-9D87B4DDAEBC}"/>
              </a:ext>
            </a:extLst>
          </p:cNvPr>
          <p:cNvSpPr>
            <a:spLocks noGrp="1" noChangeArrowheads="1"/>
          </p:cNvSpPr>
          <p:nvPr>
            <p:ph type="ftr" sz="quarter" idx="11"/>
          </p:nvPr>
        </p:nvSpPr>
        <p:spPr>
          <a:xfrm>
            <a:off x="4471988" y="6248400"/>
            <a:ext cx="3860800" cy="457200"/>
          </a:xfrm>
        </p:spPr>
        <p:txBody>
          <a:bodyPr/>
          <a:lstStyle>
            <a:lvl1pPr>
              <a:defRPr/>
            </a:lvl1pPr>
          </a:lstStyle>
          <a:p>
            <a:r>
              <a:rPr lang="zh-CN" altLang="en-US"/>
              <a:t>西安交通大学电子与信息工程学院</a:t>
            </a:r>
            <a:endParaRPr lang="en-US" altLang="zh-CN"/>
          </a:p>
        </p:txBody>
      </p:sp>
      <p:sp>
        <p:nvSpPr>
          <p:cNvPr id="15" name="Rectangle 15">
            <a:extLst>
              <a:ext uri="{FF2B5EF4-FFF2-40B4-BE49-F238E27FC236}">
                <a16:creationId xmlns:a16="http://schemas.microsoft.com/office/drawing/2014/main" id="{A8D3FE94-7517-49C8-94F7-4670C8922E45}"/>
              </a:ext>
            </a:extLst>
          </p:cNvPr>
          <p:cNvSpPr>
            <a:spLocks noGrp="1" noChangeArrowheads="1"/>
          </p:cNvSpPr>
          <p:nvPr>
            <p:ph type="sldNum" sz="quarter" idx="12"/>
          </p:nvPr>
        </p:nvSpPr>
        <p:spPr/>
        <p:txBody>
          <a:bodyPr/>
          <a:lstStyle>
            <a:lvl1pPr>
              <a:defRPr smtClean="0"/>
            </a:lvl1pPr>
          </a:lstStyle>
          <a:p>
            <a:fld id="{3AF50663-09E8-48E1-AD1F-72716E1355D4}" type="slidenum">
              <a:rPr lang="zh-CN" altLang="en-US" smtClean="0"/>
              <a:pPr/>
              <a:t>‹#›</a:t>
            </a:fld>
            <a:endParaRPr lang="en-US" altLang="zh-CN"/>
          </a:p>
        </p:txBody>
      </p:sp>
    </p:spTree>
    <p:extLst>
      <p:ext uri="{BB962C8B-B14F-4D97-AF65-F5344CB8AC3E}">
        <p14:creationId xmlns:p14="http://schemas.microsoft.com/office/powerpoint/2010/main" val="1426039025"/>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9">
            <a:extLst>
              <a:ext uri="{FF2B5EF4-FFF2-40B4-BE49-F238E27FC236}">
                <a16:creationId xmlns:a16="http://schemas.microsoft.com/office/drawing/2014/main" id="{9CED5DCE-A594-4B4F-8A52-1B6D371FE61E}"/>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10">
            <a:extLst>
              <a:ext uri="{FF2B5EF4-FFF2-40B4-BE49-F238E27FC236}">
                <a16:creationId xmlns:a16="http://schemas.microsoft.com/office/drawing/2014/main" id="{33A99ECC-A30F-4019-9018-ADFBFE710EF3}"/>
              </a:ext>
            </a:extLst>
          </p:cNvPr>
          <p:cNvSpPr>
            <a:spLocks noGrp="1" noChangeArrowheads="1"/>
          </p:cNvSpPr>
          <p:nvPr>
            <p:ph type="ftr" sz="quarter" idx="11"/>
          </p:nvPr>
        </p:nvSpPr>
        <p:spPr>
          <a:ln/>
        </p:spPr>
        <p:txBody>
          <a:bodyPr/>
          <a:lstStyle>
            <a:lvl1pPr>
              <a:defRPr/>
            </a:lvl1pPr>
          </a:lstStyle>
          <a:p>
            <a:r>
              <a:rPr lang="zh-CN" altLang="en-US"/>
              <a:t>西安交通大学电子与信息工程学院</a:t>
            </a:r>
            <a:endParaRPr lang="en-US" altLang="zh-CN"/>
          </a:p>
        </p:txBody>
      </p:sp>
      <p:sp>
        <p:nvSpPr>
          <p:cNvPr id="6" name="Rectangle 11">
            <a:extLst>
              <a:ext uri="{FF2B5EF4-FFF2-40B4-BE49-F238E27FC236}">
                <a16:creationId xmlns:a16="http://schemas.microsoft.com/office/drawing/2014/main" id="{EDFB6DAD-0EAE-4C63-8E3D-5BA603B63225}"/>
              </a:ext>
            </a:extLst>
          </p:cNvPr>
          <p:cNvSpPr>
            <a:spLocks noGrp="1" noChangeArrowheads="1"/>
          </p:cNvSpPr>
          <p:nvPr>
            <p:ph type="sldNum" sz="quarter" idx="12"/>
          </p:nvPr>
        </p:nvSpPr>
        <p:spPr>
          <a:ln/>
        </p:spPr>
        <p:txBody>
          <a:bodyPr/>
          <a:lstStyle>
            <a:lvl1pPr>
              <a:defRPr/>
            </a:lvl1pPr>
          </a:lstStyle>
          <a:p>
            <a:fld id="{8FAFE4CB-8718-4328-BE9F-F14B7AED5C81}" type="slidenum">
              <a:rPr lang="zh-CN" altLang="en-US" smtClean="0"/>
              <a:pPr/>
              <a:t>‹#›</a:t>
            </a:fld>
            <a:endParaRPr lang="en-US" altLang="zh-CN"/>
          </a:p>
        </p:txBody>
      </p:sp>
    </p:spTree>
    <p:extLst>
      <p:ext uri="{BB962C8B-B14F-4D97-AF65-F5344CB8AC3E}">
        <p14:creationId xmlns:p14="http://schemas.microsoft.com/office/powerpoint/2010/main" val="3403448428"/>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91600" y="277813"/>
            <a:ext cx="25908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277813"/>
            <a:ext cx="75692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9">
            <a:extLst>
              <a:ext uri="{FF2B5EF4-FFF2-40B4-BE49-F238E27FC236}">
                <a16:creationId xmlns:a16="http://schemas.microsoft.com/office/drawing/2014/main" id="{7B4E8B78-673A-460B-82AF-927E5F5CE198}"/>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10">
            <a:extLst>
              <a:ext uri="{FF2B5EF4-FFF2-40B4-BE49-F238E27FC236}">
                <a16:creationId xmlns:a16="http://schemas.microsoft.com/office/drawing/2014/main" id="{BB97A32B-EEB8-41A7-9392-4C537C856E54}"/>
              </a:ext>
            </a:extLst>
          </p:cNvPr>
          <p:cNvSpPr>
            <a:spLocks noGrp="1" noChangeArrowheads="1"/>
          </p:cNvSpPr>
          <p:nvPr>
            <p:ph type="ftr" sz="quarter" idx="11"/>
          </p:nvPr>
        </p:nvSpPr>
        <p:spPr>
          <a:ln/>
        </p:spPr>
        <p:txBody>
          <a:bodyPr/>
          <a:lstStyle>
            <a:lvl1pPr>
              <a:defRPr/>
            </a:lvl1pPr>
          </a:lstStyle>
          <a:p>
            <a:r>
              <a:rPr lang="zh-CN" altLang="en-US"/>
              <a:t>西安交通大学电子与信息工程学院</a:t>
            </a:r>
            <a:endParaRPr lang="en-US" altLang="zh-CN"/>
          </a:p>
        </p:txBody>
      </p:sp>
      <p:sp>
        <p:nvSpPr>
          <p:cNvPr id="6" name="Rectangle 11">
            <a:extLst>
              <a:ext uri="{FF2B5EF4-FFF2-40B4-BE49-F238E27FC236}">
                <a16:creationId xmlns:a16="http://schemas.microsoft.com/office/drawing/2014/main" id="{547695FF-E7D7-4B1A-9417-37132F5FB337}"/>
              </a:ext>
            </a:extLst>
          </p:cNvPr>
          <p:cNvSpPr>
            <a:spLocks noGrp="1" noChangeArrowheads="1"/>
          </p:cNvSpPr>
          <p:nvPr>
            <p:ph type="sldNum" sz="quarter" idx="12"/>
          </p:nvPr>
        </p:nvSpPr>
        <p:spPr>
          <a:ln/>
        </p:spPr>
        <p:txBody>
          <a:bodyPr/>
          <a:lstStyle>
            <a:lvl1pPr>
              <a:defRPr/>
            </a:lvl1pPr>
          </a:lstStyle>
          <a:p>
            <a:fld id="{82D024E4-CEEA-4E74-9A03-645CCB10BBCD}" type="slidenum">
              <a:rPr lang="zh-CN" altLang="en-US" smtClean="0"/>
              <a:pPr/>
              <a:t>‹#›</a:t>
            </a:fld>
            <a:endParaRPr lang="en-US" altLang="zh-CN"/>
          </a:p>
        </p:txBody>
      </p:sp>
    </p:spTree>
    <p:extLst>
      <p:ext uri="{BB962C8B-B14F-4D97-AF65-F5344CB8AC3E}">
        <p14:creationId xmlns:p14="http://schemas.microsoft.com/office/powerpoint/2010/main" val="958186413"/>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277813"/>
            <a:ext cx="10363200" cy="1143000"/>
          </a:xfrm>
        </p:spPr>
        <p:txBody>
          <a:bodyPr/>
          <a:lstStyle/>
          <a:p>
            <a:r>
              <a:rPr lang="zh-CN" altLang="en-US" dirty="0"/>
              <a:t>单击此处编辑母版标题样式</a:t>
            </a:r>
          </a:p>
        </p:txBody>
      </p:sp>
      <p:sp>
        <p:nvSpPr>
          <p:cNvPr id="3" name="文本占位符 2"/>
          <p:cNvSpPr>
            <a:spLocks noGrp="1"/>
          </p:cNvSpPr>
          <p:nvPr>
            <p:ph type="body" sz="half" idx="1"/>
          </p:nvPr>
        </p:nvSpPr>
        <p:spPr>
          <a:xfrm>
            <a:off x="1219200" y="1600203"/>
            <a:ext cx="50800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502400" y="1600203"/>
            <a:ext cx="50800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9">
            <a:extLst>
              <a:ext uri="{FF2B5EF4-FFF2-40B4-BE49-F238E27FC236}">
                <a16:creationId xmlns:a16="http://schemas.microsoft.com/office/drawing/2014/main" id="{C3C1E2C1-EF15-4FD8-B1EA-FE154E47EA2C}"/>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10">
            <a:extLst>
              <a:ext uri="{FF2B5EF4-FFF2-40B4-BE49-F238E27FC236}">
                <a16:creationId xmlns:a16="http://schemas.microsoft.com/office/drawing/2014/main" id="{7394A32B-C709-4C29-94F9-FDD7083DCD0B}"/>
              </a:ext>
            </a:extLst>
          </p:cNvPr>
          <p:cNvSpPr>
            <a:spLocks noGrp="1" noChangeArrowheads="1"/>
          </p:cNvSpPr>
          <p:nvPr>
            <p:ph type="ftr" sz="quarter" idx="11"/>
          </p:nvPr>
        </p:nvSpPr>
        <p:spPr>
          <a:ln/>
        </p:spPr>
        <p:txBody>
          <a:bodyPr/>
          <a:lstStyle>
            <a:lvl1pPr>
              <a:defRPr/>
            </a:lvl1pPr>
          </a:lstStyle>
          <a:p>
            <a:r>
              <a:rPr lang="zh-CN" altLang="en-US"/>
              <a:t>西安交通大学电子与信息工程学院</a:t>
            </a:r>
            <a:endParaRPr lang="en-US" altLang="zh-CN"/>
          </a:p>
        </p:txBody>
      </p:sp>
      <p:sp>
        <p:nvSpPr>
          <p:cNvPr id="7" name="Rectangle 11">
            <a:extLst>
              <a:ext uri="{FF2B5EF4-FFF2-40B4-BE49-F238E27FC236}">
                <a16:creationId xmlns:a16="http://schemas.microsoft.com/office/drawing/2014/main" id="{F92D1FBA-E913-4293-B0B7-25338700531E}"/>
              </a:ext>
            </a:extLst>
          </p:cNvPr>
          <p:cNvSpPr>
            <a:spLocks noGrp="1" noChangeArrowheads="1"/>
          </p:cNvSpPr>
          <p:nvPr>
            <p:ph type="sldNum" sz="quarter" idx="12"/>
          </p:nvPr>
        </p:nvSpPr>
        <p:spPr>
          <a:ln/>
        </p:spPr>
        <p:txBody>
          <a:bodyPr/>
          <a:lstStyle>
            <a:lvl1pPr>
              <a:defRPr/>
            </a:lvl1pPr>
          </a:lstStyle>
          <a:p>
            <a:fld id="{C5EC3046-9388-46D0-9666-E689D2DA7D3C}" type="slidenum">
              <a:rPr lang="zh-CN" altLang="en-US" smtClean="0"/>
              <a:pPr/>
              <a:t>‹#›</a:t>
            </a:fld>
            <a:endParaRPr lang="en-US" altLang="zh-CN"/>
          </a:p>
        </p:txBody>
      </p:sp>
    </p:spTree>
    <p:extLst>
      <p:ext uri="{BB962C8B-B14F-4D97-AF65-F5344CB8AC3E}">
        <p14:creationId xmlns:p14="http://schemas.microsoft.com/office/powerpoint/2010/main" val="3871986112"/>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219200" y="277813"/>
            <a:ext cx="10363200" cy="58531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Rectangle 9">
            <a:extLst>
              <a:ext uri="{FF2B5EF4-FFF2-40B4-BE49-F238E27FC236}">
                <a16:creationId xmlns:a16="http://schemas.microsoft.com/office/drawing/2014/main" id="{B114007B-66DD-4150-9F8A-0D6BDE001FFD}"/>
              </a:ext>
            </a:extLst>
          </p:cNvPr>
          <p:cNvSpPr>
            <a:spLocks noGrp="1" noChangeArrowheads="1"/>
          </p:cNvSpPr>
          <p:nvPr>
            <p:ph type="dt" sz="half" idx="10"/>
          </p:nvPr>
        </p:nvSpPr>
        <p:spPr>
          <a:ln/>
        </p:spPr>
        <p:txBody>
          <a:bodyPr/>
          <a:lstStyle>
            <a:lvl1pPr>
              <a:defRPr/>
            </a:lvl1pPr>
          </a:lstStyle>
          <a:p>
            <a:endParaRPr lang="en-US" altLang="zh-CN"/>
          </a:p>
        </p:txBody>
      </p:sp>
      <p:sp>
        <p:nvSpPr>
          <p:cNvPr id="4" name="Rectangle 10">
            <a:extLst>
              <a:ext uri="{FF2B5EF4-FFF2-40B4-BE49-F238E27FC236}">
                <a16:creationId xmlns:a16="http://schemas.microsoft.com/office/drawing/2014/main" id="{C19C6663-F04F-43DF-9225-B0596891462E}"/>
              </a:ext>
            </a:extLst>
          </p:cNvPr>
          <p:cNvSpPr>
            <a:spLocks noGrp="1" noChangeArrowheads="1"/>
          </p:cNvSpPr>
          <p:nvPr>
            <p:ph type="ftr" sz="quarter" idx="11"/>
          </p:nvPr>
        </p:nvSpPr>
        <p:spPr>
          <a:ln/>
        </p:spPr>
        <p:txBody>
          <a:bodyPr/>
          <a:lstStyle>
            <a:lvl1pPr>
              <a:defRPr/>
            </a:lvl1pPr>
          </a:lstStyle>
          <a:p>
            <a:r>
              <a:rPr lang="zh-CN" altLang="en-US"/>
              <a:t>西安交通大学电子与信息工程学院</a:t>
            </a:r>
            <a:endParaRPr lang="en-US" altLang="zh-CN"/>
          </a:p>
        </p:txBody>
      </p:sp>
      <p:sp>
        <p:nvSpPr>
          <p:cNvPr id="5" name="Rectangle 11">
            <a:extLst>
              <a:ext uri="{FF2B5EF4-FFF2-40B4-BE49-F238E27FC236}">
                <a16:creationId xmlns:a16="http://schemas.microsoft.com/office/drawing/2014/main" id="{7833677C-1E5E-4E21-89CD-ECC71A5757A4}"/>
              </a:ext>
            </a:extLst>
          </p:cNvPr>
          <p:cNvSpPr>
            <a:spLocks noGrp="1" noChangeArrowheads="1"/>
          </p:cNvSpPr>
          <p:nvPr>
            <p:ph type="sldNum" sz="quarter" idx="12"/>
          </p:nvPr>
        </p:nvSpPr>
        <p:spPr>
          <a:ln/>
        </p:spPr>
        <p:txBody>
          <a:bodyPr/>
          <a:lstStyle>
            <a:lvl1pPr>
              <a:defRPr/>
            </a:lvl1pPr>
          </a:lstStyle>
          <a:p>
            <a:fld id="{4F897F31-CCE7-44FF-AB87-7EB4CD3CAF5E}" type="slidenum">
              <a:rPr lang="zh-CN" altLang="en-US" smtClean="0"/>
              <a:pPr/>
              <a:t>‹#›</a:t>
            </a:fld>
            <a:endParaRPr lang="en-US" altLang="zh-CN"/>
          </a:p>
        </p:txBody>
      </p:sp>
    </p:spTree>
    <p:extLst>
      <p:ext uri="{BB962C8B-B14F-4D97-AF65-F5344CB8AC3E}">
        <p14:creationId xmlns:p14="http://schemas.microsoft.com/office/powerpoint/2010/main" val="2194786716"/>
      </p:ext>
    </p:extLst>
  </p:cSld>
  <p:clrMapOvr>
    <a:masterClrMapping/>
  </p:clrMapOvr>
  <p:transition spd="med">
    <p:random/>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05000"/>
            <a:ext cx="53848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p:cNvSpPr>
            <a:spLocks noGrp="1"/>
          </p:cNvSpPr>
          <p:nvPr>
            <p:ph type="clipArt" sz="half" idx="2"/>
          </p:nvPr>
        </p:nvSpPr>
        <p:spPr>
          <a:xfrm>
            <a:off x="6197600" y="1905000"/>
            <a:ext cx="5384800" cy="3886200"/>
          </a:xfrm>
        </p:spPr>
        <p:txBody>
          <a:bodyPr/>
          <a:lstStyle/>
          <a:p>
            <a:pPr lvl="0"/>
            <a:r>
              <a:rPr lang="zh-CN" altLang="en-US" noProof="0"/>
              <a:t>单击图标添加联机映像</a:t>
            </a:r>
          </a:p>
        </p:txBody>
      </p:sp>
      <p:sp>
        <p:nvSpPr>
          <p:cNvPr id="5" name="日期占位符 4">
            <a:extLst>
              <a:ext uri="{FF2B5EF4-FFF2-40B4-BE49-F238E27FC236}">
                <a16:creationId xmlns:a16="http://schemas.microsoft.com/office/drawing/2014/main" id="{22B04966-D72A-4CEA-A778-8CBA779381EE}"/>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D7A97B2-5642-4645-939E-60944A5A1B42}"/>
              </a:ext>
            </a:extLst>
          </p:cNvPr>
          <p:cNvSpPr>
            <a:spLocks noGrp="1"/>
          </p:cNvSpPr>
          <p:nvPr>
            <p:ph type="ftr" sz="quarter" idx="11"/>
          </p:nvPr>
        </p:nvSpPr>
        <p:spPr>
          <a:xfrm>
            <a:off x="4165600" y="6245225"/>
            <a:ext cx="3860800" cy="476250"/>
          </a:xfrm>
        </p:spPr>
        <p:txBody>
          <a:bodyPr/>
          <a:lstStyle>
            <a:lvl1pPr>
              <a:defRPr/>
            </a:lvl1pPr>
          </a:lstStyle>
          <a:p>
            <a:r>
              <a:rPr lang="zh-CN" altLang="en-US"/>
              <a:t>西安交通大学电子与信息工程学院</a:t>
            </a:r>
            <a:endParaRPr lang="en-US" altLang="zh-CN"/>
          </a:p>
        </p:txBody>
      </p:sp>
      <p:sp>
        <p:nvSpPr>
          <p:cNvPr id="7" name="灯片编号占位符 6">
            <a:extLst>
              <a:ext uri="{FF2B5EF4-FFF2-40B4-BE49-F238E27FC236}">
                <a16:creationId xmlns:a16="http://schemas.microsoft.com/office/drawing/2014/main" id="{B18D66B7-7AF1-4BED-ACDA-3083BE9CCE8A}"/>
              </a:ext>
            </a:extLst>
          </p:cNvPr>
          <p:cNvSpPr>
            <a:spLocks noGrp="1"/>
          </p:cNvSpPr>
          <p:nvPr>
            <p:ph type="sldNum" sz="quarter" idx="12"/>
          </p:nvPr>
        </p:nvSpPr>
        <p:spPr>
          <a:xfrm>
            <a:off x="8737600" y="6245225"/>
            <a:ext cx="2844800" cy="476250"/>
          </a:xfrm>
        </p:spPr>
        <p:txBody>
          <a:bodyPr/>
          <a:lstStyle>
            <a:lvl1pPr>
              <a:defRPr smtClean="0"/>
            </a:lvl1pPr>
          </a:lstStyle>
          <a:p>
            <a:fld id="{D3C978C5-B50E-49E6-9171-CFB57C389B43}" type="slidenum">
              <a:rPr lang="zh-CN" altLang="en-US" smtClean="0"/>
              <a:pPr/>
              <a:t>‹#›</a:t>
            </a:fld>
            <a:endParaRPr lang="en-US" altLang="zh-CN"/>
          </a:p>
        </p:txBody>
      </p:sp>
    </p:spTree>
    <p:extLst>
      <p:ext uri="{BB962C8B-B14F-4D97-AF65-F5344CB8AC3E}">
        <p14:creationId xmlns:p14="http://schemas.microsoft.com/office/powerpoint/2010/main" val="3591908717"/>
      </p:ext>
    </p:extLst>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10972800" cy="1143000"/>
          </a:xfrm>
        </p:spPr>
        <p:txBody>
          <a:bodyPr/>
          <a:lstStyle/>
          <a:p>
            <a:r>
              <a:rPr lang="zh-CN" altLang="en-US"/>
              <a:t>单击此处编辑母版标题样式</a:t>
            </a:r>
          </a:p>
        </p:txBody>
      </p:sp>
      <p:sp>
        <p:nvSpPr>
          <p:cNvPr id="3" name="SmartArt 占位符 2"/>
          <p:cNvSpPr>
            <a:spLocks noGrp="1"/>
          </p:cNvSpPr>
          <p:nvPr>
            <p:ph type="dgm" idx="1"/>
          </p:nvPr>
        </p:nvSpPr>
        <p:spPr>
          <a:xfrm>
            <a:off x="609600" y="1905000"/>
            <a:ext cx="10972800" cy="3886200"/>
          </a:xfrm>
        </p:spPr>
        <p:txBody>
          <a:bodyPr/>
          <a:lstStyle/>
          <a:p>
            <a:pPr lvl="0"/>
            <a:r>
              <a:rPr lang="zh-CN" altLang="en-US" noProof="0"/>
              <a:t>单击图标添加 </a:t>
            </a:r>
            <a:r>
              <a:rPr lang="en-US" altLang="zh-CN" noProof="0"/>
              <a:t>SmartArt </a:t>
            </a:r>
            <a:r>
              <a:rPr lang="zh-CN" altLang="en-US" noProof="0"/>
              <a:t>图形</a:t>
            </a:r>
          </a:p>
        </p:txBody>
      </p:sp>
      <p:sp>
        <p:nvSpPr>
          <p:cNvPr id="4" name="日期占位符 3">
            <a:extLst>
              <a:ext uri="{FF2B5EF4-FFF2-40B4-BE49-F238E27FC236}">
                <a16:creationId xmlns:a16="http://schemas.microsoft.com/office/drawing/2014/main" id="{15C9E262-8E1F-4002-AE3E-86547C01D8A5}"/>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8A50B17-CEAF-453B-9C5F-BB5ED0F0FFF6}"/>
              </a:ext>
            </a:extLst>
          </p:cNvPr>
          <p:cNvSpPr>
            <a:spLocks noGrp="1"/>
          </p:cNvSpPr>
          <p:nvPr>
            <p:ph type="ftr" sz="quarter" idx="11"/>
          </p:nvPr>
        </p:nvSpPr>
        <p:spPr>
          <a:xfrm>
            <a:off x="4165600" y="6245225"/>
            <a:ext cx="3860800" cy="476250"/>
          </a:xfrm>
        </p:spPr>
        <p:txBody>
          <a:bodyPr/>
          <a:lstStyle>
            <a:lvl1pPr>
              <a:defRPr/>
            </a:lvl1pPr>
          </a:lstStyle>
          <a:p>
            <a:r>
              <a:rPr lang="zh-CN" altLang="en-US"/>
              <a:t>西安交通大学电子与信息工程学院</a:t>
            </a:r>
            <a:endParaRPr lang="en-US" altLang="zh-CN"/>
          </a:p>
        </p:txBody>
      </p:sp>
      <p:sp>
        <p:nvSpPr>
          <p:cNvPr id="6" name="灯片编号占位符 5">
            <a:extLst>
              <a:ext uri="{FF2B5EF4-FFF2-40B4-BE49-F238E27FC236}">
                <a16:creationId xmlns:a16="http://schemas.microsoft.com/office/drawing/2014/main" id="{06EA83FB-C0BB-469B-96ED-609ABCDB35E4}"/>
              </a:ext>
            </a:extLst>
          </p:cNvPr>
          <p:cNvSpPr>
            <a:spLocks noGrp="1"/>
          </p:cNvSpPr>
          <p:nvPr>
            <p:ph type="sldNum" sz="quarter" idx="12"/>
          </p:nvPr>
        </p:nvSpPr>
        <p:spPr>
          <a:xfrm>
            <a:off x="8737600" y="6245225"/>
            <a:ext cx="2844800" cy="476250"/>
          </a:xfrm>
        </p:spPr>
        <p:txBody>
          <a:bodyPr/>
          <a:lstStyle>
            <a:lvl1pPr>
              <a:defRPr smtClean="0"/>
            </a:lvl1pPr>
          </a:lstStyle>
          <a:p>
            <a:fld id="{4F897F31-CCE7-44FF-AB87-7EB4CD3CAF5E}" type="slidenum">
              <a:rPr lang="zh-CN" altLang="en-US" smtClean="0"/>
              <a:pPr/>
              <a:t>‹#›</a:t>
            </a:fld>
            <a:endParaRPr lang="en-US" altLang="zh-CN"/>
          </a:p>
        </p:txBody>
      </p:sp>
    </p:spTree>
    <p:extLst>
      <p:ext uri="{BB962C8B-B14F-4D97-AF65-F5344CB8AC3E}">
        <p14:creationId xmlns:p14="http://schemas.microsoft.com/office/powerpoint/2010/main" val="18017058"/>
      </p:ext>
    </p:extLst>
  </p:cSld>
  <p:clrMapOvr>
    <a:masterClrMapping/>
  </p:clrMapOvr>
  <p:transition spd="med">
    <p:push/>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10972800" cy="1143000"/>
          </a:xfrm>
        </p:spPr>
        <p:txBody>
          <a:bodyPr/>
          <a:lstStyle/>
          <a:p>
            <a:r>
              <a:rPr lang="zh-CN" altLang="en-US"/>
              <a:t>单击此处编辑母版标题样式</a:t>
            </a:r>
          </a:p>
        </p:txBody>
      </p:sp>
      <p:sp>
        <p:nvSpPr>
          <p:cNvPr id="3" name="表格占位符 2"/>
          <p:cNvSpPr>
            <a:spLocks noGrp="1"/>
          </p:cNvSpPr>
          <p:nvPr>
            <p:ph type="tbl" idx="1"/>
          </p:nvPr>
        </p:nvSpPr>
        <p:spPr>
          <a:xfrm>
            <a:off x="609600" y="1905000"/>
            <a:ext cx="10972800" cy="3886200"/>
          </a:xfrm>
        </p:spPr>
        <p:txBody>
          <a:bodyPr/>
          <a:lstStyle/>
          <a:p>
            <a:pPr lvl="0"/>
            <a:r>
              <a:rPr lang="zh-CN" altLang="en-US" noProof="0"/>
              <a:t>单击图标添加表格</a:t>
            </a:r>
          </a:p>
        </p:txBody>
      </p:sp>
      <p:sp>
        <p:nvSpPr>
          <p:cNvPr id="4" name="日期占位符 3">
            <a:extLst>
              <a:ext uri="{FF2B5EF4-FFF2-40B4-BE49-F238E27FC236}">
                <a16:creationId xmlns:a16="http://schemas.microsoft.com/office/drawing/2014/main" id="{81169731-6AF5-45B3-B0BD-B7A7BFFFE10D}"/>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4A55F6E-2268-4948-8681-29CC70D8DE3E}"/>
              </a:ext>
            </a:extLst>
          </p:cNvPr>
          <p:cNvSpPr>
            <a:spLocks noGrp="1"/>
          </p:cNvSpPr>
          <p:nvPr>
            <p:ph type="ftr" sz="quarter" idx="11"/>
          </p:nvPr>
        </p:nvSpPr>
        <p:spPr>
          <a:xfrm>
            <a:off x="4165600" y="6245225"/>
            <a:ext cx="3860800" cy="476250"/>
          </a:xfrm>
        </p:spPr>
        <p:txBody>
          <a:bodyPr/>
          <a:lstStyle>
            <a:lvl1pPr>
              <a:defRPr/>
            </a:lvl1pPr>
          </a:lstStyle>
          <a:p>
            <a:r>
              <a:rPr lang="zh-CN" altLang="en-US"/>
              <a:t>西安交通大学电子与信息工程学院</a:t>
            </a:r>
            <a:endParaRPr lang="en-US" altLang="zh-CN"/>
          </a:p>
        </p:txBody>
      </p:sp>
      <p:sp>
        <p:nvSpPr>
          <p:cNvPr id="6" name="灯片编号占位符 5">
            <a:extLst>
              <a:ext uri="{FF2B5EF4-FFF2-40B4-BE49-F238E27FC236}">
                <a16:creationId xmlns:a16="http://schemas.microsoft.com/office/drawing/2014/main" id="{761C809D-67D7-4373-AF35-4F944E932840}"/>
              </a:ext>
            </a:extLst>
          </p:cNvPr>
          <p:cNvSpPr>
            <a:spLocks noGrp="1"/>
          </p:cNvSpPr>
          <p:nvPr>
            <p:ph type="sldNum" sz="quarter" idx="12"/>
          </p:nvPr>
        </p:nvSpPr>
        <p:spPr>
          <a:xfrm>
            <a:off x="8737600" y="6245225"/>
            <a:ext cx="2844800" cy="476250"/>
          </a:xfrm>
        </p:spPr>
        <p:txBody>
          <a:bodyPr/>
          <a:lstStyle>
            <a:lvl1pPr>
              <a:defRPr smtClean="0"/>
            </a:lvl1pPr>
          </a:lstStyle>
          <a:p>
            <a:fld id="{4F897F31-CCE7-44FF-AB87-7EB4CD3CAF5E}" type="slidenum">
              <a:rPr lang="zh-CN" altLang="en-US" smtClean="0"/>
              <a:pPr/>
              <a:t>‹#›</a:t>
            </a:fld>
            <a:endParaRPr lang="en-US" altLang="zh-CN"/>
          </a:p>
        </p:txBody>
      </p:sp>
    </p:spTree>
    <p:extLst>
      <p:ext uri="{BB962C8B-B14F-4D97-AF65-F5344CB8AC3E}">
        <p14:creationId xmlns:p14="http://schemas.microsoft.com/office/powerpoint/2010/main" val="655743100"/>
      </p:ext>
    </p:extLst>
  </p:cSld>
  <p:clrMapOvr>
    <a:masterClrMapping/>
  </p:clrMapOvr>
  <p:transition spd="med">
    <p:push/>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9">
            <a:extLst>
              <a:ext uri="{FF2B5EF4-FFF2-40B4-BE49-F238E27FC236}">
                <a16:creationId xmlns:a16="http://schemas.microsoft.com/office/drawing/2014/main" id="{61D4BAA8-A949-4000-ACFE-793DB8EA65DD}"/>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10">
            <a:extLst>
              <a:ext uri="{FF2B5EF4-FFF2-40B4-BE49-F238E27FC236}">
                <a16:creationId xmlns:a16="http://schemas.microsoft.com/office/drawing/2014/main" id="{E3E6BB7A-8B35-4E4B-9553-4D74DF666CA0}"/>
              </a:ext>
            </a:extLst>
          </p:cNvPr>
          <p:cNvSpPr>
            <a:spLocks noGrp="1" noChangeArrowheads="1"/>
          </p:cNvSpPr>
          <p:nvPr>
            <p:ph type="ftr" sz="quarter" idx="11"/>
          </p:nvPr>
        </p:nvSpPr>
        <p:spPr>
          <a:ln/>
        </p:spPr>
        <p:txBody>
          <a:bodyPr/>
          <a:lstStyle>
            <a:lvl1pPr>
              <a:defRPr/>
            </a:lvl1pPr>
          </a:lstStyle>
          <a:p>
            <a:r>
              <a:rPr lang="zh-CN" altLang="en-US"/>
              <a:t>西安交通大学电子与信息工程学院</a:t>
            </a:r>
            <a:endParaRPr lang="en-US" altLang="zh-CN"/>
          </a:p>
        </p:txBody>
      </p:sp>
      <p:sp>
        <p:nvSpPr>
          <p:cNvPr id="6" name="Rectangle 11">
            <a:extLst>
              <a:ext uri="{FF2B5EF4-FFF2-40B4-BE49-F238E27FC236}">
                <a16:creationId xmlns:a16="http://schemas.microsoft.com/office/drawing/2014/main" id="{DD7EEAEF-FABF-4497-8B82-1049144101E2}"/>
              </a:ext>
            </a:extLst>
          </p:cNvPr>
          <p:cNvSpPr>
            <a:spLocks noGrp="1" noChangeArrowheads="1"/>
          </p:cNvSpPr>
          <p:nvPr>
            <p:ph type="sldNum" sz="quarter" idx="12"/>
          </p:nvPr>
        </p:nvSpPr>
        <p:spPr>
          <a:ln/>
        </p:spPr>
        <p:txBody>
          <a:bodyPr/>
          <a:lstStyle>
            <a:lvl1pPr>
              <a:defRPr/>
            </a:lvl1pPr>
          </a:lstStyle>
          <a:p>
            <a:fld id="{3BA150B6-CBD1-46F1-959A-81DDC05844A0}" type="slidenum">
              <a:rPr lang="zh-CN" altLang="en-US" smtClean="0"/>
              <a:pPr/>
              <a:t>‹#›</a:t>
            </a:fld>
            <a:endParaRPr lang="en-US" altLang="zh-CN"/>
          </a:p>
        </p:txBody>
      </p:sp>
    </p:spTree>
    <p:extLst>
      <p:ext uri="{BB962C8B-B14F-4D97-AF65-F5344CB8AC3E}">
        <p14:creationId xmlns:p14="http://schemas.microsoft.com/office/powerpoint/2010/main" val="3291419514"/>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1B9A4092-3392-457A-A923-532707B67376}"/>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10">
            <a:extLst>
              <a:ext uri="{FF2B5EF4-FFF2-40B4-BE49-F238E27FC236}">
                <a16:creationId xmlns:a16="http://schemas.microsoft.com/office/drawing/2014/main" id="{86050141-0D14-4280-A1D2-6666D36EEB9C}"/>
              </a:ext>
            </a:extLst>
          </p:cNvPr>
          <p:cNvSpPr>
            <a:spLocks noGrp="1" noChangeArrowheads="1"/>
          </p:cNvSpPr>
          <p:nvPr>
            <p:ph type="ftr" sz="quarter" idx="11"/>
          </p:nvPr>
        </p:nvSpPr>
        <p:spPr>
          <a:ln/>
        </p:spPr>
        <p:txBody>
          <a:bodyPr/>
          <a:lstStyle>
            <a:lvl1pPr>
              <a:defRPr/>
            </a:lvl1pPr>
          </a:lstStyle>
          <a:p>
            <a:r>
              <a:rPr lang="zh-CN" altLang="en-US"/>
              <a:t>西安交通大学电子与信息工程学院</a:t>
            </a:r>
            <a:endParaRPr lang="en-US" altLang="zh-CN"/>
          </a:p>
        </p:txBody>
      </p:sp>
      <p:sp>
        <p:nvSpPr>
          <p:cNvPr id="6" name="Rectangle 11">
            <a:extLst>
              <a:ext uri="{FF2B5EF4-FFF2-40B4-BE49-F238E27FC236}">
                <a16:creationId xmlns:a16="http://schemas.microsoft.com/office/drawing/2014/main" id="{32F91168-1AF6-4887-854D-F8C99D2A647C}"/>
              </a:ext>
            </a:extLst>
          </p:cNvPr>
          <p:cNvSpPr>
            <a:spLocks noGrp="1" noChangeArrowheads="1"/>
          </p:cNvSpPr>
          <p:nvPr>
            <p:ph type="sldNum" sz="quarter" idx="12"/>
          </p:nvPr>
        </p:nvSpPr>
        <p:spPr>
          <a:ln/>
        </p:spPr>
        <p:txBody>
          <a:bodyPr/>
          <a:lstStyle>
            <a:lvl1pPr>
              <a:defRPr/>
            </a:lvl1pPr>
          </a:lstStyle>
          <a:p>
            <a:fld id="{1E29B9CA-EA21-431F-83B3-D6B268A9FA1C}" type="slidenum">
              <a:rPr lang="zh-CN" altLang="en-US" smtClean="0"/>
              <a:pPr/>
              <a:t>‹#›</a:t>
            </a:fld>
            <a:endParaRPr lang="en-US" altLang="zh-CN"/>
          </a:p>
        </p:txBody>
      </p:sp>
    </p:spTree>
    <p:extLst>
      <p:ext uri="{BB962C8B-B14F-4D97-AF65-F5344CB8AC3E}">
        <p14:creationId xmlns:p14="http://schemas.microsoft.com/office/powerpoint/2010/main" val="1875977225"/>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1600203"/>
            <a:ext cx="50800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502400" y="1600203"/>
            <a:ext cx="50800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9">
            <a:extLst>
              <a:ext uri="{FF2B5EF4-FFF2-40B4-BE49-F238E27FC236}">
                <a16:creationId xmlns:a16="http://schemas.microsoft.com/office/drawing/2014/main" id="{299EFF95-F609-40D1-A1FF-93D649D018BC}"/>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10">
            <a:extLst>
              <a:ext uri="{FF2B5EF4-FFF2-40B4-BE49-F238E27FC236}">
                <a16:creationId xmlns:a16="http://schemas.microsoft.com/office/drawing/2014/main" id="{12D1912B-8C54-4BBE-A4BE-58567663CBBF}"/>
              </a:ext>
            </a:extLst>
          </p:cNvPr>
          <p:cNvSpPr>
            <a:spLocks noGrp="1" noChangeArrowheads="1"/>
          </p:cNvSpPr>
          <p:nvPr>
            <p:ph type="ftr" sz="quarter" idx="11"/>
          </p:nvPr>
        </p:nvSpPr>
        <p:spPr>
          <a:ln/>
        </p:spPr>
        <p:txBody>
          <a:bodyPr/>
          <a:lstStyle>
            <a:lvl1pPr>
              <a:defRPr/>
            </a:lvl1pPr>
          </a:lstStyle>
          <a:p>
            <a:r>
              <a:rPr lang="zh-CN" altLang="en-US"/>
              <a:t>西安交通大学电子与信息工程学院</a:t>
            </a:r>
            <a:endParaRPr lang="en-US" altLang="zh-CN"/>
          </a:p>
        </p:txBody>
      </p:sp>
      <p:sp>
        <p:nvSpPr>
          <p:cNvPr id="7" name="Rectangle 11">
            <a:extLst>
              <a:ext uri="{FF2B5EF4-FFF2-40B4-BE49-F238E27FC236}">
                <a16:creationId xmlns:a16="http://schemas.microsoft.com/office/drawing/2014/main" id="{7180D65B-BF48-46EF-8789-1BE0566A1F1B}"/>
              </a:ext>
            </a:extLst>
          </p:cNvPr>
          <p:cNvSpPr>
            <a:spLocks noGrp="1" noChangeArrowheads="1"/>
          </p:cNvSpPr>
          <p:nvPr>
            <p:ph type="sldNum" sz="quarter" idx="12"/>
          </p:nvPr>
        </p:nvSpPr>
        <p:spPr>
          <a:ln/>
        </p:spPr>
        <p:txBody>
          <a:bodyPr/>
          <a:lstStyle>
            <a:lvl1pPr>
              <a:defRPr/>
            </a:lvl1pPr>
          </a:lstStyle>
          <a:p>
            <a:fld id="{996D05DE-450F-4860-9DC9-46C590C634CD}" type="slidenum">
              <a:rPr lang="zh-CN" altLang="en-US" smtClean="0"/>
              <a:pPr/>
              <a:t>‹#›</a:t>
            </a:fld>
            <a:endParaRPr lang="en-US" altLang="zh-CN"/>
          </a:p>
        </p:txBody>
      </p:sp>
    </p:spTree>
    <p:extLst>
      <p:ext uri="{BB962C8B-B14F-4D97-AF65-F5344CB8AC3E}">
        <p14:creationId xmlns:p14="http://schemas.microsoft.com/office/powerpoint/2010/main" val="3304532370"/>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9">
            <a:extLst>
              <a:ext uri="{FF2B5EF4-FFF2-40B4-BE49-F238E27FC236}">
                <a16:creationId xmlns:a16="http://schemas.microsoft.com/office/drawing/2014/main" id="{33B0328F-AAC7-462D-AD4F-C44493594746}"/>
              </a:ext>
            </a:extLst>
          </p:cNvPr>
          <p:cNvSpPr>
            <a:spLocks noGrp="1" noChangeArrowheads="1"/>
          </p:cNvSpPr>
          <p:nvPr>
            <p:ph type="dt" sz="half" idx="10"/>
          </p:nvPr>
        </p:nvSpPr>
        <p:spPr>
          <a:ln/>
        </p:spPr>
        <p:txBody>
          <a:bodyPr/>
          <a:lstStyle>
            <a:lvl1pPr>
              <a:defRPr/>
            </a:lvl1pPr>
          </a:lstStyle>
          <a:p>
            <a:endParaRPr lang="en-US" altLang="zh-CN"/>
          </a:p>
        </p:txBody>
      </p:sp>
      <p:sp>
        <p:nvSpPr>
          <p:cNvPr id="8" name="Rectangle 10">
            <a:extLst>
              <a:ext uri="{FF2B5EF4-FFF2-40B4-BE49-F238E27FC236}">
                <a16:creationId xmlns:a16="http://schemas.microsoft.com/office/drawing/2014/main" id="{FF657CBF-CE04-453F-B55B-5A3D06E5AA57}"/>
              </a:ext>
            </a:extLst>
          </p:cNvPr>
          <p:cNvSpPr>
            <a:spLocks noGrp="1" noChangeArrowheads="1"/>
          </p:cNvSpPr>
          <p:nvPr>
            <p:ph type="ftr" sz="quarter" idx="11"/>
          </p:nvPr>
        </p:nvSpPr>
        <p:spPr>
          <a:ln/>
        </p:spPr>
        <p:txBody>
          <a:bodyPr/>
          <a:lstStyle>
            <a:lvl1pPr>
              <a:defRPr/>
            </a:lvl1pPr>
          </a:lstStyle>
          <a:p>
            <a:r>
              <a:rPr lang="zh-CN" altLang="en-US"/>
              <a:t>西安交通大学电子与信息工程学院</a:t>
            </a:r>
            <a:endParaRPr lang="en-US" altLang="zh-CN"/>
          </a:p>
        </p:txBody>
      </p:sp>
      <p:sp>
        <p:nvSpPr>
          <p:cNvPr id="9" name="Rectangle 11">
            <a:extLst>
              <a:ext uri="{FF2B5EF4-FFF2-40B4-BE49-F238E27FC236}">
                <a16:creationId xmlns:a16="http://schemas.microsoft.com/office/drawing/2014/main" id="{628A2497-93E7-4459-A287-6ECD35B0443F}"/>
              </a:ext>
            </a:extLst>
          </p:cNvPr>
          <p:cNvSpPr>
            <a:spLocks noGrp="1" noChangeArrowheads="1"/>
          </p:cNvSpPr>
          <p:nvPr>
            <p:ph type="sldNum" sz="quarter" idx="12"/>
          </p:nvPr>
        </p:nvSpPr>
        <p:spPr>
          <a:ln/>
        </p:spPr>
        <p:txBody>
          <a:bodyPr/>
          <a:lstStyle>
            <a:lvl1pPr>
              <a:defRPr/>
            </a:lvl1pPr>
          </a:lstStyle>
          <a:p>
            <a:fld id="{AC793C41-E855-4A32-BB98-71A014822713}" type="slidenum">
              <a:rPr lang="zh-CN" altLang="en-US" smtClean="0"/>
              <a:pPr/>
              <a:t>‹#›</a:t>
            </a:fld>
            <a:endParaRPr lang="en-US" altLang="zh-CN"/>
          </a:p>
        </p:txBody>
      </p:sp>
    </p:spTree>
    <p:extLst>
      <p:ext uri="{BB962C8B-B14F-4D97-AF65-F5344CB8AC3E}">
        <p14:creationId xmlns:p14="http://schemas.microsoft.com/office/powerpoint/2010/main" val="2521281850"/>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C294F1F0-64D5-4D8D-9066-36834D2DED2C}"/>
              </a:ext>
            </a:extLst>
          </p:cNvPr>
          <p:cNvSpPr>
            <a:spLocks noGrp="1" noChangeArrowheads="1"/>
          </p:cNvSpPr>
          <p:nvPr>
            <p:ph type="dt" sz="half" idx="10"/>
          </p:nvPr>
        </p:nvSpPr>
        <p:spPr>
          <a:ln/>
        </p:spPr>
        <p:txBody>
          <a:bodyPr/>
          <a:lstStyle>
            <a:lvl1pPr>
              <a:defRPr/>
            </a:lvl1pPr>
          </a:lstStyle>
          <a:p>
            <a:endParaRPr lang="en-US" altLang="zh-CN"/>
          </a:p>
        </p:txBody>
      </p:sp>
      <p:sp>
        <p:nvSpPr>
          <p:cNvPr id="4" name="Rectangle 10">
            <a:extLst>
              <a:ext uri="{FF2B5EF4-FFF2-40B4-BE49-F238E27FC236}">
                <a16:creationId xmlns:a16="http://schemas.microsoft.com/office/drawing/2014/main" id="{50BB35C6-CE65-464A-852D-D0C17268C452}"/>
              </a:ext>
            </a:extLst>
          </p:cNvPr>
          <p:cNvSpPr>
            <a:spLocks noGrp="1" noChangeArrowheads="1"/>
          </p:cNvSpPr>
          <p:nvPr>
            <p:ph type="ftr" sz="quarter" idx="11"/>
          </p:nvPr>
        </p:nvSpPr>
        <p:spPr>
          <a:ln/>
        </p:spPr>
        <p:txBody>
          <a:bodyPr/>
          <a:lstStyle>
            <a:lvl1pPr>
              <a:defRPr/>
            </a:lvl1pPr>
          </a:lstStyle>
          <a:p>
            <a:r>
              <a:rPr lang="zh-CN" altLang="en-US"/>
              <a:t>西安交通大学电子与信息工程学院</a:t>
            </a:r>
            <a:endParaRPr lang="en-US" altLang="zh-CN"/>
          </a:p>
        </p:txBody>
      </p:sp>
      <p:sp>
        <p:nvSpPr>
          <p:cNvPr id="5" name="Rectangle 11">
            <a:extLst>
              <a:ext uri="{FF2B5EF4-FFF2-40B4-BE49-F238E27FC236}">
                <a16:creationId xmlns:a16="http://schemas.microsoft.com/office/drawing/2014/main" id="{2A1C8B54-9085-4C54-A188-AEB9F5B2B31F}"/>
              </a:ext>
            </a:extLst>
          </p:cNvPr>
          <p:cNvSpPr>
            <a:spLocks noGrp="1" noChangeArrowheads="1"/>
          </p:cNvSpPr>
          <p:nvPr>
            <p:ph type="sldNum" sz="quarter" idx="12"/>
          </p:nvPr>
        </p:nvSpPr>
        <p:spPr>
          <a:ln/>
        </p:spPr>
        <p:txBody>
          <a:bodyPr/>
          <a:lstStyle>
            <a:lvl1pPr>
              <a:defRPr/>
            </a:lvl1pPr>
          </a:lstStyle>
          <a:p>
            <a:fld id="{C86BF137-82A6-488A-A956-3D0748765C0D}" type="slidenum">
              <a:rPr lang="zh-CN" altLang="en-US" smtClean="0"/>
              <a:pPr/>
              <a:t>‹#›</a:t>
            </a:fld>
            <a:endParaRPr lang="en-US" altLang="zh-CN"/>
          </a:p>
        </p:txBody>
      </p:sp>
    </p:spTree>
    <p:extLst>
      <p:ext uri="{BB962C8B-B14F-4D97-AF65-F5344CB8AC3E}">
        <p14:creationId xmlns:p14="http://schemas.microsoft.com/office/powerpoint/2010/main" val="812916047"/>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C5ED0B6B-EEE3-4C41-B811-A18802047925}"/>
              </a:ext>
            </a:extLst>
          </p:cNvPr>
          <p:cNvSpPr>
            <a:spLocks noGrp="1" noChangeArrowheads="1"/>
          </p:cNvSpPr>
          <p:nvPr>
            <p:ph type="dt" sz="half" idx="10"/>
          </p:nvPr>
        </p:nvSpPr>
        <p:spPr>
          <a:ln/>
        </p:spPr>
        <p:txBody>
          <a:bodyPr/>
          <a:lstStyle>
            <a:lvl1pPr>
              <a:defRPr/>
            </a:lvl1pPr>
          </a:lstStyle>
          <a:p>
            <a:endParaRPr lang="en-US" altLang="zh-CN"/>
          </a:p>
        </p:txBody>
      </p:sp>
      <p:sp>
        <p:nvSpPr>
          <p:cNvPr id="3" name="Rectangle 10">
            <a:extLst>
              <a:ext uri="{FF2B5EF4-FFF2-40B4-BE49-F238E27FC236}">
                <a16:creationId xmlns:a16="http://schemas.microsoft.com/office/drawing/2014/main" id="{24397878-9564-4389-8813-8260A87DEC87}"/>
              </a:ext>
            </a:extLst>
          </p:cNvPr>
          <p:cNvSpPr>
            <a:spLocks noGrp="1" noChangeArrowheads="1"/>
          </p:cNvSpPr>
          <p:nvPr>
            <p:ph type="ftr" sz="quarter" idx="11"/>
          </p:nvPr>
        </p:nvSpPr>
        <p:spPr>
          <a:ln/>
        </p:spPr>
        <p:txBody>
          <a:bodyPr/>
          <a:lstStyle>
            <a:lvl1pPr>
              <a:defRPr/>
            </a:lvl1pPr>
          </a:lstStyle>
          <a:p>
            <a:r>
              <a:rPr lang="zh-CN" altLang="en-US"/>
              <a:t>西安交通大学电子与信息工程学院</a:t>
            </a:r>
            <a:endParaRPr lang="en-US" altLang="zh-CN"/>
          </a:p>
        </p:txBody>
      </p:sp>
      <p:sp>
        <p:nvSpPr>
          <p:cNvPr id="4" name="Rectangle 11">
            <a:extLst>
              <a:ext uri="{FF2B5EF4-FFF2-40B4-BE49-F238E27FC236}">
                <a16:creationId xmlns:a16="http://schemas.microsoft.com/office/drawing/2014/main" id="{868B66A2-2AF0-45AB-BE6F-3BD488D76C65}"/>
              </a:ext>
            </a:extLst>
          </p:cNvPr>
          <p:cNvSpPr>
            <a:spLocks noGrp="1" noChangeArrowheads="1"/>
          </p:cNvSpPr>
          <p:nvPr>
            <p:ph type="sldNum" sz="quarter" idx="12"/>
          </p:nvPr>
        </p:nvSpPr>
        <p:spPr>
          <a:ln/>
        </p:spPr>
        <p:txBody>
          <a:bodyPr/>
          <a:lstStyle>
            <a:lvl1pPr>
              <a:defRPr/>
            </a:lvl1pPr>
          </a:lstStyle>
          <a:p>
            <a:fld id="{5D94285D-EDF3-4626-A216-22F5CD2A0E27}" type="slidenum">
              <a:rPr lang="zh-CN" altLang="en-US" smtClean="0"/>
              <a:pPr/>
              <a:t>‹#›</a:t>
            </a:fld>
            <a:endParaRPr lang="en-US" altLang="zh-CN"/>
          </a:p>
        </p:txBody>
      </p:sp>
    </p:spTree>
    <p:extLst>
      <p:ext uri="{BB962C8B-B14F-4D97-AF65-F5344CB8AC3E}">
        <p14:creationId xmlns:p14="http://schemas.microsoft.com/office/powerpoint/2010/main" val="3706724334"/>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9">
            <a:extLst>
              <a:ext uri="{FF2B5EF4-FFF2-40B4-BE49-F238E27FC236}">
                <a16:creationId xmlns:a16="http://schemas.microsoft.com/office/drawing/2014/main" id="{8F885EC1-F612-4653-AE7B-A5F52DEC3CD8}"/>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10">
            <a:extLst>
              <a:ext uri="{FF2B5EF4-FFF2-40B4-BE49-F238E27FC236}">
                <a16:creationId xmlns:a16="http://schemas.microsoft.com/office/drawing/2014/main" id="{81BBD36E-E874-4B60-ADB3-D4F18D4A3CD1}"/>
              </a:ext>
            </a:extLst>
          </p:cNvPr>
          <p:cNvSpPr>
            <a:spLocks noGrp="1" noChangeArrowheads="1"/>
          </p:cNvSpPr>
          <p:nvPr>
            <p:ph type="ftr" sz="quarter" idx="11"/>
          </p:nvPr>
        </p:nvSpPr>
        <p:spPr>
          <a:ln/>
        </p:spPr>
        <p:txBody>
          <a:bodyPr/>
          <a:lstStyle>
            <a:lvl1pPr>
              <a:defRPr/>
            </a:lvl1pPr>
          </a:lstStyle>
          <a:p>
            <a:r>
              <a:rPr lang="zh-CN" altLang="en-US"/>
              <a:t>西安交通大学电子与信息工程学院</a:t>
            </a:r>
            <a:endParaRPr lang="en-US" altLang="zh-CN"/>
          </a:p>
        </p:txBody>
      </p:sp>
      <p:sp>
        <p:nvSpPr>
          <p:cNvPr id="7" name="Rectangle 11">
            <a:extLst>
              <a:ext uri="{FF2B5EF4-FFF2-40B4-BE49-F238E27FC236}">
                <a16:creationId xmlns:a16="http://schemas.microsoft.com/office/drawing/2014/main" id="{49B6C81D-C45D-4585-AAB2-4A33B6F266F8}"/>
              </a:ext>
            </a:extLst>
          </p:cNvPr>
          <p:cNvSpPr>
            <a:spLocks noGrp="1" noChangeArrowheads="1"/>
          </p:cNvSpPr>
          <p:nvPr>
            <p:ph type="sldNum" sz="quarter" idx="12"/>
          </p:nvPr>
        </p:nvSpPr>
        <p:spPr>
          <a:ln/>
        </p:spPr>
        <p:txBody>
          <a:bodyPr/>
          <a:lstStyle>
            <a:lvl1pPr>
              <a:defRPr/>
            </a:lvl1pPr>
          </a:lstStyle>
          <a:p>
            <a:fld id="{476DA06B-97E4-4329-BD0A-9F6EF2D3462D}" type="slidenum">
              <a:rPr lang="zh-CN" altLang="en-US" smtClean="0"/>
              <a:pPr/>
              <a:t>‹#›</a:t>
            </a:fld>
            <a:endParaRPr lang="en-US" altLang="zh-CN"/>
          </a:p>
        </p:txBody>
      </p:sp>
    </p:spTree>
    <p:extLst>
      <p:ext uri="{BB962C8B-B14F-4D97-AF65-F5344CB8AC3E}">
        <p14:creationId xmlns:p14="http://schemas.microsoft.com/office/powerpoint/2010/main" val="2909108999"/>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9">
            <a:extLst>
              <a:ext uri="{FF2B5EF4-FFF2-40B4-BE49-F238E27FC236}">
                <a16:creationId xmlns:a16="http://schemas.microsoft.com/office/drawing/2014/main" id="{0FB0D0FB-F719-4FF0-8B53-1A477ED27D91}"/>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10">
            <a:extLst>
              <a:ext uri="{FF2B5EF4-FFF2-40B4-BE49-F238E27FC236}">
                <a16:creationId xmlns:a16="http://schemas.microsoft.com/office/drawing/2014/main" id="{82158354-FB07-47D9-B3B7-0170EF43DC2D}"/>
              </a:ext>
            </a:extLst>
          </p:cNvPr>
          <p:cNvSpPr>
            <a:spLocks noGrp="1" noChangeArrowheads="1"/>
          </p:cNvSpPr>
          <p:nvPr>
            <p:ph type="ftr" sz="quarter" idx="11"/>
          </p:nvPr>
        </p:nvSpPr>
        <p:spPr>
          <a:ln/>
        </p:spPr>
        <p:txBody>
          <a:bodyPr/>
          <a:lstStyle>
            <a:lvl1pPr>
              <a:defRPr/>
            </a:lvl1pPr>
          </a:lstStyle>
          <a:p>
            <a:r>
              <a:rPr lang="zh-CN" altLang="en-US"/>
              <a:t>西安交通大学电子与信息工程学院</a:t>
            </a:r>
            <a:endParaRPr lang="en-US" altLang="zh-CN"/>
          </a:p>
        </p:txBody>
      </p:sp>
      <p:sp>
        <p:nvSpPr>
          <p:cNvPr id="7" name="Rectangle 11">
            <a:extLst>
              <a:ext uri="{FF2B5EF4-FFF2-40B4-BE49-F238E27FC236}">
                <a16:creationId xmlns:a16="http://schemas.microsoft.com/office/drawing/2014/main" id="{8120BB25-79EA-4109-A8D1-AB8B51481A89}"/>
              </a:ext>
            </a:extLst>
          </p:cNvPr>
          <p:cNvSpPr>
            <a:spLocks noGrp="1" noChangeArrowheads="1"/>
          </p:cNvSpPr>
          <p:nvPr>
            <p:ph type="sldNum" sz="quarter" idx="12"/>
          </p:nvPr>
        </p:nvSpPr>
        <p:spPr>
          <a:ln/>
        </p:spPr>
        <p:txBody>
          <a:bodyPr/>
          <a:lstStyle>
            <a:lvl1pPr>
              <a:defRPr/>
            </a:lvl1pPr>
          </a:lstStyle>
          <a:p>
            <a:fld id="{27B441B1-823E-4B2A-8657-71B8C7157185}" type="slidenum">
              <a:rPr lang="zh-CN" altLang="en-US" smtClean="0"/>
              <a:pPr/>
              <a:t>‹#›</a:t>
            </a:fld>
            <a:endParaRPr lang="en-US" altLang="zh-CN"/>
          </a:p>
        </p:txBody>
      </p:sp>
    </p:spTree>
    <p:extLst>
      <p:ext uri="{BB962C8B-B14F-4D97-AF65-F5344CB8AC3E}">
        <p14:creationId xmlns:p14="http://schemas.microsoft.com/office/powerpoint/2010/main" val="1143486739"/>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4D587BE2-6AF8-468A-AB2C-9280B4A3B081}"/>
              </a:ext>
            </a:extLst>
          </p:cNvPr>
          <p:cNvGrpSpPr>
            <a:grpSpLocks/>
          </p:cNvGrpSpPr>
          <p:nvPr/>
        </p:nvGrpSpPr>
        <p:grpSpPr bwMode="auto">
          <a:xfrm>
            <a:off x="0" y="0"/>
            <a:ext cx="11582400" cy="4876800"/>
            <a:chOff x="0" y="0"/>
            <a:chExt cx="5472" cy="3072"/>
          </a:xfrm>
        </p:grpSpPr>
        <p:sp>
          <p:nvSpPr>
            <p:cNvPr id="3081" name="Rectangle 3">
              <a:extLst>
                <a:ext uri="{FF2B5EF4-FFF2-40B4-BE49-F238E27FC236}">
                  <a16:creationId xmlns:a16="http://schemas.microsoft.com/office/drawing/2014/main" id="{908491CD-9DDE-4259-9DF4-2B6CD0B47AE0}"/>
                </a:ext>
              </a:extLst>
            </p:cNvPr>
            <p:cNvSpPr>
              <a:spLocks noChangeArrowheads="1"/>
            </p:cNvSpPr>
            <p:nvPr/>
          </p:nvSpPr>
          <p:spPr bwMode="auto">
            <a:xfrm>
              <a:off x="0" y="0"/>
              <a:ext cx="384" cy="3072"/>
            </a:xfrm>
            <a:prstGeom prst="rect">
              <a:avLst/>
            </a:prstGeom>
            <a:solidFill>
              <a:schemeClr val="accent1"/>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latin typeface="Times New Roman" panose="02020603050405020304" pitchFamily="18" charset="0"/>
              </a:endParaRPr>
            </a:p>
          </p:txBody>
        </p:sp>
        <p:grpSp>
          <p:nvGrpSpPr>
            <p:cNvPr id="3082" name="Group 4">
              <a:extLst>
                <a:ext uri="{FF2B5EF4-FFF2-40B4-BE49-F238E27FC236}">
                  <a16:creationId xmlns:a16="http://schemas.microsoft.com/office/drawing/2014/main" id="{B223F4D8-494D-4C1E-BB4C-8A8B66D32FC7}"/>
                </a:ext>
              </a:extLst>
            </p:cNvPr>
            <p:cNvGrpSpPr>
              <a:grpSpLocks/>
            </p:cNvGrpSpPr>
            <p:nvPr/>
          </p:nvGrpSpPr>
          <p:grpSpPr bwMode="auto">
            <a:xfrm>
              <a:off x="240" y="893"/>
              <a:ext cx="5232" cy="115"/>
              <a:chOff x="240" y="893"/>
              <a:chExt cx="5232" cy="115"/>
            </a:xfrm>
          </p:grpSpPr>
          <p:sp>
            <p:nvSpPr>
              <p:cNvPr id="3083" name="Rectangle 5">
                <a:extLst>
                  <a:ext uri="{FF2B5EF4-FFF2-40B4-BE49-F238E27FC236}">
                    <a16:creationId xmlns:a16="http://schemas.microsoft.com/office/drawing/2014/main" id="{62A361A5-9DDF-44A3-8279-7924A48B36B9}"/>
                  </a:ext>
                </a:extLst>
              </p:cNvPr>
              <p:cNvSpPr>
                <a:spLocks noChangeArrowheads="1"/>
              </p:cNvSpPr>
              <p:nvPr/>
            </p:nvSpPr>
            <p:spPr bwMode="auto">
              <a:xfrm>
                <a:off x="4320" y="893"/>
                <a:ext cx="1152" cy="115"/>
              </a:xfrm>
              <a:prstGeom prst="rect">
                <a:avLst/>
              </a:prstGeom>
              <a:solidFill>
                <a:schemeClr val="folHlink"/>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latin typeface="Times New Roman" panose="02020603050405020304" pitchFamily="18" charset="0"/>
                </a:endParaRPr>
              </a:p>
            </p:txBody>
          </p:sp>
          <p:sp>
            <p:nvSpPr>
              <p:cNvPr id="3084" name="Line 6">
                <a:extLst>
                  <a:ext uri="{FF2B5EF4-FFF2-40B4-BE49-F238E27FC236}">
                    <a16:creationId xmlns:a16="http://schemas.microsoft.com/office/drawing/2014/main" id="{4B970597-6635-40BB-89DE-539FAB772811}"/>
                  </a:ext>
                </a:extLst>
              </p:cNvPr>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450"/>
              </a:p>
            </p:txBody>
          </p:sp>
        </p:grpSp>
      </p:grpSp>
      <p:sp>
        <p:nvSpPr>
          <p:cNvPr id="3075" name="Rectangle 7">
            <a:extLst>
              <a:ext uri="{FF2B5EF4-FFF2-40B4-BE49-F238E27FC236}">
                <a16:creationId xmlns:a16="http://schemas.microsoft.com/office/drawing/2014/main" id="{05662E62-E11E-4EF8-9BA5-85FBDF48B3D2}"/>
              </a:ext>
            </a:extLst>
          </p:cNvPr>
          <p:cNvSpPr>
            <a:spLocks noGrp="1" noChangeArrowheads="1"/>
          </p:cNvSpPr>
          <p:nvPr>
            <p:ph type="title"/>
          </p:nvPr>
        </p:nvSpPr>
        <p:spPr bwMode="auto">
          <a:xfrm>
            <a:off x="1219200" y="277813"/>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3076" name="Rectangle 8">
            <a:extLst>
              <a:ext uri="{FF2B5EF4-FFF2-40B4-BE49-F238E27FC236}">
                <a16:creationId xmlns:a16="http://schemas.microsoft.com/office/drawing/2014/main" id="{6E8EDC48-E156-4D40-A07C-5422EF8741D2}"/>
              </a:ext>
            </a:extLst>
          </p:cNvPr>
          <p:cNvSpPr>
            <a:spLocks noGrp="1" noChangeArrowheads="1"/>
          </p:cNvSpPr>
          <p:nvPr>
            <p:ph type="body" idx="1"/>
          </p:nvPr>
        </p:nvSpPr>
        <p:spPr bwMode="auto">
          <a:xfrm>
            <a:off x="1219200" y="1600202"/>
            <a:ext cx="103632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7897" name="Rectangle 9">
            <a:extLst>
              <a:ext uri="{FF2B5EF4-FFF2-40B4-BE49-F238E27FC236}">
                <a16:creationId xmlns:a16="http://schemas.microsoft.com/office/drawing/2014/main" id="{8BE5D570-204D-4FA9-952B-495472F41618}"/>
              </a:ext>
            </a:extLst>
          </p:cNvPr>
          <p:cNvSpPr>
            <a:spLocks noGrp="1" noChangeArrowheads="1"/>
          </p:cNvSpPr>
          <p:nvPr>
            <p:ph type="dt" sz="half" idx="2"/>
          </p:nvPr>
        </p:nvSpPr>
        <p:spPr bwMode="auto">
          <a:xfrm>
            <a:off x="1219200" y="6251575"/>
            <a:ext cx="2641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750"/>
            </a:lvl1pPr>
          </a:lstStyle>
          <a:p>
            <a:pPr>
              <a:defRPr/>
            </a:pPr>
            <a:endParaRPr lang="en-US" altLang="zh-CN"/>
          </a:p>
        </p:txBody>
      </p:sp>
      <p:sp>
        <p:nvSpPr>
          <p:cNvPr id="37898" name="Rectangle 10">
            <a:extLst>
              <a:ext uri="{FF2B5EF4-FFF2-40B4-BE49-F238E27FC236}">
                <a16:creationId xmlns:a16="http://schemas.microsoft.com/office/drawing/2014/main" id="{D2355BC7-1E9C-41B1-9C03-F7C55B4BE8B4}"/>
              </a:ext>
            </a:extLst>
          </p:cNvPr>
          <p:cNvSpPr>
            <a:spLocks noGrp="1" noChangeArrowheads="1"/>
          </p:cNvSpPr>
          <p:nvPr>
            <p:ph type="ftr" sz="quarter" idx="3"/>
          </p:nvPr>
        </p:nvSpPr>
        <p:spPr bwMode="auto">
          <a:xfrm>
            <a:off x="4470400" y="6248400"/>
            <a:ext cx="39624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750"/>
            </a:lvl1pPr>
          </a:lstStyle>
          <a:p>
            <a:pPr>
              <a:defRPr/>
            </a:pPr>
            <a:endParaRPr lang="en-US" altLang="zh-CN"/>
          </a:p>
        </p:txBody>
      </p:sp>
      <p:sp>
        <p:nvSpPr>
          <p:cNvPr id="37899" name="Rectangle 11">
            <a:extLst>
              <a:ext uri="{FF2B5EF4-FFF2-40B4-BE49-F238E27FC236}">
                <a16:creationId xmlns:a16="http://schemas.microsoft.com/office/drawing/2014/main" id="{45F769F0-AE42-471C-99B0-69BDFF8EB6B3}"/>
              </a:ext>
            </a:extLst>
          </p:cNvPr>
          <p:cNvSpPr>
            <a:spLocks noGrp="1" noChangeArrowheads="1"/>
          </p:cNvSpPr>
          <p:nvPr>
            <p:ph type="sldNum" sz="quarter" idx="4"/>
          </p:nvPr>
        </p:nvSpPr>
        <p:spPr bwMode="auto">
          <a:xfrm>
            <a:off x="9042400" y="6248400"/>
            <a:ext cx="2540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750" smtClean="0"/>
            </a:lvl1pPr>
          </a:lstStyle>
          <a:p>
            <a:fld id="{E86325A3-5C22-42E6-A76D-89974BC10887}" type="slidenum">
              <a:rPr lang="zh-CN" altLang="en-US" smtClean="0"/>
              <a:pPr/>
              <a:t>‹#›</a:t>
            </a:fld>
            <a:endParaRPr lang="en-US" altLang="zh-CN"/>
          </a:p>
        </p:txBody>
      </p:sp>
      <p:sp>
        <p:nvSpPr>
          <p:cNvPr id="3080" name="Line 12">
            <a:extLst>
              <a:ext uri="{FF2B5EF4-FFF2-40B4-BE49-F238E27FC236}">
                <a16:creationId xmlns:a16="http://schemas.microsoft.com/office/drawing/2014/main" id="{10FA3578-0D99-4C0D-9E93-87044741FAD0}"/>
              </a:ext>
            </a:extLst>
          </p:cNvPr>
          <p:cNvSpPr>
            <a:spLocks noChangeShapeType="1"/>
          </p:cNvSpPr>
          <p:nvPr/>
        </p:nvSpPr>
        <p:spPr bwMode="auto">
          <a:xfrm>
            <a:off x="0" y="4876800"/>
            <a:ext cx="8128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450"/>
          </a:p>
        </p:txBody>
      </p:sp>
    </p:spTree>
    <p:extLst>
      <p:ext uri="{BB962C8B-B14F-4D97-AF65-F5344CB8AC3E}">
        <p14:creationId xmlns:p14="http://schemas.microsoft.com/office/powerpoint/2010/main" val="280773432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transition spd="med">
    <p:random/>
  </p:transition>
  <p:hf hdr="0" ftr="0" dt="0"/>
  <p:txStyles>
    <p:titleStyle>
      <a:lvl1pPr algn="l" rtl="0" eaLnBrk="1" fontAlgn="base" hangingPunct="1">
        <a:spcBef>
          <a:spcPct val="0"/>
        </a:spcBef>
        <a:spcAft>
          <a:spcPct val="0"/>
        </a:spcAft>
        <a:defRPr sz="4400" b="1" kern="1200">
          <a:solidFill>
            <a:schemeClr val="tx2"/>
          </a:solidFill>
          <a:latin typeface="等线" panose="02010600030101010101" pitchFamily="2" charset="-122"/>
          <a:ea typeface="等线" panose="02010600030101010101" pitchFamily="2" charset="-122"/>
          <a:cs typeface="+mj-cs"/>
        </a:defRPr>
      </a:lvl1pPr>
      <a:lvl2pPr algn="l" rtl="0" eaLnBrk="1" fontAlgn="base" hangingPunct="1">
        <a:spcBef>
          <a:spcPct val="0"/>
        </a:spcBef>
        <a:spcAft>
          <a:spcPct val="0"/>
        </a:spcAft>
        <a:defRPr sz="3150">
          <a:solidFill>
            <a:schemeClr val="tx2"/>
          </a:solidFill>
          <a:latin typeface="Times New Roman" panose="02020603050405020304" pitchFamily="18" charset="0"/>
          <a:ea typeface="宋体" panose="02010600030101010101" pitchFamily="2" charset="-122"/>
        </a:defRPr>
      </a:lvl2pPr>
      <a:lvl3pPr algn="l" rtl="0" eaLnBrk="1" fontAlgn="base" hangingPunct="1">
        <a:spcBef>
          <a:spcPct val="0"/>
        </a:spcBef>
        <a:spcAft>
          <a:spcPct val="0"/>
        </a:spcAft>
        <a:defRPr sz="3150">
          <a:solidFill>
            <a:schemeClr val="tx2"/>
          </a:solidFill>
          <a:latin typeface="Times New Roman" panose="02020603050405020304" pitchFamily="18" charset="0"/>
          <a:ea typeface="宋体" panose="02010600030101010101" pitchFamily="2" charset="-122"/>
        </a:defRPr>
      </a:lvl3pPr>
      <a:lvl4pPr algn="l" rtl="0" eaLnBrk="1" fontAlgn="base" hangingPunct="1">
        <a:spcBef>
          <a:spcPct val="0"/>
        </a:spcBef>
        <a:spcAft>
          <a:spcPct val="0"/>
        </a:spcAft>
        <a:defRPr sz="3150">
          <a:solidFill>
            <a:schemeClr val="tx2"/>
          </a:solidFill>
          <a:latin typeface="Times New Roman" panose="02020603050405020304" pitchFamily="18" charset="0"/>
          <a:ea typeface="宋体" panose="02010600030101010101" pitchFamily="2" charset="-122"/>
        </a:defRPr>
      </a:lvl4pPr>
      <a:lvl5pPr algn="l" rtl="0" eaLnBrk="1" fontAlgn="base" hangingPunct="1">
        <a:spcBef>
          <a:spcPct val="0"/>
        </a:spcBef>
        <a:spcAft>
          <a:spcPct val="0"/>
        </a:spcAft>
        <a:defRPr sz="3150">
          <a:solidFill>
            <a:schemeClr val="tx2"/>
          </a:solidFill>
          <a:latin typeface="Times New Roman" panose="02020603050405020304" pitchFamily="18" charset="0"/>
          <a:ea typeface="宋体" panose="02010600030101010101" pitchFamily="2" charset="-122"/>
        </a:defRPr>
      </a:lvl5pPr>
      <a:lvl6pPr marL="342900" algn="l" rtl="0" eaLnBrk="1" fontAlgn="base" hangingPunct="1">
        <a:spcBef>
          <a:spcPct val="0"/>
        </a:spcBef>
        <a:spcAft>
          <a:spcPct val="0"/>
        </a:spcAft>
        <a:defRPr sz="3150">
          <a:solidFill>
            <a:schemeClr val="tx2"/>
          </a:solidFill>
          <a:latin typeface="Times New Roman" panose="02020603050405020304" pitchFamily="18" charset="0"/>
          <a:ea typeface="宋体" panose="02010600030101010101" pitchFamily="2" charset="-122"/>
        </a:defRPr>
      </a:lvl6pPr>
      <a:lvl7pPr marL="685800" algn="l" rtl="0" eaLnBrk="1" fontAlgn="base" hangingPunct="1">
        <a:spcBef>
          <a:spcPct val="0"/>
        </a:spcBef>
        <a:spcAft>
          <a:spcPct val="0"/>
        </a:spcAft>
        <a:defRPr sz="3150">
          <a:solidFill>
            <a:schemeClr val="tx2"/>
          </a:solidFill>
          <a:latin typeface="Times New Roman" panose="02020603050405020304" pitchFamily="18" charset="0"/>
          <a:ea typeface="宋体" panose="02010600030101010101" pitchFamily="2" charset="-122"/>
        </a:defRPr>
      </a:lvl7pPr>
      <a:lvl8pPr marL="1028700" algn="l" rtl="0" eaLnBrk="1" fontAlgn="base" hangingPunct="1">
        <a:spcBef>
          <a:spcPct val="0"/>
        </a:spcBef>
        <a:spcAft>
          <a:spcPct val="0"/>
        </a:spcAft>
        <a:defRPr sz="3150">
          <a:solidFill>
            <a:schemeClr val="tx2"/>
          </a:solidFill>
          <a:latin typeface="Times New Roman" panose="02020603050405020304" pitchFamily="18" charset="0"/>
          <a:ea typeface="宋体" panose="02010600030101010101" pitchFamily="2" charset="-122"/>
        </a:defRPr>
      </a:lvl8pPr>
      <a:lvl9pPr marL="1371600" algn="l" rtl="0" eaLnBrk="1" fontAlgn="base" hangingPunct="1">
        <a:spcBef>
          <a:spcPct val="0"/>
        </a:spcBef>
        <a:spcAft>
          <a:spcPct val="0"/>
        </a:spcAft>
        <a:defRPr sz="3150">
          <a:solidFill>
            <a:schemeClr val="tx2"/>
          </a:solidFill>
          <a:latin typeface="Times New Roman" panose="02020603050405020304" pitchFamily="18" charset="0"/>
          <a:ea typeface="宋体" panose="02010600030101010101" pitchFamily="2" charset="-122"/>
        </a:defRPr>
      </a:lvl9pPr>
    </p:titleStyle>
    <p:bodyStyle>
      <a:lvl1pPr marL="257175" indent="-257175" algn="l" rtl="0" eaLnBrk="1" fontAlgn="base" hangingPunct="1">
        <a:spcBef>
          <a:spcPct val="20000"/>
        </a:spcBef>
        <a:spcAft>
          <a:spcPct val="0"/>
        </a:spcAft>
        <a:buClr>
          <a:schemeClr val="folHlink"/>
        </a:buClr>
        <a:buSzPct val="90000"/>
        <a:buFont typeface="Wingdings" panose="05000000000000000000" pitchFamily="2" charset="2"/>
        <a:buChar char="n"/>
        <a:defRPr sz="2100" kern="1200">
          <a:solidFill>
            <a:schemeClr val="tx1"/>
          </a:solidFill>
          <a:latin typeface="+mn-lt"/>
          <a:ea typeface="+mn-ea"/>
          <a:cs typeface="+mn-cs"/>
        </a:defRPr>
      </a:lvl1pPr>
      <a:lvl2pPr marL="557213" indent="-214313" algn="l" rtl="0" eaLnBrk="1" fontAlgn="base" hangingPunct="1">
        <a:spcBef>
          <a:spcPct val="20000"/>
        </a:spcBef>
        <a:spcAft>
          <a:spcPct val="0"/>
        </a:spcAft>
        <a:buClr>
          <a:schemeClr val="accent1"/>
        </a:buClr>
        <a:buSzPct val="75000"/>
        <a:buFont typeface="Wingdings" panose="05000000000000000000" pitchFamily="2" charset="2"/>
        <a:buChar char="n"/>
        <a:defRPr sz="1950"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folHlink"/>
        </a:buClr>
        <a:buSzPct val="55000"/>
        <a:buFont typeface="Wingdings" panose="05000000000000000000" pitchFamily="2" charset="2"/>
        <a:buChar char="n"/>
        <a:defRPr sz="1725"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1"/>
        </a:buClr>
        <a:buFont typeface="Wingdings" panose="05000000000000000000" pitchFamily="2" charset="2"/>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accent1"/>
        </a:buClr>
        <a:buFont typeface="Wingdings" panose="05000000000000000000"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445D1DB9-1AEC-4A19-A098-4D26C9E8F015}"/>
              </a:ext>
            </a:extLst>
          </p:cNvPr>
          <p:cNvSpPr>
            <a:spLocks noGrp="1" noChangeArrowheads="1"/>
          </p:cNvSpPr>
          <p:nvPr>
            <p:ph type="ctrTitle"/>
          </p:nvPr>
        </p:nvSpPr>
        <p:spPr/>
        <p:txBody>
          <a:bodyPr/>
          <a:lstStyle/>
          <a:p>
            <a:r>
              <a:rPr lang="zh-CN" altLang="en-US" sz="6000" b="1" dirty="0">
                <a:latin typeface="等线" panose="02010600030101010101" pitchFamily="2" charset="-122"/>
                <a:ea typeface="等线" panose="02010600030101010101" pitchFamily="2" charset="-122"/>
              </a:rPr>
              <a:t>4   基本的控制方法</a:t>
            </a:r>
          </a:p>
        </p:txBody>
      </p:sp>
      <p:sp>
        <p:nvSpPr>
          <p:cNvPr id="4" name="Rectangle 11">
            <a:extLst>
              <a:ext uri="{FF2B5EF4-FFF2-40B4-BE49-F238E27FC236}">
                <a16:creationId xmlns:a16="http://schemas.microsoft.com/office/drawing/2014/main" id="{FBB65F07-A533-4BA0-BA3E-4647961DB54B}"/>
              </a:ext>
            </a:extLst>
          </p:cNvPr>
          <p:cNvSpPr>
            <a:spLocks noGrp="1" noChangeArrowheads="1"/>
          </p:cNvSpPr>
          <p:nvPr>
            <p:ph type="sldNum" sz="quarter" idx="12"/>
          </p:nvPr>
        </p:nvSpPr>
        <p:spPr/>
        <p:txBody>
          <a:bodyPr/>
          <a:lstStyle/>
          <a:p>
            <a:fld id="{D4720061-4F9F-49DB-AD1B-2652ACB129AC}" type="slidenum">
              <a:rPr lang="zh-CN" altLang="en-US"/>
              <a:pPr/>
              <a:t>1</a:t>
            </a:fld>
            <a:endParaRPr lang="en-US" altLang="zh-CN"/>
          </a:p>
        </p:txBody>
      </p:sp>
      <p:sp>
        <p:nvSpPr>
          <p:cNvPr id="272390" name="Rectangle 6">
            <a:extLst>
              <a:ext uri="{FF2B5EF4-FFF2-40B4-BE49-F238E27FC236}">
                <a16:creationId xmlns:a16="http://schemas.microsoft.com/office/drawing/2014/main" id="{551CCB09-EBA1-4FAD-8AEF-35F0CF5AF8A9}"/>
              </a:ext>
            </a:extLst>
          </p:cNvPr>
          <p:cNvSpPr>
            <a:spLocks noChangeArrowheads="1"/>
          </p:cNvSpPr>
          <p:nvPr/>
        </p:nvSpPr>
        <p:spPr bwMode="auto">
          <a:xfrm>
            <a:off x="1991544" y="4005064"/>
            <a:ext cx="9144000" cy="92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600">
                <a:solidFill>
                  <a:schemeClr val="tx2"/>
                </a:solidFill>
                <a:latin typeface="Arial" panose="020B0604020202020204" pitchFamily="34" charset="0"/>
                <a:ea typeface="宋体" panose="02010600030101010101" pitchFamily="2" charset="-122"/>
              </a:defRPr>
            </a:lvl1pPr>
            <a:lvl2pPr algn="l">
              <a:defRPr sz="4600">
                <a:solidFill>
                  <a:schemeClr val="tx2"/>
                </a:solidFill>
                <a:latin typeface="Arial" panose="020B0604020202020204" pitchFamily="34" charset="0"/>
                <a:ea typeface="宋体" panose="02010600030101010101" pitchFamily="2" charset="-122"/>
              </a:defRPr>
            </a:lvl2pPr>
            <a:lvl3pPr algn="l">
              <a:defRPr sz="4600">
                <a:solidFill>
                  <a:schemeClr val="tx2"/>
                </a:solidFill>
                <a:latin typeface="Arial" panose="020B0604020202020204" pitchFamily="34" charset="0"/>
                <a:ea typeface="宋体" panose="02010600030101010101" pitchFamily="2" charset="-122"/>
              </a:defRPr>
            </a:lvl3pPr>
            <a:lvl4pPr algn="l">
              <a:defRPr sz="4600">
                <a:solidFill>
                  <a:schemeClr val="tx2"/>
                </a:solidFill>
                <a:latin typeface="Arial" panose="020B0604020202020204" pitchFamily="34" charset="0"/>
                <a:ea typeface="宋体" panose="02010600030101010101" pitchFamily="2" charset="-122"/>
              </a:defRPr>
            </a:lvl4pPr>
            <a:lvl5pPr algn="l">
              <a:defRPr sz="4600">
                <a:solidFill>
                  <a:schemeClr val="tx2"/>
                </a:solidFill>
                <a:latin typeface="Arial" panose="020B0604020202020204" pitchFamily="34" charset="0"/>
                <a:ea typeface="宋体" panose="02010600030101010101" pitchFamily="2" charset="-122"/>
              </a:defRPr>
            </a:lvl5pPr>
            <a:lvl6pPr marL="457200" fontAlgn="base">
              <a:spcBef>
                <a:spcPct val="0"/>
              </a:spcBef>
              <a:spcAft>
                <a:spcPct val="0"/>
              </a:spcAft>
              <a:defRPr sz="4600">
                <a:solidFill>
                  <a:schemeClr val="tx2"/>
                </a:solidFill>
                <a:latin typeface="Arial" panose="020B0604020202020204" pitchFamily="34" charset="0"/>
                <a:ea typeface="宋体" panose="02010600030101010101" pitchFamily="2" charset="-122"/>
              </a:defRPr>
            </a:lvl6pPr>
            <a:lvl7pPr marL="914400" fontAlgn="base">
              <a:spcBef>
                <a:spcPct val="0"/>
              </a:spcBef>
              <a:spcAft>
                <a:spcPct val="0"/>
              </a:spcAft>
              <a:defRPr sz="4600">
                <a:solidFill>
                  <a:schemeClr val="tx2"/>
                </a:solidFill>
                <a:latin typeface="Arial" panose="020B0604020202020204" pitchFamily="34" charset="0"/>
                <a:ea typeface="宋体" panose="02010600030101010101" pitchFamily="2" charset="-122"/>
              </a:defRPr>
            </a:lvl7pPr>
            <a:lvl8pPr marL="1371600" fontAlgn="base">
              <a:spcBef>
                <a:spcPct val="0"/>
              </a:spcBef>
              <a:spcAft>
                <a:spcPct val="0"/>
              </a:spcAft>
              <a:defRPr sz="4600">
                <a:solidFill>
                  <a:schemeClr val="tx2"/>
                </a:solidFill>
                <a:latin typeface="Arial" panose="020B0604020202020204" pitchFamily="34" charset="0"/>
                <a:ea typeface="宋体" panose="02010600030101010101" pitchFamily="2" charset="-122"/>
              </a:defRPr>
            </a:lvl8pPr>
            <a:lvl9pPr marL="1828800" fontAlgn="base">
              <a:spcBef>
                <a:spcPct val="0"/>
              </a:spcBef>
              <a:spcAft>
                <a:spcPct val="0"/>
              </a:spcAft>
              <a:defRPr sz="4600">
                <a:solidFill>
                  <a:schemeClr val="tx2"/>
                </a:solidFill>
                <a:latin typeface="Arial" panose="020B0604020202020204" pitchFamily="34" charset="0"/>
                <a:ea typeface="宋体" panose="02010600030101010101" pitchFamily="2" charset="-122"/>
              </a:defRPr>
            </a:lvl9pPr>
          </a:lstStyle>
          <a:p>
            <a:pPr eaLnBrk="1" hangingPunct="1"/>
            <a:r>
              <a:rPr lang="en-US" altLang="zh-CN" sz="2800" dirty="0">
                <a:latin typeface="华光行楷_CNKI" panose="02000500000000000000" pitchFamily="2" charset="-122"/>
                <a:ea typeface="华光行楷_CNKI" panose="02000500000000000000" pitchFamily="2" charset="-122"/>
              </a:rPr>
              <a:t>© </a:t>
            </a:r>
            <a:r>
              <a:rPr lang="zh-CN" altLang="en-US" sz="2800" dirty="0">
                <a:latin typeface="华光行楷_CNKI" panose="02000500000000000000" pitchFamily="2" charset="-122"/>
                <a:ea typeface="华光行楷_CNKI" panose="02000500000000000000" pitchFamily="2" charset="-122"/>
              </a:rPr>
              <a:t>西安交通大学电子与信息学部</a:t>
            </a:r>
            <a:r>
              <a:rPr lang="en-US" altLang="zh-CN" sz="2800" dirty="0">
                <a:latin typeface="华光行楷_CNKI" panose="02000500000000000000" pitchFamily="2" charset="-122"/>
                <a:ea typeface="华光行楷_CNKI" panose="02000500000000000000" pitchFamily="2" charset="-122"/>
              </a:rPr>
              <a:t> </a:t>
            </a:r>
            <a:r>
              <a:rPr lang="zh-CN" altLang="en-US" sz="2800" b="1" dirty="0">
                <a:latin typeface="华光行楷_CNKI" panose="02000500000000000000" pitchFamily="2" charset="-122"/>
                <a:ea typeface="华光行楷_CNKI" panose="02000500000000000000" pitchFamily="2" charset="-122"/>
              </a:rPr>
              <a:t>蔡远利 教授</a:t>
            </a: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DFFEA45-E83B-4C9A-8981-B80A8CB57670}"/>
              </a:ext>
            </a:extLst>
          </p:cNvPr>
          <p:cNvSpPr>
            <a:spLocks noGrp="1" noChangeArrowheads="1"/>
          </p:cNvSpPr>
          <p:nvPr>
            <p:ph type="title"/>
          </p:nvPr>
        </p:nvSpPr>
        <p:spPr>
          <a:xfrm>
            <a:off x="839416" y="332656"/>
            <a:ext cx="10363200" cy="1143000"/>
          </a:xfrm>
        </p:spPr>
        <p:txBody>
          <a:bodyPr/>
          <a:lstStyle/>
          <a:p>
            <a:r>
              <a:rPr lang="zh-CN" altLang="en-US" dirty="0"/>
              <a:t> </a:t>
            </a:r>
            <a:r>
              <a:rPr lang="zh-CN" altLang="en-US" b="1" dirty="0"/>
              <a:t>4.4  最优控制</a:t>
            </a:r>
            <a:r>
              <a:rPr lang="zh-CN" altLang="en-US" dirty="0"/>
              <a:t>   </a:t>
            </a:r>
          </a:p>
        </p:txBody>
      </p:sp>
      <p:sp>
        <p:nvSpPr>
          <p:cNvPr id="4" name="灯片编号占位符 5">
            <a:extLst>
              <a:ext uri="{FF2B5EF4-FFF2-40B4-BE49-F238E27FC236}">
                <a16:creationId xmlns:a16="http://schemas.microsoft.com/office/drawing/2014/main" id="{22BCAF69-C80A-45BF-8FD0-B765F86651C2}"/>
              </a:ext>
            </a:extLst>
          </p:cNvPr>
          <p:cNvSpPr>
            <a:spLocks noGrp="1"/>
          </p:cNvSpPr>
          <p:nvPr>
            <p:ph type="sldNum" sz="quarter" idx="12"/>
          </p:nvPr>
        </p:nvSpPr>
        <p:spPr/>
        <p:txBody>
          <a:bodyPr/>
          <a:lstStyle/>
          <a:p>
            <a:fld id="{6B5DC4B1-E06D-4D84-838D-55F68864203B}" type="slidenum">
              <a:rPr lang="zh-CN" altLang="en-US"/>
              <a:pPr/>
              <a:t>10</a:t>
            </a:fld>
            <a:endParaRPr lang="en-US" altLang="zh-CN"/>
          </a:p>
        </p:txBody>
      </p:sp>
      <p:sp>
        <p:nvSpPr>
          <p:cNvPr id="81924" name="Text Box 4">
            <a:extLst>
              <a:ext uri="{FF2B5EF4-FFF2-40B4-BE49-F238E27FC236}">
                <a16:creationId xmlns:a16="http://schemas.microsoft.com/office/drawing/2014/main" id="{F8691D5F-9194-457C-8317-F94A45EB1DDB}"/>
              </a:ext>
            </a:extLst>
          </p:cNvPr>
          <p:cNvSpPr txBox="1">
            <a:spLocks noChangeArrowheads="1"/>
          </p:cNvSpPr>
          <p:nvPr/>
        </p:nvSpPr>
        <p:spPr bwMode="auto">
          <a:xfrm>
            <a:off x="825352" y="1700808"/>
            <a:ext cx="10363200" cy="2955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eaLnBrk="1" hangingPunct="1">
              <a:lnSpc>
                <a:spcPct val="145000"/>
              </a:lnSpc>
              <a:spcBef>
                <a:spcPct val="20000"/>
              </a:spcBef>
              <a:buClr>
                <a:schemeClr val="tx2"/>
              </a:buClr>
              <a:buSzPct val="115000"/>
            </a:pPr>
            <a:r>
              <a:rPr kumimoji="1" lang="zh-CN" altLang="en-US" sz="2400" dirty="0">
                <a:solidFill>
                  <a:schemeClr val="tx1"/>
                </a:solidFill>
                <a:latin typeface="等线" panose="02010600030101010101" pitchFamily="2" charset="-122"/>
                <a:ea typeface="等线" panose="02010600030101010101" pitchFamily="2" charset="-122"/>
              </a:rPr>
              <a:t>	航天飞行器同样的飞行所消耗的燃料愈少愈好（最省燃料的航天器飞行控制系统）。或者同样的燃料，飞行的距离愈远愈好。</a:t>
            </a:r>
          </a:p>
          <a:p>
            <a:pPr algn="l" eaLnBrk="1" hangingPunct="1">
              <a:lnSpc>
                <a:spcPct val="145000"/>
              </a:lnSpc>
              <a:spcBef>
                <a:spcPct val="20000"/>
              </a:spcBef>
              <a:buClr>
                <a:schemeClr val="tx2"/>
              </a:buClr>
              <a:buSzPct val="115000"/>
            </a:pPr>
            <a:r>
              <a:rPr kumimoji="1" lang="zh-CN" altLang="en-US" sz="2400" dirty="0">
                <a:solidFill>
                  <a:schemeClr val="tx1"/>
                </a:solidFill>
                <a:latin typeface="等线" panose="02010600030101010101" pitchFamily="2" charset="-122"/>
                <a:ea typeface="等线" panose="02010600030101010101" pitchFamily="2" charset="-122"/>
              </a:rPr>
              <a:t>	这一类的自动控制系统中对于控制都有一定的技术指标，但与以往不同的是：通过设计控制作用要使这个技术指标达到</a:t>
            </a:r>
            <a:r>
              <a:rPr kumimoji="1" lang="zh-CN" altLang="en-US" sz="2800" dirty="0">
                <a:solidFill>
                  <a:schemeClr val="accent2"/>
                </a:solidFill>
                <a:latin typeface="等线" panose="02010600030101010101" pitchFamily="2" charset="-122"/>
                <a:ea typeface="等线" panose="02010600030101010101" pitchFamily="2" charset="-122"/>
              </a:rPr>
              <a:t>极值</a:t>
            </a:r>
            <a:r>
              <a:rPr kumimoji="1" lang="zh-CN" altLang="en-US" sz="2400" dirty="0">
                <a:solidFill>
                  <a:schemeClr val="tx1"/>
                </a:solidFill>
                <a:latin typeface="等线" panose="02010600030101010101" pitchFamily="2" charset="-122"/>
                <a:ea typeface="等线" panose="02010600030101010101" pitchFamily="2" charset="-122"/>
              </a:rPr>
              <a:t>（极大或极小）。</a:t>
            </a:r>
            <a:endParaRPr kumimoji="1" lang="en-US" altLang="zh-CN" sz="2400" dirty="0">
              <a:solidFill>
                <a:schemeClr val="tx1"/>
              </a:solidFill>
              <a:latin typeface="等线" panose="02010600030101010101" pitchFamily="2" charset="-122"/>
              <a:ea typeface="等线" panose="02010600030101010101" pitchFamily="2" charset="-122"/>
            </a:endParaRPr>
          </a:p>
          <a:p>
            <a:pPr algn="l" eaLnBrk="1" hangingPunct="1">
              <a:lnSpc>
                <a:spcPct val="145000"/>
              </a:lnSpc>
              <a:spcBef>
                <a:spcPct val="20000"/>
              </a:spcBef>
              <a:buClr>
                <a:schemeClr val="tx2"/>
              </a:buClr>
              <a:buSzPct val="115000"/>
            </a:pPr>
            <a:r>
              <a:rPr kumimoji="1" lang="en-US" altLang="zh-CN" sz="2400" dirty="0">
                <a:solidFill>
                  <a:schemeClr val="tx1"/>
                </a:solidFill>
                <a:latin typeface="等线" panose="02010600030101010101" pitchFamily="2" charset="-122"/>
                <a:ea typeface="等线" panose="02010600030101010101" pitchFamily="2" charset="-122"/>
              </a:rPr>
              <a:t>	</a:t>
            </a:r>
            <a:r>
              <a:rPr kumimoji="1" lang="zh-CN" altLang="en-US" sz="2400" dirty="0">
                <a:solidFill>
                  <a:schemeClr val="tx1"/>
                </a:solidFill>
                <a:latin typeface="等线" panose="02010600030101010101" pitchFamily="2" charset="-122"/>
                <a:ea typeface="等线" panose="02010600030101010101" pitchFamily="2" charset="-122"/>
              </a:rPr>
              <a:t>理论工具：庞特里亚金提出的</a:t>
            </a:r>
            <a:r>
              <a:rPr kumimoji="1" lang="zh-CN" altLang="en-US" sz="2400" b="1" dirty="0">
                <a:solidFill>
                  <a:schemeClr val="bg2">
                    <a:lumMod val="25000"/>
                    <a:lumOff val="75000"/>
                  </a:schemeClr>
                </a:solidFill>
                <a:latin typeface="等线" panose="02010600030101010101" pitchFamily="2" charset="-122"/>
                <a:ea typeface="等线" panose="02010600030101010101" pitchFamily="2" charset="-122"/>
              </a:rPr>
              <a:t>极大值原理</a:t>
            </a:r>
            <a:r>
              <a:rPr kumimoji="1" lang="zh-CN" altLang="en-US" sz="2400" dirty="0">
                <a:solidFill>
                  <a:schemeClr val="tx1"/>
                </a:solidFill>
                <a:latin typeface="等线" panose="02010600030101010101" pitchFamily="2" charset="-122"/>
                <a:ea typeface="等线" panose="02010600030101010101" pitchFamily="2" charset="-122"/>
              </a:rPr>
              <a:t>和贝尔曼创立的</a:t>
            </a:r>
            <a:r>
              <a:rPr kumimoji="1" lang="zh-CN" altLang="en-US" sz="2400" b="1" dirty="0">
                <a:solidFill>
                  <a:schemeClr val="bg2">
                    <a:lumMod val="25000"/>
                    <a:lumOff val="75000"/>
                  </a:schemeClr>
                </a:solidFill>
                <a:latin typeface="等线" panose="02010600030101010101" pitchFamily="2" charset="-122"/>
                <a:ea typeface="等线" panose="02010600030101010101" pitchFamily="2" charset="-122"/>
              </a:rPr>
              <a:t>动态规划。</a:t>
            </a:r>
          </a:p>
        </p:txBody>
      </p:sp>
      <p:sp>
        <p:nvSpPr>
          <p:cNvPr id="6" name="文本框 5">
            <a:extLst>
              <a:ext uri="{FF2B5EF4-FFF2-40B4-BE49-F238E27FC236}">
                <a16:creationId xmlns:a16="http://schemas.microsoft.com/office/drawing/2014/main" id="{21861514-B63E-4F9B-9A61-D4FE986EEBB3}"/>
              </a:ext>
            </a:extLst>
          </p:cNvPr>
          <p:cNvSpPr txBox="1"/>
          <p:nvPr/>
        </p:nvSpPr>
        <p:spPr>
          <a:xfrm>
            <a:off x="1343472" y="5229200"/>
            <a:ext cx="9073008" cy="830997"/>
          </a:xfrm>
          <a:prstGeom prst="rect">
            <a:avLst/>
          </a:prstGeom>
          <a:solidFill>
            <a:schemeClr val="accent1"/>
          </a:solidFill>
          <a:ln w="38100">
            <a:solidFill>
              <a:schemeClr val="accent1"/>
            </a:solidFill>
          </a:ln>
        </p:spPr>
        <p:txBody>
          <a:bodyPr wrap="square">
            <a:spAutoFit/>
          </a:bodyPr>
          <a:lstStyle/>
          <a:p>
            <a:pPr algn="just"/>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最优控制是指在给定的</a:t>
            </a: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约束条件下</a:t>
            </a:r>
            <a:r>
              <a:rPr lang="zh-CN" altLang="en-US" sz="2400" dirty="0">
                <a:latin typeface="等线" panose="02010600030101010101" pitchFamily="2" charset="-122"/>
                <a:ea typeface="等线" panose="02010600030101010101" pitchFamily="2" charset="-122"/>
              </a:rPr>
              <a:t>，寻求一个控制策略，使给定的</a:t>
            </a: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系统性能指标达到极大值 </a:t>
            </a:r>
            <a:r>
              <a:rPr lang="en-US" altLang="zh-CN" sz="2400" b="1" dirty="0">
                <a:solidFill>
                  <a:schemeClr val="bg2">
                    <a:lumMod val="50000"/>
                    <a:lumOff val="50000"/>
                  </a:schemeClr>
                </a:solidFill>
                <a:latin typeface="等线" panose="02010600030101010101" pitchFamily="2" charset="-122"/>
                <a:ea typeface="等线" panose="02010600030101010101" pitchFamily="2" charset="-122"/>
              </a:rPr>
              <a:t>(</a:t>
            </a: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或极小值</a:t>
            </a:r>
            <a:r>
              <a:rPr lang="en-US" altLang="zh-CN" sz="2400" b="1" dirty="0">
                <a:solidFill>
                  <a:schemeClr val="bg2">
                    <a:lumMod val="50000"/>
                    <a:lumOff val="50000"/>
                  </a:schemeClr>
                </a:solidFill>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a:t>
            </a: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2E5B573F-7227-41A5-80A3-4C8E228A13AD}"/>
              </a:ext>
            </a:extLst>
          </p:cNvPr>
          <p:cNvSpPr>
            <a:spLocks noGrp="1" noChangeArrowheads="1"/>
          </p:cNvSpPr>
          <p:nvPr>
            <p:ph type="title"/>
          </p:nvPr>
        </p:nvSpPr>
        <p:spPr>
          <a:xfrm>
            <a:off x="839416" y="334418"/>
            <a:ext cx="10363200" cy="1143000"/>
          </a:xfrm>
        </p:spPr>
        <p:txBody>
          <a:bodyPr/>
          <a:lstStyle/>
          <a:p>
            <a:r>
              <a:rPr lang="zh-CN" altLang="en-US" dirty="0"/>
              <a:t> </a:t>
            </a:r>
            <a:r>
              <a:rPr lang="zh-CN" altLang="en-US" b="1" dirty="0"/>
              <a:t>4.5   自适应控制</a:t>
            </a:r>
          </a:p>
        </p:txBody>
      </p:sp>
      <p:sp>
        <p:nvSpPr>
          <p:cNvPr id="44" name="灯片编号占位符 5">
            <a:extLst>
              <a:ext uri="{FF2B5EF4-FFF2-40B4-BE49-F238E27FC236}">
                <a16:creationId xmlns:a16="http://schemas.microsoft.com/office/drawing/2014/main" id="{D8CD51E2-2A41-48E1-840B-6FF7A7C7E674}"/>
              </a:ext>
            </a:extLst>
          </p:cNvPr>
          <p:cNvSpPr>
            <a:spLocks noGrp="1"/>
          </p:cNvSpPr>
          <p:nvPr>
            <p:ph type="sldNum" sz="quarter" idx="12"/>
          </p:nvPr>
        </p:nvSpPr>
        <p:spPr/>
        <p:txBody>
          <a:bodyPr/>
          <a:lstStyle/>
          <a:p>
            <a:fld id="{9FECADFA-58B7-4538-924B-62C2544839F2}" type="slidenum">
              <a:rPr lang="zh-CN" altLang="en-US"/>
              <a:pPr/>
              <a:t>11</a:t>
            </a:fld>
            <a:endParaRPr lang="en-US" altLang="zh-CN"/>
          </a:p>
        </p:txBody>
      </p:sp>
      <p:grpSp>
        <p:nvGrpSpPr>
          <p:cNvPr id="2" name="组合 1">
            <a:extLst>
              <a:ext uri="{FF2B5EF4-FFF2-40B4-BE49-F238E27FC236}">
                <a16:creationId xmlns:a16="http://schemas.microsoft.com/office/drawing/2014/main" id="{9240A995-6B47-49BB-AFDA-997827FF9226}"/>
              </a:ext>
            </a:extLst>
          </p:cNvPr>
          <p:cNvGrpSpPr/>
          <p:nvPr/>
        </p:nvGrpSpPr>
        <p:grpSpPr>
          <a:xfrm>
            <a:off x="2261570" y="1566350"/>
            <a:ext cx="7668852" cy="3544861"/>
            <a:chOff x="2677584" y="2095722"/>
            <a:chExt cx="7668852" cy="3544861"/>
          </a:xfrm>
        </p:grpSpPr>
        <p:sp>
          <p:nvSpPr>
            <p:cNvPr id="591877" name="Line 5">
              <a:extLst>
                <a:ext uri="{FF2B5EF4-FFF2-40B4-BE49-F238E27FC236}">
                  <a16:creationId xmlns:a16="http://schemas.microsoft.com/office/drawing/2014/main" id="{A4D8CD36-933D-45B3-8832-4D941DE2C7FC}"/>
                </a:ext>
              </a:extLst>
            </p:cNvPr>
            <p:cNvSpPr>
              <a:spLocks noChangeShapeType="1"/>
            </p:cNvSpPr>
            <p:nvPr/>
          </p:nvSpPr>
          <p:spPr bwMode="auto">
            <a:xfrm>
              <a:off x="8670036" y="2095722"/>
              <a:ext cx="0" cy="65246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91878" name="Group 6">
              <a:extLst>
                <a:ext uri="{FF2B5EF4-FFF2-40B4-BE49-F238E27FC236}">
                  <a16:creationId xmlns:a16="http://schemas.microsoft.com/office/drawing/2014/main" id="{CCD1A88C-FBB7-4F87-98B3-FA37C9828F41}"/>
                </a:ext>
              </a:extLst>
            </p:cNvPr>
            <p:cNvGrpSpPr>
              <a:grpSpLocks/>
            </p:cNvGrpSpPr>
            <p:nvPr/>
          </p:nvGrpSpPr>
          <p:grpSpPr bwMode="auto">
            <a:xfrm>
              <a:off x="2677584" y="2256207"/>
              <a:ext cx="7668852" cy="3384376"/>
              <a:chOff x="336" y="1632"/>
              <a:chExt cx="4896" cy="2174"/>
            </a:xfrm>
          </p:grpSpPr>
          <p:sp>
            <p:nvSpPr>
              <p:cNvPr id="591879" name="Line 7">
                <a:extLst>
                  <a:ext uri="{FF2B5EF4-FFF2-40B4-BE49-F238E27FC236}">
                    <a16:creationId xmlns:a16="http://schemas.microsoft.com/office/drawing/2014/main" id="{730BB11C-A85D-4A57-8017-5269EAC187EC}"/>
                  </a:ext>
                </a:extLst>
              </p:cNvPr>
              <p:cNvSpPr>
                <a:spLocks noChangeShapeType="1"/>
              </p:cNvSpPr>
              <p:nvPr/>
            </p:nvSpPr>
            <p:spPr bwMode="auto">
              <a:xfrm>
                <a:off x="1536" y="3221"/>
                <a:ext cx="0" cy="3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91880" name="Group 8">
                <a:extLst>
                  <a:ext uri="{FF2B5EF4-FFF2-40B4-BE49-F238E27FC236}">
                    <a16:creationId xmlns:a16="http://schemas.microsoft.com/office/drawing/2014/main" id="{E0032729-9EA6-4F8C-A7F9-61EA8E79BBFE}"/>
                  </a:ext>
                </a:extLst>
              </p:cNvPr>
              <p:cNvGrpSpPr>
                <a:grpSpLocks/>
              </p:cNvGrpSpPr>
              <p:nvPr/>
            </p:nvGrpSpPr>
            <p:grpSpPr bwMode="auto">
              <a:xfrm>
                <a:off x="336" y="1632"/>
                <a:ext cx="4896" cy="2174"/>
                <a:chOff x="336" y="1666"/>
                <a:chExt cx="4896" cy="2174"/>
              </a:xfrm>
            </p:grpSpPr>
            <p:grpSp>
              <p:nvGrpSpPr>
                <p:cNvPr id="591881" name="Group 9">
                  <a:extLst>
                    <a:ext uri="{FF2B5EF4-FFF2-40B4-BE49-F238E27FC236}">
                      <a16:creationId xmlns:a16="http://schemas.microsoft.com/office/drawing/2014/main" id="{BF591CC9-B6BA-424D-911B-5949DEDADF06}"/>
                    </a:ext>
                  </a:extLst>
                </p:cNvPr>
                <p:cNvGrpSpPr>
                  <a:grpSpLocks/>
                </p:cNvGrpSpPr>
                <p:nvPr/>
              </p:nvGrpSpPr>
              <p:grpSpPr bwMode="auto">
                <a:xfrm>
                  <a:off x="336" y="1680"/>
                  <a:ext cx="1872" cy="2160"/>
                  <a:chOff x="336" y="1632"/>
                  <a:chExt cx="1872" cy="2160"/>
                </a:xfrm>
              </p:grpSpPr>
              <p:sp>
                <p:nvSpPr>
                  <p:cNvPr id="591882" name="Text Box 10">
                    <a:extLst>
                      <a:ext uri="{FF2B5EF4-FFF2-40B4-BE49-F238E27FC236}">
                        <a16:creationId xmlns:a16="http://schemas.microsoft.com/office/drawing/2014/main" id="{9A771730-8258-427A-93DF-964C2DA90782}"/>
                      </a:ext>
                    </a:extLst>
                  </p:cNvPr>
                  <p:cNvSpPr txBox="1">
                    <a:spLocks noChangeArrowheads="1"/>
                  </p:cNvSpPr>
                  <p:nvPr/>
                </p:nvSpPr>
                <p:spPr bwMode="auto">
                  <a:xfrm>
                    <a:off x="1059" y="3120"/>
                    <a:ext cx="573" cy="200"/>
                  </a:xfrm>
                  <a:prstGeom prst="rect">
                    <a:avLst/>
                  </a:prstGeom>
                  <a:noFill/>
                  <a:ln>
                    <a:noFill/>
                  </a:ln>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校正作用</a:t>
                    </a:r>
                  </a:p>
                </p:txBody>
              </p:sp>
              <p:grpSp>
                <p:nvGrpSpPr>
                  <p:cNvPr id="591883" name="Group 11">
                    <a:extLst>
                      <a:ext uri="{FF2B5EF4-FFF2-40B4-BE49-F238E27FC236}">
                        <a16:creationId xmlns:a16="http://schemas.microsoft.com/office/drawing/2014/main" id="{FD90D0CA-84C5-4A05-94C6-E19DF8C4BFA7}"/>
                      </a:ext>
                    </a:extLst>
                  </p:cNvPr>
                  <p:cNvGrpSpPr>
                    <a:grpSpLocks/>
                  </p:cNvGrpSpPr>
                  <p:nvPr/>
                </p:nvGrpSpPr>
                <p:grpSpPr bwMode="auto">
                  <a:xfrm>
                    <a:off x="336" y="1632"/>
                    <a:ext cx="1872" cy="2160"/>
                    <a:chOff x="336" y="1632"/>
                    <a:chExt cx="1872" cy="2160"/>
                  </a:xfrm>
                </p:grpSpPr>
                <p:sp>
                  <p:nvSpPr>
                    <p:cNvPr id="591884" name="Line 12">
                      <a:extLst>
                        <a:ext uri="{FF2B5EF4-FFF2-40B4-BE49-F238E27FC236}">
                          <a16:creationId xmlns:a16="http://schemas.microsoft.com/office/drawing/2014/main" id="{70ABF7C8-4B19-4EE7-99A7-A300E4534F1A}"/>
                        </a:ext>
                      </a:extLst>
                    </p:cNvPr>
                    <p:cNvSpPr>
                      <a:spLocks noChangeShapeType="1"/>
                    </p:cNvSpPr>
                    <p:nvPr/>
                  </p:nvSpPr>
                  <p:spPr bwMode="auto">
                    <a:xfrm flipH="1" flipV="1">
                      <a:off x="1074" y="2468"/>
                      <a:ext cx="451" cy="73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885" name="Text Box 13">
                      <a:extLst>
                        <a:ext uri="{FF2B5EF4-FFF2-40B4-BE49-F238E27FC236}">
                          <a16:creationId xmlns:a16="http://schemas.microsoft.com/office/drawing/2014/main" id="{EE2B6906-8DAB-4134-B3BB-FDB3C9B4DC46}"/>
                        </a:ext>
                      </a:extLst>
                    </p:cNvPr>
                    <p:cNvSpPr txBox="1">
                      <a:spLocks noChangeArrowheads="1"/>
                    </p:cNvSpPr>
                    <p:nvPr/>
                  </p:nvSpPr>
                  <p:spPr bwMode="auto">
                    <a:xfrm>
                      <a:off x="853" y="1994"/>
                      <a:ext cx="877" cy="2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993300"/>
                          </a:solidFill>
                        </a14:hiddenFill>
                      </a:ext>
                    </a:extLst>
                  </p:spPr>
                  <p:txBody>
                    <a:bodyPr lIns="0" tIns="0" rIns="0" bIns="0"/>
                    <a:lstStyle/>
                    <a:p>
                      <a:pPr>
                        <a:spcBef>
                          <a:spcPts val="200"/>
                        </a:spcBef>
                      </a:pPr>
                      <a:r>
                        <a:rPr lang="zh-CN" altLang="en-US" sz="1400">
                          <a:solidFill>
                            <a:schemeClr val="tx1"/>
                          </a:solidFill>
                        </a:rPr>
                        <a:t>被控对象</a:t>
                      </a:r>
                    </a:p>
                  </p:txBody>
                </p:sp>
                <p:sp>
                  <p:nvSpPr>
                    <p:cNvPr id="591886" name="Text Box 14">
                      <a:extLst>
                        <a:ext uri="{FF2B5EF4-FFF2-40B4-BE49-F238E27FC236}">
                          <a16:creationId xmlns:a16="http://schemas.microsoft.com/office/drawing/2014/main" id="{2818A561-86E2-42E9-AF54-1CB558BD0B9D}"/>
                        </a:ext>
                      </a:extLst>
                    </p:cNvPr>
                    <p:cNvSpPr txBox="1">
                      <a:spLocks noChangeArrowheads="1"/>
                    </p:cNvSpPr>
                    <p:nvPr/>
                  </p:nvSpPr>
                  <p:spPr bwMode="auto">
                    <a:xfrm>
                      <a:off x="853" y="2682"/>
                      <a:ext cx="877" cy="2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993300"/>
                          </a:solidFill>
                        </a14:hiddenFill>
                      </a:ext>
                    </a:extLst>
                  </p:spPr>
                  <p:txBody>
                    <a:bodyPr lIns="0" tIns="0" rIns="0" bIns="0"/>
                    <a:lstStyle/>
                    <a:p>
                      <a:pPr>
                        <a:spcBef>
                          <a:spcPts val="200"/>
                        </a:spcBef>
                      </a:pPr>
                      <a:r>
                        <a:rPr lang="zh-CN" altLang="en-US" sz="1400">
                          <a:solidFill>
                            <a:schemeClr val="tx1"/>
                          </a:solidFill>
                        </a:rPr>
                        <a:t>反馈控制器</a:t>
                      </a:r>
                    </a:p>
                  </p:txBody>
                </p:sp>
                <p:sp>
                  <p:nvSpPr>
                    <p:cNvPr id="591887" name="Text Box 15">
                      <a:extLst>
                        <a:ext uri="{FF2B5EF4-FFF2-40B4-BE49-F238E27FC236}">
                          <a16:creationId xmlns:a16="http://schemas.microsoft.com/office/drawing/2014/main" id="{C7E492D4-490E-4F34-95DB-A0B82E230E8C}"/>
                        </a:ext>
                      </a:extLst>
                    </p:cNvPr>
                    <p:cNvSpPr txBox="1">
                      <a:spLocks noChangeArrowheads="1"/>
                    </p:cNvSpPr>
                    <p:nvPr/>
                  </p:nvSpPr>
                  <p:spPr bwMode="auto">
                    <a:xfrm>
                      <a:off x="853" y="3512"/>
                      <a:ext cx="877" cy="2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993300"/>
                          </a:solidFill>
                        </a14:hiddenFill>
                      </a:ext>
                    </a:extLst>
                  </p:spPr>
                  <p:txBody>
                    <a:bodyPr lIns="0" tIns="0" rIns="0" bIns="0"/>
                    <a:lstStyle/>
                    <a:p>
                      <a:pPr>
                        <a:spcBef>
                          <a:spcPts val="200"/>
                        </a:spcBef>
                      </a:pPr>
                      <a:r>
                        <a:rPr lang="zh-CN" altLang="en-US" sz="1400" dirty="0">
                          <a:solidFill>
                            <a:schemeClr val="tx1"/>
                          </a:solidFill>
                        </a:rPr>
                        <a:t>自适应控制器</a:t>
                      </a:r>
                    </a:p>
                  </p:txBody>
                </p:sp>
                <p:sp>
                  <p:nvSpPr>
                    <p:cNvPr id="591888" name="Line 16">
                      <a:extLst>
                        <a:ext uri="{FF2B5EF4-FFF2-40B4-BE49-F238E27FC236}">
                          <a16:creationId xmlns:a16="http://schemas.microsoft.com/office/drawing/2014/main" id="{8B76DD0D-E431-4208-B093-8CDE866E07E8}"/>
                        </a:ext>
                      </a:extLst>
                    </p:cNvPr>
                    <p:cNvSpPr>
                      <a:spLocks noChangeShapeType="1"/>
                    </p:cNvSpPr>
                    <p:nvPr/>
                  </p:nvSpPr>
                  <p:spPr bwMode="auto">
                    <a:xfrm>
                      <a:off x="1287" y="1632"/>
                      <a:ext cx="0" cy="36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889" name="Text Box 17">
                      <a:extLst>
                        <a:ext uri="{FF2B5EF4-FFF2-40B4-BE49-F238E27FC236}">
                          <a16:creationId xmlns:a16="http://schemas.microsoft.com/office/drawing/2014/main" id="{E303F8DC-C9D9-4B93-9833-D04FA5F4D781}"/>
                        </a:ext>
                      </a:extLst>
                    </p:cNvPr>
                    <p:cNvSpPr txBox="1">
                      <a:spLocks noChangeArrowheads="1"/>
                    </p:cNvSpPr>
                    <p:nvPr/>
                  </p:nvSpPr>
                  <p:spPr bwMode="auto">
                    <a:xfrm>
                      <a:off x="336" y="1928"/>
                      <a:ext cx="533" cy="173"/>
                    </a:xfrm>
                    <a:prstGeom prst="rect">
                      <a:avLst/>
                    </a:prstGeom>
                    <a:noFill/>
                    <a:ln>
                      <a:noFill/>
                    </a:ln>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控制输入</a:t>
                      </a:r>
                    </a:p>
                  </p:txBody>
                </p:sp>
                <p:sp>
                  <p:nvSpPr>
                    <p:cNvPr id="591890" name="Text Box 18">
                      <a:extLst>
                        <a:ext uri="{FF2B5EF4-FFF2-40B4-BE49-F238E27FC236}">
                          <a16:creationId xmlns:a16="http://schemas.microsoft.com/office/drawing/2014/main" id="{27BD5A13-28D0-424F-B111-97A070146F9A}"/>
                        </a:ext>
                      </a:extLst>
                    </p:cNvPr>
                    <p:cNvSpPr txBox="1">
                      <a:spLocks noChangeArrowheads="1"/>
                    </p:cNvSpPr>
                    <p:nvPr/>
                  </p:nvSpPr>
                  <p:spPr bwMode="auto">
                    <a:xfrm>
                      <a:off x="1357" y="1667"/>
                      <a:ext cx="318" cy="179"/>
                    </a:xfrm>
                    <a:prstGeom prst="rect">
                      <a:avLst/>
                    </a:prstGeom>
                    <a:noFill/>
                    <a:ln>
                      <a:noFill/>
                    </a:ln>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干扰</a:t>
                      </a:r>
                    </a:p>
                  </p:txBody>
                </p:sp>
                <p:sp>
                  <p:nvSpPr>
                    <p:cNvPr id="591891" name="Text Box 19">
                      <a:extLst>
                        <a:ext uri="{FF2B5EF4-FFF2-40B4-BE49-F238E27FC236}">
                          <a16:creationId xmlns:a16="http://schemas.microsoft.com/office/drawing/2014/main" id="{AF7C2B01-B2CA-4932-BA42-39E0726AFD8E}"/>
                        </a:ext>
                      </a:extLst>
                    </p:cNvPr>
                    <p:cNvSpPr txBox="1">
                      <a:spLocks noChangeArrowheads="1"/>
                    </p:cNvSpPr>
                    <p:nvPr/>
                  </p:nvSpPr>
                  <p:spPr bwMode="auto">
                    <a:xfrm>
                      <a:off x="1866" y="1889"/>
                      <a:ext cx="342" cy="213"/>
                    </a:xfrm>
                    <a:prstGeom prst="rect">
                      <a:avLst/>
                    </a:prstGeom>
                    <a:noFill/>
                    <a:ln>
                      <a:noFill/>
                    </a:ln>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输出</a:t>
                      </a:r>
                    </a:p>
                  </p:txBody>
                </p:sp>
                <p:sp>
                  <p:nvSpPr>
                    <p:cNvPr id="591892" name="Line 20">
                      <a:extLst>
                        <a:ext uri="{FF2B5EF4-FFF2-40B4-BE49-F238E27FC236}">
                          <a16:creationId xmlns:a16="http://schemas.microsoft.com/office/drawing/2014/main" id="{DAB5D80A-5DDB-4228-9EDE-C29AE8317E5A}"/>
                        </a:ext>
                      </a:extLst>
                    </p:cNvPr>
                    <p:cNvSpPr>
                      <a:spLocks noChangeShapeType="1"/>
                    </p:cNvSpPr>
                    <p:nvPr/>
                  </p:nvSpPr>
                  <p:spPr bwMode="auto">
                    <a:xfrm>
                      <a:off x="1989" y="2137"/>
                      <a:ext cx="0" cy="1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1893" name="Line 21">
                      <a:extLst>
                        <a:ext uri="{FF2B5EF4-FFF2-40B4-BE49-F238E27FC236}">
                          <a16:creationId xmlns:a16="http://schemas.microsoft.com/office/drawing/2014/main" id="{30969B7A-3F02-4DD5-A91D-A8F3DA94CC15}"/>
                        </a:ext>
                      </a:extLst>
                    </p:cNvPr>
                    <p:cNvSpPr>
                      <a:spLocks noChangeShapeType="1"/>
                    </p:cNvSpPr>
                    <p:nvPr/>
                  </p:nvSpPr>
                  <p:spPr bwMode="auto">
                    <a:xfrm flipH="1">
                      <a:off x="1728" y="3618"/>
                      <a:ext cx="259"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894" name="Line 22">
                      <a:extLst>
                        <a:ext uri="{FF2B5EF4-FFF2-40B4-BE49-F238E27FC236}">
                          <a16:creationId xmlns:a16="http://schemas.microsoft.com/office/drawing/2014/main" id="{CC063500-CF6D-456A-BD5D-8B3DB40394F0}"/>
                        </a:ext>
                      </a:extLst>
                    </p:cNvPr>
                    <p:cNvSpPr>
                      <a:spLocks noChangeShapeType="1"/>
                    </p:cNvSpPr>
                    <p:nvPr/>
                  </p:nvSpPr>
                  <p:spPr bwMode="auto">
                    <a:xfrm flipH="1">
                      <a:off x="1730" y="2817"/>
                      <a:ext cx="259"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895" name="Line 23">
                      <a:extLst>
                        <a:ext uri="{FF2B5EF4-FFF2-40B4-BE49-F238E27FC236}">
                          <a16:creationId xmlns:a16="http://schemas.microsoft.com/office/drawing/2014/main" id="{F8843A75-73A7-4D53-A938-BD88A7CCE610}"/>
                        </a:ext>
                      </a:extLst>
                    </p:cNvPr>
                    <p:cNvSpPr>
                      <a:spLocks noChangeShapeType="1"/>
                    </p:cNvSpPr>
                    <p:nvPr/>
                  </p:nvSpPr>
                  <p:spPr bwMode="auto">
                    <a:xfrm flipH="1">
                      <a:off x="596" y="2817"/>
                      <a:ext cx="259"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896" name="Line 24">
                      <a:extLst>
                        <a:ext uri="{FF2B5EF4-FFF2-40B4-BE49-F238E27FC236}">
                          <a16:creationId xmlns:a16="http://schemas.microsoft.com/office/drawing/2014/main" id="{D51F326C-AA33-43E1-801A-4FAFE2D4ED0C}"/>
                        </a:ext>
                      </a:extLst>
                    </p:cNvPr>
                    <p:cNvSpPr>
                      <a:spLocks noChangeShapeType="1"/>
                    </p:cNvSpPr>
                    <p:nvPr/>
                  </p:nvSpPr>
                  <p:spPr bwMode="auto">
                    <a:xfrm flipH="1">
                      <a:off x="596" y="3635"/>
                      <a:ext cx="259" cy="0"/>
                    </a:xfrm>
                    <a:prstGeom prst="line">
                      <a:avLst/>
                    </a:prstGeom>
                    <a:noFill/>
                    <a:ln w="9525">
                      <a:solidFill>
                        <a:schemeClr val="tx1"/>
                      </a:solidFill>
                      <a:round/>
                      <a:headEnd type="triangle"/>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91897" name="Line 25">
                      <a:extLst>
                        <a:ext uri="{FF2B5EF4-FFF2-40B4-BE49-F238E27FC236}">
                          <a16:creationId xmlns:a16="http://schemas.microsoft.com/office/drawing/2014/main" id="{14DAAE2C-9F01-406E-96EA-239379C8657C}"/>
                        </a:ext>
                      </a:extLst>
                    </p:cNvPr>
                    <p:cNvSpPr>
                      <a:spLocks noChangeShapeType="1"/>
                    </p:cNvSpPr>
                    <p:nvPr/>
                  </p:nvSpPr>
                  <p:spPr bwMode="auto">
                    <a:xfrm flipH="1">
                      <a:off x="596" y="2155"/>
                      <a:ext cx="259" cy="0"/>
                    </a:xfrm>
                    <a:prstGeom prst="line">
                      <a:avLst/>
                    </a:prstGeom>
                    <a:noFill/>
                    <a:ln w="9525">
                      <a:solidFill>
                        <a:schemeClr val="tx1"/>
                      </a:solidFill>
                      <a:round/>
                      <a:headEnd type="triangl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91898" name="Line 26">
                      <a:extLst>
                        <a:ext uri="{FF2B5EF4-FFF2-40B4-BE49-F238E27FC236}">
                          <a16:creationId xmlns:a16="http://schemas.microsoft.com/office/drawing/2014/main" id="{03ADC5DE-E43D-4601-BA00-DF474925AB9A}"/>
                        </a:ext>
                      </a:extLst>
                    </p:cNvPr>
                    <p:cNvSpPr>
                      <a:spLocks noChangeShapeType="1"/>
                    </p:cNvSpPr>
                    <p:nvPr/>
                  </p:nvSpPr>
                  <p:spPr bwMode="auto">
                    <a:xfrm>
                      <a:off x="596" y="2155"/>
                      <a:ext cx="0" cy="1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1899" name="Line 27">
                      <a:extLst>
                        <a:ext uri="{FF2B5EF4-FFF2-40B4-BE49-F238E27FC236}">
                          <a16:creationId xmlns:a16="http://schemas.microsoft.com/office/drawing/2014/main" id="{FEC0B199-D02F-4166-9A80-FF4DC117A039}"/>
                        </a:ext>
                      </a:extLst>
                    </p:cNvPr>
                    <p:cNvSpPr>
                      <a:spLocks noChangeShapeType="1"/>
                    </p:cNvSpPr>
                    <p:nvPr/>
                  </p:nvSpPr>
                  <p:spPr bwMode="auto">
                    <a:xfrm>
                      <a:off x="1730" y="2137"/>
                      <a:ext cx="47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91900" name="Line 28">
                  <a:extLst>
                    <a:ext uri="{FF2B5EF4-FFF2-40B4-BE49-F238E27FC236}">
                      <a16:creationId xmlns:a16="http://schemas.microsoft.com/office/drawing/2014/main" id="{15B914AC-F442-4CDB-9B38-05B73E5050EC}"/>
                    </a:ext>
                  </a:extLst>
                </p:cNvPr>
                <p:cNvSpPr>
                  <a:spLocks noChangeShapeType="1"/>
                </p:cNvSpPr>
                <p:nvPr/>
              </p:nvSpPr>
              <p:spPr bwMode="auto">
                <a:xfrm flipH="1" flipV="1">
                  <a:off x="3952" y="2450"/>
                  <a:ext cx="509" cy="71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901" name="Text Box 29">
                  <a:extLst>
                    <a:ext uri="{FF2B5EF4-FFF2-40B4-BE49-F238E27FC236}">
                      <a16:creationId xmlns:a16="http://schemas.microsoft.com/office/drawing/2014/main" id="{C5BDC27B-CDE4-4075-9AD0-E650EABF1D84}"/>
                    </a:ext>
                  </a:extLst>
                </p:cNvPr>
                <p:cNvSpPr txBox="1">
                  <a:spLocks noChangeArrowheads="1"/>
                </p:cNvSpPr>
                <p:nvPr/>
              </p:nvSpPr>
              <p:spPr bwMode="auto">
                <a:xfrm>
                  <a:off x="3703" y="1986"/>
                  <a:ext cx="989" cy="2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993300"/>
                      </a:solidFill>
                    </a14:hiddenFill>
                  </a:ext>
                </a:extLst>
              </p:spPr>
              <p:txBody>
                <a:bodyPr lIns="0" tIns="0" rIns="0" bIns="0"/>
                <a:lstStyle/>
                <a:p>
                  <a:pPr>
                    <a:spcBef>
                      <a:spcPts val="200"/>
                    </a:spcBef>
                  </a:pPr>
                  <a:r>
                    <a:rPr lang="zh-CN" altLang="en-US" sz="1400">
                      <a:solidFill>
                        <a:schemeClr val="tx1"/>
                      </a:solidFill>
                    </a:rPr>
                    <a:t>被控对象</a:t>
                  </a:r>
                </a:p>
              </p:txBody>
            </p:sp>
            <p:sp>
              <p:nvSpPr>
                <p:cNvPr id="591902" name="Text Box 30">
                  <a:extLst>
                    <a:ext uri="{FF2B5EF4-FFF2-40B4-BE49-F238E27FC236}">
                      <a16:creationId xmlns:a16="http://schemas.microsoft.com/office/drawing/2014/main" id="{C7F766E7-FF64-413E-A07F-093CE54807F9}"/>
                    </a:ext>
                  </a:extLst>
                </p:cNvPr>
                <p:cNvSpPr txBox="1">
                  <a:spLocks noChangeArrowheads="1"/>
                </p:cNvSpPr>
                <p:nvPr/>
              </p:nvSpPr>
              <p:spPr bwMode="auto">
                <a:xfrm>
                  <a:off x="3703" y="2659"/>
                  <a:ext cx="989" cy="2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993300"/>
                      </a:solidFill>
                    </a14:hiddenFill>
                  </a:ext>
                </a:extLst>
              </p:spPr>
              <p:txBody>
                <a:bodyPr lIns="0" tIns="0" rIns="0" bIns="0"/>
                <a:lstStyle/>
                <a:p>
                  <a:pPr>
                    <a:spcBef>
                      <a:spcPts val="200"/>
                    </a:spcBef>
                  </a:pPr>
                  <a:r>
                    <a:rPr lang="zh-CN" altLang="en-US" sz="1400">
                      <a:solidFill>
                        <a:schemeClr val="tx1"/>
                      </a:solidFill>
                    </a:rPr>
                    <a:t>反馈控制器</a:t>
                  </a:r>
                </a:p>
              </p:txBody>
            </p:sp>
            <p:sp>
              <p:nvSpPr>
                <p:cNvPr id="591903" name="Text Box 31">
                  <a:extLst>
                    <a:ext uri="{FF2B5EF4-FFF2-40B4-BE49-F238E27FC236}">
                      <a16:creationId xmlns:a16="http://schemas.microsoft.com/office/drawing/2014/main" id="{4A706DC0-2570-4195-8DF8-6277C57A9A16}"/>
                    </a:ext>
                  </a:extLst>
                </p:cNvPr>
                <p:cNvSpPr txBox="1">
                  <a:spLocks noChangeArrowheads="1"/>
                </p:cNvSpPr>
                <p:nvPr/>
              </p:nvSpPr>
              <p:spPr bwMode="auto">
                <a:xfrm>
                  <a:off x="3703" y="3470"/>
                  <a:ext cx="989" cy="2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993300"/>
                      </a:solidFill>
                    </a14:hiddenFill>
                  </a:ext>
                </a:extLst>
              </p:spPr>
              <p:txBody>
                <a:bodyPr lIns="0" tIns="0" rIns="0" bIns="0"/>
                <a:lstStyle/>
                <a:p>
                  <a:pPr>
                    <a:spcBef>
                      <a:spcPts val="200"/>
                    </a:spcBef>
                  </a:pPr>
                  <a:r>
                    <a:rPr lang="zh-CN" altLang="en-US" sz="1400">
                      <a:solidFill>
                        <a:schemeClr val="tx1"/>
                      </a:solidFill>
                    </a:rPr>
                    <a:t>辨识器</a:t>
                  </a:r>
                </a:p>
              </p:txBody>
            </p:sp>
            <p:sp>
              <p:nvSpPr>
                <p:cNvPr id="591904" name="Text Box 32">
                  <a:extLst>
                    <a:ext uri="{FF2B5EF4-FFF2-40B4-BE49-F238E27FC236}">
                      <a16:creationId xmlns:a16="http://schemas.microsoft.com/office/drawing/2014/main" id="{2DB5E8AA-B1C4-48FD-BA88-5F5A5C060477}"/>
                    </a:ext>
                  </a:extLst>
                </p:cNvPr>
                <p:cNvSpPr txBox="1">
                  <a:spLocks noChangeArrowheads="1"/>
                </p:cNvSpPr>
                <p:nvPr/>
              </p:nvSpPr>
              <p:spPr bwMode="auto">
                <a:xfrm>
                  <a:off x="4157" y="3097"/>
                  <a:ext cx="355" cy="187"/>
                </a:xfrm>
                <a:prstGeom prst="rect">
                  <a:avLst/>
                </a:prstGeom>
                <a:noFill/>
                <a:ln>
                  <a:noFill/>
                </a:ln>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参数</a:t>
                  </a:r>
                </a:p>
              </p:txBody>
            </p:sp>
            <p:sp>
              <p:nvSpPr>
                <p:cNvPr id="591905" name="Text Box 33">
                  <a:extLst>
                    <a:ext uri="{FF2B5EF4-FFF2-40B4-BE49-F238E27FC236}">
                      <a16:creationId xmlns:a16="http://schemas.microsoft.com/office/drawing/2014/main" id="{55FD51DC-7F8A-4F72-BFED-7779A487A4BA}"/>
                    </a:ext>
                  </a:extLst>
                </p:cNvPr>
                <p:cNvSpPr txBox="1">
                  <a:spLocks noChangeArrowheads="1"/>
                </p:cNvSpPr>
                <p:nvPr/>
              </p:nvSpPr>
              <p:spPr bwMode="auto">
                <a:xfrm>
                  <a:off x="3120" y="1922"/>
                  <a:ext cx="601" cy="168"/>
                </a:xfrm>
                <a:prstGeom prst="rect">
                  <a:avLst/>
                </a:prstGeom>
                <a:noFill/>
                <a:ln>
                  <a:noFill/>
                </a:ln>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控制输入</a:t>
                  </a:r>
                </a:p>
              </p:txBody>
            </p:sp>
            <p:sp>
              <p:nvSpPr>
                <p:cNvPr id="591906" name="Text Box 34">
                  <a:extLst>
                    <a:ext uri="{FF2B5EF4-FFF2-40B4-BE49-F238E27FC236}">
                      <a16:creationId xmlns:a16="http://schemas.microsoft.com/office/drawing/2014/main" id="{F5A0D1DA-0A17-45A2-A764-9B6CD1AF3148}"/>
                    </a:ext>
                  </a:extLst>
                </p:cNvPr>
                <p:cNvSpPr txBox="1">
                  <a:spLocks noChangeArrowheads="1"/>
                </p:cNvSpPr>
                <p:nvPr/>
              </p:nvSpPr>
              <p:spPr bwMode="auto">
                <a:xfrm>
                  <a:off x="4272" y="1666"/>
                  <a:ext cx="359" cy="175"/>
                </a:xfrm>
                <a:prstGeom prst="rect">
                  <a:avLst/>
                </a:prstGeom>
                <a:noFill/>
                <a:ln>
                  <a:noFill/>
                </a:ln>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干扰</a:t>
                  </a:r>
                </a:p>
              </p:txBody>
            </p:sp>
            <p:sp>
              <p:nvSpPr>
                <p:cNvPr id="591907" name="Text Box 35">
                  <a:extLst>
                    <a:ext uri="{FF2B5EF4-FFF2-40B4-BE49-F238E27FC236}">
                      <a16:creationId xmlns:a16="http://schemas.microsoft.com/office/drawing/2014/main" id="{CB525A37-71F4-4047-9108-7D8308DA1466}"/>
                    </a:ext>
                  </a:extLst>
                </p:cNvPr>
                <p:cNvSpPr txBox="1">
                  <a:spLocks noChangeArrowheads="1"/>
                </p:cNvSpPr>
                <p:nvPr/>
              </p:nvSpPr>
              <p:spPr bwMode="auto">
                <a:xfrm>
                  <a:off x="4847" y="1883"/>
                  <a:ext cx="385" cy="209"/>
                </a:xfrm>
                <a:prstGeom prst="rect">
                  <a:avLst/>
                </a:prstGeom>
                <a:noFill/>
                <a:ln>
                  <a:noFill/>
                </a:ln>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输出</a:t>
                  </a:r>
                </a:p>
              </p:txBody>
            </p:sp>
            <p:sp>
              <p:nvSpPr>
                <p:cNvPr id="591908" name="Line 36">
                  <a:extLst>
                    <a:ext uri="{FF2B5EF4-FFF2-40B4-BE49-F238E27FC236}">
                      <a16:creationId xmlns:a16="http://schemas.microsoft.com/office/drawing/2014/main" id="{667F85D9-5FE6-4E8A-9A44-03165D862366}"/>
                    </a:ext>
                  </a:extLst>
                </p:cNvPr>
                <p:cNvSpPr>
                  <a:spLocks noChangeShapeType="1"/>
                </p:cNvSpPr>
                <p:nvPr/>
              </p:nvSpPr>
              <p:spPr bwMode="auto">
                <a:xfrm>
                  <a:off x="4985" y="2126"/>
                  <a:ext cx="0" cy="14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1909" name="Line 37">
                  <a:extLst>
                    <a:ext uri="{FF2B5EF4-FFF2-40B4-BE49-F238E27FC236}">
                      <a16:creationId xmlns:a16="http://schemas.microsoft.com/office/drawing/2014/main" id="{E9C381CC-327A-4B32-8567-13AA8B59269B}"/>
                    </a:ext>
                  </a:extLst>
                </p:cNvPr>
                <p:cNvSpPr>
                  <a:spLocks noChangeShapeType="1"/>
                </p:cNvSpPr>
                <p:nvPr/>
              </p:nvSpPr>
              <p:spPr bwMode="auto">
                <a:xfrm flipH="1">
                  <a:off x="4690" y="3574"/>
                  <a:ext cx="29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910" name="Line 38">
                  <a:extLst>
                    <a:ext uri="{FF2B5EF4-FFF2-40B4-BE49-F238E27FC236}">
                      <a16:creationId xmlns:a16="http://schemas.microsoft.com/office/drawing/2014/main" id="{74823166-BBE1-4597-B4B4-59BB7D78127A}"/>
                    </a:ext>
                  </a:extLst>
                </p:cNvPr>
                <p:cNvSpPr>
                  <a:spLocks noChangeShapeType="1"/>
                </p:cNvSpPr>
                <p:nvPr/>
              </p:nvSpPr>
              <p:spPr bwMode="auto">
                <a:xfrm flipH="1">
                  <a:off x="4692" y="2790"/>
                  <a:ext cx="29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911" name="Line 39">
                  <a:extLst>
                    <a:ext uri="{FF2B5EF4-FFF2-40B4-BE49-F238E27FC236}">
                      <a16:creationId xmlns:a16="http://schemas.microsoft.com/office/drawing/2014/main" id="{E14C3AC8-F198-41AB-BFA6-02CE83C43DE6}"/>
                    </a:ext>
                  </a:extLst>
                </p:cNvPr>
                <p:cNvSpPr>
                  <a:spLocks noChangeShapeType="1"/>
                </p:cNvSpPr>
                <p:nvPr/>
              </p:nvSpPr>
              <p:spPr bwMode="auto">
                <a:xfrm flipH="1">
                  <a:off x="3413" y="2790"/>
                  <a:ext cx="29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912" name="Line 40">
                  <a:extLst>
                    <a:ext uri="{FF2B5EF4-FFF2-40B4-BE49-F238E27FC236}">
                      <a16:creationId xmlns:a16="http://schemas.microsoft.com/office/drawing/2014/main" id="{C7D09B7E-3F1D-4984-8CD2-003D8D632E43}"/>
                    </a:ext>
                  </a:extLst>
                </p:cNvPr>
                <p:cNvSpPr>
                  <a:spLocks noChangeShapeType="1"/>
                </p:cNvSpPr>
                <p:nvPr/>
              </p:nvSpPr>
              <p:spPr bwMode="auto">
                <a:xfrm flipH="1">
                  <a:off x="3413" y="3591"/>
                  <a:ext cx="293" cy="0"/>
                </a:xfrm>
                <a:prstGeom prst="line">
                  <a:avLst/>
                </a:prstGeom>
                <a:noFill/>
                <a:ln w="9525">
                  <a:solidFill>
                    <a:schemeClr val="tx1"/>
                  </a:solidFill>
                  <a:round/>
                  <a:headEnd type="triangle"/>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91913" name="Line 41">
                  <a:extLst>
                    <a:ext uri="{FF2B5EF4-FFF2-40B4-BE49-F238E27FC236}">
                      <a16:creationId xmlns:a16="http://schemas.microsoft.com/office/drawing/2014/main" id="{AAAFC894-ED01-4B1D-96CF-44E8F95EB18E}"/>
                    </a:ext>
                  </a:extLst>
                </p:cNvPr>
                <p:cNvSpPr>
                  <a:spLocks noChangeShapeType="1"/>
                </p:cNvSpPr>
                <p:nvPr/>
              </p:nvSpPr>
              <p:spPr bwMode="auto">
                <a:xfrm flipH="1">
                  <a:off x="3413" y="2143"/>
                  <a:ext cx="293" cy="0"/>
                </a:xfrm>
                <a:prstGeom prst="line">
                  <a:avLst/>
                </a:prstGeom>
                <a:noFill/>
                <a:ln w="9525">
                  <a:solidFill>
                    <a:schemeClr val="tx1"/>
                  </a:solidFill>
                  <a:round/>
                  <a:headEnd type="triangl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91914" name="Line 42">
                  <a:extLst>
                    <a:ext uri="{FF2B5EF4-FFF2-40B4-BE49-F238E27FC236}">
                      <a16:creationId xmlns:a16="http://schemas.microsoft.com/office/drawing/2014/main" id="{B981EEB8-9408-4E66-93C1-F67E97226FAC}"/>
                    </a:ext>
                  </a:extLst>
                </p:cNvPr>
                <p:cNvSpPr>
                  <a:spLocks noChangeShapeType="1"/>
                </p:cNvSpPr>
                <p:nvPr/>
              </p:nvSpPr>
              <p:spPr bwMode="auto">
                <a:xfrm>
                  <a:off x="3413" y="2143"/>
                  <a:ext cx="0" cy="14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1915" name="Line 43">
                  <a:extLst>
                    <a:ext uri="{FF2B5EF4-FFF2-40B4-BE49-F238E27FC236}">
                      <a16:creationId xmlns:a16="http://schemas.microsoft.com/office/drawing/2014/main" id="{78F0DAAD-8349-4F89-9B99-E19E1041BD51}"/>
                    </a:ext>
                  </a:extLst>
                </p:cNvPr>
                <p:cNvSpPr>
                  <a:spLocks noChangeShapeType="1"/>
                </p:cNvSpPr>
                <p:nvPr/>
              </p:nvSpPr>
              <p:spPr bwMode="auto">
                <a:xfrm>
                  <a:off x="4692" y="2126"/>
                  <a:ext cx="534"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916" name="Line 44">
                  <a:extLst>
                    <a:ext uri="{FF2B5EF4-FFF2-40B4-BE49-F238E27FC236}">
                      <a16:creationId xmlns:a16="http://schemas.microsoft.com/office/drawing/2014/main" id="{E4AE4F11-A11B-4E03-944F-0B3DCAEBA5FE}"/>
                    </a:ext>
                  </a:extLst>
                </p:cNvPr>
                <p:cNvSpPr>
                  <a:spLocks noChangeShapeType="1"/>
                </p:cNvSpPr>
                <p:nvPr/>
              </p:nvSpPr>
              <p:spPr bwMode="auto">
                <a:xfrm>
                  <a:off x="4461" y="3148"/>
                  <a:ext cx="0" cy="3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46" name="文本框 45">
            <a:extLst>
              <a:ext uri="{FF2B5EF4-FFF2-40B4-BE49-F238E27FC236}">
                <a16:creationId xmlns:a16="http://schemas.microsoft.com/office/drawing/2014/main" id="{EF0D9EB4-FC13-4E9D-9182-45CC930A6741}"/>
              </a:ext>
            </a:extLst>
          </p:cNvPr>
          <p:cNvSpPr txBox="1"/>
          <p:nvPr/>
        </p:nvSpPr>
        <p:spPr>
          <a:xfrm>
            <a:off x="1199458" y="5219159"/>
            <a:ext cx="9793077" cy="1569660"/>
          </a:xfrm>
          <a:prstGeom prst="rect">
            <a:avLst/>
          </a:prstGeom>
          <a:noFill/>
        </p:spPr>
        <p:txBody>
          <a:bodyPr wrap="square">
            <a:spAutoFit/>
          </a:bodyPr>
          <a:lstStyle/>
          <a:p>
            <a:pPr algn="l"/>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自适应控制的研究对象是具有一定程度</a:t>
            </a: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不确定性的系统</a:t>
            </a:r>
            <a:r>
              <a:rPr lang="zh-CN" altLang="en-US" sz="2400" dirty="0">
                <a:latin typeface="等线" panose="02010600030101010101" pitchFamily="2" charset="-122"/>
                <a:ea typeface="等线" panose="02010600030101010101" pitchFamily="2" charset="-122"/>
              </a:rPr>
              <a:t>，控制器能</a:t>
            </a: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修正自己的特性以适应对象和扰动的动态特性的变化</a:t>
            </a:r>
            <a:r>
              <a:rPr lang="zh-CN" altLang="en-US" sz="2400" dirty="0">
                <a:latin typeface="等线" panose="02010600030101010101" pitchFamily="2" charset="-122"/>
                <a:ea typeface="等线" panose="02010600030101010101" pitchFamily="2" charset="-122"/>
              </a:rPr>
              <a:t>。“不确定性” 是指描述被控对象及其环境的数学模型不是完全确定的</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其中包含一些未知的或随机的因素。</a:t>
            </a: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832A4B14-77CD-4B8D-8E38-D5295F945F4E}"/>
              </a:ext>
            </a:extLst>
          </p:cNvPr>
          <p:cNvSpPr>
            <a:spLocks noGrp="1" noChangeArrowheads="1"/>
          </p:cNvSpPr>
          <p:nvPr>
            <p:ph type="title"/>
          </p:nvPr>
        </p:nvSpPr>
        <p:spPr/>
        <p:txBody>
          <a:bodyPr/>
          <a:lstStyle/>
          <a:p>
            <a:r>
              <a:rPr lang="zh-CN" altLang="en-US" b="1"/>
              <a:t>显象管玻璃炉液位自校正控制</a:t>
            </a:r>
          </a:p>
        </p:txBody>
      </p:sp>
      <p:pic>
        <p:nvPicPr>
          <p:cNvPr id="592900" name="Picture 4">
            <a:extLst>
              <a:ext uri="{FF2B5EF4-FFF2-40B4-BE49-F238E27FC236}">
                <a16:creationId xmlns:a16="http://schemas.microsoft.com/office/drawing/2014/main" id="{25219FA8-7385-4958-9228-54EFD3CF80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19288" y="2205038"/>
            <a:ext cx="4362450" cy="230505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a:extLst>
              <a:ext uri="{FF2B5EF4-FFF2-40B4-BE49-F238E27FC236}">
                <a16:creationId xmlns:a16="http://schemas.microsoft.com/office/drawing/2014/main" id="{EF9E8C38-3B33-4982-9A9A-451DC9BCB8D0}"/>
              </a:ext>
            </a:extLst>
          </p:cNvPr>
          <p:cNvSpPr>
            <a:spLocks noGrp="1"/>
          </p:cNvSpPr>
          <p:nvPr>
            <p:ph type="sldNum" sz="quarter" idx="12"/>
          </p:nvPr>
        </p:nvSpPr>
        <p:spPr/>
        <p:txBody>
          <a:bodyPr/>
          <a:lstStyle/>
          <a:p>
            <a:fld id="{505D4340-5960-4F11-BDBE-555C2E46935F}" type="slidenum">
              <a:rPr lang="zh-CN" altLang="en-US"/>
              <a:pPr/>
              <a:t>12</a:t>
            </a:fld>
            <a:endParaRPr lang="en-US" altLang="zh-CN"/>
          </a:p>
        </p:txBody>
      </p:sp>
      <p:pic>
        <p:nvPicPr>
          <p:cNvPr id="592901" name="Picture 5">
            <a:extLst>
              <a:ext uri="{FF2B5EF4-FFF2-40B4-BE49-F238E27FC236}">
                <a16:creationId xmlns:a16="http://schemas.microsoft.com/office/drawing/2014/main" id="{79F7312A-EBAE-41F1-97B7-ACD126151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88" y="1680983"/>
            <a:ext cx="3816350" cy="3276600"/>
          </a:xfrm>
          <a:prstGeom prst="rect">
            <a:avLst/>
          </a:prstGeom>
          <a:noFill/>
          <a:extLst>
            <a:ext uri="{909E8E84-426E-40DD-AFC4-6F175D3DCCD1}">
              <a14:hiddenFill xmlns:a14="http://schemas.microsoft.com/office/drawing/2010/main">
                <a:solidFill>
                  <a:srgbClr val="FFFFFF"/>
                </a:solidFill>
              </a14:hiddenFill>
            </a:ext>
          </a:extLst>
        </p:spPr>
      </p:pic>
      <p:sp>
        <p:nvSpPr>
          <p:cNvPr id="592902" name="Text Box 6">
            <a:extLst>
              <a:ext uri="{FF2B5EF4-FFF2-40B4-BE49-F238E27FC236}">
                <a16:creationId xmlns:a16="http://schemas.microsoft.com/office/drawing/2014/main" id="{7B362070-BD75-41B7-9586-1978476F98A5}"/>
              </a:ext>
            </a:extLst>
          </p:cNvPr>
          <p:cNvSpPr txBox="1">
            <a:spLocks noChangeArrowheads="1"/>
          </p:cNvSpPr>
          <p:nvPr/>
        </p:nvSpPr>
        <p:spPr bwMode="auto">
          <a:xfrm>
            <a:off x="2207568" y="5242880"/>
            <a:ext cx="7926388" cy="1200329"/>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buClr>
                <a:schemeClr val="tx2"/>
              </a:buClr>
              <a:buSzPct val="115000"/>
            </a:pPr>
            <a:r>
              <a:rPr kumimoji="1" lang="zh-CN" altLang="en-US" sz="2400" b="1" dirty="0">
                <a:solidFill>
                  <a:schemeClr val="tx1"/>
                </a:solidFill>
              </a:rPr>
              <a:t>        玻璃炉在结构上可分为四个部分：熔解池、工作池、两个蓄热室和两台投料机。大型玻璃炉有2层楼高，仅熔解池就有75</a:t>
            </a:r>
            <a:r>
              <a:rPr kumimoji="1" lang="en-US" altLang="zh-CN" sz="2400" b="1" dirty="0">
                <a:solidFill>
                  <a:schemeClr val="tx1"/>
                </a:solidFill>
              </a:rPr>
              <a:t>M</a:t>
            </a:r>
            <a:r>
              <a:rPr kumimoji="1" lang="en-US" altLang="zh-CN" sz="2400" b="1" baseline="30000" dirty="0">
                <a:solidFill>
                  <a:schemeClr val="tx1"/>
                </a:solidFill>
              </a:rPr>
              <a:t>2</a:t>
            </a:r>
            <a:r>
              <a:rPr kumimoji="1" lang="zh-CN" altLang="en-US" sz="2400" b="1" dirty="0">
                <a:solidFill>
                  <a:schemeClr val="tx1"/>
                </a:solidFill>
              </a:rPr>
              <a:t>面积。 </a:t>
            </a:r>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96F386FC-86A1-4052-9D2C-0A0E8A2B6318}"/>
              </a:ext>
            </a:extLst>
          </p:cNvPr>
          <p:cNvSpPr>
            <a:spLocks noGrp="1" noChangeArrowheads="1"/>
          </p:cNvSpPr>
          <p:nvPr>
            <p:ph type="title"/>
          </p:nvPr>
        </p:nvSpPr>
        <p:spPr>
          <a:xfrm>
            <a:off x="839416" y="692152"/>
            <a:ext cx="7431088" cy="731837"/>
          </a:xfrm>
        </p:spPr>
        <p:txBody>
          <a:bodyPr/>
          <a:lstStyle/>
          <a:p>
            <a:r>
              <a:rPr lang="zh-CN" altLang="en-US" b="1" dirty="0"/>
              <a:t>4.6    智能控制</a:t>
            </a:r>
            <a:r>
              <a:rPr lang="zh-CN" altLang="en-US" dirty="0"/>
              <a:t> </a:t>
            </a:r>
          </a:p>
        </p:txBody>
      </p:sp>
      <p:sp>
        <p:nvSpPr>
          <p:cNvPr id="5" name="灯片编号占位符 6">
            <a:extLst>
              <a:ext uri="{FF2B5EF4-FFF2-40B4-BE49-F238E27FC236}">
                <a16:creationId xmlns:a16="http://schemas.microsoft.com/office/drawing/2014/main" id="{E2ED676C-4212-4004-A958-0267ACE2FEF8}"/>
              </a:ext>
            </a:extLst>
          </p:cNvPr>
          <p:cNvSpPr>
            <a:spLocks noGrp="1"/>
          </p:cNvSpPr>
          <p:nvPr>
            <p:ph type="sldNum" sz="quarter" idx="12"/>
          </p:nvPr>
        </p:nvSpPr>
        <p:spPr/>
        <p:txBody>
          <a:bodyPr/>
          <a:lstStyle/>
          <a:p>
            <a:fld id="{3E6FE8EF-E860-4736-9D4C-FEF4911819B9}" type="slidenum">
              <a:rPr lang="zh-CN" altLang="en-US"/>
              <a:pPr/>
              <a:t>13</a:t>
            </a:fld>
            <a:endParaRPr lang="en-US" altLang="zh-CN"/>
          </a:p>
        </p:txBody>
      </p:sp>
      <p:sp>
        <p:nvSpPr>
          <p:cNvPr id="254981" name="Text Box 5">
            <a:extLst>
              <a:ext uri="{FF2B5EF4-FFF2-40B4-BE49-F238E27FC236}">
                <a16:creationId xmlns:a16="http://schemas.microsoft.com/office/drawing/2014/main" id="{4140C123-0DF9-4F24-A9A4-7426F09F0097}"/>
              </a:ext>
            </a:extLst>
          </p:cNvPr>
          <p:cNvSpPr txBox="1">
            <a:spLocks noChangeArrowheads="1"/>
          </p:cNvSpPr>
          <p:nvPr/>
        </p:nvSpPr>
        <p:spPr bwMode="auto">
          <a:xfrm>
            <a:off x="1055440" y="2061035"/>
            <a:ext cx="5472608" cy="409868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eaLnBrk="1" hangingPunct="1">
              <a:lnSpc>
                <a:spcPct val="150000"/>
              </a:lnSpc>
              <a:spcBef>
                <a:spcPct val="50000"/>
              </a:spcBef>
              <a:buClr>
                <a:schemeClr val="tx2"/>
              </a:buClr>
              <a:buSzPct val="115000"/>
              <a:buFont typeface="Wingdings" panose="05000000000000000000" pitchFamily="2" charset="2"/>
              <a:buChar char="p"/>
            </a:pPr>
            <a:r>
              <a:rPr kumimoji="1" lang="zh-CN" altLang="en-US" sz="2400" dirty="0">
                <a:solidFill>
                  <a:schemeClr val="tx1"/>
                </a:solidFill>
                <a:latin typeface="等线" panose="02010600030101010101" pitchFamily="2" charset="-122"/>
                <a:ea typeface="等线" panose="02010600030101010101" pitchFamily="2" charset="-122"/>
              </a:rPr>
              <a:t>对于许多复杂的被控对象和它的外界环境，</a:t>
            </a: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难以建立有效的数学模型</a:t>
            </a:r>
            <a:r>
              <a:rPr kumimoji="1" lang="zh-CN" altLang="en-US" sz="2400" dirty="0">
                <a:solidFill>
                  <a:schemeClr val="tx1"/>
                </a:solidFill>
                <a:latin typeface="等线" panose="02010600030101010101" pitchFamily="2" charset="-122"/>
                <a:ea typeface="等线" panose="02010600030101010101" pitchFamily="2" charset="-122"/>
              </a:rPr>
              <a:t>和采用常规的经典或现代控制理论去进行定量计算和分析、设计。</a:t>
            </a:r>
            <a:endParaRPr kumimoji="1" lang="en-US" altLang="zh-CN" sz="2400" dirty="0">
              <a:solidFill>
                <a:schemeClr val="tx1"/>
              </a:solidFill>
              <a:latin typeface="等线" panose="02010600030101010101" pitchFamily="2" charset="-122"/>
              <a:ea typeface="等线" panose="02010600030101010101" pitchFamily="2" charset="-122"/>
            </a:endParaRPr>
          </a:p>
          <a:p>
            <a:pPr marL="342900" indent="-342900" algn="l" eaLnBrk="1" hangingPunct="1">
              <a:lnSpc>
                <a:spcPct val="150000"/>
              </a:lnSpc>
              <a:spcBef>
                <a:spcPct val="50000"/>
              </a:spcBef>
              <a:buClr>
                <a:schemeClr val="tx2"/>
              </a:buClr>
              <a:buSzPct val="115000"/>
              <a:buFont typeface="Wingdings" panose="05000000000000000000" pitchFamily="2" charset="2"/>
              <a:buChar char="p"/>
            </a:pPr>
            <a:r>
              <a:rPr kumimoji="1" lang="zh-CN" altLang="en-US" sz="2400" dirty="0">
                <a:solidFill>
                  <a:schemeClr val="tx1"/>
                </a:solidFill>
                <a:latin typeface="等线" panose="02010600030101010101" pitchFamily="2" charset="-122"/>
                <a:ea typeface="等线" panose="02010600030101010101" pitchFamily="2" charset="-122"/>
              </a:rPr>
              <a:t>智能控制具有</a:t>
            </a: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人工智能</a:t>
            </a:r>
            <a:r>
              <a:rPr kumimoji="1" lang="zh-CN" altLang="en-US" sz="2400" dirty="0">
                <a:solidFill>
                  <a:schemeClr val="tx1"/>
                </a:solidFill>
                <a:latin typeface="等线" panose="02010600030101010101" pitchFamily="2" charset="-122"/>
                <a:ea typeface="等线" panose="02010600030101010101" pitchFamily="2" charset="-122"/>
              </a:rPr>
              <a:t>、控制论和运筹学等交叉学科的特点和定量与定性相结合的分析方法特点。</a:t>
            </a:r>
          </a:p>
        </p:txBody>
      </p:sp>
      <p:sp>
        <p:nvSpPr>
          <p:cNvPr id="254982" name="Text Box 6">
            <a:extLst>
              <a:ext uri="{FF2B5EF4-FFF2-40B4-BE49-F238E27FC236}">
                <a16:creationId xmlns:a16="http://schemas.microsoft.com/office/drawing/2014/main" id="{C43B72A7-F521-4E47-B31E-4D910AC52617}"/>
              </a:ext>
            </a:extLst>
          </p:cNvPr>
          <p:cNvSpPr txBox="1">
            <a:spLocks noChangeArrowheads="1"/>
          </p:cNvSpPr>
          <p:nvPr/>
        </p:nvSpPr>
        <p:spPr bwMode="auto">
          <a:xfrm>
            <a:off x="7680176" y="2780928"/>
            <a:ext cx="3024188" cy="246856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5000"/>
              </a:lnSpc>
              <a:spcBef>
                <a:spcPct val="50000"/>
              </a:spcBef>
              <a:buClr>
                <a:schemeClr val="tx2"/>
              </a:buClr>
              <a:buSzPct val="115000"/>
              <a:buFont typeface="Wingdings" panose="05000000000000000000" pitchFamily="2" charset="2"/>
              <a:buBlip>
                <a:blip r:embed="rId2"/>
              </a:buBlip>
            </a:pPr>
            <a:r>
              <a:rPr kumimoji="1" lang="zh-CN" altLang="en-US" sz="2400" b="1" dirty="0">
                <a:solidFill>
                  <a:schemeClr val="tx1"/>
                </a:solidFill>
                <a:latin typeface="等线" panose="02010600030101010101" pitchFamily="2" charset="-122"/>
                <a:ea typeface="等线" panose="02010600030101010101" pitchFamily="2" charset="-122"/>
              </a:rPr>
              <a:t>专家控制系统 </a:t>
            </a:r>
          </a:p>
          <a:p>
            <a:pPr algn="l" eaLnBrk="1" hangingPunct="1">
              <a:lnSpc>
                <a:spcPct val="125000"/>
              </a:lnSpc>
              <a:spcBef>
                <a:spcPct val="50000"/>
              </a:spcBef>
              <a:buClr>
                <a:schemeClr val="tx2"/>
              </a:buClr>
              <a:buSzPct val="115000"/>
              <a:buFont typeface="Wingdings" panose="05000000000000000000" pitchFamily="2" charset="2"/>
              <a:buBlip>
                <a:blip r:embed="rId2"/>
              </a:buBlip>
            </a:pPr>
            <a:r>
              <a:rPr kumimoji="1" lang="zh-CN" altLang="en-US" sz="2400" b="1" dirty="0">
                <a:solidFill>
                  <a:schemeClr val="tx1"/>
                </a:solidFill>
                <a:latin typeface="等线" panose="02010600030101010101" pitchFamily="2" charset="-122"/>
                <a:ea typeface="等线" panose="02010600030101010101" pitchFamily="2" charset="-122"/>
              </a:rPr>
              <a:t>模糊控制系统</a:t>
            </a:r>
          </a:p>
          <a:p>
            <a:pPr algn="l" eaLnBrk="1" hangingPunct="1">
              <a:lnSpc>
                <a:spcPct val="125000"/>
              </a:lnSpc>
              <a:spcBef>
                <a:spcPct val="50000"/>
              </a:spcBef>
              <a:buClr>
                <a:schemeClr val="tx2"/>
              </a:buClr>
              <a:buSzPct val="115000"/>
              <a:buFont typeface="Wingdings" panose="05000000000000000000" pitchFamily="2" charset="2"/>
              <a:buBlip>
                <a:blip r:embed="rId2"/>
              </a:buBlip>
            </a:pPr>
            <a:r>
              <a:rPr kumimoji="1" lang="zh-CN" altLang="en-US" sz="2400" b="1" dirty="0">
                <a:solidFill>
                  <a:schemeClr val="tx1"/>
                </a:solidFill>
                <a:latin typeface="等线" panose="02010600030101010101" pitchFamily="2" charset="-122"/>
                <a:ea typeface="等线" panose="02010600030101010101" pitchFamily="2" charset="-122"/>
              </a:rPr>
              <a:t>神经控制系统</a:t>
            </a:r>
          </a:p>
          <a:p>
            <a:pPr algn="l" eaLnBrk="1" hangingPunct="1">
              <a:lnSpc>
                <a:spcPct val="125000"/>
              </a:lnSpc>
              <a:spcBef>
                <a:spcPct val="50000"/>
              </a:spcBef>
              <a:buClr>
                <a:schemeClr val="tx2"/>
              </a:buClr>
              <a:buSzPct val="115000"/>
              <a:buFont typeface="Wingdings" panose="05000000000000000000" pitchFamily="2" charset="2"/>
              <a:buBlip>
                <a:blip r:embed="rId2"/>
              </a:buBlip>
            </a:pPr>
            <a:r>
              <a:rPr kumimoji="1" lang="zh-CN" altLang="en-US" sz="2400" b="1" dirty="0">
                <a:solidFill>
                  <a:schemeClr val="tx1"/>
                </a:solidFill>
                <a:latin typeface="等线" panose="02010600030101010101" pitchFamily="2" charset="-122"/>
                <a:ea typeface="等线" panose="02010600030101010101" pitchFamily="2" charset="-122"/>
              </a:rPr>
              <a:t>学习控制系统</a:t>
            </a:r>
          </a:p>
        </p:txBody>
      </p:sp>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061D5FFB-7FAA-4798-A155-28794D30E6E5}"/>
              </a:ext>
            </a:extLst>
          </p:cNvPr>
          <p:cNvSpPr>
            <a:spLocks noGrp="1" noChangeArrowheads="1"/>
          </p:cNvSpPr>
          <p:nvPr>
            <p:ph type="title"/>
          </p:nvPr>
        </p:nvSpPr>
        <p:spPr/>
        <p:txBody>
          <a:bodyPr/>
          <a:lstStyle/>
          <a:p>
            <a:r>
              <a:rPr lang="zh-CN" altLang="en-US" b="1" dirty="0"/>
              <a:t>专家控制系统</a:t>
            </a:r>
          </a:p>
        </p:txBody>
      </p:sp>
      <p:sp>
        <p:nvSpPr>
          <p:cNvPr id="46" name="灯片编号占位符 5">
            <a:extLst>
              <a:ext uri="{FF2B5EF4-FFF2-40B4-BE49-F238E27FC236}">
                <a16:creationId xmlns:a16="http://schemas.microsoft.com/office/drawing/2014/main" id="{9D56C8AA-A4D6-4DF0-B578-AA07D15EACF0}"/>
              </a:ext>
            </a:extLst>
          </p:cNvPr>
          <p:cNvSpPr>
            <a:spLocks noGrp="1"/>
          </p:cNvSpPr>
          <p:nvPr>
            <p:ph type="sldNum" sz="quarter" idx="12"/>
          </p:nvPr>
        </p:nvSpPr>
        <p:spPr/>
        <p:txBody>
          <a:bodyPr/>
          <a:lstStyle/>
          <a:p>
            <a:fld id="{077075EF-8028-4C93-BAA7-F9AFFC06EAC8}" type="slidenum">
              <a:rPr lang="zh-CN" altLang="en-US"/>
              <a:pPr/>
              <a:t>14</a:t>
            </a:fld>
            <a:endParaRPr lang="en-US" altLang="zh-CN"/>
          </a:p>
        </p:txBody>
      </p:sp>
      <p:grpSp>
        <p:nvGrpSpPr>
          <p:cNvPr id="593924" name="Group 4">
            <a:extLst>
              <a:ext uri="{FF2B5EF4-FFF2-40B4-BE49-F238E27FC236}">
                <a16:creationId xmlns:a16="http://schemas.microsoft.com/office/drawing/2014/main" id="{E9BD67D4-ACDD-45A4-810E-2ED31F7BD0AB}"/>
              </a:ext>
            </a:extLst>
          </p:cNvPr>
          <p:cNvGrpSpPr>
            <a:grpSpLocks/>
          </p:cNvGrpSpPr>
          <p:nvPr/>
        </p:nvGrpSpPr>
        <p:grpSpPr bwMode="auto">
          <a:xfrm>
            <a:off x="1955006" y="1607791"/>
            <a:ext cx="8281988" cy="4206875"/>
            <a:chOff x="192" y="1248"/>
            <a:chExt cx="5217" cy="2650"/>
          </a:xfrm>
        </p:grpSpPr>
        <p:sp>
          <p:nvSpPr>
            <p:cNvPr id="593925" name="Line 5">
              <a:extLst>
                <a:ext uri="{FF2B5EF4-FFF2-40B4-BE49-F238E27FC236}">
                  <a16:creationId xmlns:a16="http://schemas.microsoft.com/office/drawing/2014/main" id="{B313E745-4193-4CBE-8592-327DE2E8C125}"/>
                </a:ext>
              </a:extLst>
            </p:cNvPr>
            <p:cNvSpPr>
              <a:spLocks noChangeShapeType="1"/>
            </p:cNvSpPr>
            <p:nvPr/>
          </p:nvSpPr>
          <p:spPr bwMode="auto">
            <a:xfrm>
              <a:off x="4164" y="2129"/>
              <a:ext cx="0" cy="5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93926" name="Group 6">
              <a:extLst>
                <a:ext uri="{FF2B5EF4-FFF2-40B4-BE49-F238E27FC236}">
                  <a16:creationId xmlns:a16="http://schemas.microsoft.com/office/drawing/2014/main" id="{7B3CD0EE-DF49-4B9D-AA0C-7BE25AC7E8B3}"/>
                </a:ext>
              </a:extLst>
            </p:cNvPr>
            <p:cNvGrpSpPr>
              <a:grpSpLocks/>
            </p:cNvGrpSpPr>
            <p:nvPr/>
          </p:nvGrpSpPr>
          <p:grpSpPr bwMode="auto">
            <a:xfrm>
              <a:off x="192" y="1248"/>
              <a:ext cx="5217" cy="2650"/>
              <a:chOff x="192" y="1248"/>
              <a:chExt cx="5217" cy="2650"/>
            </a:xfrm>
          </p:grpSpPr>
          <p:sp>
            <p:nvSpPr>
              <p:cNvPr id="593927" name="Line 7">
                <a:extLst>
                  <a:ext uri="{FF2B5EF4-FFF2-40B4-BE49-F238E27FC236}">
                    <a16:creationId xmlns:a16="http://schemas.microsoft.com/office/drawing/2014/main" id="{863A7C1C-B667-4E58-AEE3-DDE31CE4590D}"/>
                  </a:ext>
                </a:extLst>
              </p:cNvPr>
              <p:cNvSpPr>
                <a:spLocks noChangeShapeType="1"/>
              </p:cNvSpPr>
              <p:nvPr/>
            </p:nvSpPr>
            <p:spPr bwMode="auto">
              <a:xfrm>
                <a:off x="2877" y="2129"/>
                <a:ext cx="479" cy="3"/>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93928" name="Group 8">
                <a:extLst>
                  <a:ext uri="{FF2B5EF4-FFF2-40B4-BE49-F238E27FC236}">
                    <a16:creationId xmlns:a16="http://schemas.microsoft.com/office/drawing/2014/main" id="{FFB150E1-541C-4F6A-9AB6-AAE67A39A220}"/>
                  </a:ext>
                </a:extLst>
              </p:cNvPr>
              <p:cNvGrpSpPr>
                <a:grpSpLocks/>
              </p:cNvGrpSpPr>
              <p:nvPr/>
            </p:nvGrpSpPr>
            <p:grpSpPr bwMode="auto">
              <a:xfrm>
                <a:off x="192" y="1248"/>
                <a:ext cx="5217" cy="2650"/>
                <a:chOff x="192" y="1248"/>
                <a:chExt cx="5217" cy="2650"/>
              </a:xfrm>
            </p:grpSpPr>
            <p:sp>
              <p:nvSpPr>
                <p:cNvPr id="593929" name="Text Box 9">
                  <a:extLst>
                    <a:ext uri="{FF2B5EF4-FFF2-40B4-BE49-F238E27FC236}">
                      <a16:creationId xmlns:a16="http://schemas.microsoft.com/office/drawing/2014/main" id="{A580A341-A386-4E07-B199-5E44465E1606}"/>
                    </a:ext>
                  </a:extLst>
                </p:cNvPr>
                <p:cNvSpPr txBox="1">
                  <a:spLocks noChangeArrowheads="1"/>
                </p:cNvSpPr>
                <p:nvPr/>
              </p:nvSpPr>
              <p:spPr bwMode="auto">
                <a:xfrm>
                  <a:off x="192" y="2144"/>
                  <a:ext cx="142" cy="191"/>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1600" b="1">
                      <a:solidFill>
                        <a:schemeClr val="tx1"/>
                      </a:solidFill>
                    </a:rPr>
                    <a:t>R</a:t>
                  </a:r>
                </a:p>
              </p:txBody>
            </p:sp>
            <p:grpSp>
              <p:nvGrpSpPr>
                <p:cNvPr id="593930" name="Group 10">
                  <a:extLst>
                    <a:ext uri="{FF2B5EF4-FFF2-40B4-BE49-F238E27FC236}">
                      <a16:creationId xmlns:a16="http://schemas.microsoft.com/office/drawing/2014/main" id="{AEF00AFE-2C73-4428-8EB2-7A0BA16C338B}"/>
                    </a:ext>
                  </a:extLst>
                </p:cNvPr>
                <p:cNvGrpSpPr>
                  <a:grpSpLocks/>
                </p:cNvGrpSpPr>
                <p:nvPr/>
              </p:nvGrpSpPr>
              <p:grpSpPr bwMode="auto">
                <a:xfrm>
                  <a:off x="219" y="1248"/>
                  <a:ext cx="5190" cy="2650"/>
                  <a:chOff x="219" y="1248"/>
                  <a:chExt cx="5190" cy="2650"/>
                </a:xfrm>
              </p:grpSpPr>
              <p:sp>
                <p:nvSpPr>
                  <p:cNvPr id="593931" name="Text Box 11">
                    <a:extLst>
                      <a:ext uri="{FF2B5EF4-FFF2-40B4-BE49-F238E27FC236}">
                        <a16:creationId xmlns:a16="http://schemas.microsoft.com/office/drawing/2014/main" id="{EE102E73-C7CB-456E-93F5-BA9F7EE2027B}"/>
                      </a:ext>
                    </a:extLst>
                  </p:cNvPr>
                  <p:cNvSpPr txBox="1">
                    <a:spLocks noChangeArrowheads="1"/>
                  </p:cNvSpPr>
                  <p:nvPr/>
                </p:nvSpPr>
                <p:spPr bwMode="auto">
                  <a:xfrm>
                    <a:off x="5280" y="1924"/>
                    <a:ext cx="129" cy="160"/>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1600" b="1">
                        <a:solidFill>
                          <a:schemeClr val="tx1"/>
                        </a:solidFill>
                      </a:rPr>
                      <a:t>Y</a:t>
                    </a:r>
                  </a:p>
                </p:txBody>
              </p:sp>
              <p:grpSp>
                <p:nvGrpSpPr>
                  <p:cNvPr id="593932" name="Group 12">
                    <a:extLst>
                      <a:ext uri="{FF2B5EF4-FFF2-40B4-BE49-F238E27FC236}">
                        <a16:creationId xmlns:a16="http://schemas.microsoft.com/office/drawing/2014/main" id="{564485D6-2E22-4FD4-B631-A4D7358C5248}"/>
                      </a:ext>
                    </a:extLst>
                  </p:cNvPr>
                  <p:cNvGrpSpPr>
                    <a:grpSpLocks/>
                  </p:cNvGrpSpPr>
                  <p:nvPr/>
                </p:nvGrpSpPr>
                <p:grpSpPr bwMode="auto">
                  <a:xfrm>
                    <a:off x="219" y="1248"/>
                    <a:ext cx="5187" cy="2650"/>
                    <a:chOff x="219" y="1248"/>
                    <a:chExt cx="5187" cy="2650"/>
                  </a:xfrm>
                </p:grpSpPr>
                <p:sp>
                  <p:nvSpPr>
                    <p:cNvPr id="593933" name="Rectangle 13">
                      <a:extLst>
                        <a:ext uri="{FF2B5EF4-FFF2-40B4-BE49-F238E27FC236}">
                          <a16:creationId xmlns:a16="http://schemas.microsoft.com/office/drawing/2014/main" id="{BBBB42B8-F06A-40A5-B731-9C913943CB7B}"/>
                        </a:ext>
                      </a:extLst>
                    </p:cNvPr>
                    <p:cNvSpPr>
                      <a:spLocks noChangeArrowheads="1"/>
                    </p:cNvSpPr>
                    <p:nvPr/>
                  </p:nvSpPr>
                  <p:spPr bwMode="auto">
                    <a:xfrm>
                      <a:off x="822" y="1248"/>
                      <a:ext cx="3274" cy="15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003366"/>
                          </a:solidFill>
                        </a14:hiddenFill>
                      </a:ext>
                    </a:extLst>
                  </p:spPr>
                  <p:txBody>
                    <a:bodyPr/>
                    <a:lstStyle/>
                    <a:p>
                      <a:endParaRPr lang="zh-CN" altLang="en-US"/>
                    </a:p>
                  </p:txBody>
                </p:sp>
                <p:sp>
                  <p:nvSpPr>
                    <p:cNvPr id="593934" name="Text Box 14">
                      <a:extLst>
                        <a:ext uri="{FF2B5EF4-FFF2-40B4-BE49-F238E27FC236}">
                          <a16:creationId xmlns:a16="http://schemas.microsoft.com/office/drawing/2014/main" id="{7DAB53EA-7179-4745-BFC3-6C87710FC68B}"/>
                        </a:ext>
                      </a:extLst>
                    </p:cNvPr>
                    <p:cNvSpPr txBox="1">
                      <a:spLocks noChangeArrowheads="1"/>
                    </p:cNvSpPr>
                    <p:nvPr/>
                  </p:nvSpPr>
                  <p:spPr bwMode="auto">
                    <a:xfrm>
                      <a:off x="1151" y="1877"/>
                      <a:ext cx="699" cy="6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003366"/>
                          </a:solidFill>
                        </a14:hiddenFill>
                      </a:ext>
                    </a:extLst>
                  </p:spPr>
                  <p:txBody>
                    <a:bodyPr lIns="0" tIns="0" rIns="0" bIns="0"/>
                    <a:lstStyle/>
                    <a:p>
                      <a:pPr algn="just">
                        <a:spcBef>
                          <a:spcPts val="1200"/>
                        </a:spcBef>
                      </a:pPr>
                      <a:r>
                        <a:rPr lang="zh-CN" altLang="en-US" sz="1600" b="1">
                          <a:solidFill>
                            <a:schemeClr val="tx1"/>
                          </a:solidFill>
                        </a:rPr>
                        <a:t>特征识别</a:t>
                      </a:r>
                    </a:p>
                    <a:p>
                      <a:r>
                        <a:rPr lang="zh-CN" altLang="en-US" sz="1600" b="1">
                          <a:solidFill>
                            <a:schemeClr val="tx1"/>
                          </a:solidFill>
                        </a:rPr>
                        <a:t>信息处理</a:t>
                      </a:r>
                    </a:p>
                  </p:txBody>
                </p:sp>
                <p:sp>
                  <p:nvSpPr>
                    <p:cNvPr id="593935" name="Text Box 15">
                      <a:extLst>
                        <a:ext uri="{FF2B5EF4-FFF2-40B4-BE49-F238E27FC236}">
                          <a16:creationId xmlns:a16="http://schemas.microsoft.com/office/drawing/2014/main" id="{B19B02FA-089E-4D11-BD4C-593D832198DD}"/>
                        </a:ext>
                      </a:extLst>
                    </p:cNvPr>
                    <p:cNvSpPr txBox="1">
                      <a:spLocks noChangeArrowheads="1"/>
                    </p:cNvSpPr>
                    <p:nvPr/>
                  </p:nvSpPr>
                  <p:spPr bwMode="auto">
                    <a:xfrm>
                      <a:off x="2302" y="1987"/>
                      <a:ext cx="584" cy="35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003366"/>
                          </a:solidFill>
                        </a14:hiddenFill>
                      </a:ext>
                    </a:extLst>
                  </p:spPr>
                  <p:txBody>
                    <a:bodyPr lIns="0" tIns="0" rIns="0" bIns="0"/>
                    <a:lstStyle/>
                    <a:p>
                      <a:r>
                        <a:rPr lang="zh-CN" altLang="en-US" sz="1600" b="1" dirty="0">
                          <a:solidFill>
                            <a:schemeClr val="tx1"/>
                          </a:solidFill>
                        </a:rPr>
                        <a:t>推理机</a:t>
                      </a:r>
                    </a:p>
                    <a:p>
                      <a:r>
                        <a:rPr lang="zh-CN" altLang="en-US" sz="1600" dirty="0">
                          <a:solidFill>
                            <a:schemeClr val="tx1"/>
                          </a:solidFill>
                        </a:rPr>
                        <a:t>（</a:t>
                      </a:r>
                      <a:r>
                        <a:rPr lang="en-US" altLang="zh-CN" sz="1600" dirty="0">
                          <a:solidFill>
                            <a:schemeClr val="tx1"/>
                          </a:solidFill>
                        </a:rPr>
                        <a:t>IE）</a:t>
                      </a:r>
                    </a:p>
                  </p:txBody>
                </p:sp>
                <p:sp>
                  <p:nvSpPr>
                    <p:cNvPr id="593936" name="Text Box 16">
                      <a:extLst>
                        <a:ext uri="{FF2B5EF4-FFF2-40B4-BE49-F238E27FC236}">
                          <a16:creationId xmlns:a16="http://schemas.microsoft.com/office/drawing/2014/main" id="{3DFD7F85-FE09-442C-85DA-3FA4C41A7D64}"/>
                        </a:ext>
                      </a:extLst>
                    </p:cNvPr>
                    <p:cNvSpPr txBox="1">
                      <a:spLocks noChangeArrowheads="1"/>
                    </p:cNvSpPr>
                    <p:nvPr/>
                  </p:nvSpPr>
                  <p:spPr bwMode="auto">
                    <a:xfrm>
                      <a:off x="3343" y="2003"/>
                      <a:ext cx="556" cy="35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003366"/>
                          </a:solidFill>
                        </a14:hiddenFill>
                      </a:ext>
                    </a:extLst>
                  </p:spPr>
                  <p:txBody>
                    <a:bodyPr lIns="0" tIns="0" rIns="0" bIns="0"/>
                    <a:lstStyle/>
                    <a:p>
                      <a:r>
                        <a:rPr lang="zh-CN" altLang="en-US" sz="1600" b="1">
                          <a:solidFill>
                            <a:schemeClr val="tx1"/>
                          </a:solidFill>
                        </a:rPr>
                        <a:t>控制</a:t>
                      </a:r>
                    </a:p>
                    <a:p>
                      <a:r>
                        <a:rPr lang="zh-CN" altLang="en-US" sz="1600" b="1">
                          <a:solidFill>
                            <a:schemeClr val="tx1"/>
                          </a:solidFill>
                        </a:rPr>
                        <a:t>规则集</a:t>
                      </a:r>
                    </a:p>
                  </p:txBody>
                </p:sp>
                <p:sp>
                  <p:nvSpPr>
                    <p:cNvPr id="593937" name="Text Box 17">
                      <a:extLst>
                        <a:ext uri="{FF2B5EF4-FFF2-40B4-BE49-F238E27FC236}">
                          <a16:creationId xmlns:a16="http://schemas.microsoft.com/office/drawing/2014/main" id="{A746E2AE-0D16-4713-A000-A57A8407B4F2}"/>
                        </a:ext>
                      </a:extLst>
                    </p:cNvPr>
                    <p:cNvSpPr txBox="1">
                      <a:spLocks noChangeArrowheads="1"/>
                    </p:cNvSpPr>
                    <p:nvPr/>
                  </p:nvSpPr>
                  <p:spPr bwMode="auto">
                    <a:xfrm>
                      <a:off x="4373" y="1987"/>
                      <a:ext cx="619" cy="3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003366"/>
                          </a:solidFill>
                        </a14:hiddenFill>
                      </a:ext>
                    </a:extLst>
                  </p:spPr>
                  <p:txBody>
                    <a:bodyPr lIns="0" tIns="0" rIns="0" bIns="0"/>
                    <a:lstStyle/>
                    <a:p>
                      <a:r>
                        <a:rPr lang="zh-CN" altLang="en-US" sz="1600" b="1">
                          <a:solidFill>
                            <a:schemeClr val="tx1"/>
                          </a:solidFill>
                        </a:rPr>
                        <a:t>对象和</a:t>
                      </a:r>
                    </a:p>
                    <a:p>
                      <a:r>
                        <a:rPr lang="zh-CN" altLang="en-US" sz="1600" b="1">
                          <a:solidFill>
                            <a:schemeClr val="tx1"/>
                          </a:solidFill>
                        </a:rPr>
                        <a:t>执行机构</a:t>
                      </a:r>
                    </a:p>
                  </p:txBody>
                </p:sp>
                <p:sp>
                  <p:nvSpPr>
                    <p:cNvPr id="593938" name="Line 18">
                      <a:extLst>
                        <a:ext uri="{FF2B5EF4-FFF2-40B4-BE49-F238E27FC236}">
                          <a16:creationId xmlns:a16="http://schemas.microsoft.com/office/drawing/2014/main" id="{2BDE5FE5-89D6-4B7E-A676-9B035C64352D}"/>
                        </a:ext>
                      </a:extLst>
                    </p:cNvPr>
                    <p:cNvSpPr>
                      <a:spLocks noChangeShapeType="1"/>
                    </p:cNvSpPr>
                    <p:nvPr/>
                  </p:nvSpPr>
                  <p:spPr bwMode="auto">
                    <a:xfrm flipV="1">
                      <a:off x="384" y="1940"/>
                      <a:ext cx="738" cy="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3939" name="AutoShape 19">
                      <a:extLst>
                        <a:ext uri="{FF2B5EF4-FFF2-40B4-BE49-F238E27FC236}">
                          <a16:creationId xmlns:a16="http://schemas.microsoft.com/office/drawing/2014/main" id="{59C4EEE1-284B-4CD7-9EC6-4A31DD978FB3}"/>
                        </a:ext>
                      </a:extLst>
                    </p:cNvPr>
                    <p:cNvSpPr>
                      <a:spLocks noChangeArrowheads="1"/>
                    </p:cNvSpPr>
                    <p:nvPr/>
                  </p:nvSpPr>
                  <p:spPr bwMode="auto">
                    <a:xfrm>
                      <a:off x="548" y="2059"/>
                      <a:ext cx="91" cy="103"/>
                    </a:xfrm>
                    <a:prstGeom prst="flowChartSummingJunction">
                      <a:avLst/>
                    </a:prstGeom>
                    <a:noFill/>
                    <a:ln w="9525">
                      <a:solidFill>
                        <a:schemeClr val="tx1"/>
                      </a:solidFill>
                      <a:round/>
                      <a:headEnd/>
                      <a:tailEnd/>
                    </a:ln>
                    <a:extLst>
                      <a:ext uri="{909E8E84-426E-40DD-AFC4-6F175D3DCCD1}">
                        <a14:hiddenFill xmlns:a14="http://schemas.microsoft.com/office/drawing/2010/main">
                          <a:solidFill>
                            <a:srgbClr val="003366"/>
                          </a:solidFill>
                        </a14:hiddenFill>
                      </a:ext>
                    </a:extLst>
                  </p:spPr>
                  <p:txBody>
                    <a:bodyPr/>
                    <a:lstStyle/>
                    <a:p>
                      <a:endParaRPr lang="zh-CN" altLang="en-US"/>
                    </a:p>
                  </p:txBody>
                </p:sp>
                <p:sp>
                  <p:nvSpPr>
                    <p:cNvPr id="593940" name="Line 20">
                      <a:extLst>
                        <a:ext uri="{FF2B5EF4-FFF2-40B4-BE49-F238E27FC236}">
                          <a16:creationId xmlns:a16="http://schemas.microsoft.com/office/drawing/2014/main" id="{0DD536F9-09A5-4AB4-B919-0CA4BDB7D5CB}"/>
                        </a:ext>
                      </a:extLst>
                    </p:cNvPr>
                    <p:cNvSpPr>
                      <a:spLocks noChangeShapeType="1"/>
                    </p:cNvSpPr>
                    <p:nvPr/>
                  </p:nvSpPr>
                  <p:spPr bwMode="auto">
                    <a:xfrm>
                      <a:off x="644" y="2115"/>
                      <a:ext cx="479" cy="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3941" name="Line 21">
                      <a:extLst>
                        <a:ext uri="{FF2B5EF4-FFF2-40B4-BE49-F238E27FC236}">
                          <a16:creationId xmlns:a16="http://schemas.microsoft.com/office/drawing/2014/main" id="{A7C595AF-126F-4A61-90E4-FE10895E9AE2}"/>
                        </a:ext>
                      </a:extLst>
                    </p:cNvPr>
                    <p:cNvSpPr>
                      <a:spLocks noChangeShapeType="1"/>
                    </p:cNvSpPr>
                    <p:nvPr/>
                  </p:nvSpPr>
                  <p:spPr bwMode="auto">
                    <a:xfrm>
                      <a:off x="219" y="2113"/>
                      <a:ext cx="311" cy="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3942" name="Line 22">
                      <a:extLst>
                        <a:ext uri="{FF2B5EF4-FFF2-40B4-BE49-F238E27FC236}">
                          <a16:creationId xmlns:a16="http://schemas.microsoft.com/office/drawing/2014/main" id="{A64A9B15-E68F-4B3A-8BFD-2A1295DD893F}"/>
                        </a:ext>
                      </a:extLst>
                    </p:cNvPr>
                    <p:cNvSpPr>
                      <a:spLocks noChangeShapeType="1"/>
                    </p:cNvSpPr>
                    <p:nvPr/>
                  </p:nvSpPr>
                  <p:spPr bwMode="auto">
                    <a:xfrm>
                      <a:off x="384" y="1940"/>
                      <a:ext cx="0" cy="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43" name="Text Box 23">
                      <a:extLst>
                        <a:ext uri="{FF2B5EF4-FFF2-40B4-BE49-F238E27FC236}">
                          <a16:creationId xmlns:a16="http://schemas.microsoft.com/office/drawing/2014/main" id="{55710895-2814-43C2-B9DA-93ABCDDC9D12}"/>
                        </a:ext>
                      </a:extLst>
                    </p:cNvPr>
                    <p:cNvSpPr txBox="1">
                      <a:spLocks noChangeArrowheads="1"/>
                    </p:cNvSpPr>
                    <p:nvPr/>
                  </p:nvSpPr>
                  <p:spPr bwMode="auto">
                    <a:xfrm>
                      <a:off x="2480" y="1327"/>
                      <a:ext cx="1369" cy="2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003366"/>
                          </a:solidFill>
                        </a14:hiddenFill>
                      </a:ext>
                    </a:extLst>
                  </p:spPr>
                  <p:txBody>
                    <a:bodyPr lIns="0" tIns="0" rIns="0" bIns="0"/>
                    <a:lstStyle/>
                    <a:p>
                      <a:pPr>
                        <a:spcBef>
                          <a:spcPts val="300"/>
                        </a:spcBef>
                      </a:pPr>
                      <a:r>
                        <a:rPr lang="zh-CN" altLang="en-US" sz="1600" b="1">
                          <a:solidFill>
                            <a:schemeClr val="tx1"/>
                          </a:solidFill>
                          <a:latin typeface="宋体" panose="02010600030101010101" pitchFamily="2" charset="-122"/>
                        </a:rPr>
                        <a:t>知  识  库</a:t>
                      </a:r>
                      <a:r>
                        <a:rPr lang="zh-CN" altLang="en-US" sz="1600">
                          <a:solidFill>
                            <a:schemeClr val="tx1"/>
                          </a:solidFill>
                          <a:latin typeface="宋体" panose="02010600030101010101" pitchFamily="2" charset="-122"/>
                        </a:rPr>
                        <a:t>（</a:t>
                      </a:r>
                      <a:r>
                        <a:rPr lang="en-US" altLang="zh-CN" sz="1600">
                          <a:solidFill>
                            <a:schemeClr val="tx1"/>
                          </a:solidFill>
                          <a:latin typeface="宋体" panose="02010600030101010101" pitchFamily="2" charset="-122"/>
                        </a:rPr>
                        <a:t>KB</a:t>
                      </a:r>
                      <a:r>
                        <a:rPr lang="en-US" altLang="zh-CN" sz="1600">
                          <a:solidFill>
                            <a:schemeClr val="tx1"/>
                          </a:solidFill>
                        </a:rPr>
                        <a:t>）</a:t>
                      </a:r>
                    </a:p>
                  </p:txBody>
                </p:sp>
                <p:sp>
                  <p:nvSpPr>
                    <p:cNvPr id="593944" name="Line 24">
                      <a:extLst>
                        <a:ext uri="{FF2B5EF4-FFF2-40B4-BE49-F238E27FC236}">
                          <a16:creationId xmlns:a16="http://schemas.microsoft.com/office/drawing/2014/main" id="{3D9A8305-BC61-48DB-ACB8-0B140D1AE5DB}"/>
                        </a:ext>
                      </a:extLst>
                    </p:cNvPr>
                    <p:cNvSpPr>
                      <a:spLocks noChangeShapeType="1"/>
                    </p:cNvSpPr>
                    <p:nvPr/>
                  </p:nvSpPr>
                  <p:spPr bwMode="auto">
                    <a:xfrm>
                      <a:off x="2630" y="1578"/>
                      <a:ext cx="0" cy="426"/>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3945" name="Line 25">
                      <a:extLst>
                        <a:ext uri="{FF2B5EF4-FFF2-40B4-BE49-F238E27FC236}">
                          <a16:creationId xmlns:a16="http://schemas.microsoft.com/office/drawing/2014/main" id="{1A604D7C-3EF6-4C06-BEBB-7C4B0782C221}"/>
                        </a:ext>
                      </a:extLst>
                    </p:cNvPr>
                    <p:cNvSpPr>
                      <a:spLocks noChangeShapeType="1"/>
                    </p:cNvSpPr>
                    <p:nvPr/>
                  </p:nvSpPr>
                  <p:spPr bwMode="auto">
                    <a:xfrm>
                      <a:off x="3726" y="1594"/>
                      <a:ext cx="1" cy="41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3946" name="Line 26">
                      <a:extLst>
                        <a:ext uri="{FF2B5EF4-FFF2-40B4-BE49-F238E27FC236}">
                          <a16:creationId xmlns:a16="http://schemas.microsoft.com/office/drawing/2014/main" id="{DF4F5D99-CB82-44BD-AB84-C28B86346574}"/>
                        </a:ext>
                      </a:extLst>
                    </p:cNvPr>
                    <p:cNvSpPr>
                      <a:spLocks noChangeShapeType="1"/>
                    </p:cNvSpPr>
                    <p:nvPr/>
                  </p:nvSpPr>
                  <p:spPr bwMode="auto">
                    <a:xfrm flipV="1">
                      <a:off x="3891" y="2129"/>
                      <a:ext cx="492"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3947" name="Line 27">
                      <a:extLst>
                        <a:ext uri="{FF2B5EF4-FFF2-40B4-BE49-F238E27FC236}">
                          <a16:creationId xmlns:a16="http://schemas.microsoft.com/office/drawing/2014/main" id="{87A1EB17-0DE7-482B-851B-1D63B919FBA7}"/>
                        </a:ext>
                      </a:extLst>
                    </p:cNvPr>
                    <p:cNvSpPr>
                      <a:spLocks noChangeShapeType="1"/>
                    </p:cNvSpPr>
                    <p:nvPr/>
                  </p:nvSpPr>
                  <p:spPr bwMode="auto">
                    <a:xfrm>
                      <a:off x="1877" y="2144"/>
                      <a:ext cx="427" cy="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3948" name="Line 28">
                      <a:extLst>
                        <a:ext uri="{FF2B5EF4-FFF2-40B4-BE49-F238E27FC236}">
                          <a16:creationId xmlns:a16="http://schemas.microsoft.com/office/drawing/2014/main" id="{2689C573-A75B-4313-9BFC-3F4E39079723}"/>
                        </a:ext>
                      </a:extLst>
                    </p:cNvPr>
                    <p:cNvSpPr>
                      <a:spLocks noChangeShapeType="1"/>
                    </p:cNvSpPr>
                    <p:nvPr/>
                  </p:nvSpPr>
                  <p:spPr bwMode="auto">
                    <a:xfrm flipH="1">
                      <a:off x="918" y="2695"/>
                      <a:ext cx="32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49" name="Line 29">
                      <a:extLst>
                        <a:ext uri="{FF2B5EF4-FFF2-40B4-BE49-F238E27FC236}">
                          <a16:creationId xmlns:a16="http://schemas.microsoft.com/office/drawing/2014/main" id="{D1185A90-371E-4FA4-9A22-6C446E258312}"/>
                        </a:ext>
                      </a:extLst>
                    </p:cNvPr>
                    <p:cNvSpPr>
                      <a:spLocks noChangeShapeType="1"/>
                    </p:cNvSpPr>
                    <p:nvPr/>
                  </p:nvSpPr>
                  <p:spPr bwMode="auto">
                    <a:xfrm flipH="1" flipV="1">
                      <a:off x="918" y="2427"/>
                      <a:ext cx="1" cy="2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50" name="Line 30">
                      <a:extLst>
                        <a:ext uri="{FF2B5EF4-FFF2-40B4-BE49-F238E27FC236}">
                          <a16:creationId xmlns:a16="http://schemas.microsoft.com/office/drawing/2014/main" id="{EB320CFD-E55C-4DD2-A794-632E24425F22}"/>
                        </a:ext>
                      </a:extLst>
                    </p:cNvPr>
                    <p:cNvSpPr>
                      <a:spLocks noChangeShapeType="1"/>
                    </p:cNvSpPr>
                    <p:nvPr/>
                  </p:nvSpPr>
                  <p:spPr bwMode="auto">
                    <a:xfrm>
                      <a:off x="918" y="2427"/>
                      <a:ext cx="233" cy="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3951" name="Text Box 31">
                      <a:extLst>
                        <a:ext uri="{FF2B5EF4-FFF2-40B4-BE49-F238E27FC236}">
                          <a16:creationId xmlns:a16="http://schemas.microsoft.com/office/drawing/2014/main" id="{81F437C4-7453-4E4E-BEA6-195F9175A677}"/>
                        </a:ext>
                      </a:extLst>
                    </p:cNvPr>
                    <p:cNvSpPr txBox="1">
                      <a:spLocks noChangeArrowheads="1"/>
                    </p:cNvSpPr>
                    <p:nvPr/>
                  </p:nvSpPr>
                  <p:spPr bwMode="auto">
                    <a:xfrm>
                      <a:off x="2055" y="1985"/>
                      <a:ext cx="142" cy="175"/>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1600">
                          <a:solidFill>
                            <a:schemeClr val="tx1"/>
                          </a:solidFill>
                        </a:rPr>
                        <a:t>S</a:t>
                      </a:r>
                    </a:p>
                  </p:txBody>
                </p:sp>
                <p:sp>
                  <p:nvSpPr>
                    <p:cNvPr id="593952" name="Text Box 32">
                      <a:extLst>
                        <a:ext uri="{FF2B5EF4-FFF2-40B4-BE49-F238E27FC236}">
                          <a16:creationId xmlns:a16="http://schemas.microsoft.com/office/drawing/2014/main" id="{0275BB5E-FD09-490E-8F8F-7390E221B4A0}"/>
                        </a:ext>
                      </a:extLst>
                    </p:cNvPr>
                    <p:cNvSpPr txBox="1">
                      <a:spLocks noChangeArrowheads="1"/>
                    </p:cNvSpPr>
                    <p:nvPr/>
                  </p:nvSpPr>
                  <p:spPr bwMode="auto">
                    <a:xfrm>
                      <a:off x="2498" y="1632"/>
                      <a:ext cx="142" cy="191"/>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1600">
                          <a:solidFill>
                            <a:schemeClr val="tx1"/>
                          </a:solidFill>
                        </a:rPr>
                        <a:t>K</a:t>
                      </a:r>
                    </a:p>
                  </p:txBody>
                </p:sp>
                <p:sp>
                  <p:nvSpPr>
                    <p:cNvPr id="593953" name="Text Box 33">
                      <a:extLst>
                        <a:ext uri="{FF2B5EF4-FFF2-40B4-BE49-F238E27FC236}">
                          <a16:creationId xmlns:a16="http://schemas.microsoft.com/office/drawing/2014/main" id="{EE51B60F-FE86-4D9D-B85C-55DB3B3155B7}"/>
                        </a:ext>
                      </a:extLst>
                    </p:cNvPr>
                    <p:cNvSpPr txBox="1">
                      <a:spLocks noChangeArrowheads="1"/>
                    </p:cNvSpPr>
                    <p:nvPr/>
                  </p:nvSpPr>
                  <p:spPr bwMode="auto">
                    <a:xfrm>
                      <a:off x="3767" y="1641"/>
                      <a:ext cx="143" cy="191"/>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1600">
                          <a:solidFill>
                            <a:schemeClr val="tx1"/>
                          </a:solidFill>
                        </a:rPr>
                        <a:t>G</a:t>
                      </a:r>
                    </a:p>
                  </p:txBody>
                </p:sp>
                <p:sp>
                  <p:nvSpPr>
                    <p:cNvPr id="593954" name="Text Box 34">
                      <a:extLst>
                        <a:ext uri="{FF2B5EF4-FFF2-40B4-BE49-F238E27FC236}">
                          <a16:creationId xmlns:a16="http://schemas.microsoft.com/office/drawing/2014/main" id="{B5FE9C18-B65A-4F22-BE2D-9C8F2B387DB8}"/>
                        </a:ext>
                      </a:extLst>
                    </p:cNvPr>
                    <p:cNvSpPr txBox="1">
                      <a:spLocks noChangeArrowheads="1"/>
                    </p:cNvSpPr>
                    <p:nvPr/>
                  </p:nvSpPr>
                  <p:spPr bwMode="auto">
                    <a:xfrm>
                      <a:off x="3056" y="1968"/>
                      <a:ext cx="208" cy="180"/>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1400">
                          <a:solidFill>
                            <a:schemeClr val="tx1"/>
                          </a:solidFill>
                        </a:rPr>
                        <a:t>I</a:t>
                      </a:r>
                    </a:p>
                  </p:txBody>
                </p:sp>
                <p:sp>
                  <p:nvSpPr>
                    <p:cNvPr id="593955" name="Text Box 35">
                      <a:extLst>
                        <a:ext uri="{FF2B5EF4-FFF2-40B4-BE49-F238E27FC236}">
                          <a16:creationId xmlns:a16="http://schemas.microsoft.com/office/drawing/2014/main" id="{3BA51C52-DB51-4BCF-AE19-461C70C4BDBA}"/>
                        </a:ext>
                      </a:extLst>
                    </p:cNvPr>
                    <p:cNvSpPr txBox="1">
                      <a:spLocks noChangeArrowheads="1"/>
                    </p:cNvSpPr>
                    <p:nvPr/>
                  </p:nvSpPr>
                  <p:spPr bwMode="auto">
                    <a:xfrm>
                      <a:off x="4128" y="1968"/>
                      <a:ext cx="129" cy="175"/>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1600">
                          <a:solidFill>
                            <a:schemeClr val="tx1"/>
                          </a:solidFill>
                        </a:rPr>
                        <a:t>U</a:t>
                      </a:r>
                    </a:p>
                  </p:txBody>
                </p:sp>
                <p:sp>
                  <p:nvSpPr>
                    <p:cNvPr id="593956" name="Line 36">
                      <a:extLst>
                        <a:ext uri="{FF2B5EF4-FFF2-40B4-BE49-F238E27FC236}">
                          <a16:creationId xmlns:a16="http://schemas.microsoft.com/office/drawing/2014/main" id="{CA70D968-E393-4A00-821F-CEA0A7FE0EA1}"/>
                        </a:ext>
                      </a:extLst>
                    </p:cNvPr>
                    <p:cNvSpPr>
                      <a:spLocks noChangeShapeType="1"/>
                    </p:cNvSpPr>
                    <p:nvPr/>
                  </p:nvSpPr>
                  <p:spPr bwMode="auto">
                    <a:xfrm>
                      <a:off x="4992" y="2113"/>
                      <a:ext cx="414" cy="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3957" name="Text Box 37">
                      <a:extLst>
                        <a:ext uri="{FF2B5EF4-FFF2-40B4-BE49-F238E27FC236}">
                          <a16:creationId xmlns:a16="http://schemas.microsoft.com/office/drawing/2014/main" id="{1E093A03-610F-45CB-B130-4B9BDD766028}"/>
                        </a:ext>
                      </a:extLst>
                    </p:cNvPr>
                    <p:cNvSpPr txBox="1">
                      <a:spLocks noChangeArrowheads="1"/>
                    </p:cNvSpPr>
                    <p:nvPr/>
                  </p:nvSpPr>
                  <p:spPr bwMode="auto">
                    <a:xfrm>
                      <a:off x="2507" y="2915"/>
                      <a:ext cx="712" cy="3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003366"/>
                          </a:solidFill>
                        </a14:hiddenFill>
                      </a:ext>
                    </a:extLst>
                  </p:spPr>
                  <p:txBody>
                    <a:bodyPr lIns="0" tIns="0" rIns="0" bIns="0"/>
                    <a:lstStyle/>
                    <a:p>
                      <a:pPr>
                        <a:spcBef>
                          <a:spcPts val="300"/>
                        </a:spcBef>
                      </a:pPr>
                      <a:r>
                        <a:rPr lang="zh-CN" altLang="en-US" sz="1600" b="1">
                          <a:solidFill>
                            <a:schemeClr val="tx1"/>
                          </a:solidFill>
                        </a:rPr>
                        <a:t>反馈环节</a:t>
                      </a:r>
                    </a:p>
                  </p:txBody>
                </p:sp>
                <p:sp>
                  <p:nvSpPr>
                    <p:cNvPr id="593958" name="Line 38">
                      <a:extLst>
                        <a:ext uri="{FF2B5EF4-FFF2-40B4-BE49-F238E27FC236}">
                          <a16:creationId xmlns:a16="http://schemas.microsoft.com/office/drawing/2014/main" id="{66E71B6C-7CA3-41ED-9BC5-CCFC0DFC8FD8}"/>
                        </a:ext>
                      </a:extLst>
                    </p:cNvPr>
                    <p:cNvSpPr>
                      <a:spLocks noChangeShapeType="1"/>
                    </p:cNvSpPr>
                    <p:nvPr/>
                  </p:nvSpPr>
                  <p:spPr bwMode="auto">
                    <a:xfrm flipV="1">
                      <a:off x="3206" y="3024"/>
                      <a:ext cx="1930" cy="17"/>
                    </a:xfrm>
                    <a:prstGeom prst="line">
                      <a:avLst/>
                    </a:prstGeom>
                    <a:noFill/>
                    <a:ln w="9525">
                      <a:solidFill>
                        <a:schemeClr val="tx1"/>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93959" name="Line 39">
                      <a:extLst>
                        <a:ext uri="{FF2B5EF4-FFF2-40B4-BE49-F238E27FC236}">
                          <a16:creationId xmlns:a16="http://schemas.microsoft.com/office/drawing/2014/main" id="{B58158EF-5678-40DF-8D96-2739B201ABB2}"/>
                        </a:ext>
                      </a:extLst>
                    </p:cNvPr>
                    <p:cNvSpPr>
                      <a:spLocks noChangeShapeType="1"/>
                    </p:cNvSpPr>
                    <p:nvPr/>
                  </p:nvSpPr>
                  <p:spPr bwMode="auto">
                    <a:xfrm flipV="1">
                      <a:off x="5135" y="2113"/>
                      <a:ext cx="1" cy="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60" name="Line 40">
                      <a:extLst>
                        <a:ext uri="{FF2B5EF4-FFF2-40B4-BE49-F238E27FC236}">
                          <a16:creationId xmlns:a16="http://schemas.microsoft.com/office/drawing/2014/main" id="{85BB1952-5FA1-4BCE-99AB-4999B03246EA}"/>
                        </a:ext>
                      </a:extLst>
                    </p:cNvPr>
                    <p:cNvSpPr>
                      <a:spLocks noChangeShapeType="1"/>
                    </p:cNvSpPr>
                    <p:nvPr/>
                  </p:nvSpPr>
                  <p:spPr bwMode="auto">
                    <a:xfrm flipH="1" flipV="1">
                      <a:off x="576" y="3025"/>
                      <a:ext cx="19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61" name="Line 41">
                      <a:extLst>
                        <a:ext uri="{FF2B5EF4-FFF2-40B4-BE49-F238E27FC236}">
                          <a16:creationId xmlns:a16="http://schemas.microsoft.com/office/drawing/2014/main" id="{3F4FC8E3-01D1-4263-9F76-BBCC74CDB96E}"/>
                        </a:ext>
                      </a:extLst>
                    </p:cNvPr>
                    <p:cNvSpPr>
                      <a:spLocks noChangeShapeType="1"/>
                    </p:cNvSpPr>
                    <p:nvPr/>
                  </p:nvSpPr>
                  <p:spPr bwMode="auto">
                    <a:xfrm flipV="1">
                      <a:off x="589" y="2160"/>
                      <a:ext cx="1" cy="85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3962" name="Line 42">
                      <a:extLst>
                        <a:ext uri="{FF2B5EF4-FFF2-40B4-BE49-F238E27FC236}">
                          <a16:creationId xmlns:a16="http://schemas.microsoft.com/office/drawing/2014/main" id="{48210DA3-4C46-40DE-A20D-6D5282C414E0}"/>
                        </a:ext>
                      </a:extLst>
                    </p:cNvPr>
                    <p:cNvSpPr>
                      <a:spLocks noChangeShapeType="1"/>
                    </p:cNvSpPr>
                    <p:nvPr/>
                  </p:nvSpPr>
                  <p:spPr bwMode="auto">
                    <a:xfrm flipV="1">
                      <a:off x="589" y="2270"/>
                      <a:ext cx="544" cy="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3963" name="Text Box 43">
                      <a:extLst>
                        <a:ext uri="{FF2B5EF4-FFF2-40B4-BE49-F238E27FC236}">
                          <a16:creationId xmlns:a16="http://schemas.microsoft.com/office/drawing/2014/main" id="{BAAB03A6-0C04-44CB-BFF7-E6D1DF18FF5C}"/>
                        </a:ext>
                      </a:extLst>
                    </p:cNvPr>
                    <p:cNvSpPr txBox="1">
                      <a:spLocks noChangeArrowheads="1"/>
                    </p:cNvSpPr>
                    <p:nvPr/>
                  </p:nvSpPr>
                  <p:spPr bwMode="auto">
                    <a:xfrm>
                      <a:off x="1274" y="1313"/>
                      <a:ext cx="660" cy="220"/>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600" b="1" dirty="0">
                          <a:solidFill>
                            <a:schemeClr val="tx1"/>
                          </a:solidFill>
                        </a:rPr>
                        <a:t>专家控制器</a:t>
                      </a:r>
                    </a:p>
                  </p:txBody>
                </p:sp>
                <p:sp>
                  <p:nvSpPr>
                    <p:cNvPr id="593964" name="Text Box 44">
                      <a:extLst>
                        <a:ext uri="{FF2B5EF4-FFF2-40B4-BE49-F238E27FC236}">
                          <a16:creationId xmlns:a16="http://schemas.microsoft.com/office/drawing/2014/main" id="{51897BED-6149-42C1-B3F7-E7028DB93FFA}"/>
                        </a:ext>
                      </a:extLst>
                    </p:cNvPr>
                    <p:cNvSpPr txBox="1">
                      <a:spLocks noChangeArrowheads="1"/>
                    </p:cNvSpPr>
                    <p:nvPr/>
                  </p:nvSpPr>
                  <p:spPr bwMode="auto">
                    <a:xfrm>
                      <a:off x="644" y="1924"/>
                      <a:ext cx="116" cy="191"/>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1600">
                          <a:solidFill>
                            <a:schemeClr val="tx1"/>
                          </a:solidFill>
                        </a:rPr>
                        <a:t>e</a:t>
                      </a:r>
                    </a:p>
                  </p:txBody>
                </p:sp>
                <p:sp>
                  <p:nvSpPr>
                    <p:cNvPr id="593965" name="Text Box 45">
                      <a:extLst>
                        <a:ext uri="{FF2B5EF4-FFF2-40B4-BE49-F238E27FC236}">
                          <a16:creationId xmlns:a16="http://schemas.microsoft.com/office/drawing/2014/main" id="{0D276C37-E07D-4A05-AA0E-731DCF13E041}"/>
                        </a:ext>
                      </a:extLst>
                    </p:cNvPr>
                    <p:cNvSpPr txBox="1">
                      <a:spLocks noChangeArrowheads="1"/>
                    </p:cNvSpPr>
                    <p:nvPr/>
                  </p:nvSpPr>
                  <p:spPr bwMode="auto">
                    <a:xfrm>
                      <a:off x="1000" y="2448"/>
                      <a:ext cx="104" cy="153"/>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400">
                          <a:solidFill>
                            <a:schemeClr val="tx1"/>
                          </a:solidFill>
                        </a:rPr>
                        <a:t>u</a:t>
                      </a:r>
                    </a:p>
                  </p:txBody>
                </p:sp>
                <p:sp>
                  <p:nvSpPr>
                    <p:cNvPr id="593966" name="Rectangle 46">
                      <a:extLst>
                        <a:ext uri="{FF2B5EF4-FFF2-40B4-BE49-F238E27FC236}">
                          <a16:creationId xmlns:a16="http://schemas.microsoft.com/office/drawing/2014/main" id="{AABCF431-C656-4EAE-9974-24C3C3FFC7FF}"/>
                        </a:ext>
                      </a:extLst>
                    </p:cNvPr>
                    <p:cNvSpPr>
                      <a:spLocks noChangeArrowheads="1"/>
                    </p:cNvSpPr>
                    <p:nvPr/>
                  </p:nvSpPr>
                  <p:spPr bwMode="auto">
                    <a:xfrm>
                      <a:off x="1776" y="3648"/>
                      <a:ext cx="2352" cy="25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en-US" sz="2000">
                        <a:solidFill>
                          <a:schemeClr val="tx1"/>
                        </a:solidFill>
                      </a:endParaRPr>
                    </a:p>
                  </p:txBody>
                </p:sp>
              </p:grpSp>
            </p:grpSp>
          </p:grpSp>
        </p:grpSp>
      </p:grpSp>
      <p:sp>
        <p:nvSpPr>
          <p:cNvPr id="48" name="文本框 47">
            <a:extLst>
              <a:ext uri="{FF2B5EF4-FFF2-40B4-BE49-F238E27FC236}">
                <a16:creationId xmlns:a16="http://schemas.microsoft.com/office/drawing/2014/main" id="{F3FD8470-C350-44A4-AE6B-0A1D7E2040DF}"/>
              </a:ext>
            </a:extLst>
          </p:cNvPr>
          <p:cNvSpPr txBox="1"/>
          <p:nvPr/>
        </p:nvSpPr>
        <p:spPr>
          <a:xfrm>
            <a:off x="1216098" y="5119064"/>
            <a:ext cx="9555228" cy="163121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8100">
            <a:solidFill>
              <a:schemeClr val="bg2"/>
            </a:solidFill>
          </a:ln>
        </p:spPr>
        <p:txBody>
          <a:bodyPr wrap="square">
            <a:spAutoFit/>
          </a:bodyPr>
          <a:lstStyle/>
          <a:p>
            <a:pPr marL="342900" indent="-342900" algn="just">
              <a:buFont typeface="Wingdings" panose="05000000000000000000" pitchFamily="2" charset="2"/>
              <a:buChar char="p"/>
            </a:pPr>
            <a:r>
              <a:rPr lang="zh-CN" altLang="en-US" sz="2000" dirty="0">
                <a:latin typeface="等线" panose="02010600030101010101" pitchFamily="2" charset="-122"/>
                <a:ea typeface="等线" panose="02010600030101010101" pitchFamily="2" charset="-122"/>
              </a:rPr>
              <a:t>专家控制系统</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将专家系统的理论和技术同控制理论、方法与技术相结合</a:t>
            </a:r>
            <a:r>
              <a:rPr lang="zh-CN" altLang="en-US" sz="2000" dirty="0">
                <a:latin typeface="等线" panose="02010600030101010101" pitchFamily="2" charset="-122"/>
                <a:ea typeface="等线" panose="02010600030101010101" pitchFamily="2" charset="-122"/>
              </a:rPr>
              <a:t>，在未知环境下，仿效人类专家的经验，实现对复杂系统的控制。</a:t>
            </a:r>
            <a:endParaRPr lang="en-US" altLang="zh-CN" sz="2000" dirty="0">
              <a:latin typeface="等线" panose="02010600030101010101" pitchFamily="2" charset="-122"/>
              <a:ea typeface="等线" panose="02010600030101010101" pitchFamily="2" charset="-122"/>
            </a:endParaRPr>
          </a:p>
          <a:p>
            <a:pPr marL="342900" indent="-342900" algn="just">
              <a:buFont typeface="Wingdings" panose="05000000000000000000" pitchFamily="2" charset="2"/>
              <a:buChar char="p"/>
            </a:pP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专家系统</a:t>
            </a:r>
            <a:r>
              <a:rPr lang="zh-CN" altLang="en-US" sz="2000" dirty="0">
                <a:latin typeface="等线" panose="02010600030101010101" pitchFamily="2" charset="-122"/>
                <a:ea typeface="等线" panose="02010600030101010101" pitchFamily="2" charset="-122"/>
              </a:rPr>
              <a:t>是一个具有大量的专门知识与经验的程序系统，它根据某领域一个或多个专家提供的知识和经验，进行推理和判断。简而言之，专家系统是一种模拟人类专家解决领域问题的</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计算机程序系统</a:t>
            </a:r>
            <a:r>
              <a:rPr lang="zh-CN" altLang="en-US" sz="2000" dirty="0">
                <a:latin typeface="等线" panose="02010600030101010101" pitchFamily="2" charset="-122"/>
                <a:ea typeface="等线" panose="02010600030101010101" pitchFamily="2" charset="-122"/>
              </a:rPr>
              <a:t>。</a:t>
            </a:r>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BF124C85-40FE-45D9-85E8-43D6987829CB}"/>
              </a:ext>
            </a:extLst>
          </p:cNvPr>
          <p:cNvSpPr>
            <a:spLocks noGrp="1" noChangeArrowheads="1"/>
          </p:cNvSpPr>
          <p:nvPr>
            <p:ph type="title"/>
          </p:nvPr>
        </p:nvSpPr>
        <p:spPr>
          <a:xfrm>
            <a:off x="1703389" y="404813"/>
            <a:ext cx="8015287" cy="450850"/>
          </a:xfrm>
        </p:spPr>
        <p:txBody>
          <a:bodyPr/>
          <a:lstStyle/>
          <a:p>
            <a:r>
              <a:rPr lang="zh-CN" altLang="en-US" b="1" dirty="0"/>
              <a:t>模糊控制系统</a:t>
            </a:r>
          </a:p>
        </p:txBody>
      </p:sp>
      <p:sp>
        <p:nvSpPr>
          <p:cNvPr id="5" name="灯片编号占位符 6">
            <a:extLst>
              <a:ext uri="{FF2B5EF4-FFF2-40B4-BE49-F238E27FC236}">
                <a16:creationId xmlns:a16="http://schemas.microsoft.com/office/drawing/2014/main" id="{E2C3BEFF-7679-4A98-91B5-7A6B3E804F22}"/>
              </a:ext>
            </a:extLst>
          </p:cNvPr>
          <p:cNvSpPr>
            <a:spLocks noGrp="1"/>
          </p:cNvSpPr>
          <p:nvPr>
            <p:ph type="sldNum" sz="quarter" idx="12"/>
          </p:nvPr>
        </p:nvSpPr>
        <p:spPr/>
        <p:txBody>
          <a:bodyPr/>
          <a:lstStyle/>
          <a:p>
            <a:fld id="{D99F45C1-E564-4028-AFB4-5488DD1463A5}" type="slidenum">
              <a:rPr lang="zh-CN" altLang="en-US"/>
              <a:pPr/>
              <a:t>15</a:t>
            </a:fld>
            <a:endParaRPr lang="en-US" altLang="zh-CN"/>
          </a:p>
        </p:txBody>
      </p:sp>
      <p:pic>
        <p:nvPicPr>
          <p:cNvPr id="88132" name="Picture 68">
            <a:extLst>
              <a:ext uri="{FF2B5EF4-FFF2-40B4-BE49-F238E27FC236}">
                <a16:creationId xmlns:a16="http://schemas.microsoft.com/office/drawing/2014/main" id="{65FC3B35-FEB8-4B73-971E-305CAF52E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983" y="2204864"/>
            <a:ext cx="8211059" cy="318388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tx1"/>
                </a:solidFill>
              </a14:hiddenFill>
            </a:ext>
          </a:extLst>
        </p:spPr>
      </p:pic>
      <p:sp>
        <p:nvSpPr>
          <p:cNvPr id="88134" name="Text Box 70">
            <a:extLst>
              <a:ext uri="{FF2B5EF4-FFF2-40B4-BE49-F238E27FC236}">
                <a16:creationId xmlns:a16="http://schemas.microsoft.com/office/drawing/2014/main" id="{D2998637-E625-4E6E-A969-AE504DF443DC}"/>
              </a:ext>
            </a:extLst>
          </p:cNvPr>
          <p:cNvSpPr txBox="1">
            <a:spLocks noChangeArrowheads="1"/>
          </p:cNvSpPr>
          <p:nvPr/>
        </p:nvSpPr>
        <p:spPr bwMode="auto">
          <a:xfrm>
            <a:off x="2209800" y="1700808"/>
            <a:ext cx="7772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spcBef>
                <a:spcPct val="20000"/>
              </a:spcBef>
              <a:buClr>
                <a:schemeClr val="tx2"/>
              </a:buClr>
              <a:buSzPct val="115000"/>
            </a:pPr>
            <a:r>
              <a:rPr kumimoji="1" lang="en-US" altLang="zh-CN" sz="2000" b="1" dirty="0">
                <a:solidFill>
                  <a:schemeClr val="tx1"/>
                </a:solidFill>
                <a:latin typeface="宋体" panose="02010600030101010101" pitchFamily="2" charset="-122"/>
              </a:rPr>
              <a:t>T(</a:t>
            </a:r>
            <a:r>
              <a:rPr kumimoji="1" lang="zh-CN" altLang="en-US" sz="2000" b="1" dirty="0">
                <a:solidFill>
                  <a:schemeClr val="tx1"/>
                </a:solidFill>
                <a:latin typeface="宋体" panose="02010600030101010101" pitchFamily="2" charset="-122"/>
              </a:rPr>
              <a:t>温度)={</a:t>
            </a:r>
            <a:r>
              <a:rPr kumimoji="1" lang="zh-CN" altLang="en-US" sz="2000" b="1" dirty="0">
                <a:solidFill>
                  <a:schemeClr val="hlink"/>
                </a:solidFill>
                <a:latin typeface="宋体" panose="02010600030101010101" pitchFamily="2" charset="-122"/>
              </a:rPr>
              <a:t>超高</a:t>
            </a:r>
            <a:r>
              <a:rPr kumimoji="1" lang="zh-CN" altLang="en-US" sz="2000" b="1" dirty="0">
                <a:solidFill>
                  <a:schemeClr val="tx1"/>
                </a:solidFill>
                <a:latin typeface="宋体" panose="02010600030101010101" pitchFamily="2" charset="-122"/>
              </a:rPr>
              <a:t>,</a:t>
            </a:r>
            <a:r>
              <a:rPr kumimoji="1" lang="zh-CN" altLang="en-US" sz="2000" b="1" dirty="0">
                <a:solidFill>
                  <a:schemeClr val="accent2"/>
                </a:solidFill>
                <a:latin typeface="宋体" panose="02010600030101010101" pitchFamily="2" charset="-122"/>
              </a:rPr>
              <a:t>很高</a:t>
            </a:r>
            <a:r>
              <a:rPr kumimoji="1" lang="zh-CN" altLang="en-US" sz="2000" b="1" dirty="0">
                <a:solidFill>
                  <a:schemeClr val="tx1"/>
                </a:solidFill>
                <a:latin typeface="宋体" panose="02010600030101010101" pitchFamily="2" charset="-122"/>
              </a:rPr>
              <a:t>,较高,</a:t>
            </a:r>
            <a:r>
              <a:rPr kumimoji="1" lang="zh-CN" altLang="en-US" sz="2000" b="1" dirty="0">
                <a:solidFill>
                  <a:schemeClr val="folHlink"/>
                </a:solidFill>
                <a:latin typeface="宋体" panose="02010600030101010101" pitchFamily="2" charset="-122"/>
              </a:rPr>
              <a:t>中等,</a:t>
            </a:r>
            <a:r>
              <a:rPr kumimoji="1" lang="zh-CN" altLang="en-US" sz="2000" b="1" dirty="0">
                <a:solidFill>
                  <a:schemeClr val="tx1"/>
                </a:solidFill>
                <a:latin typeface="宋体" panose="02010600030101010101" pitchFamily="2" charset="-122"/>
              </a:rPr>
              <a:t> 较低,</a:t>
            </a:r>
            <a:r>
              <a:rPr kumimoji="1" lang="zh-CN" altLang="en-US" sz="2000" b="1" dirty="0">
                <a:solidFill>
                  <a:schemeClr val="accent2"/>
                </a:solidFill>
                <a:latin typeface="宋体" panose="02010600030101010101" pitchFamily="2" charset="-122"/>
              </a:rPr>
              <a:t>很低</a:t>
            </a:r>
            <a:r>
              <a:rPr kumimoji="1" lang="zh-CN" altLang="en-US" sz="2000" b="1" dirty="0">
                <a:solidFill>
                  <a:schemeClr val="tx1"/>
                </a:solidFill>
                <a:latin typeface="宋体" panose="02010600030101010101" pitchFamily="2" charset="-122"/>
              </a:rPr>
              <a:t>,</a:t>
            </a:r>
            <a:r>
              <a:rPr kumimoji="1" lang="zh-CN" altLang="en-US" sz="2000" b="1" dirty="0">
                <a:solidFill>
                  <a:schemeClr val="hlink"/>
                </a:solidFill>
                <a:latin typeface="宋体" panose="02010600030101010101" pitchFamily="2" charset="-122"/>
              </a:rPr>
              <a:t>过低</a:t>
            </a:r>
            <a:r>
              <a:rPr kumimoji="1" lang="zh-CN" altLang="en-US" sz="2000" b="1" dirty="0">
                <a:solidFill>
                  <a:schemeClr val="tx1"/>
                </a:solidFill>
                <a:latin typeface="宋体" panose="02010600030101010101" pitchFamily="2" charset="-122"/>
              </a:rPr>
              <a:t>}.</a:t>
            </a:r>
            <a:endParaRPr kumimoji="1" lang="zh-CN" altLang="en-US" sz="2400" b="1" dirty="0">
              <a:solidFill>
                <a:schemeClr val="hlink"/>
              </a:solidFill>
            </a:endParaRPr>
          </a:p>
        </p:txBody>
      </p:sp>
      <p:sp>
        <p:nvSpPr>
          <p:cNvPr id="7" name="文本框 6">
            <a:extLst>
              <a:ext uri="{FF2B5EF4-FFF2-40B4-BE49-F238E27FC236}">
                <a16:creationId xmlns:a16="http://schemas.microsoft.com/office/drawing/2014/main" id="{40716778-7E38-4196-94EF-CDB58AAAE445}"/>
              </a:ext>
            </a:extLst>
          </p:cNvPr>
          <p:cNvSpPr txBox="1"/>
          <p:nvPr/>
        </p:nvSpPr>
        <p:spPr>
          <a:xfrm>
            <a:off x="1127448" y="5534561"/>
            <a:ext cx="9433048" cy="132343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8100">
            <a:solidFill>
              <a:schemeClr val="bg2"/>
            </a:solidFill>
          </a:ln>
        </p:spPr>
        <p:txBody>
          <a:bodyPr wrap="square">
            <a:spAutoFit/>
          </a:bodyPr>
          <a:lstStyle/>
          <a:p>
            <a:pPr algn="just"/>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模糊控制系统是以</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模糊数学为基础</a:t>
            </a:r>
            <a:r>
              <a:rPr lang="zh-CN" altLang="en-US" sz="2000" dirty="0">
                <a:latin typeface="等线" panose="02010600030101010101" pitchFamily="2" charset="-122"/>
                <a:ea typeface="等线" panose="02010600030101010101" pitchFamily="2" charset="-122"/>
              </a:rPr>
              <a:t>，</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从行为上模仿人</a:t>
            </a:r>
            <a:r>
              <a:rPr lang="zh-CN" altLang="en-US" sz="2000" dirty="0">
                <a:latin typeface="等线" panose="02010600030101010101" pitchFamily="2" charset="-122"/>
                <a:ea typeface="等线" panose="02010600030101010101" pitchFamily="2" charset="-122"/>
              </a:rPr>
              <a:t>的模糊推理和决策过程。首先将操作人员或专家经验编成模糊规则，然后将来自传感器的实时信号模糊化，将模糊化后的信号作为模糊规则的输入，完成模糊推理，将推理后得到的输出量加到执行器上。</a:t>
            </a:r>
          </a:p>
        </p:txBody>
      </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6B9C55FE-9E59-4931-AD7B-4D5BA735B434}"/>
              </a:ext>
            </a:extLst>
          </p:cNvPr>
          <p:cNvSpPr>
            <a:spLocks noGrp="1" noChangeArrowheads="1"/>
          </p:cNvSpPr>
          <p:nvPr>
            <p:ph type="title"/>
          </p:nvPr>
        </p:nvSpPr>
        <p:spPr/>
        <p:txBody>
          <a:bodyPr/>
          <a:lstStyle/>
          <a:p>
            <a:r>
              <a:rPr lang="zh-CN" altLang="en-US" b="1" dirty="0"/>
              <a:t>神经控制系统</a:t>
            </a:r>
          </a:p>
        </p:txBody>
      </p:sp>
      <p:sp>
        <p:nvSpPr>
          <p:cNvPr id="87" name="灯片编号占位符 5">
            <a:extLst>
              <a:ext uri="{FF2B5EF4-FFF2-40B4-BE49-F238E27FC236}">
                <a16:creationId xmlns:a16="http://schemas.microsoft.com/office/drawing/2014/main" id="{D483C3D2-AB31-4CBA-8B62-2BF7B74A7F94}"/>
              </a:ext>
            </a:extLst>
          </p:cNvPr>
          <p:cNvSpPr>
            <a:spLocks noGrp="1"/>
          </p:cNvSpPr>
          <p:nvPr>
            <p:ph type="sldNum" sz="quarter" idx="12"/>
          </p:nvPr>
        </p:nvSpPr>
        <p:spPr/>
        <p:txBody>
          <a:bodyPr/>
          <a:lstStyle/>
          <a:p>
            <a:fld id="{116CFC27-921F-4D38-B0D8-47BA94293F83}" type="slidenum">
              <a:rPr lang="zh-CN" altLang="en-US"/>
              <a:pPr/>
              <a:t>16</a:t>
            </a:fld>
            <a:endParaRPr lang="en-US" altLang="zh-CN"/>
          </a:p>
        </p:txBody>
      </p:sp>
      <p:grpSp>
        <p:nvGrpSpPr>
          <p:cNvPr id="594948" name="Group 4">
            <a:extLst>
              <a:ext uri="{FF2B5EF4-FFF2-40B4-BE49-F238E27FC236}">
                <a16:creationId xmlns:a16="http://schemas.microsoft.com/office/drawing/2014/main" id="{F1D6E30E-3A95-42CA-8CC0-C4B6915E7F09}"/>
              </a:ext>
            </a:extLst>
          </p:cNvPr>
          <p:cNvGrpSpPr>
            <a:grpSpLocks/>
          </p:cNvGrpSpPr>
          <p:nvPr/>
        </p:nvGrpSpPr>
        <p:grpSpPr bwMode="auto">
          <a:xfrm>
            <a:off x="2063552" y="1755686"/>
            <a:ext cx="8352854" cy="3672681"/>
            <a:chOff x="144" y="1776"/>
            <a:chExt cx="5616" cy="1968"/>
          </a:xfrm>
        </p:grpSpPr>
        <p:grpSp>
          <p:nvGrpSpPr>
            <p:cNvPr id="594949" name="Group 5">
              <a:extLst>
                <a:ext uri="{FF2B5EF4-FFF2-40B4-BE49-F238E27FC236}">
                  <a16:creationId xmlns:a16="http://schemas.microsoft.com/office/drawing/2014/main" id="{1D7D6A85-7279-4145-822A-CD8B77A92E95}"/>
                </a:ext>
              </a:extLst>
            </p:cNvPr>
            <p:cNvGrpSpPr>
              <a:grpSpLocks/>
            </p:cNvGrpSpPr>
            <p:nvPr/>
          </p:nvGrpSpPr>
          <p:grpSpPr bwMode="auto">
            <a:xfrm>
              <a:off x="144" y="1776"/>
              <a:ext cx="5616" cy="1968"/>
              <a:chOff x="144" y="1776"/>
              <a:chExt cx="5616" cy="1968"/>
            </a:xfrm>
          </p:grpSpPr>
          <p:grpSp>
            <p:nvGrpSpPr>
              <p:cNvPr id="594950" name="Group 6">
                <a:extLst>
                  <a:ext uri="{FF2B5EF4-FFF2-40B4-BE49-F238E27FC236}">
                    <a16:creationId xmlns:a16="http://schemas.microsoft.com/office/drawing/2014/main" id="{866DE4A4-03F7-4EC8-9F4F-2DE4C0B49B50}"/>
                  </a:ext>
                </a:extLst>
              </p:cNvPr>
              <p:cNvGrpSpPr>
                <a:grpSpLocks/>
              </p:cNvGrpSpPr>
              <p:nvPr/>
            </p:nvGrpSpPr>
            <p:grpSpPr bwMode="auto">
              <a:xfrm>
                <a:off x="144" y="1776"/>
                <a:ext cx="5616" cy="1968"/>
                <a:chOff x="144" y="1776"/>
                <a:chExt cx="5616" cy="1968"/>
              </a:xfrm>
            </p:grpSpPr>
            <p:grpSp>
              <p:nvGrpSpPr>
                <p:cNvPr id="594951" name="Group 7">
                  <a:extLst>
                    <a:ext uri="{FF2B5EF4-FFF2-40B4-BE49-F238E27FC236}">
                      <a16:creationId xmlns:a16="http://schemas.microsoft.com/office/drawing/2014/main" id="{36B69D31-8A4F-4F78-959C-B760169C9B20}"/>
                    </a:ext>
                  </a:extLst>
                </p:cNvPr>
                <p:cNvGrpSpPr>
                  <a:grpSpLocks/>
                </p:cNvGrpSpPr>
                <p:nvPr/>
              </p:nvGrpSpPr>
              <p:grpSpPr bwMode="auto">
                <a:xfrm>
                  <a:off x="144" y="1872"/>
                  <a:ext cx="2304" cy="1680"/>
                  <a:chOff x="192" y="1872"/>
                  <a:chExt cx="2208" cy="1488"/>
                </a:xfrm>
              </p:grpSpPr>
              <p:sp>
                <p:nvSpPr>
                  <p:cNvPr id="594952" name="AutoShape 8">
                    <a:extLst>
                      <a:ext uri="{FF2B5EF4-FFF2-40B4-BE49-F238E27FC236}">
                        <a16:creationId xmlns:a16="http://schemas.microsoft.com/office/drawing/2014/main" id="{6B9A8B5D-7502-4A1F-B5B4-5879E097FCDF}"/>
                      </a:ext>
                    </a:extLst>
                  </p:cNvPr>
                  <p:cNvSpPr>
                    <a:spLocks noChangeArrowheads="1"/>
                  </p:cNvSpPr>
                  <p:nvPr/>
                </p:nvSpPr>
                <p:spPr bwMode="auto">
                  <a:xfrm>
                    <a:off x="192" y="1872"/>
                    <a:ext cx="2208" cy="1488"/>
                  </a:xfrm>
                  <a:prstGeom prst="flowChartAlternateProcess">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594953" name="Oval 9">
                    <a:extLst>
                      <a:ext uri="{FF2B5EF4-FFF2-40B4-BE49-F238E27FC236}">
                        <a16:creationId xmlns:a16="http://schemas.microsoft.com/office/drawing/2014/main" id="{7A1976D1-1C31-4F54-A4DE-A7BC3B221274}"/>
                      </a:ext>
                    </a:extLst>
                  </p:cNvPr>
                  <p:cNvSpPr>
                    <a:spLocks noChangeArrowheads="1"/>
                  </p:cNvSpPr>
                  <p:nvPr/>
                </p:nvSpPr>
                <p:spPr bwMode="auto">
                  <a:xfrm>
                    <a:off x="849" y="2484"/>
                    <a:ext cx="631" cy="517"/>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54" name="Line 10">
                    <a:extLst>
                      <a:ext uri="{FF2B5EF4-FFF2-40B4-BE49-F238E27FC236}">
                        <a16:creationId xmlns:a16="http://schemas.microsoft.com/office/drawing/2014/main" id="{87A97679-EEB4-4261-941F-1C3031EDF4EB}"/>
                      </a:ext>
                    </a:extLst>
                  </p:cNvPr>
                  <p:cNvSpPr>
                    <a:spLocks noChangeShapeType="1"/>
                  </p:cNvSpPr>
                  <p:nvPr/>
                </p:nvSpPr>
                <p:spPr bwMode="auto">
                  <a:xfrm>
                    <a:off x="1158" y="2484"/>
                    <a:ext cx="0" cy="52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55" name="Line 11">
                    <a:extLst>
                      <a:ext uri="{FF2B5EF4-FFF2-40B4-BE49-F238E27FC236}">
                        <a16:creationId xmlns:a16="http://schemas.microsoft.com/office/drawing/2014/main" id="{386B6B3C-EAAE-4DDA-BA38-3688DD3B9FFA}"/>
                      </a:ext>
                    </a:extLst>
                  </p:cNvPr>
                  <p:cNvSpPr>
                    <a:spLocks noChangeShapeType="1"/>
                  </p:cNvSpPr>
                  <p:nvPr/>
                </p:nvSpPr>
                <p:spPr bwMode="auto">
                  <a:xfrm>
                    <a:off x="1480" y="2758"/>
                    <a:ext cx="434" cy="0"/>
                  </a:xfrm>
                  <a:prstGeom prst="line">
                    <a:avLst/>
                  </a:prstGeom>
                  <a:noFill/>
                  <a:ln w="9525">
                    <a:solidFill>
                      <a:schemeClr val="bg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956" name="Text Box 12">
                    <a:extLst>
                      <a:ext uri="{FF2B5EF4-FFF2-40B4-BE49-F238E27FC236}">
                        <a16:creationId xmlns:a16="http://schemas.microsoft.com/office/drawing/2014/main" id="{20A47BAF-7F6D-4314-B454-CE48007D2835}"/>
                      </a:ext>
                    </a:extLst>
                  </p:cNvPr>
                  <p:cNvSpPr txBox="1">
                    <a:spLocks noChangeArrowheads="1"/>
                  </p:cNvSpPr>
                  <p:nvPr/>
                </p:nvSpPr>
                <p:spPr bwMode="auto">
                  <a:xfrm>
                    <a:off x="1183" y="2640"/>
                    <a:ext cx="4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400" i="1"/>
                      <a:t>f </a:t>
                    </a:r>
                    <a:r>
                      <a:rPr lang="en-US" altLang="zh-CN" sz="2000"/>
                      <a:t>(  )</a:t>
                    </a:r>
                  </a:p>
                </p:txBody>
              </p:sp>
              <p:sp>
                <p:nvSpPr>
                  <p:cNvPr id="594957" name="Text Box 13">
                    <a:extLst>
                      <a:ext uri="{FF2B5EF4-FFF2-40B4-BE49-F238E27FC236}">
                        <a16:creationId xmlns:a16="http://schemas.microsoft.com/office/drawing/2014/main" id="{07DABD25-D5BF-43B0-ACEE-76C487E082DD}"/>
                      </a:ext>
                    </a:extLst>
                  </p:cNvPr>
                  <p:cNvSpPr txBox="1">
                    <a:spLocks noChangeArrowheads="1"/>
                  </p:cNvSpPr>
                  <p:nvPr/>
                </p:nvSpPr>
                <p:spPr bwMode="auto">
                  <a:xfrm>
                    <a:off x="923" y="2677"/>
                    <a:ext cx="198"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txBody>
                  <a:bodyPr lIns="0" tIns="0" rIns="0" bIns="0"/>
                  <a:lstStyle/>
                  <a:p>
                    <a:pPr algn="just"/>
                    <a:r>
                      <a:rPr lang="zh-CN" altLang="en-US" sz="1800" dirty="0">
                        <a:latin typeface="宋体" panose="02010600030101010101" pitchFamily="2" charset="-122"/>
                      </a:rPr>
                      <a:t>∑</a:t>
                    </a:r>
                    <a:endParaRPr lang="zh-CN" altLang="en-US" sz="1800" dirty="0"/>
                  </a:p>
                </p:txBody>
              </p:sp>
              <p:sp>
                <p:nvSpPr>
                  <p:cNvPr id="594958" name="Line 14">
                    <a:extLst>
                      <a:ext uri="{FF2B5EF4-FFF2-40B4-BE49-F238E27FC236}">
                        <a16:creationId xmlns:a16="http://schemas.microsoft.com/office/drawing/2014/main" id="{25A02EF4-BABD-4BF2-B994-DA4F6C2507E3}"/>
                      </a:ext>
                    </a:extLst>
                  </p:cNvPr>
                  <p:cNvSpPr>
                    <a:spLocks noChangeShapeType="1"/>
                  </p:cNvSpPr>
                  <p:nvPr/>
                </p:nvSpPr>
                <p:spPr bwMode="auto">
                  <a:xfrm>
                    <a:off x="489" y="2282"/>
                    <a:ext cx="483" cy="253"/>
                  </a:xfrm>
                  <a:prstGeom prst="line">
                    <a:avLst/>
                  </a:prstGeom>
                  <a:noFill/>
                  <a:ln w="9525">
                    <a:solidFill>
                      <a:schemeClr val="bg2"/>
                    </a:solidFill>
                    <a:prstDash val="lgDashDot"/>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959" name="Line 15">
                    <a:extLst>
                      <a:ext uri="{FF2B5EF4-FFF2-40B4-BE49-F238E27FC236}">
                        <a16:creationId xmlns:a16="http://schemas.microsoft.com/office/drawing/2014/main" id="{541B0A4E-5237-46BE-8E20-0803970C89CC}"/>
                      </a:ext>
                    </a:extLst>
                  </p:cNvPr>
                  <p:cNvSpPr>
                    <a:spLocks noChangeShapeType="1"/>
                  </p:cNvSpPr>
                  <p:nvPr/>
                </p:nvSpPr>
                <p:spPr bwMode="auto">
                  <a:xfrm>
                    <a:off x="365" y="2514"/>
                    <a:ext cx="521" cy="112"/>
                  </a:xfrm>
                  <a:prstGeom prst="line">
                    <a:avLst/>
                  </a:prstGeom>
                  <a:noFill/>
                  <a:ln w="9525">
                    <a:solidFill>
                      <a:schemeClr val="bg2"/>
                    </a:solidFill>
                    <a:prstDash val="lgDashDot"/>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960" name="Line 16">
                    <a:extLst>
                      <a:ext uri="{FF2B5EF4-FFF2-40B4-BE49-F238E27FC236}">
                        <a16:creationId xmlns:a16="http://schemas.microsoft.com/office/drawing/2014/main" id="{901FC8B2-6962-4A75-AC21-F9093AAB18C3}"/>
                      </a:ext>
                    </a:extLst>
                  </p:cNvPr>
                  <p:cNvSpPr>
                    <a:spLocks noChangeShapeType="1"/>
                  </p:cNvSpPr>
                  <p:nvPr/>
                </p:nvSpPr>
                <p:spPr bwMode="auto">
                  <a:xfrm>
                    <a:off x="353" y="2747"/>
                    <a:ext cx="496" cy="0"/>
                  </a:xfrm>
                  <a:prstGeom prst="line">
                    <a:avLst/>
                  </a:prstGeom>
                  <a:noFill/>
                  <a:ln w="9525">
                    <a:solidFill>
                      <a:schemeClr val="bg2"/>
                    </a:solidFill>
                    <a:prstDash val="lgDashDot"/>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961" name="Line 17">
                    <a:extLst>
                      <a:ext uri="{FF2B5EF4-FFF2-40B4-BE49-F238E27FC236}">
                        <a16:creationId xmlns:a16="http://schemas.microsoft.com/office/drawing/2014/main" id="{35CFCF91-9906-4867-9D29-A149A7A78103}"/>
                      </a:ext>
                    </a:extLst>
                  </p:cNvPr>
                  <p:cNvSpPr>
                    <a:spLocks noChangeShapeType="1"/>
                  </p:cNvSpPr>
                  <p:nvPr/>
                </p:nvSpPr>
                <p:spPr bwMode="auto">
                  <a:xfrm flipH="1">
                    <a:off x="489" y="2930"/>
                    <a:ext cx="459" cy="263"/>
                  </a:xfrm>
                  <a:prstGeom prst="line">
                    <a:avLst/>
                  </a:prstGeom>
                  <a:noFill/>
                  <a:ln w="9525">
                    <a:solidFill>
                      <a:schemeClr val="bg2"/>
                    </a:solidFill>
                    <a:prstDash val="lgDashDot"/>
                    <a:round/>
                    <a:headEnd type="triangl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sp>
              <p:nvSpPr>
                <p:cNvPr id="594962" name="Text Box 18">
                  <a:extLst>
                    <a:ext uri="{FF2B5EF4-FFF2-40B4-BE49-F238E27FC236}">
                      <a16:creationId xmlns:a16="http://schemas.microsoft.com/office/drawing/2014/main" id="{4BC6930B-0400-41D0-899F-1AE68CECE44A}"/>
                    </a:ext>
                  </a:extLst>
                </p:cNvPr>
                <p:cNvSpPr txBox="1">
                  <a:spLocks noChangeArrowheads="1"/>
                </p:cNvSpPr>
                <p:nvPr/>
              </p:nvSpPr>
              <p:spPr bwMode="auto">
                <a:xfrm>
                  <a:off x="672" y="2304"/>
                  <a:ext cx="240" cy="1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just">
                    <a:spcBef>
                      <a:spcPct val="50000"/>
                    </a:spcBef>
                  </a:pPr>
                  <a:r>
                    <a:rPr lang="zh-CN" altLang="en-US" sz="1400"/>
                    <a:t>-</a:t>
                  </a:r>
                  <a:r>
                    <a:rPr lang="zh-CN" altLang="en-US" sz="1200"/>
                    <a:t>1</a:t>
                  </a:r>
                  <a:endParaRPr lang="en-US" altLang="zh-CN" sz="1200"/>
                </a:p>
              </p:txBody>
            </p:sp>
            <p:sp>
              <p:nvSpPr>
                <p:cNvPr id="594963" name="Text Box 19">
                  <a:extLst>
                    <a:ext uri="{FF2B5EF4-FFF2-40B4-BE49-F238E27FC236}">
                      <a16:creationId xmlns:a16="http://schemas.microsoft.com/office/drawing/2014/main" id="{C1ECCD3B-32EA-4589-89A6-B88AF6667FD4}"/>
                    </a:ext>
                  </a:extLst>
                </p:cNvPr>
                <p:cNvSpPr txBox="1">
                  <a:spLocks noChangeArrowheads="1"/>
                </p:cNvSpPr>
                <p:nvPr/>
              </p:nvSpPr>
              <p:spPr bwMode="auto">
                <a:xfrm>
                  <a:off x="384" y="2256"/>
                  <a:ext cx="192" cy="1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just">
                    <a:spcBef>
                      <a:spcPct val="50000"/>
                    </a:spcBef>
                  </a:pPr>
                  <a:r>
                    <a:rPr lang="zh-CN" altLang="en-US" sz="1200">
                      <a:sym typeface="Symbol" panose="05050102010706020507" pitchFamily="18" charset="2"/>
                    </a:rPr>
                    <a:t></a:t>
                  </a:r>
                  <a:endParaRPr lang="zh-CN" altLang="en-US" sz="1200"/>
                </a:p>
              </p:txBody>
            </p:sp>
            <p:sp>
              <p:nvSpPr>
                <p:cNvPr id="594964" name="Text Box 20">
                  <a:extLst>
                    <a:ext uri="{FF2B5EF4-FFF2-40B4-BE49-F238E27FC236}">
                      <a16:creationId xmlns:a16="http://schemas.microsoft.com/office/drawing/2014/main" id="{721A6E0D-6E0C-4217-883E-24A18E9AB18A}"/>
                    </a:ext>
                  </a:extLst>
                </p:cNvPr>
                <p:cNvSpPr txBox="1">
                  <a:spLocks noChangeArrowheads="1"/>
                </p:cNvSpPr>
                <p:nvPr/>
              </p:nvSpPr>
              <p:spPr bwMode="auto">
                <a:xfrm>
                  <a:off x="240" y="2448"/>
                  <a:ext cx="240"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just">
                    <a:spcBef>
                      <a:spcPct val="50000"/>
                    </a:spcBef>
                  </a:pPr>
                  <a:r>
                    <a:rPr lang="en-US" altLang="zh-CN" sz="1600" i="1"/>
                    <a:t>x</a:t>
                  </a:r>
                  <a:r>
                    <a:rPr lang="en-US" altLang="zh-CN" sz="800"/>
                    <a:t>1</a:t>
                  </a:r>
                </a:p>
              </p:txBody>
            </p:sp>
            <p:sp>
              <p:nvSpPr>
                <p:cNvPr id="594965" name="Text Box 21">
                  <a:extLst>
                    <a:ext uri="{FF2B5EF4-FFF2-40B4-BE49-F238E27FC236}">
                      <a16:creationId xmlns:a16="http://schemas.microsoft.com/office/drawing/2014/main" id="{080B9787-0872-420B-9A42-3CCCC581CE9C}"/>
                    </a:ext>
                  </a:extLst>
                </p:cNvPr>
                <p:cNvSpPr txBox="1">
                  <a:spLocks noChangeArrowheads="1"/>
                </p:cNvSpPr>
                <p:nvPr/>
              </p:nvSpPr>
              <p:spPr bwMode="auto">
                <a:xfrm>
                  <a:off x="192" y="2784"/>
                  <a:ext cx="19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just">
                    <a:spcBef>
                      <a:spcPct val="50000"/>
                    </a:spcBef>
                  </a:pPr>
                  <a:r>
                    <a:rPr lang="en-US" altLang="zh-CN" sz="1600" i="1"/>
                    <a:t>x</a:t>
                  </a:r>
                  <a:r>
                    <a:rPr lang="en-US" altLang="zh-CN" sz="800"/>
                    <a:t>2</a:t>
                  </a:r>
                </a:p>
              </p:txBody>
            </p:sp>
            <p:sp>
              <p:nvSpPr>
                <p:cNvPr id="594966" name="Text Box 22">
                  <a:extLst>
                    <a:ext uri="{FF2B5EF4-FFF2-40B4-BE49-F238E27FC236}">
                      <a16:creationId xmlns:a16="http://schemas.microsoft.com/office/drawing/2014/main" id="{02AB2713-66BC-42DC-A7E3-6020E8229A76}"/>
                    </a:ext>
                  </a:extLst>
                </p:cNvPr>
                <p:cNvSpPr txBox="1">
                  <a:spLocks noChangeArrowheads="1"/>
                </p:cNvSpPr>
                <p:nvPr/>
              </p:nvSpPr>
              <p:spPr bwMode="auto">
                <a:xfrm>
                  <a:off x="288" y="3312"/>
                  <a:ext cx="192" cy="1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just">
                    <a:spcBef>
                      <a:spcPct val="50000"/>
                    </a:spcBef>
                  </a:pPr>
                  <a:r>
                    <a:rPr lang="en-US" altLang="zh-CN" sz="1800" i="1"/>
                    <a:t>x</a:t>
                  </a:r>
                  <a:r>
                    <a:rPr lang="en-US" altLang="zh-CN" sz="900"/>
                    <a:t>n</a:t>
                  </a:r>
                </a:p>
              </p:txBody>
            </p:sp>
            <p:grpSp>
              <p:nvGrpSpPr>
                <p:cNvPr id="594967" name="Group 23">
                  <a:extLst>
                    <a:ext uri="{FF2B5EF4-FFF2-40B4-BE49-F238E27FC236}">
                      <a16:creationId xmlns:a16="http://schemas.microsoft.com/office/drawing/2014/main" id="{1EE4B09A-29FD-4614-AE0D-84B4FD0B9E99}"/>
                    </a:ext>
                  </a:extLst>
                </p:cNvPr>
                <p:cNvGrpSpPr>
                  <a:grpSpLocks/>
                </p:cNvGrpSpPr>
                <p:nvPr/>
              </p:nvGrpSpPr>
              <p:grpSpPr bwMode="auto">
                <a:xfrm>
                  <a:off x="2832" y="1776"/>
                  <a:ext cx="2928" cy="1968"/>
                  <a:chOff x="2832" y="1776"/>
                  <a:chExt cx="2928" cy="1968"/>
                </a:xfrm>
              </p:grpSpPr>
              <p:grpSp>
                <p:nvGrpSpPr>
                  <p:cNvPr id="594968" name="Group 24">
                    <a:extLst>
                      <a:ext uri="{FF2B5EF4-FFF2-40B4-BE49-F238E27FC236}">
                        <a16:creationId xmlns:a16="http://schemas.microsoft.com/office/drawing/2014/main" id="{DA27AB17-4A14-49EC-B096-A0C3CA70DCFE}"/>
                      </a:ext>
                    </a:extLst>
                  </p:cNvPr>
                  <p:cNvGrpSpPr>
                    <a:grpSpLocks/>
                  </p:cNvGrpSpPr>
                  <p:nvPr/>
                </p:nvGrpSpPr>
                <p:grpSpPr bwMode="auto">
                  <a:xfrm>
                    <a:off x="2832" y="1776"/>
                    <a:ext cx="2928" cy="1968"/>
                    <a:chOff x="-48" y="1776"/>
                    <a:chExt cx="2928" cy="1968"/>
                  </a:xfrm>
                </p:grpSpPr>
                <p:sp>
                  <p:nvSpPr>
                    <p:cNvPr id="594969" name="AutoShape 25">
                      <a:extLst>
                        <a:ext uri="{FF2B5EF4-FFF2-40B4-BE49-F238E27FC236}">
                          <a16:creationId xmlns:a16="http://schemas.microsoft.com/office/drawing/2014/main" id="{F6C473C4-4F29-4D34-B435-BE9973DA8139}"/>
                        </a:ext>
                      </a:extLst>
                    </p:cNvPr>
                    <p:cNvSpPr>
                      <a:spLocks noChangeArrowheads="1"/>
                    </p:cNvSpPr>
                    <p:nvPr/>
                  </p:nvSpPr>
                  <p:spPr bwMode="auto">
                    <a:xfrm>
                      <a:off x="-48" y="1776"/>
                      <a:ext cx="2784" cy="196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rIns="0" bIns="0" anchor="ctr"/>
                    <a:lstStyle/>
                    <a:p>
                      <a:endParaRPr lang="zh-CN" altLang="en-US" sz="1400"/>
                    </a:p>
                  </p:txBody>
                </p:sp>
                <p:grpSp>
                  <p:nvGrpSpPr>
                    <p:cNvPr id="594970" name="Group 26">
                      <a:extLst>
                        <a:ext uri="{FF2B5EF4-FFF2-40B4-BE49-F238E27FC236}">
                          <a16:creationId xmlns:a16="http://schemas.microsoft.com/office/drawing/2014/main" id="{1C8E8C4D-7D61-4C53-B9BA-AFF95E5B5002}"/>
                        </a:ext>
                      </a:extLst>
                    </p:cNvPr>
                    <p:cNvGrpSpPr>
                      <a:grpSpLocks/>
                    </p:cNvGrpSpPr>
                    <p:nvPr/>
                  </p:nvGrpSpPr>
                  <p:grpSpPr bwMode="auto">
                    <a:xfrm>
                      <a:off x="144" y="1872"/>
                      <a:ext cx="2736" cy="1728"/>
                      <a:chOff x="144" y="1872"/>
                      <a:chExt cx="2736" cy="1728"/>
                    </a:xfrm>
                  </p:grpSpPr>
                  <p:sp>
                    <p:nvSpPr>
                      <p:cNvPr id="594971" name="Text Box 27">
                        <a:extLst>
                          <a:ext uri="{FF2B5EF4-FFF2-40B4-BE49-F238E27FC236}">
                            <a16:creationId xmlns:a16="http://schemas.microsoft.com/office/drawing/2014/main" id="{3EAAD267-38C5-4920-A55D-7C595F1F67A8}"/>
                          </a:ext>
                        </a:extLst>
                      </p:cNvPr>
                      <p:cNvSpPr txBox="1">
                        <a:spLocks noChangeArrowheads="1"/>
                      </p:cNvSpPr>
                      <p:nvPr/>
                    </p:nvSpPr>
                    <p:spPr bwMode="auto">
                      <a:xfrm>
                        <a:off x="799" y="2160"/>
                        <a:ext cx="209" cy="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t>w</a:t>
                        </a:r>
                        <a:r>
                          <a:rPr lang="en-US" altLang="zh-CN" sz="800"/>
                          <a:t>11</a:t>
                        </a:r>
                      </a:p>
                    </p:txBody>
                  </p:sp>
                  <p:sp>
                    <p:nvSpPr>
                      <p:cNvPr id="594972" name="Text Box 28">
                        <a:extLst>
                          <a:ext uri="{FF2B5EF4-FFF2-40B4-BE49-F238E27FC236}">
                            <a16:creationId xmlns:a16="http://schemas.microsoft.com/office/drawing/2014/main" id="{4C01A0A7-68FC-4C0D-8E34-3028D77E1338}"/>
                          </a:ext>
                        </a:extLst>
                      </p:cNvPr>
                      <p:cNvSpPr txBox="1">
                        <a:spLocks noChangeArrowheads="1"/>
                      </p:cNvSpPr>
                      <p:nvPr/>
                    </p:nvSpPr>
                    <p:spPr bwMode="auto">
                      <a:xfrm>
                        <a:off x="812" y="3255"/>
                        <a:ext cx="292" cy="2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600" i="1"/>
                          <a:t>W</a:t>
                        </a:r>
                        <a:r>
                          <a:rPr lang="en-US" altLang="zh-CN" sz="1000"/>
                          <a:t>n n</a:t>
                        </a:r>
                      </a:p>
                    </p:txBody>
                  </p:sp>
                  <p:sp>
                    <p:nvSpPr>
                      <p:cNvPr id="594973" name="Text Box 29">
                        <a:extLst>
                          <a:ext uri="{FF2B5EF4-FFF2-40B4-BE49-F238E27FC236}">
                            <a16:creationId xmlns:a16="http://schemas.microsoft.com/office/drawing/2014/main" id="{6B352942-BAAE-4CE1-AA67-4572498515DC}"/>
                          </a:ext>
                        </a:extLst>
                      </p:cNvPr>
                      <p:cNvSpPr txBox="1">
                        <a:spLocks noChangeArrowheads="1"/>
                      </p:cNvSpPr>
                      <p:nvPr/>
                    </p:nvSpPr>
                    <p:spPr bwMode="auto">
                      <a:xfrm>
                        <a:off x="2544" y="2291"/>
                        <a:ext cx="192"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600" i="1"/>
                          <a:t>y</a:t>
                        </a:r>
                        <a:r>
                          <a:rPr lang="en-US" altLang="zh-CN" sz="700"/>
                          <a:t>1</a:t>
                        </a:r>
                      </a:p>
                    </p:txBody>
                  </p:sp>
                  <p:sp>
                    <p:nvSpPr>
                      <p:cNvPr id="594974" name="Text Box 30">
                        <a:extLst>
                          <a:ext uri="{FF2B5EF4-FFF2-40B4-BE49-F238E27FC236}">
                            <a16:creationId xmlns:a16="http://schemas.microsoft.com/office/drawing/2014/main" id="{64ACAEE4-7DFD-41FC-A51C-B8BB8979AA89}"/>
                          </a:ext>
                        </a:extLst>
                      </p:cNvPr>
                      <p:cNvSpPr txBox="1">
                        <a:spLocks noChangeArrowheads="1"/>
                      </p:cNvSpPr>
                      <p:nvPr/>
                    </p:nvSpPr>
                    <p:spPr bwMode="auto">
                      <a:xfrm>
                        <a:off x="2544" y="3198"/>
                        <a:ext cx="33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600" i="1"/>
                          <a:t>y</a:t>
                        </a:r>
                        <a:r>
                          <a:rPr lang="en-US" altLang="zh-CN" sz="900"/>
                          <a:t>3</a:t>
                        </a:r>
                      </a:p>
                    </p:txBody>
                  </p:sp>
                  <p:grpSp>
                    <p:nvGrpSpPr>
                      <p:cNvPr id="594975" name="Group 31">
                        <a:extLst>
                          <a:ext uri="{FF2B5EF4-FFF2-40B4-BE49-F238E27FC236}">
                            <a16:creationId xmlns:a16="http://schemas.microsoft.com/office/drawing/2014/main" id="{F3DC2929-469A-4709-A4BB-3D469C534352}"/>
                          </a:ext>
                        </a:extLst>
                      </p:cNvPr>
                      <p:cNvGrpSpPr>
                        <a:grpSpLocks/>
                      </p:cNvGrpSpPr>
                      <p:nvPr/>
                    </p:nvGrpSpPr>
                    <p:grpSpPr bwMode="auto">
                      <a:xfrm>
                        <a:off x="144" y="1872"/>
                        <a:ext cx="2383" cy="1728"/>
                        <a:chOff x="144" y="1872"/>
                        <a:chExt cx="2383" cy="1728"/>
                      </a:xfrm>
                    </p:grpSpPr>
                    <p:grpSp>
                      <p:nvGrpSpPr>
                        <p:cNvPr id="594976" name="Group 32">
                          <a:extLst>
                            <a:ext uri="{FF2B5EF4-FFF2-40B4-BE49-F238E27FC236}">
                              <a16:creationId xmlns:a16="http://schemas.microsoft.com/office/drawing/2014/main" id="{2D7A7B94-3450-46F9-83E5-4FE8009F0F9C}"/>
                            </a:ext>
                          </a:extLst>
                        </p:cNvPr>
                        <p:cNvGrpSpPr>
                          <a:grpSpLocks/>
                        </p:cNvGrpSpPr>
                        <p:nvPr/>
                      </p:nvGrpSpPr>
                      <p:grpSpPr bwMode="auto">
                        <a:xfrm>
                          <a:off x="641" y="2301"/>
                          <a:ext cx="1571" cy="1058"/>
                          <a:chOff x="3700" y="10100"/>
                          <a:chExt cx="2400" cy="1580"/>
                        </a:xfrm>
                      </p:grpSpPr>
                      <p:grpSp>
                        <p:nvGrpSpPr>
                          <p:cNvPr id="594977" name="Group 33">
                            <a:extLst>
                              <a:ext uri="{FF2B5EF4-FFF2-40B4-BE49-F238E27FC236}">
                                <a16:creationId xmlns:a16="http://schemas.microsoft.com/office/drawing/2014/main" id="{2708BFE8-5A1D-4304-990D-3C3ED2DDF37A}"/>
                              </a:ext>
                            </a:extLst>
                          </p:cNvPr>
                          <p:cNvGrpSpPr>
                            <a:grpSpLocks/>
                          </p:cNvGrpSpPr>
                          <p:nvPr/>
                        </p:nvGrpSpPr>
                        <p:grpSpPr bwMode="auto">
                          <a:xfrm>
                            <a:off x="3700" y="10100"/>
                            <a:ext cx="240" cy="1580"/>
                            <a:chOff x="3700" y="10100"/>
                            <a:chExt cx="240" cy="1580"/>
                          </a:xfrm>
                        </p:grpSpPr>
                        <p:sp>
                          <p:nvSpPr>
                            <p:cNvPr id="594978" name="Oval 34">
                              <a:extLst>
                                <a:ext uri="{FF2B5EF4-FFF2-40B4-BE49-F238E27FC236}">
                                  <a16:creationId xmlns:a16="http://schemas.microsoft.com/office/drawing/2014/main" id="{1F292DB8-7860-4A2E-BFEE-B02D6387C66A}"/>
                                </a:ext>
                              </a:extLst>
                            </p:cNvPr>
                            <p:cNvSpPr>
                              <a:spLocks noChangeArrowheads="1"/>
                            </p:cNvSpPr>
                            <p:nvPr/>
                          </p:nvSpPr>
                          <p:spPr bwMode="auto">
                            <a:xfrm>
                              <a:off x="3700" y="10100"/>
                              <a:ext cx="240" cy="240"/>
                            </a:xfrm>
                            <a:prstGeom prst="ellipse">
                              <a:avLst/>
                            </a:prstGeom>
                            <a:noFill/>
                            <a:ln w="12700">
                              <a:solidFill>
                                <a:schemeClr val="bg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79" name="Oval 35">
                              <a:extLst>
                                <a:ext uri="{FF2B5EF4-FFF2-40B4-BE49-F238E27FC236}">
                                  <a16:creationId xmlns:a16="http://schemas.microsoft.com/office/drawing/2014/main" id="{A2A4EE99-F453-4CE5-BB39-333DAE81D2EC}"/>
                                </a:ext>
                              </a:extLst>
                            </p:cNvPr>
                            <p:cNvSpPr>
                              <a:spLocks noChangeArrowheads="1"/>
                            </p:cNvSpPr>
                            <p:nvPr/>
                          </p:nvSpPr>
                          <p:spPr bwMode="auto">
                            <a:xfrm>
                              <a:off x="3700" y="10640"/>
                              <a:ext cx="240" cy="240"/>
                            </a:xfrm>
                            <a:prstGeom prst="ellipse">
                              <a:avLst/>
                            </a:prstGeom>
                            <a:noFill/>
                            <a:ln w="12700">
                              <a:solidFill>
                                <a:schemeClr val="bg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80" name="Oval 36">
                              <a:extLst>
                                <a:ext uri="{FF2B5EF4-FFF2-40B4-BE49-F238E27FC236}">
                                  <a16:creationId xmlns:a16="http://schemas.microsoft.com/office/drawing/2014/main" id="{2106392D-6281-4B37-A991-B0878B18DB1D}"/>
                                </a:ext>
                              </a:extLst>
                            </p:cNvPr>
                            <p:cNvSpPr>
                              <a:spLocks noChangeArrowheads="1"/>
                            </p:cNvSpPr>
                            <p:nvPr/>
                          </p:nvSpPr>
                          <p:spPr bwMode="auto">
                            <a:xfrm>
                              <a:off x="3700" y="11440"/>
                              <a:ext cx="240" cy="240"/>
                            </a:xfrm>
                            <a:prstGeom prst="ellipse">
                              <a:avLst/>
                            </a:prstGeom>
                            <a:noFill/>
                            <a:ln w="12700">
                              <a:solidFill>
                                <a:schemeClr val="bg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594981" name="Group 37">
                            <a:extLst>
                              <a:ext uri="{FF2B5EF4-FFF2-40B4-BE49-F238E27FC236}">
                                <a16:creationId xmlns:a16="http://schemas.microsoft.com/office/drawing/2014/main" id="{382745EF-07D5-4D58-A70D-27E71295C30E}"/>
                              </a:ext>
                            </a:extLst>
                          </p:cNvPr>
                          <p:cNvGrpSpPr>
                            <a:grpSpLocks/>
                          </p:cNvGrpSpPr>
                          <p:nvPr/>
                        </p:nvGrpSpPr>
                        <p:grpSpPr bwMode="auto">
                          <a:xfrm>
                            <a:off x="4780" y="10100"/>
                            <a:ext cx="240" cy="1580"/>
                            <a:chOff x="3700" y="10100"/>
                            <a:chExt cx="240" cy="1580"/>
                          </a:xfrm>
                        </p:grpSpPr>
                        <p:sp>
                          <p:nvSpPr>
                            <p:cNvPr id="594982" name="Oval 38">
                              <a:extLst>
                                <a:ext uri="{FF2B5EF4-FFF2-40B4-BE49-F238E27FC236}">
                                  <a16:creationId xmlns:a16="http://schemas.microsoft.com/office/drawing/2014/main" id="{ED004D3F-EE4F-48CD-880A-7003F2C77D5C}"/>
                                </a:ext>
                              </a:extLst>
                            </p:cNvPr>
                            <p:cNvSpPr>
                              <a:spLocks noChangeArrowheads="1"/>
                            </p:cNvSpPr>
                            <p:nvPr/>
                          </p:nvSpPr>
                          <p:spPr bwMode="auto">
                            <a:xfrm>
                              <a:off x="3700" y="10100"/>
                              <a:ext cx="240" cy="240"/>
                            </a:xfrm>
                            <a:prstGeom prst="ellipse">
                              <a:avLst/>
                            </a:prstGeom>
                            <a:noFill/>
                            <a:ln w="12700">
                              <a:solidFill>
                                <a:schemeClr val="bg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83" name="Oval 39">
                              <a:extLst>
                                <a:ext uri="{FF2B5EF4-FFF2-40B4-BE49-F238E27FC236}">
                                  <a16:creationId xmlns:a16="http://schemas.microsoft.com/office/drawing/2014/main" id="{D58BB96B-29CE-4161-A25A-FA2154E9B266}"/>
                                </a:ext>
                              </a:extLst>
                            </p:cNvPr>
                            <p:cNvSpPr>
                              <a:spLocks noChangeArrowheads="1"/>
                            </p:cNvSpPr>
                            <p:nvPr/>
                          </p:nvSpPr>
                          <p:spPr bwMode="auto">
                            <a:xfrm>
                              <a:off x="3700" y="10640"/>
                              <a:ext cx="240" cy="240"/>
                            </a:xfrm>
                            <a:prstGeom prst="ellipse">
                              <a:avLst/>
                            </a:prstGeom>
                            <a:noFill/>
                            <a:ln w="12700">
                              <a:solidFill>
                                <a:schemeClr val="bg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84" name="Oval 40">
                              <a:extLst>
                                <a:ext uri="{FF2B5EF4-FFF2-40B4-BE49-F238E27FC236}">
                                  <a16:creationId xmlns:a16="http://schemas.microsoft.com/office/drawing/2014/main" id="{A78D8D73-9172-41A2-A4FC-F990F6A6085D}"/>
                                </a:ext>
                              </a:extLst>
                            </p:cNvPr>
                            <p:cNvSpPr>
                              <a:spLocks noChangeArrowheads="1"/>
                            </p:cNvSpPr>
                            <p:nvPr/>
                          </p:nvSpPr>
                          <p:spPr bwMode="auto">
                            <a:xfrm>
                              <a:off x="3700" y="11440"/>
                              <a:ext cx="240" cy="240"/>
                            </a:xfrm>
                            <a:prstGeom prst="ellipse">
                              <a:avLst/>
                            </a:prstGeom>
                            <a:noFill/>
                            <a:ln w="12700">
                              <a:solidFill>
                                <a:schemeClr val="bg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594985" name="Group 41">
                            <a:extLst>
                              <a:ext uri="{FF2B5EF4-FFF2-40B4-BE49-F238E27FC236}">
                                <a16:creationId xmlns:a16="http://schemas.microsoft.com/office/drawing/2014/main" id="{5D443AFE-D448-4D65-B00E-E14EB42E3FE5}"/>
                              </a:ext>
                            </a:extLst>
                          </p:cNvPr>
                          <p:cNvGrpSpPr>
                            <a:grpSpLocks/>
                          </p:cNvGrpSpPr>
                          <p:nvPr/>
                        </p:nvGrpSpPr>
                        <p:grpSpPr bwMode="auto">
                          <a:xfrm>
                            <a:off x="5860" y="10100"/>
                            <a:ext cx="240" cy="1580"/>
                            <a:chOff x="3700" y="10100"/>
                            <a:chExt cx="240" cy="1580"/>
                          </a:xfrm>
                        </p:grpSpPr>
                        <p:sp>
                          <p:nvSpPr>
                            <p:cNvPr id="594986" name="Oval 42">
                              <a:extLst>
                                <a:ext uri="{FF2B5EF4-FFF2-40B4-BE49-F238E27FC236}">
                                  <a16:creationId xmlns:a16="http://schemas.microsoft.com/office/drawing/2014/main" id="{79511B8B-BD6F-457F-9800-92DAD98090DE}"/>
                                </a:ext>
                              </a:extLst>
                            </p:cNvPr>
                            <p:cNvSpPr>
                              <a:spLocks noChangeArrowheads="1"/>
                            </p:cNvSpPr>
                            <p:nvPr/>
                          </p:nvSpPr>
                          <p:spPr bwMode="auto">
                            <a:xfrm>
                              <a:off x="3700" y="10100"/>
                              <a:ext cx="240" cy="240"/>
                            </a:xfrm>
                            <a:prstGeom prst="ellipse">
                              <a:avLst/>
                            </a:prstGeom>
                            <a:noFill/>
                            <a:ln w="12700">
                              <a:solidFill>
                                <a:schemeClr val="bg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87" name="Oval 43">
                              <a:extLst>
                                <a:ext uri="{FF2B5EF4-FFF2-40B4-BE49-F238E27FC236}">
                                  <a16:creationId xmlns:a16="http://schemas.microsoft.com/office/drawing/2014/main" id="{725E7E4F-FA64-463D-82CE-249B47EA640C}"/>
                                </a:ext>
                              </a:extLst>
                            </p:cNvPr>
                            <p:cNvSpPr>
                              <a:spLocks noChangeArrowheads="1"/>
                            </p:cNvSpPr>
                            <p:nvPr/>
                          </p:nvSpPr>
                          <p:spPr bwMode="auto">
                            <a:xfrm>
                              <a:off x="3700" y="10640"/>
                              <a:ext cx="240" cy="240"/>
                            </a:xfrm>
                            <a:prstGeom prst="ellipse">
                              <a:avLst/>
                            </a:prstGeom>
                            <a:noFill/>
                            <a:ln w="12700">
                              <a:solidFill>
                                <a:schemeClr val="bg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88" name="Oval 44">
                              <a:extLst>
                                <a:ext uri="{FF2B5EF4-FFF2-40B4-BE49-F238E27FC236}">
                                  <a16:creationId xmlns:a16="http://schemas.microsoft.com/office/drawing/2014/main" id="{0942C4F6-570E-4D0C-9650-0431907EE893}"/>
                                </a:ext>
                              </a:extLst>
                            </p:cNvPr>
                            <p:cNvSpPr>
                              <a:spLocks noChangeArrowheads="1"/>
                            </p:cNvSpPr>
                            <p:nvPr/>
                          </p:nvSpPr>
                          <p:spPr bwMode="auto">
                            <a:xfrm>
                              <a:off x="3700" y="11440"/>
                              <a:ext cx="240" cy="240"/>
                            </a:xfrm>
                            <a:prstGeom prst="ellipse">
                              <a:avLst/>
                            </a:prstGeom>
                            <a:noFill/>
                            <a:ln w="12700">
                              <a:solidFill>
                                <a:schemeClr val="bg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594989" name="Line 45">
                            <a:extLst>
                              <a:ext uri="{FF2B5EF4-FFF2-40B4-BE49-F238E27FC236}">
                                <a16:creationId xmlns:a16="http://schemas.microsoft.com/office/drawing/2014/main" id="{A75B3429-791E-4985-B2D1-63DCFCB5EA9B}"/>
                              </a:ext>
                            </a:extLst>
                          </p:cNvPr>
                          <p:cNvSpPr>
                            <a:spLocks noChangeShapeType="1"/>
                          </p:cNvSpPr>
                          <p:nvPr/>
                        </p:nvSpPr>
                        <p:spPr bwMode="auto">
                          <a:xfrm>
                            <a:off x="3940" y="10220"/>
                            <a:ext cx="840" cy="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90" name="Line 46">
                            <a:extLst>
                              <a:ext uri="{FF2B5EF4-FFF2-40B4-BE49-F238E27FC236}">
                                <a16:creationId xmlns:a16="http://schemas.microsoft.com/office/drawing/2014/main" id="{AED8E3A4-5F0D-41A5-BBD8-FBCA37345E27}"/>
                              </a:ext>
                            </a:extLst>
                          </p:cNvPr>
                          <p:cNvSpPr>
                            <a:spLocks noChangeShapeType="1"/>
                          </p:cNvSpPr>
                          <p:nvPr/>
                        </p:nvSpPr>
                        <p:spPr bwMode="auto">
                          <a:xfrm>
                            <a:off x="3960" y="10760"/>
                            <a:ext cx="840" cy="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91" name="Line 47">
                            <a:extLst>
                              <a:ext uri="{FF2B5EF4-FFF2-40B4-BE49-F238E27FC236}">
                                <a16:creationId xmlns:a16="http://schemas.microsoft.com/office/drawing/2014/main" id="{743677ED-D797-4EBE-BF23-ADCACEE3AD75}"/>
                              </a:ext>
                            </a:extLst>
                          </p:cNvPr>
                          <p:cNvSpPr>
                            <a:spLocks noChangeShapeType="1"/>
                          </p:cNvSpPr>
                          <p:nvPr/>
                        </p:nvSpPr>
                        <p:spPr bwMode="auto">
                          <a:xfrm>
                            <a:off x="3960" y="11580"/>
                            <a:ext cx="840" cy="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92" name="Line 48">
                            <a:extLst>
                              <a:ext uri="{FF2B5EF4-FFF2-40B4-BE49-F238E27FC236}">
                                <a16:creationId xmlns:a16="http://schemas.microsoft.com/office/drawing/2014/main" id="{58F0F423-1E6F-4C4D-A70D-D5736D748F1E}"/>
                              </a:ext>
                            </a:extLst>
                          </p:cNvPr>
                          <p:cNvSpPr>
                            <a:spLocks noChangeShapeType="1"/>
                          </p:cNvSpPr>
                          <p:nvPr/>
                        </p:nvSpPr>
                        <p:spPr bwMode="auto">
                          <a:xfrm>
                            <a:off x="5040" y="10220"/>
                            <a:ext cx="840" cy="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93" name="Line 49">
                            <a:extLst>
                              <a:ext uri="{FF2B5EF4-FFF2-40B4-BE49-F238E27FC236}">
                                <a16:creationId xmlns:a16="http://schemas.microsoft.com/office/drawing/2014/main" id="{B18EC1CD-28D9-46ED-BC2C-C294D7E7317A}"/>
                              </a:ext>
                            </a:extLst>
                          </p:cNvPr>
                          <p:cNvSpPr>
                            <a:spLocks noChangeShapeType="1"/>
                          </p:cNvSpPr>
                          <p:nvPr/>
                        </p:nvSpPr>
                        <p:spPr bwMode="auto">
                          <a:xfrm>
                            <a:off x="5040" y="10780"/>
                            <a:ext cx="840" cy="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94" name="Line 50">
                            <a:extLst>
                              <a:ext uri="{FF2B5EF4-FFF2-40B4-BE49-F238E27FC236}">
                                <a16:creationId xmlns:a16="http://schemas.microsoft.com/office/drawing/2014/main" id="{80E94120-61BE-4E4D-B5B0-E11ED9000BDE}"/>
                              </a:ext>
                            </a:extLst>
                          </p:cNvPr>
                          <p:cNvSpPr>
                            <a:spLocks noChangeShapeType="1"/>
                          </p:cNvSpPr>
                          <p:nvPr/>
                        </p:nvSpPr>
                        <p:spPr bwMode="auto">
                          <a:xfrm>
                            <a:off x="5040" y="11580"/>
                            <a:ext cx="840" cy="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95" name="Line 51">
                            <a:extLst>
                              <a:ext uri="{FF2B5EF4-FFF2-40B4-BE49-F238E27FC236}">
                                <a16:creationId xmlns:a16="http://schemas.microsoft.com/office/drawing/2014/main" id="{C0172D25-EC3D-43BB-9404-9D72464E38A0}"/>
                              </a:ext>
                            </a:extLst>
                          </p:cNvPr>
                          <p:cNvSpPr>
                            <a:spLocks noChangeShapeType="1"/>
                          </p:cNvSpPr>
                          <p:nvPr/>
                        </p:nvSpPr>
                        <p:spPr bwMode="auto">
                          <a:xfrm>
                            <a:off x="3940" y="10760"/>
                            <a:ext cx="820" cy="80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96" name="Line 52">
                            <a:extLst>
                              <a:ext uri="{FF2B5EF4-FFF2-40B4-BE49-F238E27FC236}">
                                <a16:creationId xmlns:a16="http://schemas.microsoft.com/office/drawing/2014/main" id="{118E8056-9072-4DB6-B7D1-99DC2A97CDC2}"/>
                              </a:ext>
                            </a:extLst>
                          </p:cNvPr>
                          <p:cNvSpPr>
                            <a:spLocks noChangeShapeType="1"/>
                          </p:cNvSpPr>
                          <p:nvPr/>
                        </p:nvSpPr>
                        <p:spPr bwMode="auto">
                          <a:xfrm>
                            <a:off x="3940" y="10220"/>
                            <a:ext cx="840" cy="130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97" name="Line 53">
                            <a:extLst>
                              <a:ext uri="{FF2B5EF4-FFF2-40B4-BE49-F238E27FC236}">
                                <a16:creationId xmlns:a16="http://schemas.microsoft.com/office/drawing/2014/main" id="{803E58AC-2349-4A5C-AD2E-2183054CA89A}"/>
                              </a:ext>
                            </a:extLst>
                          </p:cNvPr>
                          <p:cNvSpPr>
                            <a:spLocks noChangeShapeType="1"/>
                          </p:cNvSpPr>
                          <p:nvPr/>
                        </p:nvSpPr>
                        <p:spPr bwMode="auto">
                          <a:xfrm flipV="1">
                            <a:off x="3940" y="10820"/>
                            <a:ext cx="900" cy="76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98" name="Line 54">
                            <a:extLst>
                              <a:ext uri="{FF2B5EF4-FFF2-40B4-BE49-F238E27FC236}">
                                <a16:creationId xmlns:a16="http://schemas.microsoft.com/office/drawing/2014/main" id="{55D30D40-086D-46A9-B1C0-C75CAEA665DE}"/>
                              </a:ext>
                            </a:extLst>
                          </p:cNvPr>
                          <p:cNvSpPr>
                            <a:spLocks noChangeShapeType="1"/>
                          </p:cNvSpPr>
                          <p:nvPr/>
                        </p:nvSpPr>
                        <p:spPr bwMode="auto">
                          <a:xfrm>
                            <a:off x="3960" y="10220"/>
                            <a:ext cx="880" cy="48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999" name="Line 55">
                            <a:extLst>
                              <a:ext uri="{FF2B5EF4-FFF2-40B4-BE49-F238E27FC236}">
                                <a16:creationId xmlns:a16="http://schemas.microsoft.com/office/drawing/2014/main" id="{2434701D-61D4-4654-8428-3B58F4D5FC68}"/>
                              </a:ext>
                            </a:extLst>
                          </p:cNvPr>
                          <p:cNvSpPr>
                            <a:spLocks noChangeShapeType="1"/>
                          </p:cNvSpPr>
                          <p:nvPr/>
                        </p:nvSpPr>
                        <p:spPr bwMode="auto">
                          <a:xfrm flipV="1">
                            <a:off x="3940" y="10280"/>
                            <a:ext cx="860" cy="130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00" name="Line 56">
                            <a:extLst>
                              <a:ext uri="{FF2B5EF4-FFF2-40B4-BE49-F238E27FC236}">
                                <a16:creationId xmlns:a16="http://schemas.microsoft.com/office/drawing/2014/main" id="{0874D21C-A183-4A57-BCC5-97FA35C654CE}"/>
                              </a:ext>
                            </a:extLst>
                          </p:cNvPr>
                          <p:cNvSpPr>
                            <a:spLocks noChangeShapeType="1"/>
                          </p:cNvSpPr>
                          <p:nvPr/>
                        </p:nvSpPr>
                        <p:spPr bwMode="auto">
                          <a:xfrm flipV="1">
                            <a:off x="3940" y="10240"/>
                            <a:ext cx="820" cy="52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01" name="Line 57">
                            <a:extLst>
                              <a:ext uri="{FF2B5EF4-FFF2-40B4-BE49-F238E27FC236}">
                                <a16:creationId xmlns:a16="http://schemas.microsoft.com/office/drawing/2014/main" id="{B4526A23-0066-4E34-BDE1-39A72CFFAF59}"/>
                              </a:ext>
                            </a:extLst>
                          </p:cNvPr>
                          <p:cNvSpPr>
                            <a:spLocks noChangeShapeType="1"/>
                          </p:cNvSpPr>
                          <p:nvPr/>
                        </p:nvSpPr>
                        <p:spPr bwMode="auto">
                          <a:xfrm>
                            <a:off x="5040" y="10220"/>
                            <a:ext cx="860" cy="126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02" name="Line 58">
                            <a:extLst>
                              <a:ext uri="{FF2B5EF4-FFF2-40B4-BE49-F238E27FC236}">
                                <a16:creationId xmlns:a16="http://schemas.microsoft.com/office/drawing/2014/main" id="{0780EB07-C357-4E89-9924-A31CBFEB2B83}"/>
                              </a:ext>
                            </a:extLst>
                          </p:cNvPr>
                          <p:cNvSpPr>
                            <a:spLocks noChangeShapeType="1"/>
                          </p:cNvSpPr>
                          <p:nvPr/>
                        </p:nvSpPr>
                        <p:spPr bwMode="auto">
                          <a:xfrm>
                            <a:off x="5020" y="10777"/>
                            <a:ext cx="860" cy="743"/>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03" name="Line 59">
                            <a:extLst>
                              <a:ext uri="{FF2B5EF4-FFF2-40B4-BE49-F238E27FC236}">
                                <a16:creationId xmlns:a16="http://schemas.microsoft.com/office/drawing/2014/main" id="{89426154-0533-4309-8236-9D81261225BD}"/>
                              </a:ext>
                            </a:extLst>
                          </p:cNvPr>
                          <p:cNvSpPr>
                            <a:spLocks noChangeShapeType="1"/>
                          </p:cNvSpPr>
                          <p:nvPr/>
                        </p:nvSpPr>
                        <p:spPr bwMode="auto">
                          <a:xfrm flipV="1">
                            <a:off x="5020" y="10823"/>
                            <a:ext cx="900" cy="76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04" name="Line 60">
                            <a:extLst>
                              <a:ext uri="{FF2B5EF4-FFF2-40B4-BE49-F238E27FC236}">
                                <a16:creationId xmlns:a16="http://schemas.microsoft.com/office/drawing/2014/main" id="{DB5DF4DD-4FC6-40F5-AA26-45E299A0A4A2}"/>
                              </a:ext>
                            </a:extLst>
                          </p:cNvPr>
                          <p:cNvSpPr>
                            <a:spLocks noChangeShapeType="1"/>
                          </p:cNvSpPr>
                          <p:nvPr/>
                        </p:nvSpPr>
                        <p:spPr bwMode="auto">
                          <a:xfrm>
                            <a:off x="5040" y="10220"/>
                            <a:ext cx="860" cy="46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05" name="Line 61">
                            <a:extLst>
                              <a:ext uri="{FF2B5EF4-FFF2-40B4-BE49-F238E27FC236}">
                                <a16:creationId xmlns:a16="http://schemas.microsoft.com/office/drawing/2014/main" id="{1DAF7502-C88E-4E4D-879E-58D7C5D48562}"/>
                              </a:ext>
                            </a:extLst>
                          </p:cNvPr>
                          <p:cNvSpPr>
                            <a:spLocks noChangeShapeType="1"/>
                          </p:cNvSpPr>
                          <p:nvPr/>
                        </p:nvSpPr>
                        <p:spPr bwMode="auto">
                          <a:xfrm flipV="1">
                            <a:off x="5040" y="10300"/>
                            <a:ext cx="880" cy="128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06" name="Line 62">
                            <a:extLst>
                              <a:ext uri="{FF2B5EF4-FFF2-40B4-BE49-F238E27FC236}">
                                <a16:creationId xmlns:a16="http://schemas.microsoft.com/office/drawing/2014/main" id="{ECCB8616-388B-49C3-ABD5-07FC3E50EF1E}"/>
                              </a:ext>
                            </a:extLst>
                          </p:cNvPr>
                          <p:cNvSpPr>
                            <a:spLocks noChangeShapeType="1"/>
                          </p:cNvSpPr>
                          <p:nvPr/>
                        </p:nvSpPr>
                        <p:spPr bwMode="auto">
                          <a:xfrm flipV="1">
                            <a:off x="5020" y="10240"/>
                            <a:ext cx="880" cy="54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595007" name="Line 63">
                          <a:extLst>
                            <a:ext uri="{FF2B5EF4-FFF2-40B4-BE49-F238E27FC236}">
                              <a16:creationId xmlns:a16="http://schemas.microsoft.com/office/drawing/2014/main" id="{7751BAAD-CD5A-4AA5-8A82-0E84377BBDED}"/>
                            </a:ext>
                          </a:extLst>
                        </p:cNvPr>
                        <p:cNvSpPr>
                          <a:spLocks noChangeShapeType="1"/>
                        </p:cNvSpPr>
                        <p:nvPr/>
                      </p:nvSpPr>
                      <p:spPr bwMode="auto">
                        <a:xfrm>
                          <a:off x="340" y="2381"/>
                          <a:ext cx="301" cy="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08" name="Line 64">
                          <a:extLst>
                            <a:ext uri="{FF2B5EF4-FFF2-40B4-BE49-F238E27FC236}">
                              <a16:creationId xmlns:a16="http://schemas.microsoft.com/office/drawing/2014/main" id="{4C7AD48A-DBC2-492C-B76E-40DAEA9933B0}"/>
                            </a:ext>
                          </a:extLst>
                        </p:cNvPr>
                        <p:cNvSpPr>
                          <a:spLocks noChangeShapeType="1"/>
                        </p:cNvSpPr>
                        <p:nvPr/>
                      </p:nvSpPr>
                      <p:spPr bwMode="auto">
                        <a:xfrm>
                          <a:off x="340" y="2743"/>
                          <a:ext cx="301" cy="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09" name="Line 65">
                          <a:extLst>
                            <a:ext uri="{FF2B5EF4-FFF2-40B4-BE49-F238E27FC236}">
                              <a16:creationId xmlns:a16="http://schemas.microsoft.com/office/drawing/2014/main" id="{606CD650-1EAA-4679-ACB1-89722F47F62C}"/>
                            </a:ext>
                          </a:extLst>
                        </p:cNvPr>
                        <p:cNvSpPr>
                          <a:spLocks noChangeShapeType="1"/>
                        </p:cNvSpPr>
                        <p:nvPr/>
                      </p:nvSpPr>
                      <p:spPr bwMode="auto">
                        <a:xfrm>
                          <a:off x="340" y="3279"/>
                          <a:ext cx="301" cy="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10" name="Text Box 66">
                          <a:extLst>
                            <a:ext uri="{FF2B5EF4-FFF2-40B4-BE49-F238E27FC236}">
                              <a16:creationId xmlns:a16="http://schemas.microsoft.com/office/drawing/2014/main" id="{67627753-B489-4D99-9D11-D4719956AE59}"/>
                            </a:ext>
                          </a:extLst>
                        </p:cNvPr>
                        <p:cNvSpPr txBox="1">
                          <a:spLocks noChangeArrowheads="1"/>
                        </p:cNvSpPr>
                        <p:nvPr/>
                      </p:nvSpPr>
                      <p:spPr bwMode="auto">
                        <a:xfrm>
                          <a:off x="144" y="3158"/>
                          <a:ext cx="157" cy="2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800" i="1"/>
                            <a:t>x</a:t>
                          </a:r>
                          <a:r>
                            <a:rPr lang="en-US" altLang="zh-CN" sz="1000"/>
                            <a:t>n</a:t>
                          </a:r>
                        </a:p>
                      </p:txBody>
                    </p:sp>
                    <p:sp>
                      <p:nvSpPr>
                        <p:cNvPr id="595011" name="Text Box 67">
                          <a:extLst>
                            <a:ext uri="{FF2B5EF4-FFF2-40B4-BE49-F238E27FC236}">
                              <a16:creationId xmlns:a16="http://schemas.microsoft.com/office/drawing/2014/main" id="{FE624854-7685-43F6-82C2-8FEAF2F6DADA}"/>
                            </a:ext>
                          </a:extLst>
                        </p:cNvPr>
                        <p:cNvSpPr txBox="1">
                          <a:spLocks noChangeArrowheads="1"/>
                        </p:cNvSpPr>
                        <p:nvPr/>
                      </p:nvSpPr>
                      <p:spPr bwMode="auto">
                        <a:xfrm>
                          <a:off x="157" y="2274"/>
                          <a:ext cx="144" cy="2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800" i="1"/>
                            <a:t>x</a:t>
                          </a:r>
                          <a:r>
                            <a:rPr lang="en-US" altLang="zh-CN" sz="900"/>
                            <a:t>1</a:t>
                          </a:r>
                          <a:endParaRPr lang="en-US" altLang="zh-CN" sz="900">
                            <a:cs typeface="Times New Roman" panose="02020603050405020304" pitchFamily="18" charset="0"/>
                          </a:endParaRPr>
                        </a:p>
                      </p:txBody>
                    </p:sp>
                    <p:sp>
                      <p:nvSpPr>
                        <p:cNvPr id="595012" name="Line 68">
                          <a:extLst>
                            <a:ext uri="{FF2B5EF4-FFF2-40B4-BE49-F238E27FC236}">
                              <a16:creationId xmlns:a16="http://schemas.microsoft.com/office/drawing/2014/main" id="{0EFC2A99-69A7-4280-8C1D-4F7D883E7DCA}"/>
                            </a:ext>
                          </a:extLst>
                        </p:cNvPr>
                        <p:cNvSpPr>
                          <a:spLocks noChangeShapeType="1"/>
                        </p:cNvSpPr>
                        <p:nvPr/>
                      </p:nvSpPr>
                      <p:spPr bwMode="auto">
                        <a:xfrm>
                          <a:off x="2225" y="2381"/>
                          <a:ext cx="302" cy="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13" name="Line 69">
                          <a:extLst>
                            <a:ext uri="{FF2B5EF4-FFF2-40B4-BE49-F238E27FC236}">
                              <a16:creationId xmlns:a16="http://schemas.microsoft.com/office/drawing/2014/main" id="{B3F92287-881F-4708-90E7-BFBC5C14AEF6}"/>
                            </a:ext>
                          </a:extLst>
                        </p:cNvPr>
                        <p:cNvSpPr>
                          <a:spLocks noChangeShapeType="1"/>
                        </p:cNvSpPr>
                        <p:nvPr/>
                      </p:nvSpPr>
                      <p:spPr bwMode="auto">
                        <a:xfrm>
                          <a:off x="2225" y="2756"/>
                          <a:ext cx="302" cy="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14" name="Line 70">
                          <a:extLst>
                            <a:ext uri="{FF2B5EF4-FFF2-40B4-BE49-F238E27FC236}">
                              <a16:creationId xmlns:a16="http://schemas.microsoft.com/office/drawing/2014/main" id="{7DA400A9-FBA2-40A9-ABEA-9D6DBE3D03CD}"/>
                            </a:ext>
                          </a:extLst>
                        </p:cNvPr>
                        <p:cNvSpPr>
                          <a:spLocks noChangeShapeType="1"/>
                        </p:cNvSpPr>
                        <p:nvPr/>
                      </p:nvSpPr>
                      <p:spPr bwMode="auto">
                        <a:xfrm>
                          <a:off x="2225" y="3305"/>
                          <a:ext cx="302" cy="0"/>
                        </a:xfrm>
                        <a:prstGeom prst="line">
                          <a:avLst/>
                        </a:prstGeom>
                        <a:noFill/>
                        <a:ln w="127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15" name="Text Box 71">
                          <a:extLst>
                            <a:ext uri="{FF2B5EF4-FFF2-40B4-BE49-F238E27FC236}">
                              <a16:creationId xmlns:a16="http://schemas.microsoft.com/office/drawing/2014/main" id="{E76D7333-3931-40C8-B739-E8587D56B198}"/>
                            </a:ext>
                          </a:extLst>
                        </p:cNvPr>
                        <p:cNvSpPr txBox="1">
                          <a:spLocks noChangeArrowheads="1"/>
                        </p:cNvSpPr>
                        <p:nvPr/>
                      </p:nvSpPr>
                      <p:spPr bwMode="auto">
                        <a:xfrm>
                          <a:off x="545" y="3386"/>
                          <a:ext cx="367" cy="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zh-CN" altLang="en-US" sz="1400"/>
                            <a:t>输入层</a:t>
                          </a:r>
                        </a:p>
                      </p:txBody>
                    </p:sp>
                    <p:sp>
                      <p:nvSpPr>
                        <p:cNvPr id="595016" name="Text Box 72">
                          <a:extLst>
                            <a:ext uri="{FF2B5EF4-FFF2-40B4-BE49-F238E27FC236}">
                              <a16:creationId xmlns:a16="http://schemas.microsoft.com/office/drawing/2014/main" id="{C57AE97B-5014-433B-B170-A4BE7DE8EEB9}"/>
                            </a:ext>
                          </a:extLst>
                        </p:cNvPr>
                        <p:cNvSpPr txBox="1">
                          <a:spLocks noChangeArrowheads="1"/>
                        </p:cNvSpPr>
                        <p:nvPr/>
                      </p:nvSpPr>
                      <p:spPr bwMode="auto">
                        <a:xfrm>
                          <a:off x="1968" y="3408"/>
                          <a:ext cx="366" cy="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zh-CN" altLang="en-US" sz="1400"/>
                            <a:t>输出层</a:t>
                          </a:r>
                        </a:p>
                      </p:txBody>
                    </p:sp>
                    <p:sp>
                      <p:nvSpPr>
                        <p:cNvPr id="595017" name="Text Box 73">
                          <a:extLst>
                            <a:ext uri="{FF2B5EF4-FFF2-40B4-BE49-F238E27FC236}">
                              <a16:creationId xmlns:a16="http://schemas.microsoft.com/office/drawing/2014/main" id="{6A161B19-651E-4016-81E1-1EF95A393DAB}"/>
                            </a:ext>
                          </a:extLst>
                        </p:cNvPr>
                        <p:cNvSpPr txBox="1">
                          <a:spLocks noChangeArrowheads="1"/>
                        </p:cNvSpPr>
                        <p:nvPr/>
                      </p:nvSpPr>
                      <p:spPr bwMode="auto">
                        <a:xfrm>
                          <a:off x="1313" y="3412"/>
                          <a:ext cx="367" cy="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zh-CN" altLang="en-US" sz="1400"/>
                            <a:t>隐层</a:t>
                          </a:r>
                        </a:p>
                      </p:txBody>
                    </p:sp>
                    <p:sp>
                      <p:nvSpPr>
                        <p:cNvPr id="595018" name="Line 74">
                          <a:extLst>
                            <a:ext uri="{FF2B5EF4-FFF2-40B4-BE49-F238E27FC236}">
                              <a16:creationId xmlns:a16="http://schemas.microsoft.com/office/drawing/2014/main" id="{FBB6F3E0-48DA-4D04-B9C0-65248A660A3F}"/>
                            </a:ext>
                          </a:extLst>
                        </p:cNvPr>
                        <p:cNvSpPr>
                          <a:spLocks noChangeShapeType="1"/>
                        </p:cNvSpPr>
                        <p:nvPr/>
                      </p:nvSpPr>
                      <p:spPr bwMode="auto">
                        <a:xfrm flipH="1">
                          <a:off x="1294" y="2086"/>
                          <a:ext cx="995" cy="0"/>
                        </a:xfrm>
                        <a:prstGeom prst="line">
                          <a:avLst/>
                        </a:prstGeom>
                        <a:noFill/>
                        <a:ln w="1270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19" name="Line 75">
                          <a:extLst>
                            <a:ext uri="{FF2B5EF4-FFF2-40B4-BE49-F238E27FC236}">
                              <a16:creationId xmlns:a16="http://schemas.microsoft.com/office/drawing/2014/main" id="{CEB4EBC7-92AF-400E-8191-90469164E41C}"/>
                            </a:ext>
                          </a:extLst>
                        </p:cNvPr>
                        <p:cNvSpPr>
                          <a:spLocks noChangeShapeType="1"/>
                        </p:cNvSpPr>
                        <p:nvPr/>
                      </p:nvSpPr>
                      <p:spPr bwMode="auto">
                        <a:xfrm flipH="1">
                          <a:off x="1702" y="2086"/>
                          <a:ext cx="157" cy="295"/>
                        </a:xfrm>
                        <a:prstGeom prst="line">
                          <a:avLst/>
                        </a:prstGeom>
                        <a:noFill/>
                        <a:ln w="12700">
                          <a:solidFill>
                            <a:schemeClr val="bg2"/>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20" name="Line 76">
                          <a:extLst>
                            <a:ext uri="{FF2B5EF4-FFF2-40B4-BE49-F238E27FC236}">
                              <a16:creationId xmlns:a16="http://schemas.microsoft.com/office/drawing/2014/main" id="{3BAFDC41-6F40-4432-A539-5A593A1280CE}"/>
                            </a:ext>
                          </a:extLst>
                        </p:cNvPr>
                        <p:cNvSpPr>
                          <a:spLocks noChangeShapeType="1"/>
                        </p:cNvSpPr>
                        <p:nvPr/>
                      </p:nvSpPr>
                      <p:spPr bwMode="auto">
                        <a:xfrm flipH="1">
                          <a:off x="1126" y="2100"/>
                          <a:ext cx="157" cy="294"/>
                        </a:xfrm>
                        <a:prstGeom prst="line">
                          <a:avLst/>
                        </a:prstGeom>
                        <a:noFill/>
                        <a:ln w="12700">
                          <a:solidFill>
                            <a:schemeClr val="bg2"/>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5021" name="Text Box 77">
                          <a:extLst>
                            <a:ext uri="{FF2B5EF4-FFF2-40B4-BE49-F238E27FC236}">
                              <a16:creationId xmlns:a16="http://schemas.microsoft.com/office/drawing/2014/main" id="{36311A12-AEDF-46C3-9301-E7AE4FCFD722}"/>
                            </a:ext>
                          </a:extLst>
                        </p:cNvPr>
                        <p:cNvSpPr txBox="1">
                          <a:spLocks noChangeArrowheads="1"/>
                        </p:cNvSpPr>
                        <p:nvPr/>
                      </p:nvSpPr>
                      <p:spPr bwMode="auto">
                        <a:xfrm>
                          <a:off x="1597" y="1872"/>
                          <a:ext cx="611" cy="1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zh-CN" altLang="en-US" sz="1400"/>
                            <a:t>反向传播</a:t>
                          </a:r>
                        </a:p>
                      </p:txBody>
                    </p:sp>
                    <p:sp>
                      <p:nvSpPr>
                        <p:cNvPr id="595022" name="Text Box 78">
                          <a:extLst>
                            <a:ext uri="{FF2B5EF4-FFF2-40B4-BE49-F238E27FC236}">
                              <a16:creationId xmlns:a16="http://schemas.microsoft.com/office/drawing/2014/main" id="{C38A0618-E3D2-4DD7-B8C5-B13B1C1BCA4F}"/>
                            </a:ext>
                          </a:extLst>
                        </p:cNvPr>
                        <p:cNvSpPr txBox="1">
                          <a:spLocks noChangeArrowheads="1"/>
                        </p:cNvSpPr>
                        <p:nvPr/>
                      </p:nvSpPr>
                      <p:spPr bwMode="auto">
                        <a:xfrm>
                          <a:off x="144" y="2640"/>
                          <a:ext cx="144" cy="1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800" i="1"/>
                            <a:t>x</a:t>
                          </a:r>
                          <a:r>
                            <a:rPr lang="en-US" altLang="zh-CN" sz="900"/>
                            <a:t>2</a:t>
                          </a:r>
                        </a:p>
                      </p:txBody>
                    </p:sp>
                  </p:grpSp>
                  <p:sp>
                    <p:nvSpPr>
                      <p:cNvPr id="595023" name="Text Box 79">
                        <a:extLst>
                          <a:ext uri="{FF2B5EF4-FFF2-40B4-BE49-F238E27FC236}">
                            <a16:creationId xmlns:a16="http://schemas.microsoft.com/office/drawing/2014/main" id="{D105B7EC-9C6F-4903-9220-DBC96DD51CFD}"/>
                          </a:ext>
                        </a:extLst>
                      </p:cNvPr>
                      <p:cNvSpPr txBox="1">
                        <a:spLocks noChangeArrowheads="1"/>
                      </p:cNvSpPr>
                      <p:nvPr/>
                    </p:nvSpPr>
                    <p:spPr bwMode="auto">
                      <a:xfrm>
                        <a:off x="2566" y="2649"/>
                        <a:ext cx="170" cy="2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600" i="1"/>
                          <a:t>y</a:t>
                        </a:r>
                        <a:r>
                          <a:rPr lang="en-US" altLang="zh-CN" sz="800"/>
                          <a:t>2</a:t>
                        </a:r>
                      </a:p>
                    </p:txBody>
                  </p:sp>
                </p:grpSp>
              </p:grpSp>
              <p:sp>
                <p:nvSpPr>
                  <p:cNvPr id="595024" name="Text Box 80">
                    <a:extLst>
                      <a:ext uri="{FF2B5EF4-FFF2-40B4-BE49-F238E27FC236}">
                        <a16:creationId xmlns:a16="http://schemas.microsoft.com/office/drawing/2014/main" id="{30732CDD-636B-4154-AF16-1D74547CCD2C}"/>
                      </a:ext>
                    </a:extLst>
                  </p:cNvPr>
                  <p:cNvSpPr txBox="1">
                    <a:spLocks noChangeArrowheads="1"/>
                  </p:cNvSpPr>
                  <p:nvPr/>
                </p:nvSpPr>
                <p:spPr bwMode="auto">
                  <a:xfrm>
                    <a:off x="3518" y="2880"/>
                    <a:ext cx="22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spAutoFit/>
                  </a:bodyPr>
                  <a:lstStyle/>
                  <a:p>
                    <a:pPr algn="just">
                      <a:spcBef>
                        <a:spcPct val="50000"/>
                      </a:spcBef>
                    </a:pPr>
                    <a:r>
                      <a:rPr lang="zh-CN" altLang="en-US" sz="2000"/>
                      <a:t>…</a:t>
                    </a:r>
                  </a:p>
                </p:txBody>
              </p:sp>
              <p:sp>
                <p:nvSpPr>
                  <p:cNvPr id="595025" name="Text Box 81">
                    <a:extLst>
                      <a:ext uri="{FF2B5EF4-FFF2-40B4-BE49-F238E27FC236}">
                        <a16:creationId xmlns:a16="http://schemas.microsoft.com/office/drawing/2014/main" id="{4E898538-5934-4162-B1B2-73301BF191D4}"/>
                      </a:ext>
                    </a:extLst>
                  </p:cNvPr>
                  <p:cNvSpPr txBox="1">
                    <a:spLocks noChangeArrowheads="1"/>
                  </p:cNvSpPr>
                  <p:nvPr/>
                </p:nvSpPr>
                <p:spPr bwMode="auto">
                  <a:xfrm>
                    <a:off x="4238" y="2880"/>
                    <a:ext cx="22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spAutoFit/>
                  </a:bodyPr>
                  <a:lstStyle/>
                  <a:p>
                    <a:pPr algn="just">
                      <a:spcBef>
                        <a:spcPct val="50000"/>
                      </a:spcBef>
                    </a:pPr>
                    <a:r>
                      <a:rPr lang="zh-CN" altLang="en-US" sz="2000"/>
                      <a:t>…</a:t>
                    </a:r>
                  </a:p>
                </p:txBody>
              </p:sp>
              <p:sp>
                <p:nvSpPr>
                  <p:cNvPr id="595026" name="Text Box 82">
                    <a:extLst>
                      <a:ext uri="{FF2B5EF4-FFF2-40B4-BE49-F238E27FC236}">
                        <a16:creationId xmlns:a16="http://schemas.microsoft.com/office/drawing/2014/main" id="{1ADB68DD-ED9A-4CCB-A978-38CE83EAD08A}"/>
                      </a:ext>
                    </a:extLst>
                  </p:cNvPr>
                  <p:cNvSpPr txBox="1">
                    <a:spLocks noChangeArrowheads="1"/>
                  </p:cNvSpPr>
                  <p:nvPr/>
                </p:nvSpPr>
                <p:spPr bwMode="auto">
                  <a:xfrm>
                    <a:off x="4958" y="2880"/>
                    <a:ext cx="22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spAutoFit/>
                  </a:bodyPr>
                  <a:lstStyle/>
                  <a:p>
                    <a:pPr algn="just">
                      <a:spcBef>
                        <a:spcPct val="50000"/>
                      </a:spcBef>
                    </a:pPr>
                    <a:r>
                      <a:rPr lang="zh-CN" altLang="en-US" sz="2000"/>
                      <a:t>…</a:t>
                    </a:r>
                  </a:p>
                </p:txBody>
              </p:sp>
            </p:grpSp>
            <p:sp>
              <p:nvSpPr>
                <p:cNvPr id="595027" name="Text Box 83">
                  <a:extLst>
                    <a:ext uri="{FF2B5EF4-FFF2-40B4-BE49-F238E27FC236}">
                      <a16:creationId xmlns:a16="http://schemas.microsoft.com/office/drawing/2014/main" id="{756C5D92-D34A-491A-B503-41A1DBBD700F}"/>
                    </a:ext>
                  </a:extLst>
                </p:cNvPr>
                <p:cNvSpPr txBox="1">
                  <a:spLocks noChangeArrowheads="1"/>
                </p:cNvSpPr>
                <p:nvPr/>
              </p:nvSpPr>
              <p:spPr bwMode="auto">
                <a:xfrm>
                  <a:off x="687" y="2928"/>
                  <a:ext cx="22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spAutoFit/>
                </a:bodyPr>
                <a:lstStyle/>
                <a:p>
                  <a:pPr algn="just">
                    <a:spcBef>
                      <a:spcPct val="50000"/>
                    </a:spcBef>
                  </a:pPr>
                  <a:r>
                    <a:rPr lang="zh-CN" altLang="en-US" sz="2000"/>
                    <a:t>…</a:t>
                  </a:r>
                </a:p>
              </p:txBody>
            </p:sp>
          </p:grpSp>
          <p:sp>
            <p:nvSpPr>
              <p:cNvPr id="595028" name="Text Box 84">
                <a:extLst>
                  <a:ext uri="{FF2B5EF4-FFF2-40B4-BE49-F238E27FC236}">
                    <a16:creationId xmlns:a16="http://schemas.microsoft.com/office/drawing/2014/main" id="{6F8195EC-C378-410A-940E-957D1A61DB17}"/>
                  </a:ext>
                </a:extLst>
              </p:cNvPr>
              <p:cNvSpPr txBox="1">
                <a:spLocks noChangeArrowheads="1"/>
              </p:cNvSpPr>
              <p:nvPr/>
            </p:nvSpPr>
            <p:spPr bwMode="auto">
              <a:xfrm>
                <a:off x="1968" y="2784"/>
                <a:ext cx="240"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just">
                  <a:spcBef>
                    <a:spcPct val="50000"/>
                  </a:spcBef>
                </a:pPr>
                <a:r>
                  <a:rPr lang="en-US" altLang="zh-CN" sz="1600" i="1"/>
                  <a:t>y</a:t>
                </a:r>
                <a:r>
                  <a:rPr lang="en-US" altLang="zh-CN" sz="900"/>
                  <a:t>j</a:t>
                </a:r>
              </a:p>
            </p:txBody>
          </p:sp>
        </p:grpSp>
        <p:sp>
          <p:nvSpPr>
            <p:cNvPr id="595029" name="Rectangle 85">
              <a:extLst>
                <a:ext uri="{FF2B5EF4-FFF2-40B4-BE49-F238E27FC236}">
                  <a16:creationId xmlns:a16="http://schemas.microsoft.com/office/drawing/2014/main" id="{D0EABA70-A129-4545-95A0-247EC709B95A}"/>
                </a:ext>
              </a:extLst>
            </p:cNvPr>
            <p:cNvSpPr>
              <a:spLocks noChangeArrowheads="1"/>
            </p:cNvSpPr>
            <p:nvPr/>
          </p:nvSpPr>
          <p:spPr bwMode="auto">
            <a:xfrm>
              <a:off x="596" y="2526"/>
              <a:ext cx="155"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just"/>
              <a:r>
                <a:rPr lang="en-US" altLang="zh-CN" sz="1600" i="1"/>
                <a:t>w</a:t>
              </a:r>
              <a:r>
                <a:rPr lang="en-US" altLang="zh-CN" sz="800" i="1"/>
                <a:t>j</a:t>
              </a:r>
              <a:r>
                <a:rPr lang="en-US" altLang="zh-CN" sz="700"/>
                <a:t>1</a:t>
              </a:r>
              <a:endParaRPr lang="zh-CN" altLang="en-US" sz="700"/>
            </a:p>
          </p:txBody>
        </p:sp>
        <p:sp>
          <p:nvSpPr>
            <p:cNvPr id="595030" name="Rectangle 86">
              <a:extLst>
                <a:ext uri="{FF2B5EF4-FFF2-40B4-BE49-F238E27FC236}">
                  <a16:creationId xmlns:a16="http://schemas.microsoft.com/office/drawing/2014/main" id="{6F0FECBD-F89E-4CC4-A2C1-C00EBD698B00}"/>
                </a:ext>
              </a:extLst>
            </p:cNvPr>
            <p:cNvSpPr>
              <a:spLocks noChangeArrowheads="1"/>
            </p:cNvSpPr>
            <p:nvPr/>
          </p:nvSpPr>
          <p:spPr bwMode="auto">
            <a:xfrm>
              <a:off x="512" y="3142"/>
              <a:ext cx="189" cy="1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just"/>
              <a:r>
                <a:rPr lang="en-US" altLang="zh-CN" sz="1200" i="1"/>
                <a:t>W</a:t>
              </a:r>
              <a:r>
                <a:rPr lang="en-US" altLang="zh-CN" sz="900"/>
                <a:t>j</a:t>
              </a:r>
              <a:r>
                <a:rPr lang="en-US" altLang="zh-CN" sz="1000"/>
                <a:t> n</a:t>
              </a:r>
              <a:endParaRPr lang="zh-CN" altLang="en-US" sz="1000"/>
            </a:p>
          </p:txBody>
        </p:sp>
      </p:grpSp>
      <p:sp>
        <p:nvSpPr>
          <p:cNvPr id="595031" name="Text Box 87">
            <a:extLst>
              <a:ext uri="{FF2B5EF4-FFF2-40B4-BE49-F238E27FC236}">
                <a16:creationId xmlns:a16="http://schemas.microsoft.com/office/drawing/2014/main" id="{D88CBF24-B577-4FFC-B2CA-ED54A874F6FC}"/>
              </a:ext>
            </a:extLst>
          </p:cNvPr>
          <p:cNvSpPr txBox="1">
            <a:spLocks noChangeArrowheads="1"/>
          </p:cNvSpPr>
          <p:nvPr/>
        </p:nvSpPr>
        <p:spPr bwMode="auto">
          <a:xfrm>
            <a:off x="2495550" y="4797425"/>
            <a:ext cx="1828800" cy="63094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just">
              <a:spcBef>
                <a:spcPct val="50000"/>
              </a:spcBef>
            </a:pPr>
            <a:r>
              <a:rPr lang="en-US" altLang="zh-CN" sz="1800" i="1"/>
              <a:t>   y</a:t>
            </a:r>
            <a:r>
              <a:rPr lang="en-US" altLang="zh-CN" sz="800" i="1"/>
              <a:t>j</a:t>
            </a:r>
            <a:r>
              <a:rPr lang="en-US" altLang="zh-CN" sz="1400"/>
              <a:t>(</a:t>
            </a:r>
            <a:r>
              <a:rPr lang="en-US" altLang="zh-CN" sz="1400" i="1"/>
              <a:t>t</a:t>
            </a:r>
            <a:r>
              <a:rPr lang="en-US" altLang="zh-CN" sz="1400"/>
              <a:t>)= </a:t>
            </a:r>
            <a:r>
              <a:rPr lang="en-US" altLang="zh-CN" sz="1800" i="1"/>
              <a:t>f</a:t>
            </a:r>
            <a:r>
              <a:rPr lang="en-US" altLang="zh-CN" sz="1800"/>
              <a:t>(</a:t>
            </a:r>
            <a:r>
              <a:rPr lang="zh-CN" altLang="en-US" sz="1600">
                <a:latin typeface="宋体" panose="02010600030101010101" pitchFamily="2" charset="-122"/>
              </a:rPr>
              <a:t>∑</a:t>
            </a:r>
            <a:r>
              <a:rPr lang="en-US" altLang="zh-CN" sz="2000" i="1"/>
              <a:t>w</a:t>
            </a:r>
            <a:r>
              <a:rPr lang="en-US" altLang="zh-CN" sz="900" i="1"/>
              <a:t>j</a:t>
            </a:r>
            <a:r>
              <a:rPr lang="en-US" altLang="zh-CN" sz="900" i="1">
                <a:latin typeface="宋体" panose="02010600030101010101" pitchFamily="2" charset="-122"/>
              </a:rPr>
              <a:t>i</a:t>
            </a:r>
            <a:r>
              <a:rPr lang="en-US" altLang="zh-CN" sz="1400" i="1">
                <a:latin typeface="宋体" panose="02010600030101010101" pitchFamily="2" charset="-122"/>
              </a:rPr>
              <a:t>-</a:t>
            </a:r>
            <a:r>
              <a:rPr lang="zh-CN" altLang="en-US" sz="1200">
                <a:sym typeface="Symbol" panose="05050102010706020507" pitchFamily="18" charset="2"/>
              </a:rPr>
              <a:t></a:t>
            </a:r>
            <a:r>
              <a:rPr lang="en-US" altLang="zh-CN" sz="900">
                <a:sym typeface="Symbol" panose="05050102010706020507" pitchFamily="18" charset="2"/>
              </a:rPr>
              <a:t>j</a:t>
            </a:r>
            <a:r>
              <a:rPr lang="en-US" altLang="zh-CN" sz="1800">
                <a:sym typeface="Symbol" panose="05050102010706020507" pitchFamily="18" charset="2"/>
              </a:rPr>
              <a:t>)</a:t>
            </a:r>
            <a:endParaRPr lang="en-US" altLang="zh-CN" sz="1800"/>
          </a:p>
          <a:p>
            <a:pPr algn="just">
              <a:spcBef>
                <a:spcPct val="50000"/>
              </a:spcBef>
            </a:pPr>
            <a:endParaRPr lang="en-US" altLang="zh-CN" sz="1400" i="1">
              <a:latin typeface="宋体" panose="02010600030101010101" pitchFamily="2" charset="-122"/>
            </a:endParaRPr>
          </a:p>
        </p:txBody>
      </p:sp>
      <p:sp>
        <p:nvSpPr>
          <p:cNvPr id="89" name="文本框 88">
            <a:extLst>
              <a:ext uri="{FF2B5EF4-FFF2-40B4-BE49-F238E27FC236}">
                <a16:creationId xmlns:a16="http://schemas.microsoft.com/office/drawing/2014/main" id="{1DD5C660-AFDF-4157-9E04-15051A455F8B}"/>
              </a:ext>
            </a:extLst>
          </p:cNvPr>
          <p:cNvSpPr txBox="1"/>
          <p:nvPr/>
        </p:nvSpPr>
        <p:spPr>
          <a:xfrm>
            <a:off x="911424" y="5794972"/>
            <a:ext cx="10009112" cy="10156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8100">
            <a:solidFill>
              <a:schemeClr val="bg2"/>
            </a:solidFill>
          </a:ln>
        </p:spPr>
        <p:txBody>
          <a:bodyPr wrap="square">
            <a:spAutoFit/>
          </a:bodyPr>
          <a:lstStyle/>
          <a:p>
            <a:pPr algn="just"/>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神经网络控制是基于（人工）神经网络理论的控制技术。它应用神经网络的</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非线性映射能力</a:t>
            </a:r>
            <a:r>
              <a:rPr lang="zh-CN" altLang="en-US" sz="2000" dirty="0">
                <a:latin typeface="等线" panose="02010600030101010101" pitchFamily="2" charset="-122"/>
                <a:ea typeface="等线" panose="02010600030101010101" pitchFamily="2" charset="-122"/>
              </a:rPr>
              <a:t>，对难以精确描述的复杂非线性对象进行</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建模</a:t>
            </a:r>
            <a:r>
              <a:rPr lang="zh-CN" altLang="en-US" sz="2000" dirty="0">
                <a:latin typeface="等线" panose="02010600030101010101" pitchFamily="2" charset="-122"/>
                <a:ea typeface="等线" panose="02010600030101010101" pitchFamily="2" charset="-122"/>
              </a:rPr>
              <a:t>，也可以作为</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控制</a:t>
            </a:r>
            <a:r>
              <a:rPr lang="zh-CN" altLang="en-US" sz="2000" dirty="0">
                <a:latin typeface="等线" panose="02010600030101010101" pitchFamily="2" charset="-122"/>
                <a:ea typeface="等线" panose="02010600030101010101" pitchFamily="2" charset="-122"/>
              </a:rPr>
              <a:t>器或进行</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优化计算</a:t>
            </a:r>
            <a:r>
              <a:rPr lang="zh-CN" altLang="en-US" sz="2000" dirty="0">
                <a:latin typeface="等线" panose="02010600030101010101" pitchFamily="2" charset="-122"/>
                <a:ea typeface="等线" panose="02010600030101010101" pitchFamily="2" charset="-122"/>
              </a:rPr>
              <a:t>，或进行</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推理</a:t>
            </a:r>
            <a:r>
              <a:rPr lang="zh-CN" altLang="en-US" sz="2000" dirty="0">
                <a:latin typeface="等线" panose="02010600030101010101" pitchFamily="2" charset="-122"/>
                <a:ea typeface="等线" panose="02010600030101010101" pitchFamily="2" charset="-122"/>
              </a:rPr>
              <a:t>、故障</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诊断</a:t>
            </a:r>
            <a:r>
              <a:rPr lang="zh-CN" altLang="en-US" sz="2000" dirty="0">
                <a:latin typeface="等线" panose="02010600030101010101" pitchFamily="2" charset="-122"/>
                <a:ea typeface="等线" panose="02010600030101010101" pitchFamily="2" charset="-122"/>
              </a:rPr>
              <a:t>等。</a:t>
            </a:r>
            <a:r>
              <a:rPr lang="en-US" altLang="zh-CN" sz="2000" dirty="0">
                <a:latin typeface="等线" panose="02010600030101010101" pitchFamily="2" charset="-122"/>
                <a:ea typeface="等线" panose="02010600030101010101" pitchFamily="2" charset="-122"/>
              </a:rPr>
              <a:t>ANN</a:t>
            </a:r>
            <a:r>
              <a:rPr lang="zh-CN" altLang="en-US" sz="2000" dirty="0">
                <a:latin typeface="等线" panose="02010600030101010101" pitchFamily="2" charset="-122"/>
                <a:ea typeface="等线" panose="02010600030101010101" pitchFamily="2" charset="-122"/>
              </a:rPr>
              <a:t>从</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微观上模拟人脑</a:t>
            </a:r>
            <a:r>
              <a:rPr lang="zh-CN" altLang="en-US" sz="2000" dirty="0">
                <a:latin typeface="等线" panose="02010600030101010101" pitchFamily="2" charset="-122"/>
                <a:ea typeface="等线" panose="02010600030101010101" pitchFamily="2" charset="-122"/>
              </a:rPr>
              <a:t>结构或功能。</a:t>
            </a: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94" name="Rectangle 234">
            <a:extLst>
              <a:ext uri="{FF2B5EF4-FFF2-40B4-BE49-F238E27FC236}">
                <a16:creationId xmlns:a16="http://schemas.microsoft.com/office/drawing/2014/main" id="{BBCB7A34-6C09-4E25-A0BF-A70985909F97}"/>
              </a:ext>
            </a:extLst>
          </p:cNvPr>
          <p:cNvSpPr>
            <a:spLocks noGrp="1" noChangeArrowheads="1"/>
          </p:cNvSpPr>
          <p:nvPr>
            <p:ph type="title"/>
          </p:nvPr>
        </p:nvSpPr>
        <p:spPr/>
        <p:txBody>
          <a:bodyPr/>
          <a:lstStyle/>
          <a:p>
            <a:r>
              <a:rPr lang="zh-CN" altLang="en-US"/>
              <a:t>智能控制系统实例</a:t>
            </a:r>
            <a:endParaRPr lang="en-US" altLang="zh-CN"/>
          </a:p>
        </p:txBody>
      </p:sp>
      <p:sp>
        <p:nvSpPr>
          <p:cNvPr id="193" name="灯片编号占位符 4">
            <a:extLst>
              <a:ext uri="{FF2B5EF4-FFF2-40B4-BE49-F238E27FC236}">
                <a16:creationId xmlns:a16="http://schemas.microsoft.com/office/drawing/2014/main" id="{0ABA9BAB-CFFD-44F6-90B0-77A34C50989E}"/>
              </a:ext>
            </a:extLst>
          </p:cNvPr>
          <p:cNvSpPr>
            <a:spLocks noGrp="1"/>
          </p:cNvSpPr>
          <p:nvPr>
            <p:ph type="sldNum" sz="quarter" idx="12"/>
          </p:nvPr>
        </p:nvSpPr>
        <p:spPr/>
        <p:txBody>
          <a:bodyPr/>
          <a:lstStyle/>
          <a:p>
            <a:fld id="{2C7117C5-6002-41D9-926E-35BE1E2E047C}" type="slidenum">
              <a:rPr lang="zh-CN" altLang="en-US"/>
              <a:pPr/>
              <a:t>17</a:t>
            </a:fld>
            <a:endParaRPr lang="en-US" altLang="zh-CN"/>
          </a:p>
        </p:txBody>
      </p:sp>
      <p:grpSp>
        <p:nvGrpSpPr>
          <p:cNvPr id="92391" name="Group 231">
            <a:extLst>
              <a:ext uri="{FF2B5EF4-FFF2-40B4-BE49-F238E27FC236}">
                <a16:creationId xmlns:a16="http://schemas.microsoft.com/office/drawing/2014/main" id="{88618D9E-B3D0-4C73-B40E-B6916A15CF39}"/>
              </a:ext>
            </a:extLst>
          </p:cNvPr>
          <p:cNvGrpSpPr>
            <a:grpSpLocks/>
          </p:cNvGrpSpPr>
          <p:nvPr/>
        </p:nvGrpSpPr>
        <p:grpSpPr bwMode="auto">
          <a:xfrm>
            <a:off x="1919288" y="1989138"/>
            <a:ext cx="4100512" cy="4267200"/>
            <a:chOff x="-96" y="1056"/>
            <a:chExt cx="2832" cy="2688"/>
          </a:xfrm>
        </p:grpSpPr>
        <p:grpSp>
          <p:nvGrpSpPr>
            <p:cNvPr id="92301" name="Group 141">
              <a:extLst>
                <a:ext uri="{FF2B5EF4-FFF2-40B4-BE49-F238E27FC236}">
                  <a16:creationId xmlns:a16="http://schemas.microsoft.com/office/drawing/2014/main" id="{60CC08F6-B0CF-4C5E-8511-8F1A9F368B57}"/>
                </a:ext>
              </a:extLst>
            </p:cNvPr>
            <p:cNvGrpSpPr>
              <a:grpSpLocks/>
            </p:cNvGrpSpPr>
            <p:nvPr/>
          </p:nvGrpSpPr>
          <p:grpSpPr bwMode="auto">
            <a:xfrm>
              <a:off x="-96" y="1056"/>
              <a:ext cx="2832" cy="2688"/>
              <a:chOff x="-144" y="1056"/>
              <a:chExt cx="3066" cy="2688"/>
            </a:xfrm>
          </p:grpSpPr>
          <p:grpSp>
            <p:nvGrpSpPr>
              <p:cNvPr id="92299" name="Group 139">
                <a:extLst>
                  <a:ext uri="{FF2B5EF4-FFF2-40B4-BE49-F238E27FC236}">
                    <a16:creationId xmlns:a16="http://schemas.microsoft.com/office/drawing/2014/main" id="{1881EC49-97C0-4E28-A740-39A0D96F4CA2}"/>
                  </a:ext>
                </a:extLst>
              </p:cNvPr>
              <p:cNvGrpSpPr>
                <a:grpSpLocks/>
              </p:cNvGrpSpPr>
              <p:nvPr/>
            </p:nvGrpSpPr>
            <p:grpSpPr bwMode="auto">
              <a:xfrm>
                <a:off x="-144" y="1152"/>
                <a:ext cx="3066" cy="2592"/>
                <a:chOff x="0" y="1152"/>
                <a:chExt cx="3066" cy="2592"/>
              </a:xfrm>
            </p:grpSpPr>
            <p:sp>
              <p:nvSpPr>
                <p:cNvPr id="92165" name="AutoShape 5">
                  <a:extLst>
                    <a:ext uri="{FF2B5EF4-FFF2-40B4-BE49-F238E27FC236}">
                      <a16:creationId xmlns:a16="http://schemas.microsoft.com/office/drawing/2014/main" id="{E2FA5F00-1362-45A4-84E6-BF218947CC6E}"/>
                    </a:ext>
                  </a:extLst>
                </p:cNvPr>
                <p:cNvSpPr>
                  <a:spLocks noChangeArrowheads="1"/>
                </p:cNvSpPr>
                <p:nvPr/>
              </p:nvSpPr>
              <p:spPr bwMode="auto">
                <a:xfrm>
                  <a:off x="0" y="1152"/>
                  <a:ext cx="3066" cy="2592"/>
                </a:xfrm>
                <a:prstGeom prst="roundRect">
                  <a:avLst>
                    <a:gd name="adj" fmla="val 16667"/>
                  </a:avLst>
                </a:prstGeom>
                <a:noFill/>
                <a:ln w="127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92197" name="Line 37">
                  <a:extLst>
                    <a:ext uri="{FF2B5EF4-FFF2-40B4-BE49-F238E27FC236}">
                      <a16:creationId xmlns:a16="http://schemas.microsoft.com/office/drawing/2014/main" id="{4618904C-5CE5-4CBC-BB80-A58F95FB5E3D}"/>
                    </a:ext>
                  </a:extLst>
                </p:cNvPr>
                <p:cNvSpPr>
                  <a:spLocks noChangeShapeType="1"/>
                </p:cNvSpPr>
                <p:nvPr/>
              </p:nvSpPr>
              <p:spPr bwMode="auto">
                <a:xfrm flipV="1">
                  <a:off x="2640" y="1872"/>
                  <a:ext cx="0" cy="831"/>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92298" name="Group 138">
                <a:extLst>
                  <a:ext uri="{FF2B5EF4-FFF2-40B4-BE49-F238E27FC236}">
                    <a16:creationId xmlns:a16="http://schemas.microsoft.com/office/drawing/2014/main" id="{8317184C-7417-47B1-97E3-001E7B55D733}"/>
                  </a:ext>
                </a:extLst>
              </p:cNvPr>
              <p:cNvGrpSpPr>
                <a:grpSpLocks/>
              </p:cNvGrpSpPr>
              <p:nvPr/>
            </p:nvGrpSpPr>
            <p:grpSpPr bwMode="auto">
              <a:xfrm>
                <a:off x="-144" y="1056"/>
                <a:ext cx="2880" cy="2585"/>
                <a:chOff x="240" y="1056"/>
                <a:chExt cx="2880" cy="2585"/>
              </a:xfrm>
            </p:grpSpPr>
            <p:sp>
              <p:nvSpPr>
                <p:cNvPr id="92173" name="AutoShape 13">
                  <a:extLst>
                    <a:ext uri="{FF2B5EF4-FFF2-40B4-BE49-F238E27FC236}">
                      <a16:creationId xmlns:a16="http://schemas.microsoft.com/office/drawing/2014/main" id="{C14CACC9-3FC9-4746-84FC-F2DE30E6050F}"/>
                    </a:ext>
                  </a:extLst>
                </p:cNvPr>
                <p:cNvSpPr>
                  <a:spLocks noChangeArrowheads="1"/>
                </p:cNvSpPr>
                <p:nvPr/>
              </p:nvSpPr>
              <p:spPr bwMode="auto">
                <a:xfrm>
                  <a:off x="1590" y="2622"/>
                  <a:ext cx="109" cy="127"/>
                </a:xfrm>
                <a:prstGeom prst="flowChartSummingJunction">
                  <a:avLst/>
                </a:prstGeom>
                <a:noFill/>
                <a:ln w="9525">
                  <a:solidFill>
                    <a:schemeClr val="bg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92297" name="Group 137">
                  <a:extLst>
                    <a:ext uri="{FF2B5EF4-FFF2-40B4-BE49-F238E27FC236}">
                      <a16:creationId xmlns:a16="http://schemas.microsoft.com/office/drawing/2014/main" id="{78246546-FEEC-4ECE-92B4-67C8B0BE79BA}"/>
                    </a:ext>
                  </a:extLst>
                </p:cNvPr>
                <p:cNvGrpSpPr>
                  <a:grpSpLocks/>
                </p:cNvGrpSpPr>
                <p:nvPr/>
              </p:nvGrpSpPr>
              <p:grpSpPr bwMode="auto">
                <a:xfrm>
                  <a:off x="240" y="1056"/>
                  <a:ext cx="2880" cy="2585"/>
                  <a:chOff x="240" y="1056"/>
                  <a:chExt cx="2880" cy="2585"/>
                </a:xfrm>
              </p:grpSpPr>
              <p:grpSp>
                <p:nvGrpSpPr>
                  <p:cNvPr id="92296" name="Group 136">
                    <a:extLst>
                      <a:ext uri="{FF2B5EF4-FFF2-40B4-BE49-F238E27FC236}">
                        <a16:creationId xmlns:a16="http://schemas.microsoft.com/office/drawing/2014/main" id="{99064E5C-5573-4694-8A61-FBE18505FD1C}"/>
                      </a:ext>
                    </a:extLst>
                  </p:cNvPr>
                  <p:cNvGrpSpPr>
                    <a:grpSpLocks/>
                  </p:cNvGrpSpPr>
                  <p:nvPr/>
                </p:nvGrpSpPr>
                <p:grpSpPr bwMode="auto">
                  <a:xfrm>
                    <a:off x="720" y="1872"/>
                    <a:ext cx="1534" cy="981"/>
                    <a:chOff x="729" y="1872"/>
                    <a:chExt cx="1534" cy="981"/>
                  </a:xfrm>
                </p:grpSpPr>
                <p:sp>
                  <p:nvSpPr>
                    <p:cNvPr id="92169" name="Text Box 9">
                      <a:extLst>
                        <a:ext uri="{FF2B5EF4-FFF2-40B4-BE49-F238E27FC236}">
                          <a16:creationId xmlns:a16="http://schemas.microsoft.com/office/drawing/2014/main" id="{D0F770F5-0700-40F9-A226-DCC25EFC54E7}"/>
                        </a:ext>
                      </a:extLst>
                    </p:cNvPr>
                    <p:cNvSpPr txBox="1">
                      <a:spLocks noChangeArrowheads="1"/>
                    </p:cNvSpPr>
                    <p:nvPr/>
                  </p:nvSpPr>
                  <p:spPr bwMode="auto">
                    <a:xfrm>
                      <a:off x="1827" y="2518"/>
                      <a:ext cx="436" cy="33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800"/>
                        </a:spcBef>
                      </a:pPr>
                      <a:r>
                        <a:rPr lang="zh-CN" altLang="en-US" sz="1400"/>
                        <a:t>发电机组</a:t>
                      </a:r>
                    </a:p>
                  </p:txBody>
                </p:sp>
                <p:grpSp>
                  <p:nvGrpSpPr>
                    <p:cNvPr id="92292" name="Group 132">
                      <a:extLst>
                        <a:ext uri="{FF2B5EF4-FFF2-40B4-BE49-F238E27FC236}">
                          <a16:creationId xmlns:a16="http://schemas.microsoft.com/office/drawing/2014/main" id="{AD1FDE72-8B3B-4D31-B7F1-662C5EB4DF04}"/>
                        </a:ext>
                      </a:extLst>
                    </p:cNvPr>
                    <p:cNvGrpSpPr>
                      <a:grpSpLocks/>
                    </p:cNvGrpSpPr>
                    <p:nvPr/>
                  </p:nvGrpSpPr>
                  <p:grpSpPr bwMode="auto">
                    <a:xfrm>
                      <a:off x="729" y="1872"/>
                      <a:ext cx="109" cy="877"/>
                      <a:chOff x="729" y="1872"/>
                      <a:chExt cx="109" cy="877"/>
                    </a:xfrm>
                  </p:grpSpPr>
                  <p:sp>
                    <p:nvSpPr>
                      <p:cNvPr id="92172" name="AutoShape 12">
                        <a:extLst>
                          <a:ext uri="{FF2B5EF4-FFF2-40B4-BE49-F238E27FC236}">
                            <a16:creationId xmlns:a16="http://schemas.microsoft.com/office/drawing/2014/main" id="{757F8821-C25E-432C-8317-AE0880A2C68C}"/>
                          </a:ext>
                        </a:extLst>
                      </p:cNvPr>
                      <p:cNvSpPr>
                        <a:spLocks noChangeArrowheads="1"/>
                      </p:cNvSpPr>
                      <p:nvPr/>
                    </p:nvSpPr>
                    <p:spPr bwMode="auto">
                      <a:xfrm>
                        <a:off x="729" y="2622"/>
                        <a:ext cx="109" cy="127"/>
                      </a:xfrm>
                      <a:prstGeom prst="flowChartSummingJunction">
                        <a:avLst/>
                      </a:prstGeom>
                      <a:noFill/>
                      <a:ln w="9525">
                        <a:solidFill>
                          <a:schemeClr val="bg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2199" name="Line 39">
                        <a:extLst>
                          <a:ext uri="{FF2B5EF4-FFF2-40B4-BE49-F238E27FC236}">
                            <a16:creationId xmlns:a16="http://schemas.microsoft.com/office/drawing/2014/main" id="{5B8B25BD-99EE-4516-9E97-C567E6EF2570}"/>
                          </a:ext>
                        </a:extLst>
                      </p:cNvPr>
                      <p:cNvSpPr>
                        <a:spLocks noChangeShapeType="1"/>
                      </p:cNvSpPr>
                      <p:nvPr/>
                    </p:nvSpPr>
                    <p:spPr bwMode="auto">
                      <a:xfrm>
                        <a:off x="768" y="1872"/>
                        <a:ext cx="0" cy="265"/>
                      </a:xfrm>
                      <a:prstGeom prst="line">
                        <a:avLst/>
                      </a:prstGeom>
                      <a:noFill/>
                      <a:ln w="952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grpSp>
                <p:nvGrpSpPr>
                  <p:cNvPr id="92294" name="Group 134">
                    <a:extLst>
                      <a:ext uri="{FF2B5EF4-FFF2-40B4-BE49-F238E27FC236}">
                        <a16:creationId xmlns:a16="http://schemas.microsoft.com/office/drawing/2014/main" id="{37963DEB-4BD0-4066-A8D8-72874A6AE523}"/>
                      </a:ext>
                    </a:extLst>
                  </p:cNvPr>
                  <p:cNvGrpSpPr>
                    <a:grpSpLocks/>
                  </p:cNvGrpSpPr>
                  <p:nvPr/>
                </p:nvGrpSpPr>
                <p:grpSpPr bwMode="auto">
                  <a:xfrm>
                    <a:off x="240" y="1056"/>
                    <a:ext cx="2880" cy="2585"/>
                    <a:chOff x="240" y="1056"/>
                    <a:chExt cx="2880" cy="2585"/>
                  </a:xfrm>
                </p:grpSpPr>
                <p:grpSp>
                  <p:nvGrpSpPr>
                    <p:cNvPr id="92216" name="Group 56">
                      <a:extLst>
                        <a:ext uri="{FF2B5EF4-FFF2-40B4-BE49-F238E27FC236}">
                          <a16:creationId xmlns:a16="http://schemas.microsoft.com/office/drawing/2014/main" id="{D0980DE8-8AED-419D-911F-8AA84652E2A7}"/>
                        </a:ext>
                      </a:extLst>
                    </p:cNvPr>
                    <p:cNvGrpSpPr>
                      <a:grpSpLocks/>
                    </p:cNvGrpSpPr>
                    <p:nvPr/>
                  </p:nvGrpSpPr>
                  <p:grpSpPr bwMode="auto">
                    <a:xfrm>
                      <a:off x="463" y="2093"/>
                      <a:ext cx="2513" cy="979"/>
                      <a:chOff x="480" y="2093"/>
                      <a:chExt cx="2513" cy="979"/>
                    </a:xfrm>
                  </p:grpSpPr>
                  <p:sp>
                    <p:nvSpPr>
                      <p:cNvPr id="92178" name="Text Box 18">
                        <a:extLst>
                          <a:ext uri="{FF2B5EF4-FFF2-40B4-BE49-F238E27FC236}">
                            <a16:creationId xmlns:a16="http://schemas.microsoft.com/office/drawing/2014/main" id="{4546EAC5-8420-4131-A008-CEE4CD4AE6CE}"/>
                          </a:ext>
                        </a:extLst>
                      </p:cNvPr>
                      <p:cNvSpPr txBox="1">
                        <a:spLocks noChangeArrowheads="1"/>
                      </p:cNvSpPr>
                      <p:nvPr/>
                    </p:nvSpPr>
                    <p:spPr bwMode="auto">
                      <a:xfrm>
                        <a:off x="576" y="2640"/>
                        <a:ext cx="161" cy="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1600"/>
                          <a:t>+</a:t>
                        </a:r>
                      </a:p>
                    </p:txBody>
                  </p:sp>
                  <p:sp>
                    <p:nvSpPr>
                      <p:cNvPr id="92179" name="Text Box 19">
                        <a:extLst>
                          <a:ext uri="{FF2B5EF4-FFF2-40B4-BE49-F238E27FC236}">
                            <a16:creationId xmlns:a16="http://schemas.microsoft.com/office/drawing/2014/main" id="{9381C50A-BD24-4248-AC89-3A1A2BD377CE}"/>
                          </a:ext>
                        </a:extLst>
                      </p:cNvPr>
                      <p:cNvSpPr txBox="1">
                        <a:spLocks noChangeArrowheads="1"/>
                      </p:cNvSpPr>
                      <p:nvPr/>
                    </p:nvSpPr>
                    <p:spPr bwMode="auto">
                      <a:xfrm>
                        <a:off x="624" y="2093"/>
                        <a:ext cx="96" cy="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1400"/>
                          <a:t>+</a:t>
                        </a:r>
                      </a:p>
                    </p:txBody>
                  </p:sp>
                  <p:sp>
                    <p:nvSpPr>
                      <p:cNvPr id="92185" name="Line 25">
                        <a:extLst>
                          <a:ext uri="{FF2B5EF4-FFF2-40B4-BE49-F238E27FC236}">
                            <a16:creationId xmlns:a16="http://schemas.microsoft.com/office/drawing/2014/main" id="{61E486A2-95C1-421D-8B35-8DE44A063BB3}"/>
                          </a:ext>
                        </a:extLst>
                      </p:cNvPr>
                      <p:cNvSpPr>
                        <a:spLocks noChangeShapeType="1"/>
                      </p:cNvSpPr>
                      <p:nvPr/>
                    </p:nvSpPr>
                    <p:spPr bwMode="auto">
                      <a:xfrm>
                        <a:off x="838" y="2703"/>
                        <a:ext cx="138" cy="0"/>
                      </a:xfrm>
                      <a:prstGeom prst="line">
                        <a:avLst/>
                      </a:prstGeom>
                      <a:noFill/>
                      <a:ln w="952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2186" name="Line 26">
                        <a:extLst>
                          <a:ext uri="{FF2B5EF4-FFF2-40B4-BE49-F238E27FC236}">
                            <a16:creationId xmlns:a16="http://schemas.microsoft.com/office/drawing/2014/main" id="{57F253E7-A231-4326-94D6-6CA3F3A5D8AB}"/>
                          </a:ext>
                        </a:extLst>
                      </p:cNvPr>
                      <p:cNvSpPr>
                        <a:spLocks noChangeShapeType="1"/>
                      </p:cNvSpPr>
                      <p:nvPr/>
                    </p:nvSpPr>
                    <p:spPr bwMode="auto">
                      <a:xfrm>
                        <a:off x="1412" y="2703"/>
                        <a:ext cx="178" cy="0"/>
                      </a:xfrm>
                      <a:prstGeom prst="line">
                        <a:avLst/>
                      </a:prstGeom>
                      <a:noFill/>
                      <a:ln w="952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2189" name="Line 29">
                        <a:extLst>
                          <a:ext uri="{FF2B5EF4-FFF2-40B4-BE49-F238E27FC236}">
                            <a16:creationId xmlns:a16="http://schemas.microsoft.com/office/drawing/2014/main" id="{A573653D-559F-4E2D-8C68-F7F6359A0AA3}"/>
                          </a:ext>
                        </a:extLst>
                      </p:cNvPr>
                      <p:cNvSpPr>
                        <a:spLocks noChangeShapeType="1"/>
                      </p:cNvSpPr>
                      <p:nvPr/>
                    </p:nvSpPr>
                    <p:spPr bwMode="auto">
                      <a:xfrm>
                        <a:off x="2786" y="2703"/>
                        <a:ext cx="207" cy="0"/>
                      </a:xfrm>
                      <a:prstGeom prst="line">
                        <a:avLst/>
                      </a:prstGeom>
                      <a:noFill/>
                      <a:ln w="952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2190" name="Line 30">
                        <a:extLst>
                          <a:ext uri="{FF2B5EF4-FFF2-40B4-BE49-F238E27FC236}">
                            <a16:creationId xmlns:a16="http://schemas.microsoft.com/office/drawing/2014/main" id="{335D5F6B-2186-4755-83D1-626D2022E605}"/>
                          </a:ext>
                        </a:extLst>
                      </p:cNvPr>
                      <p:cNvSpPr>
                        <a:spLocks noChangeShapeType="1"/>
                      </p:cNvSpPr>
                      <p:nvPr/>
                    </p:nvSpPr>
                    <p:spPr bwMode="auto">
                      <a:xfrm>
                        <a:off x="838" y="2195"/>
                        <a:ext cx="138" cy="0"/>
                      </a:xfrm>
                      <a:prstGeom prst="line">
                        <a:avLst/>
                      </a:prstGeom>
                      <a:noFill/>
                      <a:ln w="952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2193" name="Line 33">
                        <a:extLst>
                          <a:ext uri="{FF2B5EF4-FFF2-40B4-BE49-F238E27FC236}">
                            <a16:creationId xmlns:a16="http://schemas.microsoft.com/office/drawing/2014/main" id="{C53445A3-011D-4A44-8600-75D3FBB75259}"/>
                          </a:ext>
                        </a:extLst>
                      </p:cNvPr>
                      <p:cNvSpPr>
                        <a:spLocks noChangeShapeType="1"/>
                      </p:cNvSpPr>
                      <p:nvPr/>
                    </p:nvSpPr>
                    <p:spPr bwMode="auto">
                      <a:xfrm>
                        <a:off x="480" y="2207"/>
                        <a:ext cx="249" cy="0"/>
                      </a:xfrm>
                      <a:prstGeom prst="line">
                        <a:avLst/>
                      </a:prstGeom>
                      <a:noFill/>
                      <a:ln w="952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2194" name="Line 34">
                        <a:extLst>
                          <a:ext uri="{FF2B5EF4-FFF2-40B4-BE49-F238E27FC236}">
                            <a16:creationId xmlns:a16="http://schemas.microsoft.com/office/drawing/2014/main" id="{FC16E036-4BA1-4D93-984B-E7AEB8D4FECE}"/>
                          </a:ext>
                        </a:extLst>
                      </p:cNvPr>
                      <p:cNvSpPr>
                        <a:spLocks noChangeShapeType="1"/>
                      </p:cNvSpPr>
                      <p:nvPr/>
                    </p:nvSpPr>
                    <p:spPr bwMode="auto">
                      <a:xfrm>
                        <a:off x="2381" y="2703"/>
                        <a:ext cx="0" cy="36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2195" name="Line 35">
                        <a:extLst>
                          <a:ext uri="{FF2B5EF4-FFF2-40B4-BE49-F238E27FC236}">
                            <a16:creationId xmlns:a16="http://schemas.microsoft.com/office/drawing/2014/main" id="{47A0EA11-1206-46D4-AF92-9FB0118A292E}"/>
                          </a:ext>
                        </a:extLst>
                      </p:cNvPr>
                      <p:cNvSpPr>
                        <a:spLocks noChangeShapeType="1"/>
                      </p:cNvSpPr>
                      <p:nvPr/>
                    </p:nvSpPr>
                    <p:spPr bwMode="auto">
                      <a:xfrm flipH="1">
                        <a:off x="798" y="3072"/>
                        <a:ext cx="158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2196" name="Line 36">
                        <a:extLst>
                          <a:ext uri="{FF2B5EF4-FFF2-40B4-BE49-F238E27FC236}">
                            <a16:creationId xmlns:a16="http://schemas.microsoft.com/office/drawing/2014/main" id="{56517701-714B-4DEA-B9B6-6AC6850F7E28}"/>
                          </a:ext>
                        </a:extLst>
                      </p:cNvPr>
                      <p:cNvSpPr>
                        <a:spLocks noChangeShapeType="1"/>
                      </p:cNvSpPr>
                      <p:nvPr/>
                    </p:nvSpPr>
                    <p:spPr bwMode="auto">
                      <a:xfrm flipV="1">
                        <a:off x="797" y="2737"/>
                        <a:ext cx="0" cy="335"/>
                      </a:xfrm>
                      <a:prstGeom prst="line">
                        <a:avLst/>
                      </a:prstGeom>
                      <a:noFill/>
                      <a:ln w="952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2204" name="Text Box 44">
                        <a:extLst>
                          <a:ext uri="{FF2B5EF4-FFF2-40B4-BE49-F238E27FC236}">
                            <a16:creationId xmlns:a16="http://schemas.microsoft.com/office/drawing/2014/main" id="{2BDC6860-CD08-4E5B-A890-9C7D135B32BF}"/>
                          </a:ext>
                        </a:extLst>
                      </p:cNvPr>
                      <p:cNvSpPr txBox="1">
                        <a:spLocks noChangeArrowheads="1"/>
                      </p:cNvSpPr>
                      <p:nvPr/>
                    </p:nvSpPr>
                    <p:spPr bwMode="auto">
                      <a:xfrm>
                        <a:off x="2352" y="2554"/>
                        <a:ext cx="19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1400" i="1"/>
                          <a:t>f</a:t>
                        </a:r>
                        <a:r>
                          <a:rPr lang="en-US" altLang="zh-CN" sz="900"/>
                          <a:t>G</a:t>
                        </a:r>
                      </a:p>
                    </p:txBody>
                  </p:sp>
                </p:grpSp>
                <p:grpSp>
                  <p:nvGrpSpPr>
                    <p:cNvPr id="92293" name="Group 133">
                      <a:extLst>
                        <a:ext uri="{FF2B5EF4-FFF2-40B4-BE49-F238E27FC236}">
                          <a16:creationId xmlns:a16="http://schemas.microsoft.com/office/drawing/2014/main" id="{F28750BF-C068-4D77-886A-6B76C2D7A573}"/>
                        </a:ext>
                      </a:extLst>
                    </p:cNvPr>
                    <p:cNvGrpSpPr>
                      <a:grpSpLocks/>
                    </p:cNvGrpSpPr>
                    <p:nvPr/>
                  </p:nvGrpSpPr>
                  <p:grpSpPr bwMode="auto">
                    <a:xfrm>
                      <a:off x="240" y="1056"/>
                      <a:ext cx="2880" cy="2585"/>
                      <a:chOff x="240" y="1056"/>
                      <a:chExt cx="2880" cy="2585"/>
                    </a:xfrm>
                  </p:grpSpPr>
                  <p:sp>
                    <p:nvSpPr>
                      <p:cNvPr id="92188" name="Line 28">
                        <a:extLst>
                          <a:ext uri="{FF2B5EF4-FFF2-40B4-BE49-F238E27FC236}">
                            <a16:creationId xmlns:a16="http://schemas.microsoft.com/office/drawing/2014/main" id="{A8A10523-13F3-484B-B2C6-C2E44BB39B6F}"/>
                          </a:ext>
                        </a:extLst>
                      </p:cNvPr>
                      <p:cNvSpPr>
                        <a:spLocks noChangeShapeType="1"/>
                      </p:cNvSpPr>
                      <p:nvPr/>
                    </p:nvSpPr>
                    <p:spPr bwMode="auto">
                      <a:xfrm>
                        <a:off x="2264" y="2703"/>
                        <a:ext cx="317" cy="0"/>
                      </a:xfrm>
                      <a:prstGeom prst="line">
                        <a:avLst/>
                      </a:prstGeom>
                      <a:noFill/>
                      <a:ln w="952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92289" name="Group 129">
                        <a:extLst>
                          <a:ext uri="{FF2B5EF4-FFF2-40B4-BE49-F238E27FC236}">
                            <a16:creationId xmlns:a16="http://schemas.microsoft.com/office/drawing/2014/main" id="{B713E0EC-2F77-4F40-871A-669A7228B20B}"/>
                          </a:ext>
                        </a:extLst>
                      </p:cNvPr>
                      <p:cNvGrpSpPr>
                        <a:grpSpLocks/>
                      </p:cNvGrpSpPr>
                      <p:nvPr/>
                    </p:nvGrpSpPr>
                    <p:grpSpPr bwMode="auto">
                      <a:xfrm>
                        <a:off x="240" y="1056"/>
                        <a:ext cx="2880" cy="2585"/>
                        <a:chOff x="240" y="1056"/>
                        <a:chExt cx="2880" cy="2585"/>
                      </a:xfrm>
                    </p:grpSpPr>
                    <p:sp>
                      <p:nvSpPr>
                        <p:cNvPr id="92208" name="Text Box 48">
                          <a:extLst>
                            <a:ext uri="{FF2B5EF4-FFF2-40B4-BE49-F238E27FC236}">
                              <a16:creationId xmlns:a16="http://schemas.microsoft.com/office/drawing/2014/main" id="{CB015E32-ED81-4F19-B821-07ADD74C7C66}"/>
                            </a:ext>
                          </a:extLst>
                        </p:cNvPr>
                        <p:cNvSpPr txBox="1">
                          <a:spLocks noChangeArrowheads="1"/>
                        </p:cNvSpPr>
                        <p:nvPr/>
                      </p:nvSpPr>
                      <p:spPr bwMode="auto">
                        <a:xfrm>
                          <a:off x="768" y="2640"/>
                          <a:ext cx="1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1800"/>
                            <a:t>-</a:t>
                          </a:r>
                        </a:p>
                      </p:txBody>
                    </p:sp>
                    <p:grpSp>
                      <p:nvGrpSpPr>
                        <p:cNvPr id="92288" name="Group 128">
                          <a:extLst>
                            <a:ext uri="{FF2B5EF4-FFF2-40B4-BE49-F238E27FC236}">
                              <a16:creationId xmlns:a16="http://schemas.microsoft.com/office/drawing/2014/main" id="{CBE9A465-8D4B-4165-9E12-7A073B9A2D25}"/>
                            </a:ext>
                          </a:extLst>
                        </p:cNvPr>
                        <p:cNvGrpSpPr>
                          <a:grpSpLocks/>
                        </p:cNvGrpSpPr>
                        <p:nvPr/>
                      </p:nvGrpSpPr>
                      <p:grpSpPr bwMode="auto">
                        <a:xfrm>
                          <a:off x="240" y="1056"/>
                          <a:ext cx="2880" cy="2585"/>
                          <a:chOff x="240" y="1056"/>
                          <a:chExt cx="2880" cy="2585"/>
                        </a:xfrm>
                      </p:grpSpPr>
                      <p:sp>
                        <p:nvSpPr>
                          <p:cNvPr id="92205" name="Text Box 45">
                            <a:extLst>
                              <a:ext uri="{FF2B5EF4-FFF2-40B4-BE49-F238E27FC236}">
                                <a16:creationId xmlns:a16="http://schemas.microsoft.com/office/drawing/2014/main" id="{07AC48BC-BE85-4595-94E4-87DD8DEF9859}"/>
                              </a:ext>
                            </a:extLst>
                          </p:cNvPr>
                          <p:cNvSpPr txBox="1">
                            <a:spLocks noChangeArrowheads="1"/>
                          </p:cNvSpPr>
                          <p:nvPr/>
                        </p:nvSpPr>
                        <p:spPr bwMode="auto">
                          <a:xfrm>
                            <a:off x="2880" y="2534"/>
                            <a:ext cx="24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zh-CN" altLang="en-US" sz="1600" i="1">
                                <a:sym typeface="Symbol" panose="05050102010706020507" pitchFamily="18" charset="2"/>
                              </a:rPr>
                              <a:t></a:t>
                            </a:r>
                            <a:r>
                              <a:rPr lang="en-US" altLang="zh-CN" sz="900">
                                <a:sym typeface="Symbol" panose="05050102010706020507" pitchFamily="18" charset="2"/>
                              </a:rPr>
                              <a:t>G</a:t>
                            </a:r>
                            <a:endParaRPr lang="en-US" altLang="zh-CN" sz="900"/>
                          </a:p>
                        </p:txBody>
                      </p:sp>
                      <p:grpSp>
                        <p:nvGrpSpPr>
                          <p:cNvPr id="92287" name="Group 127">
                            <a:extLst>
                              <a:ext uri="{FF2B5EF4-FFF2-40B4-BE49-F238E27FC236}">
                                <a16:creationId xmlns:a16="http://schemas.microsoft.com/office/drawing/2014/main" id="{A899B4E4-B995-4AB6-A400-BE84890B16BD}"/>
                              </a:ext>
                            </a:extLst>
                          </p:cNvPr>
                          <p:cNvGrpSpPr>
                            <a:grpSpLocks/>
                          </p:cNvGrpSpPr>
                          <p:nvPr/>
                        </p:nvGrpSpPr>
                        <p:grpSpPr bwMode="auto">
                          <a:xfrm>
                            <a:off x="240" y="1056"/>
                            <a:ext cx="2640" cy="2585"/>
                            <a:chOff x="240" y="1056"/>
                            <a:chExt cx="2640" cy="2585"/>
                          </a:xfrm>
                        </p:grpSpPr>
                        <p:sp>
                          <p:nvSpPr>
                            <p:cNvPr id="92170" name="Text Box 10">
                              <a:extLst>
                                <a:ext uri="{FF2B5EF4-FFF2-40B4-BE49-F238E27FC236}">
                                  <a16:creationId xmlns:a16="http://schemas.microsoft.com/office/drawing/2014/main" id="{0D0901AC-A3D9-4DD7-B68D-E352E451E25F}"/>
                                </a:ext>
                              </a:extLst>
                            </p:cNvPr>
                            <p:cNvSpPr txBox="1">
                              <a:spLocks noChangeArrowheads="1"/>
                            </p:cNvSpPr>
                            <p:nvPr/>
                          </p:nvSpPr>
                          <p:spPr bwMode="auto">
                            <a:xfrm>
                              <a:off x="2592" y="2496"/>
                              <a:ext cx="192" cy="381"/>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endParaRPr lang="zh-CN" altLang="en-US" sz="1000">
                                <a:solidFill>
                                  <a:schemeClr val="tx1"/>
                                </a:solidFill>
                              </a:endParaRPr>
                            </a:p>
                          </p:txBody>
                        </p:sp>
                        <p:sp>
                          <p:nvSpPr>
                            <p:cNvPr id="92181" name="Text Box 21">
                              <a:extLst>
                                <a:ext uri="{FF2B5EF4-FFF2-40B4-BE49-F238E27FC236}">
                                  <a16:creationId xmlns:a16="http://schemas.microsoft.com/office/drawing/2014/main" id="{0DA77161-AF51-4FA9-BBC4-139DBFCD5329}"/>
                                </a:ext>
                              </a:extLst>
                            </p:cNvPr>
                            <p:cNvSpPr txBox="1">
                              <a:spLocks noChangeArrowheads="1"/>
                            </p:cNvSpPr>
                            <p:nvPr/>
                          </p:nvSpPr>
                          <p:spPr bwMode="auto">
                            <a:xfrm>
                              <a:off x="1488" y="2592"/>
                              <a:ext cx="87"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1400"/>
                                <a:t>+</a:t>
                              </a:r>
                            </a:p>
                          </p:txBody>
                        </p:sp>
                        <p:sp>
                          <p:nvSpPr>
                            <p:cNvPr id="92203" name="Text Box 43">
                              <a:extLst>
                                <a:ext uri="{FF2B5EF4-FFF2-40B4-BE49-F238E27FC236}">
                                  <a16:creationId xmlns:a16="http://schemas.microsoft.com/office/drawing/2014/main" id="{7F24BB11-75D6-43A0-B7AC-2B748253B5C2}"/>
                                </a:ext>
                              </a:extLst>
                            </p:cNvPr>
                            <p:cNvSpPr txBox="1">
                              <a:spLocks noChangeArrowheads="1"/>
                            </p:cNvSpPr>
                            <p:nvPr/>
                          </p:nvSpPr>
                          <p:spPr bwMode="auto">
                            <a:xfrm>
                              <a:off x="2496" y="2602"/>
                              <a:ext cx="384" cy="1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1400">
                                  <a:cs typeface="Times New Roman" panose="02020603050405020304" pitchFamily="18" charset="0"/>
                                </a:rPr>
                                <a:t>2</a:t>
                              </a:r>
                              <a:r>
                                <a:rPr lang="en-US" altLang="zh-CN" sz="1400" i="1">
                                  <a:cs typeface="Times New Roman" panose="02020603050405020304" pitchFamily="18" charset="0"/>
                                  <a:sym typeface="Symbol" panose="05050102010706020507" pitchFamily="18" charset="2"/>
                                </a:rPr>
                                <a:t></a:t>
                              </a:r>
                              <a:r>
                                <a:rPr lang="en-US" altLang="zh-CN" sz="1400">
                                  <a:cs typeface="Times New Roman" panose="02020603050405020304" pitchFamily="18" charset="0"/>
                                </a:rPr>
                                <a:t>/</a:t>
                              </a:r>
                              <a:r>
                                <a:rPr lang="en-US" altLang="zh-CN" sz="900" i="1">
                                  <a:cs typeface="Times New Roman" panose="02020603050405020304" pitchFamily="18" charset="0"/>
                                </a:rPr>
                                <a:t>S</a:t>
                              </a:r>
                            </a:p>
                          </p:txBody>
                        </p:sp>
                        <p:grpSp>
                          <p:nvGrpSpPr>
                            <p:cNvPr id="92282" name="Group 122">
                              <a:extLst>
                                <a:ext uri="{FF2B5EF4-FFF2-40B4-BE49-F238E27FC236}">
                                  <a16:creationId xmlns:a16="http://schemas.microsoft.com/office/drawing/2014/main" id="{572A505D-CE79-444A-A573-8129C29487D9}"/>
                                </a:ext>
                              </a:extLst>
                            </p:cNvPr>
                            <p:cNvGrpSpPr>
                              <a:grpSpLocks/>
                            </p:cNvGrpSpPr>
                            <p:nvPr/>
                          </p:nvGrpSpPr>
                          <p:grpSpPr bwMode="auto">
                            <a:xfrm>
                              <a:off x="240" y="1056"/>
                              <a:ext cx="2640" cy="2585"/>
                              <a:chOff x="240" y="1056"/>
                              <a:chExt cx="2640" cy="2585"/>
                            </a:xfrm>
                          </p:grpSpPr>
                          <p:sp>
                            <p:nvSpPr>
                              <p:cNvPr id="92192" name="Line 32">
                                <a:extLst>
                                  <a:ext uri="{FF2B5EF4-FFF2-40B4-BE49-F238E27FC236}">
                                    <a16:creationId xmlns:a16="http://schemas.microsoft.com/office/drawing/2014/main" id="{78E8BB81-E4B0-4D17-8428-253C3F8502F6}"/>
                                  </a:ext>
                                </a:extLst>
                              </p:cNvPr>
                              <p:cNvSpPr>
                                <a:spLocks noChangeShapeType="1"/>
                              </p:cNvSpPr>
                              <p:nvPr/>
                            </p:nvSpPr>
                            <p:spPr bwMode="auto">
                              <a:xfrm>
                                <a:off x="1632" y="2208"/>
                                <a:ext cx="7" cy="426"/>
                              </a:xfrm>
                              <a:prstGeom prst="line">
                                <a:avLst/>
                              </a:prstGeom>
                              <a:noFill/>
                              <a:ln w="952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92222" name="Group 62">
                                <a:extLst>
                                  <a:ext uri="{FF2B5EF4-FFF2-40B4-BE49-F238E27FC236}">
                                    <a16:creationId xmlns:a16="http://schemas.microsoft.com/office/drawing/2014/main" id="{EC080659-F457-4878-A7B8-C22D52C3BB2F}"/>
                                  </a:ext>
                                </a:extLst>
                              </p:cNvPr>
                              <p:cNvGrpSpPr>
                                <a:grpSpLocks/>
                              </p:cNvGrpSpPr>
                              <p:nvPr/>
                            </p:nvGrpSpPr>
                            <p:grpSpPr bwMode="auto">
                              <a:xfrm>
                                <a:off x="432" y="1056"/>
                                <a:ext cx="2392" cy="2585"/>
                                <a:chOff x="440" y="1056"/>
                                <a:chExt cx="2392" cy="2585"/>
                              </a:xfrm>
                            </p:grpSpPr>
                            <p:sp>
                              <p:nvSpPr>
                                <p:cNvPr id="92171" name="AutoShape 11">
                                  <a:extLst>
                                    <a:ext uri="{FF2B5EF4-FFF2-40B4-BE49-F238E27FC236}">
                                      <a16:creationId xmlns:a16="http://schemas.microsoft.com/office/drawing/2014/main" id="{4F7F474F-047B-4888-812C-C5CD7C1810DC}"/>
                                    </a:ext>
                                  </a:extLst>
                                </p:cNvPr>
                                <p:cNvSpPr>
                                  <a:spLocks noChangeArrowheads="1"/>
                                </p:cNvSpPr>
                                <p:nvPr/>
                              </p:nvSpPr>
                              <p:spPr bwMode="auto">
                                <a:xfrm>
                                  <a:off x="729" y="2126"/>
                                  <a:ext cx="109" cy="127"/>
                                </a:xfrm>
                                <a:prstGeom prst="flowChartSummingJunction">
                                  <a:avLst/>
                                </a:prstGeom>
                                <a:noFill/>
                                <a:ln w="9525">
                                  <a:solidFill>
                                    <a:schemeClr val="bg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2184" name="Line 24">
                                  <a:extLst>
                                    <a:ext uri="{FF2B5EF4-FFF2-40B4-BE49-F238E27FC236}">
                                      <a16:creationId xmlns:a16="http://schemas.microsoft.com/office/drawing/2014/main" id="{7FE34F93-7156-40F8-BF73-FA7940301401}"/>
                                    </a:ext>
                                  </a:extLst>
                                </p:cNvPr>
                                <p:cNvSpPr>
                                  <a:spLocks noChangeShapeType="1"/>
                                </p:cNvSpPr>
                                <p:nvPr/>
                              </p:nvSpPr>
                              <p:spPr bwMode="auto">
                                <a:xfrm>
                                  <a:off x="472" y="2691"/>
                                  <a:ext cx="267" cy="0"/>
                                </a:xfrm>
                                <a:prstGeom prst="line">
                                  <a:avLst/>
                                </a:prstGeom>
                                <a:noFill/>
                                <a:ln w="952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2206" name="Rectangle 46">
                                  <a:extLst>
                                    <a:ext uri="{FF2B5EF4-FFF2-40B4-BE49-F238E27FC236}">
                                      <a16:creationId xmlns:a16="http://schemas.microsoft.com/office/drawing/2014/main" id="{2E99CA6E-58A8-4CE8-823F-1BE202A12837}"/>
                                    </a:ext>
                                  </a:extLst>
                                </p:cNvPr>
                                <p:cNvSpPr txBox="1">
                                  <a:spLocks noChangeArrowheads="1"/>
                                </p:cNvSpPr>
                                <p:nvPr/>
                              </p:nvSpPr>
                              <p:spPr bwMode="auto">
                                <a:xfrm>
                                  <a:off x="440" y="1056"/>
                                  <a:ext cx="2392" cy="25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buSzPct val="100000"/>
                                  </a:pPr>
                                  <a:endParaRPr lang="zh-CN" altLang="en-US" sz="1000">
                                    <a:solidFill>
                                      <a:schemeClr val="tx1"/>
                                    </a:solidFill>
                                    <a:latin typeface="Arial" panose="020B0604020202020204" pitchFamily="34" charset="0"/>
                                  </a:endParaRPr>
                                </a:p>
                              </p:txBody>
                            </p:sp>
                          </p:grpSp>
                          <p:grpSp>
                            <p:nvGrpSpPr>
                              <p:cNvPr id="92215" name="Group 55">
                                <a:extLst>
                                  <a:ext uri="{FF2B5EF4-FFF2-40B4-BE49-F238E27FC236}">
                                    <a16:creationId xmlns:a16="http://schemas.microsoft.com/office/drawing/2014/main" id="{FE729EF2-C8F0-4032-B29D-D18A61CDF49E}"/>
                                  </a:ext>
                                </a:extLst>
                              </p:cNvPr>
                              <p:cNvGrpSpPr>
                                <a:grpSpLocks/>
                              </p:cNvGrpSpPr>
                              <p:nvPr/>
                            </p:nvGrpSpPr>
                            <p:grpSpPr bwMode="auto">
                              <a:xfrm>
                                <a:off x="240" y="1872"/>
                                <a:ext cx="2640" cy="981"/>
                                <a:chOff x="240" y="1872"/>
                                <a:chExt cx="2606" cy="981"/>
                              </a:xfrm>
                            </p:grpSpPr>
                            <p:sp>
                              <p:nvSpPr>
                                <p:cNvPr id="92167" name="Text Box 7">
                                  <a:extLst>
                                    <a:ext uri="{FF2B5EF4-FFF2-40B4-BE49-F238E27FC236}">
                                      <a16:creationId xmlns:a16="http://schemas.microsoft.com/office/drawing/2014/main" id="{56FB90D6-D50D-472B-A93B-0A8B198996A2}"/>
                                    </a:ext>
                                  </a:extLst>
                                </p:cNvPr>
                                <p:cNvSpPr txBox="1">
                                  <a:spLocks noChangeArrowheads="1"/>
                                </p:cNvSpPr>
                                <p:nvPr/>
                              </p:nvSpPr>
                              <p:spPr bwMode="auto">
                                <a:xfrm>
                                  <a:off x="976" y="2010"/>
                                  <a:ext cx="436" cy="33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1400"/>
                                    <a:t>同步</a:t>
                                  </a:r>
                                </a:p>
                                <a:p>
                                  <a:r>
                                    <a:rPr lang="zh-CN" altLang="en-US" sz="1400"/>
                                    <a:t>控制器</a:t>
                                  </a:r>
                                </a:p>
                              </p:txBody>
                            </p:sp>
                            <p:sp>
                              <p:nvSpPr>
                                <p:cNvPr id="92168" name="Text Box 8">
                                  <a:extLst>
                                    <a:ext uri="{FF2B5EF4-FFF2-40B4-BE49-F238E27FC236}">
                                      <a16:creationId xmlns:a16="http://schemas.microsoft.com/office/drawing/2014/main" id="{14C06089-D521-4F83-B0DA-AF74C61E3550}"/>
                                    </a:ext>
                                  </a:extLst>
                                </p:cNvPr>
                                <p:cNvSpPr txBox="1">
                                  <a:spLocks noChangeArrowheads="1"/>
                                </p:cNvSpPr>
                                <p:nvPr/>
                              </p:nvSpPr>
                              <p:spPr bwMode="auto">
                                <a:xfrm>
                                  <a:off x="976" y="2518"/>
                                  <a:ext cx="436" cy="33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1400"/>
                                    <a:t>速度</a:t>
                                  </a:r>
                                </a:p>
                                <a:p>
                                  <a:r>
                                    <a:rPr lang="zh-CN" altLang="en-US" sz="1400"/>
                                    <a:t>调节器</a:t>
                                  </a:r>
                                </a:p>
                              </p:txBody>
                            </p:sp>
                            <p:sp>
                              <p:nvSpPr>
                                <p:cNvPr id="92180" name="Text Box 20">
                                  <a:extLst>
                                    <a:ext uri="{FF2B5EF4-FFF2-40B4-BE49-F238E27FC236}">
                                      <a16:creationId xmlns:a16="http://schemas.microsoft.com/office/drawing/2014/main" id="{5293533F-F401-4533-9780-7DB4D0CE94C2}"/>
                                    </a:ext>
                                  </a:extLst>
                                </p:cNvPr>
                                <p:cNvSpPr txBox="1">
                                  <a:spLocks noChangeArrowheads="1"/>
                                </p:cNvSpPr>
                                <p:nvPr/>
                              </p:nvSpPr>
                              <p:spPr bwMode="auto">
                                <a:xfrm>
                                  <a:off x="1520" y="2496"/>
                                  <a:ext cx="112"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1400"/>
                                    <a:t>+</a:t>
                                  </a:r>
                                </a:p>
                              </p:txBody>
                            </p:sp>
                            <p:sp>
                              <p:nvSpPr>
                                <p:cNvPr id="92187" name="Line 27">
                                  <a:extLst>
                                    <a:ext uri="{FF2B5EF4-FFF2-40B4-BE49-F238E27FC236}">
                                      <a16:creationId xmlns:a16="http://schemas.microsoft.com/office/drawing/2014/main" id="{C9FA450C-A2CB-4429-8201-67E048B8F926}"/>
                                    </a:ext>
                                  </a:extLst>
                                </p:cNvPr>
                                <p:cNvSpPr>
                                  <a:spLocks noChangeShapeType="1"/>
                                </p:cNvSpPr>
                                <p:nvPr/>
                              </p:nvSpPr>
                              <p:spPr bwMode="auto">
                                <a:xfrm>
                                  <a:off x="1697" y="2703"/>
                                  <a:ext cx="129" cy="0"/>
                                </a:xfrm>
                                <a:prstGeom prst="line">
                                  <a:avLst/>
                                </a:prstGeom>
                                <a:noFill/>
                                <a:ln w="952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2198" name="Line 38">
                                  <a:extLst>
                                    <a:ext uri="{FF2B5EF4-FFF2-40B4-BE49-F238E27FC236}">
                                      <a16:creationId xmlns:a16="http://schemas.microsoft.com/office/drawing/2014/main" id="{E7623D9D-A835-4826-A2D0-1B81EB6C2123}"/>
                                    </a:ext>
                                  </a:extLst>
                                </p:cNvPr>
                                <p:cNvSpPr>
                                  <a:spLocks noChangeShapeType="1"/>
                                </p:cNvSpPr>
                                <p:nvPr/>
                              </p:nvSpPr>
                              <p:spPr bwMode="auto">
                                <a:xfrm flipH="1">
                                  <a:off x="768" y="1872"/>
                                  <a:ext cx="207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2207" name="Text Box 47">
                                  <a:extLst>
                                    <a:ext uri="{FF2B5EF4-FFF2-40B4-BE49-F238E27FC236}">
                                      <a16:creationId xmlns:a16="http://schemas.microsoft.com/office/drawing/2014/main" id="{3CCF7DB9-9A77-4A4B-B231-9E9EBFEEE1AC}"/>
                                    </a:ext>
                                  </a:extLst>
                                </p:cNvPr>
                                <p:cNvSpPr txBox="1">
                                  <a:spLocks noChangeArrowheads="1"/>
                                </p:cNvSpPr>
                                <p:nvPr/>
                              </p:nvSpPr>
                              <p:spPr bwMode="auto">
                                <a:xfrm>
                                  <a:off x="624" y="1987"/>
                                  <a:ext cx="14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zh-CN" altLang="en-US" sz="1800"/>
                                    <a:t>-</a:t>
                                  </a:r>
                                </a:p>
                              </p:txBody>
                            </p:sp>
                            <p:sp>
                              <p:nvSpPr>
                                <p:cNvPr id="92210" name="Text Box 50">
                                  <a:extLst>
                                    <a:ext uri="{FF2B5EF4-FFF2-40B4-BE49-F238E27FC236}">
                                      <a16:creationId xmlns:a16="http://schemas.microsoft.com/office/drawing/2014/main" id="{81A47D06-7C31-4913-A888-0B227223F1EF}"/>
                                    </a:ext>
                                  </a:extLst>
                                </p:cNvPr>
                                <p:cNvSpPr txBox="1">
                                  <a:spLocks noChangeArrowheads="1"/>
                                </p:cNvSpPr>
                                <p:nvPr/>
                              </p:nvSpPr>
                              <p:spPr bwMode="auto">
                                <a:xfrm>
                                  <a:off x="240" y="2044"/>
                                  <a:ext cx="336"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1600" i="1">
                                      <a:sym typeface="Symbol" panose="05050102010706020507" pitchFamily="18" charset="2"/>
                                    </a:rPr>
                                    <a:t></a:t>
                                  </a:r>
                                  <a:r>
                                    <a:rPr lang="en-US" altLang="zh-CN" sz="800">
                                      <a:cs typeface="Times New Roman" panose="02020603050405020304" pitchFamily="18" charset="0"/>
                                      <a:sym typeface="Symbol" panose="05050102010706020507" pitchFamily="18" charset="2"/>
                                    </a:rPr>
                                    <a:t>N</a:t>
                                  </a:r>
                                  <a:endParaRPr lang="en-US" altLang="zh-CN" sz="800">
                                    <a:sym typeface="Symbol" panose="05050102010706020507" pitchFamily="18" charset="2"/>
                                  </a:endParaRPr>
                                </a:p>
                                <a:p>
                                  <a:pPr>
                                    <a:spcBef>
                                      <a:spcPct val="50000"/>
                                    </a:spcBef>
                                  </a:pPr>
                                  <a:endParaRPr lang="en-US" altLang="zh-CN" sz="1000">
                                    <a:solidFill>
                                      <a:schemeClr val="tx1"/>
                                    </a:solidFill>
                                  </a:endParaRPr>
                                </a:p>
                              </p:txBody>
                            </p:sp>
                            <p:sp>
                              <p:nvSpPr>
                                <p:cNvPr id="92211" name="Text Box 51">
                                  <a:extLst>
                                    <a:ext uri="{FF2B5EF4-FFF2-40B4-BE49-F238E27FC236}">
                                      <a16:creationId xmlns:a16="http://schemas.microsoft.com/office/drawing/2014/main" id="{3CCCCCBD-1C46-4E88-8BCE-5DD7F38BAA20}"/>
                                    </a:ext>
                                  </a:extLst>
                                </p:cNvPr>
                                <p:cNvSpPr txBox="1">
                                  <a:spLocks noChangeArrowheads="1"/>
                                </p:cNvSpPr>
                                <p:nvPr/>
                              </p:nvSpPr>
                              <p:spPr bwMode="auto">
                                <a:xfrm>
                                  <a:off x="288" y="2592"/>
                                  <a:ext cx="28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i="1"/>
                                    <a:t>f</a:t>
                                  </a:r>
                                  <a:r>
                                    <a:rPr lang="en-US" altLang="zh-CN" sz="800"/>
                                    <a:t>N</a:t>
                                  </a:r>
                                </a:p>
                              </p:txBody>
                            </p:sp>
                          </p:grpSp>
                        </p:grpSp>
                      </p:grpSp>
                    </p:grpSp>
                  </p:grpSp>
                </p:grpSp>
              </p:grpSp>
            </p:grpSp>
          </p:grpSp>
        </p:grpSp>
        <p:sp>
          <p:nvSpPr>
            <p:cNvPr id="92300" name="Line 140">
              <a:extLst>
                <a:ext uri="{FF2B5EF4-FFF2-40B4-BE49-F238E27FC236}">
                  <a16:creationId xmlns:a16="http://schemas.microsoft.com/office/drawing/2014/main" id="{794D7B00-CDFB-4475-9EA1-AA76FF20295A}"/>
                </a:ext>
              </a:extLst>
            </p:cNvPr>
            <p:cNvSpPr>
              <a:spLocks noChangeShapeType="1"/>
            </p:cNvSpPr>
            <p:nvPr/>
          </p:nvSpPr>
          <p:spPr bwMode="auto">
            <a:xfrm>
              <a:off x="1008" y="2208"/>
              <a:ext cx="192" cy="0"/>
            </a:xfrm>
            <a:prstGeom prst="line">
              <a:avLst/>
            </a:prstGeom>
            <a:noFill/>
            <a:ln w="9525">
              <a:solidFill>
                <a:schemeClr val="bg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92392" name="Group 232">
            <a:extLst>
              <a:ext uri="{FF2B5EF4-FFF2-40B4-BE49-F238E27FC236}">
                <a16:creationId xmlns:a16="http://schemas.microsoft.com/office/drawing/2014/main" id="{E0277899-D270-4E8E-95A9-39514A77002B}"/>
              </a:ext>
            </a:extLst>
          </p:cNvPr>
          <p:cNvGrpSpPr>
            <a:grpSpLocks/>
          </p:cNvGrpSpPr>
          <p:nvPr/>
        </p:nvGrpSpPr>
        <p:grpSpPr bwMode="auto">
          <a:xfrm>
            <a:off x="5597151" y="1412875"/>
            <a:ext cx="4386637" cy="4749800"/>
            <a:chOff x="2263" y="864"/>
            <a:chExt cx="3545" cy="3264"/>
          </a:xfrm>
        </p:grpSpPr>
        <p:grpSp>
          <p:nvGrpSpPr>
            <p:cNvPr id="92226" name="Group 66">
              <a:extLst>
                <a:ext uri="{FF2B5EF4-FFF2-40B4-BE49-F238E27FC236}">
                  <a16:creationId xmlns:a16="http://schemas.microsoft.com/office/drawing/2014/main" id="{C23704C1-4EF5-47F8-A4F1-60DA4A3EFC37}"/>
                </a:ext>
              </a:extLst>
            </p:cNvPr>
            <p:cNvGrpSpPr>
              <a:grpSpLocks/>
            </p:cNvGrpSpPr>
            <p:nvPr/>
          </p:nvGrpSpPr>
          <p:grpSpPr bwMode="auto">
            <a:xfrm>
              <a:off x="2976" y="1824"/>
              <a:ext cx="1712" cy="1040"/>
              <a:chOff x="6394" y="2894"/>
              <a:chExt cx="4280" cy="2600"/>
            </a:xfrm>
          </p:grpSpPr>
          <p:sp>
            <p:nvSpPr>
              <p:cNvPr id="92227" name="Rectangle 67">
                <a:extLst>
                  <a:ext uri="{FF2B5EF4-FFF2-40B4-BE49-F238E27FC236}">
                    <a16:creationId xmlns:a16="http://schemas.microsoft.com/office/drawing/2014/main" id="{24921D2F-7AD6-4362-BFA8-B342A8EE0B6E}"/>
                  </a:ext>
                </a:extLst>
              </p:cNvPr>
              <p:cNvSpPr>
                <a:spLocks noChangeArrowheads="1"/>
              </p:cNvSpPr>
              <p:nvPr/>
            </p:nvSpPr>
            <p:spPr bwMode="auto">
              <a:xfrm>
                <a:off x="8514" y="4414"/>
                <a:ext cx="460" cy="4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92228" name="Rectangle 68">
                <a:extLst>
                  <a:ext uri="{FF2B5EF4-FFF2-40B4-BE49-F238E27FC236}">
                    <a16:creationId xmlns:a16="http://schemas.microsoft.com/office/drawing/2014/main" id="{A2DE5666-C767-40F8-8B00-CA9056D35D29}"/>
                  </a:ext>
                </a:extLst>
              </p:cNvPr>
              <p:cNvSpPr>
                <a:spLocks noChangeArrowheads="1"/>
              </p:cNvSpPr>
              <p:nvPr/>
            </p:nvSpPr>
            <p:spPr bwMode="auto">
              <a:xfrm>
                <a:off x="8494" y="3234"/>
                <a:ext cx="440" cy="400"/>
              </a:xfrm>
              <a:prstGeom prst="rect">
                <a:avLst/>
              </a:prstGeom>
              <a:solidFill>
                <a:srgbClr val="FFFFFF"/>
              </a:solidFill>
              <a:ln w="9525">
                <a:solidFill>
                  <a:srgbClr val="000000"/>
                </a:solidFill>
                <a:miter lim="800000"/>
                <a:headEnd/>
                <a:tailEnd/>
              </a:ln>
            </p:spPr>
            <p:txBody>
              <a:bodyPr/>
              <a:lstStyle/>
              <a:p>
                <a:endParaRPr lang="zh-CN" altLang="en-US"/>
              </a:p>
            </p:txBody>
          </p:sp>
          <p:sp>
            <p:nvSpPr>
              <p:cNvPr id="92229" name="Rectangle 69">
                <a:extLst>
                  <a:ext uri="{FF2B5EF4-FFF2-40B4-BE49-F238E27FC236}">
                    <a16:creationId xmlns:a16="http://schemas.microsoft.com/office/drawing/2014/main" id="{58BE3FFE-3F3D-4EC1-8E6B-FFF3FDF3661C}"/>
                  </a:ext>
                </a:extLst>
              </p:cNvPr>
              <p:cNvSpPr>
                <a:spLocks noChangeArrowheads="1"/>
              </p:cNvSpPr>
              <p:nvPr/>
            </p:nvSpPr>
            <p:spPr bwMode="auto">
              <a:xfrm>
                <a:off x="7514" y="4114"/>
                <a:ext cx="740" cy="1000"/>
              </a:xfrm>
              <a:prstGeom prst="rect">
                <a:avLst/>
              </a:prstGeom>
              <a:solidFill>
                <a:srgbClr val="FFFFFF"/>
              </a:solidFill>
              <a:ln w="9525">
                <a:solidFill>
                  <a:srgbClr val="000000"/>
                </a:solidFill>
                <a:miter lim="800000"/>
                <a:headEnd/>
                <a:tailEnd/>
              </a:ln>
            </p:spPr>
            <p:txBody>
              <a:bodyPr/>
              <a:lstStyle/>
              <a:p>
                <a:endParaRPr lang="zh-CN" altLang="en-US"/>
              </a:p>
            </p:txBody>
          </p:sp>
          <p:sp>
            <p:nvSpPr>
              <p:cNvPr id="92230" name="Rectangle 70">
                <a:extLst>
                  <a:ext uri="{FF2B5EF4-FFF2-40B4-BE49-F238E27FC236}">
                    <a16:creationId xmlns:a16="http://schemas.microsoft.com/office/drawing/2014/main" id="{C184CAB6-56E6-4068-A247-26A8DA60D2D3}"/>
                  </a:ext>
                </a:extLst>
              </p:cNvPr>
              <p:cNvSpPr>
                <a:spLocks noChangeArrowheads="1"/>
              </p:cNvSpPr>
              <p:nvPr/>
            </p:nvSpPr>
            <p:spPr bwMode="auto">
              <a:xfrm>
                <a:off x="7494" y="3094"/>
                <a:ext cx="720" cy="6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92231" name="Text Box 71">
                <a:extLst>
                  <a:ext uri="{FF2B5EF4-FFF2-40B4-BE49-F238E27FC236}">
                    <a16:creationId xmlns:a16="http://schemas.microsoft.com/office/drawing/2014/main" id="{6FCCC81F-9932-4820-B011-D5EFFB3A8AF7}"/>
                  </a:ext>
                </a:extLst>
              </p:cNvPr>
              <p:cNvSpPr txBox="1">
                <a:spLocks noChangeArrowheads="1"/>
              </p:cNvSpPr>
              <p:nvPr/>
            </p:nvSpPr>
            <p:spPr bwMode="auto">
              <a:xfrm>
                <a:off x="6754" y="3054"/>
                <a:ext cx="340" cy="2120"/>
              </a:xfrm>
              <a:prstGeom prst="rect">
                <a:avLst/>
              </a:prstGeom>
              <a:solidFill>
                <a:srgbClr val="FFFFFF"/>
              </a:solidFill>
              <a:ln w="9525">
                <a:solidFill>
                  <a:srgbClr val="000000"/>
                </a:solidFill>
                <a:miter lim="800000"/>
                <a:headEnd/>
                <a:tailEnd/>
              </a:ln>
            </p:spPr>
            <p:txBody>
              <a:bodyPr vert="eaVert" lIns="0" tIns="0" rIns="0" bIns="0"/>
              <a:lstStyle/>
              <a:p>
                <a:r>
                  <a:rPr lang="zh-CN" altLang="en-US" sz="900">
                    <a:solidFill>
                      <a:schemeClr val="tx1"/>
                    </a:solidFill>
                  </a:rPr>
                  <a:t>转  换  器</a:t>
                </a:r>
              </a:p>
            </p:txBody>
          </p:sp>
          <p:sp>
            <p:nvSpPr>
              <p:cNvPr id="92232" name="Text Box 72">
                <a:extLst>
                  <a:ext uri="{FF2B5EF4-FFF2-40B4-BE49-F238E27FC236}">
                    <a16:creationId xmlns:a16="http://schemas.microsoft.com/office/drawing/2014/main" id="{925FEA3A-CE5C-43E9-9A3D-5DD0A847AEC0}"/>
                  </a:ext>
                </a:extLst>
              </p:cNvPr>
              <p:cNvSpPr txBox="1">
                <a:spLocks noChangeArrowheads="1"/>
              </p:cNvSpPr>
              <p:nvPr/>
            </p:nvSpPr>
            <p:spPr bwMode="auto">
              <a:xfrm>
                <a:off x="7234" y="2934"/>
                <a:ext cx="2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33" name="Text Box 73">
                <a:extLst>
                  <a:ext uri="{FF2B5EF4-FFF2-40B4-BE49-F238E27FC236}">
                    <a16:creationId xmlns:a16="http://schemas.microsoft.com/office/drawing/2014/main" id="{382AA11E-89B1-4763-841C-8AE0AB262DFC}"/>
                  </a:ext>
                </a:extLst>
              </p:cNvPr>
              <p:cNvSpPr txBox="1">
                <a:spLocks noChangeArrowheads="1"/>
              </p:cNvSpPr>
              <p:nvPr/>
            </p:nvSpPr>
            <p:spPr bwMode="auto">
              <a:xfrm>
                <a:off x="7234" y="3254"/>
                <a:ext cx="2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34" name="Text Box 74">
                <a:extLst>
                  <a:ext uri="{FF2B5EF4-FFF2-40B4-BE49-F238E27FC236}">
                    <a16:creationId xmlns:a16="http://schemas.microsoft.com/office/drawing/2014/main" id="{82D18086-D24B-4E07-9CFD-35EB6AA41FF3}"/>
                  </a:ext>
                </a:extLst>
              </p:cNvPr>
              <p:cNvSpPr txBox="1">
                <a:spLocks noChangeArrowheads="1"/>
              </p:cNvSpPr>
              <p:nvPr/>
            </p:nvSpPr>
            <p:spPr bwMode="auto">
              <a:xfrm>
                <a:off x="7254" y="3994"/>
                <a:ext cx="2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35" name="Text Box 75">
                <a:extLst>
                  <a:ext uri="{FF2B5EF4-FFF2-40B4-BE49-F238E27FC236}">
                    <a16:creationId xmlns:a16="http://schemas.microsoft.com/office/drawing/2014/main" id="{1E5D7F3B-B2A6-4EBA-8253-E9C710B7D550}"/>
                  </a:ext>
                </a:extLst>
              </p:cNvPr>
              <p:cNvSpPr txBox="1">
                <a:spLocks noChangeArrowheads="1"/>
              </p:cNvSpPr>
              <p:nvPr/>
            </p:nvSpPr>
            <p:spPr bwMode="auto">
              <a:xfrm>
                <a:off x="7254" y="4294"/>
                <a:ext cx="2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36" name="Text Box 76">
                <a:extLst>
                  <a:ext uri="{FF2B5EF4-FFF2-40B4-BE49-F238E27FC236}">
                    <a16:creationId xmlns:a16="http://schemas.microsoft.com/office/drawing/2014/main" id="{B0153350-2967-43DA-AF57-E3EDCB99D619}"/>
                  </a:ext>
                </a:extLst>
              </p:cNvPr>
              <p:cNvSpPr txBox="1">
                <a:spLocks noChangeArrowheads="1"/>
              </p:cNvSpPr>
              <p:nvPr/>
            </p:nvSpPr>
            <p:spPr bwMode="auto">
              <a:xfrm>
                <a:off x="7274" y="4614"/>
                <a:ext cx="2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37" name="Text Box 77">
                <a:extLst>
                  <a:ext uri="{FF2B5EF4-FFF2-40B4-BE49-F238E27FC236}">
                    <a16:creationId xmlns:a16="http://schemas.microsoft.com/office/drawing/2014/main" id="{0512296E-50BE-4CB6-8908-78A1C77D5CF2}"/>
                  </a:ext>
                </a:extLst>
              </p:cNvPr>
              <p:cNvSpPr txBox="1">
                <a:spLocks noChangeArrowheads="1"/>
              </p:cNvSpPr>
              <p:nvPr/>
            </p:nvSpPr>
            <p:spPr bwMode="auto">
              <a:xfrm>
                <a:off x="7554" y="3114"/>
                <a:ext cx="27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a:p>
                <a:pPr algn="just"/>
                <a:endParaRPr lang="zh-CN" altLang="en-US" sz="1000">
                  <a:solidFill>
                    <a:schemeClr val="tx1"/>
                  </a:solidFill>
                </a:endParaRPr>
              </a:p>
            </p:txBody>
          </p:sp>
          <p:sp>
            <p:nvSpPr>
              <p:cNvPr id="92238" name="Text Box 78">
                <a:extLst>
                  <a:ext uri="{FF2B5EF4-FFF2-40B4-BE49-F238E27FC236}">
                    <a16:creationId xmlns:a16="http://schemas.microsoft.com/office/drawing/2014/main" id="{27A4FAC7-0BDA-44E0-A50B-056F673EA97C}"/>
                  </a:ext>
                </a:extLst>
              </p:cNvPr>
              <p:cNvSpPr txBox="1">
                <a:spLocks noChangeArrowheads="1"/>
              </p:cNvSpPr>
              <p:nvPr/>
            </p:nvSpPr>
            <p:spPr bwMode="auto">
              <a:xfrm>
                <a:off x="7555" y="3414"/>
                <a:ext cx="27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39" name="Text Box 79">
                <a:extLst>
                  <a:ext uri="{FF2B5EF4-FFF2-40B4-BE49-F238E27FC236}">
                    <a16:creationId xmlns:a16="http://schemas.microsoft.com/office/drawing/2014/main" id="{B9B50E6A-F9A4-4E5F-BCEB-E560427A6D67}"/>
                  </a:ext>
                </a:extLst>
              </p:cNvPr>
              <p:cNvSpPr txBox="1">
                <a:spLocks noChangeArrowheads="1"/>
              </p:cNvSpPr>
              <p:nvPr/>
            </p:nvSpPr>
            <p:spPr bwMode="auto">
              <a:xfrm>
                <a:off x="7554" y="4154"/>
                <a:ext cx="2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40" name="Text Box 80">
                <a:extLst>
                  <a:ext uri="{FF2B5EF4-FFF2-40B4-BE49-F238E27FC236}">
                    <a16:creationId xmlns:a16="http://schemas.microsoft.com/office/drawing/2014/main" id="{B1F33BB2-49A2-42DD-A32F-156BCD6CAA1D}"/>
                  </a:ext>
                </a:extLst>
              </p:cNvPr>
              <p:cNvSpPr txBox="1">
                <a:spLocks noChangeArrowheads="1"/>
              </p:cNvSpPr>
              <p:nvPr/>
            </p:nvSpPr>
            <p:spPr bwMode="auto">
              <a:xfrm>
                <a:off x="7554" y="4474"/>
                <a:ext cx="27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41" name="Text Box 81">
                <a:extLst>
                  <a:ext uri="{FF2B5EF4-FFF2-40B4-BE49-F238E27FC236}">
                    <a16:creationId xmlns:a16="http://schemas.microsoft.com/office/drawing/2014/main" id="{710D6F76-0E17-401C-9863-661885A30BBC}"/>
                  </a:ext>
                </a:extLst>
              </p:cNvPr>
              <p:cNvSpPr txBox="1">
                <a:spLocks noChangeArrowheads="1"/>
              </p:cNvSpPr>
              <p:nvPr/>
            </p:nvSpPr>
            <p:spPr bwMode="auto">
              <a:xfrm>
                <a:off x="7555" y="4774"/>
                <a:ext cx="27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42" name="Line 82">
                <a:extLst>
                  <a:ext uri="{FF2B5EF4-FFF2-40B4-BE49-F238E27FC236}">
                    <a16:creationId xmlns:a16="http://schemas.microsoft.com/office/drawing/2014/main" id="{9A6CEE94-5142-4FD9-B7DD-8C23950E50B1}"/>
                  </a:ext>
                </a:extLst>
              </p:cNvPr>
              <p:cNvSpPr>
                <a:spLocks noChangeShapeType="1"/>
              </p:cNvSpPr>
              <p:nvPr/>
            </p:nvSpPr>
            <p:spPr bwMode="auto">
              <a:xfrm>
                <a:off x="7094" y="3254"/>
                <a:ext cx="4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43" name="Line 83">
                <a:extLst>
                  <a:ext uri="{FF2B5EF4-FFF2-40B4-BE49-F238E27FC236}">
                    <a16:creationId xmlns:a16="http://schemas.microsoft.com/office/drawing/2014/main" id="{1E608356-B709-4D77-96C9-DE76220ACA49}"/>
                  </a:ext>
                </a:extLst>
              </p:cNvPr>
              <p:cNvSpPr>
                <a:spLocks noChangeShapeType="1"/>
              </p:cNvSpPr>
              <p:nvPr/>
            </p:nvSpPr>
            <p:spPr bwMode="auto">
              <a:xfrm>
                <a:off x="7094" y="3554"/>
                <a:ext cx="4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44" name="Line 84">
                <a:extLst>
                  <a:ext uri="{FF2B5EF4-FFF2-40B4-BE49-F238E27FC236}">
                    <a16:creationId xmlns:a16="http://schemas.microsoft.com/office/drawing/2014/main" id="{4389D972-26E6-4CB3-935D-24AD4E014B51}"/>
                  </a:ext>
                </a:extLst>
              </p:cNvPr>
              <p:cNvSpPr>
                <a:spLocks noChangeShapeType="1"/>
              </p:cNvSpPr>
              <p:nvPr/>
            </p:nvSpPr>
            <p:spPr bwMode="auto">
              <a:xfrm>
                <a:off x="7094" y="4294"/>
                <a:ext cx="4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45" name="Line 85">
                <a:extLst>
                  <a:ext uri="{FF2B5EF4-FFF2-40B4-BE49-F238E27FC236}">
                    <a16:creationId xmlns:a16="http://schemas.microsoft.com/office/drawing/2014/main" id="{E28CDDA1-1178-4517-8C76-0AF311498168}"/>
                  </a:ext>
                </a:extLst>
              </p:cNvPr>
              <p:cNvSpPr>
                <a:spLocks noChangeShapeType="1"/>
              </p:cNvSpPr>
              <p:nvPr/>
            </p:nvSpPr>
            <p:spPr bwMode="auto">
              <a:xfrm>
                <a:off x="7114" y="4634"/>
                <a:ext cx="4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46" name="Line 86">
                <a:extLst>
                  <a:ext uri="{FF2B5EF4-FFF2-40B4-BE49-F238E27FC236}">
                    <a16:creationId xmlns:a16="http://schemas.microsoft.com/office/drawing/2014/main" id="{AFF98809-884E-4A50-B68F-171AB1E5D371}"/>
                  </a:ext>
                </a:extLst>
              </p:cNvPr>
              <p:cNvSpPr>
                <a:spLocks noChangeShapeType="1"/>
              </p:cNvSpPr>
              <p:nvPr/>
            </p:nvSpPr>
            <p:spPr bwMode="auto">
              <a:xfrm>
                <a:off x="7114" y="4954"/>
                <a:ext cx="4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47" name="Text Box 87">
                <a:extLst>
                  <a:ext uri="{FF2B5EF4-FFF2-40B4-BE49-F238E27FC236}">
                    <a16:creationId xmlns:a16="http://schemas.microsoft.com/office/drawing/2014/main" id="{9C40675F-FA5C-44DB-BC61-6AC84A00CE74}"/>
                  </a:ext>
                </a:extLst>
              </p:cNvPr>
              <p:cNvSpPr txBox="1">
                <a:spLocks noChangeArrowheads="1"/>
              </p:cNvSpPr>
              <p:nvPr/>
            </p:nvSpPr>
            <p:spPr bwMode="auto">
              <a:xfrm>
                <a:off x="7814" y="3274"/>
                <a:ext cx="3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48" name="Text Box 88">
                <a:extLst>
                  <a:ext uri="{FF2B5EF4-FFF2-40B4-BE49-F238E27FC236}">
                    <a16:creationId xmlns:a16="http://schemas.microsoft.com/office/drawing/2014/main" id="{8697DB7D-1918-44B4-A885-0B4348F71A73}"/>
                  </a:ext>
                </a:extLst>
              </p:cNvPr>
              <p:cNvSpPr txBox="1">
                <a:spLocks noChangeArrowheads="1"/>
              </p:cNvSpPr>
              <p:nvPr/>
            </p:nvSpPr>
            <p:spPr bwMode="auto">
              <a:xfrm>
                <a:off x="7854" y="4474"/>
                <a:ext cx="38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49" name="Text Box 89">
                <a:extLst>
                  <a:ext uri="{FF2B5EF4-FFF2-40B4-BE49-F238E27FC236}">
                    <a16:creationId xmlns:a16="http://schemas.microsoft.com/office/drawing/2014/main" id="{1512A9F6-4D8A-441A-A681-A0C7DEBCAA12}"/>
                  </a:ext>
                </a:extLst>
              </p:cNvPr>
              <p:cNvSpPr txBox="1">
                <a:spLocks noChangeArrowheads="1"/>
              </p:cNvSpPr>
              <p:nvPr/>
            </p:nvSpPr>
            <p:spPr bwMode="auto">
              <a:xfrm>
                <a:off x="8534" y="3274"/>
                <a:ext cx="3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50" name="Text Box 90">
                <a:extLst>
                  <a:ext uri="{FF2B5EF4-FFF2-40B4-BE49-F238E27FC236}">
                    <a16:creationId xmlns:a16="http://schemas.microsoft.com/office/drawing/2014/main" id="{DBD78604-F759-4EE4-80CA-743AC8661AB3}"/>
                  </a:ext>
                </a:extLst>
              </p:cNvPr>
              <p:cNvSpPr txBox="1">
                <a:spLocks noChangeArrowheads="1"/>
              </p:cNvSpPr>
              <p:nvPr/>
            </p:nvSpPr>
            <p:spPr bwMode="auto">
              <a:xfrm>
                <a:off x="8554" y="4454"/>
                <a:ext cx="36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51" name="Text Box 91">
                <a:extLst>
                  <a:ext uri="{FF2B5EF4-FFF2-40B4-BE49-F238E27FC236}">
                    <a16:creationId xmlns:a16="http://schemas.microsoft.com/office/drawing/2014/main" id="{21A777AB-07D6-4560-8BFB-F0AB8E1E101B}"/>
                  </a:ext>
                </a:extLst>
              </p:cNvPr>
              <p:cNvSpPr txBox="1">
                <a:spLocks noChangeArrowheads="1"/>
              </p:cNvSpPr>
              <p:nvPr/>
            </p:nvSpPr>
            <p:spPr bwMode="auto">
              <a:xfrm>
                <a:off x="9994" y="4414"/>
                <a:ext cx="680" cy="400"/>
              </a:xfrm>
              <a:prstGeom prst="rect">
                <a:avLst/>
              </a:prstGeom>
              <a:solidFill>
                <a:srgbClr val="FFFFFF"/>
              </a:solidFill>
              <a:ln w="9525">
                <a:solidFill>
                  <a:srgbClr val="000000"/>
                </a:solidFill>
                <a:miter lim="800000"/>
                <a:headEnd/>
                <a:tailEnd/>
              </a:ln>
            </p:spPr>
            <p:txBody>
              <a:bodyPr/>
              <a:lstStyle/>
              <a:p>
                <a:pPr algn="just"/>
                <a:r>
                  <a:rPr lang="zh-CN" altLang="en-US" sz="900">
                    <a:solidFill>
                      <a:schemeClr val="tx1"/>
                    </a:solidFill>
                  </a:rPr>
                  <a:t>装置</a:t>
                </a:r>
              </a:p>
            </p:txBody>
          </p:sp>
          <p:sp>
            <p:nvSpPr>
              <p:cNvPr id="92252" name="AutoShape 92">
                <a:extLst>
                  <a:ext uri="{FF2B5EF4-FFF2-40B4-BE49-F238E27FC236}">
                    <a16:creationId xmlns:a16="http://schemas.microsoft.com/office/drawing/2014/main" id="{AE76E06E-6DAF-469A-90AF-E213448CFB83}"/>
                  </a:ext>
                </a:extLst>
              </p:cNvPr>
              <p:cNvSpPr>
                <a:spLocks noChangeArrowheads="1"/>
              </p:cNvSpPr>
              <p:nvPr/>
            </p:nvSpPr>
            <p:spPr bwMode="auto">
              <a:xfrm>
                <a:off x="9374" y="4494"/>
                <a:ext cx="200" cy="200"/>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92253" name="Line 93">
                <a:extLst>
                  <a:ext uri="{FF2B5EF4-FFF2-40B4-BE49-F238E27FC236}">
                    <a16:creationId xmlns:a16="http://schemas.microsoft.com/office/drawing/2014/main" id="{19C0ED59-EA3B-4738-A5EA-A92FE08EDA37}"/>
                  </a:ext>
                </a:extLst>
              </p:cNvPr>
              <p:cNvSpPr>
                <a:spLocks noChangeShapeType="1"/>
              </p:cNvSpPr>
              <p:nvPr/>
            </p:nvSpPr>
            <p:spPr bwMode="auto">
              <a:xfrm>
                <a:off x="9577" y="4594"/>
                <a:ext cx="4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54" name="Line 94">
                <a:extLst>
                  <a:ext uri="{FF2B5EF4-FFF2-40B4-BE49-F238E27FC236}">
                    <a16:creationId xmlns:a16="http://schemas.microsoft.com/office/drawing/2014/main" id="{535FCA41-D11E-44CE-9AE4-5805C401537C}"/>
                  </a:ext>
                </a:extLst>
              </p:cNvPr>
              <p:cNvSpPr>
                <a:spLocks noChangeShapeType="1"/>
              </p:cNvSpPr>
              <p:nvPr/>
            </p:nvSpPr>
            <p:spPr bwMode="auto">
              <a:xfrm>
                <a:off x="8974" y="4594"/>
                <a:ext cx="4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55" name="Text Box 95">
                <a:extLst>
                  <a:ext uri="{FF2B5EF4-FFF2-40B4-BE49-F238E27FC236}">
                    <a16:creationId xmlns:a16="http://schemas.microsoft.com/office/drawing/2014/main" id="{BE911C27-3A27-4135-98EB-45B30028EC2F}"/>
                  </a:ext>
                </a:extLst>
              </p:cNvPr>
              <p:cNvSpPr txBox="1">
                <a:spLocks noChangeArrowheads="1"/>
              </p:cNvSpPr>
              <p:nvPr/>
            </p:nvSpPr>
            <p:spPr bwMode="auto">
              <a:xfrm>
                <a:off x="9014" y="4694"/>
                <a:ext cx="4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56" name="Text Box 96">
                <a:extLst>
                  <a:ext uri="{FF2B5EF4-FFF2-40B4-BE49-F238E27FC236}">
                    <a16:creationId xmlns:a16="http://schemas.microsoft.com/office/drawing/2014/main" id="{1F495F05-6DC2-4ACD-85CF-578DBCC78E9F}"/>
                  </a:ext>
                </a:extLst>
              </p:cNvPr>
              <p:cNvSpPr txBox="1">
                <a:spLocks noChangeArrowheads="1"/>
              </p:cNvSpPr>
              <p:nvPr/>
            </p:nvSpPr>
            <p:spPr bwMode="auto">
              <a:xfrm>
                <a:off x="8994" y="3094"/>
                <a:ext cx="4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57" name="Text Box 97">
                <a:extLst>
                  <a:ext uri="{FF2B5EF4-FFF2-40B4-BE49-F238E27FC236}">
                    <a16:creationId xmlns:a16="http://schemas.microsoft.com/office/drawing/2014/main" id="{CAC8D062-953D-4912-A68E-0D478DBF60A7}"/>
                  </a:ext>
                </a:extLst>
              </p:cNvPr>
              <p:cNvSpPr txBox="1">
                <a:spLocks noChangeArrowheads="1"/>
              </p:cNvSpPr>
              <p:nvPr/>
            </p:nvSpPr>
            <p:spPr bwMode="auto">
              <a:xfrm>
                <a:off x="9574" y="4294"/>
                <a:ext cx="3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58" name="Line 98">
                <a:extLst>
                  <a:ext uri="{FF2B5EF4-FFF2-40B4-BE49-F238E27FC236}">
                    <a16:creationId xmlns:a16="http://schemas.microsoft.com/office/drawing/2014/main" id="{377280C2-5B71-420F-9A4E-D2B9B4DA1C2C}"/>
                  </a:ext>
                </a:extLst>
              </p:cNvPr>
              <p:cNvSpPr>
                <a:spLocks noChangeShapeType="1"/>
              </p:cNvSpPr>
              <p:nvPr/>
            </p:nvSpPr>
            <p:spPr bwMode="auto">
              <a:xfrm>
                <a:off x="8934" y="3414"/>
                <a:ext cx="5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9" name="Line 99">
                <a:extLst>
                  <a:ext uri="{FF2B5EF4-FFF2-40B4-BE49-F238E27FC236}">
                    <a16:creationId xmlns:a16="http://schemas.microsoft.com/office/drawing/2014/main" id="{7A0B9CC0-D526-439F-9412-76FCA622BB22}"/>
                  </a:ext>
                </a:extLst>
              </p:cNvPr>
              <p:cNvSpPr>
                <a:spLocks noChangeShapeType="1"/>
              </p:cNvSpPr>
              <p:nvPr/>
            </p:nvSpPr>
            <p:spPr bwMode="auto">
              <a:xfrm>
                <a:off x="9454" y="3414"/>
                <a:ext cx="0" cy="11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60" name="Text Box 100">
                <a:extLst>
                  <a:ext uri="{FF2B5EF4-FFF2-40B4-BE49-F238E27FC236}">
                    <a16:creationId xmlns:a16="http://schemas.microsoft.com/office/drawing/2014/main" id="{0962BDB0-D436-4BE3-B5BC-689A3634F105}"/>
                  </a:ext>
                </a:extLst>
              </p:cNvPr>
              <p:cNvSpPr txBox="1">
                <a:spLocks noChangeArrowheads="1"/>
              </p:cNvSpPr>
              <p:nvPr/>
            </p:nvSpPr>
            <p:spPr bwMode="auto">
              <a:xfrm>
                <a:off x="9894" y="2914"/>
                <a:ext cx="4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61" name="Text Box 101">
                <a:extLst>
                  <a:ext uri="{FF2B5EF4-FFF2-40B4-BE49-F238E27FC236}">
                    <a16:creationId xmlns:a16="http://schemas.microsoft.com/office/drawing/2014/main" id="{8AD3D407-349D-43DE-896C-98BF264944E4}"/>
                  </a:ext>
                </a:extLst>
              </p:cNvPr>
              <p:cNvSpPr txBox="1">
                <a:spLocks noChangeArrowheads="1"/>
              </p:cNvSpPr>
              <p:nvPr/>
            </p:nvSpPr>
            <p:spPr bwMode="auto">
              <a:xfrm>
                <a:off x="9734" y="3574"/>
                <a:ext cx="4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62" name="Line 102">
                <a:extLst>
                  <a:ext uri="{FF2B5EF4-FFF2-40B4-BE49-F238E27FC236}">
                    <a16:creationId xmlns:a16="http://schemas.microsoft.com/office/drawing/2014/main" id="{D5320498-36E8-4016-A605-7CE027D1D044}"/>
                  </a:ext>
                </a:extLst>
              </p:cNvPr>
              <p:cNvSpPr>
                <a:spLocks noChangeShapeType="1"/>
              </p:cNvSpPr>
              <p:nvPr/>
            </p:nvSpPr>
            <p:spPr bwMode="auto">
              <a:xfrm>
                <a:off x="7854" y="3894"/>
                <a:ext cx="0" cy="2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63" name="Line 103">
                <a:extLst>
                  <a:ext uri="{FF2B5EF4-FFF2-40B4-BE49-F238E27FC236}">
                    <a16:creationId xmlns:a16="http://schemas.microsoft.com/office/drawing/2014/main" id="{F0D3A28D-CFC3-4E79-9589-7948C9A0246A}"/>
                  </a:ext>
                </a:extLst>
              </p:cNvPr>
              <p:cNvSpPr>
                <a:spLocks noChangeShapeType="1"/>
              </p:cNvSpPr>
              <p:nvPr/>
            </p:nvSpPr>
            <p:spPr bwMode="auto">
              <a:xfrm>
                <a:off x="7854" y="3894"/>
                <a:ext cx="2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4" name="Line 104">
                <a:extLst>
                  <a:ext uri="{FF2B5EF4-FFF2-40B4-BE49-F238E27FC236}">
                    <a16:creationId xmlns:a16="http://schemas.microsoft.com/office/drawing/2014/main" id="{E35F7C42-DCDA-4A85-B732-200C27B52B6E}"/>
                  </a:ext>
                </a:extLst>
              </p:cNvPr>
              <p:cNvSpPr>
                <a:spLocks noChangeShapeType="1"/>
              </p:cNvSpPr>
              <p:nvPr/>
            </p:nvSpPr>
            <p:spPr bwMode="auto">
              <a:xfrm>
                <a:off x="10134" y="3894"/>
                <a:ext cx="0" cy="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5" name="Line 105">
                <a:extLst>
                  <a:ext uri="{FF2B5EF4-FFF2-40B4-BE49-F238E27FC236}">
                    <a16:creationId xmlns:a16="http://schemas.microsoft.com/office/drawing/2014/main" id="{44075795-6453-449F-AEF9-F3DC1C6D0292}"/>
                  </a:ext>
                </a:extLst>
              </p:cNvPr>
              <p:cNvSpPr>
                <a:spLocks noChangeShapeType="1"/>
              </p:cNvSpPr>
              <p:nvPr/>
            </p:nvSpPr>
            <p:spPr bwMode="auto">
              <a:xfrm>
                <a:off x="7854" y="2894"/>
                <a:ext cx="0" cy="2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66" name="Line 106">
                <a:extLst>
                  <a:ext uri="{FF2B5EF4-FFF2-40B4-BE49-F238E27FC236}">
                    <a16:creationId xmlns:a16="http://schemas.microsoft.com/office/drawing/2014/main" id="{F0FB820C-808A-47E4-BE38-82A4CF862336}"/>
                  </a:ext>
                </a:extLst>
              </p:cNvPr>
              <p:cNvSpPr>
                <a:spLocks noChangeShapeType="1"/>
              </p:cNvSpPr>
              <p:nvPr/>
            </p:nvSpPr>
            <p:spPr bwMode="auto">
              <a:xfrm>
                <a:off x="7854" y="2894"/>
                <a:ext cx="26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7" name="Line 107">
                <a:extLst>
                  <a:ext uri="{FF2B5EF4-FFF2-40B4-BE49-F238E27FC236}">
                    <a16:creationId xmlns:a16="http://schemas.microsoft.com/office/drawing/2014/main" id="{2DD2EDBB-580E-49BF-8BBA-2AE5725C362D}"/>
                  </a:ext>
                </a:extLst>
              </p:cNvPr>
              <p:cNvSpPr>
                <a:spLocks noChangeShapeType="1"/>
              </p:cNvSpPr>
              <p:nvPr/>
            </p:nvSpPr>
            <p:spPr bwMode="auto">
              <a:xfrm>
                <a:off x="10534" y="2894"/>
                <a:ext cx="0" cy="1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8" name="Line 108">
                <a:extLst>
                  <a:ext uri="{FF2B5EF4-FFF2-40B4-BE49-F238E27FC236}">
                    <a16:creationId xmlns:a16="http://schemas.microsoft.com/office/drawing/2014/main" id="{C58F682E-E856-4404-B5B2-BC9C1A7AB77D}"/>
                  </a:ext>
                </a:extLst>
              </p:cNvPr>
              <p:cNvSpPr>
                <a:spLocks noChangeShapeType="1"/>
              </p:cNvSpPr>
              <p:nvPr/>
            </p:nvSpPr>
            <p:spPr bwMode="auto">
              <a:xfrm>
                <a:off x="8214" y="3434"/>
                <a:ext cx="28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69" name="Line 109">
                <a:extLst>
                  <a:ext uri="{FF2B5EF4-FFF2-40B4-BE49-F238E27FC236}">
                    <a16:creationId xmlns:a16="http://schemas.microsoft.com/office/drawing/2014/main" id="{E61D95B6-CE9E-49EF-9367-DC805215EB9D}"/>
                  </a:ext>
                </a:extLst>
              </p:cNvPr>
              <p:cNvSpPr>
                <a:spLocks noChangeShapeType="1"/>
              </p:cNvSpPr>
              <p:nvPr/>
            </p:nvSpPr>
            <p:spPr bwMode="auto">
              <a:xfrm>
                <a:off x="8254" y="4634"/>
                <a:ext cx="26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70" name="Line 110">
                <a:extLst>
                  <a:ext uri="{FF2B5EF4-FFF2-40B4-BE49-F238E27FC236}">
                    <a16:creationId xmlns:a16="http://schemas.microsoft.com/office/drawing/2014/main" id="{8C1EE740-6E0D-4C84-BA3E-FDBFB9DD2E8B}"/>
                  </a:ext>
                </a:extLst>
              </p:cNvPr>
              <p:cNvSpPr>
                <a:spLocks noChangeShapeType="1"/>
              </p:cNvSpPr>
              <p:nvPr/>
            </p:nvSpPr>
            <p:spPr bwMode="auto">
              <a:xfrm>
                <a:off x="10154" y="4814"/>
                <a:ext cx="0"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1" name="Line 111">
                <a:extLst>
                  <a:ext uri="{FF2B5EF4-FFF2-40B4-BE49-F238E27FC236}">
                    <a16:creationId xmlns:a16="http://schemas.microsoft.com/office/drawing/2014/main" id="{A98CF4FF-249B-4282-B70B-DEB12376BA35}"/>
                  </a:ext>
                </a:extLst>
              </p:cNvPr>
              <p:cNvSpPr>
                <a:spLocks noChangeShapeType="1"/>
              </p:cNvSpPr>
              <p:nvPr/>
            </p:nvSpPr>
            <p:spPr bwMode="auto">
              <a:xfrm flipH="1">
                <a:off x="6514" y="5374"/>
                <a:ext cx="36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2" name="Line 112">
                <a:extLst>
                  <a:ext uri="{FF2B5EF4-FFF2-40B4-BE49-F238E27FC236}">
                    <a16:creationId xmlns:a16="http://schemas.microsoft.com/office/drawing/2014/main" id="{F203DABC-1402-42E9-BD26-D87E4A7831B3}"/>
                  </a:ext>
                </a:extLst>
              </p:cNvPr>
              <p:cNvSpPr>
                <a:spLocks noChangeShapeType="1"/>
              </p:cNvSpPr>
              <p:nvPr/>
            </p:nvSpPr>
            <p:spPr bwMode="auto">
              <a:xfrm flipV="1">
                <a:off x="6514" y="4954"/>
                <a:ext cx="0" cy="4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3" name="Line 113">
                <a:extLst>
                  <a:ext uri="{FF2B5EF4-FFF2-40B4-BE49-F238E27FC236}">
                    <a16:creationId xmlns:a16="http://schemas.microsoft.com/office/drawing/2014/main" id="{800DAA32-B32B-47CA-867D-3FCADCBE1E58}"/>
                  </a:ext>
                </a:extLst>
              </p:cNvPr>
              <p:cNvSpPr>
                <a:spLocks noChangeShapeType="1"/>
              </p:cNvSpPr>
              <p:nvPr/>
            </p:nvSpPr>
            <p:spPr bwMode="auto">
              <a:xfrm>
                <a:off x="6514" y="4954"/>
                <a:ext cx="24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74" name="Line 114">
                <a:extLst>
                  <a:ext uri="{FF2B5EF4-FFF2-40B4-BE49-F238E27FC236}">
                    <a16:creationId xmlns:a16="http://schemas.microsoft.com/office/drawing/2014/main" id="{6291E446-E6B9-4B7E-993D-7326254634D7}"/>
                  </a:ext>
                </a:extLst>
              </p:cNvPr>
              <p:cNvSpPr>
                <a:spLocks noChangeShapeType="1"/>
              </p:cNvSpPr>
              <p:nvPr/>
            </p:nvSpPr>
            <p:spPr bwMode="auto">
              <a:xfrm>
                <a:off x="10534" y="4814"/>
                <a:ext cx="0" cy="6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5" name="Line 115">
                <a:extLst>
                  <a:ext uri="{FF2B5EF4-FFF2-40B4-BE49-F238E27FC236}">
                    <a16:creationId xmlns:a16="http://schemas.microsoft.com/office/drawing/2014/main" id="{F309B8C0-8F6B-483E-B849-263C83741110}"/>
                  </a:ext>
                </a:extLst>
              </p:cNvPr>
              <p:cNvSpPr>
                <a:spLocks noChangeShapeType="1"/>
              </p:cNvSpPr>
              <p:nvPr/>
            </p:nvSpPr>
            <p:spPr bwMode="auto">
              <a:xfrm flipH="1">
                <a:off x="6394" y="5494"/>
                <a:ext cx="4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6" name="Line 116">
                <a:extLst>
                  <a:ext uri="{FF2B5EF4-FFF2-40B4-BE49-F238E27FC236}">
                    <a16:creationId xmlns:a16="http://schemas.microsoft.com/office/drawing/2014/main" id="{DF686FEB-FAC7-4F2B-BB55-3D8F5FB4924E}"/>
                  </a:ext>
                </a:extLst>
              </p:cNvPr>
              <p:cNvSpPr>
                <a:spLocks noChangeShapeType="1"/>
              </p:cNvSpPr>
              <p:nvPr/>
            </p:nvSpPr>
            <p:spPr bwMode="auto">
              <a:xfrm flipV="1">
                <a:off x="6394" y="3414"/>
                <a:ext cx="0" cy="2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7" name="Line 117">
                <a:extLst>
                  <a:ext uri="{FF2B5EF4-FFF2-40B4-BE49-F238E27FC236}">
                    <a16:creationId xmlns:a16="http://schemas.microsoft.com/office/drawing/2014/main" id="{25ED58AA-A13B-4233-B21A-DA850477BC9A}"/>
                  </a:ext>
                </a:extLst>
              </p:cNvPr>
              <p:cNvSpPr>
                <a:spLocks noChangeShapeType="1"/>
              </p:cNvSpPr>
              <p:nvPr/>
            </p:nvSpPr>
            <p:spPr bwMode="auto">
              <a:xfrm>
                <a:off x="6394" y="3434"/>
                <a:ext cx="38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78" name="Text Box 118">
                <a:extLst>
                  <a:ext uri="{FF2B5EF4-FFF2-40B4-BE49-F238E27FC236}">
                    <a16:creationId xmlns:a16="http://schemas.microsoft.com/office/drawing/2014/main" id="{B16625E9-2322-4DBC-8503-E3AD4B4B2B76}"/>
                  </a:ext>
                </a:extLst>
              </p:cNvPr>
              <p:cNvSpPr txBox="1">
                <a:spLocks noChangeArrowheads="1"/>
              </p:cNvSpPr>
              <p:nvPr/>
            </p:nvSpPr>
            <p:spPr bwMode="auto">
              <a:xfrm>
                <a:off x="6554" y="3754"/>
                <a:ext cx="100"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latin typeface="Arial" panose="020B0604020202020204" pitchFamily="34" charset="0"/>
                </a:endParaRPr>
              </a:p>
              <a:p>
                <a:pPr algn="just"/>
                <a:endParaRPr lang="zh-CN" altLang="en-US" sz="1000">
                  <a:solidFill>
                    <a:schemeClr val="tx1"/>
                  </a:solidFill>
                  <a:latin typeface="Arial" panose="020B0604020202020204" pitchFamily="34" charset="0"/>
                </a:endParaRPr>
              </a:p>
              <a:p>
                <a:pPr algn="just"/>
                <a:endParaRPr lang="zh-CN" altLang="en-US" sz="1000">
                  <a:solidFill>
                    <a:schemeClr val="tx1"/>
                  </a:solidFill>
                </a:endParaRPr>
              </a:p>
            </p:txBody>
          </p:sp>
          <p:sp>
            <p:nvSpPr>
              <p:cNvPr id="92279" name="Text Box 119">
                <a:extLst>
                  <a:ext uri="{FF2B5EF4-FFF2-40B4-BE49-F238E27FC236}">
                    <a16:creationId xmlns:a16="http://schemas.microsoft.com/office/drawing/2014/main" id="{30E3B031-F807-4867-BBC5-B2F9D4C19BB5}"/>
                  </a:ext>
                </a:extLst>
              </p:cNvPr>
              <p:cNvSpPr txBox="1">
                <a:spLocks noChangeArrowheads="1"/>
              </p:cNvSpPr>
              <p:nvPr/>
            </p:nvSpPr>
            <p:spPr bwMode="auto">
              <a:xfrm>
                <a:off x="10234" y="483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280" name="Text Box 120">
                <a:extLst>
                  <a:ext uri="{FF2B5EF4-FFF2-40B4-BE49-F238E27FC236}">
                    <a16:creationId xmlns:a16="http://schemas.microsoft.com/office/drawing/2014/main" id="{E908DC6E-CCE3-435F-827B-C5CDC91A3D66}"/>
                  </a:ext>
                </a:extLst>
              </p:cNvPr>
              <p:cNvSpPr txBox="1">
                <a:spLocks noChangeArrowheads="1"/>
              </p:cNvSpPr>
              <p:nvPr/>
            </p:nvSpPr>
            <p:spPr bwMode="auto">
              <a:xfrm>
                <a:off x="9254" y="4194"/>
                <a:ext cx="1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000">
                    <a:solidFill>
                      <a:schemeClr val="tx1"/>
                    </a:solidFill>
                  </a:rPr>
                  <a:t>+</a:t>
                </a:r>
              </a:p>
            </p:txBody>
          </p:sp>
          <p:sp>
            <p:nvSpPr>
              <p:cNvPr id="92281" name="Text Box 121">
                <a:extLst>
                  <a:ext uri="{FF2B5EF4-FFF2-40B4-BE49-F238E27FC236}">
                    <a16:creationId xmlns:a16="http://schemas.microsoft.com/office/drawing/2014/main" id="{86CC85CA-CB41-49E1-A8BA-DFBC4B28A94B}"/>
                  </a:ext>
                </a:extLst>
              </p:cNvPr>
              <p:cNvSpPr txBox="1">
                <a:spLocks noChangeArrowheads="1"/>
              </p:cNvSpPr>
              <p:nvPr/>
            </p:nvSpPr>
            <p:spPr bwMode="auto">
              <a:xfrm>
                <a:off x="9134" y="4354"/>
                <a:ext cx="1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000">
                    <a:solidFill>
                      <a:schemeClr val="tx1"/>
                    </a:solidFill>
                  </a:rPr>
                  <a:t>+</a:t>
                </a:r>
              </a:p>
            </p:txBody>
          </p:sp>
        </p:grpSp>
        <p:grpSp>
          <p:nvGrpSpPr>
            <p:cNvPr id="92388" name="Group 228">
              <a:extLst>
                <a:ext uri="{FF2B5EF4-FFF2-40B4-BE49-F238E27FC236}">
                  <a16:creationId xmlns:a16="http://schemas.microsoft.com/office/drawing/2014/main" id="{F3A38AB1-32F5-47DB-8B4B-1F39C08D6C85}"/>
                </a:ext>
              </a:extLst>
            </p:cNvPr>
            <p:cNvGrpSpPr>
              <a:grpSpLocks/>
            </p:cNvGrpSpPr>
            <p:nvPr/>
          </p:nvGrpSpPr>
          <p:grpSpPr bwMode="auto">
            <a:xfrm>
              <a:off x="2263" y="864"/>
              <a:ext cx="3545" cy="3264"/>
              <a:chOff x="2071" y="816"/>
              <a:chExt cx="3545" cy="3264"/>
            </a:xfrm>
          </p:grpSpPr>
          <p:sp>
            <p:nvSpPr>
              <p:cNvPr id="92302" name="AutoShape 142">
                <a:extLst>
                  <a:ext uri="{FF2B5EF4-FFF2-40B4-BE49-F238E27FC236}">
                    <a16:creationId xmlns:a16="http://schemas.microsoft.com/office/drawing/2014/main" id="{8B36B6BB-BD99-4036-B1CC-F8EFE3890625}"/>
                  </a:ext>
                </a:extLst>
              </p:cNvPr>
              <p:cNvSpPr>
                <a:spLocks noChangeArrowheads="1"/>
              </p:cNvSpPr>
              <p:nvPr/>
            </p:nvSpPr>
            <p:spPr bwMode="auto">
              <a:xfrm>
                <a:off x="2352" y="816"/>
                <a:ext cx="3264" cy="3264"/>
              </a:xfrm>
              <a:prstGeom prst="foldedCorner">
                <a:avLst>
                  <a:gd name="adj" fmla="val 12500"/>
                </a:avLst>
              </a:prstGeom>
              <a:solidFill>
                <a:srgbClr val="CCFFFF"/>
              </a:solidFill>
              <a:ln w="9525">
                <a:solidFill>
                  <a:schemeClr val="bg2"/>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spcBef>
                    <a:spcPct val="50000"/>
                  </a:spcBef>
                </a:pPr>
                <a:endParaRPr lang="en-US" altLang="zh-CN" sz="1400">
                  <a:sym typeface="Symbol" panose="05050102010706020507" pitchFamily="18" charset="2"/>
                </a:endParaRPr>
              </a:p>
              <a:p>
                <a:endParaRPr lang="en-US" altLang="zh-CN" sz="1400">
                  <a:sym typeface="Symbol" panose="05050102010706020507" pitchFamily="18" charset="2"/>
                </a:endParaRPr>
              </a:p>
            </p:txBody>
          </p:sp>
          <p:grpSp>
            <p:nvGrpSpPr>
              <p:cNvPr id="92303" name="Group 143">
                <a:extLst>
                  <a:ext uri="{FF2B5EF4-FFF2-40B4-BE49-F238E27FC236}">
                    <a16:creationId xmlns:a16="http://schemas.microsoft.com/office/drawing/2014/main" id="{A858BC40-0812-40E4-9051-AA93254BE2AF}"/>
                  </a:ext>
                </a:extLst>
              </p:cNvPr>
              <p:cNvGrpSpPr>
                <a:grpSpLocks/>
              </p:cNvGrpSpPr>
              <p:nvPr/>
            </p:nvGrpSpPr>
            <p:grpSpPr bwMode="auto">
              <a:xfrm>
                <a:off x="2592" y="1392"/>
                <a:ext cx="2976" cy="2112"/>
                <a:chOff x="6394" y="2894"/>
                <a:chExt cx="4280" cy="2600"/>
              </a:xfrm>
            </p:grpSpPr>
            <p:sp>
              <p:nvSpPr>
                <p:cNvPr id="92304" name="Rectangle 144">
                  <a:extLst>
                    <a:ext uri="{FF2B5EF4-FFF2-40B4-BE49-F238E27FC236}">
                      <a16:creationId xmlns:a16="http://schemas.microsoft.com/office/drawing/2014/main" id="{098FE06C-0583-4963-B360-F67A960B6EA9}"/>
                    </a:ext>
                  </a:extLst>
                </p:cNvPr>
                <p:cNvSpPr>
                  <a:spLocks noChangeArrowheads="1"/>
                </p:cNvSpPr>
                <p:nvPr/>
              </p:nvSpPr>
              <p:spPr bwMode="auto">
                <a:xfrm>
                  <a:off x="8514" y="4414"/>
                  <a:ext cx="460" cy="4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92305" name="Rectangle 145">
                  <a:extLst>
                    <a:ext uri="{FF2B5EF4-FFF2-40B4-BE49-F238E27FC236}">
                      <a16:creationId xmlns:a16="http://schemas.microsoft.com/office/drawing/2014/main" id="{77F37A4D-576D-4910-AF7D-72C131371B2C}"/>
                    </a:ext>
                  </a:extLst>
                </p:cNvPr>
                <p:cNvSpPr>
                  <a:spLocks noChangeArrowheads="1"/>
                </p:cNvSpPr>
                <p:nvPr/>
              </p:nvSpPr>
              <p:spPr bwMode="auto">
                <a:xfrm>
                  <a:off x="8494" y="3234"/>
                  <a:ext cx="440" cy="400"/>
                </a:xfrm>
                <a:prstGeom prst="rect">
                  <a:avLst/>
                </a:prstGeom>
                <a:solidFill>
                  <a:srgbClr val="FFFFFF"/>
                </a:solidFill>
                <a:ln w="9525">
                  <a:solidFill>
                    <a:srgbClr val="000000"/>
                  </a:solidFill>
                  <a:miter lim="800000"/>
                  <a:headEnd/>
                  <a:tailEnd/>
                </a:ln>
              </p:spPr>
              <p:txBody>
                <a:bodyPr/>
                <a:lstStyle/>
                <a:p>
                  <a:endParaRPr lang="zh-CN" altLang="en-US"/>
                </a:p>
              </p:txBody>
            </p:sp>
            <p:sp>
              <p:nvSpPr>
                <p:cNvPr id="92306" name="Rectangle 146">
                  <a:extLst>
                    <a:ext uri="{FF2B5EF4-FFF2-40B4-BE49-F238E27FC236}">
                      <a16:creationId xmlns:a16="http://schemas.microsoft.com/office/drawing/2014/main" id="{DABEA469-E6A4-4D02-8573-53782BB545FD}"/>
                    </a:ext>
                  </a:extLst>
                </p:cNvPr>
                <p:cNvSpPr>
                  <a:spLocks noChangeArrowheads="1"/>
                </p:cNvSpPr>
                <p:nvPr/>
              </p:nvSpPr>
              <p:spPr bwMode="auto">
                <a:xfrm>
                  <a:off x="7514" y="4114"/>
                  <a:ext cx="740" cy="1000"/>
                </a:xfrm>
                <a:prstGeom prst="rect">
                  <a:avLst/>
                </a:prstGeom>
                <a:solidFill>
                  <a:srgbClr val="FFFFFF"/>
                </a:solidFill>
                <a:ln w="9525">
                  <a:solidFill>
                    <a:srgbClr val="000000"/>
                  </a:solidFill>
                  <a:miter lim="800000"/>
                  <a:headEnd/>
                  <a:tailEnd/>
                </a:ln>
              </p:spPr>
              <p:txBody>
                <a:bodyPr/>
                <a:lstStyle/>
                <a:p>
                  <a:endParaRPr lang="zh-CN" altLang="en-US"/>
                </a:p>
              </p:txBody>
            </p:sp>
            <p:sp>
              <p:nvSpPr>
                <p:cNvPr id="92307" name="Rectangle 147">
                  <a:extLst>
                    <a:ext uri="{FF2B5EF4-FFF2-40B4-BE49-F238E27FC236}">
                      <a16:creationId xmlns:a16="http://schemas.microsoft.com/office/drawing/2014/main" id="{CA5D62D7-6953-44AB-8EEB-46B96959ABFB}"/>
                    </a:ext>
                  </a:extLst>
                </p:cNvPr>
                <p:cNvSpPr>
                  <a:spLocks noChangeArrowheads="1"/>
                </p:cNvSpPr>
                <p:nvPr/>
              </p:nvSpPr>
              <p:spPr bwMode="auto">
                <a:xfrm>
                  <a:off x="7494" y="3094"/>
                  <a:ext cx="720" cy="6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92308" name="Text Box 148">
                  <a:extLst>
                    <a:ext uri="{FF2B5EF4-FFF2-40B4-BE49-F238E27FC236}">
                      <a16:creationId xmlns:a16="http://schemas.microsoft.com/office/drawing/2014/main" id="{46E6E567-0B01-4238-8877-11AEC0A5DD9A}"/>
                    </a:ext>
                  </a:extLst>
                </p:cNvPr>
                <p:cNvSpPr txBox="1">
                  <a:spLocks noChangeArrowheads="1"/>
                </p:cNvSpPr>
                <p:nvPr/>
              </p:nvSpPr>
              <p:spPr bwMode="auto">
                <a:xfrm>
                  <a:off x="6754" y="3054"/>
                  <a:ext cx="340" cy="2120"/>
                </a:xfrm>
                <a:prstGeom prst="rect">
                  <a:avLst/>
                </a:prstGeom>
                <a:solidFill>
                  <a:srgbClr val="FFFFFF"/>
                </a:solidFill>
                <a:ln w="9525">
                  <a:solidFill>
                    <a:srgbClr val="000000"/>
                  </a:solidFill>
                  <a:miter lim="800000"/>
                  <a:headEnd/>
                  <a:tailEnd/>
                </a:ln>
              </p:spPr>
              <p:txBody>
                <a:bodyPr vert="eaVert" lIns="0" tIns="0" rIns="0" bIns="0"/>
                <a:lstStyle/>
                <a:p>
                  <a:r>
                    <a:rPr lang="zh-CN" altLang="en-US" sz="1400"/>
                    <a:t>转  换  器</a:t>
                  </a:r>
                </a:p>
              </p:txBody>
            </p:sp>
            <p:sp>
              <p:nvSpPr>
                <p:cNvPr id="92309" name="Text Box 149">
                  <a:extLst>
                    <a:ext uri="{FF2B5EF4-FFF2-40B4-BE49-F238E27FC236}">
                      <a16:creationId xmlns:a16="http://schemas.microsoft.com/office/drawing/2014/main" id="{9ED4D776-3C44-4261-89FD-FF408F6A0BFE}"/>
                    </a:ext>
                  </a:extLst>
                </p:cNvPr>
                <p:cNvSpPr txBox="1">
                  <a:spLocks noChangeArrowheads="1"/>
                </p:cNvSpPr>
                <p:nvPr/>
              </p:nvSpPr>
              <p:spPr bwMode="auto">
                <a:xfrm>
                  <a:off x="7234" y="2934"/>
                  <a:ext cx="2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10" name="Text Box 150">
                  <a:extLst>
                    <a:ext uri="{FF2B5EF4-FFF2-40B4-BE49-F238E27FC236}">
                      <a16:creationId xmlns:a16="http://schemas.microsoft.com/office/drawing/2014/main" id="{9C960F69-9191-47B8-80E8-471187FF6B28}"/>
                    </a:ext>
                  </a:extLst>
                </p:cNvPr>
                <p:cNvSpPr txBox="1">
                  <a:spLocks noChangeArrowheads="1"/>
                </p:cNvSpPr>
                <p:nvPr/>
              </p:nvSpPr>
              <p:spPr bwMode="auto">
                <a:xfrm>
                  <a:off x="7234" y="3254"/>
                  <a:ext cx="2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11" name="Text Box 151">
                  <a:extLst>
                    <a:ext uri="{FF2B5EF4-FFF2-40B4-BE49-F238E27FC236}">
                      <a16:creationId xmlns:a16="http://schemas.microsoft.com/office/drawing/2014/main" id="{684F6F36-2133-409F-9FB8-733CEC3E723C}"/>
                    </a:ext>
                  </a:extLst>
                </p:cNvPr>
                <p:cNvSpPr txBox="1">
                  <a:spLocks noChangeArrowheads="1"/>
                </p:cNvSpPr>
                <p:nvPr/>
              </p:nvSpPr>
              <p:spPr bwMode="auto">
                <a:xfrm>
                  <a:off x="7254" y="3994"/>
                  <a:ext cx="2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12" name="Text Box 152">
                  <a:extLst>
                    <a:ext uri="{FF2B5EF4-FFF2-40B4-BE49-F238E27FC236}">
                      <a16:creationId xmlns:a16="http://schemas.microsoft.com/office/drawing/2014/main" id="{343A2EC1-949E-4754-BEBC-7B8CDA5B9897}"/>
                    </a:ext>
                  </a:extLst>
                </p:cNvPr>
                <p:cNvSpPr txBox="1">
                  <a:spLocks noChangeArrowheads="1"/>
                </p:cNvSpPr>
                <p:nvPr/>
              </p:nvSpPr>
              <p:spPr bwMode="auto">
                <a:xfrm>
                  <a:off x="7254" y="4294"/>
                  <a:ext cx="2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13" name="Text Box 153">
                  <a:extLst>
                    <a:ext uri="{FF2B5EF4-FFF2-40B4-BE49-F238E27FC236}">
                      <a16:creationId xmlns:a16="http://schemas.microsoft.com/office/drawing/2014/main" id="{28AD7EDC-96B1-462A-AE31-668FAD1C0056}"/>
                    </a:ext>
                  </a:extLst>
                </p:cNvPr>
                <p:cNvSpPr txBox="1">
                  <a:spLocks noChangeArrowheads="1"/>
                </p:cNvSpPr>
                <p:nvPr/>
              </p:nvSpPr>
              <p:spPr bwMode="auto">
                <a:xfrm>
                  <a:off x="7274" y="4614"/>
                  <a:ext cx="2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14" name="Text Box 154">
                  <a:extLst>
                    <a:ext uri="{FF2B5EF4-FFF2-40B4-BE49-F238E27FC236}">
                      <a16:creationId xmlns:a16="http://schemas.microsoft.com/office/drawing/2014/main" id="{E6D5B342-338C-46A7-8161-4FB12E049B15}"/>
                    </a:ext>
                  </a:extLst>
                </p:cNvPr>
                <p:cNvSpPr txBox="1">
                  <a:spLocks noChangeArrowheads="1"/>
                </p:cNvSpPr>
                <p:nvPr/>
              </p:nvSpPr>
              <p:spPr bwMode="auto">
                <a:xfrm>
                  <a:off x="7554" y="3114"/>
                  <a:ext cx="27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a:p>
                  <a:pPr algn="just"/>
                  <a:endParaRPr lang="zh-CN" altLang="en-US" sz="1000">
                    <a:solidFill>
                      <a:schemeClr val="tx1"/>
                    </a:solidFill>
                  </a:endParaRPr>
                </a:p>
              </p:txBody>
            </p:sp>
            <p:sp>
              <p:nvSpPr>
                <p:cNvPr id="92315" name="Text Box 155">
                  <a:extLst>
                    <a:ext uri="{FF2B5EF4-FFF2-40B4-BE49-F238E27FC236}">
                      <a16:creationId xmlns:a16="http://schemas.microsoft.com/office/drawing/2014/main" id="{56C4E99C-911E-4E9A-B0BD-AB078CB6CF2C}"/>
                    </a:ext>
                  </a:extLst>
                </p:cNvPr>
                <p:cNvSpPr txBox="1">
                  <a:spLocks noChangeArrowheads="1"/>
                </p:cNvSpPr>
                <p:nvPr/>
              </p:nvSpPr>
              <p:spPr bwMode="auto">
                <a:xfrm>
                  <a:off x="7555" y="3414"/>
                  <a:ext cx="27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16" name="Text Box 156">
                  <a:extLst>
                    <a:ext uri="{FF2B5EF4-FFF2-40B4-BE49-F238E27FC236}">
                      <a16:creationId xmlns:a16="http://schemas.microsoft.com/office/drawing/2014/main" id="{945F598D-F206-4367-9029-509191B0FECE}"/>
                    </a:ext>
                  </a:extLst>
                </p:cNvPr>
                <p:cNvSpPr txBox="1">
                  <a:spLocks noChangeArrowheads="1"/>
                </p:cNvSpPr>
                <p:nvPr/>
              </p:nvSpPr>
              <p:spPr bwMode="auto">
                <a:xfrm>
                  <a:off x="7554" y="4154"/>
                  <a:ext cx="2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17" name="Text Box 157">
                  <a:extLst>
                    <a:ext uri="{FF2B5EF4-FFF2-40B4-BE49-F238E27FC236}">
                      <a16:creationId xmlns:a16="http://schemas.microsoft.com/office/drawing/2014/main" id="{91B75848-30E2-4B5A-B560-DDBB1FC6F30F}"/>
                    </a:ext>
                  </a:extLst>
                </p:cNvPr>
                <p:cNvSpPr txBox="1">
                  <a:spLocks noChangeArrowheads="1"/>
                </p:cNvSpPr>
                <p:nvPr/>
              </p:nvSpPr>
              <p:spPr bwMode="auto">
                <a:xfrm>
                  <a:off x="7554" y="4474"/>
                  <a:ext cx="27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18" name="Text Box 158">
                  <a:extLst>
                    <a:ext uri="{FF2B5EF4-FFF2-40B4-BE49-F238E27FC236}">
                      <a16:creationId xmlns:a16="http://schemas.microsoft.com/office/drawing/2014/main" id="{A97532C6-56AD-4837-9E9A-97081ABF6838}"/>
                    </a:ext>
                  </a:extLst>
                </p:cNvPr>
                <p:cNvSpPr txBox="1">
                  <a:spLocks noChangeArrowheads="1"/>
                </p:cNvSpPr>
                <p:nvPr/>
              </p:nvSpPr>
              <p:spPr bwMode="auto">
                <a:xfrm>
                  <a:off x="7555" y="4774"/>
                  <a:ext cx="27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19" name="Line 159">
                  <a:extLst>
                    <a:ext uri="{FF2B5EF4-FFF2-40B4-BE49-F238E27FC236}">
                      <a16:creationId xmlns:a16="http://schemas.microsoft.com/office/drawing/2014/main" id="{D2F98F8C-96F4-46BC-940C-6A6D9A82B857}"/>
                    </a:ext>
                  </a:extLst>
                </p:cNvPr>
                <p:cNvSpPr>
                  <a:spLocks noChangeShapeType="1"/>
                </p:cNvSpPr>
                <p:nvPr/>
              </p:nvSpPr>
              <p:spPr bwMode="auto">
                <a:xfrm>
                  <a:off x="7094" y="3254"/>
                  <a:ext cx="4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20" name="Line 160">
                  <a:extLst>
                    <a:ext uri="{FF2B5EF4-FFF2-40B4-BE49-F238E27FC236}">
                      <a16:creationId xmlns:a16="http://schemas.microsoft.com/office/drawing/2014/main" id="{077D6DCE-EF24-4E04-A11C-FCD522445A75}"/>
                    </a:ext>
                  </a:extLst>
                </p:cNvPr>
                <p:cNvSpPr>
                  <a:spLocks noChangeShapeType="1"/>
                </p:cNvSpPr>
                <p:nvPr/>
              </p:nvSpPr>
              <p:spPr bwMode="auto">
                <a:xfrm>
                  <a:off x="7094" y="3554"/>
                  <a:ext cx="4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21" name="Line 161">
                  <a:extLst>
                    <a:ext uri="{FF2B5EF4-FFF2-40B4-BE49-F238E27FC236}">
                      <a16:creationId xmlns:a16="http://schemas.microsoft.com/office/drawing/2014/main" id="{F3482D69-E055-4316-AD11-CEB7B49912FB}"/>
                    </a:ext>
                  </a:extLst>
                </p:cNvPr>
                <p:cNvSpPr>
                  <a:spLocks noChangeShapeType="1"/>
                </p:cNvSpPr>
                <p:nvPr/>
              </p:nvSpPr>
              <p:spPr bwMode="auto">
                <a:xfrm>
                  <a:off x="7094" y="4294"/>
                  <a:ext cx="4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22" name="Line 162">
                  <a:extLst>
                    <a:ext uri="{FF2B5EF4-FFF2-40B4-BE49-F238E27FC236}">
                      <a16:creationId xmlns:a16="http://schemas.microsoft.com/office/drawing/2014/main" id="{0DC944C1-D7DC-4F47-AA15-366747BDBE50}"/>
                    </a:ext>
                  </a:extLst>
                </p:cNvPr>
                <p:cNvSpPr>
                  <a:spLocks noChangeShapeType="1"/>
                </p:cNvSpPr>
                <p:nvPr/>
              </p:nvSpPr>
              <p:spPr bwMode="auto">
                <a:xfrm>
                  <a:off x="7114" y="4634"/>
                  <a:ext cx="4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23" name="Line 163">
                  <a:extLst>
                    <a:ext uri="{FF2B5EF4-FFF2-40B4-BE49-F238E27FC236}">
                      <a16:creationId xmlns:a16="http://schemas.microsoft.com/office/drawing/2014/main" id="{7DAE0A17-3CB7-4AF2-B297-CF43C436432F}"/>
                    </a:ext>
                  </a:extLst>
                </p:cNvPr>
                <p:cNvSpPr>
                  <a:spLocks noChangeShapeType="1"/>
                </p:cNvSpPr>
                <p:nvPr/>
              </p:nvSpPr>
              <p:spPr bwMode="auto">
                <a:xfrm>
                  <a:off x="7114" y="4954"/>
                  <a:ext cx="4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24" name="Text Box 164">
                  <a:extLst>
                    <a:ext uri="{FF2B5EF4-FFF2-40B4-BE49-F238E27FC236}">
                      <a16:creationId xmlns:a16="http://schemas.microsoft.com/office/drawing/2014/main" id="{8C6425CB-7B4E-486F-A6BE-1A2A4F64993B}"/>
                    </a:ext>
                  </a:extLst>
                </p:cNvPr>
                <p:cNvSpPr txBox="1">
                  <a:spLocks noChangeArrowheads="1"/>
                </p:cNvSpPr>
                <p:nvPr/>
              </p:nvSpPr>
              <p:spPr bwMode="auto">
                <a:xfrm>
                  <a:off x="7814" y="3274"/>
                  <a:ext cx="3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25" name="Text Box 165">
                  <a:extLst>
                    <a:ext uri="{FF2B5EF4-FFF2-40B4-BE49-F238E27FC236}">
                      <a16:creationId xmlns:a16="http://schemas.microsoft.com/office/drawing/2014/main" id="{2FED0FC4-3849-4454-B1F5-4377A2B16874}"/>
                    </a:ext>
                  </a:extLst>
                </p:cNvPr>
                <p:cNvSpPr txBox="1">
                  <a:spLocks noChangeArrowheads="1"/>
                </p:cNvSpPr>
                <p:nvPr/>
              </p:nvSpPr>
              <p:spPr bwMode="auto">
                <a:xfrm>
                  <a:off x="7854" y="4474"/>
                  <a:ext cx="38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1"/>
                    <a:t>N</a:t>
                  </a:r>
                  <a:r>
                    <a:rPr lang="en-US" altLang="zh-CN" sz="1000" i="1"/>
                    <a:t>f</a:t>
                  </a:r>
                </a:p>
              </p:txBody>
            </p:sp>
            <p:sp>
              <p:nvSpPr>
                <p:cNvPr id="92326" name="Text Box 166">
                  <a:extLst>
                    <a:ext uri="{FF2B5EF4-FFF2-40B4-BE49-F238E27FC236}">
                      <a16:creationId xmlns:a16="http://schemas.microsoft.com/office/drawing/2014/main" id="{47216DD6-E180-47E0-A348-631706367D59}"/>
                    </a:ext>
                  </a:extLst>
                </p:cNvPr>
                <p:cNvSpPr txBox="1">
                  <a:spLocks noChangeArrowheads="1"/>
                </p:cNvSpPr>
                <p:nvPr/>
              </p:nvSpPr>
              <p:spPr bwMode="auto">
                <a:xfrm>
                  <a:off x="8534" y="3274"/>
                  <a:ext cx="3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1"/>
                    <a:t> K</a:t>
                  </a:r>
                  <a:r>
                    <a:rPr lang="en-US" altLang="zh-CN" sz="1400" i="1">
                      <a:cs typeface="Times New Roman" panose="02020603050405020304" pitchFamily="18" charset="0"/>
                    </a:rPr>
                    <a:t>φ</a:t>
                  </a:r>
                  <a:endParaRPr lang="en-US" altLang="zh-CN" sz="1400" i="1"/>
                </a:p>
              </p:txBody>
            </p:sp>
            <p:sp>
              <p:nvSpPr>
                <p:cNvPr id="92327" name="Text Box 167">
                  <a:extLst>
                    <a:ext uri="{FF2B5EF4-FFF2-40B4-BE49-F238E27FC236}">
                      <a16:creationId xmlns:a16="http://schemas.microsoft.com/office/drawing/2014/main" id="{666755D6-0A70-4F7B-9251-1A1A99B05CEC}"/>
                    </a:ext>
                  </a:extLst>
                </p:cNvPr>
                <p:cNvSpPr txBox="1">
                  <a:spLocks noChangeArrowheads="1"/>
                </p:cNvSpPr>
                <p:nvPr/>
              </p:nvSpPr>
              <p:spPr bwMode="auto">
                <a:xfrm>
                  <a:off x="8554" y="4454"/>
                  <a:ext cx="36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28" name="Text Box 168">
                  <a:extLst>
                    <a:ext uri="{FF2B5EF4-FFF2-40B4-BE49-F238E27FC236}">
                      <a16:creationId xmlns:a16="http://schemas.microsoft.com/office/drawing/2014/main" id="{182B31B4-2B6C-488A-81C8-FD9AAE77B496}"/>
                    </a:ext>
                  </a:extLst>
                </p:cNvPr>
                <p:cNvSpPr txBox="1">
                  <a:spLocks noChangeArrowheads="1"/>
                </p:cNvSpPr>
                <p:nvPr/>
              </p:nvSpPr>
              <p:spPr bwMode="auto">
                <a:xfrm>
                  <a:off x="9994" y="4414"/>
                  <a:ext cx="680" cy="400"/>
                </a:xfrm>
                <a:prstGeom prst="rect">
                  <a:avLst/>
                </a:prstGeom>
                <a:solidFill>
                  <a:srgbClr val="FFFFFF"/>
                </a:solidFill>
                <a:ln w="9525">
                  <a:solidFill>
                    <a:srgbClr val="000000"/>
                  </a:solidFill>
                  <a:miter lim="800000"/>
                  <a:headEnd/>
                  <a:tailEnd/>
                </a:ln>
              </p:spPr>
              <p:txBody>
                <a:bodyPr/>
                <a:lstStyle/>
                <a:p>
                  <a:pPr algn="just"/>
                  <a:r>
                    <a:rPr lang="zh-CN" altLang="en-US" sz="1400"/>
                    <a:t>装置</a:t>
                  </a:r>
                </a:p>
              </p:txBody>
            </p:sp>
            <p:sp>
              <p:nvSpPr>
                <p:cNvPr id="92329" name="AutoShape 169">
                  <a:extLst>
                    <a:ext uri="{FF2B5EF4-FFF2-40B4-BE49-F238E27FC236}">
                      <a16:creationId xmlns:a16="http://schemas.microsoft.com/office/drawing/2014/main" id="{E18A921F-CC66-455F-B1B4-FC2A7A58A6E3}"/>
                    </a:ext>
                  </a:extLst>
                </p:cNvPr>
                <p:cNvSpPr>
                  <a:spLocks noChangeArrowheads="1"/>
                </p:cNvSpPr>
                <p:nvPr/>
              </p:nvSpPr>
              <p:spPr bwMode="auto">
                <a:xfrm>
                  <a:off x="9374" y="4494"/>
                  <a:ext cx="200" cy="200"/>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92330" name="Line 170">
                  <a:extLst>
                    <a:ext uri="{FF2B5EF4-FFF2-40B4-BE49-F238E27FC236}">
                      <a16:creationId xmlns:a16="http://schemas.microsoft.com/office/drawing/2014/main" id="{D239B6F2-7262-4ED9-8AB8-9DA5E58D9A98}"/>
                    </a:ext>
                  </a:extLst>
                </p:cNvPr>
                <p:cNvSpPr>
                  <a:spLocks noChangeShapeType="1"/>
                </p:cNvSpPr>
                <p:nvPr/>
              </p:nvSpPr>
              <p:spPr bwMode="auto">
                <a:xfrm>
                  <a:off x="9577" y="4594"/>
                  <a:ext cx="4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31" name="Line 171">
                  <a:extLst>
                    <a:ext uri="{FF2B5EF4-FFF2-40B4-BE49-F238E27FC236}">
                      <a16:creationId xmlns:a16="http://schemas.microsoft.com/office/drawing/2014/main" id="{332FA96B-192D-4CDC-B054-63E9E942A4B6}"/>
                    </a:ext>
                  </a:extLst>
                </p:cNvPr>
                <p:cNvSpPr>
                  <a:spLocks noChangeShapeType="1"/>
                </p:cNvSpPr>
                <p:nvPr/>
              </p:nvSpPr>
              <p:spPr bwMode="auto">
                <a:xfrm>
                  <a:off x="8974" y="4594"/>
                  <a:ext cx="4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32" name="Text Box 172">
                  <a:extLst>
                    <a:ext uri="{FF2B5EF4-FFF2-40B4-BE49-F238E27FC236}">
                      <a16:creationId xmlns:a16="http://schemas.microsoft.com/office/drawing/2014/main" id="{6CE501A6-1DA2-47B2-9106-0DFCA77CCF6A}"/>
                    </a:ext>
                  </a:extLst>
                </p:cNvPr>
                <p:cNvSpPr txBox="1">
                  <a:spLocks noChangeArrowheads="1"/>
                </p:cNvSpPr>
                <p:nvPr/>
              </p:nvSpPr>
              <p:spPr bwMode="auto">
                <a:xfrm>
                  <a:off x="9014" y="4694"/>
                  <a:ext cx="4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33" name="Text Box 173">
                  <a:extLst>
                    <a:ext uri="{FF2B5EF4-FFF2-40B4-BE49-F238E27FC236}">
                      <a16:creationId xmlns:a16="http://schemas.microsoft.com/office/drawing/2014/main" id="{8AF09ED3-8087-45BF-8536-E7538370FE97}"/>
                    </a:ext>
                  </a:extLst>
                </p:cNvPr>
                <p:cNvSpPr txBox="1">
                  <a:spLocks noChangeArrowheads="1"/>
                </p:cNvSpPr>
                <p:nvPr/>
              </p:nvSpPr>
              <p:spPr bwMode="auto">
                <a:xfrm>
                  <a:off x="8994" y="3094"/>
                  <a:ext cx="4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34" name="Text Box 174">
                  <a:extLst>
                    <a:ext uri="{FF2B5EF4-FFF2-40B4-BE49-F238E27FC236}">
                      <a16:creationId xmlns:a16="http://schemas.microsoft.com/office/drawing/2014/main" id="{71D088F4-AC9C-4E54-8EDB-DC92432848CE}"/>
                    </a:ext>
                  </a:extLst>
                </p:cNvPr>
                <p:cNvSpPr txBox="1">
                  <a:spLocks noChangeArrowheads="1"/>
                </p:cNvSpPr>
                <p:nvPr/>
              </p:nvSpPr>
              <p:spPr bwMode="auto">
                <a:xfrm>
                  <a:off x="9574" y="4294"/>
                  <a:ext cx="3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35" name="Line 175">
                  <a:extLst>
                    <a:ext uri="{FF2B5EF4-FFF2-40B4-BE49-F238E27FC236}">
                      <a16:creationId xmlns:a16="http://schemas.microsoft.com/office/drawing/2014/main" id="{B98444E8-56AC-4A2D-A677-5F21448C0755}"/>
                    </a:ext>
                  </a:extLst>
                </p:cNvPr>
                <p:cNvSpPr>
                  <a:spLocks noChangeShapeType="1"/>
                </p:cNvSpPr>
                <p:nvPr/>
              </p:nvSpPr>
              <p:spPr bwMode="auto">
                <a:xfrm>
                  <a:off x="8934" y="3414"/>
                  <a:ext cx="5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6" name="Line 176">
                  <a:extLst>
                    <a:ext uri="{FF2B5EF4-FFF2-40B4-BE49-F238E27FC236}">
                      <a16:creationId xmlns:a16="http://schemas.microsoft.com/office/drawing/2014/main" id="{6CCFFF01-7245-49A8-91A6-5D61186DE1AC}"/>
                    </a:ext>
                  </a:extLst>
                </p:cNvPr>
                <p:cNvSpPr>
                  <a:spLocks noChangeShapeType="1"/>
                </p:cNvSpPr>
                <p:nvPr/>
              </p:nvSpPr>
              <p:spPr bwMode="auto">
                <a:xfrm>
                  <a:off x="9454" y="3414"/>
                  <a:ext cx="0" cy="11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37" name="Text Box 177">
                  <a:extLst>
                    <a:ext uri="{FF2B5EF4-FFF2-40B4-BE49-F238E27FC236}">
                      <a16:creationId xmlns:a16="http://schemas.microsoft.com/office/drawing/2014/main" id="{1B91B80D-C3FB-4516-BB5A-343990E2038C}"/>
                    </a:ext>
                  </a:extLst>
                </p:cNvPr>
                <p:cNvSpPr txBox="1">
                  <a:spLocks noChangeArrowheads="1"/>
                </p:cNvSpPr>
                <p:nvPr/>
              </p:nvSpPr>
              <p:spPr bwMode="auto">
                <a:xfrm>
                  <a:off x="9894" y="2914"/>
                  <a:ext cx="4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38" name="Text Box 178">
                  <a:extLst>
                    <a:ext uri="{FF2B5EF4-FFF2-40B4-BE49-F238E27FC236}">
                      <a16:creationId xmlns:a16="http://schemas.microsoft.com/office/drawing/2014/main" id="{B858B648-D639-436C-B93B-9B1A394C387C}"/>
                    </a:ext>
                  </a:extLst>
                </p:cNvPr>
                <p:cNvSpPr txBox="1">
                  <a:spLocks noChangeArrowheads="1"/>
                </p:cNvSpPr>
                <p:nvPr/>
              </p:nvSpPr>
              <p:spPr bwMode="auto">
                <a:xfrm>
                  <a:off x="9734" y="3574"/>
                  <a:ext cx="4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39" name="Line 179">
                  <a:extLst>
                    <a:ext uri="{FF2B5EF4-FFF2-40B4-BE49-F238E27FC236}">
                      <a16:creationId xmlns:a16="http://schemas.microsoft.com/office/drawing/2014/main" id="{06CA7AB6-827E-4447-9F7D-1667EBC9D479}"/>
                    </a:ext>
                  </a:extLst>
                </p:cNvPr>
                <p:cNvSpPr>
                  <a:spLocks noChangeShapeType="1"/>
                </p:cNvSpPr>
                <p:nvPr/>
              </p:nvSpPr>
              <p:spPr bwMode="auto">
                <a:xfrm>
                  <a:off x="7854" y="3894"/>
                  <a:ext cx="0" cy="2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40" name="Line 180">
                  <a:extLst>
                    <a:ext uri="{FF2B5EF4-FFF2-40B4-BE49-F238E27FC236}">
                      <a16:creationId xmlns:a16="http://schemas.microsoft.com/office/drawing/2014/main" id="{37D9EF38-B124-42D3-8A1E-CC0DDB96C9A6}"/>
                    </a:ext>
                  </a:extLst>
                </p:cNvPr>
                <p:cNvSpPr>
                  <a:spLocks noChangeShapeType="1"/>
                </p:cNvSpPr>
                <p:nvPr/>
              </p:nvSpPr>
              <p:spPr bwMode="auto">
                <a:xfrm>
                  <a:off x="7854" y="3894"/>
                  <a:ext cx="2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1" name="Line 181">
                  <a:extLst>
                    <a:ext uri="{FF2B5EF4-FFF2-40B4-BE49-F238E27FC236}">
                      <a16:creationId xmlns:a16="http://schemas.microsoft.com/office/drawing/2014/main" id="{771714CA-4FDD-43EB-B5D1-15965C2C6FC6}"/>
                    </a:ext>
                  </a:extLst>
                </p:cNvPr>
                <p:cNvSpPr>
                  <a:spLocks noChangeShapeType="1"/>
                </p:cNvSpPr>
                <p:nvPr/>
              </p:nvSpPr>
              <p:spPr bwMode="auto">
                <a:xfrm>
                  <a:off x="10134" y="3894"/>
                  <a:ext cx="0" cy="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2" name="Line 182">
                  <a:extLst>
                    <a:ext uri="{FF2B5EF4-FFF2-40B4-BE49-F238E27FC236}">
                      <a16:creationId xmlns:a16="http://schemas.microsoft.com/office/drawing/2014/main" id="{51AF468E-9BB7-4FE6-A66A-1BD0D19B8E39}"/>
                    </a:ext>
                  </a:extLst>
                </p:cNvPr>
                <p:cNvSpPr>
                  <a:spLocks noChangeShapeType="1"/>
                </p:cNvSpPr>
                <p:nvPr/>
              </p:nvSpPr>
              <p:spPr bwMode="auto">
                <a:xfrm>
                  <a:off x="7854" y="2894"/>
                  <a:ext cx="0" cy="2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43" name="Line 183">
                  <a:extLst>
                    <a:ext uri="{FF2B5EF4-FFF2-40B4-BE49-F238E27FC236}">
                      <a16:creationId xmlns:a16="http://schemas.microsoft.com/office/drawing/2014/main" id="{3E29CA7F-804D-40BB-8CA2-B63ADB0BBE4B}"/>
                    </a:ext>
                  </a:extLst>
                </p:cNvPr>
                <p:cNvSpPr>
                  <a:spLocks noChangeShapeType="1"/>
                </p:cNvSpPr>
                <p:nvPr/>
              </p:nvSpPr>
              <p:spPr bwMode="auto">
                <a:xfrm>
                  <a:off x="7854" y="2894"/>
                  <a:ext cx="26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4" name="Line 184">
                  <a:extLst>
                    <a:ext uri="{FF2B5EF4-FFF2-40B4-BE49-F238E27FC236}">
                      <a16:creationId xmlns:a16="http://schemas.microsoft.com/office/drawing/2014/main" id="{90D52B9E-2492-42E0-B0B7-DD015EEF2399}"/>
                    </a:ext>
                  </a:extLst>
                </p:cNvPr>
                <p:cNvSpPr>
                  <a:spLocks noChangeShapeType="1"/>
                </p:cNvSpPr>
                <p:nvPr/>
              </p:nvSpPr>
              <p:spPr bwMode="auto">
                <a:xfrm>
                  <a:off x="10534" y="2894"/>
                  <a:ext cx="0" cy="1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5" name="Line 185">
                  <a:extLst>
                    <a:ext uri="{FF2B5EF4-FFF2-40B4-BE49-F238E27FC236}">
                      <a16:creationId xmlns:a16="http://schemas.microsoft.com/office/drawing/2014/main" id="{F25BDB53-3B6D-4D61-965E-61457ED7A4DA}"/>
                    </a:ext>
                  </a:extLst>
                </p:cNvPr>
                <p:cNvSpPr>
                  <a:spLocks noChangeShapeType="1"/>
                </p:cNvSpPr>
                <p:nvPr/>
              </p:nvSpPr>
              <p:spPr bwMode="auto">
                <a:xfrm>
                  <a:off x="8214" y="3434"/>
                  <a:ext cx="28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46" name="Line 186">
                  <a:extLst>
                    <a:ext uri="{FF2B5EF4-FFF2-40B4-BE49-F238E27FC236}">
                      <a16:creationId xmlns:a16="http://schemas.microsoft.com/office/drawing/2014/main" id="{34C389D8-B9EC-4F4C-AC3D-1FAF8D59C7E3}"/>
                    </a:ext>
                  </a:extLst>
                </p:cNvPr>
                <p:cNvSpPr>
                  <a:spLocks noChangeShapeType="1"/>
                </p:cNvSpPr>
                <p:nvPr/>
              </p:nvSpPr>
              <p:spPr bwMode="auto">
                <a:xfrm>
                  <a:off x="8254" y="4634"/>
                  <a:ext cx="26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47" name="Line 187">
                  <a:extLst>
                    <a:ext uri="{FF2B5EF4-FFF2-40B4-BE49-F238E27FC236}">
                      <a16:creationId xmlns:a16="http://schemas.microsoft.com/office/drawing/2014/main" id="{EED214D2-9F99-4322-AB15-B26DFCFB51CE}"/>
                    </a:ext>
                  </a:extLst>
                </p:cNvPr>
                <p:cNvSpPr>
                  <a:spLocks noChangeShapeType="1"/>
                </p:cNvSpPr>
                <p:nvPr/>
              </p:nvSpPr>
              <p:spPr bwMode="auto">
                <a:xfrm>
                  <a:off x="10154" y="4814"/>
                  <a:ext cx="0"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8" name="Line 188">
                  <a:extLst>
                    <a:ext uri="{FF2B5EF4-FFF2-40B4-BE49-F238E27FC236}">
                      <a16:creationId xmlns:a16="http://schemas.microsoft.com/office/drawing/2014/main" id="{2BCFFBA5-72D4-4E30-91D2-E0294E006A2A}"/>
                    </a:ext>
                  </a:extLst>
                </p:cNvPr>
                <p:cNvSpPr>
                  <a:spLocks noChangeShapeType="1"/>
                </p:cNvSpPr>
                <p:nvPr/>
              </p:nvSpPr>
              <p:spPr bwMode="auto">
                <a:xfrm flipH="1">
                  <a:off x="6514" y="5374"/>
                  <a:ext cx="36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9" name="Line 189">
                  <a:extLst>
                    <a:ext uri="{FF2B5EF4-FFF2-40B4-BE49-F238E27FC236}">
                      <a16:creationId xmlns:a16="http://schemas.microsoft.com/office/drawing/2014/main" id="{5CAFA9CF-7AAB-47C2-A57E-823F35A39B8F}"/>
                    </a:ext>
                  </a:extLst>
                </p:cNvPr>
                <p:cNvSpPr>
                  <a:spLocks noChangeShapeType="1"/>
                </p:cNvSpPr>
                <p:nvPr/>
              </p:nvSpPr>
              <p:spPr bwMode="auto">
                <a:xfrm flipV="1">
                  <a:off x="6514" y="4954"/>
                  <a:ext cx="0" cy="4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0" name="Line 190">
                  <a:extLst>
                    <a:ext uri="{FF2B5EF4-FFF2-40B4-BE49-F238E27FC236}">
                      <a16:creationId xmlns:a16="http://schemas.microsoft.com/office/drawing/2014/main" id="{9C934C09-BDAB-470C-8B9F-68B6805E6A20}"/>
                    </a:ext>
                  </a:extLst>
                </p:cNvPr>
                <p:cNvSpPr>
                  <a:spLocks noChangeShapeType="1"/>
                </p:cNvSpPr>
                <p:nvPr/>
              </p:nvSpPr>
              <p:spPr bwMode="auto">
                <a:xfrm>
                  <a:off x="6514" y="4954"/>
                  <a:ext cx="24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51" name="Line 191">
                  <a:extLst>
                    <a:ext uri="{FF2B5EF4-FFF2-40B4-BE49-F238E27FC236}">
                      <a16:creationId xmlns:a16="http://schemas.microsoft.com/office/drawing/2014/main" id="{2E9B96DA-40E8-4584-A5FA-2A56ADD92DED}"/>
                    </a:ext>
                  </a:extLst>
                </p:cNvPr>
                <p:cNvSpPr>
                  <a:spLocks noChangeShapeType="1"/>
                </p:cNvSpPr>
                <p:nvPr/>
              </p:nvSpPr>
              <p:spPr bwMode="auto">
                <a:xfrm>
                  <a:off x="10534" y="4814"/>
                  <a:ext cx="0" cy="6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2" name="Line 192">
                  <a:extLst>
                    <a:ext uri="{FF2B5EF4-FFF2-40B4-BE49-F238E27FC236}">
                      <a16:creationId xmlns:a16="http://schemas.microsoft.com/office/drawing/2014/main" id="{EBBF07C0-8DDF-4BD5-8479-60A24E27ED07}"/>
                    </a:ext>
                  </a:extLst>
                </p:cNvPr>
                <p:cNvSpPr>
                  <a:spLocks noChangeShapeType="1"/>
                </p:cNvSpPr>
                <p:nvPr/>
              </p:nvSpPr>
              <p:spPr bwMode="auto">
                <a:xfrm flipH="1">
                  <a:off x="6394" y="5494"/>
                  <a:ext cx="4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3" name="Line 193">
                  <a:extLst>
                    <a:ext uri="{FF2B5EF4-FFF2-40B4-BE49-F238E27FC236}">
                      <a16:creationId xmlns:a16="http://schemas.microsoft.com/office/drawing/2014/main" id="{827B263C-4FC9-4E0D-9008-380872184DA0}"/>
                    </a:ext>
                  </a:extLst>
                </p:cNvPr>
                <p:cNvSpPr>
                  <a:spLocks noChangeShapeType="1"/>
                </p:cNvSpPr>
                <p:nvPr/>
              </p:nvSpPr>
              <p:spPr bwMode="auto">
                <a:xfrm flipV="1">
                  <a:off x="6394" y="3414"/>
                  <a:ext cx="0" cy="2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4" name="Line 194">
                  <a:extLst>
                    <a:ext uri="{FF2B5EF4-FFF2-40B4-BE49-F238E27FC236}">
                      <a16:creationId xmlns:a16="http://schemas.microsoft.com/office/drawing/2014/main" id="{27DC01C6-5591-4A83-B7E8-8F83909D9CB4}"/>
                    </a:ext>
                  </a:extLst>
                </p:cNvPr>
                <p:cNvSpPr>
                  <a:spLocks noChangeShapeType="1"/>
                </p:cNvSpPr>
                <p:nvPr/>
              </p:nvSpPr>
              <p:spPr bwMode="auto">
                <a:xfrm>
                  <a:off x="6394" y="3434"/>
                  <a:ext cx="38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55" name="Text Box 195">
                  <a:extLst>
                    <a:ext uri="{FF2B5EF4-FFF2-40B4-BE49-F238E27FC236}">
                      <a16:creationId xmlns:a16="http://schemas.microsoft.com/office/drawing/2014/main" id="{5FBF230D-10C1-4B77-997B-204A111B2A4D}"/>
                    </a:ext>
                  </a:extLst>
                </p:cNvPr>
                <p:cNvSpPr txBox="1">
                  <a:spLocks noChangeArrowheads="1"/>
                </p:cNvSpPr>
                <p:nvPr/>
              </p:nvSpPr>
              <p:spPr bwMode="auto">
                <a:xfrm>
                  <a:off x="6554" y="3754"/>
                  <a:ext cx="100"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latin typeface="Arial" panose="020B0604020202020204" pitchFamily="34" charset="0"/>
                  </a:endParaRPr>
                </a:p>
                <a:p>
                  <a:pPr algn="just"/>
                  <a:endParaRPr lang="zh-CN" altLang="en-US" sz="1000">
                    <a:solidFill>
                      <a:schemeClr val="tx1"/>
                    </a:solidFill>
                    <a:latin typeface="Arial" panose="020B0604020202020204" pitchFamily="34" charset="0"/>
                  </a:endParaRPr>
                </a:p>
                <a:p>
                  <a:pPr algn="just"/>
                  <a:endParaRPr lang="zh-CN" altLang="en-US" sz="1000">
                    <a:solidFill>
                      <a:schemeClr val="tx1"/>
                    </a:solidFill>
                  </a:endParaRPr>
                </a:p>
              </p:txBody>
            </p:sp>
            <p:sp>
              <p:nvSpPr>
                <p:cNvPr id="92356" name="Text Box 196">
                  <a:extLst>
                    <a:ext uri="{FF2B5EF4-FFF2-40B4-BE49-F238E27FC236}">
                      <a16:creationId xmlns:a16="http://schemas.microsoft.com/office/drawing/2014/main" id="{5CD48630-175B-444E-9EAA-E0473AF64688}"/>
                    </a:ext>
                  </a:extLst>
                </p:cNvPr>
                <p:cNvSpPr txBox="1">
                  <a:spLocks noChangeArrowheads="1"/>
                </p:cNvSpPr>
                <p:nvPr/>
              </p:nvSpPr>
              <p:spPr bwMode="auto">
                <a:xfrm>
                  <a:off x="10234" y="483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zh-CN" altLang="en-US" sz="1000">
                    <a:solidFill>
                      <a:schemeClr val="tx1"/>
                    </a:solidFill>
                  </a:endParaRPr>
                </a:p>
              </p:txBody>
            </p:sp>
            <p:sp>
              <p:nvSpPr>
                <p:cNvPr id="92357" name="Text Box 197">
                  <a:extLst>
                    <a:ext uri="{FF2B5EF4-FFF2-40B4-BE49-F238E27FC236}">
                      <a16:creationId xmlns:a16="http://schemas.microsoft.com/office/drawing/2014/main" id="{32C94779-D69C-4A89-9FF9-34BE2C7D82E8}"/>
                    </a:ext>
                  </a:extLst>
                </p:cNvPr>
                <p:cNvSpPr txBox="1">
                  <a:spLocks noChangeArrowheads="1"/>
                </p:cNvSpPr>
                <p:nvPr/>
              </p:nvSpPr>
              <p:spPr bwMode="auto">
                <a:xfrm>
                  <a:off x="9254" y="4194"/>
                  <a:ext cx="1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000">
                      <a:solidFill>
                        <a:schemeClr val="tx1"/>
                      </a:solidFill>
                    </a:rPr>
                    <a:t>+</a:t>
                  </a:r>
                </a:p>
              </p:txBody>
            </p:sp>
            <p:sp>
              <p:nvSpPr>
                <p:cNvPr id="92358" name="Text Box 198">
                  <a:extLst>
                    <a:ext uri="{FF2B5EF4-FFF2-40B4-BE49-F238E27FC236}">
                      <a16:creationId xmlns:a16="http://schemas.microsoft.com/office/drawing/2014/main" id="{0645AB43-F8DB-4A2C-BCC8-959E835E8A31}"/>
                    </a:ext>
                  </a:extLst>
                </p:cNvPr>
                <p:cNvSpPr txBox="1">
                  <a:spLocks noChangeArrowheads="1"/>
                </p:cNvSpPr>
                <p:nvPr/>
              </p:nvSpPr>
              <p:spPr bwMode="auto">
                <a:xfrm>
                  <a:off x="9134" y="4354"/>
                  <a:ext cx="1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000">
                      <a:solidFill>
                        <a:schemeClr val="tx1"/>
                      </a:solidFill>
                    </a:rPr>
                    <a:t>+</a:t>
                  </a:r>
                </a:p>
              </p:txBody>
            </p:sp>
          </p:grpSp>
          <p:sp>
            <p:nvSpPr>
              <p:cNvPr id="92365" name="Text Box 205">
                <a:extLst>
                  <a:ext uri="{FF2B5EF4-FFF2-40B4-BE49-F238E27FC236}">
                    <a16:creationId xmlns:a16="http://schemas.microsoft.com/office/drawing/2014/main" id="{439BCB77-AAF4-4FB1-8A10-BECF90011BE5}"/>
                  </a:ext>
                </a:extLst>
              </p:cNvPr>
              <p:cNvSpPr txBox="1">
                <a:spLocks noChangeArrowheads="1"/>
              </p:cNvSpPr>
              <p:nvPr/>
            </p:nvSpPr>
            <p:spPr bwMode="auto">
              <a:xfrm>
                <a:off x="4080" y="2688"/>
                <a:ext cx="28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1800" i="1"/>
                  <a:t>K</a:t>
                </a:r>
                <a:r>
                  <a:rPr lang="en-US" altLang="zh-CN" sz="1000" i="1"/>
                  <a:t>f</a:t>
                </a:r>
              </a:p>
            </p:txBody>
          </p:sp>
          <p:sp>
            <p:nvSpPr>
              <p:cNvPr id="92366" name="Text Box 206">
                <a:extLst>
                  <a:ext uri="{FF2B5EF4-FFF2-40B4-BE49-F238E27FC236}">
                    <a16:creationId xmlns:a16="http://schemas.microsoft.com/office/drawing/2014/main" id="{EA4BE2C1-A035-483E-955C-CC5D976D7F8D}"/>
                  </a:ext>
                </a:extLst>
              </p:cNvPr>
              <p:cNvSpPr txBox="1">
                <a:spLocks noChangeArrowheads="1"/>
              </p:cNvSpPr>
              <p:nvPr/>
            </p:nvSpPr>
            <p:spPr bwMode="auto">
              <a:xfrm>
                <a:off x="3552" y="1728"/>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2000" i="1"/>
                  <a:t>N</a:t>
                </a:r>
                <a:r>
                  <a:rPr lang="en-US" altLang="zh-CN" sz="1400" i="1">
                    <a:cs typeface="Times New Roman" panose="02020603050405020304" pitchFamily="18" charset="0"/>
                  </a:rPr>
                  <a:t>φ</a:t>
                </a:r>
                <a:endParaRPr lang="en-US" altLang="zh-CN" sz="1400" i="1"/>
              </a:p>
            </p:txBody>
          </p:sp>
          <p:sp>
            <p:nvSpPr>
              <p:cNvPr id="92367" name="Text Box 207">
                <a:extLst>
                  <a:ext uri="{FF2B5EF4-FFF2-40B4-BE49-F238E27FC236}">
                    <a16:creationId xmlns:a16="http://schemas.microsoft.com/office/drawing/2014/main" id="{9CA8B558-6967-4745-A5B1-A7CE6A485E06}"/>
                  </a:ext>
                </a:extLst>
              </p:cNvPr>
              <p:cNvSpPr txBox="1">
                <a:spLocks noChangeArrowheads="1"/>
              </p:cNvSpPr>
              <p:nvPr/>
            </p:nvSpPr>
            <p:spPr bwMode="auto">
              <a:xfrm>
                <a:off x="3408" y="2449"/>
                <a:ext cx="14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1400" i="1"/>
                  <a:t>w</a:t>
                </a:r>
                <a:r>
                  <a:rPr lang="en-US" altLang="zh-CN" sz="800"/>
                  <a:t>1</a:t>
                </a:r>
              </a:p>
            </p:txBody>
          </p:sp>
          <p:sp>
            <p:nvSpPr>
              <p:cNvPr id="92368" name="Rectangle 208">
                <a:extLst>
                  <a:ext uri="{FF2B5EF4-FFF2-40B4-BE49-F238E27FC236}">
                    <a16:creationId xmlns:a16="http://schemas.microsoft.com/office/drawing/2014/main" id="{0B61DD70-79BA-4194-97CE-F20C04FC304D}"/>
                  </a:ext>
                </a:extLst>
              </p:cNvPr>
              <p:cNvSpPr>
                <a:spLocks noChangeArrowheads="1"/>
              </p:cNvSpPr>
              <p:nvPr/>
            </p:nvSpPr>
            <p:spPr bwMode="auto">
              <a:xfrm>
                <a:off x="3428" y="2987"/>
                <a:ext cx="14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lang="en-US" altLang="zh-CN" sz="1400" i="1"/>
                  <a:t>w</a:t>
                </a:r>
                <a:r>
                  <a:rPr lang="en-US" altLang="zh-CN" sz="900" i="1"/>
                  <a:t>3</a:t>
                </a:r>
                <a:endParaRPr lang="zh-CN" altLang="en-US" sz="500"/>
              </a:p>
            </p:txBody>
          </p:sp>
          <p:sp>
            <p:nvSpPr>
              <p:cNvPr id="92369" name="Rectangle 209">
                <a:extLst>
                  <a:ext uri="{FF2B5EF4-FFF2-40B4-BE49-F238E27FC236}">
                    <a16:creationId xmlns:a16="http://schemas.microsoft.com/office/drawing/2014/main" id="{D2EF2F3E-B1D1-44BA-BF61-C7F609619F72}"/>
                  </a:ext>
                </a:extLst>
              </p:cNvPr>
              <p:cNvSpPr>
                <a:spLocks noChangeArrowheads="1"/>
              </p:cNvSpPr>
              <p:nvPr/>
            </p:nvSpPr>
            <p:spPr bwMode="auto">
              <a:xfrm>
                <a:off x="3361" y="2717"/>
                <a:ext cx="191"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400" i="1"/>
                  <a:t> w</a:t>
                </a:r>
                <a:r>
                  <a:rPr lang="en-US" altLang="zh-CN" sz="900" i="1"/>
                  <a:t>2</a:t>
                </a:r>
                <a:endParaRPr lang="zh-CN" altLang="en-US" sz="800"/>
              </a:p>
            </p:txBody>
          </p:sp>
          <p:sp>
            <p:nvSpPr>
              <p:cNvPr id="92370" name="Rectangle 210">
                <a:extLst>
                  <a:ext uri="{FF2B5EF4-FFF2-40B4-BE49-F238E27FC236}">
                    <a16:creationId xmlns:a16="http://schemas.microsoft.com/office/drawing/2014/main" id="{E87D8206-ABD2-482C-88D9-935E8F22ED57}"/>
                  </a:ext>
                </a:extLst>
              </p:cNvPr>
              <p:cNvSpPr>
                <a:spLocks noChangeArrowheads="1"/>
              </p:cNvSpPr>
              <p:nvPr/>
            </p:nvSpPr>
            <p:spPr bwMode="auto">
              <a:xfrm>
                <a:off x="3379" y="1584"/>
                <a:ext cx="14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lang="en-US" altLang="zh-CN" sz="1400" i="1"/>
                  <a:t>w</a:t>
                </a:r>
                <a:r>
                  <a:rPr lang="en-US" altLang="zh-CN" sz="900" i="1"/>
                  <a:t>4</a:t>
                </a:r>
                <a:endParaRPr lang="zh-CN" altLang="en-US"/>
              </a:p>
            </p:txBody>
          </p:sp>
          <p:sp>
            <p:nvSpPr>
              <p:cNvPr id="92371" name="Rectangle 211">
                <a:extLst>
                  <a:ext uri="{FF2B5EF4-FFF2-40B4-BE49-F238E27FC236}">
                    <a16:creationId xmlns:a16="http://schemas.microsoft.com/office/drawing/2014/main" id="{B9BE62C1-9CED-4105-99CC-1134C2287EEC}"/>
                  </a:ext>
                </a:extLst>
              </p:cNvPr>
              <p:cNvSpPr>
                <a:spLocks noChangeArrowheads="1"/>
              </p:cNvSpPr>
              <p:nvPr/>
            </p:nvSpPr>
            <p:spPr bwMode="auto">
              <a:xfrm>
                <a:off x="3397" y="1872"/>
                <a:ext cx="1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400" i="1"/>
                  <a:t>w</a:t>
                </a:r>
                <a:r>
                  <a:rPr lang="en-US" altLang="zh-CN" sz="800"/>
                  <a:t>5</a:t>
                </a:r>
                <a:endParaRPr lang="zh-CN" altLang="en-US" sz="800"/>
              </a:p>
            </p:txBody>
          </p:sp>
          <p:sp>
            <p:nvSpPr>
              <p:cNvPr id="92372" name="Text Box 212">
                <a:extLst>
                  <a:ext uri="{FF2B5EF4-FFF2-40B4-BE49-F238E27FC236}">
                    <a16:creationId xmlns:a16="http://schemas.microsoft.com/office/drawing/2014/main" id="{44926842-CD65-4E50-B502-FFDDD86EC1D6}"/>
                  </a:ext>
                </a:extLst>
              </p:cNvPr>
              <p:cNvSpPr txBox="1">
                <a:spLocks noChangeArrowheads="1"/>
              </p:cNvSpPr>
              <p:nvPr/>
            </p:nvSpPr>
            <p:spPr bwMode="auto">
              <a:xfrm>
                <a:off x="2071" y="2016"/>
                <a:ext cx="80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spAutoFit/>
              </a:bodyPr>
              <a:lstStyle/>
              <a:p>
                <a:pPr>
                  <a:spcBef>
                    <a:spcPct val="50000"/>
                  </a:spcBef>
                </a:pPr>
                <a:r>
                  <a:rPr lang="zh-CN" altLang="en-US" sz="1400" b="1"/>
                  <a:t>.      .       .</a:t>
                </a:r>
              </a:p>
              <a:p>
                <a:pPr>
                  <a:spcBef>
                    <a:spcPct val="50000"/>
                  </a:spcBef>
                </a:pPr>
                <a:endParaRPr lang="zh-CN" altLang="en-US" sz="1400" b="1"/>
              </a:p>
              <a:p>
                <a:pPr>
                  <a:spcBef>
                    <a:spcPct val="50000"/>
                  </a:spcBef>
                </a:pPr>
                <a:r>
                  <a:rPr lang="zh-CN" altLang="en-US" sz="1000">
                    <a:solidFill>
                      <a:schemeClr val="tx1"/>
                    </a:solidFill>
                  </a:rPr>
                  <a:t>      </a:t>
                </a:r>
              </a:p>
              <a:p>
                <a:pPr>
                  <a:spcBef>
                    <a:spcPct val="50000"/>
                  </a:spcBef>
                </a:pPr>
                <a:endParaRPr lang="zh-CN" altLang="en-US" sz="1000">
                  <a:solidFill>
                    <a:schemeClr val="tx1"/>
                  </a:solidFill>
                </a:endParaRPr>
              </a:p>
            </p:txBody>
          </p:sp>
          <p:sp>
            <p:nvSpPr>
              <p:cNvPr id="92373" name="Text Box 213">
                <a:extLst>
                  <a:ext uri="{FF2B5EF4-FFF2-40B4-BE49-F238E27FC236}">
                    <a16:creationId xmlns:a16="http://schemas.microsoft.com/office/drawing/2014/main" id="{776B6EB5-DABD-4C1B-ADBC-3D7486AA60F1}"/>
                  </a:ext>
                </a:extLst>
              </p:cNvPr>
              <p:cNvSpPr txBox="1">
                <a:spLocks noChangeArrowheads="1"/>
              </p:cNvSpPr>
              <p:nvPr/>
            </p:nvSpPr>
            <p:spPr bwMode="auto">
              <a:xfrm>
                <a:off x="3120" y="2400"/>
                <a:ext cx="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1400" i="1"/>
                  <a:t>x</a:t>
                </a:r>
                <a:r>
                  <a:rPr lang="en-US" altLang="zh-CN" sz="800"/>
                  <a:t>1</a:t>
                </a:r>
              </a:p>
            </p:txBody>
          </p:sp>
          <p:sp>
            <p:nvSpPr>
              <p:cNvPr id="92374" name="Rectangle 214">
                <a:extLst>
                  <a:ext uri="{FF2B5EF4-FFF2-40B4-BE49-F238E27FC236}">
                    <a16:creationId xmlns:a16="http://schemas.microsoft.com/office/drawing/2014/main" id="{E806B9DD-FDB1-4C43-89BE-894779CB5A68}"/>
                  </a:ext>
                </a:extLst>
              </p:cNvPr>
              <p:cNvSpPr>
                <a:spLocks noChangeArrowheads="1"/>
              </p:cNvSpPr>
              <p:nvPr/>
            </p:nvSpPr>
            <p:spPr bwMode="auto">
              <a:xfrm>
                <a:off x="3121" y="2650"/>
                <a:ext cx="106"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lang="en-US" altLang="zh-CN" sz="1400" i="1"/>
                  <a:t>x</a:t>
                </a:r>
                <a:r>
                  <a:rPr lang="en-US" altLang="zh-CN" sz="800" i="1"/>
                  <a:t>2</a:t>
                </a:r>
                <a:endParaRPr lang="zh-CN" altLang="en-US" sz="500"/>
              </a:p>
            </p:txBody>
          </p:sp>
          <p:sp>
            <p:nvSpPr>
              <p:cNvPr id="92375" name="Rectangle 215">
                <a:extLst>
                  <a:ext uri="{FF2B5EF4-FFF2-40B4-BE49-F238E27FC236}">
                    <a16:creationId xmlns:a16="http://schemas.microsoft.com/office/drawing/2014/main" id="{D10B8800-8659-404A-BA8C-FB087382D07B}"/>
                  </a:ext>
                </a:extLst>
              </p:cNvPr>
              <p:cNvSpPr>
                <a:spLocks noChangeArrowheads="1"/>
              </p:cNvSpPr>
              <p:nvPr/>
            </p:nvSpPr>
            <p:spPr bwMode="auto">
              <a:xfrm>
                <a:off x="3119" y="2928"/>
                <a:ext cx="111"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lang="en-US" altLang="zh-CN" sz="1400" i="1"/>
                  <a:t>x</a:t>
                </a:r>
                <a:r>
                  <a:rPr lang="en-US" altLang="zh-CN" sz="900" i="1"/>
                  <a:t>3</a:t>
                </a:r>
                <a:endParaRPr lang="zh-CN" altLang="en-US" sz="500"/>
              </a:p>
            </p:txBody>
          </p:sp>
          <p:sp>
            <p:nvSpPr>
              <p:cNvPr id="92376" name="Text Box 216">
                <a:extLst>
                  <a:ext uri="{FF2B5EF4-FFF2-40B4-BE49-F238E27FC236}">
                    <a16:creationId xmlns:a16="http://schemas.microsoft.com/office/drawing/2014/main" id="{AB6E665F-F73F-43E1-813C-345BA19CB195}"/>
                  </a:ext>
                </a:extLst>
              </p:cNvPr>
              <p:cNvSpPr txBox="1">
                <a:spLocks noChangeArrowheads="1"/>
              </p:cNvSpPr>
              <p:nvPr/>
            </p:nvSpPr>
            <p:spPr bwMode="auto">
              <a:xfrm>
                <a:off x="3120" y="1786"/>
                <a:ext cx="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1400" i="1"/>
                  <a:t>x</a:t>
                </a:r>
                <a:r>
                  <a:rPr lang="en-US" altLang="zh-CN" sz="800"/>
                  <a:t>5</a:t>
                </a:r>
              </a:p>
            </p:txBody>
          </p:sp>
          <p:sp>
            <p:nvSpPr>
              <p:cNvPr id="92377" name="Text Box 217">
                <a:extLst>
                  <a:ext uri="{FF2B5EF4-FFF2-40B4-BE49-F238E27FC236}">
                    <a16:creationId xmlns:a16="http://schemas.microsoft.com/office/drawing/2014/main" id="{FEC7E593-994B-41ED-9CD0-D1903EC81B4A}"/>
                  </a:ext>
                </a:extLst>
              </p:cNvPr>
              <p:cNvSpPr txBox="1">
                <a:spLocks noChangeArrowheads="1"/>
              </p:cNvSpPr>
              <p:nvPr/>
            </p:nvSpPr>
            <p:spPr bwMode="auto">
              <a:xfrm>
                <a:off x="3120" y="1536"/>
                <a:ext cx="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1400" i="1"/>
                  <a:t>x</a:t>
                </a:r>
                <a:r>
                  <a:rPr lang="en-US" altLang="zh-CN" sz="800"/>
                  <a:t>4</a:t>
                </a:r>
              </a:p>
            </p:txBody>
          </p:sp>
          <p:sp>
            <p:nvSpPr>
              <p:cNvPr id="92378" name="Text Box 218">
                <a:extLst>
                  <a:ext uri="{FF2B5EF4-FFF2-40B4-BE49-F238E27FC236}">
                    <a16:creationId xmlns:a16="http://schemas.microsoft.com/office/drawing/2014/main" id="{275FFEF3-8FE8-4D27-A160-84CDF7843D19}"/>
                  </a:ext>
                </a:extLst>
              </p:cNvPr>
              <p:cNvSpPr txBox="1">
                <a:spLocks noChangeArrowheads="1"/>
              </p:cNvSpPr>
              <p:nvPr/>
            </p:nvSpPr>
            <p:spPr bwMode="auto">
              <a:xfrm>
                <a:off x="4944" y="1392"/>
                <a:ext cx="28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1600" i="1"/>
                  <a:t>Z</a:t>
                </a:r>
                <a:r>
                  <a:rPr lang="en-US" altLang="zh-CN" sz="1200" i="1">
                    <a:sym typeface="Symbol" panose="05050102010706020507" pitchFamily="18" charset="2"/>
                  </a:rPr>
                  <a:t></a:t>
                </a:r>
                <a:r>
                  <a:rPr lang="en-US" altLang="zh-CN" sz="1400">
                    <a:sym typeface="Symbol" panose="05050102010706020507" pitchFamily="18" charset="2"/>
                  </a:rPr>
                  <a:t>(</a:t>
                </a:r>
                <a:r>
                  <a:rPr lang="en-US" altLang="zh-CN" sz="1400" i="1">
                    <a:sym typeface="Symbol" panose="05050102010706020507" pitchFamily="18" charset="2"/>
                  </a:rPr>
                  <a:t>t</a:t>
                </a:r>
                <a:r>
                  <a:rPr lang="en-US" altLang="zh-CN" sz="1400">
                    <a:sym typeface="Symbol" panose="05050102010706020507" pitchFamily="18" charset="2"/>
                  </a:rPr>
                  <a:t>)</a:t>
                </a:r>
                <a:endParaRPr lang="en-US" altLang="zh-CN" sz="1400"/>
              </a:p>
            </p:txBody>
          </p:sp>
          <p:sp>
            <p:nvSpPr>
              <p:cNvPr id="92379" name="Rectangle 219">
                <a:extLst>
                  <a:ext uri="{FF2B5EF4-FFF2-40B4-BE49-F238E27FC236}">
                    <a16:creationId xmlns:a16="http://schemas.microsoft.com/office/drawing/2014/main" id="{27E14DA6-EBBD-42A9-83AF-29EF97FD4D89}"/>
                  </a:ext>
                </a:extLst>
              </p:cNvPr>
              <p:cNvSpPr>
                <a:spLocks noChangeArrowheads="1"/>
              </p:cNvSpPr>
              <p:nvPr/>
            </p:nvSpPr>
            <p:spPr bwMode="auto">
              <a:xfrm>
                <a:off x="4868" y="2016"/>
                <a:ext cx="30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ct val="50000"/>
                  </a:spcBef>
                </a:pPr>
                <a:r>
                  <a:rPr lang="en-US" altLang="zh-CN" sz="1600" i="1"/>
                  <a:t>Z</a:t>
                </a:r>
                <a:r>
                  <a:rPr lang="en-US" altLang="zh-CN" sz="1000" i="1">
                    <a:sym typeface="Symbol" panose="05050102010706020507" pitchFamily="18" charset="2"/>
                  </a:rPr>
                  <a:t> f</a:t>
                </a:r>
                <a:r>
                  <a:rPr lang="en-US" altLang="zh-CN" sz="900" i="1">
                    <a:sym typeface="Symbol" panose="05050102010706020507" pitchFamily="18" charset="2"/>
                  </a:rPr>
                  <a:t> </a:t>
                </a:r>
                <a:r>
                  <a:rPr lang="en-US" altLang="zh-CN" sz="1400">
                    <a:sym typeface="Symbol" panose="05050102010706020507" pitchFamily="18" charset="2"/>
                  </a:rPr>
                  <a:t>(</a:t>
                </a:r>
                <a:r>
                  <a:rPr lang="en-US" altLang="zh-CN" sz="1400" i="1">
                    <a:sym typeface="Symbol" panose="05050102010706020507" pitchFamily="18" charset="2"/>
                  </a:rPr>
                  <a:t>t</a:t>
                </a:r>
                <a:r>
                  <a:rPr lang="en-US" altLang="zh-CN" sz="1400">
                    <a:sym typeface="Symbol" panose="05050102010706020507" pitchFamily="18" charset="2"/>
                  </a:rPr>
                  <a:t>)</a:t>
                </a:r>
              </a:p>
            </p:txBody>
          </p:sp>
          <p:sp>
            <p:nvSpPr>
              <p:cNvPr id="92380" name="Text Box 220">
                <a:extLst>
                  <a:ext uri="{FF2B5EF4-FFF2-40B4-BE49-F238E27FC236}">
                    <a16:creationId xmlns:a16="http://schemas.microsoft.com/office/drawing/2014/main" id="{D5888D02-901A-4F4A-A20C-2B5A41D3FE34}"/>
                  </a:ext>
                </a:extLst>
              </p:cNvPr>
              <p:cNvSpPr txBox="1">
                <a:spLocks noChangeArrowheads="1"/>
              </p:cNvSpPr>
              <p:nvPr/>
            </p:nvSpPr>
            <p:spPr bwMode="auto">
              <a:xfrm>
                <a:off x="4272" y="1632"/>
                <a:ext cx="57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1600" i="1"/>
                  <a:t>u</a:t>
                </a:r>
                <a:r>
                  <a:rPr lang="en-US" altLang="zh-CN" sz="1000" i="1">
                    <a:sym typeface="Symbol" panose="05050102010706020507" pitchFamily="18" charset="2"/>
                  </a:rPr>
                  <a:t></a:t>
                </a:r>
                <a:r>
                  <a:rPr lang="en-US" altLang="zh-CN" sz="1400">
                    <a:sym typeface="Symbol" panose="05050102010706020507" pitchFamily="18" charset="2"/>
                  </a:rPr>
                  <a:t>(</a:t>
                </a:r>
                <a:r>
                  <a:rPr lang="en-US" altLang="zh-CN" sz="1400" i="1">
                    <a:sym typeface="Symbol" panose="05050102010706020507" pitchFamily="18" charset="2"/>
                  </a:rPr>
                  <a:t>t</a:t>
                </a:r>
                <a:r>
                  <a:rPr lang="en-US" altLang="zh-CN" sz="1400">
                    <a:sym typeface="Symbol" panose="05050102010706020507" pitchFamily="18" charset="2"/>
                  </a:rPr>
                  <a:t>)</a:t>
                </a:r>
              </a:p>
            </p:txBody>
          </p:sp>
          <p:sp>
            <p:nvSpPr>
              <p:cNvPr id="92382" name="Text Box 222">
                <a:extLst>
                  <a:ext uri="{FF2B5EF4-FFF2-40B4-BE49-F238E27FC236}">
                    <a16:creationId xmlns:a16="http://schemas.microsoft.com/office/drawing/2014/main" id="{750AB9AC-0BB0-412A-AADC-535060F4C780}"/>
                  </a:ext>
                </a:extLst>
              </p:cNvPr>
              <p:cNvSpPr txBox="1">
                <a:spLocks noChangeArrowheads="1"/>
              </p:cNvSpPr>
              <p:nvPr/>
            </p:nvSpPr>
            <p:spPr bwMode="auto">
              <a:xfrm>
                <a:off x="4417" y="2592"/>
                <a:ext cx="239" cy="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1600" i="1">
                    <a:sym typeface="Symbol" panose="05050102010706020507" pitchFamily="18" charset="2"/>
                  </a:rPr>
                  <a:t>u</a:t>
                </a:r>
                <a:r>
                  <a:rPr lang="en-US" altLang="zh-CN" sz="900" i="1">
                    <a:sym typeface="Symbol" panose="05050102010706020507" pitchFamily="18" charset="2"/>
                  </a:rPr>
                  <a:t>f </a:t>
                </a:r>
                <a:r>
                  <a:rPr lang="en-US" altLang="zh-CN" sz="1400">
                    <a:sym typeface="Symbol" panose="05050102010706020507" pitchFamily="18" charset="2"/>
                  </a:rPr>
                  <a:t>(</a:t>
                </a:r>
                <a:r>
                  <a:rPr lang="en-US" altLang="zh-CN" sz="1400" i="1">
                    <a:sym typeface="Symbol" panose="05050102010706020507" pitchFamily="18" charset="2"/>
                  </a:rPr>
                  <a:t>t</a:t>
                </a:r>
                <a:r>
                  <a:rPr lang="en-US" altLang="zh-CN" sz="1400">
                    <a:sym typeface="Symbol" panose="05050102010706020507" pitchFamily="18" charset="2"/>
                  </a:rPr>
                  <a:t>)</a:t>
                </a:r>
              </a:p>
              <a:p>
                <a:pPr>
                  <a:spcBef>
                    <a:spcPct val="50000"/>
                  </a:spcBef>
                </a:pPr>
                <a:endParaRPr lang="zh-CN" altLang="en-US" sz="1000">
                  <a:solidFill>
                    <a:schemeClr val="tx1"/>
                  </a:solidFill>
                </a:endParaRPr>
              </a:p>
            </p:txBody>
          </p:sp>
          <p:sp>
            <p:nvSpPr>
              <p:cNvPr id="92383" name="Text Box 223">
                <a:extLst>
                  <a:ext uri="{FF2B5EF4-FFF2-40B4-BE49-F238E27FC236}">
                    <a16:creationId xmlns:a16="http://schemas.microsoft.com/office/drawing/2014/main" id="{6DEA7082-E88F-4AF6-9318-141DECBA9B99}"/>
                  </a:ext>
                </a:extLst>
              </p:cNvPr>
              <p:cNvSpPr txBox="1">
                <a:spLocks noChangeArrowheads="1"/>
              </p:cNvSpPr>
              <p:nvPr/>
            </p:nvSpPr>
            <p:spPr bwMode="auto">
              <a:xfrm>
                <a:off x="4560" y="2784"/>
                <a:ext cx="144" cy="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zh-CN" altLang="en-US" sz="1000"/>
                  <a:t>+</a:t>
                </a:r>
              </a:p>
            </p:txBody>
          </p:sp>
          <p:sp>
            <p:nvSpPr>
              <p:cNvPr id="92384" name="Text Box 224">
                <a:extLst>
                  <a:ext uri="{FF2B5EF4-FFF2-40B4-BE49-F238E27FC236}">
                    <a16:creationId xmlns:a16="http://schemas.microsoft.com/office/drawing/2014/main" id="{47567268-5DFE-41F4-8A6D-F89F08153FE8}"/>
                  </a:ext>
                </a:extLst>
              </p:cNvPr>
              <p:cNvSpPr txBox="1">
                <a:spLocks noChangeArrowheads="1"/>
              </p:cNvSpPr>
              <p:nvPr/>
            </p:nvSpPr>
            <p:spPr bwMode="auto">
              <a:xfrm>
                <a:off x="4704" y="2592"/>
                <a:ext cx="144" cy="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zh-CN" altLang="en-US" sz="1000"/>
                  <a:t>+</a:t>
                </a:r>
              </a:p>
            </p:txBody>
          </p:sp>
          <p:sp>
            <p:nvSpPr>
              <p:cNvPr id="92386" name="Text Box 226">
                <a:extLst>
                  <a:ext uri="{FF2B5EF4-FFF2-40B4-BE49-F238E27FC236}">
                    <a16:creationId xmlns:a16="http://schemas.microsoft.com/office/drawing/2014/main" id="{733AB266-40A8-451A-A411-6E2B9028D7DF}"/>
                  </a:ext>
                </a:extLst>
              </p:cNvPr>
              <p:cNvSpPr txBox="1">
                <a:spLocks noChangeArrowheads="1"/>
              </p:cNvSpPr>
              <p:nvPr/>
            </p:nvSpPr>
            <p:spPr bwMode="auto">
              <a:xfrm>
                <a:off x="5184" y="3024"/>
                <a:ext cx="28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zh-CN" altLang="en-US" sz="1600" b="1"/>
                  <a:t>. . .</a:t>
                </a:r>
              </a:p>
            </p:txBody>
          </p:sp>
          <p:sp>
            <p:nvSpPr>
              <p:cNvPr id="92387" name="Text Box 227">
                <a:extLst>
                  <a:ext uri="{FF2B5EF4-FFF2-40B4-BE49-F238E27FC236}">
                    <a16:creationId xmlns:a16="http://schemas.microsoft.com/office/drawing/2014/main" id="{C6050109-6A64-4025-B6B5-29424B67D44D}"/>
                  </a:ext>
                </a:extLst>
              </p:cNvPr>
              <p:cNvSpPr txBox="1">
                <a:spLocks noChangeArrowheads="1"/>
              </p:cNvSpPr>
              <p:nvPr/>
            </p:nvSpPr>
            <p:spPr bwMode="auto">
              <a:xfrm>
                <a:off x="4848" y="2592"/>
                <a:ext cx="19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1800" i="1"/>
                  <a:t>u</a:t>
                </a:r>
                <a:r>
                  <a:rPr lang="en-US" altLang="zh-CN" sz="1200"/>
                  <a:t>(</a:t>
                </a:r>
                <a:r>
                  <a:rPr lang="en-US" altLang="zh-CN" sz="1200" i="1"/>
                  <a:t>t</a:t>
                </a:r>
                <a:r>
                  <a:rPr lang="en-US" altLang="zh-CN" sz="1200"/>
                  <a:t>)</a:t>
                </a:r>
              </a:p>
            </p:txBody>
          </p:sp>
        </p:grpSp>
      </p:grpSp>
      <p:sp>
        <p:nvSpPr>
          <p:cNvPr id="92389" name="Rectangle 229">
            <a:extLst>
              <a:ext uri="{FF2B5EF4-FFF2-40B4-BE49-F238E27FC236}">
                <a16:creationId xmlns:a16="http://schemas.microsoft.com/office/drawing/2014/main" id="{3D6F2C13-C879-4D8A-95FC-E01422D488F2}"/>
              </a:ext>
            </a:extLst>
          </p:cNvPr>
          <p:cNvSpPr>
            <a:spLocks noChangeArrowheads="1"/>
          </p:cNvSpPr>
          <p:nvPr/>
        </p:nvSpPr>
        <p:spPr bwMode="auto">
          <a:xfrm>
            <a:off x="6743701" y="5589589"/>
            <a:ext cx="33432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just" eaLnBrk="1" hangingPunct="1"/>
            <a:r>
              <a:rPr kumimoji="1" lang="zh-CN" altLang="en-US" sz="2000" b="1">
                <a:solidFill>
                  <a:schemeClr val="tx1"/>
                </a:solidFill>
              </a:rPr>
              <a:t>双神经元同步控制系统</a:t>
            </a:r>
            <a:r>
              <a:rPr kumimoji="1" lang="zh-CN" altLang="en-US" sz="3600">
                <a:solidFill>
                  <a:schemeClr val="tx1"/>
                </a:solidFill>
              </a:rPr>
              <a:t>      </a:t>
            </a:r>
          </a:p>
        </p:txBody>
      </p:sp>
      <p:sp>
        <p:nvSpPr>
          <p:cNvPr id="92390" name="Rectangle 230">
            <a:extLst>
              <a:ext uri="{FF2B5EF4-FFF2-40B4-BE49-F238E27FC236}">
                <a16:creationId xmlns:a16="http://schemas.microsoft.com/office/drawing/2014/main" id="{6E98F095-48B0-44A8-B77A-F84472121E3D}"/>
              </a:ext>
            </a:extLst>
          </p:cNvPr>
          <p:cNvSpPr>
            <a:spLocks noChangeArrowheads="1"/>
          </p:cNvSpPr>
          <p:nvPr/>
        </p:nvSpPr>
        <p:spPr bwMode="auto">
          <a:xfrm>
            <a:off x="2495550" y="5734051"/>
            <a:ext cx="274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l" eaLnBrk="1" hangingPunct="1"/>
            <a:r>
              <a:rPr kumimoji="1" lang="zh-CN" altLang="en-US" sz="1600" b="1">
                <a:solidFill>
                  <a:schemeClr val="tx1"/>
                </a:solidFill>
              </a:rPr>
              <a:t>发电机复杂控制系统 </a:t>
            </a:r>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1F0893AA-9EF1-47B0-98B6-E8DA17DE52AE}"/>
              </a:ext>
            </a:extLst>
          </p:cNvPr>
          <p:cNvSpPr>
            <a:spLocks noGrp="1" noChangeArrowheads="1"/>
          </p:cNvSpPr>
          <p:nvPr>
            <p:ph type="title"/>
          </p:nvPr>
        </p:nvSpPr>
        <p:spPr/>
        <p:txBody>
          <a:bodyPr/>
          <a:lstStyle/>
          <a:p>
            <a:r>
              <a:rPr lang="zh-CN" altLang="en-US" sz="3400" b="1" dirty="0"/>
              <a:t>学习控制系统</a:t>
            </a:r>
          </a:p>
        </p:txBody>
      </p:sp>
      <p:sp>
        <p:nvSpPr>
          <p:cNvPr id="49" name="灯片编号占位符 6">
            <a:extLst>
              <a:ext uri="{FF2B5EF4-FFF2-40B4-BE49-F238E27FC236}">
                <a16:creationId xmlns:a16="http://schemas.microsoft.com/office/drawing/2014/main" id="{003ED5EC-3779-4DF7-8423-F085DA19C23C}"/>
              </a:ext>
            </a:extLst>
          </p:cNvPr>
          <p:cNvSpPr>
            <a:spLocks noGrp="1"/>
          </p:cNvSpPr>
          <p:nvPr>
            <p:ph type="sldNum" sz="quarter" idx="12"/>
          </p:nvPr>
        </p:nvSpPr>
        <p:spPr/>
        <p:txBody>
          <a:bodyPr/>
          <a:lstStyle/>
          <a:p>
            <a:fld id="{49470684-E50B-40E5-ABC2-590584E4AD69}" type="slidenum">
              <a:rPr lang="zh-CN" altLang="en-US"/>
              <a:pPr/>
              <a:t>18</a:t>
            </a:fld>
            <a:endParaRPr lang="en-US" altLang="zh-CN"/>
          </a:p>
        </p:txBody>
      </p:sp>
      <p:sp>
        <p:nvSpPr>
          <p:cNvPr id="283653" name="Text Box 5">
            <a:extLst>
              <a:ext uri="{FF2B5EF4-FFF2-40B4-BE49-F238E27FC236}">
                <a16:creationId xmlns:a16="http://schemas.microsoft.com/office/drawing/2014/main" id="{8C89BC9F-6387-4249-86FB-6A206778E4B3}"/>
              </a:ext>
            </a:extLst>
          </p:cNvPr>
          <p:cNvSpPr txBox="1">
            <a:spLocks noChangeArrowheads="1"/>
          </p:cNvSpPr>
          <p:nvPr/>
        </p:nvSpPr>
        <p:spPr bwMode="auto">
          <a:xfrm>
            <a:off x="2248757" y="5502275"/>
            <a:ext cx="8208838"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8100">
            <a:solidFill>
              <a:schemeClr val="bg2"/>
            </a:solidFill>
          </a:ln>
          <a:effectLst/>
        </p:spPr>
        <p:txBody>
          <a:bodyPr wrap="square">
            <a:spAutoFit/>
          </a:bodyPr>
          <a:lstStyle/>
          <a:p>
            <a:pPr algn="l" eaLnBrk="1" hangingPunct="1">
              <a:spcBef>
                <a:spcPct val="50000"/>
              </a:spcBef>
              <a:buClr>
                <a:schemeClr val="tx2"/>
              </a:buClr>
              <a:buSzPct val="115000"/>
            </a:pPr>
            <a:r>
              <a:rPr kumimoji="1" lang="zh-CN" altLang="en-US" sz="2400" dirty="0">
                <a:solidFill>
                  <a:schemeClr val="tx1"/>
                </a:solidFill>
                <a:latin typeface="等线" panose="02010600030101010101" pitchFamily="2" charset="-122"/>
                <a:ea typeface="等线" panose="02010600030101010101" pitchFamily="2" charset="-122"/>
              </a:rPr>
              <a:t>	学习系统是自适应系统的发展与延伸，它能够按照运行进程中的“经验”和“教训”来不断增长知识，改进算法更广泛地模拟人类的某些行为（如判断、推理等）。</a:t>
            </a:r>
          </a:p>
        </p:txBody>
      </p:sp>
      <p:grpSp>
        <p:nvGrpSpPr>
          <p:cNvPr id="283743" name="Group 95">
            <a:extLst>
              <a:ext uri="{FF2B5EF4-FFF2-40B4-BE49-F238E27FC236}">
                <a16:creationId xmlns:a16="http://schemas.microsoft.com/office/drawing/2014/main" id="{11E4C8FF-1D78-42C5-B996-B67DB4AEA0B2}"/>
              </a:ext>
            </a:extLst>
          </p:cNvPr>
          <p:cNvGrpSpPr>
            <a:grpSpLocks/>
          </p:cNvGrpSpPr>
          <p:nvPr/>
        </p:nvGrpSpPr>
        <p:grpSpPr bwMode="auto">
          <a:xfrm>
            <a:off x="2704306" y="1519237"/>
            <a:ext cx="6783388" cy="3819525"/>
            <a:chOff x="1247" y="1056"/>
            <a:chExt cx="4273" cy="2406"/>
          </a:xfrm>
        </p:grpSpPr>
        <p:sp>
          <p:nvSpPr>
            <p:cNvPr id="283697" name="Text Box 49">
              <a:extLst>
                <a:ext uri="{FF2B5EF4-FFF2-40B4-BE49-F238E27FC236}">
                  <a16:creationId xmlns:a16="http://schemas.microsoft.com/office/drawing/2014/main" id="{BE119CDB-A1A0-4228-B898-632E5D592680}"/>
                </a:ext>
              </a:extLst>
            </p:cNvPr>
            <p:cNvSpPr txBox="1">
              <a:spLocks noChangeArrowheads="1"/>
            </p:cNvSpPr>
            <p:nvPr/>
          </p:nvSpPr>
          <p:spPr bwMode="auto">
            <a:xfrm>
              <a:off x="1872" y="1104"/>
              <a:ext cx="3648" cy="2209"/>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chemeClr val="tx2"/>
                </a:buClr>
                <a:buSzPct val="115000"/>
              </a:pPr>
              <a:endParaRPr kumimoji="1" lang="zh-CN" altLang="en-US" sz="3200" b="1">
                <a:solidFill>
                  <a:schemeClr val="tx1"/>
                </a:solidFill>
              </a:endParaRPr>
            </a:p>
            <a:p>
              <a:pPr eaLnBrk="1" hangingPunct="1">
                <a:spcBef>
                  <a:spcPct val="50000"/>
                </a:spcBef>
                <a:buClr>
                  <a:schemeClr val="tx2"/>
                </a:buClr>
                <a:buSzPct val="115000"/>
              </a:pPr>
              <a:endParaRPr kumimoji="1" lang="zh-CN" altLang="en-US" sz="3200" b="1">
                <a:solidFill>
                  <a:schemeClr val="tx1"/>
                </a:solidFill>
              </a:endParaRPr>
            </a:p>
            <a:p>
              <a:pPr eaLnBrk="1" hangingPunct="1">
                <a:spcBef>
                  <a:spcPct val="50000"/>
                </a:spcBef>
                <a:buClr>
                  <a:schemeClr val="tx2"/>
                </a:buClr>
                <a:buSzPct val="115000"/>
              </a:pPr>
              <a:endParaRPr kumimoji="1" lang="zh-CN" altLang="en-US" sz="3200" b="1">
                <a:solidFill>
                  <a:schemeClr val="tx1"/>
                </a:solidFill>
              </a:endParaRPr>
            </a:p>
            <a:p>
              <a:pPr eaLnBrk="1" hangingPunct="1">
                <a:spcBef>
                  <a:spcPct val="50000"/>
                </a:spcBef>
                <a:buClr>
                  <a:schemeClr val="tx2"/>
                </a:buClr>
                <a:buSzPct val="115000"/>
              </a:pPr>
              <a:endParaRPr kumimoji="1" lang="zh-CN" altLang="en-US" sz="3200" b="1">
                <a:solidFill>
                  <a:schemeClr val="tx1"/>
                </a:solidFill>
              </a:endParaRPr>
            </a:p>
            <a:p>
              <a:pPr eaLnBrk="1" hangingPunct="1">
                <a:spcBef>
                  <a:spcPct val="50000"/>
                </a:spcBef>
                <a:buClr>
                  <a:schemeClr val="tx2"/>
                </a:buClr>
                <a:buSzPct val="115000"/>
              </a:pPr>
              <a:endParaRPr kumimoji="1" lang="zh-CN" altLang="en-US" sz="3200" b="1">
                <a:solidFill>
                  <a:schemeClr val="tx1"/>
                </a:solidFill>
              </a:endParaRPr>
            </a:p>
          </p:txBody>
        </p:sp>
        <p:sp>
          <p:nvSpPr>
            <p:cNvPr id="283698" name="Text Box 50">
              <a:extLst>
                <a:ext uri="{FF2B5EF4-FFF2-40B4-BE49-F238E27FC236}">
                  <a16:creationId xmlns:a16="http://schemas.microsoft.com/office/drawing/2014/main" id="{0A613714-A13F-4BE3-8EF8-E6D1D7287147}"/>
                </a:ext>
              </a:extLst>
            </p:cNvPr>
            <p:cNvSpPr txBox="1">
              <a:spLocks noChangeArrowheads="1"/>
            </p:cNvSpPr>
            <p:nvPr/>
          </p:nvSpPr>
          <p:spPr bwMode="auto">
            <a:xfrm>
              <a:off x="1247" y="1253"/>
              <a:ext cx="3840" cy="220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chemeClr val="tx2"/>
                </a:buClr>
                <a:buSzPct val="115000"/>
              </a:pPr>
              <a:endParaRPr kumimoji="1" lang="zh-CN" altLang="en-US" sz="3200" b="1">
                <a:solidFill>
                  <a:schemeClr val="tx1"/>
                </a:solidFill>
              </a:endParaRPr>
            </a:p>
            <a:p>
              <a:pPr eaLnBrk="1" hangingPunct="1">
                <a:spcBef>
                  <a:spcPct val="50000"/>
                </a:spcBef>
                <a:buClr>
                  <a:schemeClr val="tx2"/>
                </a:buClr>
                <a:buSzPct val="115000"/>
              </a:pPr>
              <a:endParaRPr kumimoji="1" lang="zh-CN" altLang="en-US" sz="3200" b="1">
                <a:solidFill>
                  <a:schemeClr val="tx1"/>
                </a:solidFill>
              </a:endParaRPr>
            </a:p>
            <a:p>
              <a:pPr eaLnBrk="1" hangingPunct="1">
                <a:spcBef>
                  <a:spcPct val="50000"/>
                </a:spcBef>
                <a:buClr>
                  <a:schemeClr val="tx2"/>
                </a:buClr>
                <a:buSzPct val="115000"/>
              </a:pPr>
              <a:endParaRPr kumimoji="1" lang="zh-CN" altLang="en-US" sz="3200" b="1">
                <a:solidFill>
                  <a:schemeClr val="tx1"/>
                </a:solidFill>
              </a:endParaRPr>
            </a:p>
            <a:p>
              <a:pPr eaLnBrk="1" hangingPunct="1">
                <a:spcBef>
                  <a:spcPct val="50000"/>
                </a:spcBef>
                <a:buClr>
                  <a:schemeClr val="tx2"/>
                </a:buClr>
                <a:buSzPct val="115000"/>
              </a:pPr>
              <a:endParaRPr kumimoji="1" lang="zh-CN" altLang="en-US" sz="3200" b="1">
                <a:solidFill>
                  <a:schemeClr val="tx1"/>
                </a:solidFill>
              </a:endParaRPr>
            </a:p>
            <a:p>
              <a:pPr eaLnBrk="1" hangingPunct="1">
                <a:spcBef>
                  <a:spcPct val="50000"/>
                </a:spcBef>
                <a:buClr>
                  <a:schemeClr val="tx2"/>
                </a:buClr>
                <a:buSzPct val="115000"/>
              </a:pPr>
              <a:endParaRPr kumimoji="1" lang="zh-CN" altLang="en-US" sz="3200" b="1">
                <a:solidFill>
                  <a:schemeClr val="tx1"/>
                </a:solidFill>
              </a:endParaRPr>
            </a:p>
          </p:txBody>
        </p:sp>
        <p:sp>
          <p:nvSpPr>
            <p:cNvPr id="283700" name="Rectangle 52">
              <a:extLst>
                <a:ext uri="{FF2B5EF4-FFF2-40B4-BE49-F238E27FC236}">
                  <a16:creationId xmlns:a16="http://schemas.microsoft.com/office/drawing/2014/main" id="{61033637-EEC4-416F-B911-0CDCC76A32B4}"/>
                </a:ext>
              </a:extLst>
            </p:cNvPr>
            <p:cNvSpPr>
              <a:spLocks noChangeArrowheads="1"/>
            </p:cNvSpPr>
            <p:nvPr/>
          </p:nvSpPr>
          <p:spPr bwMode="auto">
            <a:xfrm>
              <a:off x="4043" y="2185"/>
              <a:ext cx="662" cy="1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701" name="Rectangle 53">
              <a:extLst>
                <a:ext uri="{FF2B5EF4-FFF2-40B4-BE49-F238E27FC236}">
                  <a16:creationId xmlns:a16="http://schemas.microsoft.com/office/drawing/2014/main" id="{F0C16F8E-CE2A-4868-9B90-045D57185DFC}"/>
                </a:ext>
              </a:extLst>
            </p:cNvPr>
            <p:cNvSpPr>
              <a:spLocks noChangeArrowheads="1"/>
            </p:cNvSpPr>
            <p:nvPr/>
          </p:nvSpPr>
          <p:spPr bwMode="auto">
            <a:xfrm>
              <a:off x="2788" y="2172"/>
              <a:ext cx="76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3702" name="Rectangle 54">
              <a:extLst>
                <a:ext uri="{FF2B5EF4-FFF2-40B4-BE49-F238E27FC236}">
                  <a16:creationId xmlns:a16="http://schemas.microsoft.com/office/drawing/2014/main" id="{F889CDCE-FF7F-451D-BCD7-AFDE28122FFC}"/>
                </a:ext>
              </a:extLst>
            </p:cNvPr>
            <p:cNvSpPr>
              <a:spLocks noChangeArrowheads="1"/>
            </p:cNvSpPr>
            <p:nvPr/>
          </p:nvSpPr>
          <p:spPr bwMode="auto">
            <a:xfrm>
              <a:off x="2816" y="2185"/>
              <a:ext cx="790" cy="1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703" name="Line 55">
              <a:extLst>
                <a:ext uri="{FF2B5EF4-FFF2-40B4-BE49-F238E27FC236}">
                  <a16:creationId xmlns:a16="http://schemas.microsoft.com/office/drawing/2014/main" id="{37C7728F-0665-4ABA-AA3D-2882902368ED}"/>
                </a:ext>
              </a:extLst>
            </p:cNvPr>
            <p:cNvSpPr>
              <a:spLocks noChangeShapeType="1"/>
            </p:cNvSpPr>
            <p:nvPr/>
          </p:nvSpPr>
          <p:spPr bwMode="auto">
            <a:xfrm flipV="1">
              <a:off x="2252" y="2291"/>
              <a:ext cx="564"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704" name="Line 56">
              <a:extLst>
                <a:ext uri="{FF2B5EF4-FFF2-40B4-BE49-F238E27FC236}">
                  <a16:creationId xmlns:a16="http://schemas.microsoft.com/office/drawing/2014/main" id="{2112F50F-279E-4685-BA75-1C1D30596BA9}"/>
                </a:ext>
              </a:extLst>
            </p:cNvPr>
            <p:cNvSpPr>
              <a:spLocks noChangeShapeType="1"/>
            </p:cNvSpPr>
            <p:nvPr/>
          </p:nvSpPr>
          <p:spPr bwMode="auto">
            <a:xfrm>
              <a:off x="1829" y="2304"/>
              <a:ext cx="2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705" name="Line 57">
              <a:extLst>
                <a:ext uri="{FF2B5EF4-FFF2-40B4-BE49-F238E27FC236}">
                  <a16:creationId xmlns:a16="http://schemas.microsoft.com/office/drawing/2014/main" id="{BAA39A83-65C7-4DF6-B494-B0A73B12A59D}"/>
                </a:ext>
              </a:extLst>
            </p:cNvPr>
            <p:cNvSpPr>
              <a:spLocks noChangeShapeType="1"/>
            </p:cNvSpPr>
            <p:nvPr/>
          </p:nvSpPr>
          <p:spPr bwMode="auto">
            <a:xfrm>
              <a:off x="1759" y="2277"/>
              <a:ext cx="38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706" name="Line 58">
              <a:extLst>
                <a:ext uri="{FF2B5EF4-FFF2-40B4-BE49-F238E27FC236}">
                  <a16:creationId xmlns:a16="http://schemas.microsoft.com/office/drawing/2014/main" id="{4703619C-C2F2-4419-B956-A280347867DA}"/>
                </a:ext>
              </a:extLst>
            </p:cNvPr>
            <p:cNvSpPr>
              <a:spLocks noChangeShapeType="1"/>
            </p:cNvSpPr>
            <p:nvPr/>
          </p:nvSpPr>
          <p:spPr bwMode="auto">
            <a:xfrm flipH="1">
              <a:off x="2182" y="2330"/>
              <a:ext cx="0" cy="532"/>
            </a:xfrm>
            <a:prstGeom prst="line">
              <a:avLst/>
            </a:prstGeom>
            <a:noFill/>
            <a:ln w="9525">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83707" name="Line 59">
              <a:extLst>
                <a:ext uri="{FF2B5EF4-FFF2-40B4-BE49-F238E27FC236}">
                  <a16:creationId xmlns:a16="http://schemas.microsoft.com/office/drawing/2014/main" id="{FA208A2F-DD99-482A-A03C-F9081F951B13}"/>
                </a:ext>
              </a:extLst>
            </p:cNvPr>
            <p:cNvSpPr>
              <a:spLocks noChangeShapeType="1"/>
            </p:cNvSpPr>
            <p:nvPr/>
          </p:nvSpPr>
          <p:spPr bwMode="auto">
            <a:xfrm flipV="1">
              <a:off x="4959" y="1988"/>
              <a:ext cx="0" cy="27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708" name="Line 60">
              <a:extLst>
                <a:ext uri="{FF2B5EF4-FFF2-40B4-BE49-F238E27FC236}">
                  <a16:creationId xmlns:a16="http://schemas.microsoft.com/office/drawing/2014/main" id="{D643F34A-9791-4607-8EEA-39F1CF643315}"/>
                </a:ext>
              </a:extLst>
            </p:cNvPr>
            <p:cNvSpPr>
              <a:spLocks noChangeShapeType="1"/>
            </p:cNvSpPr>
            <p:nvPr/>
          </p:nvSpPr>
          <p:spPr bwMode="auto">
            <a:xfrm flipV="1">
              <a:off x="1928" y="1338"/>
              <a:ext cx="1466" cy="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709" name="Line 61">
              <a:extLst>
                <a:ext uri="{FF2B5EF4-FFF2-40B4-BE49-F238E27FC236}">
                  <a16:creationId xmlns:a16="http://schemas.microsoft.com/office/drawing/2014/main" id="{72032918-A893-4E0A-8500-139DC02FCFF2}"/>
                </a:ext>
              </a:extLst>
            </p:cNvPr>
            <p:cNvSpPr>
              <a:spLocks noChangeShapeType="1"/>
            </p:cNvSpPr>
            <p:nvPr/>
          </p:nvSpPr>
          <p:spPr bwMode="auto">
            <a:xfrm>
              <a:off x="1942" y="1332"/>
              <a:ext cx="0" cy="9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710" name="Line 62">
              <a:extLst>
                <a:ext uri="{FF2B5EF4-FFF2-40B4-BE49-F238E27FC236}">
                  <a16:creationId xmlns:a16="http://schemas.microsoft.com/office/drawing/2014/main" id="{09B2BDAA-120D-4AF6-BB3C-7ADF6142734F}"/>
                </a:ext>
              </a:extLst>
            </p:cNvPr>
            <p:cNvSpPr>
              <a:spLocks noChangeShapeType="1"/>
            </p:cNvSpPr>
            <p:nvPr/>
          </p:nvSpPr>
          <p:spPr bwMode="auto">
            <a:xfrm flipV="1">
              <a:off x="2436" y="1496"/>
              <a:ext cx="958" cy="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711" name="Line 63">
              <a:extLst>
                <a:ext uri="{FF2B5EF4-FFF2-40B4-BE49-F238E27FC236}">
                  <a16:creationId xmlns:a16="http://schemas.microsoft.com/office/drawing/2014/main" id="{A66B3E5F-AA4D-44C1-BBFB-33743C3D04F7}"/>
                </a:ext>
              </a:extLst>
            </p:cNvPr>
            <p:cNvSpPr>
              <a:spLocks noChangeShapeType="1"/>
            </p:cNvSpPr>
            <p:nvPr/>
          </p:nvSpPr>
          <p:spPr bwMode="auto">
            <a:xfrm>
              <a:off x="2421" y="1503"/>
              <a:ext cx="0" cy="8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712" name="Rectangle 64">
              <a:extLst>
                <a:ext uri="{FF2B5EF4-FFF2-40B4-BE49-F238E27FC236}">
                  <a16:creationId xmlns:a16="http://schemas.microsoft.com/office/drawing/2014/main" id="{7DED26AA-D101-47C7-AAFE-02C99195DA6A}"/>
                </a:ext>
              </a:extLst>
            </p:cNvPr>
            <p:cNvSpPr>
              <a:spLocks noChangeArrowheads="1"/>
            </p:cNvSpPr>
            <p:nvPr/>
          </p:nvSpPr>
          <p:spPr bwMode="auto">
            <a:xfrm>
              <a:off x="3916" y="1135"/>
              <a:ext cx="507" cy="1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713" name="Rectangle 65">
              <a:extLst>
                <a:ext uri="{FF2B5EF4-FFF2-40B4-BE49-F238E27FC236}">
                  <a16:creationId xmlns:a16="http://schemas.microsoft.com/office/drawing/2014/main" id="{FE64727A-F9AF-41C4-9CFA-AF9EC7A0B9BC}"/>
                </a:ext>
              </a:extLst>
            </p:cNvPr>
            <p:cNvSpPr>
              <a:spLocks noChangeArrowheads="1"/>
            </p:cNvSpPr>
            <p:nvPr/>
          </p:nvSpPr>
          <p:spPr bwMode="auto">
            <a:xfrm>
              <a:off x="3916" y="1476"/>
              <a:ext cx="493" cy="1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714" name="Rectangle 66">
              <a:extLst>
                <a:ext uri="{FF2B5EF4-FFF2-40B4-BE49-F238E27FC236}">
                  <a16:creationId xmlns:a16="http://schemas.microsoft.com/office/drawing/2014/main" id="{0B482D4F-1442-4E63-9958-B57A79D90108}"/>
                </a:ext>
              </a:extLst>
            </p:cNvPr>
            <p:cNvSpPr>
              <a:spLocks noChangeArrowheads="1"/>
            </p:cNvSpPr>
            <p:nvPr/>
          </p:nvSpPr>
          <p:spPr bwMode="auto">
            <a:xfrm>
              <a:off x="4339" y="1778"/>
              <a:ext cx="578" cy="1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715" name="Rectangle 67">
              <a:extLst>
                <a:ext uri="{FF2B5EF4-FFF2-40B4-BE49-F238E27FC236}">
                  <a16:creationId xmlns:a16="http://schemas.microsoft.com/office/drawing/2014/main" id="{6DFBC79E-6A4D-4E79-BEFD-D8C36BCE2C2E}"/>
                </a:ext>
              </a:extLst>
            </p:cNvPr>
            <p:cNvSpPr>
              <a:spLocks noChangeArrowheads="1"/>
            </p:cNvSpPr>
            <p:nvPr/>
          </p:nvSpPr>
          <p:spPr bwMode="auto">
            <a:xfrm>
              <a:off x="3295" y="1778"/>
              <a:ext cx="5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3716" name="Rectangle 68">
              <a:extLst>
                <a:ext uri="{FF2B5EF4-FFF2-40B4-BE49-F238E27FC236}">
                  <a16:creationId xmlns:a16="http://schemas.microsoft.com/office/drawing/2014/main" id="{349BD92F-0593-4DAE-A27F-EE666EB1BFFB}"/>
                </a:ext>
              </a:extLst>
            </p:cNvPr>
            <p:cNvSpPr>
              <a:spLocks noChangeArrowheads="1"/>
            </p:cNvSpPr>
            <p:nvPr/>
          </p:nvSpPr>
          <p:spPr bwMode="auto">
            <a:xfrm>
              <a:off x="3450" y="1778"/>
              <a:ext cx="593" cy="17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717" name="Line 69">
              <a:extLst>
                <a:ext uri="{FF2B5EF4-FFF2-40B4-BE49-F238E27FC236}">
                  <a16:creationId xmlns:a16="http://schemas.microsoft.com/office/drawing/2014/main" id="{3E6CB82B-13D6-424F-A284-4E01820FF13B}"/>
                </a:ext>
              </a:extLst>
            </p:cNvPr>
            <p:cNvSpPr>
              <a:spLocks noChangeShapeType="1"/>
            </p:cNvSpPr>
            <p:nvPr/>
          </p:nvSpPr>
          <p:spPr bwMode="auto">
            <a:xfrm>
              <a:off x="4155" y="1319"/>
              <a:ext cx="0" cy="1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718" name="Line 70">
              <a:extLst>
                <a:ext uri="{FF2B5EF4-FFF2-40B4-BE49-F238E27FC236}">
                  <a16:creationId xmlns:a16="http://schemas.microsoft.com/office/drawing/2014/main" id="{E847964B-C1E6-498A-B510-9D408583988A}"/>
                </a:ext>
              </a:extLst>
            </p:cNvPr>
            <p:cNvSpPr>
              <a:spLocks noChangeShapeType="1"/>
            </p:cNvSpPr>
            <p:nvPr/>
          </p:nvSpPr>
          <p:spPr bwMode="auto">
            <a:xfrm flipH="1">
              <a:off x="3887" y="1660"/>
              <a:ext cx="99"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719" name="Line 71">
              <a:extLst>
                <a:ext uri="{FF2B5EF4-FFF2-40B4-BE49-F238E27FC236}">
                  <a16:creationId xmlns:a16="http://schemas.microsoft.com/office/drawing/2014/main" id="{E90CAFF8-ABF5-4111-BAF1-817349AF2710}"/>
                </a:ext>
              </a:extLst>
            </p:cNvPr>
            <p:cNvSpPr>
              <a:spLocks noChangeShapeType="1"/>
            </p:cNvSpPr>
            <p:nvPr/>
          </p:nvSpPr>
          <p:spPr bwMode="auto">
            <a:xfrm>
              <a:off x="4339" y="1673"/>
              <a:ext cx="126"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720" name="Rectangle 72">
              <a:extLst>
                <a:ext uri="{FF2B5EF4-FFF2-40B4-BE49-F238E27FC236}">
                  <a16:creationId xmlns:a16="http://schemas.microsoft.com/office/drawing/2014/main" id="{C95E4E2F-6AB4-4BBA-B66F-4EE4ACA0E396}"/>
                </a:ext>
              </a:extLst>
            </p:cNvPr>
            <p:cNvSpPr>
              <a:spLocks noChangeArrowheads="1"/>
            </p:cNvSpPr>
            <p:nvPr/>
          </p:nvSpPr>
          <p:spPr bwMode="auto">
            <a:xfrm>
              <a:off x="3394" y="1076"/>
              <a:ext cx="1635" cy="932"/>
            </a:xfrm>
            <a:prstGeom prst="rect">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721" name="Line 73">
              <a:extLst>
                <a:ext uri="{FF2B5EF4-FFF2-40B4-BE49-F238E27FC236}">
                  <a16:creationId xmlns:a16="http://schemas.microsoft.com/office/drawing/2014/main" id="{ACD75548-919B-4DC5-A2BC-6A32305BF68B}"/>
                </a:ext>
              </a:extLst>
            </p:cNvPr>
            <p:cNvSpPr>
              <a:spLocks noChangeShapeType="1"/>
            </p:cNvSpPr>
            <p:nvPr/>
          </p:nvSpPr>
          <p:spPr bwMode="auto">
            <a:xfrm>
              <a:off x="4917" y="1056"/>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722" name="Text Box 74">
              <a:extLst>
                <a:ext uri="{FF2B5EF4-FFF2-40B4-BE49-F238E27FC236}">
                  <a16:creationId xmlns:a16="http://schemas.microsoft.com/office/drawing/2014/main" id="{8B3074AD-1943-424D-8222-1E1FFE5FFD79}"/>
                </a:ext>
              </a:extLst>
            </p:cNvPr>
            <p:cNvSpPr txBox="1">
              <a:spLocks noChangeArrowheads="1"/>
            </p:cNvSpPr>
            <p:nvPr/>
          </p:nvSpPr>
          <p:spPr bwMode="auto">
            <a:xfrm>
              <a:off x="3986" y="1141"/>
              <a:ext cx="39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600">
                  <a:solidFill>
                    <a:schemeClr val="tx1"/>
                  </a:solidFill>
                  <a:latin typeface="宋体" panose="02010600030101010101" pitchFamily="2" charset="-122"/>
                </a:rPr>
                <a:t>学习机</a:t>
              </a:r>
              <a:endParaRPr lang="zh-CN" altLang="en-US" sz="1600">
                <a:solidFill>
                  <a:schemeClr val="tx1"/>
                </a:solidFill>
              </a:endParaRPr>
            </a:p>
          </p:txBody>
        </p:sp>
        <p:sp>
          <p:nvSpPr>
            <p:cNvPr id="283723" name="Text Box 75">
              <a:extLst>
                <a:ext uri="{FF2B5EF4-FFF2-40B4-BE49-F238E27FC236}">
                  <a16:creationId xmlns:a16="http://schemas.microsoft.com/office/drawing/2014/main" id="{47CC9646-D3EE-4ECE-880B-CEC9CA0FEAA1}"/>
                </a:ext>
              </a:extLst>
            </p:cNvPr>
            <p:cNvSpPr txBox="1">
              <a:spLocks noChangeArrowheads="1"/>
            </p:cNvSpPr>
            <p:nvPr/>
          </p:nvSpPr>
          <p:spPr bwMode="auto">
            <a:xfrm>
              <a:off x="3986" y="1483"/>
              <a:ext cx="39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600">
                  <a:solidFill>
                    <a:schemeClr val="tx1"/>
                  </a:solidFill>
                  <a:latin typeface="宋体" panose="02010600030101010101" pitchFamily="2" charset="-122"/>
                </a:rPr>
                <a:t>推理机</a:t>
              </a:r>
              <a:endParaRPr lang="zh-CN" altLang="en-US" sz="1600">
                <a:solidFill>
                  <a:schemeClr val="tx1"/>
                </a:solidFill>
              </a:endParaRPr>
            </a:p>
          </p:txBody>
        </p:sp>
        <p:sp>
          <p:nvSpPr>
            <p:cNvPr id="283724" name="Text Box 76">
              <a:extLst>
                <a:ext uri="{FF2B5EF4-FFF2-40B4-BE49-F238E27FC236}">
                  <a16:creationId xmlns:a16="http://schemas.microsoft.com/office/drawing/2014/main" id="{63BB7105-8BB6-47C5-8CFD-B070E46CD0D7}"/>
                </a:ext>
              </a:extLst>
            </p:cNvPr>
            <p:cNvSpPr txBox="1">
              <a:spLocks noChangeArrowheads="1"/>
            </p:cNvSpPr>
            <p:nvPr/>
          </p:nvSpPr>
          <p:spPr bwMode="auto">
            <a:xfrm>
              <a:off x="3549" y="1785"/>
              <a:ext cx="39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600">
                  <a:solidFill>
                    <a:schemeClr val="tx1"/>
                  </a:solidFill>
                  <a:latin typeface="宋体" panose="02010600030101010101" pitchFamily="2" charset="-122"/>
                </a:rPr>
                <a:t>数据库</a:t>
              </a:r>
              <a:endParaRPr lang="zh-CN" altLang="en-US" sz="1600">
                <a:solidFill>
                  <a:schemeClr val="tx1"/>
                </a:solidFill>
              </a:endParaRPr>
            </a:p>
          </p:txBody>
        </p:sp>
        <p:sp>
          <p:nvSpPr>
            <p:cNvPr id="283725" name="Text Box 77">
              <a:extLst>
                <a:ext uri="{FF2B5EF4-FFF2-40B4-BE49-F238E27FC236}">
                  <a16:creationId xmlns:a16="http://schemas.microsoft.com/office/drawing/2014/main" id="{76446AD8-C0B4-4CD2-9033-94CC55EEEBB3}"/>
                </a:ext>
              </a:extLst>
            </p:cNvPr>
            <p:cNvSpPr txBox="1">
              <a:spLocks noChangeArrowheads="1"/>
            </p:cNvSpPr>
            <p:nvPr/>
          </p:nvSpPr>
          <p:spPr bwMode="auto">
            <a:xfrm>
              <a:off x="4409" y="1785"/>
              <a:ext cx="39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600">
                  <a:solidFill>
                    <a:schemeClr val="tx1"/>
                  </a:solidFill>
                  <a:latin typeface="宋体" panose="02010600030101010101" pitchFamily="2" charset="-122"/>
                </a:rPr>
                <a:t>规则库</a:t>
              </a:r>
              <a:endParaRPr lang="zh-CN" altLang="en-US" sz="1600">
                <a:solidFill>
                  <a:schemeClr val="tx1"/>
                </a:solidFill>
              </a:endParaRPr>
            </a:p>
          </p:txBody>
        </p:sp>
        <p:sp>
          <p:nvSpPr>
            <p:cNvPr id="283726" name="Text Box 78">
              <a:extLst>
                <a:ext uri="{FF2B5EF4-FFF2-40B4-BE49-F238E27FC236}">
                  <a16:creationId xmlns:a16="http://schemas.microsoft.com/office/drawing/2014/main" id="{AA9A42C2-94C6-4AA3-9CF4-CB8222C07CF9}"/>
                </a:ext>
              </a:extLst>
            </p:cNvPr>
            <p:cNvSpPr txBox="1">
              <a:spLocks noChangeArrowheads="1"/>
            </p:cNvSpPr>
            <p:nvPr/>
          </p:nvSpPr>
          <p:spPr bwMode="auto">
            <a:xfrm>
              <a:off x="5156" y="2337"/>
              <a:ext cx="26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600">
                  <a:solidFill>
                    <a:schemeClr val="tx1"/>
                  </a:solidFill>
                  <a:latin typeface="宋体" panose="02010600030101010101" pitchFamily="2" charset="-122"/>
                </a:rPr>
                <a:t>输出</a:t>
              </a:r>
              <a:endParaRPr lang="zh-CN" altLang="en-US" sz="1600">
                <a:solidFill>
                  <a:schemeClr val="tx1"/>
                </a:solidFill>
              </a:endParaRPr>
            </a:p>
          </p:txBody>
        </p:sp>
        <p:sp>
          <p:nvSpPr>
            <p:cNvPr id="283727" name="Text Box 79">
              <a:extLst>
                <a:ext uri="{FF2B5EF4-FFF2-40B4-BE49-F238E27FC236}">
                  <a16:creationId xmlns:a16="http://schemas.microsoft.com/office/drawing/2014/main" id="{6040EC1D-4AC6-4C1E-9D6E-E13EF9198890}"/>
                </a:ext>
              </a:extLst>
            </p:cNvPr>
            <p:cNvSpPr txBox="1">
              <a:spLocks noChangeArrowheads="1"/>
            </p:cNvSpPr>
            <p:nvPr/>
          </p:nvSpPr>
          <p:spPr bwMode="auto">
            <a:xfrm>
              <a:off x="4141" y="2205"/>
              <a:ext cx="52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400">
                  <a:solidFill>
                    <a:schemeClr val="tx1"/>
                  </a:solidFill>
                  <a:latin typeface="宋体" panose="02010600030101010101" pitchFamily="2" charset="-122"/>
                </a:rPr>
                <a:t>工业过程</a:t>
              </a:r>
              <a:endParaRPr lang="zh-CN" altLang="en-US" sz="1400">
                <a:solidFill>
                  <a:schemeClr val="tx1"/>
                </a:solidFill>
              </a:endParaRPr>
            </a:p>
          </p:txBody>
        </p:sp>
        <p:sp>
          <p:nvSpPr>
            <p:cNvPr id="283728" name="Text Box 80">
              <a:extLst>
                <a:ext uri="{FF2B5EF4-FFF2-40B4-BE49-F238E27FC236}">
                  <a16:creationId xmlns:a16="http://schemas.microsoft.com/office/drawing/2014/main" id="{610A7C9D-3619-435B-B013-3183DADC31B0}"/>
                </a:ext>
              </a:extLst>
            </p:cNvPr>
            <p:cNvSpPr txBox="1">
              <a:spLocks noChangeArrowheads="1"/>
            </p:cNvSpPr>
            <p:nvPr/>
          </p:nvSpPr>
          <p:spPr bwMode="auto">
            <a:xfrm>
              <a:off x="2901" y="2218"/>
              <a:ext cx="6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a:solidFill>
                    <a:schemeClr val="tx1"/>
                  </a:solidFill>
                  <a:latin typeface="宋体" panose="02010600030101010101" pitchFamily="2" charset="-122"/>
                </a:rPr>
                <a:t>PID</a:t>
              </a:r>
              <a:r>
                <a:rPr lang="zh-CN" altLang="en-US" sz="1600">
                  <a:solidFill>
                    <a:schemeClr val="tx1"/>
                  </a:solidFill>
                  <a:latin typeface="宋体" panose="02010600030101010101" pitchFamily="2" charset="-122"/>
                </a:rPr>
                <a:t>控制器</a:t>
              </a:r>
              <a:endParaRPr lang="zh-CN" altLang="en-US" sz="1600">
                <a:solidFill>
                  <a:schemeClr val="tx1"/>
                </a:solidFill>
              </a:endParaRPr>
            </a:p>
          </p:txBody>
        </p:sp>
        <p:sp>
          <p:nvSpPr>
            <p:cNvPr id="283729" name="Text Box 81">
              <a:extLst>
                <a:ext uri="{FF2B5EF4-FFF2-40B4-BE49-F238E27FC236}">
                  <a16:creationId xmlns:a16="http://schemas.microsoft.com/office/drawing/2014/main" id="{2F9A9572-FE3C-4309-970B-90C6F7042C1A}"/>
                </a:ext>
              </a:extLst>
            </p:cNvPr>
            <p:cNvSpPr txBox="1">
              <a:spLocks noChangeArrowheads="1"/>
            </p:cNvSpPr>
            <p:nvPr/>
          </p:nvSpPr>
          <p:spPr bwMode="auto">
            <a:xfrm>
              <a:off x="2266" y="2373"/>
              <a:ext cx="26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600">
                  <a:solidFill>
                    <a:schemeClr val="tx1"/>
                  </a:solidFill>
                  <a:latin typeface="宋体" panose="02010600030101010101" pitchFamily="2" charset="-122"/>
                </a:rPr>
                <a:t>误差</a:t>
              </a:r>
              <a:endParaRPr lang="zh-CN" altLang="en-US" sz="1600">
                <a:solidFill>
                  <a:schemeClr val="tx1"/>
                </a:solidFill>
              </a:endParaRPr>
            </a:p>
          </p:txBody>
        </p:sp>
        <p:sp>
          <p:nvSpPr>
            <p:cNvPr id="283730" name="Text Box 82">
              <a:extLst>
                <a:ext uri="{FF2B5EF4-FFF2-40B4-BE49-F238E27FC236}">
                  <a16:creationId xmlns:a16="http://schemas.microsoft.com/office/drawing/2014/main" id="{18953FFC-E5B6-4B1C-9714-13268A9513ED}"/>
                </a:ext>
              </a:extLst>
            </p:cNvPr>
            <p:cNvSpPr txBox="1">
              <a:spLocks noChangeArrowheads="1"/>
            </p:cNvSpPr>
            <p:nvPr/>
          </p:nvSpPr>
          <p:spPr bwMode="auto">
            <a:xfrm>
              <a:off x="1632" y="2100"/>
              <a:ext cx="26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600">
                  <a:solidFill>
                    <a:schemeClr val="tx1"/>
                  </a:solidFill>
                  <a:latin typeface="宋体" panose="02010600030101010101" pitchFamily="2" charset="-122"/>
                </a:rPr>
                <a:t>输入</a:t>
              </a:r>
              <a:endParaRPr lang="zh-CN" altLang="en-US" sz="1600">
                <a:solidFill>
                  <a:schemeClr val="tx1"/>
                </a:solidFill>
              </a:endParaRPr>
            </a:p>
          </p:txBody>
        </p:sp>
        <p:sp>
          <p:nvSpPr>
            <p:cNvPr id="283731" name="AutoShape 83">
              <a:extLst>
                <a:ext uri="{FF2B5EF4-FFF2-40B4-BE49-F238E27FC236}">
                  <a16:creationId xmlns:a16="http://schemas.microsoft.com/office/drawing/2014/main" id="{CC7C537B-51E7-48A5-BCA5-9D58CA54D0E5}"/>
                </a:ext>
              </a:extLst>
            </p:cNvPr>
            <p:cNvSpPr>
              <a:spLocks noChangeArrowheads="1"/>
            </p:cNvSpPr>
            <p:nvPr/>
          </p:nvSpPr>
          <p:spPr bwMode="auto">
            <a:xfrm>
              <a:off x="2139" y="2231"/>
              <a:ext cx="99" cy="106"/>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283732" name="Line 84">
              <a:extLst>
                <a:ext uri="{FF2B5EF4-FFF2-40B4-BE49-F238E27FC236}">
                  <a16:creationId xmlns:a16="http://schemas.microsoft.com/office/drawing/2014/main" id="{1DFE3B1A-BAC4-4508-A610-871D205A3B0C}"/>
                </a:ext>
              </a:extLst>
            </p:cNvPr>
            <p:cNvSpPr>
              <a:spLocks noChangeShapeType="1"/>
            </p:cNvSpPr>
            <p:nvPr/>
          </p:nvSpPr>
          <p:spPr bwMode="auto">
            <a:xfrm>
              <a:off x="4705" y="2271"/>
              <a:ext cx="663"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733" name="Line 85">
              <a:extLst>
                <a:ext uri="{FF2B5EF4-FFF2-40B4-BE49-F238E27FC236}">
                  <a16:creationId xmlns:a16="http://schemas.microsoft.com/office/drawing/2014/main" id="{D0F8EB68-576F-49D4-BBAD-CE0CC60FCB78}"/>
                </a:ext>
              </a:extLst>
            </p:cNvPr>
            <p:cNvSpPr>
              <a:spLocks noChangeShapeType="1"/>
            </p:cNvSpPr>
            <p:nvPr/>
          </p:nvSpPr>
          <p:spPr bwMode="auto">
            <a:xfrm>
              <a:off x="3606" y="2271"/>
              <a:ext cx="4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734" name="Line 86">
              <a:extLst>
                <a:ext uri="{FF2B5EF4-FFF2-40B4-BE49-F238E27FC236}">
                  <a16:creationId xmlns:a16="http://schemas.microsoft.com/office/drawing/2014/main" id="{C985EC78-A12E-4A67-8478-40A1AE8C23C1}"/>
                </a:ext>
              </a:extLst>
            </p:cNvPr>
            <p:cNvSpPr>
              <a:spLocks noChangeShapeType="1"/>
            </p:cNvSpPr>
            <p:nvPr/>
          </p:nvSpPr>
          <p:spPr bwMode="auto">
            <a:xfrm>
              <a:off x="2999" y="1890"/>
              <a:ext cx="170" cy="3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735" name="Line 87">
              <a:extLst>
                <a:ext uri="{FF2B5EF4-FFF2-40B4-BE49-F238E27FC236}">
                  <a16:creationId xmlns:a16="http://schemas.microsoft.com/office/drawing/2014/main" id="{261BA9DD-3400-46BB-AFA7-23F25808BEE9}"/>
                </a:ext>
              </a:extLst>
            </p:cNvPr>
            <p:cNvSpPr>
              <a:spLocks noChangeShapeType="1"/>
            </p:cNvSpPr>
            <p:nvPr/>
          </p:nvSpPr>
          <p:spPr bwMode="auto">
            <a:xfrm>
              <a:off x="3267" y="2389"/>
              <a:ext cx="127" cy="22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736" name="Line 88">
              <a:extLst>
                <a:ext uri="{FF2B5EF4-FFF2-40B4-BE49-F238E27FC236}">
                  <a16:creationId xmlns:a16="http://schemas.microsoft.com/office/drawing/2014/main" id="{2ABC1F04-E500-4940-A1D7-8A260EDA05E7}"/>
                </a:ext>
              </a:extLst>
            </p:cNvPr>
            <p:cNvSpPr>
              <a:spLocks noChangeShapeType="1"/>
            </p:cNvSpPr>
            <p:nvPr/>
          </p:nvSpPr>
          <p:spPr bwMode="auto">
            <a:xfrm>
              <a:off x="2999" y="1890"/>
              <a:ext cx="3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737" name="Line 89">
              <a:extLst>
                <a:ext uri="{FF2B5EF4-FFF2-40B4-BE49-F238E27FC236}">
                  <a16:creationId xmlns:a16="http://schemas.microsoft.com/office/drawing/2014/main" id="{C28F039E-679B-4706-BD60-76286C4CF84C}"/>
                </a:ext>
              </a:extLst>
            </p:cNvPr>
            <p:cNvSpPr>
              <a:spLocks noChangeShapeType="1"/>
            </p:cNvSpPr>
            <p:nvPr/>
          </p:nvSpPr>
          <p:spPr bwMode="auto">
            <a:xfrm>
              <a:off x="4860" y="2271"/>
              <a:ext cx="0" cy="5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738" name="Line 90">
              <a:extLst>
                <a:ext uri="{FF2B5EF4-FFF2-40B4-BE49-F238E27FC236}">
                  <a16:creationId xmlns:a16="http://schemas.microsoft.com/office/drawing/2014/main" id="{146AB35E-A16F-46F9-A314-EB646D45724E}"/>
                </a:ext>
              </a:extLst>
            </p:cNvPr>
            <p:cNvSpPr>
              <a:spLocks noChangeShapeType="1"/>
            </p:cNvSpPr>
            <p:nvPr/>
          </p:nvSpPr>
          <p:spPr bwMode="auto">
            <a:xfrm flipH="1">
              <a:off x="2168" y="2849"/>
              <a:ext cx="26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739" name="Text Box 91">
              <a:extLst>
                <a:ext uri="{FF2B5EF4-FFF2-40B4-BE49-F238E27FC236}">
                  <a16:creationId xmlns:a16="http://schemas.microsoft.com/office/drawing/2014/main" id="{A3209AF3-9DD0-4697-94CD-47571D9B75E3}"/>
                </a:ext>
              </a:extLst>
            </p:cNvPr>
            <p:cNvSpPr txBox="1">
              <a:spLocks noChangeArrowheads="1"/>
            </p:cNvSpPr>
            <p:nvPr/>
          </p:nvSpPr>
          <p:spPr bwMode="auto">
            <a:xfrm>
              <a:off x="1984" y="2284"/>
              <a:ext cx="12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400">
                  <a:solidFill>
                    <a:schemeClr val="tx1"/>
                  </a:solidFill>
                </a:rPr>
                <a:t>+</a:t>
              </a:r>
            </a:p>
          </p:txBody>
        </p:sp>
        <p:sp>
          <p:nvSpPr>
            <p:cNvPr id="283740" name="Text Box 92">
              <a:extLst>
                <a:ext uri="{FF2B5EF4-FFF2-40B4-BE49-F238E27FC236}">
                  <a16:creationId xmlns:a16="http://schemas.microsoft.com/office/drawing/2014/main" id="{339D0A49-4BD0-4846-8302-6EF8093D3EAC}"/>
                </a:ext>
              </a:extLst>
            </p:cNvPr>
            <p:cNvSpPr txBox="1">
              <a:spLocks noChangeArrowheads="1"/>
            </p:cNvSpPr>
            <p:nvPr/>
          </p:nvSpPr>
          <p:spPr bwMode="auto">
            <a:xfrm>
              <a:off x="2069" y="2297"/>
              <a:ext cx="11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1400">
                  <a:solidFill>
                    <a:schemeClr val="tx1"/>
                  </a:solidFill>
                </a:rPr>
                <a:t>_</a:t>
              </a:r>
            </a:p>
          </p:txBody>
        </p:sp>
        <p:sp>
          <p:nvSpPr>
            <p:cNvPr id="283741" name="Text Box 93">
              <a:extLst>
                <a:ext uri="{FF2B5EF4-FFF2-40B4-BE49-F238E27FC236}">
                  <a16:creationId xmlns:a16="http://schemas.microsoft.com/office/drawing/2014/main" id="{0299B3E9-0EF6-4CA6-B716-38DF75CBA030}"/>
                </a:ext>
              </a:extLst>
            </p:cNvPr>
            <p:cNvSpPr txBox="1">
              <a:spLocks noChangeArrowheads="1"/>
            </p:cNvSpPr>
            <p:nvPr/>
          </p:nvSpPr>
          <p:spPr bwMode="auto">
            <a:xfrm>
              <a:off x="2252" y="2941"/>
              <a:ext cx="288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600" dirty="0">
                  <a:solidFill>
                    <a:schemeClr val="tx1"/>
                  </a:solidFill>
                  <a:latin typeface="宋体" panose="02010600030101010101" pitchFamily="2" charset="-122"/>
                </a:rPr>
                <a:t>图4.19  由智能决策单元(</a:t>
              </a:r>
              <a:r>
                <a:rPr lang="en-US" altLang="zh-CN" sz="1600" dirty="0">
                  <a:solidFill>
                    <a:schemeClr val="tx1"/>
                  </a:solidFill>
                  <a:latin typeface="宋体" panose="02010600030101010101" pitchFamily="2" charset="-122"/>
                </a:rPr>
                <a:t>IDU)</a:t>
              </a:r>
              <a:r>
                <a:rPr lang="zh-CN" altLang="en-US" sz="1600" dirty="0">
                  <a:solidFill>
                    <a:schemeClr val="tx1"/>
                  </a:solidFill>
                  <a:latin typeface="宋体" panose="02010600030101010101" pitchFamily="2" charset="-122"/>
                </a:rPr>
                <a:t>来修正控制器参数</a:t>
              </a:r>
              <a:endParaRPr lang="zh-CN" altLang="en-US" sz="1600" dirty="0">
                <a:solidFill>
                  <a:schemeClr val="tx1"/>
                </a:solidFill>
              </a:endParaRPr>
            </a:p>
          </p:txBody>
        </p:sp>
      </p:grpSp>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3BF6CFA6-5384-47BA-A93A-0CA822973083}"/>
              </a:ext>
            </a:extLst>
          </p:cNvPr>
          <p:cNvSpPr>
            <a:spLocks noGrp="1" noChangeArrowheads="1"/>
          </p:cNvSpPr>
          <p:nvPr>
            <p:ph type="title"/>
          </p:nvPr>
        </p:nvSpPr>
        <p:spPr>
          <a:xfrm>
            <a:off x="1719264" y="228601"/>
            <a:ext cx="8015287" cy="695325"/>
          </a:xfrm>
        </p:spPr>
        <p:txBody>
          <a:bodyPr/>
          <a:lstStyle/>
          <a:p>
            <a:r>
              <a:rPr lang="zh-CN" altLang="en-US" b="1"/>
              <a:t>4.7   非线性系统及其控制</a:t>
            </a:r>
            <a:endParaRPr lang="zh-CN" altLang="en-US" sz="3400" b="1"/>
          </a:p>
        </p:txBody>
      </p:sp>
      <p:sp>
        <p:nvSpPr>
          <p:cNvPr id="21" name="灯片编号占位符 6">
            <a:extLst>
              <a:ext uri="{FF2B5EF4-FFF2-40B4-BE49-F238E27FC236}">
                <a16:creationId xmlns:a16="http://schemas.microsoft.com/office/drawing/2014/main" id="{4AA571BA-7F12-4F4E-A352-360CDFEF17E6}"/>
              </a:ext>
            </a:extLst>
          </p:cNvPr>
          <p:cNvSpPr>
            <a:spLocks noGrp="1"/>
          </p:cNvSpPr>
          <p:nvPr>
            <p:ph type="sldNum" sz="quarter" idx="12"/>
          </p:nvPr>
        </p:nvSpPr>
        <p:spPr/>
        <p:txBody>
          <a:bodyPr/>
          <a:lstStyle/>
          <a:p>
            <a:fld id="{BAC2CC6F-5339-48DB-BBDD-770265FA7C37}" type="slidenum">
              <a:rPr lang="zh-CN" altLang="en-US"/>
              <a:pPr/>
              <a:t>19</a:t>
            </a:fld>
            <a:endParaRPr lang="en-US" altLang="zh-CN"/>
          </a:p>
        </p:txBody>
      </p:sp>
      <p:grpSp>
        <p:nvGrpSpPr>
          <p:cNvPr id="93209" name="Group 25">
            <a:extLst>
              <a:ext uri="{FF2B5EF4-FFF2-40B4-BE49-F238E27FC236}">
                <a16:creationId xmlns:a16="http://schemas.microsoft.com/office/drawing/2014/main" id="{6599F6CC-3A95-4175-A371-11B23D842BA7}"/>
              </a:ext>
            </a:extLst>
          </p:cNvPr>
          <p:cNvGrpSpPr>
            <a:grpSpLocks/>
          </p:cNvGrpSpPr>
          <p:nvPr/>
        </p:nvGrpSpPr>
        <p:grpSpPr bwMode="auto">
          <a:xfrm>
            <a:off x="2063750" y="2924176"/>
            <a:ext cx="3200400" cy="3216275"/>
            <a:chOff x="192" y="1104"/>
            <a:chExt cx="2016" cy="2026"/>
          </a:xfrm>
        </p:grpSpPr>
        <p:grpSp>
          <p:nvGrpSpPr>
            <p:cNvPr id="93198" name="Group 14">
              <a:extLst>
                <a:ext uri="{FF2B5EF4-FFF2-40B4-BE49-F238E27FC236}">
                  <a16:creationId xmlns:a16="http://schemas.microsoft.com/office/drawing/2014/main" id="{3A2868CC-EB19-4424-BD4F-30E4052F00B8}"/>
                </a:ext>
              </a:extLst>
            </p:cNvPr>
            <p:cNvGrpSpPr>
              <a:grpSpLocks/>
            </p:cNvGrpSpPr>
            <p:nvPr/>
          </p:nvGrpSpPr>
          <p:grpSpPr bwMode="auto">
            <a:xfrm>
              <a:off x="192" y="1104"/>
              <a:ext cx="1955" cy="1728"/>
              <a:chOff x="192" y="1104"/>
              <a:chExt cx="1955" cy="1728"/>
            </a:xfrm>
          </p:grpSpPr>
          <p:sp>
            <p:nvSpPr>
              <p:cNvPr id="93191" name="Line 7">
                <a:extLst>
                  <a:ext uri="{FF2B5EF4-FFF2-40B4-BE49-F238E27FC236}">
                    <a16:creationId xmlns:a16="http://schemas.microsoft.com/office/drawing/2014/main" id="{ED22B060-1AFA-4798-BC3E-BF09F7400428}"/>
                  </a:ext>
                </a:extLst>
              </p:cNvPr>
              <p:cNvSpPr>
                <a:spLocks noChangeShapeType="1"/>
              </p:cNvSpPr>
              <p:nvPr/>
            </p:nvSpPr>
            <p:spPr bwMode="auto">
              <a:xfrm>
                <a:off x="192" y="2514"/>
                <a:ext cx="1549"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3192" name="Line 8">
                <a:extLst>
                  <a:ext uri="{FF2B5EF4-FFF2-40B4-BE49-F238E27FC236}">
                    <a16:creationId xmlns:a16="http://schemas.microsoft.com/office/drawing/2014/main" id="{4B722058-5557-4E9A-A232-029D2C486859}"/>
                  </a:ext>
                </a:extLst>
              </p:cNvPr>
              <p:cNvSpPr>
                <a:spLocks noChangeShapeType="1"/>
              </p:cNvSpPr>
              <p:nvPr/>
            </p:nvSpPr>
            <p:spPr bwMode="auto">
              <a:xfrm>
                <a:off x="380" y="1138"/>
                <a:ext cx="0" cy="1694"/>
              </a:xfrm>
              <a:prstGeom prst="line">
                <a:avLst/>
              </a:prstGeom>
              <a:noFill/>
              <a:ln w="9525">
                <a:solidFill>
                  <a:schemeClr val="tx1"/>
                </a:solidFill>
                <a:round/>
                <a:headEnd type="triangl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3193" name="Line 9">
                <a:extLst>
                  <a:ext uri="{FF2B5EF4-FFF2-40B4-BE49-F238E27FC236}">
                    <a16:creationId xmlns:a16="http://schemas.microsoft.com/office/drawing/2014/main" id="{C2CD70BB-68C5-4317-AC3B-B3DCC676470C}"/>
                  </a:ext>
                </a:extLst>
              </p:cNvPr>
              <p:cNvSpPr>
                <a:spLocks noChangeShapeType="1"/>
              </p:cNvSpPr>
              <p:nvPr/>
            </p:nvSpPr>
            <p:spPr bwMode="auto">
              <a:xfrm flipV="1">
                <a:off x="336" y="1200"/>
                <a:ext cx="1204" cy="13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4" name="Text Box 10">
                <a:extLst>
                  <a:ext uri="{FF2B5EF4-FFF2-40B4-BE49-F238E27FC236}">
                    <a16:creationId xmlns:a16="http://schemas.microsoft.com/office/drawing/2014/main" id="{045B1DF7-3530-4EBD-8575-AEFE9F63FEF7}"/>
                  </a:ext>
                </a:extLst>
              </p:cNvPr>
              <p:cNvSpPr txBox="1">
                <a:spLocks noChangeArrowheads="1"/>
              </p:cNvSpPr>
              <p:nvPr/>
            </p:nvSpPr>
            <p:spPr bwMode="auto">
              <a:xfrm>
                <a:off x="1344" y="2544"/>
                <a:ext cx="80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zh-CN" sz="1400">
                    <a:solidFill>
                      <a:schemeClr val="tx1"/>
                    </a:solidFill>
                    <a:latin typeface="宋体" panose="02010600030101010101" pitchFamily="2" charset="-122"/>
                  </a:rPr>
                  <a:t>输入(误差)</a:t>
                </a:r>
                <a:r>
                  <a:rPr lang="en-US" altLang="zh-CN" sz="1400" i="1" noProof="1">
                    <a:solidFill>
                      <a:schemeClr val="tx1"/>
                    </a:solidFill>
                    <a:latin typeface="宋体" panose="02010600030101010101" pitchFamily="2" charset="-122"/>
                  </a:rPr>
                  <a:t>mV</a:t>
                </a:r>
                <a:endParaRPr lang="en-US" altLang="zh-CN" sz="1400">
                  <a:solidFill>
                    <a:schemeClr val="tx1"/>
                  </a:solidFill>
                </a:endParaRPr>
              </a:p>
            </p:txBody>
          </p:sp>
          <p:sp>
            <p:nvSpPr>
              <p:cNvPr id="93195" name="Text Box 11">
                <a:extLst>
                  <a:ext uri="{FF2B5EF4-FFF2-40B4-BE49-F238E27FC236}">
                    <a16:creationId xmlns:a16="http://schemas.microsoft.com/office/drawing/2014/main" id="{67071A13-6934-4004-AEDC-855468EE11E6}"/>
                  </a:ext>
                </a:extLst>
              </p:cNvPr>
              <p:cNvSpPr txBox="1">
                <a:spLocks noChangeArrowheads="1"/>
              </p:cNvSpPr>
              <p:nvPr/>
            </p:nvSpPr>
            <p:spPr bwMode="auto">
              <a:xfrm>
                <a:off x="244" y="1104"/>
                <a:ext cx="115"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p>
                <a:pPr algn="just"/>
                <a:r>
                  <a:rPr lang="zh-CN" altLang="en-US" sz="1400">
                    <a:solidFill>
                      <a:schemeClr val="tx1"/>
                    </a:solidFill>
                  </a:rPr>
                  <a:t>输出</a:t>
                </a:r>
                <a:r>
                  <a:rPr lang="en-US" altLang="zh-CN" sz="1400" i="1">
                    <a:solidFill>
                      <a:schemeClr val="tx1"/>
                    </a:solidFill>
                    <a:latin typeface="宋体" panose="02010600030101010101" pitchFamily="2" charset="-122"/>
                  </a:rPr>
                  <a:t>V</a:t>
                </a:r>
                <a:endParaRPr lang="en-US" altLang="zh-CN" sz="1400">
                  <a:solidFill>
                    <a:schemeClr val="tx1"/>
                  </a:solidFill>
                </a:endParaRPr>
              </a:p>
            </p:txBody>
          </p:sp>
          <p:sp>
            <p:nvSpPr>
              <p:cNvPr id="93196" name="Text Box 12">
                <a:extLst>
                  <a:ext uri="{FF2B5EF4-FFF2-40B4-BE49-F238E27FC236}">
                    <a16:creationId xmlns:a16="http://schemas.microsoft.com/office/drawing/2014/main" id="{B7927895-84B3-4572-8E1D-2EABDD2EEE2A}"/>
                  </a:ext>
                </a:extLst>
              </p:cNvPr>
              <p:cNvSpPr txBox="1">
                <a:spLocks noChangeArrowheads="1"/>
              </p:cNvSpPr>
              <p:nvPr/>
            </p:nvSpPr>
            <p:spPr bwMode="auto">
              <a:xfrm>
                <a:off x="422" y="2510"/>
                <a:ext cx="1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zh-CN" sz="1400">
                    <a:solidFill>
                      <a:schemeClr val="tx1"/>
                    </a:solidFill>
                    <a:latin typeface="宋体" panose="02010600030101010101" pitchFamily="2" charset="-122"/>
                  </a:rPr>
                  <a:t>0</a:t>
                </a:r>
                <a:endParaRPr lang="zh-CN" altLang="en-US" sz="1400">
                  <a:solidFill>
                    <a:schemeClr val="tx1"/>
                  </a:solidFill>
                </a:endParaRPr>
              </a:p>
            </p:txBody>
          </p:sp>
        </p:grpSp>
        <p:sp>
          <p:nvSpPr>
            <p:cNvPr id="93199" name="Rectangle 15">
              <a:extLst>
                <a:ext uri="{FF2B5EF4-FFF2-40B4-BE49-F238E27FC236}">
                  <a16:creationId xmlns:a16="http://schemas.microsoft.com/office/drawing/2014/main" id="{ADC7E4E6-07C6-42BB-838A-24AD8666AFD3}"/>
                </a:ext>
              </a:extLst>
            </p:cNvPr>
            <p:cNvSpPr>
              <a:spLocks noChangeArrowheads="1"/>
            </p:cNvSpPr>
            <p:nvPr/>
          </p:nvSpPr>
          <p:spPr bwMode="auto">
            <a:xfrm>
              <a:off x="384" y="2976"/>
              <a:ext cx="182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rIns="0" bIns="0">
              <a:spAutoFit/>
            </a:bodyPr>
            <a:lstStyle/>
            <a:p>
              <a:pPr algn="l" eaLnBrk="1" hangingPunct="1"/>
              <a:r>
                <a:rPr kumimoji="1" lang="zh-CN" altLang="en-US" sz="1600">
                  <a:solidFill>
                    <a:schemeClr val="tx1"/>
                  </a:solidFill>
                </a:rPr>
                <a:t> </a:t>
              </a:r>
              <a:r>
                <a:rPr kumimoji="1" lang="zh-CN" altLang="en-US" sz="1600" b="1">
                  <a:solidFill>
                    <a:schemeClr val="tx1"/>
                  </a:solidFill>
                </a:rPr>
                <a:t>图4.20  电子放大器的静特性</a:t>
              </a:r>
              <a:r>
                <a:rPr kumimoji="1" lang="zh-CN" altLang="en-US" sz="1400">
                  <a:solidFill>
                    <a:schemeClr val="tx1"/>
                  </a:solidFill>
                </a:rPr>
                <a:t> </a:t>
              </a:r>
              <a:endParaRPr kumimoji="1" lang="zh-CN" altLang="en-US" sz="2400">
                <a:solidFill>
                  <a:schemeClr val="tx1"/>
                </a:solidFill>
              </a:endParaRPr>
            </a:p>
          </p:txBody>
        </p:sp>
      </p:grpSp>
      <p:grpSp>
        <p:nvGrpSpPr>
          <p:cNvPr id="93203" name="Group 19">
            <a:extLst>
              <a:ext uri="{FF2B5EF4-FFF2-40B4-BE49-F238E27FC236}">
                <a16:creationId xmlns:a16="http://schemas.microsoft.com/office/drawing/2014/main" id="{ECF28957-3BF4-4A6E-A447-23887929B21A}"/>
              </a:ext>
            </a:extLst>
          </p:cNvPr>
          <p:cNvGrpSpPr>
            <a:grpSpLocks/>
          </p:cNvGrpSpPr>
          <p:nvPr/>
        </p:nvGrpSpPr>
        <p:grpSpPr bwMode="auto">
          <a:xfrm>
            <a:off x="6794499" y="3388594"/>
            <a:ext cx="3124200" cy="2971800"/>
            <a:chOff x="8494" y="1174"/>
            <a:chExt cx="1600" cy="2460"/>
          </a:xfrm>
        </p:grpSpPr>
        <p:pic>
          <p:nvPicPr>
            <p:cNvPr id="93204" name="Picture 20">
              <a:extLst>
                <a:ext uri="{FF2B5EF4-FFF2-40B4-BE49-F238E27FC236}">
                  <a16:creationId xmlns:a16="http://schemas.microsoft.com/office/drawing/2014/main" id="{AFED0D8B-766F-4AB4-A0C9-61604C221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4" y="1174"/>
              <a:ext cx="1485" cy="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205" name="Text Box 21">
              <a:extLst>
                <a:ext uri="{FF2B5EF4-FFF2-40B4-BE49-F238E27FC236}">
                  <a16:creationId xmlns:a16="http://schemas.microsoft.com/office/drawing/2014/main" id="{299FFF15-8349-48C6-963A-F9E77DA4931D}"/>
                </a:ext>
              </a:extLst>
            </p:cNvPr>
            <p:cNvSpPr txBox="1">
              <a:spLocks noChangeArrowheads="1"/>
            </p:cNvSpPr>
            <p:nvPr/>
          </p:nvSpPr>
          <p:spPr bwMode="auto">
            <a:xfrm>
              <a:off x="8494" y="3334"/>
              <a:ext cx="16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b="1" dirty="0">
                  <a:solidFill>
                    <a:schemeClr val="tx1"/>
                  </a:solidFill>
                </a:rPr>
                <a:t>b </a:t>
              </a:r>
              <a:r>
                <a:rPr lang="zh-CN" altLang="en-US" sz="1400" b="1" dirty="0">
                  <a:solidFill>
                    <a:schemeClr val="tx1"/>
                  </a:solidFill>
                </a:rPr>
                <a:t>串激直流电动机</a:t>
              </a:r>
            </a:p>
          </p:txBody>
        </p:sp>
      </p:grpSp>
      <p:sp>
        <p:nvSpPr>
          <p:cNvPr id="93206" name="Rectangle 22">
            <a:extLst>
              <a:ext uri="{FF2B5EF4-FFF2-40B4-BE49-F238E27FC236}">
                <a16:creationId xmlns:a16="http://schemas.microsoft.com/office/drawing/2014/main" id="{B21BB4E8-2B51-46D2-BD76-742EDE19779D}"/>
              </a:ext>
            </a:extLst>
          </p:cNvPr>
          <p:cNvSpPr>
            <a:spLocks noChangeArrowheads="1"/>
          </p:cNvSpPr>
          <p:nvPr/>
        </p:nvSpPr>
        <p:spPr bwMode="auto">
          <a:xfrm>
            <a:off x="6456040" y="6418697"/>
            <a:ext cx="4191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rIns="0" bIns="0">
            <a:spAutoFit/>
          </a:bodyPr>
          <a:lstStyle/>
          <a:p>
            <a:pPr algn="just" eaLnBrk="1" hangingPunct="1"/>
            <a:r>
              <a:rPr kumimoji="1" lang="zh-CN" altLang="en-US" sz="1600" b="1" dirty="0">
                <a:solidFill>
                  <a:schemeClr val="tx1"/>
                </a:solidFill>
              </a:rPr>
              <a:t>图4.21  极化继电器带动直流电动机</a:t>
            </a:r>
            <a:endParaRPr kumimoji="1" lang="zh-CN" altLang="en-US" sz="2400" dirty="0">
              <a:solidFill>
                <a:schemeClr val="tx1"/>
              </a:solidFill>
            </a:endParaRPr>
          </a:p>
        </p:txBody>
      </p:sp>
      <p:grpSp>
        <p:nvGrpSpPr>
          <p:cNvPr id="93208" name="Group 24">
            <a:extLst>
              <a:ext uri="{FF2B5EF4-FFF2-40B4-BE49-F238E27FC236}">
                <a16:creationId xmlns:a16="http://schemas.microsoft.com/office/drawing/2014/main" id="{0AD381CF-3020-4316-867E-86F494748632}"/>
              </a:ext>
            </a:extLst>
          </p:cNvPr>
          <p:cNvGrpSpPr>
            <a:grpSpLocks/>
          </p:cNvGrpSpPr>
          <p:nvPr/>
        </p:nvGrpSpPr>
        <p:grpSpPr bwMode="auto">
          <a:xfrm>
            <a:off x="6296900" y="1095898"/>
            <a:ext cx="3886200" cy="2895600"/>
            <a:chOff x="2832" y="528"/>
            <a:chExt cx="2448" cy="1824"/>
          </a:xfrm>
        </p:grpSpPr>
        <p:grpSp>
          <p:nvGrpSpPr>
            <p:cNvPr id="93200" name="Group 16">
              <a:extLst>
                <a:ext uri="{FF2B5EF4-FFF2-40B4-BE49-F238E27FC236}">
                  <a16:creationId xmlns:a16="http://schemas.microsoft.com/office/drawing/2014/main" id="{549F100B-8BE0-427E-8F99-7655738089A0}"/>
                </a:ext>
              </a:extLst>
            </p:cNvPr>
            <p:cNvGrpSpPr>
              <a:grpSpLocks/>
            </p:cNvGrpSpPr>
            <p:nvPr/>
          </p:nvGrpSpPr>
          <p:grpSpPr bwMode="auto">
            <a:xfrm>
              <a:off x="2832" y="528"/>
              <a:ext cx="2448" cy="1824"/>
              <a:chOff x="5354" y="1504"/>
              <a:chExt cx="2540" cy="2170"/>
            </a:xfrm>
          </p:grpSpPr>
          <p:pic>
            <p:nvPicPr>
              <p:cNvPr id="93201" name="Picture 17">
                <a:extLst>
                  <a:ext uri="{FF2B5EF4-FFF2-40B4-BE49-F238E27FC236}">
                    <a16:creationId xmlns:a16="http://schemas.microsoft.com/office/drawing/2014/main" id="{035BE97A-2DAF-4F59-A8A2-9B4FB3D51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4" y="1504"/>
                <a:ext cx="2540" cy="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202" name="Text Box 18">
                <a:extLst>
                  <a:ext uri="{FF2B5EF4-FFF2-40B4-BE49-F238E27FC236}">
                    <a16:creationId xmlns:a16="http://schemas.microsoft.com/office/drawing/2014/main" id="{7AB1A9CB-91E5-47A7-AFFA-A92196EB1A3A}"/>
                  </a:ext>
                </a:extLst>
              </p:cNvPr>
              <p:cNvSpPr txBox="1">
                <a:spLocks noChangeArrowheads="1"/>
              </p:cNvSpPr>
              <p:nvPr/>
            </p:nvSpPr>
            <p:spPr bwMode="auto">
              <a:xfrm>
                <a:off x="5814" y="3374"/>
                <a:ext cx="11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sz="1400" b="1">
                  <a:solidFill>
                    <a:schemeClr val="tx1"/>
                  </a:solidFill>
                </a:endParaRPr>
              </a:p>
            </p:txBody>
          </p:sp>
        </p:grpSp>
        <p:sp>
          <p:nvSpPr>
            <p:cNvPr id="93207" name="Rectangle 23">
              <a:extLst>
                <a:ext uri="{FF2B5EF4-FFF2-40B4-BE49-F238E27FC236}">
                  <a16:creationId xmlns:a16="http://schemas.microsoft.com/office/drawing/2014/main" id="{59A31E15-D330-4184-8582-143F6585AD49}"/>
                </a:ext>
              </a:extLst>
            </p:cNvPr>
            <p:cNvSpPr>
              <a:spLocks noChangeArrowheads="1"/>
            </p:cNvSpPr>
            <p:nvPr/>
          </p:nvSpPr>
          <p:spPr bwMode="auto">
            <a:xfrm>
              <a:off x="3569" y="1702"/>
              <a:ext cx="708"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rIns="0" bIns="0">
              <a:spAutoFit/>
            </a:bodyPr>
            <a:lstStyle/>
            <a:p>
              <a:pPr algn="just"/>
              <a:r>
                <a:rPr lang="en-US" altLang="zh-CN" sz="1400" b="1" dirty="0">
                  <a:solidFill>
                    <a:schemeClr val="tx1"/>
                  </a:solidFill>
                </a:rPr>
                <a:t>a </a:t>
              </a:r>
              <a:r>
                <a:rPr lang="zh-CN" altLang="en-US" sz="1400" b="1" dirty="0">
                  <a:solidFill>
                    <a:schemeClr val="tx1"/>
                  </a:solidFill>
                  <a:latin typeface="宋体" panose="02010600030101010101" pitchFamily="2" charset="-122"/>
                </a:rPr>
                <a:t>极化继电器</a:t>
              </a:r>
            </a:p>
          </p:txBody>
        </p:sp>
      </p:gr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4DB91214-CB1C-47C3-8433-8B0FC0BFF3B0}"/>
              </a:ext>
            </a:extLst>
          </p:cNvPr>
          <p:cNvSpPr>
            <a:spLocks noGrp="1" noChangeArrowheads="1"/>
          </p:cNvSpPr>
          <p:nvPr>
            <p:ph type="title"/>
          </p:nvPr>
        </p:nvSpPr>
        <p:spPr/>
        <p:txBody>
          <a:bodyPr/>
          <a:lstStyle/>
          <a:p>
            <a:r>
              <a:rPr lang="zh-CN" altLang="en-US" b="1" dirty="0"/>
              <a:t>4.1   自动控制系统的行为描述</a:t>
            </a:r>
          </a:p>
        </p:txBody>
      </p:sp>
      <p:sp>
        <p:nvSpPr>
          <p:cNvPr id="346115" name="Rectangle 3">
            <a:extLst>
              <a:ext uri="{FF2B5EF4-FFF2-40B4-BE49-F238E27FC236}">
                <a16:creationId xmlns:a16="http://schemas.microsoft.com/office/drawing/2014/main" id="{A48EEDC4-1273-4DC4-8BEC-CF5AEFFA1AFD}"/>
              </a:ext>
            </a:extLst>
          </p:cNvPr>
          <p:cNvSpPr>
            <a:spLocks noGrp="1" noChangeArrowheads="1"/>
          </p:cNvSpPr>
          <p:nvPr>
            <p:ph idx="1"/>
          </p:nvPr>
        </p:nvSpPr>
        <p:spPr>
          <a:xfrm>
            <a:off x="839416" y="1600202"/>
            <a:ext cx="10742984" cy="4979985"/>
          </a:xfrm>
        </p:spPr>
        <p:txBody>
          <a:bodyPr/>
          <a:lstStyle/>
          <a:p>
            <a:r>
              <a:rPr kumimoji="1" lang="zh-CN" altLang="en-US" sz="2400" b="1" dirty="0">
                <a:solidFill>
                  <a:schemeClr val="tx2"/>
                </a:solidFill>
                <a:latin typeface="等线" panose="02010600030101010101" pitchFamily="2" charset="-122"/>
                <a:ea typeface="等线" panose="02010600030101010101" pitchFamily="2" charset="-122"/>
              </a:rPr>
              <a:t>自动控制系统是一个</a:t>
            </a:r>
            <a:r>
              <a:rPr kumimoji="1" lang="zh-CN" altLang="en-US" sz="2400" b="1" dirty="0">
                <a:solidFill>
                  <a:schemeClr val="bg2">
                    <a:lumMod val="25000"/>
                    <a:lumOff val="75000"/>
                  </a:schemeClr>
                </a:solidFill>
                <a:latin typeface="等线" panose="02010600030101010101" pitchFamily="2" charset="-122"/>
                <a:ea typeface="等线" panose="02010600030101010101" pitchFamily="2" charset="-122"/>
              </a:rPr>
              <a:t>动态系统</a:t>
            </a:r>
            <a:r>
              <a:rPr kumimoji="1" lang="zh-CN" altLang="en-US" sz="2400" b="1" dirty="0">
                <a:solidFill>
                  <a:schemeClr val="tx2"/>
                </a:solidFill>
                <a:latin typeface="等线" panose="02010600030101010101" pitchFamily="2" charset="-122"/>
                <a:ea typeface="等线" panose="02010600030101010101" pitchFamily="2" charset="-122"/>
              </a:rPr>
              <a:t>：</a:t>
            </a:r>
            <a:endParaRPr kumimoji="1" lang="en-US" altLang="zh-CN" sz="2400" b="1" dirty="0">
              <a:solidFill>
                <a:schemeClr val="tx2"/>
              </a:solidFill>
              <a:latin typeface="等线" panose="02010600030101010101" pitchFamily="2" charset="-122"/>
              <a:ea typeface="等线" panose="02010600030101010101" pitchFamily="2" charset="-122"/>
            </a:endParaRPr>
          </a:p>
          <a:p>
            <a:pPr lvl="1"/>
            <a:r>
              <a:rPr kumimoji="1" lang="zh-CN" altLang="en-US" sz="2250" dirty="0">
                <a:solidFill>
                  <a:schemeClr val="tx2"/>
                </a:solidFill>
                <a:latin typeface="等线" panose="02010600030101010101" pitchFamily="2" charset="-122"/>
                <a:ea typeface="等线" panose="02010600030101010101" pitchFamily="2" charset="-122"/>
              </a:rPr>
              <a:t>不断地检测被控制量，并反馈、比较，</a:t>
            </a:r>
            <a:r>
              <a:rPr kumimoji="1" lang="zh-CN" altLang="en-US" sz="2250" b="1" dirty="0">
                <a:solidFill>
                  <a:schemeClr val="bg2">
                    <a:lumMod val="50000"/>
                    <a:lumOff val="50000"/>
                  </a:schemeClr>
                </a:solidFill>
                <a:latin typeface="等线" panose="02010600030101010101" pitchFamily="2" charset="-122"/>
                <a:ea typeface="等线" panose="02010600030101010101" pitchFamily="2" charset="-122"/>
              </a:rPr>
              <a:t>不断地得到误差信号</a:t>
            </a:r>
            <a:r>
              <a:rPr kumimoji="1" lang="zh-CN" altLang="en-US" sz="2250" dirty="0">
                <a:solidFill>
                  <a:schemeClr val="tx2"/>
                </a:solidFill>
                <a:latin typeface="等线" panose="02010600030101010101" pitchFamily="2" charset="-122"/>
                <a:ea typeface="等线" panose="02010600030101010101" pitchFamily="2" charset="-122"/>
              </a:rPr>
              <a:t>；</a:t>
            </a:r>
            <a:endParaRPr kumimoji="1" lang="en-US" altLang="zh-CN" sz="2250" dirty="0">
              <a:solidFill>
                <a:schemeClr val="tx2"/>
              </a:solidFill>
              <a:latin typeface="等线" panose="02010600030101010101" pitchFamily="2" charset="-122"/>
              <a:ea typeface="等线" panose="02010600030101010101" pitchFamily="2" charset="-122"/>
            </a:endParaRPr>
          </a:p>
          <a:p>
            <a:pPr lvl="1"/>
            <a:r>
              <a:rPr kumimoji="1" lang="zh-CN" altLang="en-US" sz="2250" dirty="0">
                <a:solidFill>
                  <a:schemeClr val="tx2"/>
                </a:solidFill>
                <a:latin typeface="等线" panose="02010600030101010101" pitchFamily="2" charset="-122"/>
                <a:ea typeface="等线" panose="02010600030101010101" pitchFamily="2" charset="-122"/>
              </a:rPr>
              <a:t>借助于此误差信号，</a:t>
            </a:r>
            <a:r>
              <a:rPr kumimoji="1" lang="zh-CN" altLang="en-US" sz="2250" b="1" dirty="0">
                <a:solidFill>
                  <a:schemeClr val="bg2">
                    <a:lumMod val="50000"/>
                    <a:lumOff val="50000"/>
                  </a:schemeClr>
                </a:solidFill>
                <a:latin typeface="等线" panose="02010600030101010101" pitchFamily="2" charset="-122"/>
                <a:ea typeface="等线" panose="02010600030101010101" pitchFamily="2" charset="-122"/>
              </a:rPr>
              <a:t>不断地</a:t>
            </a:r>
            <a:r>
              <a:rPr kumimoji="1" lang="zh-CN" altLang="en-US" sz="2250" dirty="0">
                <a:solidFill>
                  <a:schemeClr val="tx2"/>
                </a:solidFill>
                <a:latin typeface="等线" panose="02010600030101010101" pitchFamily="2" charset="-122"/>
                <a:ea typeface="等线" panose="02010600030101010101" pitchFamily="2" charset="-122"/>
              </a:rPr>
              <a:t>通过变换、放大使执行机构动作，力图</a:t>
            </a:r>
            <a:r>
              <a:rPr kumimoji="1" lang="zh-CN" altLang="en-US" sz="2250" dirty="0">
                <a:solidFill>
                  <a:schemeClr val="bg2">
                    <a:lumMod val="50000"/>
                    <a:lumOff val="50000"/>
                  </a:schemeClr>
                </a:solidFill>
                <a:latin typeface="等线" panose="02010600030101010101" pitchFamily="2" charset="-122"/>
                <a:ea typeface="等线" panose="02010600030101010101" pitchFamily="2" charset="-122"/>
              </a:rPr>
              <a:t>使被控制量回复到给定值并消除误差</a:t>
            </a:r>
            <a:r>
              <a:rPr kumimoji="1" lang="zh-CN" altLang="en-US" sz="2250" dirty="0">
                <a:solidFill>
                  <a:schemeClr val="tx2"/>
                </a:solidFill>
                <a:latin typeface="等线" panose="02010600030101010101" pitchFamily="2" charset="-122"/>
                <a:ea typeface="等线" panose="02010600030101010101" pitchFamily="2" charset="-122"/>
              </a:rPr>
              <a:t>。</a:t>
            </a:r>
            <a:endParaRPr kumimoji="1" lang="en-US" altLang="zh-CN" sz="2250" dirty="0">
              <a:solidFill>
                <a:schemeClr val="tx2"/>
              </a:solidFill>
              <a:latin typeface="等线" panose="02010600030101010101" pitchFamily="2" charset="-122"/>
              <a:ea typeface="等线" panose="02010600030101010101" pitchFamily="2" charset="-122"/>
            </a:endParaRPr>
          </a:p>
          <a:p>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被控对象</a:t>
            </a:r>
            <a:r>
              <a:rPr kumimoji="1" lang="zh-CN" altLang="en-US" sz="2400" b="1" dirty="0">
                <a:solidFill>
                  <a:schemeClr val="tx2"/>
                </a:solidFill>
                <a:latin typeface="等线" panose="02010600030101010101" pitchFamily="2" charset="-122"/>
                <a:ea typeface="等线" panose="02010600030101010101" pitchFamily="2" charset="-122"/>
              </a:rPr>
              <a:t>，例如图</a:t>
            </a:r>
            <a:r>
              <a:rPr kumimoji="1" lang="en-US" altLang="zh-CN" sz="2400" b="1" dirty="0">
                <a:solidFill>
                  <a:schemeClr val="tx2"/>
                </a:solidFill>
                <a:latin typeface="等线" panose="02010600030101010101" pitchFamily="2" charset="-122"/>
                <a:ea typeface="等线" panose="02010600030101010101" pitchFamily="2" charset="-122"/>
              </a:rPr>
              <a:t>3.1</a:t>
            </a:r>
            <a:r>
              <a:rPr kumimoji="1" lang="zh-CN" altLang="en-US" sz="2400" b="1" dirty="0">
                <a:solidFill>
                  <a:schemeClr val="tx2"/>
                </a:solidFill>
                <a:latin typeface="等线" panose="02010600030101010101" pitchFamily="2" charset="-122"/>
                <a:ea typeface="等线" panose="02010600030101010101" pitchFamily="2" charset="-122"/>
              </a:rPr>
              <a:t>中的电炉和执行机构电动机及相附的降速齿轮系，都有惯性，甚至较大的惯性：</a:t>
            </a:r>
            <a:endParaRPr kumimoji="1" lang="en-US" altLang="zh-CN" sz="2400" b="1" dirty="0">
              <a:solidFill>
                <a:schemeClr val="tx2"/>
              </a:solidFill>
              <a:latin typeface="等线" panose="02010600030101010101" pitchFamily="2" charset="-122"/>
              <a:ea typeface="等线" panose="02010600030101010101" pitchFamily="2" charset="-122"/>
            </a:endParaRPr>
          </a:p>
          <a:p>
            <a:pPr lvl="1"/>
            <a:r>
              <a:rPr kumimoji="1" lang="zh-CN" altLang="en-US" sz="2250" dirty="0">
                <a:solidFill>
                  <a:schemeClr val="tx2"/>
                </a:solidFill>
                <a:latin typeface="等线" panose="02010600030101010101" pitchFamily="2" charset="-122"/>
                <a:ea typeface="等线" panose="02010600030101010101" pitchFamily="2" charset="-122"/>
              </a:rPr>
              <a:t>假如电炉的供电电压突然降为零，电炉炉膛和工件的温度不是突然降为室温，而是慢慢下降；</a:t>
            </a:r>
            <a:endParaRPr kumimoji="1" lang="en-US" altLang="zh-CN" sz="2250" dirty="0">
              <a:solidFill>
                <a:schemeClr val="tx2"/>
              </a:solidFill>
              <a:latin typeface="等线" panose="02010600030101010101" pitchFamily="2" charset="-122"/>
              <a:ea typeface="等线" panose="02010600030101010101" pitchFamily="2" charset="-122"/>
            </a:endParaRPr>
          </a:p>
          <a:p>
            <a:pPr lvl="1"/>
            <a:r>
              <a:rPr kumimoji="1" lang="zh-CN" altLang="en-US" sz="2250" dirty="0">
                <a:solidFill>
                  <a:schemeClr val="tx2"/>
                </a:solidFill>
                <a:latin typeface="等线" panose="02010600030101010101" pitchFamily="2" charset="-122"/>
                <a:ea typeface="等线" panose="02010600030101010101" pitchFamily="2" charset="-122"/>
              </a:rPr>
              <a:t>电动机供电电压突然降为零，电动机也要从原来的转速逐步降为零。</a:t>
            </a:r>
            <a:endParaRPr kumimoji="1" lang="en-US" altLang="zh-CN" sz="2250" dirty="0">
              <a:solidFill>
                <a:schemeClr val="tx2"/>
              </a:solidFill>
              <a:latin typeface="等线" panose="02010600030101010101" pitchFamily="2" charset="-122"/>
              <a:ea typeface="等线" panose="02010600030101010101" pitchFamily="2" charset="-122"/>
            </a:endParaRPr>
          </a:p>
          <a:p>
            <a:pPr marL="0" indent="0">
              <a:buNone/>
            </a:pPr>
            <a:endParaRPr kumimoji="1" lang="en-US" altLang="zh-CN" sz="2400" b="1" dirty="0">
              <a:solidFill>
                <a:schemeClr val="tx2"/>
              </a:solidFill>
              <a:latin typeface="等线" panose="02010600030101010101" pitchFamily="2" charset="-122"/>
              <a:ea typeface="等线" panose="02010600030101010101" pitchFamily="2" charset="-122"/>
            </a:endParaRPr>
          </a:p>
          <a:p>
            <a:pPr marL="0" indent="0">
              <a:buNone/>
            </a:pPr>
            <a:r>
              <a:rPr kumimoji="1" lang="zh-CN" altLang="en-US" sz="2400" dirty="0">
                <a:solidFill>
                  <a:schemeClr val="tx2"/>
                </a:solidFill>
                <a:latin typeface="等线" panose="02010600030101010101" pitchFamily="2" charset="-122"/>
                <a:ea typeface="等线" panose="02010600030101010101" pitchFamily="2" charset="-122"/>
              </a:rPr>
              <a:t>电动机的降速过程较电炉的降温过程要快得多，即电炉的惯性较电动机大得多。</a:t>
            </a:r>
            <a:endParaRPr kumimoji="1" lang="en-US" altLang="zh-CN" sz="2400" dirty="0">
              <a:solidFill>
                <a:schemeClr val="tx2"/>
              </a:solidFill>
              <a:latin typeface="等线" panose="02010600030101010101" pitchFamily="2" charset="-122"/>
              <a:ea typeface="等线" panose="02010600030101010101" pitchFamily="2" charset="-122"/>
            </a:endParaRPr>
          </a:p>
          <a:p>
            <a:pPr marL="0" indent="0">
              <a:buNone/>
            </a:pPr>
            <a:r>
              <a:rPr kumimoji="1" lang="zh-CN" altLang="en-US" sz="2400" dirty="0">
                <a:solidFill>
                  <a:schemeClr val="tx2"/>
                </a:solidFill>
                <a:latin typeface="等线" panose="02010600030101010101" pitchFamily="2" charset="-122"/>
                <a:ea typeface="等线" panose="02010600030101010101" pitchFamily="2" charset="-122"/>
              </a:rPr>
              <a:t>电炉、电动机等</a:t>
            </a:r>
            <a:r>
              <a:rPr kumimoji="1" lang="zh-CN" altLang="en-US" sz="2400" b="1" dirty="0">
                <a:solidFill>
                  <a:schemeClr val="bg2">
                    <a:lumMod val="25000"/>
                    <a:lumOff val="75000"/>
                  </a:schemeClr>
                </a:solidFill>
                <a:latin typeface="等线" panose="02010600030101010101" pitchFamily="2" charset="-122"/>
                <a:ea typeface="等线" panose="02010600030101010101" pitchFamily="2" charset="-122"/>
              </a:rPr>
              <a:t>惯性的存在</a:t>
            </a:r>
            <a:r>
              <a:rPr kumimoji="1" lang="zh-CN" altLang="en-US" sz="2400" dirty="0">
                <a:solidFill>
                  <a:schemeClr val="bg2">
                    <a:lumMod val="25000"/>
                    <a:lumOff val="75000"/>
                  </a:schemeClr>
                </a:solidFill>
                <a:latin typeface="等线" panose="02010600030101010101" pitchFamily="2" charset="-122"/>
                <a:ea typeface="等线" panose="02010600030101010101" pitchFamily="2" charset="-122"/>
              </a:rPr>
              <a:t>，是自动控制系统产生</a:t>
            </a: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动态调节过程</a:t>
            </a:r>
            <a:r>
              <a:rPr kumimoji="1" lang="zh-CN" altLang="en-US" sz="2400" dirty="0">
                <a:solidFill>
                  <a:schemeClr val="bg2">
                    <a:lumMod val="25000"/>
                    <a:lumOff val="75000"/>
                  </a:schemeClr>
                </a:solidFill>
                <a:latin typeface="等线" panose="02010600030101010101" pitchFamily="2" charset="-122"/>
                <a:ea typeface="等线" panose="02010600030101010101" pitchFamily="2" charset="-122"/>
              </a:rPr>
              <a:t>的根本原因</a:t>
            </a:r>
            <a:r>
              <a:rPr kumimoji="1" lang="zh-CN" altLang="en-US" sz="2400" dirty="0">
                <a:solidFill>
                  <a:schemeClr val="tx2"/>
                </a:solidFill>
                <a:latin typeface="等线" panose="02010600030101010101" pitchFamily="2" charset="-122"/>
                <a:ea typeface="等线" panose="02010600030101010101" pitchFamily="2" charset="-122"/>
              </a:rPr>
              <a:t>。</a:t>
            </a:r>
            <a:endParaRPr kumimoji="1" lang="en-US" altLang="zh-CN" sz="2400" dirty="0">
              <a:solidFill>
                <a:schemeClr val="tx2"/>
              </a:solidFill>
              <a:latin typeface="等线" panose="02010600030101010101" pitchFamily="2" charset="-122"/>
              <a:ea typeface="等线" panose="02010600030101010101" pitchFamily="2" charset="-122"/>
            </a:endParaRPr>
          </a:p>
          <a:p>
            <a:endParaRPr kumimoji="1" lang="en-US" altLang="zh-CN" sz="2400" b="1" dirty="0">
              <a:solidFill>
                <a:schemeClr val="tx2"/>
              </a:solidFill>
              <a:latin typeface="等线" panose="02010600030101010101" pitchFamily="2" charset="-122"/>
              <a:ea typeface="等线" panose="02010600030101010101" pitchFamily="2" charset="-122"/>
            </a:endParaRPr>
          </a:p>
          <a:p>
            <a:endParaRPr kumimoji="1" lang="zh-CN" altLang="en-US" sz="2400" b="1" dirty="0">
              <a:solidFill>
                <a:schemeClr val="tx2"/>
              </a:solidFill>
              <a:latin typeface="等线" panose="02010600030101010101" pitchFamily="2" charset="-122"/>
              <a:ea typeface="等线" panose="02010600030101010101" pitchFamily="2" charset="-122"/>
            </a:endParaRPr>
          </a:p>
        </p:txBody>
      </p:sp>
      <p:sp>
        <p:nvSpPr>
          <p:cNvPr id="4" name="灯片编号占位符 5">
            <a:extLst>
              <a:ext uri="{FF2B5EF4-FFF2-40B4-BE49-F238E27FC236}">
                <a16:creationId xmlns:a16="http://schemas.microsoft.com/office/drawing/2014/main" id="{7A03AEDB-BEE4-49F1-91E5-D0C8865EADB5}"/>
              </a:ext>
            </a:extLst>
          </p:cNvPr>
          <p:cNvSpPr>
            <a:spLocks noGrp="1"/>
          </p:cNvSpPr>
          <p:nvPr>
            <p:ph type="sldNum" sz="quarter" idx="12"/>
          </p:nvPr>
        </p:nvSpPr>
        <p:spPr/>
        <p:txBody>
          <a:bodyPr/>
          <a:lstStyle/>
          <a:p>
            <a:fld id="{87E5CAA6-0F76-4A8A-91FE-1D7FCD06FCB3}" type="slidenum">
              <a:rPr lang="zh-CN" altLang="en-US"/>
              <a:pPr/>
              <a:t>2</a:t>
            </a:fld>
            <a:endParaRPr lang="en-US" altLang="zh-CN"/>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a:extLst>
              <a:ext uri="{FF2B5EF4-FFF2-40B4-BE49-F238E27FC236}">
                <a16:creationId xmlns:a16="http://schemas.microsoft.com/office/drawing/2014/main" id="{8ED69878-3B29-4D1F-9FED-5D476815BEA9}"/>
              </a:ext>
            </a:extLst>
          </p:cNvPr>
          <p:cNvSpPr>
            <a:spLocks noGrp="1" noChangeArrowheads="1"/>
          </p:cNvSpPr>
          <p:nvPr>
            <p:ph type="title"/>
          </p:nvPr>
        </p:nvSpPr>
        <p:spPr/>
        <p:txBody>
          <a:bodyPr/>
          <a:lstStyle/>
          <a:p>
            <a:r>
              <a:rPr lang="zh-CN" altLang="en-US" sz="2900" b="1"/>
              <a:t>非线性元件特性</a:t>
            </a:r>
          </a:p>
        </p:txBody>
      </p:sp>
      <p:sp>
        <p:nvSpPr>
          <p:cNvPr id="27" name="灯片编号占位符 5">
            <a:extLst>
              <a:ext uri="{FF2B5EF4-FFF2-40B4-BE49-F238E27FC236}">
                <a16:creationId xmlns:a16="http://schemas.microsoft.com/office/drawing/2014/main" id="{45A66F43-7D7B-47D6-9074-B362B2601727}"/>
              </a:ext>
            </a:extLst>
          </p:cNvPr>
          <p:cNvSpPr>
            <a:spLocks noGrp="1"/>
          </p:cNvSpPr>
          <p:nvPr>
            <p:ph type="sldNum" sz="quarter" idx="12"/>
          </p:nvPr>
        </p:nvSpPr>
        <p:spPr/>
        <p:txBody>
          <a:bodyPr/>
          <a:lstStyle/>
          <a:p>
            <a:fld id="{57F87BF9-1816-4EC3-BA0F-D83C5A68E19A}" type="slidenum">
              <a:rPr lang="zh-CN" altLang="en-US"/>
              <a:pPr/>
              <a:t>20</a:t>
            </a:fld>
            <a:endParaRPr lang="en-US" altLang="zh-CN"/>
          </a:p>
        </p:txBody>
      </p:sp>
      <p:grpSp>
        <p:nvGrpSpPr>
          <p:cNvPr id="595972" name="Group 4">
            <a:extLst>
              <a:ext uri="{FF2B5EF4-FFF2-40B4-BE49-F238E27FC236}">
                <a16:creationId xmlns:a16="http://schemas.microsoft.com/office/drawing/2014/main" id="{20EA804F-9432-487A-A846-52E80D2811A2}"/>
              </a:ext>
            </a:extLst>
          </p:cNvPr>
          <p:cNvGrpSpPr>
            <a:grpSpLocks/>
          </p:cNvGrpSpPr>
          <p:nvPr/>
        </p:nvGrpSpPr>
        <p:grpSpPr bwMode="auto">
          <a:xfrm>
            <a:off x="1919288" y="1916113"/>
            <a:ext cx="3719512" cy="2971800"/>
            <a:chOff x="0" y="624"/>
            <a:chExt cx="2592" cy="1872"/>
          </a:xfrm>
        </p:grpSpPr>
        <p:grpSp>
          <p:nvGrpSpPr>
            <p:cNvPr id="595973" name="Group 5">
              <a:extLst>
                <a:ext uri="{FF2B5EF4-FFF2-40B4-BE49-F238E27FC236}">
                  <a16:creationId xmlns:a16="http://schemas.microsoft.com/office/drawing/2014/main" id="{898D818C-E3C7-4BA4-A0BB-531B859845D5}"/>
                </a:ext>
              </a:extLst>
            </p:cNvPr>
            <p:cNvGrpSpPr>
              <a:grpSpLocks/>
            </p:cNvGrpSpPr>
            <p:nvPr/>
          </p:nvGrpSpPr>
          <p:grpSpPr bwMode="auto">
            <a:xfrm>
              <a:off x="0" y="624"/>
              <a:ext cx="2592" cy="1536"/>
              <a:chOff x="0" y="816"/>
              <a:chExt cx="2592" cy="1536"/>
            </a:xfrm>
          </p:grpSpPr>
          <p:grpSp>
            <p:nvGrpSpPr>
              <p:cNvPr id="595974" name="Group 6">
                <a:extLst>
                  <a:ext uri="{FF2B5EF4-FFF2-40B4-BE49-F238E27FC236}">
                    <a16:creationId xmlns:a16="http://schemas.microsoft.com/office/drawing/2014/main" id="{05A87428-FB0D-47B8-9C7D-FF9075A13409}"/>
                  </a:ext>
                </a:extLst>
              </p:cNvPr>
              <p:cNvGrpSpPr>
                <a:grpSpLocks/>
              </p:cNvGrpSpPr>
              <p:nvPr/>
            </p:nvGrpSpPr>
            <p:grpSpPr bwMode="auto">
              <a:xfrm>
                <a:off x="0" y="816"/>
                <a:ext cx="2592" cy="1536"/>
                <a:chOff x="0" y="1392"/>
                <a:chExt cx="2592" cy="1536"/>
              </a:xfrm>
            </p:grpSpPr>
            <p:grpSp>
              <p:nvGrpSpPr>
                <p:cNvPr id="595975" name="Group 7">
                  <a:extLst>
                    <a:ext uri="{FF2B5EF4-FFF2-40B4-BE49-F238E27FC236}">
                      <a16:creationId xmlns:a16="http://schemas.microsoft.com/office/drawing/2014/main" id="{88150682-9E48-4C0A-8FCF-C358BDEF30A5}"/>
                    </a:ext>
                  </a:extLst>
                </p:cNvPr>
                <p:cNvGrpSpPr>
                  <a:grpSpLocks/>
                </p:cNvGrpSpPr>
                <p:nvPr/>
              </p:nvGrpSpPr>
              <p:grpSpPr bwMode="auto">
                <a:xfrm>
                  <a:off x="0" y="1392"/>
                  <a:ext cx="2592" cy="1536"/>
                  <a:chOff x="0" y="1392"/>
                  <a:chExt cx="2592" cy="1536"/>
                </a:xfrm>
              </p:grpSpPr>
              <p:sp>
                <p:nvSpPr>
                  <p:cNvPr id="595976" name="AutoShape 8">
                    <a:extLst>
                      <a:ext uri="{FF2B5EF4-FFF2-40B4-BE49-F238E27FC236}">
                        <a16:creationId xmlns:a16="http://schemas.microsoft.com/office/drawing/2014/main" id="{0F685FD0-CB75-4512-B1E0-2687BC80E832}"/>
                      </a:ext>
                    </a:extLst>
                  </p:cNvPr>
                  <p:cNvSpPr>
                    <a:spLocks noChangeArrowheads="1"/>
                  </p:cNvSpPr>
                  <p:nvPr/>
                </p:nvSpPr>
                <p:spPr bwMode="auto">
                  <a:xfrm>
                    <a:off x="0" y="2128"/>
                    <a:ext cx="2592" cy="64"/>
                  </a:xfrm>
                  <a:prstGeom prst="roundRect">
                    <a:avLst>
                      <a:gd name="adj" fmla="val 16667"/>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grpSp>
                <p:nvGrpSpPr>
                  <p:cNvPr id="595977" name="Group 9">
                    <a:extLst>
                      <a:ext uri="{FF2B5EF4-FFF2-40B4-BE49-F238E27FC236}">
                        <a16:creationId xmlns:a16="http://schemas.microsoft.com/office/drawing/2014/main" id="{1B827B86-4006-4FC4-9CA2-49BFB8036C65}"/>
                      </a:ext>
                    </a:extLst>
                  </p:cNvPr>
                  <p:cNvGrpSpPr>
                    <a:grpSpLocks/>
                  </p:cNvGrpSpPr>
                  <p:nvPr/>
                </p:nvGrpSpPr>
                <p:grpSpPr bwMode="auto">
                  <a:xfrm>
                    <a:off x="96" y="1392"/>
                    <a:ext cx="2448" cy="1536"/>
                    <a:chOff x="2134" y="4294"/>
                    <a:chExt cx="3097" cy="2464"/>
                  </a:xfrm>
                </p:grpSpPr>
                <p:sp>
                  <p:nvSpPr>
                    <p:cNvPr id="595978" name="Line 10">
                      <a:extLst>
                        <a:ext uri="{FF2B5EF4-FFF2-40B4-BE49-F238E27FC236}">
                          <a16:creationId xmlns:a16="http://schemas.microsoft.com/office/drawing/2014/main" id="{BEA4BE1A-6764-4167-9AD5-C22F9275072D}"/>
                        </a:ext>
                      </a:extLst>
                    </p:cNvPr>
                    <p:cNvSpPr>
                      <a:spLocks noChangeShapeType="1"/>
                    </p:cNvSpPr>
                    <p:nvPr/>
                  </p:nvSpPr>
                  <p:spPr bwMode="auto">
                    <a:xfrm>
                      <a:off x="2134" y="5444"/>
                      <a:ext cx="30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5979" name="Line 11">
                      <a:extLst>
                        <a:ext uri="{FF2B5EF4-FFF2-40B4-BE49-F238E27FC236}">
                          <a16:creationId xmlns:a16="http://schemas.microsoft.com/office/drawing/2014/main" id="{C74C5967-7EFD-4AAA-B268-64D98DF845FC}"/>
                        </a:ext>
                      </a:extLst>
                    </p:cNvPr>
                    <p:cNvSpPr>
                      <a:spLocks noChangeShapeType="1"/>
                    </p:cNvSpPr>
                    <p:nvPr/>
                  </p:nvSpPr>
                  <p:spPr bwMode="auto">
                    <a:xfrm>
                      <a:off x="3474" y="4358"/>
                      <a:ext cx="0" cy="2400"/>
                    </a:xfrm>
                    <a:prstGeom prst="line">
                      <a:avLst/>
                    </a:prstGeom>
                    <a:noFill/>
                    <a:ln w="9525">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95980" name="Line 12">
                      <a:extLst>
                        <a:ext uri="{FF2B5EF4-FFF2-40B4-BE49-F238E27FC236}">
                          <a16:creationId xmlns:a16="http://schemas.microsoft.com/office/drawing/2014/main" id="{67D1E365-5BD0-4911-B6C3-718328CF9F10}"/>
                        </a:ext>
                      </a:extLst>
                    </p:cNvPr>
                    <p:cNvSpPr>
                      <a:spLocks noChangeShapeType="1"/>
                    </p:cNvSpPr>
                    <p:nvPr/>
                  </p:nvSpPr>
                  <p:spPr bwMode="auto">
                    <a:xfrm flipV="1">
                      <a:off x="2274" y="6054"/>
                      <a:ext cx="10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981" name="Line 13">
                      <a:extLst>
                        <a:ext uri="{FF2B5EF4-FFF2-40B4-BE49-F238E27FC236}">
                          <a16:creationId xmlns:a16="http://schemas.microsoft.com/office/drawing/2014/main" id="{CBE76F24-C38B-4F1B-B000-C584E5534BEF}"/>
                        </a:ext>
                      </a:extLst>
                    </p:cNvPr>
                    <p:cNvSpPr>
                      <a:spLocks noChangeShapeType="1"/>
                    </p:cNvSpPr>
                    <p:nvPr/>
                  </p:nvSpPr>
                  <p:spPr bwMode="auto">
                    <a:xfrm flipV="1">
                      <a:off x="3334" y="5444"/>
                      <a:ext cx="0" cy="6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982" name="Line 14">
                      <a:extLst>
                        <a:ext uri="{FF2B5EF4-FFF2-40B4-BE49-F238E27FC236}">
                          <a16:creationId xmlns:a16="http://schemas.microsoft.com/office/drawing/2014/main" id="{C98AD173-00F2-4B8A-A633-6441EBD12C26}"/>
                        </a:ext>
                      </a:extLst>
                    </p:cNvPr>
                    <p:cNvSpPr>
                      <a:spLocks noChangeShapeType="1"/>
                    </p:cNvSpPr>
                    <p:nvPr/>
                  </p:nvSpPr>
                  <p:spPr bwMode="auto">
                    <a:xfrm>
                      <a:off x="3594" y="617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983" name="Line 15">
                      <a:extLst>
                        <a:ext uri="{FF2B5EF4-FFF2-40B4-BE49-F238E27FC236}">
                          <a16:creationId xmlns:a16="http://schemas.microsoft.com/office/drawing/2014/main" id="{A80ECC10-7660-4095-8E55-3033A25FC385}"/>
                        </a:ext>
                      </a:extLst>
                    </p:cNvPr>
                    <p:cNvSpPr>
                      <a:spLocks noChangeShapeType="1"/>
                    </p:cNvSpPr>
                    <p:nvPr/>
                  </p:nvSpPr>
                  <p:spPr bwMode="auto">
                    <a:xfrm flipV="1">
                      <a:off x="3614" y="4762"/>
                      <a:ext cx="0" cy="6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984" name="Line 16">
                      <a:extLst>
                        <a:ext uri="{FF2B5EF4-FFF2-40B4-BE49-F238E27FC236}">
                          <a16:creationId xmlns:a16="http://schemas.microsoft.com/office/drawing/2014/main" id="{EFB7B1A0-F922-4500-8187-BEAE45EC4CA7}"/>
                        </a:ext>
                      </a:extLst>
                    </p:cNvPr>
                    <p:cNvSpPr>
                      <a:spLocks noChangeShapeType="1"/>
                    </p:cNvSpPr>
                    <p:nvPr/>
                  </p:nvSpPr>
                  <p:spPr bwMode="auto">
                    <a:xfrm>
                      <a:off x="3634" y="4774"/>
                      <a:ext cx="1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985" name="Text Box 17">
                      <a:extLst>
                        <a:ext uri="{FF2B5EF4-FFF2-40B4-BE49-F238E27FC236}">
                          <a16:creationId xmlns:a16="http://schemas.microsoft.com/office/drawing/2014/main" id="{EA1A655A-A990-4C67-80B0-F5DBBC5CF8AA}"/>
                        </a:ext>
                      </a:extLst>
                    </p:cNvPr>
                    <p:cNvSpPr txBox="1">
                      <a:spLocks noChangeArrowheads="1"/>
                    </p:cNvSpPr>
                    <p:nvPr/>
                  </p:nvSpPr>
                  <p:spPr bwMode="auto">
                    <a:xfrm>
                      <a:off x="4054" y="5541"/>
                      <a:ext cx="117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400">
                          <a:latin typeface="宋体" panose="02010600030101010101" pitchFamily="2" charset="-122"/>
                        </a:rPr>
                        <a:t>    </a:t>
                      </a:r>
                      <a:r>
                        <a:rPr lang="zh-CN" altLang="zh-CN" sz="1400">
                          <a:latin typeface="宋体" panose="02010600030101010101" pitchFamily="2" charset="-122"/>
                        </a:rPr>
                        <a:t>输入(误差)</a:t>
                      </a:r>
                      <a:r>
                        <a:rPr lang="en-US" altLang="zh-CN" sz="1400" i="1" noProof="1">
                          <a:latin typeface="宋体" panose="02010600030101010101" pitchFamily="2" charset="-122"/>
                        </a:rPr>
                        <a:t>mV</a:t>
                      </a:r>
                      <a:endParaRPr lang="en-US" altLang="zh-CN" sz="1400"/>
                    </a:p>
                  </p:txBody>
                </p:sp>
                <p:sp>
                  <p:nvSpPr>
                    <p:cNvPr id="595986" name="Text Box 18">
                      <a:extLst>
                        <a:ext uri="{FF2B5EF4-FFF2-40B4-BE49-F238E27FC236}">
                          <a16:creationId xmlns:a16="http://schemas.microsoft.com/office/drawing/2014/main" id="{8A7FA72D-B5E2-4C4D-8726-401B40036398}"/>
                        </a:ext>
                      </a:extLst>
                    </p:cNvPr>
                    <p:cNvSpPr txBox="1">
                      <a:spLocks noChangeArrowheads="1"/>
                    </p:cNvSpPr>
                    <p:nvPr/>
                  </p:nvSpPr>
                  <p:spPr bwMode="auto">
                    <a:xfrm>
                      <a:off x="3214" y="4294"/>
                      <a:ext cx="220"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400"/>
                        <a:t>输</a:t>
                      </a:r>
                    </a:p>
                    <a:p>
                      <a:pPr algn="just"/>
                      <a:r>
                        <a:rPr lang="zh-CN" altLang="en-US" sz="1400"/>
                        <a:t>出</a:t>
                      </a:r>
                    </a:p>
                    <a:p>
                      <a:pPr algn="just"/>
                      <a:r>
                        <a:rPr lang="en-US" altLang="zh-CN" sz="1400">
                          <a:latin typeface="宋体" panose="02010600030101010101" pitchFamily="2" charset="-122"/>
                        </a:rPr>
                        <a:t>(</a:t>
                      </a:r>
                      <a:r>
                        <a:rPr lang="en-US" altLang="zh-CN" sz="1400" i="1">
                          <a:latin typeface="宋体" panose="02010600030101010101" pitchFamily="2" charset="-122"/>
                        </a:rPr>
                        <a:t>V</a:t>
                      </a:r>
                      <a:r>
                        <a:rPr lang="en-US" altLang="zh-CN" sz="1400">
                          <a:latin typeface="宋体" panose="02010600030101010101" pitchFamily="2" charset="-122"/>
                        </a:rPr>
                        <a:t>)</a:t>
                      </a:r>
                      <a:endParaRPr lang="en-US" altLang="zh-CN" sz="1400"/>
                    </a:p>
                  </p:txBody>
                </p:sp>
                <p:sp>
                  <p:nvSpPr>
                    <p:cNvPr id="595987" name="Text Box 19">
                      <a:extLst>
                        <a:ext uri="{FF2B5EF4-FFF2-40B4-BE49-F238E27FC236}">
                          <a16:creationId xmlns:a16="http://schemas.microsoft.com/office/drawing/2014/main" id="{187CAAB2-B731-41BA-B785-C81FCEFD33D7}"/>
                        </a:ext>
                      </a:extLst>
                    </p:cNvPr>
                    <p:cNvSpPr txBox="1">
                      <a:spLocks noChangeArrowheads="1"/>
                    </p:cNvSpPr>
                    <p:nvPr/>
                  </p:nvSpPr>
                  <p:spPr bwMode="auto">
                    <a:xfrm>
                      <a:off x="3534" y="5434"/>
                      <a:ext cx="10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900">
                          <a:solidFill>
                            <a:schemeClr val="tx1"/>
                          </a:solidFill>
                        </a:rPr>
                        <a:t>0</a:t>
                      </a:r>
                    </a:p>
                  </p:txBody>
                </p:sp>
              </p:grpSp>
            </p:grpSp>
            <p:sp>
              <p:nvSpPr>
                <p:cNvPr id="595988" name="Rectangle 20">
                  <a:extLst>
                    <a:ext uri="{FF2B5EF4-FFF2-40B4-BE49-F238E27FC236}">
                      <a16:creationId xmlns:a16="http://schemas.microsoft.com/office/drawing/2014/main" id="{01643193-D714-483E-B66C-72B2D135D284}"/>
                    </a:ext>
                  </a:extLst>
                </p:cNvPr>
                <p:cNvSpPr>
                  <a:spLocks noChangeArrowheads="1"/>
                </p:cNvSpPr>
                <p:nvPr/>
              </p:nvSpPr>
              <p:spPr bwMode="auto">
                <a:xfrm>
                  <a:off x="1056" y="1968"/>
                  <a:ext cx="144"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l" eaLnBrk="1" hangingPunct="1"/>
                  <a:r>
                    <a:rPr kumimoji="1" lang="zh-CN" altLang="en-US" sz="1400"/>
                    <a:t>0</a:t>
                  </a:r>
                </a:p>
              </p:txBody>
            </p:sp>
          </p:grpSp>
          <p:sp>
            <p:nvSpPr>
              <p:cNvPr id="595989" name="Text Box 21">
                <a:extLst>
                  <a:ext uri="{FF2B5EF4-FFF2-40B4-BE49-F238E27FC236}">
                    <a16:creationId xmlns:a16="http://schemas.microsoft.com/office/drawing/2014/main" id="{2F6D7DB9-3D0A-482A-A235-ADCC2337E71D}"/>
                  </a:ext>
                </a:extLst>
              </p:cNvPr>
              <p:cNvSpPr txBox="1">
                <a:spLocks noChangeArrowheads="1"/>
              </p:cNvSpPr>
              <p:nvPr/>
            </p:nvSpPr>
            <p:spPr bwMode="auto">
              <a:xfrm>
                <a:off x="816" y="1526"/>
                <a:ext cx="72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zh-CN" altLang="en-US" sz="1400" dirty="0"/>
                  <a:t>不灵敏区</a:t>
                </a:r>
                <a:r>
                  <a:rPr lang="zh-CN" altLang="en-US" sz="1600" b="1" dirty="0"/>
                  <a:t> </a:t>
                </a:r>
              </a:p>
            </p:txBody>
          </p:sp>
        </p:grpSp>
        <p:sp>
          <p:nvSpPr>
            <p:cNvPr id="595990" name="Text Box 22">
              <a:extLst>
                <a:ext uri="{FF2B5EF4-FFF2-40B4-BE49-F238E27FC236}">
                  <a16:creationId xmlns:a16="http://schemas.microsoft.com/office/drawing/2014/main" id="{6E28EC72-CC8C-4E59-AC56-52B8CAF4CFCF}"/>
                </a:ext>
              </a:extLst>
            </p:cNvPr>
            <p:cNvSpPr txBox="1">
              <a:spLocks noChangeArrowheads="1"/>
            </p:cNvSpPr>
            <p:nvPr/>
          </p:nvSpPr>
          <p:spPr bwMode="auto">
            <a:xfrm>
              <a:off x="192" y="2304"/>
              <a:ext cx="2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zh-CN" altLang="en-US" sz="2000" b="1"/>
                <a:t> </a:t>
              </a:r>
              <a:r>
                <a:rPr lang="zh-CN" altLang="en-US" sz="1800" b="1">
                  <a:solidFill>
                    <a:schemeClr val="tx1"/>
                  </a:solidFill>
                </a:rPr>
                <a:t>图4.22   极化继电器的静特性</a:t>
              </a:r>
              <a:r>
                <a:rPr lang="zh-CN" altLang="en-US" sz="1600" b="1"/>
                <a:t> </a:t>
              </a:r>
            </a:p>
          </p:txBody>
        </p:sp>
      </p:grpSp>
      <p:grpSp>
        <p:nvGrpSpPr>
          <p:cNvPr id="595991" name="Group 23">
            <a:extLst>
              <a:ext uri="{FF2B5EF4-FFF2-40B4-BE49-F238E27FC236}">
                <a16:creationId xmlns:a16="http://schemas.microsoft.com/office/drawing/2014/main" id="{68F23CA5-B8A8-48BE-9130-6A6C00A0C9E1}"/>
              </a:ext>
            </a:extLst>
          </p:cNvPr>
          <p:cNvGrpSpPr>
            <a:grpSpLocks/>
          </p:cNvGrpSpPr>
          <p:nvPr/>
        </p:nvGrpSpPr>
        <p:grpSpPr bwMode="auto">
          <a:xfrm>
            <a:off x="5880100" y="1920875"/>
            <a:ext cx="4319588" cy="2865438"/>
            <a:chOff x="2544" y="672"/>
            <a:chExt cx="3216" cy="1805"/>
          </a:xfrm>
        </p:grpSpPr>
        <p:sp>
          <p:nvSpPr>
            <p:cNvPr id="595992" name="AutoShape 24">
              <a:extLst>
                <a:ext uri="{FF2B5EF4-FFF2-40B4-BE49-F238E27FC236}">
                  <a16:creationId xmlns:a16="http://schemas.microsoft.com/office/drawing/2014/main" id="{A7726071-49F4-42BE-87DB-04555491AD12}"/>
                </a:ext>
              </a:extLst>
            </p:cNvPr>
            <p:cNvSpPr>
              <a:spLocks noChangeArrowheads="1"/>
            </p:cNvSpPr>
            <p:nvPr/>
          </p:nvSpPr>
          <p:spPr bwMode="auto">
            <a:xfrm>
              <a:off x="2544" y="1384"/>
              <a:ext cx="3216" cy="64"/>
            </a:xfrm>
            <a:prstGeom prst="roundRect">
              <a:avLst>
                <a:gd name="adj" fmla="val 16667"/>
              </a:avLst>
            </a:prstGeom>
            <a:solidFill>
              <a:schemeClr val="tx1"/>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pic>
          <p:nvPicPr>
            <p:cNvPr id="595993" name="Picture 25">
              <a:extLst>
                <a:ext uri="{FF2B5EF4-FFF2-40B4-BE49-F238E27FC236}">
                  <a16:creationId xmlns:a16="http://schemas.microsoft.com/office/drawing/2014/main" id="{C7D81908-537D-47C5-937E-060BBB0D8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 y="672"/>
              <a:ext cx="3216" cy="1520"/>
            </a:xfrm>
            <a:prstGeom prst="rect">
              <a:avLst/>
            </a:prstGeom>
            <a:noFill/>
            <a:extLst>
              <a:ext uri="{909E8E84-426E-40DD-AFC4-6F175D3DCCD1}">
                <a14:hiddenFill xmlns:a14="http://schemas.microsoft.com/office/drawing/2010/main">
                  <a:solidFill>
                    <a:srgbClr val="FFFFFF"/>
                  </a:solidFill>
                </a14:hiddenFill>
              </a:ext>
            </a:extLst>
          </p:spPr>
        </p:pic>
        <p:sp>
          <p:nvSpPr>
            <p:cNvPr id="595994" name="Text Box 26">
              <a:extLst>
                <a:ext uri="{FF2B5EF4-FFF2-40B4-BE49-F238E27FC236}">
                  <a16:creationId xmlns:a16="http://schemas.microsoft.com/office/drawing/2014/main" id="{C8BB841C-0F38-47F8-AC09-93F087877937}"/>
                </a:ext>
              </a:extLst>
            </p:cNvPr>
            <p:cNvSpPr txBox="1">
              <a:spLocks noChangeArrowheads="1"/>
            </p:cNvSpPr>
            <p:nvPr/>
          </p:nvSpPr>
          <p:spPr bwMode="auto">
            <a:xfrm>
              <a:off x="3360" y="2304"/>
              <a:ext cx="12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just">
                <a:spcBef>
                  <a:spcPct val="50000"/>
                </a:spcBef>
              </a:pPr>
              <a:r>
                <a:rPr lang="zh-CN" altLang="en-US" sz="1800" b="1">
                  <a:solidFill>
                    <a:schemeClr val="tx1"/>
                  </a:solidFill>
                </a:rPr>
                <a:t>4.23   饱和特性</a:t>
              </a:r>
            </a:p>
          </p:txBody>
        </p:sp>
      </p:grpSp>
      <p:sp>
        <p:nvSpPr>
          <p:cNvPr id="595995" name="Text Box 27">
            <a:extLst>
              <a:ext uri="{FF2B5EF4-FFF2-40B4-BE49-F238E27FC236}">
                <a16:creationId xmlns:a16="http://schemas.microsoft.com/office/drawing/2014/main" id="{C236046F-2544-40B6-8560-B1A231576F28}"/>
              </a:ext>
            </a:extLst>
          </p:cNvPr>
          <p:cNvSpPr txBox="1">
            <a:spLocks noChangeArrowheads="1"/>
          </p:cNvSpPr>
          <p:nvPr/>
        </p:nvSpPr>
        <p:spPr bwMode="auto">
          <a:xfrm>
            <a:off x="1847850" y="5229226"/>
            <a:ext cx="8784654" cy="10156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eaLnBrk="1" hangingPunct="1">
              <a:spcBef>
                <a:spcPct val="50000"/>
              </a:spcBef>
              <a:buClr>
                <a:schemeClr val="tx2"/>
              </a:buClr>
              <a:buSzPct val="115000"/>
              <a:buFont typeface="Wingdings" panose="05000000000000000000" pitchFamily="2" charset="2"/>
              <a:buChar char="u"/>
            </a:pPr>
            <a:r>
              <a:rPr kumimoji="1" lang="zh-CN" altLang="en-US" sz="2400" b="1" dirty="0">
                <a:solidFill>
                  <a:schemeClr val="tx1"/>
                </a:solidFill>
                <a:latin typeface="等线" panose="02010600030101010101" pitchFamily="2" charset="-122"/>
                <a:ea typeface="等线" panose="02010600030101010101" pitchFamily="2" charset="-122"/>
              </a:rPr>
              <a:t>非线性系统会出现一些在线性系统中不可能发生的奇特现象。</a:t>
            </a:r>
            <a:endParaRPr kumimoji="1" lang="en-US" altLang="zh-CN" sz="2400" b="1" dirty="0">
              <a:solidFill>
                <a:schemeClr val="tx1"/>
              </a:solidFill>
              <a:latin typeface="等线" panose="02010600030101010101" pitchFamily="2" charset="-122"/>
              <a:ea typeface="等线" panose="02010600030101010101" pitchFamily="2" charset="-122"/>
            </a:endParaRPr>
          </a:p>
          <a:p>
            <a:pPr marL="342900" indent="-342900" algn="l" eaLnBrk="1" hangingPunct="1">
              <a:spcBef>
                <a:spcPct val="50000"/>
              </a:spcBef>
              <a:buClr>
                <a:schemeClr val="tx2"/>
              </a:buClr>
              <a:buSzPct val="115000"/>
              <a:buFont typeface="Wingdings" panose="05000000000000000000" pitchFamily="2" charset="2"/>
              <a:buChar char="u"/>
            </a:pPr>
            <a:r>
              <a:rPr kumimoji="1" lang="zh-CN" altLang="en-US" sz="2400" b="1" dirty="0">
                <a:solidFill>
                  <a:schemeClr val="tx1"/>
                </a:solidFill>
                <a:latin typeface="等线" panose="02010600030101010101" pitchFamily="2" charset="-122"/>
                <a:ea typeface="等线" panose="02010600030101010101" pitchFamily="2" charset="-122"/>
              </a:rPr>
              <a:t>非线性系统的分析和综合远比线性系统为复杂。 </a:t>
            </a: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C1C76067-51B5-41C6-B202-75F222C9EA2D}"/>
              </a:ext>
            </a:extLst>
          </p:cNvPr>
          <p:cNvSpPr>
            <a:spLocks noGrp="1" noChangeArrowheads="1"/>
          </p:cNvSpPr>
          <p:nvPr>
            <p:ph type="title"/>
          </p:nvPr>
        </p:nvSpPr>
        <p:spPr/>
        <p:txBody>
          <a:bodyPr/>
          <a:lstStyle/>
          <a:p>
            <a:r>
              <a:rPr lang="zh-CN" altLang="en-US" b="1"/>
              <a:t>二阶系统的相平面研究法</a:t>
            </a:r>
          </a:p>
        </p:txBody>
      </p:sp>
      <p:sp>
        <p:nvSpPr>
          <p:cNvPr id="21" name="灯片编号占位符 6">
            <a:extLst>
              <a:ext uri="{FF2B5EF4-FFF2-40B4-BE49-F238E27FC236}">
                <a16:creationId xmlns:a16="http://schemas.microsoft.com/office/drawing/2014/main" id="{F30C0A1D-F954-4D0B-8DC1-1623FA5C1183}"/>
              </a:ext>
            </a:extLst>
          </p:cNvPr>
          <p:cNvSpPr>
            <a:spLocks noGrp="1"/>
          </p:cNvSpPr>
          <p:nvPr>
            <p:ph type="sldNum" sz="quarter" idx="12"/>
          </p:nvPr>
        </p:nvSpPr>
        <p:spPr/>
        <p:txBody>
          <a:bodyPr/>
          <a:lstStyle/>
          <a:p>
            <a:fld id="{CB8F6370-D36C-409D-AD34-4A327DE15741}" type="slidenum">
              <a:rPr lang="zh-CN" altLang="en-US"/>
              <a:pPr/>
              <a:t>21</a:t>
            </a:fld>
            <a:endParaRPr lang="en-US" altLang="zh-CN"/>
          </a:p>
        </p:txBody>
      </p:sp>
      <p:grpSp>
        <p:nvGrpSpPr>
          <p:cNvPr id="95258" name="Group 26">
            <a:extLst>
              <a:ext uri="{FF2B5EF4-FFF2-40B4-BE49-F238E27FC236}">
                <a16:creationId xmlns:a16="http://schemas.microsoft.com/office/drawing/2014/main" id="{088989A5-6792-4AB5-A5D6-86AFD1F6994A}"/>
              </a:ext>
            </a:extLst>
          </p:cNvPr>
          <p:cNvGrpSpPr>
            <a:grpSpLocks/>
          </p:cNvGrpSpPr>
          <p:nvPr/>
        </p:nvGrpSpPr>
        <p:grpSpPr bwMode="auto">
          <a:xfrm>
            <a:off x="5181599" y="1828803"/>
            <a:ext cx="5029200" cy="3810000"/>
            <a:chOff x="2304" y="1152"/>
            <a:chExt cx="3168" cy="2400"/>
          </a:xfrm>
        </p:grpSpPr>
        <p:sp>
          <p:nvSpPr>
            <p:cNvPr id="95241" name="AutoShape 9">
              <a:extLst>
                <a:ext uri="{FF2B5EF4-FFF2-40B4-BE49-F238E27FC236}">
                  <a16:creationId xmlns:a16="http://schemas.microsoft.com/office/drawing/2014/main" id="{1141FBE5-F105-4E6D-923F-46D46A8A7CED}"/>
                </a:ext>
              </a:extLst>
            </p:cNvPr>
            <p:cNvSpPr>
              <a:spLocks noChangeArrowheads="1"/>
            </p:cNvSpPr>
            <p:nvPr/>
          </p:nvSpPr>
          <p:spPr bwMode="auto">
            <a:xfrm>
              <a:off x="3648" y="2395"/>
              <a:ext cx="0" cy="58"/>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grpSp>
          <p:nvGrpSpPr>
            <p:cNvPr id="95251" name="Group 19">
              <a:extLst>
                <a:ext uri="{FF2B5EF4-FFF2-40B4-BE49-F238E27FC236}">
                  <a16:creationId xmlns:a16="http://schemas.microsoft.com/office/drawing/2014/main" id="{A2751DA7-0EAE-49EE-BBFF-0CD5884EA7E3}"/>
                </a:ext>
              </a:extLst>
            </p:cNvPr>
            <p:cNvGrpSpPr>
              <a:grpSpLocks/>
            </p:cNvGrpSpPr>
            <p:nvPr/>
          </p:nvGrpSpPr>
          <p:grpSpPr bwMode="auto">
            <a:xfrm>
              <a:off x="2304" y="1152"/>
              <a:ext cx="3168" cy="2400"/>
              <a:chOff x="2304" y="1152"/>
              <a:chExt cx="3168" cy="2400"/>
            </a:xfrm>
          </p:grpSpPr>
          <p:sp>
            <p:nvSpPr>
              <p:cNvPr id="95242" name="AutoShape 10">
                <a:extLst>
                  <a:ext uri="{FF2B5EF4-FFF2-40B4-BE49-F238E27FC236}">
                    <a16:creationId xmlns:a16="http://schemas.microsoft.com/office/drawing/2014/main" id="{83962545-20A2-4778-8C64-66145004E2E3}"/>
                  </a:ext>
                </a:extLst>
              </p:cNvPr>
              <p:cNvSpPr>
                <a:spLocks noChangeArrowheads="1"/>
              </p:cNvSpPr>
              <p:nvPr/>
            </p:nvSpPr>
            <p:spPr bwMode="auto">
              <a:xfrm>
                <a:off x="2496" y="2287"/>
                <a:ext cx="2976" cy="82"/>
              </a:xfrm>
              <a:prstGeom prst="octagon">
                <a:avLst>
                  <a:gd name="adj" fmla="val 29287"/>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grpSp>
            <p:nvGrpSpPr>
              <p:cNvPr id="95243" name="Group 11">
                <a:extLst>
                  <a:ext uri="{FF2B5EF4-FFF2-40B4-BE49-F238E27FC236}">
                    <a16:creationId xmlns:a16="http://schemas.microsoft.com/office/drawing/2014/main" id="{DDCA057B-822C-4365-9853-775B9DC1B62A}"/>
                  </a:ext>
                </a:extLst>
              </p:cNvPr>
              <p:cNvGrpSpPr>
                <a:grpSpLocks/>
              </p:cNvGrpSpPr>
              <p:nvPr/>
            </p:nvGrpSpPr>
            <p:grpSpPr bwMode="auto">
              <a:xfrm>
                <a:off x="2304" y="1152"/>
                <a:ext cx="2832" cy="2400"/>
                <a:chOff x="7794" y="12034"/>
                <a:chExt cx="2940" cy="2100"/>
              </a:xfrm>
            </p:grpSpPr>
            <p:graphicFrame>
              <p:nvGraphicFramePr>
                <p:cNvPr id="95244" name="Object 12">
                  <a:extLst>
                    <a:ext uri="{FF2B5EF4-FFF2-40B4-BE49-F238E27FC236}">
                      <a16:creationId xmlns:a16="http://schemas.microsoft.com/office/drawing/2014/main" id="{BA4BB679-CBC6-4F54-9B70-2EC5397C3B20}"/>
                    </a:ext>
                  </a:extLst>
                </p:cNvPr>
                <p:cNvGraphicFramePr>
                  <a:graphicFrameLocks noChangeAspect="1"/>
                </p:cNvGraphicFramePr>
                <p:nvPr>
                  <p:extLst>
                    <p:ext uri="{D42A27DB-BD31-4B8C-83A1-F6EECF244321}">
                      <p14:modId xmlns:p14="http://schemas.microsoft.com/office/powerpoint/2010/main" val="945276400"/>
                    </p:ext>
                  </p:extLst>
                </p:nvPr>
              </p:nvGraphicFramePr>
              <p:xfrm>
                <a:off x="7794" y="12034"/>
                <a:ext cx="2940" cy="2100"/>
              </p:xfrm>
              <a:graphic>
                <a:graphicData uri="http://schemas.openxmlformats.org/presentationml/2006/ole">
                  <mc:AlternateContent xmlns:mc="http://schemas.openxmlformats.org/markup-compatibility/2006">
                    <mc:Choice xmlns:v="urn:schemas-microsoft-com:vml" Requires="v">
                      <p:oleObj spid="_x0000_s95305" r:id="rId3" imgW="3228480" imgH="2310480" progId="">
                        <p:embed/>
                      </p:oleObj>
                    </mc:Choice>
                    <mc:Fallback>
                      <p:oleObj r:id="rId3" imgW="3228480" imgH="2310480"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 y="12034"/>
                              <a:ext cx="2940" cy="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45" name="Text Box 13">
                  <a:extLst>
                    <a:ext uri="{FF2B5EF4-FFF2-40B4-BE49-F238E27FC236}">
                      <a16:creationId xmlns:a16="http://schemas.microsoft.com/office/drawing/2014/main" id="{8D85D92C-5A08-4C61-BD64-6189D36C733E}"/>
                    </a:ext>
                  </a:extLst>
                </p:cNvPr>
                <p:cNvSpPr txBox="1">
                  <a:spLocks noChangeArrowheads="1"/>
                </p:cNvSpPr>
                <p:nvPr/>
              </p:nvSpPr>
              <p:spPr bwMode="auto">
                <a:xfrm>
                  <a:off x="8257" y="12984"/>
                  <a:ext cx="451"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900" i="1">
                      <a:solidFill>
                        <a:schemeClr val="tx1"/>
                      </a:solidFill>
                    </a:rPr>
                    <a:t>D</a:t>
                  </a:r>
                  <a:r>
                    <a:rPr lang="en-US" altLang="zh-CN" sz="900">
                      <a:solidFill>
                        <a:schemeClr val="tx1"/>
                      </a:solidFill>
                    </a:rPr>
                    <a:t>(</a:t>
                  </a:r>
                  <a:r>
                    <a:rPr lang="en-US" altLang="zh-CN" sz="900" i="1">
                      <a:solidFill>
                        <a:schemeClr val="tx1"/>
                      </a:solidFill>
                    </a:rPr>
                    <a:t>t</a:t>
                  </a:r>
                  <a:r>
                    <a:rPr lang="en-US" altLang="zh-CN" sz="900" i="1" baseline="-25000">
                      <a:solidFill>
                        <a:schemeClr val="tx1"/>
                      </a:solidFill>
                    </a:rPr>
                    <a:t>3</a:t>
                  </a:r>
                  <a:r>
                    <a:rPr lang="en-US" altLang="zh-CN" sz="900">
                      <a:solidFill>
                        <a:schemeClr val="tx1"/>
                      </a:solidFill>
                    </a:rPr>
                    <a:t>)</a:t>
                  </a:r>
                </a:p>
              </p:txBody>
            </p:sp>
            <p:sp>
              <p:nvSpPr>
                <p:cNvPr id="95246" name="Line 14">
                  <a:extLst>
                    <a:ext uri="{FF2B5EF4-FFF2-40B4-BE49-F238E27FC236}">
                      <a16:creationId xmlns:a16="http://schemas.microsoft.com/office/drawing/2014/main" id="{457C64C5-6216-471F-B270-41B088A6037D}"/>
                    </a:ext>
                  </a:extLst>
                </p:cNvPr>
                <p:cNvSpPr>
                  <a:spLocks noChangeShapeType="1"/>
                </p:cNvSpPr>
                <p:nvPr/>
              </p:nvSpPr>
              <p:spPr bwMode="auto">
                <a:xfrm>
                  <a:off x="8994" y="12574"/>
                  <a:ext cx="320" cy="0"/>
                </a:xfrm>
                <a:prstGeom prst="line">
                  <a:avLst/>
                </a:prstGeom>
                <a:noFill/>
                <a:ln w="9525">
                  <a:solidFill>
                    <a:srgbClr val="000000"/>
                  </a:solidFill>
                  <a:prstDash val="dash"/>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95254" name="Group 22">
            <a:extLst>
              <a:ext uri="{FF2B5EF4-FFF2-40B4-BE49-F238E27FC236}">
                <a16:creationId xmlns:a16="http://schemas.microsoft.com/office/drawing/2014/main" id="{17F95A6F-BCDF-46DA-A8CB-FBF14EE78F64}"/>
              </a:ext>
            </a:extLst>
          </p:cNvPr>
          <p:cNvGrpSpPr>
            <a:grpSpLocks/>
          </p:cNvGrpSpPr>
          <p:nvPr/>
        </p:nvGrpSpPr>
        <p:grpSpPr bwMode="auto">
          <a:xfrm>
            <a:off x="1752600" y="1676401"/>
            <a:ext cx="3048000" cy="4583113"/>
            <a:chOff x="144" y="1056"/>
            <a:chExt cx="1920" cy="2887"/>
          </a:xfrm>
        </p:grpSpPr>
        <p:grpSp>
          <p:nvGrpSpPr>
            <p:cNvPr id="95253" name="Group 21">
              <a:extLst>
                <a:ext uri="{FF2B5EF4-FFF2-40B4-BE49-F238E27FC236}">
                  <a16:creationId xmlns:a16="http://schemas.microsoft.com/office/drawing/2014/main" id="{2FE899BA-D1BA-409F-8893-97A384CC2255}"/>
                </a:ext>
              </a:extLst>
            </p:cNvPr>
            <p:cNvGrpSpPr>
              <a:grpSpLocks/>
            </p:cNvGrpSpPr>
            <p:nvPr/>
          </p:nvGrpSpPr>
          <p:grpSpPr bwMode="auto">
            <a:xfrm>
              <a:off x="144" y="1056"/>
              <a:ext cx="1920" cy="2887"/>
              <a:chOff x="144" y="1056"/>
              <a:chExt cx="1920" cy="2887"/>
            </a:xfrm>
          </p:grpSpPr>
          <p:grpSp>
            <p:nvGrpSpPr>
              <p:cNvPr id="95252" name="Group 20">
                <a:extLst>
                  <a:ext uri="{FF2B5EF4-FFF2-40B4-BE49-F238E27FC236}">
                    <a16:creationId xmlns:a16="http://schemas.microsoft.com/office/drawing/2014/main" id="{D6E9FA19-C5F6-449F-A497-122DB5CFC871}"/>
                  </a:ext>
                </a:extLst>
              </p:cNvPr>
              <p:cNvGrpSpPr>
                <a:grpSpLocks/>
              </p:cNvGrpSpPr>
              <p:nvPr/>
            </p:nvGrpSpPr>
            <p:grpSpPr bwMode="auto">
              <a:xfrm>
                <a:off x="144" y="1056"/>
                <a:ext cx="1920" cy="2887"/>
                <a:chOff x="144" y="1056"/>
                <a:chExt cx="1920" cy="2887"/>
              </a:xfrm>
            </p:grpSpPr>
            <p:grpSp>
              <p:nvGrpSpPr>
                <p:cNvPr id="95250" name="Group 18">
                  <a:extLst>
                    <a:ext uri="{FF2B5EF4-FFF2-40B4-BE49-F238E27FC236}">
                      <a16:creationId xmlns:a16="http://schemas.microsoft.com/office/drawing/2014/main" id="{35374F71-8790-4847-AB86-65B17E5F907E}"/>
                    </a:ext>
                  </a:extLst>
                </p:cNvPr>
                <p:cNvGrpSpPr>
                  <a:grpSpLocks/>
                </p:cNvGrpSpPr>
                <p:nvPr/>
              </p:nvGrpSpPr>
              <p:grpSpPr bwMode="auto">
                <a:xfrm>
                  <a:off x="144" y="1056"/>
                  <a:ext cx="1920" cy="2887"/>
                  <a:chOff x="144" y="1056"/>
                  <a:chExt cx="1920" cy="2887"/>
                </a:xfrm>
              </p:grpSpPr>
              <p:sp>
                <p:nvSpPr>
                  <p:cNvPr id="95238" name="AutoShape 6">
                    <a:extLst>
                      <a:ext uri="{FF2B5EF4-FFF2-40B4-BE49-F238E27FC236}">
                        <a16:creationId xmlns:a16="http://schemas.microsoft.com/office/drawing/2014/main" id="{B709E5D2-84A2-4D4F-BD61-7591E07CA3AF}"/>
                      </a:ext>
                    </a:extLst>
                  </p:cNvPr>
                  <p:cNvSpPr>
                    <a:spLocks noChangeArrowheads="1"/>
                  </p:cNvSpPr>
                  <p:nvPr/>
                </p:nvSpPr>
                <p:spPr bwMode="auto">
                  <a:xfrm>
                    <a:off x="1080" y="2707"/>
                    <a:ext cx="0" cy="58"/>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graphicFrame>
                <p:nvGraphicFramePr>
                  <p:cNvPr id="95239" name="Object 7">
                    <a:extLst>
                      <a:ext uri="{FF2B5EF4-FFF2-40B4-BE49-F238E27FC236}">
                        <a16:creationId xmlns:a16="http://schemas.microsoft.com/office/drawing/2014/main" id="{225F22D8-3C67-4547-A868-92F11AD6C209}"/>
                      </a:ext>
                    </a:extLst>
                  </p:cNvPr>
                  <p:cNvGraphicFramePr>
                    <a:graphicFrameLocks noChangeAspect="1"/>
                  </p:cNvGraphicFramePr>
                  <p:nvPr/>
                </p:nvGraphicFramePr>
                <p:xfrm>
                  <a:off x="144" y="1056"/>
                  <a:ext cx="1920" cy="2887"/>
                </p:xfrm>
                <a:graphic>
                  <a:graphicData uri="http://schemas.openxmlformats.org/presentationml/2006/ole">
                    <mc:AlternateContent xmlns:mc="http://schemas.openxmlformats.org/markup-compatibility/2006">
                      <mc:Choice xmlns:v="urn:schemas-microsoft-com:vml" Requires="v">
                        <p:oleObj spid="_x0000_s95306" r:id="rId5" imgW="3482280" imgH="5963400" progId="">
                          <p:embed/>
                        </p:oleObj>
                      </mc:Choice>
                      <mc:Fallback>
                        <p:oleObj r:id="rId5" imgW="3482280" imgH="59634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1056"/>
                                <a:ext cx="1920" cy="28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5247" name="Text Box 15">
                  <a:extLst>
                    <a:ext uri="{FF2B5EF4-FFF2-40B4-BE49-F238E27FC236}">
                      <a16:creationId xmlns:a16="http://schemas.microsoft.com/office/drawing/2014/main" id="{DAC0B3CD-7704-4114-954B-249E2BBCD563}"/>
                    </a:ext>
                  </a:extLst>
                </p:cNvPr>
                <p:cNvSpPr txBox="1">
                  <a:spLocks noChangeArrowheads="1"/>
                </p:cNvSpPr>
                <p:nvPr/>
              </p:nvSpPr>
              <p:spPr bwMode="auto">
                <a:xfrm>
                  <a:off x="1872" y="205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1600" b="1" i="1"/>
                    <a:t>t</a:t>
                  </a:r>
                </a:p>
              </p:txBody>
            </p:sp>
          </p:grpSp>
          <p:sp>
            <p:nvSpPr>
              <p:cNvPr id="95248" name="Text Box 16">
                <a:extLst>
                  <a:ext uri="{FF2B5EF4-FFF2-40B4-BE49-F238E27FC236}">
                    <a16:creationId xmlns:a16="http://schemas.microsoft.com/office/drawing/2014/main" id="{86377486-FD97-4971-8178-DB451A1B4E77}"/>
                  </a:ext>
                </a:extLst>
              </p:cNvPr>
              <p:cNvSpPr txBox="1">
                <a:spLocks noChangeArrowheads="1"/>
              </p:cNvSpPr>
              <p:nvPr/>
            </p:nvSpPr>
            <p:spPr bwMode="auto">
              <a:xfrm>
                <a:off x="1872" y="3446"/>
                <a:ext cx="19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altLang="zh-CN" sz="1600" b="1" i="1"/>
                  <a:t>t</a:t>
                </a:r>
              </a:p>
            </p:txBody>
          </p:sp>
        </p:grpSp>
        <p:sp>
          <p:nvSpPr>
            <p:cNvPr id="95249" name="Text Box 17">
              <a:extLst>
                <a:ext uri="{FF2B5EF4-FFF2-40B4-BE49-F238E27FC236}">
                  <a16:creationId xmlns:a16="http://schemas.microsoft.com/office/drawing/2014/main" id="{E2761034-1463-4764-9F5B-2F65399293B2}"/>
                </a:ext>
              </a:extLst>
            </p:cNvPr>
            <p:cNvSpPr txBox="1">
              <a:spLocks noChangeArrowheads="1"/>
            </p:cNvSpPr>
            <p:nvPr/>
          </p:nvSpPr>
          <p:spPr bwMode="auto">
            <a:xfrm>
              <a:off x="432" y="336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zh-CN" altLang="en-US" sz="1600"/>
                <a:t>0</a:t>
              </a:r>
            </a:p>
          </p:txBody>
        </p:sp>
      </p:grpSp>
    </p:spTree>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12ECE02-B0C3-40EB-AC49-B79782F7DD48}"/>
              </a:ext>
            </a:extLst>
          </p:cNvPr>
          <p:cNvSpPr>
            <a:spLocks noGrp="1" noChangeArrowheads="1"/>
          </p:cNvSpPr>
          <p:nvPr>
            <p:ph type="title"/>
          </p:nvPr>
        </p:nvSpPr>
        <p:spPr>
          <a:xfrm>
            <a:off x="983432" y="673977"/>
            <a:ext cx="7504113" cy="633413"/>
          </a:xfrm>
        </p:spPr>
        <p:txBody>
          <a:bodyPr/>
          <a:lstStyle/>
          <a:p>
            <a:r>
              <a:rPr lang="zh-CN" altLang="en-US" b="1" dirty="0"/>
              <a:t>非线性系统的相迹图</a:t>
            </a:r>
          </a:p>
        </p:txBody>
      </p:sp>
      <p:sp>
        <p:nvSpPr>
          <p:cNvPr id="6" name="灯片编号占位符 6">
            <a:extLst>
              <a:ext uri="{FF2B5EF4-FFF2-40B4-BE49-F238E27FC236}">
                <a16:creationId xmlns:a16="http://schemas.microsoft.com/office/drawing/2014/main" id="{E118EC16-B926-4829-BF56-092BE1C2C252}"/>
              </a:ext>
            </a:extLst>
          </p:cNvPr>
          <p:cNvSpPr>
            <a:spLocks noGrp="1"/>
          </p:cNvSpPr>
          <p:nvPr>
            <p:ph type="sldNum" sz="quarter" idx="12"/>
          </p:nvPr>
        </p:nvSpPr>
        <p:spPr/>
        <p:txBody>
          <a:bodyPr/>
          <a:lstStyle/>
          <a:p>
            <a:fld id="{D106EE5B-E718-4EC8-87AA-BC1CF970CDB7}" type="slidenum">
              <a:rPr lang="zh-CN" altLang="en-US"/>
              <a:pPr/>
              <a:t>22</a:t>
            </a:fld>
            <a:endParaRPr lang="en-US" altLang="zh-CN"/>
          </a:p>
        </p:txBody>
      </p:sp>
      <p:grpSp>
        <p:nvGrpSpPr>
          <p:cNvPr id="96270" name="Group 14">
            <a:extLst>
              <a:ext uri="{FF2B5EF4-FFF2-40B4-BE49-F238E27FC236}">
                <a16:creationId xmlns:a16="http://schemas.microsoft.com/office/drawing/2014/main" id="{46E794E2-188B-4219-B0EE-3C9F92690422}"/>
              </a:ext>
            </a:extLst>
          </p:cNvPr>
          <p:cNvGrpSpPr>
            <a:grpSpLocks/>
          </p:cNvGrpSpPr>
          <p:nvPr/>
        </p:nvGrpSpPr>
        <p:grpSpPr bwMode="auto">
          <a:xfrm>
            <a:off x="2638751" y="2133116"/>
            <a:ext cx="7633146" cy="3919043"/>
            <a:chOff x="-98" y="1099"/>
            <a:chExt cx="2592" cy="2477"/>
          </a:xfrm>
        </p:grpSpPr>
        <p:graphicFrame>
          <p:nvGraphicFramePr>
            <p:cNvPr id="96264" name="Object 8">
              <a:extLst>
                <a:ext uri="{FF2B5EF4-FFF2-40B4-BE49-F238E27FC236}">
                  <a16:creationId xmlns:a16="http://schemas.microsoft.com/office/drawing/2014/main" id="{E79D686F-A22A-4BDF-95A6-51AA90C18C42}"/>
                </a:ext>
              </a:extLst>
            </p:cNvPr>
            <p:cNvGraphicFramePr>
              <a:graphicFrameLocks noChangeAspect="1"/>
            </p:cNvGraphicFramePr>
            <p:nvPr>
              <p:extLst>
                <p:ext uri="{D42A27DB-BD31-4B8C-83A1-F6EECF244321}">
                  <p14:modId xmlns:p14="http://schemas.microsoft.com/office/powerpoint/2010/main" val="2647107170"/>
                </p:ext>
              </p:extLst>
            </p:nvPr>
          </p:nvGraphicFramePr>
          <p:xfrm>
            <a:off x="-98" y="1099"/>
            <a:ext cx="2592" cy="2160"/>
          </p:xfrm>
          <a:graphic>
            <a:graphicData uri="http://schemas.openxmlformats.org/presentationml/2006/ole">
              <mc:AlternateContent xmlns:mc="http://schemas.openxmlformats.org/markup-compatibility/2006">
                <mc:Choice xmlns:v="urn:schemas-microsoft-com:vml" Requires="v">
                  <p:oleObj spid="_x0000_s96308" name="Picture2" r:id="rId3" imgW="2514600" imgH="1661760" progId="Word.Picture.8">
                    <p:embed/>
                  </p:oleObj>
                </mc:Choice>
                <mc:Fallback>
                  <p:oleObj name="Picture2" r:id="rId3" imgW="2514600" imgH="166176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 y="1099"/>
                          <a:ext cx="2592" cy="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9" name="Text Box 13">
              <a:extLst>
                <a:ext uri="{FF2B5EF4-FFF2-40B4-BE49-F238E27FC236}">
                  <a16:creationId xmlns:a16="http://schemas.microsoft.com/office/drawing/2014/main" id="{B7338E57-B8BF-46A6-83A1-57BF569E1AD2}"/>
                </a:ext>
              </a:extLst>
            </p:cNvPr>
            <p:cNvSpPr txBox="1">
              <a:spLocks noChangeArrowheads="1"/>
            </p:cNvSpPr>
            <p:nvPr/>
          </p:nvSpPr>
          <p:spPr bwMode="auto">
            <a:xfrm>
              <a:off x="245" y="3382"/>
              <a:ext cx="187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zh-CN" altLang="en-US" sz="1600" b="1" dirty="0"/>
                <a:t> </a:t>
              </a:r>
              <a:r>
                <a:rPr lang="zh-CN" altLang="en-US" sz="1600" b="1" dirty="0">
                  <a:solidFill>
                    <a:schemeClr val="tx1"/>
                  </a:solidFill>
                </a:rPr>
                <a:t>图4.27   非线性系统的相迹图</a:t>
              </a:r>
              <a:r>
                <a:rPr lang="zh-CN" altLang="en-US" sz="1600" b="1" dirty="0"/>
                <a:t> </a:t>
              </a:r>
            </a:p>
          </p:txBody>
        </p:sp>
      </p:grpSp>
    </p:spTree>
  </p:cSld>
  <p:clrMapOvr>
    <a:masterClrMapping/>
  </p:clrMapOvr>
  <p:transition spd="med">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id="{ED9909EC-4438-474B-B67B-C29A984AB612}"/>
              </a:ext>
            </a:extLst>
          </p:cNvPr>
          <p:cNvSpPr>
            <a:spLocks noGrp="1" noChangeArrowheads="1"/>
          </p:cNvSpPr>
          <p:nvPr>
            <p:ph type="title"/>
          </p:nvPr>
        </p:nvSpPr>
        <p:spPr>
          <a:xfrm>
            <a:off x="983432" y="578644"/>
            <a:ext cx="8229600" cy="782638"/>
          </a:xfrm>
        </p:spPr>
        <p:txBody>
          <a:bodyPr/>
          <a:lstStyle/>
          <a:p>
            <a:r>
              <a:rPr lang="zh-CN" altLang="en-US" sz="3200" b="1" dirty="0"/>
              <a:t>具有不灵敏区的继电器</a:t>
            </a:r>
            <a:br>
              <a:rPr lang="zh-CN" altLang="en-US" sz="3200" b="1" dirty="0"/>
            </a:br>
            <a:r>
              <a:rPr lang="zh-CN" altLang="en-US" sz="3200" b="1" dirty="0"/>
              <a:t>非线性炉温自动调节系统系统</a:t>
            </a:r>
          </a:p>
        </p:txBody>
      </p:sp>
      <p:sp>
        <p:nvSpPr>
          <p:cNvPr id="596995" name="Rectangle 3">
            <a:extLst>
              <a:ext uri="{FF2B5EF4-FFF2-40B4-BE49-F238E27FC236}">
                <a16:creationId xmlns:a16="http://schemas.microsoft.com/office/drawing/2014/main" id="{56C8F608-6005-4159-ACDD-298F4B744922}"/>
              </a:ext>
            </a:extLst>
          </p:cNvPr>
          <p:cNvSpPr>
            <a:spLocks noGrp="1" noChangeArrowheads="1"/>
          </p:cNvSpPr>
          <p:nvPr>
            <p:ph idx="1"/>
          </p:nvPr>
        </p:nvSpPr>
        <p:spPr/>
        <p:txBody>
          <a:bodyPr/>
          <a:lstStyle/>
          <a:p>
            <a:r>
              <a:rPr kumimoji="1" lang="zh-CN" altLang="en-US" b="1" dirty="0"/>
              <a:t>如采用极化继电器带动直流电动机，并简化成一个二阶系统。</a:t>
            </a:r>
          </a:p>
          <a:p>
            <a:r>
              <a:rPr kumimoji="1" lang="zh-CN" altLang="en-US" b="1" dirty="0"/>
              <a:t>这是一个含三叶的相迹图。系统 是稳定的，最终一定停留（静止）在不灵敏区上。并是一个有差系统。</a:t>
            </a:r>
          </a:p>
        </p:txBody>
      </p:sp>
      <p:sp>
        <p:nvSpPr>
          <p:cNvPr id="7" name="灯片编号占位符 5">
            <a:extLst>
              <a:ext uri="{FF2B5EF4-FFF2-40B4-BE49-F238E27FC236}">
                <a16:creationId xmlns:a16="http://schemas.microsoft.com/office/drawing/2014/main" id="{C050A9C2-64D8-4D1F-A979-2606F7562EFC}"/>
              </a:ext>
            </a:extLst>
          </p:cNvPr>
          <p:cNvSpPr>
            <a:spLocks noGrp="1"/>
          </p:cNvSpPr>
          <p:nvPr>
            <p:ph type="sldNum" sz="quarter" idx="12"/>
          </p:nvPr>
        </p:nvSpPr>
        <p:spPr/>
        <p:txBody>
          <a:bodyPr/>
          <a:lstStyle/>
          <a:p>
            <a:fld id="{E0DB18AB-9B51-4D6D-A6A8-4801D6FAF003}" type="slidenum">
              <a:rPr lang="zh-CN" altLang="en-US"/>
              <a:pPr/>
              <a:t>23</a:t>
            </a:fld>
            <a:endParaRPr lang="en-US" altLang="zh-CN"/>
          </a:p>
        </p:txBody>
      </p:sp>
      <p:grpSp>
        <p:nvGrpSpPr>
          <p:cNvPr id="596996" name="Group 4">
            <a:extLst>
              <a:ext uri="{FF2B5EF4-FFF2-40B4-BE49-F238E27FC236}">
                <a16:creationId xmlns:a16="http://schemas.microsoft.com/office/drawing/2014/main" id="{51CB795F-1CA9-4881-99E0-2CA81BFF4B70}"/>
              </a:ext>
            </a:extLst>
          </p:cNvPr>
          <p:cNvGrpSpPr>
            <a:grpSpLocks/>
          </p:cNvGrpSpPr>
          <p:nvPr/>
        </p:nvGrpSpPr>
        <p:grpSpPr bwMode="auto">
          <a:xfrm>
            <a:off x="4168061" y="2464231"/>
            <a:ext cx="4364583" cy="4241369"/>
            <a:chOff x="2650" y="440"/>
            <a:chExt cx="2976" cy="3304"/>
          </a:xfrm>
        </p:grpSpPr>
        <p:graphicFrame>
          <p:nvGraphicFramePr>
            <p:cNvPr id="596997" name="Object 5">
              <a:extLst>
                <a:ext uri="{FF2B5EF4-FFF2-40B4-BE49-F238E27FC236}">
                  <a16:creationId xmlns:a16="http://schemas.microsoft.com/office/drawing/2014/main" id="{A4101873-45E4-49D7-B171-3F26D4A71CC8}"/>
                </a:ext>
              </a:extLst>
            </p:cNvPr>
            <p:cNvGraphicFramePr>
              <a:graphicFrameLocks noChangeAspect="1"/>
            </p:cNvGraphicFramePr>
            <p:nvPr>
              <p:extLst>
                <p:ext uri="{D42A27DB-BD31-4B8C-83A1-F6EECF244321}">
                  <p14:modId xmlns:p14="http://schemas.microsoft.com/office/powerpoint/2010/main" val="1482299291"/>
                </p:ext>
              </p:extLst>
            </p:nvPr>
          </p:nvGraphicFramePr>
          <p:xfrm>
            <a:off x="2650" y="440"/>
            <a:ext cx="2976" cy="2784"/>
          </p:xfrm>
          <a:graphic>
            <a:graphicData uri="http://schemas.openxmlformats.org/presentationml/2006/ole">
              <mc:AlternateContent xmlns:mc="http://schemas.openxmlformats.org/markup-compatibility/2006">
                <mc:Choice xmlns:v="urn:schemas-microsoft-com:vml" Requires="v">
                  <p:oleObj spid="_x0000_s597023" name="Picture2" r:id="rId4" imgW="2832120" imgH="2055960" progId="Word.Picture.8">
                    <p:embed/>
                  </p:oleObj>
                </mc:Choice>
                <mc:Fallback>
                  <p:oleObj name="Picture2" r:id="rId4" imgW="2832120" imgH="205596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0" y="440"/>
                          <a:ext cx="2976" cy="27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6998" name="Text Box 6">
              <a:extLst>
                <a:ext uri="{FF2B5EF4-FFF2-40B4-BE49-F238E27FC236}">
                  <a16:creationId xmlns:a16="http://schemas.microsoft.com/office/drawing/2014/main" id="{4EF7A5EE-3958-49DD-90AB-0B2BB0C198AA}"/>
                </a:ext>
              </a:extLst>
            </p:cNvPr>
            <p:cNvSpPr txBox="1">
              <a:spLocks noChangeArrowheads="1"/>
            </p:cNvSpPr>
            <p:nvPr/>
          </p:nvSpPr>
          <p:spPr bwMode="auto">
            <a:xfrm>
              <a:off x="3024" y="3436"/>
              <a:ext cx="259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zh-CN" altLang="en-US" sz="1600" b="1"/>
                <a:t> </a:t>
              </a:r>
              <a:r>
                <a:rPr lang="zh-CN" altLang="en-US" sz="1600" b="1">
                  <a:solidFill>
                    <a:schemeClr val="tx1"/>
                  </a:solidFill>
                </a:rPr>
                <a:t>图4.29   具有不灵敏区的继电器非线性系统的相迹图 </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6996"/>
                                        </p:tgtEl>
                                        <p:attrNameLst>
                                          <p:attrName>style.visibility</p:attrName>
                                        </p:attrNameLst>
                                      </p:cBhvr>
                                      <p:to>
                                        <p:strVal val="visible"/>
                                      </p:to>
                                    </p:set>
                                    <p:anim calcmode="lin" valueType="num">
                                      <p:cBhvr additive="base">
                                        <p:cTn id="7" dur="500" fill="hold"/>
                                        <p:tgtEl>
                                          <p:spTgt spid="596996"/>
                                        </p:tgtEl>
                                        <p:attrNameLst>
                                          <p:attrName>ppt_x</p:attrName>
                                        </p:attrNameLst>
                                      </p:cBhvr>
                                      <p:tavLst>
                                        <p:tav tm="0">
                                          <p:val>
                                            <p:strVal val="#ppt_x"/>
                                          </p:val>
                                        </p:tav>
                                        <p:tav tm="100000">
                                          <p:val>
                                            <p:strVal val="#ppt_x"/>
                                          </p:val>
                                        </p:tav>
                                      </p:tavLst>
                                    </p:anim>
                                    <p:anim calcmode="lin" valueType="num">
                                      <p:cBhvr additive="base">
                                        <p:cTn id="8" dur="500" fill="hold"/>
                                        <p:tgtEl>
                                          <p:spTgt spid="596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a:extLst>
              <a:ext uri="{FF2B5EF4-FFF2-40B4-BE49-F238E27FC236}">
                <a16:creationId xmlns:a16="http://schemas.microsoft.com/office/drawing/2014/main" id="{89F2C14A-B70B-4968-9ADA-C85215F06C4C}"/>
              </a:ext>
            </a:extLst>
          </p:cNvPr>
          <p:cNvSpPr>
            <a:spLocks noGrp="1" noChangeArrowheads="1"/>
          </p:cNvSpPr>
          <p:nvPr>
            <p:ph type="title"/>
          </p:nvPr>
        </p:nvSpPr>
        <p:spPr/>
        <p:txBody>
          <a:bodyPr/>
          <a:lstStyle/>
          <a:p>
            <a:r>
              <a:rPr lang="zh-CN" altLang="en-US" b="1" dirty="0"/>
              <a:t>非线性系统的混沌现象</a:t>
            </a:r>
          </a:p>
        </p:txBody>
      </p:sp>
      <p:sp>
        <p:nvSpPr>
          <p:cNvPr id="7" name="灯片编号占位符 4">
            <a:extLst>
              <a:ext uri="{FF2B5EF4-FFF2-40B4-BE49-F238E27FC236}">
                <a16:creationId xmlns:a16="http://schemas.microsoft.com/office/drawing/2014/main" id="{67140365-9997-4060-96B5-B80121D0F248}"/>
              </a:ext>
            </a:extLst>
          </p:cNvPr>
          <p:cNvSpPr>
            <a:spLocks noGrp="1"/>
          </p:cNvSpPr>
          <p:nvPr>
            <p:ph type="sldNum" sz="quarter" idx="12"/>
          </p:nvPr>
        </p:nvSpPr>
        <p:spPr/>
        <p:txBody>
          <a:bodyPr/>
          <a:lstStyle/>
          <a:p>
            <a:fld id="{1B8B055D-F66B-469A-9F8D-DF693E2E90A3}" type="slidenum">
              <a:rPr lang="zh-CN" altLang="en-US"/>
              <a:pPr/>
              <a:t>24</a:t>
            </a:fld>
            <a:endParaRPr lang="en-US" altLang="zh-CN"/>
          </a:p>
        </p:txBody>
      </p:sp>
      <p:grpSp>
        <p:nvGrpSpPr>
          <p:cNvPr id="598020" name="Group 4">
            <a:extLst>
              <a:ext uri="{FF2B5EF4-FFF2-40B4-BE49-F238E27FC236}">
                <a16:creationId xmlns:a16="http://schemas.microsoft.com/office/drawing/2014/main" id="{0CECC175-055D-4B84-8498-A84810008F58}"/>
              </a:ext>
            </a:extLst>
          </p:cNvPr>
          <p:cNvGrpSpPr>
            <a:grpSpLocks/>
          </p:cNvGrpSpPr>
          <p:nvPr/>
        </p:nvGrpSpPr>
        <p:grpSpPr bwMode="auto">
          <a:xfrm>
            <a:off x="1229866" y="1685925"/>
            <a:ext cx="6677025" cy="4079875"/>
            <a:chOff x="672" y="816"/>
            <a:chExt cx="4368" cy="2832"/>
          </a:xfrm>
        </p:grpSpPr>
        <p:sp>
          <p:nvSpPr>
            <p:cNvPr id="598021" name="AutoShape 5">
              <a:extLst>
                <a:ext uri="{FF2B5EF4-FFF2-40B4-BE49-F238E27FC236}">
                  <a16:creationId xmlns:a16="http://schemas.microsoft.com/office/drawing/2014/main" id="{9A65A3F5-8301-4DFC-8220-1CDB05EC99A1}"/>
                </a:ext>
              </a:extLst>
            </p:cNvPr>
            <p:cNvSpPr>
              <a:spLocks noChangeArrowheads="1"/>
            </p:cNvSpPr>
            <p:nvPr/>
          </p:nvSpPr>
          <p:spPr bwMode="auto">
            <a:xfrm>
              <a:off x="1248" y="1957"/>
              <a:ext cx="3648" cy="71"/>
            </a:xfrm>
            <a:prstGeom prst="roundRect">
              <a:avLst>
                <a:gd name="adj" fmla="val 16667"/>
              </a:avLst>
            </a:prstGeom>
            <a:solidFill>
              <a:srgbClr val="FFFF99"/>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pic>
          <p:nvPicPr>
            <p:cNvPr id="598022" name="Picture 6">
              <a:extLst>
                <a:ext uri="{FF2B5EF4-FFF2-40B4-BE49-F238E27FC236}">
                  <a16:creationId xmlns:a16="http://schemas.microsoft.com/office/drawing/2014/main" id="{8FB7D359-7F70-4E5F-B65E-A350B781D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816"/>
              <a:ext cx="4368" cy="2832"/>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pic>
      </p:grpSp>
      <p:sp>
        <p:nvSpPr>
          <p:cNvPr id="598023" name="Rectangle 7">
            <a:extLst>
              <a:ext uri="{FF2B5EF4-FFF2-40B4-BE49-F238E27FC236}">
                <a16:creationId xmlns:a16="http://schemas.microsoft.com/office/drawing/2014/main" id="{EBD29217-C3C7-4215-8CD6-CEB31B28D719}"/>
              </a:ext>
            </a:extLst>
          </p:cNvPr>
          <p:cNvSpPr>
            <a:spLocks noChangeArrowheads="1"/>
          </p:cNvSpPr>
          <p:nvPr/>
        </p:nvSpPr>
        <p:spPr bwMode="auto">
          <a:xfrm>
            <a:off x="2999656" y="6030912"/>
            <a:ext cx="2887663" cy="5492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lang="en-US" altLang="zh-CN" sz="3600" b="1" dirty="0">
                <a:solidFill>
                  <a:schemeClr val="hlink"/>
                </a:solidFill>
              </a:rPr>
              <a:t>Lorenz</a:t>
            </a:r>
            <a:r>
              <a:rPr lang="zh-CN" altLang="en-US" sz="3600" b="1" dirty="0">
                <a:solidFill>
                  <a:schemeClr val="hlink"/>
                </a:solidFill>
              </a:rPr>
              <a:t>吸引子</a:t>
            </a:r>
            <a:r>
              <a:rPr lang="en-US" altLang="zh-CN" sz="3600" b="1" dirty="0">
                <a:solidFill>
                  <a:schemeClr val="tx2"/>
                </a:solidFill>
              </a:rPr>
              <a:t> </a:t>
            </a:r>
          </a:p>
        </p:txBody>
      </p:sp>
      <p:pic>
        <p:nvPicPr>
          <p:cNvPr id="4" name="图片 3">
            <a:extLst>
              <a:ext uri="{FF2B5EF4-FFF2-40B4-BE49-F238E27FC236}">
                <a16:creationId xmlns:a16="http://schemas.microsoft.com/office/drawing/2014/main" id="{6A98A93F-4254-42AB-AFFC-0C1B35CF91F0}"/>
              </a:ext>
            </a:extLst>
          </p:cNvPr>
          <p:cNvPicPr>
            <a:picLocks noChangeAspect="1"/>
          </p:cNvPicPr>
          <p:nvPr/>
        </p:nvPicPr>
        <p:blipFill>
          <a:blip r:embed="rId3"/>
          <a:stretch>
            <a:fillRect/>
          </a:stretch>
        </p:blipFill>
        <p:spPr>
          <a:xfrm>
            <a:off x="8095987" y="1896343"/>
            <a:ext cx="3971320" cy="1484487"/>
          </a:xfrm>
          <a:prstGeom prst="rect">
            <a:avLst/>
          </a:prstGeom>
        </p:spPr>
      </p:pic>
      <p:sp>
        <p:nvSpPr>
          <p:cNvPr id="10" name="文本框 9">
            <a:extLst>
              <a:ext uri="{FF2B5EF4-FFF2-40B4-BE49-F238E27FC236}">
                <a16:creationId xmlns:a16="http://schemas.microsoft.com/office/drawing/2014/main" id="{9F345CF7-C383-46D4-A2BB-164F6026FB82}"/>
              </a:ext>
            </a:extLst>
          </p:cNvPr>
          <p:cNvSpPr txBox="1"/>
          <p:nvPr/>
        </p:nvSpPr>
        <p:spPr>
          <a:xfrm>
            <a:off x="8095987" y="3434597"/>
            <a:ext cx="3904669" cy="327711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8100">
            <a:solidFill>
              <a:schemeClr val="bg2"/>
            </a:solidFill>
          </a:ln>
        </p:spPr>
        <p:txBody>
          <a:bodyPr wrap="square">
            <a:spAutoFit/>
          </a:bodyPr>
          <a:lstStyle/>
          <a:p>
            <a:pPr marL="285750" indent="-285750" algn="just">
              <a:lnSpc>
                <a:spcPct val="150000"/>
              </a:lnSpc>
              <a:buFont typeface="Wingdings" panose="05000000000000000000" pitchFamily="2" charset="2"/>
              <a:buChar char="p"/>
            </a:pPr>
            <a:r>
              <a:rPr lang="zh-CN" altLang="en-US" sz="2000" dirty="0">
                <a:latin typeface="等线" panose="02010600030101010101" pitchFamily="2" charset="-122"/>
                <a:ea typeface="等线" panose="02010600030101010101" pitchFamily="2" charset="-122"/>
              </a:rPr>
              <a:t>混沌现象是指在一个确定性系统中，存在着</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貌似随机的不规则运动</a:t>
            </a:r>
            <a:r>
              <a:rPr lang="zh-CN" altLang="en-US" sz="2000" dirty="0">
                <a:latin typeface="等线" panose="02010600030101010101" pitchFamily="2" charset="-122"/>
                <a:ea typeface="等线" panose="02010600030101010101" pitchFamily="2" charset="-122"/>
              </a:rPr>
              <a:t>，表现为不确定、不可重复、不可预测等特点。</a:t>
            </a:r>
            <a:endParaRPr lang="en-US" altLang="zh-CN" sz="2000" dirty="0">
              <a:latin typeface="等线" panose="02010600030101010101" pitchFamily="2" charset="-122"/>
              <a:ea typeface="等线" panose="02010600030101010101" pitchFamily="2" charset="-122"/>
            </a:endParaRPr>
          </a:p>
          <a:p>
            <a:pPr marL="285750" indent="-285750" algn="just">
              <a:lnSpc>
                <a:spcPct val="150000"/>
              </a:lnSpc>
              <a:buFont typeface="Wingdings" panose="05000000000000000000" pitchFamily="2" charset="2"/>
              <a:buChar char="p"/>
            </a:pPr>
            <a:r>
              <a:rPr lang="zh-CN" altLang="en-US" sz="2000" dirty="0">
                <a:latin typeface="等线" panose="02010600030101010101" pitchFamily="2" charset="-122"/>
                <a:ea typeface="等线" panose="02010600030101010101" pitchFamily="2" charset="-122"/>
              </a:rPr>
              <a:t>混沌是</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非线性动力系统的固有特性</a:t>
            </a:r>
            <a:r>
              <a:rPr lang="zh-CN" altLang="en-US" sz="2000" dirty="0">
                <a:latin typeface="等线" panose="02010600030101010101" pitchFamily="2" charset="-122"/>
                <a:ea typeface="等线" panose="02010600030101010101" pitchFamily="2" charset="-122"/>
              </a:rPr>
              <a:t>，是非线性系统普遍存在的现象。</a:t>
            </a:r>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6459E-F5CC-43D1-903F-AF863A764500}"/>
              </a:ext>
            </a:extLst>
          </p:cNvPr>
          <p:cNvSpPr>
            <a:spLocks noGrp="1"/>
          </p:cNvSpPr>
          <p:nvPr>
            <p:ph type="title"/>
          </p:nvPr>
        </p:nvSpPr>
        <p:spPr/>
        <p:txBody>
          <a:bodyPr/>
          <a:lstStyle/>
          <a:p>
            <a:r>
              <a:rPr lang="zh-CN" altLang="en-US" dirty="0"/>
              <a:t>小结</a:t>
            </a:r>
          </a:p>
        </p:txBody>
      </p:sp>
      <p:sp>
        <p:nvSpPr>
          <p:cNvPr id="3" name="灯片编号占位符 2">
            <a:extLst>
              <a:ext uri="{FF2B5EF4-FFF2-40B4-BE49-F238E27FC236}">
                <a16:creationId xmlns:a16="http://schemas.microsoft.com/office/drawing/2014/main" id="{6DE10775-C0AD-4BB2-8B33-ADECF98D67B3}"/>
              </a:ext>
            </a:extLst>
          </p:cNvPr>
          <p:cNvSpPr>
            <a:spLocks noGrp="1"/>
          </p:cNvSpPr>
          <p:nvPr>
            <p:ph type="sldNum" sz="quarter" idx="12"/>
          </p:nvPr>
        </p:nvSpPr>
        <p:spPr/>
        <p:txBody>
          <a:bodyPr/>
          <a:lstStyle/>
          <a:p>
            <a:fld id="{C86BF137-82A6-488A-A956-3D0748765C0D}" type="slidenum">
              <a:rPr lang="zh-CN" altLang="en-US" smtClean="0"/>
              <a:pPr/>
              <a:t>25</a:t>
            </a:fld>
            <a:endParaRPr lang="en-US" altLang="zh-CN"/>
          </a:p>
        </p:txBody>
      </p:sp>
      <p:sp>
        <p:nvSpPr>
          <p:cNvPr id="4" name="文本框 3">
            <a:extLst>
              <a:ext uri="{FF2B5EF4-FFF2-40B4-BE49-F238E27FC236}">
                <a16:creationId xmlns:a16="http://schemas.microsoft.com/office/drawing/2014/main" id="{84D6D994-015C-489C-A4A4-9326B62B42FC}"/>
              </a:ext>
            </a:extLst>
          </p:cNvPr>
          <p:cNvSpPr txBox="1"/>
          <p:nvPr/>
        </p:nvSpPr>
        <p:spPr>
          <a:xfrm>
            <a:off x="1415480" y="2131351"/>
            <a:ext cx="9148658" cy="3416320"/>
          </a:xfrm>
          <a:prstGeom prst="rect">
            <a:avLst/>
          </a:prstGeom>
          <a:noFill/>
        </p:spPr>
        <p:txBody>
          <a:bodyPr wrap="none" rtlCol="0">
            <a:spAutoFit/>
          </a:bodyPr>
          <a:lstStyle/>
          <a:p>
            <a:pPr marL="342900" indent="-342900" algn="just">
              <a:lnSpc>
                <a:spcPct val="200000"/>
              </a:lnSpc>
              <a:buFont typeface="Wingdings" panose="05000000000000000000" pitchFamily="2" charset="2"/>
              <a:buChar char="p"/>
            </a:pPr>
            <a:r>
              <a:rPr lang="zh-CN" altLang="en-US" sz="2400" dirty="0">
                <a:latin typeface="等线" panose="02010600030101010101" pitchFamily="2" charset="-122"/>
                <a:ea typeface="等线" panose="02010600030101010101" pitchFamily="2" charset="-122"/>
              </a:rPr>
              <a:t>研究或设计控制方法时，首先要对控制系统动态进行仔细分析；</a:t>
            </a:r>
            <a:endParaRPr lang="en-US" altLang="zh-CN" sz="2400" dirty="0">
              <a:latin typeface="等线" panose="02010600030101010101" pitchFamily="2" charset="-122"/>
              <a:ea typeface="等线" panose="02010600030101010101" pitchFamily="2" charset="-122"/>
            </a:endParaRPr>
          </a:p>
          <a:p>
            <a:pPr marL="342900" indent="-342900" algn="just">
              <a:lnSpc>
                <a:spcPct val="200000"/>
              </a:lnSpc>
              <a:buFont typeface="Wingdings" panose="05000000000000000000" pitchFamily="2" charset="2"/>
              <a:buChar char="p"/>
            </a:pPr>
            <a:r>
              <a:rPr lang="zh-CN" altLang="en-US" sz="2400" dirty="0">
                <a:latin typeface="等线" panose="02010600030101010101" pitchFamily="2" charset="-122"/>
                <a:ea typeface="等线" panose="02010600030101010101" pitchFamily="2" charset="-122"/>
              </a:rPr>
              <a:t>最经典和最常用的控制方法是</a:t>
            </a:r>
            <a:r>
              <a:rPr lang="en-US" altLang="zh-CN" sz="2400" dirty="0">
                <a:latin typeface="等线" panose="02010600030101010101" pitchFamily="2" charset="-122"/>
                <a:ea typeface="等线" panose="02010600030101010101" pitchFamily="2" charset="-122"/>
              </a:rPr>
              <a:t>PID</a:t>
            </a:r>
            <a:r>
              <a:rPr lang="zh-CN" altLang="en-US" sz="2400" dirty="0">
                <a:latin typeface="等线" panose="02010600030101010101" pitchFamily="2" charset="-122"/>
                <a:ea typeface="等线" panose="02010600030101010101" pitchFamily="2" charset="-122"/>
              </a:rPr>
              <a:t>控制；</a:t>
            </a:r>
            <a:endParaRPr lang="en-US" altLang="zh-CN" sz="2400" dirty="0">
              <a:latin typeface="等线" panose="02010600030101010101" pitchFamily="2" charset="-122"/>
              <a:ea typeface="等线" panose="02010600030101010101" pitchFamily="2" charset="-122"/>
            </a:endParaRPr>
          </a:p>
          <a:p>
            <a:pPr marL="342900" indent="-342900" algn="just">
              <a:lnSpc>
                <a:spcPct val="200000"/>
              </a:lnSpc>
              <a:buFont typeface="Wingdings" panose="05000000000000000000" pitchFamily="2" charset="2"/>
              <a:buChar char="p"/>
            </a:pPr>
            <a:r>
              <a:rPr lang="zh-CN" altLang="en-US" sz="2400" dirty="0">
                <a:latin typeface="等线" panose="02010600030101010101" pitchFamily="2" charset="-122"/>
                <a:ea typeface="等线" panose="02010600030101010101" pitchFamily="2" charset="-122"/>
              </a:rPr>
              <a:t>最优控制的理论和思想具有广泛的指导意义；</a:t>
            </a:r>
            <a:endParaRPr lang="en-US" altLang="zh-CN" sz="2400" dirty="0">
              <a:latin typeface="等线" panose="02010600030101010101" pitchFamily="2" charset="-122"/>
              <a:ea typeface="等线" panose="02010600030101010101" pitchFamily="2" charset="-122"/>
            </a:endParaRPr>
          </a:p>
          <a:p>
            <a:pPr marL="342900" indent="-342900" algn="just">
              <a:lnSpc>
                <a:spcPct val="200000"/>
              </a:lnSpc>
              <a:buFont typeface="Wingdings" panose="05000000000000000000" pitchFamily="2" charset="2"/>
              <a:buChar char="p"/>
            </a:pPr>
            <a:r>
              <a:rPr lang="zh-CN" altLang="en-US" sz="2400" dirty="0">
                <a:latin typeface="等线" panose="02010600030101010101" pitchFamily="2" charset="-122"/>
                <a:ea typeface="等线" panose="02010600030101010101" pitchFamily="2" charset="-122"/>
              </a:rPr>
              <a:t>智能控制、非线性系统控制是本学科的前沿发展方向。</a:t>
            </a:r>
            <a:endParaRPr lang="en-US" altLang="zh-CN" sz="2400" dirty="0">
              <a:latin typeface="等线" panose="02010600030101010101" pitchFamily="2" charset="-122"/>
              <a:ea typeface="等线" panose="02010600030101010101" pitchFamily="2" charset="-122"/>
            </a:endParaRPr>
          </a:p>
          <a:p>
            <a:endParaRPr lang="zh-CN" altLang="en-US" sz="24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7471758"/>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60AF54F-3079-4388-9CC2-8F22261089B8}"/>
              </a:ext>
            </a:extLst>
          </p:cNvPr>
          <p:cNvSpPr>
            <a:spLocks noGrp="1"/>
          </p:cNvSpPr>
          <p:nvPr>
            <p:ph type="sldNum" sz="quarter" idx="12"/>
          </p:nvPr>
        </p:nvSpPr>
        <p:spPr/>
        <p:txBody>
          <a:bodyPr/>
          <a:lstStyle/>
          <a:p>
            <a:fld id="{5D94285D-EDF3-4626-A216-22F5CD2A0E27}" type="slidenum">
              <a:rPr lang="zh-CN" altLang="en-US" smtClean="0"/>
              <a:pPr/>
              <a:t>3</a:t>
            </a:fld>
            <a:endParaRPr lang="en-US" altLang="zh-CN"/>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66E5BDD-E159-405F-8A58-3DA4300408B4}"/>
                  </a:ext>
                </a:extLst>
              </p:cNvPr>
              <p:cNvSpPr txBox="1"/>
              <p:nvPr/>
            </p:nvSpPr>
            <p:spPr>
              <a:xfrm>
                <a:off x="1048544" y="4397276"/>
                <a:ext cx="10094912" cy="2367571"/>
              </a:xfrm>
              <a:prstGeom prst="rect">
                <a:avLst/>
              </a:prstGeom>
              <a:noFill/>
            </p:spPr>
            <p:txBody>
              <a:bodyPr wrap="square">
                <a:spAutoFit/>
              </a:bodyPr>
              <a:lstStyle/>
              <a:p>
                <a:pPr marL="342900" indent="-342900" algn="l">
                  <a:buFont typeface="Wingdings" panose="05000000000000000000" pitchFamily="2" charset="2"/>
                  <a:buChar char="Ø"/>
                </a:pPr>
                <a:r>
                  <a:rPr lang="zh-CN" altLang="en-US" sz="2400" dirty="0">
                    <a:latin typeface="等线" panose="02010600030101010101" pitchFamily="2" charset="-122"/>
                    <a:ea typeface="等线" panose="02010600030101010101" pitchFamily="2" charset="-122"/>
                  </a:rPr>
                  <a:t>电炉炉膛温度</a:t>
                </a:r>
                <a14:m>
                  <m:oMath xmlns:m="http://schemas.openxmlformats.org/officeDocument/2006/math">
                    <m:sSub>
                      <m:sSubPr>
                        <m:ctrlPr>
                          <a:rPr lang="en-US" altLang="zh-CN" sz="2400" b="0" i="1" dirty="0" smtClean="0">
                            <a:latin typeface="Cambria Math" panose="02040503050406030204" pitchFamily="18" charset="0"/>
                            <a:ea typeface="等线" panose="02010600030101010101" pitchFamily="2" charset="-122"/>
                          </a:rPr>
                        </m:ctrlPr>
                      </m:sSubPr>
                      <m:e>
                        <m:r>
                          <a:rPr lang="en-US" altLang="zh-CN" sz="2400" b="0" i="1" dirty="0" smtClean="0">
                            <a:latin typeface="Cambria Math" panose="02040503050406030204" pitchFamily="18" charset="0"/>
                            <a:ea typeface="等线" panose="02010600030101010101" pitchFamily="2" charset="-122"/>
                          </a:rPr>
                          <m:t>𝑢</m:t>
                        </m:r>
                      </m:e>
                      <m:sub>
                        <m:r>
                          <a:rPr lang="en-US" altLang="zh-CN" sz="2400" i="1" dirty="0" smtClean="0">
                            <a:latin typeface="Cambria Math" panose="02040503050406030204" pitchFamily="18" charset="0"/>
                            <a:ea typeface="等线" panose="02010600030101010101" pitchFamily="2" charset="-122"/>
                          </a:rPr>
                          <m:t>𝑓</m:t>
                        </m:r>
                      </m:sub>
                    </m:sSub>
                  </m:oMath>
                </a14:m>
                <a:r>
                  <a:rPr lang="zh-CN" altLang="en-US" sz="2400" dirty="0">
                    <a:latin typeface="等线" panose="02010600030101010101" pitchFamily="2" charset="-122"/>
                    <a:ea typeface="等线" panose="02010600030101010101" pitchFamily="2" charset="-122"/>
                  </a:rPr>
                  <a:t>在</a:t>
                </a:r>
                <a14:m>
                  <m:oMath xmlns:m="http://schemas.openxmlformats.org/officeDocument/2006/math">
                    <m:r>
                      <a:rPr lang="en-US" altLang="zh-CN" sz="2400" i="1" dirty="0" smtClean="0">
                        <a:latin typeface="Cambria Math" panose="02040503050406030204" pitchFamily="18" charset="0"/>
                        <a:ea typeface="等线" panose="02010600030101010101" pitchFamily="2" charset="-122"/>
                      </a:rPr>
                      <m:t>𝑡</m:t>
                    </m:r>
                    <m:r>
                      <a:rPr lang="en-US" altLang="zh-CN" sz="2400" i="1" dirty="0" smtClean="0">
                        <a:latin typeface="Cambria Math" panose="02040503050406030204" pitchFamily="18" charset="0"/>
                        <a:ea typeface="等线" panose="02010600030101010101" pitchFamily="2" charset="-122"/>
                      </a:rPr>
                      <m:t>=0</m:t>
                    </m:r>
                  </m:oMath>
                </a14:m>
                <a:r>
                  <a:rPr lang="zh-CN" altLang="en-US" sz="2400" dirty="0">
                    <a:latin typeface="等线" panose="02010600030101010101" pitchFamily="2" charset="-122"/>
                    <a:ea typeface="等线" panose="02010600030101010101" pitchFamily="2" charset="-122"/>
                  </a:rPr>
                  <a:t>冷工件进入后，稍后温度开始下降，接着就开始产生力图校正误差的控制作用（图上曲线上的向上箭头，表示电炉受到的新增电能供应）。</a:t>
                </a:r>
                <a:endParaRPr lang="en-US" altLang="zh-CN" sz="2400" dirty="0">
                  <a:latin typeface="等线" panose="02010600030101010101" pitchFamily="2" charset="-122"/>
                  <a:ea typeface="等线" panose="02010600030101010101" pitchFamily="2" charset="-122"/>
                </a:endParaRPr>
              </a:p>
              <a:p>
                <a:pPr marL="342900" indent="-342900" algn="l">
                  <a:buFont typeface="Wingdings" panose="05000000000000000000" pitchFamily="2" charset="2"/>
                  <a:buChar char="Ø"/>
                </a:pPr>
                <a:r>
                  <a:rPr lang="zh-CN" altLang="en-US" sz="2400" dirty="0">
                    <a:latin typeface="等线" panose="02010600030101010101" pitchFamily="2" charset="-122"/>
                    <a:ea typeface="等线" panose="02010600030101010101" pitchFamily="2" charset="-122"/>
                  </a:rPr>
                  <a:t>当</a:t>
                </a:r>
                <a14:m>
                  <m:oMath xmlns:m="http://schemas.openxmlformats.org/officeDocument/2006/math">
                    <m:sSub>
                      <m:sSubPr>
                        <m:ctrlPr>
                          <a:rPr lang="en-US" altLang="zh-CN" sz="2400" b="0" i="1" dirty="0" smtClean="0">
                            <a:latin typeface="Cambria Math" panose="02040503050406030204" pitchFamily="18" charset="0"/>
                            <a:ea typeface="等线" panose="02010600030101010101" pitchFamily="2" charset="-122"/>
                          </a:rPr>
                        </m:ctrlPr>
                      </m:sSubPr>
                      <m:e>
                        <m:r>
                          <a:rPr lang="en-US" altLang="zh-CN" sz="2400" b="0" i="1" dirty="0" smtClean="0">
                            <a:latin typeface="Cambria Math" panose="02040503050406030204" pitchFamily="18" charset="0"/>
                            <a:ea typeface="等线" panose="02010600030101010101" pitchFamily="2" charset="-122"/>
                          </a:rPr>
                          <m:t>𝑢</m:t>
                        </m:r>
                      </m:e>
                      <m:sub>
                        <m:r>
                          <a:rPr lang="en-US" altLang="zh-CN" sz="2400" i="1" dirty="0" smtClean="0">
                            <a:latin typeface="Cambria Math" panose="02040503050406030204" pitchFamily="18" charset="0"/>
                            <a:ea typeface="等线" panose="02010600030101010101" pitchFamily="2" charset="-122"/>
                          </a:rPr>
                          <m:t>𝑓</m:t>
                        </m:r>
                      </m:sub>
                    </m:sSub>
                  </m:oMath>
                </a14:m>
                <a:r>
                  <a:rPr lang="zh-CN" altLang="en-US" sz="2400" dirty="0">
                    <a:latin typeface="等线" panose="02010600030101010101" pitchFamily="2" charset="-122"/>
                    <a:ea typeface="等线" panose="02010600030101010101" pitchFamily="2" charset="-122"/>
                  </a:rPr>
                  <a:t>向上升并与</a:t>
                </a:r>
                <a14:m>
                  <m:oMath xmlns:m="http://schemas.openxmlformats.org/officeDocument/2006/math">
                    <m:sSub>
                      <m:sSubPr>
                        <m:ctrlPr>
                          <a:rPr lang="en-US" altLang="zh-CN" sz="2400" b="0" i="1" dirty="0" smtClean="0">
                            <a:latin typeface="Cambria Math" panose="02040503050406030204" pitchFamily="18" charset="0"/>
                            <a:ea typeface="等线" panose="02010600030101010101" pitchFamily="2" charset="-122"/>
                          </a:rPr>
                        </m:ctrlPr>
                      </m:sSubPr>
                      <m:e>
                        <m:r>
                          <a:rPr lang="en-US" altLang="zh-CN" sz="2400" b="0" i="1" dirty="0" smtClean="0">
                            <a:latin typeface="Cambria Math" panose="02040503050406030204" pitchFamily="18" charset="0"/>
                            <a:ea typeface="等线" panose="02010600030101010101" pitchFamily="2" charset="-122"/>
                          </a:rPr>
                          <m:t>𝑢</m:t>
                        </m:r>
                      </m:e>
                      <m:sub>
                        <m:r>
                          <a:rPr lang="en-US" altLang="zh-CN" sz="2400" i="1" dirty="0" smtClean="0">
                            <a:latin typeface="Cambria Math" panose="02040503050406030204" pitchFamily="18" charset="0"/>
                            <a:ea typeface="等线" panose="02010600030101010101" pitchFamily="2" charset="-122"/>
                          </a:rPr>
                          <m:t>𝑟</m:t>
                        </m:r>
                      </m:sub>
                    </m:sSub>
                  </m:oMath>
                </a14:m>
                <a:r>
                  <a:rPr lang="zh-CN" altLang="en-US" sz="2400" dirty="0">
                    <a:latin typeface="等线" panose="02010600030101010101" pitchFamily="2" charset="-122"/>
                    <a:ea typeface="等线" panose="02010600030101010101" pitchFamily="2" charset="-122"/>
                  </a:rPr>
                  <a:t>的横线相交时</a:t>
                </a:r>
                <a14:m>
                  <m:oMath xmlns:m="http://schemas.openxmlformats.org/officeDocument/2006/math">
                    <m:sSub>
                      <m:sSubPr>
                        <m:ctrlPr>
                          <a:rPr lang="en-US" altLang="zh-CN" sz="2400" b="0" i="1" dirty="0" smtClean="0">
                            <a:latin typeface="Cambria Math" panose="02040503050406030204" pitchFamily="18" charset="0"/>
                            <a:ea typeface="等线" panose="02010600030101010101" pitchFamily="2" charset="-122"/>
                          </a:rPr>
                        </m:ctrlPr>
                      </m:sSubPr>
                      <m:e>
                        <m:r>
                          <a:rPr lang="en-US" altLang="zh-CN" sz="2400" b="0" i="1" dirty="0" smtClean="0">
                            <a:latin typeface="Cambria Math" panose="02040503050406030204" pitchFamily="18" charset="0"/>
                            <a:ea typeface="等线" panose="02010600030101010101" pitchFamily="2" charset="-122"/>
                          </a:rPr>
                          <m:t>𝑢</m:t>
                        </m:r>
                      </m:e>
                      <m:sub>
                        <m:r>
                          <a:rPr lang="en-US" altLang="zh-CN" sz="2400" i="1" dirty="0" smtClean="0">
                            <a:latin typeface="Cambria Math" panose="02040503050406030204" pitchFamily="18" charset="0"/>
                            <a:ea typeface="等线" panose="02010600030101010101" pitchFamily="2" charset="-122"/>
                          </a:rPr>
                          <m:t>𝑓</m:t>
                        </m:r>
                      </m:sub>
                    </m:sSub>
                    <m:r>
                      <a:rPr lang="en-US" altLang="zh-CN" sz="2400" i="1" dirty="0">
                        <a:latin typeface="Cambria Math" panose="02040503050406030204" pitchFamily="18" charset="0"/>
                        <a:ea typeface="等线" panose="02010600030101010101" pitchFamily="2" charset="-122"/>
                      </a:rPr>
                      <m:t>=</m:t>
                    </m:r>
                    <m:sSub>
                      <m:sSubPr>
                        <m:ctrlPr>
                          <a:rPr lang="en-US" altLang="zh-CN" sz="2400" b="0" i="1" dirty="0" smtClean="0">
                            <a:latin typeface="Cambria Math" panose="02040503050406030204" pitchFamily="18" charset="0"/>
                            <a:ea typeface="等线" panose="02010600030101010101" pitchFamily="2" charset="-122"/>
                          </a:rPr>
                        </m:ctrlPr>
                      </m:sSubPr>
                      <m:e>
                        <m:r>
                          <a:rPr lang="en-US" altLang="zh-CN" sz="2400" b="0" i="1" dirty="0" smtClean="0">
                            <a:latin typeface="Cambria Math" panose="02040503050406030204" pitchFamily="18" charset="0"/>
                            <a:ea typeface="等线" panose="02010600030101010101" pitchFamily="2" charset="-122"/>
                          </a:rPr>
                          <m:t>𝑢</m:t>
                        </m:r>
                      </m:e>
                      <m:sub>
                        <m:r>
                          <a:rPr lang="en-US" altLang="zh-CN" sz="2400" i="1" dirty="0" err="1">
                            <a:latin typeface="Cambria Math" panose="02040503050406030204" pitchFamily="18" charset="0"/>
                            <a:ea typeface="等线" panose="02010600030101010101" pitchFamily="2" charset="-122"/>
                          </a:rPr>
                          <m:t>𝑟</m:t>
                        </m:r>
                      </m:sub>
                    </m:sSub>
                  </m:oMath>
                </a14:m>
                <a:r>
                  <a:rPr lang="zh-CN" altLang="en-US" sz="2400" dirty="0">
                    <a:latin typeface="等线" panose="02010600030101010101" pitchFamily="2" charset="-122"/>
                    <a:ea typeface="等线" panose="02010600030101010101" pitchFamily="2" charset="-122"/>
                  </a:rPr>
                  <a:t>，</a:t>
                </a:r>
                <a14:m>
                  <m:oMath xmlns:m="http://schemas.openxmlformats.org/officeDocument/2006/math">
                    <m:r>
                      <a:rPr lang="en-US" altLang="zh-CN" sz="2400" i="1" dirty="0">
                        <a:latin typeface="Cambria Math" panose="02040503050406030204" pitchFamily="18" charset="0"/>
                        <a:ea typeface="等线" panose="02010600030101010101" pitchFamily="2" charset="-122"/>
                      </a:rPr>
                      <m:t> </m:t>
                    </m:r>
                    <m:r>
                      <m:rPr>
                        <m:sty m:val="p"/>
                      </m:rPr>
                      <a:rPr lang="en-US" altLang="zh-CN" sz="2400" b="0" i="0" dirty="0" smtClean="0">
                        <a:latin typeface="Cambria Math" panose="02040503050406030204" pitchFamily="18" charset="0"/>
                        <a:ea typeface="等线" panose="02010600030101010101" pitchFamily="2" charset="-122"/>
                      </a:rPr>
                      <m:t>Δ</m:t>
                    </m:r>
                    <m:r>
                      <a:rPr lang="en-US" altLang="zh-CN" sz="2400" b="0" i="1" dirty="0" smtClean="0">
                        <a:latin typeface="Cambria Math" panose="02040503050406030204" pitchFamily="18" charset="0"/>
                        <a:ea typeface="等线" panose="02010600030101010101" pitchFamily="2" charset="-122"/>
                      </a:rPr>
                      <m:t>𝑢</m:t>
                    </m:r>
                    <m:r>
                      <a:rPr lang="en-US" altLang="zh-CN" sz="2400" i="1" dirty="0">
                        <a:latin typeface="Cambria Math" panose="02040503050406030204" pitchFamily="18" charset="0"/>
                        <a:ea typeface="等线" panose="02010600030101010101" pitchFamily="2" charset="-122"/>
                      </a:rPr>
                      <m:t>=0</m:t>
                    </m:r>
                  </m:oMath>
                </a14:m>
                <a:r>
                  <a:rPr lang="zh-CN" altLang="en-US" sz="2400" dirty="0">
                    <a:latin typeface="等线" panose="02010600030101010101" pitchFamily="2" charset="-122"/>
                    <a:ea typeface="等线" panose="02010600030101010101" pitchFamily="2" charset="-122"/>
                  </a:rPr>
                  <a:t>，此时放大器输出为</a:t>
                </a:r>
                <a14:m>
                  <m:oMath xmlns:m="http://schemas.openxmlformats.org/officeDocument/2006/math">
                    <m:r>
                      <a:rPr lang="en-US" altLang="zh-CN" sz="2400" i="1" dirty="0" smtClean="0">
                        <a:latin typeface="Cambria Math" panose="02040503050406030204" pitchFamily="18" charset="0"/>
                        <a:ea typeface="等线" panose="02010600030101010101" pitchFamily="2" charset="-122"/>
                      </a:rPr>
                      <m:t>0</m:t>
                    </m:r>
                  </m:oMath>
                </a14:m>
                <a:r>
                  <a:rPr lang="zh-CN" altLang="en-US" sz="2400" dirty="0">
                    <a:latin typeface="等线" panose="02010600030101010101" pitchFamily="2" charset="-122"/>
                    <a:ea typeface="等线" panose="02010600030101010101" pitchFamily="2" charset="-122"/>
                  </a:rPr>
                  <a:t>，电动机降速至</a:t>
                </a:r>
                <a14:m>
                  <m:oMath xmlns:m="http://schemas.openxmlformats.org/officeDocument/2006/math">
                    <m:r>
                      <a:rPr lang="en-US" altLang="zh-CN" sz="2400" i="1" dirty="0" smtClean="0">
                        <a:latin typeface="Cambria Math" panose="02040503050406030204" pitchFamily="18" charset="0"/>
                        <a:ea typeface="等线" panose="02010600030101010101" pitchFamily="2" charset="-122"/>
                      </a:rPr>
                      <m:t>0</m:t>
                    </m:r>
                  </m:oMath>
                </a14:m>
                <a:r>
                  <a:rPr lang="zh-CN" altLang="en-US" sz="2400" dirty="0">
                    <a:latin typeface="等线" panose="02010600030101010101" pitchFamily="2" charset="-122"/>
                    <a:ea typeface="等线" panose="02010600030101010101" pitchFamily="2" charset="-122"/>
                  </a:rPr>
                  <a:t>停止转动。</a:t>
                </a:r>
                <a:endParaRPr lang="en-US" altLang="zh-CN" sz="2400" dirty="0">
                  <a:latin typeface="等线" panose="02010600030101010101" pitchFamily="2" charset="-122"/>
                  <a:ea typeface="等线" panose="02010600030101010101" pitchFamily="2" charset="-122"/>
                </a:endParaRPr>
              </a:p>
              <a:p>
                <a:pPr marL="342900" indent="-342900" algn="l">
                  <a:buFont typeface="Wingdings" panose="05000000000000000000" pitchFamily="2" charset="2"/>
                  <a:buChar char="Ø"/>
                </a:pPr>
                <a:r>
                  <a:rPr lang="zh-CN" altLang="en-US" sz="2400" dirty="0">
                    <a:latin typeface="等线" panose="02010600030101010101" pitchFamily="2" charset="-122"/>
                    <a:ea typeface="等线" panose="02010600030101010101" pitchFamily="2" charset="-122"/>
                  </a:rPr>
                  <a:t>电炉受到电能的过度供应，炉膛温度继续上升。</a:t>
                </a:r>
              </a:p>
            </p:txBody>
          </p:sp>
        </mc:Choice>
        <mc:Fallback xmlns="">
          <p:sp>
            <p:nvSpPr>
              <p:cNvPr id="4" name="文本框 3">
                <a:extLst>
                  <a:ext uri="{FF2B5EF4-FFF2-40B4-BE49-F238E27FC236}">
                    <a16:creationId xmlns:a16="http://schemas.microsoft.com/office/drawing/2014/main" id="{266E5BDD-E159-405F-8A58-3DA4300408B4}"/>
                  </a:ext>
                </a:extLst>
              </p:cNvPr>
              <p:cNvSpPr txBox="1">
                <a:spLocks noRot="1" noChangeAspect="1" noMove="1" noResize="1" noEditPoints="1" noAdjustHandles="1" noChangeArrowheads="1" noChangeShapeType="1" noTextEdit="1"/>
              </p:cNvSpPr>
              <p:nvPr/>
            </p:nvSpPr>
            <p:spPr>
              <a:xfrm>
                <a:off x="1048544" y="4397276"/>
                <a:ext cx="10094912" cy="2367571"/>
              </a:xfrm>
              <a:prstGeom prst="rect">
                <a:avLst/>
              </a:prstGeom>
              <a:blipFill>
                <a:blip r:embed="rId2"/>
                <a:stretch>
                  <a:fillRect l="-785" t="-1542" r="-664" b="-4884"/>
                </a:stretch>
              </a:blipFill>
            </p:spPr>
            <p:txBody>
              <a:bodyPr/>
              <a:lstStyle/>
              <a:p>
                <a:r>
                  <a:rPr lang="zh-CN" altLang="en-US">
                    <a:noFill/>
                  </a:rPr>
                  <a:t> </a:t>
                </a:r>
              </a:p>
            </p:txBody>
          </p:sp>
        </mc:Fallback>
      </mc:AlternateContent>
      <p:sp>
        <p:nvSpPr>
          <p:cNvPr id="6" name="文本框 75782">
            <a:extLst>
              <a:ext uri="{FF2B5EF4-FFF2-40B4-BE49-F238E27FC236}">
                <a16:creationId xmlns:a16="http://schemas.microsoft.com/office/drawing/2014/main" id="{A02FE3CC-298F-455F-B64E-D6C375FAC457}"/>
              </a:ext>
            </a:extLst>
          </p:cNvPr>
          <p:cNvSpPr txBox="1"/>
          <p:nvPr/>
        </p:nvSpPr>
        <p:spPr>
          <a:xfrm>
            <a:off x="1199009" y="3791819"/>
            <a:ext cx="4038600" cy="366712"/>
          </a:xfrm>
          <a:prstGeom prst="rect">
            <a:avLst/>
          </a:prstGeom>
          <a:noFill/>
          <a:ln w="9525">
            <a:noFill/>
          </a:ln>
        </p:spPr>
        <p:txBody>
          <a:bodyPr>
            <a:spAutoFit/>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just" eaLnBrk="0" hangingPunct="0">
              <a:spcBef>
                <a:spcPct val="50000"/>
              </a:spcBef>
            </a:pPr>
            <a:r>
              <a:rPr lang="zh-CN" altLang="en-US" sz="1800" dirty="0">
                <a:latin typeface="Times New Roman" panose="02020603050405020304" pitchFamily="18" charset="0"/>
                <a:ea typeface="宋体" panose="02010600030101010101" pitchFamily="2" charset="-122"/>
              </a:rPr>
              <a:t>图4.1  自动控制系统中被控制量的振荡 </a:t>
            </a:r>
          </a:p>
        </p:txBody>
      </p:sp>
      <p:pic>
        <p:nvPicPr>
          <p:cNvPr id="86" name="图片 85">
            <a:extLst>
              <a:ext uri="{FF2B5EF4-FFF2-40B4-BE49-F238E27FC236}">
                <a16:creationId xmlns:a16="http://schemas.microsoft.com/office/drawing/2014/main" id="{5DA08FE9-0DB6-4644-8FA8-83F9A53D6AEB}"/>
              </a:ext>
            </a:extLst>
          </p:cNvPr>
          <p:cNvPicPr>
            <a:picLocks noChangeAspect="1"/>
          </p:cNvPicPr>
          <p:nvPr/>
        </p:nvPicPr>
        <p:blipFill>
          <a:blip r:embed="rId3"/>
          <a:stretch>
            <a:fillRect/>
          </a:stretch>
        </p:blipFill>
        <p:spPr>
          <a:xfrm>
            <a:off x="911424" y="16024"/>
            <a:ext cx="4497785" cy="3797438"/>
          </a:xfrm>
          <a:prstGeom prst="rect">
            <a:avLst/>
          </a:prstGeom>
        </p:spPr>
      </p:pic>
      <p:sp>
        <p:nvSpPr>
          <p:cNvPr id="89" name="文本框 75808">
            <a:extLst>
              <a:ext uri="{FF2B5EF4-FFF2-40B4-BE49-F238E27FC236}">
                <a16:creationId xmlns:a16="http://schemas.microsoft.com/office/drawing/2014/main" id="{0FD418F7-4E32-4F5C-9AFE-A2E1F46E9654}"/>
              </a:ext>
            </a:extLst>
          </p:cNvPr>
          <p:cNvSpPr txBox="1"/>
          <p:nvPr/>
        </p:nvSpPr>
        <p:spPr>
          <a:xfrm>
            <a:off x="6096000" y="3725703"/>
            <a:ext cx="4114800" cy="342900"/>
          </a:xfrm>
          <a:prstGeom prst="rect">
            <a:avLst/>
          </a:prstGeom>
          <a:noFill/>
          <a:ln w="9525">
            <a:noFill/>
          </a:ln>
        </p:spPr>
        <p:txBody>
          <a:bodyPr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just" eaLnBrk="0" hangingPunct="0">
              <a:spcBef>
                <a:spcPct val="0"/>
              </a:spcBef>
            </a:pPr>
            <a:endParaRPr lang="zh-CN" altLang="en-US" sz="900" b="0" dirty="0">
              <a:latin typeface="宋体" panose="02010600030101010101" pitchFamily="2" charset="-122"/>
              <a:ea typeface="宋体" panose="02010600030101010101" pitchFamily="2" charset="-122"/>
            </a:endParaRPr>
          </a:p>
          <a:p>
            <a:pPr algn="just" eaLnBrk="0" hangingPunct="0">
              <a:spcBef>
                <a:spcPct val="0"/>
              </a:spcBef>
            </a:pPr>
            <a:r>
              <a:rPr lang="zh-CN" altLang="en-US" sz="1800" dirty="0">
                <a:latin typeface="宋体" panose="02010600030101010101" pitchFamily="2" charset="-122"/>
                <a:ea typeface="宋体" panose="02010600030101010101" pitchFamily="2" charset="-122"/>
              </a:rPr>
              <a:t>图4.2  稳定的炉温调节系统的炉温变化</a:t>
            </a:r>
            <a:endParaRPr lang="zh-CN" altLang="en-US" sz="1800" dirty="0">
              <a:latin typeface="Times New Roman" panose="02020603050405020304" pitchFamily="18" charset="0"/>
              <a:ea typeface="宋体" panose="02010600030101010101" pitchFamily="2" charset="-122"/>
            </a:endParaRPr>
          </a:p>
        </p:txBody>
      </p:sp>
      <p:grpSp>
        <p:nvGrpSpPr>
          <p:cNvPr id="107" name="组合 106">
            <a:extLst>
              <a:ext uri="{FF2B5EF4-FFF2-40B4-BE49-F238E27FC236}">
                <a16:creationId xmlns:a16="http://schemas.microsoft.com/office/drawing/2014/main" id="{25B43D94-6EE4-48A3-8CF1-8041BE4C0D6F}"/>
              </a:ext>
            </a:extLst>
          </p:cNvPr>
          <p:cNvGrpSpPr/>
          <p:nvPr/>
        </p:nvGrpSpPr>
        <p:grpSpPr>
          <a:xfrm>
            <a:off x="6173535" y="250906"/>
            <a:ext cx="4733424" cy="3474797"/>
            <a:chOff x="6173535" y="250906"/>
            <a:chExt cx="4733424" cy="3474797"/>
          </a:xfrm>
          <a:noFill/>
        </p:grpSpPr>
        <p:sp>
          <p:nvSpPr>
            <p:cNvPr id="96" name="直接连接符 95">
              <a:extLst>
                <a:ext uri="{FF2B5EF4-FFF2-40B4-BE49-F238E27FC236}">
                  <a16:creationId xmlns:a16="http://schemas.microsoft.com/office/drawing/2014/main" id="{4418C684-EE3D-4B42-B8C0-F5147A467841}"/>
                </a:ext>
              </a:extLst>
            </p:cNvPr>
            <p:cNvSpPr/>
            <p:nvPr/>
          </p:nvSpPr>
          <p:spPr>
            <a:xfrm>
              <a:off x="6531125" y="1487298"/>
              <a:ext cx="3767138" cy="1588"/>
            </a:xfrm>
            <a:prstGeom prst="line">
              <a:avLst/>
            </a:prstGeom>
            <a:grpFill/>
            <a:ln w="3810" cap="flat" cmpd="sng">
              <a:solidFill>
                <a:schemeClr val="tx1"/>
              </a:solidFill>
              <a:prstDash val="solid"/>
              <a:headEnd type="none" w="med" len="med"/>
              <a:tailEnd type="none" w="med" len="med"/>
            </a:ln>
          </p:spPr>
        </p:sp>
        <p:sp>
          <p:nvSpPr>
            <p:cNvPr id="97" name="矩形 96">
              <a:extLst>
                <a:ext uri="{FF2B5EF4-FFF2-40B4-BE49-F238E27FC236}">
                  <a16:creationId xmlns:a16="http://schemas.microsoft.com/office/drawing/2014/main" id="{FEEE26FA-4FB3-41FC-91BC-E96A6D2B1A4C}"/>
                </a:ext>
              </a:extLst>
            </p:cNvPr>
            <p:cNvSpPr/>
            <p:nvPr/>
          </p:nvSpPr>
          <p:spPr>
            <a:xfrm>
              <a:off x="6267600" y="1247585"/>
              <a:ext cx="457200" cy="314325"/>
            </a:xfrm>
            <a:prstGeom prst="rect">
              <a:avLst/>
            </a:prstGeom>
            <a:grpFill/>
            <a:ln w="9525" cap="flat" cmpd="sng">
              <a:solidFill>
                <a:schemeClr val="bg1"/>
              </a:solidFill>
              <a:prstDash val="solid"/>
              <a:miter/>
              <a:headEnd type="none" w="med" len="med"/>
              <a:tailEnd type="none" w="med" len="med"/>
            </a:ln>
          </p:spPr>
          <p:txBody>
            <a:bodyPr lIns="0" tIns="0" rIns="0" bIns="0">
              <a:spAutoFit/>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just" eaLnBrk="0" hangingPunct="0">
                <a:spcBef>
                  <a:spcPct val="0"/>
                </a:spcBef>
              </a:pPr>
              <a:r>
                <a:rPr lang="en-US" altLang="zh-CN" sz="2000" b="0" i="1" err="1">
                  <a:latin typeface="Times New Roman" panose="02020603050405020304" pitchFamily="18" charset="0"/>
                  <a:ea typeface="宋体" panose="02010600030101010101" pitchFamily="2" charset="-122"/>
                </a:rPr>
                <a:t>u</a:t>
              </a:r>
              <a:r>
                <a:rPr lang="en-US" altLang="zh-CN" sz="1400" b="0" i="1" err="1">
                  <a:latin typeface="Times New Roman" panose="02020603050405020304" pitchFamily="18" charset="0"/>
                  <a:ea typeface="宋体" panose="02010600030101010101" pitchFamily="2" charset="-122"/>
                </a:rPr>
                <a:t>r</a:t>
              </a:r>
              <a:endParaRPr lang="en-US" altLang="zh-CN" sz="1400" b="0" i="1">
                <a:latin typeface="Times New Roman" panose="02020603050405020304" pitchFamily="18" charset="0"/>
                <a:ea typeface="宋体" panose="02010600030101010101" pitchFamily="2" charset="-122"/>
              </a:endParaRPr>
            </a:p>
          </p:txBody>
        </p:sp>
        <p:sp>
          <p:nvSpPr>
            <p:cNvPr id="98" name="矩形 97">
              <a:extLst>
                <a:ext uri="{FF2B5EF4-FFF2-40B4-BE49-F238E27FC236}">
                  <a16:creationId xmlns:a16="http://schemas.microsoft.com/office/drawing/2014/main" id="{786D362C-3579-4346-8C56-5637663D660D}"/>
                </a:ext>
              </a:extLst>
            </p:cNvPr>
            <p:cNvSpPr/>
            <p:nvPr/>
          </p:nvSpPr>
          <p:spPr>
            <a:xfrm>
              <a:off x="8096400" y="876110"/>
              <a:ext cx="685800" cy="314325"/>
            </a:xfrm>
            <a:prstGeom prst="rect">
              <a:avLst/>
            </a:prstGeom>
            <a:grpFill/>
            <a:ln w="9525" cap="flat" cmpd="sng">
              <a:solidFill>
                <a:schemeClr val="bg1"/>
              </a:solidFill>
              <a:prstDash val="solid"/>
              <a:miter/>
              <a:headEnd type="none" w="med" len="med"/>
              <a:tailEnd type="none" w="med" len="med"/>
            </a:ln>
          </p:spPr>
          <p:txBody>
            <a:bodyPr lIns="0" tIns="0" rIns="0" bIns="0">
              <a:spAutoFit/>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just" eaLnBrk="0" hangingPunct="0">
                <a:spcBef>
                  <a:spcPct val="0"/>
                </a:spcBef>
              </a:pPr>
              <a:r>
                <a:rPr lang="en-US" altLang="zh-CN" sz="2000" b="0" i="1">
                  <a:latin typeface="Times New Roman" panose="02020603050405020304" pitchFamily="18" charset="0"/>
                  <a:ea typeface="宋体" panose="02010600030101010101" pitchFamily="2" charset="-122"/>
                </a:rPr>
                <a:t>u</a:t>
              </a:r>
              <a:endParaRPr lang="en-US" altLang="zh-CN" sz="2000" b="0">
                <a:latin typeface="Times New Roman" panose="02020603050405020304" pitchFamily="18" charset="0"/>
                <a:ea typeface="宋体" panose="02010600030101010101" pitchFamily="2" charset="-122"/>
              </a:endParaRPr>
            </a:p>
          </p:txBody>
        </p:sp>
        <p:grpSp>
          <p:nvGrpSpPr>
            <p:cNvPr id="99" name="组合 98">
              <a:extLst>
                <a:ext uri="{FF2B5EF4-FFF2-40B4-BE49-F238E27FC236}">
                  <a16:creationId xmlns:a16="http://schemas.microsoft.com/office/drawing/2014/main" id="{1FD3BAAD-7C1A-4B37-BF1A-88346B8461EE}"/>
                </a:ext>
              </a:extLst>
            </p:cNvPr>
            <p:cNvGrpSpPr/>
            <p:nvPr/>
          </p:nvGrpSpPr>
          <p:grpSpPr>
            <a:xfrm>
              <a:off x="6494316" y="366136"/>
              <a:ext cx="3814763" cy="3097213"/>
              <a:chOff x="2172" y="12449"/>
              <a:chExt cx="2914" cy="1673"/>
            </a:xfrm>
            <a:grpFill/>
          </p:grpSpPr>
          <p:grpSp>
            <p:nvGrpSpPr>
              <p:cNvPr id="100" name="组合 99">
                <a:extLst>
                  <a:ext uri="{FF2B5EF4-FFF2-40B4-BE49-F238E27FC236}">
                    <a16:creationId xmlns:a16="http://schemas.microsoft.com/office/drawing/2014/main" id="{AD632A89-29C7-4842-874B-A4A42B73AA57}"/>
                  </a:ext>
                </a:extLst>
              </p:cNvPr>
              <p:cNvGrpSpPr/>
              <p:nvPr/>
            </p:nvGrpSpPr>
            <p:grpSpPr>
              <a:xfrm>
                <a:off x="2202" y="14080"/>
                <a:ext cx="2884" cy="42"/>
                <a:chOff x="2202" y="14080"/>
                <a:chExt cx="2884" cy="42"/>
              </a:xfrm>
              <a:grpFill/>
            </p:grpSpPr>
            <p:sp>
              <p:nvSpPr>
                <p:cNvPr id="105" name="直接连接符 104">
                  <a:extLst>
                    <a:ext uri="{FF2B5EF4-FFF2-40B4-BE49-F238E27FC236}">
                      <a16:creationId xmlns:a16="http://schemas.microsoft.com/office/drawing/2014/main" id="{3D3A2A1D-1845-4C40-84BC-606A145B7D59}"/>
                    </a:ext>
                  </a:extLst>
                </p:cNvPr>
                <p:cNvSpPr/>
                <p:nvPr/>
              </p:nvSpPr>
              <p:spPr>
                <a:xfrm>
                  <a:off x="2202" y="14100"/>
                  <a:ext cx="2817" cy="1"/>
                </a:xfrm>
                <a:prstGeom prst="line">
                  <a:avLst/>
                </a:prstGeom>
                <a:grpFill/>
                <a:ln w="3810" cap="flat" cmpd="sng">
                  <a:solidFill>
                    <a:schemeClr val="tx1"/>
                  </a:solidFill>
                  <a:prstDash val="solid"/>
                  <a:headEnd type="none" w="med" len="med"/>
                  <a:tailEnd type="none" w="med" len="med"/>
                </a:ln>
              </p:spPr>
            </p:sp>
            <p:sp>
              <p:nvSpPr>
                <p:cNvPr id="106" name="任意多边形 75800">
                  <a:extLst>
                    <a:ext uri="{FF2B5EF4-FFF2-40B4-BE49-F238E27FC236}">
                      <a16:creationId xmlns:a16="http://schemas.microsoft.com/office/drawing/2014/main" id="{681EAEFB-0FC3-474E-A1A7-0FCE32F6C3E0}"/>
                    </a:ext>
                  </a:extLst>
                </p:cNvPr>
                <p:cNvSpPr/>
                <p:nvPr/>
              </p:nvSpPr>
              <p:spPr>
                <a:xfrm>
                  <a:off x="5017" y="14080"/>
                  <a:ext cx="69" cy="42"/>
                </a:xfrm>
                <a:custGeom>
                  <a:avLst/>
                  <a:gdLst/>
                  <a:ahLst/>
                  <a:cxnLst/>
                  <a:rect l="0" t="0" r="0" b="0"/>
                  <a:pathLst>
                    <a:path w="69" h="84">
                      <a:moveTo>
                        <a:pt x="0" y="84"/>
                      </a:moveTo>
                      <a:lnTo>
                        <a:pt x="69" y="41"/>
                      </a:lnTo>
                      <a:lnTo>
                        <a:pt x="0" y="0"/>
                      </a:lnTo>
                      <a:lnTo>
                        <a:pt x="0" y="84"/>
                      </a:lnTo>
                      <a:close/>
                    </a:path>
                  </a:pathLst>
                </a:custGeom>
                <a:grpFill/>
                <a:ln w="9525" cap="flat" cmpd="sng">
                  <a:solidFill>
                    <a:schemeClr val="tx1"/>
                  </a:solidFill>
                  <a:prstDash val="solid"/>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sp>
            <p:nvSpPr>
              <p:cNvPr id="101" name="任意多边形 75801">
                <a:extLst>
                  <a:ext uri="{FF2B5EF4-FFF2-40B4-BE49-F238E27FC236}">
                    <a16:creationId xmlns:a16="http://schemas.microsoft.com/office/drawing/2014/main" id="{CBE3465B-841A-4EA7-AF1F-7AD972DF4B59}"/>
                  </a:ext>
                </a:extLst>
              </p:cNvPr>
              <p:cNvSpPr/>
              <p:nvPr/>
            </p:nvSpPr>
            <p:spPr>
              <a:xfrm>
                <a:off x="2202" y="12866"/>
                <a:ext cx="2804" cy="813"/>
              </a:xfrm>
              <a:custGeom>
                <a:avLst/>
                <a:gdLst/>
                <a:ahLst/>
                <a:cxnLst/>
                <a:rect l="0" t="0" r="0" b="0"/>
                <a:pathLst>
                  <a:path w="2804" h="1625">
                    <a:moveTo>
                      <a:pt x="0" y="391"/>
                    </a:moveTo>
                    <a:lnTo>
                      <a:pt x="7" y="391"/>
                    </a:lnTo>
                    <a:lnTo>
                      <a:pt x="14" y="391"/>
                    </a:lnTo>
                    <a:lnTo>
                      <a:pt x="20" y="391"/>
                    </a:lnTo>
                    <a:lnTo>
                      <a:pt x="27" y="391"/>
                    </a:lnTo>
                    <a:lnTo>
                      <a:pt x="34" y="391"/>
                    </a:lnTo>
                    <a:lnTo>
                      <a:pt x="40" y="391"/>
                    </a:lnTo>
                    <a:lnTo>
                      <a:pt x="47" y="391"/>
                    </a:lnTo>
                    <a:lnTo>
                      <a:pt x="53" y="391"/>
                    </a:lnTo>
                    <a:lnTo>
                      <a:pt x="61" y="391"/>
                    </a:lnTo>
                    <a:lnTo>
                      <a:pt x="67" y="391"/>
                    </a:lnTo>
                    <a:lnTo>
                      <a:pt x="74" y="391"/>
                    </a:lnTo>
                    <a:lnTo>
                      <a:pt x="80" y="391"/>
                    </a:lnTo>
                    <a:lnTo>
                      <a:pt x="87" y="402"/>
                    </a:lnTo>
                    <a:lnTo>
                      <a:pt x="87" y="416"/>
                    </a:lnTo>
                    <a:lnTo>
                      <a:pt x="87" y="428"/>
                    </a:lnTo>
                    <a:lnTo>
                      <a:pt x="87" y="439"/>
                    </a:lnTo>
                    <a:lnTo>
                      <a:pt x="87" y="451"/>
                    </a:lnTo>
                    <a:lnTo>
                      <a:pt x="94" y="465"/>
                    </a:lnTo>
                    <a:lnTo>
                      <a:pt x="94" y="477"/>
                    </a:lnTo>
                    <a:lnTo>
                      <a:pt x="94" y="488"/>
                    </a:lnTo>
                    <a:lnTo>
                      <a:pt x="94" y="502"/>
                    </a:lnTo>
                    <a:lnTo>
                      <a:pt x="94" y="514"/>
                    </a:lnTo>
                    <a:lnTo>
                      <a:pt x="100" y="525"/>
                    </a:lnTo>
                    <a:lnTo>
                      <a:pt x="100" y="537"/>
                    </a:lnTo>
                    <a:lnTo>
                      <a:pt x="100" y="551"/>
                    </a:lnTo>
                    <a:lnTo>
                      <a:pt x="100" y="562"/>
                    </a:lnTo>
                    <a:lnTo>
                      <a:pt x="100" y="574"/>
                    </a:lnTo>
                    <a:lnTo>
                      <a:pt x="100" y="586"/>
                    </a:lnTo>
                    <a:lnTo>
                      <a:pt x="107" y="600"/>
                    </a:lnTo>
                    <a:lnTo>
                      <a:pt x="107" y="611"/>
                    </a:lnTo>
                    <a:lnTo>
                      <a:pt x="107" y="623"/>
                    </a:lnTo>
                    <a:lnTo>
                      <a:pt x="107" y="635"/>
                    </a:lnTo>
                    <a:lnTo>
                      <a:pt x="114" y="648"/>
                    </a:lnTo>
                    <a:lnTo>
                      <a:pt x="114" y="660"/>
                    </a:lnTo>
                    <a:lnTo>
                      <a:pt x="114" y="672"/>
                    </a:lnTo>
                    <a:lnTo>
                      <a:pt x="114" y="684"/>
                    </a:lnTo>
                    <a:lnTo>
                      <a:pt x="114" y="697"/>
                    </a:lnTo>
                    <a:lnTo>
                      <a:pt x="120" y="709"/>
                    </a:lnTo>
                    <a:lnTo>
                      <a:pt x="120" y="721"/>
                    </a:lnTo>
                    <a:lnTo>
                      <a:pt x="120" y="732"/>
                    </a:lnTo>
                    <a:lnTo>
                      <a:pt x="120" y="746"/>
                    </a:lnTo>
                    <a:lnTo>
                      <a:pt x="120" y="758"/>
                    </a:lnTo>
                    <a:lnTo>
                      <a:pt x="127" y="770"/>
                    </a:lnTo>
                    <a:lnTo>
                      <a:pt x="127" y="781"/>
                    </a:lnTo>
                    <a:lnTo>
                      <a:pt x="127" y="795"/>
                    </a:lnTo>
                    <a:lnTo>
                      <a:pt x="127" y="807"/>
                    </a:lnTo>
                    <a:lnTo>
                      <a:pt x="133" y="818"/>
                    </a:lnTo>
                    <a:lnTo>
                      <a:pt x="133" y="830"/>
                    </a:lnTo>
                    <a:lnTo>
                      <a:pt x="133" y="844"/>
                    </a:lnTo>
                    <a:lnTo>
                      <a:pt x="133" y="856"/>
                    </a:lnTo>
                    <a:lnTo>
                      <a:pt x="133" y="867"/>
                    </a:lnTo>
                    <a:lnTo>
                      <a:pt x="141" y="879"/>
                    </a:lnTo>
                    <a:lnTo>
                      <a:pt x="141" y="893"/>
                    </a:lnTo>
                    <a:lnTo>
                      <a:pt x="141" y="904"/>
                    </a:lnTo>
                    <a:lnTo>
                      <a:pt x="141" y="916"/>
                    </a:lnTo>
                    <a:lnTo>
                      <a:pt x="147" y="928"/>
                    </a:lnTo>
                    <a:lnTo>
                      <a:pt x="147" y="941"/>
                    </a:lnTo>
                    <a:lnTo>
                      <a:pt x="147" y="953"/>
                    </a:lnTo>
                    <a:lnTo>
                      <a:pt x="147" y="965"/>
                    </a:lnTo>
                    <a:lnTo>
                      <a:pt x="153" y="977"/>
                    </a:lnTo>
                    <a:lnTo>
                      <a:pt x="153" y="990"/>
                    </a:lnTo>
                    <a:lnTo>
                      <a:pt x="153" y="1002"/>
                    </a:lnTo>
                    <a:lnTo>
                      <a:pt x="153" y="1014"/>
                    </a:lnTo>
                    <a:lnTo>
                      <a:pt x="160" y="1025"/>
                    </a:lnTo>
                    <a:lnTo>
                      <a:pt x="160" y="1039"/>
                    </a:lnTo>
                    <a:lnTo>
                      <a:pt x="160" y="1051"/>
                    </a:lnTo>
                    <a:lnTo>
                      <a:pt x="160" y="1063"/>
                    </a:lnTo>
                    <a:lnTo>
                      <a:pt x="167" y="1074"/>
                    </a:lnTo>
                    <a:lnTo>
                      <a:pt x="167" y="1088"/>
                    </a:lnTo>
                    <a:lnTo>
                      <a:pt x="167" y="1100"/>
                    </a:lnTo>
                    <a:lnTo>
                      <a:pt x="167" y="1111"/>
                    </a:lnTo>
                    <a:lnTo>
                      <a:pt x="174" y="1123"/>
                    </a:lnTo>
                    <a:lnTo>
                      <a:pt x="174" y="1137"/>
                    </a:lnTo>
                    <a:lnTo>
                      <a:pt x="174" y="1149"/>
                    </a:lnTo>
                    <a:lnTo>
                      <a:pt x="180" y="1160"/>
                    </a:lnTo>
                    <a:lnTo>
                      <a:pt x="180" y="1172"/>
                    </a:lnTo>
                    <a:lnTo>
                      <a:pt x="180" y="1186"/>
                    </a:lnTo>
                    <a:lnTo>
                      <a:pt x="186" y="1197"/>
                    </a:lnTo>
                    <a:lnTo>
                      <a:pt x="186" y="1209"/>
                    </a:lnTo>
                    <a:lnTo>
                      <a:pt x="186" y="1221"/>
                    </a:lnTo>
                    <a:lnTo>
                      <a:pt x="186" y="1235"/>
                    </a:lnTo>
                    <a:lnTo>
                      <a:pt x="194" y="1246"/>
                    </a:lnTo>
                    <a:lnTo>
                      <a:pt x="194" y="1258"/>
                    </a:lnTo>
                    <a:lnTo>
                      <a:pt x="194" y="1270"/>
                    </a:lnTo>
                    <a:lnTo>
                      <a:pt x="200" y="1283"/>
                    </a:lnTo>
                    <a:lnTo>
                      <a:pt x="200" y="1295"/>
                    </a:lnTo>
                    <a:lnTo>
                      <a:pt x="207" y="1307"/>
                    </a:lnTo>
                    <a:lnTo>
                      <a:pt x="207" y="1319"/>
                    </a:lnTo>
                    <a:lnTo>
                      <a:pt x="207" y="1332"/>
                    </a:lnTo>
                    <a:lnTo>
                      <a:pt x="213" y="1344"/>
                    </a:lnTo>
                    <a:lnTo>
                      <a:pt x="213" y="1356"/>
                    </a:lnTo>
                    <a:lnTo>
                      <a:pt x="213" y="1367"/>
                    </a:lnTo>
                    <a:lnTo>
                      <a:pt x="221" y="1381"/>
                    </a:lnTo>
                    <a:lnTo>
                      <a:pt x="221" y="1393"/>
                    </a:lnTo>
                    <a:lnTo>
                      <a:pt x="227" y="1404"/>
                    </a:lnTo>
                    <a:lnTo>
                      <a:pt x="227" y="1416"/>
                    </a:lnTo>
                    <a:lnTo>
                      <a:pt x="233" y="1430"/>
                    </a:lnTo>
                    <a:lnTo>
                      <a:pt x="233" y="1442"/>
                    </a:lnTo>
                    <a:lnTo>
                      <a:pt x="240" y="1453"/>
                    </a:lnTo>
                    <a:lnTo>
                      <a:pt x="240" y="1465"/>
                    </a:lnTo>
                    <a:lnTo>
                      <a:pt x="247" y="1479"/>
                    </a:lnTo>
                    <a:lnTo>
                      <a:pt x="247" y="1490"/>
                    </a:lnTo>
                    <a:lnTo>
                      <a:pt x="254" y="1502"/>
                    </a:lnTo>
                    <a:lnTo>
                      <a:pt x="254" y="1514"/>
                    </a:lnTo>
                    <a:lnTo>
                      <a:pt x="260" y="1528"/>
                    </a:lnTo>
                    <a:lnTo>
                      <a:pt x="266" y="1539"/>
                    </a:lnTo>
                    <a:lnTo>
                      <a:pt x="274" y="1551"/>
                    </a:lnTo>
                    <a:lnTo>
                      <a:pt x="280" y="1563"/>
                    </a:lnTo>
                    <a:lnTo>
                      <a:pt x="287" y="1576"/>
                    </a:lnTo>
                    <a:lnTo>
                      <a:pt x="293" y="1588"/>
                    </a:lnTo>
                    <a:lnTo>
                      <a:pt x="300" y="1600"/>
                    </a:lnTo>
                    <a:lnTo>
                      <a:pt x="307" y="1612"/>
                    </a:lnTo>
                    <a:lnTo>
                      <a:pt x="313" y="1612"/>
                    </a:lnTo>
                    <a:lnTo>
                      <a:pt x="320" y="1625"/>
                    </a:lnTo>
                    <a:lnTo>
                      <a:pt x="327" y="1625"/>
                    </a:lnTo>
                    <a:lnTo>
                      <a:pt x="333" y="1625"/>
                    </a:lnTo>
                    <a:lnTo>
                      <a:pt x="340" y="1625"/>
                    </a:lnTo>
                    <a:lnTo>
                      <a:pt x="346" y="1612"/>
                    </a:lnTo>
                    <a:lnTo>
                      <a:pt x="354" y="1612"/>
                    </a:lnTo>
                    <a:lnTo>
                      <a:pt x="360" y="1612"/>
                    </a:lnTo>
                    <a:lnTo>
                      <a:pt x="367" y="1600"/>
                    </a:lnTo>
                    <a:lnTo>
                      <a:pt x="373" y="1588"/>
                    </a:lnTo>
                    <a:lnTo>
                      <a:pt x="380" y="1588"/>
                    </a:lnTo>
                    <a:lnTo>
                      <a:pt x="387" y="1576"/>
                    </a:lnTo>
                    <a:lnTo>
                      <a:pt x="393" y="1563"/>
                    </a:lnTo>
                    <a:lnTo>
                      <a:pt x="400" y="1551"/>
                    </a:lnTo>
                    <a:lnTo>
                      <a:pt x="407" y="1539"/>
                    </a:lnTo>
                    <a:lnTo>
                      <a:pt x="413" y="1528"/>
                    </a:lnTo>
                    <a:lnTo>
                      <a:pt x="420" y="1514"/>
                    </a:lnTo>
                    <a:lnTo>
                      <a:pt x="426" y="1502"/>
                    </a:lnTo>
                    <a:lnTo>
                      <a:pt x="426" y="1490"/>
                    </a:lnTo>
                    <a:lnTo>
                      <a:pt x="434" y="1479"/>
                    </a:lnTo>
                    <a:lnTo>
                      <a:pt x="440" y="1465"/>
                    </a:lnTo>
                    <a:lnTo>
                      <a:pt x="440" y="1453"/>
                    </a:lnTo>
                    <a:lnTo>
                      <a:pt x="446" y="1442"/>
                    </a:lnTo>
                    <a:lnTo>
                      <a:pt x="453" y="1430"/>
                    </a:lnTo>
                    <a:lnTo>
                      <a:pt x="453" y="1416"/>
                    </a:lnTo>
                    <a:lnTo>
                      <a:pt x="460" y="1404"/>
                    </a:lnTo>
                    <a:lnTo>
                      <a:pt x="467" y="1393"/>
                    </a:lnTo>
                    <a:lnTo>
                      <a:pt x="467" y="1381"/>
                    </a:lnTo>
                    <a:lnTo>
                      <a:pt x="473" y="1367"/>
                    </a:lnTo>
                    <a:lnTo>
                      <a:pt x="473" y="1356"/>
                    </a:lnTo>
                    <a:lnTo>
                      <a:pt x="479" y="1344"/>
                    </a:lnTo>
                    <a:lnTo>
                      <a:pt x="479" y="1332"/>
                    </a:lnTo>
                    <a:lnTo>
                      <a:pt x="487" y="1319"/>
                    </a:lnTo>
                    <a:lnTo>
                      <a:pt x="487" y="1307"/>
                    </a:lnTo>
                    <a:lnTo>
                      <a:pt x="493" y="1295"/>
                    </a:lnTo>
                    <a:lnTo>
                      <a:pt x="493" y="1283"/>
                    </a:lnTo>
                    <a:lnTo>
                      <a:pt x="500" y="1270"/>
                    </a:lnTo>
                    <a:lnTo>
                      <a:pt x="500" y="1258"/>
                    </a:lnTo>
                    <a:lnTo>
                      <a:pt x="506" y="1246"/>
                    </a:lnTo>
                    <a:lnTo>
                      <a:pt x="506" y="1235"/>
                    </a:lnTo>
                    <a:lnTo>
                      <a:pt x="514" y="1221"/>
                    </a:lnTo>
                    <a:lnTo>
                      <a:pt x="514" y="1209"/>
                    </a:lnTo>
                    <a:lnTo>
                      <a:pt x="520" y="1197"/>
                    </a:lnTo>
                    <a:lnTo>
                      <a:pt x="520" y="1186"/>
                    </a:lnTo>
                    <a:lnTo>
                      <a:pt x="526" y="1172"/>
                    </a:lnTo>
                    <a:lnTo>
                      <a:pt x="526" y="1160"/>
                    </a:lnTo>
                    <a:lnTo>
                      <a:pt x="533" y="1149"/>
                    </a:lnTo>
                    <a:lnTo>
                      <a:pt x="533" y="1137"/>
                    </a:lnTo>
                    <a:lnTo>
                      <a:pt x="540" y="1123"/>
                    </a:lnTo>
                    <a:lnTo>
                      <a:pt x="540" y="1111"/>
                    </a:lnTo>
                    <a:lnTo>
                      <a:pt x="540" y="1100"/>
                    </a:lnTo>
                    <a:lnTo>
                      <a:pt x="547" y="1088"/>
                    </a:lnTo>
                    <a:lnTo>
                      <a:pt x="547" y="1074"/>
                    </a:lnTo>
                    <a:lnTo>
                      <a:pt x="553" y="1063"/>
                    </a:lnTo>
                    <a:lnTo>
                      <a:pt x="553" y="1051"/>
                    </a:lnTo>
                    <a:lnTo>
                      <a:pt x="559" y="1039"/>
                    </a:lnTo>
                    <a:lnTo>
                      <a:pt x="559" y="1025"/>
                    </a:lnTo>
                    <a:lnTo>
                      <a:pt x="567" y="1014"/>
                    </a:lnTo>
                    <a:lnTo>
                      <a:pt x="567" y="1002"/>
                    </a:lnTo>
                    <a:lnTo>
                      <a:pt x="573" y="990"/>
                    </a:lnTo>
                    <a:lnTo>
                      <a:pt x="573" y="977"/>
                    </a:lnTo>
                    <a:lnTo>
                      <a:pt x="573" y="965"/>
                    </a:lnTo>
                    <a:lnTo>
                      <a:pt x="580" y="953"/>
                    </a:lnTo>
                    <a:lnTo>
                      <a:pt x="580" y="941"/>
                    </a:lnTo>
                    <a:lnTo>
                      <a:pt x="586" y="928"/>
                    </a:lnTo>
                    <a:lnTo>
                      <a:pt x="586" y="916"/>
                    </a:lnTo>
                    <a:lnTo>
                      <a:pt x="593" y="904"/>
                    </a:lnTo>
                    <a:lnTo>
                      <a:pt x="593" y="893"/>
                    </a:lnTo>
                    <a:lnTo>
                      <a:pt x="600" y="879"/>
                    </a:lnTo>
                    <a:lnTo>
                      <a:pt x="600" y="867"/>
                    </a:lnTo>
                    <a:lnTo>
                      <a:pt x="606" y="856"/>
                    </a:lnTo>
                    <a:lnTo>
                      <a:pt x="606" y="844"/>
                    </a:lnTo>
                    <a:lnTo>
                      <a:pt x="606" y="830"/>
                    </a:lnTo>
                    <a:lnTo>
                      <a:pt x="613" y="818"/>
                    </a:lnTo>
                    <a:lnTo>
                      <a:pt x="613" y="807"/>
                    </a:lnTo>
                    <a:lnTo>
                      <a:pt x="620" y="795"/>
                    </a:lnTo>
                    <a:lnTo>
                      <a:pt x="620" y="781"/>
                    </a:lnTo>
                    <a:lnTo>
                      <a:pt x="627" y="770"/>
                    </a:lnTo>
                    <a:lnTo>
                      <a:pt x="627" y="758"/>
                    </a:lnTo>
                    <a:lnTo>
                      <a:pt x="633" y="746"/>
                    </a:lnTo>
                    <a:lnTo>
                      <a:pt x="633" y="732"/>
                    </a:lnTo>
                    <a:lnTo>
                      <a:pt x="639" y="721"/>
                    </a:lnTo>
                    <a:lnTo>
                      <a:pt x="639" y="709"/>
                    </a:lnTo>
                    <a:lnTo>
                      <a:pt x="639" y="697"/>
                    </a:lnTo>
                    <a:lnTo>
                      <a:pt x="647" y="684"/>
                    </a:lnTo>
                    <a:lnTo>
                      <a:pt x="647" y="672"/>
                    </a:lnTo>
                    <a:lnTo>
                      <a:pt x="653" y="660"/>
                    </a:lnTo>
                    <a:lnTo>
                      <a:pt x="653" y="648"/>
                    </a:lnTo>
                    <a:lnTo>
                      <a:pt x="660" y="635"/>
                    </a:lnTo>
                    <a:lnTo>
                      <a:pt x="660" y="623"/>
                    </a:lnTo>
                    <a:lnTo>
                      <a:pt x="666" y="611"/>
                    </a:lnTo>
                    <a:lnTo>
                      <a:pt x="666" y="600"/>
                    </a:lnTo>
                    <a:lnTo>
                      <a:pt x="673" y="586"/>
                    </a:lnTo>
                    <a:lnTo>
                      <a:pt x="673" y="574"/>
                    </a:lnTo>
                    <a:lnTo>
                      <a:pt x="680" y="562"/>
                    </a:lnTo>
                    <a:lnTo>
                      <a:pt x="680" y="551"/>
                    </a:lnTo>
                    <a:lnTo>
                      <a:pt x="686" y="537"/>
                    </a:lnTo>
                    <a:lnTo>
                      <a:pt x="686" y="525"/>
                    </a:lnTo>
                    <a:lnTo>
                      <a:pt x="693" y="514"/>
                    </a:lnTo>
                    <a:lnTo>
                      <a:pt x="693" y="502"/>
                    </a:lnTo>
                    <a:lnTo>
                      <a:pt x="700" y="488"/>
                    </a:lnTo>
                    <a:lnTo>
                      <a:pt x="706" y="477"/>
                    </a:lnTo>
                    <a:lnTo>
                      <a:pt x="706" y="465"/>
                    </a:lnTo>
                    <a:lnTo>
                      <a:pt x="713" y="451"/>
                    </a:lnTo>
                    <a:lnTo>
                      <a:pt x="713" y="439"/>
                    </a:lnTo>
                    <a:lnTo>
                      <a:pt x="719" y="428"/>
                    </a:lnTo>
                    <a:lnTo>
                      <a:pt x="719" y="416"/>
                    </a:lnTo>
                    <a:lnTo>
                      <a:pt x="727" y="402"/>
                    </a:lnTo>
                    <a:lnTo>
                      <a:pt x="727" y="391"/>
                    </a:lnTo>
                    <a:lnTo>
                      <a:pt x="733" y="379"/>
                    </a:lnTo>
                    <a:lnTo>
                      <a:pt x="739" y="367"/>
                    </a:lnTo>
                    <a:lnTo>
                      <a:pt x="739" y="353"/>
                    </a:lnTo>
                    <a:lnTo>
                      <a:pt x="746" y="342"/>
                    </a:lnTo>
                    <a:lnTo>
                      <a:pt x="753" y="330"/>
                    </a:lnTo>
                    <a:lnTo>
                      <a:pt x="753" y="318"/>
                    </a:lnTo>
                    <a:lnTo>
                      <a:pt x="760" y="305"/>
                    </a:lnTo>
                    <a:lnTo>
                      <a:pt x="766" y="293"/>
                    </a:lnTo>
                    <a:lnTo>
                      <a:pt x="766" y="281"/>
                    </a:lnTo>
                    <a:lnTo>
                      <a:pt x="772" y="269"/>
                    </a:lnTo>
                    <a:lnTo>
                      <a:pt x="780" y="256"/>
                    </a:lnTo>
                    <a:lnTo>
                      <a:pt x="780" y="244"/>
                    </a:lnTo>
                    <a:lnTo>
                      <a:pt x="786" y="232"/>
                    </a:lnTo>
                    <a:lnTo>
                      <a:pt x="793" y="221"/>
                    </a:lnTo>
                    <a:lnTo>
                      <a:pt x="799" y="207"/>
                    </a:lnTo>
                    <a:lnTo>
                      <a:pt x="799" y="195"/>
                    </a:lnTo>
                    <a:lnTo>
                      <a:pt x="807" y="184"/>
                    </a:lnTo>
                    <a:lnTo>
                      <a:pt x="813" y="172"/>
                    </a:lnTo>
                    <a:lnTo>
                      <a:pt x="819" y="158"/>
                    </a:lnTo>
                    <a:lnTo>
                      <a:pt x="826" y="146"/>
                    </a:lnTo>
                    <a:lnTo>
                      <a:pt x="833" y="135"/>
                    </a:lnTo>
                    <a:lnTo>
                      <a:pt x="840" y="123"/>
                    </a:lnTo>
                    <a:lnTo>
                      <a:pt x="846" y="109"/>
                    </a:lnTo>
                    <a:lnTo>
                      <a:pt x="852" y="98"/>
                    </a:lnTo>
                    <a:lnTo>
                      <a:pt x="860" y="86"/>
                    </a:lnTo>
                    <a:lnTo>
                      <a:pt x="866" y="74"/>
                    </a:lnTo>
                    <a:lnTo>
                      <a:pt x="873" y="60"/>
                    </a:lnTo>
                    <a:lnTo>
                      <a:pt x="879" y="60"/>
                    </a:lnTo>
                    <a:lnTo>
                      <a:pt x="886" y="49"/>
                    </a:lnTo>
                    <a:lnTo>
                      <a:pt x="893" y="37"/>
                    </a:lnTo>
                    <a:lnTo>
                      <a:pt x="899" y="37"/>
                    </a:lnTo>
                    <a:lnTo>
                      <a:pt x="906" y="37"/>
                    </a:lnTo>
                    <a:lnTo>
                      <a:pt x="913" y="25"/>
                    </a:lnTo>
                    <a:lnTo>
                      <a:pt x="920" y="25"/>
                    </a:lnTo>
                    <a:lnTo>
                      <a:pt x="926" y="12"/>
                    </a:lnTo>
                    <a:lnTo>
                      <a:pt x="932" y="12"/>
                    </a:lnTo>
                    <a:lnTo>
                      <a:pt x="940" y="12"/>
                    </a:lnTo>
                    <a:lnTo>
                      <a:pt x="946" y="12"/>
                    </a:lnTo>
                    <a:lnTo>
                      <a:pt x="953" y="12"/>
                    </a:lnTo>
                    <a:lnTo>
                      <a:pt x="959" y="0"/>
                    </a:lnTo>
                    <a:lnTo>
                      <a:pt x="966" y="0"/>
                    </a:lnTo>
                    <a:lnTo>
                      <a:pt x="973" y="0"/>
                    </a:lnTo>
                    <a:lnTo>
                      <a:pt x="979" y="0"/>
                    </a:lnTo>
                    <a:lnTo>
                      <a:pt x="986" y="0"/>
                    </a:lnTo>
                    <a:lnTo>
                      <a:pt x="993" y="0"/>
                    </a:lnTo>
                    <a:lnTo>
                      <a:pt x="999" y="12"/>
                    </a:lnTo>
                    <a:lnTo>
                      <a:pt x="1006" y="12"/>
                    </a:lnTo>
                    <a:lnTo>
                      <a:pt x="1012" y="12"/>
                    </a:lnTo>
                    <a:lnTo>
                      <a:pt x="1020" y="12"/>
                    </a:lnTo>
                    <a:lnTo>
                      <a:pt x="1026" y="12"/>
                    </a:lnTo>
                    <a:lnTo>
                      <a:pt x="1032" y="25"/>
                    </a:lnTo>
                    <a:lnTo>
                      <a:pt x="1039" y="25"/>
                    </a:lnTo>
                    <a:lnTo>
                      <a:pt x="1046" y="25"/>
                    </a:lnTo>
                    <a:lnTo>
                      <a:pt x="1053" y="37"/>
                    </a:lnTo>
                    <a:lnTo>
                      <a:pt x="1059" y="37"/>
                    </a:lnTo>
                    <a:lnTo>
                      <a:pt x="1065" y="37"/>
                    </a:lnTo>
                    <a:lnTo>
                      <a:pt x="1073" y="49"/>
                    </a:lnTo>
                    <a:lnTo>
                      <a:pt x="1079" y="49"/>
                    </a:lnTo>
                    <a:lnTo>
                      <a:pt x="1086" y="60"/>
                    </a:lnTo>
                    <a:lnTo>
                      <a:pt x="1092" y="60"/>
                    </a:lnTo>
                    <a:lnTo>
                      <a:pt x="1100" y="74"/>
                    </a:lnTo>
                    <a:lnTo>
                      <a:pt x="1106" y="74"/>
                    </a:lnTo>
                    <a:lnTo>
                      <a:pt x="1112" y="86"/>
                    </a:lnTo>
                    <a:lnTo>
                      <a:pt x="1119" y="86"/>
                    </a:lnTo>
                    <a:lnTo>
                      <a:pt x="1126" y="98"/>
                    </a:lnTo>
                    <a:lnTo>
                      <a:pt x="1133" y="98"/>
                    </a:lnTo>
                    <a:lnTo>
                      <a:pt x="1139" y="109"/>
                    </a:lnTo>
                    <a:lnTo>
                      <a:pt x="1145" y="123"/>
                    </a:lnTo>
                    <a:lnTo>
                      <a:pt x="1153" y="123"/>
                    </a:lnTo>
                    <a:lnTo>
                      <a:pt x="1159" y="135"/>
                    </a:lnTo>
                    <a:lnTo>
                      <a:pt x="1166" y="135"/>
                    </a:lnTo>
                    <a:lnTo>
                      <a:pt x="1172" y="146"/>
                    </a:lnTo>
                    <a:lnTo>
                      <a:pt x="1179" y="158"/>
                    </a:lnTo>
                    <a:lnTo>
                      <a:pt x="1186" y="158"/>
                    </a:lnTo>
                    <a:lnTo>
                      <a:pt x="1192" y="172"/>
                    </a:lnTo>
                    <a:lnTo>
                      <a:pt x="1199" y="184"/>
                    </a:lnTo>
                    <a:lnTo>
                      <a:pt x="1206" y="195"/>
                    </a:lnTo>
                    <a:lnTo>
                      <a:pt x="1213" y="195"/>
                    </a:lnTo>
                    <a:lnTo>
                      <a:pt x="1219" y="207"/>
                    </a:lnTo>
                    <a:lnTo>
                      <a:pt x="1225" y="221"/>
                    </a:lnTo>
                    <a:lnTo>
                      <a:pt x="1233" y="221"/>
                    </a:lnTo>
                    <a:lnTo>
                      <a:pt x="1239" y="232"/>
                    </a:lnTo>
                    <a:lnTo>
                      <a:pt x="1246" y="244"/>
                    </a:lnTo>
                    <a:lnTo>
                      <a:pt x="1252" y="244"/>
                    </a:lnTo>
                    <a:lnTo>
                      <a:pt x="1259" y="256"/>
                    </a:lnTo>
                    <a:lnTo>
                      <a:pt x="1266" y="269"/>
                    </a:lnTo>
                    <a:lnTo>
                      <a:pt x="1272" y="269"/>
                    </a:lnTo>
                    <a:lnTo>
                      <a:pt x="1279" y="281"/>
                    </a:lnTo>
                    <a:lnTo>
                      <a:pt x="1286" y="293"/>
                    </a:lnTo>
                    <a:lnTo>
                      <a:pt x="1292" y="293"/>
                    </a:lnTo>
                    <a:lnTo>
                      <a:pt x="1299" y="305"/>
                    </a:lnTo>
                    <a:lnTo>
                      <a:pt x="1305" y="318"/>
                    </a:lnTo>
                    <a:lnTo>
                      <a:pt x="1313" y="318"/>
                    </a:lnTo>
                    <a:lnTo>
                      <a:pt x="1319" y="330"/>
                    </a:lnTo>
                    <a:lnTo>
                      <a:pt x="1325" y="330"/>
                    </a:lnTo>
                    <a:lnTo>
                      <a:pt x="1332" y="342"/>
                    </a:lnTo>
                    <a:lnTo>
                      <a:pt x="1339" y="353"/>
                    </a:lnTo>
                    <a:lnTo>
                      <a:pt x="1346" y="353"/>
                    </a:lnTo>
                    <a:lnTo>
                      <a:pt x="1352" y="367"/>
                    </a:lnTo>
                    <a:lnTo>
                      <a:pt x="1358" y="367"/>
                    </a:lnTo>
                    <a:lnTo>
                      <a:pt x="1366" y="379"/>
                    </a:lnTo>
                    <a:lnTo>
                      <a:pt x="1372" y="379"/>
                    </a:lnTo>
                    <a:lnTo>
                      <a:pt x="1379" y="391"/>
                    </a:lnTo>
                    <a:lnTo>
                      <a:pt x="1386" y="391"/>
                    </a:lnTo>
                    <a:lnTo>
                      <a:pt x="1393" y="402"/>
                    </a:lnTo>
                    <a:lnTo>
                      <a:pt x="1399" y="402"/>
                    </a:lnTo>
                    <a:lnTo>
                      <a:pt x="1405" y="416"/>
                    </a:lnTo>
                    <a:lnTo>
                      <a:pt x="1413" y="416"/>
                    </a:lnTo>
                    <a:lnTo>
                      <a:pt x="1419" y="428"/>
                    </a:lnTo>
                    <a:lnTo>
                      <a:pt x="1426" y="428"/>
                    </a:lnTo>
                    <a:lnTo>
                      <a:pt x="1432" y="439"/>
                    </a:lnTo>
                    <a:lnTo>
                      <a:pt x="1439" y="439"/>
                    </a:lnTo>
                    <a:lnTo>
                      <a:pt x="1446" y="439"/>
                    </a:lnTo>
                    <a:lnTo>
                      <a:pt x="1452" y="451"/>
                    </a:lnTo>
                    <a:lnTo>
                      <a:pt x="1459" y="451"/>
                    </a:lnTo>
                    <a:lnTo>
                      <a:pt x="1466" y="451"/>
                    </a:lnTo>
                    <a:lnTo>
                      <a:pt x="1473" y="465"/>
                    </a:lnTo>
                    <a:lnTo>
                      <a:pt x="1479" y="465"/>
                    </a:lnTo>
                    <a:lnTo>
                      <a:pt x="1485" y="465"/>
                    </a:lnTo>
                    <a:lnTo>
                      <a:pt x="1493" y="477"/>
                    </a:lnTo>
                    <a:lnTo>
                      <a:pt x="1499" y="477"/>
                    </a:lnTo>
                    <a:lnTo>
                      <a:pt x="1506" y="477"/>
                    </a:lnTo>
                    <a:lnTo>
                      <a:pt x="1512" y="477"/>
                    </a:lnTo>
                    <a:lnTo>
                      <a:pt x="1519" y="488"/>
                    </a:lnTo>
                    <a:lnTo>
                      <a:pt x="1526" y="488"/>
                    </a:lnTo>
                    <a:lnTo>
                      <a:pt x="1532" y="488"/>
                    </a:lnTo>
                    <a:lnTo>
                      <a:pt x="1539" y="488"/>
                    </a:lnTo>
                    <a:lnTo>
                      <a:pt x="1546" y="488"/>
                    </a:lnTo>
                    <a:lnTo>
                      <a:pt x="1552" y="488"/>
                    </a:lnTo>
                    <a:lnTo>
                      <a:pt x="1559" y="502"/>
                    </a:lnTo>
                    <a:lnTo>
                      <a:pt x="1565" y="502"/>
                    </a:lnTo>
                    <a:lnTo>
                      <a:pt x="1573" y="502"/>
                    </a:lnTo>
                    <a:lnTo>
                      <a:pt x="1579" y="502"/>
                    </a:lnTo>
                    <a:lnTo>
                      <a:pt x="1585" y="502"/>
                    </a:lnTo>
                    <a:lnTo>
                      <a:pt x="1592" y="502"/>
                    </a:lnTo>
                    <a:lnTo>
                      <a:pt x="1599" y="502"/>
                    </a:lnTo>
                    <a:lnTo>
                      <a:pt x="1606" y="502"/>
                    </a:lnTo>
                    <a:lnTo>
                      <a:pt x="1612" y="502"/>
                    </a:lnTo>
                    <a:lnTo>
                      <a:pt x="1618" y="502"/>
                    </a:lnTo>
                    <a:lnTo>
                      <a:pt x="1626" y="502"/>
                    </a:lnTo>
                    <a:lnTo>
                      <a:pt x="1632" y="502"/>
                    </a:lnTo>
                    <a:lnTo>
                      <a:pt x="1639" y="502"/>
                    </a:lnTo>
                    <a:lnTo>
                      <a:pt x="1645" y="502"/>
                    </a:lnTo>
                    <a:lnTo>
                      <a:pt x="1653" y="502"/>
                    </a:lnTo>
                    <a:lnTo>
                      <a:pt x="1659" y="502"/>
                    </a:lnTo>
                    <a:lnTo>
                      <a:pt x="1665" y="502"/>
                    </a:lnTo>
                    <a:lnTo>
                      <a:pt x="1672" y="502"/>
                    </a:lnTo>
                    <a:lnTo>
                      <a:pt x="1679" y="502"/>
                    </a:lnTo>
                    <a:lnTo>
                      <a:pt x="1686" y="502"/>
                    </a:lnTo>
                    <a:lnTo>
                      <a:pt x="1692" y="502"/>
                    </a:lnTo>
                    <a:lnTo>
                      <a:pt x="1698" y="488"/>
                    </a:lnTo>
                    <a:lnTo>
                      <a:pt x="1706" y="488"/>
                    </a:lnTo>
                    <a:lnTo>
                      <a:pt x="1712" y="488"/>
                    </a:lnTo>
                    <a:lnTo>
                      <a:pt x="1719" y="488"/>
                    </a:lnTo>
                    <a:lnTo>
                      <a:pt x="1725" y="488"/>
                    </a:lnTo>
                    <a:lnTo>
                      <a:pt x="1732" y="488"/>
                    </a:lnTo>
                    <a:lnTo>
                      <a:pt x="1739" y="488"/>
                    </a:lnTo>
                    <a:lnTo>
                      <a:pt x="1745" y="488"/>
                    </a:lnTo>
                    <a:lnTo>
                      <a:pt x="1752" y="477"/>
                    </a:lnTo>
                    <a:lnTo>
                      <a:pt x="1759" y="477"/>
                    </a:lnTo>
                    <a:lnTo>
                      <a:pt x="1766" y="477"/>
                    </a:lnTo>
                    <a:lnTo>
                      <a:pt x="1772" y="477"/>
                    </a:lnTo>
                    <a:lnTo>
                      <a:pt x="1778" y="477"/>
                    </a:lnTo>
                    <a:lnTo>
                      <a:pt x="1786" y="465"/>
                    </a:lnTo>
                    <a:lnTo>
                      <a:pt x="1792" y="465"/>
                    </a:lnTo>
                    <a:lnTo>
                      <a:pt x="1799" y="465"/>
                    </a:lnTo>
                    <a:lnTo>
                      <a:pt x="1805" y="465"/>
                    </a:lnTo>
                    <a:lnTo>
                      <a:pt x="1812" y="465"/>
                    </a:lnTo>
                    <a:lnTo>
                      <a:pt x="1819" y="451"/>
                    </a:lnTo>
                    <a:lnTo>
                      <a:pt x="1825" y="451"/>
                    </a:lnTo>
                    <a:lnTo>
                      <a:pt x="1832" y="451"/>
                    </a:lnTo>
                    <a:lnTo>
                      <a:pt x="1839" y="451"/>
                    </a:lnTo>
                    <a:lnTo>
                      <a:pt x="1845" y="451"/>
                    </a:lnTo>
                    <a:lnTo>
                      <a:pt x="1852" y="439"/>
                    </a:lnTo>
                    <a:lnTo>
                      <a:pt x="1858" y="439"/>
                    </a:lnTo>
                    <a:lnTo>
                      <a:pt x="1866" y="439"/>
                    </a:lnTo>
                    <a:lnTo>
                      <a:pt x="1872" y="439"/>
                    </a:lnTo>
                    <a:lnTo>
                      <a:pt x="1878" y="439"/>
                    </a:lnTo>
                    <a:lnTo>
                      <a:pt x="1885" y="428"/>
                    </a:lnTo>
                    <a:lnTo>
                      <a:pt x="1892" y="428"/>
                    </a:lnTo>
                    <a:lnTo>
                      <a:pt x="1899" y="428"/>
                    </a:lnTo>
                    <a:lnTo>
                      <a:pt x="1905" y="428"/>
                    </a:lnTo>
                    <a:lnTo>
                      <a:pt x="1911" y="428"/>
                    </a:lnTo>
                    <a:lnTo>
                      <a:pt x="1919" y="416"/>
                    </a:lnTo>
                    <a:lnTo>
                      <a:pt x="1925" y="416"/>
                    </a:lnTo>
                    <a:lnTo>
                      <a:pt x="1932" y="416"/>
                    </a:lnTo>
                    <a:lnTo>
                      <a:pt x="1938" y="416"/>
                    </a:lnTo>
                    <a:lnTo>
                      <a:pt x="1946" y="416"/>
                    </a:lnTo>
                    <a:lnTo>
                      <a:pt x="1952" y="402"/>
                    </a:lnTo>
                    <a:lnTo>
                      <a:pt x="1958" y="402"/>
                    </a:lnTo>
                    <a:lnTo>
                      <a:pt x="1965" y="402"/>
                    </a:lnTo>
                    <a:lnTo>
                      <a:pt x="1972" y="402"/>
                    </a:lnTo>
                    <a:lnTo>
                      <a:pt x="1979" y="402"/>
                    </a:lnTo>
                    <a:lnTo>
                      <a:pt x="1985" y="391"/>
                    </a:lnTo>
                    <a:lnTo>
                      <a:pt x="1991" y="391"/>
                    </a:lnTo>
                    <a:lnTo>
                      <a:pt x="1999" y="391"/>
                    </a:lnTo>
                    <a:lnTo>
                      <a:pt x="2005" y="391"/>
                    </a:lnTo>
                    <a:lnTo>
                      <a:pt x="2012" y="391"/>
                    </a:lnTo>
                    <a:lnTo>
                      <a:pt x="2018" y="391"/>
                    </a:lnTo>
                    <a:lnTo>
                      <a:pt x="2025" y="379"/>
                    </a:lnTo>
                    <a:lnTo>
                      <a:pt x="2032" y="379"/>
                    </a:lnTo>
                    <a:lnTo>
                      <a:pt x="2038" y="379"/>
                    </a:lnTo>
                    <a:lnTo>
                      <a:pt x="2045" y="379"/>
                    </a:lnTo>
                    <a:lnTo>
                      <a:pt x="2052" y="379"/>
                    </a:lnTo>
                    <a:lnTo>
                      <a:pt x="2059" y="379"/>
                    </a:lnTo>
                    <a:lnTo>
                      <a:pt x="2065" y="379"/>
                    </a:lnTo>
                    <a:lnTo>
                      <a:pt x="2071" y="367"/>
                    </a:lnTo>
                    <a:lnTo>
                      <a:pt x="2079" y="367"/>
                    </a:lnTo>
                    <a:lnTo>
                      <a:pt x="2085" y="367"/>
                    </a:lnTo>
                    <a:lnTo>
                      <a:pt x="2092" y="367"/>
                    </a:lnTo>
                    <a:lnTo>
                      <a:pt x="2098" y="367"/>
                    </a:lnTo>
                    <a:lnTo>
                      <a:pt x="2105" y="367"/>
                    </a:lnTo>
                    <a:lnTo>
                      <a:pt x="2112" y="367"/>
                    </a:lnTo>
                    <a:lnTo>
                      <a:pt x="2118" y="367"/>
                    </a:lnTo>
                    <a:lnTo>
                      <a:pt x="2125" y="367"/>
                    </a:lnTo>
                    <a:lnTo>
                      <a:pt x="2132" y="353"/>
                    </a:lnTo>
                    <a:lnTo>
                      <a:pt x="2138" y="353"/>
                    </a:lnTo>
                    <a:lnTo>
                      <a:pt x="2145" y="353"/>
                    </a:lnTo>
                    <a:lnTo>
                      <a:pt x="2151" y="353"/>
                    </a:lnTo>
                    <a:lnTo>
                      <a:pt x="2159" y="353"/>
                    </a:lnTo>
                    <a:lnTo>
                      <a:pt x="2165" y="353"/>
                    </a:lnTo>
                    <a:lnTo>
                      <a:pt x="2171" y="353"/>
                    </a:lnTo>
                    <a:lnTo>
                      <a:pt x="2178" y="353"/>
                    </a:lnTo>
                    <a:lnTo>
                      <a:pt x="2185" y="353"/>
                    </a:lnTo>
                    <a:lnTo>
                      <a:pt x="2192" y="353"/>
                    </a:lnTo>
                    <a:lnTo>
                      <a:pt x="2198" y="353"/>
                    </a:lnTo>
                    <a:lnTo>
                      <a:pt x="2204" y="353"/>
                    </a:lnTo>
                    <a:lnTo>
                      <a:pt x="2212" y="353"/>
                    </a:lnTo>
                    <a:lnTo>
                      <a:pt x="2218" y="353"/>
                    </a:lnTo>
                    <a:lnTo>
                      <a:pt x="2225" y="353"/>
                    </a:lnTo>
                    <a:lnTo>
                      <a:pt x="2231" y="353"/>
                    </a:lnTo>
                    <a:lnTo>
                      <a:pt x="2239" y="353"/>
                    </a:lnTo>
                    <a:lnTo>
                      <a:pt x="2245" y="353"/>
                    </a:lnTo>
                    <a:lnTo>
                      <a:pt x="2251" y="353"/>
                    </a:lnTo>
                    <a:lnTo>
                      <a:pt x="2258" y="353"/>
                    </a:lnTo>
                    <a:lnTo>
                      <a:pt x="2265" y="353"/>
                    </a:lnTo>
                    <a:lnTo>
                      <a:pt x="2272" y="353"/>
                    </a:lnTo>
                    <a:lnTo>
                      <a:pt x="2278" y="353"/>
                    </a:lnTo>
                    <a:lnTo>
                      <a:pt x="2284" y="353"/>
                    </a:lnTo>
                    <a:lnTo>
                      <a:pt x="2292" y="353"/>
                    </a:lnTo>
                    <a:lnTo>
                      <a:pt x="2298" y="353"/>
                    </a:lnTo>
                    <a:lnTo>
                      <a:pt x="2305" y="353"/>
                    </a:lnTo>
                    <a:lnTo>
                      <a:pt x="2311" y="353"/>
                    </a:lnTo>
                    <a:lnTo>
                      <a:pt x="2319" y="353"/>
                    </a:lnTo>
                    <a:lnTo>
                      <a:pt x="2325" y="353"/>
                    </a:lnTo>
                    <a:lnTo>
                      <a:pt x="2331" y="353"/>
                    </a:lnTo>
                    <a:lnTo>
                      <a:pt x="2338" y="353"/>
                    </a:lnTo>
                    <a:lnTo>
                      <a:pt x="2345" y="353"/>
                    </a:lnTo>
                    <a:lnTo>
                      <a:pt x="2352" y="353"/>
                    </a:lnTo>
                    <a:lnTo>
                      <a:pt x="2358" y="353"/>
                    </a:lnTo>
                    <a:lnTo>
                      <a:pt x="2364" y="353"/>
                    </a:lnTo>
                    <a:lnTo>
                      <a:pt x="2372" y="353"/>
                    </a:lnTo>
                    <a:lnTo>
                      <a:pt x="2378" y="353"/>
                    </a:lnTo>
                    <a:lnTo>
                      <a:pt x="2385" y="353"/>
                    </a:lnTo>
                    <a:lnTo>
                      <a:pt x="2391" y="353"/>
                    </a:lnTo>
                    <a:lnTo>
                      <a:pt x="2398" y="353"/>
                    </a:lnTo>
                    <a:lnTo>
                      <a:pt x="2405" y="353"/>
                    </a:lnTo>
                    <a:lnTo>
                      <a:pt x="2411" y="353"/>
                    </a:lnTo>
                    <a:lnTo>
                      <a:pt x="2418" y="353"/>
                    </a:lnTo>
                    <a:lnTo>
                      <a:pt x="2425" y="353"/>
                    </a:lnTo>
                    <a:lnTo>
                      <a:pt x="2431" y="353"/>
                    </a:lnTo>
                    <a:lnTo>
                      <a:pt x="2438" y="353"/>
                    </a:lnTo>
                    <a:lnTo>
                      <a:pt x="2444" y="353"/>
                    </a:lnTo>
                    <a:lnTo>
                      <a:pt x="2452" y="367"/>
                    </a:lnTo>
                    <a:lnTo>
                      <a:pt x="2458" y="367"/>
                    </a:lnTo>
                    <a:lnTo>
                      <a:pt x="2464" y="367"/>
                    </a:lnTo>
                    <a:lnTo>
                      <a:pt x="2471" y="367"/>
                    </a:lnTo>
                    <a:lnTo>
                      <a:pt x="2478" y="367"/>
                    </a:lnTo>
                    <a:lnTo>
                      <a:pt x="2485" y="367"/>
                    </a:lnTo>
                    <a:lnTo>
                      <a:pt x="2491" y="367"/>
                    </a:lnTo>
                    <a:lnTo>
                      <a:pt x="2498" y="367"/>
                    </a:lnTo>
                    <a:lnTo>
                      <a:pt x="2505" y="367"/>
                    </a:lnTo>
                    <a:lnTo>
                      <a:pt x="2511" y="367"/>
                    </a:lnTo>
                    <a:lnTo>
                      <a:pt x="2518" y="367"/>
                    </a:lnTo>
                    <a:lnTo>
                      <a:pt x="2524" y="367"/>
                    </a:lnTo>
                    <a:lnTo>
                      <a:pt x="2532" y="367"/>
                    </a:lnTo>
                    <a:lnTo>
                      <a:pt x="2538" y="367"/>
                    </a:lnTo>
                    <a:lnTo>
                      <a:pt x="2544" y="367"/>
                    </a:lnTo>
                    <a:lnTo>
                      <a:pt x="2551" y="367"/>
                    </a:lnTo>
                    <a:lnTo>
                      <a:pt x="2558" y="379"/>
                    </a:lnTo>
                    <a:lnTo>
                      <a:pt x="2565" y="379"/>
                    </a:lnTo>
                    <a:lnTo>
                      <a:pt x="2571" y="379"/>
                    </a:lnTo>
                    <a:lnTo>
                      <a:pt x="2577" y="379"/>
                    </a:lnTo>
                    <a:lnTo>
                      <a:pt x="2585" y="379"/>
                    </a:lnTo>
                    <a:lnTo>
                      <a:pt x="2591" y="379"/>
                    </a:lnTo>
                    <a:lnTo>
                      <a:pt x="2598" y="379"/>
                    </a:lnTo>
                    <a:lnTo>
                      <a:pt x="2604" y="379"/>
                    </a:lnTo>
                    <a:lnTo>
                      <a:pt x="2612" y="379"/>
                    </a:lnTo>
                    <a:lnTo>
                      <a:pt x="2618" y="379"/>
                    </a:lnTo>
                    <a:lnTo>
                      <a:pt x="2624" y="379"/>
                    </a:lnTo>
                    <a:lnTo>
                      <a:pt x="2631" y="379"/>
                    </a:lnTo>
                    <a:lnTo>
                      <a:pt x="2638" y="379"/>
                    </a:lnTo>
                    <a:lnTo>
                      <a:pt x="2645" y="379"/>
                    </a:lnTo>
                    <a:lnTo>
                      <a:pt x="2651" y="379"/>
                    </a:lnTo>
                    <a:lnTo>
                      <a:pt x="2657" y="379"/>
                    </a:lnTo>
                    <a:lnTo>
                      <a:pt x="2665" y="379"/>
                    </a:lnTo>
                    <a:lnTo>
                      <a:pt x="2671" y="391"/>
                    </a:lnTo>
                    <a:lnTo>
                      <a:pt x="2678" y="391"/>
                    </a:lnTo>
                    <a:lnTo>
                      <a:pt x="2684" y="391"/>
                    </a:lnTo>
                    <a:lnTo>
                      <a:pt x="2691" y="391"/>
                    </a:lnTo>
                    <a:lnTo>
                      <a:pt x="2698" y="391"/>
                    </a:lnTo>
                    <a:lnTo>
                      <a:pt x="2704" y="391"/>
                    </a:lnTo>
                    <a:lnTo>
                      <a:pt x="2711" y="391"/>
                    </a:lnTo>
                    <a:lnTo>
                      <a:pt x="2718" y="391"/>
                    </a:lnTo>
                    <a:lnTo>
                      <a:pt x="2724" y="391"/>
                    </a:lnTo>
                    <a:lnTo>
                      <a:pt x="2731" y="391"/>
                    </a:lnTo>
                    <a:lnTo>
                      <a:pt x="2737" y="391"/>
                    </a:lnTo>
                    <a:lnTo>
                      <a:pt x="2745" y="391"/>
                    </a:lnTo>
                    <a:lnTo>
                      <a:pt x="2751" y="391"/>
                    </a:lnTo>
                    <a:lnTo>
                      <a:pt x="2757" y="391"/>
                    </a:lnTo>
                    <a:lnTo>
                      <a:pt x="2764" y="391"/>
                    </a:lnTo>
                    <a:lnTo>
                      <a:pt x="2771" y="391"/>
                    </a:lnTo>
                    <a:lnTo>
                      <a:pt x="2778" y="391"/>
                    </a:lnTo>
                    <a:lnTo>
                      <a:pt x="2784" y="391"/>
                    </a:lnTo>
                    <a:lnTo>
                      <a:pt x="2791" y="391"/>
                    </a:lnTo>
                    <a:lnTo>
                      <a:pt x="2798" y="391"/>
                    </a:lnTo>
                    <a:lnTo>
                      <a:pt x="2804" y="391"/>
                    </a:lnTo>
                  </a:path>
                </a:pathLst>
              </a:custGeom>
              <a:grpFill/>
              <a:ln w="3810" cap="flat" cmpd="sng">
                <a:solidFill>
                  <a:schemeClr val="tx1"/>
                </a:solidFill>
                <a:prstDash val="solid"/>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nvGrpSpPr>
              <p:cNvPr id="102" name="组合 101">
                <a:extLst>
                  <a:ext uri="{FF2B5EF4-FFF2-40B4-BE49-F238E27FC236}">
                    <a16:creationId xmlns:a16="http://schemas.microsoft.com/office/drawing/2014/main" id="{FFA525A7-245B-43A8-9805-65B3C3618B82}"/>
                  </a:ext>
                </a:extLst>
              </p:cNvPr>
              <p:cNvGrpSpPr/>
              <p:nvPr/>
            </p:nvGrpSpPr>
            <p:grpSpPr>
              <a:xfrm>
                <a:off x="2172" y="12449"/>
                <a:ext cx="46" cy="1653"/>
                <a:chOff x="2172" y="12449"/>
                <a:chExt cx="46" cy="1653"/>
              </a:xfrm>
              <a:grpFill/>
            </p:grpSpPr>
            <p:sp>
              <p:nvSpPr>
                <p:cNvPr id="103" name="直接连接符 102">
                  <a:extLst>
                    <a:ext uri="{FF2B5EF4-FFF2-40B4-BE49-F238E27FC236}">
                      <a16:creationId xmlns:a16="http://schemas.microsoft.com/office/drawing/2014/main" id="{E734F077-D5B3-443C-8E83-F7921F89C53F}"/>
                    </a:ext>
                  </a:extLst>
                </p:cNvPr>
                <p:cNvSpPr/>
                <p:nvPr/>
              </p:nvSpPr>
              <p:spPr>
                <a:xfrm flipV="1">
                  <a:off x="2195" y="12511"/>
                  <a:ext cx="1" cy="1591"/>
                </a:xfrm>
                <a:prstGeom prst="line">
                  <a:avLst/>
                </a:prstGeom>
                <a:grpFill/>
                <a:ln w="3810" cap="flat" cmpd="sng">
                  <a:solidFill>
                    <a:schemeClr val="tx1"/>
                  </a:solidFill>
                  <a:prstDash val="solid"/>
                  <a:headEnd type="none" w="med" len="med"/>
                  <a:tailEnd type="none" w="med" len="med"/>
                </a:ln>
              </p:spPr>
            </p:sp>
            <p:sp>
              <p:nvSpPr>
                <p:cNvPr id="104" name="任意多边形 75804">
                  <a:extLst>
                    <a:ext uri="{FF2B5EF4-FFF2-40B4-BE49-F238E27FC236}">
                      <a16:creationId xmlns:a16="http://schemas.microsoft.com/office/drawing/2014/main" id="{E4549140-7169-4687-AAC7-E3A81F0B950B}"/>
                    </a:ext>
                  </a:extLst>
                </p:cNvPr>
                <p:cNvSpPr/>
                <p:nvPr/>
              </p:nvSpPr>
              <p:spPr>
                <a:xfrm>
                  <a:off x="2172" y="12449"/>
                  <a:ext cx="46" cy="64"/>
                </a:xfrm>
                <a:custGeom>
                  <a:avLst/>
                  <a:gdLst/>
                  <a:ahLst/>
                  <a:cxnLst/>
                  <a:rect l="0" t="0" r="0" b="0"/>
                  <a:pathLst>
                    <a:path w="46" h="127">
                      <a:moveTo>
                        <a:pt x="46" y="127"/>
                      </a:moveTo>
                      <a:lnTo>
                        <a:pt x="23" y="0"/>
                      </a:lnTo>
                      <a:lnTo>
                        <a:pt x="0" y="127"/>
                      </a:lnTo>
                      <a:lnTo>
                        <a:pt x="46" y="127"/>
                      </a:lnTo>
                      <a:close/>
                    </a:path>
                  </a:pathLst>
                </a:custGeom>
                <a:grpFill/>
                <a:ln w="9525" cap="flat" cmpd="sng">
                  <a:solidFill>
                    <a:schemeClr val="tx1"/>
                  </a:solidFill>
                  <a:prstDash val="solid"/>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grpSp>
        <p:sp>
          <p:nvSpPr>
            <p:cNvPr id="93" name="文本框 75810">
              <a:extLst>
                <a:ext uri="{FF2B5EF4-FFF2-40B4-BE49-F238E27FC236}">
                  <a16:creationId xmlns:a16="http://schemas.microsoft.com/office/drawing/2014/main" id="{856291A8-8F03-480D-9350-8783ABE78253}"/>
                </a:ext>
              </a:extLst>
            </p:cNvPr>
            <p:cNvSpPr txBox="1"/>
            <p:nvPr/>
          </p:nvSpPr>
          <p:spPr>
            <a:xfrm>
              <a:off x="10144959" y="3328828"/>
              <a:ext cx="762000" cy="396875"/>
            </a:xfrm>
            <a:prstGeom prst="rect">
              <a:avLst/>
            </a:prstGeom>
            <a:grpFill/>
            <a:ln w="9525">
              <a:noFill/>
            </a:ln>
          </p:spPr>
          <p:txBody>
            <a:bodyPr>
              <a:spAutoFit/>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l">
                <a:spcBef>
                  <a:spcPct val="50000"/>
                </a:spcBef>
                <a:buClr>
                  <a:schemeClr val="tx2"/>
                </a:buClr>
                <a:buSzPct val="115000"/>
              </a:pPr>
              <a:r>
                <a:rPr lang="en-US" altLang="zh-CN" sz="2000" b="0" i="1">
                  <a:latin typeface="Times New Roman" panose="02020603050405020304" pitchFamily="18" charset="0"/>
                  <a:ea typeface="宋体" panose="02010600030101010101" pitchFamily="2" charset="-122"/>
                </a:rPr>
                <a:t>t</a:t>
              </a:r>
            </a:p>
          </p:txBody>
        </p:sp>
        <p:sp>
          <p:nvSpPr>
            <p:cNvPr id="94" name="文本框 75811">
              <a:extLst>
                <a:ext uri="{FF2B5EF4-FFF2-40B4-BE49-F238E27FC236}">
                  <a16:creationId xmlns:a16="http://schemas.microsoft.com/office/drawing/2014/main" id="{35A7B960-E5C0-44F2-8E4B-25AAEA715F1E}"/>
                </a:ext>
              </a:extLst>
            </p:cNvPr>
            <p:cNvSpPr txBox="1"/>
            <p:nvPr/>
          </p:nvSpPr>
          <p:spPr>
            <a:xfrm>
              <a:off x="6173535" y="250906"/>
              <a:ext cx="762000" cy="396875"/>
            </a:xfrm>
            <a:prstGeom prst="rect">
              <a:avLst/>
            </a:prstGeom>
            <a:grpFill/>
            <a:ln w="9525">
              <a:noFill/>
            </a:ln>
          </p:spPr>
          <p:txBody>
            <a:bodyPr>
              <a:spAutoFit/>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l">
                <a:spcBef>
                  <a:spcPct val="50000"/>
                </a:spcBef>
                <a:buClr>
                  <a:schemeClr val="tx2"/>
                </a:buClr>
                <a:buSzPct val="115000"/>
              </a:pPr>
              <a:r>
                <a:rPr lang="en-US" altLang="zh-CN" sz="2000" b="0" i="1" dirty="0">
                  <a:latin typeface="Times New Roman" panose="02020603050405020304" pitchFamily="18" charset="0"/>
                  <a:ea typeface="宋体" panose="02010600030101010101" pitchFamily="2" charset="-122"/>
                </a:rPr>
                <a:t>u</a:t>
              </a:r>
            </a:p>
          </p:txBody>
        </p:sp>
      </p:grpSp>
      <p:sp>
        <p:nvSpPr>
          <p:cNvPr id="95" name="文本框 75812">
            <a:extLst>
              <a:ext uri="{FF2B5EF4-FFF2-40B4-BE49-F238E27FC236}">
                <a16:creationId xmlns:a16="http://schemas.microsoft.com/office/drawing/2014/main" id="{4CA21CD6-01BE-4BE7-BF0D-3BD15E51D036}"/>
              </a:ext>
            </a:extLst>
          </p:cNvPr>
          <p:cNvSpPr txBox="1"/>
          <p:nvPr/>
        </p:nvSpPr>
        <p:spPr>
          <a:xfrm>
            <a:off x="6363693" y="3375144"/>
            <a:ext cx="838200" cy="396875"/>
          </a:xfrm>
          <a:prstGeom prst="rect">
            <a:avLst/>
          </a:prstGeom>
          <a:noFill/>
          <a:ln w="9525">
            <a:noFill/>
          </a:ln>
        </p:spPr>
        <p:txBody>
          <a:bodyPr>
            <a:spAutoFit/>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l">
              <a:spcBef>
                <a:spcPct val="50000"/>
              </a:spcBef>
              <a:buClr>
                <a:schemeClr val="tx2"/>
              </a:buClr>
              <a:buSzPct val="115000"/>
            </a:pPr>
            <a:r>
              <a:rPr lang="zh-CN" altLang="en-US" sz="2000" b="0" dirty="0">
                <a:latin typeface="Times New Roman" panose="02020603050405020304" pitchFamily="18" charset="0"/>
                <a:ea typeface="宋体" panose="02010600030101010101" pitchFamily="2" charset="-122"/>
              </a:rPr>
              <a:t>0</a:t>
            </a:r>
          </a:p>
        </p:txBody>
      </p:sp>
    </p:spTree>
    <p:extLst>
      <p:ext uri="{BB962C8B-B14F-4D97-AF65-F5344CB8AC3E}">
        <p14:creationId xmlns:p14="http://schemas.microsoft.com/office/powerpoint/2010/main" val="1498670102"/>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029CDA3-0DDA-434F-ACBF-0EDA1CDFD7C1}"/>
              </a:ext>
            </a:extLst>
          </p:cNvPr>
          <p:cNvSpPr>
            <a:spLocks noGrp="1"/>
          </p:cNvSpPr>
          <p:nvPr>
            <p:ph type="sldNum" sz="quarter" idx="12"/>
          </p:nvPr>
        </p:nvSpPr>
        <p:spPr/>
        <p:txBody>
          <a:bodyPr/>
          <a:lstStyle/>
          <a:p>
            <a:fld id="{5D94285D-EDF3-4626-A216-22F5CD2A0E27}" type="slidenum">
              <a:rPr lang="zh-CN" altLang="en-US" smtClean="0"/>
              <a:pPr/>
              <a:t>4</a:t>
            </a:fld>
            <a:endParaRPr lang="en-US" altLang="zh-CN"/>
          </a:p>
        </p:txBody>
      </p:sp>
      <p:sp>
        <p:nvSpPr>
          <p:cNvPr id="4" name="文本框 244740">
            <a:extLst>
              <a:ext uri="{FF2B5EF4-FFF2-40B4-BE49-F238E27FC236}">
                <a16:creationId xmlns:a16="http://schemas.microsoft.com/office/drawing/2014/main" id="{9864029E-B22B-4703-8DCB-CC4315028DB6}"/>
              </a:ext>
            </a:extLst>
          </p:cNvPr>
          <p:cNvSpPr txBox="1"/>
          <p:nvPr/>
        </p:nvSpPr>
        <p:spPr>
          <a:xfrm>
            <a:off x="1222028" y="1628800"/>
            <a:ext cx="10274572" cy="1569660"/>
          </a:xfrm>
          <a:prstGeom prst="rect">
            <a:avLst/>
          </a:prstGeom>
          <a:noFill/>
          <a:ln w="9525">
            <a:noFill/>
          </a:ln>
        </p:spPr>
        <p:txBody>
          <a:bodyPr wrap="square">
            <a:spAutoFit/>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l">
              <a:spcBef>
                <a:spcPct val="50000"/>
              </a:spcBef>
              <a:buClr>
                <a:schemeClr val="tx2"/>
              </a:buClr>
              <a:buSzPct val="115000"/>
            </a:pPr>
            <a:r>
              <a:rPr lang="zh-CN" altLang="en-US" sz="2400" dirty="0">
                <a:latin typeface="等线" panose="02010600030101010101" pitchFamily="2" charset="-122"/>
                <a:ea typeface="等线" panose="02010600030101010101" pitchFamily="2" charset="-122"/>
              </a:rPr>
              <a:t>        不稳定的自动控制系统不能正常工作，而且</a:t>
            </a: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系统处在振荡过程中，环节或元件很易损坏</a:t>
            </a:r>
            <a:r>
              <a:rPr lang="zh-CN" altLang="en-US" sz="2400" dirty="0">
                <a:latin typeface="等线" panose="02010600030101010101" pitchFamily="2" charset="-122"/>
                <a:ea typeface="等线" panose="02010600030101010101" pitchFamily="2" charset="-122"/>
              </a:rPr>
              <a:t>。为了正确阐明自动控制系统内在的规律，彻底解决不稳定问题，</a:t>
            </a: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需要进行理论分析</a:t>
            </a:r>
            <a:r>
              <a:rPr lang="zh-CN" altLang="en-US" sz="2400" dirty="0">
                <a:latin typeface="等线" panose="02010600030101010101" pitchFamily="2" charset="-122"/>
                <a:ea typeface="等线" panose="02010600030101010101" pitchFamily="2" charset="-122"/>
              </a:rPr>
              <a:t>。而且这种理论分析要从每一个环节或元件的特性入手。 </a:t>
            </a:r>
          </a:p>
        </p:txBody>
      </p:sp>
      <p:sp>
        <p:nvSpPr>
          <p:cNvPr id="6" name="文本框 5">
            <a:extLst>
              <a:ext uri="{FF2B5EF4-FFF2-40B4-BE49-F238E27FC236}">
                <a16:creationId xmlns:a16="http://schemas.microsoft.com/office/drawing/2014/main" id="{2E0BD058-C9B6-49BA-88D8-4A6817EC5298}"/>
              </a:ext>
            </a:extLst>
          </p:cNvPr>
          <p:cNvSpPr txBox="1"/>
          <p:nvPr/>
        </p:nvSpPr>
        <p:spPr>
          <a:xfrm>
            <a:off x="839416" y="620688"/>
            <a:ext cx="6096000" cy="769441"/>
          </a:xfrm>
          <a:prstGeom prst="rect">
            <a:avLst/>
          </a:prstGeom>
          <a:noFill/>
        </p:spPr>
        <p:txBody>
          <a:bodyPr wrap="square">
            <a:spAutoFit/>
          </a:bodyPr>
          <a:lstStyle/>
          <a:p>
            <a:r>
              <a:rPr lang="zh-CN" altLang="en-US" sz="4400" b="1" dirty="0">
                <a:latin typeface="等线" panose="02010600030101010101" pitchFamily="2" charset="-122"/>
                <a:ea typeface="等线" panose="02010600030101010101" pitchFamily="2" charset="-122"/>
              </a:rPr>
              <a:t>环节或元件的动特性</a:t>
            </a:r>
          </a:p>
        </p:txBody>
      </p:sp>
      <p:grpSp>
        <p:nvGrpSpPr>
          <p:cNvPr id="9" name="组合 8">
            <a:extLst>
              <a:ext uri="{FF2B5EF4-FFF2-40B4-BE49-F238E27FC236}">
                <a16:creationId xmlns:a16="http://schemas.microsoft.com/office/drawing/2014/main" id="{BD7E1553-D652-4467-80ED-68F8259D0986}"/>
              </a:ext>
            </a:extLst>
          </p:cNvPr>
          <p:cNvGrpSpPr/>
          <p:nvPr/>
        </p:nvGrpSpPr>
        <p:grpSpPr>
          <a:xfrm>
            <a:off x="1081160" y="3662114"/>
            <a:ext cx="5309151" cy="2590800"/>
            <a:chOff x="144" y="912"/>
            <a:chExt cx="2544" cy="1632"/>
          </a:xfrm>
        </p:grpSpPr>
        <p:sp>
          <p:nvSpPr>
            <p:cNvPr id="10" name="直接连接符 9">
              <a:extLst>
                <a:ext uri="{FF2B5EF4-FFF2-40B4-BE49-F238E27FC236}">
                  <a16:creationId xmlns:a16="http://schemas.microsoft.com/office/drawing/2014/main" id="{DEEF4F47-8DE5-45EA-8DBF-CFA159AF60FA}"/>
                </a:ext>
              </a:extLst>
            </p:cNvPr>
            <p:cNvSpPr/>
            <p:nvPr/>
          </p:nvSpPr>
          <p:spPr>
            <a:xfrm>
              <a:off x="240" y="928"/>
              <a:ext cx="0" cy="896"/>
            </a:xfrm>
            <a:prstGeom prst="line">
              <a:avLst/>
            </a:prstGeom>
            <a:ln w="9525">
              <a:noFill/>
            </a:ln>
          </p:spPr>
        </p:sp>
        <p:sp>
          <p:nvSpPr>
            <p:cNvPr id="11" name="文本框 244744">
              <a:extLst>
                <a:ext uri="{FF2B5EF4-FFF2-40B4-BE49-F238E27FC236}">
                  <a16:creationId xmlns:a16="http://schemas.microsoft.com/office/drawing/2014/main" id="{2F54CD66-5834-47C8-9AC1-885D56D08650}"/>
                </a:ext>
              </a:extLst>
            </p:cNvPr>
            <p:cNvSpPr txBox="1"/>
            <p:nvPr/>
          </p:nvSpPr>
          <p:spPr>
            <a:xfrm>
              <a:off x="480" y="2352"/>
              <a:ext cx="1961" cy="192"/>
            </a:xfrm>
            <a:prstGeom prst="rect">
              <a:avLst/>
            </a:prstGeom>
            <a:noFill/>
            <a:ln w="9525">
              <a:noFill/>
            </a:ln>
          </p:spPr>
          <p:txBody>
            <a:bodyPr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just" eaLnBrk="0" hangingPunct="0">
                <a:spcBef>
                  <a:spcPct val="0"/>
                </a:spcBef>
              </a:pPr>
              <a:r>
                <a:rPr lang="zh-CN" altLang="en-US" sz="1800" dirty="0">
                  <a:latin typeface="宋体" panose="02010600030101010101" pitchFamily="2" charset="-122"/>
                  <a:ea typeface="宋体" panose="02010600030101010101" pitchFamily="2" charset="-122"/>
                </a:rPr>
                <a:t>图4.3  </a:t>
              </a:r>
              <a:r>
                <a:rPr lang="zh-CN" altLang="en-US" sz="1800" dirty="0">
                  <a:latin typeface="黑体" panose="02010609060101010101" pitchFamily="49" charset="-122"/>
                  <a:ea typeface="黑体" panose="02010609060101010101" pitchFamily="49" charset="-122"/>
                </a:rPr>
                <a:t>放大器</a:t>
              </a:r>
              <a:r>
                <a:rPr lang="zh-CN" altLang="en-US" sz="1800" dirty="0">
                  <a:latin typeface="宋体" panose="02010600030101010101" pitchFamily="2" charset="-122"/>
                  <a:ea typeface="宋体" panose="02010600030101010101" pitchFamily="2" charset="-122"/>
                </a:rPr>
                <a:t>的输出-输入时间特性</a:t>
              </a:r>
              <a:endParaRPr lang="zh-CN" altLang="en-US" sz="1800" dirty="0">
                <a:latin typeface="Times New Roman" panose="02020603050405020304" pitchFamily="18" charset="0"/>
                <a:ea typeface="宋体" panose="02010600030101010101" pitchFamily="2" charset="-122"/>
              </a:endParaRPr>
            </a:p>
          </p:txBody>
        </p:sp>
        <p:grpSp>
          <p:nvGrpSpPr>
            <p:cNvPr id="12" name="组合 11">
              <a:extLst>
                <a:ext uri="{FF2B5EF4-FFF2-40B4-BE49-F238E27FC236}">
                  <a16:creationId xmlns:a16="http://schemas.microsoft.com/office/drawing/2014/main" id="{CDA3DF9E-6E34-450A-828B-B8D50D2542F5}"/>
                </a:ext>
              </a:extLst>
            </p:cNvPr>
            <p:cNvGrpSpPr/>
            <p:nvPr/>
          </p:nvGrpSpPr>
          <p:grpSpPr>
            <a:xfrm>
              <a:off x="144" y="912"/>
              <a:ext cx="2544" cy="1296"/>
              <a:chOff x="144" y="912"/>
              <a:chExt cx="2544" cy="1296"/>
            </a:xfrm>
          </p:grpSpPr>
          <p:sp>
            <p:nvSpPr>
              <p:cNvPr id="13" name="文本框 244746">
                <a:extLst>
                  <a:ext uri="{FF2B5EF4-FFF2-40B4-BE49-F238E27FC236}">
                    <a16:creationId xmlns:a16="http://schemas.microsoft.com/office/drawing/2014/main" id="{58F02D1D-5EA3-40F4-9F10-ECA588680DF6}"/>
                  </a:ext>
                </a:extLst>
              </p:cNvPr>
              <p:cNvSpPr txBox="1"/>
              <p:nvPr/>
            </p:nvSpPr>
            <p:spPr>
              <a:xfrm>
                <a:off x="2012" y="1001"/>
                <a:ext cx="528" cy="170"/>
              </a:xfrm>
              <a:prstGeom prst="rect">
                <a:avLst/>
              </a:prstGeom>
              <a:noFill/>
              <a:ln w="9525">
                <a:noFill/>
              </a:ln>
            </p:spPr>
            <p:txBody>
              <a:bodyPr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just" eaLnBrk="0" hangingPunct="0">
                  <a:spcBef>
                    <a:spcPct val="0"/>
                  </a:spcBef>
                </a:pPr>
                <a:r>
                  <a:rPr lang="zh-CN" altLang="en-US" sz="1400" b="0" dirty="0">
                    <a:latin typeface="宋体" panose="02010600030101010101" pitchFamily="2" charset="-122"/>
                    <a:ea typeface="宋体" panose="02010600030101010101" pitchFamily="2" charset="-122"/>
                  </a:rPr>
                  <a:t>输出电压</a:t>
                </a:r>
                <a:endParaRPr lang="zh-CN" altLang="en-US" sz="1400" b="0" dirty="0">
                  <a:latin typeface="Times New Roman" panose="02020603050405020304" pitchFamily="18" charset="0"/>
                  <a:ea typeface="宋体" panose="02010600030101010101" pitchFamily="2" charset="-122"/>
                </a:endParaRPr>
              </a:p>
            </p:txBody>
          </p:sp>
          <p:sp>
            <p:nvSpPr>
              <p:cNvPr id="14" name="文本框 244747">
                <a:extLst>
                  <a:ext uri="{FF2B5EF4-FFF2-40B4-BE49-F238E27FC236}">
                    <a16:creationId xmlns:a16="http://schemas.microsoft.com/office/drawing/2014/main" id="{BDC01F3B-AD71-4146-A879-40C942897C80}"/>
                  </a:ext>
                </a:extLst>
              </p:cNvPr>
              <p:cNvSpPr txBox="1"/>
              <p:nvPr/>
            </p:nvSpPr>
            <p:spPr>
              <a:xfrm>
                <a:off x="2012" y="1547"/>
                <a:ext cx="594" cy="154"/>
              </a:xfrm>
              <a:prstGeom prst="rect">
                <a:avLst/>
              </a:prstGeom>
              <a:noFill/>
              <a:ln w="9525">
                <a:noFill/>
              </a:ln>
            </p:spPr>
            <p:txBody>
              <a:bodyPr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just" eaLnBrk="0" hangingPunct="0">
                  <a:spcBef>
                    <a:spcPct val="0"/>
                  </a:spcBef>
                </a:pPr>
                <a:r>
                  <a:rPr lang="zh-CN" altLang="en-US" sz="1400" b="0" dirty="0">
                    <a:latin typeface="宋体" panose="02010600030101010101" pitchFamily="2" charset="-122"/>
                    <a:ea typeface="宋体" panose="02010600030101010101" pitchFamily="2" charset="-122"/>
                  </a:rPr>
                  <a:t>输入电压</a:t>
                </a:r>
                <a:endParaRPr lang="zh-CN" altLang="en-US" sz="1400" b="0" dirty="0">
                  <a:latin typeface="Times New Roman" panose="02020603050405020304" pitchFamily="18" charset="0"/>
                  <a:ea typeface="宋体" panose="02010600030101010101" pitchFamily="2" charset="-122"/>
                </a:endParaRPr>
              </a:p>
            </p:txBody>
          </p:sp>
          <p:sp>
            <p:nvSpPr>
              <p:cNvPr id="15" name="文本框 244748">
                <a:extLst>
                  <a:ext uri="{FF2B5EF4-FFF2-40B4-BE49-F238E27FC236}">
                    <a16:creationId xmlns:a16="http://schemas.microsoft.com/office/drawing/2014/main" id="{E5504757-F126-4DA0-B2A5-DD284ED2820F}"/>
                  </a:ext>
                </a:extLst>
              </p:cNvPr>
              <p:cNvSpPr txBox="1"/>
              <p:nvPr/>
            </p:nvSpPr>
            <p:spPr>
              <a:xfrm>
                <a:off x="144" y="960"/>
                <a:ext cx="57" cy="313"/>
              </a:xfrm>
              <a:prstGeom prst="rect">
                <a:avLst/>
              </a:prstGeom>
              <a:noFill/>
              <a:ln w="9525">
                <a:noFill/>
              </a:ln>
            </p:spPr>
            <p:txBody>
              <a:bodyPr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just" eaLnBrk="0" hangingPunct="0">
                  <a:spcBef>
                    <a:spcPct val="0"/>
                  </a:spcBef>
                </a:pPr>
                <a:r>
                  <a:rPr lang="zh-CN" altLang="en-US" sz="1400" b="0" dirty="0">
                    <a:latin typeface="宋体" panose="02010600030101010101" pitchFamily="2" charset="-122"/>
                    <a:ea typeface="宋体" panose="02010600030101010101" pitchFamily="2" charset="-122"/>
                  </a:rPr>
                  <a:t>电</a:t>
                </a:r>
              </a:p>
              <a:p>
                <a:pPr algn="just" eaLnBrk="0" hangingPunct="0">
                  <a:spcBef>
                    <a:spcPct val="0"/>
                  </a:spcBef>
                </a:pPr>
                <a:r>
                  <a:rPr lang="zh-CN" altLang="en-US" sz="1400" b="0" dirty="0">
                    <a:latin typeface="宋体" panose="02010600030101010101" pitchFamily="2" charset="-122"/>
                    <a:ea typeface="宋体" panose="02010600030101010101" pitchFamily="2" charset="-122"/>
                  </a:rPr>
                  <a:t>压</a:t>
                </a:r>
                <a:endParaRPr lang="zh-CN" altLang="en-US" sz="1400" b="0" dirty="0">
                  <a:latin typeface="Times New Roman" panose="02020603050405020304" pitchFamily="18" charset="0"/>
                  <a:ea typeface="宋体" panose="02010600030101010101" pitchFamily="2" charset="-122"/>
                </a:endParaRPr>
              </a:p>
            </p:txBody>
          </p:sp>
          <p:sp>
            <p:nvSpPr>
              <p:cNvPr id="16" name="文本框 244749">
                <a:extLst>
                  <a:ext uri="{FF2B5EF4-FFF2-40B4-BE49-F238E27FC236}">
                    <a16:creationId xmlns:a16="http://schemas.microsoft.com/office/drawing/2014/main" id="{2040E9CC-083B-4A04-B297-63C42D7F3271}"/>
                  </a:ext>
                </a:extLst>
              </p:cNvPr>
              <p:cNvSpPr txBox="1"/>
              <p:nvPr/>
            </p:nvSpPr>
            <p:spPr>
              <a:xfrm>
                <a:off x="2112" y="1924"/>
                <a:ext cx="576" cy="188"/>
              </a:xfrm>
              <a:prstGeom prst="rect">
                <a:avLst/>
              </a:prstGeom>
              <a:noFill/>
              <a:ln w="9525">
                <a:noFill/>
              </a:ln>
            </p:spPr>
            <p:txBody>
              <a:bodyPr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just" eaLnBrk="0" hangingPunct="0">
                  <a:spcBef>
                    <a:spcPct val="0"/>
                  </a:spcBef>
                </a:pPr>
                <a:r>
                  <a:rPr lang="zh-CN" altLang="en-US" sz="1400" b="0" dirty="0">
                    <a:latin typeface="宋体" panose="02010600030101010101" pitchFamily="2" charset="-122"/>
                    <a:ea typeface="宋体" panose="02010600030101010101" pitchFamily="2" charset="-122"/>
                  </a:rPr>
                  <a:t>时间 </a:t>
                </a:r>
                <a:r>
                  <a:rPr lang="en-US" altLang="zh-CN" sz="1400" b="0" i="1">
                    <a:latin typeface="宋体" panose="02010600030101010101" pitchFamily="2" charset="-122"/>
                    <a:ea typeface="宋体" panose="02010600030101010101" pitchFamily="2" charset="-122"/>
                  </a:rPr>
                  <a:t>t</a:t>
                </a:r>
                <a:endParaRPr lang="en-US" altLang="zh-CN" sz="1400" b="0" i="1">
                  <a:latin typeface="Times New Roman" panose="02020603050405020304" pitchFamily="18" charset="0"/>
                  <a:ea typeface="宋体" panose="02010600030101010101" pitchFamily="2" charset="-122"/>
                </a:endParaRPr>
              </a:p>
            </p:txBody>
          </p:sp>
          <p:sp>
            <p:nvSpPr>
              <p:cNvPr id="17" name="文本框 244750">
                <a:extLst>
                  <a:ext uri="{FF2B5EF4-FFF2-40B4-BE49-F238E27FC236}">
                    <a16:creationId xmlns:a16="http://schemas.microsoft.com/office/drawing/2014/main" id="{7468E9DC-272A-4952-B649-DE7CB6DB9F0A}"/>
                  </a:ext>
                </a:extLst>
              </p:cNvPr>
              <p:cNvSpPr txBox="1"/>
              <p:nvPr/>
            </p:nvSpPr>
            <p:spPr>
              <a:xfrm>
                <a:off x="192" y="2016"/>
                <a:ext cx="144" cy="192"/>
              </a:xfrm>
              <a:prstGeom prst="rect">
                <a:avLst/>
              </a:prstGeom>
              <a:noFill/>
              <a:ln w="9525">
                <a:noFill/>
              </a:ln>
            </p:spPr>
            <p:txBody>
              <a:bodyPr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eaLnBrk="0" hangingPunct="0">
                  <a:spcBef>
                    <a:spcPct val="0"/>
                  </a:spcBef>
                </a:pPr>
                <a:r>
                  <a:rPr lang="zh-CN" altLang="en-US" sz="1400" b="0" dirty="0">
                    <a:latin typeface="宋体" panose="02010600030101010101" pitchFamily="2" charset="-122"/>
                    <a:ea typeface="宋体" panose="02010600030101010101" pitchFamily="2" charset="-122"/>
                  </a:rPr>
                  <a:t>0</a:t>
                </a:r>
                <a:endParaRPr lang="zh-CN" altLang="en-US" sz="1400" b="0" dirty="0">
                  <a:latin typeface="Times New Roman" panose="02020603050405020304" pitchFamily="18" charset="0"/>
                  <a:ea typeface="宋体" panose="02010600030101010101" pitchFamily="2" charset="-122"/>
                </a:endParaRPr>
              </a:p>
            </p:txBody>
          </p:sp>
          <p:grpSp>
            <p:nvGrpSpPr>
              <p:cNvPr id="18" name="组合 17">
                <a:extLst>
                  <a:ext uri="{FF2B5EF4-FFF2-40B4-BE49-F238E27FC236}">
                    <a16:creationId xmlns:a16="http://schemas.microsoft.com/office/drawing/2014/main" id="{05887456-230A-4E96-B884-704FA67ACF70}"/>
                  </a:ext>
                </a:extLst>
              </p:cNvPr>
              <p:cNvGrpSpPr/>
              <p:nvPr/>
            </p:nvGrpSpPr>
            <p:grpSpPr>
              <a:xfrm>
                <a:off x="336" y="912"/>
                <a:ext cx="1869" cy="1200"/>
                <a:chOff x="432" y="912"/>
                <a:chExt cx="1869" cy="1200"/>
              </a:xfrm>
            </p:grpSpPr>
            <p:sp>
              <p:nvSpPr>
                <p:cNvPr id="19" name="直接连接符 18">
                  <a:extLst>
                    <a:ext uri="{FF2B5EF4-FFF2-40B4-BE49-F238E27FC236}">
                      <a16:creationId xmlns:a16="http://schemas.microsoft.com/office/drawing/2014/main" id="{7FC85E3B-C7AE-4960-95EA-BD184C2CBAAF}"/>
                    </a:ext>
                  </a:extLst>
                </p:cNvPr>
                <p:cNvSpPr/>
                <p:nvPr/>
              </p:nvSpPr>
              <p:spPr>
                <a:xfrm>
                  <a:off x="432" y="2112"/>
                  <a:ext cx="1869" cy="0"/>
                </a:xfrm>
                <a:prstGeom prst="line">
                  <a:avLst/>
                </a:prstGeom>
                <a:ln w="9525" cap="flat" cmpd="sng">
                  <a:solidFill>
                    <a:schemeClr val="tx1"/>
                  </a:solidFill>
                  <a:prstDash val="solid"/>
                  <a:headEnd type="none" w="med" len="med"/>
                  <a:tailEnd type="triangle" w="sm" len="med"/>
                </a:ln>
              </p:spPr>
            </p:sp>
            <p:sp>
              <p:nvSpPr>
                <p:cNvPr id="20" name="直接连接符 19">
                  <a:extLst>
                    <a:ext uri="{FF2B5EF4-FFF2-40B4-BE49-F238E27FC236}">
                      <a16:creationId xmlns:a16="http://schemas.microsoft.com/office/drawing/2014/main" id="{617CE292-3B9D-4382-A088-72A2077F49D4}"/>
                    </a:ext>
                  </a:extLst>
                </p:cNvPr>
                <p:cNvSpPr/>
                <p:nvPr/>
              </p:nvSpPr>
              <p:spPr>
                <a:xfrm>
                  <a:off x="432" y="1084"/>
                  <a:ext cx="1532" cy="0"/>
                </a:xfrm>
                <a:prstGeom prst="line">
                  <a:avLst/>
                </a:prstGeom>
                <a:ln w="9525" cap="flat" cmpd="sng">
                  <a:solidFill>
                    <a:schemeClr val="tx1"/>
                  </a:solidFill>
                  <a:prstDash val="solid"/>
                  <a:headEnd type="none" w="med" len="med"/>
                  <a:tailEnd type="none" w="med" len="med"/>
                </a:ln>
              </p:spPr>
            </p:sp>
            <p:sp>
              <p:nvSpPr>
                <p:cNvPr id="21" name="直接连接符 20">
                  <a:extLst>
                    <a:ext uri="{FF2B5EF4-FFF2-40B4-BE49-F238E27FC236}">
                      <a16:creationId xmlns:a16="http://schemas.microsoft.com/office/drawing/2014/main" id="{775FA63D-7AB2-461E-B4E9-A7C68EBCFBF2}"/>
                    </a:ext>
                  </a:extLst>
                </p:cNvPr>
                <p:cNvSpPr/>
                <p:nvPr/>
              </p:nvSpPr>
              <p:spPr>
                <a:xfrm>
                  <a:off x="432" y="1673"/>
                  <a:ext cx="1586" cy="0"/>
                </a:xfrm>
                <a:prstGeom prst="line">
                  <a:avLst/>
                </a:prstGeom>
                <a:ln w="9525" cap="flat" cmpd="sng">
                  <a:solidFill>
                    <a:schemeClr val="tx1"/>
                  </a:solidFill>
                  <a:prstDash val="solid"/>
                  <a:headEnd type="none" w="med" len="med"/>
                  <a:tailEnd type="none" w="med" len="med"/>
                </a:ln>
              </p:spPr>
            </p:sp>
            <p:sp>
              <p:nvSpPr>
                <p:cNvPr id="22" name="直接连接符 21">
                  <a:extLst>
                    <a:ext uri="{FF2B5EF4-FFF2-40B4-BE49-F238E27FC236}">
                      <a16:creationId xmlns:a16="http://schemas.microsoft.com/office/drawing/2014/main" id="{D2FB9FF8-2AC2-4B98-9AD9-7DFE4C46B44F}"/>
                    </a:ext>
                  </a:extLst>
                </p:cNvPr>
                <p:cNvSpPr/>
                <p:nvPr/>
              </p:nvSpPr>
              <p:spPr>
                <a:xfrm>
                  <a:off x="432" y="912"/>
                  <a:ext cx="0" cy="1200"/>
                </a:xfrm>
                <a:prstGeom prst="line">
                  <a:avLst/>
                </a:prstGeom>
                <a:ln w="9525" cap="flat" cmpd="sng">
                  <a:solidFill>
                    <a:schemeClr val="tx1"/>
                  </a:solidFill>
                  <a:prstDash val="solid"/>
                  <a:headEnd type="triangle" w="sm" len="med"/>
                  <a:tailEnd type="none" w="sm" len="med"/>
                </a:ln>
              </p:spPr>
            </p:sp>
          </p:grpSp>
        </p:grpSp>
      </p:grpSp>
      <p:sp>
        <p:nvSpPr>
          <p:cNvPr id="23" name="文本框 244796">
            <a:extLst>
              <a:ext uri="{FF2B5EF4-FFF2-40B4-BE49-F238E27FC236}">
                <a16:creationId xmlns:a16="http://schemas.microsoft.com/office/drawing/2014/main" id="{3D5FD296-5C8D-4301-8920-7B3D272A4A20}"/>
              </a:ext>
            </a:extLst>
          </p:cNvPr>
          <p:cNvSpPr txBox="1"/>
          <p:nvPr/>
        </p:nvSpPr>
        <p:spPr>
          <a:xfrm>
            <a:off x="6897278" y="3835618"/>
            <a:ext cx="4627103" cy="1938992"/>
          </a:xfrm>
          <a:prstGeom prst="rect">
            <a:avLst/>
          </a:prstGeom>
          <a:noFill/>
          <a:ln w="9525">
            <a:noFill/>
          </a:ln>
        </p:spPr>
        <p:txBody>
          <a:bodyPr wrap="square">
            <a:spAutoFit/>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l">
              <a:spcBef>
                <a:spcPct val="50000"/>
              </a:spcBef>
              <a:buClr>
                <a:schemeClr val="tx2"/>
              </a:buClr>
              <a:buSzPct val="115000"/>
            </a:pPr>
            <a:r>
              <a:rPr lang="zh-CN" altLang="en-US" sz="2400" b="1" dirty="0">
                <a:latin typeface="等线" panose="02010600030101010101" pitchFamily="2" charset="-122"/>
                <a:ea typeface="等线" panose="02010600030101010101" pitchFamily="2" charset="-122"/>
              </a:rPr>
              <a:t>       </a:t>
            </a: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放大器</a:t>
            </a:r>
            <a:r>
              <a:rPr lang="zh-CN" altLang="en-US" sz="2400" dirty="0">
                <a:solidFill>
                  <a:schemeClr val="tx2"/>
                </a:solidFill>
                <a:latin typeface="等线" panose="02010600030101010101" pitchFamily="2" charset="-122"/>
                <a:ea typeface="等线" panose="02010600030101010101" pitchFamily="2" charset="-122"/>
              </a:rPr>
              <a:t>输入-输出时间特性</a:t>
            </a:r>
            <a:r>
              <a:rPr lang="zh-CN" altLang="en-US" sz="2400" dirty="0">
                <a:latin typeface="等线" panose="02010600030101010101" pitchFamily="2" charset="-122"/>
                <a:ea typeface="等线" panose="02010600030101010101" pitchFamily="2" charset="-122"/>
              </a:rPr>
              <a:t>关系如图4.3所示，输入电压经放大器放大后得出输出电压，与此同时输出功率也被放大，所需功率来自放大器的电源。 </a:t>
            </a:r>
          </a:p>
        </p:txBody>
      </p:sp>
    </p:spTree>
    <p:extLst>
      <p:ext uri="{BB962C8B-B14F-4D97-AF65-F5344CB8AC3E}">
        <p14:creationId xmlns:p14="http://schemas.microsoft.com/office/powerpoint/2010/main" val="128601036"/>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B7C86B9-867B-4465-A560-8C3D53FE1258}"/>
              </a:ext>
            </a:extLst>
          </p:cNvPr>
          <p:cNvSpPr>
            <a:spLocks noGrp="1"/>
          </p:cNvSpPr>
          <p:nvPr>
            <p:ph type="sldNum" sz="quarter" idx="12"/>
          </p:nvPr>
        </p:nvSpPr>
        <p:spPr/>
        <p:txBody>
          <a:bodyPr/>
          <a:lstStyle/>
          <a:p>
            <a:fld id="{5D94285D-EDF3-4626-A216-22F5CD2A0E27}" type="slidenum">
              <a:rPr lang="zh-CN" altLang="en-US" smtClean="0"/>
              <a:pPr/>
              <a:t>5</a:t>
            </a:fld>
            <a:endParaRPr lang="en-US" altLang="zh-CN"/>
          </a:p>
        </p:txBody>
      </p:sp>
      <p:grpSp>
        <p:nvGrpSpPr>
          <p:cNvPr id="3" name="组合 2">
            <a:extLst>
              <a:ext uri="{FF2B5EF4-FFF2-40B4-BE49-F238E27FC236}">
                <a16:creationId xmlns:a16="http://schemas.microsoft.com/office/drawing/2014/main" id="{4C174593-4371-41CF-91DF-D57E98EE3B97}"/>
              </a:ext>
            </a:extLst>
          </p:cNvPr>
          <p:cNvGrpSpPr/>
          <p:nvPr/>
        </p:nvGrpSpPr>
        <p:grpSpPr>
          <a:xfrm>
            <a:off x="1019175" y="1844824"/>
            <a:ext cx="9848850" cy="2490788"/>
            <a:chOff x="-444" y="2544"/>
            <a:chExt cx="6204" cy="1569"/>
          </a:xfrm>
        </p:grpSpPr>
        <p:grpSp>
          <p:nvGrpSpPr>
            <p:cNvPr id="4" name="组合 3">
              <a:extLst>
                <a:ext uri="{FF2B5EF4-FFF2-40B4-BE49-F238E27FC236}">
                  <a16:creationId xmlns:a16="http://schemas.microsoft.com/office/drawing/2014/main" id="{91286BC3-960B-4775-8647-23A5929B2E78}"/>
                </a:ext>
              </a:extLst>
            </p:cNvPr>
            <p:cNvGrpSpPr/>
            <p:nvPr/>
          </p:nvGrpSpPr>
          <p:grpSpPr>
            <a:xfrm>
              <a:off x="-444" y="2568"/>
              <a:ext cx="2748" cy="1320"/>
              <a:chOff x="-444" y="2568"/>
              <a:chExt cx="2748" cy="1320"/>
            </a:xfrm>
          </p:grpSpPr>
          <p:sp>
            <p:nvSpPr>
              <p:cNvPr id="20" name="文本框 76865">
                <a:extLst>
                  <a:ext uri="{FF2B5EF4-FFF2-40B4-BE49-F238E27FC236}">
                    <a16:creationId xmlns:a16="http://schemas.microsoft.com/office/drawing/2014/main" id="{823D0C7B-9DF9-4913-ACFB-32CCF2448BD5}"/>
                  </a:ext>
                </a:extLst>
              </p:cNvPr>
              <p:cNvSpPr txBox="1"/>
              <p:nvPr/>
            </p:nvSpPr>
            <p:spPr>
              <a:xfrm>
                <a:off x="1056" y="2784"/>
                <a:ext cx="480" cy="336"/>
              </a:xfrm>
              <a:prstGeom prst="rect">
                <a:avLst/>
              </a:prstGeom>
              <a:noFill/>
              <a:ln w="9525">
                <a:noFill/>
              </a:ln>
            </p:spPr>
            <p:txBody>
              <a:bodyPr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just" eaLnBrk="0" hangingPunct="0">
                  <a:spcBef>
                    <a:spcPct val="0"/>
                  </a:spcBef>
                </a:pPr>
                <a:r>
                  <a:rPr lang="zh-CN" altLang="en-US" sz="1400" b="0" dirty="0">
                    <a:latin typeface="宋体" panose="02010600030101010101" pitchFamily="2" charset="-122"/>
                    <a:ea typeface="宋体" panose="02010600030101010101" pitchFamily="2" charset="-122"/>
                  </a:rPr>
                  <a:t>输出-输入特性</a:t>
                </a:r>
                <a:endParaRPr lang="zh-CN" altLang="en-US" sz="1400" b="0" dirty="0">
                  <a:latin typeface="Times New Roman" panose="02020603050405020304" pitchFamily="18" charset="0"/>
                  <a:ea typeface="宋体" panose="02010600030101010101" pitchFamily="2" charset="-122"/>
                </a:endParaRPr>
              </a:p>
            </p:txBody>
          </p:sp>
          <p:sp>
            <p:nvSpPr>
              <p:cNvPr id="21" name="文本框 76866">
                <a:extLst>
                  <a:ext uri="{FF2B5EF4-FFF2-40B4-BE49-F238E27FC236}">
                    <a16:creationId xmlns:a16="http://schemas.microsoft.com/office/drawing/2014/main" id="{888809B7-6FA5-4F2E-A603-2CEA64CE838F}"/>
                  </a:ext>
                </a:extLst>
              </p:cNvPr>
              <p:cNvSpPr txBox="1"/>
              <p:nvPr/>
            </p:nvSpPr>
            <p:spPr>
              <a:xfrm>
                <a:off x="-444" y="2568"/>
                <a:ext cx="144" cy="624"/>
              </a:xfrm>
              <a:prstGeom prst="rect">
                <a:avLst/>
              </a:prstGeom>
              <a:noFill/>
              <a:ln w="9525">
                <a:noFill/>
              </a:ln>
            </p:spPr>
            <p:txBody>
              <a:bodyPr vert="eaVert"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just" eaLnBrk="0" hangingPunct="0">
                  <a:spcBef>
                    <a:spcPct val="0"/>
                  </a:spcBef>
                </a:pPr>
                <a:r>
                  <a:rPr lang="zh-CN" altLang="en-US" sz="1400" b="0" dirty="0">
                    <a:latin typeface="宋体" panose="02010600030101010101" pitchFamily="2" charset="-122"/>
                    <a:ea typeface="宋体" panose="02010600030101010101" pitchFamily="2" charset="-122"/>
                  </a:rPr>
                  <a:t>电动机转角</a:t>
                </a:r>
                <a:endParaRPr lang="zh-CN" altLang="en-US" sz="1400" b="0" dirty="0">
                  <a:latin typeface="Times New Roman" panose="02020603050405020304" pitchFamily="18" charset="0"/>
                  <a:ea typeface="宋体" panose="02010600030101010101" pitchFamily="2" charset="-122"/>
                </a:endParaRPr>
              </a:p>
            </p:txBody>
          </p:sp>
          <p:sp>
            <p:nvSpPr>
              <p:cNvPr id="22" name="文本框 76867">
                <a:extLst>
                  <a:ext uri="{FF2B5EF4-FFF2-40B4-BE49-F238E27FC236}">
                    <a16:creationId xmlns:a16="http://schemas.microsoft.com/office/drawing/2014/main" id="{00E02BD8-E87C-4939-83F9-1CCB34983C55}"/>
                  </a:ext>
                </a:extLst>
              </p:cNvPr>
              <p:cNvSpPr txBox="1"/>
              <p:nvPr/>
            </p:nvSpPr>
            <p:spPr>
              <a:xfrm>
                <a:off x="1854" y="3648"/>
                <a:ext cx="450" cy="240"/>
              </a:xfrm>
              <a:prstGeom prst="rect">
                <a:avLst/>
              </a:prstGeom>
              <a:noFill/>
              <a:ln w="9525">
                <a:noFill/>
              </a:ln>
            </p:spPr>
            <p:txBody>
              <a:bodyPr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just" eaLnBrk="0" hangingPunct="0">
                  <a:spcBef>
                    <a:spcPct val="0"/>
                  </a:spcBef>
                </a:pPr>
                <a:r>
                  <a:rPr lang="zh-CN" altLang="en-US" sz="1400" b="0" dirty="0">
                    <a:latin typeface="宋体" panose="02010600030101010101" pitchFamily="2" charset="-122"/>
                    <a:ea typeface="宋体" panose="02010600030101010101" pitchFamily="2" charset="-122"/>
                  </a:rPr>
                  <a:t>时间 </a:t>
                </a:r>
                <a:r>
                  <a:rPr lang="en-US" altLang="zh-CN" sz="1400" b="0" i="1">
                    <a:latin typeface="宋体" panose="02010600030101010101" pitchFamily="2" charset="-122"/>
                    <a:ea typeface="宋体" panose="02010600030101010101" pitchFamily="2" charset="-122"/>
                  </a:rPr>
                  <a:t>t</a:t>
                </a:r>
                <a:endParaRPr lang="en-US" altLang="zh-CN" sz="1400" b="0" i="1">
                  <a:latin typeface="Times New Roman" panose="02020603050405020304" pitchFamily="18" charset="0"/>
                  <a:ea typeface="宋体" panose="02010600030101010101" pitchFamily="2" charset="-122"/>
                </a:endParaRPr>
              </a:p>
            </p:txBody>
          </p:sp>
        </p:grpSp>
        <p:grpSp>
          <p:nvGrpSpPr>
            <p:cNvPr id="5" name="组合 4">
              <a:extLst>
                <a:ext uri="{FF2B5EF4-FFF2-40B4-BE49-F238E27FC236}">
                  <a16:creationId xmlns:a16="http://schemas.microsoft.com/office/drawing/2014/main" id="{072A9294-E1B8-4F1C-AE0C-320F61F55993}"/>
                </a:ext>
              </a:extLst>
            </p:cNvPr>
            <p:cNvGrpSpPr/>
            <p:nvPr/>
          </p:nvGrpSpPr>
          <p:grpSpPr>
            <a:xfrm>
              <a:off x="-252" y="2544"/>
              <a:ext cx="6012" cy="1569"/>
              <a:chOff x="-252" y="2549"/>
              <a:chExt cx="6012" cy="1569"/>
            </a:xfrm>
          </p:grpSpPr>
          <p:grpSp>
            <p:nvGrpSpPr>
              <p:cNvPr id="6" name="组合 5">
                <a:extLst>
                  <a:ext uri="{FF2B5EF4-FFF2-40B4-BE49-F238E27FC236}">
                    <a16:creationId xmlns:a16="http://schemas.microsoft.com/office/drawing/2014/main" id="{BC598AE4-60D3-40BE-B19B-E72F5E9DFA0D}"/>
                  </a:ext>
                </a:extLst>
              </p:cNvPr>
              <p:cNvGrpSpPr/>
              <p:nvPr/>
            </p:nvGrpSpPr>
            <p:grpSpPr>
              <a:xfrm>
                <a:off x="-252" y="2592"/>
                <a:ext cx="2416" cy="1248"/>
                <a:chOff x="838" y="2688"/>
                <a:chExt cx="2416" cy="704"/>
              </a:xfrm>
            </p:grpSpPr>
            <p:sp>
              <p:nvSpPr>
                <p:cNvPr id="16" name="直接连接符 15">
                  <a:extLst>
                    <a:ext uri="{FF2B5EF4-FFF2-40B4-BE49-F238E27FC236}">
                      <a16:creationId xmlns:a16="http://schemas.microsoft.com/office/drawing/2014/main" id="{BD72E6DF-5BD3-42BC-8318-3FD4E11394C3}"/>
                    </a:ext>
                  </a:extLst>
                </p:cNvPr>
                <p:cNvSpPr/>
                <p:nvPr/>
              </p:nvSpPr>
              <p:spPr>
                <a:xfrm>
                  <a:off x="838" y="2688"/>
                  <a:ext cx="0" cy="704"/>
                </a:xfrm>
                <a:prstGeom prst="line">
                  <a:avLst/>
                </a:prstGeom>
                <a:ln w="9525" cap="flat" cmpd="sng">
                  <a:solidFill>
                    <a:schemeClr val="tx1"/>
                  </a:solidFill>
                  <a:prstDash val="solid"/>
                  <a:headEnd type="triangle" w="sm" len="med"/>
                  <a:tailEnd type="none" w="sm" len="med"/>
                </a:ln>
              </p:spPr>
            </p:sp>
            <p:sp>
              <p:nvSpPr>
                <p:cNvPr id="17" name="直接连接符 16">
                  <a:extLst>
                    <a:ext uri="{FF2B5EF4-FFF2-40B4-BE49-F238E27FC236}">
                      <a16:creationId xmlns:a16="http://schemas.microsoft.com/office/drawing/2014/main" id="{11AE7E85-60EA-4B5B-88DF-90CDDC165846}"/>
                    </a:ext>
                  </a:extLst>
                </p:cNvPr>
                <p:cNvSpPr/>
                <p:nvPr/>
              </p:nvSpPr>
              <p:spPr>
                <a:xfrm flipV="1">
                  <a:off x="838" y="3193"/>
                  <a:ext cx="2408" cy="0"/>
                </a:xfrm>
                <a:prstGeom prst="line">
                  <a:avLst/>
                </a:prstGeom>
                <a:ln w="9525" cap="flat" cmpd="sng">
                  <a:solidFill>
                    <a:schemeClr val="tx1"/>
                  </a:solidFill>
                  <a:prstDash val="solid"/>
                  <a:headEnd type="none" w="med" len="med"/>
                  <a:tailEnd type="none" w="med" len="med"/>
                </a:ln>
              </p:spPr>
            </p:sp>
            <p:sp>
              <p:nvSpPr>
                <p:cNvPr id="18" name="直接连接符 17">
                  <a:extLst>
                    <a:ext uri="{FF2B5EF4-FFF2-40B4-BE49-F238E27FC236}">
                      <a16:creationId xmlns:a16="http://schemas.microsoft.com/office/drawing/2014/main" id="{874AF1F0-8081-453F-809F-4E3A4CE17B85}"/>
                    </a:ext>
                  </a:extLst>
                </p:cNvPr>
                <p:cNvSpPr/>
                <p:nvPr/>
              </p:nvSpPr>
              <p:spPr>
                <a:xfrm>
                  <a:off x="846" y="3386"/>
                  <a:ext cx="2408" cy="0"/>
                </a:xfrm>
                <a:prstGeom prst="line">
                  <a:avLst/>
                </a:prstGeom>
                <a:ln w="9525" cap="flat" cmpd="sng">
                  <a:solidFill>
                    <a:schemeClr val="tx1"/>
                  </a:solidFill>
                  <a:prstDash val="solid"/>
                  <a:headEnd type="none" w="med" len="med"/>
                  <a:tailEnd type="triangle" w="sm" len="med"/>
                </a:ln>
              </p:spPr>
            </p:sp>
            <p:sp>
              <p:nvSpPr>
                <p:cNvPr id="19" name="直接连接符 18">
                  <a:extLst>
                    <a:ext uri="{FF2B5EF4-FFF2-40B4-BE49-F238E27FC236}">
                      <a16:creationId xmlns:a16="http://schemas.microsoft.com/office/drawing/2014/main" id="{645662BE-43BA-4012-9F27-EE86C1CF2243}"/>
                    </a:ext>
                  </a:extLst>
                </p:cNvPr>
                <p:cNvSpPr/>
                <p:nvPr/>
              </p:nvSpPr>
              <p:spPr>
                <a:xfrm flipV="1">
                  <a:off x="860" y="2794"/>
                  <a:ext cx="2258" cy="588"/>
                </a:xfrm>
                <a:prstGeom prst="line">
                  <a:avLst/>
                </a:prstGeom>
                <a:ln w="9525" cap="flat" cmpd="sng">
                  <a:solidFill>
                    <a:schemeClr val="tx1"/>
                  </a:solidFill>
                  <a:prstDash val="solid"/>
                  <a:headEnd type="none" w="med" len="med"/>
                  <a:tailEnd type="none" w="med" len="med"/>
                </a:ln>
              </p:spPr>
            </p:sp>
          </p:grpSp>
          <p:grpSp>
            <p:nvGrpSpPr>
              <p:cNvPr id="7" name="组合 6">
                <a:extLst>
                  <a:ext uri="{FF2B5EF4-FFF2-40B4-BE49-F238E27FC236}">
                    <a16:creationId xmlns:a16="http://schemas.microsoft.com/office/drawing/2014/main" id="{5558761F-CA3B-4744-B34A-3EDA23362CD3}"/>
                  </a:ext>
                </a:extLst>
              </p:cNvPr>
              <p:cNvGrpSpPr/>
              <p:nvPr/>
            </p:nvGrpSpPr>
            <p:grpSpPr>
              <a:xfrm>
                <a:off x="0" y="2549"/>
                <a:ext cx="5760" cy="1569"/>
                <a:chOff x="0" y="2549"/>
                <a:chExt cx="5760" cy="1569"/>
              </a:xfrm>
            </p:grpSpPr>
            <p:sp>
              <p:nvSpPr>
                <p:cNvPr id="8" name="矩形 7">
                  <a:extLst>
                    <a:ext uri="{FF2B5EF4-FFF2-40B4-BE49-F238E27FC236}">
                      <a16:creationId xmlns:a16="http://schemas.microsoft.com/office/drawing/2014/main" id="{9BB373FE-0487-4AC6-9295-D159008C74E9}"/>
                    </a:ext>
                  </a:extLst>
                </p:cNvPr>
                <p:cNvSpPr/>
                <p:nvPr/>
              </p:nvSpPr>
              <p:spPr>
                <a:xfrm>
                  <a:off x="0" y="3984"/>
                  <a:ext cx="5760" cy="134"/>
                </a:xfrm>
                <a:prstGeom prst="rect">
                  <a:avLst/>
                </a:prstGeom>
                <a:noFill/>
                <a:ln w="9525">
                  <a:noFill/>
                </a:ln>
              </p:spPr>
              <p:txBody>
                <a:bodyPr lIns="0" tIns="0" rIns="0" bIns="0">
                  <a:spAutoFit/>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algn="l">
                    <a:spcBef>
                      <a:spcPct val="0"/>
                    </a:spcBef>
                  </a:pPr>
                  <a:r>
                    <a:rPr lang="zh-CN" altLang="en-US" sz="1000" dirty="0">
                      <a:latin typeface="Times New Roman" panose="02020603050405020304" pitchFamily="18" charset="0"/>
                      <a:ea typeface="宋体" panose="02010600030101010101" pitchFamily="2" charset="-122"/>
                    </a:rPr>
                    <a:t>                   </a:t>
                  </a:r>
                  <a:r>
                    <a:rPr lang="zh-CN" altLang="en-US" sz="1400" dirty="0">
                      <a:latin typeface="Times New Roman" panose="02020603050405020304" pitchFamily="18" charset="0"/>
                      <a:ea typeface="宋体" panose="02010600030101010101" pitchFamily="2" charset="-122"/>
                    </a:rPr>
                    <a:t>图4.4  电动机的输出-输入时间特性</a:t>
                  </a:r>
                  <a:r>
                    <a:rPr lang="zh-CN" altLang="en-US" sz="900" b="0" dirty="0">
                      <a:latin typeface="Times New Roman" panose="02020603050405020304" pitchFamily="18" charset="0"/>
                      <a:ea typeface="宋体" panose="02010600030101010101" pitchFamily="2" charset="-122"/>
                    </a:rPr>
                    <a:t> </a:t>
                  </a:r>
                  <a:r>
                    <a:rPr lang="zh-CN" altLang="en-US" sz="1400" dirty="0">
                      <a:latin typeface="Times New Roman" panose="02020603050405020304" pitchFamily="18" charset="0"/>
                      <a:ea typeface="宋体" panose="02010600030101010101" pitchFamily="2" charset="-122"/>
                    </a:rPr>
                    <a:t>                                    图4.5  电炉的输出-输入时间特性</a:t>
                  </a:r>
                </a:p>
              </p:txBody>
            </p:sp>
            <p:sp>
              <p:nvSpPr>
                <p:cNvPr id="9" name="直接连接符 8">
                  <a:extLst>
                    <a:ext uri="{FF2B5EF4-FFF2-40B4-BE49-F238E27FC236}">
                      <a16:creationId xmlns:a16="http://schemas.microsoft.com/office/drawing/2014/main" id="{0F2222AC-4666-49FF-AE7E-5859DC21EC4B}"/>
                    </a:ext>
                  </a:extLst>
                </p:cNvPr>
                <p:cNvSpPr/>
                <p:nvPr/>
              </p:nvSpPr>
              <p:spPr>
                <a:xfrm>
                  <a:off x="2872" y="2553"/>
                  <a:ext cx="0" cy="1310"/>
                </a:xfrm>
                <a:prstGeom prst="line">
                  <a:avLst/>
                </a:prstGeom>
                <a:ln w="8890" cap="flat" cmpd="sng">
                  <a:solidFill>
                    <a:schemeClr val="tx1"/>
                  </a:solidFill>
                  <a:prstDash val="solid"/>
                  <a:headEnd type="triangle" w="sm" len="med"/>
                  <a:tailEnd type="none" w="sm" len="med"/>
                </a:ln>
              </p:spPr>
            </p:sp>
            <p:sp>
              <p:nvSpPr>
                <p:cNvPr id="10" name="直接连接符 9">
                  <a:extLst>
                    <a:ext uri="{FF2B5EF4-FFF2-40B4-BE49-F238E27FC236}">
                      <a16:creationId xmlns:a16="http://schemas.microsoft.com/office/drawing/2014/main" id="{3231C5C6-BF25-49BD-8656-D305B570C586}"/>
                    </a:ext>
                  </a:extLst>
                </p:cNvPr>
                <p:cNvSpPr/>
                <p:nvPr/>
              </p:nvSpPr>
              <p:spPr>
                <a:xfrm flipV="1">
                  <a:off x="2882" y="3840"/>
                  <a:ext cx="2110" cy="2"/>
                </a:xfrm>
                <a:prstGeom prst="line">
                  <a:avLst/>
                </a:prstGeom>
                <a:ln w="8890" cap="flat" cmpd="sng">
                  <a:solidFill>
                    <a:schemeClr val="tx1"/>
                  </a:solidFill>
                  <a:prstDash val="solid"/>
                  <a:headEnd type="none" w="med" len="med"/>
                  <a:tailEnd type="triangle" w="sm" len="med"/>
                </a:ln>
              </p:spPr>
            </p:sp>
            <p:sp>
              <p:nvSpPr>
                <p:cNvPr id="11" name="任意多边形 76878">
                  <a:extLst>
                    <a:ext uri="{FF2B5EF4-FFF2-40B4-BE49-F238E27FC236}">
                      <a16:creationId xmlns:a16="http://schemas.microsoft.com/office/drawing/2014/main" id="{5CC81703-07D3-45DD-844E-FCA155FB0B7B}"/>
                    </a:ext>
                  </a:extLst>
                </p:cNvPr>
                <p:cNvSpPr/>
                <p:nvPr/>
              </p:nvSpPr>
              <p:spPr>
                <a:xfrm>
                  <a:off x="2954" y="2885"/>
                  <a:ext cx="1942" cy="955"/>
                </a:xfrm>
                <a:custGeom>
                  <a:avLst/>
                  <a:gdLst/>
                  <a:ahLst/>
                  <a:cxnLst/>
                  <a:rect l="0" t="0" r="0" b="0"/>
                  <a:pathLst>
                    <a:path w="6917" h="2972">
                      <a:moveTo>
                        <a:pt x="0" y="2972"/>
                      </a:moveTo>
                      <a:lnTo>
                        <a:pt x="14" y="2972"/>
                      </a:lnTo>
                      <a:lnTo>
                        <a:pt x="31" y="2972"/>
                      </a:lnTo>
                      <a:lnTo>
                        <a:pt x="48" y="2972"/>
                      </a:lnTo>
                      <a:lnTo>
                        <a:pt x="62" y="2972"/>
                      </a:lnTo>
                      <a:lnTo>
                        <a:pt x="79" y="2972"/>
                      </a:lnTo>
                      <a:lnTo>
                        <a:pt x="96" y="2972"/>
                      </a:lnTo>
                      <a:lnTo>
                        <a:pt x="110" y="2972"/>
                      </a:lnTo>
                      <a:lnTo>
                        <a:pt x="127" y="2972"/>
                      </a:lnTo>
                      <a:lnTo>
                        <a:pt x="144" y="2972"/>
                      </a:lnTo>
                      <a:lnTo>
                        <a:pt x="161" y="2972"/>
                      </a:lnTo>
                      <a:lnTo>
                        <a:pt x="177" y="2972"/>
                      </a:lnTo>
                      <a:lnTo>
                        <a:pt x="194" y="2972"/>
                      </a:lnTo>
                      <a:lnTo>
                        <a:pt x="211" y="2972"/>
                      </a:lnTo>
                      <a:lnTo>
                        <a:pt x="228" y="2972"/>
                      </a:lnTo>
                      <a:lnTo>
                        <a:pt x="245" y="2969"/>
                      </a:lnTo>
                      <a:lnTo>
                        <a:pt x="261" y="2969"/>
                      </a:lnTo>
                      <a:lnTo>
                        <a:pt x="278" y="2967"/>
                      </a:lnTo>
                      <a:lnTo>
                        <a:pt x="297" y="2967"/>
                      </a:lnTo>
                      <a:lnTo>
                        <a:pt x="314" y="2965"/>
                      </a:lnTo>
                      <a:lnTo>
                        <a:pt x="333" y="2962"/>
                      </a:lnTo>
                      <a:lnTo>
                        <a:pt x="350" y="2960"/>
                      </a:lnTo>
                      <a:lnTo>
                        <a:pt x="369" y="2957"/>
                      </a:lnTo>
                      <a:lnTo>
                        <a:pt x="389" y="2955"/>
                      </a:lnTo>
                      <a:lnTo>
                        <a:pt x="408" y="2953"/>
                      </a:lnTo>
                      <a:lnTo>
                        <a:pt x="427" y="2948"/>
                      </a:lnTo>
                      <a:lnTo>
                        <a:pt x="446" y="2945"/>
                      </a:lnTo>
                      <a:lnTo>
                        <a:pt x="468" y="2941"/>
                      </a:lnTo>
                      <a:lnTo>
                        <a:pt x="487" y="2936"/>
                      </a:lnTo>
                      <a:lnTo>
                        <a:pt x="509" y="2931"/>
                      </a:lnTo>
                      <a:lnTo>
                        <a:pt x="530" y="2924"/>
                      </a:lnTo>
                      <a:lnTo>
                        <a:pt x="552" y="2919"/>
                      </a:lnTo>
                      <a:lnTo>
                        <a:pt x="573" y="2912"/>
                      </a:lnTo>
                      <a:lnTo>
                        <a:pt x="619" y="2897"/>
                      </a:lnTo>
                      <a:lnTo>
                        <a:pt x="667" y="2878"/>
                      </a:lnTo>
                      <a:lnTo>
                        <a:pt x="717" y="2859"/>
                      </a:lnTo>
                      <a:lnTo>
                        <a:pt x="770" y="2837"/>
                      </a:lnTo>
                      <a:lnTo>
                        <a:pt x="821" y="2813"/>
                      </a:lnTo>
                      <a:lnTo>
                        <a:pt x="876" y="2789"/>
                      </a:lnTo>
                      <a:lnTo>
                        <a:pt x="931" y="2763"/>
                      </a:lnTo>
                      <a:lnTo>
                        <a:pt x="986" y="2734"/>
                      </a:lnTo>
                      <a:lnTo>
                        <a:pt x="1044" y="2703"/>
                      </a:lnTo>
                      <a:lnTo>
                        <a:pt x="1101" y="2672"/>
                      </a:lnTo>
                      <a:lnTo>
                        <a:pt x="1159" y="2638"/>
                      </a:lnTo>
                      <a:lnTo>
                        <a:pt x="1219" y="2605"/>
                      </a:lnTo>
                      <a:lnTo>
                        <a:pt x="1279" y="2568"/>
                      </a:lnTo>
                      <a:lnTo>
                        <a:pt x="1339" y="2530"/>
                      </a:lnTo>
                      <a:lnTo>
                        <a:pt x="1401" y="2492"/>
                      </a:lnTo>
                      <a:lnTo>
                        <a:pt x="1461" y="2453"/>
                      </a:lnTo>
                      <a:lnTo>
                        <a:pt x="1524" y="2412"/>
                      </a:lnTo>
                      <a:lnTo>
                        <a:pt x="1584" y="2372"/>
                      </a:lnTo>
                      <a:lnTo>
                        <a:pt x="1646" y="2331"/>
                      </a:lnTo>
                      <a:lnTo>
                        <a:pt x="1706" y="2288"/>
                      </a:lnTo>
                      <a:lnTo>
                        <a:pt x="1769" y="2244"/>
                      </a:lnTo>
                      <a:lnTo>
                        <a:pt x="1829" y="2201"/>
                      </a:lnTo>
                      <a:lnTo>
                        <a:pt x="1889" y="2158"/>
                      </a:lnTo>
                      <a:lnTo>
                        <a:pt x="1951" y="2112"/>
                      </a:lnTo>
                      <a:lnTo>
                        <a:pt x="2009" y="2069"/>
                      </a:lnTo>
                      <a:lnTo>
                        <a:pt x="2069" y="2024"/>
                      </a:lnTo>
                      <a:lnTo>
                        <a:pt x="2126" y="1978"/>
                      </a:lnTo>
                      <a:lnTo>
                        <a:pt x="2184" y="1932"/>
                      </a:lnTo>
                      <a:lnTo>
                        <a:pt x="2241" y="1887"/>
                      </a:lnTo>
                      <a:lnTo>
                        <a:pt x="2297" y="1844"/>
                      </a:lnTo>
                      <a:lnTo>
                        <a:pt x="2349" y="1798"/>
                      </a:lnTo>
                      <a:lnTo>
                        <a:pt x="2402" y="1752"/>
                      </a:lnTo>
                      <a:lnTo>
                        <a:pt x="2460" y="1704"/>
                      </a:lnTo>
                      <a:lnTo>
                        <a:pt x="2515" y="1656"/>
                      </a:lnTo>
                      <a:lnTo>
                        <a:pt x="2568" y="1608"/>
                      </a:lnTo>
                      <a:lnTo>
                        <a:pt x="2621" y="1560"/>
                      </a:lnTo>
                      <a:lnTo>
                        <a:pt x="2671" y="1515"/>
                      </a:lnTo>
                      <a:lnTo>
                        <a:pt x="2721" y="1467"/>
                      </a:lnTo>
                      <a:lnTo>
                        <a:pt x="2772" y="1421"/>
                      </a:lnTo>
                      <a:lnTo>
                        <a:pt x="2817" y="1375"/>
                      </a:lnTo>
                      <a:lnTo>
                        <a:pt x="2865" y="1332"/>
                      </a:lnTo>
                      <a:lnTo>
                        <a:pt x="2911" y="1287"/>
                      </a:lnTo>
                      <a:lnTo>
                        <a:pt x="2954" y="1243"/>
                      </a:lnTo>
                      <a:lnTo>
                        <a:pt x="3000" y="1200"/>
                      </a:lnTo>
                      <a:lnTo>
                        <a:pt x="3041" y="1157"/>
                      </a:lnTo>
                      <a:lnTo>
                        <a:pt x="3084" y="1116"/>
                      </a:lnTo>
                      <a:lnTo>
                        <a:pt x="3125" y="1073"/>
                      </a:lnTo>
                      <a:lnTo>
                        <a:pt x="3165" y="1032"/>
                      </a:lnTo>
                      <a:lnTo>
                        <a:pt x="3206" y="994"/>
                      </a:lnTo>
                      <a:lnTo>
                        <a:pt x="3247" y="953"/>
                      </a:lnTo>
                      <a:lnTo>
                        <a:pt x="3285" y="915"/>
                      </a:lnTo>
                      <a:lnTo>
                        <a:pt x="3326" y="879"/>
                      </a:lnTo>
                      <a:lnTo>
                        <a:pt x="3365" y="840"/>
                      </a:lnTo>
                      <a:lnTo>
                        <a:pt x="3403" y="804"/>
                      </a:lnTo>
                      <a:lnTo>
                        <a:pt x="3441" y="768"/>
                      </a:lnTo>
                      <a:lnTo>
                        <a:pt x="3480" y="735"/>
                      </a:lnTo>
                      <a:lnTo>
                        <a:pt x="3518" y="701"/>
                      </a:lnTo>
                      <a:lnTo>
                        <a:pt x="3557" y="667"/>
                      </a:lnTo>
                      <a:lnTo>
                        <a:pt x="3595" y="636"/>
                      </a:lnTo>
                      <a:lnTo>
                        <a:pt x="3633" y="605"/>
                      </a:lnTo>
                      <a:lnTo>
                        <a:pt x="3672" y="574"/>
                      </a:lnTo>
                      <a:lnTo>
                        <a:pt x="3713" y="545"/>
                      </a:lnTo>
                      <a:lnTo>
                        <a:pt x="3751" y="516"/>
                      </a:lnTo>
                      <a:lnTo>
                        <a:pt x="3837" y="459"/>
                      </a:lnTo>
                      <a:lnTo>
                        <a:pt x="3926" y="406"/>
                      </a:lnTo>
                      <a:lnTo>
                        <a:pt x="4018" y="355"/>
                      </a:lnTo>
                      <a:lnTo>
                        <a:pt x="4109" y="312"/>
                      </a:lnTo>
                      <a:lnTo>
                        <a:pt x="4202" y="269"/>
                      </a:lnTo>
                      <a:lnTo>
                        <a:pt x="4296" y="233"/>
                      </a:lnTo>
                      <a:lnTo>
                        <a:pt x="4392" y="197"/>
                      </a:lnTo>
                      <a:lnTo>
                        <a:pt x="4490" y="168"/>
                      </a:lnTo>
                      <a:lnTo>
                        <a:pt x="4589" y="139"/>
                      </a:lnTo>
                      <a:lnTo>
                        <a:pt x="4690" y="115"/>
                      </a:lnTo>
                      <a:lnTo>
                        <a:pt x="4790" y="94"/>
                      </a:lnTo>
                      <a:lnTo>
                        <a:pt x="4894" y="74"/>
                      </a:lnTo>
                      <a:lnTo>
                        <a:pt x="4997" y="58"/>
                      </a:lnTo>
                      <a:lnTo>
                        <a:pt x="5100" y="43"/>
                      </a:lnTo>
                      <a:lnTo>
                        <a:pt x="5206" y="31"/>
                      </a:lnTo>
                      <a:lnTo>
                        <a:pt x="5311" y="22"/>
                      </a:lnTo>
                      <a:lnTo>
                        <a:pt x="5417" y="14"/>
                      </a:lnTo>
                      <a:lnTo>
                        <a:pt x="5522" y="10"/>
                      </a:lnTo>
                      <a:lnTo>
                        <a:pt x="5630" y="5"/>
                      </a:lnTo>
                      <a:lnTo>
                        <a:pt x="5738" y="2"/>
                      </a:lnTo>
                      <a:lnTo>
                        <a:pt x="5844" y="0"/>
                      </a:lnTo>
                      <a:lnTo>
                        <a:pt x="5952" y="0"/>
                      </a:lnTo>
                      <a:lnTo>
                        <a:pt x="6060" y="0"/>
                      </a:lnTo>
                      <a:lnTo>
                        <a:pt x="6168" y="2"/>
                      </a:lnTo>
                      <a:lnTo>
                        <a:pt x="6276" y="5"/>
                      </a:lnTo>
                      <a:lnTo>
                        <a:pt x="6384" y="7"/>
                      </a:lnTo>
                      <a:lnTo>
                        <a:pt x="6492" y="10"/>
                      </a:lnTo>
                      <a:lnTo>
                        <a:pt x="6598" y="14"/>
                      </a:lnTo>
                      <a:lnTo>
                        <a:pt x="6706" y="17"/>
                      </a:lnTo>
                      <a:lnTo>
                        <a:pt x="6811" y="19"/>
                      </a:lnTo>
                      <a:lnTo>
                        <a:pt x="6917" y="22"/>
                      </a:lnTo>
                    </a:path>
                  </a:pathLst>
                </a:custGeom>
                <a:noFill/>
                <a:ln w="9525" cap="flat" cmpd="sng">
                  <a:solidFill>
                    <a:schemeClr val="tx1"/>
                  </a:solidFill>
                  <a:prstDash val="solid"/>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2" name="文本框 76879">
                  <a:extLst>
                    <a:ext uri="{FF2B5EF4-FFF2-40B4-BE49-F238E27FC236}">
                      <a16:creationId xmlns:a16="http://schemas.microsoft.com/office/drawing/2014/main" id="{BF564A9E-9D03-486D-AB62-B5C3AE6A003E}"/>
                    </a:ext>
                  </a:extLst>
                </p:cNvPr>
                <p:cNvSpPr txBox="1"/>
                <p:nvPr/>
              </p:nvSpPr>
              <p:spPr>
                <a:xfrm>
                  <a:off x="3792" y="2736"/>
                  <a:ext cx="912" cy="174"/>
                </a:xfrm>
                <a:prstGeom prst="rect">
                  <a:avLst/>
                </a:prstGeom>
                <a:noFill/>
                <a:ln w="9525">
                  <a:noFill/>
                </a:ln>
              </p:spPr>
              <p:txBody>
                <a:bodyPr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eaLnBrk="0" hangingPunct="0">
                    <a:spcBef>
                      <a:spcPct val="0"/>
                    </a:spcBef>
                  </a:pPr>
                  <a:r>
                    <a:rPr lang="zh-CN" altLang="en-US" sz="1400" b="0" dirty="0">
                      <a:latin typeface="Times New Roman" panose="02020603050405020304" pitchFamily="18" charset="0"/>
                      <a:ea typeface="宋体" panose="02010600030101010101" pitchFamily="2" charset="-122"/>
                    </a:rPr>
                    <a:t>炉温的时间特性</a:t>
                  </a:r>
                </a:p>
              </p:txBody>
            </p:sp>
            <p:sp>
              <p:nvSpPr>
                <p:cNvPr id="13" name="文本框 76880">
                  <a:extLst>
                    <a:ext uri="{FF2B5EF4-FFF2-40B4-BE49-F238E27FC236}">
                      <a16:creationId xmlns:a16="http://schemas.microsoft.com/office/drawing/2014/main" id="{72E01F82-0154-4F14-8792-90D3BF606B50}"/>
                    </a:ext>
                  </a:extLst>
                </p:cNvPr>
                <p:cNvSpPr txBox="1"/>
                <p:nvPr/>
              </p:nvSpPr>
              <p:spPr>
                <a:xfrm>
                  <a:off x="2688" y="3755"/>
                  <a:ext cx="188" cy="181"/>
                </a:xfrm>
                <a:prstGeom prst="rect">
                  <a:avLst/>
                </a:prstGeom>
                <a:noFill/>
                <a:ln w="9525">
                  <a:noFill/>
                </a:ln>
              </p:spPr>
              <p:txBody>
                <a:bodyPr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eaLnBrk="0" hangingPunct="0">
                    <a:spcBef>
                      <a:spcPct val="0"/>
                    </a:spcBef>
                  </a:pPr>
                  <a:r>
                    <a:rPr lang="zh-CN" altLang="en-US" sz="1400" b="0" dirty="0">
                      <a:latin typeface="Times New Roman" panose="02020603050405020304" pitchFamily="18" charset="0"/>
                      <a:ea typeface="宋体" panose="02010600030101010101" pitchFamily="2" charset="-122"/>
                    </a:rPr>
                    <a:t>0</a:t>
                  </a:r>
                </a:p>
              </p:txBody>
            </p:sp>
            <p:sp>
              <p:nvSpPr>
                <p:cNvPr id="14" name="文本框 76881">
                  <a:extLst>
                    <a:ext uri="{FF2B5EF4-FFF2-40B4-BE49-F238E27FC236}">
                      <a16:creationId xmlns:a16="http://schemas.microsoft.com/office/drawing/2014/main" id="{62A578A0-8A6A-4102-AB5D-C84E87AA1505}"/>
                    </a:ext>
                  </a:extLst>
                </p:cNvPr>
                <p:cNvSpPr txBox="1"/>
                <p:nvPr/>
              </p:nvSpPr>
              <p:spPr>
                <a:xfrm>
                  <a:off x="2688" y="2549"/>
                  <a:ext cx="162" cy="318"/>
                </a:xfrm>
                <a:prstGeom prst="rect">
                  <a:avLst/>
                </a:prstGeom>
                <a:noFill/>
                <a:ln w="9525">
                  <a:noFill/>
                </a:ln>
              </p:spPr>
              <p:txBody>
                <a:bodyPr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eaLnBrk="0" hangingPunct="0">
                    <a:spcBef>
                      <a:spcPct val="0"/>
                    </a:spcBef>
                  </a:pPr>
                  <a:r>
                    <a:rPr lang="zh-CN" altLang="en-US" sz="1400" b="0" dirty="0">
                      <a:latin typeface="Times New Roman" panose="02020603050405020304" pitchFamily="18" charset="0"/>
                      <a:ea typeface="宋体" panose="02010600030101010101" pitchFamily="2" charset="-122"/>
                    </a:rPr>
                    <a:t>温</a:t>
                  </a:r>
                </a:p>
                <a:p>
                  <a:pPr eaLnBrk="0" hangingPunct="0">
                    <a:spcBef>
                      <a:spcPct val="0"/>
                    </a:spcBef>
                  </a:pPr>
                  <a:r>
                    <a:rPr lang="zh-CN" altLang="en-US" sz="1400" b="0" dirty="0">
                      <a:latin typeface="Times New Roman" panose="02020603050405020304" pitchFamily="18" charset="0"/>
                      <a:ea typeface="宋体" panose="02010600030101010101" pitchFamily="2" charset="-122"/>
                    </a:rPr>
                    <a:t>度</a:t>
                  </a:r>
                </a:p>
              </p:txBody>
            </p:sp>
            <p:sp>
              <p:nvSpPr>
                <p:cNvPr id="15" name="文本框 76882">
                  <a:extLst>
                    <a:ext uri="{FF2B5EF4-FFF2-40B4-BE49-F238E27FC236}">
                      <a16:creationId xmlns:a16="http://schemas.microsoft.com/office/drawing/2014/main" id="{D8398475-037F-42F3-AAF2-B1DE1D4BD558}"/>
                    </a:ext>
                  </a:extLst>
                </p:cNvPr>
                <p:cNvSpPr txBox="1"/>
                <p:nvPr/>
              </p:nvSpPr>
              <p:spPr>
                <a:xfrm>
                  <a:off x="4464" y="3681"/>
                  <a:ext cx="288" cy="207"/>
                </a:xfrm>
                <a:prstGeom prst="rect">
                  <a:avLst/>
                </a:prstGeom>
                <a:noFill/>
                <a:ln w="9525">
                  <a:noFill/>
                </a:ln>
              </p:spPr>
              <p:txBody>
                <a:bodyPr lIns="0" tIns="0" rIns="0" bIns="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eaLnBrk="0" hangingPunct="0">
                    <a:spcBef>
                      <a:spcPct val="0"/>
                    </a:spcBef>
                  </a:pPr>
                  <a:r>
                    <a:rPr lang="zh-CN" altLang="en-US" sz="1200" b="0" dirty="0">
                      <a:latin typeface="Times New Roman" panose="02020603050405020304" pitchFamily="18" charset="0"/>
                      <a:ea typeface="宋体" panose="02010600030101010101" pitchFamily="2" charset="-122"/>
                    </a:rPr>
                    <a:t>时间  </a:t>
                  </a:r>
                  <a:r>
                    <a:rPr lang="en-US" altLang="zh-CN" sz="1200" b="0" i="1">
                      <a:latin typeface="Times New Roman" panose="02020603050405020304" pitchFamily="18" charset="0"/>
                      <a:ea typeface="宋体" panose="02010600030101010101" pitchFamily="2" charset="-122"/>
                    </a:rPr>
                    <a:t>t</a:t>
                  </a:r>
                </a:p>
              </p:txBody>
            </p:sp>
          </p:grpSp>
        </p:grpSp>
      </p:grpSp>
      <p:sp>
        <p:nvSpPr>
          <p:cNvPr id="23" name="文本框 76883">
            <a:extLst>
              <a:ext uri="{FF2B5EF4-FFF2-40B4-BE49-F238E27FC236}">
                <a16:creationId xmlns:a16="http://schemas.microsoft.com/office/drawing/2014/main" id="{167FE67E-9F1B-454B-A179-97C3960B5CF4}"/>
              </a:ext>
            </a:extLst>
          </p:cNvPr>
          <p:cNvSpPr txBox="1"/>
          <p:nvPr/>
        </p:nvSpPr>
        <p:spPr>
          <a:xfrm>
            <a:off x="804906" y="4463921"/>
            <a:ext cx="10886988" cy="2308324"/>
          </a:xfrm>
          <a:prstGeom prst="rect">
            <a:avLst/>
          </a:prstGeom>
          <a:noFill/>
          <a:ln w="9525">
            <a:noFill/>
          </a:ln>
        </p:spPr>
        <p:txBody>
          <a:bodyPr wrap="square">
            <a:spAutoFit/>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marL="342900" indent="-342900" algn="l">
              <a:spcBef>
                <a:spcPct val="50000"/>
              </a:spcBef>
              <a:buClr>
                <a:schemeClr val="tx2"/>
              </a:buClr>
              <a:buSzPct val="115000"/>
              <a:buFont typeface="Wingdings" panose="05000000000000000000" pitchFamily="2" charset="2"/>
              <a:buChar char="Ø"/>
            </a:pP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电动机</a:t>
            </a:r>
            <a:r>
              <a:rPr lang="zh-CN" altLang="en-US" sz="2400" dirty="0">
                <a:latin typeface="等线" panose="02010600030101010101" pitchFamily="2" charset="-122"/>
                <a:ea typeface="等线" panose="02010600030101010101" pitchFamily="2" charset="-122"/>
              </a:rPr>
              <a:t>的特点是电压加上后，它不停地转动，即它输出轴的角位移或调压器的滑动触点不断移动 ，电动机输出轴的角位移在</a:t>
            </a: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原点附近有很小一段的曲线</a:t>
            </a:r>
            <a:r>
              <a:rPr lang="zh-CN" altLang="en-US" sz="2400" dirty="0">
                <a:latin typeface="等线" panose="02010600030101010101" pitchFamily="2" charset="-122"/>
                <a:ea typeface="等线" panose="02010600030101010101" pitchFamily="2" charset="-122"/>
              </a:rPr>
              <a:t>。</a:t>
            </a:r>
            <a:endParaRPr lang="en-US" altLang="zh-CN" sz="2400" dirty="0">
              <a:latin typeface="等线" panose="02010600030101010101" pitchFamily="2" charset="-122"/>
              <a:ea typeface="等线" panose="02010600030101010101" pitchFamily="2" charset="-122"/>
            </a:endParaRPr>
          </a:p>
          <a:p>
            <a:pPr marL="342900" indent="-342900" algn="l">
              <a:spcBef>
                <a:spcPct val="50000"/>
              </a:spcBef>
              <a:buClr>
                <a:schemeClr val="tx2"/>
              </a:buClr>
              <a:buSzPct val="115000"/>
              <a:buFont typeface="Wingdings" panose="05000000000000000000" pitchFamily="2" charset="2"/>
              <a:buChar char="Ø"/>
            </a:pP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电炉</a:t>
            </a:r>
            <a:r>
              <a:rPr lang="zh-CN" altLang="en-US" sz="2400" dirty="0">
                <a:latin typeface="等线" panose="02010600030101010101" pitchFamily="2" charset="-122"/>
                <a:ea typeface="等线" panose="02010600030101010101" pitchFamily="2" charset="-122"/>
              </a:rPr>
              <a:t>的温度-时间特性如图4.5所示，图中在原点附近有一小段时间温度几乎不变，这是电炉输出变化的</a:t>
            </a: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滞后</a:t>
            </a:r>
            <a:r>
              <a:rPr lang="en-US" altLang="zh-CN" sz="2400" dirty="0">
                <a:latin typeface="等线" panose="02010600030101010101" pitchFamily="2" charset="-122"/>
                <a:ea typeface="等线" panose="02010600030101010101" pitchFamily="2" charset="-122"/>
              </a:rPr>
              <a:t>。</a:t>
            </a:r>
          </a:p>
          <a:p>
            <a:pPr algn="ctr">
              <a:spcBef>
                <a:spcPct val="50000"/>
              </a:spcBef>
              <a:buClr>
                <a:schemeClr val="tx2"/>
              </a:buClr>
              <a:buSzPct val="115000"/>
            </a:pP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“控制对象的特性需要用微分方程及其解来描述 ”</a:t>
            </a:r>
          </a:p>
        </p:txBody>
      </p:sp>
      <p:sp>
        <p:nvSpPr>
          <p:cNvPr id="25" name="文本框 24">
            <a:extLst>
              <a:ext uri="{FF2B5EF4-FFF2-40B4-BE49-F238E27FC236}">
                <a16:creationId xmlns:a16="http://schemas.microsoft.com/office/drawing/2014/main" id="{8573E18C-5E17-485D-9223-12A57CA3094A}"/>
              </a:ext>
            </a:extLst>
          </p:cNvPr>
          <p:cNvSpPr txBox="1"/>
          <p:nvPr/>
        </p:nvSpPr>
        <p:spPr>
          <a:xfrm>
            <a:off x="859701" y="711089"/>
            <a:ext cx="8809389" cy="769441"/>
          </a:xfrm>
          <a:prstGeom prst="rect">
            <a:avLst/>
          </a:prstGeom>
          <a:noFill/>
        </p:spPr>
        <p:txBody>
          <a:bodyPr wrap="square">
            <a:spAutoFit/>
          </a:bodyPr>
          <a:lstStyle/>
          <a:p>
            <a:pPr algn="l"/>
            <a:r>
              <a:rPr lang="zh-CN" altLang="en-US" sz="4400" b="1" dirty="0">
                <a:latin typeface="等线" panose="02010600030101010101" pitchFamily="2" charset="-122"/>
                <a:ea typeface="等线" panose="02010600030101010101" pitchFamily="2" charset="-122"/>
              </a:rPr>
              <a:t>电动机和电炉的时间特性</a:t>
            </a:r>
          </a:p>
        </p:txBody>
      </p:sp>
    </p:spTree>
    <p:extLst>
      <p:ext uri="{BB962C8B-B14F-4D97-AF65-F5344CB8AC3E}">
        <p14:creationId xmlns:p14="http://schemas.microsoft.com/office/powerpoint/2010/main" val="1400481986"/>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0A3870F-7AB4-4304-9CAC-98A0533832AE}"/>
              </a:ext>
            </a:extLst>
          </p:cNvPr>
          <p:cNvSpPr>
            <a:spLocks noGrp="1"/>
          </p:cNvSpPr>
          <p:nvPr>
            <p:ph type="sldNum" sz="quarter" idx="12"/>
          </p:nvPr>
        </p:nvSpPr>
        <p:spPr/>
        <p:txBody>
          <a:bodyPr/>
          <a:lstStyle/>
          <a:p>
            <a:fld id="{5D94285D-EDF3-4626-A216-22F5CD2A0E27}" type="slidenum">
              <a:rPr lang="zh-CN" altLang="en-US" smtClean="0"/>
              <a:pPr/>
              <a:t>6</a:t>
            </a:fld>
            <a:endParaRPr lang="en-US" altLang="zh-CN"/>
          </a:p>
        </p:txBody>
      </p:sp>
      <p:sp>
        <p:nvSpPr>
          <p:cNvPr id="3" name="文本框 246785">
            <a:extLst>
              <a:ext uri="{FF2B5EF4-FFF2-40B4-BE49-F238E27FC236}">
                <a16:creationId xmlns:a16="http://schemas.microsoft.com/office/drawing/2014/main" id="{29F8D834-708C-43F5-8C08-324922064533}"/>
              </a:ext>
            </a:extLst>
          </p:cNvPr>
          <p:cNvSpPr txBox="1"/>
          <p:nvPr/>
        </p:nvSpPr>
        <p:spPr>
          <a:xfrm>
            <a:off x="1055440" y="1700808"/>
            <a:ext cx="10225136" cy="3729354"/>
          </a:xfrm>
          <a:prstGeom prst="rect">
            <a:avLst/>
          </a:prstGeom>
          <a:noFill/>
          <a:ln w="9525">
            <a:noFill/>
          </a:ln>
        </p:spPr>
        <p:txBody>
          <a:bodyPr wrap="square">
            <a:spAutoFit/>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2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a:lstStyle>
          <a:p>
            <a:pPr marL="342900" indent="-342900" algn="l">
              <a:lnSpc>
                <a:spcPct val="150000"/>
              </a:lnSpc>
              <a:spcBef>
                <a:spcPct val="50000"/>
              </a:spcBef>
              <a:buClr>
                <a:schemeClr val="tx2"/>
              </a:buClr>
              <a:buSzPct val="115000"/>
              <a:buFont typeface="Wingdings" panose="05000000000000000000" pitchFamily="2" charset="2"/>
              <a:buChar char="n"/>
            </a:pPr>
            <a:r>
              <a:rPr lang="zh-CN" altLang="en-US" sz="2400" dirty="0">
                <a:latin typeface="等线" panose="02010600030101010101" pitchFamily="2" charset="-122"/>
                <a:ea typeface="等线" panose="02010600030101010101" pitchFamily="2" charset="-122"/>
              </a:rPr>
              <a:t>要精确地研究</a:t>
            </a:r>
            <a:r>
              <a:rPr lang="zh-CN" altLang="en-US" sz="2400" b="1" dirty="0">
                <a:solidFill>
                  <a:schemeClr val="bg2">
                    <a:lumMod val="25000"/>
                    <a:lumOff val="75000"/>
                  </a:schemeClr>
                </a:solidFill>
                <a:latin typeface="等线" panose="02010600030101010101" pitchFamily="2" charset="-122"/>
                <a:ea typeface="等线" panose="02010600030101010101" pitchFamily="2" charset="-122"/>
              </a:rPr>
              <a:t>自动控制系统的稳定性和控制的品质</a:t>
            </a:r>
            <a:r>
              <a:rPr lang="zh-CN" altLang="en-US" sz="2400" dirty="0">
                <a:latin typeface="等线" panose="02010600030101010101" pitchFamily="2" charset="-122"/>
                <a:ea typeface="等线" panose="02010600030101010101" pitchFamily="2" charset="-122"/>
              </a:rPr>
              <a:t>等重要问题，必须用</a:t>
            </a:r>
            <a:r>
              <a:rPr lang="zh-CN" altLang="en-US" sz="2400" b="1" dirty="0">
                <a:solidFill>
                  <a:schemeClr val="bg2">
                    <a:lumMod val="25000"/>
                    <a:lumOff val="75000"/>
                  </a:schemeClr>
                </a:solidFill>
                <a:latin typeface="等线" panose="02010600030101010101" pitchFamily="2" charset="-122"/>
                <a:ea typeface="等线" panose="02010600030101010101" pitchFamily="2" charset="-122"/>
              </a:rPr>
              <a:t>微分方程、拉普拉斯变换</a:t>
            </a:r>
            <a:r>
              <a:rPr lang="zh-CN" altLang="en-US" sz="2400" dirty="0">
                <a:latin typeface="等线" panose="02010600030101010101" pitchFamily="2" charset="-122"/>
                <a:ea typeface="等线" panose="02010600030101010101" pitchFamily="2" charset="-122"/>
              </a:rPr>
              <a:t>等高等数学工具，来描述每一个环节或元件以及它们组成的自动控制系统。</a:t>
            </a:r>
            <a:endParaRPr lang="en-US" altLang="zh-CN" sz="2400" dirty="0">
              <a:latin typeface="等线" panose="02010600030101010101" pitchFamily="2" charset="-122"/>
              <a:ea typeface="等线" panose="02010600030101010101" pitchFamily="2" charset="-122"/>
            </a:endParaRPr>
          </a:p>
          <a:p>
            <a:pPr marL="342900" indent="-342900" algn="l">
              <a:lnSpc>
                <a:spcPct val="150000"/>
              </a:lnSpc>
              <a:spcBef>
                <a:spcPct val="50000"/>
              </a:spcBef>
              <a:buClr>
                <a:schemeClr val="tx2"/>
              </a:buClr>
              <a:buSzPct val="115000"/>
              <a:buFont typeface="Wingdings" panose="05000000000000000000" pitchFamily="2" charset="2"/>
              <a:buChar char="n"/>
            </a:pPr>
            <a:r>
              <a:rPr lang="zh-CN" altLang="en-US" sz="2400" dirty="0">
                <a:latin typeface="等线" panose="02010600030101010101" pitchFamily="2" charset="-122"/>
                <a:ea typeface="等线" panose="02010600030101010101" pitchFamily="2" charset="-122"/>
              </a:rPr>
              <a:t>描述环节、系统的微分方程（或拉普拉斯变换后组成的传递函数）被相应地称为环节（元件）和系统的</a:t>
            </a:r>
            <a:r>
              <a:rPr lang="zh-CN" altLang="en-US" sz="2400" b="1" dirty="0">
                <a:solidFill>
                  <a:schemeClr val="bg2">
                    <a:lumMod val="25000"/>
                    <a:lumOff val="75000"/>
                  </a:schemeClr>
                </a:solidFill>
                <a:latin typeface="等线" panose="02010600030101010101" pitchFamily="2" charset="-122"/>
                <a:ea typeface="等线" panose="02010600030101010101" pitchFamily="2" charset="-122"/>
              </a:rPr>
              <a:t>数学模型</a:t>
            </a:r>
            <a:r>
              <a:rPr lang="zh-CN" altLang="en-US" sz="2400" dirty="0">
                <a:latin typeface="等线" panose="02010600030101010101" pitchFamily="2" charset="-122"/>
                <a:ea typeface="等线" panose="02010600030101010101" pitchFamily="2" charset="-122"/>
              </a:rPr>
              <a:t>。</a:t>
            </a:r>
            <a:endParaRPr lang="en-US" altLang="zh-CN" sz="2400" dirty="0">
              <a:latin typeface="等线" panose="02010600030101010101" pitchFamily="2" charset="-122"/>
              <a:ea typeface="等线" panose="02010600030101010101" pitchFamily="2" charset="-122"/>
            </a:endParaRPr>
          </a:p>
          <a:p>
            <a:pPr marL="342900" indent="-342900" algn="l">
              <a:lnSpc>
                <a:spcPct val="150000"/>
              </a:lnSpc>
              <a:spcBef>
                <a:spcPct val="50000"/>
              </a:spcBef>
              <a:buClr>
                <a:schemeClr val="tx2"/>
              </a:buClr>
              <a:buSzPct val="115000"/>
              <a:buFont typeface="Wingdings" panose="05000000000000000000" pitchFamily="2" charset="2"/>
              <a:buChar char="n"/>
            </a:pPr>
            <a:r>
              <a:rPr lang="zh-CN" altLang="en-US" sz="2400" dirty="0">
                <a:latin typeface="等线" panose="02010600030101010101" pitchFamily="2" charset="-122"/>
                <a:ea typeface="等线" panose="02010600030101010101" pitchFamily="2" charset="-122"/>
              </a:rPr>
              <a:t>图4.1上的调节过程就是描述这个电炉温度控制系统的</a:t>
            </a:r>
            <a:r>
              <a:rPr lang="zh-CN" altLang="en-US" sz="2400" b="1" dirty="0">
                <a:solidFill>
                  <a:schemeClr val="bg2">
                    <a:lumMod val="25000"/>
                    <a:lumOff val="75000"/>
                  </a:schemeClr>
                </a:solidFill>
                <a:latin typeface="等线" panose="02010600030101010101" pitchFamily="2" charset="-122"/>
                <a:ea typeface="等线" panose="02010600030101010101" pitchFamily="2" charset="-122"/>
              </a:rPr>
              <a:t>微分方程的解</a:t>
            </a:r>
            <a:r>
              <a:rPr lang="zh-CN" altLang="en-US" sz="2400"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45372254"/>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C29B7F92-97EF-4419-A513-2A303FBA5F07}"/>
              </a:ext>
            </a:extLst>
          </p:cNvPr>
          <p:cNvSpPr>
            <a:spLocks noGrp="1" noChangeArrowheads="1"/>
          </p:cNvSpPr>
          <p:nvPr>
            <p:ph type="title"/>
          </p:nvPr>
        </p:nvSpPr>
        <p:spPr/>
        <p:txBody>
          <a:bodyPr/>
          <a:lstStyle/>
          <a:p>
            <a:r>
              <a:rPr lang="zh-CN" altLang="en-US" b="1"/>
              <a:t>4.2  反馈控制和扰动补偿</a:t>
            </a:r>
          </a:p>
        </p:txBody>
      </p:sp>
      <p:sp>
        <p:nvSpPr>
          <p:cNvPr id="347139" name="Rectangle 3">
            <a:extLst>
              <a:ext uri="{FF2B5EF4-FFF2-40B4-BE49-F238E27FC236}">
                <a16:creationId xmlns:a16="http://schemas.microsoft.com/office/drawing/2014/main" id="{04884883-F42F-4EFB-BE20-5BD610E8FC70}"/>
              </a:ext>
            </a:extLst>
          </p:cNvPr>
          <p:cNvSpPr>
            <a:spLocks noGrp="1" noChangeArrowheads="1"/>
          </p:cNvSpPr>
          <p:nvPr>
            <p:ph idx="1"/>
          </p:nvPr>
        </p:nvSpPr>
        <p:spPr>
          <a:xfrm>
            <a:off x="1127448" y="2042570"/>
            <a:ext cx="10363200" cy="3412974"/>
          </a:xfrm>
        </p:spPr>
        <p:txBody>
          <a:bodyPr/>
          <a:lstStyle/>
          <a:p>
            <a:pPr>
              <a:lnSpc>
                <a:spcPct val="150000"/>
              </a:lnSpc>
            </a:pPr>
            <a:r>
              <a:rPr kumimoji="1" lang="zh-CN" altLang="en-US" sz="2400" b="1" dirty="0">
                <a:solidFill>
                  <a:schemeClr val="bg2">
                    <a:lumMod val="25000"/>
                    <a:lumOff val="75000"/>
                  </a:schemeClr>
                </a:solidFill>
                <a:latin typeface="等线" panose="02010600030101010101" pitchFamily="2" charset="-122"/>
                <a:ea typeface="等线" panose="02010600030101010101" pitchFamily="2" charset="-122"/>
              </a:rPr>
              <a:t>反馈控制</a:t>
            </a:r>
            <a:r>
              <a:rPr kumimoji="1" lang="zh-CN" altLang="en-US" sz="2400" dirty="0">
                <a:latin typeface="等线" panose="02010600030101010101" pitchFamily="2" charset="-122"/>
                <a:ea typeface="等线" panose="02010600030101010101" pitchFamily="2" charset="-122"/>
              </a:rPr>
              <a:t>由误差引起了动作，因此在反馈控制系统的调节过程中误差的发生不可避免，而误差的产生是用来力图消灭误差。有时这会导致在调节过程中</a:t>
            </a:r>
            <a:r>
              <a:rPr kumimoji="1" lang="zh-CN" altLang="en-US" sz="2400" b="1" dirty="0">
                <a:solidFill>
                  <a:schemeClr val="bg2">
                    <a:lumMod val="25000"/>
                    <a:lumOff val="75000"/>
                  </a:schemeClr>
                </a:solidFill>
                <a:latin typeface="等线" panose="02010600030101010101" pitchFamily="2" charset="-122"/>
                <a:ea typeface="等线" panose="02010600030101010101" pitchFamily="2" charset="-122"/>
              </a:rPr>
              <a:t>出现较大的误差甚至引起振荡</a:t>
            </a:r>
            <a:r>
              <a:rPr kumimoji="1" lang="zh-CN" altLang="en-US" sz="2400" dirty="0">
                <a:latin typeface="等线" panose="02010600030101010101" pitchFamily="2" charset="-122"/>
                <a:ea typeface="等线" panose="02010600030101010101" pitchFamily="2" charset="-122"/>
              </a:rPr>
              <a:t>。</a:t>
            </a:r>
          </a:p>
          <a:p>
            <a:pPr>
              <a:lnSpc>
                <a:spcPct val="150000"/>
              </a:lnSpc>
            </a:pP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扰动补偿</a:t>
            </a:r>
            <a:r>
              <a:rPr kumimoji="1" lang="zh-CN" altLang="en-US" sz="2400" dirty="0">
                <a:latin typeface="等线" panose="02010600030101010101" pitchFamily="2" charset="-122"/>
                <a:ea typeface="等线" panose="02010600030101010101" pitchFamily="2" charset="-122"/>
              </a:rPr>
              <a:t>是一种消除被控制对象由于外界扰动引起误差的方法，扰动补偿的原理在于扰动进入被控对象的同时也进入对象前部的控制器。</a:t>
            </a:r>
          </a:p>
        </p:txBody>
      </p:sp>
      <p:sp>
        <p:nvSpPr>
          <p:cNvPr id="4" name="灯片编号占位符 5">
            <a:extLst>
              <a:ext uri="{FF2B5EF4-FFF2-40B4-BE49-F238E27FC236}">
                <a16:creationId xmlns:a16="http://schemas.microsoft.com/office/drawing/2014/main" id="{B2D7FEF0-4811-4648-A3D6-1A5D8D2140F6}"/>
              </a:ext>
            </a:extLst>
          </p:cNvPr>
          <p:cNvSpPr>
            <a:spLocks noGrp="1"/>
          </p:cNvSpPr>
          <p:nvPr>
            <p:ph type="sldNum" sz="quarter" idx="12"/>
          </p:nvPr>
        </p:nvSpPr>
        <p:spPr/>
        <p:txBody>
          <a:bodyPr/>
          <a:lstStyle/>
          <a:p>
            <a:fld id="{070FA02D-0F86-45F8-8112-D3D0F7C91635}" type="slidenum">
              <a:rPr lang="zh-CN" altLang="en-US"/>
              <a:pPr/>
              <a:t>7</a:t>
            </a:fld>
            <a:endParaRPr lang="en-US" altLang="zh-CN"/>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3C6C379F-45BD-4815-8594-FE37BFDF7185}"/>
              </a:ext>
            </a:extLst>
          </p:cNvPr>
          <p:cNvSpPr>
            <a:spLocks noGrp="1" noChangeArrowheads="1"/>
          </p:cNvSpPr>
          <p:nvPr>
            <p:ph type="title"/>
          </p:nvPr>
        </p:nvSpPr>
        <p:spPr/>
        <p:txBody>
          <a:bodyPr/>
          <a:lstStyle/>
          <a:p>
            <a:r>
              <a:rPr lang="zh-CN" altLang="en-US" b="1"/>
              <a:t>复合自动控制系统</a:t>
            </a:r>
          </a:p>
        </p:txBody>
      </p:sp>
      <p:sp>
        <p:nvSpPr>
          <p:cNvPr id="50" name="灯片编号占位符 5">
            <a:extLst>
              <a:ext uri="{FF2B5EF4-FFF2-40B4-BE49-F238E27FC236}">
                <a16:creationId xmlns:a16="http://schemas.microsoft.com/office/drawing/2014/main" id="{32777258-C04A-4B84-A842-5918B31CD7E3}"/>
              </a:ext>
            </a:extLst>
          </p:cNvPr>
          <p:cNvSpPr>
            <a:spLocks noGrp="1"/>
          </p:cNvSpPr>
          <p:nvPr>
            <p:ph type="sldNum" sz="quarter" idx="12"/>
          </p:nvPr>
        </p:nvSpPr>
        <p:spPr/>
        <p:txBody>
          <a:bodyPr/>
          <a:lstStyle/>
          <a:p>
            <a:fld id="{6223FC18-607A-4244-82BF-A016D729F833}" type="slidenum">
              <a:rPr lang="zh-CN" altLang="en-US"/>
              <a:pPr/>
              <a:t>8</a:t>
            </a:fld>
            <a:endParaRPr lang="en-US" altLang="zh-CN"/>
          </a:p>
        </p:txBody>
      </p:sp>
      <p:grpSp>
        <p:nvGrpSpPr>
          <p:cNvPr id="250884" name="Group 4">
            <a:extLst>
              <a:ext uri="{FF2B5EF4-FFF2-40B4-BE49-F238E27FC236}">
                <a16:creationId xmlns:a16="http://schemas.microsoft.com/office/drawing/2014/main" id="{F439B6FE-4C70-4197-B754-937188F5B6A8}"/>
              </a:ext>
            </a:extLst>
          </p:cNvPr>
          <p:cNvGrpSpPr>
            <a:grpSpLocks/>
          </p:cNvGrpSpPr>
          <p:nvPr/>
        </p:nvGrpSpPr>
        <p:grpSpPr bwMode="auto">
          <a:xfrm>
            <a:off x="2424113" y="1268413"/>
            <a:ext cx="7186612" cy="2709862"/>
            <a:chOff x="432" y="1008"/>
            <a:chExt cx="4752" cy="1920"/>
          </a:xfrm>
        </p:grpSpPr>
        <p:grpSp>
          <p:nvGrpSpPr>
            <p:cNvPr id="250885" name="Group 5">
              <a:extLst>
                <a:ext uri="{FF2B5EF4-FFF2-40B4-BE49-F238E27FC236}">
                  <a16:creationId xmlns:a16="http://schemas.microsoft.com/office/drawing/2014/main" id="{C1ACECD2-5892-4B0D-8BF8-420EEA7A4DCE}"/>
                </a:ext>
              </a:extLst>
            </p:cNvPr>
            <p:cNvGrpSpPr>
              <a:grpSpLocks/>
            </p:cNvGrpSpPr>
            <p:nvPr/>
          </p:nvGrpSpPr>
          <p:grpSpPr bwMode="auto">
            <a:xfrm>
              <a:off x="1947" y="1872"/>
              <a:ext cx="2612" cy="240"/>
              <a:chOff x="1947" y="1872"/>
              <a:chExt cx="2612" cy="240"/>
            </a:xfrm>
          </p:grpSpPr>
          <p:sp>
            <p:nvSpPr>
              <p:cNvPr id="250886" name="Text Box 6">
                <a:extLst>
                  <a:ext uri="{FF2B5EF4-FFF2-40B4-BE49-F238E27FC236}">
                    <a16:creationId xmlns:a16="http://schemas.microsoft.com/office/drawing/2014/main" id="{4C724EB0-E84C-430E-8020-5673328D92E8}"/>
                  </a:ext>
                </a:extLst>
              </p:cNvPr>
              <p:cNvSpPr txBox="1">
                <a:spLocks noChangeArrowheads="1"/>
              </p:cNvSpPr>
              <p:nvPr/>
            </p:nvSpPr>
            <p:spPr bwMode="auto">
              <a:xfrm>
                <a:off x="2594" y="1880"/>
                <a:ext cx="47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放大环节</a:t>
                </a:r>
              </a:p>
            </p:txBody>
          </p:sp>
          <p:sp>
            <p:nvSpPr>
              <p:cNvPr id="250887" name="Text Box 7">
                <a:extLst>
                  <a:ext uri="{FF2B5EF4-FFF2-40B4-BE49-F238E27FC236}">
                    <a16:creationId xmlns:a16="http://schemas.microsoft.com/office/drawing/2014/main" id="{029C0899-7DC7-4D12-924E-BF51AEFA1EC1}"/>
                  </a:ext>
                </a:extLst>
              </p:cNvPr>
              <p:cNvSpPr txBox="1">
                <a:spLocks noChangeArrowheads="1"/>
              </p:cNvSpPr>
              <p:nvPr/>
            </p:nvSpPr>
            <p:spPr bwMode="auto">
              <a:xfrm>
                <a:off x="3384" y="1872"/>
                <a:ext cx="47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执行环节</a:t>
                </a:r>
              </a:p>
            </p:txBody>
          </p:sp>
          <p:sp>
            <p:nvSpPr>
              <p:cNvPr id="250888" name="Text Box 8">
                <a:extLst>
                  <a:ext uri="{FF2B5EF4-FFF2-40B4-BE49-F238E27FC236}">
                    <a16:creationId xmlns:a16="http://schemas.microsoft.com/office/drawing/2014/main" id="{7BD75198-5411-4CBE-A4F3-3407F4AE14CA}"/>
                  </a:ext>
                </a:extLst>
              </p:cNvPr>
              <p:cNvSpPr txBox="1">
                <a:spLocks noChangeArrowheads="1"/>
              </p:cNvSpPr>
              <p:nvPr/>
            </p:nvSpPr>
            <p:spPr bwMode="auto">
              <a:xfrm>
                <a:off x="4080" y="1872"/>
                <a:ext cx="47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latin typeface="宋体" panose="02010600030101010101" pitchFamily="2" charset="-122"/>
                  </a:rPr>
                  <a:t>被控对象</a:t>
                </a:r>
                <a:endParaRPr lang="zh-CN" altLang="en-US" sz="1400">
                  <a:solidFill>
                    <a:schemeClr val="tx1"/>
                  </a:solidFill>
                </a:endParaRPr>
              </a:p>
            </p:txBody>
          </p:sp>
          <p:sp>
            <p:nvSpPr>
              <p:cNvPr id="250889" name="Text Box 9">
                <a:extLst>
                  <a:ext uri="{FF2B5EF4-FFF2-40B4-BE49-F238E27FC236}">
                    <a16:creationId xmlns:a16="http://schemas.microsoft.com/office/drawing/2014/main" id="{6171F20A-E06F-4BB8-A134-81FED290E6DD}"/>
                  </a:ext>
                </a:extLst>
              </p:cNvPr>
              <p:cNvSpPr txBox="1">
                <a:spLocks noChangeArrowheads="1"/>
              </p:cNvSpPr>
              <p:nvPr/>
            </p:nvSpPr>
            <p:spPr bwMode="auto">
              <a:xfrm>
                <a:off x="1947" y="1918"/>
                <a:ext cx="3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latin typeface="宋体" panose="02010600030101010101" pitchFamily="2" charset="-122"/>
                  </a:rPr>
                  <a:t>控制器</a:t>
                </a:r>
                <a:endParaRPr lang="zh-CN" altLang="en-US" sz="1400">
                  <a:solidFill>
                    <a:schemeClr val="tx1"/>
                  </a:solidFill>
                </a:endParaRPr>
              </a:p>
            </p:txBody>
          </p:sp>
        </p:grpSp>
        <p:grpSp>
          <p:nvGrpSpPr>
            <p:cNvPr id="250890" name="Group 10">
              <a:extLst>
                <a:ext uri="{FF2B5EF4-FFF2-40B4-BE49-F238E27FC236}">
                  <a16:creationId xmlns:a16="http://schemas.microsoft.com/office/drawing/2014/main" id="{054320F7-C909-4D77-BD25-9147B132E681}"/>
                </a:ext>
              </a:extLst>
            </p:cNvPr>
            <p:cNvGrpSpPr>
              <a:grpSpLocks/>
            </p:cNvGrpSpPr>
            <p:nvPr/>
          </p:nvGrpSpPr>
          <p:grpSpPr bwMode="auto">
            <a:xfrm>
              <a:off x="432" y="1008"/>
              <a:ext cx="4752" cy="1920"/>
              <a:chOff x="432" y="1056"/>
              <a:chExt cx="4752" cy="1920"/>
            </a:xfrm>
          </p:grpSpPr>
          <p:sp>
            <p:nvSpPr>
              <p:cNvPr id="250891" name="Line 11">
                <a:extLst>
                  <a:ext uri="{FF2B5EF4-FFF2-40B4-BE49-F238E27FC236}">
                    <a16:creationId xmlns:a16="http://schemas.microsoft.com/office/drawing/2014/main" id="{F3DB4F7B-E51E-4424-9BAA-A1389B1671FF}"/>
                  </a:ext>
                </a:extLst>
              </p:cNvPr>
              <p:cNvSpPr>
                <a:spLocks noChangeShapeType="1"/>
              </p:cNvSpPr>
              <p:nvPr/>
            </p:nvSpPr>
            <p:spPr bwMode="auto">
              <a:xfrm>
                <a:off x="2413" y="1993"/>
                <a:ext cx="168"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0892" name="Line 12">
                <a:extLst>
                  <a:ext uri="{FF2B5EF4-FFF2-40B4-BE49-F238E27FC236}">
                    <a16:creationId xmlns:a16="http://schemas.microsoft.com/office/drawing/2014/main" id="{EAC4B1A5-478D-4996-8C7B-8B79ECD7B397}"/>
                  </a:ext>
                </a:extLst>
              </p:cNvPr>
              <p:cNvSpPr>
                <a:spLocks noChangeShapeType="1"/>
              </p:cNvSpPr>
              <p:nvPr/>
            </p:nvSpPr>
            <p:spPr bwMode="auto">
              <a:xfrm>
                <a:off x="3410" y="2863"/>
                <a:ext cx="1373"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50893" name="Group 13">
                <a:extLst>
                  <a:ext uri="{FF2B5EF4-FFF2-40B4-BE49-F238E27FC236}">
                    <a16:creationId xmlns:a16="http://schemas.microsoft.com/office/drawing/2014/main" id="{0985D9D3-52A1-4D97-8F97-794C2A0162DC}"/>
                  </a:ext>
                </a:extLst>
              </p:cNvPr>
              <p:cNvGrpSpPr>
                <a:grpSpLocks/>
              </p:cNvGrpSpPr>
              <p:nvPr/>
            </p:nvGrpSpPr>
            <p:grpSpPr bwMode="auto">
              <a:xfrm>
                <a:off x="432" y="1056"/>
                <a:ext cx="4752" cy="1920"/>
                <a:chOff x="432" y="1056"/>
                <a:chExt cx="4752" cy="1920"/>
              </a:xfrm>
            </p:grpSpPr>
            <p:sp>
              <p:nvSpPr>
                <p:cNvPr id="250894" name="Line 14">
                  <a:extLst>
                    <a:ext uri="{FF2B5EF4-FFF2-40B4-BE49-F238E27FC236}">
                      <a16:creationId xmlns:a16="http://schemas.microsoft.com/office/drawing/2014/main" id="{0AA135FA-056D-4FBB-B5A3-CD33C6283F48}"/>
                    </a:ext>
                  </a:extLst>
                </p:cNvPr>
                <p:cNvSpPr>
                  <a:spLocks noChangeShapeType="1"/>
                </p:cNvSpPr>
                <p:nvPr/>
              </p:nvSpPr>
              <p:spPr bwMode="auto">
                <a:xfrm>
                  <a:off x="4783" y="2001"/>
                  <a:ext cx="0" cy="8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0895" name="Group 15">
                  <a:extLst>
                    <a:ext uri="{FF2B5EF4-FFF2-40B4-BE49-F238E27FC236}">
                      <a16:creationId xmlns:a16="http://schemas.microsoft.com/office/drawing/2014/main" id="{24B093E9-E7CB-4DDF-8D5D-909CE99FD666}"/>
                    </a:ext>
                  </a:extLst>
                </p:cNvPr>
                <p:cNvGrpSpPr>
                  <a:grpSpLocks/>
                </p:cNvGrpSpPr>
                <p:nvPr/>
              </p:nvGrpSpPr>
              <p:grpSpPr bwMode="auto">
                <a:xfrm>
                  <a:off x="432" y="1056"/>
                  <a:ext cx="4752" cy="1920"/>
                  <a:chOff x="432" y="1008"/>
                  <a:chExt cx="4752" cy="1920"/>
                </a:xfrm>
              </p:grpSpPr>
              <p:sp>
                <p:nvSpPr>
                  <p:cNvPr id="250896" name="Text Box 16">
                    <a:extLst>
                      <a:ext uri="{FF2B5EF4-FFF2-40B4-BE49-F238E27FC236}">
                        <a16:creationId xmlns:a16="http://schemas.microsoft.com/office/drawing/2014/main" id="{4F57A154-7ABA-46FE-841D-002007753376}"/>
                      </a:ext>
                    </a:extLst>
                  </p:cNvPr>
                  <p:cNvSpPr txBox="1">
                    <a:spLocks noChangeArrowheads="1"/>
                  </p:cNvSpPr>
                  <p:nvPr/>
                </p:nvSpPr>
                <p:spPr bwMode="auto">
                  <a:xfrm>
                    <a:off x="1312" y="1962"/>
                    <a:ext cx="143"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zh-CN" altLang="en-US" sz="1400">
                        <a:solidFill>
                          <a:schemeClr val="tx1"/>
                        </a:solidFill>
                      </a:rPr>
                      <a:t>+</a:t>
                    </a:r>
                  </a:p>
                </p:txBody>
              </p:sp>
              <p:grpSp>
                <p:nvGrpSpPr>
                  <p:cNvPr id="250897" name="Group 17">
                    <a:extLst>
                      <a:ext uri="{FF2B5EF4-FFF2-40B4-BE49-F238E27FC236}">
                        <a16:creationId xmlns:a16="http://schemas.microsoft.com/office/drawing/2014/main" id="{0A002792-0AEF-4EA7-A483-1DC5B95A7953}"/>
                      </a:ext>
                    </a:extLst>
                  </p:cNvPr>
                  <p:cNvGrpSpPr>
                    <a:grpSpLocks/>
                  </p:cNvGrpSpPr>
                  <p:nvPr/>
                </p:nvGrpSpPr>
                <p:grpSpPr bwMode="auto">
                  <a:xfrm>
                    <a:off x="432" y="1008"/>
                    <a:ext cx="4752" cy="1920"/>
                    <a:chOff x="432" y="1056"/>
                    <a:chExt cx="4752" cy="1920"/>
                  </a:xfrm>
                </p:grpSpPr>
                <p:sp>
                  <p:nvSpPr>
                    <p:cNvPr id="250898" name="Rectangle 18">
                      <a:extLst>
                        <a:ext uri="{FF2B5EF4-FFF2-40B4-BE49-F238E27FC236}">
                          <a16:creationId xmlns:a16="http://schemas.microsoft.com/office/drawing/2014/main" id="{181924BE-C1C5-4E26-A87C-7AE97BABBA71}"/>
                        </a:ext>
                      </a:extLst>
                    </p:cNvPr>
                    <p:cNvSpPr>
                      <a:spLocks noChangeArrowheads="1"/>
                    </p:cNvSpPr>
                    <p:nvPr/>
                  </p:nvSpPr>
                  <p:spPr bwMode="auto">
                    <a:xfrm>
                      <a:off x="432" y="1826"/>
                      <a:ext cx="622"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899" name="Rectangle 19">
                      <a:extLst>
                        <a:ext uri="{FF2B5EF4-FFF2-40B4-BE49-F238E27FC236}">
                          <a16:creationId xmlns:a16="http://schemas.microsoft.com/office/drawing/2014/main" id="{C8A8605C-EF29-4235-A963-4D47D9F09E03}"/>
                        </a:ext>
                      </a:extLst>
                    </p:cNvPr>
                    <p:cNvSpPr>
                      <a:spLocks noChangeArrowheads="1"/>
                    </p:cNvSpPr>
                    <p:nvPr/>
                  </p:nvSpPr>
                  <p:spPr bwMode="auto">
                    <a:xfrm>
                      <a:off x="1869" y="1826"/>
                      <a:ext cx="544" cy="3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00" name="Rectangle 20">
                      <a:extLst>
                        <a:ext uri="{FF2B5EF4-FFF2-40B4-BE49-F238E27FC236}">
                          <a16:creationId xmlns:a16="http://schemas.microsoft.com/office/drawing/2014/main" id="{50003BFA-84EB-4CB9-AAD2-214CD423A80A}"/>
                        </a:ext>
                      </a:extLst>
                    </p:cNvPr>
                    <p:cNvSpPr>
                      <a:spLocks noChangeArrowheads="1"/>
                    </p:cNvSpPr>
                    <p:nvPr/>
                  </p:nvSpPr>
                  <p:spPr bwMode="auto">
                    <a:xfrm>
                      <a:off x="2568" y="1826"/>
                      <a:ext cx="518" cy="3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01" name="Rectangle 21">
                      <a:extLst>
                        <a:ext uri="{FF2B5EF4-FFF2-40B4-BE49-F238E27FC236}">
                          <a16:creationId xmlns:a16="http://schemas.microsoft.com/office/drawing/2014/main" id="{A5EDF4A1-3029-4C22-89E2-7EDCC01D78D2}"/>
                        </a:ext>
                      </a:extLst>
                    </p:cNvPr>
                    <p:cNvSpPr>
                      <a:spLocks noChangeArrowheads="1"/>
                    </p:cNvSpPr>
                    <p:nvPr/>
                  </p:nvSpPr>
                  <p:spPr bwMode="auto">
                    <a:xfrm>
                      <a:off x="3345" y="1842"/>
                      <a:ext cx="544" cy="3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02" name="Rectangle 22">
                      <a:extLst>
                        <a:ext uri="{FF2B5EF4-FFF2-40B4-BE49-F238E27FC236}">
                          <a16:creationId xmlns:a16="http://schemas.microsoft.com/office/drawing/2014/main" id="{06587B42-E805-4859-85F2-0ECEDCFB6C63}"/>
                        </a:ext>
                      </a:extLst>
                    </p:cNvPr>
                    <p:cNvSpPr>
                      <a:spLocks noChangeArrowheads="1"/>
                    </p:cNvSpPr>
                    <p:nvPr/>
                  </p:nvSpPr>
                  <p:spPr bwMode="auto">
                    <a:xfrm>
                      <a:off x="4045" y="1842"/>
                      <a:ext cx="530"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03" name="Line 23">
                      <a:extLst>
                        <a:ext uri="{FF2B5EF4-FFF2-40B4-BE49-F238E27FC236}">
                          <a16:creationId xmlns:a16="http://schemas.microsoft.com/office/drawing/2014/main" id="{A6049D35-F1C9-40C0-9027-4944BD4EDDBC}"/>
                        </a:ext>
                      </a:extLst>
                    </p:cNvPr>
                    <p:cNvSpPr>
                      <a:spLocks noChangeShapeType="1"/>
                    </p:cNvSpPr>
                    <p:nvPr/>
                  </p:nvSpPr>
                  <p:spPr bwMode="auto">
                    <a:xfrm>
                      <a:off x="1066" y="1979"/>
                      <a:ext cx="454"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0904" name="Line 24">
                      <a:extLst>
                        <a:ext uri="{FF2B5EF4-FFF2-40B4-BE49-F238E27FC236}">
                          <a16:creationId xmlns:a16="http://schemas.microsoft.com/office/drawing/2014/main" id="{43C651BF-A6F5-4CB2-9190-D7E4123EC47F}"/>
                        </a:ext>
                      </a:extLst>
                    </p:cNvPr>
                    <p:cNvSpPr>
                      <a:spLocks noChangeShapeType="1"/>
                    </p:cNvSpPr>
                    <p:nvPr/>
                  </p:nvSpPr>
                  <p:spPr bwMode="auto">
                    <a:xfrm>
                      <a:off x="1584" y="1995"/>
                      <a:ext cx="2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0905" name="Line 25">
                      <a:extLst>
                        <a:ext uri="{FF2B5EF4-FFF2-40B4-BE49-F238E27FC236}">
                          <a16:creationId xmlns:a16="http://schemas.microsoft.com/office/drawing/2014/main" id="{A61AD786-14B0-4D6A-8802-FA3E2F3AD2FD}"/>
                        </a:ext>
                      </a:extLst>
                    </p:cNvPr>
                    <p:cNvSpPr>
                      <a:spLocks noChangeShapeType="1"/>
                    </p:cNvSpPr>
                    <p:nvPr/>
                  </p:nvSpPr>
                  <p:spPr bwMode="auto">
                    <a:xfrm>
                      <a:off x="3086" y="1995"/>
                      <a:ext cx="259"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0906" name="Line 26">
                      <a:extLst>
                        <a:ext uri="{FF2B5EF4-FFF2-40B4-BE49-F238E27FC236}">
                          <a16:creationId xmlns:a16="http://schemas.microsoft.com/office/drawing/2014/main" id="{944EDC0E-5E46-47F5-9EDC-CC99195A445C}"/>
                        </a:ext>
                      </a:extLst>
                    </p:cNvPr>
                    <p:cNvSpPr>
                      <a:spLocks noChangeShapeType="1"/>
                    </p:cNvSpPr>
                    <p:nvPr/>
                  </p:nvSpPr>
                  <p:spPr bwMode="auto">
                    <a:xfrm>
                      <a:off x="4575" y="1995"/>
                      <a:ext cx="609"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0907" name="Line 27">
                      <a:extLst>
                        <a:ext uri="{FF2B5EF4-FFF2-40B4-BE49-F238E27FC236}">
                          <a16:creationId xmlns:a16="http://schemas.microsoft.com/office/drawing/2014/main" id="{802008F0-1356-42D8-B43B-DDD890D94123}"/>
                        </a:ext>
                      </a:extLst>
                    </p:cNvPr>
                    <p:cNvSpPr>
                      <a:spLocks noChangeShapeType="1"/>
                    </p:cNvSpPr>
                    <p:nvPr/>
                  </p:nvSpPr>
                  <p:spPr bwMode="auto">
                    <a:xfrm flipV="1">
                      <a:off x="3889" y="1977"/>
                      <a:ext cx="169"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0908" name="Rectangle 28">
                      <a:extLst>
                        <a:ext uri="{FF2B5EF4-FFF2-40B4-BE49-F238E27FC236}">
                          <a16:creationId xmlns:a16="http://schemas.microsoft.com/office/drawing/2014/main" id="{DAA28E2C-4B33-41CD-A85F-9912472F3848}"/>
                        </a:ext>
                      </a:extLst>
                    </p:cNvPr>
                    <p:cNvSpPr>
                      <a:spLocks noChangeArrowheads="1"/>
                    </p:cNvSpPr>
                    <p:nvPr/>
                  </p:nvSpPr>
                  <p:spPr bwMode="auto">
                    <a:xfrm>
                      <a:off x="2853" y="2654"/>
                      <a:ext cx="544" cy="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09" name="Line 29">
                      <a:extLst>
                        <a:ext uri="{FF2B5EF4-FFF2-40B4-BE49-F238E27FC236}">
                          <a16:creationId xmlns:a16="http://schemas.microsoft.com/office/drawing/2014/main" id="{6914E70D-7420-4947-9E96-9C3B3A7D2199}"/>
                        </a:ext>
                      </a:extLst>
                    </p:cNvPr>
                    <p:cNvSpPr>
                      <a:spLocks noChangeShapeType="1"/>
                    </p:cNvSpPr>
                    <p:nvPr/>
                  </p:nvSpPr>
                  <p:spPr bwMode="auto">
                    <a:xfrm flipV="1">
                      <a:off x="1546" y="2863"/>
                      <a:ext cx="13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0910" name="Line 30">
                      <a:extLst>
                        <a:ext uri="{FF2B5EF4-FFF2-40B4-BE49-F238E27FC236}">
                          <a16:creationId xmlns:a16="http://schemas.microsoft.com/office/drawing/2014/main" id="{3DE64652-33D7-4D5E-968E-710A5281DE15}"/>
                        </a:ext>
                      </a:extLst>
                    </p:cNvPr>
                    <p:cNvSpPr>
                      <a:spLocks noChangeShapeType="1"/>
                    </p:cNvSpPr>
                    <p:nvPr/>
                  </p:nvSpPr>
                  <p:spPr bwMode="auto">
                    <a:xfrm flipH="1" flipV="1">
                      <a:off x="1536" y="2064"/>
                      <a:ext cx="0" cy="816"/>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0911" name="Line 31">
                      <a:extLst>
                        <a:ext uri="{FF2B5EF4-FFF2-40B4-BE49-F238E27FC236}">
                          <a16:creationId xmlns:a16="http://schemas.microsoft.com/office/drawing/2014/main" id="{9B26B28E-1CD4-47EE-92DA-4ED2A2F0803F}"/>
                        </a:ext>
                      </a:extLst>
                    </p:cNvPr>
                    <p:cNvSpPr>
                      <a:spLocks noChangeShapeType="1"/>
                    </p:cNvSpPr>
                    <p:nvPr/>
                  </p:nvSpPr>
                  <p:spPr bwMode="auto">
                    <a:xfrm>
                      <a:off x="1533" y="1485"/>
                      <a:ext cx="0" cy="45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0912" name="Line 32">
                      <a:extLst>
                        <a:ext uri="{FF2B5EF4-FFF2-40B4-BE49-F238E27FC236}">
                          <a16:creationId xmlns:a16="http://schemas.microsoft.com/office/drawing/2014/main" id="{E4AD85AB-44D9-4675-B6C4-0B470DD4B30C}"/>
                        </a:ext>
                      </a:extLst>
                    </p:cNvPr>
                    <p:cNvSpPr>
                      <a:spLocks noChangeShapeType="1"/>
                    </p:cNvSpPr>
                    <p:nvPr/>
                  </p:nvSpPr>
                  <p:spPr bwMode="auto">
                    <a:xfrm>
                      <a:off x="1533" y="1485"/>
                      <a:ext cx="8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0913" name="Line 33">
                      <a:extLst>
                        <a:ext uri="{FF2B5EF4-FFF2-40B4-BE49-F238E27FC236}">
                          <a16:creationId xmlns:a16="http://schemas.microsoft.com/office/drawing/2014/main" id="{1B4BB779-4486-4C77-A675-99D6C1D4F550}"/>
                        </a:ext>
                      </a:extLst>
                    </p:cNvPr>
                    <p:cNvSpPr>
                      <a:spLocks noChangeShapeType="1"/>
                    </p:cNvSpPr>
                    <p:nvPr/>
                  </p:nvSpPr>
                  <p:spPr bwMode="auto">
                    <a:xfrm flipH="1">
                      <a:off x="3811" y="1485"/>
                      <a:ext cx="50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0914" name="Rectangle 34">
                      <a:extLst>
                        <a:ext uri="{FF2B5EF4-FFF2-40B4-BE49-F238E27FC236}">
                          <a16:creationId xmlns:a16="http://schemas.microsoft.com/office/drawing/2014/main" id="{7A1981B8-9D60-40F4-AD06-1B00937289DA}"/>
                        </a:ext>
                      </a:extLst>
                    </p:cNvPr>
                    <p:cNvSpPr>
                      <a:spLocks noChangeArrowheads="1"/>
                    </p:cNvSpPr>
                    <p:nvPr/>
                  </p:nvSpPr>
                  <p:spPr bwMode="auto">
                    <a:xfrm>
                      <a:off x="2400" y="1346"/>
                      <a:ext cx="596"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15" name="Rectangle 35">
                      <a:extLst>
                        <a:ext uri="{FF2B5EF4-FFF2-40B4-BE49-F238E27FC236}">
                          <a16:creationId xmlns:a16="http://schemas.microsoft.com/office/drawing/2014/main" id="{9C606FB9-F761-4670-B5E1-6A631B1FCAB8}"/>
                        </a:ext>
                      </a:extLst>
                    </p:cNvPr>
                    <p:cNvSpPr>
                      <a:spLocks noChangeArrowheads="1"/>
                    </p:cNvSpPr>
                    <p:nvPr/>
                  </p:nvSpPr>
                  <p:spPr bwMode="auto">
                    <a:xfrm>
                      <a:off x="3216" y="1346"/>
                      <a:ext cx="595"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16" name="Line 36">
                      <a:extLst>
                        <a:ext uri="{FF2B5EF4-FFF2-40B4-BE49-F238E27FC236}">
                          <a16:creationId xmlns:a16="http://schemas.microsoft.com/office/drawing/2014/main" id="{45D2F956-BD26-48DE-9B38-BE15CECC6DB1}"/>
                        </a:ext>
                      </a:extLst>
                    </p:cNvPr>
                    <p:cNvSpPr>
                      <a:spLocks noChangeShapeType="1"/>
                    </p:cNvSpPr>
                    <p:nvPr/>
                  </p:nvSpPr>
                  <p:spPr bwMode="auto">
                    <a:xfrm>
                      <a:off x="4329" y="1056"/>
                      <a:ext cx="0" cy="773"/>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0917" name="Text Box 37">
                      <a:extLst>
                        <a:ext uri="{FF2B5EF4-FFF2-40B4-BE49-F238E27FC236}">
                          <a16:creationId xmlns:a16="http://schemas.microsoft.com/office/drawing/2014/main" id="{13921E91-BC62-44C4-8FB0-E5C2E25999C2}"/>
                        </a:ext>
                      </a:extLst>
                    </p:cNvPr>
                    <p:cNvSpPr txBox="1">
                      <a:spLocks noChangeArrowheads="1"/>
                    </p:cNvSpPr>
                    <p:nvPr/>
                  </p:nvSpPr>
                  <p:spPr bwMode="auto">
                    <a:xfrm>
                      <a:off x="510" y="1864"/>
                      <a:ext cx="53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latin typeface="宋体" panose="02010600030101010101" pitchFamily="2" charset="-122"/>
                        </a:rPr>
                        <a:t>给定环节</a:t>
                      </a:r>
                      <a:endParaRPr lang="zh-CN" altLang="en-US" sz="1400">
                        <a:solidFill>
                          <a:schemeClr val="tx1"/>
                        </a:solidFill>
                      </a:endParaRPr>
                    </a:p>
                  </p:txBody>
                </p:sp>
                <p:sp>
                  <p:nvSpPr>
                    <p:cNvPr id="250918" name="Text Box 38">
                      <a:extLst>
                        <a:ext uri="{FF2B5EF4-FFF2-40B4-BE49-F238E27FC236}">
                          <a16:creationId xmlns:a16="http://schemas.microsoft.com/office/drawing/2014/main" id="{D6766B4A-0EB9-4C58-AE64-8AFA75187CC9}"/>
                        </a:ext>
                      </a:extLst>
                    </p:cNvPr>
                    <p:cNvSpPr txBox="1">
                      <a:spLocks noChangeArrowheads="1"/>
                    </p:cNvSpPr>
                    <p:nvPr/>
                  </p:nvSpPr>
                  <p:spPr bwMode="auto">
                    <a:xfrm>
                      <a:off x="2879" y="2712"/>
                      <a:ext cx="53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反馈环节</a:t>
                      </a:r>
                    </a:p>
                  </p:txBody>
                </p:sp>
                <p:sp>
                  <p:nvSpPr>
                    <p:cNvPr id="250919" name="Text Box 39">
                      <a:extLst>
                        <a:ext uri="{FF2B5EF4-FFF2-40B4-BE49-F238E27FC236}">
                          <a16:creationId xmlns:a16="http://schemas.microsoft.com/office/drawing/2014/main" id="{6C3F22D6-0B59-45E8-A2DF-764318B594EE}"/>
                        </a:ext>
                      </a:extLst>
                    </p:cNvPr>
                    <p:cNvSpPr txBox="1">
                      <a:spLocks noChangeArrowheads="1"/>
                    </p:cNvSpPr>
                    <p:nvPr/>
                  </p:nvSpPr>
                  <p:spPr bwMode="auto">
                    <a:xfrm>
                      <a:off x="2452" y="1394"/>
                      <a:ext cx="47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扰动</a:t>
                      </a:r>
                      <a:r>
                        <a:rPr lang="zh-CN" altLang="en-US" sz="1400">
                          <a:solidFill>
                            <a:schemeClr val="tx1"/>
                          </a:solidFill>
                          <a:latin typeface="宋体" panose="02010600030101010101" pitchFamily="2" charset="-122"/>
                        </a:rPr>
                        <a:t>补偿</a:t>
                      </a:r>
                      <a:endParaRPr lang="zh-CN" altLang="en-US" sz="1400">
                        <a:solidFill>
                          <a:schemeClr val="tx1"/>
                        </a:solidFill>
                      </a:endParaRPr>
                    </a:p>
                  </p:txBody>
                </p:sp>
                <p:sp>
                  <p:nvSpPr>
                    <p:cNvPr id="250920" name="Text Box 40">
                      <a:extLst>
                        <a:ext uri="{FF2B5EF4-FFF2-40B4-BE49-F238E27FC236}">
                          <a16:creationId xmlns:a16="http://schemas.microsoft.com/office/drawing/2014/main" id="{05D6720D-BDBC-4FA9-8F4B-A52CEC4814EA}"/>
                        </a:ext>
                      </a:extLst>
                    </p:cNvPr>
                    <p:cNvSpPr txBox="1">
                      <a:spLocks noChangeArrowheads="1"/>
                    </p:cNvSpPr>
                    <p:nvPr/>
                  </p:nvSpPr>
                  <p:spPr bwMode="auto">
                    <a:xfrm>
                      <a:off x="3281" y="1394"/>
                      <a:ext cx="47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扰动测量</a:t>
                      </a:r>
                    </a:p>
                  </p:txBody>
                </p:sp>
                <p:sp>
                  <p:nvSpPr>
                    <p:cNvPr id="250921" name="Text Box 41">
                      <a:extLst>
                        <a:ext uri="{FF2B5EF4-FFF2-40B4-BE49-F238E27FC236}">
                          <a16:creationId xmlns:a16="http://schemas.microsoft.com/office/drawing/2014/main" id="{4CA3F954-E1A1-4C82-B498-035BDEBD94FE}"/>
                        </a:ext>
                      </a:extLst>
                    </p:cNvPr>
                    <p:cNvSpPr txBox="1">
                      <a:spLocks noChangeArrowheads="1"/>
                    </p:cNvSpPr>
                    <p:nvPr/>
                  </p:nvSpPr>
                  <p:spPr bwMode="auto">
                    <a:xfrm>
                      <a:off x="4368" y="1136"/>
                      <a:ext cx="233"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扰动</a:t>
                      </a:r>
                    </a:p>
                  </p:txBody>
                </p:sp>
                <p:sp>
                  <p:nvSpPr>
                    <p:cNvPr id="250922" name="Text Box 42">
                      <a:extLst>
                        <a:ext uri="{FF2B5EF4-FFF2-40B4-BE49-F238E27FC236}">
                          <a16:creationId xmlns:a16="http://schemas.microsoft.com/office/drawing/2014/main" id="{CE57F82B-1F43-473B-9B56-91927D9B5835}"/>
                        </a:ext>
                      </a:extLst>
                    </p:cNvPr>
                    <p:cNvSpPr txBox="1">
                      <a:spLocks noChangeArrowheads="1"/>
                    </p:cNvSpPr>
                    <p:nvPr/>
                  </p:nvSpPr>
                  <p:spPr bwMode="auto">
                    <a:xfrm>
                      <a:off x="1610" y="1780"/>
                      <a:ext cx="23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误差</a:t>
                      </a:r>
                    </a:p>
                  </p:txBody>
                </p:sp>
                <p:sp>
                  <p:nvSpPr>
                    <p:cNvPr id="250923" name="Text Box 43">
                      <a:extLst>
                        <a:ext uri="{FF2B5EF4-FFF2-40B4-BE49-F238E27FC236}">
                          <a16:creationId xmlns:a16="http://schemas.microsoft.com/office/drawing/2014/main" id="{C659ED35-07A6-4667-815E-D2A162938B5F}"/>
                        </a:ext>
                      </a:extLst>
                    </p:cNvPr>
                    <p:cNvSpPr txBox="1">
                      <a:spLocks noChangeArrowheads="1"/>
                    </p:cNvSpPr>
                    <p:nvPr/>
                  </p:nvSpPr>
                  <p:spPr bwMode="auto">
                    <a:xfrm>
                      <a:off x="4666" y="1780"/>
                      <a:ext cx="23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输出</a:t>
                      </a:r>
                    </a:p>
                  </p:txBody>
                </p:sp>
                <p:sp>
                  <p:nvSpPr>
                    <p:cNvPr id="250924" name="Text Box 44">
                      <a:extLst>
                        <a:ext uri="{FF2B5EF4-FFF2-40B4-BE49-F238E27FC236}">
                          <a16:creationId xmlns:a16="http://schemas.microsoft.com/office/drawing/2014/main" id="{329BB6B7-4A2B-48D8-81EC-BFB2D6168F66}"/>
                        </a:ext>
                      </a:extLst>
                    </p:cNvPr>
                    <p:cNvSpPr txBox="1">
                      <a:spLocks noChangeArrowheads="1"/>
                    </p:cNvSpPr>
                    <p:nvPr/>
                  </p:nvSpPr>
                  <p:spPr bwMode="auto">
                    <a:xfrm>
                      <a:off x="1105" y="1820"/>
                      <a:ext cx="40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latin typeface="宋体" panose="02010600030101010101" pitchFamily="2" charset="-122"/>
                        </a:rPr>
                        <a:t>给定</a:t>
                      </a:r>
                    </a:p>
                    <a:p>
                      <a:pPr algn="just"/>
                      <a:r>
                        <a:rPr lang="zh-CN" altLang="en-US" sz="1400">
                          <a:solidFill>
                            <a:schemeClr val="tx1"/>
                          </a:solidFill>
                          <a:latin typeface="宋体" panose="02010600030101010101" pitchFamily="2" charset="-122"/>
                        </a:rPr>
                        <a:t>输入</a:t>
                      </a:r>
                      <a:endParaRPr lang="zh-CN" altLang="en-US" sz="1400">
                        <a:solidFill>
                          <a:schemeClr val="tx1"/>
                        </a:solidFill>
                      </a:endParaRPr>
                    </a:p>
                  </p:txBody>
                </p:sp>
                <p:sp>
                  <p:nvSpPr>
                    <p:cNvPr id="250925" name="Text Box 45">
                      <a:extLst>
                        <a:ext uri="{FF2B5EF4-FFF2-40B4-BE49-F238E27FC236}">
                          <a16:creationId xmlns:a16="http://schemas.microsoft.com/office/drawing/2014/main" id="{16AA3CF1-5D22-4276-A55D-0C7A5A1E8F33}"/>
                        </a:ext>
                      </a:extLst>
                    </p:cNvPr>
                    <p:cNvSpPr txBox="1">
                      <a:spLocks noChangeArrowheads="1"/>
                    </p:cNvSpPr>
                    <p:nvPr/>
                  </p:nvSpPr>
                  <p:spPr bwMode="auto">
                    <a:xfrm>
                      <a:off x="1558" y="2291"/>
                      <a:ext cx="40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1400">
                          <a:solidFill>
                            <a:schemeClr val="tx1"/>
                          </a:solidFill>
                        </a:rPr>
                        <a:t>反馈</a:t>
                      </a:r>
                    </a:p>
                    <a:p>
                      <a:pPr algn="just"/>
                      <a:r>
                        <a:rPr lang="zh-CN" altLang="en-US" sz="1400">
                          <a:solidFill>
                            <a:schemeClr val="tx1"/>
                          </a:solidFill>
                        </a:rPr>
                        <a:t>信号</a:t>
                      </a:r>
                    </a:p>
                  </p:txBody>
                </p:sp>
                <p:sp>
                  <p:nvSpPr>
                    <p:cNvPr id="250926" name="AutoShape 46">
                      <a:extLst>
                        <a:ext uri="{FF2B5EF4-FFF2-40B4-BE49-F238E27FC236}">
                          <a16:creationId xmlns:a16="http://schemas.microsoft.com/office/drawing/2014/main" id="{AE67F764-B70F-4189-969F-7536F1DF8827}"/>
                        </a:ext>
                      </a:extLst>
                    </p:cNvPr>
                    <p:cNvSpPr>
                      <a:spLocks noChangeArrowheads="1"/>
                    </p:cNvSpPr>
                    <p:nvPr/>
                  </p:nvSpPr>
                  <p:spPr bwMode="auto">
                    <a:xfrm>
                      <a:off x="1494" y="1909"/>
                      <a:ext cx="138" cy="155"/>
                    </a:xfrm>
                    <a:prstGeom prst="flowChartSummingJunction">
                      <a:avLst/>
                    </a:prstGeom>
                    <a:solidFill>
                      <a:schemeClr val="bg1"/>
                    </a:solidFill>
                    <a:ln w="9525">
                      <a:solidFill>
                        <a:schemeClr val="tx1"/>
                      </a:solidFill>
                      <a:round/>
                      <a:headEnd/>
                      <a:tailEnd/>
                    </a:ln>
                  </p:spPr>
                  <p:txBody>
                    <a:bodyPr/>
                    <a:lstStyle/>
                    <a:p>
                      <a:endParaRPr lang="zh-CN" altLang="en-US"/>
                    </a:p>
                  </p:txBody>
                </p:sp>
                <p:sp>
                  <p:nvSpPr>
                    <p:cNvPr id="250927" name="Text Box 47">
                      <a:extLst>
                        <a:ext uri="{FF2B5EF4-FFF2-40B4-BE49-F238E27FC236}">
                          <a16:creationId xmlns:a16="http://schemas.microsoft.com/office/drawing/2014/main" id="{E3831741-610D-418A-9C9F-44F72603D8DC}"/>
                        </a:ext>
                      </a:extLst>
                    </p:cNvPr>
                    <p:cNvSpPr txBox="1">
                      <a:spLocks noChangeArrowheads="1"/>
                    </p:cNvSpPr>
                    <p:nvPr/>
                  </p:nvSpPr>
                  <p:spPr bwMode="auto">
                    <a:xfrm>
                      <a:off x="1403" y="2010"/>
                      <a:ext cx="13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zh-CN" altLang="en-US" sz="1400">
                          <a:solidFill>
                            <a:schemeClr val="tx1"/>
                          </a:solidFill>
                        </a:rPr>
                        <a:t>_</a:t>
                      </a:r>
                    </a:p>
                  </p:txBody>
                </p:sp>
                <p:sp>
                  <p:nvSpPr>
                    <p:cNvPr id="250928" name="Text Box 48">
                      <a:extLst>
                        <a:ext uri="{FF2B5EF4-FFF2-40B4-BE49-F238E27FC236}">
                          <a16:creationId xmlns:a16="http://schemas.microsoft.com/office/drawing/2014/main" id="{CE041B57-D5BF-4B83-95E2-89E9E2C1C2B8}"/>
                        </a:ext>
                      </a:extLst>
                    </p:cNvPr>
                    <p:cNvSpPr txBox="1">
                      <a:spLocks noChangeArrowheads="1"/>
                    </p:cNvSpPr>
                    <p:nvPr/>
                  </p:nvSpPr>
                  <p:spPr bwMode="auto">
                    <a:xfrm>
                      <a:off x="1403" y="1567"/>
                      <a:ext cx="143"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zh-CN" altLang="en-US" sz="1400">
                          <a:solidFill>
                            <a:schemeClr val="tx1"/>
                          </a:solidFill>
                        </a:rPr>
                        <a:t>+</a:t>
                      </a:r>
                    </a:p>
                  </p:txBody>
                </p:sp>
                <p:sp>
                  <p:nvSpPr>
                    <p:cNvPr id="250929" name="Line 49">
                      <a:extLst>
                        <a:ext uri="{FF2B5EF4-FFF2-40B4-BE49-F238E27FC236}">
                          <a16:creationId xmlns:a16="http://schemas.microsoft.com/office/drawing/2014/main" id="{D50C2073-F552-47D0-AB6E-F54ED1A24F2A}"/>
                        </a:ext>
                      </a:extLst>
                    </p:cNvPr>
                    <p:cNvSpPr>
                      <a:spLocks noChangeShapeType="1"/>
                    </p:cNvSpPr>
                    <p:nvPr/>
                  </p:nvSpPr>
                  <p:spPr bwMode="auto">
                    <a:xfrm>
                      <a:off x="2996" y="1470"/>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sp>
        <p:nvSpPr>
          <p:cNvPr id="250930" name="Text Box 50">
            <a:extLst>
              <a:ext uri="{FF2B5EF4-FFF2-40B4-BE49-F238E27FC236}">
                <a16:creationId xmlns:a16="http://schemas.microsoft.com/office/drawing/2014/main" id="{71D5EA8A-2FE2-4C0E-BAB4-812DE47A7F5E}"/>
              </a:ext>
            </a:extLst>
          </p:cNvPr>
          <p:cNvSpPr txBox="1">
            <a:spLocks noChangeArrowheads="1"/>
          </p:cNvSpPr>
          <p:nvPr/>
        </p:nvSpPr>
        <p:spPr bwMode="auto">
          <a:xfrm>
            <a:off x="2063749" y="4221163"/>
            <a:ext cx="9216825" cy="212365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buClr>
                <a:schemeClr val="tx2"/>
              </a:buClr>
              <a:buSzPct val="115000"/>
            </a:pPr>
            <a:r>
              <a:rPr kumimoji="1" lang="en-US" altLang="zh-CN" sz="2400" b="1" dirty="0">
                <a:solidFill>
                  <a:schemeClr val="tx1"/>
                </a:solidFill>
                <a:latin typeface="等线" panose="02010600030101010101" pitchFamily="2" charset="-122"/>
                <a:ea typeface="等线" panose="02010600030101010101" pitchFamily="2" charset="-122"/>
              </a:rPr>
              <a:t>	</a:t>
            </a:r>
            <a:r>
              <a:rPr kumimoji="1" lang="zh-CN" altLang="en-US" sz="2400" b="1" dirty="0">
                <a:solidFill>
                  <a:schemeClr val="tx1"/>
                </a:solidFill>
                <a:latin typeface="等线" panose="02010600030101010101" pitchFamily="2" charset="-122"/>
                <a:ea typeface="等线" panose="02010600030101010101" pitchFamily="2" charset="-122"/>
              </a:rPr>
              <a:t>陕西一彩色显像管厂，实际应用计算机作为</a:t>
            </a:r>
            <a:r>
              <a:rPr kumimoji="1" lang="en-US" altLang="zh-CN" sz="2400" b="1" dirty="0">
                <a:solidFill>
                  <a:schemeClr val="tx1"/>
                </a:solidFill>
                <a:latin typeface="等线" panose="02010600030101010101" pitchFamily="2" charset="-122"/>
                <a:ea typeface="等线" panose="02010600030101010101" pitchFamily="2" charset="-122"/>
              </a:rPr>
              <a:t>PID</a:t>
            </a:r>
            <a:r>
              <a:rPr kumimoji="1" lang="zh-CN" altLang="en-US" sz="2400" b="1" dirty="0">
                <a:solidFill>
                  <a:schemeClr val="tx1"/>
                </a:solidFill>
                <a:latin typeface="等线" panose="02010600030101010101" pitchFamily="2" charset="-122"/>
                <a:ea typeface="等线" panose="02010600030101010101" pitchFamily="2" charset="-122"/>
              </a:rPr>
              <a:t>控制器对大型显像管玻璃炉进行炉温自动控制。</a:t>
            </a:r>
            <a:endParaRPr kumimoji="1" lang="en-US" altLang="zh-CN" sz="2400" b="1" dirty="0">
              <a:solidFill>
                <a:schemeClr val="tx1"/>
              </a:solidFill>
              <a:latin typeface="等线" panose="02010600030101010101" pitchFamily="2" charset="-122"/>
              <a:ea typeface="等线" panose="02010600030101010101" pitchFamily="2" charset="-122"/>
            </a:endParaRPr>
          </a:p>
          <a:p>
            <a:pPr algn="l" eaLnBrk="1" hangingPunct="1">
              <a:spcBef>
                <a:spcPct val="50000"/>
              </a:spcBef>
              <a:buClr>
                <a:schemeClr val="tx2"/>
              </a:buClr>
              <a:buSzPct val="115000"/>
            </a:pPr>
            <a:r>
              <a:rPr kumimoji="1" lang="en-US" altLang="zh-CN" sz="2400" b="1" dirty="0">
                <a:solidFill>
                  <a:schemeClr val="tx1"/>
                </a:solidFill>
                <a:latin typeface="等线" panose="02010600030101010101" pitchFamily="2" charset="-122"/>
                <a:ea typeface="等线" panose="02010600030101010101" pitchFamily="2" charset="-122"/>
              </a:rPr>
              <a:t>	</a:t>
            </a:r>
            <a:r>
              <a:rPr kumimoji="1" lang="zh-CN" altLang="en-US" sz="2400" b="1" dirty="0">
                <a:solidFill>
                  <a:schemeClr val="tx1"/>
                </a:solidFill>
                <a:latin typeface="等线" panose="02010600030101010101" pitchFamily="2" charset="-122"/>
                <a:ea typeface="等线" panose="02010600030101010101" pitchFamily="2" charset="-122"/>
              </a:rPr>
              <a:t>控制系统中实现了对两个主要扰动的</a:t>
            </a:r>
            <a:r>
              <a:rPr kumimoji="1" lang="zh-CN" altLang="en-US" sz="2400" b="1" dirty="0">
                <a:solidFill>
                  <a:schemeClr val="hlink"/>
                </a:solidFill>
                <a:latin typeface="等线" panose="02010600030101010101" pitchFamily="2" charset="-122"/>
                <a:ea typeface="等线" panose="02010600030101010101" pitchFamily="2" charset="-122"/>
              </a:rPr>
              <a:t>扰动补偿</a:t>
            </a:r>
            <a:r>
              <a:rPr kumimoji="1" lang="zh-CN" altLang="en-US" sz="2400" b="1" dirty="0">
                <a:solidFill>
                  <a:schemeClr val="tx1"/>
                </a:solidFill>
                <a:latin typeface="等线" panose="02010600030101010101" pitchFamily="2" charset="-122"/>
                <a:ea typeface="等线" panose="02010600030101010101" pitchFamily="2" charset="-122"/>
              </a:rPr>
              <a:t>：一个是向炉内的投料量（玻璃原料量），它是可测量的；另一个是大气温度，实现对大气温度的</a:t>
            </a:r>
            <a:r>
              <a:rPr kumimoji="1" lang="zh-CN" altLang="en-US" sz="2400" b="1" dirty="0">
                <a:solidFill>
                  <a:schemeClr val="accent2"/>
                </a:solidFill>
                <a:latin typeface="等线" panose="02010600030101010101" pitchFamily="2" charset="-122"/>
                <a:ea typeface="等线" panose="02010600030101010101" pitchFamily="2" charset="-122"/>
              </a:rPr>
              <a:t>扰动补偿</a:t>
            </a:r>
            <a:r>
              <a:rPr kumimoji="1" lang="zh-CN" altLang="en-US" sz="2400" b="1" dirty="0">
                <a:solidFill>
                  <a:schemeClr val="tx1"/>
                </a:solidFill>
                <a:latin typeface="等线" panose="02010600030101010101" pitchFamily="2" charset="-122"/>
                <a:ea typeface="等线" panose="02010600030101010101" pitchFamily="2" charset="-122"/>
              </a:rPr>
              <a:t>。 </a:t>
            </a: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C87EFE41-517B-41E2-B1F7-41BA324CD37C}"/>
              </a:ext>
            </a:extLst>
          </p:cNvPr>
          <p:cNvSpPr>
            <a:spLocks noGrp="1" noChangeArrowheads="1"/>
          </p:cNvSpPr>
          <p:nvPr>
            <p:ph type="title"/>
          </p:nvPr>
        </p:nvSpPr>
        <p:spPr/>
        <p:txBody>
          <a:bodyPr/>
          <a:lstStyle/>
          <a:p>
            <a:r>
              <a:rPr lang="zh-CN" altLang="en-US" sz="3300" b="1" dirty="0"/>
              <a:t> </a:t>
            </a:r>
            <a:r>
              <a:rPr lang="zh-CN" altLang="en-US" b="1" dirty="0"/>
              <a:t>4.3   比例微分积分</a:t>
            </a:r>
            <a:r>
              <a:rPr lang="en-US" altLang="zh-CN" b="1" dirty="0"/>
              <a:t>(PID)</a:t>
            </a:r>
            <a:r>
              <a:rPr lang="zh-CN" altLang="en-US" b="1" dirty="0"/>
              <a:t>控制 </a:t>
            </a:r>
          </a:p>
        </p:txBody>
      </p:sp>
      <p:sp>
        <p:nvSpPr>
          <p:cNvPr id="348163" name="Rectangle 3">
            <a:extLst>
              <a:ext uri="{FF2B5EF4-FFF2-40B4-BE49-F238E27FC236}">
                <a16:creationId xmlns:a16="http://schemas.microsoft.com/office/drawing/2014/main" id="{09F31DEE-916C-4A8C-B5D4-8B9FEF733F25}"/>
              </a:ext>
            </a:extLst>
          </p:cNvPr>
          <p:cNvSpPr>
            <a:spLocks noGrp="1" noChangeArrowheads="1"/>
          </p:cNvSpPr>
          <p:nvPr>
            <p:ph type="body" sz="half" idx="1"/>
          </p:nvPr>
        </p:nvSpPr>
        <p:spPr>
          <a:xfrm>
            <a:off x="1055440" y="1628800"/>
            <a:ext cx="10363199" cy="2800275"/>
          </a:xfrm>
        </p:spPr>
        <p:txBody>
          <a:bodyPr/>
          <a:lstStyle/>
          <a:p>
            <a:r>
              <a:rPr lang="zh-CN" altLang="en-US" sz="2800" b="1" dirty="0">
                <a:latin typeface="等线" panose="02010600030101010101" pitchFamily="2" charset="-122"/>
                <a:ea typeface="等线" panose="02010600030101010101" pitchFamily="2" charset="-122"/>
              </a:rPr>
              <a:t>比例控制</a:t>
            </a:r>
            <a:r>
              <a:rPr lang="en-US" altLang="zh-CN" sz="2800" b="1" dirty="0">
                <a:latin typeface="等线" panose="02010600030101010101" pitchFamily="2" charset="-122"/>
                <a:ea typeface="等线" panose="02010600030101010101" pitchFamily="2" charset="-122"/>
              </a:rPr>
              <a:t>(P)</a:t>
            </a:r>
            <a:r>
              <a:rPr lang="zh-CN" altLang="en-US" sz="2800" dirty="0">
                <a:latin typeface="等线" panose="02010600030101010101" pitchFamily="2" charset="-122"/>
                <a:ea typeface="等线" panose="02010600030101010101" pitchFamily="2" charset="-122"/>
              </a:rPr>
              <a:t>：是一种最简单的控制方式， 它的作用是放大误差的幅值，实行反馈控制的基本要求。</a:t>
            </a:r>
          </a:p>
          <a:p>
            <a:r>
              <a:rPr lang="zh-CN" altLang="en-US" sz="2800" b="1" dirty="0">
                <a:latin typeface="等线" panose="02010600030101010101" pitchFamily="2" charset="-122"/>
                <a:ea typeface="等线" panose="02010600030101010101" pitchFamily="2" charset="-122"/>
              </a:rPr>
              <a:t>微分控制</a:t>
            </a:r>
            <a:r>
              <a:rPr lang="en-US" altLang="zh-CN" sz="2800" b="1" dirty="0">
                <a:latin typeface="等线" panose="02010600030101010101" pitchFamily="2" charset="-122"/>
                <a:ea typeface="等线" panose="02010600030101010101" pitchFamily="2" charset="-122"/>
              </a:rPr>
              <a:t>(D)</a:t>
            </a:r>
            <a:r>
              <a:rPr lang="zh-CN" altLang="en-US" sz="2800" dirty="0">
                <a:latin typeface="等线" panose="02010600030101010101" pitchFamily="2" charset="-122"/>
                <a:ea typeface="等线" panose="02010600030101010101" pitchFamily="2" charset="-122"/>
              </a:rPr>
              <a:t>：预测误差变化的趋势，使控制器尽早做出反应，能够增加系统阻尼，提高系统的响应速度，改善系统的动态性能。</a:t>
            </a:r>
          </a:p>
          <a:p>
            <a:r>
              <a:rPr lang="zh-CN" altLang="en-US" sz="2800" b="1" dirty="0">
                <a:latin typeface="等线" panose="02010600030101010101" pitchFamily="2" charset="-122"/>
                <a:ea typeface="等线" panose="02010600030101010101" pitchFamily="2" charset="-122"/>
              </a:rPr>
              <a:t>积分控制</a:t>
            </a:r>
            <a:r>
              <a:rPr lang="en-US" altLang="zh-CN" sz="2800" b="1" dirty="0">
                <a:latin typeface="等线" panose="02010600030101010101" pitchFamily="2" charset="-122"/>
                <a:ea typeface="等线" panose="02010600030101010101" pitchFamily="2" charset="-122"/>
              </a:rPr>
              <a:t>(I)</a:t>
            </a:r>
            <a:r>
              <a:rPr lang="zh-CN" altLang="en-US" sz="2800" dirty="0">
                <a:latin typeface="等线" panose="02010600030101010101" pitchFamily="2" charset="-122"/>
                <a:ea typeface="等线" panose="02010600030101010101" pitchFamily="2" charset="-122"/>
              </a:rPr>
              <a:t>：对误差进行记忆，主要用于消除稳态误差。</a:t>
            </a:r>
          </a:p>
          <a:p>
            <a:endParaRPr lang="en-US" altLang="zh-CN" sz="2800" dirty="0">
              <a:latin typeface="等线" panose="02010600030101010101" pitchFamily="2" charset="-122"/>
              <a:ea typeface="等线" panose="02010600030101010101" pitchFamily="2" charset="-122"/>
            </a:endParaRPr>
          </a:p>
          <a:p>
            <a:endParaRPr lang="en-US" altLang="zh-CN" sz="2800" dirty="0">
              <a:latin typeface="等线" panose="02010600030101010101" pitchFamily="2" charset="-122"/>
              <a:ea typeface="等线" panose="02010600030101010101" pitchFamily="2" charset="-122"/>
            </a:endParaRPr>
          </a:p>
        </p:txBody>
      </p:sp>
      <p:graphicFrame>
        <p:nvGraphicFramePr>
          <p:cNvPr id="348164" name="Object 4">
            <a:extLst>
              <a:ext uri="{FF2B5EF4-FFF2-40B4-BE49-F238E27FC236}">
                <a16:creationId xmlns:a16="http://schemas.microsoft.com/office/drawing/2014/main" id="{6A4C640B-812C-4E4B-BF1D-869CCB61C3C6}"/>
              </a:ext>
            </a:extLst>
          </p:cNvPr>
          <p:cNvGraphicFramePr>
            <a:graphicFrameLocks noGrp="1" noChangeAspect="1"/>
          </p:cNvGraphicFramePr>
          <p:nvPr>
            <p:ph sz="half" idx="2"/>
            <p:extLst>
              <p:ext uri="{D42A27DB-BD31-4B8C-83A1-F6EECF244321}">
                <p14:modId xmlns:p14="http://schemas.microsoft.com/office/powerpoint/2010/main" val="3065416027"/>
              </p:ext>
            </p:extLst>
          </p:nvPr>
        </p:nvGraphicFramePr>
        <p:xfrm>
          <a:off x="3157760" y="4565625"/>
          <a:ext cx="5732463" cy="1546225"/>
        </p:xfrm>
        <a:graphic>
          <a:graphicData uri="http://schemas.openxmlformats.org/presentationml/2006/ole">
            <mc:AlternateContent xmlns:mc="http://schemas.openxmlformats.org/markup-compatibility/2006">
              <mc:Choice xmlns:v="urn:schemas-microsoft-com:vml" Requires="v">
                <p:oleObj spid="_x0000_s348190" name="Equation" r:id="rId3" imgW="1600200" imgH="431640" progId="Equation.DSMT4">
                  <p:embed/>
                </p:oleObj>
              </mc:Choice>
              <mc:Fallback>
                <p:oleObj name="Equation" r:id="rId3" imgW="160020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760" y="4565625"/>
                        <a:ext cx="5732463"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灯片编号占位符 6">
            <a:extLst>
              <a:ext uri="{FF2B5EF4-FFF2-40B4-BE49-F238E27FC236}">
                <a16:creationId xmlns:a16="http://schemas.microsoft.com/office/drawing/2014/main" id="{4D8200FD-09AF-426A-8B25-1EAB36605142}"/>
              </a:ext>
            </a:extLst>
          </p:cNvPr>
          <p:cNvSpPr>
            <a:spLocks noGrp="1"/>
          </p:cNvSpPr>
          <p:nvPr>
            <p:ph type="sldNum" sz="quarter" idx="12"/>
          </p:nvPr>
        </p:nvSpPr>
        <p:spPr/>
        <p:txBody>
          <a:bodyPr/>
          <a:lstStyle/>
          <a:p>
            <a:fld id="{E17A706B-C2D1-40DA-B4D3-F2DC62F1E690}" type="slidenum">
              <a:rPr lang="zh-CN" altLang="en-US"/>
              <a:pPr/>
              <a:t>9</a:t>
            </a:fld>
            <a:endParaRPr lang="en-US" altLang="zh-CN"/>
          </a:p>
        </p:txBody>
      </p:sp>
      <p:sp>
        <p:nvSpPr>
          <p:cNvPr id="7" name="文本框 6">
            <a:extLst>
              <a:ext uri="{FF2B5EF4-FFF2-40B4-BE49-F238E27FC236}">
                <a16:creationId xmlns:a16="http://schemas.microsoft.com/office/drawing/2014/main" id="{D4AE7B20-D33E-4D02-BB10-085943814EEA}"/>
              </a:ext>
            </a:extLst>
          </p:cNvPr>
          <p:cNvSpPr txBox="1"/>
          <p:nvPr/>
        </p:nvSpPr>
        <p:spPr>
          <a:xfrm>
            <a:off x="911423" y="6123057"/>
            <a:ext cx="10225136" cy="707886"/>
          </a:xfrm>
          <a:prstGeom prst="rect">
            <a:avLst/>
          </a:prstGeom>
          <a:noFill/>
        </p:spPr>
        <p:txBody>
          <a:bodyPr wrap="square">
            <a:spAutoFit/>
          </a:bodyPr>
          <a:lstStyle/>
          <a:p>
            <a:pPr algn="just"/>
            <a:r>
              <a:rPr lang="en-US" altLang="zh-CN" sz="2000" dirty="0"/>
              <a:t>        PID</a:t>
            </a:r>
            <a:r>
              <a:rPr lang="zh-CN" altLang="en-US" sz="2000" dirty="0"/>
              <a:t>控制最早发展起来的控制算法，</a:t>
            </a:r>
            <a:r>
              <a:rPr lang="zh-CN" altLang="en-US" sz="2000" b="1" dirty="0">
                <a:solidFill>
                  <a:schemeClr val="bg2">
                    <a:lumMod val="50000"/>
                    <a:lumOff val="50000"/>
                  </a:schemeClr>
                </a:solidFill>
              </a:rPr>
              <a:t>结构简单、鲁棒性好和可靠性高</a:t>
            </a:r>
            <a:r>
              <a:rPr lang="zh-CN" altLang="en-US" sz="2000" dirty="0"/>
              <a:t>，广泛应用于工业过程控制。目前仍然有</a:t>
            </a:r>
            <a:r>
              <a:rPr lang="en-US" altLang="zh-CN" sz="2000" dirty="0"/>
              <a:t>90%</a:t>
            </a:r>
            <a:r>
              <a:rPr lang="zh-CN" altLang="en-US" sz="2000" dirty="0"/>
              <a:t>左右的控制回路具有</a:t>
            </a:r>
            <a:r>
              <a:rPr lang="en-US" altLang="zh-CN" sz="2000" dirty="0"/>
              <a:t>PID</a:t>
            </a:r>
            <a:r>
              <a:rPr lang="zh-CN" altLang="en-US" sz="2000" dirty="0"/>
              <a:t>结构。</a:t>
            </a:r>
          </a:p>
        </p:txBody>
      </p:sp>
    </p:spTree>
  </p:cSld>
  <p:clrMapOvr>
    <a:masterClrMapping/>
  </p:clrMapOvr>
  <p:transition spd="med">
    <p:random/>
  </p:transition>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uto02-2020[兼容模式]" id="{AF62445E-E63C-4754-8C09-E5D05F40E982}" vid="{710909B5-9D3C-4133-835D-224F46F482DC}"/>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6906</TotalTime>
  <Words>2036</Words>
  <Application>Microsoft Office PowerPoint</Application>
  <PresentationFormat>宽屏</PresentationFormat>
  <Paragraphs>303</Paragraphs>
  <Slides>25</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6" baseType="lpstr">
      <vt:lpstr>等线</vt:lpstr>
      <vt:lpstr>黑体</vt:lpstr>
      <vt:lpstr>华光行楷_CNKI</vt:lpstr>
      <vt:lpstr>宋体</vt:lpstr>
      <vt:lpstr>Arial</vt:lpstr>
      <vt:lpstr>Cambria Math</vt:lpstr>
      <vt:lpstr>Times New Roman</vt:lpstr>
      <vt:lpstr>Wingdings</vt:lpstr>
      <vt:lpstr>Layers</vt:lpstr>
      <vt:lpstr>Equation</vt:lpstr>
      <vt:lpstr>Picture2</vt:lpstr>
      <vt:lpstr>4   基本的控制方法</vt:lpstr>
      <vt:lpstr>4.1   自动控制系统的行为描述</vt:lpstr>
      <vt:lpstr>PowerPoint 演示文稿</vt:lpstr>
      <vt:lpstr>PowerPoint 演示文稿</vt:lpstr>
      <vt:lpstr>PowerPoint 演示文稿</vt:lpstr>
      <vt:lpstr>PowerPoint 演示文稿</vt:lpstr>
      <vt:lpstr>4.2  反馈控制和扰动补偿</vt:lpstr>
      <vt:lpstr>复合自动控制系统</vt:lpstr>
      <vt:lpstr> 4.3   比例微分积分(PID)控制 </vt:lpstr>
      <vt:lpstr> 4.4  最优控制   </vt:lpstr>
      <vt:lpstr> 4.5   自适应控制</vt:lpstr>
      <vt:lpstr>显象管玻璃炉液位自校正控制</vt:lpstr>
      <vt:lpstr>4.6    智能控制 </vt:lpstr>
      <vt:lpstr>专家控制系统</vt:lpstr>
      <vt:lpstr>模糊控制系统</vt:lpstr>
      <vt:lpstr>神经控制系统</vt:lpstr>
      <vt:lpstr>智能控制系统实例</vt:lpstr>
      <vt:lpstr>学习控制系统</vt:lpstr>
      <vt:lpstr>4.7   非线性系统及其控制</vt:lpstr>
      <vt:lpstr>非线性元件特性</vt:lpstr>
      <vt:lpstr>二阶系统的相平面研究法</vt:lpstr>
      <vt:lpstr>非线性系统的相迹图</vt:lpstr>
      <vt:lpstr>具有不灵敏区的继电器 非线性炉温自动调节系统系统</vt:lpstr>
      <vt:lpstr>非线性系统的混沌现象</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Yuanli Cai</dc:creator>
  <cp:lastModifiedBy>Cai Yuanli</cp:lastModifiedBy>
  <cp:revision>535</cp:revision>
  <dcterms:created xsi:type="dcterms:W3CDTF">1601-01-01T00:00:00Z</dcterms:created>
  <dcterms:modified xsi:type="dcterms:W3CDTF">2024-01-27T19:13:21Z</dcterms:modified>
</cp:coreProperties>
</file>