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3" r:id="rId2"/>
  </p:sldMasterIdLst>
  <p:notesMasterIdLst>
    <p:notesMasterId r:id="rId22"/>
  </p:notesMasterIdLst>
  <p:sldIdLst>
    <p:sldId id="443" r:id="rId3"/>
    <p:sldId id="444" r:id="rId4"/>
    <p:sldId id="445" r:id="rId5"/>
    <p:sldId id="446" r:id="rId6"/>
    <p:sldId id="348" r:id="rId7"/>
    <p:sldId id="350" r:id="rId8"/>
    <p:sldId id="351" r:id="rId9"/>
    <p:sldId id="352" r:id="rId10"/>
    <p:sldId id="353" r:id="rId11"/>
    <p:sldId id="355" r:id="rId12"/>
    <p:sldId id="354" r:id="rId13"/>
    <p:sldId id="362" r:id="rId14"/>
    <p:sldId id="363" r:id="rId15"/>
    <p:sldId id="364" r:id="rId16"/>
    <p:sldId id="447" r:id="rId17"/>
    <p:sldId id="368" r:id="rId18"/>
    <p:sldId id="370" r:id="rId19"/>
    <p:sldId id="448" r:id="rId20"/>
    <p:sldId id="449" r:id="rId21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600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600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600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600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600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600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600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600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600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4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114" y="162"/>
      </p:cViewPr>
      <p:guideLst>
        <p:guide orient="horz" pos="1392"/>
        <p:guide pos="4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6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394CA8C1-D456-4281-A63E-D6528F47C4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Clr>
                <a:schemeClr val="tx2"/>
              </a:buClr>
              <a:buSzPct val="115000"/>
              <a:defRPr kumimoji="1" sz="1200" b="1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40445F33-E4F5-489B-89DE-DC04696959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tx2"/>
              </a:buClr>
              <a:buSzPct val="115000"/>
              <a:defRPr kumimoji="1" sz="1200" b="1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56004" name="Rectangle 4">
            <a:extLst>
              <a:ext uri="{FF2B5EF4-FFF2-40B4-BE49-F238E27FC236}">
                <a16:creationId xmlns:a16="http://schemas.microsoft.com/office/drawing/2014/main" id="{A89651F3-DD83-4996-AB75-FC164037DA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05" name="Rectangle 5">
            <a:extLst>
              <a:ext uri="{FF2B5EF4-FFF2-40B4-BE49-F238E27FC236}">
                <a16:creationId xmlns:a16="http://schemas.microsoft.com/office/drawing/2014/main" id="{BD1D0058-09E7-4490-AC5A-1F324EC63E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06" name="Rectangle 6">
            <a:extLst>
              <a:ext uri="{FF2B5EF4-FFF2-40B4-BE49-F238E27FC236}">
                <a16:creationId xmlns:a16="http://schemas.microsoft.com/office/drawing/2014/main" id="{1A04B2A3-9CB6-4232-ABBD-0530F1A652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Clr>
                <a:schemeClr val="tx2"/>
              </a:buClr>
              <a:buSzPct val="115000"/>
              <a:defRPr kumimoji="1" sz="1200" b="1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56007" name="Rectangle 7">
            <a:extLst>
              <a:ext uri="{FF2B5EF4-FFF2-40B4-BE49-F238E27FC236}">
                <a16:creationId xmlns:a16="http://schemas.microsoft.com/office/drawing/2014/main" id="{F1ED75F4-740D-43B4-B87E-2C1F16E5F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tx2"/>
              </a:buClr>
              <a:buSzPct val="115000"/>
              <a:defRPr kumimoji="1" sz="1200" b="1">
                <a:solidFill>
                  <a:schemeClr val="tx1"/>
                </a:solidFill>
              </a:defRPr>
            </a:lvl1pPr>
          </a:lstStyle>
          <a:p>
            <a:fld id="{23921D69-3E4A-4BD1-9602-CAA679B2162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EC2A5DE7-AC15-47A2-9264-B027EFEE61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23593CC6-E726-4626-B26E-10BE44DA21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40996" name="Rectangle 4">
            <a:extLst>
              <a:ext uri="{FF2B5EF4-FFF2-40B4-BE49-F238E27FC236}">
                <a16:creationId xmlns:a16="http://schemas.microsoft.com/office/drawing/2014/main" id="{13ED9095-FDFB-4447-B263-5F235DCF0E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D09291D-BC5C-407C-923D-7ED8C609DEA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40997" name="Rectangle 5">
            <a:extLst>
              <a:ext uri="{FF2B5EF4-FFF2-40B4-BE49-F238E27FC236}">
                <a16:creationId xmlns:a16="http://schemas.microsoft.com/office/drawing/2014/main" id="{BBF2A3E2-9774-43A5-BBAD-324AAD53F3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40998" name="Rectangle 6">
            <a:extLst>
              <a:ext uri="{FF2B5EF4-FFF2-40B4-BE49-F238E27FC236}">
                <a16:creationId xmlns:a16="http://schemas.microsoft.com/office/drawing/2014/main" id="{C7F86D1B-70AD-44BE-9DDE-C55CEA3E1A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09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4099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CAFA8-1A2A-4FF4-B208-8A8A9E18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D133C-B907-4126-BBD5-D6DB2EC36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151B37-EDA1-47CF-81FB-0BDD9D4A0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456A6D-EDBC-4C6B-9366-66EC6EB607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919527"/>
      </p:ext>
    </p:extLst>
  </p:cSld>
  <p:clrMapOvr>
    <a:masterClrMapping/>
  </p:clrMapOvr>
  <p:transition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C45C10-D430-4190-BC65-0D981EBC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4017" y="1196976"/>
            <a:ext cx="2743200" cy="5661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04454-09C5-4626-98E1-5949056AA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4417" y="1196976"/>
            <a:ext cx="8026400" cy="5661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78351-0CA5-4D4B-9E68-31CEDE322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1D5D18-416A-4213-A80A-E3EC307C1D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353635"/>
      </p:ext>
    </p:extLst>
  </p:cSld>
  <p:clrMapOvr>
    <a:masterClrMapping/>
  </p:clrMapOvr>
  <p:transition>
    <p:split orient="vert"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82866-A9D5-454F-8865-737C5060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7" y="1196975"/>
            <a:ext cx="10972800" cy="782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FFC02-1457-460E-B60C-ED0AC0DD2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4417" y="1989138"/>
            <a:ext cx="5384800" cy="4868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5C47E-83AB-4EDE-8A35-A50BFF9C7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417" y="1989138"/>
            <a:ext cx="5384800" cy="4868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33D1B-639A-4994-A770-2512371F7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91851" y="6400800"/>
            <a:ext cx="1200149" cy="457200"/>
          </a:xfrm>
        </p:spPr>
        <p:txBody>
          <a:bodyPr/>
          <a:lstStyle>
            <a:lvl1pPr>
              <a:defRPr/>
            </a:lvl1pPr>
          </a:lstStyle>
          <a:p>
            <a:fld id="{906BC04D-D43D-457F-94EC-21C8F804CF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492965"/>
      </p:ext>
    </p:extLst>
  </p:cSld>
  <p:clrMapOvr>
    <a:masterClrMapping/>
  </p:clrMapOvr>
  <p:transition>
    <p:split orient="vert"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8B75242-84A5-4C6D-A20C-364D50897EC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1684000" cy="5943600"/>
            <a:chOff x="0" y="0"/>
            <a:chExt cx="5520" cy="3744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CA314C0-77CF-4A10-B0DB-4DAE45397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35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901095D4-0B7C-471A-8760-B421C0F8C9F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A3C8AB4F-C2D7-420C-856E-6221D20F32D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07128559-8A44-4AB1-929D-4C82F9A7D74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>
                <a:extLst>
                  <a:ext uri="{FF2B5EF4-FFF2-40B4-BE49-F238E27FC236}">
                    <a16:creationId xmlns:a16="http://schemas.microsoft.com/office/drawing/2014/main" id="{E8A26912-D499-416B-8348-28B59A40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38"/>
              </a:p>
            </p:txBody>
          </p:sp>
        </p:grp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1C53C0B2-32C0-46FC-AB65-10D3BA1189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1AC14F9F-83B3-4BA3-A9C6-6431997EE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id="{3BE2A58F-1490-4605-88A8-233E032B2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38"/>
              </a:p>
            </p:txBody>
          </p:sp>
        </p:grpSp>
      </p:grpSp>
      <p:sp>
        <p:nvSpPr>
          <p:cNvPr id="3892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743200" y="1143000"/>
            <a:ext cx="8839200" cy="2209800"/>
          </a:xfrm>
        </p:spPr>
        <p:txBody>
          <a:bodyPr/>
          <a:lstStyle>
            <a:lvl1pPr>
              <a:defRPr sz="3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9144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2100">
                <a:latin typeface="华光行楷_CNKI" panose="02000500000000000000" pitchFamily="2" charset="-122"/>
                <a:ea typeface="华光行楷_CNKI" panose="02000500000000000000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20FC118-16E2-4429-A6B1-C87BB1C6EF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17613" y="6251575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B65E5F7-A6A4-413C-9FB1-9D87B4DDA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471988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8D3FE94-7517-49C8-94F7-4670C8922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09291D-BC5C-407C-923D-7ED8C609DEA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641148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D4BAA8-A949-4000-ACFE-793DB8EA65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3E6BB7A-8B35-4E4B-9553-4D74DF666C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D7EEAEF-FABF-4497-8B82-104914410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A54C6-2F98-4E52-924A-B24D5B06174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185419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B9A4092-3392-457A-A923-532707B67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050141-0D14-4280-A1D2-6666D36EEB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2F91168-1AF6-4887-854D-F8C99D2A6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33DD6-D39E-4FCF-8AD0-7BF857557B9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085847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00205"/>
            <a:ext cx="508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0" y="1600205"/>
            <a:ext cx="508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99EFF95-F609-40D1-A1FF-93D649D018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2D1912B-8C54-4BBE-A4BE-58567663CB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180D65B-BF48-46EF-8789-1BE0566A1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E181D-9E0A-4E2D-A80B-DAEA4A6D2F0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009621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3B0328F-AAC7-462D-AD4F-C44493594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F657CBF-CE04-453F-B55B-5A3D06E5A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28A2497-93E7-4459-A287-6ECD35B04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705E4-704C-46A3-A94B-C455DAF7516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673491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294F1F0-64D5-4D8D-9066-36834D2DED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0BB35C6-CE65-464A-852D-D0C17268C4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A1C8B54-9085-4C54-A188-AEB9F5B2B3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EE7BE-5179-4188-A0B3-9F9C8CA5C87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40292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5ED0B6B-EEE3-4C41-B811-A188020479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4397878-9564-4389-8813-8260A87DE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68B66A2-2AF0-45AB-BE6F-3BD488D76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07A87-2CF3-47AB-8710-8C33D61E7FB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75432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E1F02-0CB0-4970-8D92-2180F5D6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2233C-C18B-4E25-9B50-D0EA8215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EBB04-830C-42D2-A9A0-BC88516E6E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54C6-2F98-4E52-924A-B24D5B0617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218514"/>
      </p:ext>
    </p:extLst>
  </p:cSld>
  <p:clrMapOvr>
    <a:masterClrMapping/>
  </p:clrMapOvr>
  <p:transition>
    <p:split orient="vert" dir="in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F885EC1-F612-4653-AE7B-A5F52DEC3C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1BBD36E-E874-4B60-ADB3-D4F18D4A3C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9B6C81D-C45D-4585-AAB2-4A33B6F26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61820-16B8-4573-A011-15DBFC70A30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084039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FB0D0FB-F719-4FF0-8B53-1A477ED27D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2158354-FB07-47D9-B3B7-0170EF43DC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120BB25-79EA-4109-A8D1-AB8B51481A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9204C-A643-41B7-896E-D8341B52DED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450894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CED5DCE-A594-4B4F-8A52-1B6D371FE6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3A99ECC-A30F-4019-9018-ADFBFE710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DFB6DAD-0EAE-4C63-8E3D-5BA603B632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56A6D-EDBC-4C6B-9366-66EC6EB6075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960051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277813"/>
            <a:ext cx="25908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7813"/>
            <a:ext cx="75692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B4E8B78-673A-460B-82AF-927E5F5CE1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B97A32B-EEB8-41A7-9392-4C537C856E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47695FF-E7D7-4B1A-9417-37132F5FB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D5D18-416A-4213-A80A-E3EC307C1D0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674078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1600205"/>
            <a:ext cx="508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0" y="1600205"/>
            <a:ext cx="508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3C1E2C1-EF15-4FD8-B1EA-FE154E47EA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394A32B-C709-4C29-94F9-FDD7083DC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92D1FBA-E913-4293-B0B7-253387005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6BC04D-D43D-457F-94EC-21C8F804CF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548738"/>
      </p:ext>
    </p:extLst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19200" y="277813"/>
            <a:ext cx="103632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114007B-66DD-4150-9F8A-0D6BDE001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19C6663-F04F-43DF-9225-B059689146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833677C-1E5E-4E21-89CD-ECC71A575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C4509-BA43-4439-B3E4-D564E16AB31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724241"/>
      </p:ext>
    </p:extLst>
  </p:cSld>
  <p:clrMapOvr>
    <a:masterClrMapping/>
  </p:clrMapOvr>
  <p:transition spd="med">
    <p:random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050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6197600" y="1905000"/>
            <a:ext cx="53848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04966-D72A-4CEA-A778-8CBA7793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A97B2-5642-4645-939E-60944A5A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D66B7-7AF1-4BED-ACDA-3083BE9C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FE6C4509-BA43-4439-B3E4-D564E16AB31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408565"/>
      </p:ext>
    </p:extLst>
  </p:cSld>
  <p:clrMapOvr>
    <a:masterClrMapping/>
  </p:clrMapOvr>
  <p:transition spd="med">
    <p:push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905000"/>
            <a:ext cx="109728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9E262-8E1F-4002-AE3E-86547C01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50B17-CEAF-453B-9C5F-BB5ED0F0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A83FB-C0BB-469B-96ED-609ABCDB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FE6C4509-BA43-4439-B3E4-D564E16AB31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968007"/>
      </p:ext>
    </p:extLst>
  </p:cSld>
  <p:clrMapOvr>
    <a:masterClrMapping/>
  </p:clrMapOvr>
  <p:transition spd="med">
    <p:push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905000"/>
            <a:ext cx="109728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69731-6AF5-45B3-B0BD-B7A7BFFF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55F6E-2268-4948-8681-29CC70D8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C809D-67D7-4373-AF35-4F944E93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FE6C4509-BA43-4439-B3E4-D564E16AB31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524107"/>
      </p:ext>
    </p:extLst>
  </p:cSld>
  <p:clrMapOvr>
    <a:masterClrMapping/>
  </p:clrMapOvr>
  <p:transition spd="med">
    <p:push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024F2-8337-4B08-8CB5-1D11046D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7" y="679093"/>
            <a:ext cx="10972800" cy="782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9CD8D-B684-4BED-9E74-0C9521A1A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595" y="1760538"/>
            <a:ext cx="5384800" cy="4868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B6FBF-E04B-470B-9FEC-47C15D39CEC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212417" y="1801637"/>
            <a:ext cx="5384800" cy="235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CA9026-5539-4A85-A96C-5083E4207AA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12417" y="4498978"/>
            <a:ext cx="5384800" cy="2359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B3B3-50B1-4A7A-827A-45A36EB2C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91852" y="6400800"/>
            <a:ext cx="1200149" cy="457200"/>
          </a:xfrm>
        </p:spPr>
        <p:txBody>
          <a:bodyPr/>
          <a:lstStyle>
            <a:lvl1pPr>
              <a:defRPr/>
            </a:lvl1pPr>
          </a:lstStyle>
          <a:p>
            <a:fld id="{FE6C4509-BA43-4439-B3E4-D564E16AB31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602183"/>
      </p:ext>
    </p:extLst>
  </p:cSld>
  <p:clrMapOvr>
    <a:masterClrMapping/>
  </p:clrMapOvr>
  <p:transition>
    <p:newsflash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38829-86F4-4712-8625-76E9F1B4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B8F17-2AB9-4D5E-B333-03A1D4B6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B15162-6EF4-42D7-B515-78A798DC2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C33DD6-D39E-4FCF-8AD0-7BF857557B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222611"/>
      </p:ext>
    </p:extLst>
  </p:cSld>
  <p:clrMapOvr>
    <a:masterClrMapping/>
  </p:clrMapOvr>
  <p:transition>
    <p:split orient="vert" dir="in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B81D-3C22-4482-B8D5-5B4E026D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692696"/>
            <a:ext cx="10972800" cy="782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C92A5-6BD7-40E9-AA64-73AC9A5A67E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1200" y="1791480"/>
            <a:ext cx="5384800" cy="4868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>
            <a:extLst>
              <a:ext uri="{FF2B5EF4-FFF2-40B4-BE49-F238E27FC236}">
                <a16:creationId xmlns:a16="http://schemas.microsoft.com/office/drawing/2014/main" id="{82C0EE32-51CA-477F-95D4-B6E1DD78298D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207125" y="1796543"/>
            <a:ext cx="5384800" cy="4868862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9AA2DD-F891-4231-8968-C3E834AA7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91852" y="6400800"/>
            <a:ext cx="1200149" cy="457200"/>
          </a:xfrm>
        </p:spPr>
        <p:txBody>
          <a:bodyPr/>
          <a:lstStyle>
            <a:lvl1pPr>
              <a:defRPr/>
            </a:lvl1pPr>
          </a:lstStyle>
          <a:p>
            <a:fld id="{FE6C4509-BA43-4439-B3E4-D564E16AB31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83933"/>
      </p:ext>
    </p:extLst>
  </p:cSld>
  <p:clrMapOvr>
    <a:masterClrMapping/>
  </p:clrMapOvr>
  <p:transition>
    <p:newsflash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F3692-304C-4A9E-AA1D-F3C885E4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CE9EA-1420-445A-91F7-367D94AD1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417" y="1989138"/>
            <a:ext cx="5384800" cy="4868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D1CE0-75BF-4536-990B-9969461C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417" y="1989138"/>
            <a:ext cx="5384800" cy="4868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9298E2-E10A-4068-9CA9-BC1F22791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9E181D-9E0A-4E2D-A80B-DAEA4A6D2F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881427"/>
      </p:ext>
    </p:extLst>
  </p:cSld>
  <p:clrMapOvr>
    <a:masterClrMapping/>
  </p:clrMapOvr>
  <p:transition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4E273-6435-4DD3-9C6A-32EE9408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2DD05-05C3-4E74-9B4B-D86DC0E4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1A106-4690-41C7-8D07-A1A086C81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447BC3-5498-42CF-87E4-31C6F8988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578128-216E-4383-88EB-22084955E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2FF23-6D7F-4B81-BB5D-12D8FBCD3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3705E4-704C-46A3-A94B-C455DAF751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474984"/>
      </p:ext>
    </p:extLst>
  </p:cSld>
  <p:clrMapOvr>
    <a:masterClrMapping/>
  </p:clrMapOvr>
  <p:transition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44977-A58B-4492-83BF-62BF0EE7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C29687-BAB5-4211-8707-097C46E933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EE7BE-5179-4188-A0B3-9F9C8CA5C8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808952"/>
      </p:ext>
    </p:extLst>
  </p:cSld>
  <p:clrMapOvr>
    <a:masterClrMapping/>
  </p:clrMapOvr>
  <p:transition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70E6FE-47AA-4983-B882-2740585B0F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07A87-2CF3-47AB-8710-8C33D61E7F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653920"/>
      </p:ext>
    </p:extLst>
  </p:cSld>
  <p:clrMapOvr>
    <a:masterClrMapping/>
  </p:clrMapOvr>
  <p:transition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2B8A2-1EC7-44E1-AE4C-12A708F3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C7527-EC25-4235-A589-831AB233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DD1252-975C-46D9-A783-6C59750A9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8611D2-4FA9-4C9C-A511-188D93DFF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D61820-16B8-4573-A011-15DBFC70A3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216493"/>
      </p:ext>
    </p:extLst>
  </p:cSld>
  <p:clrMapOvr>
    <a:masterClrMapping/>
  </p:clrMapOvr>
  <p:transition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583E-A293-4D2A-BE1D-90BDDB88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FF8154-F82C-4360-BF3F-5D85B5AB5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9B3726-9FB0-4E68-9E45-56F344DA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79B56E-785C-4023-9767-F189A359E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C9204C-A643-41B7-896E-D8341B52DE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583800"/>
      </p:ext>
    </p:extLst>
  </p:cSld>
  <p:clrMapOvr>
    <a:masterClrMapping/>
  </p:clrMapOvr>
  <p:transition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96BA55EE-4E41-4BB6-9EDF-2BD1FC8C1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989138"/>
            <a:ext cx="10972800" cy="486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8897D14C-71FF-4CA6-951B-CED072CBE2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1851" y="6400800"/>
            <a:ext cx="12001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FE6C4509-BA43-4439-B3E4-D564E16AB31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39972" name="Rectangle 4">
            <a:extLst>
              <a:ext uri="{FF2B5EF4-FFF2-40B4-BE49-F238E27FC236}">
                <a16:creationId xmlns:a16="http://schemas.microsoft.com/office/drawing/2014/main" id="{5D178F23-784D-43F5-A834-9A99BB238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196975"/>
            <a:ext cx="1097280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339973" name="Picture 5">
            <a:extLst>
              <a:ext uri="{FF2B5EF4-FFF2-40B4-BE49-F238E27FC236}">
                <a16:creationId xmlns:a16="http://schemas.microsoft.com/office/drawing/2014/main" id="{0F87B302-5DB5-4432-B5DF-DA442240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429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99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99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99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99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99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99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99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99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99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99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99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99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99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99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99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 kern="1200">
          <a:solidFill>
            <a:schemeClr val="tx1"/>
          </a:solidFill>
          <a:latin typeface="+mn-lt"/>
          <a:ea typeface="华文仿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华文仿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+mn-lt"/>
          <a:ea typeface="华文仿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华文仿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4D587BE2-6AF8-468A-AB2C-9280B4A3B08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1582400" cy="4876800"/>
            <a:chOff x="0" y="0"/>
            <a:chExt cx="5472" cy="3072"/>
          </a:xfrm>
        </p:grpSpPr>
        <p:sp>
          <p:nvSpPr>
            <p:cNvPr id="3081" name="Rectangle 3">
              <a:extLst>
                <a:ext uri="{FF2B5EF4-FFF2-40B4-BE49-F238E27FC236}">
                  <a16:creationId xmlns:a16="http://schemas.microsoft.com/office/drawing/2014/main" id="{908491CD-9DDE-4259-9DF4-2B6CD0B47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350">
                <a:latin typeface="Times New Roman" panose="02020603050405020304" pitchFamily="18" charset="0"/>
              </a:endParaRPr>
            </a:p>
          </p:txBody>
        </p:sp>
        <p:grpSp>
          <p:nvGrpSpPr>
            <p:cNvPr id="3082" name="Group 4">
              <a:extLst>
                <a:ext uri="{FF2B5EF4-FFF2-40B4-BE49-F238E27FC236}">
                  <a16:creationId xmlns:a16="http://schemas.microsoft.com/office/drawing/2014/main" id="{B223F4D8-494D-4C1E-BB4C-8A8B66D32F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083" name="Rectangle 5">
                <a:extLst>
                  <a:ext uri="{FF2B5EF4-FFF2-40B4-BE49-F238E27FC236}">
                    <a16:creationId xmlns:a16="http://schemas.microsoft.com/office/drawing/2014/main" id="{62A361A5-9DDF-44A3-8279-7924A48B3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4" name="Line 6">
                <a:extLst>
                  <a:ext uri="{FF2B5EF4-FFF2-40B4-BE49-F238E27FC236}">
                    <a16:creationId xmlns:a16="http://schemas.microsoft.com/office/drawing/2014/main" id="{4B970597-6635-40BB-89DE-539FAB772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38"/>
              </a:p>
            </p:txBody>
          </p:sp>
        </p:grpSp>
      </p:grpSp>
      <p:sp>
        <p:nvSpPr>
          <p:cNvPr id="3075" name="Rectangle 7">
            <a:extLst>
              <a:ext uri="{FF2B5EF4-FFF2-40B4-BE49-F238E27FC236}">
                <a16:creationId xmlns:a16="http://schemas.microsoft.com/office/drawing/2014/main" id="{05662E62-E11E-4EF8-9BA5-85FBDF48B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7813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6" name="Rectangle 8">
            <a:extLst>
              <a:ext uri="{FF2B5EF4-FFF2-40B4-BE49-F238E27FC236}">
                <a16:creationId xmlns:a16="http://schemas.microsoft.com/office/drawing/2014/main" id="{6E8EDC48-E156-4D40-A07C-5422EF874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4"/>
            <a:ext cx="103632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8BE5D570-204D-4FA9-952B-495472F41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51575"/>
            <a:ext cx="2641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563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D2355BC7-1E9C-41B1-9C03-F7C55B4BE8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63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45F769F0-AE42-471C-99B0-69BDFF8EB6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63" smtClean="0"/>
            </a:lvl1pPr>
          </a:lstStyle>
          <a:p>
            <a:fld id="{FE6C4509-BA43-4439-B3E4-D564E16AB31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080" name="Line 12">
            <a:extLst>
              <a:ext uri="{FF2B5EF4-FFF2-40B4-BE49-F238E27FC236}">
                <a16:creationId xmlns:a16="http://schemas.microsoft.com/office/drawing/2014/main" id="{10FA3578-0D99-4C0D-9E93-87044741F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6800"/>
            <a:ext cx="8128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38"/>
          </a:p>
        </p:txBody>
      </p:sp>
    </p:spTree>
    <p:extLst>
      <p:ext uri="{BB962C8B-B14F-4D97-AF65-F5344CB8AC3E}">
        <p14:creationId xmlns:p14="http://schemas.microsoft.com/office/powerpoint/2010/main" val="350750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transition spd="med">
    <p:rand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6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6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6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6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36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36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36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36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1294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4" name="Rectangle 6">
            <a:extLst>
              <a:ext uri="{FF2B5EF4-FFF2-40B4-BE49-F238E27FC236}">
                <a16:creationId xmlns:a16="http://schemas.microsoft.com/office/drawing/2014/main" id="{A8F412E3-1264-43F8-8EB9-9AB4AA8862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71304" y="1352376"/>
            <a:ext cx="8839200" cy="2209800"/>
          </a:xfrm>
        </p:spPr>
        <p:txBody>
          <a:bodyPr/>
          <a:lstStyle/>
          <a:p>
            <a:r>
              <a:rPr lang="zh-CN" altLang="en-US" sz="5400" b="1" dirty="0"/>
              <a:t>7   自动化专业的教学安排</a:t>
            </a:r>
            <a:br>
              <a:rPr lang="zh-CN" altLang="en-US" sz="5400" b="1" dirty="0"/>
            </a:br>
            <a:endParaRPr lang="zh-CN" altLang="en-US" sz="54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40235A-B00F-459A-B4A7-83CC55960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1204F60-BA32-48E5-B1E8-C3A1C4CF48E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78537" name="Rectangle 9">
            <a:extLst>
              <a:ext uri="{FF2B5EF4-FFF2-40B4-BE49-F238E27FC236}">
                <a16:creationId xmlns:a16="http://schemas.microsoft.com/office/drawing/2014/main" id="{D4401246-3CD7-4C06-8631-2B0FF202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4149080"/>
            <a:ext cx="9144000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>
              <a:defRPr sz="440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1pPr>
            <a:lvl2pPr algn="r">
              <a:defRPr sz="440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2pPr>
            <a:lvl3pPr algn="r">
              <a:defRPr sz="440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3pPr>
            <a:lvl4pPr algn="r">
              <a:defRPr sz="440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4pPr>
            <a:lvl5pPr algn="r">
              <a:defRPr sz="440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华光行楷_CNKI" panose="02000500000000000000" pitchFamily="2" charset="-122"/>
                <a:ea typeface="华光行楷_CNKI" panose="02000500000000000000" pitchFamily="2" charset="-122"/>
              </a:rPr>
              <a:t>© </a:t>
            </a:r>
            <a:r>
              <a:rPr lang="zh-CN" altLang="en-US" sz="2400" dirty="0">
                <a:latin typeface="华光行楷_CNKI" panose="02000500000000000000" pitchFamily="2" charset="-122"/>
                <a:ea typeface="华光行楷_CNKI" panose="02000500000000000000" pitchFamily="2" charset="-122"/>
              </a:rPr>
              <a:t>西安交通大学电子与信息工程学院</a:t>
            </a:r>
            <a:r>
              <a:rPr lang="en-US" altLang="zh-CN" sz="2400" dirty="0">
                <a:latin typeface="华光行楷_CNKI" panose="02000500000000000000" pitchFamily="2" charset="-122"/>
                <a:ea typeface="华光行楷_CNKI" panose="02000500000000000000" pitchFamily="2" charset="-122"/>
              </a:rPr>
              <a:t> </a:t>
            </a:r>
            <a:r>
              <a:rPr lang="zh-CN" altLang="en-US" sz="2400" dirty="0">
                <a:latin typeface="华光行楷_CNKI" panose="02000500000000000000" pitchFamily="2" charset="-122"/>
                <a:ea typeface="华光行楷_CNKI" panose="02000500000000000000" pitchFamily="2" charset="-122"/>
              </a:rPr>
              <a:t>蔡远利 教授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0FDAE334-D62F-4BAE-AD80-5B496A0A2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836712"/>
            <a:ext cx="7772400" cy="663575"/>
          </a:xfrm>
        </p:spPr>
        <p:txBody>
          <a:bodyPr/>
          <a:lstStyle/>
          <a:p>
            <a:r>
              <a:rPr lang="zh-CN" altLang="en-US" sz="4400" dirty="0"/>
              <a:t>自动化类专业的实践性环节</a:t>
            </a:r>
            <a:br>
              <a:rPr lang="zh-CN" altLang="en-US" sz="4400" dirty="0"/>
            </a:br>
            <a:endParaRPr lang="zh-CN" altLang="en-US" sz="4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69178-0991-4AC1-81A7-9F25FC37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816-F434-40D8-B58C-9AD02C02D365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070B4A91-F4C2-433A-8E4F-116E37F9A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1628801"/>
            <a:ext cx="8721725" cy="435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实践性环节约占总学时的15~20%，主要包括：</a:t>
            </a:r>
          </a:p>
          <a:p>
            <a:pPr algn="l" eaLnBrk="1" hangingPunct="1">
              <a:lnSpc>
                <a:spcPct val="13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(1) 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军事训练,   (2) 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军事理论,   (3) 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公益劳动, </a:t>
            </a:r>
          </a:p>
          <a:p>
            <a:pPr algn="l" eaLnBrk="1" hangingPunct="1">
              <a:lnSpc>
                <a:spcPct val="13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(4) 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金工实习,   （5）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电子实习,   (6)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生产实习,   </a:t>
            </a:r>
          </a:p>
          <a:p>
            <a:pPr algn="l" eaLnBrk="1" hangingPunct="1">
              <a:lnSpc>
                <a:spcPct val="13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(7)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毕业设计, （8）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物理实验,   （9）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计算机文化基础,                 (10)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电子技术课程设计,   (11)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控制理论专题设计, </a:t>
            </a:r>
          </a:p>
          <a:p>
            <a:pPr algn="l" eaLnBrk="1" hangingPunct="1">
              <a:lnSpc>
                <a:spcPct val="13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(12)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检测技术与传感器实验,   </a:t>
            </a:r>
          </a:p>
          <a:p>
            <a:pPr algn="l" eaLnBrk="1" hangingPunct="1">
              <a:lnSpc>
                <a:spcPct val="13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(13)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计算机控制课程设计,  </a:t>
            </a:r>
          </a:p>
          <a:p>
            <a:pPr marL="457200" indent="-457200" algn="l" eaLnBrk="1" hangingPunct="1">
              <a:lnSpc>
                <a:spcPct val="135000"/>
              </a:lnSpc>
              <a:buClr>
                <a:schemeClr val="tx2"/>
              </a:buClr>
              <a:buSzPct val="115000"/>
              <a:buAutoNum type="arabicParenBoth" startAt="14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可编程控制器(</a:t>
            </a:r>
            <a:r>
              <a:rPr kumimoji="1"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PLC)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课程设计（选修）, </a:t>
            </a:r>
            <a:endParaRPr kumimoji="1" lang="en-US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 algn="l" eaLnBrk="1" hangingPunct="1">
              <a:lnSpc>
                <a:spcPct val="135000"/>
              </a:lnSpc>
              <a:buClr>
                <a:schemeClr val="tx2"/>
              </a:buClr>
              <a:buSzPct val="115000"/>
              <a:buAutoNum type="arabicParenBoth" startAt="14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电子线路设计训练（选修）</a:t>
            </a: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5AF63EAC-B036-482B-B053-04FAD84C3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自动化类专业的课程特点 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A5C459B-439B-4DA1-89AD-05CECEA8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55B4-660C-4AA9-9E07-9D3D8494421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43367" name="Text Box 7">
            <a:extLst>
              <a:ext uri="{FF2B5EF4-FFF2-40B4-BE49-F238E27FC236}">
                <a16:creationId xmlns:a16="http://schemas.microsoft.com/office/drawing/2014/main" id="{38F6044A-49F3-46E2-890B-15C6ADD7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28801"/>
            <a:ext cx="8763000" cy="391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数理知识是学习后续课程的</a:t>
            </a:r>
            <a:r>
              <a:rPr kumimoji="1" lang="zh-CN" altLang="en-US" sz="24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理论基础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，其中尤以高等数学和工程数学占的比例最大。</a:t>
            </a:r>
            <a:endParaRPr kumimoji="1" lang="en-US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技术基础课程可分为三大类，即</a:t>
            </a:r>
            <a:r>
              <a:rPr kumimoji="1" lang="zh-CN" alt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电类、计算机类和控制类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kumimoji="1" lang="en-US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自动化类专业的理论和</a:t>
            </a:r>
            <a:r>
              <a:rPr kumimoji="1" lang="zh-CN" altLang="en-US" sz="24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技术发展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特别快速，课程内容更新快。</a:t>
            </a:r>
            <a:endParaRPr kumimoji="1" lang="zh-CN" altLang="en-US" sz="2400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自动化类专业专业还特别注重学生的</a:t>
            </a:r>
            <a:r>
              <a:rPr kumimoji="1" lang="zh-CN" altLang="en-US" sz="24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动手能力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kumimoji="1" lang="zh-CN" altLang="en-US" sz="24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解决实际问题能力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的培养。 </a:t>
            </a: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AEBD794A-5CBC-44ED-A977-969AD1D9E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408" y="335032"/>
            <a:ext cx="10657184" cy="1143000"/>
          </a:xfrm>
        </p:spPr>
        <p:txBody>
          <a:bodyPr/>
          <a:lstStyle/>
          <a:p>
            <a:r>
              <a:rPr lang="zh-CN" altLang="en-US" sz="4400" dirty="0"/>
              <a:t>自动化类专业主要教学内容的系列与分布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2930879-1626-4F5E-9A1F-97BC96AA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763-58C7-48DE-A28A-E7EC7BD403B6}" type="slidenum">
              <a:rPr lang="zh-CN" altLang="en-US"/>
              <a:pPr/>
              <a:t>12</a:t>
            </a:fld>
            <a:endParaRPr lang="en-US" altLang="zh-CN"/>
          </a:p>
        </p:txBody>
      </p:sp>
      <p:grpSp>
        <p:nvGrpSpPr>
          <p:cNvPr id="152592" name="Group 16">
            <a:extLst>
              <a:ext uri="{FF2B5EF4-FFF2-40B4-BE49-F238E27FC236}">
                <a16:creationId xmlns:a16="http://schemas.microsoft.com/office/drawing/2014/main" id="{D1D447E1-EC60-48C4-8AD4-3CD2CE2BFAED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1844824"/>
            <a:ext cx="8505825" cy="4602014"/>
            <a:chOff x="336" y="1157"/>
            <a:chExt cx="5040" cy="2264"/>
          </a:xfrm>
        </p:grpSpPr>
        <p:grpSp>
          <p:nvGrpSpPr>
            <p:cNvPr id="152586" name="Group 10">
              <a:extLst>
                <a:ext uri="{FF2B5EF4-FFF2-40B4-BE49-F238E27FC236}">
                  <a16:creationId xmlns:a16="http://schemas.microsoft.com/office/drawing/2014/main" id="{35520A9F-DDDC-4FBF-A993-A5A7C20CD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57"/>
              <a:ext cx="5040" cy="2222"/>
              <a:chOff x="336" y="1392"/>
              <a:chExt cx="5040" cy="2887"/>
            </a:xfrm>
          </p:grpSpPr>
          <p:sp>
            <p:nvSpPr>
              <p:cNvPr id="152581" name="Text Box 5">
                <a:extLst>
                  <a:ext uri="{FF2B5EF4-FFF2-40B4-BE49-F238E27FC236}">
                    <a16:creationId xmlns:a16="http://schemas.microsoft.com/office/drawing/2014/main" id="{356F5788-0B79-49A2-BE48-396E02532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392"/>
                <a:ext cx="5040" cy="2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tx2"/>
                  </a:buClr>
                  <a:buSzPct val="115000"/>
                </a:pPr>
                <a:r>
                  <a:rPr kumimoji="1" lang="zh-CN" altLang="en-US" sz="2400" b="1">
                    <a:solidFill>
                      <a:schemeClr val="tx1"/>
                    </a:solidFill>
                  </a:rPr>
                  <a:t> </a:t>
                </a:r>
                <a:r>
                  <a:rPr kumimoji="1" lang="zh-CN" altLang="en-US" sz="2400" b="1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•</a:t>
                </a:r>
                <a:r>
                  <a:rPr kumimoji="1" lang="zh-CN" altLang="en-US" sz="2400" b="1">
                    <a:solidFill>
                      <a:schemeClr val="hlink"/>
                    </a:solidFill>
                  </a:rPr>
                  <a:t>  数学课程系列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tx2"/>
                  </a:buClr>
                  <a:buSzPct val="115000"/>
                </a:pPr>
                <a:endParaRPr kumimoji="1" lang="zh-CN" altLang="en-US" sz="2400" b="1">
                  <a:solidFill>
                    <a:schemeClr val="hlink"/>
                  </a:solidFill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tx2"/>
                  </a:buClr>
                  <a:buSzPct val="115000"/>
                </a:pPr>
                <a:endParaRPr kumimoji="1" lang="zh-CN" altLang="en-US" sz="2400" b="1">
                  <a:solidFill>
                    <a:schemeClr val="tx1"/>
                  </a:solidFill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tx2"/>
                  </a:buClr>
                  <a:buSzPct val="115000"/>
                </a:pPr>
                <a:r>
                  <a:rPr kumimoji="1" lang="zh-CN" altLang="en-US" sz="2400" b="1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•</a:t>
                </a:r>
                <a:r>
                  <a:rPr kumimoji="1" lang="zh-CN" altLang="en-US" sz="2400" b="1">
                    <a:solidFill>
                      <a:schemeClr val="hlink"/>
                    </a:solidFill>
                  </a:rPr>
                  <a:t> </a:t>
                </a:r>
                <a:r>
                  <a:rPr kumimoji="1" lang="zh-CN" altLang="en-US" sz="2400" b="1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 </a:t>
                </a:r>
                <a:r>
                  <a:rPr kumimoji="1" lang="zh-CN" altLang="en-US" sz="2400" b="1">
                    <a:solidFill>
                      <a:schemeClr val="hlink"/>
                    </a:solidFill>
                  </a:rPr>
                  <a:t>计算机课程系列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tx2"/>
                  </a:buClr>
                  <a:buSzPct val="115000"/>
                </a:pPr>
                <a:endParaRPr kumimoji="1" lang="zh-CN" altLang="en-US" sz="2400" b="1">
                  <a:solidFill>
                    <a:schemeClr val="hlink"/>
                  </a:solidFill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tx2"/>
                  </a:buClr>
                  <a:buSzPct val="115000"/>
                </a:pPr>
                <a:endParaRPr kumimoji="1" lang="zh-CN" altLang="en-US" sz="2400" b="1">
                  <a:solidFill>
                    <a:schemeClr val="hlink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tx2"/>
                  </a:buClr>
                  <a:buSzPct val="115000"/>
                </a:pPr>
                <a:endParaRPr kumimoji="1" lang="zh-CN" altLang="en-US" sz="2400" b="1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52582" name="Object 6">
                <a:extLst>
                  <a:ext uri="{FF2B5EF4-FFF2-40B4-BE49-F238E27FC236}">
                    <a16:creationId xmlns:a16="http://schemas.microsoft.com/office/drawing/2014/main" id="{E0560E76-E129-4D42-A74F-BAB625249D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1728"/>
              <a:ext cx="4176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625" r:id="rId3" imgW="5071377" imgH="392528" progId="Visio.Drawing.6">
                      <p:embed/>
                    </p:oleObj>
                  </mc:Choice>
                  <mc:Fallback>
                    <p:oleObj r:id="rId3" imgW="5071377" imgH="392528" progId="Visio.Drawing.6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1728"/>
                            <a:ext cx="4176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2587" name="Object 11">
              <a:extLst>
                <a:ext uri="{FF2B5EF4-FFF2-40B4-BE49-F238E27FC236}">
                  <a16:creationId xmlns:a16="http://schemas.microsoft.com/office/drawing/2014/main" id="{B8F16879-BA18-4515-B903-87DB1F81E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304"/>
            <a:ext cx="4752" cy="1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26" name="Visio" r:id="rId5" imgW="5074615" imgH="1474622" progId="Visio.Drawing.11">
                    <p:embed/>
                  </p:oleObj>
                </mc:Choice>
                <mc:Fallback>
                  <p:oleObj name="Visio" r:id="rId5" imgW="5074615" imgH="1474622" progId="Visio.Drawing.11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304"/>
                          <a:ext cx="4752" cy="1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73A20AC5-F1EF-4B72-8DE6-8FFA3B38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94E-DBCE-4CE8-B0E9-B3CC2AF129A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53606" name="Rectangle 6">
            <a:extLst>
              <a:ext uri="{FF2B5EF4-FFF2-40B4-BE49-F238E27FC236}">
                <a16:creationId xmlns:a16="http://schemas.microsoft.com/office/drawing/2014/main" id="{3FE084C9-BF32-46E6-8770-1CE7F22B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695575"/>
            <a:ext cx="91440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10" name="Rectangle 10">
            <a:extLst>
              <a:ext uri="{FF2B5EF4-FFF2-40B4-BE49-F238E27FC236}">
                <a16:creationId xmlns:a16="http://schemas.microsoft.com/office/drawing/2014/main" id="{C6CAD29F-80D4-4F22-BD69-E6EE27C05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2343150"/>
            <a:ext cx="91440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EF7F02F8-1968-4099-80BA-44FDFDFD1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332656"/>
            <a:ext cx="8798049" cy="611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r>
              <a:rPr kumimoji="1" lang="zh-CN" altLang="en-US" sz="2400" b="1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•    </a:t>
            </a:r>
            <a:r>
              <a:rPr kumimoji="1" lang="zh-CN" altLang="en-US" sz="2400" b="1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电类课程系列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endParaRPr kumimoji="1" lang="zh-CN" altLang="en-US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endParaRPr kumimoji="1" lang="zh-CN" altLang="en-US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endParaRPr kumimoji="1" lang="zh-CN" altLang="en-US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endParaRPr kumimoji="1" lang="zh-CN" altLang="en-US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r>
              <a:rPr kumimoji="1" lang="zh-CN" altLang="en-US" sz="2400" b="1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endParaRPr kumimoji="1" lang="en-US" altLang="zh-CN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r>
              <a:rPr kumimoji="1" lang="zh-CN" altLang="en-US" sz="2400" b="1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   </a:t>
            </a:r>
            <a:r>
              <a:rPr kumimoji="1" lang="zh-CN" altLang="en-US" sz="2400" b="1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控制类课程系列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endParaRPr kumimoji="1" lang="zh-CN" altLang="en-US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endParaRPr kumimoji="1" lang="zh-CN" altLang="en-US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endParaRPr kumimoji="1" lang="zh-CN" altLang="en-US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endParaRPr kumimoji="1" lang="zh-CN" altLang="en-US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endParaRPr kumimoji="1" lang="zh-CN" altLang="en-US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53607" name="Object 7">
            <a:extLst>
              <a:ext uri="{FF2B5EF4-FFF2-40B4-BE49-F238E27FC236}">
                <a16:creationId xmlns:a16="http://schemas.microsoft.com/office/drawing/2014/main" id="{1F988C2D-1863-42B0-80FA-81BD1B8D1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186588"/>
              </p:ext>
            </p:extLst>
          </p:nvPr>
        </p:nvGraphicFramePr>
        <p:xfrm>
          <a:off x="1852467" y="523398"/>
          <a:ext cx="7470042" cy="249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6" r:id="rId3" imgW="3991643" imgH="1472263" progId="Visio.Drawing.6">
                  <p:embed/>
                </p:oleObj>
              </mc:Choice>
              <mc:Fallback>
                <p:oleObj r:id="rId3" imgW="3991643" imgH="1472263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467" y="523398"/>
                        <a:ext cx="7470042" cy="2498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>
            <a:extLst>
              <a:ext uri="{FF2B5EF4-FFF2-40B4-BE49-F238E27FC236}">
                <a16:creationId xmlns:a16="http://schemas.microsoft.com/office/drawing/2014/main" id="{776D3951-D63E-434B-B4C5-1DAC6E347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2467" y="3456755"/>
          <a:ext cx="7885044" cy="312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7" r:id="rId5" imgW="4711466" imgH="2192086" progId="Visio.Drawing.6">
                  <p:embed/>
                </p:oleObj>
              </mc:Choice>
              <mc:Fallback>
                <p:oleObj r:id="rId5" imgW="4711466" imgH="2192086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467" y="3456755"/>
                        <a:ext cx="7885044" cy="31240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C4E375F1-4153-4334-BD0E-604156A3B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主要课程设计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87990A97-F42C-47F2-9EAC-5F4D50493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5689" y="4924280"/>
            <a:ext cx="8229600" cy="6159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4400" b="1" dirty="0">
                <a:solidFill>
                  <a:schemeClr val="tx2"/>
                </a:solidFill>
              </a:rPr>
              <a:t>主要实习系列</a:t>
            </a: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D56AC460-047A-4773-8616-84074B2E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280-D989-4743-A069-D7894FAAD051}" type="slidenum">
              <a:rPr lang="zh-CN" altLang="en-US"/>
              <a:pPr/>
              <a:t>14</a:t>
            </a:fld>
            <a:endParaRPr lang="en-US" altLang="zh-CN"/>
          </a:p>
        </p:txBody>
      </p:sp>
      <p:grpSp>
        <p:nvGrpSpPr>
          <p:cNvPr id="154631" name="Group 7">
            <a:extLst>
              <a:ext uri="{FF2B5EF4-FFF2-40B4-BE49-F238E27FC236}">
                <a16:creationId xmlns:a16="http://schemas.microsoft.com/office/drawing/2014/main" id="{B36140E7-AB20-48F1-A55F-BED205DB5FF9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1196976"/>
            <a:ext cx="8534400" cy="4044951"/>
            <a:chOff x="144" y="897"/>
            <a:chExt cx="5376" cy="2548"/>
          </a:xfrm>
        </p:grpSpPr>
        <p:sp>
          <p:nvSpPr>
            <p:cNvPr id="154628" name="Text Box 4">
              <a:extLst>
                <a:ext uri="{FF2B5EF4-FFF2-40B4-BE49-F238E27FC236}">
                  <a16:creationId xmlns:a16="http://schemas.microsoft.com/office/drawing/2014/main" id="{C04536E3-A72A-4F9D-A060-35DCC193B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897"/>
              <a:ext cx="5376" cy="2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15000"/>
              </a:pPr>
              <a:endParaRPr kumimoji="1" lang="zh-CN" altLang="en-US" sz="2400" b="1">
                <a:solidFill>
                  <a:schemeClr val="hlink"/>
                </a:solidFill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15000"/>
              </a:pPr>
              <a:endParaRPr kumimoji="1" lang="zh-CN" altLang="en-US" sz="2400" b="1">
                <a:solidFill>
                  <a:schemeClr val="hlink"/>
                </a:solidFill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15000"/>
              </a:pPr>
              <a:endParaRPr kumimoji="1" lang="zh-CN" altLang="en-US" sz="2400" b="1">
                <a:solidFill>
                  <a:schemeClr val="hlink"/>
                </a:solidFill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15000"/>
              </a:pPr>
              <a:endParaRPr kumimoji="1" lang="zh-CN" altLang="en-US" sz="2400" b="1">
                <a:solidFill>
                  <a:schemeClr val="hlink"/>
                </a:solidFill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15000"/>
              </a:pPr>
              <a:endParaRPr kumimoji="1" lang="zh-CN" altLang="en-US" sz="2400" b="1">
                <a:solidFill>
                  <a:schemeClr val="hlink"/>
                </a:solidFill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15000"/>
              </a:pPr>
              <a:endParaRPr kumimoji="1" lang="zh-CN" altLang="en-US" sz="2400" b="1">
                <a:solidFill>
                  <a:schemeClr val="hlink"/>
                </a:solidFill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15000"/>
              </a:pPr>
              <a:endParaRPr kumimoji="1" lang="zh-CN" altLang="en-US" sz="2400" b="1">
                <a:solidFill>
                  <a:schemeClr val="hlink"/>
                </a:solidFill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15000"/>
              </a:pPr>
              <a:endParaRPr kumimoji="1" lang="zh-CN" altLang="en-US" sz="2400" b="1">
                <a:solidFill>
                  <a:schemeClr val="hlink"/>
                </a:solidFill>
              </a:endParaRPr>
            </a:p>
          </p:txBody>
        </p:sp>
        <p:graphicFrame>
          <p:nvGraphicFramePr>
            <p:cNvPr id="154629" name="Object 5">
              <a:extLst>
                <a:ext uri="{FF2B5EF4-FFF2-40B4-BE49-F238E27FC236}">
                  <a16:creationId xmlns:a16="http://schemas.microsoft.com/office/drawing/2014/main" id="{AF2D720F-4D5E-4100-97EF-D9C0DE5498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762118"/>
                </p:ext>
              </p:extLst>
            </p:nvPr>
          </p:nvGraphicFramePr>
          <p:xfrm>
            <a:off x="144" y="1100"/>
            <a:ext cx="5184" cy="1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75" r:id="rId3" imgW="7050890" imgH="2534001" progId="Visio.Drawing.6">
                    <p:embed/>
                  </p:oleObj>
                </mc:Choice>
                <mc:Fallback>
                  <p:oleObj r:id="rId3" imgW="7050890" imgH="2534001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100"/>
                          <a:ext cx="5184" cy="19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641" name="Group 17">
            <a:extLst>
              <a:ext uri="{FF2B5EF4-FFF2-40B4-BE49-F238E27FC236}">
                <a16:creationId xmlns:a16="http://schemas.microsoft.com/office/drawing/2014/main" id="{0EF1A78E-3C0A-4EE0-A539-995CC9ED0D5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5787733"/>
            <a:ext cx="6096000" cy="941388"/>
            <a:chOff x="720" y="3552"/>
            <a:chExt cx="3840" cy="593"/>
          </a:xfrm>
        </p:grpSpPr>
        <p:sp>
          <p:nvSpPr>
            <p:cNvPr id="154632" name="Text Box 8">
              <a:extLst>
                <a:ext uri="{FF2B5EF4-FFF2-40B4-BE49-F238E27FC236}">
                  <a16:creationId xmlns:a16="http://schemas.microsoft.com/office/drawing/2014/main" id="{C09F0A62-954D-469B-9448-4B8204CF7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52"/>
              <a:ext cx="3840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15000"/>
              </a:pPr>
              <a:endParaRPr kumimoji="1" lang="zh-CN" altLang="en-US" sz="2400" b="1">
                <a:solidFill>
                  <a:schemeClr val="hlink"/>
                </a:solidFill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15000"/>
              </a:pPr>
              <a:endParaRPr kumimoji="1" lang="zh-CN" altLang="en-US" sz="2400" b="1">
                <a:solidFill>
                  <a:schemeClr val="hlink"/>
                </a:solidFill>
              </a:endParaRPr>
            </a:p>
          </p:txBody>
        </p:sp>
        <p:graphicFrame>
          <p:nvGraphicFramePr>
            <p:cNvPr id="154639" name="Object 15">
              <a:extLst>
                <a:ext uri="{FF2B5EF4-FFF2-40B4-BE49-F238E27FC236}">
                  <a16:creationId xmlns:a16="http://schemas.microsoft.com/office/drawing/2014/main" id="{FF609A92-B106-4D9B-9D1E-FCD4945672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642"/>
            <a:ext cx="2592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76" r:id="rId5" imgW="2911908" imgH="392528" progId="Visio.Drawing.6">
                    <p:embed/>
                  </p:oleObj>
                </mc:Choice>
                <mc:Fallback>
                  <p:oleObj r:id="rId5" imgW="2911908" imgH="392528" progId="Visio.Drawing.6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642"/>
                          <a:ext cx="2592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D973345A-55C2-452F-9F67-8109E4665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自动化类专业的教学环节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CAA44F9F-5A0E-41BF-8BE6-6C837CAAE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600204"/>
            <a:ext cx="10363200" cy="4979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课堂教学（包括课堂讲授、课堂讨论、习题课等）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习题和作业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辅导和答疑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实验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自学和自学指导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各种实习、社会调查、生产劳动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考试考查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课程设计和毕业设计等。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9B781-8742-4608-8533-319F1677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97AE-C7BD-4744-8501-2ED1A5E6F5A6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8848D9F2-ED35-4BCC-AB51-A130B9EF3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457200"/>
            <a:ext cx="7515225" cy="985838"/>
          </a:xfrm>
        </p:spPr>
        <p:txBody>
          <a:bodyPr/>
          <a:lstStyle/>
          <a:p>
            <a:r>
              <a:rPr lang="zh-CN" altLang="en-US" sz="4400" b="1" dirty="0"/>
              <a:t>课外教育活动的意义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B5641D75-C849-40FB-AA35-EADD9AC4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6534-F58C-47F2-9539-3624C5355AB3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27E09C40-B37C-4A0B-8672-BE980FAA8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42" y="1568669"/>
            <a:ext cx="10631258" cy="490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+mj-lt"/>
              <a:buAutoNum type="arabicPeriod"/>
            </a:pPr>
            <a:r>
              <a:rPr kumimoji="1" lang="zh-CN" alt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全面发展学生</a:t>
            </a:r>
            <a:r>
              <a:rPr kumimoji="1" lang="zh-CN" altLang="en-US" sz="2000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 课外教育活动可以帮助学生在学科知识之外，培养兴趣、发展特长，使其在多个领域都能有所涉猎，实现全面发展。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+mj-lt"/>
              <a:buAutoNum type="arabicPeriod"/>
            </a:pPr>
            <a:r>
              <a:rPr kumimoji="1" lang="zh-CN" alt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培养综合素养</a:t>
            </a:r>
            <a:r>
              <a:rPr kumimoji="1" lang="zh-CN" altLang="en-US" sz="2000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 通过参与各类活动，学生不仅能够提高学科知识水平，还能培养创新思维、沟通能力、团队协作能力等综合素养，为将来的发展奠定基础。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+mj-lt"/>
              <a:buAutoNum type="arabicPeriod"/>
            </a:pPr>
            <a:r>
              <a:rPr kumimoji="1" lang="zh-CN" alt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激发兴趣和潜能</a:t>
            </a:r>
            <a:r>
              <a:rPr kumimoji="1" lang="zh-CN" altLang="en-US" sz="2000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 课外活动提供了一个更宽广的学习空间，使学生有机会发现自己的兴趣和潜能，从而更加积极主动地投入到学习中。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+mj-lt"/>
              <a:buAutoNum type="arabicPeriod"/>
            </a:pPr>
            <a:r>
              <a:rPr kumimoji="1" lang="zh-CN" alt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社会适应能力</a:t>
            </a:r>
            <a:r>
              <a:rPr kumimoji="1" lang="zh-CN" altLang="en-US" sz="2000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 通过参与各类社团、志愿服务等活动，学生可以更好地适应社会环境，培养与人合作、解决问题的能力，增强社会责任感。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+mj-lt"/>
              <a:buAutoNum type="arabicPeriod"/>
            </a:pPr>
            <a:r>
              <a:rPr kumimoji="1" lang="zh-CN" alt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丰富生活经验</a:t>
            </a:r>
            <a:r>
              <a:rPr kumimoji="1" lang="zh-CN" altLang="en-US" sz="2000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 丰富多彩的课外活动可以让学生接触到不同的文化、社会群体，拓宽视野，丰富生活经验，对于其成长过程具有积极影响。</a:t>
            </a: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B15DC29A-F12F-41BA-BD60-0A3C3FCA4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32656"/>
            <a:ext cx="8686800" cy="1143000"/>
          </a:xfrm>
        </p:spPr>
        <p:txBody>
          <a:bodyPr/>
          <a:lstStyle/>
          <a:p>
            <a:r>
              <a:rPr lang="zh-CN" altLang="en-US" sz="4400" dirty="0"/>
              <a:t>课外教育活动的内容与类型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6168A-62B2-4597-8C8C-236FFA04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FA8E-DFCC-425B-98E6-84529AD278C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D7325-EBA8-4FA7-833D-3D1BF0134BBF}"/>
              </a:ext>
            </a:extLst>
          </p:cNvPr>
          <p:cNvSpPr txBox="1"/>
          <p:nvPr/>
        </p:nvSpPr>
        <p:spPr>
          <a:xfrm>
            <a:off x="1343472" y="1844824"/>
            <a:ext cx="9838928" cy="45243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文体艺术类活动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 包括音乐、舞蹈、绘画、戏剧等，培养学生的审美情感和艺术表达能力。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科技创新类活动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 参与科技创新、科学实验、竞赛等，促进学生对科学的兴趣，培养创新思维。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社会实践和志愿服务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 参与社会实践、志愿服务活动，培养学生的社会责任感和实际操作能力。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体育运动类活动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 包括各类体育锻炼、运动比赛，促进学生身体健康，培养团队协作精神。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学科竞赛和学术活动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 科技竞赛、数学竞赛、文学赛等，提高学生学科知识水平，锻炼解决问题的能力。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校园社团和俱乐部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 学生可以根据兴趣加入各种社团和俱乐部，开展丰富多彩的活动。</a:t>
            </a: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2A096B77-0093-414A-A1AE-413D04EF9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30109"/>
            <a:ext cx="10363200" cy="1143000"/>
          </a:xfrm>
        </p:spPr>
        <p:txBody>
          <a:bodyPr/>
          <a:lstStyle/>
          <a:p>
            <a:r>
              <a:rPr lang="zh-CN" altLang="en-US" sz="4400" b="1" dirty="0"/>
              <a:t>课外活动的特点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3AB6E459-9B83-46FD-A6D0-D1E27F9B3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1595392"/>
            <a:ext cx="10945216" cy="526260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kumimoji="1"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多样性</a:t>
            </a:r>
            <a:r>
              <a:rPr kumimoji="1"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： 课外活动包罗万象，涵盖了文体艺术、科技创新、社会实践、体育运动等多个领域。学生可以根据自己的兴趣、特长和需求选择适合自己的活动，使其在多个方面得到拓展。</a:t>
            </a:r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kumimoji="1"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实践性</a:t>
            </a:r>
            <a:r>
              <a:rPr kumimoji="1"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： 课外活动强调实践和体验，通过亲身参与和实际操作，学生能够在实践中巩固学科知识、培养技能，并且更好地应用所学的理论知识。</a:t>
            </a:r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kumimoji="1"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个性化</a:t>
            </a:r>
            <a:r>
              <a:rPr kumimoji="1"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： 学生可以根据个人兴趣和特长选择适合自己的课外活动，从而更好地发掘个体差异，激发学生的学习兴趣和潜能，促使他们形成独立的人格。</a:t>
            </a:r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kumimoji="1"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综合性</a:t>
            </a:r>
            <a:r>
              <a:rPr kumimoji="1"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： 课外活动通常是一个综合性的学习平台，能够培养学生的综合素养，包括但不限于团队协作、沟通能力、创新思维、社会责任感等。</a:t>
            </a:r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kumimoji="1"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社会性</a:t>
            </a:r>
            <a:r>
              <a:rPr kumimoji="1"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： 一些课外活动，如社会实践、志愿服务等，能够使学生更好地融入社会，增强社会责任感，培养公民意识，为其将来的社会生活打下基础。</a:t>
            </a:r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kumimoji="1"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激发兴趣</a:t>
            </a:r>
            <a:r>
              <a:rPr kumimoji="1"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： 通过多样性和个性化的活动，课外活动有助于激发学生的兴趣，使他们更加积极主动地参与学习，从而更好地发挥个人潜能。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D1879-23FC-4D37-8C2F-4FA258B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78A7-182C-4AE4-B1AB-8DFAA96A26C1}" type="slidenum">
              <a:rPr lang="zh-CN" altLang="en-US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F58C4-7141-44FA-A085-655671F1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0A8FB-DC02-4A0D-8F41-C56BAB6E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chemeClr val="bg2">
                  <a:lumMod val="50000"/>
                  <a:lumOff val="50000"/>
                </a:schemeClr>
              </a:buClr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自动化专业的教学安排包括理论课程、实践课程和实习，以培养学生在自动化领域的</a:t>
            </a:r>
            <a:r>
              <a:rPr lang="zh-CN" altLang="en-US" sz="2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专业知识和实际技能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chemeClr val="bg2">
                  <a:lumMod val="50000"/>
                  <a:lumOff val="50000"/>
                </a:schemeClr>
              </a:buClr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不同学校、不同时期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的课程设置及教学内容可能有所不同。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chemeClr val="bg2">
                  <a:lumMod val="50000"/>
                  <a:lumOff val="50000"/>
                </a:schemeClr>
              </a:buClr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大家在学习过程中要注重</a:t>
            </a:r>
            <a:r>
              <a:rPr lang="zh-CN" altLang="en-US" sz="2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自主学习和实践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，以全面提升自己的</a:t>
            </a:r>
            <a:r>
              <a:rPr lang="zh-CN" altLang="en-US" sz="2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专业能力和综合素质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26C3B-4256-45F7-8620-70E4EDC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54C6-2F98-4E52-924A-B24D5B06174F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998965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ECDBB275-C64E-42C3-8A67-9F5E2B0B8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b="1" dirty="0"/>
              <a:t>高等院校的教学任务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B9FD2DC6-FCD0-4E50-90F7-DFB7EC993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kumimoji="1"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系统地向受教育者传授科学文化</a:t>
            </a:r>
            <a:r>
              <a:rPr kumimoji="1" lang="zh-CN" altLang="en-US" sz="4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知识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kumimoji="1"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有效地培养受教育者的</a:t>
            </a:r>
            <a:r>
              <a:rPr kumimoji="1" lang="zh-CN" altLang="en-US" sz="4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综合能力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kumimoji="1"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积极地帮助受教育者树立科学的</a:t>
            </a:r>
            <a:r>
              <a:rPr kumimoji="1" lang="zh-CN" altLang="en-US" sz="4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世界观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kumimoji="1"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大力开展</a:t>
            </a:r>
            <a:r>
              <a:rPr kumimoji="1" lang="zh-CN" altLang="en-US" sz="4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体育与美学</a:t>
            </a:r>
            <a:r>
              <a:rPr kumimoji="1"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教育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2940D-3AF1-48E4-8732-4A7B703B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4CD-0FA8-4A83-B1EA-FBE2E428544E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499CC536-D56B-436A-A9CC-4252DE4D5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b="1" dirty="0"/>
              <a:t>高等院校的教学特点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7AA9DEA7-3717-40CE-AF08-AF5AD820D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教学进度快、信息量大</a:t>
            </a:r>
            <a:r>
              <a:rPr kumimoji="1"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教学形式多种多样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教学内容有明确的方向性和系统性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教师与学生的非密切关系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学生拥有更多的自由时间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D3484D-C858-481A-9833-72211C7C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0022-8215-403A-ACF4-D94F48EA59F6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A7FD251D-B616-483F-AD96-FCEA7D5CC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工科课程的类型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51B0E5FE-3BA3-4569-A8C8-C0069ED645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公共课程</a:t>
            </a:r>
            <a:r>
              <a:rPr kumimoji="1"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基础课程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专业基础课程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专业课程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必修课与选修课</a:t>
            </a:r>
            <a:endParaRPr kumimoji="1"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36900" name="Object 4">
            <a:extLst>
              <a:ext uri="{FF2B5EF4-FFF2-40B4-BE49-F238E27FC236}">
                <a16:creationId xmlns:a16="http://schemas.microsoft.com/office/drawing/2014/main" id="{431FD99C-38E8-4848-8D09-4A08F406ABD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3878055"/>
              </p:ext>
            </p:extLst>
          </p:nvPr>
        </p:nvGraphicFramePr>
        <p:xfrm>
          <a:off x="4511824" y="1700808"/>
          <a:ext cx="729615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7" r:id="rId3" imgW="3190840" imgH="1652218" progId="Visio.Drawing.6">
                  <p:embed/>
                </p:oleObj>
              </mc:Choice>
              <mc:Fallback>
                <p:oleObj r:id="rId3" imgW="3190840" imgH="165221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1700808"/>
                        <a:ext cx="7296150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62AB3B-C6B4-4507-8A5D-5C339BA4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793D-EA52-4994-8133-F4C5E2F65247}" type="slidenum">
              <a:rPr lang="zh-CN" altLang="en-US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EB9B7199-DC1A-4EBB-AFED-F91BFE0E1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924175"/>
            <a:ext cx="7772400" cy="1143000"/>
          </a:xfrm>
        </p:spPr>
        <p:txBody>
          <a:bodyPr/>
          <a:lstStyle/>
          <a:p>
            <a:r>
              <a:rPr lang="zh-CN" altLang="en-US" sz="4400" dirty="0"/>
              <a:t>自动化专业的课程设置 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FCE8B522-24E0-4725-9AF0-1AA05637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A5B-3223-4B0F-B3DD-6BF648863D1A}" type="slidenum">
              <a:rPr lang="zh-CN" altLang="en-US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21FFDF8-454A-4975-ADA1-BDBD1F8C8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692696"/>
            <a:ext cx="4679950" cy="782638"/>
          </a:xfrm>
        </p:spPr>
        <p:txBody>
          <a:bodyPr/>
          <a:lstStyle/>
          <a:p>
            <a:r>
              <a:rPr lang="zh-CN" altLang="en-US" sz="4400" dirty="0"/>
              <a:t>公共课程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D2DD70-FC91-4582-95A6-54104EF6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FCB3-CB13-488F-83CB-14EAD1CCF3C5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390689D2-B14C-458A-8F5E-6D7DF9352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1844825"/>
            <a:ext cx="8136260" cy="345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r>
              <a:rPr kumimoji="1" lang="zh-CN" altLang="en-US" sz="2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此类课程约占总学时的15~20%，主要包括：</a:t>
            </a:r>
            <a:b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毛泽东思想概论,    (2)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马克思主义</a:t>
            </a:r>
            <a:r>
              <a:rPr kumimoji="1" lang="zh-CN" alt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哲学</a:t>
            </a:r>
            <a:b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(3) 马克思主义政治经济学,    (4)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邓小平理论概论</a:t>
            </a:r>
            <a:r>
              <a:rPr kumimoji="1"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br>
              <a:rPr kumimoji="1"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(5)</a:t>
            </a:r>
            <a:r>
              <a:rPr kumimoji="1"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思想道德修养,    (6)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法律基础</a:t>
            </a:r>
            <a:r>
              <a:rPr kumimoji="1"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(7)  大学</a:t>
            </a:r>
            <a:r>
              <a:rPr kumimoji="1" lang="zh-CN" alt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外语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 (8)  体育,    (9)  中国</a:t>
            </a:r>
            <a:r>
              <a:rPr kumimoji="1" lang="zh-CN" alt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传统文化</a:t>
            </a:r>
            <a:r>
              <a:rPr kumimoji="1"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br>
              <a:rPr kumimoji="1"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kumimoji="1" lang="en-US" altLang="zh-CN" sz="2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DAC78F43-E5A7-41CA-8C20-62C3CBD3A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32656"/>
            <a:ext cx="4419600" cy="1143000"/>
          </a:xfrm>
        </p:spPr>
        <p:txBody>
          <a:bodyPr/>
          <a:lstStyle/>
          <a:p>
            <a:r>
              <a:rPr lang="zh-CN" altLang="en-US" sz="4400" dirty="0"/>
              <a:t>基础课程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B55AF1-40D7-4F4B-95E2-7E076E18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CDA0-53F8-4BAC-ADA2-2658367E204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01317885-65A4-46F2-8DD8-7B9F0B00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1844824"/>
            <a:ext cx="7924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r>
              <a:rPr kumimoji="1" lang="zh-CN" altLang="en-US" sz="2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此类课程约占总学时的15~20%，主要包括：</a:t>
            </a:r>
          </a:p>
          <a:p>
            <a:pPr algn="l" eaLnBrk="1" hangingPunct="1">
              <a:lnSpc>
                <a:spcPct val="14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高等</a:t>
            </a:r>
            <a:r>
              <a:rPr kumimoji="1" lang="zh-CN" alt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数学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 (2)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线性代数,   (3)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离散数学，</a:t>
            </a:r>
          </a:p>
          <a:p>
            <a:pPr algn="l" eaLnBrk="1" hangingPunct="1">
              <a:lnSpc>
                <a:spcPct val="14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(4)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复变函数与积分变换,     (5)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概率论,    (6)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随机过程,    (7)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大学物理,    (8)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理论</a:t>
            </a:r>
            <a:r>
              <a:rPr kumimoji="1" lang="zh-CN" alt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力学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   (9)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工程制图基础,  </a:t>
            </a:r>
          </a:p>
          <a:p>
            <a:pPr algn="l" eaLnBrk="1" hangingPunct="1">
              <a:lnSpc>
                <a:spcPct val="14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(10) 工程化学基础（限制性选修课）, (11) 现代生物学导论（限制性选修课）,    (12)  工程经济学（限制性选修课）,    (13)  管理学基础（限制性选修课）。</a:t>
            </a: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0CECB404-3B9E-4162-A7E5-4C218393D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32656"/>
            <a:ext cx="5257800" cy="1143000"/>
          </a:xfrm>
        </p:spPr>
        <p:txBody>
          <a:bodyPr/>
          <a:lstStyle/>
          <a:p>
            <a:r>
              <a:rPr lang="zh-CN" altLang="en-US" sz="4400" dirty="0"/>
              <a:t>技术基础课程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1E9236-FA71-40B2-84E8-11BD9500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18B1-193E-4F2D-B504-D0CE109B4D5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1EAB3F96-D43F-4B6E-AA5B-347F11F18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1508125"/>
            <a:ext cx="7924800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5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r>
              <a:rPr kumimoji="1" lang="zh-CN" altLang="en-US" sz="2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此类课程约占总学时的30%左右，主要包括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</a:p>
          <a:p>
            <a:pPr algn="l" eaLnBrk="1" hangingPunct="1">
              <a:lnSpc>
                <a:spcPct val="12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(1)  自动化概论,    (2)  专业外语,   (3)  电路,    </a:t>
            </a:r>
          </a:p>
          <a:p>
            <a:pPr algn="l" eaLnBrk="1" hangingPunct="1">
              <a:lnSpc>
                <a:spcPct val="12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(4)  电磁场与电磁波（选修课）,  (5)  电子技术基础,     </a:t>
            </a:r>
          </a:p>
          <a:p>
            <a:pPr algn="l" eaLnBrk="1" hangingPunct="1">
              <a:lnSpc>
                <a:spcPct val="12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(6)  数字逻辑电路,    (7)  超大规模集成电路设计基础,    (8)   数字信号处理,     (9)  </a:t>
            </a:r>
            <a:r>
              <a:rPr kumimoji="1" lang="zh-CN" altLang="en-US" sz="2400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程序设计语言, </a:t>
            </a:r>
          </a:p>
          <a:p>
            <a:pPr algn="l" eaLnBrk="1" hangingPunct="1">
              <a:lnSpc>
                <a:spcPct val="12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(10)   微机原理与接口技术,     (11)   数据结构与软件方法,    (12)   数据库技术（选修课）,    (13)   操作系统原理,     (14)   信号与系统,     (15)   自动控制原理,    </a:t>
            </a:r>
          </a:p>
          <a:p>
            <a:pPr algn="l" eaLnBrk="1" hangingPunct="1">
              <a:lnSpc>
                <a:spcPct val="12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(16)   检测技术与传感器技术,    (17)   控制电机,   </a:t>
            </a:r>
          </a:p>
          <a:p>
            <a:pPr algn="l" eaLnBrk="1" hangingPunct="1">
              <a:lnSpc>
                <a:spcPct val="12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(18)  单片机原理及应用（选修课）,</a:t>
            </a:r>
          </a:p>
          <a:p>
            <a:pPr algn="l" eaLnBrk="1" hangingPunct="1">
              <a:lnSpc>
                <a:spcPct val="125000"/>
              </a:lnSpc>
              <a:buClr>
                <a:schemeClr val="tx2"/>
              </a:buClr>
              <a:buSzPct val="115000"/>
            </a:pPr>
            <a:r>
              <a:rPr kumimoji="1"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(19)  可编程逻辑器件原理及应用（选修课）.     </a:t>
            </a: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>
            <a:extLst>
              <a:ext uri="{FF2B5EF4-FFF2-40B4-BE49-F238E27FC236}">
                <a16:creationId xmlns:a16="http://schemas.microsoft.com/office/drawing/2014/main" id="{F790CF5E-65F5-4401-AF84-C2C083503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980728"/>
            <a:ext cx="7515225" cy="422275"/>
          </a:xfrm>
        </p:spPr>
        <p:txBody>
          <a:bodyPr/>
          <a:lstStyle/>
          <a:p>
            <a:r>
              <a:rPr lang="zh-CN" altLang="en-US" sz="4400" dirty="0"/>
              <a:t>专业课程与专业选修课程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4587B0-134F-433F-8249-24671585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130E-6AA8-422A-B3E9-AFDAE8B8A31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42342" name="Text Box 6">
            <a:extLst>
              <a:ext uri="{FF2B5EF4-FFF2-40B4-BE49-F238E27FC236}">
                <a16:creationId xmlns:a16="http://schemas.microsoft.com/office/drawing/2014/main" id="{CD7596F4-3685-49AA-BF48-3093DFFD6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700809"/>
            <a:ext cx="10225136" cy="466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25000"/>
              </a:lnSpc>
              <a:spcBef>
                <a:spcPct val="50000"/>
              </a:spcBef>
              <a:buClr>
                <a:schemeClr val="tx2"/>
              </a:buClr>
              <a:buSzPct val="115000"/>
            </a:pPr>
            <a:r>
              <a:rPr kumimoji="1" lang="zh-CN" altLang="en-US" sz="2400" b="1" dirty="0">
                <a:solidFill>
                  <a:schemeClr val="tx1"/>
                </a:solidFill>
              </a:rPr>
              <a:t> 此类课程约占总学时的5~10%，主要包括：</a:t>
            </a:r>
          </a:p>
          <a:p>
            <a:pPr algn="l" eaLnBrk="1" hangingPunct="1">
              <a:lnSpc>
                <a:spcPct val="125000"/>
              </a:lnSpc>
              <a:buClr>
                <a:schemeClr val="tx2"/>
              </a:buClr>
              <a:buSzPct val="115000"/>
            </a:pPr>
            <a:r>
              <a:rPr kumimoji="1" lang="zh-CN" altLang="en-US" sz="2400" b="1" dirty="0">
                <a:solidFill>
                  <a:schemeClr val="tx1"/>
                </a:solidFill>
              </a:rPr>
              <a:t>(1)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  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现代控制理论,  (2)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  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非线性控制技术,  (3)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   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数字控制技术</a:t>
            </a:r>
          </a:p>
          <a:p>
            <a:pPr algn="l" eaLnBrk="1" hangingPunct="1">
              <a:lnSpc>
                <a:spcPct val="125000"/>
              </a:lnSpc>
              <a:buClr>
                <a:schemeClr val="tx2"/>
              </a:buClr>
              <a:buSzPct val="115000"/>
            </a:pPr>
            <a:r>
              <a:rPr kumimoji="1" lang="zh-CN" altLang="en-US" sz="2400" b="1" dirty="0">
                <a:solidFill>
                  <a:schemeClr val="tx1"/>
                </a:solidFill>
              </a:rPr>
              <a:t>(4)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  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计算机控制技术,  (5)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   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工业控制课程组,   (6)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  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飞行控制课程组,  (7)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  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惯性技术与导航课程组,   (8)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   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智能控制基础（选修课）,  (9)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  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分布式控制系统（选修课）,   (10)  系统建模与仿真（选修课）,  (11) 人工智能导论（选修课）,  (12)  可编程控制器原理及应用（选修课）,  (13)  控制系统计算机辅助设计（选修课）,   (14)  系统工程与系统集成（选修课）,  (15)  系统辩识（选修课）,  (16)  神经网络导论（选修课）,   (17) 自适应控制（选修课）,  (18)  预测控制（选修课）,   (19)  图像处理与模式识别（选修课）,    </a:t>
            </a:r>
          </a:p>
          <a:p>
            <a:pPr algn="l" eaLnBrk="1" hangingPunct="1">
              <a:lnSpc>
                <a:spcPct val="125000"/>
              </a:lnSpc>
              <a:buClr>
                <a:schemeClr val="tx2"/>
              </a:buClr>
              <a:buSzPct val="115000"/>
            </a:pPr>
            <a:r>
              <a:rPr kumimoji="1" lang="zh-CN" altLang="en-US" sz="2400" b="1" dirty="0">
                <a:solidFill>
                  <a:schemeClr val="tx1"/>
                </a:solidFill>
              </a:rPr>
              <a:t>(20)  计算机图形学与科学计算可视化（选修课）。 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CAI001">
  <a:themeElements>
    <a:clrScheme name="CAI0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CAI001">
      <a:majorFont>
        <a:latin typeface="Arial"/>
        <a:ea typeface="华文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001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001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001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001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001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001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001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001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to05-2020" id="{741454FF-4031-4FB9-880B-F78D889B0A93}" vid="{A0CF56D8-B244-4E74-99EC-1FE2D7D06B32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Lect04</Template>
  <TotalTime>6471</TotalTime>
  <Words>1593</Words>
  <Application>Microsoft Office PowerPoint</Application>
  <PresentationFormat>宽屏</PresentationFormat>
  <Paragraphs>131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华光行楷_CNKI</vt:lpstr>
      <vt:lpstr>Arial</vt:lpstr>
      <vt:lpstr>Times New Roman</vt:lpstr>
      <vt:lpstr>Wingdings</vt:lpstr>
      <vt:lpstr>CAI001</vt:lpstr>
      <vt:lpstr>Layers</vt:lpstr>
      <vt:lpstr>Visio.Drawing.6</vt:lpstr>
      <vt:lpstr>Visio</vt:lpstr>
      <vt:lpstr>7   自动化专业的教学安排 </vt:lpstr>
      <vt:lpstr>高等院校的教学任务</vt:lpstr>
      <vt:lpstr>高等院校的教学特点</vt:lpstr>
      <vt:lpstr>工科课程的类型</vt:lpstr>
      <vt:lpstr>自动化专业的课程设置 </vt:lpstr>
      <vt:lpstr>公共课程</vt:lpstr>
      <vt:lpstr>基础课程 </vt:lpstr>
      <vt:lpstr>技术基础课程</vt:lpstr>
      <vt:lpstr>专业课程与专业选修课程</vt:lpstr>
      <vt:lpstr>自动化类专业的实践性环节 </vt:lpstr>
      <vt:lpstr>自动化类专业的课程特点 </vt:lpstr>
      <vt:lpstr>自动化类专业主要教学内容的系列与分布</vt:lpstr>
      <vt:lpstr>PowerPoint 演示文稿</vt:lpstr>
      <vt:lpstr>主要课程设计</vt:lpstr>
      <vt:lpstr>自动化类专业的教学环节</vt:lpstr>
      <vt:lpstr>课外教育活动的意义</vt:lpstr>
      <vt:lpstr>课外教育活动的内容与类型</vt:lpstr>
      <vt:lpstr>课外活动的特点</vt:lpstr>
      <vt:lpstr>本讲小结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Yuanli Cai</dc:creator>
  <cp:lastModifiedBy>Cai Yuanli</cp:lastModifiedBy>
  <cp:revision>497</cp:revision>
  <dcterms:created xsi:type="dcterms:W3CDTF">1601-01-01T00:00:00Z</dcterms:created>
  <dcterms:modified xsi:type="dcterms:W3CDTF">2024-01-28T06:54:53Z</dcterms:modified>
</cp:coreProperties>
</file>