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7.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96" r:id="rId3"/>
    <p:sldId id="271" r:id="rId4"/>
    <p:sldId id="272" r:id="rId5"/>
    <p:sldId id="276" r:id="rId6"/>
    <p:sldId id="314" r:id="rId7"/>
    <p:sldId id="278" r:id="rId8"/>
    <p:sldId id="299" r:id="rId9"/>
    <p:sldId id="298" r:id="rId10"/>
    <p:sldId id="302" r:id="rId11"/>
    <p:sldId id="300" r:id="rId12"/>
    <p:sldId id="273" r:id="rId13"/>
    <p:sldId id="307" r:id="rId14"/>
    <p:sldId id="286" r:id="rId15"/>
    <p:sldId id="287" r:id="rId16"/>
    <p:sldId id="304" r:id="rId17"/>
    <p:sldId id="308" r:id="rId18"/>
    <p:sldId id="309" r:id="rId19"/>
    <p:sldId id="310" r:id="rId20"/>
    <p:sldId id="311" r:id="rId21"/>
    <p:sldId id="305" r:id="rId22"/>
    <p:sldId id="312" r:id="rId23"/>
    <p:sldId id="313" r:id="rId24"/>
    <p:sldId id="274" r:id="rId25"/>
    <p:sldId id="315"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67"/>
    <p:restoredTop sz="71429"/>
  </p:normalViewPr>
  <p:slideViewPr>
    <p:cSldViewPr snapToGrid="0" snapToObjects="1" showGuides="1">
      <p:cViewPr>
        <p:scale>
          <a:sx n="85" d="100"/>
          <a:sy n="85" d="100"/>
        </p:scale>
        <p:origin x="1744" y="144"/>
      </p:cViewPr>
      <p:guideLst>
        <p:guide orient="horz" pos="2137"/>
        <p:guide pos="3817"/>
      </p:guideLst>
    </p:cSldViewPr>
  </p:slideViewPr>
  <p:notesTextViewPr>
    <p:cViewPr>
      <p:scale>
        <a:sx n="100" d="100"/>
        <a:sy n="100" d="100"/>
      </p:scale>
      <p:origin x="0" y="0"/>
    </p:cViewPr>
  </p:notesTextViewPr>
  <p:notesViewPr>
    <p:cSldViewPr snapToGrid="0" snapToObjects="1" showGuides="1">
      <p:cViewPr varScale="1">
        <p:scale>
          <a:sx n="95" d="100"/>
          <a:sy n="95" d="100"/>
        </p:scale>
        <p:origin x="251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98B9C611-E934-1D49-ABD1-B9A21195BCA5}">
      <dgm:prSet phldrT="[文本]" custT="1"/>
      <dgm:spPr>
        <a:ln>
          <a:solidFill>
            <a:schemeClr val="bg1">
              <a:lumMod val="85000"/>
            </a:schemeClr>
          </a:solidFill>
        </a:ln>
      </dgm:spPr>
      <dgm:t>
        <a:bodyPr/>
        <a:lstStyle/>
        <a:p>
          <a:pPr>
            <a:buFont typeface="+mj-lt"/>
            <a:buAutoNum type="arabicPeriod"/>
          </a:pPr>
          <a:r>
            <a:rPr kumimoji="1" lang="en-US" altLang="zh-CN" sz="1400" dirty="0"/>
            <a:t>4.</a:t>
          </a:r>
          <a:r>
            <a:rPr kumimoji="1" lang="zh-CN" altLang="en-US" sz="1400" dirty="0"/>
            <a:t>代码和本文档地址</a:t>
          </a:r>
          <a:endParaRPr lang="zh-CN" altLang="en-US" sz="1400" dirty="0"/>
        </a:p>
      </dgm:t>
    </dgm:pt>
    <dgm:pt modelId="{78C0818F-F185-5A46-BCDD-30FD4DDAE758}" type="parTrans" cxnId="{6048BBE5-8B9E-BD47-97AD-9076D175A36F}">
      <dgm:prSet/>
      <dgm:spPr/>
      <dgm:t>
        <a:bodyPr/>
        <a:lstStyle/>
        <a:p>
          <a:endParaRPr lang="zh-CN" altLang="en-US"/>
        </a:p>
      </dgm:t>
    </dgm:pt>
    <dgm:pt modelId="{306312E4-920B-AB42-BB2D-1AB7005E862A}" type="sibTrans" cxnId="{6048BBE5-8B9E-BD47-97AD-9076D175A36F}">
      <dgm:prSet/>
      <dgm:spPr/>
      <dgm:t>
        <a:bodyPr/>
        <a:lstStyle/>
        <a:p>
          <a:endParaRPr lang="zh-CN" altLang="en-US"/>
        </a:p>
      </dgm:t>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8171BD9F-7327-F148-B1FF-715A5755532A}" type="pres">
      <dgm:prSet presAssocID="{7A3FD481-CF80-1D4C-B43A-BEE20F5F038A}" presName="parTxOnlySpace" presStyleCnt="0"/>
      <dgm:spPr/>
    </dgm:pt>
    <dgm:pt modelId="{60569766-5566-8540-96D0-02660A77FC4F}" type="pres">
      <dgm:prSet presAssocID="{98B9C611-E934-1D49-ABD1-B9A21195BCA5}"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9FAA2E61-D168-0F4D-ABD4-E4529410E91D}" type="presOf" srcId="{98B9C611-E934-1D49-ABD1-B9A21195BCA5}" destId="{60569766-5566-8540-96D0-02660A77FC4F}"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6048BBE5-8B9E-BD47-97AD-9076D175A36F}" srcId="{88DF2AD6-B6B8-F64D-98E8-B636BB0EEBA8}" destId="{98B9C611-E934-1D49-ABD1-B9A21195BCA5}" srcOrd="3" destOrd="0" parTransId="{78C0818F-F185-5A46-BCDD-30FD4DDAE758}" sibTransId="{306312E4-920B-AB42-BB2D-1AB7005E862A}"/>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1DCABB87-256C-264D-A4C0-08DBB90D9A0D}" type="presParOf" srcId="{180EACA1-A9B8-DD47-9887-F27219BADDB7}" destId="{8171BD9F-7327-F148-B1FF-715A5755532A}" srcOrd="5" destOrd="0" presId="urn:microsoft.com/office/officeart/2005/8/layout/chevron1"/>
    <dgm:cxn modelId="{E81E9214-EB7A-074C-859A-E8B993DF3E87}" type="presParOf" srcId="{180EACA1-A9B8-DD47-9887-F27219BADDB7}" destId="{60569766-5566-8540-96D0-02660A77FC4F}"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C51651B6-138B-6845-BC5A-864D215B141F}">
      <dgm:prSet phldrT="[文本]" custT="1"/>
      <dgm:spPr>
        <a:ln>
          <a:solidFill>
            <a:schemeClr val="bg1">
              <a:lumMod val="85000"/>
            </a:schemeClr>
          </a:solidFill>
        </a:ln>
      </dgm:spPr>
      <dgm:t>
        <a:bodyPr/>
        <a:lstStyle/>
        <a:p>
          <a:r>
            <a:rPr lang="en-US" altLang="zh-CN" sz="1400"/>
            <a:t>4.</a:t>
          </a:r>
          <a:r>
            <a:rPr kumimoji="1" lang="zh-CN" altLang="en-US" sz="1400"/>
            <a:t>代码和本文档地址</a:t>
          </a:r>
          <a:endParaRPr lang="zh-CN" altLang="en-US" sz="1400" dirty="0"/>
        </a:p>
      </dgm:t>
    </dgm:pt>
    <dgm:pt modelId="{7DC518E3-C383-264C-9DF9-3EC0639B2D86}" type="parTrans" cxnId="{3B889629-A116-4E4D-8EEA-34ED4BB4C326}">
      <dgm:prSet/>
      <dgm:spPr/>
    </dgm:pt>
    <dgm:pt modelId="{D6C42EE2-237F-E740-B65C-0A2844F8F573}" type="sibTrans" cxnId="{3B889629-A116-4E4D-8EEA-34ED4BB4C326}">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B97D06C3-2A40-AD4A-A88C-BBA1DCB685D3}" type="pres">
      <dgm:prSet presAssocID="{7A3FD481-CF80-1D4C-B43A-BEE20F5F038A}" presName="parTxOnlySpace" presStyleCnt="0"/>
      <dgm:spPr/>
    </dgm:pt>
    <dgm:pt modelId="{E740AE00-958C-6F47-98BE-7633CDCB4E57}" type="pres">
      <dgm:prSet presAssocID="{C51651B6-138B-6845-BC5A-864D215B141F}"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3B889629-A116-4E4D-8EEA-34ED4BB4C326}" srcId="{88DF2AD6-B6B8-F64D-98E8-B636BB0EEBA8}" destId="{C51651B6-138B-6845-BC5A-864D215B141F}" srcOrd="3" destOrd="0" parTransId="{7DC518E3-C383-264C-9DF9-3EC0639B2D86}" sibTransId="{D6C42EE2-237F-E740-B65C-0A2844F8F573}"/>
    <dgm:cxn modelId="{E499AB3D-F588-F545-B190-DD6DFFB039A8}" type="presOf" srcId="{8C8889C5-73A3-504A-8F83-800F01B8D6B8}" destId="{534742C6-7CC4-6C46-92B3-39A457F7556D}" srcOrd="0" destOrd="0" presId="urn:microsoft.com/office/officeart/2005/8/layout/chevron1"/>
    <dgm:cxn modelId="{58DE6A80-BACD-E148-AD09-CDCD69089612}" type="presOf" srcId="{C51651B6-138B-6845-BC5A-864D215B141F}" destId="{E740AE00-958C-6F47-98BE-7633CDCB4E57}"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1420C0E4-025C-C641-B768-B77B9D2E926C}" type="presParOf" srcId="{180EACA1-A9B8-DD47-9887-F27219BADDB7}" destId="{B97D06C3-2A40-AD4A-A88C-BBA1DCB685D3}" srcOrd="5" destOrd="0" presId="urn:microsoft.com/office/officeart/2005/8/layout/chevron1"/>
    <dgm:cxn modelId="{6EDBF6EA-20BC-694C-85B3-C33794893867}" type="presParOf" srcId="{180EACA1-A9B8-DD47-9887-F27219BADDB7}" destId="{E740AE00-958C-6F47-98BE-7633CDCB4E57}"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r>
            <a:rPr lang="en-US" altLang="zh-CN"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BERT</a:t>
          </a:r>
          <a:endParaRPr lang="zh-CN" altLang="en-US" sz="1400" b="1" kern="1200" dirty="0">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3.BERT</a:t>
          </a:r>
          <a:r>
            <a:rPr lang="zh-CN" altLang="en-US" sz="1400" dirty="0"/>
            <a:t> </a:t>
          </a:r>
          <a:r>
            <a:rPr lang="en-US" altLang="zh-CN" sz="1400" dirty="0"/>
            <a:t>for</a:t>
          </a:r>
          <a:r>
            <a:rPr lang="zh-CN" altLang="en-US" sz="1400" dirty="0"/>
            <a:t> </a:t>
          </a:r>
          <a:r>
            <a:rPr lang="en-US" altLang="zh-CN" sz="1400" dirty="0"/>
            <a:t>NER</a:t>
          </a:r>
          <a:r>
            <a:rPr lang="zh-CN" altLang="en-US" sz="1400" dirty="0"/>
            <a:t>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D5A51951-A0E6-1243-817B-9B52C5B2B875}">
      <dgm:prSet phldrT="[文本]" custT="1"/>
      <dgm:spPr>
        <a:noFill/>
        <a:ln>
          <a:solidFill>
            <a:schemeClr val="bg1">
              <a:lumMod val="75000"/>
            </a:schemeClr>
          </a:solidFill>
        </a:ln>
      </dgm:spPr>
      <dgm:t>
        <a:bodyPr/>
        <a:lstStyle/>
        <a:p>
          <a:r>
            <a:rPr lang="en-US" altLang="zh-CN" sz="1400" dirty="0"/>
            <a:t>4.</a:t>
          </a:r>
          <a:r>
            <a:rPr lang="zh-CN" altLang="en-US" sz="1400" dirty="0"/>
            <a:t> 总结与展望</a:t>
          </a:r>
        </a:p>
      </dgm:t>
    </dgm:pt>
    <dgm:pt modelId="{76191EBC-3AB2-BE45-8AE2-AE42DA24F632}" type="parTrans" cxnId="{E5503BEF-E188-024A-BFED-15325BA49E6A}">
      <dgm:prSet/>
      <dgm:spPr/>
      <dgm:t>
        <a:bodyPr/>
        <a:lstStyle/>
        <a:p>
          <a:endParaRPr lang="zh-CN" altLang="en-US"/>
        </a:p>
      </dgm:t>
    </dgm:pt>
    <dgm:pt modelId="{F3778EE0-9E01-1344-A8DF-C1496C668D7B}" type="sibTrans" cxnId="{E5503BEF-E188-024A-BFED-15325BA49E6A}">
      <dgm:prSet/>
      <dgm:spPr/>
      <dgm:t>
        <a:bodyPr/>
        <a:lstStyle/>
        <a:p>
          <a:endParaRPr lang="zh-CN" altLang="en-US"/>
        </a:p>
      </dgm:t>
    </dgm:pt>
    <dgm:pt modelId="{8C8889C5-73A3-504A-8F83-800F01B8D6B8}">
      <dgm:prSet phldrT="[文本]" custT="1"/>
      <dgm:spPr>
        <a:noFill/>
        <a:ln>
          <a:noFill/>
        </a:ln>
      </dgm:spPr>
      <dgm:t>
        <a:bodyPr/>
        <a:lstStyle/>
        <a:p>
          <a:pPr marL="0" lvl="0" indent="0" algn="ctr" defTabSz="622300">
            <a:lnSpc>
              <a:spcPct val="90000"/>
            </a:lnSpc>
            <a:spcBef>
              <a:spcPct val="0"/>
            </a:spcBef>
            <a:spcAft>
              <a:spcPct val="35000"/>
            </a:spcAft>
            <a:buNone/>
          </a:pPr>
          <a:r>
            <a:rPr lang="en-US" altLang="zh-CN" sz="1400" kern="1200" dirty="0">
              <a:solidFill>
                <a:srgbClr val="44546A">
                  <a:hueOff val="0"/>
                  <a:satOff val="0"/>
                  <a:lumOff val="0"/>
                  <a:alphaOff val="0"/>
                </a:srgbClr>
              </a:solidFill>
              <a:latin typeface="Verdana" panose="020B0604030504040204"/>
              <a:ea typeface="微软雅黑" panose="020B0503020204020204" pitchFamily="34" charset="-122"/>
              <a:cs typeface="+mn-cs"/>
            </a:rPr>
            <a:t>1.</a:t>
          </a:r>
          <a:r>
            <a:rPr lang="zh-CN" altLang="en-US" sz="1400" kern="1200" dirty="0">
              <a:solidFill>
                <a:srgbClr val="44546A">
                  <a:hueOff val="0"/>
                  <a:satOff val="0"/>
                  <a:lumOff val="0"/>
                  <a:alphaOff val="0"/>
                </a:srgbClr>
              </a:solidFill>
              <a:latin typeface="Verdana" panose="020B0604030504040204"/>
              <a:ea typeface="微软雅黑" panose="020B0503020204020204" pitchFamily="34" charset="-122"/>
              <a:cs typeface="+mn-cs"/>
            </a:rPr>
            <a:t> 背景介绍</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F9DA5963-8776-AC42-802F-AEE9C45A3C9A}">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endParaRPr lang="zh-CN" altLang="en-US" sz="1400" dirty="0"/>
        </a:p>
      </dgm:t>
    </dgm:pt>
    <dgm:pt modelId="{60C93144-474B-6C4C-806D-C35A6B78991B}" type="parTrans" cxnId="{AAF45648-C3DC-0448-862F-752CB377C866}">
      <dgm:prSet/>
      <dgm:spPr/>
    </dgm:pt>
    <dgm:pt modelId="{1029BA61-01BF-1944-9B28-C85BF2D1A2F6}" type="sibTrans" cxnId="{AAF45648-C3DC-0448-862F-752CB377C866}">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5">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5">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5">
        <dgm:presLayoutVars>
          <dgm:chMax val="0"/>
          <dgm:chPref val="0"/>
          <dgm:bulletEnabled val="1"/>
        </dgm:presLayoutVars>
      </dgm:prSet>
      <dgm:spPr/>
    </dgm:pt>
    <dgm:pt modelId="{F38E1AC0-DDED-6C44-82B6-5D9ED9894483}" type="pres">
      <dgm:prSet presAssocID="{7A3FD481-CF80-1D4C-B43A-BEE20F5F038A}" presName="parTxOnlySpace" presStyleCnt="0"/>
      <dgm:spPr/>
    </dgm:pt>
    <dgm:pt modelId="{111E6A16-F0A0-8145-B13B-8BCA08FDE82B}" type="pres">
      <dgm:prSet presAssocID="{D5A51951-A0E6-1243-817B-9B52C5B2B875}" presName="parTxOnly" presStyleLbl="node1" presStyleIdx="3" presStyleCnt="5" custScaleX="82364" custLinFactNeighborX="6434">
        <dgm:presLayoutVars>
          <dgm:chMax val="0"/>
          <dgm:chPref val="0"/>
          <dgm:bulletEnabled val="1"/>
        </dgm:presLayoutVars>
      </dgm:prSet>
      <dgm:spPr/>
    </dgm:pt>
    <dgm:pt modelId="{80642AB2-5CAA-9646-8EC0-AE179DF2152B}" type="pres">
      <dgm:prSet presAssocID="{F3778EE0-9E01-1344-A8DF-C1496C668D7B}" presName="parTxOnlySpace" presStyleCnt="0"/>
      <dgm:spPr/>
    </dgm:pt>
    <dgm:pt modelId="{3524F84B-956D-4546-84D7-7D3051039D09}" type="pres">
      <dgm:prSet presAssocID="{F9DA5963-8776-AC42-802F-AEE9C45A3C9A}" presName="parTxOnly" presStyleLbl="node1" presStyleIdx="4" presStyleCnt="5">
        <dgm:presLayoutVars>
          <dgm:chMax val="0"/>
          <dgm:chPref val="0"/>
          <dgm:bulletEnabled val="1"/>
        </dgm:presLayoutVars>
      </dgm:prSet>
      <dgm:spPr/>
    </dgm:pt>
  </dgm:ptLst>
  <dgm:cxnLst>
    <dgm:cxn modelId="{17A08E02-9757-D545-B02D-52C51653C9AB}" type="presOf" srcId="{F9DA5963-8776-AC42-802F-AEE9C45A3C9A}" destId="{3524F84B-956D-4546-84D7-7D3051039D09}" srcOrd="0" destOrd="0" presId="urn:microsoft.com/office/officeart/2005/8/layout/chevron1"/>
    <dgm:cxn modelId="{1B675A05-AC25-A448-BEE1-B1E03F33CC0C}" srcId="{88DF2AD6-B6B8-F64D-98E8-B636BB0EEBA8}" destId="{C46C142C-B6B5-894A-ACA3-D8EDE436164D}" srcOrd="1" destOrd="0" parTransId="{A0CA1FCE-6B8C-8941-A48E-7297012F616D}" sibTransId="{2B05E5EC-8AE2-B74F-B625-FE1478AD27CA}"/>
    <dgm:cxn modelId="{301D2521-EA00-F442-8C26-CA71A8389621}" type="presOf" srcId="{D5A51951-A0E6-1243-817B-9B52C5B2B875}" destId="{111E6A16-F0A0-8145-B13B-8BCA08FDE82B}" srcOrd="0" destOrd="0" presId="urn:microsoft.com/office/officeart/2005/8/layout/chevron1"/>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AAF45648-C3DC-0448-862F-752CB377C866}" srcId="{88DF2AD6-B6B8-F64D-98E8-B636BB0EEBA8}" destId="{F9DA5963-8776-AC42-802F-AEE9C45A3C9A}" srcOrd="4" destOrd="0" parTransId="{60C93144-474B-6C4C-806D-C35A6B78991B}" sibTransId="{1029BA61-01BF-1944-9B28-C85BF2D1A2F6}"/>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E5503BEF-E188-024A-BFED-15325BA49E6A}" srcId="{88DF2AD6-B6B8-F64D-98E8-B636BB0EEBA8}" destId="{D5A51951-A0E6-1243-817B-9B52C5B2B875}" srcOrd="3" destOrd="0" parTransId="{76191EBC-3AB2-BE45-8AE2-AE42DA24F632}" sibTransId="{F3778EE0-9E01-1344-A8DF-C1496C668D7B}"/>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237129D9-8E85-E145-A4E5-9DA9057D3862}" type="presParOf" srcId="{180EACA1-A9B8-DD47-9887-F27219BADDB7}" destId="{F38E1AC0-DDED-6C44-82B6-5D9ED9894483}" srcOrd="5" destOrd="0" presId="urn:microsoft.com/office/officeart/2005/8/layout/chevron1"/>
    <dgm:cxn modelId="{0EB876E8-AAC6-864B-B6F0-32439A8C6809}" type="presParOf" srcId="{180EACA1-A9B8-DD47-9887-F27219BADDB7}" destId="{111E6A16-F0A0-8145-B13B-8BCA08FDE82B}" srcOrd="6" destOrd="0" presId="urn:microsoft.com/office/officeart/2005/8/layout/chevron1"/>
    <dgm:cxn modelId="{47C71BA0-106C-1744-A492-D7B87FE93E2A}" type="presParOf" srcId="{180EACA1-A9B8-DD47-9887-F27219BADDB7}" destId="{80642AB2-5CAA-9646-8EC0-AE179DF2152B}" srcOrd="7" destOrd="0" presId="urn:microsoft.com/office/officeart/2005/8/layout/chevron1"/>
    <dgm:cxn modelId="{0C22E8FE-1F0F-EF4B-9418-736FB12B5A86}" type="presParOf" srcId="{180EACA1-A9B8-DD47-9887-F27219BADDB7}" destId="{3524F84B-956D-4546-84D7-7D3051039D09}" srcOrd="8"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983B2975-5612-5841-8072-65EBA80E6AAA}">
      <dgm:prSet phldrT="[文本]" custT="1"/>
      <dgm:spPr>
        <a:ln>
          <a:solidFill>
            <a:schemeClr val="bg1">
              <a:lumMod val="85000"/>
            </a:schemeClr>
          </a:solidFill>
        </a:ln>
      </dgm:spPr>
      <dgm:t>
        <a:bodyPr/>
        <a:lstStyle/>
        <a:p>
          <a:r>
            <a:rPr lang="en-US" altLang="zh-CN" sz="1400"/>
            <a:t>4.</a:t>
          </a:r>
          <a:r>
            <a:rPr kumimoji="1" lang="zh-CN" altLang="en-US" sz="1400"/>
            <a:t>代码和本文档地址</a:t>
          </a:r>
          <a:r>
            <a:rPr lang="zh-CN" altLang="en-US" sz="1400"/>
            <a:t> </a:t>
          </a:r>
          <a:endParaRPr lang="zh-CN" altLang="en-US" sz="1400" dirty="0"/>
        </a:p>
      </dgm:t>
    </dgm:pt>
    <dgm:pt modelId="{6C2CF8D5-FE11-FD47-9717-B3B4A0ABDD7A}" type="parTrans" cxnId="{A79FDEFE-F5CF-C94D-AFFF-DBD3F7AAFD0B}">
      <dgm:prSet/>
      <dgm:spPr/>
    </dgm:pt>
    <dgm:pt modelId="{2A5AC405-303C-B14F-AA26-6865DE8A6A9D}" type="sibTrans" cxnId="{A79FDEFE-F5CF-C94D-AFFF-DBD3F7AAFD0B}">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1110F32D-33E4-B34F-B6B6-42870C8CD8F0}" type="pres">
      <dgm:prSet presAssocID="{7A3FD481-CF80-1D4C-B43A-BEE20F5F038A}" presName="parTxOnlySpace" presStyleCnt="0"/>
      <dgm:spPr/>
    </dgm:pt>
    <dgm:pt modelId="{AA2F0A9E-3B2C-BD4A-86C4-C695611D7C93}" type="pres">
      <dgm:prSet presAssocID="{983B2975-5612-5841-8072-65EBA80E6AAA}"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C8E3851D-02E6-1A4B-819F-3DDD0BE44160}" type="presOf" srcId="{983B2975-5612-5841-8072-65EBA80E6AAA}" destId="{AA2F0A9E-3B2C-BD4A-86C4-C695611D7C93}" srcOrd="0" destOrd="0" presId="urn:microsoft.com/office/officeart/2005/8/layout/chevron1"/>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A79FDEFE-F5CF-C94D-AFFF-DBD3F7AAFD0B}" srcId="{88DF2AD6-B6B8-F64D-98E8-B636BB0EEBA8}" destId="{983B2975-5612-5841-8072-65EBA80E6AAA}" srcOrd="3" destOrd="0" parTransId="{6C2CF8D5-FE11-FD47-9717-B3B4A0ABDD7A}" sibTransId="{2A5AC405-303C-B14F-AA26-6865DE8A6A9D}"/>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A9689A6F-3C3E-C540-8F85-6EEBAD41E302}" type="presParOf" srcId="{180EACA1-A9B8-DD47-9887-F27219BADDB7}" destId="{1110F32D-33E4-B34F-B6B6-42870C8CD8F0}" srcOrd="5" destOrd="0" presId="urn:microsoft.com/office/officeart/2005/8/layout/chevron1"/>
    <dgm:cxn modelId="{3FFE571E-D776-374E-814F-409EEFFE3970}" type="presParOf" srcId="{180EACA1-A9B8-DD47-9887-F27219BADDB7}" destId="{AA2F0A9E-3B2C-BD4A-86C4-C695611D7C93}"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4F09D78E-6120-D242-AC79-43B4659269FE}">
      <dgm:prSet phldrT="[文本]" custT="1"/>
      <dgm:spPr>
        <a:ln>
          <a:solidFill>
            <a:schemeClr val="bg1">
              <a:lumMod val="85000"/>
            </a:schemeClr>
          </a:solidFill>
        </a:ln>
      </dgm:spPr>
      <dgm:t>
        <a:bodyPr/>
        <a:lstStyle/>
        <a:p>
          <a:r>
            <a:rPr lang="en-US" altLang="zh-CN" sz="1400"/>
            <a:t>4.</a:t>
          </a:r>
          <a:r>
            <a:rPr kumimoji="1" lang="zh-CN" altLang="en-US" sz="1400"/>
            <a:t>代码和本文档地址</a:t>
          </a:r>
          <a:endParaRPr lang="zh-CN" altLang="en-US" sz="1400" dirty="0"/>
        </a:p>
      </dgm:t>
    </dgm:pt>
    <dgm:pt modelId="{9D423641-2638-1741-ADA8-55F3E334E071}" type="parTrans" cxnId="{EF28D1B3-363A-1A46-BE07-C8E3E9844C59}">
      <dgm:prSet/>
      <dgm:spPr/>
    </dgm:pt>
    <dgm:pt modelId="{DD668868-A721-AE40-8EC5-BDCB3E2B1771}" type="sibTrans" cxnId="{EF28D1B3-363A-1A46-BE07-C8E3E9844C59}">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8EA7EAFE-2156-284C-8DCA-B3909614829A}" type="pres">
      <dgm:prSet presAssocID="{7A3FD481-CF80-1D4C-B43A-BEE20F5F038A}" presName="parTxOnlySpace" presStyleCnt="0"/>
      <dgm:spPr/>
    </dgm:pt>
    <dgm:pt modelId="{2C166085-BBE2-1D4D-8458-79B117116D74}" type="pres">
      <dgm:prSet presAssocID="{4F09D78E-6120-D242-AC79-43B4659269FE}"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12802476-2F92-E945-9B6F-A01921CF7192}" type="presOf" srcId="{4F09D78E-6120-D242-AC79-43B4659269FE}" destId="{2C166085-BBE2-1D4D-8458-79B117116D74}"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EF28D1B3-363A-1A46-BE07-C8E3E9844C59}" srcId="{88DF2AD6-B6B8-F64D-98E8-B636BB0EEBA8}" destId="{4F09D78E-6120-D242-AC79-43B4659269FE}" srcOrd="3" destOrd="0" parTransId="{9D423641-2638-1741-ADA8-55F3E334E071}" sibTransId="{DD668868-A721-AE40-8EC5-BDCB3E2B177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CB5ACB1F-F20A-4D40-A5F2-6AC0CED11968}" type="presParOf" srcId="{180EACA1-A9B8-DD47-9887-F27219BADDB7}" destId="{8EA7EAFE-2156-284C-8DCA-B3909614829A}" srcOrd="5" destOrd="0" presId="urn:microsoft.com/office/officeart/2005/8/layout/chevron1"/>
    <dgm:cxn modelId="{F9D03CC9-92B3-2840-BC5E-590D0DDF2824}" type="presParOf" srcId="{180EACA1-A9B8-DD47-9887-F27219BADDB7}" destId="{2C166085-BBE2-1D4D-8458-79B117116D74}"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83156271-C0F7-6C4E-A711-DD221B2A3738}">
      <dgm:prSet phldrT="[文本]" custT="1"/>
      <dgm:spPr>
        <a:ln>
          <a:solidFill>
            <a:schemeClr val="bg1">
              <a:lumMod val="85000"/>
            </a:schemeClr>
          </a:solidFill>
        </a:ln>
      </dgm:spPr>
      <dgm:t>
        <a:bodyPr/>
        <a:lstStyle/>
        <a:p>
          <a:r>
            <a:rPr lang="en-US" altLang="zh-CN" sz="1400"/>
            <a:t>4.</a:t>
          </a:r>
          <a:r>
            <a:rPr kumimoji="1" lang="zh-CN" altLang="en-US" sz="1400"/>
            <a:t>代码和本文档地址</a:t>
          </a:r>
          <a:endParaRPr lang="zh-CN" altLang="en-US" sz="1400" dirty="0"/>
        </a:p>
      </dgm:t>
    </dgm:pt>
    <dgm:pt modelId="{56821AF8-33C9-CD45-9A08-04C974E201C1}" type="parTrans" cxnId="{EDE53D3F-A97C-6B46-B4AC-0420C3C7602C}">
      <dgm:prSet/>
      <dgm:spPr/>
    </dgm:pt>
    <dgm:pt modelId="{0C4862A1-8A15-9446-A3DE-54C005A423A9}" type="sibTrans" cxnId="{EDE53D3F-A97C-6B46-B4AC-0420C3C7602C}">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B245B860-5E97-BC46-A632-3B30B50295DF}" type="pres">
      <dgm:prSet presAssocID="{7A3FD481-CF80-1D4C-B43A-BEE20F5F038A}" presName="parTxOnlySpace" presStyleCnt="0"/>
      <dgm:spPr/>
    </dgm:pt>
    <dgm:pt modelId="{998C95D9-1AF4-2A43-A927-335296116E99}" type="pres">
      <dgm:prSet presAssocID="{83156271-C0F7-6C4E-A711-DD221B2A3738}"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EDE53D3F-A97C-6B46-B4AC-0420C3C7602C}" srcId="{88DF2AD6-B6B8-F64D-98E8-B636BB0EEBA8}" destId="{83156271-C0F7-6C4E-A711-DD221B2A3738}" srcOrd="3" destOrd="0" parTransId="{56821AF8-33C9-CD45-9A08-04C974E201C1}" sibTransId="{0C4862A1-8A15-9446-A3DE-54C005A423A9}"/>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46C372E7-4DD1-FD47-B6AD-C03A94647288}" type="presOf" srcId="{83156271-C0F7-6C4E-A711-DD221B2A3738}" destId="{998C95D9-1AF4-2A43-A927-335296116E99}"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198DA71B-D499-B643-B0A0-64164692BF97}" type="presParOf" srcId="{180EACA1-A9B8-DD47-9887-F27219BADDB7}" destId="{B245B860-5E97-BC46-A632-3B30B50295DF}" srcOrd="5" destOrd="0" presId="urn:microsoft.com/office/officeart/2005/8/layout/chevron1"/>
    <dgm:cxn modelId="{AE36D452-478D-5D45-8414-94B10BA9414B}" type="presParOf" srcId="{180EACA1-A9B8-DD47-9887-F27219BADDB7}" destId="{998C95D9-1AF4-2A43-A927-335296116E99}"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9"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CF2BEF92-F8F7-0D4C-AB4B-4A5974739100}">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endParaRPr lang="zh-CN" altLang="en-US" sz="1400" dirty="0"/>
        </a:p>
      </dgm:t>
    </dgm:pt>
    <dgm:pt modelId="{5F438553-076C-BE4E-AEB6-59C44BCAF501}" type="parTrans" cxnId="{4D612D87-51FC-1541-A98A-01AA8659D1E4}">
      <dgm:prSet/>
      <dgm:spPr/>
    </dgm:pt>
    <dgm:pt modelId="{52983F0B-D299-E64E-A7C5-3DEFBE321E58}" type="sibTrans" cxnId="{4D612D87-51FC-1541-A98A-01AA8659D1E4}">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233B6DBD-A8D9-7946-B49C-2E353EF601E3}" type="pres">
      <dgm:prSet presAssocID="{7A3FD481-CF80-1D4C-B43A-BEE20F5F038A}" presName="parTxOnlySpace" presStyleCnt="0"/>
      <dgm:spPr/>
    </dgm:pt>
    <dgm:pt modelId="{4726730C-023C-2F4E-AB5E-EE164237A86F}" type="pres">
      <dgm:prSet presAssocID="{CF2BEF92-F8F7-0D4C-AB4B-4A5974739100}"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4D612D87-51FC-1541-A98A-01AA8659D1E4}" srcId="{88DF2AD6-B6B8-F64D-98E8-B636BB0EEBA8}" destId="{CF2BEF92-F8F7-0D4C-AB4B-4A5974739100}" srcOrd="3" destOrd="0" parTransId="{5F438553-076C-BE4E-AEB6-59C44BCAF501}" sibTransId="{52983F0B-D299-E64E-A7C5-3DEFBE321E58}"/>
    <dgm:cxn modelId="{0D14E69A-BD4E-AB4E-9150-B773253C12E1}" type="presOf" srcId="{CF2BEF92-F8F7-0D4C-AB4B-4A5974739100}" destId="{4726730C-023C-2F4E-AB5E-EE164237A86F}"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32DDE261-76AB-794F-B260-70F068F5C384}" type="presParOf" srcId="{180EACA1-A9B8-DD47-9887-F27219BADDB7}" destId="{233B6DBD-A8D9-7946-B49C-2E353EF601E3}" srcOrd="5" destOrd="0" presId="urn:microsoft.com/office/officeart/2005/8/layout/chevron1"/>
    <dgm:cxn modelId="{9303DDE2-5D8D-2148-9BA4-3C9D5E0258FE}" type="presParOf" srcId="{180EACA1-A9B8-DD47-9887-F27219BADDB7}" destId="{4726730C-023C-2F4E-AB5E-EE164237A86F}"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B07A377B-0AC7-564F-A8B0-C422C42C67C5}">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r>
            <a:rPr lang="zh-CN" altLang="en-US" sz="1400" dirty="0"/>
            <a:t> </a:t>
          </a:r>
        </a:p>
      </dgm:t>
    </dgm:pt>
    <dgm:pt modelId="{521C84C2-704D-A04E-96AA-231808A5F341}" type="parTrans" cxnId="{5F2ADEC1-E1D8-4142-B6AF-DA2D378133DE}">
      <dgm:prSet/>
      <dgm:spPr/>
    </dgm:pt>
    <dgm:pt modelId="{4CBA23E3-386A-BF4F-999C-15995215D210}" type="sibTrans" cxnId="{5F2ADEC1-E1D8-4142-B6AF-DA2D378133DE}">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838142F8-AA13-E148-AB3C-1E768AA3FA10}" type="pres">
      <dgm:prSet presAssocID="{7A3FD481-CF80-1D4C-B43A-BEE20F5F038A}" presName="parTxOnlySpace" presStyleCnt="0"/>
      <dgm:spPr/>
    </dgm:pt>
    <dgm:pt modelId="{3ABE78F3-C126-3E40-80E5-9A25BFBF409B}" type="pres">
      <dgm:prSet presAssocID="{B07A377B-0AC7-564F-A8B0-C422C42C67C5}"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E390CAA4-24EA-AF45-A0AB-36E1364428AB}" type="presOf" srcId="{B07A377B-0AC7-564F-A8B0-C422C42C67C5}" destId="{3ABE78F3-C126-3E40-80E5-9A25BFBF409B}"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5F2ADEC1-E1D8-4142-B6AF-DA2D378133DE}" srcId="{88DF2AD6-B6B8-F64D-98E8-B636BB0EEBA8}" destId="{B07A377B-0AC7-564F-A8B0-C422C42C67C5}" srcOrd="3" destOrd="0" parTransId="{521C84C2-704D-A04E-96AA-231808A5F341}" sibTransId="{4CBA23E3-386A-BF4F-999C-15995215D210}"/>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7766B1F4-CB9A-5A46-8AB4-ED1B177BDCD3}" type="presParOf" srcId="{180EACA1-A9B8-DD47-9887-F27219BADDB7}" destId="{838142F8-AA13-E148-AB3C-1E768AA3FA10}" srcOrd="5" destOrd="0" presId="urn:microsoft.com/office/officeart/2005/8/layout/chevron1"/>
    <dgm:cxn modelId="{B0BC7EB5-E975-1449-916F-52A7A918E123}" type="presParOf" srcId="{180EACA1-A9B8-DD47-9887-F27219BADDB7}" destId="{3ABE78F3-C126-3E40-80E5-9A25BFBF409B}"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9"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r>
            <a:rPr lang="en-US" altLang="zh-CN"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BERT</a:t>
          </a:r>
          <a:endParaRPr lang="zh-CN" altLang="en-US" sz="1400" b="1" kern="1200" dirty="0">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3.BERT</a:t>
          </a:r>
          <a:r>
            <a:rPr lang="zh-CN" altLang="en-US" sz="1400" dirty="0"/>
            <a:t> </a:t>
          </a:r>
          <a:r>
            <a:rPr lang="en-US" altLang="zh-CN" sz="1400" dirty="0"/>
            <a:t>for</a:t>
          </a:r>
          <a:r>
            <a:rPr lang="zh-CN" altLang="en-US" sz="1400" dirty="0"/>
            <a:t> </a:t>
          </a:r>
          <a:r>
            <a:rPr lang="en-US" altLang="zh-CN" sz="1400" dirty="0"/>
            <a:t>NER</a:t>
          </a:r>
          <a:r>
            <a:rPr lang="zh-CN" altLang="en-US" sz="1400" dirty="0"/>
            <a:t>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D5A51951-A0E6-1243-817B-9B52C5B2B875}">
      <dgm:prSet phldrT="[文本]" custT="1"/>
      <dgm:spPr>
        <a:noFill/>
        <a:ln>
          <a:solidFill>
            <a:schemeClr val="bg1">
              <a:lumMod val="75000"/>
            </a:schemeClr>
          </a:solidFill>
        </a:ln>
      </dgm:spPr>
      <dgm:t>
        <a:bodyPr/>
        <a:lstStyle/>
        <a:p>
          <a:r>
            <a:rPr lang="en-US" altLang="zh-CN" sz="1400" dirty="0"/>
            <a:t>4.</a:t>
          </a:r>
          <a:r>
            <a:rPr lang="zh-CN" altLang="en-US" sz="1400" dirty="0"/>
            <a:t> 总结与展望</a:t>
          </a:r>
        </a:p>
      </dgm:t>
    </dgm:pt>
    <dgm:pt modelId="{76191EBC-3AB2-BE45-8AE2-AE42DA24F632}" type="parTrans" cxnId="{E5503BEF-E188-024A-BFED-15325BA49E6A}">
      <dgm:prSet/>
      <dgm:spPr/>
      <dgm:t>
        <a:bodyPr/>
        <a:lstStyle/>
        <a:p>
          <a:endParaRPr lang="zh-CN" altLang="en-US"/>
        </a:p>
      </dgm:t>
    </dgm:pt>
    <dgm:pt modelId="{F3778EE0-9E01-1344-A8DF-C1496C668D7B}" type="sibTrans" cxnId="{E5503BEF-E188-024A-BFED-15325BA49E6A}">
      <dgm:prSet/>
      <dgm:spPr/>
      <dgm:t>
        <a:bodyPr/>
        <a:lstStyle/>
        <a:p>
          <a:endParaRPr lang="zh-CN" altLang="en-US"/>
        </a:p>
      </dgm:t>
    </dgm:pt>
    <dgm:pt modelId="{8C8889C5-73A3-504A-8F83-800F01B8D6B8}">
      <dgm:prSet phldrT="[文本]" custT="1"/>
      <dgm:spPr>
        <a:noFill/>
        <a:ln>
          <a:noFill/>
        </a:ln>
      </dgm:spPr>
      <dgm:t>
        <a:bodyPr/>
        <a:lstStyle/>
        <a:p>
          <a:pPr marL="0" lvl="0" indent="0" algn="ctr" defTabSz="622300">
            <a:lnSpc>
              <a:spcPct val="90000"/>
            </a:lnSpc>
            <a:spcBef>
              <a:spcPct val="0"/>
            </a:spcBef>
            <a:spcAft>
              <a:spcPct val="35000"/>
            </a:spcAft>
            <a:buNone/>
          </a:pPr>
          <a:r>
            <a:rPr lang="en-US" altLang="zh-CN" sz="1400" kern="1200" dirty="0">
              <a:solidFill>
                <a:srgbClr val="44546A">
                  <a:hueOff val="0"/>
                  <a:satOff val="0"/>
                  <a:lumOff val="0"/>
                  <a:alphaOff val="0"/>
                </a:srgbClr>
              </a:solidFill>
              <a:latin typeface="Verdana" panose="020B0604030504040204"/>
              <a:ea typeface="微软雅黑" panose="020B0503020204020204" pitchFamily="34" charset="-122"/>
              <a:cs typeface="+mn-cs"/>
            </a:rPr>
            <a:t>1.</a:t>
          </a:r>
          <a:r>
            <a:rPr lang="zh-CN" altLang="en-US" sz="1400" kern="1200" dirty="0">
              <a:solidFill>
                <a:srgbClr val="44546A">
                  <a:hueOff val="0"/>
                  <a:satOff val="0"/>
                  <a:lumOff val="0"/>
                  <a:alphaOff val="0"/>
                </a:srgbClr>
              </a:solidFill>
              <a:latin typeface="Verdana" panose="020B0604030504040204"/>
              <a:ea typeface="微软雅黑" panose="020B0503020204020204" pitchFamily="34" charset="-122"/>
              <a:cs typeface="+mn-cs"/>
            </a:rPr>
            <a:t> 背景介绍</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6AED14BB-4C90-AE42-A4FD-484716AF72F8}">
      <dgm:prSet phldrT="[文本]" custT="1"/>
      <dgm:spPr>
        <a:ln>
          <a:solidFill>
            <a:schemeClr val="bg1">
              <a:lumMod val="85000"/>
            </a:schemeClr>
          </a:solidFill>
        </a:ln>
      </dgm:spPr>
      <dgm:t>
        <a:bodyPr/>
        <a:lstStyle/>
        <a:p>
          <a:r>
            <a:rPr lang="en-US" altLang="zh-CN" sz="1400"/>
            <a:t>4.</a:t>
          </a:r>
          <a:r>
            <a:rPr kumimoji="1" lang="zh-CN" altLang="en-US" sz="1400"/>
            <a:t>代码和本文档地址</a:t>
          </a:r>
          <a:endParaRPr lang="zh-CN" altLang="en-US" sz="1400" dirty="0"/>
        </a:p>
      </dgm:t>
    </dgm:pt>
    <dgm:pt modelId="{887001FA-564B-1845-A6C3-B1E13ADC34CE}" type="parTrans" cxnId="{3A909E73-6894-4E40-A50F-8DD86FB303F7}">
      <dgm:prSet/>
      <dgm:spPr/>
    </dgm:pt>
    <dgm:pt modelId="{2024F3FA-4165-E04C-9CDE-89D1A1E52A47}" type="sibTrans" cxnId="{3A909E73-6894-4E40-A50F-8DD86FB303F7}">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5">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5">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5">
        <dgm:presLayoutVars>
          <dgm:chMax val="0"/>
          <dgm:chPref val="0"/>
          <dgm:bulletEnabled val="1"/>
        </dgm:presLayoutVars>
      </dgm:prSet>
      <dgm:spPr/>
    </dgm:pt>
    <dgm:pt modelId="{F38E1AC0-DDED-6C44-82B6-5D9ED9894483}" type="pres">
      <dgm:prSet presAssocID="{7A3FD481-CF80-1D4C-B43A-BEE20F5F038A}" presName="parTxOnlySpace" presStyleCnt="0"/>
      <dgm:spPr/>
    </dgm:pt>
    <dgm:pt modelId="{111E6A16-F0A0-8145-B13B-8BCA08FDE82B}" type="pres">
      <dgm:prSet presAssocID="{D5A51951-A0E6-1243-817B-9B52C5B2B875}" presName="parTxOnly" presStyleLbl="node1" presStyleIdx="3" presStyleCnt="5" custScaleX="82364" custLinFactNeighborX="6434">
        <dgm:presLayoutVars>
          <dgm:chMax val="0"/>
          <dgm:chPref val="0"/>
          <dgm:bulletEnabled val="1"/>
        </dgm:presLayoutVars>
      </dgm:prSet>
      <dgm:spPr/>
    </dgm:pt>
    <dgm:pt modelId="{31C211AF-D1D3-794B-A045-C6872DF29521}" type="pres">
      <dgm:prSet presAssocID="{F3778EE0-9E01-1344-A8DF-C1496C668D7B}" presName="parTxOnlySpace" presStyleCnt="0"/>
      <dgm:spPr/>
    </dgm:pt>
    <dgm:pt modelId="{FE5D4B79-476B-4C4B-856A-155440D64B10}" type="pres">
      <dgm:prSet presAssocID="{6AED14BB-4C90-AE42-A4FD-484716AF72F8}" presName="parTxOnly" presStyleLbl="node1" presStyleIdx="4" presStyleCnt="5">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301D2521-EA00-F442-8C26-CA71A8389621}" type="presOf" srcId="{D5A51951-A0E6-1243-817B-9B52C5B2B875}" destId="{111E6A16-F0A0-8145-B13B-8BCA08FDE82B}" srcOrd="0" destOrd="0" presId="urn:microsoft.com/office/officeart/2005/8/layout/chevron1"/>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DB5D8170-8CA4-994D-A046-739FC3472B6A}" type="presOf" srcId="{6AED14BB-4C90-AE42-A4FD-484716AF72F8}" destId="{FE5D4B79-476B-4C4B-856A-155440D64B10}" srcOrd="0" destOrd="0" presId="urn:microsoft.com/office/officeart/2005/8/layout/chevron1"/>
    <dgm:cxn modelId="{3A909E73-6894-4E40-A50F-8DD86FB303F7}" srcId="{88DF2AD6-B6B8-F64D-98E8-B636BB0EEBA8}" destId="{6AED14BB-4C90-AE42-A4FD-484716AF72F8}" srcOrd="4" destOrd="0" parTransId="{887001FA-564B-1845-A6C3-B1E13ADC34CE}" sibTransId="{2024F3FA-4165-E04C-9CDE-89D1A1E52A47}"/>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E5503BEF-E188-024A-BFED-15325BA49E6A}" srcId="{88DF2AD6-B6B8-F64D-98E8-B636BB0EEBA8}" destId="{D5A51951-A0E6-1243-817B-9B52C5B2B875}" srcOrd="3" destOrd="0" parTransId="{76191EBC-3AB2-BE45-8AE2-AE42DA24F632}" sibTransId="{F3778EE0-9E01-1344-A8DF-C1496C668D7B}"/>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237129D9-8E85-E145-A4E5-9DA9057D3862}" type="presParOf" srcId="{180EACA1-A9B8-DD47-9887-F27219BADDB7}" destId="{F38E1AC0-DDED-6C44-82B6-5D9ED9894483}" srcOrd="5" destOrd="0" presId="urn:microsoft.com/office/officeart/2005/8/layout/chevron1"/>
    <dgm:cxn modelId="{0EB876E8-AAC6-864B-B6F0-32439A8C6809}" type="presParOf" srcId="{180EACA1-A9B8-DD47-9887-F27219BADDB7}" destId="{111E6A16-F0A0-8145-B13B-8BCA08FDE82B}" srcOrd="6" destOrd="0" presId="urn:microsoft.com/office/officeart/2005/8/layout/chevron1"/>
    <dgm:cxn modelId="{64472403-75BE-F649-B03D-E4F5CC27EFDE}" type="presParOf" srcId="{180EACA1-A9B8-DD47-9887-F27219BADDB7}" destId="{31C211AF-D1D3-794B-A045-C6872DF29521}" srcOrd="7" destOrd="0" presId="urn:microsoft.com/office/officeart/2005/8/layout/chevron1"/>
    <dgm:cxn modelId="{C1F752CB-A9EC-FE4D-8BAB-0662BB17DD2A}" type="presParOf" srcId="{180EACA1-A9B8-DD47-9887-F27219BADDB7}" destId="{FE5D4B79-476B-4C4B-856A-155440D64B10}" srcOrd="8"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3.</a:t>
          </a:r>
          <a:r>
            <a:rPr lang="zh-CN"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两种算法应用场景分析 </a:t>
          </a: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dirty="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19A7CDDF-BC28-944C-834F-E7ED242FBD47}">
      <dgm:prSet phldrT="[文本]" custT="1"/>
      <dgm:spPr>
        <a:ln>
          <a:solidFill>
            <a:schemeClr val="bg1">
              <a:lumMod val="85000"/>
            </a:schemeClr>
          </a:solidFill>
        </a:ln>
      </dgm:spPr>
      <dgm:t>
        <a:bodyPr/>
        <a:lstStyle/>
        <a:p>
          <a:r>
            <a:rPr lang="en" altLang="zh-CN" sz="1400" kern="1200" dirty="0"/>
            <a:t>2. Floyd-</a:t>
          </a:r>
          <a:r>
            <a:rPr lang="en" altLang="zh-CN" sz="1400" kern="1200" dirty="0" err="1"/>
            <a:t>Warshall</a:t>
          </a:r>
          <a:endParaRPr lang="zh-CN" altLang="zh-CN" sz="1400" kern="1200" dirty="0"/>
        </a:p>
      </dgm:t>
    </dgm:pt>
    <dgm:pt modelId="{BB9A91B0-BED2-F941-A511-DAEA5E569B08}" type="parTrans" cxnId="{6BDE53D7-C655-A44B-86AB-4EA8F4ABA53B}">
      <dgm:prSet/>
      <dgm:spPr/>
      <dgm:t>
        <a:bodyPr/>
        <a:lstStyle/>
        <a:p>
          <a:endParaRPr lang="zh-CN" altLang="en-US"/>
        </a:p>
      </dgm:t>
    </dgm:pt>
    <dgm:pt modelId="{0FA85681-E795-934A-85DA-2F595B98B3E8}" type="sibTrans" cxnId="{6BDE53D7-C655-A44B-86AB-4EA8F4ABA53B}">
      <dgm:prSet/>
      <dgm:spPr/>
      <dgm:t>
        <a:bodyPr/>
        <a:lstStyle/>
        <a:p>
          <a:endParaRPr lang="zh-CN" altLang="en-US"/>
        </a:p>
      </dgm:t>
    </dgm:pt>
    <dgm:pt modelId="{507B73D5-7FF8-2D4B-985D-5C1D094067AF}">
      <dgm:prSet phldrT="[文本]" custT="1"/>
      <dgm:spPr>
        <a:ln>
          <a:solidFill>
            <a:schemeClr val="bg1">
              <a:lumMod val="85000"/>
            </a:schemeClr>
          </a:solidFill>
        </a:ln>
      </dgm:spPr>
      <dgm:t>
        <a:bodyPr/>
        <a:lstStyle/>
        <a:p>
          <a:pPr marL="0" lvl="0" indent="0" algn="ctr" defTabSz="622300">
            <a:lnSpc>
              <a:spcPct val="90000"/>
            </a:lnSpc>
            <a:spcBef>
              <a:spcPct val="0"/>
            </a:spcBef>
            <a:spcAft>
              <a:spcPct val="35000"/>
            </a:spcAft>
          </a:pPr>
          <a:r>
            <a:rPr lang="en-US" altLang="zh-CN" sz="1400" kern="1200"/>
            <a:t>4.</a:t>
          </a:r>
          <a:r>
            <a:rPr kumimoji="1" lang="zh-CN" altLang="en-US" sz="1400" kern="1200"/>
            <a:t>代码和本文档地址</a:t>
          </a:r>
          <a:endParaRPr lang="zh-CN"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241B78C-62AB-6546-ACE9-501A477141B1}" type="parTrans" cxnId="{A51E12A0-BA05-094B-B026-38DBDC9B62E6}">
      <dgm:prSet/>
      <dgm:spPr/>
    </dgm:pt>
    <dgm:pt modelId="{93E138DD-ED31-154A-8697-D77F0341F3F1}" type="sibTrans" cxnId="{A51E12A0-BA05-094B-B026-38DBDC9B62E6}">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362360AE-81BB-F44B-B5A3-5C8825DED2D4}" type="pres">
      <dgm:prSet presAssocID="{19A7CDDF-BC28-944C-834F-E7ED242FBD47}" presName="parTxOnly" presStyleLbl="node1" presStyleIdx="1" presStyleCnt="4">
        <dgm:presLayoutVars>
          <dgm:chMax val="0"/>
          <dgm:chPref val="0"/>
          <dgm:bulletEnabled val="1"/>
        </dgm:presLayoutVars>
      </dgm:prSet>
      <dgm:spPr/>
    </dgm:pt>
    <dgm:pt modelId="{808343CD-3B88-4343-9C61-8457EC84F702}" type="pres">
      <dgm:prSet presAssocID="{0FA85681-E795-934A-85DA-2F595B98B3E8}" presName="parTxOnlySpace" presStyleCnt="0"/>
      <dgm:spPr/>
    </dgm:pt>
    <dgm:pt modelId="{E5A9944D-EE27-3744-8BA1-92F83EE7E4B8}" type="pres">
      <dgm:prSet presAssocID="{C46C142C-B6B5-894A-ACA3-D8EDE436164D}" presName="parTxOnly" presStyleLbl="node1" presStyleIdx="2" presStyleCnt="4">
        <dgm:presLayoutVars>
          <dgm:chMax val="0"/>
          <dgm:chPref val="0"/>
          <dgm:bulletEnabled val="1"/>
        </dgm:presLayoutVars>
      </dgm:prSet>
      <dgm:spPr/>
    </dgm:pt>
    <dgm:pt modelId="{F5286722-BDF0-3C4F-915B-E0C12A0774EA}" type="pres">
      <dgm:prSet presAssocID="{2B05E5EC-8AE2-B74F-B625-FE1478AD27CA}" presName="parTxOnlySpace" presStyleCnt="0"/>
      <dgm:spPr/>
    </dgm:pt>
    <dgm:pt modelId="{12C29C8D-0EFA-E646-8B81-A3F755A7E3D1}" type="pres">
      <dgm:prSet presAssocID="{507B73D5-7FF8-2D4B-985D-5C1D094067AF}"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2" destOrd="0" parTransId="{A0CA1FCE-6B8C-8941-A48E-7297012F616D}" sibTransId="{2B05E5EC-8AE2-B74F-B625-FE1478AD27CA}"/>
    <dgm:cxn modelId="{7B0B5B21-DA2F-7745-9B13-B9F03364143E}" type="presOf" srcId="{507B73D5-7FF8-2D4B-985D-5C1D094067AF}" destId="{12C29C8D-0EFA-E646-8B81-A3F755A7E3D1}" srcOrd="0" destOrd="0" presId="urn:microsoft.com/office/officeart/2005/8/layout/chevron1"/>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70DA6A7F-C595-3E43-94FE-32357B4152C3}" type="presOf" srcId="{19A7CDDF-BC28-944C-834F-E7ED242FBD47}" destId="{362360AE-81BB-F44B-B5A3-5C8825DED2D4}" srcOrd="0" destOrd="0" presId="urn:microsoft.com/office/officeart/2005/8/layout/chevron1"/>
    <dgm:cxn modelId="{A51E12A0-BA05-094B-B026-38DBDC9B62E6}" srcId="{88DF2AD6-B6B8-F64D-98E8-B636BB0EEBA8}" destId="{507B73D5-7FF8-2D4B-985D-5C1D094067AF}" srcOrd="3" destOrd="0" parTransId="{A241B78C-62AB-6546-ACE9-501A477141B1}" sibTransId="{93E138DD-ED31-154A-8697-D77F0341F3F1}"/>
    <dgm:cxn modelId="{6BDE53D7-C655-A44B-86AB-4EA8F4ABA53B}" srcId="{88DF2AD6-B6B8-F64D-98E8-B636BB0EEBA8}" destId="{19A7CDDF-BC28-944C-834F-E7ED242FBD47}" srcOrd="1" destOrd="0" parTransId="{BB9A91B0-BED2-F941-A511-DAEA5E569B08}" sibTransId="{0FA85681-E795-934A-85DA-2F595B98B3E8}"/>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D4A63E7C-1902-C846-BF64-8BEEDF47F158}" type="presParOf" srcId="{180EACA1-A9B8-DD47-9887-F27219BADDB7}" destId="{362360AE-81BB-F44B-B5A3-5C8825DED2D4}" srcOrd="2" destOrd="0" presId="urn:microsoft.com/office/officeart/2005/8/layout/chevron1"/>
    <dgm:cxn modelId="{BD3F0B6B-702C-F942-A2DB-36A436CD175A}" type="presParOf" srcId="{180EACA1-A9B8-DD47-9887-F27219BADDB7}" destId="{808343CD-3B88-4343-9C61-8457EC84F702}" srcOrd="3" destOrd="0" presId="urn:microsoft.com/office/officeart/2005/8/layout/chevron1"/>
    <dgm:cxn modelId="{29903F00-E7B9-9E46-B808-FAC08CDC455D}" type="presParOf" srcId="{180EACA1-A9B8-DD47-9887-F27219BADDB7}" destId="{E5A9944D-EE27-3744-8BA1-92F83EE7E4B8}" srcOrd="4" destOrd="0" presId="urn:microsoft.com/office/officeart/2005/8/layout/chevron1"/>
    <dgm:cxn modelId="{8F6DDC0D-F081-D247-87A9-63B7F5EF1642}" type="presParOf" srcId="{180EACA1-A9B8-DD47-9887-F27219BADDB7}" destId="{F5286722-BDF0-3C4F-915B-E0C12A0774EA}" srcOrd="5" destOrd="0" presId="urn:microsoft.com/office/officeart/2005/8/layout/chevron1"/>
    <dgm:cxn modelId="{FF83A509-F123-0342-869B-253C566AD65D}" type="presParOf" srcId="{180EACA1-A9B8-DD47-9887-F27219BADDB7}" destId="{12C29C8D-0EFA-E646-8B81-A3F755A7E3D1}"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1" kern="1200" dirty="0"/>
            <a:t>4.</a:t>
          </a:r>
          <a:r>
            <a:rPr kumimoji="1" lang="zh-CN" altLang="en-US" sz="1400" b="1" kern="1200" dirty="0"/>
            <a:t>代码和本文档地址</a:t>
          </a:r>
          <a:endParaRPr lang="zh-CN" altLang="zh-CN" sz="1400" b="1"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dirty="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19A7CDDF-BC28-944C-834F-E7ED242FBD47}">
      <dgm:prSet phldrT="[文本]" custT="1"/>
      <dgm:spPr>
        <a:ln>
          <a:solidFill>
            <a:schemeClr val="bg1">
              <a:lumMod val="85000"/>
            </a:schemeClr>
          </a:solidFill>
        </a:ln>
      </dgm:spPr>
      <dgm:t>
        <a:bodyPr/>
        <a:lstStyle/>
        <a:p>
          <a:r>
            <a:rPr lang="en" altLang="zh-CN" sz="1400" kern="1200" dirty="0"/>
            <a:t>2. Floyd-</a:t>
          </a:r>
          <a:r>
            <a:rPr lang="en" altLang="zh-CN" sz="1400" kern="1200" dirty="0" err="1"/>
            <a:t>Warshall</a:t>
          </a:r>
          <a:endParaRPr lang="zh-CN" altLang="zh-CN" sz="1400" kern="1200" dirty="0"/>
        </a:p>
      </dgm:t>
    </dgm:pt>
    <dgm:pt modelId="{BB9A91B0-BED2-F941-A511-DAEA5E569B08}" type="parTrans" cxnId="{6BDE53D7-C655-A44B-86AB-4EA8F4ABA53B}">
      <dgm:prSet/>
      <dgm:spPr/>
      <dgm:t>
        <a:bodyPr/>
        <a:lstStyle/>
        <a:p>
          <a:endParaRPr lang="zh-CN" altLang="en-US"/>
        </a:p>
      </dgm:t>
    </dgm:pt>
    <dgm:pt modelId="{0FA85681-E795-934A-85DA-2F595B98B3E8}" type="sibTrans" cxnId="{6BDE53D7-C655-A44B-86AB-4EA8F4ABA53B}">
      <dgm:prSet/>
      <dgm:spPr/>
      <dgm:t>
        <a:bodyPr/>
        <a:lstStyle/>
        <a:p>
          <a:endParaRPr lang="zh-CN" altLang="en-US"/>
        </a:p>
      </dgm:t>
    </dgm:pt>
    <dgm:pt modelId="{B74D1D8D-24C1-4A42-ADE5-215331784C87}">
      <dgm:prSet phldrT="[文本]" custT="1"/>
      <dgm:spPr>
        <a:ln>
          <a:solidFill>
            <a:schemeClr val="bg1">
              <a:lumMod val="85000"/>
            </a:schemeClr>
          </a:solidFill>
        </a:ln>
      </dgm:spPr>
      <dgm:t>
        <a:bodyPr/>
        <a:lstStyle/>
        <a:p>
          <a:r>
            <a:rPr lang="en-US" altLang="zh-CN" sz="1400" kern="1200" dirty="0"/>
            <a:t>3.</a:t>
          </a:r>
          <a:r>
            <a:rPr lang="zh-CN" altLang="zh-CN" sz="1400" kern="1200" dirty="0"/>
            <a:t>两种算法应用场景分析 </a:t>
          </a:r>
        </a:p>
      </dgm:t>
    </dgm:pt>
    <dgm:pt modelId="{396A5A21-0B65-2A4F-B114-0A9414BFB45F}" type="parTrans" cxnId="{71F84D70-D1CC-A942-A919-210E769F88C8}">
      <dgm:prSet/>
      <dgm:spPr/>
    </dgm:pt>
    <dgm:pt modelId="{DFD16E90-D29A-D042-82F5-B74860063BBE}" type="sibTrans" cxnId="{71F84D70-D1CC-A942-A919-210E769F88C8}">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362360AE-81BB-F44B-B5A3-5C8825DED2D4}" type="pres">
      <dgm:prSet presAssocID="{19A7CDDF-BC28-944C-834F-E7ED242FBD47}" presName="parTxOnly" presStyleLbl="node1" presStyleIdx="1" presStyleCnt="4">
        <dgm:presLayoutVars>
          <dgm:chMax val="0"/>
          <dgm:chPref val="0"/>
          <dgm:bulletEnabled val="1"/>
        </dgm:presLayoutVars>
      </dgm:prSet>
      <dgm:spPr/>
    </dgm:pt>
    <dgm:pt modelId="{808343CD-3B88-4343-9C61-8457EC84F702}" type="pres">
      <dgm:prSet presAssocID="{0FA85681-E795-934A-85DA-2F595B98B3E8}" presName="parTxOnlySpace" presStyleCnt="0"/>
      <dgm:spPr/>
    </dgm:pt>
    <dgm:pt modelId="{33152FB9-2612-7D4A-B115-3C5D0692FEFD}" type="pres">
      <dgm:prSet presAssocID="{B74D1D8D-24C1-4A42-ADE5-215331784C87}" presName="parTxOnly" presStyleLbl="node1" presStyleIdx="2" presStyleCnt="4">
        <dgm:presLayoutVars>
          <dgm:chMax val="0"/>
          <dgm:chPref val="0"/>
          <dgm:bulletEnabled val="1"/>
        </dgm:presLayoutVars>
      </dgm:prSet>
      <dgm:spPr/>
    </dgm:pt>
    <dgm:pt modelId="{4561728A-630E-314E-A0DD-1645296400A7}" type="pres">
      <dgm:prSet presAssocID="{DFD16E90-D29A-D042-82F5-B74860063BBE}" presName="parTxOnlySpace" presStyleCnt="0"/>
      <dgm:spPr/>
    </dgm:pt>
    <dgm:pt modelId="{E5A9944D-EE27-3744-8BA1-92F83EE7E4B8}" type="pres">
      <dgm:prSet presAssocID="{C46C142C-B6B5-894A-ACA3-D8EDE436164D}"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3"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71F84D70-D1CC-A942-A919-210E769F88C8}" srcId="{88DF2AD6-B6B8-F64D-98E8-B636BB0EEBA8}" destId="{B74D1D8D-24C1-4A42-ADE5-215331784C87}" srcOrd="2" destOrd="0" parTransId="{396A5A21-0B65-2A4F-B114-0A9414BFB45F}" sibTransId="{DFD16E90-D29A-D042-82F5-B74860063BBE}"/>
    <dgm:cxn modelId="{70DA6A7F-C595-3E43-94FE-32357B4152C3}" type="presOf" srcId="{19A7CDDF-BC28-944C-834F-E7ED242FBD47}" destId="{362360AE-81BB-F44B-B5A3-5C8825DED2D4}" srcOrd="0" destOrd="0" presId="urn:microsoft.com/office/officeart/2005/8/layout/chevron1"/>
    <dgm:cxn modelId="{6BDE53D7-C655-A44B-86AB-4EA8F4ABA53B}" srcId="{88DF2AD6-B6B8-F64D-98E8-B636BB0EEBA8}" destId="{19A7CDDF-BC28-944C-834F-E7ED242FBD47}" srcOrd="1" destOrd="0" parTransId="{BB9A91B0-BED2-F941-A511-DAEA5E569B08}" sibTransId="{0FA85681-E795-934A-85DA-2F595B98B3E8}"/>
    <dgm:cxn modelId="{BF5697E1-83F3-0E47-B71C-E8C0CD4E297E}" type="presOf" srcId="{B74D1D8D-24C1-4A42-ADE5-215331784C87}" destId="{33152FB9-2612-7D4A-B115-3C5D0692FEFD}"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D4A63E7C-1902-C846-BF64-8BEEDF47F158}" type="presParOf" srcId="{180EACA1-A9B8-DD47-9887-F27219BADDB7}" destId="{362360AE-81BB-F44B-B5A3-5C8825DED2D4}" srcOrd="2" destOrd="0" presId="urn:microsoft.com/office/officeart/2005/8/layout/chevron1"/>
    <dgm:cxn modelId="{BD3F0B6B-702C-F942-A2DB-36A436CD175A}" type="presParOf" srcId="{180EACA1-A9B8-DD47-9887-F27219BADDB7}" destId="{808343CD-3B88-4343-9C61-8457EC84F702}" srcOrd="3" destOrd="0" presId="urn:microsoft.com/office/officeart/2005/8/layout/chevron1"/>
    <dgm:cxn modelId="{20964C26-FDED-C943-9BB9-6DC786427416}" type="presParOf" srcId="{180EACA1-A9B8-DD47-9887-F27219BADDB7}" destId="{33152FB9-2612-7D4A-B115-3C5D0692FEFD}" srcOrd="4" destOrd="0" presId="urn:microsoft.com/office/officeart/2005/8/layout/chevron1"/>
    <dgm:cxn modelId="{1C3EED0C-C92D-074B-9D7F-DD5F91CB8F19}" type="presParOf" srcId="{180EACA1-A9B8-DD47-9887-F27219BADDB7}" destId="{4561728A-630E-314E-A0DD-1645296400A7}" srcOrd="5" destOrd="0" presId="urn:microsoft.com/office/officeart/2005/8/layout/chevron1"/>
    <dgm:cxn modelId="{29903F00-E7B9-9E46-B808-FAC08CDC455D}" type="presParOf" srcId="{180EACA1-A9B8-DD47-9887-F27219BADDB7}" destId="{E5A9944D-EE27-3744-8BA1-92F83EE7E4B8}"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BC583753-2348-F44D-8D29-7458DDBD7881}">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endParaRPr lang="zh-CN" altLang="en-US" sz="1400" dirty="0"/>
        </a:p>
      </dgm:t>
    </dgm:pt>
    <dgm:pt modelId="{A234F2E9-9825-7346-9018-4BBEB83CF3D1}" type="parTrans" cxnId="{22BDF783-326C-164D-B5F6-B672C3DB9989}">
      <dgm:prSet/>
      <dgm:spPr/>
    </dgm:pt>
    <dgm:pt modelId="{D14FEE11-89A0-AD4B-88D1-16E96ACD0D19}" type="sibTrans" cxnId="{22BDF783-326C-164D-B5F6-B672C3DB9989}">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3A935862-BD92-5C4F-B8D2-072F61345D9B}" type="pres">
      <dgm:prSet presAssocID="{7A3FD481-CF80-1D4C-B43A-BEE20F5F038A}" presName="parTxOnlySpace" presStyleCnt="0"/>
      <dgm:spPr/>
    </dgm:pt>
    <dgm:pt modelId="{F6751E54-2D78-A146-9B14-54D5D7FD98A0}" type="pres">
      <dgm:prSet presAssocID="{BC583753-2348-F44D-8D29-7458DDBD7881}"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22BDF783-326C-164D-B5F6-B672C3DB9989}" srcId="{88DF2AD6-B6B8-F64D-98E8-B636BB0EEBA8}" destId="{BC583753-2348-F44D-8D29-7458DDBD7881}" srcOrd="3" destOrd="0" parTransId="{A234F2E9-9825-7346-9018-4BBEB83CF3D1}" sibTransId="{D14FEE11-89A0-AD4B-88D1-16E96ACD0D19}"/>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963CC9B3-B409-DE4A-AB1A-E6CBF6493C3B}" type="presOf" srcId="{BC583753-2348-F44D-8D29-7458DDBD7881}" destId="{F6751E54-2D78-A146-9B14-54D5D7FD98A0}"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D41A91B5-4BC0-6544-BA8B-69B50912D1E1}" type="presParOf" srcId="{180EACA1-A9B8-DD47-9887-F27219BADDB7}" destId="{3A935862-BD92-5C4F-B8D2-072F61345D9B}" srcOrd="5" destOrd="0" presId="urn:microsoft.com/office/officeart/2005/8/layout/chevron1"/>
    <dgm:cxn modelId="{E3CD80E3-5BFD-3B4B-9C84-2A6446C7E088}" type="presParOf" srcId="{180EACA1-A9B8-DD47-9887-F27219BADDB7}" destId="{F6751E54-2D78-A146-9B14-54D5D7FD98A0}"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3F769BE6-9122-1541-A859-EE31D82372F2}">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endParaRPr lang="zh-CN" altLang="en-US" sz="1400" dirty="0"/>
        </a:p>
      </dgm:t>
    </dgm:pt>
    <dgm:pt modelId="{AFB2605F-CBE9-B742-AE3D-E6CAE1294262}" type="parTrans" cxnId="{08C5BEC8-0F76-2543-996B-E9E5C10E240B}">
      <dgm:prSet/>
      <dgm:spPr/>
      <dgm:t>
        <a:bodyPr/>
        <a:lstStyle/>
        <a:p>
          <a:endParaRPr lang="zh-CN" altLang="en-US"/>
        </a:p>
      </dgm:t>
    </dgm:pt>
    <dgm:pt modelId="{0C558E8D-C0B2-384A-AA5A-23EB169670A3}" type="sibTrans" cxnId="{08C5BEC8-0F76-2543-996B-E9E5C10E240B}">
      <dgm:prSet/>
      <dgm:spPr/>
      <dgm:t>
        <a:bodyPr/>
        <a:lstStyle/>
        <a:p>
          <a:endParaRPr lang="zh-CN" altLang="en-US"/>
        </a:p>
      </dgm:t>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DDB29DC8-776A-2A47-ACB7-39B7CC0E98CE}" type="pres">
      <dgm:prSet presAssocID="{7A3FD481-CF80-1D4C-B43A-BEE20F5F038A}" presName="parTxOnlySpace" presStyleCnt="0"/>
      <dgm:spPr/>
    </dgm:pt>
    <dgm:pt modelId="{E3B1D690-413E-524C-81BF-21075B20E645}" type="pres">
      <dgm:prSet presAssocID="{3F769BE6-9122-1541-A859-EE31D82372F2}"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DEF89728-0447-3E4D-A9B0-4A5A250E8F44}" type="presOf" srcId="{3F769BE6-9122-1541-A859-EE31D82372F2}" destId="{E3B1D690-413E-524C-81BF-21075B20E645}" srcOrd="0" destOrd="0" presId="urn:microsoft.com/office/officeart/2005/8/layout/chevron1"/>
    <dgm:cxn modelId="{E499AB3D-F588-F545-B190-DD6DFFB039A8}" type="presOf" srcId="{8C8889C5-73A3-504A-8F83-800F01B8D6B8}" destId="{534742C6-7CC4-6C46-92B3-39A457F7556D}"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08C5BEC8-0F76-2543-996B-E9E5C10E240B}" srcId="{88DF2AD6-B6B8-F64D-98E8-B636BB0EEBA8}" destId="{3F769BE6-9122-1541-A859-EE31D82372F2}" srcOrd="3" destOrd="0" parTransId="{AFB2605F-CBE9-B742-AE3D-E6CAE1294262}" sibTransId="{0C558E8D-C0B2-384A-AA5A-23EB169670A3}"/>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BE980F57-E67A-794F-A4D6-EC8EDB1D5BC9}" type="presParOf" srcId="{180EACA1-A9B8-DD47-9887-F27219BADDB7}" destId="{DDB29DC8-776A-2A47-ACB7-39B7CC0E98CE}" srcOrd="5" destOrd="0" presId="urn:microsoft.com/office/officeart/2005/8/layout/chevron1"/>
    <dgm:cxn modelId="{05CE7CD8-EF16-8B48-A6DD-86442081A2D6}" type="presParOf" srcId="{180EACA1-A9B8-DD47-9887-F27219BADDB7}" destId="{E3B1D690-413E-524C-81BF-21075B20E645}"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86E338FE-D482-C440-A257-BB8B46DC2ED5}">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r>
            <a:rPr lang="zh-CN" altLang="en-US" sz="1400" dirty="0"/>
            <a:t> </a:t>
          </a:r>
        </a:p>
      </dgm:t>
    </dgm:pt>
    <dgm:pt modelId="{6F8D0FD8-E7EC-E843-83C1-B88F8E23E3AA}" type="parTrans" cxnId="{6B213DD9-F3EB-4B44-9BD6-4D8B8AEB4E9E}">
      <dgm:prSet/>
      <dgm:spPr/>
    </dgm:pt>
    <dgm:pt modelId="{558B8BAD-767B-BC46-9F82-348F14701FE6}" type="sibTrans" cxnId="{6B213DD9-F3EB-4B44-9BD6-4D8B8AEB4E9E}">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AB92AFF0-D8AA-9641-A893-9727A1E9DB24}" type="pres">
      <dgm:prSet presAssocID="{7A3FD481-CF80-1D4C-B43A-BEE20F5F038A}" presName="parTxOnlySpace" presStyleCnt="0"/>
      <dgm:spPr/>
    </dgm:pt>
    <dgm:pt modelId="{EAE1B537-BC3E-6941-8D8C-BEBA0AD1B425}" type="pres">
      <dgm:prSet presAssocID="{86E338FE-D482-C440-A257-BB8B46DC2ED5}"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6B213DD9-F3EB-4B44-9BD6-4D8B8AEB4E9E}" srcId="{88DF2AD6-B6B8-F64D-98E8-B636BB0EEBA8}" destId="{86E338FE-D482-C440-A257-BB8B46DC2ED5}" srcOrd="3" destOrd="0" parTransId="{6F8D0FD8-E7EC-E843-83C1-B88F8E23E3AA}" sibTransId="{558B8BAD-767B-BC46-9F82-348F14701FE6}"/>
    <dgm:cxn modelId="{9E651BE1-93E2-3F40-BDE0-57A83188CF58}" type="presOf" srcId="{86E338FE-D482-C440-A257-BB8B46DC2ED5}" destId="{EAE1B537-BC3E-6941-8D8C-BEBA0AD1B425}"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E3419AF5-1607-7C4E-AA2A-A8AF56DAC8CB}" type="presParOf" srcId="{180EACA1-A9B8-DD47-9887-F27219BADDB7}" destId="{AB92AFF0-D8AA-9641-A893-9727A1E9DB24}" srcOrd="5" destOrd="0" presId="urn:microsoft.com/office/officeart/2005/8/layout/chevron1"/>
    <dgm:cxn modelId="{B9567501-F6B1-F446-A92D-89125E223548}" type="presParOf" srcId="{180EACA1-A9B8-DD47-9887-F27219BADDB7}" destId="{EAE1B537-BC3E-6941-8D8C-BEBA0AD1B425}"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2A0D2826-D041-EE4D-ACBF-A15DF3494A98}">
      <dgm:prSet phldrT="[文本]" custT="1"/>
      <dgm:spPr>
        <a:ln>
          <a:solidFill>
            <a:schemeClr val="bg1">
              <a:lumMod val="85000"/>
            </a:schemeClr>
          </a:solidFill>
        </a:ln>
      </dgm:spPr>
      <dgm:t>
        <a:bodyPr/>
        <a:lstStyle/>
        <a:p>
          <a:r>
            <a:rPr lang="en-US" altLang="zh-CN" sz="1400"/>
            <a:t>4.</a:t>
          </a:r>
          <a:r>
            <a:rPr kumimoji="1" lang="zh-CN" altLang="en-US" sz="1400"/>
            <a:t>代码和本文档地址</a:t>
          </a:r>
          <a:endParaRPr lang="zh-CN" altLang="en-US" sz="1400" dirty="0"/>
        </a:p>
      </dgm:t>
    </dgm:pt>
    <dgm:pt modelId="{5B9151CF-727A-8E45-95EA-BD2F7C9183C9}" type="parTrans" cxnId="{8759094E-8F9E-F64F-B346-7FA3D15E3D08}">
      <dgm:prSet/>
      <dgm:spPr/>
    </dgm:pt>
    <dgm:pt modelId="{72C356BF-7666-8147-B2E5-FE6E7FFBFA8D}" type="sibTrans" cxnId="{8759094E-8F9E-F64F-B346-7FA3D15E3D08}">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73A28658-F8B0-4B44-9D8A-A19A93D842A5}" type="pres">
      <dgm:prSet presAssocID="{7A3FD481-CF80-1D4C-B43A-BEE20F5F038A}" presName="parTxOnlySpace" presStyleCnt="0"/>
      <dgm:spPr/>
    </dgm:pt>
    <dgm:pt modelId="{BDD39B26-9C2B-C74B-AE68-29B1B26A2D51}" type="pres">
      <dgm:prSet presAssocID="{2A0D2826-D041-EE4D-ACBF-A15DF3494A98}"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8759094E-8F9E-F64F-B346-7FA3D15E3D08}" srcId="{88DF2AD6-B6B8-F64D-98E8-B636BB0EEBA8}" destId="{2A0D2826-D041-EE4D-ACBF-A15DF3494A98}" srcOrd="3" destOrd="0" parTransId="{5B9151CF-727A-8E45-95EA-BD2F7C9183C9}" sibTransId="{72C356BF-7666-8147-B2E5-FE6E7FFBFA8D}"/>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DD9A57C9-430D-5541-922A-4379FDA23E1F}" type="presOf" srcId="{2A0D2826-D041-EE4D-ACBF-A15DF3494A98}" destId="{BDD39B26-9C2B-C74B-AE68-29B1B26A2D51}"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9CE31F2E-8B2C-2544-83D1-E9A067A0229D}" type="presParOf" srcId="{180EACA1-A9B8-DD47-9887-F27219BADDB7}" destId="{73A28658-F8B0-4B44-9D8A-A19A93D842A5}" srcOrd="5" destOrd="0" presId="urn:microsoft.com/office/officeart/2005/8/layout/chevron1"/>
    <dgm:cxn modelId="{14AF1348-FCC8-514B-B5E1-D021EEBB3CF8}" type="presParOf" srcId="{180EACA1-A9B8-DD47-9887-F27219BADDB7}" destId="{BDD39B26-9C2B-C74B-AE68-29B1B26A2D51}"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37155BA5-97CD-E14B-ACF5-A102390D8592}">
      <dgm:prSet phldrT="[文本]" custT="1"/>
      <dgm:spPr>
        <a:ln>
          <a:solidFill>
            <a:schemeClr val="bg1">
              <a:lumMod val="85000"/>
            </a:schemeClr>
          </a:solidFill>
        </a:ln>
      </dgm:spPr>
      <dgm:t>
        <a:bodyPr/>
        <a:lstStyle/>
        <a:p>
          <a:r>
            <a:rPr lang="en-US" altLang="zh-CN" sz="1400"/>
            <a:t>4.</a:t>
          </a:r>
          <a:r>
            <a:rPr kumimoji="1" lang="zh-CN" altLang="en-US" sz="1400"/>
            <a:t>代码和本文档地址</a:t>
          </a:r>
          <a:endParaRPr lang="zh-CN" altLang="en-US" sz="1400" dirty="0"/>
        </a:p>
      </dgm:t>
    </dgm:pt>
    <dgm:pt modelId="{0BEBBEF2-DDB1-624D-B48C-A77070B2A58B}" type="parTrans" cxnId="{A3DC5DB0-E0DC-A44D-81FF-A9F6B3B48533}">
      <dgm:prSet/>
      <dgm:spPr/>
    </dgm:pt>
    <dgm:pt modelId="{E8B6D420-2775-D646-9EDB-76A6E891E425}" type="sibTrans" cxnId="{A3DC5DB0-E0DC-A44D-81FF-A9F6B3B48533}">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A8CDB8E2-737F-D94F-823C-86D6A4A14376}" type="pres">
      <dgm:prSet presAssocID="{7A3FD481-CF80-1D4C-B43A-BEE20F5F038A}" presName="parTxOnlySpace" presStyleCnt="0"/>
      <dgm:spPr/>
    </dgm:pt>
    <dgm:pt modelId="{5C0775B1-87AC-414D-A031-74563F951263}" type="pres">
      <dgm:prSet presAssocID="{37155BA5-97CD-E14B-ACF5-A102390D8592}"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A3DC5DB0-E0DC-A44D-81FF-A9F6B3B48533}" srcId="{88DF2AD6-B6B8-F64D-98E8-B636BB0EEBA8}" destId="{37155BA5-97CD-E14B-ACF5-A102390D8592}" srcOrd="3" destOrd="0" parTransId="{0BEBBEF2-DDB1-624D-B48C-A77070B2A58B}" sibTransId="{E8B6D420-2775-D646-9EDB-76A6E891E425}"/>
    <dgm:cxn modelId="{02AC4FD8-59EB-9A43-B5B6-48E60013814F}" type="presOf" srcId="{37155BA5-97CD-E14B-ACF5-A102390D8592}" destId="{5C0775B1-87AC-414D-A031-74563F951263}"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BA26FF32-C153-DD4A-BFC2-95DECD8F91A3}" type="presParOf" srcId="{180EACA1-A9B8-DD47-9887-F27219BADDB7}" destId="{A8CDB8E2-737F-D94F-823C-86D6A4A14376}" srcOrd="5" destOrd="0" presId="urn:microsoft.com/office/officeart/2005/8/layout/chevron1"/>
    <dgm:cxn modelId="{B9C0B48E-A7C6-D647-A4FD-DF8B38F1F0D3}" type="presParOf" srcId="{180EACA1-A9B8-DD47-9887-F27219BADDB7}" destId="{5C0775B1-87AC-414D-A031-74563F951263}"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795CA857-2F7C-2F49-8924-18FF3EED1EC1}">
      <dgm:prSet phldrT="[文本]" custT="1"/>
      <dgm:spPr>
        <a:ln>
          <a:solidFill>
            <a:schemeClr val="bg1">
              <a:lumMod val="85000"/>
            </a:schemeClr>
          </a:solidFill>
        </a:ln>
      </dgm:spPr>
      <dgm:t>
        <a:bodyPr/>
        <a:lstStyle/>
        <a:p>
          <a:r>
            <a:rPr lang="en-US" altLang="zh-CN" sz="1400"/>
            <a:t>4.</a:t>
          </a:r>
          <a:r>
            <a:rPr kumimoji="1" lang="zh-CN" altLang="en-US" sz="1400"/>
            <a:t>代码和本文档地址</a:t>
          </a:r>
          <a:r>
            <a:rPr lang="zh-CN" altLang="en-US" sz="1400"/>
            <a:t> </a:t>
          </a:r>
          <a:endParaRPr lang="zh-CN" altLang="en-US" sz="1400" dirty="0"/>
        </a:p>
      </dgm:t>
    </dgm:pt>
    <dgm:pt modelId="{1688E003-45B0-2546-AE81-B9B4ECB4EB29}" type="parTrans" cxnId="{2C14D142-AF10-8B4D-8EB7-D37DB8A4A673}">
      <dgm:prSet/>
      <dgm:spPr/>
    </dgm:pt>
    <dgm:pt modelId="{2A669028-2213-8043-8579-4A3E8FFECC24}" type="sibTrans" cxnId="{2C14D142-AF10-8B4D-8EB7-D37DB8A4A673}">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71E506C6-4261-C249-88BB-105BF369E23A}" type="pres">
      <dgm:prSet presAssocID="{7A3FD481-CF80-1D4C-B43A-BEE20F5F038A}" presName="parTxOnlySpace" presStyleCnt="0"/>
      <dgm:spPr/>
    </dgm:pt>
    <dgm:pt modelId="{4C38974B-7EB1-C342-A0A2-FE4DC1B85834}" type="pres">
      <dgm:prSet presAssocID="{795CA857-2F7C-2F49-8924-18FF3EED1EC1}"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4437D0E-8D3A-6845-A9F1-09D14628576F}" type="presOf" srcId="{795CA857-2F7C-2F49-8924-18FF3EED1EC1}" destId="{4C38974B-7EB1-C342-A0A2-FE4DC1B85834}" srcOrd="0" destOrd="0" presId="urn:microsoft.com/office/officeart/2005/8/layout/chevron1"/>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2C14D142-AF10-8B4D-8EB7-D37DB8A4A673}" srcId="{88DF2AD6-B6B8-F64D-98E8-B636BB0EEBA8}" destId="{795CA857-2F7C-2F49-8924-18FF3EED1EC1}" srcOrd="3" destOrd="0" parTransId="{1688E003-45B0-2546-AE81-B9B4ECB4EB29}" sibTransId="{2A669028-2213-8043-8579-4A3E8FFECC24}"/>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3FF96197-F835-7B4C-B086-45FE649985F1}" type="presParOf" srcId="{180EACA1-A9B8-DD47-9887-F27219BADDB7}" destId="{71E506C6-4261-C249-88BB-105BF369E23A}" srcOrd="5" destOrd="0" presId="urn:microsoft.com/office/officeart/2005/8/layout/chevron1"/>
    <dgm:cxn modelId="{FE0F2B2B-3952-6149-80E9-654CDBA5C4D6}" type="presParOf" srcId="{180EACA1-A9B8-DD47-9887-F27219BADDB7}" destId="{4C38974B-7EB1-C342-A0A2-FE4DC1B85834}"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dirty="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29149614-8344-C24E-A815-F72809C4DD11}">
      <dgm:prSet phldrT="[文本]" custT="1"/>
      <dgm:spPr>
        <a:ln>
          <a:solidFill>
            <a:schemeClr val="bg1">
              <a:lumMod val="85000"/>
            </a:schemeClr>
          </a:solidFill>
        </a:ln>
      </dgm:spPr>
      <dgm:t>
        <a:bodyPr/>
        <a:lstStyle/>
        <a:p>
          <a:r>
            <a:rPr lang="en-US" altLang="zh-CN" sz="1400"/>
            <a:t>4.</a:t>
          </a:r>
          <a:r>
            <a:rPr kumimoji="1" lang="zh-CN" altLang="en-US" sz="1400"/>
            <a:t>代码和本文档地址</a:t>
          </a:r>
          <a:endParaRPr lang="zh-CN" altLang="en-US" sz="1400" dirty="0"/>
        </a:p>
      </dgm:t>
    </dgm:pt>
    <dgm:pt modelId="{A72E7B05-4B99-CC4E-A08F-CFA79B83095B}" type="parTrans" cxnId="{9ED499DC-B518-7B4E-8BA0-33BB5A68B5A2}">
      <dgm:prSet/>
      <dgm:spPr/>
    </dgm:pt>
    <dgm:pt modelId="{713A6D7C-4771-1947-9D44-1A0DF16F5877}" type="sibTrans" cxnId="{9ED499DC-B518-7B4E-8BA0-33BB5A68B5A2}">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E995ECD0-ECE8-7048-99C1-FBB4C153D3B9}" type="pres">
      <dgm:prSet presAssocID="{7A3FD481-CF80-1D4C-B43A-BEE20F5F038A}" presName="parTxOnlySpace" presStyleCnt="0"/>
      <dgm:spPr/>
    </dgm:pt>
    <dgm:pt modelId="{2F759FC4-D271-FD4F-B197-E86371D28674}" type="pres">
      <dgm:prSet presAssocID="{29149614-8344-C24E-A815-F72809C4DD11}"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685B4887-76CB-2043-BF7B-F8C5434A4ECB}" type="presOf" srcId="{29149614-8344-C24E-A815-F72809C4DD11}" destId="{2F759FC4-D271-FD4F-B197-E86371D28674}"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9ED499DC-B518-7B4E-8BA0-33BB5A68B5A2}" srcId="{88DF2AD6-B6B8-F64D-98E8-B636BB0EEBA8}" destId="{29149614-8344-C24E-A815-F72809C4DD11}" srcOrd="3" destOrd="0" parTransId="{A72E7B05-4B99-CC4E-A08F-CFA79B83095B}" sibTransId="{713A6D7C-4771-1947-9D44-1A0DF16F5877}"/>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FAF13768-8293-2744-8858-97360A01C7A6}" type="presParOf" srcId="{180EACA1-A9B8-DD47-9887-F27219BADDB7}" destId="{E995ECD0-ECE8-7048-99C1-FBB4C153D3B9}" srcOrd="5" destOrd="0" presId="urn:microsoft.com/office/officeart/2005/8/layout/chevron1"/>
    <dgm:cxn modelId="{FB429E60-7B4A-6A4A-8470-45B900C867C2}" type="presParOf" srcId="{180EACA1-A9B8-DD47-9887-F27219BADDB7}" destId="{2F759FC4-D271-FD4F-B197-E86371D28674}"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F9EEA14A-1FDF-9145-8CDA-16206DD0755B}">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endParaRPr lang="zh-CN" altLang="en-US" sz="1400" dirty="0"/>
        </a:p>
      </dgm:t>
    </dgm:pt>
    <dgm:pt modelId="{E3A8A99A-4F30-AA41-BA19-D4645FEC1B6C}" type="parTrans" cxnId="{A4670B78-6EE5-EF47-B218-BD70470E0CC5}">
      <dgm:prSet/>
      <dgm:spPr/>
    </dgm:pt>
    <dgm:pt modelId="{9E0F2AF7-CE83-D243-B977-3766D86DCF00}" type="sibTrans" cxnId="{A4670B78-6EE5-EF47-B218-BD70470E0CC5}">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54B55137-D977-E940-B317-050288F8C184}" type="pres">
      <dgm:prSet presAssocID="{7A3FD481-CF80-1D4C-B43A-BEE20F5F038A}" presName="parTxOnlySpace" presStyleCnt="0"/>
      <dgm:spPr/>
    </dgm:pt>
    <dgm:pt modelId="{573CC032-493D-C543-8FE3-6C3ACE7E429F}" type="pres">
      <dgm:prSet presAssocID="{F9EEA14A-1FDF-9145-8CDA-16206DD0755B}"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A4670B78-6EE5-EF47-B218-BD70470E0CC5}" srcId="{88DF2AD6-B6B8-F64D-98E8-B636BB0EEBA8}" destId="{F9EEA14A-1FDF-9145-8CDA-16206DD0755B}" srcOrd="3" destOrd="0" parTransId="{E3A8A99A-4F30-AA41-BA19-D4645FEC1B6C}" sibTransId="{9E0F2AF7-CE83-D243-B977-3766D86DCF00}"/>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DB7000BF-D51F-3F44-AA82-2085569451C6}" type="presOf" srcId="{F9EEA14A-1FDF-9145-8CDA-16206DD0755B}" destId="{573CC032-493D-C543-8FE3-6C3ACE7E429F}"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6F4FF2E5-AF04-864B-966B-E17E3500A336}" type="presParOf" srcId="{180EACA1-A9B8-DD47-9887-F27219BADDB7}" destId="{54B55137-D977-E940-B317-050288F8C184}" srcOrd="5" destOrd="0" presId="urn:microsoft.com/office/officeart/2005/8/layout/chevron1"/>
    <dgm:cxn modelId="{45EC703B-68E7-3B41-9C80-D0CE4DCBA1EC}" type="presParOf" srcId="{180EACA1-A9B8-DD47-9887-F27219BADDB7}" destId="{573CC032-493D-C543-8FE3-6C3ACE7E429F}"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60569766-5566-8540-96D0-02660A77FC4F}">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Font typeface="+mj-lt"/>
            <a:buNone/>
          </a:pPr>
          <a:r>
            <a:rPr kumimoji="1" lang="en-US" altLang="zh-CN" sz="1400" kern="1200" dirty="0"/>
            <a:t>4.</a:t>
          </a:r>
          <a:r>
            <a:rPr kumimoji="1" lang="zh-CN" altLang="en-US" sz="1400" kern="1200" dirty="0"/>
            <a:t>代码和本文档地址</a:t>
          </a:r>
          <a:endParaRPr lang="zh-CN" altLang="en-US" sz="1400" kern="1200" dirty="0"/>
        </a:p>
      </dsp:txBody>
      <dsp:txXfrm>
        <a:off x="9066495" y="0"/>
        <a:ext cx="2843876" cy="432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E740AE00-958C-6F47-98BE-7633CDCB4E57}">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en-US" sz="1400" kern="1200" dirty="0"/>
        </a:p>
      </dsp:txBody>
      <dsp:txXfrm>
        <a:off x="9066495" y="0"/>
        <a:ext cx="2843876" cy="432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6120" y="0"/>
          <a:ext cx="2739770" cy="432000"/>
        </a:xfrm>
        <a:prstGeom prst="chevron">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srgbClr val="44546A">
                  <a:hueOff val="0"/>
                  <a:satOff val="0"/>
                  <a:lumOff val="0"/>
                  <a:alphaOff val="0"/>
                </a:srgbClr>
              </a:solidFill>
              <a:latin typeface="Verdana" panose="020B0604030504040204"/>
              <a:ea typeface="微软雅黑" panose="020B0503020204020204" pitchFamily="34" charset="-122"/>
              <a:cs typeface="+mn-cs"/>
            </a:rPr>
            <a:t>1.</a:t>
          </a:r>
          <a:r>
            <a:rPr lang="zh-CN" altLang="en-US" sz="1400" kern="1200" dirty="0">
              <a:solidFill>
                <a:srgbClr val="44546A">
                  <a:hueOff val="0"/>
                  <a:satOff val="0"/>
                  <a:lumOff val="0"/>
                  <a:alphaOff val="0"/>
                </a:srgbClr>
              </a:solidFill>
              <a:latin typeface="Verdana" panose="020B0604030504040204"/>
              <a:ea typeface="微软雅黑" panose="020B0503020204020204" pitchFamily="34" charset="-122"/>
              <a:cs typeface="+mn-cs"/>
            </a:rPr>
            <a:t> 背景介绍</a:t>
          </a:r>
        </a:p>
      </dsp:txBody>
      <dsp:txXfrm>
        <a:off x="222120" y="0"/>
        <a:ext cx="2307770" cy="432000"/>
      </dsp:txXfrm>
    </dsp:sp>
    <dsp:sp modelId="{E5A9944D-EE27-3744-8BA1-92F83EE7E4B8}">
      <dsp:nvSpPr>
        <dsp:cNvPr id="0" name=""/>
        <dsp:cNvSpPr/>
      </dsp:nvSpPr>
      <dsp:spPr>
        <a:xfrm>
          <a:off x="2471914" y="0"/>
          <a:ext cx="2739770"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BERT</a:t>
          </a:r>
          <a:endParaRPr lang="zh-CN" altLang="en-US" sz="1400" b="1" kern="1200" dirty="0">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2687914" y="0"/>
        <a:ext cx="2307770" cy="432000"/>
      </dsp:txXfrm>
    </dsp:sp>
    <dsp:sp modelId="{FBC76379-CCB6-644D-A115-E69BD4A72CBB}">
      <dsp:nvSpPr>
        <dsp:cNvPr id="0" name=""/>
        <dsp:cNvSpPr/>
      </dsp:nvSpPr>
      <dsp:spPr>
        <a:xfrm>
          <a:off x="4937707" y="0"/>
          <a:ext cx="2739770"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3.BERT</a:t>
          </a:r>
          <a:r>
            <a:rPr lang="zh-CN" altLang="en-US" sz="1400" kern="1200" dirty="0"/>
            <a:t> </a:t>
          </a:r>
          <a:r>
            <a:rPr lang="en-US" altLang="zh-CN" sz="1400" kern="1200" dirty="0"/>
            <a:t>for</a:t>
          </a:r>
          <a:r>
            <a:rPr lang="zh-CN" altLang="en-US" sz="1400" kern="1200" dirty="0"/>
            <a:t> </a:t>
          </a:r>
          <a:r>
            <a:rPr lang="en-US" altLang="zh-CN" sz="1400" kern="1200" dirty="0"/>
            <a:t>NER</a:t>
          </a:r>
          <a:r>
            <a:rPr lang="zh-CN" altLang="en-US" sz="1400" kern="1200" dirty="0"/>
            <a:t> </a:t>
          </a:r>
        </a:p>
      </dsp:txBody>
      <dsp:txXfrm>
        <a:off x="5153707" y="0"/>
        <a:ext cx="2307770" cy="432000"/>
      </dsp:txXfrm>
    </dsp:sp>
    <dsp:sp modelId="{111E6A16-F0A0-8145-B13B-8BCA08FDE82B}">
      <dsp:nvSpPr>
        <dsp:cNvPr id="0" name=""/>
        <dsp:cNvSpPr/>
      </dsp:nvSpPr>
      <dsp:spPr>
        <a:xfrm>
          <a:off x="7421128" y="0"/>
          <a:ext cx="2256584" cy="432000"/>
        </a:xfrm>
        <a:prstGeom prst="chevron">
          <a:avLst/>
        </a:prstGeom>
        <a:noFill/>
        <a:ln w="12700" cap="flat" cmpd="sng" algn="ctr">
          <a:solidFill>
            <a:schemeClr val="bg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lang="zh-CN" altLang="en-US" sz="1400" kern="1200" dirty="0"/>
            <a:t> 总结与展望</a:t>
          </a:r>
        </a:p>
      </dsp:txBody>
      <dsp:txXfrm>
        <a:off x="7637128" y="0"/>
        <a:ext cx="1824584" cy="432000"/>
      </dsp:txXfrm>
    </dsp:sp>
    <dsp:sp modelId="{3524F84B-956D-4546-84D7-7D3051039D09}">
      <dsp:nvSpPr>
        <dsp:cNvPr id="0" name=""/>
        <dsp:cNvSpPr/>
      </dsp:nvSpPr>
      <dsp:spPr>
        <a:xfrm>
          <a:off x="9386108" y="0"/>
          <a:ext cx="2739770"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endParaRPr lang="zh-CN" altLang="en-US" sz="1400" kern="1200" dirty="0"/>
        </a:p>
      </dsp:txBody>
      <dsp:txXfrm>
        <a:off x="9602108" y="0"/>
        <a:ext cx="2307770" cy="432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a:t>
          </a:r>
        </a:p>
      </dsp:txBody>
      <dsp:txXfrm>
        <a:off x="6118206" y="0"/>
        <a:ext cx="2843876" cy="432000"/>
      </dsp:txXfrm>
    </dsp:sp>
    <dsp:sp modelId="{AA2F0A9E-3B2C-BD4A-86C4-C695611D7C93}">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r>
            <a:rPr lang="zh-CN" altLang="en-US" sz="1400" kern="1200"/>
            <a:t> </a:t>
          </a:r>
          <a:endParaRPr lang="zh-CN" altLang="en-US" sz="1400" kern="1200" dirty="0"/>
        </a:p>
      </dsp:txBody>
      <dsp:txXfrm>
        <a:off x="9066495" y="0"/>
        <a:ext cx="2843876" cy="4320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2C166085-BBE2-1D4D-8458-79B117116D74}">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en-US" sz="1400" kern="1200" dirty="0"/>
        </a:p>
      </dsp:txBody>
      <dsp:txXfrm>
        <a:off x="9066495" y="0"/>
        <a:ext cx="2843876" cy="4320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998C95D9-1AF4-2A43-A927-335296116E99}">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en-US" sz="1400" kern="1200" dirty="0"/>
        </a:p>
      </dsp:txBody>
      <dsp:txXfrm>
        <a:off x="9066495" y="0"/>
        <a:ext cx="2843876" cy="4320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4726730C-023C-2F4E-AB5E-EE164237A86F}">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endParaRPr lang="zh-CN" altLang="en-US" sz="1400" kern="1200" dirty="0"/>
        </a:p>
      </dsp:txBody>
      <dsp:txXfrm>
        <a:off x="9066495" y="0"/>
        <a:ext cx="2843876" cy="4320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a:t>
          </a:r>
        </a:p>
      </dsp:txBody>
      <dsp:txXfrm>
        <a:off x="6118206" y="0"/>
        <a:ext cx="2843876" cy="432000"/>
      </dsp:txXfrm>
    </dsp:sp>
    <dsp:sp modelId="{3ABE78F3-C126-3E40-80E5-9A25BFBF409B}">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r>
            <a:rPr lang="zh-CN" altLang="en-US" sz="1400" kern="1200" dirty="0"/>
            <a:t> </a:t>
          </a:r>
        </a:p>
      </dsp:txBody>
      <dsp:txXfrm>
        <a:off x="9066495" y="0"/>
        <a:ext cx="2843876" cy="4320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6120" y="0"/>
          <a:ext cx="2739770" cy="432000"/>
        </a:xfrm>
        <a:prstGeom prst="chevron">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srgbClr val="44546A">
                  <a:hueOff val="0"/>
                  <a:satOff val="0"/>
                  <a:lumOff val="0"/>
                  <a:alphaOff val="0"/>
                </a:srgbClr>
              </a:solidFill>
              <a:latin typeface="Verdana" panose="020B0604030504040204"/>
              <a:ea typeface="微软雅黑" panose="020B0503020204020204" pitchFamily="34" charset="-122"/>
              <a:cs typeface="+mn-cs"/>
            </a:rPr>
            <a:t>1.</a:t>
          </a:r>
          <a:r>
            <a:rPr lang="zh-CN" altLang="en-US" sz="1400" kern="1200" dirty="0">
              <a:solidFill>
                <a:srgbClr val="44546A">
                  <a:hueOff val="0"/>
                  <a:satOff val="0"/>
                  <a:lumOff val="0"/>
                  <a:alphaOff val="0"/>
                </a:srgbClr>
              </a:solidFill>
              <a:latin typeface="Verdana" panose="020B0604030504040204"/>
              <a:ea typeface="微软雅黑" panose="020B0503020204020204" pitchFamily="34" charset="-122"/>
              <a:cs typeface="+mn-cs"/>
            </a:rPr>
            <a:t> 背景介绍</a:t>
          </a:r>
        </a:p>
      </dsp:txBody>
      <dsp:txXfrm>
        <a:off x="222120" y="0"/>
        <a:ext cx="2307770" cy="432000"/>
      </dsp:txXfrm>
    </dsp:sp>
    <dsp:sp modelId="{E5A9944D-EE27-3744-8BA1-92F83EE7E4B8}">
      <dsp:nvSpPr>
        <dsp:cNvPr id="0" name=""/>
        <dsp:cNvSpPr/>
      </dsp:nvSpPr>
      <dsp:spPr>
        <a:xfrm>
          <a:off x="2471914" y="0"/>
          <a:ext cx="2739770"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BERT</a:t>
          </a:r>
          <a:endParaRPr lang="zh-CN" altLang="en-US" sz="1400" b="1" kern="1200" dirty="0">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2687914" y="0"/>
        <a:ext cx="2307770" cy="432000"/>
      </dsp:txXfrm>
    </dsp:sp>
    <dsp:sp modelId="{FBC76379-CCB6-644D-A115-E69BD4A72CBB}">
      <dsp:nvSpPr>
        <dsp:cNvPr id="0" name=""/>
        <dsp:cNvSpPr/>
      </dsp:nvSpPr>
      <dsp:spPr>
        <a:xfrm>
          <a:off x="4937707" y="0"/>
          <a:ext cx="2739770"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3.BERT</a:t>
          </a:r>
          <a:r>
            <a:rPr lang="zh-CN" altLang="en-US" sz="1400" kern="1200" dirty="0"/>
            <a:t> </a:t>
          </a:r>
          <a:r>
            <a:rPr lang="en-US" altLang="zh-CN" sz="1400" kern="1200" dirty="0"/>
            <a:t>for</a:t>
          </a:r>
          <a:r>
            <a:rPr lang="zh-CN" altLang="en-US" sz="1400" kern="1200" dirty="0"/>
            <a:t> </a:t>
          </a:r>
          <a:r>
            <a:rPr lang="en-US" altLang="zh-CN" sz="1400" kern="1200" dirty="0"/>
            <a:t>NER</a:t>
          </a:r>
          <a:r>
            <a:rPr lang="zh-CN" altLang="en-US" sz="1400" kern="1200" dirty="0"/>
            <a:t> </a:t>
          </a:r>
        </a:p>
      </dsp:txBody>
      <dsp:txXfrm>
        <a:off x="5153707" y="0"/>
        <a:ext cx="2307770" cy="432000"/>
      </dsp:txXfrm>
    </dsp:sp>
    <dsp:sp modelId="{111E6A16-F0A0-8145-B13B-8BCA08FDE82B}">
      <dsp:nvSpPr>
        <dsp:cNvPr id="0" name=""/>
        <dsp:cNvSpPr/>
      </dsp:nvSpPr>
      <dsp:spPr>
        <a:xfrm>
          <a:off x="7421128" y="0"/>
          <a:ext cx="2256584" cy="432000"/>
        </a:xfrm>
        <a:prstGeom prst="chevron">
          <a:avLst/>
        </a:prstGeom>
        <a:noFill/>
        <a:ln w="12700" cap="flat" cmpd="sng" algn="ctr">
          <a:solidFill>
            <a:schemeClr val="bg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lang="zh-CN" altLang="en-US" sz="1400" kern="1200" dirty="0"/>
            <a:t> 总结与展望</a:t>
          </a:r>
        </a:p>
      </dsp:txBody>
      <dsp:txXfrm>
        <a:off x="7637128" y="0"/>
        <a:ext cx="1824584" cy="432000"/>
      </dsp:txXfrm>
    </dsp:sp>
    <dsp:sp modelId="{FE5D4B79-476B-4C4B-856A-155440D64B10}">
      <dsp:nvSpPr>
        <dsp:cNvPr id="0" name=""/>
        <dsp:cNvSpPr/>
      </dsp:nvSpPr>
      <dsp:spPr>
        <a:xfrm>
          <a:off x="9386108" y="0"/>
          <a:ext cx="2739770"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en-US" sz="1400" kern="1200" dirty="0"/>
        </a:p>
      </dsp:txBody>
      <dsp:txXfrm>
        <a:off x="9602108" y="0"/>
        <a:ext cx="2307770" cy="43200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dirty="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362360AE-81BB-F44B-B5A3-5C8825DED2D4}">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 altLang="zh-CN" sz="1400" kern="1200" dirty="0"/>
            <a:t>2. Floyd-</a:t>
          </a:r>
          <a:r>
            <a:rPr lang="en" altLang="zh-CN" sz="1400" kern="1200" dirty="0" err="1"/>
            <a:t>Warshall</a:t>
          </a:r>
          <a:endParaRPr lang="zh-CN" altLang="zh-CN" sz="1400" kern="1200" dirty="0"/>
        </a:p>
      </dsp:txBody>
      <dsp:txXfrm>
        <a:off x="3169916" y="0"/>
        <a:ext cx="2843876" cy="432000"/>
      </dsp:txXfrm>
    </dsp:sp>
    <dsp:sp modelId="{E5A9944D-EE27-3744-8BA1-92F83EE7E4B8}">
      <dsp:nvSpPr>
        <dsp:cNvPr id="0" name=""/>
        <dsp:cNvSpPr/>
      </dsp:nvSpPr>
      <dsp:spPr>
        <a:xfrm>
          <a:off x="590220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3.</a:t>
          </a:r>
          <a:r>
            <a:rPr lang="zh-CN"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两种算法应用场景分析 </a:t>
          </a:r>
        </a:p>
      </dsp:txBody>
      <dsp:txXfrm>
        <a:off x="6118206" y="0"/>
        <a:ext cx="2843876" cy="432000"/>
      </dsp:txXfrm>
    </dsp:sp>
    <dsp:sp modelId="{12C29C8D-0EFA-E646-8B81-A3F755A7E3D1}">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9066495" y="0"/>
        <a:ext cx="2843876" cy="43200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dirty="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362360AE-81BB-F44B-B5A3-5C8825DED2D4}">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 altLang="zh-CN" sz="1400" kern="1200" dirty="0"/>
            <a:t>2. Floyd-</a:t>
          </a:r>
          <a:r>
            <a:rPr lang="en" altLang="zh-CN" sz="1400" kern="1200" dirty="0" err="1"/>
            <a:t>Warshall</a:t>
          </a:r>
          <a:endParaRPr lang="zh-CN" altLang="zh-CN" sz="1400" kern="1200" dirty="0"/>
        </a:p>
      </dsp:txBody>
      <dsp:txXfrm>
        <a:off x="3169916" y="0"/>
        <a:ext cx="2843876" cy="432000"/>
      </dsp:txXfrm>
    </dsp:sp>
    <dsp:sp modelId="{33152FB9-2612-7D4A-B115-3C5D0692FEFD}">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zh-CN" sz="1400" kern="1200" dirty="0"/>
            <a:t>两种算法应用场景分析 </a:t>
          </a:r>
        </a:p>
      </dsp:txBody>
      <dsp:txXfrm>
        <a:off x="6118206" y="0"/>
        <a:ext cx="2843876" cy="432000"/>
      </dsp:txXfrm>
    </dsp:sp>
    <dsp:sp modelId="{E5A9944D-EE27-3744-8BA1-92F83EE7E4B8}">
      <dsp:nvSpPr>
        <dsp:cNvPr id="0" name=""/>
        <dsp:cNvSpPr/>
      </dsp:nvSpPr>
      <dsp:spPr>
        <a:xfrm>
          <a:off x="8850495"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t>4.</a:t>
          </a:r>
          <a:r>
            <a:rPr kumimoji="1" lang="zh-CN" altLang="en-US" sz="1400" b="1" kern="1200" dirty="0"/>
            <a:t>代码和本文档地址</a:t>
          </a:r>
          <a:endParaRPr lang="zh-CN" altLang="zh-CN" sz="1400" b="1"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9066495" y="0"/>
        <a:ext cx="2843876" cy="432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F6751E54-2D78-A146-9B14-54D5D7FD98A0}">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endParaRPr lang="zh-CN" altLang="en-US" sz="1400" kern="1200" dirty="0"/>
        </a:p>
      </dsp:txBody>
      <dsp:txXfrm>
        <a:off x="9066495" y="0"/>
        <a:ext cx="2843876" cy="432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E3B1D690-413E-524C-81BF-21075B20E645}">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endParaRPr lang="zh-CN" altLang="en-US" sz="1400" kern="1200" dirty="0"/>
        </a:p>
      </dsp:txBody>
      <dsp:txXfrm>
        <a:off x="9066495" y="0"/>
        <a:ext cx="2843876" cy="432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a:t>
          </a:r>
        </a:p>
      </dsp:txBody>
      <dsp:txXfrm>
        <a:off x="6118206" y="0"/>
        <a:ext cx="2843876" cy="432000"/>
      </dsp:txXfrm>
    </dsp:sp>
    <dsp:sp modelId="{EAE1B537-BC3E-6941-8D8C-BEBA0AD1B425}">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r>
            <a:rPr lang="zh-CN" altLang="en-US" sz="1400" kern="1200" dirty="0"/>
            <a:t> </a:t>
          </a:r>
        </a:p>
      </dsp:txBody>
      <dsp:txXfrm>
        <a:off x="9066495" y="0"/>
        <a:ext cx="2843876" cy="432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BDD39B26-9C2B-C74B-AE68-29B1B26A2D51}">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en-US" sz="1400" kern="1200" dirty="0"/>
        </a:p>
      </dsp:txBody>
      <dsp:txXfrm>
        <a:off x="9066495" y="0"/>
        <a:ext cx="2843876" cy="432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5C0775B1-87AC-414D-A031-74563F951263}">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en-US" sz="1400" kern="1200" dirty="0"/>
        </a:p>
      </dsp:txBody>
      <dsp:txXfrm>
        <a:off x="9066495" y="0"/>
        <a:ext cx="2843876" cy="432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a:t>
          </a:r>
        </a:p>
      </dsp:txBody>
      <dsp:txXfrm>
        <a:off x="6118206" y="0"/>
        <a:ext cx="2843876" cy="432000"/>
      </dsp:txXfrm>
    </dsp:sp>
    <dsp:sp modelId="{4C38974B-7EB1-C342-A0A2-FE4DC1B85834}">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r>
            <a:rPr lang="zh-CN" altLang="en-US" sz="1400" kern="1200"/>
            <a:t> </a:t>
          </a:r>
          <a:endParaRPr lang="zh-CN" altLang="en-US" sz="1400" kern="1200" dirty="0"/>
        </a:p>
      </dsp:txBody>
      <dsp:txXfrm>
        <a:off x="9066495" y="0"/>
        <a:ext cx="2843876" cy="432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dirty="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2F759FC4-D271-FD4F-B197-E86371D28674}">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en-US" sz="1400" kern="1200" dirty="0"/>
        </a:p>
      </dsp:txBody>
      <dsp:txXfrm>
        <a:off x="9066495" y="0"/>
        <a:ext cx="2843876" cy="432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573CC032-493D-C543-8FE3-6C3ACE7E429F}">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endParaRPr lang="zh-CN" altLang="en-US" sz="1400" kern="1200" dirty="0"/>
        </a:p>
      </dsp:txBody>
      <dsp:txXfrm>
        <a:off x="9066495" y="0"/>
        <a:ext cx="2843876" cy="432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8E4FC8-9883-E349-8E3D-0DE41D87585F}" type="datetimeFigureOut">
              <a:rPr kumimoji="1" lang="zh-CN" altLang="en-US" smtClean="0"/>
              <a:t>2020/6/6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49389C-900A-5A44-8EBA-9FA5A2C63031}" type="slidenum">
              <a:rPr kumimoji="1" lang="zh-CN" altLang="en-US" smtClean="0"/>
              <a:t>‹#›</a:t>
            </a:fld>
            <a:endParaRPr kumimoji="1" lang="zh-CN" altLang="en-US"/>
          </a:p>
        </p:txBody>
      </p:sp>
    </p:spTree>
    <p:extLst>
      <p:ext uri="{BB962C8B-B14F-4D97-AF65-F5344CB8AC3E}">
        <p14:creationId xmlns:p14="http://schemas.microsoft.com/office/powerpoint/2010/main" val="2596643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jianshu.com/p/8ba71199a65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fancyerii.github.io/2019/03/09/bert-codes/#%E8%87%AA%E5%B7%B1%E8%BF%9B%E8%A1%8Cpretraini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3</a:t>
            </a:fld>
            <a:endParaRPr kumimoji="1" lang="zh-CN" altLang="en-US"/>
          </a:p>
        </p:txBody>
      </p:sp>
    </p:spTree>
    <p:extLst>
      <p:ext uri="{BB962C8B-B14F-4D97-AF65-F5344CB8AC3E}">
        <p14:creationId xmlns:p14="http://schemas.microsoft.com/office/powerpoint/2010/main" val="2820567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16</a:t>
            </a:fld>
            <a:endParaRPr kumimoji="1" lang="zh-CN" altLang="en-US"/>
          </a:p>
        </p:txBody>
      </p:sp>
    </p:spTree>
    <p:extLst>
      <p:ext uri="{BB962C8B-B14F-4D97-AF65-F5344CB8AC3E}">
        <p14:creationId xmlns:p14="http://schemas.microsoft.com/office/powerpoint/2010/main" val="2370243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kumimoji="1" lang="zh-CN" altLang="en-US" dirty="0"/>
                  <a:t>更新的顶点对：</a:t>
                </a:r>
                <a:r>
                  <a:rPr kumimoji="1" lang="en-US" altLang="zh-CN" dirty="0"/>
                  <a:t>{0,2}</a:t>
                </a:r>
                <a:r>
                  <a:rPr kumimoji="1" lang="zh-CN" altLang="en-US" dirty="0"/>
                  <a:t>：</a:t>
                </a:r>
                <a14:m>
                  <m:oMath xmlns:m="http://schemas.openxmlformats.org/officeDocument/2006/math">
                    <m:r>
                      <a:rPr lang="zh-CN" altLang="en-US" i="1" smtClean="0">
                        <a:latin typeface="Cambria Math" panose="02040503050406030204" pitchFamily="18" charset="0"/>
                      </a:rPr>
                      <m:t>∞</m:t>
                    </m:r>
                  </m:oMath>
                </a14:m>
                <a:r>
                  <a:rPr kumimoji="1" lang="en-US" altLang="zh-CN" dirty="0"/>
                  <a:t>-&gt;9</a:t>
                </a:r>
              </a:p>
            </p:txBody>
          </p:sp>
        </mc:Choice>
        <mc:Fallback>
          <p:sp>
            <p:nvSpPr>
              <p:cNvPr id="3" name="备注占位符 2"/>
              <p:cNvSpPr>
                <a:spLocks noGrp="1"/>
              </p:cNvSpPr>
              <p:nvPr>
                <p:ph type="body" idx="1"/>
              </p:nvPr>
            </p:nvSpPr>
            <p:spPr/>
            <p:txBody>
              <a:bodyPr/>
              <a:lstStyle/>
              <a:p>
                <a:r>
                  <a:rPr kumimoji="1" lang="zh-CN" altLang="en-US" dirty="0"/>
                  <a:t>更新的顶点对：</a:t>
                </a:r>
                <a:r>
                  <a:rPr kumimoji="1" lang="en-US" altLang="zh-CN" dirty="0"/>
                  <a:t>{0,2}</a:t>
                </a:r>
                <a:r>
                  <a:rPr kumimoji="1" lang="zh-CN" altLang="en-US" dirty="0"/>
                  <a:t>：</a:t>
                </a:r>
                <a:r>
                  <a:rPr lang="zh-CN" altLang="en-US" i="0">
                    <a:latin typeface="Cambria Math" panose="02040503050406030204" pitchFamily="18" charset="0"/>
                  </a:rPr>
                  <a:t>∞</a:t>
                </a:r>
                <a:r>
                  <a:rPr kumimoji="1" lang="en-US" altLang="zh-CN" dirty="0"/>
                  <a:t>-&gt;9</a:t>
                </a:r>
              </a:p>
            </p:txBody>
          </p:sp>
        </mc:Fallback>
      </mc:AlternateContent>
      <p:sp>
        <p:nvSpPr>
          <p:cNvPr id="4" name="灯片编号占位符 3"/>
          <p:cNvSpPr>
            <a:spLocks noGrp="1"/>
          </p:cNvSpPr>
          <p:nvPr>
            <p:ph type="sldNum" sz="quarter" idx="5"/>
          </p:nvPr>
        </p:nvSpPr>
        <p:spPr/>
        <p:txBody>
          <a:bodyPr/>
          <a:lstStyle/>
          <a:p>
            <a:fld id="{9C49389C-900A-5A44-8EBA-9FA5A2C63031}" type="slidenum">
              <a:rPr kumimoji="1" lang="zh-CN" altLang="en-US" smtClean="0"/>
              <a:t>17</a:t>
            </a:fld>
            <a:endParaRPr kumimoji="1" lang="zh-CN" altLang="en-US"/>
          </a:p>
        </p:txBody>
      </p:sp>
    </p:spTree>
    <p:extLst>
      <p:ext uri="{BB962C8B-B14F-4D97-AF65-F5344CB8AC3E}">
        <p14:creationId xmlns:p14="http://schemas.microsoft.com/office/powerpoint/2010/main" val="157437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kumimoji="1" lang="zh-CN" altLang="en-US" dirty="0"/>
                  <a:t>更新的顶点对：</a:t>
                </a:r>
                <a:endParaRPr kumimoji="1" lang="en-US" altLang="zh-CN" dirty="0"/>
              </a:p>
              <a:p>
                <a:r>
                  <a:rPr kumimoji="1" lang="en-US" altLang="zh-CN" dirty="0"/>
                  <a:t>{1,0}</a:t>
                </a:r>
                <a:r>
                  <a:rPr kumimoji="1" lang="zh-CN" altLang="en-US" dirty="0"/>
                  <a:t>：</a:t>
                </a:r>
                <a14:m>
                  <m:oMath xmlns:m="http://schemas.openxmlformats.org/officeDocument/2006/math">
                    <m:r>
                      <a:rPr lang="zh-CN" altLang="en-US" i="1" smtClean="0">
                        <a:latin typeface="Cambria Math" panose="02040503050406030204" pitchFamily="18" charset="0"/>
                      </a:rPr>
                      <m:t>∞</m:t>
                    </m:r>
                  </m:oMath>
                </a14:m>
                <a:r>
                  <a:rPr kumimoji="1" lang="en-US" altLang="zh-CN" dirty="0"/>
                  <a:t>-&gt;7</a:t>
                </a:r>
              </a:p>
              <a:p>
                <a:r>
                  <a:rPr kumimoji="1" lang="en-US" altLang="zh-CN" dirty="0"/>
                  <a:t>{3,0}</a:t>
                </a:r>
                <a:r>
                  <a:rPr kumimoji="1" lang="zh-CN" altLang="en-US" dirty="0"/>
                  <a:t>：</a:t>
                </a:r>
                <a14:m>
                  <m:oMath xmlns:m="http://schemas.openxmlformats.org/officeDocument/2006/math">
                    <m:r>
                      <a:rPr lang="zh-CN" altLang="en-US" i="1" smtClean="0">
                        <a:latin typeface="Cambria Math" panose="02040503050406030204" pitchFamily="18" charset="0"/>
                      </a:rPr>
                      <m:t>∞</m:t>
                    </m:r>
                  </m:oMath>
                </a14:m>
                <a:r>
                  <a:rPr kumimoji="1" lang="en-US" altLang="zh-CN" dirty="0"/>
                  <a:t>-&gt;4</a:t>
                </a:r>
              </a:p>
              <a:p>
                <a:r>
                  <a:rPr kumimoji="1" lang="en-US" altLang="zh-CN" dirty="0"/>
                  <a:t>{3,1}</a:t>
                </a:r>
                <a:r>
                  <a:rPr kumimoji="1" lang="zh-CN" altLang="en-US" dirty="0"/>
                  <a:t>：</a:t>
                </a:r>
                <a14:m>
                  <m:oMath xmlns:m="http://schemas.openxmlformats.org/officeDocument/2006/math">
                    <m:r>
                      <a:rPr lang="zh-CN" altLang="en-US" i="1" smtClean="0">
                        <a:latin typeface="Cambria Math" panose="02040503050406030204" pitchFamily="18" charset="0"/>
                      </a:rPr>
                      <m:t>∞</m:t>
                    </m:r>
                  </m:oMath>
                </a14:m>
                <a:r>
                  <a:rPr kumimoji="1" lang="en-US" altLang="zh-CN" dirty="0"/>
                  <a:t>-&gt;4</a:t>
                </a:r>
              </a:p>
            </p:txBody>
          </p:sp>
        </mc:Choice>
        <mc:Fallback>
          <p:sp>
            <p:nvSpPr>
              <p:cNvPr id="3" name="备注占位符 2"/>
              <p:cNvSpPr>
                <a:spLocks noGrp="1"/>
              </p:cNvSpPr>
              <p:nvPr>
                <p:ph type="body" idx="1"/>
              </p:nvPr>
            </p:nvSpPr>
            <p:spPr/>
            <p:txBody>
              <a:bodyPr/>
              <a:lstStyle/>
              <a:p>
                <a:r>
                  <a:rPr kumimoji="1" lang="zh-CN" altLang="en-US" dirty="0"/>
                  <a:t>更新的顶点对：</a:t>
                </a:r>
                <a:endParaRPr kumimoji="1" lang="en-US" altLang="zh-CN" dirty="0"/>
              </a:p>
              <a:p>
                <a:r>
                  <a:rPr kumimoji="1" lang="en-US" altLang="zh-CN" dirty="0"/>
                  <a:t>{1,0}</a:t>
                </a:r>
                <a:r>
                  <a:rPr kumimoji="1" lang="zh-CN" altLang="en-US" dirty="0"/>
                  <a:t>：</a:t>
                </a:r>
                <a:r>
                  <a:rPr lang="zh-CN" altLang="en-US" i="0">
                    <a:latin typeface="Cambria Math" panose="02040503050406030204" pitchFamily="18" charset="0"/>
                  </a:rPr>
                  <a:t>∞</a:t>
                </a:r>
                <a:r>
                  <a:rPr kumimoji="1" lang="en-US" altLang="zh-CN" dirty="0"/>
                  <a:t>-&gt;7</a:t>
                </a:r>
              </a:p>
              <a:p>
                <a:r>
                  <a:rPr kumimoji="1" lang="en-US" altLang="zh-CN" dirty="0"/>
                  <a:t>{3,0}</a:t>
                </a:r>
                <a:r>
                  <a:rPr kumimoji="1" lang="zh-CN" altLang="en-US" dirty="0"/>
                  <a:t>：</a:t>
                </a:r>
                <a:r>
                  <a:rPr lang="zh-CN" altLang="en-US" i="0">
                    <a:latin typeface="Cambria Math" panose="02040503050406030204" pitchFamily="18" charset="0"/>
                  </a:rPr>
                  <a:t>∞</a:t>
                </a:r>
                <a:r>
                  <a:rPr kumimoji="1" lang="en-US" altLang="zh-CN" dirty="0"/>
                  <a:t>-&gt;4</a:t>
                </a:r>
              </a:p>
              <a:p>
                <a:r>
                  <a:rPr kumimoji="1" lang="en-US" altLang="zh-CN" dirty="0"/>
                  <a:t>{3,1}</a:t>
                </a:r>
                <a:r>
                  <a:rPr kumimoji="1" lang="zh-CN" altLang="en-US" dirty="0"/>
                  <a:t>：</a:t>
                </a:r>
                <a:r>
                  <a:rPr lang="zh-CN" altLang="en-US" i="0">
                    <a:latin typeface="Cambria Math" panose="02040503050406030204" pitchFamily="18" charset="0"/>
                  </a:rPr>
                  <a:t>∞</a:t>
                </a:r>
                <a:r>
                  <a:rPr kumimoji="1" lang="en-US" altLang="zh-CN" dirty="0"/>
                  <a:t>-&gt;4</a:t>
                </a:r>
              </a:p>
            </p:txBody>
          </p:sp>
        </mc:Fallback>
      </mc:AlternateContent>
      <p:sp>
        <p:nvSpPr>
          <p:cNvPr id="4" name="灯片编号占位符 3"/>
          <p:cNvSpPr>
            <a:spLocks noGrp="1"/>
          </p:cNvSpPr>
          <p:nvPr>
            <p:ph type="sldNum" sz="quarter" idx="5"/>
          </p:nvPr>
        </p:nvSpPr>
        <p:spPr/>
        <p:txBody>
          <a:bodyPr/>
          <a:lstStyle/>
          <a:p>
            <a:fld id="{9C49389C-900A-5A44-8EBA-9FA5A2C63031}" type="slidenum">
              <a:rPr kumimoji="1" lang="zh-CN" altLang="en-US" smtClean="0"/>
              <a:t>18</a:t>
            </a:fld>
            <a:endParaRPr kumimoji="1" lang="zh-CN" altLang="en-US"/>
          </a:p>
        </p:txBody>
      </p:sp>
    </p:spTree>
    <p:extLst>
      <p:ext uri="{BB962C8B-B14F-4D97-AF65-F5344CB8AC3E}">
        <p14:creationId xmlns:p14="http://schemas.microsoft.com/office/powerpoint/2010/main" val="302604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更新的顶点对：</a:t>
            </a:r>
            <a:endParaRPr kumimoji="1" lang="en-US" altLang="zh-CN" dirty="0"/>
          </a:p>
          <a:p>
            <a:r>
              <a:rPr kumimoji="1" lang="en-US" altLang="zh-CN" dirty="0"/>
              <a:t>{0,2}</a:t>
            </a:r>
            <a:r>
              <a:rPr kumimoji="1" lang="zh-CN" altLang="en-US" dirty="0"/>
              <a:t>：</a:t>
            </a:r>
            <a:r>
              <a:rPr kumimoji="1" lang="en-US" altLang="zh-CN" dirty="0"/>
              <a:t>9-&gt;8</a:t>
            </a:r>
          </a:p>
          <a:p>
            <a:r>
              <a:rPr kumimoji="1" lang="en-US" altLang="zh-CN" dirty="0"/>
              <a:t>{1,0}</a:t>
            </a:r>
            <a:r>
              <a:rPr kumimoji="1" lang="zh-CN" altLang="en-US" dirty="0"/>
              <a:t>：</a:t>
            </a:r>
            <a:r>
              <a:rPr kumimoji="1" lang="en-US" altLang="zh-CN" dirty="0"/>
              <a:t>7-&gt;6</a:t>
            </a:r>
          </a:p>
          <a:p>
            <a:r>
              <a:rPr kumimoji="1" lang="en-US" altLang="zh-CN" dirty="0"/>
              <a:t>{1,2}</a:t>
            </a:r>
            <a:r>
              <a:rPr kumimoji="1" lang="zh-CN" altLang="en-US" dirty="0"/>
              <a:t>：</a:t>
            </a:r>
            <a:r>
              <a:rPr kumimoji="1" lang="en-US" altLang="zh-CN" dirty="0"/>
              <a:t>4-&gt;3</a:t>
            </a:r>
          </a:p>
          <a:p>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19</a:t>
            </a:fld>
            <a:endParaRPr kumimoji="1" lang="zh-CN" altLang="en-US"/>
          </a:p>
        </p:txBody>
      </p:sp>
    </p:spTree>
    <p:extLst>
      <p:ext uri="{BB962C8B-B14F-4D97-AF65-F5344CB8AC3E}">
        <p14:creationId xmlns:p14="http://schemas.microsoft.com/office/powerpoint/2010/main" val="2940060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20</a:t>
            </a:fld>
            <a:endParaRPr kumimoji="1" lang="zh-CN" altLang="en-US"/>
          </a:p>
        </p:txBody>
      </p:sp>
    </p:spTree>
    <p:extLst>
      <p:ext uri="{BB962C8B-B14F-4D97-AF65-F5344CB8AC3E}">
        <p14:creationId xmlns:p14="http://schemas.microsoft.com/office/powerpoint/2010/main" val="2154386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BERT</a:t>
            </a:r>
            <a:r>
              <a:rPr kumimoji="1" lang="zh-CN" altLang="en-US" dirty="0"/>
              <a:t>结构来自</a:t>
            </a:r>
            <a:r>
              <a:rPr kumimoji="1" lang="en-US" altLang="zh-CN" dirty="0"/>
              <a:t>Transformer</a:t>
            </a:r>
            <a:r>
              <a:rPr kumimoji="1" lang="zh-CN" altLang="en-US" dirty="0"/>
              <a:t>模型中的</a:t>
            </a:r>
            <a:r>
              <a:rPr kumimoji="1" lang="en-US" altLang="zh-CN" dirty="0"/>
              <a:t>encoder</a:t>
            </a:r>
            <a:r>
              <a:rPr kumimoji="1" lang="zh-CN" altLang="en-US" dirty="0"/>
              <a:t>，</a:t>
            </a:r>
            <a:r>
              <a:rPr kumimoji="1" lang="en-US" altLang="zh-CN" dirty="0"/>
              <a:t>Transformer</a:t>
            </a:r>
            <a:r>
              <a:rPr kumimoji="1" lang="zh-CN" altLang="en-US" dirty="0"/>
              <a:t>的内部结构由</a:t>
            </a:r>
            <a:r>
              <a:rPr kumimoji="1" lang="en-US" altLang="zh-CN" dirty="0"/>
              <a:t>Self-Attention</a:t>
            </a:r>
            <a:r>
              <a:rPr kumimoji="1" lang="zh-CN" altLang="en-US" dirty="0"/>
              <a:t> </a:t>
            </a:r>
            <a:r>
              <a:rPr kumimoji="1" lang="en-US" altLang="zh-CN" dirty="0"/>
              <a:t>layer</a:t>
            </a:r>
            <a:r>
              <a:rPr kumimoji="1" lang="zh-CN" altLang="en-US" dirty="0"/>
              <a:t>和</a:t>
            </a:r>
            <a:r>
              <a:rPr kumimoji="1" lang="en-US" altLang="zh-CN" dirty="0"/>
              <a:t>Layer</a:t>
            </a:r>
            <a:r>
              <a:rPr kumimoji="1" lang="zh-CN" altLang="en-US" dirty="0"/>
              <a:t> </a:t>
            </a:r>
            <a:r>
              <a:rPr kumimoji="1" lang="en-US" altLang="zh-CN" dirty="0"/>
              <a:t>Normalization</a:t>
            </a:r>
            <a:r>
              <a:rPr kumimoji="1" lang="zh-CN" altLang="en-US" dirty="0"/>
              <a:t>的堆叠而产生。</a:t>
            </a:r>
            <a:endParaRPr kumimoji="1" lang="en-US" altLang="zh-CN" dirty="0"/>
          </a:p>
          <a:p>
            <a:r>
              <a:rPr kumimoji="1" lang="en-US" altLang="zh-CN" dirty="0"/>
              <a:t>BERT</a:t>
            </a:r>
            <a:r>
              <a:rPr kumimoji="1" lang="zh-CN" altLang="en-US" dirty="0"/>
              <a:t>被设计为通过在所有层的双向上下文上共同进行条件化来预训练未标记文本的深层双向表示。本质就是用未标注的文本来训练模型。</a:t>
            </a:r>
            <a:endParaRPr kumimoji="1" lang="en-US" altLang="zh-CN" dirty="0"/>
          </a:p>
          <a:p>
            <a:r>
              <a:rPr kumimoji="1" lang="zh-CN" altLang="en-US" dirty="0"/>
              <a:t>可以仅在一个附加输出层的情况下对经过预训练的</a:t>
            </a:r>
            <a:r>
              <a:rPr kumimoji="1" lang="en-US" altLang="zh-CN" dirty="0"/>
              <a:t>BERT</a:t>
            </a:r>
            <a:r>
              <a:rPr kumimoji="1" lang="zh-CN" altLang="en-US" dirty="0"/>
              <a:t>模型进行微调，已创建适用于各种任务的最新模型，进而减少了对</a:t>
            </a:r>
            <a:r>
              <a:rPr kumimoji="1" lang="en-US" altLang="zh-CN" dirty="0"/>
              <a:t>NLP</a:t>
            </a:r>
            <a:r>
              <a:rPr kumimoji="1" lang="zh-CN" altLang="en-US" dirty="0"/>
              <a:t>任务精心设计特定体系结构的需求。</a:t>
            </a:r>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21</a:t>
            </a:fld>
            <a:endParaRPr kumimoji="1" lang="zh-CN" altLang="en-US"/>
          </a:p>
        </p:txBody>
      </p:sp>
    </p:spTree>
    <p:extLst>
      <p:ext uri="{BB962C8B-B14F-4D97-AF65-F5344CB8AC3E}">
        <p14:creationId xmlns:p14="http://schemas.microsoft.com/office/powerpoint/2010/main" val="4165988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22</a:t>
            </a:fld>
            <a:endParaRPr kumimoji="1" lang="zh-CN" altLang="en-US"/>
          </a:p>
        </p:txBody>
      </p:sp>
    </p:spTree>
    <p:extLst>
      <p:ext uri="{BB962C8B-B14F-4D97-AF65-F5344CB8AC3E}">
        <p14:creationId xmlns:p14="http://schemas.microsoft.com/office/powerpoint/2010/main" val="403122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23</a:t>
            </a:fld>
            <a:endParaRPr kumimoji="1" lang="zh-CN" altLang="en-US"/>
          </a:p>
        </p:txBody>
      </p:sp>
    </p:spTree>
    <p:extLst>
      <p:ext uri="{BB962C8B-B14F-4D97-AF65-F5344CB8AC3E}">
        <p14:creationId xmlns:p14="http://schemas.microsoft.com/office/powerpoint/2010/main" val="2015480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5</a:t>
            </a:fld>
            <a:endParaRPr kumimoji="1" lang="zh-CN" altLang="en-US"/>
          </a:p>
        </p:txBody>
      </p:sp>
    </p:spTree>
    <p:extLst>
      <p:ext uri="{BB962C8B-B14F-4D97-AF65-F5344CB8AC3E}">
        <p14:creationId xmlns:p14="http://schemas.microsoft.com/office/powerpoint/2010/main" val="4060204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6</a:t>
            </a:fld>
            <a:endParaRPr kumimoji="1" lang="zh-CN" altLang="en-US"/>
          </a:p>
        </p:txBody>
      </p:sp>
    </p:spTree>
    <p:extLst>
      <p:ext uri="{BB962C8B-B14F-4D97-AF65-F5344CB8AC3E}">
        <p14:creationId xmlns:p14="http://schemas.microsoft.com/office/powerpoint/2010/main" val="515058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代码 实现：</a:t>
            </a:r>
            <a:r>
              <a:rPr lang="en" altLang="zh-CN" dirty="0">
                <a:hlinkClick r:id="rId3"/>
              </a:rPr>
              <a:t>https://www.jianshu.com/p/8ba71199a65f</a:t>
            </a:r>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7</a:t>
            </a:fld>
            <a:endParaRPr kumimoji="1" lang="zh-CN" altLang="en-US"/>
          </a:p>
        </p:txBody>
      </p:sp>
    </p:spTree>
    <p:extLst>
      <p:ext uri="{BB962C8B-B14F-4D97-AF65-F5344CB8AC3E}">
        <p14:creationId xmlns:p14="http://schemas.microsoft.com/office/powerpoint/2010/main" val="1089219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9</a:t>
            </a:fld>
            <a:endParaRPr kumimoji="1" lang="zh-CN" altLang="en-US"/>
          </a:p>
        </p:txBody>
      </p:sp>
    </p:spTree>
    <p:extLst>
      <p:ext uri="{BB962C8B-B14F-4D97-AF65-F5344CB8AC3E}">
        <p14:creationId xmlns:p14="http://schemas.microsoft.com/office/powerpoint/2010/main" val="3368079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10</a:t>
            </a:fld>
            <a:endParaRPr kumimoji="1" lang="zh-CN" altLang="en-US"/>
          </a:p>
        </p:txBody>
      </p:sp>
    </p:spTree>
    <p:extLst>
      <p:ext uri="{BB962C8B-B14F-4D97-AF65-F5344CB8AC3E}">
        <p14:creationId xmlns:p14="http://schemas.microsoft.com/office/powerpoint/2010/main" val="3755044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代码阅读：</a:t>
            </a:r>
            <a:r>
              <a:rPr lang="en" altLang="zh-CN" dirty="0">
                <a:hlinkClick r:id="rId3"/>
              </a:rPr>
              <a:t>http://fancyerii.github.io/2019/03/09/bert-codes/#%E8%87%AA%E5%B7%B1%E8%BF%9B%E8%A1%8Cpretraining</a:t>
            </a:r>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12</a:t>
            </a:fld>
            <a:endParaRPr kumimoji="1" lang="zh-CN" altLang="en-US"/>
          </a:p>
        </p:txBody>
      </p:sp>
    </p:spTree>
    <p:extLst>
      <p:ext uri="{BB962C8B-B14F-4D97-AF65-F5344CB8AC3E}">
        <p14:creationId xmlns:p14="http://schemas.microsoft.com/office/powerpoint/2010/main" val="642170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通俗来讲，只需要将</a:t>
            </a:r>
            <a:r>
              <a:rPr kumimoji="1" lang="en-US" altLang="zh-CN" dirty="0"/>
              <a:t>BERT</a:t>
            </a:r>
            <a:r>
              <a:rPr kumimoji="1" lang="zh-CN" altLang="en-US" dirty="0"/>
              <a:t>当成一个深层次的</a:t>
            </a:r>
            <a:r>
              <a:rPr kumimoji="1" lang="en-US" altLang="zh-CN" dirty="0"/>
              <a:t>Word2vec</a:t>
            </a:r>
            <a:r>
              <a:rPr kumimoji="1" lang="zh-CN" altLang="en-US" dirty="0"/>
              <a:t>预训练模型，对于下游任务，只需要在</a:t>
            </a:r>
            <a:r>
              <a:rPr kumimoji="1" lang="en-US" altLang="zh-CN" dirty="0"/>
              <a:t>BERT</a:t>
            </a:r>
            <a:r>
              <a:rPr kumimoji="1" lang="zh-CN" altLang="en-US" dirty="0"/>
              <a:t>之后接一些网络就可以出色地完成这些任务。</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One-hot</a:t>
            </a:r>
            <a:r>
              <a:rPr kumimoji="1" lang="zh-CN" altLang="en-US" dirty="0"/>
              <a:t>：维度过高，浪费内存空间，为了解决这个问题，人们使用低维度的向量空间来表示单词，减少运算资源的损耗。</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r>
              <a:rPr kumimoji="1" lang="en-US" altLang="zh-CN" dirty="0"/>
              <a:t>Self</a:t>
            </a:r>
            <a:r>
              <a:rPr kumimoji="1" lang="zh-CN" altLang="en-US" dirty="0"/>
              <a:t> </a:t>
            </a:r>
            <a:r>
              <a:rPr kumimoji="1" lang="en-US" altLang="zh-CN" dirty="0"/>
              <a:t>attention</a:t>
            </a:r>
            <a:r>
              <a:rPr kumimoji="1" lang="zh-CN" altLang="en-US" dirty="0"/>
              <a:t> 是为了解决</a:t>
            </a:r>
            <a:r>
              <a:rPr kumimoji="1" lang="en-US" altLang="zh-CN" dirty="0"/>
              <a:t>RNN</a:t>
            </a:r>
            <a:r>
              <a:rPr kumimoji="1" lang="zh-CN" altLang="en-US" dirty="0"/>
              <a:t>、</a:t>
            </a:r>
            <a:r>
              <a:rPr kumimoji="1" lang="en-US" altLang="zh-CN" dirty="0"/>
              <a:t>LSTM</a:t>
            </a:r>
            <a:r>
              <a:rPr kumimoji="1" lang="zh-CN" altLang="en-US" dirty="0"/>
              <a:t>无法在</a:t>
            </a:r>
            <a:r>
              <a:rPr kumimoji="1" lang="en-US" altLang="zh-CN" dirty="0"/>
              <a:t>GPU</a:t>
            </a:r>
            <a:r>
              <a:rPr kumimoji="1" lang="zh-CN" altLang="en-US" dirty="0"/>
              <a:t>中并行加速计算的问题。</a:t>
            </a:r>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14</a:t>
            </a:fld>
            <a:endParaRPr kumimoji="1" lang="zh-CN" altLang="en-US"/>
          </a:p>
        </p:txBody>
      </p:sp>
    </p:spTree>
    <p:extLst>
      <p:ext uri="{BB962C8B-B14F-4D97-AF65-F5344CB8AC3E}">
        <p14:creationId xmlns:p14="http://schemas.microsoft.com/office/powerpoint/2010/main" val="2137261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a:t>
            </a:r>
            <a:r>
              <a:rPr kumimoji="1" lang="zh-CN" altLang="en-US" dirty="0"/>
              <a:t>和</a:t>
            </a:r>
            <a:r>
              <a:rPr kumimoji="1" lang="en-US" altLang="zh-CN" dirty="0"/>
              <a:t>path</a:t>
            </a:r>
            <a:r>
              <a:rPr kumimoji="1" lang="zh-CN" altLang="en-US" dirty="0"/>
              <a:t>的下标为中间点</a:t>
            </a:r>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15</a:t>
            </a:fld>
            <a:endParaRPr kumimoji="1" lang="zh-CN" altLang="en-US"/>
          </a:p>
        </p:txBody>
      </p:sp>
    </p:spTree>
    <p:extLst>
      <p:ext uri="{BB962C8B-B14F-4D97-AF65-F5344CB8AC3E}">
        <p14:creationId xmlns:p14="http://schemas.microsoft.com/office/powerpoint/2010/main" val="1841485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97BDA7-57F3-AD43-B726-34E7E71F13F3}"/>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6287BB2D-42B4-B040-96F8-47C5BCF3A2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CFCABD5-37FA-1E4E-A245-7A7D87E1D10A}"/>
              </a:ext>
            </a:extLst>
          </p:cNvPr>
          <p:cNvSpPr>
            <a:spLocks noGrp="1"/>
          </p:cNvSpPr>
          <p:nvPr>
            <p:ph type="dt" sz="half" idx="10"/>
          </p:nvPr>
        </p:nvSpPr>
        <p:spPr/>
        <p:txBody>
          <a:bodyPr/>
          <a:lstStyle/>
          <a:p>
            <a:fld id="{C0E9C69A-A5C0-8046-BBBB-6992757B52A8}" type="datetime1">
              <a:rPr kumimoji="1" lang="zh-CN" altLang="en-US" smtClean="0"/>
              <a:t>2020/6/6</a:t>
            </a:fld>
            <a:endParaRPr kumimoji="1" lang="zh-CN" altLang="en-US"/>
          </a:p>
        </p:txBody>
      </p:sp>
      <p:sp>
        <p:nvSpPr>
          <p:cNvPr id="5" name="页脚占位符 4">
            <a:extLst>
              <a:ext uri="{FF2B5EF4-FFF2-40B4-BE49-F238E27FC236}">
                <a16:creationId xmlns:a16="http://schemas.microsoft.com/office/drawing/2014/main" id="{2BCE5A3E-367A-D24A-9E87-BE1B139685C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5495A34-D9B1-D74C-B0AF-3EDB2958AA20}"/>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1432235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ED47F1-8B17-5E44-96DD-943B3DDD8FFB}"/>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8A892CA-E14D-0C41-A280-1DEA46C870A2}"/>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3CF3361-F18E-DC4F-AC5E-EE74C0018F28}"/>
              </a:ext>
            </a:extLst>
          </p:cNvPr>
          <p:cNvSpPr>
            <a:spLocks noGrp="1"/>
          </p:cNvSpPr>
          <p:nvPr>
            <p:ph type="dt" sz="half" idx="10"/>
          </p:nvPr>
        </p:nvSpPr>
        <p:spPr/>
        <p:txBody>
          <a:bodyPr/>
          <a:lstStyle/>
          <a:p>
            <a:fld id="{99F6BD81-C998-6A44-A9EE-156A99F3E762}" type="datetime1">
              <a:rPr kumimoji="1" lang="zh-CN" altLang="en-US" smtClean="0"/>
              <a:t>2020/6/6</a:t>
            </a:fld>
            <a:endParaRPr kumimoji="1" lang="zh-CN" altLang="en-US"/>
          </a:p>
        </p:txBody>
      </p:sp>
      <p:sp>
        <p:nvSpPr>
          <p:cNvPr id="5" name="页脚占位符 4">
            <a:extLst>
              <a:ext uri="{FF2B5EF4-FFF2-40B4-BE49-F238E27FC236}">
                <a16:creationId xmlns:a16="http://schemas.microsoft.com/office/drawing/2014/main" id="{212829EF-EE39-F94A-9F10-3B1D4EA0D3A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206F9B2-EF39-6A4C-96A0-4BB774221B5A}"/>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552167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545C2A-E036-584E-B801-CE72F224B2B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42A9B22-1014-724C-9AF2-355D0620899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96F1CA1-436C-224B-967E-8C9E0D1F0F54}"/>
              </a:ext>
            </a:extLst>
          </p:cNvPr>
          <p:cNvSpPr>
            <a:spLocks noGrp="1"/>
          </p:cNvSpPr>
          <p:nvPr>
            <p:ph type="dt" sz="half" idx="10"/>
          </p:nvPr>
        </p:nvSpPr>
        <p:spPr/>
        <p:txBody>
          <a:bodyPr/>
          <a:lstStyle/>
          <a:p>
            <a:fld id="{519B1BC7-12F4-2E4C-AD5B-5725086E858F}" type="datetime1">
              <a:rPr kumimoji="1" lang="zh-CN" altLang="en-US" smtClean="0"/>
              <a:t>2020/6/6</a:t>
            </a:fld>
            <a:endParaRPr kumimoji="1" lang="zh-CN" altLang="en-US"/>
          </a:p>
        </p:txBody>
      </p:sp>
      <p:sp>
        <p:nvSpPr>
          <p:cNvPr id="5" name="页脚占位符 4">
            <a:extLst>
              <a:ext uri="{FF2B5EF4-FFF2-40B4-BE49-F238E27FC236}">
                <a16:creationId xmlns:a16="http://schemas.microsoft.com/office/drawing/2014/main" id="{3890E812-A74A-CC4C-84A3-2D15EE98E5F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AEF9B51-A8F2-AC44-B351-964A08412677}"/>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3235530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8D027-8CB7-A947-9024-FCA0A58F91A9}"/>
              </a:ext>
            </a:extLst>
          </p:cNvPr>
          <p:cNvSpPr>
            <a:spLocks noGrp="1"/>
          </p:cNvSpPr>
          <p:nvPr>
            <p:ph type="title"/>
          </p:nvPr>
        </p:nvSpPr>
        <p:spPr/>
        <p:txBody>
          <a:body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D4281358-0657-7343-9404-AF2EB546A98C}"/>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B070608-3D35-5E4F-BA50-F63E120A9E68}"/>
              </a:ext>
            </a:extLst>
          </p:cNvPr>
          <p:cNvSpPr>
            <a:spLocks noGrp="1"/>
          </p:cNvSpPr>
          <p:nvPr>
            <p:ph type="dt" sz="half" idx="10"/>
          </p:nvPr>
        </p:nvSpPr>
        <p:spPr/>
        <p:txBody>
          <a:bodyPr/>
          <a:lstStyle/>
          <a:p>
            <a:fld id="{F7E235A4-C09F-044A-A1F9-9A33E6B23EFF}" type="datetime1">
              <a:rPr kumimoji="1" lang="zh-CN" altLang="en-US" smtClean="0"/>
              <a:t>2020/6/6</a:t>
            </a:fld>
            <a:endParaRPr kumimoji="1" lang="zh-CN" altLang="en-US"/>
          </a:p>
        </p:txBody>
      </p:sp>
      <p:sp>
        <p:nvSpPr>
          <p:cNvPr id="5" name="页脚占位符 4">
            <a:extLst>
              <a:ext uri="{FF2B5EF4-FFF2-40B4-BE49-F238E27FC236}">
                <a16:creationId xmlns:a16="http://schemas.microsoft.com/office/drawing/2014/main" id="{F0F0EE25-A919-9C46-AB37-0D78F12F198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E4B8751-772D-9B4A-AACC-A949B3E27742}"/>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1710042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9E8E1A-08A5-C54B-B17A-C52DF234E2A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2E06CD4A-0ABF-774D-95D7-9B7E938E2A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D7D4BD6-D0EC-8A44-9865-7BFA3306276B}"/>
              </a:ext>
            </a:extLst>
          </p:cNvPr>
          <p:cNvSpPr>
            <a:spLocks noGrp="1"/>
          </p:cNvSpPr>
          <p:nvPr>
            <p:ph type="dt" sz="half" idx="10"/>
          </p:nvPr>
        </p:nvSpPr>
        <p:spPr/>
        <p:txBody>
          <a:bodyPr/>
          <a:lstStyle/>
          <a:p>
            <a:fld id="{1397DDA4-09B1-FB42-B20B-B5CB72327A08}" type="datetime1">
              <a:rPr kumimoji="1" lang="zh-CN" altLang="en-US" smtClean="0"/>
              <a:t>2020/6/6</a:t>
            </a:fld>
            <a:endParaRPr kumimoji="1" lang="zh-CN" altLang="en-US"/>
          </a:p>
        </p:txBody>
      </p:sp>
      <p:sp>
        <p:nvSpPr>
          <p:cNvPr id="5" name="页脚占位符 4">
            <a:extLst>
              <a:ext uri="{FF2B5EF4-FFF2-40B4-BE49-F238E27FC236}">
                <a16:creationId xmlns:a16="http://schemas.microsoft.com/office/drawing/2014/main" id="{22FD29C1-D914-F944-9766-A3520BC2448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4047A80-56FD-6D4C-B64D-CB31F3AE0D34}"/>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3076183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1A5B6F-9F95-C14D-9414-A76AB0D4DFB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40D7336-6BB6-534E-9EF7-E66F2AD72136}"/>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B03A3AA2-73F3-394A-9D96-67AE275732BB}"/>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92584BF3-EDB0-6A43-9ABD-9F217993ABFA}"/>
              </a:ext>
            </a:extLst>
          </p:cNvPr>
          <p:cNvSpPr>
            <a:spLocks noGrp="1"/>
          </p:cNvSpPr>
          <p:nvPr>
            <p:ph type="dt" sz="half" idx="10"/>
          </p:nvPr>
        </p:nvSpPr>
        <p:spPr/>
        <p:txBody>
          <a:bodyPr/>
          <a:lstStyle/>
          <a:p>
            <a:fld id="{F76BC3F9-7954-C34A-B9AA-A98976118A32}" type="datetime1">
              <a:rPr kumimoji="1" lang="zh-CN" altLang="en-US" smtClean="0"/>
              <a:t>2020/6/6</a:t>
            </a:fld>
            <a:endParaRPr kumimoji="1" lang="zh-CN" altLang="en-US"/>
          </a:p>
        </p:txBody>
      </p:sp>
      <p:sp>
        <p:nvSpPr>
          <p:cNvPr id="6" name="页脚占位符 5">
            <a:extLst>
              <a:ext uri="{FF2B5EF4-FFF2-40B4-BE49-F238E27FC236}">
                <a16:creationId xmlns:a16="http://schemas.microsoft.com/office/drawing/2014/main" id="{4671128D-914C-094C-94F6-B80779C592C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DEEAA7A-45F5-ED48-A7EB-077A1DDB9D64}"/>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3353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A38BC-1B0D-3548-86F4-2FEFE69DFC9B}"/>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9DBD137-3082-364A-9FEC-8B95CF3478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8A076856-1C21-634F-B569-36483E602339}"/>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CC62F423-14A1-5E43-ABC9-336B127167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5FCB29AB-E058-3E4C-BC9F-A521BB04D1D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8BEDBE96-22F1-2C4A-9132-EA4D78EDF786}"/>
              </a:ext>
            </a:extLst>
          </p:cNvPr>
          <p:cNvSpPr>
            <a:spLocks noGrp="1"/>
          </p:cNvSpPr>
          <p:nvPr>
            <p:ph type="dt" sz="half" idx="10"/>
          </p:nvPr>
        </p:nvSpPr>
        <p:spPr/>
        <p:txBody>
          <a:bodyPr/>
          <a:lstStyle/>
          <a:p>
            <a:fld id="{FEA59358-94FF-9449-9E7C-D591A4495230}" type="datetime1">
              <a:rPr kumimoji="1" lang="zh-CN" altLang="en-US" smtClean="0"/>
              <a:t>2020/6/6</a:t>
            </a:fld>
            <a:endParaRPr kumimoji="1" lang="zh-CN" altLang="en-US"/>
          </a:p>
        </p:txBody>
      </p:sp>
      <p:sp>
        <p:nvSpPr>
          <p:cNvPr id="8" name="页脚占位符 7">
            <a:extLst>
              <a:ext uri="{FF2B5EF4-FFF2-40B4-BE49-F238E27FC236}">
                <a16:creationId xmlns:a16="http://schemas.microsoft.com/office/drawing/2014/main" id="{97B88FA5-80EC-D84C-B38D-5757E58C925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AB394534-C5DB-4D4F-84C9-51C0494D475F}"/>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1650636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37201-3A9B-BD43-A3C2-F609E1D9058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09AED379-6254-D045-B010-8CDFD167B63B}"/>
              </a:ext>
            </a:extLst>
          </p:cNvPr>
          <p:cNvSpPr>
            <a:spLocks noGrp="1"/>
          </p:cNvSpPr>
          <p:nvPr>
            <p:ph type="dt" sz="half" idx="10"/>
          </p:nvPr>
        </p:nvSpPr>
        <p:spPr/>
        <p:txBody>
          <a:bodyPr/>
          <a:lstStyle/>
          <a:p>
            <a:fld id="{C9C2DE83-1E61-B144-AB90-6C1A79E76093}" type="datetime1">
              <a:rPr kumimoji="1" lang="zh-CN" altLang="en-US" smtClean="0"/>
              <a:t>2020/6/6</a:t>
            </a:fld>
            <a:endParaRPr kumimoji="1" lang="zh-CN" altLang="en-US"/>
          </a:p>
        </p:txBody>
      </p:sp>
      <p:sp>
        <p:nvSpPr>
          <p:cNvPr id="4" name="页脚占位符 3">
            <a:extLst>
              <a:ext uri="{FF2B5EF4-FFF2-40B4-BE49-F238E27FC236}">
                <a16:creationId xmlns:a16="http://schemas.microsoft.com/office/drawing/2014/main" id="{3B0AB4DF-788F-584E-B4A9-997CD6028E6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0D2DBBCC-1C4E-5F4F-83FF-7416A6D2F2C2}"/>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1561465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F133AA4-40AE-D443-93AE-BF44FF99A555}"/>
              </a:ext>
            </a:extLst>
          </p:cNvPr>
          <p:cNvSpPr>
            <a:spLocks noGrp="1"/>
          </p:cNvSpPr>
          <p:nvPr>
            <p:ph type="dt" sz="half" idx="10"/>
          </p:nvPr>
        </p:nvSpPr>
        <p:spPr/>
        <p:txBody>
          <a:bodyPr/>
          <a:lstStyle/>
          <a:p>
            <a:fld id="{EBAA78FB-AC88-1D4B-80C3-AB8CAF8B2AC1}" type="datetime1">
              <a:rPr kumimoji="1" lang="zh-CN" altLang="en-US" smtClean="0"/>
              <a:t>2020/6/6</a:t>
            </a:fld>
            <a:endParaRPr kumimoji="1" lang="zh-CN" altLang="en-US"/>
          </a:p>
        </p:txBody>
      </p:sp>
      <p:sp>
        <p:nvSpPr>
          <p:cNvPr id="3" name="页脚占位符 2">
            <a:extLst>
              <a:ext uri="{FF2B5EF4-FFF2-40B4-BE49-F238E27FC236}">
                <a16:creationId xmlns:a16="http://schemas.microsoft.com/office/drawing/2014/main" id="{4607B31D-ED24-3A42-9C3B-9F74546AC39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2333F99-86BA-E449-9F21-4EB6211E6F74}"/>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3003810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114FA6-B3E4-A443-8D86-FFDBB9EA597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686FD592-4407-7C49-923C-566170EA57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13CE9EC6-F5B6-5C4B-AF46-EEF10335CA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E180016-736A-6542-B363-78105053133E}"/>
              </a:ext>
            </a:extLst>
          </p:cNvPr>
          <p:cNvSpPr>
            <a:spLocks noGrp="1"/>
          </p:cNvSpPr>
          <p:nvPr>
            <p:ph type="dt" sz="half" idx="10"/>
          </p:nvPr>
        </p:nvSpPr>
        <p:spPr/>
        <p:txBody>
          <a:bodyPr/>
          <a:lstStyle/>
          <a:p>
            <a:fld id="{DBCA3306-74C0-914A-955A-33F9A2A04583}" type="datetime1">
              <a:rPr kumimoji="1" lang="zh-CN" altLang="en-US" smtClean="0"/>
              <a:t>2020/6/6</a:t>
            </a:fld>
            <a:endParaRPr kumimoji="1" lang="zh-CN" altLang="en-US"/>
          </a:p>
        </p:txBody>
      </p:sp>
      <p:sp>
        <p:nvSpPr>
          <p:cNvPr id="6" name="页脚占位符 5">
            <a:extLst>
              <a:ext uri="{FF2B5EF4-FFF2-40B4-BE49-F238E27FC236}">
                <a16:creationId xmlns:a16="http://schemas.microsoft.com/office/drawing/2014/main" id="{DFC06634-65D4-4A4D-B19F-D2F7F89A476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CACC256-2987-D04D-B8CB-62FD46B19EC6}"/>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409259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A81294-AD18-2E49-926B-F41636F146F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8A65F33-358A-814A-B0B2-A7F0A524BE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0801B9D0-8020-EC4A-AC54-0CC5895480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978EE53-E6BA-7B47-8883-BE0579391635}"/>
              </a:ext>
            </a:extLst>
          </p:cNvPr>
          <p:cNvSpPr>
            <a:spLocks noGrp="1"/>
          </p:cNvSpPr>
          <p:nvPr>
            <p:ph type="dt" sz="half" idx="10"/>
          </p:nvPr>
        </p:nvSpPr>
        <p:spPr/>
        <p:txBody>
          <a:bodyPr/>
          <a:lstStyle/>
          <a:p>
            <a:fld id="{F8339D90-193E-1442-B120-DE7BDCC2EEC3}" type="datetime1">
              <a:rPr kumimoji="1" lang="zh-CN" altLang="en-US" smtClean="0"/>
              <a:t>2020/6/6</a:t>
            </a:fld>
            <a:endParaRPr kumimoji="1" lang="zh-CN" altLang="en-US"/>
          </a:p>
        </p:txBody>
      </p:sp>
      <p:sp>
        <p:nvSpPr>
          <p:cNvPr id="6" name="页脚占位符 5">
            <a:extLst>
              <a:ext uri="{FF2B5EF4-FFF2-40B4-BE49-F238E27FC236}">
                <a16:creationId xmlns:a16="http://schemas.microsoft.com/office/drawing/2014/main" id="{6D5CB26D-5B6C-BE43-B5BD-035578DDC07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3601AFB-8F80-9B4A-9948-C8197D8A856A}"/>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1983705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079DFA3-E448-2546-A0FF-72701D7551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E0BE9A9D-4CD7-5949-88E1-C6009E3D81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64B1C397-C97B-7F49-9B51-7E8ABDDA1D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EC4ADD-6F17-A744-9116-510CEBAE0929}" type="datetime1">
              <a:rPr kumimoji="1" lang="zh-CN" altLang="en-US" smtClean="0"/>
              <a:t>2020/6/6</a:t>
            </a:fld>
            <a:endParaRPr kumimoji="1" lang="zh-CN" altLang="en-US"/>
          </a:p>
        </p:txBody>
      </p:sp>
      <p:sp>
        <p:nvSpPr>
          <p:cNvPr id="5" name="页脚占位符 4">
            <a:extLst>
              <a:ext uri="{FF2B5EF4-FFF2-40B4-BE49-F238E27FC236}">
                <a16:creationId xmlns:a16="http://schemas.microsoft.com/office/drawing/2014/main" id="{76BA9E26-1E0F-CD42-ADD1-7E159827F6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7B4AFDB3-27A2-A14F-BF36-9CE9CBC783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741889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i="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1"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b="1"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5.png"/><Relationship Id="rId7" Type="http://schemas.openxmlformats.org/officeDocument/2006/relationships/diagramColors" Target="../diagrams/colors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7.png"/><Relationship Id="rId7" Type="http://schemas.openxmlformats.org/officeDocument/2006/relationships/diagramColors" Target="../diagrams/colors7.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8.png"/><Relationship Id="rId7" Type="http://schemas.openxmlformats.org/officeDocument/2006/relationships/diagramColors" Target="../diagrams/colors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image" Target="../media/image9.png"/><Relationship Id="rId7" Type="http://schemas.openxmlformats.org/officeDocument/2006/relationships/diagramQuickStyle" Target="../diagrams/quickStyle9.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image" Target="../media/image10.png"/><Relationship Id="rId9" Type="http://schemas.microsoft.com/office/2007/relationships/diagramDrawing" Target="../diagrams/drawing9.xml"/></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openxmlformats.org/officeDocument/2006/relationships/image" Target="../media/image11.png"/><Relationship Id="rId7" Type="http://schemas.openxmlformats.org/officeDocument/2006/relationships/diagramLayout" Target="../diagrams/layout10.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Data" Target="../diagrams/data10.xml"/><Relationship Id="rId5" Type="http://schemas.openxmlformats.org/officeDocument/2006/relationships/image" Target="../media/image13.png"/><Relationship Id="rId10" Type="http://schemas.microsoft.com/office/2007/relationships/diagramDrawing" Target="../diagrams/drawing10.xml"/><Relationship Id="rId4" Type="http://schemas.openxmlformats.org/officeDocument/2006/relationships/image" Target="../media/image12.png"/><Relationship Id="rId9" Type="http://schemas.openxmlformats.org/officeDocument/2006/relationships/diagramColors" Target="../diagrams/colors10.xml"/></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10" Type="http://schemas.openxmlformats.org/officeDocument/2006/relationships/image" Target="../media/image14.png"/><Relationship Id="rId4" Type="http://schemas.openxmlformats.org/officeDocument/2006/relationships/diagramLayout" Target="../diagrams/layout11.xml"/><Relationship Id="rId9" Type="http://schemas.openxmlformats.org/officeDocument/2006/relationships/image" Target="../media/image12.png"/></Relationships>
</file>

<file path=ppt/slides/_rels/slide18.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openxmlformats.org/officeDocument/2006/relationships/image" Target="../media/image15.png"/><Relationship Id="rId7" Type="http://schemas.openxmlformats.org/officeDocument/2006/relationships/diagramLayout" Target="../diagrams/layout1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Data" Target="../diagrams/data12.xml"/><Relationship Id="rId5" Type="http://schemas.openxmlformats.org/officeDocument/2006/relationships/image" Target="../media/image17.png"/><Relationship Id="rId10" Type="http://schemas.microsoft.com/office/2007/relationships/diagramDrawing" Target="../diagrams/drawing12.xml"/><Relationship Id="rId4" Type="http://schemas.openxmlformats.org/officeDocument/2006/relationships/image" Target="../media/image16.png"/><Relationship Id="rId9" Type="http://schemas.openxmlformats.org/officeDocument/2006/relationships/diagramColors" Target="../diagrams/colors12.xml"/></Relationships>
</file>

<file path=ppt/slides/_rels/slide19.xml.rels><?xml version="1.0" encoding="UTF-8" standalone="yes"?>
<Relationships xmlns="http://schemas.openxmlformats.org/package/2006/relationships"><Relationship Id="rId8" Type="http://schemas.openxmlformats.org/officeDocument/2006/relationships/diagramQuickStyle" Target="../diagrams/quickStyle13.xml"/><Relationship Id="rId3" Type="http://schemas.openxmlformats.org/officeDocument/2006/relationships/image" Target="../media/image18.png"/><Relationship Id="rId7" Type="http://schemas.openxmlformats.org/officeDocument/2006/relationships/diagramLayout" Target="../diagrams/layout1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Data" Target="../diagrams/data13.xml"/><Relationship Id="rId5" Type="http://schemas.openxmlformats.org/officeDocument/2006/relationships/image" Target="../media/image20.png"/><Relationship Id="rId10" Type="http://schemas.microsoft.com/office/2007/relationships/diagramDrawing" Target="../diagrams/drawing13.xml"/><Relationship Id="rId4" Type="http://schemas.openxmlformats.org/officeDocument/2006/relationships/image" Target="../media/image19.png"/><Relationship Id="rId9" Type="http://schemas.openxmlformats.org/officeDocument/2006/relationships/diagramColors" Target="../diagrams/colors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14.xml"/><Relationship Id="rId3" Type="http://schemas.openxmlformats.org/officeDocument/2006/relationships/image" Target="../media/image21.png"/><Relationship Id="rId7" Type="http://schemas.openxmlformats.org/officeDocument/2006/relationships/diagramQuickStyle" Target="../diagrams/quickStyle1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Layout" Target="../diagrams/layout14.xml"/><Relationship Id="rId5" Type="http://schemas.openxmlformats.org/officeDocument/2006/relationships/diagramData" Target="../diagrams/data14.xml"/><Relationship Id="rId4" Type="http://schemas.openxmlformats.org/officeDocument/2006/relationships/image" Target="../media/image22.png"/><Relationship Id="rId9" Type="http://schemas.microsoft.com/office/2007/relationships/diagramDrawing" Target="../diagrams/drawing14.xml"/></Relationships>
</file>

<file path=ppt/slides/_rels/slide21.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8.png"/><Relationship Id="rId7" Type="http://schemas.openxmlformats.org/officeDocument/2006/relationships/diagramColors" Target="../diagrams/colors1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16.xml"/><Relationship Id="rId3" Type="http://schemas.openxmlformats.org/officeDocument/2006/relationships/image" Target="../media/image23.png"/><Relationship Id="rId7" Type="http://schemas.openxmlformats.org/officeDocument/2006/relationships/diagramQuickStyle" Target="../diagrams/quickStyle1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Layout" Target="../diagrams/layout16.xml"/><Relationship Id="rId5" Type="http://schemas.openxmlformats.org/officeDocument/2006/relationships/diagramData" Target="../diagrams/data16.xml"/><Relationship Id="rId4" Type="http://schemas.openxmlformats.org/officeDocument/2006/relationships/image" Target="../media/image24.png"/><Relationship Id="rId9" Type="http://schemas.microsoft.com/office/2007/relationships/diagramDrawing" Target="../diagrams/drawing1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C9471-11DD-5946-9411-11116844FABA}"/>
              </a:ext>
            </a:extLst>
          </p:cNvPr>
          <p:cNvSpPr>
            <a:spLocks noGrp="1"/>
          </p:cNvSpPr>
          <p:nvPr>
            <p:ph type="ctrTitle"/>
          </p:nvPr>
        </p:nvSpPr>
        <p:spPr>
          <a:xfrm>
            <a:off x="1744204" y="1255363"/>
            <a:ext cx="9144000" cy="2404595"/>
          </a:xfrm>
        </p:spPr>
        <p:txBody>
          <a:bodyPr>
            <a:normAutofit/>
          </a:bodyPr>
          <a:lstStyle/>
          <a:p>
            <a:pPr>
              <a:lnSpc>
                <a:spcPct val="100000"/>
              </a:lnSpc>
            </a:pPr>
            <a:r>
              <a:rPr kumimoji="1" lang="en-US" altLang="zh-CN" sz="3600" dirty="0"/>
              <a:t>《</a:t>
            </a:r>
            <a:r>
              <a:rPr kumimoji="1" lang="zh-CN" altLang="en-US" sz="3600" dirty="0"/>
              <a:t>高等计算机算法</a:t>
            </a:r>
            <a:r>
              <a:rPr kumimoji="1" lang="en-US" altLang="zh-CN" sz="3600" dirty="0"/>
              <a:t>》</a:t>
            </a:r>
            <a:r>
              <a:rPr kumimoji="1" lang="zh-CN" altLang="en-US" sz="3600" dirty="0"/>
              <a:t>课程汇报</a:t>
            </a:r>
            <a:br>
              <a:rPr kumimoji="1" lang="en-US" altLang="zh-CN" sz="3600" dirty="0"/>
            </a:br>
            <a:r>
              <a:rPr kumimoji="1" lang="en-US" altLang="zh-CN" sz="3600" dirty="0"/>
              <a:t>Dijkstra</a:t>
            </a:r>
            <a:r>
              <a:rPr kumimoji="1" lang="zh-CN" altLang="en-US" sz="3600" dirty="0"/>
              <a:t>算法 </a:t>
            </a:r>
            <a:r>
              <a:rPr kumimoji="1" lang="en-US" altLang="zh-CN" sz="3600" dirty="0"/>
              <a:t>&amp;</a:t>
            </a:r>
            <a:r>
              <a:rPr kumimoji="1" lang="zh-CN" altLang="en-US" sz="3600" dirty="0"/>
              <a:t> </a:t>
            </a:r>
            <a:r>
              <a:rPr kumimoji="1" lang="en-US" altLang="zh-CN" sz="3600" dirty="0"/>
              <a:t>Floyd-</a:t>
            </a:r>
            <a:r>
              <a:rPr kumimoji="1" lang="en-US" altLang="zh-CN" sz="3600" dirty="0" err="1"/>
              <a:t>Warshall</a:t>
            </a:r>
            <a:r>
              <a:rPr kumimoji="1" lang="zh-CN" altLang="en-US" sz="3600" dirty="0"/>
              <a:t>算法</a:t>
            </a:r>
            <a:br>
              <a:rPr kumimoji="1" lang="en-US" altLang="zh-CN" sz="3600" dirty="0"/>
            </a:br>
            <a:endParaRPr kumimoji="1" lang="zh-CN" altLang="en-US" sz="3600" dirty="0"/>
          </a:p>
        </p:txBody>
      </p:sp>
      <p:sp>
        <p:nvSpPr>
          <p:cNvPr id="4" name="灯片编号占位符 3">
            <a:extLst>
              <a:ext uri="{FF2B5EF4-FFF2-40B4-BE49-F238E27FC236}">
                <a16:creationId xmlns:a16="http://schemas.microsoft.com/office/drawing/2014/main" id="{9BF49A7C-5BE9-244A-AC8E-5052270B8774}"/>
              </a:ext>
            </a:extLst>
          </p:cNvPr>
          <p:cNvSpPr>
            <a:spLocks noGrp="1"/>
          </p:cNvSpPr>
          <p:nvPr>
            <p:ph type="sldNum" sz="quarter" idx="12"/>
          </p:nvPr>
        </p:nvSpPr>
        <p:spPr/>
        <p:txBody>
          <a:bodyPr/>
          <a:lstStyle/>
          <a:p>
            <a:fld id="{56D01DED-FA3D-0B49-B0B8-31EEE2D150D4}" type="slidenum">
              <a:rPr kumimoji="1" lang="zh-CN" altLang="en-US" smtClean="0"/>
              <a:t>1</a:t>
            </a:fld>
            <a:endParaRPr kumimoji="1" lang="zh-CN" altLang="en-US"/>
          </a:p>
        </p:txBody>
      </p:sp>
      <p:sp>
        <p:nvSpPr>
          <p:cNvPr id="5" name="内容占位符 2">
            <a:extLst>
              <a:ext uri="{FF2B5EF4-FFF2-40B4-BE49-F238E27FC236}">
                <a16:creationId xmlns:a16="http://schemas.microsoft.com/office/drawing/2014/main" id="{7CF9A65E-AC88-1644-A00F-1607C3619074}"/>
              </a:ext>
            </a:extLst>
          </p:cNvPr>
          <p:cNvSpPr txBox="1">
            <a:spLocks/>
          </p:cNvSpPr>
          <p:nvPr/>
        </p:nvSpPr>
        <p:spPr>
          <a:xfrm>
            <a:off x="822701" y="4340505"/>
            <a:ext cx="10987007" cy="1950429"/>
          </a:xfrm>
          <a:prstGeom prst="rect">
            <a:avLst/>
          </a:prstGeom>
        </p:spPr>
        <p:txBody>
          <a:bodyPr vert="horz" lIns="91440" tIns="45720" rIns="91440" bIns="45720" rtlCol="0">
            <a:normAutofit/>
          </a:bodyPr>
          <a:lstStyle>
            <a:lvl1pPr marL="0" indent="0" algn="ctr" defTabSz="914400" rtl="0" eaLnBrk="1" latinLnBrk="0" hangingPunct="1">
              <a:lnSpc>
                <a:spcPct val="15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ctr" defTabSz="914400" rtl="0" eaLnBrk="1" latinLnBrk="0" hangingPunct="1">
              <a:lnSpc>
                <a:spcPct val="15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ctr" defTabSz="914400" rtl="0" eaLnBrk="1" latinLnBrk="0" hangingPunct="1">
              <a:lnSpc>
                <a:spcPct val="15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ctr" defTabSz="914400" rtl="0" eaLnBrk="1" latinLnBrk="0" hangingPunct="1">
              <a:lnSpc>
                <a:spcPct val="15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ctr" defTabSz="914400" rtl="0" eaLnBrk="1" latinLnBrk="0" hangingPunct="1">
              <a:lnSpc>
                <a:spcPct val="15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kumimoji="1" lang="zh-CN" altLang="en-US" sz="2000" dirty="0"/>
              <a:t>汇报人：周玲</a:t>
            </a:r>
            <a:endParaRPr kumimoji="1" lang="en-US" altLang="zh-CN" sz="2000" dirty="0"/>
          </a:p>
          <a:p>
            <a:r>
              <a:rPr kumimoji="1" lang="zh-CN" altLang="en-US" sz="2000" dirty="0"/>
              <a:t>授课老师：李默涵老师</a:t>
            </a:r>
            <a:endParaRPr kumimoji="1" lang="en-US" altLang="zh-CN" sz="2000" dirty="0"/>
          </a:p>
          <a:p>
            <a:pPr>
              <a:tabLst>
                <a:tab pos="476250" algn="l"/>
              </a:tabLst>
            </a:pPr>
            <a:r>
              <a:rPr kumimoji="1" lang="zh-CN" altLang="en-US" sz="2000" dirty="0"/>
              <a:t>时间：</a:t>
            </a:r>
            <a:fld id="{BFF40194-14CA-DA40-AB64-1BF949EAA18C}" type="datetime1">
              <a:rPr kumimoji="1" lang="zh-CN" altLang="en-US" sz="2000" smtClean="0"/>
              <a:t>2020/6/6</a:t>
            </a:fld>
            <a:endParaRPr kumimoji="1" lang="en-US" altLang="zh-CN" sz="2000" dirty="0"/>
          </a:p>
        </p:txBody>
      </p:sp>
    </p:spTree>
    <p:extLst>
      <p:ext uri="{BB962C8B-B14F-4D97-AF65-F5344CB8AC3E}">
        <p14:creationId xmlns:p14="http://schemas.microsoft.com/office/powerpoint/2010/main" val="2438371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9E7D1-7163-6B40-92D8-BC023B32F8C2}"/>
              </a:ext>
            </a:extLst>
          </p:cNvPr>
          <p:cNvSpPr>
            <a:spLocks noGrp="1"/>
          </p:cNvSpPr>
          <p:nvPr>
            <p:ph type="title"/>
          </p:nvPr>
        </p:nvSpPr>
        <p:spPr/>
        <p:txBody>
          <a:bodyPr/>
          <a:lstStyle/>
          <a:p>
            <a:r>
              <a:rPr kumimoji="1" lang="en-US" altLang="zh-CN" dirty="0"/>
              <a:t>1.4</a:t>
            </a:r>
            <a:r>
              <a:rPr kumimoji="1" lang="zh-CN" altLang="en-US" dirty="0"/>
              <a:t> 时空复杂度</a:t>
            </a:r>
          </a:p>
        </p:txBody>
      </p:sp>
      <p:sp>
        <p:nvSpPr>
          <p:cNvPr id="3" name="内容占位符 2">
            <a:extLst>
              <a:ext uri="{FF2B5EF4-FFF2-40B4-BE49-F238E27FC236}">
                <a16:creationId xmlns:a16="http://schemas.microsoft.com/office/drawing/2014/main" id="{F256BAD0-40F6-B14B-836F-FF6397E4CFAA}"/>
              </a:ext>
            </a:extLst>
          </p:cNvPr>
          <p:cNvSpPr>
            <a:spLocks noGrp="1"/>
          </p:cNvSpPr>
          <p:nvPr>
            <p:ph idx="1"/>
          </p:nvPr>
        </p:nvSpPr>
        <p:spPr/>
        <p:txBody>
          <a:bodyPr>
            <a:normAutofit lnSpcReduction="10000"/>
          </a:bodyPr>
          <a:lstStyle/>
          <a:p>
            <a:r>
              <a:rPr kumimoji="1" lang="zh-CN" altLang="en-US" dirty="0"/>
              <a:t>二叉堆：每次扩展</a:t>
            </a:r>
            <a:r>
              <a:rPr kumimoji="1" lang="en-US" altLang="zh-CN" dirty="0" err="1"/>
              <a:t>yige</a:t>
            </a:r>
            <a:r>
              <a:rPr kumimoji="1" lang="zh-CN" altLang="en-US" dirty="0"/>
              <a:t> 距离最小的点，再更新与其相邻的点的距离。</a:t>
            </a:r>
            <a:endParaRPr kumimoji="1" lang="en-US" altLang="zh-CN" dirty="0"/>
          </a:p>
          <a:p>
            <a:endParaRPr kumimoji="1" lang="en-US" altLang="zh-CN" dirty="0"/>
          </a:p>
          <a:p>
            <a:endParaRPr kumimoji="1" lang="en-US" altLang="zh-CN" dirty="0"/>
          </a:p>
          <a:p>
            <a:r>
              <a:rPr kumimoji="1" lang="zh-CN" altLang="en-US" dirty="0"/>
              <a:t>时间复杂度：</a:t>
            </a:r>
            <a:r>
              <a:rPr kumimoji="1" lang="en-US" altLang="zh-CN" dirty="0"/>
              <a:t> O((E+V)</a:t>
            </a:r>
            <a:r>
              <a:rPr kumimoji="1" lang="en-US" altLang="zh-CN" dirty="0" err="1"/>
              <a:t>logV</a:t>
            </a:r>
            <a:r>
              <a:rPr kumimoji="1" lang="en-US" altLang="zh-CN" dirty="0"/>
              <a:t>)</a:t>
            </a:r>
          </a:p>
          <a:p>
            <a:r>
              <a:rPr kumimoji="1" lang="zh-CN" altLang="en-US" dirty="0"/>
              <a:t>空间复杂度：</a:t>
            </a:r>
            <a:r>
              <a:rPr kumimoji="1" lang="en-US" altLang="zh-CN" dirty="0"/>
              <a:t>O(E)</a:t>
            </a:r>
          </a:p>
        </p:txBody>
      </p:sp>
      <p:sp>
        <p:nvSpPr>
          <p:cNvPr id="4" name="灯片编号占位符 3">
            <a:extLst>
              <a:ext uri="{FF2B5EF4-FFF2-40B4-BE49-F238E27FC236}">
                <a16:creationId xmlns:a16="http://schemas.microsoft.com/office/drawing/2014/main" id="{273EE4A4-9554-D441-9860-11BA6C490D25}"/>
              </a:ext>
            </a:extLst>
          </p:cNvPr>
          <p:cNvSpPr>
            <a:spLocks noGrp="1"/>
          </p:cNvSpPr>
          <p:nvPr>
            <p:ph type="sldNum" sz="quarter" idx="12"/>
          </p:nvPr>
        </p:nvSpPr>
        <p:spPr/>
        <p:txBody>
          <a:bodyPr/>
          <a:lstStyle/>
          <a:p>
            <a:fld id="{56D01DED-FA3D-0B49-B0B8-31EEE2D150D4}" type="slidenum">
              <a:rPr kumimoji="1" lang="zh-CN" altLang="en-US" smtClean="0"/>
              <a:t>10</a:t>
            </a:fld>
            <a:endParaRPr kumimoji="1" lang="zh-CN" altLang="en-US"/>
          </a:p>
        </p:txBody>
      </p:sp>
      <p:pic>
        <p:nvPicPr>
          <p:cNvPr id="6" name="图片 5">
            <a:extLst>
              <a:ext uri="{FF2B5EF4-FFF2-40B4-BE49-F238E27FC236}">
                <a16:creationId xmlns:a16="http://schemas.microsoft.com/office/drawing/2014/main" id="{6D69F2FD-644F-604E-B37F-68CF7E24A9AD}"/>
              </a:ext>
            </a:extLst>
          </p:cNvPr>
          <p:cNvPicPr>
            <a:picLocks noChangeAspect="1"/>
          </p:cNvPicPr>
          <p:nvPr/>
        </p:nvPicPr>
        <p:blipFill>
          <a:blip r:embed="rId3"/>
          <a:stretch>
            <a:fillRect/>
          </a:stretch>
        </p:blipFill>
        <p:spPr>
          <a:xfrm>
            <a:off x="2782330" y="2734554"/>
            <a:ext cx="5638800" cy="1841500"/>
          </a:xfrm>
          <a:prstGeom prst="rect">
            <a:avLst/>
          </a:prstGeom>
        </p:spPr>
      </p:pic>
      <p:graphicFrame>
        <p:nvGraphicFramePr>
          <p:cNvPr id="7" name="图示 6">
            <a:extLst>
              <a:ext uri="{FF2B5EF4-FFF2-40B4-BE49-F238E27FC236}">
                <a16:creationId xmlns:a16="http://schemas.microsoft.com/office/drawing/2014/main" id="{EB6E6E4A-3E56-C643-BAC4-BBFAEBFC80EF}"/>
              </a:ext>
            </a:extLst>
          </p:cNvPr>
          <p:cNvGraphicFramePr/>
          <p:nvPr>
            <p:extLst>
              <p:ext uri="{D42A27DB-BD31-4B8C-83A1-F6EECF244321}">
                <p14:modId xmlns:p14="http://schemas.microsoft.com/office/powerpoint/2010/main" val="4190249530"/>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28027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5627B9-3648-2C42-A289-7BCD9489740C}"/>
              </a:ext>
            </a:extLst>
          </p:cNvPr>
          <p:cNvSpPr>
            <a:spLocks noGrp="1"/>
          </p:cNvSpPr>
          <p:nvPr>
            <p:ph type="title"/>
          </p:nvPr>
        </p:nvSpPr>
        <p:spPr/>
        <p:txBody>
          <a:bodyPr/>
          <a:lstStyle/>
          <a:p>
            <a:r>
              <a:rPr kumimoji="1" lang="en-US" altLang="zh-CN" dirty="0"/>
              <a:t>1.5</a:t>
            </a:r>
            <a:r>
              <a:rPr kumimoji="1" lang="zh-CN" altLang="en-US" dirty="0"/>
              <a:t> 代码实现</a:t>
            </a:r>
          </a:p>
        </p:txBody>
      </p:sp>
      <p:sp>
        <p:nvSpPr>
          <p:cNvPr id="4" name="灯片编号占位符 3">
            <a:extLst>
              <a:ext uri="{FF2B5EF4-FFF2-40B4-BE49-F238E27FC236}">
                <a16:creationId xmlns:a16="http://schemas.microsoft.com/office/drawing/2014/main" id="{F97D2C0B-1646-A84A-B559-CACE2DE822CA}"/>
              </a:ext>
            </a:extLst>
          </p:cNvPr>
          <p:cNvSpPr>
            <a:spLocks noGrp="1"/>
          </p:cNvSpPr>
          <p:nvPr>
            <p:ph type="sldNum" sz="quarter" idx="12"/>
          </p:nvPr>
        </p:nvSpPr>
        <p:spPr/>
        <p:txBody>
          <a:bodyPr/>
          <a:lstStyle/>
          <a:p>
            <a:fld id="{56D01DED-FA3D-0B49-B0B8-31EEE2D150D4}" type="slidenum">
              <a:rPr kumimoji="1" lang="zh-CN" altLang="en-US" smtClean="0"/>
              <a:t>11</a:t>
            </a:fld>
            <a:endParaRPr kumimoji="1" lang="zh-CN" altLang="en-US"/>
          </a:p>
        </p:txBody>
      </p:sp>
      <p:sp>
        <p:nvSpPr>
          <p:cNvPr id="7" name="内容占位符 6">
            <a:extLst>
              <a:ext uri="{FF2B5EF4-FFF2-40B4-BE49-F238E27FC236}">
                <a16:creationId xmlns:a16="http://schemas.microsoft.com/office/drawing/2014/main" id="{7A99F87C-074F-C545-8400-CD1B8A108225}"/>
              </a:ext>
            </a:extLst>
          </p:cNvPr>
          <p:cNvSpPr>
            <a:spLocks noGrp="1"/>
          </p:cNvSpPr>
          <p:nvPr>
            <p:ph idx="1"/>
          </p:nvPr>
        </p:nvSpPr>
        <p:spPr/>
        <p:txBody>
          <a:bodyPr/>
          <a:lstStyle/>
          <a:p>
            <a:endParaRPr lang="zh-CN" altLang="en-US"/>
          </a:p>
        </p:txBody>
      </p:sp>
      <p:pic>
        <p:nvPicPr>
          <p:cNvPr id="10" name="图片 9">
            <a:extLst>
              <a:ext uri="{FF2B5EF4-FFF2-40B4-BE49-F238E27FC236}">
                <a16:creationId xmlns:a16="http://schemas.microsoft.com/office/drawing/2014/main" id="{A0E33E39-0805-334B-95CC-40232A26E903}"/>
              </a:ext>
            </a:extLst>
          </p:cNvPr>
          <p:cNvPicPr>
            <a:picLocks noChangeAspect="1"/>
          </p:cNvPicPr>
          <p:nvPr/>
        </p:nvPicPr>
        <p:blipFill rotWithShape="1">
          <a:blip r:embed="rId2"/>
          <a:srcRect r="8257"/>
          <a:stretch/>
        </p:blipFill>
        <p:spPr>
          <a:xfrm>
            <a:off x="376239" y="1432822"/>
            <a:ext cx="6029503" cy="4586978"/>
          </a:xfrm>
          <a:prstGeom prst="rect">
            <a:avLst/>
          </a:prstGeom>
        </p:spPr>
      </p:pic>
      <p:pic>
        <p:nvPicPr>
          <p:cNvPr id="11" name="图片 10">
            <a:extLst>
              <a:ext uri="{FF2B5EF4-FFF2-40B4-BE49-F238E27FC236}">
                <a16:creationId xmlns:a16="http://schemas.microsoft.com/office/drawing/2014/main" id="{C2D33255-B4FE-D947-A816-00818208CE86}"/>
              </a:ext>
            </a:extLst>
          </p:cNvPr>
          <p:cNvPicPr>
            <a:picLocks noChangeAspect="1"/>
          </p:cNvPicPr>
          <p:nvPr/>
        </p:nvPicPr>
        <p:blipFill>
          <a:blip r:embed="rId3"/>
          <a:stretch>
            <a:fillRect/>
          </a:stretch>
        </p:blipFill>
        <p:spPr>
          <a:xfrm>
            <a:off x="6557960" y="1432822"/>
            <a:ext cx="5118100" cy="4699000"/>
          </a:xfrm>
          <a:prstGeom prst="rect">
            <a:avLst/>
          </a:prstGeom>
        </p:spPr>
      </p:pic>
      <p:graphicFrame>
        <p:nvGraphicFramePr>
          <p:cNvPr id="12" name="图示 11">
            <a:extLst>
              <a:ext uri="{FF2B5EF4-FFF2-40B4-BE49-F238E27FC236}">
                <a16:creationId xmlns:a16="http://schemas.microsoft.com/office/drawing/2014/main" id="{73DAEA71-29FD-6C44-9E3D-C502F84F37FA}"/>
              </a:ext>
            </a:extLst>
          </p:cNvPr>
          <p:cNvGraphicFramePr/>
          <p:nvPr>
            <p:extLst>
              <p:ext uri="{D42A27DB-BD31-4B8C-83A1-F6EECF244321}">
                <p14:modId xmlns:p14="http://schemas.microsoft.com/office/powerpoint/2010/main" val="2746419705"/>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80734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9F678-86E4-6F40-9F60-6C336445756F}"/>
              </a:ext>
            </a:extLst>
          </p:cNvPr>
          <p:cNvSpPr>
            <a:spLocks noGrp="1"/>
          </p:cNvSpPr>
          <p:nvPr>
            <p:ph type="title"/>
          </p:nvPr>
        </p:nvSpPr>
        <p:spPr/>
        <p:txBody>
          <a:bodyPr/>
          <a:lstStyle/>
          <a:p>
            <a:pPr algn="ctr"/>
            <a:r>
              <a:rPr kumimoji="1" lang="en-US" altLang="zh-CN" dirty="0"/>
              <a:t>PART</a:t>
            </a:r>
            <a:r>
              <a:rPr kumimoji="1" lang="zh-CN" altLang="en-US" dirty="0"/>
              <a:t> </a:t>
            </a:r>
            <a:r>
              <a:rPr kumimoji="1" lang="en-US" altLang="zh-CN" dirty="0"/>
              <a:t>2</a:t>
            </a:r>
            <a:r>
              <a:rPr kumimoji="1" lang="zh-CN" altLang="en-US" dirty="0"/>
              <a:t> </a:t>
            </a:r>
            <a:r>
              <a:rPr kumimoji="1" lang="en-US" altLang="zh-CN" dirty="0"/>
              <a:t>Floyd-</a:t>
            </a:r>
            <a:r>
              <a:rPr kumimoji="1" lang="en-US" altLang="zh-CN" dirty="0" err="1"/>
              <a:t>Warshall</a:t>
            </a:r>
            <a:endParaRPr kumimoji="1" lang="zh-CN" altLang="en-US" dirty="0"/>
          </a:p>
        </p:txBody>
      </p:sp>
      <p:sp>
        <p:nvSpPr>
          <p:cNvPr id="3" name="内容占位符 2">
            <a:extLst>
              <a:ext uri="{FF2B5EF4-FFF2-40B4-BE49-F238E27FC236}">
                <a16:creationId xmlns:a16="http://schemas.microsoft.com/office/drawing/2014/main" id="{40745707-24CE-9242-9FE6-3B2D146B42EC}"/>
              </a:ext>
            </a:extLst>
          </p:cNvPr>
          <p:cNvSpPr>
            <a:spLocks noGrp="1"/>
          </p:cNvSpPr>
          <p:nvPr>
            <p:ph idx="1"/>
          </p:nvPr>
        </p:nvSpPr>
        <p:spPr/>
        <p:txBody>
          <a:bodyPr/>
          <a:lstStyle/>
          <a:p>
            <a:r>
              <a:rPr kumimoji="1" lang="zh-CN" altLang="en-US" dirty="0"/>
              <a:t>问题定义</a:t>
            </a:r>
            <a:endParaRPr kumimoji="1" lang="en-US" altLang="zh-CN" dirty="0"/>
          </a:p>
          <a:p>
            <a:r>
              <a:rPr kumimoji="1" lang="zh-CN" altLang="en-US" dirty="0"/>
              <a:t>基本思想</a:t>
            </a:r>
            <a:endParaRPr kumimoji="1" lang="en-US" altLang="zh-CN" dirty="0"/>
          </a:p>
          <a:p>
            <a:r>
              <a:rPr kumimoji="1" lang="zh-CN" altLang="en-US" dirty="0"/>
              <a:t>设计思路</a:t>
            </a:r>
            <a:endParaRPr kumimoji="1" lang="en-US" altLang="zh-CN" dirty="0"/>
          </a:p>
          <a:p>
            <a:r>
              <a:rPr kumimoji="1" lang="zh-CN" altLang="en-US" dirty="0"/>
              <a:t>时空复杂度</a:t>
            </a:r>
            <a:endParaRPr kumimoji="1" lang="en-US" altLang="zh-CN" dirty="0"/>
          </a:p>
          <a:p>
            <a:r>
              <a:rPr kumimoji="1" lang="zh-CN" altLang="en-US" dirty="0"/>
              <a:t>代码实现</a:t>
            </a:r>
            <a:endParaRPr kumimoji="1" lang="en-US" altLang="zh-CN" dirty="0"/>
          </a:p>
        </p:txBody>
      </p:sp>
      <p:sp>
        <p:nvSpPr>
          <p:cNvPr id="4" name="灯片编号占位符 3">
            <a:extLst>
              <a:ext uri="{FF2B5EF4-FFF2-40B4-BE49-F238E27FC236}">
                <a16:creationId xmlns:a16="http://schemas.microsoft.com/office/drawing/2014/main" id="{D861B817-6D8A-E74C-9126-55920CD6A645}"/>
              </a:ext>
            </a:extLst>
          </p:cNvPr>
          <p:cNvSpPr>
            <a:spLocks noGrp="1"/>
          </p:cNvSpPr>
          <p:nvPr>
            <p:ph type="sldNum" sz="quarter" idx="12"/>
          </p:nvPr>
        </p:nvSpPr>
        <p:spPr/>
        <p:txBody>
          <a:bodyPr/>
          <a:lstStyle/>
          <a:p>
            <a:fld id="{56D01DED-FA3D-0B49-B0B8-31EEE2D150D4}" type="slidenum">
              <a:rPr kumimoji="1" lang="zh-CN" altLang="en-US" smtClean="0"/>
              <a:t>12</a:t>
            </a:fld>
            <a:endParaRPr kumimoji="1" lang="zh-CN" altLang="en-US"/>
          </a:p>
        </p:txBody>
      </p:sp>
    </p:spTree>
    <p:extLst>
      <p:ext uri="{BB962C8B-B14F-4D97-AF65-F5344CB8AC3E}">
        <p14:creationId xmlns:p14="http://schemas.microsoft.com/office/powerpoint/2010/main" val="1253017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2629FA-030E-534A-90AB-4D9F9E9073E8}"/>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5A8498CE-7309-3E45-834C-5C12BCC51A2C}"/>
              </a:ext>
            </a:extLst>
          </p:cNvPr>
          <p:cNvSpPr>
            <a:spLocks noGrp="1"/>
          </p:cNvSpPr>
          <p:nvPr>
            <p:ph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E16D1238-9A81-C24A-A34D-F61C8B24139F}"/>
              </a:ext>
            </a:extLst>
          </p:cNvPr>
          <p:cNvSpPr>
            <a:spLocks noGrp="1"/>
          </p:cNvSpPr>
          <p:nvPr>
            <p:ph type="sldNum" sz="quarter" idx="12"/>
          </p:nvPr>
        </p:nvSpPr>
        <p:spPr/>
        <p:txBody>
          <a:bodyPr/>
          <a:lstStyle/>
          <a:p>
            <a:fld id="{56D01DED-FA3D-0B49-B0B8-31EEE2D150D4}" type="slidenum">
              <a:rPr kumimoji="1" lang="zh-CN" altLang="en-US" smtClean="0"/>
              <a:t>13</a:t>
            </a:fld>
            <a:endParaRPr kumimoji="1" lang="zh-CN" altLang="en-US"/>
          </a:p>
        </p:txBody>
      </p:sp>
      <p:sp>
        <p:nvSpPr>
          <p:cNvPr id="5" name="矩形 4">
            <a:extLst>
              <a:ext uri="{FF2B5EF4-FFF2-40B4-BE49-F238E27FC236}">
                <a16:creationId xmlns:a16="http://schemas.microsoft.com/office/drawing/2014/main" id="{B2B4B5DD-46F5-A047-8B29-5597570B6B5F}"/>
              </a:ext>
            </a:extLst>
          </p:cNvPr>
          <p:cNvSpPr/>
          <p:nvPr/>
        </p:nvSpPr>
        <p:spPr>
          <a:xfrm>
            <a:off x="1036320" y="2663031"/>
            <a:ext cx="6096000" cy="3693319"/>
          </a:xfrm>
          <a:prstGeom prst="rect">
            <a:avLst/>
          </a:prstGeom>
        </p:spPr>
        <p:txBody>
          <a:bodyPr>
            <a:spAutoFit/>
          </a:bodyPr>
          <a:lstStyle/>
          <a:p>
            <a:r>
              <a:rPr lang="zh-CN" altLang="en-US" dirty="0"/>
              <a:t>let dist be a |V| × |V| array of minimum distances initialized to ∞ (infinity)</a:t>
            </a:r>
          </a:p>
          <a:p>
            <a:r>
              <a:rPr lang="zh-CN" altLang="en-US" dirty="0"/>
              <a:t>for each vertex v</a:t>
            </a:r>
          </a:p>
          <a:p>
            <a:r>
              <a:rPr lang="zh-CN" altLang="en-US" dirty="0"/>
              <a:t>   dist[v][v] ← 0</a:t>
            </a:r>
          </a:p>
          <a:p>
            <a:r>
              <a:rPr lang="zh-CN" altLang="en-US" dirty="0"/>
              <a:t>for each edge (u,v)</a:t>
            </a:r>
          </a:p>
          <a:p>
            <a:r>
              <a:rPr lang="zh-CN" altLang="en-US" dirty="0"/>
              <a:t>    dist[u][v] ← w(u,v)  // the weight of the edge (u,v)</a:t>
            </a:r>
          </a:p>
          <a:p>
            <a:r>
              <a:rPr lang="zh-CN" altLang="en-US" dirty="0"/>
              <a:t>for k from 1 to |V|</a:t>
            </a:r>
          </a:p>
          <a:p>
            <a:r>
              <a:rPr lang="zh-CN" altLang="en-US" dirty="0"/>
              <a:t>    for i from 1 to |V|</a:t>
            </a:r>
          </a:p>
          <a:p>
            <a:r>
              <a:rPr lang="zh-CN" altLang="en-US" dirty="0"/>
              <a:t>        for j from 1 to |V|</a:t>
            </a:r>
          </a:p>
          <a:p>
            <a:r>
              <a:rPr lang="zh-CN" altLang="en-US" dirty="0"/>
              <a:t>            if dist[i][j] &gt; dist[i][k] + dist[k][j] </a:t>
            </a:r>
          </a:p>
          <a:p>
            <a:r>
              <a:rPr lang="zh-CN" altLang="en-US" dirty="0"/>
              <a:t>                dist[i][j] ← dist[i][k] + dist[k][j]</a:t>
            </a:r>
          </a:p>
          <a:p>
            <a:r>
              <a:rPr lang="zh-CN" altLang="en-US" dirty="0"/>
              <a:t>            end if</a:t>
            </a:r>
          </a:p>
        </p:txBody>
      </p:sp>
    </p:spTree>
    <p:extLst>
      <p:ext uri="{BB962C8B-B14F-4D97-AF65-F5344CB8AC3E}">
        <p14:creationId xmlns:p14="http://schemas.microsoft.com/office/powerpoint/2010/main" val="1530193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11998-D0F0-0146-B4E2-895259E88F72}"/>
              </a:ext>
            </a:extLst>
          </p:cNvPr>
          <p:cNvSpPr>
            <a:spLocks noGrp="1"/>
          </p:cNvSpPr>
          <p:nvPr>
            <p:ph type="title"/>
          </p:nvPr>
        </p:nvSpPr>
        <p:spPr/>
        <p:txBody>
          <a:bodyPr/>
          <a:lstStyle/>
          <a:p>
            <a:r>
              <a:rPr kumimoji="1" lang="en-US" altLang="zh-CN" dirty="0"/>
              <a:t>2.1</a:t>
            </a:r>
            <a:r>
              <a:rPr kumimoji="1" lang="zh-CN" altLang="en-US" dirty="0"/>
              <a:t> 问题定义</a:t>
            </a:r>
          </a:p>
        </p:txBody>
      </p:sp>
      <p:sp>
        <p:nvSpPr>
          <p:cNvPr id="3" name="内容占位符 2">
            <a:extLst>
              <a:ext uri="{FF2B5EF4-FFF2-40B4-BE49-F238E27FC236}">
                <a16:creationId xmlns:a16="http://schemas.microsoft.com/office/drawing/2014/main" id="{026163FC-787C-4F4C-A264-0372F58B9945}"/>
              </a:ext>
            </a:extLst>
          </p:cNvPr>
          <p:cNvSpPr>
            <a:spLocks noGrp="1"/>
          </p:cNvSpPr>
          <p:nvPr>
            <p:ph idx="1"/>
          </p:nvPr>
        </p:nvSpPr>
        <p:spPr/>
        <p:txBody>
          <a:bodyPr/>
          <a:lstStyle/>
          <a:p>
            <a:r>
              <a:rPr kumimoji="1" lang="zh-CN" altLang="en-US" dirty="0"/>
              <a:t>早图</a:t>
            </a:r>
            <a:r>
              <a:rPr kumimoji="1" lang="en-US" altLang="zh-CN" dirty="0"/>
              <a:t>G=(V,</a:t>
            </a:r>
            <a:r>
              <a:rPr kumimoji="1" lang="zh-CN" altLang="en-US" dirty="0"/>
              <a:t> </a:t>
            </a:r>
            <a:r>
              <a:rPr kumimoji="1" lang="en-US" altLang="zh-CN" dirty="0"/>
              <a:t>E)</a:t>
            </a:r>
            <a:r>
              <a:rPr kumimoji="1" lang="zh-CN" altLang="en-US" dirty="0"/>
              <a:t>中，寻找从点</a:t>
            </a:r>
            <a:r>
              <a:rPr kumimoji="1" lang="en-US" altLang="zh-CN" dirty="0" err="1"/>
              <a:t>i</a:t>
            </a:r>
            <a:r>
              <a:rPr kumimoji="1" lang="zh-CN" altLang="en-US" dirty="0"/>
              <a:t>到点</a:t>
            </a:r>
            <a:r>
              <a:rPr kumimoji="1" lang="en-US" altLang="zh-CN" dirty="0"/>
              <a:t>j</a:t>
            </a:r>
            <a:r>
              <a:rPr kumimoji="1" lang="zh-CN" altLang="en-US" dirty="0"/>
              <a:t>的最短路径。</a:t>
            </a:r>
          </a:p>
        </p:txBody>
      </p:sp>
      <p:sp>
        <p:nvSpPr>
          <p:cNvPr id="4" name="灯片编号占位符 3">
            <a:extLst>
              <a:ext uri="{FF2B5EF4-FFF2-40B4-BE49-F238E27FC236}">
                <a16:creationId xmlns:a16="http://schemas.microsoft.com/office/drawing/2014/main" id="{BA7BF07A-FE89-DA4A-9F20-6A50CCEC6F7F}"/>
              </a:ext>
            </a:extLst>
          </p:cNvPr>
          <p:cNvSpPr>
            <a:spLocks noGrp="1"/>
          </p:cNvSpPr>
          <p:nvPr>
            <p:ph type="sldNum" sz="quarter" idx="12"/>
          </p:nvPr>
        </p:nvSpPr>
        <p:spPr/>
        <p:txBody>
          <a:bodyPr/>
          <a:lstStyle/>
          <a:p>
            <a:fld id="{56D01DED-FA3D-0B49-B0B8-31EEE2D150D4}" type="slidenum">
              <a:rPr kumimoji="1" lang="zh-CN" altLang="en-US" smtClean="0"/>
              <a:t>14</a:t>
            </a:fld>
            <a:endParaRPr kumimoji="1" lang="zh-CN" altLang="en-US"/>
          </a:p>
        </p:txBody>
      </p:sp>
      <p:pic>
        <p:nvPicPr>
          <p:cNvPr id="5" name="图片 4">
            <a:extLst>
              <a:ext uri="{FF2B5EF4-FFF2-40B4-BE49-F238E27FC236}">
                <a16:creationId xmlns:a16="http://schemas.microsoft.com/office/drawing/2014/main" id="{654519A1-8C9C-4A4F-8BFD-6EEC5A5A444E}"/>
              </a:ext>
            </a:extLst>
          </p:cNvPr>
          <p:cNvPicPr>
            <a:picLocks noChangeAspect="1"/>
          </p:cNvPicPr>
          <p:nvPr/>
        </p:nvPicPr>
        <p:blipFill>
          <a:blip r:embed="rId3"/>
          <a:stretch>
            <a:fillRect/>
          </a:stretch>
        </p:blipFill>
        <p:spPr>
          <a:xfrm>
            <a:off x="1075210" y="3429000"/>
            <a:ext cx="8064500" cy="2247900"/>
          </a:xfrm>
          <a:prstGeom prst="rect">
            <a:avLst/>
          </a:prstGeom>
        </p:spPr>
      </p:pic>
      <p:graphicFrame>
        <p:nvGraphicFramePr>
          <p:cNvPr id="10" name="图示 9">
            <a:extLst>
              <a:ext uri="{FF2B5EF4-FFF2-40B4-BE49-F238E27FC236}">
                <a16:creationId xmlns:a16="http://schemas.microsoft.com/office/drawing/2014/main" id="{6176CDE4-6412-9248-96D9-361276FA399F}"/>
              </a:ext>
            </a:extLst>
          </p:cNvPr>
          <p:cNvGraphicFramePr/>
          <p:nvPr>
            <p:extLst>
              <p:ext uri="{D42A27DB-BD31-4B8C-83A1-F6EECF244321}">
                <p14:modId xmlns:p14="http://schemas.microsoft.com/office/powerpoint/2010/main" val="1119408502"/>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48244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2.2</a:t>
            </a:r>
            <a:r>
              <a:rPr kumimoji="1" lang="zh-CN" altLang="en-US" dirty="0"/>
              <a:t> 基本思想</a:t>
            </a:r>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15</a:t>
            </a:fld>
            <a:endParaRPr kumimoji="1" lang="zh-CN" altLang="en-US"/>
          </a:p>
        </p:txBody>
      </p:sp>
      <p:sp>
        <p:nvSpPr>
          <p:cNvPr id="6" name="内容占位符 2">
            <a:extLst>
              <a:ext uri="{FF2B5EF4-FFF2-40B4-BE49-F238E27FC236}">
                <a16:creationId xmlns:a16="http://schemas.microsoft.com/office/drawing/2014/main" id="{6D557C3B-2F08-FD41-BD01-D24F8F76266D}"/>
              </a:ext>
            </a:extLst>
          </p:cNvPr>
          <p:cNvSpPr>
            <a:spLocks noGrp="1"/>
          </p:cNvSpPr>
          <p:nvPr>
            <p:ph idx="1"/>
          </p:nvPr>
        </p:nvSpPr>
        <p:spPr>
          <a:xfrm>
            <a:off x="838200" y="1825625"/>
            <a:ext cx="10229850" cy="2308225"/>
          </a:xfrm>
        </p:spPr>
        <p:txBody>
          <a:bodyPr>
            <a:normAutofit/>
          </a:bodyPr>
          <a:lstStyle/>
          <a:p>
            <a:r>
              <a:rPr kumimoji="1" lang="zh-CN" altLang="en-US" sz="2400" dirty="0"/>
              <a:t>对于图中每个顶点</a:t>
            </a:r>
            <a:r>
              <a:rPr kumimoji="1" lang="en-US" altLang="zh-CN" sz="2400" dirty="0"/>
              <a:t>v</a:t>
            </a:r>
            <a:r>
              <a:rPr kumimoji="1" lang="zh-CN" altLang="en-US" sz="2400" dirty="0"/>
              <a:t>，和任一顶点对 </a:t>
            </a:r>
            <a:r>
              <a:rPr kumimoji="1" lang="en-US" altLang="zh-CN" sz="2400" dirty="0"/>
              <a:t>(</a:t>
            </a:r>
            <a:r>
              <a:rPr kumimoji="1" lang="en-US" altLang="zh-CN" sz="2400" dirty="0" err="1"/>
              <a:t>i,j</a:t>
            </a:r>
            <a:r>
              <a:rPr kumimoji="1" lang="en-US" altLang="zh-CN" sz="2400" dirty="0"/>
              <a:t>)</a:t>
            </a:r>
            <a:r>
              <a:rPr kumimoji="1" lang="zh-CN" altLang="en-US" sz="2400" dirty="0"/>
              <a:t>，</a:t>
            </a:r>
            <a:r>
              <a:rPr kumimoji="1" lang="en-US" altLang="zh-CN" sz="2400" dirty="0" err="1"/>
              <a:t>i≠j</a:t>
            </a:r>
            <a:r>
              <a:rPr kumimoji="1" lang="zh-CN" altLang="en-US" sz="2400" dirty="0"/>
              <a:t>，</a:t>
            </a:r>
            <a:r>
              <a:rPr kumimoji="1" lang="en-US" altLang="zh-CN" sz="2400" dirty="0" err="1"/>
              <a:t>v≠i</a:t>
            </a:r>
            <a:r>
              <a:rPr kumimoji="1" lang="zh-CN" altLang="en-US" sz="2400" dirty="0"/>
              <a:t>，</a:t>
            </a:r>
            <a:r>
              <a:rPr kumimoji="1" lang="en-US" altLang="zh-CN" sz="2400" dirty="0" err="1"/>
              <a:t>v≠j</a:t>
            </a:r>
            <a:endParaRPr kumimoji="1" lang="en-US" altLang="zh-CN" sz="2400" dirty="0"/>
          </a:p>
          <a:p>
            <a:r>
              <a:rPr kumimoji="1" lang="zh-CN" altLang="en-US" sz="2400" dirty="0"/>
              <a:t>如果</a:t>
            </a:r>
            <a:r>
              <a:rPr kumimoji="1" lang="en-US" altLang="zh-CN" sz="2400" dirty="0"/>
              <a:t>A[</a:t>
            </a:r>
            <a:r>
              <a:rPr kumimoji="1" lang="en-US" altLang="zh-CN" sz="2400" dirty="0" err="1"/>
              <a:t>i</a:t>
            </a:r>
            <a:r>
              <a:rPr kumimoji="1" lang="en-US" altLang="zh-CN" sz="2400" dirty="0"/>
              <a:t>][j]&gt;A[</a:t>
            </a:r>
            <a:r>
              <a:rPr kumimoji="1" lang="en-US" altLang="zh-CN" sz="2400" dirty="0" err="1"/>
              <a:t>i</a:t>
            </a:r>
            <a:r>
              <a:rPr kumimoji="1" lang="en-US" altLang="zh-CN" sz="2400" dirty="0"/>
              <a:t>][v]+A[v][j]</a:t>
            </a:r>
            <a:r>
              <a:rPr kumimoji="1" lang="zh-CN" altLang="en-US" sz="2400" dirty="0"/>
              <a:t>，则将</a:t>
            </a:r>
            <a:r>
              <a:rPr kumimoji="1" lang="en-US" altLang="zh-CN" sz="2400" dirty="0"/>
              <a:t>A[</a:t>
            </a:r>
            <a:r>
              <a:rPr kumimoji="1" lang="en-US" altLang="zh-CN" sz="2400" dirty="0" err="1"/>
              <a:t>i</a:t>
            </a:r>
            <a:r>
              <a:rPr kumimoji="1" lang="en-US" altLang="zh-CN" sz="2400" dirty="0"/>
              <a:t>][j]</a:t>
            </a:r>
            <a:r>
              <a:rPr kumimoji="1" lang="zh-CN" altLang="en-US" sz="2400" dirty="0"/>
              <a:t>的值更新为</a:t>
            </a:r>
            <a:r>
              <a:rPr kumimoji="1" lang="en-US" altLang="zh-CN" sz="2400" dirty="0"/>
              <a:t>A[</a:t>
            </a:r>
            <a:r>
              <a:rPr kumimoji="1" lang="en-US" altLang="zh-CN" sz="2400" dirty="0" err="1"/>
              <a:t>i</a:t>
            </a:r>
            <a:r>
              <a:rPr kumimoji="1" lang="en-US" altLang="zh-CN" sz="2400" dirty="0"/>
              <a:t>][v]+A[v][j]</a:t>
            </a:r>
            <a:r>
              <a:rPr kumimoji="1" lang="zh-CN" altLang="en-US" sz="2400" dirty="0"/>
              <a:t>的值，并且将</a:t>
            </a:r>
            <a:r>
              <a:rPr kumimoji="1" lang="en-US" altLang="zh-CN" sz="2400" dirty="0"/>
              <a:t>Path[</a:t>
            </a:r>
            <a:r>
              <a:rPr kumimoji="1" lang="en-US" altLang="zh-CN" sz="2400" dirty="0" err="1"/>
              <a:t>i</a:t>
            </a:r>
            <a:r>
              <a:rPr kumimoji="1" lang="en-US" altLang="zh-CN" sz="2400" dirty="0"/>
              <a:t>][j]</a:t>
            </a:r>
            <a:r>
              <a:rPr kumimoji="1" lang="zh-CN" altLang="en-US" sz="2400" dirty="0"/>
              <a:t>改为</a:t>
            </a:r>
            <a:r>
              <a:rPr kumimoji="1" lang="en-US" altLang="zh-CN" sz="2400" dirty="0"/>
              <a:t>v</a:t>
            </a:r>
            <a:endParaRPr kumimoji="1" lang="zh-CN" altLang="en-US" sz="2400" dirty="0"/>
          </a:p>
        </p:txBody>
      </p:sp>
      <p:grpSp>
        <p:nvGrpSpPr>
          <p:cNvPr id="9" name="组合 8">
            <a:extLst>
              <a:ext uri="{FF2B5EF4-FFF2-40B4-BE49-F238E27FC236}">
                <a16:creationId xmlns:a16="http://schemas.microsoft.com/office/drawing/2014/main" id="{668357E5-8085-0E4F-A209-3FCEE5361D05}"/>
              </a:ext>
            </a:extLst>
          </p:cNvPr>
          <p:cNvGrpSpPr/>
          <p:nvPr/>
        </p:nvGrpSpPr>
        <p:grpSpPr>
          <a:xfrm>
            <a:off x="838200" y="3707423"/>
            <a:ext cx="2276279" cy="2286055"/>
            <a:chOff x="5838092" y="3288323"/>
            <a:chExt cx="2276279" cy="2286055"/>
          </a:xfrm>
        </p:grpSpPr>
        <p:sp>
          <p:nvSpPr>
            <p:cNvPr id="10" name="椭圆 9">
              <a:extLst>
                <a:ext uri="{FF2B5EF4-FFF2-40B4-BE49-F238E27FC236}">
                  <a16:creationId xmlns:a16="http://schemas.microsoft.com/office/drawing/2014/main" id="{EA828F92-ABD7-B345-81B5-BD3E08B147F9}"/>
                </a:ext>
              </a:extLst>
            </p:cNvPr>
            <p:cNvSpPr/>
            <p:nvPr/>
          </p:nvSpPr>
          <p:spPr>
            <a:xfrm>
              <a:off x="5910146" y="3316130"/>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11" name="椭圆 10">
              <a:extLst>
                <a:ext uri="{FF2B5EF4-FFF2-40B4-BE49-F238E27FC236}">
                  <a16:creationId xmlns:a16="http://schemas.microsoft.com/office/drawing/2014/main" id="{0D253A72-F9C3-B545-B7D9-3D4C84C14E23}"/>
                </a:ext>
              </a:extLst>
            </p:cNvPr>
            <p:cNvSpPr/>
            <p:nvPr/>
          </p:nvSpPr>
          <p:spPr>
            <a:xfrm>
              <a:off x="7534507" y="331612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12" name="直线箭头连接符 11">
              <a:extLst>
                <a:ext uri="{FF2B5EF4-FFF2-40B4-BE49-F238E27FC236}">
                  <a16:creationId xmlns:a16="http://schemas.microsoft.com/office/drawing/2014/main" id="{17EA7B9D-773C-ED48-8840-7605B632E34B}"/>
                </a:ext>
              </a:extLst>
            </p:cNvPr>
            <p:cNvCxnSpPr>
              <a:cxnSpLocks/>
              <a:stCxn id="10"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80234708-A9B0-AC4D-9227-9502522DAEDF}"/>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14" name="椭圆 13">
              <a:extLst>
                <a:ext uri="{FF2B5EF4-FFF2-40B4-BE49-F238E27FC236}">
                  <a16:creationId xmlns:a16="http://schemas.microsoft.com/office/drawing/2014/main" id="{E0B13659-CC1D-6E4C-804A-D02C6FFE9246}"/>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15" name="直线箭头连接符 14">
              <a:extLst>
                <a:ext uri="{FF2B5EF4-FFF2-40B4-BE49-F238E27FC236}">
                  <a16:creationId xmlns:a16="http://schemas.microsoft.com/office/drawing/2014/main" id="{C46EBA59-5F46-0A48-B56F-E5530C83DB5A}"/>
                </a:ext>
              </a:extLst>
            </p:cNvPr>
            <p:cNvCxnSpPr>
              <a:cxnSpLocks/>
              <a:stCxn id="13"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975DB446-1BCF-7E4B-9FB5-1FAF269E9F13}"/>
                </a:ext>
              </a:extLst>
            </p:cNvPr>
            <p:cNvCxnSpPr>
              <a:cxnSpLocks/>
              <a:stCxn id="10" idx="4"/>
              <a:endCxn id="13"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BB1C3B0E-E7AC-914D-BF25-11B79372E69D}"/>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21" name="文本框 20">
              <a:extLst>
                <a:ext uri="{FF2B5EF4-FFF2-40B4-BE49-F238E27FC236}">
                  <a16:creationId xmlns:a16="http://schemas.microsoft.com/office/drawing/2014/main" id="{231A08BC-6990-A046-80D8-56A8296F8A0E}"/>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23" name="文本框 22">
              <a:extLst>
                <a:ext uri="{FF2B5EF4-FFF2-40B4-BE49-F238E27FC236}">
                  <a16:creationId xmlns:a16="http://schemas.microsoft.com/office/drawing/2014/main" id="{0415FA5F-41BD-5A4E-AF28-497C0E2A7E7C}"/>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25" name="直线箭头连接符 24">
              <a:extLst>
                <a:ext uri="{FF2B5EF4-FFF2-40B4-BE49-F238E27FC236}">
                  <a16:creationId xmlns:a16="http://schemas.microsoft.com/office/drawing/2014/main" id="{CDD33362-DC1D-624C-BF6D-7DD0C83F1315}"/>
                </a:ext>
              </a:extLst>
            </p:cNvPr>
            <p:cNvCxnSpPr>
              <a:cxnSpLocks/>
              <a:stCxn id="13" idx="7"/>
              <a:endCxn id="11"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DA070085-3250-5747-80DF-4DE7FC901B98}"/>
                </a:ext>
              </a:extLst>
            </p:cNvPr>
            <p:cNvCxnSpPr>
              <a:cxnSpLocks/>
              <a:stCxn id="14" idx="0"/>
              <a:endCxn id="11"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5D6601FB-B6E1-B040-82C3-132F84A1F1E8}"/>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28" name="文本框 27">
              <a:extLst>
                <a:ext uri="{FF2B5EF4-FFF2-40B4-BE49-F238E27FC236}">
                  <a16:creationId xmlns:a16="http://schemas.microsoft.com/office/drawing/2014/main" id="{AD86C280-E8AD-AF41-9441-83003A965F71}"/>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29" name="直线箭头连接符 28">
              <a:extLst>
                <a:ext uri="{FF2B5EF4-FFF2-40B4-BE49-F238E27FC236}">
                  <a16:creationId xmlns:a16="http://schemas.microsoft.com/office/drawing/2014/main" id="{B80FA12E-A290-864B-803A-8CEAC09A1F8C}"/>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a:extLst>
                <a:ext uri="{FF2B5EF4-FFF2-40B4-BE49-F238E27FC236}">
                  <a16:creationId xmlns:a16="http://schemas.microsoft.com/office/drawing/2014/main" id="{EB4F8C36-F0CC-1540-A791-238D3AEB15DF}"/>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A6892581-F770-D34F-8895-2A578E4009EF}"/>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32" name="文本框 31">
              <a:extLst>
                <a:ext uri="{FF2B5EF4-FFF2-40B4-BE49-F238E27FC236}">
                  <a16:creationId xmlns:a16="http://schemas.microsoft.com/office/drawing/2014/main" id="{4757EE32-4FC3-9440-BB1B-BCA5F03C5BAF}"/>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33" name="直线箭头连接符 32">
              <a:extLst>
                <a:ext uri="{FF2B5EF4-FFF2-40B4-BE49-F238E27FC236}">
                  <a16:creationId xmlns:a16="http://schemas.microsoft.com/office/drawing/2014/main" id="{786F6646-CAD7-234C-B833-577069700578}"/>
                </a:ext>
              </a:extLst>
            </p:cNvPr>
            <p:cNvCxnSpPr>
              <a:cxnSpLocks/>
              <a:stCxn id="14" idx="1"/>
              <a:endCxn id="10"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75FF404B-36AF-8B4F-BFE1-1F27FBD5FCED}"/>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mc:AlternateContent xmlns:mc="http://schemas.openxmlformats.org/markup-compatibility/2006">
        <mc:Choice xmlns:a14="http://schemas.microsoft.com/office/drawing/2010/main" Requires="a14">
          <p:graphicFrame>
            <p:nvGraphicFramePr>
              <p:cNvPr id="37" name="表格 36">
                <a:extLst>
                  <a:ext uri="{FF2B5EF4-FFF2-40B4-BE49-F238E27FC236}">
                    <a16:creationId xmlns:a16="http://schemas.microsoft.com/office/drawing/2014/main" id="{C755FA6C-919C-7B45-88AC-E60D96DF1FBE}"/>
                  </a:ext>
                </a:extLst>
              </p:cNvPr>
              <p:cNvGraphicFramePr>
                <a:graphicFrameLocks noGrp="1"/>
              </p:cNvGraphicFramePr>
              <p:nvPr>
                <p:extLst>
                  <p:ext uri="{D42A27DB-BD31-4B8C-83A1-F6EECF244321}">
                    <p14:modId xmlns:p14="http://schemas.microsoft.com/office/powerpoint/2010/main" val="3715902686"/>
                  </p:ext>
                </p:extLst>
              </p:nvPr>
            </p:nvGraphicFramePr>
            <p:xfrm>
              <a:off x="3867793" y="3864000"/>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37" name="表格 36">
                <a:extLst>
                  <a:ext uri="{FF2B5EF4-FFF2-40B4-BE49-F238E27FC236}">
                    <a16:creationId xmlns:a16="http://schemas.microsoft.com/office/drawing/2014/main" id="{C755FA6C-919C-7B45-88AC-E60D96DF1FBE}"/>
                  </a:ext>
                </a:extLst>
              </p:cNvPr>
              <p:cNvGraphicFramePr>
                <a:graphicFrameLocks noGrp="1"/>
              </p:cNvGraphicFramePr>
              <p:nvPr>
                <p:extLst>
                  <p:ext uri="{D42A27DB-BD31-4B8C-83A1-F6EECF244321}">
                    <p14:modId xmlns:p14="http://schemas.microsoft.com/office/powerpoint/2010/main" val="3715902686"/>
                  </p:ext>
                </p:extLst>
              </p:nvPr>
            </p:nvGraphicFramePr>
            <p:xfrm>
              <a:off x="3867793" y="3864000"/>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endParaRPr lang="zh-CN"/>
                        </a:p>
                      </a:txBody>
                      <a:tcPr>
                        <a:blipFill>
                          <a:blip r:embed="rId3"/>
                          <a:stretch>
                            <a:fillRect l="-306122" t="-110345" r="-104082" b="-324138"/>
                          </a:stretch>
                        </a:blipFill>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endParaRPr lang="zh-CN"/>
                        </a:p>
                      </a:txBody>
                      <a:tcPr>
                        <a:blipFill>
                          <a:blip r:embed="rId3"/>
                          <a:stretch>
                            <a:fillRect l="-104082" t="-210345" r="-306122" b="-224138"/>
                          </a:stretch>
                        </a:blipFill>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endParaRPr lang="zh-CN"/>
                        </a:p>
                      </a:txBody>
                      <a:tcPr>
                        <a:blipFill>
                          <a:blip r:embed="rId3"/>
                          <a:stretch>
                            <a:fillRect l="-104082" t="-410345" r="-306122" b="-24138"/>
                          </a:stretch>
                        </a:blipFill>
                      </a:tcPr>
                    </a:tc>
                    <a:tc>
                      <a:txBody>
                        <a:bodyPr/>
                        <a:lstStyle/>
                        <a:p>
                          <a:endParaRPr lang="zh-CN"/>
                        </a:p>
                      </a:txBody>
                      <a:tcPr>
                        <a:blipFill>
                          <a:blip r:embed="rId3"/>
                          <a:stretch>
                            <a:fillRect l="-200000" t="-410345" r="-200000" b="-24138"/>
                          </a:stretch>
                        </a:blipFill>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sp>
        <p:nvSpPr>
          <p:cNvPr id="38" name="文本框 37">
            <a:extLst>
              <a:ext uri="{FF2B5EF4-FFF2-40B4-BE49-F238E27FC236}">
                <a16:creationId xmlns:a16="http://schemas.microsoft.com/office/drawing/2014/main" id="{E559BA90-D2E9-D341-BB6D-40700668407C}"/>
              </a:ext>
            </a:extLst>
          </p:cNvPr>
          <p:cNvSpPr txBox="1"/>
          <p:nvPr/>
        </p:nvSpPr>
        <p:spPr>
          <a:xfrm>
            <a:off x="5191932" y="5982346"/>
            <a:ext cx="504433" cy="369332"/>
          </a:xfrm>
          <a:prstGeom prst="rect">
            <a:avLst/>
          </a:prstGeom>
          <a:noFill/>
        </p:spPr>
        <p:txBody>
          <a:bodyPr wrap="none" rtlCol="0">
            <a:spAutoFit/>
          </a:bodyPr>
          <a:lstStyle/>
          <a:p>
            <a:r>
              <a:rPr kumimoji="1" lang="en-US" altLang="zh-CN" dirty="0"/>
              <a:t>A</a:t>
            </a:r>
            <a:r>
              <a:rPr kumimoji="1" lang="en-US" altLang="zh-CN" baseline="-25000" dirty="0"/>
              <a:t>-1</a:t>
            </a:r>
            <a:endParaRPr kumimoji="1" lang="zh-CN" altLang="en-US" baseline="-25000" dirty="0"/>
          </a:p>
        </p:txBody>
      </p:sp>
      <mc:AlternateContent xmlns:mc="http://schemas.openxmlformats.org/markup-compatibility/2006">
        <mc:Choice xmlns:a14="http://schemas.microsoft.com/office/drawing/2010/main" Requires="a14">
          <p:graphicFrame>
            <p:nvGraphicFramePr>
              <p:cNvPr id="39" name="表格 38">
                <a:extLst>
                  <a:ext uri="{FF2B5EF4-FFF2-40B4-BE49-F238E27FC236}">
                    <a16:creationId xmlns:a16="http://schemas.microsoft.com/office/drawing/2014/main" id="{D571591D-E8B7-3145-BF62-C2BDFA47CA00}"/>
                  </a:ext>
                </a:extLst>
              </p:cNvPr>
              <p:cNvGraphicFramePr>
                <a:graphicFrameLocks noGrp="1"/>
              </p:cNvGraphicFramePr>
              <p:nvPr>
                <p:extLst>
                  <p:ext uri="{D42A27DB-BD31-4B8C-83A1-F6EECF244321}">
                    <p14:modId xmlns:p14="http://schemas.microsoft.com/office/powerpoint/2010/main" val="436842694"/>
                  </p:ext>
                </p:extLst>
              </p:nvPr>
            </p:nvGraphicFramePr>
            <p:xfrm>
              <a:off x="7754522" y="3819979"/>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39" name="表格 38">
                <a:extLst>
                  <a:ext uri="{FF2B5EF4-FFF2-40B4-BE49-F238E27FC236}">
                    <a16:creationId xmlns:a16="http://schemas.microsoft.com/office/drawing/2014/main" id="{D571591D-E8B7-3145-BF62-C2BDFA47CA00}"/>
                  </a:ext>
                </a:extLst>
              </p:cNvPr>
              <p:cNvGraphicFramePr>
                <a:graphicFrameLocks noGrp="1"/>
              </p:cNvGraphicFramePr>
              <p:nvPr>
                <p:extLst>
                  <p:ext uri="{D42A27DB-BD31-4B8C-83A1-F6EECF244321}">
                    <p14:modId xmlns:p14="http://schemas.microsoft.com/office/powerpoint/2010/main" val="436842694"/>
                  </p:ext>
                </p:extLst>
              </p:nvPr>
            </p:nvGraphicFramePr>
            <p:xfrm>
              <a:off x="7754522" y="3819979"/>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198000" t="-106897" r="-200000" b="-3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198000" t="-206897" r="-200000" b="-2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198000" t="-306897" r="-200000" b="-1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198000" t="-406897" r="-200000" b="-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sp>
        <p:nvSpPr>
          <p:cNvPr id="40" name="文本框 39">
            <a:extLst>
              <a:ext uri="{FF2B5EF4-FFF2-40B4-BE49-F238E27FC236}">
                <a16:creationId xmlns:a16="http://schemas.microsoft.com/office/drawing/2014/main" id="{CD5AE0EC-5F19-6147-9E01-709509C2F78B}"/>
              </a:ext>
            </a:extLst>
          </p:cNvPr>
          <p:cNvSpPr txBox="1"/>
          <p:nvPr/>
        </p:nvSpPr>
        <p:spPr>
          <a:xfrm>
            <a:off x="9078661" y="5938325"/>
            <a:ext cx="861903" cy="369332"/>
          </a:xfrm>
          <a:prstGeom prst="rect">
            <a:avLst/>
          </a:prstGeom>
          <a:noFill/>
        </p:spPr>
        <p:txBody>
          <a:bodyPr wrap="none" rtlCol="0">
            <a:spAutoFit/>
          </a:bodyPr>
          <a:lstStyle/>
          <a:p>
            <a:r>
              <a:rPr kumimoji="1" lang="en-US" altLang="zh-CN" dirty="0"/>
              <a:t>Path</a:t>
            </a:r>
            <a:r>
              <a:rPr kumimoji="1" lang="en-US" altLang="zh-CN" baseline="-25000" dirty="0"/>
              <a:t>-1</a:t>
            </a:r>
            <a:endParaRPr kumimoji="1" lang="zh-CN" altLang="en-US" baseline="-25000" dirty="0"/>
          </a:p>
        </p:txBody>
      </p:sp>
      <p:graphicFrame>
        <p:nvGraphicFramePr>
          <p:cNvPr id="41" name="图示 40">
            <a:extLst>
              <a:ext uri="{FF2B5EF4-FFF2-40B4-BE49-F238E27FC236}">
                <a16:creationId xmlns:a16="http://schemas.microsoft.com/office/drawing/2014/main" id="{D392A530-8F41-DF45-99D2-5333C51B3267}"/>
              </a:ext>
            </a:extLst>
          </p:cNvPr>
          <p:cNvGraphicFramePr/>
          <p:nvPr>
            <p:extLst>
              <p:ext uri="{D42A27DB-BD31-4B8C-83A1-F6EECF244321}">
                <p14:modId xmlns:p14="http://schemas.microsoft.com/office/powerpoint/2010/main" val="4270373064"/>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74039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2.3</a:t>
            </a:r>
            <a:r>
              <a:rPr kumimoji="1" lang="zh-CN" altLang="en-US" dirty="0"/>
              <a:t> 设计思路</a:t>
            </a:r>
            <a:r>
              <a:rPr kumimoji="1" lang="en-US" altLang="zh-CN" dirty="0"/>
              <a:t>——</a:t>
            </a:r>
            <a:r>
              <a:rPr kumimoji="1" lang="zh-CN" altLang="en-US" dirty="0"/>
              <a:t>节点</a:t>
            </a:r>
            <a:r>
              <a:rPr kumimoji="1" lang="en-US" altLang="zh-CN" dirty="0"/>
              <a:t>v=0</a:t>
            </a:r>
            <a:endParaRPr kumimoji="1" lang="zh-CN" altLang="en-US" dirty="0"/>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16</a:t>
            </a:fld>
            <a:endParaRPr kumimoji="1" lang="zh-CN" altLang="en-US"/>
          </a:p>
        </p:txBody>
      </p:sp>
      <mc:AlternateContent xmlns:mc="http://schemas.openxmlformats.org/markup-compatibility/2006">
        <mc:Choice xmlns:a14="http://schemas.microsoft.com/office/drawing/2010/main" Requires="a14">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3446144423"/>
                  </p:ext>
                </p:extLst>
              </p:nvPr>
            </p:nvGraphicFramePr>
            <p:xfrm>
              <a:off x="4158739" y="323329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3446144423"/>
                  </p:ext>
                </p:extLst>
              </p:nvPr>
            </p:nvGraphicFramePr>
            <p:xfrm>
              <a:off x="4158739" y="323329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endParaRPr lang="zh-CN"/>
                        </a:p>
                      </a:txBody>
                      <a:tcPr>
                        <a:blipFill>
                          <a:blip r:embed="rId3"/>
                          <a:stretch>
                            <a:fillRect l="-306122" t="-106897" r="-104082" b="-324138"/>
                          </a:stretch>
                        </a:blipFill>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endParaRPr lang="zh-CN"/>
                        </a:p>
                      </a:txBody>
                      <a:tcPr>
                        <a:blipFill>
                          <a:blip r:embed="rId3"/>
                          <a:stretch>
                            <a:fillRect l="-104082" t="-206897" r="-306122" b="-224138"/>
                          </a:stretch>
                        </a:blipFill>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endParaRPr lang="zh-CN"/>
                        </a:p>
                      </a:txBody>
                      <a:tcPr>
                        <a:blipFill>
                          <a:blip r:embed="rId3"/>
                          <a:stretch>
                            <a:fillRect l="-104082" t="-406897" r="-306122" b="-24138"/>
                          </a:stretch>
                        </a:blipFill>
                      </a:tcPr>
                    </a:tc>
                    <a:tc>
                      <a:txBody>
                        <a:bodyPr/>
                        <a:lstStyle/>
                        <a:p>
                          <a:endParaRPr lang="zh-CN"/>
                        </a:p>
                      </a:txBody>
                      <a:tcPr>
                        <a:blipFill>
                          <a:blip r:embed="rId3"/>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4101053144"/>
                  </p:ext>
                </p:extLst>
              </p:nvPr>
            </p:nvGraphicFramePr>
            <p:xfrm>
              <a:off x="8045468" y="3189271"/>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4101053144"/>
                  </p:ext>
                </p:extLst>
              </p:nvPr>
            </p:nvGraphicFramePr>
            <p:xfrm>
              <a:off x="8045468" y="3189271"/>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106897" r="-200000" b="-3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206897" r="-200000" b="-2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306897" r="-200000" b="-1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grpSp>
        <p:nvGrpSpPr>
          <p:cNvPr id="57" name="组合 56">
            <a:extLst>
              <a:ext uri="{FF2B5EF4-FFF2-40B4-BE49-F238E27FC236}">
                <a16:creationId xmlns:a16="http://schemas.microsoft.com/office/drawing/2014/main" id="{A48A4E86-710A-D14E-8A9B-055135795E54}"/>
              </a:ext>
            </a:extLst>
          </p:cNvPr>
          <p:cNvGrpSpPr/>
          <p:nvPr/>
        </p:nvGrpSpPr>
        <p:grpSpPr>
          <a:xfrm>
            <a:off x="1129146" y="3076715"/>
            <a:ext cx="9031831" cy="3407178"/>
            <a:chOff x="1129146" y="2201139"/>
            <a:chExt cx="9031831" cy="3407178"/>
          </a:xfrm>
        </p:grpSpPr>
        <p:grpSp>
          <p:nvGrpSpPr>
            <p:cNvPr id="31" name="组合 30">
              <a:extLst>
                <a:ext uri="{FF2B5EF4-FFF2-40B4-BE49-F238E27FC236}">
                  <a16:creationId xmlns:a16="http://schemas.microsoft.com/office/drawing/2014/main" id="{D445E074-0E58-0341-93C9-7D96D6844123}"/>
                </a:ext>
              </a:extLst>
            </p:cNvPr>
            <p:cNvGrpSpPr/>
            <p:nvPr/>
          </p:nvGrpSpPr>
          <p:grpSpPr>
            <a:xfrm>
              <a:off x="1129146" y="2201139"/>
              <a:ext cx="2276279" cy="2286055"/>
              <a:chOff x="5838092" y="3288323"/>
              <a:chExt cx="2276279" cy="2286055"/>
            </a:xfrm>
          </p:grpSpPr>
          <p:sp>
            <p:nvSpPr>
              <p:cNvPr id="32" name="椭圆 31">
                <a:extLst>
                  <a:ext uri="{FF2B5EF4-FFF2-40B4-BE49-F238E27FC236}">
                    <a16:creationId xmlns:a16="http://schemas.microsoft.com/office/drawing/2014/main" id="{27BA6E6D-0E3D-504D-B940-5F7A233FB59D}"/>
                  </a:ext>
                </a:extLst>
              </p:cNvPr>
              <p:cNvSpPr/>
              <p:nvPr/>
            </p:nvSpPr>
            <p:spPr>
              <a:xfrm>
                <a:off x="5910146" y="3316130"/>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33" name="椭圆 32">
                <a:extLst>
                  <a:ext uri="{FF2B5EF4-FFF2-40B4-BE49-F238E27FC236}">
                    <a16:creationId xmlns:a16="http://schemas.microsoft.com/office/drawing/2014/main" id="{8EF57813-97DF-A64F-A4AA-32ED68FFFB84}"/>
                  </a:ext>
                </a:extLst>
              </p:cNvPr>
              <p:cNvSpPr/>
              <p:nvPr/>
            </p:nvSpPr>
            <p:spPr>
              <a:xfrm>
                <a:off x="7534507" y="331612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34" name="直线箭头连接符 33">
                <a:extLst>
                  <a:ext uri="{FF2B5EF4-FFF2-40B4-BE49-F238E27FC236}">
                    <a16:creationId xmlns:a16="http://schemas.microsoft.com/office/drawing/2014/main" id="{383F79D4-5948-A447-B149-F4137252A525}"/>
                  </a:ext>
                </a:extLst>
              </p:cNvPr>
              <p:cNvCxnSpPr>
                <a:cxnSpLocks/>
                <a:stCxn id="32"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B47C028E-AE69-4C45-943D-1EAA40015ED1}"/>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36" name="椭圆 35">
                <a:extLst>
                  <a:ext uri="{FF2B5EF4-FFF2-40B4-BE49-F238E27FC236}">
                    <a16:creationId xmlns:a16="http://schemas.microsoft.com/office/drawing/2014/main" id="{E28225EF-B14C-CB48-8C24-FA24445227B4}"/>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37" name="直线箭头连接符 36">
                <a:extLst>
                  <a:ext uri="{FF2B5EF4-FFF2-40B4-BE49-F238E27FC236}">
                    <a16:creationId xmlns:a16="http://schemas.microsoft.com/office/drawing/2014/main" id="{DC1EFF1A-12A1-294B-8272-E4BEE35A0C78}"/>
                  </a:ext>
                </a:extLst>
              </p:cNvPr>
              <p:cNvCxnSpPr>
                <a:cxnSpLocks/>
                <a:stCxn id="35"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E8110AE4-A05A-F342-8CBB-4C2EA108961E}"/>
                  </a:ext>
                </a:extLst>
              </p:cNvPr>
              <p:cNvCxnSpPr>
                <a:cxnSpLocks/>
                <a:stCxn id="32" idx="4"/>
                <a:endCxn id="35"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13DEE96-8251-4A42-8E7F-B833C94B20DC}"/>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0" name="文本框 39">
                <a:extLst>
                  <a:ext uri="{FF2B5EF4-FFF2-40B4-BE49-F238E27FC236}">
                    <a16:creationId xmlns:a16="http://schemas.microsoft.com/office/drawing/2014/main" id="{A51E3B26-BFB1-084B-BFD8-A54952A3A4B6}"/>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41" name="文本框 40">
                <a:extLst>
                  <a:ext uri="{FF2B5EF4-FFF2-40B4-BE49-F238E27FC236}">
                    <a16:creationId xmlns:a16="http://schemas.microsoft.com/office/drawing/2014/main" id="{CED86110-478A-F640-A906-E5D63E709D42}"/>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42" name="直线箭头连接符 41">
                <a:extLst>
                  <a:ext uri="{FF2B5EF4-FFF2-40B4-BE49-F238E27FC236}">
                    <a16:creationId xmlns:a16="http://schemas.microsoft.com/office/drawing/2014/main" id="{011FB53B-57AE-134D-9825-E2E0DD70048A}"/>
                  </a:ext>
                </a:extLst>
              </p:cNvPr>
              <p:cNvCxnSpPr>
                <a:cxnSpLocks/>
                <a:stCxn id="35" idx="7"/>
                <a:endCxn id="33"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2CEA68AE-3571-1144-B839-A5D5A391A52F}"/>
                  </a:ext>
                </a:extLst>
              </p:cNvPr>
              <p:cNvCxnSpPr>
                <a:cxnSpLocks/>
                <a:stCxn id="36" idx="0"/>
                <a:endCxn id="33"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ACAF1303-C9D7-8D49-AEA2-21252157EDE7}"/>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45" name="文本框 44">
                <a:extLst>
                  <a:ext uri="{FF2B5EF4-FFF2-40B4-BE49-F238E27FC236}">
                    <a16:creationId xmlns:a16="http://schemas.microsoft.com/office/drawing/2014/main" id="{52B758EE-E4E0-C34E-B371-AC608E00319B}"/>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46" name="直线箭头连接符 45">
                <a:extLst>
                  <a:ext uri="{FF2B5EF4-FFF2-40B4-BE49-F238E27FC236}">
                    <a16:creationId xmlns:a16="http://schemas.microsoft.com/office/drawing/2014/main" id="{E1081173-92D8-7A4C-9880-90B033BA7882}"/>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559F8880-7DC6-F34D-88E2-5EF1C58BFA87}"/>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ECA1BC8C-0D1C-284B-9499-667ED7E5CF74}"/>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9" name="文本框 48">
                <a:extLst>
                  <a:ext uri="{FF2B5EF4-FFF2-40B4-BE49-F238E27FC236}">
                    <a16:creationId xmlns:a16="http://schemas.microsoft.com/office/drawing/2014/main" id="{F243BEA5-6B13-3146-9C34-1AAD9C54A86C}"/>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50" name="直线箭头连接符 49">
                <a:extLst>
                  <a:ext uri="{FF2B5EF4-FFF2-40B4-BE49-F238E27FC236}">
                    <a16:creationId xmlns:a16="http://schemas.microsoft.com/office/drawing/2014/main" id="{3BF1C550-8966-E848-86E0-CA29BAD62D5B}"/>
                  </a:ext>
                </a:extLst>
              </p:cNvPr>
              <p:cNvCxnSpPr>
                <a:cxnSpLocks/>
                <a:stCxn id="36" idx="1"/>
                <a:endCxn id="32"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6543D428-5921-B144-98BE-2813BC060C33}"/>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p:sp>
          <p:nvSpPr>
            <p:cNvPr id="53" name="文本框 52">
              <a:extLst>
                <a:ext uri="{FF2B5EF4-FFF2-40B4-BE49-F238E27FC236}">
                  <a16:creationId xmlns:a16="http://schemas.microsoft.com/office/drawing/2014/main" id="{102515ED-285C-F745-82C5-C27BD8E15310}"/>
                </a:ext>
              </a:extLst>
            </p:cNvPr>
            <p:cNvSpPr txBox="1"/>
            <p:nvPr/>
          </p:nvSpPr>
          <p:spPr>
            <a:xfrm>
              <a:off x="5482878" y="4476062"/>
              <a:ext cx="439544" cy="369332"/>
            </a:xfrm>
            <a:prstGeom prst="rect">
              <a:avLst/>
            </a:prstGeom>
            <a:noFill/>
          </p:spPr>
          <p:txBody>
            <a:bodyPr wrap="none" rtlCol="0">
              <a:spAutoFit/>
            </a:bodyPr>
            <a:lstStyle/>
            <a:p>
              <a:r>
                <a:rPr kumimoji="1" lang="en-US" altLang="zh-CN" dirty="0"/>
                <a:t>A</a:t>
              </a:r>
              <a:r>
                <a:rPr kumimoji="1" lang="en-US" altLang="zh-CN" baseline="-25000" dirty="0"/>
                <a:t>0</a:t>
              </a:r>
              <a:endParaRPr kumimoji="1" lang="zh-CN" altLang="en-US" baseline="-25000" dirty="0"/>
            </a:p>
          </p:txBody>
        </p:sp>
        <p:sp>
          <p:nvSpPr>
            <p:cNvPr id="55" name="文本框 54">
              <a:extLst>
                <a:ext uri="{FF2B5EF4-FFF2-40B4-BE49-F238E27FC236}">
                  <a16:creationId xmlns:a16="http://schemas.microsoft.com/office/drawing/2014/main" id="{B82ACB02-3E9B-AF46-843B-864EEF15D419}"/>
                </a:ext>
              </a:extLst>
            </p:cNvPr>
            <p:cNvSpPr txBox="1"/>
            <p:nvPr/>
          </p:nvSpPr>
          <p:spPr>
            <a:xfrm>
              <a:off x="9369607" y="4432041"/>
              <a:ext cx="791370" cy="369332"/>
            </a:xfrm>
            <a:prstGeom prst="rect">
              <a:avLst/>
            </a:prstGeom>
            <a:noFill/>
          </p:spPr>
          <p:txBody>
            <a:bodyPr wrap="none" rtlCol="0">
              <a:spAutoFit/>
            </a:bodyPr>
            <a:lstStyle/>
            <a:p>
              <a:r>
                <a:rPr kumimoji="1" lang="en-US" altLang="zh-CN" dirty="0"/>
                <a:t>Path</a:t>
              </a:r>
              <a:r>
                <a:rPr kumimoji="1" lang="en-US" altLang="zh-CN" baseline="-25000" dirty="0"/>
                <a:t>0</a:t>
              </a:r>
              <a:endParaRPr kumimoji="1" lang="zh-CN" altLang="en-US" baseline="-25000" dirty="0"/>
            </a:p>
          </p:txBody>
        </p:sp>
        <p:sp>
          <p:nvSpPr>
            <p:cNvPr id="3" name="文本框 2">
              <a:extLst>
                <a:ext uri="{FF2B5EF4-FFF2-40B4-BE49-F238E27FC236}">
                  <a16:creationId xmlns:a16="http://schemas.microsoft.com/office/drawing/2014/main" id="{8720446E-633F-6B4F-8240-BF9ECB86FEDB}"/>
                </a:ext>
              </a:extLst>
            </p:cNvPr>
            <p:cNvSpPr txBox="1"/>
            <p:nvPr/>
          </p:nvSpPr>
          <p:spPr>
            <a:xfrm>
              <a:off x="1159038" y="4684987"/>
              <a:ext cx="4705134" cy="923330"/>
            </a:xfrm>
            <a:prstGeom prst="rect">
              <a:avLst/>
            </a:prstGeom>
            <a:noFill/>
          </p:spPr>
          <p:txBody>
            <a:bodyPr wrap="none" rtlCol="0">
              <a:spAutoFit/>
            </a:bodyPr>
            <a:lstStyle/>
            <a:p>
              <a:r>
                <a:rPr kumimoji="1" lang="zh-CN" altLang="en-US" dirty="0"/>
                <a:t>待检测的顶点对：</a:t>
              </a:r>
              <a:endParaRPr kumimoji="1" lang="en-US" altLang="zh-CN" dirty="0"/>
            </a:p>
            <a:p>
              <a:r>
                <a:rPr kumimoji="1" lang="en-US" altLang="zh-CN" dirty="0"/>
                <a:t>{0,1},{0,2},{0,3},{1,0},{1,2},{1,3},</a:t>
              </a:r>
            </a:p>
            <a:p>
              <a:r>
                <a:rPr kumimoji="1" lang="en-US" altLang="zh-CN" dirty="0"/>
                <a:t>{2,0},{2,1,},{2,3},{3,0},{3,1},{3,2}</a:t>
              </a:r>
              <a:endParaRPr kumimoji="1" lang="zh-CN" altLang="en-US" dirty="0"/>
            </a:p>
          </p:txBody>
        </p:sp>
      </p:grpSp>
      <p:sp>
        <p:nvSpPr>
          <p:cNvPr id="56" name="矩形 55">
            <a:extLst>
              <a:ext uri="{FF2B5EF4-FFF2-40B4-BE49-F238E27FC236}">
                <a16:creationId xmlns:a16="http://schemas.microsoft.com/office/drawing/2014/main" id="{BB09599F-E4DE-8F43-A996-641852E822F8}"/>
              </a:ext>
            </a:extLst>
          </p:cNvPr>
          <p:cNvSpPr/>
          <p:nvPr/>
        </p:nvSpPr>
        <p:spPr>
          <a:xfrm>
            <a:off x="838200" y="1313233"/>
            <a:ext cx="10803512" cy="646331"/>
          </a:xfrm>
          <a:prstGeom prst="rect">
            <a:avLst/>
          </a:prstGeom>
        </p:spPr>
        <p:txBody>
          <a:bodyPr wrap="square">
            <a:spAutoFit/>
          </a:bodyPr>
          <a:lstStyle/>
          <a:p>
            <a:r>
              <a:rPr kumimoji="1" lang="zh-CN" altLang="en-US" dirty="0"/>
              <a:t>对于图中每个顶点</a:t>
            </a:r>
            <a:r>
              <a:rPr kumimoji="1" lang="en-US" altLang="zh-CN" dirty="0"/>
              <a:t>v</a:t>
            </a:r>
            <a:r>
              <a:rPr kumimoji="1" lang="zh-CN" altLang="en-US" dirty="0"/>
              <a:t>，和任一顶点对 </a:t>
            </a:r>
            <a:r>
              <a:rPr kumimoji="1" lang="en-US" altLang="zh-CN" dirty="0"/>
              <a:t>(</a:t>
            </a:r>
            <a:r>
              <a:rPr kumimoji="1" lang="en-US" altLang="zh-CN" dirty="0" err="1"/>
              <a:t>i,j</a:t>
            </a:r>
            <a:r>
              <a:rPr kumimoji="1" lang="en-US" altLang="zh-CN" dirty="0"/>
              <a:t>)</a:t>
            </a:r>
            <a:r>
              <a:rPr kumimoji="1" lang="zh-CN" altLang="en-US" dirty="0"/>
              <a:t>，</a:t>
            </a:r>
            <a:r>
              <a:rPr kumimoji="1" lang="en-US" altLang="zh-CN" dirty="0" err="1"/>
              <a:t>i≠j</a:t>
            </a:r>
            <a:r>
              <a:rPr kumimoji="1" lang="zh-CN" altLang="en-US" dirty="0"/>
              <a:t>，</a:t>
            </a:r>
            <a:r>
              <a:rPr kumimoji="1" lang="en-US" altLang="zh-CN" dirty="0" err="1"/>
              <a:t>v≠i</a:t>
            </a:r>
            <a:r>
              <a:rPr kumimoji="1" lang="zh-CN" altLang="en-US" dirty="0"/>
              <a:t>，</a:t>
            </a:r>
            <a:r>
              <a:rPr kumimoji="1" lang="en-US" altLang="zh-CN" dirty="0" err="1"/>
              <a:t>v≠j</a:t>
            </a:r>
            <a:r>
              <a:rPr kumimoji="1" lang="zh-CN" altLang="en-US" dirty="0"/>
              <a:t>。</a:t>
            </a:r>
            <a:endParaRPr kumimoji="1" lang="en-US" altLang="zh-CN" dirty="0"/>
          </a:p>
          <a:p>
            <a:r>
              <a:rPr kumimoji="1" lang="zh-CN" altLang="en-US" dirty="0"/>
              <a:t>如果</a:t>
            </a:r>
            <a:r>
              <a:rPr kumimoji="1" lang="en-US" altLang="zh-CN" dirty="0"/>
              <a:t>A[</a:t>
            </a:r>
            <a:r>
              <a:rPr kumimoji="1" lang="en-US" altLang="zh-CN" dirty="0" err="1"/>
              <a:t>i</a:t>
            </a:r>
            <a:r>
              <a:rPr kumimoji="1" lang="en-US" altLang="zh-CN" dirty="0"/>
              <a:t>][j]&gt;A[</a:t>
            </a:r>
            <a:r>
              <a:rPr kumimoji="1" lang="en-US" altLang="zh-CN" dirty="0" err="1"/>
              <a:t>i</a:t>
            </a:r>
            <a:r>
              <a:rPr kumimoji="1" lang="en-US" altLang="zh-CN" dirty="0"/>
              <a:t>][v]+A[v][j]</a:t>
            </a:r>
            <a:r>
              <a:rPr kumimoji="1" lang="zh-CN" altLang="en-US" dirty="0"/>
              <a:t>，则将</a:t>
            </a:r>
            <a:r>
              <a:rPr kumimoji="1" lang="en-US" altLang="zh-CN" dirty="0"/>
              <a:t>A[</a:t>
            </a:r>
            <a:r>
              <a:rPr kumimoji="1" lang="en-US" altLang="zh-CN" dirty="0" err="1"/>
              <a:t>i</a:t>
            </a:r>
            <a:r>
              <a:rPr kumimoji="1" lang="en-US" altLang="zh-CN" dirty="0"/>
              <a:t>][j]</a:t>
            </a:r>
            <a:r>
              <a:rPr kumimoji="1" lang="zh-CN" altLang="en-US" dirty="0"/>
              <a:t>的值更新为</a:t>
            </a:r>
            <a:r>
              <a:rPr kumimoji="1" lang="en-US" altLang="zh-CN" dirty="0"/>
              <a:t>A[</a:t>
            </a:r>
            <a:r>
              <a:rPr kumimoji="1" lang="en-US" altLang="zh-CN" dirty="0" err="1"/>
              <a:t>i</a:t>
            </a:r>
            <a:r>
              <a:rPr kumimoji="1" lang="en-US" altLang="zh-CN" dirty="0"/>
              <a:t>][v]+A[v][j]</a:t>
            </a:r>
            <a:r>
              <a:rPr kumimoji="1" lang="zh-CN" altLang="en-US" dirty="0"/>
              <a:t>的值，并且将</a:t>
            </a:r>
            <a:r>
              <a:rPr kumimoji="1" lang="en-US" altLang="zh-CN" dirty="0"/>
              <a:t>Path[</a:t>
            </a:r>
            <a:r>
              <a:rPr kumimoji="1" lang="en-US" altLang="zh-CN" dirty="0" err="1"/>
              <a:t>i</a:t>
            </a:r>
            <a:r>
              <a:rPr kumimoji="1" lang="en-US" altLang="zh-CN" dirty="0"/>
              <a:t>][j]</a:t>
            </a:r>
            <a:r>
              <a:rPr kumimoji="1" lang="zh-CN" altLang="en-US" dirty="0"/>
              <a:t>改为</a:t>
            </a:r>
            <a:r>
              <a:rPr kumimoji="1" lang="en-US" altLang="zh-CN" dirty="0"/>
              <a:t>v</a:t>
            </a:r>
            <a:endParaRPr kumimoji="1" lang="zh-CN" altLang="en-US" dirty="0"/>
          </a:p>
        </p:txBody>
      </p:sp>
      <p:sp>
        <p:nvSpPr>
          <p:cNvPr id="59" name="文本框 58">
            <a:extLst>
              <a:ext uri="{FF2B5EF4-FFF2-40B4-BE49-F238E27FC236}">
                <a16:creationId xmlns:a16="http://schemas.microsoft.com/office/drawing/2014/main" id="{AEFBEFD0-F237-1D4D-B187-E4B5DAC675C1}"/>
              </a:ext>
            </a:extLst>
          </p:cNvPr>
          <p:cNvSpPr txBox="1"/>
          <p:nvPr/>
        </p:nvSpPr>
        <p:spPr>
          <a:xfrm>
            <a:off x="5922422" y="3931692"/>
            <a:ext cx="511683" cy="432000"/>
          </a:xfrm>
          <a:prstGeom prst="rect">
            <a:avLst/>
          </a:prstGeom>
          <a:noFill/>
          <a:ln>
            <a:solidFill>
              <a:srgbClr val="FF0000"/>
            </a:solidFill>
          </a:ln>
        </p:spPr>
        <p:txBody>
          <a:bodyPr wrap="square" rtlCol="0">
            <a:spAutoFit/>
          </a:bodyPr>
          <a:lstStyle/>
          <a:p>
            <a:endParaRPr kumimoji="1" lang="zh-CN" altLang="en-US" dirty="0"/>
          </a:p>
        </p:txBody>
      </p:sp>
      <mc:AlternateContent xmlns:mc="http://schemas.openxmlformats.org/markup-compatibility/2006">
        <mc:Choice xmlns:a14="http://schemas.microsoft.com/office/drawing/2010/main" Requires="a14">
          <p:sp>
            <p:nvSpPr>
              <p:cNvPr id="63" name="文本框 62">
                <a:extLst>
                  <a:ext uri="{FF2B5EF4-FFF2-40B4-BE49-F238E27FC236}">
                    <a16:creationId xmlns:a16="http://schemas.microsoft.com/office/drawing/2014/main" id="{DDF3F7D3-B591-A847-9F73-EB7E1EF60EEA}"/>
                  </a:ext>
                </a:extLst>
              </p:cNvPr>
              <p:cNvSpPr txBox="1"/>
              <p:nvPr/>
            </p:nvSpPr>
            <p:spPr>
              <a:xfrm>
                <a:off x="6178263" y="5671660"/>
                <a:ext cx="5040151" cy="923330"/>
              </a:xfrm>
              <a:prstGeom prst="rect">
                <a:avLst/>
              </a:prstGeom>
              <a:noFill/>
              <a:ln>
                <a:solidFill>
                  <a:srgbClr val="FF0000"/>
                </a:solidFill>
              </a:ln>
            </p:spPr>
            <p:txBody>
              <a:bodyPr wrap="square" rtlCol="0">
                <a:spAutoFit/>
              </a:bodyPr>
              <a:lstStyle/>
              <a:p>
                <a:r>
                  <a:rPr kumimoji="1" lang="zh-CN" altLang="en-US" dirty="0"/>
                  <a:t>以</a:t>
                </a:r>
                <a:r>
                  <a:rPr kumimoji="1" lang="en-US" altLang="zh-CN" dirty="0"/>
                  <a:t>{1,2}</a:t>
                </a:r>
                <a:r>
                  <a:rPr kumimoji="1" lang="zh-CN" altLang="en-US" dirty="0"/>
                  <a:t>为例</a:t>
                </a:r>
                <a:r>
                  <a:rPr kumimoji="1" lang="en-US" altLang="zh-CN" dirty="0"/>
                  <a:t>:</a:t>
                </a:r>
              </a:p>
              <a:p>
                <a:r>
                  <a:rPr kumimoji="1" lang="en-US" altLang="zh-CN" dirty="0"/>
                  <a:t>A[1][2]=4,</a:t>
                </a:r>
                <a:r>
                  <a:rPr kumimoji="1" lang="zh-CN" altLang="en-US" dirty="0"/>
                  <a:t> </a:t>
                </a:r>
                <a:r>
                  <a:rPr kumimoji="1" lang="en-US" altLang="zh-CN" dirty="0"/>
                  <a:t>A[1][0]=</a:t>
                </a:r>
                <a14:m>
                  <m:oMath xmlns:m="http://schemas.openxmlformats.org/officeDocument/2006/math">
                    <m:r>
                      <a:rPr lang="zh-CN" altLang="en-US" i="1">
                        <a:latin typeface="Cambria Math" panose="02040503050406030204" pitchFamily="18" charset="0"/>
                      </a:rPr>
                      <m:t>∞</m:t>
                    </m:r>
                  </m:oMath>
                </a14:m>
                <a:r>
                  <a:rPr lang="en-US" altLang="zh-CN" dirty="0"/>
                  <a:t>,</a:t>
                </a:r>
                <a:r>
                  <a:rPr lang="zh-CN" altLang="en-US" dirty="0"/>
                  <a:t> </a:t>
                </a:r>
                <a:r>
                  <a:rPr lang="en-US" altLang="zh-CN" dirty="0"/>
                  <a:t>A[0][2]=</a:t>
                </a:r>
                <a:r>
                  <a:rPr lang="zh-CN" altLang="en-US" dirty="0"/>
                  <a:t> </a:t>
                </a:r>
                <a14:m>
                  <m:oMath xmlns:m="http://schemas.openxmlformats.org/officeDocument/2006/math">
                    <m:r>
                      <a:rPr lang="zh-CN" altLang="en-US" i="1">
                        <a:latin typeface="Cambria Math" panose="02040503050406030204" pitchFamily="18" charset="0"/>
                      </a:rPr>
                      <m:t>∞</m:t>
                    </m:r>
                  </m:oMath>
                </a14:m>
                <a:endParaRPr lang="en-US" altLang="zh-CN" dirty="0"/>
              </a:p>
              <a:p>
                <a:r>
                  <a:rPr lang="en-US" altLang="zh-CN" dirty="0"/>
                  <a:t>A[1][2]&gt;A[1][0]+A[0][2]</a:t>
                </a:r>
                <a:r>
                  <a:rPr lang="zh-CN" altLang="en-US" dirty="0"/>
                  <a:t> </a:t>
                </a:r>
                <a:r>
                  <a:rPr lang="en-US" altLang="zh-CN" dirty="0"/>
                  <a:t>?</a:t>
                </a:r>
                <a:r>
                  <a:rPr lang="zh-CN" altLang="en-US" dirty="0"/>
                  <a:t> 不成立，不更新</a:t>
                </a:r>
              </a:p>
            </p:txBody>
          </p:sp>
        </mc:Choice>
        <mc:Fallback>
          <p:sp>
            <p:nvSpPr>
              <p:cNvPr id="63" name="文本框 62">
                <a:extLst>
                  <a:ext uri="{FF2B5EF4-FFF2-40B4-BE49-F238E27FC236}">
                    <a16:creationId xmlns:a16="http://schemas.microsoft.com/office/drawing/2014/main" id="{DDF3F7D3-B591-A847-9F73-EB7E1EF60EEA}"/>
                  </a:ext>
                </a:extLst>
              </p:cNvPr>
              <p:cNvSpPr txBox="1">
                <a:spLocks noRot="1" noChangeAspect="1" noMove="1" noResize="1" noEditPoints="1" noAdjustHandles="1" noChangeArrowheads="1" noChangeShapeType="1" noTextEdit="1"/>
              </p:cNvSpPr>
              <p:nvPr/>
            </p:nvSpPr>
            <p:spPr>
              <a:xfrm>
                <a:off x="6178263" y="5671660"/>
                <a:ext cx="5040151" cy="923330"/>
              </a:xfrm>
              <a:prstGeom prst="rect">
                <a:avLst/>
              </a:prstGeom>
              <a:blipFill>
                <a:blip r:embed="rId5"/>
                <a:stretch>
                  <a:fillRect l="-752" t="-4054" r="-501" b="-8108"/>
                </a:stretch>
              </a:blipFill>
              <a:ln>
                <a:solidFill>
                  <a:srgbClr val="FF0000"/>
                </a:solidFill>
              </a:ln>
            </p:spPr>
            <p:txBody>
              <a:bodyPr/>
              <a:lstStyle/>
              <a:p>
                <a:r>
                  <a:rPr lang="zh-CN" altLang="en-US">
                    <a:noFill/>
                  </a:rPr>
                  <a:t> </a:t>
                </a:r>
              </a:p>
            </p:txBody>
          </p:sp>
        </mc:Fallback>
      </mc:AlternateContent>
      <p:sp>
        <p:nvSpPr>
          <p:cNvPr id="64" name="文本框 63">
            <a:extLst>
              <a:ext uri="{FF2B5EF4-FFF2-40B4-BE49-F238E27FC236}">
                <a16:creationId xmlns:a16="http://schemas.microsoft.com/office/drawing/2014/main" id="{0E475043-E6F2-9A4A-A957-44B9F0AF334F}"/>
              </a:ext>
            </a:extLst>
          </p:cNvPr>
          <p:cNvSpPr txBox="1"/>
          <p:nvPr/>
        </p:nvSpPr>
        <p:spPr>
          <a:xfrm>
            <a:off x="4158740" y="5788205"/>
            <a:ext cx="745734" cy="369332"/>
          </a:xfrm>
          <a:prstGeom prst="rect">
            <a:avLst/>
          </a:prstGeom>
          <a:noFill/>
          <a:ln>
            <a:solidFill>
              <a:srgbClr val="FF0000"/>
            </a:solidFill>
          </a:ln>
        </p:spPr>
        <p:txBody>
          <a:bodyPr wrap="square" rtlCol="0">
            <a:spAutoFit/>
          </a:bodyPr>
          <a:lstStyle/>
          <a:p>
            <a:endParaRPr kumimoji="1" lang="zh-CN" altLang="en-US" dirty="0"/>
          </a:p>
        </p:txBody>
      </p:sp>
      <p:sp>
        <p:nvSpPr>
          <p:cNvPr id="65" name="文本框 64">
            <a:extLst>
              <a:ext uri="{FF2B5EF4-FFF2-40B4-BE49-F238E27FC236}">
                <a16:creationId xmlns:a16="http://schemas.microsoft.com/office/drawing/2014/main" id="{253E6558-D685-B845-A3B6-13E87949BCAF}"/>
              </a:ext>
            </a:extLst>
          </p:cNvPr>
          <p:cNvSpPr txBox="1"/>
          <p:nvPr/>
        </p:nvSpPr>
        <p:spPr>
          <a:xfrm>
            <a:off x="927847" y="2151529"/>
            <a:ext cx="5766322" cy="369332"/>
          </a:xfrm>
          <a:prstGeom prst="rect">
            <a:avLst/>
          </a:prstGeom>
          <a:noFill/>
        </p:spPr>
        <p:txBody>
          <a:bodyPr wrap="none" rtlCol="0">
            <a:spAutoFit/>
          </a:bodyPr>
          <a:lstStyle/>
          <a:p>
            <a:r>
              <a:rPr kumimoji="1" lang="zh-CN" altLang="en-US" dirty="0"/>
              <a:t>注意：在检测节点</a:t>
            </a:r>
            <a:r>
              <a:rPr kumimoji="1" lang="en-US" altLang="zh-CN" dirty="0"/>
              <a:t>v</a:t>
            </a:r>
            <a:r>
              <a:rPr kumimoji="1" lang="zh-CN" altLang="en-US" dirty="0"/>
              <a:t>时，只要顶点对出现节点</a:t>
            </a:r>
            <a:r>
              <a:rPr kumimoji="1" lang="en-US" altLang="zh-CN" dirty="0"/>
              <a:t>v</a:t>
            </a:r>
            <a:r>
              <a:rPr kumimoji="1" lang="zh-CN" altLang="en-US" dirty="0"/>
              <a:t>，则略过</a:t>
            </a:r>
          </a:p>
        </p:txBody>
      </p:sp>
      <p:graphicFrame>
        <p:nvGraphicFramePr>
          <p:cNvPr id="66" name="图示 65">
            <a:extLst>
              <a:ext uri="{FF2B5EF4-FFF2-40B4-BE49-F238E27FC236}">
                <a16:creationId xmlns:a16="http://schemas.microsoft.com/office/drawing/2014/main" id="{FB4697D4-4658-954F-ACB3-D7934657E4A6}"/>
              </a:ext>
            </a:extLst>
          </p:cNvPr>
          <p:cNvGraphicFramePr/>
          <p:nvPr>
            <p:extLst>
              <p:ext uri="{D42A27DB-BD31-4B8C-83A1-F6EECF244321}">
                <p14:modId xmlns:p14="http://schemas.microsoft.com/office/powerpoint/2010/main" val="436742665"/>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09053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ppt_x"/>
                                          </p:val>
                                        </p:tav>
                                        <p:tav tm="100000">
                                          <p:val>
                                            <p:strVal val="#ppt_x"/>
                                          </p:val>
                                        </p:tav>
                                      </p:tavLst>
                                    </p:anim>
                                    <p:anim calcmode="lin" valueType="num">
                                      <p:cBhvr additive="base">
                                        <p:cTn id="1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ppt_x"/>
                                          </p:val>
                                        </p:tav>
                                        <p:tav tm="100000">
                                          <p:val>
                                            <p:strVal val="#ppt_x"/>
                                          </p:val>
                                        </p:tav>
                                      </p:tavLst>
                                    </p:anim>
                                    <p:anim calcmode="lin" valueType="num">
                                      <p:cBhvr additive="base">
                                        <p:cTn id="2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P spid="6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2.3</a:t>
            </a:r>
            <a:r>
              <a:rPr kumimoji="1" lang="zh-CN" altLang="en-US" dirty="0"/>
              <a:t> 设计思路</a:t>
            </a:r>
            <a:r>
              <a:rPr kumimoji="1" lang="en-US" altLang="zh-CN" dirty="0"/>
              <a:t>——</a:t>
            </a:r>
            <a:r>
              <a:rPr kumimoji="1" lang="zh-CN" altLang="en-US" dirty="0"/>
              <a:t>节点</a:t>
            </a:r>
            <a:r>
              <a:rPr kumimoji="1" lang="en-US" altLang="zh-CN" dirty="0"/>
              <a:t>v=1</a:t>
            </a:r>
            <a:endParaRPr kumimoji="1" lang="zh-CN" altLang="en-US" dirty="0"/>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17</a:t>
            </a:fld>
            <a:endParaRPr kumimoji="1" lang="zh-CN" altLang="en-US"/>
          </a:p>
        </p:txBody>
      </p:sp>
      <p:graphicFrame>
        <p:nvGraphicFramePr>
          <p:cNvPr id="7" name="图示 6">
            <a:extLst>
              <a:ext uri="{FF2B5EF4-FFF2-40B4-BE49-F238E27FC236}">
                <a16:creationId xmlns:a16="http://schemas.microsoft.com/office/drawing/2014/main" id="{590C2CE2-A7B1-3E4A-858A-8D76A6816EAD}"/>
              </a:ext>
            </a:extLst>
          </p:cNvPr>
          <p:cNvGraphicFramePr/>
          <p:nvPr>
            <p:extLst>
              <p:ext uri="{D42A27DB-BD31-4B8C-83A1-F6EECF244321}">
                <p14:modId xmlns:p14="http://schemas.microsoft.com/office/powerpoint/2010/main" val="2331620990"/>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mc:Choice xmlns:a14="http://schemas.microsoft.com/office/drawing/2010/main" Requires="a14">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1472910274"/>
                  </p:ext>
                </p:extLst>
              </p:nvPr>
            </p:nvGraphicFramePr>
            <p:xfrm>
              <a:off x="4158739" y="323329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1472910274"/>
                  </p:ext>
                </p:extLst>
              </p:nvPr>
            </p:nvGraphicFramePr>
            <p:xfrm>
              <a:off x="4158739" y="323329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endParaRPr lang="zh-CN"/>
                        </a:p>
                      </a:txBody>
                      <a:tcPr>
                        <a:blipFill>
                          <a:blip r:embed="rId8"/>
                          <a:stretch>
                            <a:fillRect l="-306122" t="-106897" r="-104082" b="-324138"/>
                          </a:stretch>
                        </a:blipFill>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endParaRPr lang="zh-CN"/>
                        </a:p>
                      </a:txBody>
                      <a:tcPr>
                        <a:blipFill>
                          <a:blip r:embed="rId8"/>
                          <a:stretch>
                            <a:fillRect l="-104082" t="-206897" r="-306122" b="-224138"/>
                          </a:stretch>
                        </a:blipFill>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endParaRPr lang="zh-CN"/>
                        </a:p>
                      </a:txBody>
                      <a:tcPr>
                        <a:blipFill>
                          <a:blip r:embed="rId8"/>
                          <a:stretch>
                            <a:fillRect l="-104082" t="-406897" r="-306122" b="-24138"/>
                          </a:stretch>
                        </a:blipFill>
                      </a:tcPr>
                    </a:tc>
                    <a:tc>
                      <a:txBody>
                        <a:bodyPr/>
                        <a:lstStyle/>
                        <a:p>
                          <a:endParaRPr lang="zh-CN"/>
                        </a:p>
                      </a:txBody>
                      <a:tcPr>
                        <a:blipFill>
                          <a:blip r:embed="rId8"/>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798370988"/>
                  </p:ext>
                </p:extLst>
              </p:nvPr>
            </p:nvGraphicFramePr>
            <p:xfrm>
              <a:off x="8045468" y="3189271"/>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798370988"/>
                  </p:ext>
                </p:extLst>
              </p:nvPr>
            </p:nvGraphicFramePr>
            <p:xfrm>
              <a:off x="8045468" y="3189271"/>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9"/>
                          <a:stretch>
                            <a:fillRect l="-200000" t="-106897" r="-200000" b="-3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9"/>
                          <a:stretch>
                            <a:fillRect l="-200000" t="-206897" r="-200000" b="-2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9"/>
                          <a:stretch>
                            <a:fillRect l="-200000" t="-306897" r="-200000" b="-1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9"/>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grpSp>
        <p:nvGrpSpPr>
          <p:cNvPr id="57" name="组合 56">
            <a:extLst>
              <a:ext uri="{FF2B5EF4-FFF2-40B4-BE49-F238E27FC236}">
                <a16:creationId xmlns:a16="http://schemas.microsoft.com/office/drawing/2014/main" id="{A48A4E86-710A-D14E-8A9B-055135795E54}"/>
              </a:ext>
            </a:extLst>
          </p:cNvPr>
          <p:cNvGrpSpPr/>
          <p:nvPr/>
        </p:nvGrpSpPr>
        <p:grpSpPr>
          <a:xfrm>
            <a:off x="778861" y="3030678"/>
            <a:ext cx="9031831" cy="3462197"/>
            <a:chOff x="1129146" y="2201139"/>
            <a:chExt cx="9031831" cy="3462197"/>
          </a:xfrm>
        </p:grpSpPr>
        <p:grpSp>
          <p:nvGrpSpPr>
            <p:cNvPr id="31" name="组合 30">
              <a:extLst>
                <a:ext uri="{FF2B5EF4-FFF2-40B4-BE49-F238E27FC236}">
                  <a16:creationId xmlns:a16="http://schemas.microsoft.com/office/drawing/2014/main" id="{D445E074-0E58-0341-93C9-7D96D6844123}"/>
                </a:ext>
              </a:extLst>
            </p:cNvPr>
            <p:cNvGrpSpPr/>
            <p:nvPr/>
          </p:nvGrpSpPr>
          <p:grpSpPr>
            <a:xfrm>
              <a:off x="1129146" y="2201139"/>
              <a:ext cx="2276279" cy="2286055"/>
              <a:chOff x="5838092" y="3288323"/>
              <a:chExt cx="2276279" cy="2286055"/>
            </a:xfrm>
          </p:grpSpPr>
          <p:sp>
            <p:nvSpPr>
              <p:cNvPr id="32" name="椭圆 31">
                <a:extLst>
                  <a:ext uri="{FF2B5EF4-FFF2-40B4-BE49-F238E27FC236}">
                    <a16:creationId xmlns:a16="http://schemas.microsoft.com/office/drawing/2014/main" id="{27BA6E6D-0E3D-504D-B940-5F7A233FB59D}"/>
                  </a:ext>
                </a:extLst>
              </p:cNvPr>
              <p:cNvSpPr/>
              <p:nvPr/>
            </p:nvSpPr>
            <p:spPr>
              <a:xfrm>
                <a:off x="5910146" y="3316130"/>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33" name="椭圆 32">
                <a:extLst>
                  <a:ext uri="{FF2B5EF4-FFF2-40B4-BE49-F238E27FC236}">
                    <a16:creationId xmlns:a16="http://schemas.microsoft.com/office/drawing/2014/main" id="{8EF57813-97DF-A64F-A4AA-32ED68FFFB84}"/>
                  </a:ext>
                </a:extLst>
              </p:cNvPr>
              <p:cNvSpPr/>
              <p:nvPr/>
            </p:nvSpPr>
            <p:spPr>
              <a:xfrm>
                <a:off x="7534507" y="3316129"/>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34" name="直线箭头连接符 33">
                <a:extLst>
                  <a:ext uri="{FF2B5EF4-FFF2-40B4-BE49-F238E27FC236}">
                    <a16:creationId xmlns:a16="http://schemas.microsoft.com/office/drawing/2014/main" id="{383F79D4-5948-A447-B149-F4137252A525}"/>
                  </a:ext>
                </a:extLst>
              </p:cNvPr>
              <p:cNvCxnSpPr>
                <a:cxnSpLocks/>
                <a:stCxn id="32"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B47C028E-AE69-4C45-943D-1EAA40015ED1}"/>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36" name="椭圆 35">
                <a:extLst>
                  <a:ext uri="{FF2B5EF4-FFF2-40B4-BE49-F238E27FC236}">
                    <a16:creationId xmlns:a16="http://schemas.microsoft.com/office/drawing/2014/main" id="{E28225EF-B14C-CB48-8C24-FA24445227B4}"/>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37" name="直线箭头连接符 36">
                <a:extLst>
                  <a:ext uri="{FF2B5EF4-FFF2-40B4-BE49-F238E27FC236}">
                    <a16:creationId xmlns:a16="http://schemas.microsoft.com/office/drawing/2014/main" id="{DC1EFF1A-12A1-294B-8272-E4BEE35A0C78}"/>
                  </a:ext>
                </a:extLst>
              </p:cNvPr>
              <p:cNvCxnSpPr>
                <a:cxnSpLocks/>
                <a:stCxn id="35"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E8110AE4-A05A-F342-8CBB-4C2EA108961E}"/>
                  </a:ext>
                </a:extLst>
              </p:cNvPr>
              <p:cNvCxnSpPr>
                <a:cxnSpLocks/>
                <a:stCxn id="32" idx="4"/>
                <a:endCxn id="35"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13DEE96-8251-4A42-8E7F-B833C94B20DC}"/>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0" name="文本框 39">
                <a:extLst>
                  <a:ext uri="{FF2B5EF4-FFF2-40B4-BE49-F238E27FC236}">
                    <a16:creationId xmlns:a16="http://schemas.microsoft.com/office/drawing/2014/main" id="{A51E3B26-BFB1-084B-BFD8-A54952A3A4B6}"/>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41" name="文本框 40">
                <a:extLst>
                  <a:ext uri="{FF2B5EF4-FFF2-40B4-BE49-F238E27FC236}">
                    <a16:creationId xmlns:a16="http://schemas.microsoft.com/office/drawing/2014/main" id="{CED86110-478A-F640-A906-E5D63E709D42}"/>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42" name="直线箭头连接符 41">
                <a:extLst>
                  <a:ext uri="{FF2B5EF4-FFF2-40B4-BE49-F238E27FC236}">
                    <a16:creationId xmlns:a16="http://schemas.microsoft.com/office/drawing/2014/main" id="{011FB53B-57AE-134D-9825-E2E0DD70048A}"/>
                  </a:ext>
                </a:extLst>
              </p:cNvPr>
              <p:cNvCxnSpPr>
                <a:cxnSpLocks/>
                <a:stCxn id="35" idx="7"/>
                <a:endCxn id="33"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2CEA68AE-3571-1144-B839-A5D5A391A52F}"/>
                  </a:ext>
                </a:extLst>
              </p:cNvPr>
              <p:cNvCxnSpPr>
                <a:cxnSpLocks/>
                <a:stCxn id="36" idx="0"/>
                <a:endCxn id="33"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ACAF1303-C9D7-8D49-AEA2-21252157EDE7}"/>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45" name="文本框 44">
                <a:extLst>
                  <a:ext uri="{FF2B5EF4-FFF2-40B4-BE49-F238E27FC236}">
                    <a16:creationId xmlns:a16="http://schemas.microsoft.com/office/drawing/2014/main" id="{52B758EE-E4E0-C34E-B371-AC608E00319B}"/>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46" name="直线箭头连接符 45">
                <a:extLst>
                  <a:ext uri="{FF2B5EF4-FFF2-40B4-BE49-F238E27FC236}">
                    <a16:creationId xmlns:a16="http://schemas.microsoft.com/office/drawing/2014/main" id="{E1081173-92D8-7A4C-9880-90B033BA7882}"/>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559F8880-7DC6-F34D-88E2-5EF1C58BFA87}"/>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ECA1BC8C-0D1C-284B-9499-667ED7E5CF74}"/>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9" name="文本框 48">
                <a:extLst>
                  <a:ext uri="{FF2B5EF4-FFF2-40B4-BE49-F238E27FC236}">
                    <a16:creationId xmlns:a16="http://schemas.microsoft.com/office/drawing/2014/main" id="{F243BEA5-6B13-3146-9C34-1AAD9C54A86C}"/>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50" name="直线箭头连接符 49">
                <a:extLst>
                  <a:ext uri="{FF2B5EF4-FFF2-40B4-BE49-F238E27FC236}">
                    <a16:creationId xmlns:a16="http://schemas.microsoft.com/office/drawing/2014/main" id="{3BF1C550-8966-E848-86E0-CA29BAD62D5B}"/>
                  </a:ext>
                </a:extLst>
              </p:cNvPr>
              <p:cNvCxnSpPr>
                <a:cxnSpLocks/>
                <a:stCxn id="36" idx="1"/>
                <a:endCxn id="32"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6543D428-5921-B144-98BE-2813BC060C33}"/>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p:sp>
          <p:nvSpPr>
            <p:cNvPr id="53" name="文本框 52">
              <a:extLst>
                <a:ext uri="{FF2B5EF4-FFF2-40B4-BE49-F238E27FC236}">
                  <a16:creationId xmlns:a16="http://schemas.microsoft.com/office/drawing/2014/main" id="{102515ED-285C-F745-82C5-C27BD8E15310}"/>
                </a:ext>
              </a:extLst>
            </p:cNvPr>
            <p:cNvSpPr txBox="1"/>
            <p:nvPr/>
          </p:nvSpPr>
          <p:spPr>
            <a:xfrm>
              <a:off x="5482878" y="4476062"/>
              <a:ext cx="439544" cy="369332"/>
            </a:xfrm>
            <a:prstGeom prst="rect">
              <a:avLst/>
            </a:prstGeom>
            <a:noFill/>
          </p:spPr>
          <p:txBody>
            <a:bodyPr wrap="none" rtlCol="0">
              <a:spAutoFit/>
            </a:bodyPr>
            <a:lstStyle/>
            <a:p>
              <a:r>
                <a:rPr kumimoji="1" lang="en-US" altLang="zh-CN" dirty="0"/>
                <a:t>A</a:t>
              </a:r>
              <a:r>
                <a:rPr kumimoji="1" lang="en-US" altLang="zh-CN" baseline="-25000" dirty="0"/>
                <a:t>1</a:t>
              </a:r>
              <a:endParaRPr kumimoji="1" lang="zh-CN" altLang="en-US" baseline="-25000" dirty="0"/>
            </a:p>
          </p:txBody>
        </p:sp>
        <p:sp>
          <p:nvSpPr>
            <p:cNvPr id="55" name="文本框 54">
              <a:extLst>
                <a:ext uri="{FF2B5EF4-FFF2-40B4-BE49-F238E27FC236}">
                  <a16:creationId xmlns:a16="http://schemas.microsoft.com/office/drawing/2014/main" id="{B82ACB02-3E9B-AF46-843B-864EEF15D419}"/>
                </a:ext>
              </a:extLst>
            </p:cNvPr>
            <p:cNvSpPr txBox="1"/>
            <p:nvPr/>
          </p:nvSpPr>
          <p:spPr>
            <a:xfrm>
              <a:off x="9369607" y="4432041"/>
              <a:ext cx="791370" cy="369332"/>
            </a:xfrm>
            <a:prstGeom prst="rect">
              <a:avLst/>
            </a:prstGeom>
            <a:noFill/>
          </p:spPr>
          <p:txBody>
            <a:bodyPr wrap="none" rtlCol="0">
              <a:spAutoFit/>
            </a:bodyPr>
            <a:lstStyle/>
            <a:p>
              <a:r>
                <a:rPr kumimoji="1" lang="en-US" altLang="zh-CN" dirty="0"/>
                <a:t>Path</a:t>
              </a:r>
              <a:r>
                <a:rPr kumimoji="1" lang="en-US" altLang="zh-CN" baseline="-25000" dirty="0"/>
                <a:t>1</a:t>
              </a:r>
              <a:endParaRPr kumimoji="1" lang="zh-CN" altLang="en-US" baseline="-25000" dirty="0"/>
            </a:p>
          </p:txBody>
        </p:sp>
        <p:sp>
          <p:nvSpPr>
            <p:cNvPr id="3" name="文本框 2">
              <a:extLst>
                <a:ext uri="{FF2B5EF4-FFF2-40B4-BE49-F238E27FC236}">
                  <a16:creationId xmlns:a16="http://schemas.microsoft.com/office/drawing/2014/main" id="{8720446E-633F-6B4F-8240-BF9ECB86FEDB}"/>
                </a:ext>
              </a:extLst>
            </p:cNvPr>
            <p:cNvSpPr txBox="1"/>
            <p:nvPr/>
          </p:nvSpPr>
          <p:spPr>
            <a:xfrm>
              <a:off x="1197483" y="4740006"/>
              <a:ext cx="4705134" cy="923330"/>
            </a:xfrm>
            <a:prstGeom prst="rect">
              <a:avLst/>
            </a:prstGeom>
            <a:noFill/>
          </p:spPr>
          <p:txBody>
            <a:bodyPr wrap="none" rtlCol="0">
              <a:spAutoFit/>
            </a:bodyPr>
            <a:lstStyle/>
            <a:p>
              <a:r>
                <a:rPr kumimoji="1" lang="zh-CN" altLang="en-US" dirty="0"/>
                <a:t>待检测的顶点对：</a:t>
              </a:r>
              <a:endParaRPr kumimoji="1" lang="en-US" altLang="zh-CN" dirty="0"/>
            </a:p>
            <a:p>
              <a:r>
                <a:rPr kumimoji="1" lang="en-US" altLang="zh-CN" dirty="0"/>
                <a:t>{0,1},{0,2},{0,3},{1,0},{1,2},{1,3},</a:t>
              </a:r>
            </a:p>
            <a:p>
              <a:r>
                <a:rPr kumimoji="1" lang="en-US" altLang="zh-CN" dirty="0"/>
                <a:t>{2,0},{2,1,},{2,3},{3,0},{3,1},{3,2}</a:t>
              </a:r>
              <a:endParaRPr kumimoji="1" lang="zh-CN" altLang="en-US" dirty="0"/>
            </a:p>
          </p:txBody>
        </p:sp>
      </p:grpSp>
      <p:sp>
        <p:nvSpPr>
          <p:cNvPr id="56" name="矩形 55">
            <a:extLst>
              <a:ext uri="{FF2B5EF4-FFF2-40B4-BE49-F238E27FC236}">
                <a16:creationId xmlns:a16="http://schemas.microsoft.com/office/drawing/2014/main" id="{BB09599F-E4DE-8F43-A996-641852E822F8}"/>
              </a:ext>
            </a:extLst>
          </p:cNvPr>
          <p:cNvSpPr/>
          <p:nvPr/>
        </p:nvSpPr>
        <p:spPr>
          <a:xfrm>
            <a:off x="838200" y="1313233"/>
            <a:ext cx="10803512" cy="646331"/>
          </a:xfrm>
          <a:prstGeom prst="rect">
            <a:avLst/>
          </a:prstGeom>
        </p:spPr>
        <p:txBody>
          <a:bodyPr wrap="square">
            <a:spAutoFit/>
          </a:bodyPr>
          <a:lstStyle/>
          <a:p>
            <a:r>
              <a:rPr kumimoji="1" lang="zh-CN" altLang="en-US" dirty="0"/>
              <a:t>对于图中每个顶点</a:t>
            </a:r>
            <a:r>
              <a:rPr kumimoji="1" lang="en-US" altLang="zh-CN" dirty="0"/>
              <a:t>v</a:t>
            </a:r>
            <a:r>
              <a:rPr kumimoji="1" lang="zh-CN" altLang="en-US" dirty="0"/>
              <a:t>，和任一顶点对 </a:t>
            </a:r>
            <a:r>
              <a:rPr kumimoji="1" lang="en-US" altLang="zh-CN" dirty="0"/>
              <a:t>(</a:t>
            </a:r>
            <a:r>
              <a:rPr kumimoji="1" lang="en-US" altLang="zh-CN" dirty="0" err="1"/>
              <a:t>i,j</a:t>
            </a:r>
            <a:r>
              <a:rPr kumimoji="1" lang="en-US" altLang="zh-CN" dirty="0"/>
              <a:t>)</a:t>
            </a:r>
            <a:r>
              <a:rPr kumimoji="1" lang="zh-CN" altLang="en-US" dirty="0"/>
              <a:t>，</a:t>
            </a:r>
            <a:r>
              <a:rPr kumimoji="1" lang="en-US" altLang="zh-CN" dirty="0" err="1"/>
              <a:t>i≠j</a:t>
            </a:r>
            <a:r>
              <a:rPr kumimoji="1" lang="zh-CN" altLang="en-US" dirty="0"/>
              <a:t>，</a:t>
            </a:r>
            <a:r>
              <a:rPr kumimoji="1" lang="en-US" altLang="zh-CN" dirty="0" err="1"/>
              <a:t>v≠i</a:t>
            </a:r>
            <a:r>
              <a:rPr kumimoji="1" lang="zh-CN" altLang="en-US" dirty="0"/>
              <a:t>，</a:t>
            </a:r>
            <a:r>
              <a:rPr kumimoji="1" lang="en-US" altLang="zh-CN" dirty="0" err="1"/>
              <a:t>v≠j</a:t>
            </a:r>
            <a:endParaRPr kumimoji="1" lang="en-US" altLang="zh-CN" dirty="0"/>
          </a:p>
          <a:p>
            <a:r>
              <a:rPr kumimoji="1" lang="zh-CN" altLang="en-US" dirty="0"/>
              <a:t>如果</a:t>
            </a:r>
            <a:r>
              <a:rPr kumimoji="1" lang="en-US" altLang="zh-CN" dirty="0"/>
              <a:t>A[</a:t>
            </a:r>
            <a:r>
              <a:rPr kumimoji="1" lang="en-US" altLang="zh-CN" dirty="0" err="1"/>
              <a:t>i</a:t>
            </a:r>
            <a:r>
              <a:rPr kumimoji="1" lang="en-US" altLang="zh-CN" dirty="0"/>
              <a:t>][j]&gt;A[</a:t>
            </a:r>
            <a:r>
              <a:rPr kumimoji="1" lang="en-US" altLang="zh-CN" dirty="0" err="1"/>
              <a:t>i</a:t>
            </a:r>
            <a:r>
              <a:rPr kumimoji="1" lang="en-US" altLang="zh-CN" dirty="0"/>
              <a:t>][v]+A[v][j]</a:t>
            </a:r>
            <a:r>
              <a:rPr kumimoji="1" lang="zh-CN" altLang="en-US" dirty="0"/>
              <a:t>，则将</a:t>
            </a:r>
            <a:r>
              <a:rPr kumimoji="1" lang="en-US" altLang="zh-CN" dirty="0"/>
              <a:t>A[</a:t>
            </a:r>
            <a:r>
              <a:rPr kumimoji="1" lang="en-US" altLang="zh-CN" dirty="0" err="1"/>
              <a:t>i</a:t>
            </a:r>
            <a:r>
              <a:rPr kumimoji="1" lang="en-US" altLang="zh-CN" dirty="0"/>
              <a:t>][j]</a:t>
            </a:r>
            <a:r>
              <a:rPr kumimoji="1" lang="zh-CN" altLang="en-US" dirty="0"/>
              <a:t>的值更新为</a:t>
            </a:r>
            <a:r>
              <a:rPr kumimoji="1" lang="en-US" altLang="zh-CN" dirty="0"/>
              <a:t>A[</a:t>
            </a:r>
            <a:r>
              <a:rPr kumimoji="1" lang="en-US" altLang="zh-CN" dirty="0" err="1"/>
              <a:t>i</a:t>
            </a:r>
            <a:r>
              <a:rPr kumimoji="1" lang="en-US" altLang="zh-CN" dirty="0"/>
              <a:t>][v]+A[v][j]</a:t>
            </a:r>
            <a:r>
              <a:rPr kumimoji="1" lang="zh-CN" altLang="en-US" dirty="0"/>
              <a:t>的值，并且将</a:t>
            </a:r>
            <a:r>
              <a:rPr kumimoji="1" lang="en-US" altLang="zh-CN" dirty="0"/>
              <a:t>Path[</a:t>
            </a:r>
            <a:r>
              <a:rPr kumimoji="1" lang="en-US" altLang="zh-CN" dirty="0" err="1"/>
              <a:t>i</a:t>
            </a:r>
            <a:r>
              <a:rPr kumimoji="1" lang="en-US" altLang="zh-CN" dirty="0"/>
              <a:t>][j]</a:t>
            </a:r>
            <a:r>
              <a:rPr kumimoji="1" lang="zh-CN" altLang="en-US" dirty="0"/>
              <a:t>改为</a:t>
            </a:r>
            <a:r>
              <a:rPr kumimoji="1" lang="en-US" altLang="zh-CN" dirty="0"/>
              <a:t>v</a:t>
            </a:r>
            <a:endParaRPr kumimoji="1" lang="zh-CN" altLang="en-US" dirty="0"/>
          </a:p>
        </p:txBody>
      </p:sp>
      <p:sp>
        <p:nvSpPr>
          <p:cNvPr id="59" name="文本框 58">
            <a:extLst>
              <a:ext uri="{FF2B5EF4-FFF2-40B4-BE49-F238E27FC236}">
                <a16:creationId xmlns:a16="http://schemas.microsoft.com/office/drawing/2014/main" id="{AEFBEFD0-F237-1D4D-B187-E4B5DAC675C1}"/>
              </a:ext>
            </a:extLst>
          </p:cNvPr>
          <p:cNvSpPr txBox="1"/>
          <p:nvPr/>
        </p:nvSpPr>
        <p:spPr>
          <a:xfrm>
            <a:off x="6046654" y="3592236"/>
            <a:ext cx="511683" cy="432000"/>
          </a:xfrm>
          <a:prstGeom prst="rect">
            <a:avLst/>
          </a:prstGeom>
          <a:noFill/>
          <a:ln>
            <a:solidFill>
              <a:srgbClr val="FF0000"/>
            </a:solidFill>
          </a:ln>
        </p:spPr>
        <p:txBody>
          <a:bodyPr wrap="square" rtlCol="0">
            <a:spAutoFit/>
          </a:bodyPr>
          <a:lstStyle/>
          <a:p>
            <a:endParaRPr kumimoji="1" lang="zh-CN" altLang="en-US" dirty="0"/>
          </a:p>
        </p:txBody>
      </p:sp>
      <mc:AlternateContent xmlns:mc="http://schemas.openxmlformats.org/markup-compatibility/2006">
        <mc:Choice xmlns:a14="http://schemas.microsoft.com/office/drawing/2010/main" Requires="a14">
          <p:sp>
            <p:nvSpPr>
              <p:cNvPr id="63" name="文本框 62">
                <a:extLst>
                  <a:ext uri="{FF2B5EF4-FFF2-40B4-BE49-F238E27FC236}">
                    <a16:creationId xmlns:a16="http://schemas.microsoft.com/office/drawing/2014/main" id="{DDF3F7D3-B591-A847-9F73-EB7E1EF60EEA}"/>
                  </a:ext>
                </a:extLst>
              </p:cNvPr>
              <p:cNvSpPr txBox="1"/>
              <p:nvPr/>
            </p:nvSpPr>
            <p:spPr>
              <a:xfrm>
                <a:off x="6289385" y="5625809"/>
                <a:ext cx="5438081" cy="830997"/>
              </a:xfrm>
              <a:prstGeom prst="rect">
                <a:avLst/>
              </a:prstGeom>
              <a:noFill/>
              <a:ln>
                <a:solidFill>
                  <a:srgbClr val="FF0000"/>
                </a:solidFill>
              </a:ln>
            </p:spPr>
            <p:txBody>
              <a:bodyPr wrap="square" rtlCol="0">
                <a:spAutoFit/>
              </a:bodyPr>
              <a:lstStyle/>
              <a:p>
                <a:r>
                  <a:rPr kumimoji="1" lang="zh-CN" altLang="en-US" sz="1600" dirty="0"/>
                  <a:t>以</a:t>
                </a:r>
                <a:r>
                  <a:rPr kumimoji="1" lang="en-US" altLang="zh-CN" sz="1600" dirty="0"/>
                  <a:t>{0,2}</a:t>
                </a:r>
                <a:r>
                  <a:rPr kumimoji="1" lang="zh-CN" altLang="en-US" sz="1600" dirty="0"/>
                  <a:t>为例</a:t>
                </a:r>
                <a:r>
                  <a:rPr kumimoji="1" lang="en-US" altLang="zh-CN" sz="1600" dirty="0"/>
                  <a:t>:</a:t>
                </a:r>
              </a:p>
              <a:p>
                <a:r>
                  <a:rPr kumimoji="1" lang="en-US" altLang="zh-CN" sz="1600" dirty="0"/>
                  <a:t>A[0][2]=</a:t>
                </a:r>
                <a:r>
                  <a:rPr lang="zh-CN" altLang="en-US" sz="1600" dirty="0"/>
                  <a:t> </a:t>
                </a:r>
                <a14:m>
                  <m:oMath xmlns:m="http://schemas.openxmlformats.org/officeDocument/2006/math">
                    <m:r>
                      <a:rPr lang="zh-CN" altLang="en-US" sz="1600" i="1">
                        <a:latin typeface="Cambria Math" panose="02040503050406030204" pitchFamily="18" charset="0"/>
                      </a:rPr>
                      <m:t>∞</m:t>
                    </m:r>
                  </m:oMath>
                </a14:m>
                <a:r>
                  <a:rPr kumimoji="1" lang="en-US" altLang="zh-CN" sz="1600" dirty="0"/>
                  <a:t>,</a:t>
                </a:r>
                <a:r>
                  <a:rPr kumimoji="1" lang="zh-CN" altLang="en-US" sz="1600" dirty="0"/>
                  <a:t> </a:t>
                </a:r>
                <a:r>
                  <a:rPr kumimoji="1" lang="en-US" altLang="zh-CN" sz="1600" dirty="0"/>
                  <a:t>A[0][1]=5</a:t>
                </a:r>
                <a:r>
                  <a:rPr lang="en-US" altLang="zh-CN" sz="1600" dirty="0"/>
                  <a:t>,</a:t>
                </a:r>
                <a:r>
                  <a:rPr lang="zh-CN" altLang="en-US" sz="1600" dirty="0"/>
                  <a:t> </a:t>
                </a:r>
                <a:r>
                  <a:rPr lang="en-US" altLang="zh-CN" sz="1600" dirty="0"/>
                  <a:t>A[1][2]=4</a:t>
                </a:r>
              </a:p>
              <a:p>
                <a:r>
                  <a:rPr lang="en-US" altLang="zh-CN" sz="1600" dirty="0"/>
                  <a:t>A[0][2]&gt;A[0][1]+A[1][2]</a:t>
                </a:r>
                <a:r>
                  <a:rPr lang="zh-CN" altLang="en-US" sz="1600" dirty="0"/>
                  <a:t> </a:t>
                </a:r>
                <a:r>
                  <a:rPr lang="en-US" altLang="zh-CN" sz="1600" dirty="0"/>
                  <a:t>?</a:t>
                </a:r>
                <a:r>
                  <a:rPr lang="zh-CN" altLang="en-US" sz="1600" dirty="0"/>
                  <a:t> 成立，更新</a:t>
                </a:r>
                <a:r>
                  <a:rPr lang="en-US" altLang="zh-CN" sz="1600" dirty="0"/>
                  <a:t>A[0][2]=9</a:t>
                </a:r>
                <a:endParaRPr lang="zh-CN" altLang="en-US" sz="1600" dirty="0"/>
              </a:p>
            </p:txBody>
          </p:sp>
        </mc:Choice>
        <mc:Fallback>
          <p:sp>
            <p:nvSpPr>
              <p:cNvPr id="63" name="文本框 62">
                <a:extLst>
                  <a:ext uri="{FF2B5EF4-FFF2-40B4-BE49-F238E27FC236}">
                    <a16:creationId xmlns:a16="http://schemas.microsoft.com/office/drawing/2014/main" id="{DDF3F7D3-B591-A847-9F73-EB7E1EF60EEA}"/>
                  </a:ext>
                </a:extLst>
              </p:cNvPr>
              <p:cNvSpPr txBox="1">
                <a:spLocks noRot="1" noChangeAspect="1" noMove="1" noResize="1" noEditPoints="1" noAdjustHandles="1" noChangeArrowheads="1" noChangeShapeType="1" noTextEdit="1"/>
              </p:cNvSpPr>
              <p:nvPr/>
            </p:nvSpPr>
            <p:spPr>
              <a:xfrm>
                <a:off x="6289385" y="5625809"/>
                <a:ext cx="5438081" cy="830997"/>
              </a:xfrm>
              <a:prstGeom prst="rect">
                <a:avLst/>
              </a:prstGeom>
              <a:blipFill>
                <a:blip r:embed="rId10"/>
                <a:stretch>
                  <a:fillRect l="-465" t="-2985" b="-7463"/>
                </a:stretch>
              </a:blipFill>
              <a:ln>
                <a:solidFill>
                  <a:srgbClr val="FF0000"/>
                </a:solidFill>
              </a:ln>
            </p:spPr>
            <p:txBody>
              <a:bodyPr/>
              <a:lstStyle/>
              <a:p>
                <a:r>
                  <a:rPr lang="zh-CN" altLang="en-US">
                    <a:noFill/>
                  </a:rPr>
                  <a:t> </a:t>
                </a:r>
              </a:p>
            </p:txBody>
          </p:sp>
        </mc:Fallback>
      </mc:AlternateContent>
      <p:sp>
        <p:nvSpPr>
          <p:cNvPr id="64" name="文本框 63">
            <a:extLst>
              <a:ext uri="{FF2B5EF4-FFF2-40B4-BE49-F238E27FC236}">
                <a16:creationId xmlns:a16="http://schemas.microsoft.com/office/drawing/2014/main" id="{0E475043-E6F2-9A4A-A957-44B9F0AF334F}"/>
              </a:ext>
            </a:extLst>
          </p:cNvPr>
          <p:cNvSpPr txBox="1"/>
          <p:nvPr/>
        </p:nvSpPr>
        <p:spPr>
          <a:xfrm>
            <a:off x="1678531" y="5775641"/>
            <a:ext cx="511683" cy="432000"/>
          </a:xfrm>
          <a:prstGeom prst="rect">
            <a:avLst/>
          </a:prstGeom>
          <a:noFill/>
          <a:ln>
            <a:solidFill>
              <a:srgbClr val="FF0000"/>
            </a:solidFill>
          </a:ln>
        </p:spPr>
        <p:txBody>
          <a:bodyPr wrap="square" rtlCol="0">
            <a:spAutoFit/>
          </a:bodyPr>
          <a:lstStyle/>
          <a:p>
            <a:endParaRPr kumimoji="1" lang="zh-CN" altLang="en-US" dirty="0"/>
          </a:p>
        </p:txBody>
      </p:sp>
      <p:sp>
        <p:nvSpPr>
          <p:cNvPr id="58" name="文本框 57">
            <a:extLst>
              <a:ext uri="{FF2B5EF4-FFF2-40B4-BE49-F238E27FC236}">
                <a16:creationId xmlns:a16="http://schemas.microsoft.com/office/drawing/2014/main" id="{D9D1B408-AB63-C54E-9375-A367C0AAD4E5}"/>
              </a:ext>
            </a:extLst>
          </p:cNvPr>
          <p:cNvSpPr txBox="1"/>
          <p:nvPr/>
        </p:nvSpPr>
        <p:spPr>
          <a:xfrm>
            <a:off x="927847" y="2151529"/>
            <a:ext cx="5766322" cy="369332"/>
          </a:xfrm>
          <a:prstGeom prst="rect">
            <a:avLst/>
          </a:prstGeom>
          <a:noFill/>
        </p:spPr>
        <p:txBody>
          <a:bodyPr wrap="none" rtlCol="0">
            <a:spAutoFit/>
          </a:bodyPr>
          <a:lstStyle/>
          <a:p>
            <a:r>
              <a:rPr kumimoji="1" lang="zh-CN" altLang="en-US" dirty="0"/>
              <a:t>注意：在检测节点</a:t>
            </a:r>
            <a:r>
              <a:rPr kumimoji="1" lang="en-US" altLang="zh-CN" dirty="0"/>
              <a:t>v</a:t>
            </a:r>
            <a:r>
              <a:rPr kumimoji="1" lang="zh-CN" altLang="en-US" dirty="0"/>
              <a:t>时，只要顶点对出现节点</a:t>
            </a:r>
            <a:r>
              <a:rPr kumimoji="1" lang="en-US" altLang="zh-CN" dirty="0"/>
              <a:t>v</a:t>
            </a:r>
            <a:r>
              <a:rPr kumimoji="1" lang="zh-CN" altLang="en-US" dirty="0"/>
              <a:t>，则略过</a:t>
            </a:r>
          </a:p>
        </p:txBody>
      </p:sp>
      <p:grpSp>
        <p:nvGrpSpPr>
          <p:cNvPr id="10" name="组合 9">
            <a:extLst>
              <a:ext uri="{FF2B5EF4-FFF2-40B4-BE49-F238E27FC236}">
                <a16:creationId xmlns:a16="http://schemas.microsoft.com/office/drawing/2014/main" id="{9C4F8963-1051-FC41-97C6-7C7F552AFE2A}"/>
              </a:ext>
            </a:extLst>
          </p:cNvPr>
          <p:cNvGrpSpPr/>
          <p:nvPr/>
        </p:nvGrpSpPr>
        <p:grpSpPr>
          <a:xfrm>
            <a:off x="6197412" y="3521207"/>
            <a:ext cx="519692" cy="372344"/>
            <a:chOff x="5464423" y="3559917"/>
            <a:chExt cx="519692" cy="372344"/>
          </a:xfrm>
        </p:grpSpPr>
        <p:sp>
          <p:nvSpPr>
            <p:cNvPr id="60" name="文本框 59">
              <a:extLst>
                <a:ext uri="{FF2B5EF4-FFF2-40B4-BE49-F238E27FC236}">
                  <a16:creationId xmlns:a16="http://schemas.microsoft.com/office/drawing/2014/main" id="{83EDD28A-F7E9-BF49-8D4C-DB87B63DC53F}"/>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9</a:t>
              </a:r>
              <a:endParaRPr kumimoji="1" lang="zh-CN" altLang="en-US" dirty="0"/>
            </a:p>
          </p:txBody>
        </p:sp>
        <p:cxnSp>
          <p:nvCxnSpPr>
            <p:cNvPr id="6" name="直线连接符 5">
              <a:extLst>
                <a:ext uri="{FF2B5EF4-FFF2-40B4-BE49-F238E27FC236}">
                  <a16:creationId xmlns:a16="http://schemas.microsoft.com/office/drawing/2014/main" id="{2938F2A5-B4A2-E84A-A8B3-004A6B237E32}"/>
                </a:ext>
              </a:extLst>
            </p:cNvPr>
            <p:cNvCxnSpPr>
              <a:cxnSpLocks/>
              <a:endCxn id="60"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1" name="组合 60">
            <a:extLst>
              <a:ext uri="{FF2B5EF4-FFF2-40B4-BE49-F238E27FC236}">
                <a16:creationId xmlns:a16="http://schemas.microsoft.com/office/drawing/2014/main" id="{F24DF6C7-FE89-8842-94D1-158E723CE74C}"/>
              </a:ext>
            </a:extLst>
          </p:cNvPr>
          <p:cNvGrpSpPr/>
          <p:nvPr/>
        </p:nvGrpSpPr>
        <p:grpSpPr>
          <a:xfrm>
            <a:off x="10062882" y="3478601"/>
            <a:ext cx="519692" cy="372344"/>
            <a:chOff x="5464423" y="3559917"/>
            <a:chExt cx="519692" cy="372344"/>
          </a:xfrm>
        </p:grpSpPr>
        <p:sp>
          <p:nvSpPr>
            <p:cNvPr id="62" name="文本框 61">
              <a:extLst>
                <a:ext uri="{FF2B5EF4-FFF2-40B4-BE49-F238E27FC236}">
                  <a16:creationId xmlns:a16="http://schemas.microsoft.com/office/drawing/2014/main" id="{9708C3E4-0A4F-314F-94A4-8D126BCF7B4A}"/>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1</a:t>
              </a:r>
              <a:endParaRPr kumimoji="1" lang="zh-CN" altLang="en-US" dirty="0"/>
            </a:p>
          </p:txBody>
        </p:sp>
        <p:cxnSp>
          <p:nvCxnSpPr>
            <p:cNvPr id="65" name="直线连接符 64">
              <a:extLst>
                <a:ext uri="{FF2B5EF4-FFF2-40B4-BE49-F238E27FC236}">
                  <a16:creationId xmlns:a16="http://schemas.microsoft.com/office/drawing/2014/main" id="{5512A7D5-8466-7C46-BB90-69741EAB1B73}"/>
                </a:ext>
              </a:extLst>
            </p:cNvPr>
            <p:cNvCxnSpPr>
              <a:cxnSpLocks/>
              <a:endCxn id="62"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719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ppt_x"/>
                                          </p:val>
                                        </p:tav>
                                        <p:tav tm="100000">
                                          <p:val>
                                            <p:strVal val="#ppt_x"/>
                                          </p:val>
                                        </p:tav>
                                      </p:tavLst>
                                    </p:anim>
                                    <p:anim calcmode="lin" valueType="num">
                                      <p:cBhvr additive="base">
                                        <p:cTn id="1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ppt_x"/>
                                          </p:val>
                                        </p:tav>
                                        <p:tav tm="100000">
                                          <p:val>
                                            <p:strVal val="#ppt_x"/>
                                          </p:val>
                                        </p:tav>
                                      </p:tavLst>
                                    </p:anim>
                                    <p:anim calcmode="lin" valueType="num">
                                      <p:cBhvr additive="base">
                                        <p:cTn id="2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P spid="6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2.3</a:t>
            </a:r>
            <a:r>
              <a:rPr kumimoji="1" lang="zh-CN" altLang="en-US" dirty="0"/>
              <a:t> 设计思路</a:t>
            </a:r>
            <a:r>
              <a:rPr kumimoji="1" lang="en-US" altLang="zh-CN" dirty="0"/>
              <a:t>——</a:t>
            </a:r>
            <a:r>
              <a:rPr kumimoji="1" lang="zh-CN" altLang="en-US" dirty="0"/>
              <a:t>节点</a:t>
            </a:r>
            <a:r>
              <a:rPr kumimoji="1" lang="en-US" altLang="zh-CN" dirty="0"/>
              <a:t>v=2</a:t>
            </a:r>
            <a:endParaRPr kumimoji="1" lang="zh-CN" altLang="en-US" dirty="0"/>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18</a:t>
            </a:fld>
            <a:endParaRPr kumimoji="1" lang="zh-CN" altLang="en-US" dirty="0"/>
          </a:p>
        </p:txBody>
      </p:sp>
      <mc:AlternateContent xmlns:mc="http://schemas.openxmlformats.org/markup-compatibility/2006">
        <mc:Choice xmlns:a14="http://schemas.microsoft.com/office/drawing/2010/main" Requires="a14">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705288206"/>
                  </p:ext>
                </p:extLst>
              </p:nvPr>
            </p:nvGraphicFramePr>
            <p:xfrm>
              <a:off x="4158739" y="2870223"/>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9</m:t>
                                </m:r>
                              </m:oMath>
                            </m:oMathPara>
                          </a14:m>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705288206"/>
                  </p:ext>
                </p:extLst>
              </p:nvPr>
            </p:nvGraphicFramePr>
            <p:xfrm>
              <a:off x="4158739" y="2870223"/>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endParaRPr lang="zh-CN"/>
                        </a:p>
                      </a:txBody>
                      <a:tcPr>
                        <a:blipFill>
                          <a:blip r:embed="rId3"/>
                          <a:stretch>
                            <a:fillRect l="-306122" t="-110345" r="-104082" b="-324138"/>
                          </a:stretch>
                        </a:blipFill>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endParaRPr lang="zh-CN"/>
                        </a:p>
                      </a:txBody>
                      <a:tcPr>
                        <a:blipFill>
                          <a:blip r:embed="rId3"/>
                          <a:stretch>
                            <a:fillRect l="-104082" t="-210345" r="-306122" b="-224138"/>
                          </a:stretch>
                        </a:blipFill>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endParaRPr lang="zh-CN"/>
                        </a:p>
                      </a:txBody>
                      <a:tcPr>
                        <a:blipFill>
                          <a:blip r:embed="rId3"/>
                          <a:stretch>
                            <a:fillRect l="-104082" t="-410345" r="-306122" b="-24138"/>
                          </a:stretch>
                        </a:blipFill>
                      </a:tcPr>
                    </a:tc>
                    <a:tc>
                      <a:txBody>
                        <a:bodyPr/>
                        <a:lstStyle/>
                        <a:p>
                          <a:endParaRPr lang="zh-CN"/>
                        </a:p>
                      </a:txBody>
                      <a:tcPr>
                        <a:blipFill>
                          <a:blip r:embed="rId3"/>
                          <a:stretch>
                            <a:fillRect l="-200000" t="-410345" r="-200000" b="-24138"/>
                          </a:stretch>
                        </a:blipFill>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2056424435"/>
                  </p:ext>
                </p:extLst>
              </p:nvPr>
            </p:nvGraphicFramePr>
            <p:xfrm>
              <a:off x="8045468" y="282620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2056424435"/>
                  </p:ext>
                </p:extLst>
              </p:nvPr>
            </p:nvGraphicFramePr>
            <p:xfrm>
              <a:off x="8045468" y="282620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106897" r="-200000" b="-3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206897" r="-200000" b="-2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306897" r="-200000" b="-1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grpSp>
        <p:nvGrpSpPr>
          <p:cNvPr id="57" name="组合 56">
            <a:extLst>
              <a:ext uri="{FF2B5EF4-FFF2-40B4-BE49-F238E27FC236}">
                <a16:creationId xmlns:a16="http://schemas.microsoft.com/office/drawing/2014/main" id="{A48A4E86-710A-D14E-8A9B-055135795E54}"/>
              </a:ext>
            </a:extLst>
          </p:cNvPr>
          <p:cNvGrpSpPr/>
          <p:nvPr/>
        </p:nvGrpSpPr>
        <p:grpSpPr>
          <a:xfrm>
            <a:off x="1129146" y="2713646"/>
            <a:ext cx="9031831" cy="3462197"/>
            <a:chOff x="1129146" y="2201139"/>
            <a:chExt cx="9031831" cy="3462197"/>
          </a:xfrm>
        </p:grpSpPr>
        <p:grpSp>
          <p:nvGrpSpPr>
            <p:cNvPr id="31" name="组合 30">
              <a:extLst>
                <a:ext uri="{FF2B5EF4-FFF2-40B4-BE49-F238E27FC236}">
                  <a16:creationId xmlns:a16="http://schemas.microsoft.com/office/drawing/2014/main" id="{D445E074-0E58-0341-93C9-7D96D6844123}"/>
                </a:ext>
              </a:extLst>
            </p:cNvPr>
            <p:cNvGrpSpPr/>
            <p:nvPr/>
          </p:nvGrpSpPr>
          <p:grpSpPr>
            <a:xfrm>
              <a:off x="1129146" y="2201139"/>
              <a:ext cx="2276279" cy="2286055"/>
              <a:chOff x="5838092" y="3288323"/>
              <a:chExt cx="2276279" cy="2286055"/>
            </a:xfrm>
          </p:grpSpPr>
          <p:sp>
            <p:nvSpPr>
              <p:cNvPr id="32" name="椭圆 31">
                <a:extLst>
                  <a:ext uri="{FF2B5EF4-FFF2-40B4-BE49-F238E27FC236}">
                    <a16:creationId xmlns:a16="http://schemas.microsoft.com/office/drawing/2014/main" id="{27BA6E6D-0E3D-504D-B940-5F7A233FB59D}"/>
                  </a:ext>
                </a:extLst>
              </p:cNvPr>
              <p:cNvSpPr/>
              <p:nvPr/>
            </p:nvSpPr>
            <p:spPr>
              <a:xfrm>
                <a:off x="5910146" y="3316130"/>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33" name="椭圆 32">
                <a:extLst>
                  <a:ext uri="{FF2B5EF4-FFF2-40B4-BE49-F238E27FC236}">
                    <a16:creationId xmlns:a16="http://schemas.microsoft.com/office/drawing/2014/main" id="{8EF57813-97DF-A64F-A4AA-32ED68FFFB84}"/>
                  </a:ext>
                </a:extLst>
              </p:cNvPr>
              <p:cNvSpPr/>
              <p:nvPr/>
            </p:nvSpPr>
            <p:spPr>
              <a:xfrm>
                <a:off x="7534507" y="3316129"/>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34" name="直线箭头连接符 33">
                <a:extLst>
                  <a:ext uri="{FF2B5EF4-FFF2-40B4-BE49-F238E27FC236}">
                    <a16:creationId xmlns:a16="http://schemas.microsoft.com/office/drawing/2014/main" id="{383F79D4-5948-A447-B149-F4137252A525}"/>
                  </a:ext>
                </a:extLst>
              </p:cNvPr>
              <p:cNvCxnSpPr>
                <a:cxnSpLocks/>
                <a:stCxn id="32"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B47C028E-AE69-4C45-943D-1EAA40015ED1}"/>
                  </a:ext>
                </a:extLst>
              </p:cNvPr>
              <p:cNvSpPr/>
              <p:nvPr/>
            </p:nvSpPr>
            <p:spPr>
              <a:xfrm>
                <a:off x="5906429" y="4642883"/>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36" name="椭圆 35">
                <a:extLst>
                  <a:ext uri="{FF2B5EF4-FFF2-40B4-BE49-F238E27FC236}">
                    <a16:creationId xmlns:a16="http://schemas.microsoft.com/office/drawing/2014/main" id="{E28225EF-B14C-CB48-8C24-FA24445227B4}"/>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37" name="直线箭头连接符 36">
                <a:extLst>
                  <a:ext uri="{FF2B5EF4-FFF2-40B4-BE49-F238E27FC236}">
                    <a16:creationId xmlns:a16="http://schemas.microsoft.com/office/drawing/2014/main" id="{DC1EFF1A-12A1-294B-8272-E4BEE35A0C78}"/>
                  </a:ext>
                </a:extLst>
              </p:cNvPr>
              <p:cNvCxnSpPr>
                <a:cxnSpLocks/>
                <a:stCxn id="35"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E8110AE4-A05A-F342-8CBB-4C2EA108961E}"/>
                  </a:ext>
                </a:extLst>
              </p:cNvPr>
              <p:cNvCxnSpPr>
                <a:cxnSpLocks/>
                <a:stCxn id="32" idx="4"/>
                <a:endCxn id="35"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13DEE96-8251-4A42-8E7F-B833C94B20DC}"/>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0" name="文本框 39">
                <a:extLst>
                  <a:ext uri="{FF2B5EF4-FFF2-40B4-BE49-F238E27FC236}">
                    <a16:creationId xmlns:a16="http://schemas.microsoft.com/office/drawing/2014/main" id="{A51E3B26-BFB1-084B-BFD8-A54952A3A4B6}"/>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41" name="文本框 40">
                <a:extLst>
                  <a:ext uri="{FF2B5EF4-FFF2-40B4-BE49-F238E27FC236}">
                    <a16:creationId xmlns:a16="http://schemas.microsoft.com/office/drawing/2014/main" id="{CED86110-478A-F640-A906-E5D63E709D42}"/>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42" name="直线箭头连接符 41">
                <a:extLst>
                  <a:ext uri="{FF2B5EF4-FFF2-40B4-BE49-F238E27FC236}">
                    <a16:creationId xmlns:a16="http://schemas.microsoft.com/office/drawing/2014/main" id="{011FB53B-57AE-134D-9825-E2E0DD70048A}"/>
                  </a:ext>
                </a:extLst>
              </p:cNvPr>
              <p:cNvCxnSpPr>
                <a:cxnSpLocks/>
                <a:stCxn id="35" idx="7"/>
                <a:endCxn id="33"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2CEA68AE-3571-1144-B839-A5D5A391A52F}"/>
                  </a:ext>
                </a:extLst>
              </p:cNvPr>
              <p:cNvCxnSpPr>
                <a:cxnSpLocks/>
                <a:stCxn id="36" idx="0"/>
                <a:endCxn id="33"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ACAF1303-C9D7-8D49-AEA2-21252157EDE7}"/>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45" name="文本框 44">
                <a:extLst>
                  <a:ext uri="{FF2B5EF4-FFF2-40B4-BE49-F238E27FC236}">
                    <a16:creationId xmlns:a16="http://schemas.microsoft.com/office/drawing/2014/main" id="{52B758EE-E4E0-C34E-B371-AC608E00319B}"/>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46" name="直线箭头连接符 45">
                <a:extLst>
                  <a:ext uri="{FF2B5EF4-FFF2-40B4-BE49-F238E27FC236}">
                    <a16:creationId xmlns:a16="http://schemas.microsoft.com/office/drawing/2014/main" id="{E1081173-92D8-7A4C-9880-90B033BA7882}"/>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559F8880-7DC6-F34D-88E2-5EF1C58BFA87}"/>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ECA1BC8C-0D1C-284B-9499-667ED7E5CF74}"/>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9" name="文本框 48">
                <a:extLst>
                  <a:ext uri="{FF2B5EF4-FFF2-40B4-BE49-F238E27FC236}">
                    <a16:creationId xmlns:a16="http://schemas.microsoft.com/office/drawing/2014/main" id="{F243BEA5-6B13-3146-9C34-1AAD9C54A86C}"/>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50" name="直线箭头连接符 49">
                <a:extLst>
                  <a:ext uri="{FF2B5EF4-FFF2-40B4-BE49-F238E27FC236}">
                    <a16:creationId xmlns:a16="http://schemas.microsoft.com/office/drawing/2014/main" id="{3BF1C550-8966-E848-86E0-CA29BAD62D5B}"/>
                  </a:ext>
                </a:extLst>
              </p:cNvPr>
              <p:cNvCxnSpPr>
                <a:cxnSpLocks/>
                <a:stCxn id="36" idx="1"/>
                <a:endCxn id="32"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6543D428-5921-B144-98BE-2813BC060C33}"/>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p:sp>
          <p:nvSpPr>
            <p:cNvPr id="53" name="文本框 52">
              <a:extLst>
                <a:ext uri="{FF2B5EF4-FFF2-40B4-BE49-F238E27FC236}">
                  <a16:creationId xmlns:a16="http://schemas.microsoft.com/office/drawing/2014/main" id="{102515ED-285C-F745-82C5-C27BD8E15310}"/>
                </a:ext>
              </a:extLst>
            </p:cNvPr>
            <p:cNvSpPr txBox="1"/>
            <p:nvPr/>
          </p:nvSpPr>
          <p:spPr>
            <a:xfrm>
              <a:off x="5482878" y="4476062"/>
              <a:ext cx="439544" cy="369332"/>
            </a:xfrm>
            <a:prstGeom prst="rect">
              <a:avLst/>
            </a:prstGeom>
            <a:noFill/>
          </p:spPr>
          <p:txBody>
            <a:bodyPr wrap="none" rtlCol="0">
              <a:spAutoFit/>
            </a:bodyPr>
            <a:lstStyle/>
            <a:p>
              <a:r>
                <a:rPr kumimoji="1" lang="en-US" altLang="zh-CN" dirty="0"/>
                <a:t>A</a:t>
              </a:r>
              <a:r>
                <a:rPr kumimoji="1" lang="en-US" altLang="zh-CN" baseline="-25000" dirty="0"/>
                <a:t>2</a:t>
              </a:r>
              <a:endParaRPr kumimoji="1" lang="zh-CN" altLang="en-US" baseline="-25000" dirty="0"/>
            </a:p>
          </p:txBody>
        </p:sp>
        <p:sp>
          <p:nvSpPr>
            <p:cNvPr id="55" name="文本框 54">
              <a:extLst>
                <a:ext uri="{FF2B5EF4-FFF2-40B4-BE49-F238E27FC236}">
                  <a16:creationId xmlns:a16="http://schemas.microsoft.com/office/drawing/2014/main" id="{B82ACB02-3E9B-AF46-843B-864EEF15D419}"/>
                </a:ext>
              </a:extLst>
            </p:cNvPr>
            <p:cNvSpPr txBox="1"/>
            <p:nvPr/>
          </p:nvSpPr>
          <p:spPr>
            <a:xfrm>
              <a:off x="9369607" y="4432041"/>
              <a:ext cx="791370" cy="369332"/>
            </a:xfrm>
            <a:prstGeom prst="rect">
              <a:avLst/>
            </a:prstGeom>
            <a:noFill/>
          </p:spPr>
          <p:txBody>
            <a:bodyPr wrap="none" rtlCol="0">
              <a:spAutoFit/>
            </a:bodyPr>
            <a:lstStyle/>
            <a:p>
              <a:r>
                <a:rPr kumimoji="1" lang="en-US" altLang="zh-CN" dirty="0"/>
                <a:t>Path</a:t>
              </a:r>
              <a:r>
                <a:rPr kumimoji="1" lang="en-US" altLang="zh-CN" baseline="-25000" dirty="0"/>
                <a:t>2</a:t>
              </a:r>
              <a:endParaRPr kumimoji="1" lang="zh-CN" altLang="en-US" baseline="-25000" dirty="0"/>
            </a:p>
          </p:txBody>
        </p:sp>
        <p:sp>
          <p:nvSpPr>
            <p:cNvPr id="3" name="文本框 2">
              <a:extLst>
                <a:ext uri="{FF2B5EF4-FFF2-40B4-BE49-F238E27FC236}">
                  <a16:creationId xmlns:a16="http://schemas.microsoft.com/office/drawing/2014/main" id="{8720446E-633F-6B4F-8240-BF9ECB86FEDB}"/>
                </a:ext>
              </a:extLst>
            </p:cNvPr>
            <p:cNvSpPr txBox="1"/>
            <p:nvPr/>
          </p:nvSpPr>
          <p:spPr>
            <a:xfrm>
              <a:off x="1197483" y="4740006"/>
              <a:ext cx="4705134" cy="923330"/>
            </a:xfrm>
            <a:prstGeom prst="rect">
              <a:avLst/>
            </a:prstGeom>
            <a:noFill/>
          </p:spPr>
          <p:txBody>
            <a:bodyPr wrap="none" rtlCol="0">
              <a:spAutoFit/>
            </a:bodyPr>
            <a:lstStyle/>
            <a:p>
              <a:r>
                <a:rPr kumimoji="1" lang="zh-CN" altLang="en-US" dirty="0"/>
                <a:t>待检测的顶点对：</a:t>
              </a:r>
              <a:endParaRPr kumimoji="1" lang="en-US" altLang="zh-CN" dirty="0"/>
            </a:p>
            <a:p>
              <a:r>
                <a:rPr kumimoji="1" lang="en-US" altLang="zh-CN" dirty="0"/>
                <a:t>{0,1},{0,2},{0,3},{1,0},{1,2},{1,3},</a:t>
              </a:r>
            </a:p>
            <a:p>
              <a:r>
                <a:rPr kumimoji="1" lang="en-US" altLang="zh-CN" dirty="0"/>
                <a:t>{2,0},{2,1,},{2,3},{3,0},{3,1},{3,2}</a:t>
              </a:r>
              <a:endParaRPr kumimoji="1" lang="zh-CN" altLang="en-US" dirty="0"/>
            </a:p>
          </p:txBody>
        </p:sp>
      </p:grpSp>
      <p:sp>
        <p:nvSpPr>
          <p:cNvPr id="56" name="矩形 55">
            <a:extLst>
              <a:ext uri="{FF2B5EF4-FFF2-40B4-BE49-F238E27FC236}">
                <a16:creationId xmlns:a16="http://schemas.microsoft.com/office/drawing/2014/main" id="{BB09599F-E4DE-8F43-A996-641852E822F8}"/>
              </a:ext>
            </a:extLst>
          </p:cNvPr>
          <p:cNvSpPr/>
          <p:nvPr/>
        </p:nvSpPr>
        <p:spPr>
          <a:xfrm>
            <a:off x="838200" y="1313233"/>
            <a:ext cx="10803512" cy="646331"/>
          </a:xfrm>
          <a:prstGeom prst="rect">
            <a:avLst/>
          </a:prstGeom>
        </p:spPr>
        <p:txBody>
          <a:bodyPr wrap="square">
            <a:spAutoFit/>
          </a:bodyPr>
          <a:lstStyle/>
          <a:p>
            <a:r>
              <a:rPr kumimoji="1" lang="zh-CN" altLang="en-US" dirty="0"/>
              <a:t>对于图中每个顶点</a:t>
            </a:r>
            <a:r>
              <a:rPr kumimoji="1" lang="en-US" altLang="zh-CN" dirty="0"/>
              <a:t>v</a:t>
            </a:r>
            <a:r>
              <a:rPr kumimoji="1" lang="zh-CN" altLang="en-US" dirty="0"/>
              <a:t>，和任一顶点对 </a:t>
            </a:r>
            <a:r>
              <a:rPr kumimoji="1" lang="en-US" altLang="zh-CN" dirty="0"/>
              <a:t>(</a:t>
            </a:r>
            <a:r>
              <a:rPr kumimoji="1" lang="en-US" altLang="zh-CN" dirty="0" err="1"/>
              <a:t>i,j</a:t>
            </a:r>
            <a:r>
              <a:rPr kumimoji="1" lang="en-US" altLang="zh-CN" dirty="0"/>
              <a:t>)</a:t>
            </a:r>
            <a:r>
              <a:rPr kumimoji="1" lang="zh-CN" altLang="en-US" dirty="0"/>
              <a:t>，</a:t>
            </a:r>
            <a:r>
              <a:rPr kumimoji="1" lang="en-US" altLang="zh-CN" dirty="0" err="1"/>
              <a:t>i≠j</a:t>
            </a:r>
            <a:r>
              <a:rPr kumimoji="1" lang="zh-CN" altLang="en-US" dirty="0"/>
              <a:t>，</a:t>
            </a:r>
            <a:r>
              <a:rPr kumimoji="1" lang="en-US" altLang="zh-CN" dirty="0" err="1"/>
              <a:t>v≠i</a:t>
            </a:r>
            <a:r>
              <a:rPr kumimoji="1" lang="zh-CN" altLang="en-US" dirty="0"/>
              <a:t>，</a:t>
            </a:r>
            <a:r>
              <a:rPr kumimoji="1" lang="en-US" altLang="zh-CN" dirty="0" err="1"/>
              <a:t>v≠j</a:t>
            </a:r>
            <a:endParaRPr kumimoji="1" lang="en-US" altLang="zh-CN" dirty="0"/>
          </a:p>
          <a:p>
            <a:r>
              <a:rPr kumimoji="1" lang="zh-CN" altLang="en-US" dirty="0"/>
              <a:t>如果</a:t>
            </a:r>
            <a:r>
              <a:rPr kumimoji="1" lang="en-US" altLang="zh-CN" dirty="0"/>
              <a:t>A[</a:t>
            </a:r>
            <a:r>
              <a:rPr kumimoji="1" lang="en-US" altLang="zh-CN" dirty="0" err="1"/>
              <a:t>i</a:t>
            </a:r>
            <a:r>
              <a:rPr kumimoji="1" lang="en-US" altLang="zh-CN" dirty="0"/>
              <a:t>][j]&gt;A[</a:t>
            </a:r>
            <a:r>
              <a:rPr kumimoji="1" lang="en-US" altLang="zh-CN" dirty="0" err="1"/>
              <a:t>i</a:t>
            </a:r>
            <a:r>
              <a:rPr kumimoji="1" lang="en-US" altLang="zh-CN" dirty="0"/>
              <a:t>][v]+A[v][j]</a:t>
            </a:r>
            <a:r>
              <a:rPr kumimoji="1" lang="zh-CN" altLang="en-US" dirty="0"/>
              <a:t>，则将</a:t>
            </a:r>
            <a:r>
              <a:rPr kumimoji="1" lang="en-US" altLang="zh-CN" dirty="0"/>
              <a:t>A[</a:t>
            </a:r>
            <a:r>
              <a:rPr kumimoji="1" lang="en-US" altLang="zh-CN" dirty="0" err="1"/>
              <a:t>i</a:t>
            </a:r>
            <a:r>
              <a:rPr kumimoji="1" lang="en-US" altLang="zh-CN" dirty="0"/>
              <a:t>][j]</a:t>
            </a:r>
            <a:r>
              <a:rPr kumimoji="1" lang="zh-CN" altLang="en-US" dirty="0"/>
              <a:t>的值更新为</a:t>
            </a:r>
            <a:r>
              <a:rPr kumimoji="1" lang="en-US" altLang="zh-CN" dirty="0"/>
              <a:t>A[</a:t>
            </a:r>
            <a:r>
              <a:rPr kumimoji="1" lang="en-US" altLang="zh-CN" dirty="0" err="1"/>
              <a:t>i</a:t>
            </a:r>
            <a:r>
              <a:rPr kumimoji="1" lang="en-US" altLang="zh-CN" dirty="0"/>
              <a:t>][v]+A[v][j]</a:t>
            </a:r>
            <a:r>
              <a:rPr kumimoji="1" lang="zh-CN" altLang="en-US" dirty="0"/>
              <a:t>的值，并且将</a:t>
            </a:r>
            <a:r>
              <a:rPr kumimoji="1" lang="en-US" altLang="zh-CN" dirty="0"/>
              <a:t>Path[</a:t>
            </a:r>
            <a:r>
              <a:rPr kumimoji="1" lang="en-US" altLang="zh-CN" dirty="0" err="1"/>
              <a:t>i</a:t>
            </a:r>
            <a:r>
              <a:rPr kumimoji="1" lang="en-US" altLang="zh-CN" dirty="0"/>
              <a:t>][j]</a:t>
            </a:r>
            <a:r>
              <a:rPr kumimoji="1" lang="zh-CN" altLang="en-US" dirty="0"/>
              <a:t>改为</a:t>
            </a:r>
            <a:r>
              <a:rPr kumimoji="1" lang="en-US" altLang="zh-CN" dirty="0"/>
              <a:t>v</a:t>
            </a:r>
            <a:endParaRPr kumimoji="1" lang="zh-CN" altLang="en-US" dirty="0"/>
          </a:p>
        </p:txBody>
      </p:sp>
      <p:sp>
        <p:nvSpPr>
          <p:cNvPr id="59" name="文本框 58">
            <a:extLst>
              <a:ext uri="{FF2B5EF4-FFF2-40B4-BE49-F238E27FC236}">
                <a16:creationId xmlns:a16="http://schemas.microsoft.com/office/drawing/2014/main" id="{AEFBEFD0-F237-1D4D-B187-E4B5DAC675C1}"/>
              </a:ext>
            </a:extLst>
          </p:cNvPr>
          <p:cNvSpPr txBox="1"/>
          <p:nvPr/>
        </p:nvSpPr>
        <p:spPr>
          <a:xfrm>
            <a:off x="5469605" y="3192698"/>
            <a:ext cx="511683" cy="432000"/>
          </a:xfrm>
          <a:prstGeom prst="rect">
            <a:avLst/>
          </a:prstGeom>
          <a:noFill/>
          <a:ln>
            <a:solidFill>
              <a:srgbClr val="FF0000"/>
            </a:solidFill>
          </a:ln>
        </p:spPr>
        <p:txBody>
          <a:bodyPr wrap="square" rtlCol="0">
            <a:spAutoFit/>
          </a:bodyPr>
          <a:lstStyle/>
          <a:p>
            <a:endParaRPr kumimoji="1" lang="zh-CN" altLang="en-US" dirty="0"/>
          </a:p>
        </p:txBody>
      </p:sp>
      <mc:AlternateContent xmlns:mc="http://schemas.openxmlformats.org/markup-compatibility/2006">
        <mc:Choice xmlns:a14="http://schemas.microsoft.com/office/drawing/2010/main" Requires="a14">
          <p:sp>
            <p:nvSpPr>
              <p:cNvPr id="63" name="文本框 62">
                <a:extLst>
                  <a:ext uri="{FF2B5EF4-FFF2-40B4-BE49-F238E27FC236}">
                    <a16:creationId xmlns:a16="http://schemas.microsoft.com/office/drawing/2014/main" id="{DDF3F7D3-B591-A847-9F73-EB7E1EF60EEA}"/>
                  </a:ext>
                </a:extLst>
              </p:cNvPr>
              <p:cNvSpPr txBox="1"/>
              <p:nvPr/>
            </p:nvSpPr>
            <p:spPr>
              <a:xfrm>
                <a:off x="6289385" y="5262740"/>
                <a:ext cx="5438081" cy="923330"/>
              </a:xfrm>
              <a:prstGeom prst="rect">
                <a:avLst/>
              </a:prstGeom>
              <a:noFill/>
              <a:ln>
                <a:solidFill>
                  <a:srgbClr val="FF0000"/>
                </a:solidFill>
              </a:ln>
            </p:spPr>
            <p:txBody>
              <a:bodyPr wrap="square" rtlCol="0">
                <a:spAutoFit/>
              </a:bodyPr>
              <a:lstStyle/>
              <a:p>
                <a:r>
                  <a:rPr kumimoji="1" lang="zh-CN" altLang="en-US" dirty="0"/>
                  <a:t>以</a:t>
                </a:r>
                <a:r>
                  <a:rPr kumimoji="1" lang="en-US" altLang="zh-CN" dirty="0"/>
                  <a:t>{0,1}</a:t>
                </a:r>
                <a:r>
                  <a:rPr kumimoji="1" lang="zh-CN" altLang="en-US" dirty="0"/>
                  <a:t>为例</a:t>
                </a:r>
                <a:r>
                  <a:rPr kumimoji="1" lang="en-US" altLang="zh-CN" dirty="0"/>
                  <a:t>:</a:t>
                </a:r>
              </a:p>
              <a:p>
                <a:r>
                  <a:rPr kumimoji="1" lang="en-US" altLang="zh-CN" dirty="0"/>
                  <a:t>A[0][1]=</a:t>
                </a:r>
                <a14:m>
                  <m:oMath xmlns:m="http://schemas.openxmlformats.org/officeDocument/2006/math">
                    <m:r>
                      <a:rPr lang="en-US" altLang="zh-CN" b="0" i="1" smtClean="0">
                        <a:latin typeface="Cambria Math" panose="02040503050406030204" pitchFamily="18" charset="0"/>
                      </a:rPr>
                      <m:t>5</m:t>
                    </m:r>
                  </m:oMath>
                </a14:m>
                <a:r>
                  <a:rPr kumimoji="1" lang="en-US" altLang="zh-CN" dirty="0"/>
                  <a:t>,</a:t>
                </a:r>
                <a:r>
                  <a:rPr kumimoji="1" lang="zh-CN" altLang="en-US" dirty="0"/>
                  <a:t> </a:t>
                </a:r>
                <a:r>
                  <a:rPr kumimoji="1" lang="en-US" altLang="zh-CN" dirty="0"/>
                  <a:t>A[0][2]=9</a:t>
                </a:r>
                <a:r>
                  <a:rPr lang="en-US" altLang="zh-CN" dirty="0"/>
                  <a:t>,</a:t>
                </a:r>
                <a:r>
                  <a:rPr lang="zh-CN" altLang="en-US" dirty="0"/>
                  <a:t> </a:t>
                </a:r>
                <a:r>
                  <a:rPr lang="en-US" altLang="zh-CN" dirty="0"/>
                  <a:t>A[2][1]=3</a:t>
                </a:r>
              </a:p>
              <a:p>
                <a:r>
                  <a:rPr lang="en-US" altLang="zh-CN" dirty="0"/>
                  <a:t>A[0][1]&gt;A[0][2]+A[2][1]</a:t>
                </a:r>
                <a:r>
                  <a:rPr lang="zh-CN" altLang="en-US" dirty="0"/>
                  <a:t> </a:t>
                </a:r>
                <a:r>
                  <a:rPr lang="en-US" altLang="zh-CN" dirty="0"/>
                  <a:t>?</a:t>
                </a:r>
                <a:r>
                  <a:rPr lang="zh-CN" altLang="en-US" dirty="0"/>
                  <a:t> 不成立，不更新</a:t>
                </a:r>
              </a:p>
            </p:txBody>
          </p:sp>
        </mc:Choice>
        <mc:Fallback>
          <p:sp>
            <p:nvSpPr>
              <p:cNvPr id="63" name="文本框 62">
                <a:extLst>
                  <a:ext uri="{FF2B5EF4-FFF2-40B4-BE49-F238E27FC236}">
                    <a16:creationId xmlns:a16="http://schemas.microsoft.com/office/drawing/2014/main" id="{DDF3F7D3-B591-A847-9F73-EB7E1EF60EEA}"/>
                  </a:ext>
                </a:extLst>
              </p:cNvPr>
              <p:cNvSpPr txBox="1">
                <a:spLocks noRot="1" noChangeAspect="1" noMove="1" noResize="1" noEditPoints="1" noAdjustHandles="1" noChangeArrowheads="1" noChangeShapeType="1" noTextEdit="1"/>
              </p:cNvSpPr>
              <p:nvPr/>
            </p:nvSpPr>
            <p:spPr>
              <a:xfrm>
                <a:off x="6289385" y="5262740"/>
                <a:ext cx="5438081" cy="923330"/>
              </a:xfrm>
              <a:prstGeom prst="rect">
                <a:avLst/>
              </a:prstGeom>
              <a:blipFill>
                <a:blip r:embed="rId5"/>
                <a:stretch>
                  <a:fillRect l="-698" t="-2667" b="-8000"/>
                </a:stretch>
              </a:blipFill>
              <a:ln>
                <a:solidFill>
                  <a:srgbClr val="FF0000"/>
                </a:solidFill>
              </a:ln>
            </p:spPr>
            <p:txBody>
              <a:bodyPr/>
              <a:lstStyle/>
              <a:p>
                <a:r>
                  <a:rPr lang="zh-CN" altLang="en-US">
                    <a:noFill/>
                  </a:rPr>
                  <a:t> </a:t>
                </a:r>
              </a:p>
            </p:txBody>
          </p:sp>
        </mc:Fallback>
      </mc:AlternateContent>
      <p:sp>
        <p:nvSpPr>
          <p:cNvPr id="64" name="文本框 63">
            <a:extLst>
              <a:ext uri="{FF2B5EF4-FFF2-40B4-BE49-F238E27FC236}">
                <a16:creationId xmlns:a16="http://schemas.microsoft.com/office/drawing/2014/main" id="{0E475043-E6F2-9A4A-A957-44B9F0AF334F}"/>
              </a:ext>
            </a:extLst>
          </p:cNvPr>
          <p:cNvSpPr txBox="1"/>
          <p:nvPr/>
        </p:nvSpPr>
        <p:spPr>
          <a:xfrm>
            <a:off x="1369351" y="5440682"/>
            <a:ext cx="511683" cy="432000"/>
          </a:xfrm>
          <a:prstGeom prst="rect">
            <a:avLst/>
          </a:prstGeom>
          <a:noFill/>
          <a:ln>
            <a:solidFill>
              <a:srgbClr val="FF0000"/>
            </a:solidFill>
          </a:ln>
        </p:spPr>
        <p:txBody>
          <a:bodyPr wrap="square" rtlCol="0">
            <a:spAutoFit/>
          </a:bodyPr>
          <a:lstStyle/>
          <a:p>
            <a:endParaRPr kumimoji="1" lang="zh-CN" altLang="en-US" dirty="0"/>
          </a:p>
        </p:txBody>
      </p:sp>
      <p:sp>
        <p:nvSpPr>
          <p:cNvPr id="58" name="文本框 57">
            <a:extLst>
              <a:ext uri="{FF2B5EF4-FFF2-40B4-BE49-F238E27FC236}">
                <a16:creationId xmlns:a16="http://schemas.microsoft.com/office/drawing/2014/main" id="{D9D1B408-AB63-C54E-9375-A367C0AAD4E5}"/>
              </a:ext>
            </a:extLst>
          </p:cNvPr>
          <p:cNvSpPr txBox="1"/>
          <p:nvPr/>
        </p:nvSpPr>
        <p:spPr>
          <a:xfrm>
            <a:off x="927847" y="2151529"/>
            <a:ext cx="5766322" cy="369332"/>
          </a:xfrm>
          <a:prstGeom prst="rect">
            <a:avLst/>
          </a:prstGeom>
          <a:noFill/>
        </p:spPr>
        <p:txBody>
          <a:bodyPr wrap="none" rtlCol="0">
            <a:spAutoFit/>
          </a:bodyPr>
          <a:lstStyle/>
          <a:p>
            <a:r>
              <a:rPr kumimoji="1" lang="zh-CN" altLang="en-US" dirty="0"/>
              <a:t>注意：在检测节点</a:t>
            </a:r>
            <a:r>
              <a:rPr kumimoji="1" lang="en-US" altLang="zh-CN" dirty="0"/>
              <a:t>v</a:t>
            </a:r>
            <a:r>
              <a:rPr kumimoji="1" lang="zh-CN" altLang="en-US" dirty="0"/>
              <a:t>时，只要顶点对出现节点</a:t>
            </a:r>
            <a:r>
              <a:rPr kumimoji="1" lang="en-US" altLang="zh-CN" dirty="0"/>
              <a:t>v</a:t>
            </a:r>
            <a:r>
              <a:rPr kumimoji="1" lang="zh-CN" altLang="en-US" dirty="0"/>
              <a:t>，则略过</a:t>
            </a:r>
          </a:p>
        </p:txBody>
      </p:sp>
      <p:grpSp>
        <p:nvGrpSpPr>
          <p:cNvPr id="10" name="组合 9">
            <a:extLst>
              <a:ext uri="{FF2B5EF4-FFF2-40B4-BE49-F238E27FC236}">
                <a16:creationId xmlns:a16="http://schemas.microsoft.com/office/drawing/2014/main" id="{9C4F8963-1051-FC41-97C6-7C7F552AFE2A}"/>
              </a:ext>
            </a:extLst>
          </p:cNvPr>
          <p:cNvGrpSpPr/>
          <p:nvPr/>
        </p:nvGrpSpPr>
        <p:grpSpPr>
          <a:xfrm>
            <a:off x="4963186" y="3504947"/>
            <a:ext cx="519692" cy="372344"/>
            <a:chOff x="5464423" y="3559917"/>
            <a:chExt cx="519692" cy="372344"/>
          </a:xfrm>
        </p:grpSpPr>
        <p:sp>
          <p:nvSpPr>
            <p:cNvPr id="60" name="文本框 59">
              <a:extLst>
                <a:ext uri="{FF2B5EF4-FFF2-40B4-BE49-F238E27FC236}">
                  <a16:creationId xmlns:a16="http://schemas.microsoft.com/office/drawing/2014/main" id="{83EDD28A-F7E9-BF49-8D4C-DB87B63DC53F}"/>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7</a:t>
              </a:r>
              <a:endParaRPr kumimoji="1" lang="zh-CN" altLang="en-US" dirty="0"/>
            </a:p>
          </p:txBody>
        </p:sp>
        <p:cxnSp>
          <p:nvCxnSpPr>
            <p:cNvPr id="6" name="直线连接符 5">
              <a:extLst>
                <a:ext uri="{FF2B5EF4-FFF2-40B4-BE49-F238E27FC236}">
                  <a16:creationId xmlns:a16="http://schemas.microsoft.com/office/drawing/2014/main" id="{2938F2A5-B4A2-E84A-A8B3-004A6B237E32}"/>
                </a:ext>
              </a:extLst>
            </p:cNvPr>
            <p:cNvCxnSpPr>
              <a:cxnSpLocks/>
              <a:endCxn id="60"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1" name="组合 60">
            <a:extLst>
              <a:ext uri="{FF2B5EF4-FFF2-40B4-BE49-F238E27FC236}">
                <a16:creationId xmlns:a16="http://schemas.microsoft.com/office/drawing/2014/main" id="{B7EA39C2-2572-C542-9708-18EE9AF05440}"/>
              </a:ext>
            </a:extLst>
          </p:cNvPr>
          <p:cNvGrpSpPr/>
          <p:nvPr/>
        </p:nvGrpSpPr>
        <p:grpSpPr>
          <a:xfrm>
            <a:off x="8849915" y="3487366"/>
            <a:ext cx="519692" cy="372344"/>
            <a:chOff x="5464423" y="3559917"/>
            <a:chExt cx="519692" cy="372344"/>
          </a:xfrm>
        </p:grpSpPr>
        <p:sp>
          <p:nvSpPr>
            <p:cNvPr id="62" name="文本框 61">
              <a:extLst>
                <a:ext uri="{FF2B5EF4-FFF2-40B4-BE49-F238E27FC236}">
                  <a16:creationId xmlns:a16="http://schemas.microsoft.com/office/drawing/2014/main" id="{FC788FC7-ACF8-C04C-8857-EEB60466FB1D}"/>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2</a:t>
              </a:r>
              <a:endParaRPr kumimoji="1" lang="zh-CN" altLang="en-US" dirty="0"/>
            </a:p>
          </p:txBody>
        </p:sp>
        <p:cxnSp>
          <p:nvCxnSpPr>
            <p:cNvPr id="65" name="直线连接符 64">
              <a:extLst>
                <a:ext uri="{FF2B5EF4-FFF2-40B4-BE49-F238E27FC236}">
                  <a16:creationId xmlns:a16="http://schemas.microsoft.com/office/drawing/2014/main" id="{7D3C8166-A479-814C-89C4-49B8AD7B411A}"/>
                </a:ext>
              </a:extLst>
            </p:cNvPr>
            <p:cNvCxnSpPr>
              <a:cxnSpLocks/>
              <a:endCxn id="62"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6" name="组合 65">
            <a:extLst>
              <a:ext uri="{FF2B5EF4-FFF2-40B4-BE49-F238E27FC236}">
                <a16:creationId xmlns:a16="http://schemas.microsoft.com/office/drawing/2014/main" id="{30C400E5-E85E-0142-91C2-2782487FBCAE}"/>
              </a:ext>
            </a:extLst>
          </p:cNvPr>
          <p:cNvGrpSpPr/>
          <p:nvPr/>
        </p:nvGrpSpPr>
        <p:grpSpPr>
          <a:xfrm>
            <a:off x="5020966" y="4259422"/>
            <a:ext cx="519692" cy="372344"/>
            <a:chOff x="5464423" y="3559917"/>
            <a:chExt cx="519692" cy="372344"/>
          </a:xfrm>
        </p:grpSpPr>
        <p:sp>
          <p:nvSpPr>
            <p:cNvPr id="67" name="文本框 66">
              <a:extLst>
                <a:ext uri="{FF2B5EF4-FFF2-40B4-BE49-F238E27FC236}">
                  <a16:creationId xmlns:a16="http://schemas.microsoft.com/office/drawing/2014/main" id="{BA8EE24C-C32A-2441-876C-728285083595}"/>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4</a:t>
              </a:r>
              <a:endParaRPr kumimoji="1" lang="zh-CN" altLang="en-US" dirty="0"/>
            </a:p>
          </p:txBody>
        </p:sp>
        <p:cxnSp>
          <p:nvCxnSpPr>
            <p:cNvPr id="68" name="直线连接符 67">
              <a:extLst>
                <a:ext uri="{FF2B5EF4-FFF2-40B4-BE49-F238E27FC236}">
                  <a16:creationId xmlns:a16="http://schemas.microsoft.com/office/drawing/2014/main" id="{1E8B92F4-C8C1-7848-8AFA-C83D1B628922}"/>
                </a:ext>
              </a:extLst>
            </p:cNvPr>
            <p:cNvCxnSpPr>
              <a:cxnSpLocks/>
              <a:endCxn id="67"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组合 68">
            <a:extLst>
              <a:ext uri="{FF2B5EF4-FFF2-40B4-BE49-F238E27FC236}">
                <a16:creationId xmlns:a16="http://schemas.microsoft.com/office/drawing/2014/main" id="{B9A29C1A-24DC-0E46-851E-C647E0A2E4FA}"/>
              </a:ext>
            </a:extLst>
          </p:cNvPr>
          <p:cNvGrpSpPr/>
          <p:nvPr/>
        </p:nvGrpSpPr>
        <p:grpSpPr>
          <a:xfrm>
            <a:off x="8748579" y="4213190"/>
            <a:ext cx="519692" cy="372344"/>
            <a:chOff x="5464423" y="3559917"/>
            <a:chExt cx="519692" cy="372344"/>
          </a:xfrm>
        </p:grpSpPr>
        <p:sp>
          <p:nvSpPr>
            <p:cNvPr id="70" name="文本框 69">
              <a:extLst>
                <a:ext uri="{FF2B5EF4-FFF2-40B4-BE49-F238E27FC236}">
                  <a16:creationId xmlns:a16="http://schemas.microsoft.com/office/drawing/2014/main" id="{526E4025-7E71-B740-8D0C-25669E2F94E4}"/>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2</a:t>
              </a:r>
              <a:endParaRPr kumimoji="1" lang="zh-CN" altLang="en-US" dirty="0"/>
            </a:p>
          </p:txBody>
        </p:sp>
        <p:cxnSp>
          <p:nvCxnSpPr>
            <p:cNvPr id="71" name="直线连接符 70">
              <a:extLst>
                <a:ext uri="{FF2B5EF4-FFF2-40B4-BE49-F238E27FC236}">
                  <a16:creationId xmlns:a16="http://schemas.microsoft.com/office/drawing/2014/main" id="{D1ABB213-A221-124C-B988-3418572FC61D}"/>
                </a:ext>
              </a:extLst>
            </p:cNvPr>
            <p:cNvCxnSpPr>
              <a:cxnSpLocks/>
              <a:endCxn id="70"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2" name="组合 71">
            <a:extLst>
              <a:ext uri="{FF2B5EF4-FFF2-40B4-BE49-F238E27FC236}">
                <a16:creationId xmlns:a16="http://schemas.microsoft.com/office/drawing/2014/main" id="{7DEAF07E-1FE7-D841-A0AC-B47AAA44601F}"/>
              </a:ext>
            </a:extLst>
          </p:cNvPr>
          <p:cNvGrpSpPr/>
          <p:nvPr/>
        </p:nvGrpSpPr>
        <p:grpSpPr>
          <a:xfrm>
            <a:off x="5642771" y="4222208"/>
            <a:ext cx="519692" cy="372344"/>
            <a:chOff x="5464423" y="3559917"/>
            <a:chExt cx="519692" cy="372344"/>
          </a:xfrm>
        </p:grpSpPr>
        <p:sp>
          <p:nvSpPr>
            <p:cNvPr id="73" name="文本框 72">
              <a:extLst>
                <a:ext uri="{FF2B5EF4-FFF2-40B4-BE49-F238E27FC236}">
                  <a16:creationId xmlns:a16="http://schemas.microsoft.com/office/drawing/2014/main" id="{0CD833D5-8285-8F4D-8AC5-0E30940A1034}"/>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4</a:t>
              </a:r>
              <a:endParaRPr kumimoji="1" lang="zh-CN" altLang="en-US" dirty="0"/>
            </a:p>
          </p:txBody>
        </p:sp>
        <p:cxnSp>
          <p:nvCxnSpPr>
            <p:cNvPr id="74" name="直线连接符 73">
              <a:extLst>
                <a:ext uri="{FF2B5EF4-FFF2-40B4-BE49-F238E27FC236}">
                  <a16:creationId xmlns:a16="http://schemas.microsoft.com/office/drawing/2014/main" id="{21BCCEF0-04E5-8545-9C4D-5AE61F5DF8C5}"/>
                </a:ext>
              </a:extLst>
            </p:cNvPr>
            <p:cNvCxnSpPr>
              <a:cxnSpLocks/>
              <a:endCxn id="73"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5" name="组合 74">
            <a:extLst>
              <a:ext uri="{FF2B5EF4-FFF2-40B4-BE49-F238E27FC236}">
                <a16:creationId xmlns:a16="http://schemas.microsoft.com/office/drawing/2014/main" id="{8BD1FFDA-7EEE-2A42-8439-C7F41C088332}"/>
              </a:ext>
            </a:extLst>
          </p:cNvPr>
          <p:cNvGrpSpPr/>
          <p:nvPr/>
        </p:nvGrpSpPr>
        <p:grpSpPr>
          <a:xfrm>
            <a:off x="9545118" y="4186856"/>
            <a:ext cx="519692" cy="372344"/>
            <a:chOff x="5464423" y="3559917"/>
            <a:chExt cx="519692" cy="372344"/>
          </a:xfrm>
        </p:grpSpPr>
        <p:sp>
          <p:nvSpPr>
            <p:cNvPr id="76" name="文本框 75">
              <a:extLst>
                <a:ext uri="{FF2B5EF4-FFF2-40B4-BE49-F238E27FC236}">
                  <a16:creationId xmlns:a16="http://schemas.microsoft.com/office/drawing/2014/main" id="{B33B2865-A6B7-4547-9AD0-DEFF4A2D7AE5}"/>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2</a:t>
              </a:r>
              <a:endParaRPr kumimoji="1" lang="zh-CN" altLang="en-US" dirty="0"/>
            </a:p>
          </p:txBody>
        </p:sp>
        <p:cxnSp>
          <p:nvCxnSpPr>
            <p:cNvPr id="77" name="直线连接符 76">
              <a:extLst>
                <a:ext uri="{FF2B5EF4-FFF2-40B4-BE49-F238E27FC236}">
                  <a16:creationId xmlns:a16="http://schemas.microsoft.com/office/drawing/2014/main" id="{7F89A6BB-2703-9F4D-AE91-5FA38919AFF0}"/>
                </a:ext>
              </a:extLst>
            </p:cNvPr>
            <p:cNvCxnSpPr>
              <a:cxnSpLocks/>
              <a:endCxn id="76"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78" name="图示 77">
            <a:extLst>
              <a:ext uri="{FF2B5EF4-FFF2-40B4-BE49-F238E27FC236}">
                <a16:creationId xmlns:a16="http://schemas.microsoft.com/office/drawing/2014/main" id="{24A7D9E7-35B3-8040-91E8-D543E22E40DD}"/>
              </a:ext>
            </a:extLst>
          </p:cNvPr>
          <p:cNvGraphicFramePr/>
          <p:nvPr>
            <p:extLst>
              <p:ext uri="{D42A27DB-BD31-4B8C-83A1-F6EECF244321}">
                <p14:modId xmlns:p14="http://schemas.microsoft.com/office/powerpoint/2010/main" val="2400428342"/>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27498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ppt_x"/>
                                          </p:val>
                                        </p:tav>
                                        <p:tav tm="100000">
                                          <p:val>
                                            <p:strVal val="#ppt_x"/>
                                          </p:val>
                                        </p:tav>
                                      </p:tavLst>
                                    </p:anim>
                                    <p:anim calcmode="lin" valueType="num">
                                      <p:cBhvr additive="base">
                                        <p:cTn id="1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ppt_x"/>
                                          </p:val>
                                        </p:tav>
                                        <p:tav tm="100000">
                                          <p:val>
                                            <p:strVal val="#ppt_x"/>
                                          </p:val>
                                        </p:tav>
                                      </p:tavLst>
                                    </p:anim>
                                    <p:anim calcmode="lin" valueType="num">
                                      <p:cBhvr additive="base">
                                        <p:cTn id="2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500" fill="hold"/>
                                        <p:tgtEl>
                                          <p:spTgt spid="66"/>
                                        </p:tgtEl>
                                        <p:attrNameLst>
                                          <p:attrName>ppt_x</p:attrName>
                                        </p:attrNameLst>
                                      </p:cBhvr>
                                      <p:tavLst>
                                        <p:tav tm="0">
                                          <p:val>
                                            <p:strVal val="#ppt_x"/>
                                          </p:val>
                                        </p:tav>
                                        <p:tav tm="100000">
                                          <p:val>
                                            <p:strVal val="#ppt_x"/>
                                          </p:val>
                                        </p:tav>
                                      </p:tavLst>
                                    </p:anim>
                                    <p:anim calcmode="lin" valueType="num">
                                      <p:cBhvr additive="base">
                                        <p:cTn id="3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9"/>
                                        </p:tgtEl>
                                        <p:attrNameLst>
                                          <p:attrName>style.visibility</p:attrName>
                                        </p:attrNameLst>
                                      </p:cBhvr>
                                      <p:to>
                                        <p:strVal val="visible"/>
                                      </p:to>
                                    </p:set>
                                    <p:anim calcmode="lin" valueType="num">
                                      <p:cBhvr additive="base">
                                        <p:cTn id="43" dur="500" fill="hold"/>
                                        <p:tgtEl>
                                          <p:spTgt spid="69"/>
                                        </p:tgtEl>
                                        <p:attrNameLst>
                                          <p:attrName>ppt_x</p:attrName>
                                        </p:attrNameLst>
                                      </p:cBhvr>
                                      <p:tavLst>
                                        <p:tav tm="0">
                                          <p:val>
                                            <p:strVal val="#ppt_x"/>
                                          </p:val>
                                        </p:tav>
                                        <p:tav tm="100000">
                                          <p:val>
                                            <p:strVal val="#ppt_x"/>
                                          </p:val>
                                        </p:tav>
                                      </p:tavLst>
                                    </p:anim>
                                    <p:anim calcmode="lin" valueType="num">
                                      <p:cBhvr additive="base">
                                        <p:cTn id="44"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2"/>
                                        </p:tgtEl>
                                        <p:attrNameLst>
                                          <p:attrName>style.visibility</p:attrName>
                                        </p:attrNameLst>
                                      </p:cBhvr>
                                      <p:to>
                                        <p:strVal val="visible"/>
                                      </p:to>
                                    </p:set>
                                    <p:anim calcmode="lin" valueType="num">
                                      <p:cBhvr additive="base">
                                        <p:cTn id="49" dur="500" fill="hold"/>
                                        <p:tgtEl>
                                          <p:spTgt spid="72"/>
                                        </p:tgtEl>
                                        <p:attrNameLst>
                                          <p:attrName>ppt_x</p:attrName>
                                        </p:attrNameLst>
                                      </p:cBhvr>
                                      <p:tavLst>
                                        <p:tav tm="0">
                                          <p:val>
                                            <p:strVal val="#ppt_x"/>
                                          </p:val>
                                        </p:tav>
                                        <p:tav tm="100000">
                                          <p:val>
                                            <p:strVal val="#ppt_x"/>
                                          </p:val>
                                        </p:tav>
                                      </p:tavLst>
                                    </p:anim>
                                    <p:anim calcmode="lin" valueType="num">
                                      <p:cBhvr additive="base">
                                        <p:cTn id="50"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5"/>
                                        </p:tgtEl>
                                        <p:attrNameLst>
                                          <p:attrName>style.visibility</p:attrName>
                                        </p:attrNameLst>
                                      </p:cBhvr>
                                      <p:to>
                                        <p:strVal val="visible"/>
                                      </p:to>
                                    </p:set>
                                    <p:anim calcmode="lin" valueType="num">
                                      <p:cBhvr additive="base">
                                        <p:cTn id="55" dur="500" fill="hold"/>
                                        <p:tgtEl>
                                          <p:spTgt spid="75"/>
                                        </p:tgtEl>
                                        <p:attrNameLst>
                                          <p:attrName>ppt_x</p:attrName>
                                        </p:attrNameLst>
                                      </p:cBhvr>
                                      <p:tavLst>
                                        <p:tav tm="0">
                                          <p:val>
                                            <p:strVal val="#ppt_x"/>
                                          </p:val>
                                        </p:tav>
                                        <p:tav tm="100000">
                                          <p:val>
                                            <p:strVal val="#ppt_x"/>
                                          </p:val>
                                        </p:tav>
                                      </p:tavLst>
                                    </p:anim>
                                    <p:anim calcmode="lin" valueType="num">
                                      <p:cBhvr additive="base">
                                        <p:cTn id="5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P spid="6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2.3</a:t>
            </a:r>
            <a:r>
              <a:rPr kumimoji="1" lang="zh-CN" altLang="en-US" dirty="0"/>
              <a:t> 设计思路</a:t>
            </a:r>
            <a:r>
              <a:rPr kumimoji="1" lang="en-US" altLang="zh-CN" dirty="0"/>
              <a:t>——</a:t>
            </a:r>
            <a:r>
              <a:rPr kumimoji="1" lang="zh-CN" altLang="en-US" dirty="0"/>
              <a:t>节点</a:t>
            </a:r>
            <a:r>
              <a:rPr kumimoji="1" lang="en-US" altLang="zh-CN" dirty="0"/>
              <a:t>v=3</a:t>
            </a:r>
            <a:endParaRPr kumimoji="1" lang="zh-CN" altLang="en-US" dirty="0"/>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19</a:t>
            </a:fld>
            <a:endParaRPr kumimoji="1" lang="zh-CN" altLang="en-US"/>
          </a:p>
        </p:txBody>
      </p:sp>
      <mc:AlternateContent xmlns:mc="http://schemas.openxmlformats.org/markup-compatibility/2006">
        <mc:Choice xmlns:a14="http://schemas.microsoft.com/office/drawing/2010/main" Requires="a14">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674310819"/>
                  </p:ext>
                </p:extLst>
              </p:nvPr>
            </p:nvGraphicFramePr>
            <p:xfrm>
              <a:off x="4158739" y="323329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9</m:t>
                                </m:r>
                              </m:oMath>
                            </m:oMathPara>
                          </a14:m>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7</a:t>
                          </a:r>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4</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674310819"/>
                  </p:ext>
                </p:extLst>
              </p:nvPr>
            </p:nvGraphicFramePr>
            <p:xfrm>
              <a:off x="4158739" y="323329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endParaRPr lang="zh-CN"/>
                        </a:p>
                      </a:txBody>
                      <a:tcPr>
                        <a:blipFill>
                          <a:blip r:embed="rId3"/>
                          <a:stretch>
                            <a:fillRect l="-306122" t="-106897" r="-104082" b="-324138"/>
                          </a:stretch>
                        </a:blipFill>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7</a:t>
                          </a:r>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endParaRPr lang="zh-CN"/>
                        </a:p>
                      </a:txBody>
                      <a:tcPr>
                        <a:blipFill>
                          <a:blip r:embed="rId3"/>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151427991"/>
                  </p:ext>
                </p:extLst>
              </p:nvPr>
            </p:nvGraphicFramePr>
            <p:xfrm>
              <a:off x="8045468" y="3189271"/>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151427991"/>
                  </p:ext>
                </p:extLst>
              </p:nvPr>
            </p:nvGraphicFramePr>
            <p:xfrm>
              <a:off x="8045468" y="3189271"/>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106897" r="-200000" b="-3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endParaRPr lang="zh-CN"/>
                        </a:p>
                      </a:txBody>
                      <a:tcPr>
                        <a:blipFill>
                          <a:blip r:embed="rId4"/>
                          <a:stretch>
                            <a:fillRect l="-200000" t="-206897" r="-200000" b="-2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306897" r="-200000" b="-1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endParaRPr lang="zh-CN"/>
                        </a:p>
                      </a:txBody>
                      <a:tcPr>
                        <a:blipFill>
                          <a:blip r:embed="rId4"/>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grpSp>
        <p:nvGrpSpPr>
          <p:cNvPr id="57" name="组合 56">
            <a:extLst>
              <a:ext uri="{FF2B5EF4-FFF2-40B4-BE49-F238E27FC236}">
                <a16:creationId xmlns:a16="http://schemas.microsoft.com/office/drawing/2014/main" id="{A48A4E86-710A-D14E-8A9B-055135795E54}"/>
              </a:ext>
            </a:extLst>
          </p:cNvPr>
          <p:cNvGrpSpPr/>
          <p:nvPr/>
        </p:nvGrpSpPr>
        <p:grpSpPr>
          <a:xfrm>
            <a:off x="1129146" y="3076715"/>
            <a:ext cx="9031831" cy="3462197"/>
            <a:chOff x="1129146" y="2201139"/>
            <a:chExt cx="9031831" cy="3462197"/>
          </a:xfrm>
        </p:grpSpPr>
        <p:grpSp>
          <p:nvGrpSpPr>
            <p:cNvPr id="31" name="组合 30">
              <a:extLst>
                <a:ext uri="{FF2B5EF4-FFF2-40B4-BE49-F238E27FC236}">
                  <a16:creationId xmlns:a16="http://schemas.microsoft.com/office/drawing/2014/main" id="{D445E074-0E58-0341-93C9-7D96D6844123}"/>
                </a:ext>
              </a:extLst>
            </p:cNvPr>
            <p:cNvGrpSpPr/>
            <p:nvPr/>
          </p:nvGrpSpPr>
          <p:grpSpPr>
            <a:xfrm>
              <a:off x="1129146" y="2201139"/>
              <a:ext cx="2276279" cy="2286055"/>
              <a:chOff x="5838092" y="3288323"/>
              <a:chExt cx="2276279" cy="2286055"/>
            </a:xfrm>
          </p:grpSpPr>
          <p:sp>
            <p:nvSpPr>
              <p:cNvPr id="32" name="椭圆 31">
                <a:extLst>
                  <a:ext uri="{FF2B5EF4-FFF2-40B4-BE49-F238E27FC236}">
                    <a16:creationId xmlns:a16="http://schemas.microsoft.com/office/drawing/2014/main" id="{27BA6E6D-0E3D-504D-B940-5F7A233FB59D}"/>
                  </a:ext>
                </a:extLst>
              </p:cNvPr>
              <p:cNvSpPr/>
              <p:nvPr/>
            </p:nvSpPr>
            <p:spPr>
              <a:xfrm>
                <a:off x="5910146" y="3316130"/>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33" name="椭圆 32">
                <a:extLst>
                  <a:ext uri="{FF2B5EF4-FFF2-40B4-BE49-F238E27FC236}">
                    <a16:creationId xmlns:a16="http://schemas.microsoft.com/office/drawing/2014/main" id="{8EF57813-97DF-A64F-A4AA-32ED68FFFB84}"/>
                  </a:ext>
                </a:extLst>
              </p:cNvPr>
              <p:cNvSpPr/>
              <p:nvPr/>
            </p:nvSpPr>
            <p:spPr>
              <a:xfrm>
                <a:off x="7534507" y="3316129"/>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34" name="直线箭头连接符 33">
                <a:extLst>
                  <a:ext uri="{FF2B5EF4-FFF2-40B4-BE49-F238E27FC236}">
                    <a16:creationId xmlns:a16="http://schemas.microsoft.com/office/drawing/2014/main" id="{383F79D4-5948-A447-B149-F4137252A525}"/>
                  </a:ext>
                </a:extLst>
              </p:cNvPr>
              <p:cNvCxnSpPr>
                <a:cxnSpLocks/>
                <a:stCxn id="32"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B47C028E-AE69-4C45-943D-1EAA40015ED1}"/>
                  </a:ext>
                </a:extLst>
              </p:cNvPr>
              <p:cNvSpPr/>
              <p:nvPr/>
            </p:nvSpPr>
            <p:spPr>
              <a:xfrm>
                <a:off x="5906429" y="4642883"/>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36" name="椭圆 35">
                <a:extLst>
                  <a:ext uri="{FF2B5EF4-FFF2-40B4-BE49-F238E27FC236}">
                    <a16:creationId xmlns:a16="http://schemas.microsoft.com/office/drawing/2014/main" id="{E28225EF-B14C-CB48-8C24-FA24445227B4}"/>
                  </a:ext>
                </a:extLst>
              </p:cNvPr>
              <p:cNvSpPr/>
              <p:nvPr/>
            </p:nvSpPr>
            <p:spPr>
              <a:xfrm>
                <a:off x="7530790" y="4642882"/>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37" name="直线箭头连接符 36">
                <a:extLst>
                  <a:ext uri="{FF2B5EF4-FFF2-40B4-BE49-F238E27FC236}">
                    <a16:creationId xmlns:a16="http://schemas.microsoft.com/office/drawing/2014/main" id="{DC1EFF1A-12A1-294B-8272-E4BEE35A0C78}"/>
                  </a:ext>
                </a:extLst>
              </p:cNvPr>
              <p:cNvCxnSpPr>
                <a:cxnSpLocks/>
                <a:stCxn id="35"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E8110AE4-A05A-F342-8CBB-4C2EA108961E}"/>
                  </a:ext>
                </a:extLst>
              </p:cNvPr>
              <p:cNvCxnSpPr>
                <a:cxnSpLocks/>
                <a:stCxn id="32" idx="4"/>
                <a:endCxn id="35"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13DEE96-8251-4A42-8E7F-B833C94B20DC}"/>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0" name="文本框 39">
                <a:extLst>
                  <a:ext uri="{FF2B5EF4-FFF2-40B4-BE49-F238E27FC236}">
                    <a16:creationId xmlns:a16="http://schemas.microsoft.com/office/drawing/2014/main" id="{A51E3B26-BFB1-084B-BFD8-A54952A3A4B6}"/>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41" name="文本框 40">
                <a:extLst>
                  <a:ext uri="{FF2B5EF4-FFF2-40B4-BE49-F238E27FC236}">
                    <a16:creationId xmlns:a16="http://schemas.microsoft.com/office/drawing/2014/main" id="{CED86110-478A-F640-A906-E5D63E709D42}"/>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42" name="直线箭头连接符 41">
                <a:extLst>
                  <a:ext uri="{FF2B5EF4-FFF2-40B4-BE49-F238E27FC236}">
                    <a16:creationId xmlns:a16="http://schemas.microsoft.com/office/drawing/2014/main" id="{011FB53B-57AE-134D-9825-E2E0DD70048A}"/>
                  </a:ext>
                </a:extLst>
              </p:cNvPr>
              <p:cNvCxnSpPr>
                <a:cxnSpLocks/>
                <a:stCxn id="35" idx="7"/>
                <a:endCxn id="33"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2CEA68AE-3571-1144-B839-A5D5A391A52F}"/>
                  </a:ext>
                </a:extLst>
              </p:cNvPr>
              <p:cNvCxnSpPr>
                <a:cxnSpLocks/>
                <a:stCxn id="36" idx="0"/>
                <a:endCxn id="33"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ACAF1303-C9D7-8D49-AEA2-21252157EDE7}"/>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45" name="文本框 44">
                <a:extLst>
                  <a:ext uri="{FF2B5EF4-FFF2-40B4-BE49-F238E27FC236}">
                    <a16:creationId xmlns:a16="http://schemas.microsoft.com/office/drawing/2014/main" id="{52B758EE-E4E0-C34E-B371-AC608E00319B}"/>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46" name="直线箭头连接符 45">
                <a:extLst>
                  <a:ext uri="{FF2B5EF4-FFF2-40B4-BE49-F238E27FC236}">
                    <a16:creationId xmlns:a16="http://schemas.microsoft.com/office/drawing/2014/main" id="{E1081173-92D8-7A4C-9880-90B033BA7882}"/>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559F8880-7DC6-F34D-88E2-5EF1C58BFA87}"/>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ECA1BC8C-0D1C-284B-9499-667ED7E5CF74}"/>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9" name="文本框 48">
                <a:extLst>
                  <a:ext uri="{FF2B5EF4-FFF2-40B4-BE49-F238E27FC236}">
                    <a16:creationId xmlns:a16="http://schemas.microsoft.com/office/drawing/2014/main" id="{F243BEA5-6B13-3146-9C34-1AAD9C54A86C}"/>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50" name="直线箭头连接符 49">
                <a:extLst>
                  <a:ext uri="{FF2B5EF4-FFF2-40B4-BE49-F238E27FC236}">
                    <a16:creationId xmlns:a16="http://schemas.microsoft.com/office/drawing/2014/main" id="{3BF1C550-8966-E848-86E0-CA29BAD62D5B}"/>
                  </a:ext>
                </a:extLst>
              </p:cNvPr>
              <p:cNvCxnSpPr>
                <a:cxnSpLocks/>
                <a:stCxn id="36" idx="1"/>
                <a:endCxn id="32"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6543D428-5921-B144-98BE-2813BC060C33}"/>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p:sp>
          <p:nvSpPr>
            <p:cNvPr id="53" name="文本框 52">
              <a:extLst>
                <a:ext uri="{FF2B5EF4-FFF2-40B4-BE49-F238E27FC236}">
                  <a16:creationId xmlns:a16="http://schemas.microsoft.com/office/drawing/2014/main" id="{102515ED-285C-F745-82C5-C27BD8E15310}"/>
                </a:ext>
              </a:extLst>
            </p:cNvPr>
            <p:cNvSpPr txBox="1"/>
            <p:nvPr/>
          </p:nvSpPr>
          <p:spPr>
            <a:xfrm>
              <a:off x="5482878" y="4476062"/>
              <a:ext cx="439544" cy="369332"/>
            </a:xfrm>
            <a:prstGeom prst="rect">
              <a:avLst/>
            </a:prstGeom>
            <a:noFill/>
          </p:spPr>
          <p:txBody>
            <a:bodyPr wrap="none" rtlCol="0">
              <a:spAutoFit/>
            </a:bodyPr>
            <a:lstStyle/>
            <a:p>
              <a:r>
                <a:rPr kumimoji="1" lang="en-US" altLang="zh-CN" dirty="0"/>
                <a:t>A</a:t>
              </a:r>
              <a:r>
                <a:rPr kumimoji="1" lang="en-US" altLang="zh-CN" baseline="-25000" dirty="0"/>
                <a:t>3</a:t>
              </a:r>
              <a:endParaRPr kumimoji="1" lang="zh-CN" altLang="en-US" baseline="-25000" dirty="0"/>
            </a:p>
          </p:txBody>
        </p:sp>
        <p:sp>
          <p:nvSpPr>
            <p:cNvPr id="55" name="文本框 54">
              <a:extLst>
                <a:ext uri="{FF2B5EF4-FFF2-40B4-BE49-F238E27FC236}">
                  <a16:creationId xmlns:a16="http://schemas.microsoft.com/office/drawing/2014/main" id="{B82ACB02-3E9B-AF46-843B-864EEF15D419}"/>
                </a:ext>
              </a:extLst>
            </p:cNvPr>
            <p:cNvSpPr txBox="1"/>
            <p:nvPr/>
          </p:nvSpPr>
          <p:spPr>
            <a:xfrm>
              <a:off x="9369607" y="4432041"/>
              <a:ext cx="791370" cy="369332"/>
            </a:xfrm>
            <a:prstGeom prst="rect">
              <a:avLst/>
            </a:prstGeom>
            <a:noFill/>
          </p:spPr>
          <p:txBody>
            <a:bodyPr wrap="none" rtlCol="0">
              <a:spAutoFit/>
            </a:bodyPr>
            <a:lstStyle/>
            <a:p>
              <a:r>
                <a:rPr kumimoji="1" lang="en-US" altLang="zh-CN" dirty="0"/>
                <a:t>Path</a:t>
              </a:r>
              <a:r>
                <a:rPr kumimoji="1" lang="en-US" altLang="zh-CN" baseline="-25000" dirty="0"/>
                <a:t>3</a:t>
              </a:r>
              <a:endParaRPr kumimoji="1" lang="zh-CN" altLang="en-US" baseline="-25000" dirty="0"/>
            </a:p>
          </p:txBody>
        </p:sp>
        <p:sp>
          <p:nvSpPr>
            <p:cNvPr id="3" name="文本框 2">
              <a:extLst>
                <a:ext uri="{FF2B5EF4-FFF2-40B4-BE49-F238E27FC236}">
                  <a16:creationId xmlns:a16="http://schemas.microsoft.com/office/drawing/2014/main" id="{8720446E-633F-6B4F-8240-BF9ECB86FEDB}"/>
                </a:ext>
              </a:extLst>
            </p:cNvPr>
            <p:cNvSpPr txBox="1"/>
            <p:nvPr/>
          </p:nvSpPr>
          <p:spPr>
            <a:xfrm>
              <a:off x="1197483" y="4740006"/>
              <a:ext cx="4705134" cy="923330"/>
            </a:xfrm>
            <a:prstGeom prst="rect">
              <a:avLst/>
            </a:prstGeom>
            <a:noFill/>
          </p:spPr>
          <p:txBody>
            <a:bodyPr wrap="none" rtlCol="0">
              <a:spAutoFit/>
            </a:bodyPr>
            <a:lstStyle/>
            <a:p>
              <a:r>
                <a:rPr kumimoji="1" lang="zh-CN" altLang="en-US" dirty="0"/>
                <a:t>待检测的顶点对：</a:t>
              </a:r>
              <a:endParaRPr kumimoji="1" lang="en-US" altLang="zh-CN" dirty="0"/>
            </a:p>
            <a:p>
              <a:r>
                <a:rPr kumimoji="1" lang="en-US" altLang="zh-CN" dirty="0"/>
                <a:t>{0,1},{0,2},{0,3},{1,0},{1,2},{1,3},</a:t>
              </a:r>
            </a:p>
            <a:p>
              <a:r>
                <a:rPr kumimoji="1" lang="en-US" altLang="zh-CN" dirty="0"/>
                <a:t>{2,0},{2,1,},{2,3},{3,0},{3,1},{3,2}</a:t>
              </a:r>
              <a:endParaRPr kumimoji="1" lang="zh-CN" altLang="en-US" dirty="0"/>
            </a:p>
          </p:txBody>
        </p:sp>
      </p:grpSp>
      <p:sp>
        <p:nvSpPr>
          <p:cNvPr id="56" name="矩形 55">
            <a:extLst>
              <a:ext uri="{FF2B5EF4-FFF2-40B4-BE49-F238E27FC236}">
                <a16:creationId xmlns:a16="http://schemas.microsoft.com/office/drawing/2014/main" id="{BB09599F-E4DE-8F43-A996-641852E822F8}"/>
              </a:ext>
            </a:extLst>
          </p:cNvPr>
          <p:cNvSpPr/>
          <p:nvPr/>
        </p:nvSpPr>
        <p:spPr>
          <a:xfrm>
            <a:off x="838200" y="1313233"/>
            <a:ext cx="10803512" cy="646331"/>
          </a:xfrm>
          <a:prstGeom prst="rect">
            <a:avLst/>
          </a:prstGeom>
        </p:spPr>
        <p:txBody>
          <a:bodyPr wrap="square">
            <a:spAutoFit/>
          </a:bodyPr>
          <a:lstStyle/>
          <a:p>
            <a:r>
              <a:rPr kumimoji="1" lang="zh-CN" altLang="en-US" dirty="0"/>
              <a:t>对于图中每个顶点</a:t>
            </a:r>
            <a:r>
              <a:rPr kumimoji="1" lang="en-US" altLang="zh-CN" dirty="0"/>
              <a:t>v</a:t>
            </a:r>
            <a:r>
              <a:rPr kumimoji="1" lang="zh-CN" altLang="en-US" dirty="0"/>
              <a:t>，和任一顶点对 </a:t>
            </a:r>
            <a:r>
              <a:rPr kumimoji="1" lang="en-US" altLang="zh-CN" dirty="0"/>
              <a:t>(</a:t>
            </a:r>
            <a:r>
              <a:rPr kumimoji="1" lang="en-US" altLang="zh-CN" dirty="0" err="1"/>
              <a:t>i,j</a:t>
            </a:r>
            <a:r>
              <a:rPr kumimoji="1" lang="en-US" altLang="zh-CN" dirty="0"/>
              <a:t>)</a:t>
            </a:r>
            <a:r>
              <a:rPr kumimoji="1" lang="zh-CN" altLang="en-US" dirty="0"/>
              <a:t>，</a:t>
            </a:r>
            <a:r>
              <a:rPr kumimoji="1" lang="en-US" altLang="zh-CN" dirty="0" err="1"/>
              <a:t>i≠j</a:t>
            </a:r>
            <a:r>
              <a:rPr kumimoji="1" lang="zh-CN" altLang="en-US" dirty="0"/>
              <a:t>，</a:t>
            </a:r>
            <a:r>
              <a:rPr kumimoji="1" lang="en-US" altLang="zh-CN" dirty="0" err="1"/>
              <a:t>v≠i</a:t>
            </a:r>
            <a:r>
              <a:rPr kumimoji="1" lang="zh-CN" altLang="en-US" dirty="0"/>
              <a:t>，</a:t>
            </a:r>
            <a:r>
              <a:rPr kumimoji="1" lang="en-US" altLang="zh-CN" dirty="0" err="1"/>
              <a:t>v≠j</a:t>
            </a:r>
            <a:endParaRPr kumimoji="1" lang="en-US" altLang="zh-CN" dirty="0"/>
          </a:p>
          <a:p>
            <a:r>
              <a:rPr kumimoji="1" lang="zh-CN" altLang="en-US" dirty="0"/>
              <a:t>如果</a:t>
            </a:r>
            <a:r>
              <a:rPr kumimoji="1" lang="en-US" altLang="zh-CN" dirty="0"/>
              <a:t>A[</a:t>
            </a:r>
            <a:r>
              <a:rPr kumimoji="1" lang="en-US" altLang="zh-CN" dirty="0" err="1"/>
              <a:t>i</a:t>
            </a:r>
            <a:r>
              <a:rPr kumimoji="1" lang="en-US" altLang="zh-CN" dirty="0"/>
              <a:t>][j]&gt;A[</a:t>
            </a:r>
            <a:r>
              <a:rPr kumimoji="1" lang="en-US" altLang="zh-CN" dirty="0" err="1"/>
              <a:t>i</a:t>
            </a:r>
            <a:r>
              <a:rPr kumimoji="1" lang="en-US" altLang="zh-CN" dirty="0"/>
              <a:t>][v]+A[v][j]</a:t>
            </a:r>
            <a:r>
              <a:rPr kumimoji="1" lang="zh-CN" altLang="en-US" dirty="0"/>
              <a:t>，则将</a:t>
            </a:r>
            <a:r>
              <a:rPr kumimoji="1" lang="en-US" altLang="zh-CN" dirty="0"/>
              <a:t>A[</a:t>
            </a:r>
            <a:r>
              <a:rPr kumimoji="1" lang="en-US" altLang="zh-CN" dirty="0" err="1"/>
              <a:t>i</a:t>
            </a:r>
            <a:r>
              <a:rPr kumimoji="1" lang="en-US" altLang="zh-CN" dirty="0"/>
              <a:t>][j]</a:t>
            </a:r>
            <a:r>
              <a:rPr kumimoji="1" lang="zh-CN" altLang="en-US" dirty="0"/>
              <a:t>的值更新为</a:t>
            </a:r>
            <a:r>
              <a:rPr kumimoji="1" lang="en-US" altLang="zh-CN" dirty="0"/>
              <a:t>A[</a:t>
            </a:r>
            <a:r>
              <a:rPr kumimoji="1" lang="en-US" altLang="zh-CN" dirty="0" err="1"/>
              <a:t>i</a:t>
            </a:r>
            <a:r>
              <a:rPr kumimoji="1" lang="en-US" altLang="zh-CN" dirty="0"/>
              <a:t>][v]+A[v][j]</a:t>
            </a:r>
            <a:r>
              <a:rPr kumimoji="1" lang="zh-CN" altLang="en-US" dirty="0"/>
              <a:t>的值，并且将</a:t>
            </a:r>
            <a:r>
              <a:rPr kumimoji="1" lang="en-US" altLang="zh-CN" dirty="0"/>
              <a:t>Path[</a:t>
            </a:r>
            <a:r>
              <a:rPr kumimoji="1" lang="en-US" altLang="zh-CN" dirty="0" err="1"/>
              <a:t>i</a:t>
            </a:r>
            <a:r>
              <a:rPr kumimoji="1" lang="en-US" altLang="zh-CN" dirty="0"/>
              <a:t>][j]</a:t>
            </a:r>
            <a:r>
              <a:rPr kumimoji="1" lang="zh-CN" altLang="en-US" dirty="0"/>
              <a:t>改为</a:t>
            </a:r>
            <a:r>
              <a:rPr kumimoji="1" lang="en-US" altLang="zh-CN" dirty="0"/>
              <a:t>v</a:t>
            </a:r>
            <a:endParaRPr kumimoji="1" lang="zh-CN" altLang="en-US" dirty="0"/>
          </a:p>
        </p:txBody>
      </p:sp>
      <p:sp>
        <p:nvSpPr>
          <p:cNvPr id="59" name="文本框 58">
            <a:extLst>
              <a:ext uri="{FF2B5EF4-FFF2-40B4-BE49-F238E27FC236}">
                <a16:creationId xmlns:a16="http://schemas.microsoft.com/office/drawing/2014/main" id="{AEFBEFD0-F237-1D4D-B187-E4B5DAC675C1}"/>
              </a:ext>
            </a:extLst>
          </p:cNvPr>
          <p:cNvSpPr txBox="1"/>
          <p:nvPr/>
        </p:nvSpPr>
        <p:spPr>
          <a:xfrm>
            <a:off x="5437913" y="3578589"/>
            <a:ext cx="511683" cy="432000"/>
          </a:xfrm>
          <a:prstGeom prst="rect">
            <a:avLst/>
          </a:prstGeom>
          <a:noFill/>
          <a:ln>
            <a:solidFill>
              <a:srgbClr val="FF0000"/>
            </a:solidFill>
          </a:ln>
        </p:spPr>
        <p:txBody>
          <a:bodyPr wrap="square" rtlCol="0">
            <a:spAutoFit/>
          </a:bodyPr>
          <a:lstStyle/>
          <a:p>
            <a:endParaRPr kumimoji="1" lang="zh-CN" altLang="en-US" dirty="0"/>
          </a:p>
        </p:txBody>
      </p:sp>
      <mc:AlternateContent xmlns:mc="http://schemas.openxmlformats.org/markup-compatibility/2006">
        <mc:Choice xmlns:a14="http://schemas.microsoft.com/office/drawing/2010/main" Requires="a14">
          <p:sp>
            <p:nvSpPr>
              <p:cNvPr id="63" name="文本框 62">
                <a:extLst>
                  <a:ext uri="{FF2B5EF4-FFF2-40B4-BE49-F238E27FC236}">
                    <a16:creationId xmlns:a16="http://schemas.microsoft.com/office/drawing/2014/main" id="{DDF3F7D3-B591-A847-9F73-EB7E1EF60EEA}"/>
                  </a:ext>
                </a:extLst>
              </p:cNvPr>
              <p:cNvSpPr txBox="1"/>
              <p:nvPr/>
            </p:nvSpPr>
            <p:spPr>
              <a:xfrm>
                <a:off x="6289385" y="5625809"/>
                <a:ext cx="5438081" cy="923330"/>
              </a:xfrm>
              <a:prstGeom prst="rect">
                <a:avLst/>
              </a:prstGeom>
              <a:noFill/>
              <a:ln>
                <a:solidFill>
                  <a:srgbClr val="FF0000"/>
                </a:solidFill>
              </a:ln>
            </p:spPr>
            <p:txBody>
              <a:bodyPr wrap="square" rtlCol="0">
                <a:spAutoFit/>
              </a:bodyPr>
              <a:lstStyle/>
              <a:p>
                <a:r>
                  <a:rPr kumimoji="1" lang="zh-CN" altLang="en-US" dirty="0"/>
                  <a:t>以</a:t>
                </a:r>
                <a:r>
                  <a:rPr kumimoji="1" lang="en-US" altLang="zh-CN" dirty="0"/>
                  <a:t>{0,1}</a:t>
                </a:r>
                <a:r>
                  <a:rPr kumimoji="1" lang="zh-CN" altLang="en-US" dirty="0"/>
                  <a:t>为例</a:t>
                </a:r>
                <a:r>
                  <a:rPr kumimoji="1" lang="en-US" altLang="zh-CN" dirty="0"/>
                  <a:t>:</a:t>
                </a:r>
              </a:p>
              <a:p>
                <a:r>
                  <a:rPr kumimoji="1" lang="en-US" altLang="zh-CN" dirty="0"/>
                  <a:t>A[0][1]=</a:t>
                </a:r>
                <a14:m>
                  <m:oMath xmlns:m="http://schemas.openxmlformats.org/officeDocument/2006/math">
                    <m:r>
                      <a:rPr lang="en-US" altLang="zh-CN" b="0" i="1" smtClean="0">
                        <a:latin typeface="Cambria Math" panose="02040503050406030204" pitchFamily="18" charset="0"/>
                      </a:rPr>
                      <m:t>5</m:t>
                    </m:r>
                  </m:oMath>
                </a14:m>
                <a:r>
                  <a:rPr kumimoji="1" lang="en-US" altLang="zh-CN" dirty="0"/>
                  <a:t>,</a:t>
                </a:r>
                <a:r>
                  <a:rPr kumimoji="1" lang="zh-CN" altLang="en-US" dirty="0"/>
                  <a:t> </a:t>
                </a:r>
                <a:r>
                  <a:rPr kumimoji="1" lang="en-US" altLang="zh-CN" dirty="0"/>
                  <a:t>A[0][3]=7</a:t>
                </a:r>
                <a:r>
                  <a:rPr lang="en-US" altLang="zh-CN" dirty="0"/>
                  <a:t>,</a:t>
                </a:r>
                <a:r>
                  <a:rPr lang="zh-CN" altLang="en-US" dirty="0"/>
                  <a:t> </a:t>
                </a:r>
                <a:r>
                  <a:rPr lang="en-US" altLang="zh-CN" dirty="0"/>
                  <a:t>A[3][1]=4</a:t>
                </a:r>
              </a:p>
              <a:p>
                <a:r>
                  <a:rPr lang="en-US" altLang="zh-CN" dirty="0"/>
                  <a:t>A[0][1]&gt;A[0][3]+A[3][1]</a:t>
                </a:r>
                <a:r>
                  <a:rPr lang="zh-CN" altLang="en-US" dirty="0"/>
                  <a:t> </a:t>
                </a:r>
                <a:r>
                  <a:rPr lang="en-US" altLang="zh-CN" dirty="0"/>
                  <a:t>?</a:t>
                </a:r>
                <a:r>
                  <a:rPr lang="zh-CN" altLang="en-US" dirty="0"/>
                  <a:t> 不成立，不更新</a:t>
                </a:r>
              </a:p>
            </p:txBody>
          </p:sp>
        </mc:Choice>
        <mc:Fallback>
          <p:sp>
            <p:nvSpPr>
              <p:cNvPr id="63" name="文本框 62">
                <a:extLst>
                  <a:ext uri="{FF2B5EF4-FFF2-40B4-BE49-F238E27FC236}">
                    <a16:creationId xmlns:a16="http://schemas.microsoft.com/office/drawing/2014/main" id="{DDF3F7D3-B591-A847-9F73-EB7E1EF60EEA}"/>
                  </a:ext>
                </a:extLst>
              </p:cNvPr>
              <p:cNvSpPr txBox="1">
                <a:spLocks noRot="1" noChangeAspect="1" noMove="1" noResize="1" noEditPoints="1" noAdjustHandles="1" noChangeArrowheads="1" noChangeShapeType="1" noTextEdit="1"/>
              </p:cNvSpPr>
              <p:nvPr/>
            </p:nvSpPr>
            <p:spPr>
              <a:xfrm>
                <a:off x="6289385" y="5625809"/>
                <a:ext cx="5438081" cy="923330"/>
              </a:xfrm>
              <a:prstGeom prst="rect">
                <a:avLst/>
              </a:prstGeom>
              <a:blipFill>
                <a:blip r:embed="rId5"/>
                <a:stretch>
                  <a:fillRect l="-698" t="-4000" b="-6667"/>
                </a:stretch>
              </a:blipFill>
              <a:ln>
                <a:solidFill>
                  <a:srgbClr val="FF0000"/>
                </a:solidFill>
              </a:ln>
            </p:spPr>
            <p:txBody>
              <a:bodyPr/>
              <a:lstStyle/>
              <a:p>
                <a:r>
                  <a:rPr lang="zh-CN" altLang="en-US">
                    <a:noFill/>
                  </a:rPr>
                  <a:t> </a:t>
                </a:r>
              </a:p>
            </p:txBody>
          </p:sp>
        </mc:Fallback>
      </mc:AlternateContent>
      <p:sp>
        <p:nvSpPr>
          <p:cNvPr id="64" name="文本框 63">
            <a:extLst>
              <a:ext uri="{FF2B5EF4-FFF2-40B4-BE49-F238E27FC236}">
                <a16:creationId xmlns:a16="http://schemas.microsoft.com/office/drawing/2014/main" id="{0E475043-E6F2-9A4A-A957-44B9F0AF334F}"/>
              </a:ext>
            </a:extLst>
          </p:cNvPr>
          <p:cNvSpPr txBox="1"/>
          <p:nvPr/>
        </p:nvSpPr>
        <p:spPr>
          <a:xfrm>
            <a:off x="1436586" y="5749963"/>
            <a:ext cx="511683" cy="432000"/>
          </a:xfrm>
          <a:prstGeom prst="rect">
            <a:avLst/>
          </a:prstGeom>
          <a:noFill/>
          <a:ln>
            <a:solidFill>
              <a:srgbClr val="FF0000"/>
            </a:solidFill>
          </a:ln>
        </p:spPr>
        <p:txBody>
          <a:bodyPr wrap="square" rtlCol="0">
            <a:spAutoFit/>
          </a:bodyPr>
          <a:lstStyle/>
          <a:p>
            <a:endParaRPr kumimoji="1" lang="zh-CN" altLang="en-US" dirty="0"/>
          </a:p>
        </p:txBody>
      </p:sp>
      <p:sp>
        <p:nvSpPr>
          <p:cNvPr id="58" name="文本框 57">
            <a:extLst>
              <a:ext uri="{FF2B5EF4-FFF2-40B4-BE49-F238E27FC236}">
                <a16:creationId xmlns:a16="http://schemas.microsoft.com/office/drawing/2014/main" id="{D9D1B408-AB63-C54E-9375-A367C0AAD4E5}"/>
              </a:ext>
            </a:extLst>
          </p:cNvPr>
          <p:cNvSpPr txBox="1"/>
          <p:nvPr/>
        </p:nvSpPr>
        <p:spPr>
          <a:xfrm>
            <a:off x="927847" y="2151529"/>
            <a:ext cx="5766322" cy="369332"/>
          </a:xfrm>
          <a:prstGeom prst="rect">
            <a:avLst/>
          </a:prstGeom>
          <a:noFill/>
        </p:spPr>
        <p:txBody>
          <a:bodyPr wrap="none" rtlCol="0">
            <a:spAutoFit/>
          </a:bodyPr>
          <a:lstStyle/>
          <a:p>
            <a:r>
              <a:rPr kumimoji="1" lang="zh-CN" altLang="en-US" dirty="0"/>
              <a:t>注意：在检测节点</a:t>
            </a:r>
            <a:r>
              <a:rPr kumimoji="1" lang="en-US" altLang="zh-CN" dirty="0"/>
              <a:t>v</a:t>
            </a:r>
            <a:r>
              <a:rPr kumimoji="1" lang="zh-CN" altLang="en-US" dirty="0"/>
              <a:t>时，只要顶点对出现节点</a:t>
            </a:r>
            <a:r>
              <a:rPr kumimoji="1" lang="en-US" altLang="zh-CN" dirty="0"/>
              <a:t>v</a:t>
            </a:r>
            <a:r>
              <a:rPr kumimoji="1" lang="zh-CN" altLang="en-US" dirty="0"/>
              <a:t>，则略过</a:t>
            </a:r>
          </a:p>
        </p:txBody>
      </p:sp>
      <p:grpSp>
        <p:nvGrpSpPr>
          <p:cNvPr id="10" name="组合 9">
            <a:extLst>
              <a:ext uri="{FF2B5EF4-FFF2-40B4-BE49-F238E27FC236}">
                <a16:creationId xmlns:a16="http://schemas.microsoft.com/office/drawing/2014/main" id="{9C4F8963-1051-FC41-97C6-7C7F552AFE2A}"/>
              </a:ext>
            </a:extLst>
          </p:cNvPr>
          <p:cNvGrpSpPr/>
          <p:nvPr/>
        </p:nvGrpSpPr>
        <p:grpSpPr>
          <a:xfrm>
            <a:off x="6178263" y="3499714"/>
            <a:ext cx="519692" cy="372344"/>
            <a:chOff x="5464423" y="3559917"/>
            <a:chExt cx="519692" cy="372344"/>
          </a:xfrm>
        </p:grpSpPr>
        <p:sp>
          <p:nvSpPr>
            <p:cNvPr id="60" name="文本框 59">
              <a:extLst>
                <a:ext uri="{FF2B5EF4-FFF2-40B4-BE49-F238E27FC236}">
                  <a16:creationId xmlns:a16="http://schemas.microsoft.com/office/drawing/2014/main" id="{83EDD28A-F7E9-BF49-8D4C-DB87B63DC53F}"/>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8</a:t>
              </a:r>
              <a:endParaRPr kumimoji="1" lang="zh-CN" altLang="en-US" dirty="0"/>
            </a:p>
          </p:txBody>
        </p:sp>
        <p:cxnSp>
          <p:nvCxnSpPr>
            <p:cNvPr id="6" name="直线连接符 5">
              <a:extLst>
                <a:ext uri="{FF2B5EF4-FFF2-40B4-BE49-F238E27FC236}">
                  <a16:creationId xmlns:a16="http://schemas.microsoft.com/office/drawing/2014/main" id="{2938F2A5-B4A2-E84A-A8B3-004A6B237E32}"/>
                </a:ext>
              </a:extLst>
            </p:cNvPr>
            <p:cNvCxnSpPr>
              <a:cxnSpLocks/>
              <a:endCxn id="60"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1" name="组合 60">
            <a:extLst>
              <a:ext uri="{FF2B5EF4-FFF2-40B4-BE49-F238E27FC236}">
                <a16:creationId xmlns:a16="http://schemas.microsoft.com/office/drawing/2014/main" id="{B7EA39C2-2572-C542-9708-18EE9AF05440}"/>
              </a:ext>
            </a:extLst>
          </p:cNvPr>
          <p:cNvGrpSpPr/>
          <p:nvPr/>
        </p:nvGrpSpPr>
        <p:grpSpPr>
          <a:xfrm>
            <a:off x="10064950" y="3446047"/>
            <a:ext cx="519692" cy="372344"/>
            <a:chOff x="5464423" y="3559917"/>
            <a:chExt cx="519692" cy="372344"/>
          </a:xfrm>
        </p:grpSpPr>
        <p:sp>
          <p:nvSpPr>
            <p:cNvPr id="62" name="文本框 61">
              <a:extLst>
                <a:ext uri="{FF2B5EF4-FFF2-40B4-BE49-F238E27FC236}">
                  <a16:creationId xmlns:a16="http://schemas.microsoft.com/office/drawing/2014/main" id="{FC788FC7-ACF8-C04C-8857-EEB60466FB1D}"/>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3</a:t>
              </a:r>
              <a:endParaRPr kumimoji="1" lang="zh-CN" altLang="en-US" dirty="0"/>
            </a:p>
          </p:txBody>
        </p:sp>
        <p:cxnSp>
          <p:nvCxnSpPr>
            <p:cNvPr id="65" name="直线连接符 64">
              <a:extLst>
                <a:ext uri="{FF2B5EF4-FFF2-40B4-BE49-F238E27FC236}">
                  <a16:creationId xmlns:a16="http://schemas.microsoft.com/office/drawing/2014/main" id="{7D3C8166-A479-814C-89C4-49B8AD7B411A}"/>
                </a:ext>
              </a:extLst>
            </p:cNvPr>
            <p:cNvCxnSpPr>
              <a:cxnSpLocks/>
              <a:endCxn id="62"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6" name="组合 65">
            <a:extLst>
              <a:ext uri="{FF2B5EF4-FFF2-40B4-BE49-F238E27FC236}">
                <a16:creationId xmlns:a16="http://schemas.microsoft.com/office/drawing/2014/main" id="{30C400E5-E85E-0142-91C2-2782487FBCAE}"/>
              </a:ext>
            </a:extLst>
          </p:cNvPr>
          <p:cNvGrpSpPr/>
          <p:nvPr/>
        </p:nvGrpSpPr>
        <p:grpSpPr>
          <a:xfrm>
            <a:off x="4829551" y="3889009"/>
            <a:ext cx="519692" cy="372344"/>
            <a:chOff x="5464423" y="3559917"/>
            <a:chExt cx="519692" cy="372344"/>
          </a:xfrm>
        </p:grpSpPr>
        <p:sp>
          <p:nvSpPr>
            <p:cNvPr id="67" name="文本框 66">
              <a:extLst>
                <a:ext uri="{FF2B5EF4-FFF2-40B4-BE49-F238E27FC236}">
                  <a16:creationId xmlns:a16="http://schemas.microsoft.com/office/drawing/2014/main" id="{BA8EE24C-C32A-2441-876C-728285083595}"/>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6</a:t>
              </a:r>
              <a:endParaRPr kumimoji="1" lang="zh-CN" altLang="en-US" dirty="0"/>
            </a:p>
          </p:txBody>
        </p:sp>
        <p:cxnSp>
          <p:nvCxnSpPr>
            <p:cNvPr id="68" name="直线连接符 67">
              <a:extLst>
                <a:ext uri="{FF2B5EF4-FFF2-40B4-BE49-F238E27FC236}">
                  <a16:creationId xmlns:a16="http://schemas.microsoft.com/office/drawing/2014/main" id="{1E8B92F4-C8C1-7848-8AFA-C83D1B628922}"/>
                </a:ext>
              </a:extLst>
            </p:cNvPr>
            <p:cNvCxnSpPr>
              <a:cxnSpLocks/>
              <a:endCxn id="67"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组合 68">
            <a:extLst>
              <a:ext uri="{FF2B5EF4-FFF2-40B4-BE49-F238E27FC236}">
                <a16:creationId xmlns:a16="http://schemas.microsoft.com/office/drawing/2014/main" id="{B9A29C1A-24DC-0E46-851E-C647E0A2E4FA}"/>
              </a:ext>
            </a:extLst>
          </p:cNvPr>
          <p:cNvGrpSpPr/>
          <p:nvPr/>
        </p:nvGrpSpPr>
        <p:grpSpPr>
          <a:xfrm>
            <a:off x="8674682" y="3865004"/>
            <a:ext cx="519692" cy="372344"/>
            <a:chOff x="5464423" y="3559917"/>
            <a:chExt cx="519692" cy="372344"/>
          </a:xfrm>
        </p:grpSpPr>
        <p:sp>
          <p:nvSpPr>
            <p:cNvPr id="70" name="文本框 69">
              <a:extLst>
                <a:ext uri="{FF2B5EF4-FFF2-40B4-BE49-F238E27FC236}">
                  <a16:creationId xmlns:a16="http://schemas.microsoft.com/office/drawing/2014/main" id="{526E4025-7E71-B740-8D0C-25669E2F94E4}"/>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3</a:t>
              </a:r>
              <a:endParaRPr kumimoji="1" lang="zh-CN" altLang="en-US" dirty="0"/>
            </a:p>
          </p:txBody>
        </p:sp>
        <p:cxnSp>
          <p:nvCxnSpPr>
            <p:cNvPr id="71" name="直线连接符 70">
              <a:extLst>
                <a:ext uri="{FF2B5EF4-FFF2-40B4-BE49-F238E27FC236}">
                  <a16:creationId xmlns:a16="http://schemas.microsoft.com/office/drawing/2014/main" id="{D1ABB213-A221-124C-B988-3418572FC61D}"/>
                </a:ext>
              </a:extLst>
            </p:cNvPr>
            <p:cNvCxnSpPr>
              <a:cxnSpLocks/>
              <a:endCxn id="70"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4" name="组合 73">
            <a:extLst>
              <a:ext uri="{FF2B5EF4-FFF2-40B4-BE49-F238E27FC236}">
                <a16:creationId xmlns:a16="http://schemas.microsoft.com/office/drawing/2014/main" id="{F8A0605F-B62C-C64D-BA99-4D252336B12C}"/>
              </a:ext>
            </a:extLst>
          </p:cNvPr>
          <p:cNvGrpSpPr/>
          <p:nvPr/>
        </p:nvGrpSpPr>
        <p:grpSpPr>
          <a:xfrm>
            <a:off x="6081651" y="3882595"/>
            <a:ext cx="519692" cy="372344"/>
            <a:chOff x="5464423" y="3559917"/>
            <a:chExt cx="519692" cy="372344"/>
          </a:xfrm>
        </p:grpSpPr>
        <p:sp>
          <p:nvSpPr>
            <p:cNvPr id="75" name="文本框 74">
              <a:extLst>
                <a:ext uri="{FF2B5EF4-FFF2-40B4-BE49-F238E27FC236}">
                  <a16:creationId xmlns:a16="http://schemas.microsoft.com/office/drawing/2014/main" id="{ED40BB1A-921F-554A-ADB1-1590DB9156A9}"/>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3</a:t>
              </a:r>
              <a:endParaRPr kumimoji="1" lang="zh-CN" altLang="en-US" dirty="0"/>
            </a:p>
          </p:txBody>
        </p:sp>
        <p:cxnSp>
          <p:nvCxnSpPr>
            <p:cNvPr id="76" name="直线连接符 75">
              <a:extLst>
                <a:ext uri="{FF2B5EF4-FFF2-40B4-BE49-F238E27FC236}">
                  <a16:creationId xmlns:a16="http://schemas.microsoft.com/office/drawing/2014/main" id="{ED56CCF3-6EBF-9842-9749-21159FD58B70}"/>
                </a:ext>
              </a:extLst>
            </p:cNvPr>
            <p:cNvCxnSpPr>
              <a:cxnSpLocks/>
              <a:endCxn id="75"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7" name="组合 76">
            <a:extLst>
              <a:ext uri="{FF2B5EF4-FFF2-40B4-BE49-F238E27FC236}">
                <a16:creationId xmlns:a16="http://schemas.microsoft.com/office/drawing/2014/main" id="{7AE64B25-91E6-EB48-845A-88F60D660D1A}"/>
              </a:ext>
            </a:extLst>
          </p:cNvPr>
          <p:cNvGrpSpPr/>
          <p:nvPr/>
        </p:nvGrpSpPr>
        <p:grpSpPr>
          <a:xfrm>
            <a:off x="10064394" y="3807922"/>
            <a:ext cx="519692" cy="372344"/>
            <a:chOff x="5464423" y="3559917"/>
            <a:chExt cx="519692" cy="372344"/>
          </a:xfrm>
        </p:grpSpPr>
        <p:sp>
          <p:nvSpPr>
            <p:cNvPr id="78" name="文本框 77">
              <a:extLst>
                <a:ext uri="{FF2B5EF4-FFF2-40B4-BE49-F238E27FC236}">
                  <a16:creationId xmlns:a16="http://schemas.microsoft.com/office/drawing/2014/main" id="{BE20085D-C098-1649-B215-218673BBDA33}"/>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3</a:t>
              </a:r>
              <a:endParaRPr kumimoji="1" lang="zh-CN" altLang="en-US" dirty="0"/>
            </a:p>
          </p:txBody>
        </p:sp>
        <p:cxnSp>
          <p:nvCxnSpPr>
            <p:cNvPr id="79" name="直线连接符 78">
              <a:extLst>
                <a:ext uri="{FF2B5EF4-FFF2-40B4-BE49-F238E27FC236}">
                  <a16:creationId xmlns:a16="http://schemas.microsoft.com/office/drawing/2014/main" id="{59A01C66-81BD-FF4E-880B-11DF52F576CC}"/>
                </a:ext>
              </a:extLst>
            </p:cNvPr>
            <p:cNvCxnSpPr>
              <a:cxnSpLocks/>
              <a:endCxn id="78"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80" name="图示 79">
            <a:extLst>
              <a:ext uri="{FF2B5EF4-FFF2-40B4-BE49-F238E27FC236}">
                <a16:creationId xmlns:a16="http://schemas.microsoft.com/office/drawing/2014/main" id="{20509A0E-90F1-0846-BA05-925927719C4A}"/>
              </a:ext>
            </a:extLst>
          </p:cNvPr>
          <p:cNvGraphicFramePr/>
          <p:nvPr>
            <p:extLst>
              <p:ext uri="{D42A27DB-BD31-4B8C-83A1-F6EECF244321}">
                <p14:modId xmlns:p14="http://schemas.microsoft.com/office/powerpoint/2010/main" val="3103383128"/>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53354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ppt_x"/>
                                          </p:val>
                                        </p:tav>
                                        <p:tav tm="100000">
                                          <p:val>
                                            <p:strVal val="#ppt_x"/>
                                          </p:val>
                                        </p:tav>
                                      </p:tavLst>
                                    </p:anim>
                                    <p:anim calcmode="lin" valueType="num">
                                      <p:cBhvr additive="base">
                                        <p:cTn id="1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ppt_x"/>
                                          </p:val>
                                        </p:tav>
                                        <p:tav tm="100000">
                                          <p:val>
                                            <p:strVal val="#ppt_x"/>
                                          </p:val>
                                        </p:tav>
                                      </p:tavLst>
                                    </p:anim>
                                    <p:anim calcmode="lin" valueType="num">
                                      <p:cBhvr additive="base">
                                        <p:cTn id="2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500" fill="hold"/>
                                        <p:tgtEl>
                                          <p:spTgt spid="66"/>
                                        </p:tgtEl>
                                        <p:attrNameLst>
                                          <p:attrName>ppt_x</p:attrName>
                                        </p:attrNameLst>
                                      </p:cBhvr>
                                      <p:tavLst>
                                        <p:tav tm="0">
                                          <p:val>
                                            <p:strVal val="#ppt_x"/>
                                          </p:val>
                                        </p:tav>
                                        <p:tav tm="100000">
                                          <p:val>
                                            <p:strVal val="#ppt_x"/>
                                          </p:val>
                                        </p:tav>
                                      </p:tavLst>
                                    </p:anim>
                                    <p:anim calcmode="lin" valueType="num">
                                      <p:cBhvr additive="base">
                                        <p:cTn id="3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9"/>
                                        </p:tgtEl>
                                        <p:attrNameLst>
                                          <p:attrName>style.visibility</p:attrName>
                                        </p:attrNameLst>
                                      </p:cBhvr>
                                      <p:to>
                                        <p:strVal val="visible"/>
                                      </p:to>
                                    </p:set>
                                    <p:anim calcmode="lin" valueType="num">
                                      <p:cBhvr additive="base">
                                        <p:cTn id="43" dur="500" fill="hold"/>
                                        <p:tgtEl>
                                          <p:spTgt spid="69"/>
                                        </p:tgtEl>
                                        <p:attrNameLst>
                                          <p:attrName>ppt_x</p:attrName>
                                        </p:attrNameLst>
                                      </p:cBhvr>
                                      <p:tavLst>
                                        <p:tav tm="0">
                                          <p:val>
                                            <p:strVal val="#ppt_x"/>
                                          </p:val>
                                        </p:tav>
                                        <p:tav tm="100000">
                                          <p:val>
                                            <p:strVal val="#ppt_x"/>
                                          </p:val>
                                        </p:tav>
                                      </p:tavLst>
                                    </p:anim>
                                    <p:anim calcmode="lin" valueType="num">
                                      <p:cBhvr additive="base">
                                        <p:cTn id="44"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4"/>
                                        </p:tgtEl>
                                        <p:attrNameLst>
                                          <p:attrName>style.visibility</p:attrName>
                                        </p:attrNameLst>
                                      </p:cBhvr>
                                      <p:to>
                                        <p:strVal val="visible"/>
                                      </p:to>
                                    </p:set>
                                    <p:anim calcmode="lin" valueType="num">
                                      <p:cBhvr additive="base">
                                        <p:cTn id="49" dur="500" fill="hold"/>
                                        <p:tgtEl>
                                          <p:spTgt spid="74"/>
                                        </p:tgtEl>
                                        <p:attrNameLst>
                                          <p:attrName>ppt_x</p:attrName>
                                        </p:attrNameLst>
                                      </p:cBhvr>
                                      <p:tavLst>
                                        <p:tav tm="0">
                                          <p:val>
                                            <p:strVal val="#ppt_x"/>
                                          </p:val>
                                        </p:tav>
                                        <p:tav tm="100000">
                                          <p:val>
                                            <p:strVal val="#ppt_x"/>
                                          </p:val>
                                        </p:tav>
                                      </p:tavLst>
                                    </p:anim>
                                    <p:anim calcmode="lin" valueType="num">
                                      <p:cBhvr additive="base">
                                        <p:cTn id="50"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7"/>
                                        </p:tgtEl>
                                        <p:attrNameLst>
                                          <p:attrName>style.visibility</p:attrName>
                                        </p:attrNameLst>
                                      </p:cBhvr>
                                      <p:to>
                                        <p:strVal val="visible"/>
                                      </p:to>
                                    </p:set>
                                    <p:anim calcmode="lin" valueType="num">
                                      <p:cBhvr additive="base">
                                        <p:cTn id="55" dur="500" fill="hold"/>
                                        <p:tgtEl>
                                          <p:spTgt spid="77"/>
                                        </p:tgtEl>
                                        <p:attrNameLst>
                                          <p:attrName>ppt_x</p:attrName>
                                        </p:attrNameLst>
                                      </p:cBhvr>
                                      <p:tavLst>
                                        <p:tav tm="0">
                                          <p:val>
                                            <p:strVal val="#ppt_x"/>
                                          </p:val>
                                        </p:tav>
                                        <p:tav tm="100000">
                                          <p:val>
                                            <p:strVal val="#ppt_x"/>
                                          </p:val>
                                        </p:tav>
                                      </p:tavLst>
                                    </p:anim>
                                    <p:anim calcmode="lin" valueType="num">
                                      <p:cBhvr additive="base">
                                        <p:cTn id="56"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P spid="64"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2A19BE-7B31-A84D-9722-ABC0FA762AA3}"/>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1EE6D7B2-9163-8A41-B20B-943A60919630}"/>
              </a:ext>
            </a:extLst>
          </p:cNvPr>
          <p:cNvSpPr>
            <a:spLocks noGrp="1"/>
          </p:cNvSpPr>
          <p:nvPr>
            <p:ph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893FFCFF-3DCA-D041-AA49-B8F9047181FE}"/>
              </a:ext>
            </a:extLst>
          </p:cNvPr>
          <p:cNvSpPr>
            <a:spLocks noGrp="1"/>
          </p:cNvSpPr>
          <p:nvPr>
            <p:ph type="sldNum" sz="quarter" idx="12"/>
          </p:nvPr>
        </p:nvSpPr>
        <p:spPr/>
        <p:txBody>
          <a:bodyPr/>
          <a:lstStyle/>
          <a:p>
            <a:fld id="{56D01DED-FA3D-0B49-B0B8-31EEE2D150D4}" type="slidenum">
              <a:rPr kumimoji="1" lang="zh-CN" altLang="en-US" smtClean="0"/>
              <a:t>2</a:t>
            </a:fld>
            <a:endParaRPr kumimoji="1" lang="zh-CN" altLang="en-US"/>
          </a:p>
        </p:txBody>
      </p:sp>
      <p:pic>
        <p:nvPicPr>
          <p:cNvPr id="5" name="图片 4">
            <a:extLst>
              <a:ext uri="{FF2B5EF4-FFF2-40B4-BE49-F238E27FC236}">
                <a16:creationId xmlns:a16="http://schemas.microsoft.com/office/drawing/2014/main" id="{EBFCC44A-93B8-DF48-902B-055F6E580F3C}"/>
              </a:ext>
            </a:extLst>
          </p:cNvPr>
          <p:cNvPicPr>
            <a:picLocks noChangeAspect="1"/>
          </p:cNvPicPr>
          <p:nvPr/>
        </p:nvPicPr>
        <p:blipFill>
          <a:blip r:embed="rId2"/>
          <a:stretch>
            <a:fillRect/>
          </a:stretch>
        </p:blipFill>
        <p:spPr>
          <a:xfrm>
            <a:off x="958850" y="546100"/>
            <a:ext cx="10274300" cy="5765800"/>
          </a:xfrm>
          <a:prstGeom prst="rect">
            <a:avLst/>
          </a:prstGeom>
        </p:spPr>
      </p:pic>
    </p:spTree>
    <p:extLst>
      <p:ext uri="{BB962C8B-B14F-4D97-AF65-F5344CB8AC3E}">
        <p14:creationId xmlns:p14="http://schemas.microsoft.com/office/powerpoint/2010/main" val="2447893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2.3</a:t>
            </a:r>
            <a:r>
              <a:rPr kumimoji="1" lang="zh-CN" altLang="en-US" dirty="0"/>
              <a:t> 设计思路</a:t>
            </a:r>
            <a:r>
              <a:rPr kumimoji="1" lang="en-US" altLang="zh-CN" dirty="0"/>
              <a:t>——</a:t>
            </a:r>
            <a:r>
              <a:rPr kumimoji="1" lang="zh-CN" altLang="en-US" dirty="0"/>
              <a:t>最短路径</a:t>
            </a:r>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20</a:t>
            </a:fld>
            <a:endParaRPr kumimoji="1" lang="zh-CN" altLang="en-US"/>
          </a:p>
        </p:txBody>
      </p:sp>
      <mc:AlternateContent xmlns:mc="http://schemas.openxmlformats.org/markup-compatibility/2006">
        <mc:Choice xmlns:a14="http://schemas.microsoft.com/office/drawing/2010/main" Requires="a14">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1268653881"/>
                  </p:ext>
                </p:extLst>
              </p:nvPr>
            </p:nvGraphicFramePr>
            <p:xfrm>
              <a:off x="4125564" y="1768793"/>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8</m:t>
                                </m:r>
                              </m:oMath>
                            </m:oMathPara>
                          </a14:m>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6</a:t>
                          </a:r>
                          <a:endParaRPr lang="zh-CN" altLang="en-US" dirty="0"/>
                        </a:p>
                      </a:txBody>
                      <a:tcPr/>
                    </a:tc>
                    <a:tc>
                      <a:txBody>
                        <a:bodyPr/>
                        <a:lstStyle/>
                        <a:p>
                          <a:r>
                            <a:rPr lang="en-US" altLang="zh-CN" dirty="0"/>
                            <a:t>0</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1268653881"/>
                  </p:ext>
                </p:extLst>
              </p:nvPr>
            </p:nvGraphicFramePr>
            <p:xfrm>
              <a:off x="4125564" y="1768793"/>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endParaRPr lang="zh-CN"/>
                        </a:p>
                      </a:txBody>
                      <a:tcPr>
                        <a:blipFill>
                          <a:blip r:embed="rId3"/>
                          <a:stretch>
                            <a:fillRect l="-304082" t="-106897" r="-104082" b="-324138"/>
                          </a:stretch>
                        </a:blipFill>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6</a:t>
                          </a:r>
                          <a:endParaRPr lang="zh-CN" altLang="en-US" dirty="0"/>
                        </a:p>
                      </a:txBody>
                      <a:tcPr/>
                    </a:tc>
                    <a:tc>
                      <a:txBody>
                        <a:bodyPr/>
                        <a:lstStyle/>
                        <a:p>
                          <a:r>
                            <a:rPr lang="en-US" altLang="zh-CN" dirty="0"/>
                            <a:t>0</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4119626479"/>
                  </p:ext>
                </p:extLst>
              </p:nvPr>
            </p:nvGraphicFramePr>
            <p:xfrm>
              <a:off x="8012293" y="172477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3</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4119626479"/>
                  </p:ext>
                </p:extLst>
              </p:nvPr>
            </p:nvGraphicFramePr>
            <p:xfrm>
              <a:off x="8012293" y="172477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198000" t="-106897" r="-200000" b="-327586"/>
                          </a:stretch>
                        </a:blipFill>
                      </a:tcPr>
                    </a:tc>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3</a:t>
                          </a:r>
                          <a:endParaRPr lang="zh-CN" altLang="en-US" dirty="0"/>
                        </a:p>
                      </a:txBody>
                      <a:tcPr/>
                    </a:tc>
                    <a:tc>
                      <a:txBody>
                        <a:bodyPr/>
                        <a:lstStyle/>
                        <a:p>
                          <a:endParaRPr lang="zh-CN"/>
                        </a:p>
                      </a:txBody>
                      <a:tcPr>
                        <a:blipFill>
                          <a:blip r:embed="rId4"/>
                          <a:stretch>
                            <a:fillRect l="-198000" t="-206897" r="-200000" b="-227586"/>
                          </a:stretch>
                        </a:blipFill>
                      </a:tcPr>
                    </a:tc>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198000" t="-306897" r="-200000" b="-127586"/>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endParaRPr lang="zh-CN"/>
                        </a:p>
                      </a:txBody>
                      <a:tcPr>
                        <a:blipFill>
                          <a:blip r:embed="rId4"/>
                          <a:stretch>
                            <a:fillRect l="-198000" t="-406897" r="-200000" b="-27586"/>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sp>
        <p:nvSpPr>
          <p:cNvPr id="53" name="文本框 52">
            <a:extLst>
              <a:ext uri="{FF2B5EF4-FFF2-40B4-BE49-F238E27FC236}">
                <a16:creationId xmlns:a16="http://schemas.microsoft.com/office/drawing/2014/main" id="{102515ED-285C-F745-82C5-C27BD8E15310}"/>
              </a:ext>
            </a:extLst>
          </p:cNvPr>
          <p:cNvSpPr txBox="1"/>
          <p:nvPr/>
        </p:nvSpPr>
        <p:spPr>
          <a:xfrm>
            <a:off x="5449703" y="3887139"/>
            <a:ext cx="341760" cy="369332"/>
          </a:xfrm>
          <a:prstGeom prst="rect">
            <a:avLst/>
          </a:prstGeom>
          <a:noFill/>
        </p:spPr>
        <p:txBody>
          <a:bodyPr wrap="none" rtlCol="0">
            <a:spAutoFit/>
          </a:bodyPr>
          <a:lstStyle/>
          <a:p>
            <a:r>
              <a:rPr kumimoji="1" lang="en-US" altLang="zh-CN" dirty="0"/>
              <a:t>A</a:t>
            </a:r>
            <a:endParaRPr kumimoji="1" lang="zh-CN" altLang="en-US" baseline="-25000" dirty="0"/>
          </a:p>
        </p:txBody>
      </p:sp>
      <p:sp>
        <p:nvSpPr>
          <p:cNvPr id="55" name="文本框 54">
            <a:extLst>
              <a:ext uri="{FF2B5EF4-FFF2-40B4-BE49-F238E27FC236}">
                <a16:creationId xmlns:a16="http://schemas.microsoft.com/office/drawing/2014/main" id="{B82ACB02-3E9B-AF46-843B-864EEF15D419}"/>
              </a:ext>
            </a:extLst>
          </p:cNvPr>
          <p:cNvSpPr txBox="1"/>
          <p:nvPr/>
        </p:nvSpPr>
        <p:spPr>
          <a:xfrm>
            <a:off x="9336432" y="3843118"/>
            <a:ext cx="693588" cy="369332"/>
          </a:xfrm>
          <a:prstGeom prst="rect">
            <a:avLst/>
          </a:prstGeom>
          <a:noFill/>
        </p:spPr>
        <p:txBody>
          <a:bodyPr wrap="none" rtlCol="0">
            <a:spAutoFit/>
          </a:bodyPr>
          <a:lstStyle/>
          <a:p>
            <a:r>
              <a:rPr kumimoji="1" lang="en-US" altLang="zh-CN" dirty="0"/>
              <a:t>Path</a:t>
            </a:r>
            <a:endParaRPr kumimoji="1" lang="zh-CN" altLang="en-US" baseline="-25000" dirty="0"/>
          </a:p>
        </p:txBody>
      </p:sp>
      <p:sp>
        <p:nvSpPr>
          <p:cNvPr id="5" name="文本框 4">
            <a:extLst>
              <a:ext uri="{FF2B5EF4-FFF2-40B4-BE49-F238E27FC236}">
                <a16:creationId xmlns:a16="http://schemas.microsoft.com/office/drawing/2014/main" id="{19335F8E-A31E-A64B-85DF-9CD1D9B2B382}"/>
              </a:ext>
            </a:extLst>
          </p:cNvPr>
          <p:cNvSpPr txBox="1"/>
          <p:nvPr/>
        </p:nvSpPr>
        <p:spPr>
          <a:xfrm>
            <a:off x="1039500" y="4235986"/>
            <a:ext cx="6297686" cy="369332"/>
          </a:xfrm>
          <a:prstGeom prst="rect">
            <a:avLst/>
          </a:prstGeom>
          <a:noFill/>
        </p:spPr>
        <p:txBody>
          <a:bodyPr wrap="none" rtlCol="0">
            <a:spAutoFit/>
          </a:bodyPr>
          <a:lstStyle/>
          <a:p>
            <a:r>
              <a:rPr kumimoji="1" lang="zh-CN" altLang="en-US" dirty="0"/>
              <a:t>用</a:t>
            </a:r>
            <a:r>
              <a:rPr kumimoji="1" lang="en-US" altLang="zh-CN" dirty="0"/>
              <a:t>Path</a:t>
            </a:r>
            <a:r>
              <a:rPr kumimoji="1" lang="zh-CN" altLang="en-US" dirty="0"/>
              <a:t>数组求解任意顶对之间的最短路径：以从</a:t>
            </a:r>
            <a:r>
              <a:rPr kumimoji="1" lang="en-US" altLang="zh-CN" dirty="0"/>
              <a:t>1</a:t>
            </a:r>
            <a:r>
              <a:rPr kumimoji="1" lang="zh-CN" altLang="en-US" dirty="0"/>
              <a:t>到</a:t>
            </a:r>
            <a:r>
              <a:rPr kumimoji="1" lang="en-US" altLang="zh-CN" dirty="0"/>
              <a:t>0</a:t>
            </a:r>
            <a:r>
              <a:rPr kumimoji="1" lang="zh-CN" altLang="en-US" dirty="0"/>
              <a:t>为例</a:t>
            </a:r>
          </a:p>
        </p:txBody>
      </p:sp>
      <p:grpSp>
        <p:nvGrpSpPr>
          <p:cNvPr id="100" name="组合 99">
            <a:extLst>
              <a:ext uri="{FF2B5EF4-FFF2-40B4-BE49-F238E27FC236}">
                <a16:creationId xmlns:a16="http://schemas.microsoft.com/office/drawing/2014/main" id="{39642AFD-7E3C-F94D-82DE-7311EDDF98FD}"/>
              </a:ext>
            </a:extLst>
          </p:cNvPr>
          <p:cNvGrpSpPr/>
          <p:nvPr/>
        </p:nvGrpSpPr>
        <p:grpSpPr>
          <a:xfrm>
            <a:off x="1095971" y="1724772"/>
            <a:ext cx="2276279" cy="2286055"/>
            <a:chOff x="5838092" y="3288323"/>
            <a:chExt cx="2276279" cy="2286055"/>
          </a:xfrm>
        </p:grpSpPr>
        <p:sp>
          <p:nvSpPr>
            <p:cNvPr id="101" name="椭圆 100">
              <a:extLst>
                <a:ext uri="{FF2B5EF4-FFF2-40B4-BE49-F238E27FC236}">
                  <a16:creationId xmlns:a16="http://schemas.microsoft.com/office/drawing/2014/main" id="{B6A6C00A-E737-0449-A043-A61C0814DBE8}"/>
                </a:ext>
              </a:extLst>
            </p:cNvPr>
            <p:cNvSpPr/>
            <p:nvPr/>
          </p:nvSpPr>
          <p:spPr>
            <a:xfrm>
              <a:off x="5910146" y="3316130"/>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102" name="椭圆 101">
              <a:extLst>
                <a:ext uri="{FF2B5EF4-FFF2-40B4-BE49-F238E27FC236}">
                  <a16:creationId xmlns:a16="http://schemas.microsoft.com/office/drawing/2014/main" id="{261F7198-0C48-0A4A-B77E-0F844B723090}"/>
                </a:ext>
              </a:extLst>
            </p:cNvPr>
            <p:cNvSpPr/>
            <p:nvPr/>
          </p:nvSpPr>
          <p:spPr>
            <a:xfrm>
              <a:off x="7534507" y="331612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103" name="直线箭头连接符 102">
              <a:extLst>
                <a:ext uri="{FF2B5EF4-FFF2-40B4-BE49-F238E27FC236}">
                  <a16:creationId xmlns:a16="http://schemas.microsoft.com/office/drawing/2014/main" id="{86EF8013-88B4-F44C-9446-FD4051AE1FE0}"/>
                </a:ext>
              </a:extLst>
            </p:cNvPr>
            <p:cNvCxnSpPr>
              <a:cxnSpLocks/>
              <a:stCxn id="101"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椭圆 103">
              <a:extLst>
                <a:ext uri="{FF2B5EF4-FFF2-40B4-BE49-F238E27FC236}">
                  <a16:creationId xmlns:a16="http://schemas.microsoft.com/office/drawing/2014/main" id="{672E4B21-8EBE-E74E-808C-CC2C82379411}"/>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105" name="椭圆 104">
              <a:extLst>
                <a:ext uri="{FF2B5EF4-FFF2-40B4-BE49-F238E27FC236}">
                  <a16:creationId xmlns:a16="http://schemas.microsoft.com/office/drawing/2014/main" id="{81166696-71C9-2C46-A43F-C20D9BFFEEAC}"/>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106" name="直线箭头连接符 105">
              <a:extLst>
                <a:ext uri="{FF2B5EF4-FFF2-40B4-BE49-F238E27FC236}">
                  <a16:creationId xmlns:a16="http://schemas.microsoft.com/office/drawing/2014/main" id="{3E87EA1F-EAD0-7B43-9275-F21DE8530E32}"/>
                </a:ext>
              </a:extLst>
            </p:cNvPr>
            <p:cNvCxnSpPr>
              <a:cxnSpLocks/>
              <a:stCxn id="104"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7" name="直线箭头连接符 106">
              <a:extLst>
                <a:ext uri="{FF2B5EF4-FFF2-40B4-BE49-F238E27FC236}">
                  <a16:creationId xmlns:a16="http://schemas.microsoft.com/office/drawing/2014/main" id="{7D2F381C-B40D-2A41-9906-9F6F0BFBAFFD}"/>
                </a:ext>
              </a:extLst>
            </p:cNvPr>
            <p:cNvCxnSpPr>
              <a:cxnSpLocks/>
              <a:stCxn id="101" idx="4"/>
              <a:endCxn id="104"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08" name="文本框 107">
              <a:extLst>
                <a:ext uri="{FF2B5EF4-FFF2-40B4-BE49-F238E27FC236}">
                  <a16:creationId xmlns:a16="http://schemas.microsoft.com/office/drawing/2014/main" id="{43120D1C-285D-5642-B88E-1E689FCAE49B}"/>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109" name="文本框 108">
              <a:extLst>
                <a:ext uri="{FF2B5EF4-FFF2-40B4-BE49-F238E27FC236}">
                  <a16:creationId xmlns:a16="http://schemas.microsoft.com/office/drawing/2014/main" id="{92DC90C1-3B7A-4345-9A8D-660BDEE04833}"/>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110" name="文本框 109">
              <a:extLst>
                <a:ext uri="{FF2B5EF4-FFF2-40B4-BE49-F238E27FC236}">
                  <a16:creationId xmlns:a16="http://schemas.microsoft.com/office/drawing/2014/main" id="{89046173-BF9D-4142-9FF9-CE51559CB74B}"/>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111" name="直线箭头连接符 110">
              <a:extLst>
                <a:ext uri="{FF2B5EF4-FFF2-40B4-BE49-F238E27FC236}">
                  <a16:creationId xmlns:a16="http://schemas.microsoft.com/office/drawing/2014/main" id="{D4782ED0-E809-DB42-B3BF-62518B54EDA4}"/>
                </a:ext>
              </a:extLst>
            </p:cNvPr>
            <p:cNvCxnSpPr>
              <a:cxnSpLocks/>
              <a:stCxn id="104" idx="7"/>
              <a:endCxn id="102"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2" name="直线箭头连接符 111">
              <a:extLst>
                <a:ext uri="{FF2B5EF4-FFF2-40B4-BE49-F238E27FC236}">
                  <a16:creationId xmlns:a16="http://schemas.microsoft.com/office/drawing/2014/main" id="{69720664-8FB8-6C47-B2C3-F698DA653A0B}"/>
                </a:ext>
              </a:extLst>
            </p:cNvPr>
            <p:cNvCxnSpPr>
              <a:cxnSpLocks/>
              <a:stCxn id="105" idx="0"/>
              <a:endCxn id="102"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13" name="文本框 112">
              <a:extLst>
                <a:ext uri="{FF2B5EF4-FFF2-40B4-BE49-F238E27FC236}">
                  <a16:creationId xmlns:a16="http://schemas.microsoft.com/office/drawing/2014/main" id="{6FCD69F5-DAE8-754B-A4B5-94A96C1C0014}"/>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114" name="文本框 113">
              <a:extLst>
                <a:ext uri="{FF2B5EF4-FFF2-40B4-BE49-F238E27FC236}">
                  <a16:creationId xmlns:a16="http://schemas.microsoft.com/office/drawing/2014/main" id="{BF02188A-F37F-3345-B38D-28761A8AFECD}"/>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115" name="直线箭头连接符 114">
              <a:extLst>
                <a:ext uri="{FF2B5EF4-FFF2-40B4-BE49-F238E27FC236}">
                  <a16:creationId xmlns:a16="http://schemas.microsoft.com/office/drawing/2014/main" id="{A82D95C3-2A95-404D-84CC-A8FFD1FC8B70}"/>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6" name="直线箭头连接符 115">
              <a:extLst>
                <a:ext uri="{FF2B5EF4-FFF2-40B4-BE49-F238E27FC236}">
                  <a16:creationId xmlns:a16="http://schemas.microsoft.com/office/drawing/2014/main" id="{8A59056B-15AA-174D-AD25-58E5937A8A7E}"/>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17" name="文本框 116">
              <a:extLst>
                <a:ext uri="{FF2B5EF4-FFF2-40B4-BE49-F238E27FC236}">
                  <a16:creationId xmlns:a16="http://schemas.microsoft.com/office/drawing/2014/main" id="{787269DA-B197-484B-A010-A27371F9B1F5}"/>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118" name="文本框 117">
              <a:extLst>
                <a:ext uri="{FF2B5EF4-FFF2-40B4-BE49-F238E27FC236}">
                  <a16:creationId xmlns:a16="http://schemas.microsoft.com/office/drawing/2014/main" id="{ABBDCD03-7216-9A48-83AB-D6BD38A29026}"/>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119" name="直线箭头连接符 118">
              <a:extLst>
                <a:ext uri="{FF2B5EF4-FFF2-40B4-BE49-F238E27FC236}">
                  <a16:creationId xmlns:a16="http://schemas.microsoft.com/office/drawing/2014/main" id="{31823F1B-0A62-8B4A-A095-375EB8A4D89A}"/>
                </a:ext>
              </a:extLst>
            </p:cNvPr>
            <p:cNvCxnSpPr>
              <a:cxnSpLocks/>
              <a:stCxn id="105" idx="1"/>
              <a:endCxn id="101"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20" name="文本框 119">
              <a:extLst>
                <a:ext uri="{FF2B5EF4-FFF2-40B4-BE49-F238E27FC236}">
                  <a16:creationId xmlns:a16="http://schemas.microsoft.com/office/drawing/2014/main" id="{FA0FD49A-F0C3-CB42-A146-BC752061F87E}"/>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p:sp>
        <p:nvSpPr>
          <p:cNvPr id="121" name="文本框 120">
            <a:extLst>
              <a:ext uri="{FF2B5EF4-FFF2-40B4-BE49-F238E27FC236}">
                <a16:creationId xmlns:a16="http://schemas.microsoft.com/office/drawing/2014/main" id="{D0483298-6422-944D-8FF1-0B4CD12E16E2}"/>
              </a:ext>
            </a:extLst>
          </p:cNvPr>
          <p:cNvSpPr txBox="1"/>
          <p:nvPr/>
        </p:nvSpPr>
        <p:spPr>
          <a:xfrm>
            <a:off x="1039500" y="4565281"/>
            <a:ext cx="3274423" cy="369332"/>
          </a:xfrm>
          <a:prstGeom prst="rect">
            <a:avLst/>
          </a:prstGeom>
          <a:noFill/>
        </p:spPr>
        <p:txBody>
          <a:bodyPr wrap="none" rtlCol="0">
            <a:spAutoFit/>
          </a:bodyPr>
          <a:lstStyle/>
          <a:p>
            <a:r>
              <a:rPr kumimoji="1" lang="en-US" altLang="zh-CN" dirty="0"/>
              <a:t>Path[1][0]=3</a:t>
            </a:r>
            <a:r>
              <a:rPr kumimoji="1" lang="zh-CN" altLang="en-US" dirty="0"/>
              <a:t>，要经过点</a:t>
            </a:r>
            <a:r>
              <a:rPr kumimoji="1" lang="en-US" altLang="zh-CN" dirty="0"/>
              <a:t>3</a:t>
            </a:r>
            <a:r>
              <a:rPr kumimoji="1" lang="zh-CN" altLang="en-US" dirty="0"/>
              <a:t>；</a:t>
            </a:r>
          </a:p>
        </p:txBody>
      </p:sp>
      <p:sp>
        <p:nvSpPr>
          <p:cNvPr id="122" name="文本框 121">
            <a:extLst>
              <a:ext uri="{FF2B5EF4-FFF2-40B4-BE49-F238E27FC236}">
                <a16:creationId xmlns:a16="http://schemas.microsoft.com/office/drawing/2014/main" id="{DB14E649-DA2F-D94E-8068-9994F5FE82E5}"/>
              </a:ext>
            </a:extLst>
          </p:cNvPr>
          <p:cNvSpPr txBox="1"/>
          <p:nvPr/>
        </p:nvSpPr>
        <p:spPr>
          <a:xfrm>
            <a:off x="8610600" y="2453405"/>
            <a:ext cx="511683" cy="432000"/>
          </a:xfrm>
          <a:prstGeom prst="rect">
            <a:avLst/>
          </a:prstGeom>
          <a:noFill/>
          <a:ln>
            <a:solidFill>
              <a:srgbClr val="FF0000"/>
            </a:solidFill>
          </a:ln>
        </p:spPr>
        <p:txBody>
          <a:bodyPr wrap="square" rtlCol="0">
            <a:spAutoFit/>
          </a:bodyPr>
          <a:lstStyle/>
          <a:p>
            <a:endParaRPr kumimoji="1" lang="zh-CN" altLang="en-US" dirty="0"/>
          </a:p>
        </p:txBody>
      </p:sp>
      <p:sp>
        <p:nvSpPr>
          <p:cNvPr id="123" name="文本框 122">
            <a:extLst>
              <a:ext uri="{FF2B5EF4-FFF2-40B4-BE49-F238E27FC236}">
                <a16:creationId xmlns:a16="http://schemas.microsoft.com/office/drawing/2014/main" id="{3958CB44-1937-194D-B6DF-FB5B0DB0D067}"/>
              </a:ext>
            </a:extLst>
          </p:cNvPr>
          <p:cNvSpPr txBox="1"/>
          <p:nvPr/>
        </p:nvSpPr>
        <p:spPr>
          <a:xfrm>
            <a:off x="1039500" y="5208906"/>
            <a:ext cx="3043590" cy="369332"/>
          </a:xfrm>
          <a:prstGeom prst="rect">
            <a:avLst/>
          </a:prstGeom>
          <a:noFill/>
        </p:spPr>
        <p:txBody>
          <a:bodyPr wrap="none" rtlCol="0">
            <a:spAutoFit/>
          </a:bodyPr>
          <a:lstStyle/>
          <a:p>
            <a:r>
              <a:rPr kumimoji="1" lang="en-US" altLang="zh-CN" dirty="0"/>
              <a:t>Path[3][0]=2</a:t>
            </a:r>
            <a:r>
              <a:rPr kumimoji="1" lang="zh-CN" altLang="en-US" dirty="0"/>
              <a:t>，要经过</a:t>
            </a:r>
            <a:r>
              <a:rPr kumimoji="1" lang="en-US" altLang="zh-CN" dirty="0"/>
              <a:t>2</a:t>
            </a:r>
            <a:r>
              <a:rPr kumimoji="1" lang="zh-CN" altLang="en-US" dirty="0"/>
              <a:t>；</a:t>
            </a:r>
          </a:p>
        </p:txBody>
      </p:sp>
      <p:sp>
        <p:nvSpPr>
          <p:cNvPr id="126" name="文本框 125">
            <a:extLst>
              <a:ext uri="{FF2B5EF4-FFF2-40B4-BE49-F238E27FC236}">
                <a16:creationId xmlns:a16="http://schemas.microsoft.com/office/drawing/2014/main" id="{0CCCBE94-B41E-FB4D-B96D-02900C8B3FD8}"/>
              </a:ext>
            </a:extLst>
          </p:cNvPr>
          <p:cNvSpPr txBox="1"/>
          <p:nvPr/>
        </p:nvSpPr>
        <p:spPr>
          <a:xfrm>
            <a:off x="8610600" y="3169471"/>
            <a:ext cx="511683" cy="432000"/>
          </a:xfrm>
          <a:prstGeom prst="rect">
            <a:avLst/>
          </a:prstGeom>
          <a:noFill/>
          <a:ln>
            <a:solidFill>
              <a:srgbClr val="FF0000"/>
            </a:solidFill>
          </a:ln>
        </p:spPr>
        <p:txBody>
          <a:bodyPr wrap="square" rtlCol="0">
            <a:spAutoFit/>
          </a:bodyPr>
          <a:lstStyle/>
          <a:p>
            <a:endParaRPr kumimoji="1" lang="zh-CN" altLang="en-US" dirty="0"/>
          </a:p>
        </p:txBody>
      </p:sp>
      <p:sp>
        <p:nvSpPr>
          <p:cNvPr id="128" name="文本框 127">
            <a:extLst>
              <a:ext uri="{FF2B5EF4-FFF2-40B4-BE49-F238E27FC236}">
                <a16:creationId xmlns:a16="http://schemas.microsoft.com/office/drawing/2014/main" id="{3A297EE1-703E-DF43-A1CD-5CD566B5AC3A}"/>
              </a:ext>
            </a:extLst>
          </p:cNvPr>
          <p:cNvSpPr txBox="1"/>
          <p:nvPr/>
        </p:nvSpPr>
        <p:spPr>
          <a:xfrm>
            <a:off x="1039500" y="5552489"/>
            <a:ext cx="4176913" cy="369332"/>
          </a:xfrm>
          <a:prstGeom prst="rect">
            <a:avLst/>
          </a:prstGeom>
          <a:noFill/>
        </p:spPr>
        <p:txBody>
          <a:bodyPr wrap="none" rtlCol="0">
            <a:spAutoFit/>
          </a:bodyPr>
          <a:lstStyle/>
          <a:p>
            <a:r>
              <a:rPr kumimoji="1" lang="en-US" altLang="zh-CN" dirty="0"/>
              <a:t>Path[3][2]=-1</a:t>
            </a:r>
            <a:r>
              <a:rPr kumimoji="1" lang="zh-CN" altLang="en-US" dirty="0"/>
              <a:t>，从</a:t>
            </a:r>
            <a:r>
              <a:rPr kumimoji="1" lang="en-US" altLang="zh-CN" dirty="0"/>
              <a:t>2—&gt;0</a:t>
            </a:r>
            <a:r>
              <a:rPr kumimoji="1" lang="zh-CN" altLang="en-US" dirty="0"/>
              <a:t>有直接边；</a:t>
            </a:r>
          </a:p>
        </p:txBody>
      </p:sp>
      <p:sp>
        <p:nvSpPr>
          <p:cNvPr id="129" name="文本框 128">
            <a:extLst>
              <a:ext uri="{FF2B5EF4-FFF2-40B4-BE49-F238E27FC236}">
                <a16:creationId xmlns:a16="http://schemas.microsoft.com/office/drawing/2014/main" id="{6C4FDFC4-E33E-584D-B7E4-8C4AE2BBD5AF}"/>
              </a:ext>
            </a:extLst>
          </p:cNvPr>
          <p:cNvSpPr txBox="1"/>
          <p:nvPr/>
        </p:nvSpPr>
        <p:spPr>
          <a:xfrm>
            <a:off x="8610600" y="2783928"/>
            <a:ext cx="511683" cy="432000"/>
          </a:xfrm>
          <a:prstGeom prst="rect">
            <a:avLst/>
          </a:prstGeom>
          <a:noFill/>
          <a:ln>
            <a:solidFill>
              <a:srgbClr val="FF0000"/>
            </a:solidFill>
          </a:ln>
        </p:spPr>
        <p:txBody>
          <a:bodyPr wrap="square" rtlCol="0">
            <a:spAutoFit/>
          </a:bodyPr>
          <a:lstStyle/>
          <a:p>
            <a:endParaRPr kumimoji="1" lang="zh-CN" altLang="en-US" dirty="0"/>
          </a:p>
        </p:txBody>
      </p:sp>
      <p:cxnSp>
        <p:nvCxnSpPr>
          <p:cNvPr id="9" name="直线箭头连接符 8">
            <a:extLst>
              <a:ext uri="{FF2B5EF4-FFF2-40B4-BE49-F238E27FC236}">
                <a16:creationId xmlns:a16="http://schemas.microsoft.com/office/drawing/2014/main" id="{727A912E-C3B4-1043-8E55-D5E55948BD2E}"/>
              </a:ext>
            </a:extLst>
          </p:cNvPr>
          <p:cNvCxnSpPr>
            <a:cxnSpLocks/>
            <a:stCxn id="102" idx="5"/>
            <a:endCxn id="105" idx="7"/>
          </p:cNvCxnSpPr>
          <p:nvPr/>
        </p:nvCxnSpPr>
        <p:spPr>
          <a:xfrm flipH="1">
            <a:off x="3283614" y="2253441"/>
            <a:ext cx="3717" cy="9118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线箭头连接符 131">
            <a:extLst>
              <a:ext uri="{FF2B5EF4-FFF2-40B4-BE49-F238E27FC236}">
                <a16:creationId xmlns:a16="http://schemas.microsoft.com/office/drawing/2014/main" id="{B1D67BB5-9529-114A-BB17-76130275360D}"/>
              </a:ext>
            </a:extLst>
          </p:cNvPr>
          <p:cNvCxnSpPr>
            <a:cxnSpLocks/>
            <a:stCxn id="105" idx="3"/>
            <a:endCxn id="104" idx="5"/>
          </p:cNvCxnSpPr>
          <p:nvPr/>
        </p:nvCxnSpPr>
        <p:spPr>
          <a:xfrm flipH="1">
            <a:off x="1659253" y="3580194"/>
            <a:ext cx="1214335"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线箭头连接符 132">
            <a:extLst>
              <a:ext uri="{FF2B5EF4-FFF2-40B4-BE49-F238E27FC236}">
                <a16:creationId xmlns:a16="http://schemas.microsoft.com/office/drawing/2014/main" id="{360123BD-578D-6E41-8A6A-C175AFD15803}"/>
              </a:ext>
            </a:extLst>
          </p:cNvPr>
          <p:cNvCxnSpPr>
            <a:cxnSpLocks/>
            <a:stCxn id="101" idx="3"/>
            <a:endCxn id="104" idx="1"/>
          </p:cNvCxnSpPr>
          <p:nvPr/>
        </p:nvCxnSpPr>
        <p:spPr>
          <a:xfrm flipH="1">
            <a:off x="1249227" y="2253442"/>
            <a:ext cx="3717" cy="911824"/>
          </a:xfrm>
          <a:prstGeom prst="straightConnector1">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4" name="文本框 133">
            <a:extLst>
              <a:ext uri="{FF2B5EF4-FFF2-40B4-BE49-F238E27FC236}">
                <a16:creationId xmlns:a16="http://schemas.microsoft.com/office/drawing/2014/main" id="{F77A2F69-B394-724E-A893-EB6E1D2EFCDE}"/>
              </a:ext>
            </a:extLst>
          </p:cNvPr>
          <p:cNvSpPr txBox="1"/>
          <p:nvPr/>
        </p:nvSpPr>
        <p:spPr>
          <a:xfrm>
            <a:off x="1039500" y="6181827"/>
            <a:ext cx="3188693" cy="646331"/>
          </a:xfrm>
          <a:prstGeom prst="rect">
            <a:avLst/>
          </a:prstGeom>
          <a:noFill/>
        </p:spPr>
        <p:txBody>
          <a:bodyPr wrap="none" rtlCol="0">
            <a:spAutoFit/>
          </a:bodyPr>
          <a:lstStyle/>
          <a:p>
            <a:r>
              <a:rPr kumimoji="1" lang="zh-CN" altLang="en-US" dirty="0"/>
              <a:t>最短路径：</a:t>
            </a:r>
            <a:r>
              <a:rPr kumimoji="1" lang="en-US" altLang="zh-CN" dirty="0"/>
              <a:t>1—&gt;3—&gt;2—&gt;0</a:t>
            </a:r>
          </a:p>
          <a:p>
            <a:r>
              <a:rPr kumimoji="1" lang="zh-CN" altLang="en-US" dirty="0"/>
              <a:t>最短距离：</a:t>
            </a:r>
            <a:r>
              <a:rPr kumimoji="1" lang="en-US" altLang="zh-CN" dirty="0"/>
              <a:t>2+1+3=6</a:t>
            </a:r>
            <a:endParaRPr kumimoji="1" lang="zh-CN" altLang="en-US" dirty="0"/>
          </a:p>
        </p:txBody>
      </p:sp>
      <p:sp>
        <p:nvSpPr>
          <p:cNvPr id="136" name="文本框 135">
            <a:extLst>
              <a:ext uri="{FF2B5EF4-FFF2-40B4-BE49-F238E27FC236}">
                <a16:creationId xmlns:a16="http://schemas.microsoft.com/office/drawing/2014/main" id="{A4711AB8-EBE6-F443-897B-15A434EAAE09}"/>
              </a:ext>
            </a:extLst>
          </p:cNvPr>
          <p:cNvSpPr txBox="1"/>
          <p:nvPr/>
        </p:nvSpPr>
        <p:spPr>
          <a:xfrm>
            <a:off x="1039500" y="4918136"/>
            <a:ext cx="4176913" cy="369332"/>
          </a:xfrm>
          <a:prstGeom prst="rect">
            <a:avLst/>
          </a:prstGeom>
          <a:noFill/>
        </p:spPr>
        <p:txBody>
          <a:bodyPr wrap="none" rtlCol="0">
            <a:spAutoFit/>
          </a:bodyPr>
          <a:lstStyle/>
          <a:p>
            <a:r>
              <a:rPr kumimoji="1" lang="en-US" altLang="zh-CN" dirty="0"/>
              <a:t>Path[1][3]=-1</a:t>
            </a:r>
            <a:r>
              <a:rPr kumimoji="1" lang="zh-CN" altLang="en-US" dirty="0"/>
              <a:t>，从</a:t>
            </a:r>
            <a:r>
              <a:rPr kumimoji="1" lang="en-US" altLang="zh-CN" dirty="0"/>
              <a:t>1—&gt;3</a:t>
            </a:r>
            <a:r>
              <a:rPr kumimoji="1" lang="zh-CN" altLang="en-US" dirty="0"/>
              <a:t>有直接边；</a:t>
            </a:r>
          </a:p>
        </p:txBody>
      </p:sp>
      <p:sp>
        <p:nvSpPr>
          <p:cNvPr id="137" name="文本框 136">
            <a:extLst>
              <a:ext uri="{FF2B5EF4-FFF2-40B4-BE49-F238E27FC236}">
                <a16:creationId xmlns:a16="http://schemas.microsoft.com/office/drawing/2014/main" id="{84CC4273-9E51-8845-8C71-70F93619F929}"/>
              </a:ext>
            </a:extLst>
          </p:cNvPr>
          <p:cNvSpPr txBox="1"/>
          <p:nvPr/>
        </p:nvSpPr>
        <p:spPr>
          <a:xfrm>
            <a:off x="1025557" y="5833199"/>
            <a:ext cx="4176913" cy="369332"/>
          </a:xfrm>
          <a:prstGeom prst="rect">
            <a:avLst/>
          </a:prstGeom>
          <a:noFill/>
        </p:spPr>
        <p:txBody>
          <a:bodyPr wrap="none" rtlCol="0">
            <a:spAutoFit/>
          </a:bodyPr>
          <a:lstStyle/>
          <a:p>
            <a:r>
              <a:rPr kumimoji="1" lang="en-US" altLang="zh-CN" dirty="0"/>
              <a:t>Path[2][0]=-1</a:t>
            </a:r>
            <a:r>
              <a:rPr kumimoji="1" lang="zh-CN" altLang="en-US" dirty="0"/>
              <a:t>，从</a:t>
            </a:r>
            <a:r>
              <a:rPr kumimoji="1" lang="en-US" altLang="zh-CN" dirty="0"/>
              <a:t>2—&gt;0</a:t>
            </a:r>
            <a:r>
              <a:rPr kumimoji="1" lang="zh-CN" altLang="en-US" dirty="0"/>
              <a:t>有直接边；</a:t>
            </a:r>
          </a:p>
        </p:txBody>
      </p:sp>
      <p:sp>
        <p:nvSpPr>
          <p:cNvPr id="138" name="文本框 137">
            <a:extLst>
              <a:ext uri="{FF2B5EF4-FFF2-40B4-BE49-F238E27FC236}">
                <a16:creationId xmlns:a16="http://schemas.microsoft.com/office/drawing/2014/main" id="{DD96F889-966D-1C47-B6A6-703D928266F6}"/>
              </a:ext>
            </a:extLst>
          </p:cNvPr>
          <p:cNvSpPr txBox="1"/>
          <p:nvPr/>
        </p:nvSpPr>
        <p:spPr>
          <a:xfrm>
            <a:off x="7121564" y="4844638"/>
            <a:ext cx="4808499" cy="646331"/>
          </a:xfrm>
          <a:prstGeom prst="rect">
            <a:avLst/>
          </a:prstGeom>
          <a:noFill/>
        </p:spPr>
        <p:txBody>
          <a:bodyPr wrap="square" rtlCol="0">
            <a:spAutoFit/>
          </a:bodyPr>
          <a:lstStyle/>
          <a:p>
            <a:r>
              <a:rPr kumimoji="1" lang="zh-CN" altLang="en-US" dirty="0"/>
              <a:t>小结：最后的</a:t>
            </a:r>
            <a:r>
              <a:rPr kumimoji="1" lang="en-US" altLang="zh-CN" dirty="0"/>
              <a:t>Path</a:t>
            </a:r>
            <a:r>
              <a:rPr kumimoji="1" lang="zh-CN" altLang="en-US" dirty="0"/>
              <a:t>中，值为</a:t>
            </a:r>
            <a:r>
              <a:rPr kumimoji="1" lang="en-US" altLang="zh-CN" dirty="0"/>
              <a:t>-1</a:t>
            </a:r>
            <a:r>
              <a:rPr kumimoji="1" lang="zh-CN" altLang="en-US" dirty="0"/>
              <a:t>表示直接边，不为</a:t>
            </a:r>
            <a:r>
              <a:rPr kumimoji="1" lang="en-US" altLang="zh-CN" dirty="0"/>
              <a:t>-1</a:t>
            </a:r>
            <a:r>
              <a:rPr kumimoji="1" lang="zh-CN" altLang="en-US" dirty="0"/>
              <a:t>则为中间点</a:t>
            </a:r>
          </a:p>
        </p:txBody>
      </p:sp>
      <p:graphicFrame>
        <p:nvGraphicFramePr>
          <p:cNvPr id="139" name="图示 138">
            <a:extLst>
              <a:ext uri="{FF2B5EF4-FFF2-40B4-BE49-F238E27FC236}">
                <a16:creationId xmlns:a16="http://schemas.microsoft.com/office/drawing/2014/main" id="{064B9A89-F230-534D-9111-AC44890524A6}"/>
              </a:ext>
            </a:extLst>
          </p:cNvPr>
          <p:cNvGraphicFramePr/>
          <p:nvPr>
            <p:extLst>
              <p:ext uri="{D42A27DB-BD31-4B8C-83A1-F6EECF244321}">
                <p14:modId xmlns:p14="http://schemas.microsoft.com/office/powerpoint/2010/main" val="2071802653"/>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78784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1"/>
                                        </p:tgtEl>
                                        <p:attrNameLst>
                                          <p:attrName>style.visibility</p:attrName>
                                        </p:attrNameLst>
                                      </p:cBhvr>
                                      <p:to>
                                        <p:strVal val="visible"/>
                                      </p:to>
                                    </p:set>
                                    <p:anim calcmode="lin" valueType="num">
                                      <p:cBhvr additive="base">
                                        <p:cTn id="13" dur="500" fill="hold"/>
                                        <p:tgtEl>
                                          <p:spTgt spid="121"/>
                                        </p:tgtEl>
                                        <p:attrNameLst>
                                          <p:attrName>ppt_x</p:attrName>
                                        </p:attrNameLst>
                                      </p:cBhvr>
                                      <p:tavLst>
                                        <p:tav tm="0">
                                          <p:val>
                                            <p:strVal val="#ppt_x"/>
                                          </p:val>
                                        </p:tav>
                                        <p:tav tm="100000">
                                          <p:val>
                                            <p:strVal val="#ppt_x"/>
                                          </p:val>
                                        </p:tav>
                                      </p:tavLst>
                                    </p:anim>
                                    <p:anim calcmode="lin" valueType="num">
                                      <p:cBhvr additive="base">
                                        <p:cTn id="14"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
                                        </p:tgtEl>
                                        <p:attrNameLst>
                                          <p:attrName>style.visibility</p:attrName>
                                        </p:attrNameLst>
                                      </p:cBhvr>
                                      <p:to>
                                        <p:strVal val="visible"/>
                                      </p:to>
                                    </p:set>
                                    <p:anim calcmode="lin" valueType="num">
                                      <p:cBhvr additive="base">
                                        <p:cTn id="19" dur="500" fill="hold"/>
                                        <p:tgtEl>
                                          <p:spTgt spid="122"/>
                                        </p:tgtEl>
                                        <p:attrNameLst>
                                          <p:attrName>ppt_x</p:attrName>
                                        </p:attrNameLst>
                                      </p:cBhvr>
                                      <p:tavLst>
                                        <p:tav tm="0">
                                          <p:val>
                                            <p:strVal val="#ppt_x"/>
                                          </p:val>
                                        </p:tav>
                                        <p:tav tm="100000">
                                          <p:val>
                                            <p:strVal val="#ppt_x"/>
                                          </p:val>
                                        </p:tav>
                                      </p:tavLst>
                                    </p:anim>
                                    <p:anim calcmode="lin" valueType="num">
                                      <p:cBhvr additive="base">
                                        <p:cTn id="20" dur="500" fill="hold"/>
                                        <p:tgtEl>
                                          <p:spTgt spid="1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3"/>
                                        </p:tgtEl>
                                        <p:attrNameLst>
                                          <p:attrName>style.visibility</p:attrName>
                                        </p:attrNameLst>
                                      </p:cBhvr>
                                      <p:to>
                                        <p:strVal val="visible"/>
                                      </p:to>
                                    </p:set>
                                    <p:anim calcmode="lin" valueType="num">
                                      <p:cBhvr additive="base">
                                        <p:cTn id="31" dur="500" fill="hold"/>
                                        <p:tgtEl>
                                          <p:spTgt spid="123"/>
                                        </p:tgtEl>
                                        <p:attrNameLst>
                                          <p:attrName>ppt_x</p:attrName>
                                        </p:attrNameLst>
                                      </p:cBhvr>
                                      <p:tavLst>
                                        <p:tav tm="0">
                                          <p:val>
                                            <p:strVal val="#ppt_x"/>
                                          </p:val>
                                        </p:tav>
                                        <p:tav tm="100000">
                                          <p:val>
                                            <p:strVal val="#ppt_x"/>
                                          </p:val>
                                        </p:tav>
                                      </p:tavLst>
                                    </p:anim>
                                    <p:anim calcmode="lin" valueType="num">
                                      <p:cBhvr additive="base">
                                        <p:cTn id="32"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6"/>
                                        </p:tgtEl>
                                        <p:attrNameLst>
                                          <p:attrName>style.visibility</p:attrName>
                                        </p:attrNameLst>
                                      </p:cBhvr>
                                      <p:to>
                                        <p:strVal val="visible"/>
                                      </p:to>
                                    </p:set>
                                    <p:anim calcmode="lin" valueType="num">
                                      <p:cBhvr additive="base">
                                        <p:cTn id="37" dur="500" fill="hold"/>
                                        <p:tgtEl>
                                          <p:spTgt spid="126"/>
                                        </p:tgtEl>
                                        <p:attrNameLst>
                                          <p:attrName>ppt_x</p:attrName>
                                        </p:attrNameLst>
                                      </p:cBhvr>
                                      <p:tavLst>
                                        <p:tav tm="0">
                                          <p:val>
                                            <p:strVal val="#ppt_x"/>
                                          </p:val>
                                        </p:tav>
                                        <p:tav tm="100000">
                                          <p:val>
                                            <p:strVal val="#ppt_x"/>
                                          </p:val>
                                        </p:tav>
                                      </p:tavLst>
                                    </p:anim>
                                    <p:anim calcmode="lin" valueType="num">
                                      <p:cBhvr additive="base">
                                        <p:cTn id="38"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2"/>
                                        </p:tgtEl>
                                        <p:attrNameLst>
                                          <p:attrName>style.visibility</p:attrName>
                                        </p:attrNameLst>
                                      </p:cBhvr>
                                      <p:to>
                                        <p:strVal val="visible"/>
                                      </p:to>
                                    </p:set>
                                    <p:anim calcmode="lin" valueType="num">
                                      <p:cBhvr additive="base">
                                        <p:cTn id="43" dur="500" fill="hold"/>
                                        <p:tgtEl>
                                          <p:spTgt spid="132"/>
                                        </p:tgtEl>
                                        <p:attrNameLst>
                                          <p:attrName>ppt_x</p:attrName>
                                        </p:attrNameLst>
                                      </p:cBhvr>
                                      <p:tavLst>
                                        <p:tav tm="0">
                                          <p:val>
                                            <p:strVal val="#ppt_x"/>
                                          </p:val>
                                        </p:tav>
                                        <p:tav tm="100000">
                                          <p:val>
                                            <p:strVal val="#ppt_x"/>
                                          </p:val>
                                        </p:tav>
                                      </p:tavLst>
                                    </p:anim>
                                    <p:anim calcmode="lin" valueType="num">
                                      <p:cBhvr additive="base">
                                        <p:cTn id="44"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8"/>
                                        </p:tgtEl>
                                        <p:attrNameLst>
                                          <p:attrName>style.visibility</p:attrName>
                                        </p:attrNameLst>
                                      </p:cBhvr>
                                      <p:to>
                                        <p:strVal val="visible"/>
                                      </p:to>
                                    </p:set>
                                    <p:anim calcmode="lin" valueType="num">
                                      <p:cBhvr additive="base">
                                        <p:cTn id="49" dur="500" fill="hold"/>
                                        <p:tgtEl>
                                          <p:spTgt spid="128"/>
                                        </p:tgtEl>
                                        <p:attrNameLst>
                                          <p:attrName>ppt_x</p:attrName>
                                        </p:attrNameLst>
                                      </p:cBhvr>
                                      <p:tavLst>
                                        <p:tav tm="0">
                                          <p:val>
                                            <p:strVal val="#ppt_x"/>
                                          </p:val>
                                        </p:tav>
                                        <p:tav tm="100000">
                                          <p:val>
                                            <p:strVal val="#ppt_x"/>
                                          </p:val>
                                        </p:tav>
                                      </p:tavLst>
                                    </p:anim>
                                    <p:anim calcmode="lin" valueType="num">
                                      <p:cBhvr additive="base">
                                        <p:cTn id="50"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9"/>
                                        </p:tgtEl>
                                        <p:attrNameLst>
                                          <p:attrName>style.visibility</p:attrName>
                                        </p:attrNameLst>
                                      </p:cBhvr>
                                      <p:to>
                                        <p:strVal val="visible"/>
                                      </p:to>
                                    </p:set>
                                    <p:anim calcmode="lin" valueType="num">
                                      <p:cBhvr additive="base">
                                        <p:cTn id="55" dur="500" fill="hold"/>
                                        <p:tgtEl>
                                          <p:spTgt spid="129"/>
                                        </p:tgtEl>
                                        <p:attrNameLst>
                                          <p:attrName>ppt_x</p:attrName>
                                        </p:attrNameLst>
                                      </p:cBhvr>
                                      <p:tavLst>
                                        <p:tav tm="0">
                                          <p:val>
                                            <p:strVal val="#ppt_x"/>
                                          </p:val>
                                        </p:tav>
                                        <p:tav tm="100000">
                                          <p:val>
                                            <p:strVal val="#ppt_x"/>
                                          </p:val>
                                        </p:tav>
                                      </p:tavLst>
                                    </p:anim>
                                    <p:anim calcmode="lin" valueType="num">
                                      <p:cBhvr additive="base">
                                        <p:cTn id="56"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33"/>
                                        </p:tgtEl>
                                        <p:attrNameLst>
                                          <p:attrName>style.visibility</p:attrName>
                                        </p:attrNameLst>
                                      </p:cBhvr>
                                      <p:to>
                                        <p:strVal val="visible"/>
                                      </p:to>
                                    </p:set>
                                    <p:anim calcmode="lin" valueType="num">
                                      <p:cBhvr additive="base">
                                        <p:cTn id="61" dur="500" fill="hold"/>
                                        <p:tgtEl>
                                          <p:spTgt spid="133"/>
                                        </p:tgtEl>
                                        <p:attrNameLst>
                                          <p:attrName>ppt_x</p:attrName>
                                        </p:attrNameLst>
                                      </p:cBhvr>
                                      <p:tavLst>
                                        <p:tav tm="0">
                                          <p:val>
                                            <p:strVal val="#ppt_x"/>
                                          </p:val>
                                        </p:tav>
                                        <p:tav tm="100000">
                                          <p:val>
                                            <p:strVal val="#ppt_x"/>
                                          </p:val>
                                        </p:tav>
                                      </p:tavLst>
                                    </p:anim>
                                    <p:anim calcmode="lin" valueType="num">
                                      <p:cBhvr additive="base">
                                        <p:cTn id="62"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34"/>
                                        </p:tgtEl>
                                        <p:attrNameLst>
                                          <p:attrName>style.visibility</p:attrName>
                                        </p:attrNameLst>
                                      </p:cBhvr>
                                      <p:to>
                                        <p:strVal val="visible"/>
                                      </p:to>
                                    </p:set>
                                    <p:anim calcmode="lin" valueType="num">
                                      <p:cBhvr additive="base">
                                        <p:cTn id="67" dur="500" fill="hold"/>
                                        <p:tgtEl>
                                          <p:spTgt spid="134"/>
                                        </p:tgtEl>
                                        <p:attrNameLst>
                                          <p:attrName>ppt_x</p:attrName>
                                        </p:attrNameLst>
                                      </p:cBhvr>
                                      <p:tavLst>
                                        <p:tav tm="0">
                                          <p:val>
                                            <p:strVal val="#ppt_x"/>
                                          </p:val>
                                        </p:tav>
                                        <p:tav tm="100000">
                                          <p:val>
                                            <p:strVal val="#ppt_x"/>
                                          </p:val>
                                        </p:tav>
                                      </p:tavLst>
                                    </p:anim>
                                    <p:anim calcmode="lin" valueType="num">
                                      <p:cBhvr additive="base">
                                        <p:cTn id="68" dur="500" fill="hold"/>
                                        <p:tgtEl>
                                          <p:spTgt spid="13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36"/>
                                        </p:tgtEl>
                                        <p:attrNameLst>
                                          <p:attrName>style.visibility</p:attrName>
                                        </p:attrNameLst>
                                      </p:cBhvr>
                                      <p:to>
                                        <p:strVal val="visible"/>
                                      </p:to>
                                    </p:set>
                                    <p:anim calcmode="lin" valueType="num">
                                      <p:cBhvr additive="base">
                                        <p:cTn id="73" dur="500" fill="hold"/>
                                        <p:tgtEl>
                                          <p:spTgt spid="136"/>
                                        </p:tgtEl>
                                        <p:attrNameLst>
                                          <p:attrName>ppt_x</p:attrName>
                                        </p:attrNameLst>
                                      </p:cBhvr>
                                      <p:tavLst>
                                        <p:tav tm="0">
                                          <p:val>
                                            <p:strVal val="#ppt_x"/>
                                          </p:val>
                                        </p:tav>
                                        <p:tav tm="100000">
                                          <p:val>
                                            <p:strVal val="#ppt_x"/>
                                          </p:val>
                                        </p:tav>
                                      </p:tavLst>
                                    </p:anim>
                                    <p:anim calcmode="lin" valueType="num">
                                      <p:cBhvr additive="base">
                                        <p:cTn id="74"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37"/>
                                        </p:tgtEl>
                                        <p:attrNameLst>
                                          <p:attrName>style.visibility</p:attrName>
                                        </p:attrNameLst>
                                      </p:cBhvr>
                                      <p:to>
                                        <p:strVal val="visible"/>
                                      </p:to>
                                    </p:set>
                                    <p:anim calcmode="lin" valueType="num">
                                      <p:cBhvr additive="base">
                                        <p:cTn id="79" dur="500" fill="hold"/>
                                        <p:tgtEl>
                                          <p:spTgt spid="137"/>
                                        </p:tgtEl>
                                        <p:attrNameLst>
                                          <p:attrName>ppt_x</p:attrName>
                                        </p:attrNameLst>
                                      </p:cBhvr>
                                      <p:tavLst>
                                        <p:tav tm="0">
                                          <p:val>
                                            <p:strVal val="#ppt_x"/>
                                          </p:val>
                                        </p:tav>
                                        <p:tav tm="100000">
                                          <p:val>
                                            <p:strVal val="#ppt_x"/>
                                          </p:val>
                                        </p:tav>
                                      </p:tavLst>
                                    </p:anim>
                                    <p:anim calcmode="lin" valueType="num">
                                      <p:cBhvr additive="base">
                                        <p:cTn id="80"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38"/>
                                        </p:tgtEl>
                                        <p:attrNameLst>
                                          <p:attrName>style.visibility</p:attrName>
                                        </p:attrNameLst>
                                      </p:cBhvr>
                                      <p:to>
                                        <p:strVal val="visible"/>
                                      </p:to>
                                    </p:set>
                                    <p:anim calcmode="lin" valueType="num">
                                      <p:cBhvr additive="base">
                                        <p:cTn id="85" dur="500" fill="hold"/>
                                        <p:tgtEl>
                                          <p:spTgt spid="138"/>
                                        </p:tgtEl>
                                        <p:attrNameLst>
                                          <p:attrName>ppt_x</p:attrName>
                                        </p:attrNameLst>
                                      </p:cBhvr>
                                      <p:tavLst>
                                        <p:tav tm="0">
                                          <p:val>
                                            <p:strVal val="#ppt_x"/>
                                          </p:val>
                                        </p:tav>
                                        <p:tav tm="100000">
                                          <p:val>
                                            <p:strVal val="#ppt_x"/>
                                          </p:val>
                                        </p:tav>
                                      </p:tavLst>
                                    </p:anim>
                                    <p:anim calcmode="lin" valueType="num">
                                      <p:cBhvr additive="base">
                                        <p:cTn id="86" dur="500" fill="hold"/>
                                        <p:tgtEl>
                                          <p:spTgt spid="1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1" grpId="0"/>
      <p:bldP spid="122" grpId="0" animBg="1"/>
      <p:bldP spid="123" grpId="0"/>
      <p:bldP spid="126" grpId="0" animBg="1"/>
      <p:bldP spid="128" grpId="0"/>
      <p:bldP spid="129" grpId="0" animBg="1"/>
      <p:bldP spid="134" grpId="0"/>
      <p:bldP spid="136" grpId="0"/>
      <p:bldP spid="137" grpId="0"/>
      <p:bldP spid="13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2.4</a:t>
            </a:r>
            <a:r>
              <a:rPr kumimoji="1" lang="zh-CN" altLang="en-US" dirty="0"/>
              <a:t> 时空复杂度</a:t>
            </a:r>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21</a:t>
            </a:fld>
            <a:endParaRPr kumimoji="1" lang="zh-CN" altLang="en-US"/>
          </a:p>
        </p:txBody>
      </p:sp>
      <p:sp>
        <p:nvSpPr>
          <p:cNvPr id="5" name="内容占位符 2">
            <a:extLst>
              <a:ext uri="{FF2B5EF4-FFF2-40B4-BE49-F238E27FC236}">
                <a16:creationId xmlns:a16="http://schemas.microsoft.com/office/drawing/2014/main" id="{2797B431-C0F9-1C4B-85CC-130F6C8BFCC9}"/>
              </a:ext>
            </a:extLst>
          </p:cNvPr>
          <p:cNvSpPr>
            <a:spLocks noGrp="1"/>
          </p:cNvSpPr>
          <p:nvPr>
            <p:ph idx="1"/>
          </p:nvPr>
        </p:nvSpPr>
        <p:spPr>
          <a:xfrm>
            <a:off x="638175" y="4103688"/>
            <a:ext cx="10229850" cy="2308225"/>
          </a:xfrm>
        </p:spPr>
        <p:txBody>
          <a:bodyPr>
            <a:normAutofit/>
          </a:bodyPr>
          <a:lstStyle/>
          <a:p>
            <a:r>
              <a:rPr kumimoji="1" lang="zh-CN" altLang="en-US" sz="2400" dirty="0"/>
              <a:t>时间复杂度：</a:t>
            </a:r>
            <a:r>
              <a:rPr kumimoji="1" lang="en-US" altLang="zh-CN" sz="2400" dirty="0"/>
              <a:t>O(V</a:t>
            </a:r>
            <a:r>
              <a:rPr kumimoji="1" lang="en-US" altLang="zh-CN" sz="2400" baseline="30000" dirty="0"/>
              <a:t>3</a:t>
            </a:r>
            <a:r>
              <a:rPr kumimoji="1" lang="en-US" altLang="zh-CN" sz="2400" dirty="0"/>
              <a:t>)</a:t>
            </a:r>
          </a:p>
          <a:p>
            <a:r>
              <a:rPr kumimoji="1" lang="zh-CN" altLang="en-US" sz="2400" dirty="0"/>
              <a:t>空间复杂度：</a:t>
            </a:r>
            <a:r>
              <a:rPr kumimoji="1" lang="en-US" altLang="zh-CN" sz="2400" dirty="0"/>
              <a:t> O(V</a:t>
            </a:r>
            <a:r>
              <a:rPr kumimoji="1" lang="en-US" altLang="zh-CN" sz="2400" baseline="30000" dirty="0"/>
              <a:t>2</a:t>
            </a:r>
            <a:r>
              <a:rPr kumimoji="1" lang="en-US" altLang="zh-CN" sz="2400" dirty="0"/>
              <a:t>)</a:t>
            </a:r>
            <a:endParaRPr kumimoji="1" lang="zh-CN" altLang="en-US" sz="2400" dirty="0"/>
          </a:p>
        </p:txBody>
      </p:sp>
      <p:pic>
        <p:nvPicPr>
          <p:cNvPr id="6" name="图片 5">
            <a:extLst>
              <a:ext uri="{FF2B5EF4-FFF2-40B4-BE49-F238E27FC236}">
                <a16:creationId xmlns:a16="http://schemas.microsoft.com/office/drawing/2014/main" id="{758E1958-4BAD-EE4B-83C9-31EDA6B47DAF}"/>
              </a:ext>
            </a:extLst>
          </p:cNvPr>
          <p:cNvPicPr>
            <a:picLocks noChangeAspect="1"/>
          </p:cNvPicPr>
          <p:nvPr/>
        </p:nvPicPr>
        <p:blipFill>
          <a:blip r:embed="rId3"/>
          <a:stretch>
            <a:fillRect/>
          </a:stretch>
        </p:blipFill>
        <p:spPr>
          <a:xfrm>
            <a:off x="838200" y="1698626"/>
            <a:ext cx="8064500" cy="2247900"/>
          </a:xfrm>
          <a:prstGeom prst="rect">
            <a:avLst/>
          </a:prstGeom>
        </p:spPr>
      </p:pic>
      <p:graphicFrame>
        <p:nvGraphicFramePr>
          <p:cNvPr id="8" name="图示 7">
            <a:extLst>
              <a:ext uri="{FF2B5EF4-FFF2-40B4-BE49-F238E27FC236}">
                <a16:creationId xmlns:a16="http://schemas.microsoft.com/office/drawing/2014/main" id="{B4E69EA4-9615-C743-9286-6B2CB4CF6BA7}"/>
              </a:ext>
            </a:extLst>
          </p:cNvPr>
          <p:cNvGraphicFramePr/>
          <p:nvPr>
            <p:extLst>
              <p:ext uri="{D42A27DB-BD31-4B8C-83A1-F6EECF244321}">
                <p14:modId xmlns:p14="http://schemas.microsoft.com/office/powerpoint/2010/main" val="2004536348"/>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43714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2.5</a:t>
            </a:r>
            <a:r>
              <a:rPr kumimoji="1" lang="zh-CN" altLang="en-US" dirty="0"/>
              <a:t> 代码实现</a:t>
            </a:r>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22</a:t>
            </a:fld>
            <a:endParaRPr kumimoji="1" lang="zh-CN" altLang="en-US"/>
          </a:p>
        </p:txBody>
      </p:sp>
      <p:grpSp>
        <p:nvGrpSpPr>
          <p:cNvPr id="8" name="组合 7">
            <a:extLst>
              <a:ext uri="{FF2B5EF4-FFF2-40B4-BE49-F238E27FC236}">
                <a16:creationId xmlns:a16="http://schemas.microsoft.com/office/drawing/2014/main" id="{635AE6BC-E9D7-7947-8B28-CB6B5D779FA9}"/>
              </a:ext>
            </a:extLst>
          </p:cNvPr>
          <p:cNvGrpSpPr/>
          <p:nvPr/>
        </p:nvGrpSpPr>
        <p:grpSpPr>
          <a:xfrm>
            <a:off x="2037791" y="1392183"/>
            <a:ext cx="2276279" cy="2286055"/>
            <a:chOff x="5838092" y="3288323"/>
            <a:chExt cx="2276279" cy="2286055"/>
          </a:xfrm>
        </p:grpSpPr>
        <p:sp>
          <p:nvSpPr>
            <p:cNvPr id="9" name="椭圆 8">
              <a:extLst>
                <a:ext uri="{FF2B5EF4-FFF2-40B4-BE49-F238E27FC236}">
                  <a16:creationId xmlns:a16="http://schemas.microsoft.com/office/drawing/2014/main" id="{7F20D2DD-B1D1-F444-AAF4-98C609F75222}"/>
                </a:ext>
              </a:extLst>
            </p:cNvPr>
            <p:cNvSpPr/>
            <p:nvPr/>
          </p:nvSpPr>
          <p:spPr>
            <a:xfrm>
              <a:off x="5910146" y="3316130"/>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10" name="椭圆 9">
              <a:extLst>
                <a:ext uri="{FF2B5EF4-FFF2-40B4-BE49-F238E27FC236}">
                  <a16:creationId xmlns:a16="http://schemas.microsoft.com/office/drawing/2014/main" id="{288060B6-9DF8-FB4F-8C1B-797CE26F921E}"/>
                </a:ext>
              </a:extLst>
            </p:cNvPr>
            <p:cNvSpPr/>
            <p:nvPr/>
          </p:nvSpPr>
          <p:spPr>
            <a:xfrm>
              <a:off x="7534507" y="331612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11" name="直线箭头连接符 10">
              <a:extLst>
                <a:ext uri="{FF2B5EF4-FFF2-40B4-BE49-F238E27FC236}">
                  <a16:creationId xmlns:a16="http://schemas.microsoft.com/office/drawing/2014/main" id="{9FBCA324-71EF-024A-8075-2591E5AE2A73}"/>
                </a:ext>
              </a:extLst>
            </p:cNvPr>
            <p:cNvCxnSpPr>
              <a:cxnSpLocks/>
              <a:stCxn id="9"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62A9ABEA-6CCB-F74A-8D0D-FAC63E143490}"/>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13" name="椭圆 12">
              <a:extLst>
                <a:ext uri="{FF2B5EF4-FFF2-40B4-BE49-F238E27FC236}">
                  <a16:creationId xmlns:a16="http://schemas.microsoft.com/office/drawing/2014/main" id="{100C42C8-A26B-9242-97DC-9A1530E7CA95}"/>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14" name="直线箭头连接符 13">
              <a:extLst>
                <a:ext uri="{FF2B5EF4-FFF2-40B4-BE49-F238E27FC236}">
                  <a16:creationId xmlns:a16="http://schemas.microsoft.com/office/drawing/2014/main" id="{015A436B-DE5F-F84F-80BC-993D8A12F762}"/>
                </a:ext>
              </a:extLst>
            </p:cNvPr>
            <p:cNvCxnSpPr>
              <a:cxnSpLocks/>
              <a:stCxn id="12"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51E63EF2-75E9-1246-AC01-B69EF4D8D717}"/>
                </a:ext>
              </a:extLst>
            </p:cNvPr>
            <p:cNvCxnSpPr>
              <a:cxnSpLocks/>
              <a:stCxn id="9" idx="4"/>
              <a:endCxn id="12"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F1047C16-6F55-CA45-9EDF-B145D133160B}"/>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17" name="文本框 16">
              <a:extLst>
                <a:ext uri="{FF2B5EF4-FFF2-40B4-BE49-F238E27FC236}">
                  <a16:creationId xmlns:a16="http://schemas.microsoft.com/office/drawing/2014/main" id="{9948BAB8-BE25-D341-BA1C-6EAADBC4A17E}"/>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18" name="文本框 17">
              <a:extLst>
                <a:ext uri="{FF2B5EF4-FFF2-40B4-BE49-F238E27FC236}">
                  <a16:creationId xmlns:a16="http://schemas.microsoft.com/office/drawing/2014/main" id="{693DFD95-EB98-B14C-9E5C-A43F64A446E6}"/>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19" name="直线箭头连接符 18">
              <a:extLst>
                <a:ext uri="{FF2B5EF4-FFF2-40B4-BE49-F238E27FC236}">
                  <a16:creationId xmlns:a16="http://schemas.microsoft.com/office/drawing/2014/main" id="{433A61D5-9C15-FF47-B5CF-40C94143BFF8}"/>
                </a:ext>
              </a:extLst>
            </p:cNvPr>
            <p:cNvCxnSpPr>
              <a:cxnSpLocks/>
              <a:stCxn id="12" idx="7"/>
              <a:endCxn id="10"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378A83E2-6F76-0A48-824D-D02BFAA34616}"/>
                </a:ext>
              </a:extLst>
            </p:cNvPr>
            <p:cNvCxnSpPr>
              <a:cxnSpLocks/>
              <a:stCxn id="13" idx="0"/>
              <a:endCxn id="10"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ACF79268-8B6B-EB40-9F7F-97307AD9F5C6}"/>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22" name="文本框 21">
              <a:extLst>
                <a:ext uri="{FF2B5EF4-FFF2-40B4-BE49-F238E27FC236}">
                  <a16:creationId xmlns:a16="http://schemas.microsoft.com/office/drawing/2014/main" id="{890725CF-7BFE-D44E-A272-E680BE4C943B}"/>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23" name="直线箭头连接符 22">
              <a:extLst>
                <a:ext uri="{FF2B5EF4-FFF2-40B4-BE49-F238E27FC236}">
                  <a16:creationId xmlns:a16="http://schemas.microsoft.com/office/drawing/2014/main" id="{5240E262-1EDF-9545-97E5-C508289FD7D2}"/>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DDA5A624-18BB-EB42-9D02-A7ED47ECD602}"/>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D33B7046-541B-2A4C-8262-7B9498ED9047}"/>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26" name="文本框 25">
              <a:extLst>
                <a:ext uri="{FF2B5EF4-FFF2-40B4-BE49-F238E27FC236}">
                  <a16:creationId xmlns:a16="http://schemas.microsoft.com/office/drawing/2014/main" id="{994D0D4C-9D0C-F044-8E60-DDB6A65FFC01}"/>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27" name="直线箭头连接符 26">
              <a:extLst>
                <a:ext uri="{FF2B5EF4-FFF2-40B4-BE49-F238E27FC236}">
                  <a16:creationId xmlns:a16="http://schemas.microsoft.com/office/drawing/2014/main" id="{16C04DF7-27DE-9148-BDF2-31D9DC9932F9}"/>
                </a:ext>
              </a:extLst>
            </p:cNvPr>
            <p:cNvCxnSpPr>
              <a:cxnSpLocks/>
              <a:stCxn id="13" idx="1"/>
              <a:endCxn id="9"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838A34CC-58AB-9B4A-A67D-FEA2481F7357}"/>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p:pic>
        <p:nvPicPr>
          <p:cNvPr id="37" name="图片 36">
            <a:extLst>
              <a:ext uri="{FF2B5EF4-FFF2-40B4-BE49-F238E27FC236}">
                <a16:creationId xmlns:a16="http://schemas.microsoft.com/office/drawing/2014/main" id="{F11AF4A6-753B-1F45-8CBB-9C8F3C51008C}"/>
              </a:ext>
            </a:extLst>
          </p:cNvPr>
          <p:cNvPicPr>
            <a:picLocks noChangeAspect="1"/>
          </p:cNvPicPr>
          <p:nvPr/>
        </p:nvPicPr>
        <p:blipFill rotWithShape="1">
          <a:blip r:embed="rId3"/>
          <a:srcRect r="23680"/>
          <a:stretch/>
        </p:blipFill>
        <p:spPr>
          <a:xfrm>
            <a:off x="1155022" y="3678238"/>
            <a:ext cx="4041818" cy="2857500"/>
          </a:xfrm>
          <a:prstGeom prst="rect">
            <a:avLst/>
          </a:prstGeom>
        </p:spPr>
      </p:pic>
      <p:pic>
        <p:nvPicPr>
          <p:cNvPr id="38" name="图片 37">
            <a:extLst>
              <a:ext uri="{FF2B5EF4-FFF2-40B4-BE49-F238E27FC236}">
                <a16:creationId xmlns:a16="http://schemas.microsoft.com/office/drawing/2014/main" id="{322E627D-B5E1-CB46-A25C-15DF07EE1B23}"/>
              </a:ext>
            </a:extLst>
          </p:cNvPr>
          <p:cNvPicPr>
            <a:picLocks noChangeAspect="1"/>
          </p:cNvPicPr>
          <p:nvPr/>
        </p:nvPicPr>
        <p:blipFill>
          <a:blip r:embed="rId4"/>
          <a:stretch>
            <a:fillRect/>
          </a:stretch>
        </p:blipFill>
        <p:spPr>
          <a:xfrm>
            <a:off x="5295848" y="1004202"/>
            <a:ext cx="6367640" cy="5681245"/>
          </a:xfrm>
          <a:prstGeom prst="rect">
            <a:avLst/>
          </a:prstGeom>
        </p:spPr>
      </p:pic>
      <p:graphicFrame>
        <p:nvGraphicFramePr>
          <p:cNvPr id="39" name="图示 38">
            <a:extLst>
              <a:ext uri="{FF2B5EF4-FFF2-40B4-BE49-F238E27FC236}">
                <a16:creationId xmlns:a16="http://schemas.microsoft.com/office/drawing/2014/main" id="{DC0DDDC3-FFAD-5C4D-951D-FBABE73489DA}"/>
              </a:ext>
            </a:extLst>
          </p:cNvPr>
          <p:cNvGraphicFramePr/>
          <p:nvPr>
            <p:extLst>
              <p:ext uri="{D42A27DB-BD31-4B8C-83A1-F6EECF244321}">
                <p14:modId xmlns:p14="http://schemas.microsoft.com/office/powerpoint/2010/main" val="4108841803"/>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33953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2.5</a:t>
            </a:r>
            <a:r>
              <a:rPr kumimoji="1" lang="zh-CN" altLang="en-US" dirty="0"/>
              <a:t> 代码实现</a:t>
            </a:r>
            <a:r>
              <a:rPr kumimoji="1" lang="en-US" altLang="zh-CN" dirty="0"/>
              <a:t>——</a:t>
            </a:r>
            <a:r>
              <a:rPr kumimoji="1" lang="zh-CN" altLang="en-US" dirty="0"/>
              <a:t>算法核心</a:t>
            </a:r>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23</a:t>
            </a:fld>
            <a:endParaRPr kumimoji="1" lang="zh-CN" altLang="en-US"/>
          </a:p>
        </p:txBody>
      </p:sp>
      <p:graphicFrame>
        <p:nvGraphicFramePr>
          <p:cNvPr id="7" name="图示 6">
            <a:extLst>
              <a:ext uri="{FF2B5EF4-FFF2-40B4-BE49-F238E27FC236}">
                <a16:creationId xmlns:a16="http://schemas.microsoft.com/office/drawing/2014/main" id="{590C2CE2-A7B1-3E4A-858A-8D76A6816EAD}"/>
              </a:ext>
            </a:extLst>
          </p:cNvPr>
          <p:cNvGraphicFramePr/>
          <p:nvPr>
            <p:extLst>
              <p:ext uri="{D42A27DB-BD31-4B8C-83A1-F6EECF244321}">
                <p14:modId xmlns:p14="http://schemas.microsoft.com/office/powerpoint/2010/main" val="599400123"/>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a:extLst>
              <a:ext uri="{FF2B5EF4-FFF2-40B4-BE49-F238E27FC236}">
                <a16:creationId xmlns:a16="http://schemas.microsoft.com/office/drawing/2014/main" id="{C9B388DC-0212-2C4A-989E-0965E3E78C66}"/>
              </a:ext>
            </a:extLst>
          </p:cNvPr>
          <p:cNvSpPr/>
          <p:nvPr/>
        </p:nvSpPr>
        <p:spPr>
          <a:xfrm>
            <a:off x="920750" y="1356956"/>
            <a:ext cx="6096000" cy="4801314"/>
          </a:xfrm>
          <a:prstGeom prst="rect">
            <a:avLst/>
          </a:prstGeom>
        </p:spPr>
        <p:txBody>
          <a:bodyPr>
            <a:spAutoFit/>
          </a:bodyPr>
          <a:lstStyle/>
          <a:p>
            <a:r>
              <a:rPr lang="zh-CN" altLang="en-US" dirty="0"/>
              <a:t>M=float("inf")</a:t>
            </a:r>
          </a:p>
          <a:p>
            <a:r>
              <a:rPr lang="zh-CN" altLang="en-US" dirty="0"/>
              <a:t>matrix_distance=[</a:t>
            </a:r>
          </a:p>
          <a:p>
            <a:r>
              <a:rPr lang="zh-CN" altLang="en-US" dirty="0"/>
              <a:t>    [0,5,M,7],</a:t>
            </a:r>
          </a:p>
          <a:p>
            <a:r>
              <a:rPr lang="zh-CN" altLang="en-US" dirty="0"/>
              <a:t>    [M,0,4,2],</a:t>
            </a:r>
          </a:p>
          <a:p>
            <a:r>
              <a:rPr lang="zh-CN" altLang="en-US" dirty="0"/>
              <a:t>    [3,3,0,2],</a:t>
            </a:r>
          </a:p>
          <a:p>
            <a:r>
              <a:rPr lang="zh-CN" altLang="en-US" dirty="0"/>
              <a:t>    [M,M,1,0]</a:t>
            </a:r>
          </a:p>
          <a:p>
            <a:r>
              <a:rPr lang="zh-CN" altLang="en-US" dirty="0"/>
              <a:t>]</a:t>
            </a:r>
          </a:p>
          <a:p>
            <a:r>
              <a:rPr lang="zh-CN" altLang="en-US" dirty="0"/>
              <a:t>def Floyd(dis):</a:t>
            </a:r>
          </a:p>
          <a:p>
            <a:r>
              <a:rPr lang="zh-CN" altLang="en-US" dirty="0"/>
              <a:t>    #min (Dis(i,j) , Dis(i,k) + Dis(k,j) )</a:t>
            </a:r>
          </a:p>
          <a:p>
            <a:r>
              <a:rPr lang="zh-CN" altLang="en-US" dirty="0"/>
              <a:t>    nums_vertex = len(dis[0])</a:t>
            </a:r>
          </a:p>
          <a:p>
            <a:r>
              <a:rPr lang="zh-CN" altLang="en-US" dirty="0"/>
              <a:t>    for k in range(nums_vertex):</a:t>
            </a:r>
          </a:p>
          <a:p>
            <a:r>
              <a:rPr lang="zh-CN" altLang="en-US" dirty="0"/>
              <a:t>        for i in range(nums_vertex):</a:t>
            </a:r>
          </a:p>
          <a:p>
            <a:r>
              <a:rPr lang="zh-CN" altLang="en-US" dirty="0"/>
              <a:t>            for j in range(nums_vertex):</a:t>
            </a:r>
          </a:p>
          <a:p>
            <a:r>
              <a:rPr lang="zh-CN" altLang="en-US" dirty="0"/>
              <a:t>                if dis[i][j] &gt; dis[i][k] + dis[k][j]:</a:t>
            </a:r>
          </a:p>
          <a:p>
            <a:r>
              <a:rPr lang="zh-CN" altLang="en-US" dirty="0"/>
              <a:t>                    dis[i][j] = dis[i][k] + dis[k][j]</a:t>
            </a:r>
          </a:p>
          <a:p>
            <a:r>
              <a:rPr lang="zh-CN" altLang="en-US" dirty="0"/>
              <a:t>    return dis</a:t>
            </a:r>
          </a:p>
          <a:p>
            <a:r>
              <a:rPr lang="zh-CN" altLang="en-US" dirty="0"/>
              <a:t>print(Floyd(matrix_distance))</a:t>
            </a:r>
          </a:p>
        </p:txBody>
      </p:sp>
    </p:spTree>
    <p:extLst>
      <p:ext uri="{BB962C8B-B14F-4D97-AF65-F5344CB8AC3E}">
        <p14:creationId xmlns:p14="http://schemas.microsoft.com/office/powerpoint/2010/main" val="4044188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9F678-86E4-6F40-9F60-6C336445756F}"/>
              </a:ext>
            </a:extLst>
          </p:cNvPr>
          <p:cNvSpPr>
            <a:spLocks noGrp="1"/>
          </p:cNvSpPr>
          <p:nvPr>
            <p:ph type="title"/>
          </p:nvPr>
        </p:nvSpPr>
        <p:spPr/>
        <p:txBody>
          <a:bodyPr/>
          <a:lstStyle/>
          <a:p>
            <a:pPr algn="ctr"/>
            <a:r>
              <a:rPr kumimoji="1" lang="en-US" altLang="zh-CN" dirty="0"/>
              <a:t>PART</a:t>
            </a:r>
            <a:r>
              <a:rPr kumimoji="1" lang="zh-CN" altLang="en-US" dirty="0"/>
              <a:t> </a:t>
            </a:r>
            <a:r>
              <a:rPr kumimoji="1" lang="en-US" altLang="zh-CN" dirty="0"/>
              <a:t>3</a:t>
            </a:r>
            <a:r>
              <a:rPr kumimoji="1" lang="zh-CN" altLang="en-US" dirty="0"/>
              <a:t> 算法应用场景分析</a:t>
            </a:r>
          </a:p>
        </p:txBody>
      </p:sp>
      <p:sp>
        <p:nvSpPr>
          <p:cNvPr id="3" name="内容占位符 2">
            <a:extLst>
              <a:ext uri="{FF2B5EF4-FFF2-40B4-BE49-F238E27FC236}">
                <a16:creationId xmlns:a16="http://schemas.microsoft.com/office/drawing/2014/main" id="{40745707-24CE-9242-9FE6-3B2D146B42EC}"/>
              </a:ext>
            </a:extLst>
          </p:cNvPr>
          <p:cNvSpPr>
            <a:spLocks noGrp="1"/>
          </p:cNvSpPr>
          <p:nvPr>
            <p:ph idx="1"/>
          </p:nvPr>
        </p:nvSpPr>
        <p:spPr/>
        <p:txBody>
          <a:bodyPr/>
          <a:lstStyle/>
          <a:p>
            <a:r>
              <a:rPr kumimoji="1" lang="en-US" altLang="zh-CN" dirty="0"/>
              <a:t>Dijkstra</a:t>
            </a:r>
            <a:r>
              <a:rPr kumimoji="1" lang="zh-CN" altLang="en-US" dirty="0"/>
              <a:t>算法应用场景</a:t>
            </a:r>
            <a:endParaRPr kumimoji="1" lang="en-US" altLang="zh-CN" dirty="0"/>
          </a:p>
          <a:p>
            <a:pPr lvl="1"/>
            <a:r>
              <a:rPr kumimoji="1" lang="zh-CN" altLang="en-US" b="0" dirty="0"/>
              <a:t>主要用于解决单源最短路径问题，即找出从</a:t>
            </a:r>
            <a:r>
              <a:rPr kumimoji="1" lang="zh-CN" altLang="en-US" dirty="0"/>
              <a:t>固定点到另一点</a:t>
            </a:r>
            <a:r>
              <a:rPr kumimoji="1" lang="zh-CN" altLang="en-US" b="0" dirty="0"/>
              <a:t>的最短路径。</a:t>
            </a:r>
            <a:endParaRPr kumimoji="1" lang="en-US" altLang="zh-CN" b="0" dirty="0"/>
          </a:p>
          <a:p>
            <a:pPr lvl="1"/>
            <a:r>
              <a:rPr kumimoji="1" lang="zh-CN" altLang="en-US" b="0" dirty="0"/>
              <a:t>可以用于出差旅游路径规划等场景。</a:t>
            </a:r>
            <a:endParaRPr kumimoji="1" lang="en-US" altLang="zh-CN" b="0" dirty="0"/>
          </a:p>
          <a:p>
            <a:r>
              <a:rPr kumimoji="1" lang="en-US" altLang="zh-CN" dirty="0"/>
              <a:t>Floyd-</a:t>
            </a:r>
            <a:r>
              <a:rPr kumimoji="1" lang="en-US" altLang="zh-CN" dirty="0" err="1"/>
              <a:t>Warshall</a:t>
            </a:r>
            <a:r>
              <a:rPr kumimoji="1" lang="zh-CN" altLang="en-US" dirty="0"/>
              <a:t>算法应用场景</a:t>
            </a:r>
            <a:endParaRPr kumimoji="1" lang="en-US" altLang="zh-CN" dirty="0"/>
          </a:p>
          <a:p>
            <a:pPr lvl="1"/>
            <a:r>
              <a:rPr kumimoji="1" lang="zh-CN" altLang="en-US" b="0" dirty="0"/>
              <a:t>主要用于解决多源最短路径问题，即找出</a:t>
            </a:r>
            <a:r>
              <a:rPr kumimoji="1" lang="zh-CN" altLang="en-US" dirty="0"/>
              <a:t>任意两点间</a:t>
            </a:r>
            <a:r>
              <a:rPr kumimoji="1" lang="zh-CN" altLang="en-US" b="0" dirty="0"/>
              <a:t>的最短路径。</a:t>
            </a:r>
            <a:endParaRPr kumimoji="1" lang="en-US" altLang="zh-CN" b="0" dirty="0"/>
          </a:p>
          <a:p>
            <a:pPr lvl="1"/>
            <a:r>
              <a:rPr kumimoji="1" lang="zh-CN" altLang="en-US" b="0" dirty="0"/>
              <a:t>也可用于出差旅游路径规划等场景。</a:t>
            </a:r>
            <a:endParaRPr kumimoji="1" lang="en-US" altLang="zh-CN" b="0" dirty="0"/>
          </a:p>
        </p:txBody>
      </p:sp>
      <p:sp>
        <p:nvSpPr>
          <p:cNvPr id="4" name="灯片编号占位符 3">
            <a:extLst>
              <a:ext uri="{FF2B5EF4-FFF2-40B4-BE49-F238E27FC236}">
                <a16:creationId xmlns:a16="http://schemas.microsoft.com/office/drawing/2014/main" id="{D861B817-6D8A-E74C-9126-55920CD6A645}"/>
              </a:ext>
            </a:extLst>
          </p:cNvPr>
          <p:cNvSpPr>
            <a:spLocks noGrp="1"/>
          </p:cNvSpPr>
          <p:nvPr>
            <p:ph type="sldNum" sz="quarter" idx="12"/>
          </p:nvPr>
        </p:nvSpPr>
        <p:spPr/>
        <p:txBody>
          <a:bodyPr/>
          <a:lstStyle/>
          <a:p>
            <a:fld id="{56D01DED-FA3D-0B49-B0B8-31EEE2D150D4}" type="slidenum">
              <a:rPr kumimoji="1" lang="zh-CN" altLang="en-US" smtClean="0"/>
              <a:t>24</a:t>
            </a:fld>
            <a:endParaRPr kumimoji="1" lang="zh-CN" altLang="en-US"/>
          </a:p>
        </p:txBody>
      </p:sp>
      <p:graphicFrame>
        <p:nvGraphicFramePr>
          <p:cNvPr id="5" name="图示 4">
            <a:extLst>
              <a:ext uri="{FF2B5EF4-FFF2-40B4-BE49-F238E27FC236}">
                <a16:creationId xmlns:a16="http://schemas.microsoft.com/office/drawing/2014/main" id="{241EC807-1A4E-E04A-891E-AAC8A0EE8BE4}"/>
              </a:ext>
            </a:extLst>
          </p:cNvPr>
          <p:cNvGraphicFramePr/>
          <p:nvPr>
            <p:extLst>
              <p:ext uri="{D42A27DB-BD31-4B8C-83A1-F6EECF244321}">
                <p14:modId xmlns:p14="http://schemas.microsoft.com/office/powerpoint/2010/main" val="3260876240"/>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6978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9F678-86E4-6F40-9F60-6C336445756F}"/>
              </a:ext>
            </a:extLst>
          </p:cNvPr>
          <p:cNvSpPr>
            <a:spLocks noGrp="1"/>
          </p:cNvSpPr>
          <p:nvPr>
            <p:ph type="title"/>
          </p:nvPr>
        </p:nvSpPr>
        <p:spPr/>
        <p:txBody>
          <a:bodyPr/>
          <a:lstStyle/>
          <a:p>
            <a:pPr algn="ctr"/>
            <a:r>
              <a:rPr kumimoji="1" lang="en-US" altLang="zh-CN" dirty="0"/>
              <a:t>PART</a:t>
            </a:r>
            <a:r>
              <a:rPr kumimoji="1" lang="zh-CN" altLang="en-US" dirty="0"/>
              <a:t> </a:t>
            </a:r>
            <a:r>
              <a:rPr kumimoji="1" lang="en-US" altLang="zh-CN" dirty="0"/>
              <a:t>3</a:t>
            </a:r>
            <a:r>
              <a:rPr kumimoji="1" lang="zh-CN" altLang="en-US" dirty="0"/>
              <a:t> 算法应用场景分析</a:t>
            </a:r>
          </a:p>
        </p:txBody>
      </p:sp>
      <p:sp>
        <p:nvSpPr>
          <p:cNvPr id="3" name="内容占位符 2">
            <a:extLst>
              <a:ext uri="{FF2B5EF4-FFF2-40B4-BE49-F238E27FC236}">
                <a16:creationId xmlns:a16="http://schemas.microsoft.com/office/drawing/2014/main" id="{40745707-24CE-9242-9FE6-3B2D146B42EC}"/>
              </a:ext>
            </a:extLst>
          </p:cNvPr>
          <p:cNvSpPr>
            <a:spLocks noGrp="1"/>
          </p:cNvSpPr>
          <p:nvPr>
            <p:ph idx="1"/>
          </p:nvPr>
        </p:nvSpPr>
        <p:spPr/>
        <p:txBody>
          <a:bodyPr/>
          <a:lstStyle/>
          <a:p>
            <a:r>
              <a:rPr kumimoji="1" lang="en-US" altLang="zh-CN" dirty="0"/>
              <a:t>Dijkstra</a:t>
            </a:r>
            <a:r>
              <a:rPr kumimoji="1" lang="zh-CN" altLang="en-US" dirty="0"/>
              <a:t>算法应用场景</a:t>
            </a:r>
            <a:endParaRPr kumimoji="1" lang="en-US" altLang="zh-CN" dirty="0"/>
          </a:p>
          <a:p>
            <a:pPr lvl="1"/>
            <a:r>
              <a:rPr kumimoji="1" lang="zh-CN" altLang="en-US" b="0" dirty="0"/>
              <a:t>主要用于解决单源最短路径问题，即找出从</a:t>
            </a:r>
            <a:r>
              <a:rPr kumimoji="1" lang="zh-CN" altLang="en-US" dirty="0"/>
              <a:t>固定点到另一点</a:t>
            </a:r>
            <a:r>
              <a:rPr kumimoji="1" lang="zh-CN" altLang="en-US" b="0" dirty="0"/>
              <a:t>的最短路径。</a:t>
            </a:r>
            <a:endParaRPr kumimoji="1" lang="en-US" altLang="zh-CN" b="0" dirty="0"/>
          </a:p>
          <a:p>
            <a:pPr lvl="1"/>
            <a:r>
              <a:rPr kumimoji="1" lang="zh-CN" altLang="en-US" b="0" dirty="0"/>
              <a:t>可以用于出差旅游路径规划等场景。</a:t>
            </a:r>
            <a:endParaRPr kumimoji="1" lang="en-US" altLang="zh-CN" b="0" dirty="0"/>
          </a:p>
          <a:p>
            <a:r>
              <a:rPr kumimoji="1" lang="en-US" altLang="zh-CN" dirty="0"/>
              <a:t>Floyd-</a:t>
            </a:r>
            <a:r>
              <a:rPr kumimoji="1" lang="en-US" altLang="zh-CN" dirty="0" err="1"/>
              <a:t>Warshall</a:t>
            </a:r>
            <a:r>
              <a:rPr kumimoji="1" lang="zh-CN" altLang="en-US" dirty="0"/>
              <a:t>算法应用场景</a:t>
            </a:r>
            <a:endParaRPr kumimoji="1" lang="en-US" altLang="zh-CN" dirty="0"/>
          </a:p>
          <a:p>
            <a:pPr lvl="1"/>
            <a:r>
              <a:rPr kumimoji="1" lang="zh-CN" altLang="en-US" b="0" dirty="0"/>
              <a:t>主要用于解决多源最短路径问题，即找出</a:t>
            </a:r>
            <a:r>
              <a:rPr kumimoji="1" lang="zh-CN" altLang="en-US" dirty="0"/>
              <a:t>任意两点间</a:t>
            </a:r>
            <a:r>
              <a:rPr kumimoji="1" lang="zh-CN" altLang="en-US" b="0" dirty="0"/>
              <a:t>的最短路径。</a:t>
            </a:r>
            <a:endParaRPr kumimoji="1" lang="en-US" altLang="zh-CN" b="0" dirty="0"/>
          </a:p>
          <a:p>
            <a:pPr lvl="1"/>
            <a:r>
              <a:rPr kumimoji="1" lang="zh-CN" altLang="en-US" b="0" dirty="0"/>
              <a:t>也可用于出差旅游路径规划等场景。</a:t>
            </a:r>
            <a:endParaRPr kumimoji="1" lang="en-US" altLang="zh-CN" b="0" dirty="0"/>
          </a:p>
        </p:txBody>
      </p:sp>
      <p:sp>
        <p:nvSpPr>
          <p:cNvPr id="4" name="灯片编号占位符 3">
            <a:extLst>
              <a:ext uri="{FF2B5EF4-FFF2-40B4-BE49-F238E27FC236}">
                <a16:creationId xmlns:a16="http://schemas.microsoft.com/office/drawing/2014/main" id="{D861B817-6D8A-E74C-9126-55920CD6A645}"/>
              </a:ext>
            </a:extLst>
          </p:cNvPr>
          <p:cNvSpPr>
            <a:spLocks noGrp="1"/>
          </p:cNvSpPr>
          <p:nvPr>
            <p:ph type="sldNum" sz="quarter" idx="12"/>
          </p:nvPr>
        </p:nvSpPr>
        <p:spPr/>
        <p:txBody>
          <a:bodyPr/>
          <a:lstStyle/>
          <a:p>
            <a:fld id="{56D01DED-FA3D-0B49-B0B8-31EEE2D150D4}" type="slidenum">
              <a:rPr kumimoji="1" lang="zh-CN" altLang="en-US" smtClean="0"/>
              <a:t>25</a:t>
            </a:fld>
            <a:endParaRPr kumimoji="1" lang="zh-CN" altLang="en-US"/>
          </a:p>
        </p:txBody>
      </p:sp>
      <p:graphicFrame>
        <p:nvGraphicFramePr>
          <p:cNvPr id="5" name="图示 4">
            <a:extLst>
              <a:ext uri="{FF2B5EF4-FFF2-40B4-BE49-F238E27FC236}">
                <a16:creationId xmlns:a16="http://schemas.microsoft.com/office/drawing/2014/main" id="{241EC807-1A4E-E04A-891E-AAC8A0EE8BE4}"/>
              </a:ext>
            </a:extLst>
          </p:cNvPr>
          <p:cNvGraphicFramePr/>
          <p:nvPr>
            <p:extLst>
              <p:ext uri="{D42A27DB-BD31-4B8C-83A1-F6EECF244321}">
                <p14:modId xmlns:p14="http://schemas.microsoft.com/office/powerpoint/2010/main" val="3033804867"/>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416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89834-41DD-EF45-95F9-577807F42638}"/>
              </a:ext>
            </a:extLst>
          </p:cNvPr>
          <p:cNvSpPr>
            <a:spLocks noGrp="1"/>
          </p:cNvSpPr>
          <p:nvPr>
            <p:ph type="title"/>
          </p:nvPr>
        </p:nvSpPr>
        <p:spPr/>
        <p:txBody>
          <a:bodyPr/>
          <a:lstStyle/>
          <a:p>
            <a:r>
              <a:rPr kumimoji="1" lang="zh-CN" altLang="en-US" dirty="0"/>
              <a:t>目录</a:t>
            </a:r>
          </a:p>
        </p:txBody>
      </p:sp>
      <p:sp>
        <p:nvSpPr>
          <p:cNvPr id="3" name="内容占位符 2">
            <a:extLst>
              <a:ext uri="{FF2B5EF4-FFF2-40B4-BE49-F238E27FC236}">
                <a16:creationId xmlns:a16="http://schemas.microsoft.com/office/drawing/2014/main" id="{B56D1563-32B3-B641-BC33-F44ED808C449}"/>
              </a:ext>
            </a:extLst>
          </p:cNvPr>
          <p:cNvSpPr>
            <a:spLocks noGrp="1"/>
          </p:cNvSpPr>
          <p:nvPr>
            <p:ph idx="1"/>
          </p:nvPr>
        </p:nvSpPr>
        <p:spPr/>
        <p:txBody>
          <a:bodyPr>
            <a:normAutofit/>
          </a:bodyPr>
          <a:lstStyle/>
          <a:p>
            <a:pPr marL="514350" indent="-514350">
              <a:buFont typeface="+mj-lt"/>
              <a:buAutoNum type="arabicPeriod"/>
            </a:pPr>
            <a:r>
              <a:rPr kumimoji="1" lang="en-US" altLang="zh-CN" dirty="0"/>
              <a:t>Dijkstra</a:t>
            </a:r>
            <a:r>
              <a:rPr kumimoji="1" lang="zh-CN" altLang="en-US" dirty="0"/>
              <a:t>算法</a:t>
            </a:r>
            <a:endParaRPr kumimoji="1" lang="en-US" altLang="zh-CN" dirty="0"/>
          </a:p>
          <a:p>
            <a:pPr marL="514350" indent="-514350">
              <a:buFont typeface="+mj-lt"/>
              <a:buAutoNum type="arabicPeriod"/>
            </a:pPr>
            <a:r>
              <a:rPr kumimoji="1" lang="en-US" altLang="zh-CN" dirty="0"/>
              <a:t>Floyd-</a:t>
            </a:r>
            <a:r>
              <a:rPr kumimoji="1" lang="en-US" altLang="zh-CN" dirty="0" err="1"/>
              <a:t>Warshall</a:t>
            </a:r>
            <a:r>
              <a:rPr kumimoji="1" lang="zh-CN" altLang="en-US" dirty="0"/>
              <a:t>算法</a:t>
            </a:r>
            <a:endParaRPr kumimoji="1" lang="en-US" altLang="zh-CN" dirty="0"/>
          </a:p>
          <a:p>
            <a:pPr marL="514350" indent="-514350">
              <a:buFont typeface="+mj-lt"/>
              <a:buAutoNum type="arabicPeriod"/>
            </a:pPr>
            <a:r>
              <a:rPr kumimoji="1" lang="zh-CN" altLang="en-US" dirty="0"/>
              <a:t>算法应用场景分析</a:t>
            </a:r>
            <a:endParaRPr kumimoji="1" lang="en-US" altLang="zh-CN" dirty="0"/>
          </a:p>
          <a:p>
            <a:pPr marL="514350" indent="-514350">
              <a:buFont typeface="+mj-lt"/>
              <a:buAutoNum type="arabicPeriod"/>
            </a:pPr>
            <a:r>
              <a:rPr kumimoji="1" lang="zh-CN" altLang="en-US" dirty="0"/>
              <a:t>代码和本文档地址</a:t>
            </a:r>
            <a:endParaRPr kumimoji="1" lang="en-US" altLang="zh-CN" dirty="0"/>
          </a:p>
        </p:txBody>
      </p:sp>
      <p:sp>
        <p:nvSpPr>
          <p:cNvPr id="4" name="灯片编号占位符 3">
            <a:extLst>
              <a:ext uri="{FF2B5EF4-FFF2-40B4-BE49-F238E27FC236}">
                <a16:creationId xmlns:a16="http://schemas.microsoft.com/office/drawing/2014/main" id="{15A61612-9D0D-FE42-A9BB-3253A136F31A}"/>
              </a:ext>
            </a:extLst>
          </p:cNvPr>
          <p:cNvSpPr>
            <a:spLocks noGrp="1"/>
          </p:cNvSpPr>
          <p:nvPr>
            <p:ph type="sldNum" sz="quarter" idx="12"/>
          </p:nvPr>
        </p:nvSpPr>
        <p:spPr/>
        <p:txBody>
          <a:bodyPr/>
          <a:lstStyle/>
          <a:p>
            <a:fld id="{56D01DED-FA3D-0B49-B0B8-31EEE2D150D4}" type="slidenum">
              <a:rPr kumimoji="1" lang="zh-CN" altLang="en-US" smtClean="0"/>
              <a:t>3</a:t>
            </a:fld>
            <a:endParaRPr kumimoji="1" lang="zh-CN" altLang="en-US"/>
          </a:p>
        </p:txBody>
      </p:sp>
    </p:spTree>
    <p:extLst>
      <p:ext uri="{BB962C8B-B14F-4D97-AF65-F5344CB8AC3E}">
        <p14:creationId xmlns:p14="http://schemas.microsoft.com/office/powerpoint/2010/main" val="3401354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A54C3A-0D09-884E-A3F5-2E582AD6A8BB}"/>
              </a:ext>
            </a:extLst>
          </p:cNvPr>
          <p:cNvSpPr>
            <a:spLocks noGrp="1"/>
          </p:cNvSpPr>
          <p:nvPr>
            <p:ph type="title"/>
          </p:nvPr>
        </p:nvSpPr>
        <p:spPr/>
        <p:txBody>
          <a:bodyPr/>
          <a:lstStyle/>
          <a:p>
            <a:pPr algn="ctr"/>
            <a:r>
              <a:rPr kumimoji="1" lang="en-US" altLang="zh-CN" dirty="0"/>
              <a:t>PART</a:t>
            </a:r>
            <a:r>
              <a:rPr kumimoji="1" lang="zh-CN" altLang="en-US" dirty="0"/>
              <a:t> </a:t>
            </a:r>
            <a:r>
              <a:rPr kumimoji="1" lang="en-US" altLang="zh-CN" dirty="0"/>
              <a:t>1</a:t>
            </a:r>
            <a:r>
              <a:rPr kumimoji="1" lang="zh-CN" altLang="en-US" dirty="0"/>
              <a:t> </a:t>
            </a:r>
            <a:r>
              <a:rPr kumimoji="1" lang="en-US" altLang="zh-CN" dirty="0"/>
              <a:t>Dijkstra</a:t>
            </a:r>
            <a:r>
              <a:rPr kumimoji="1" lang="zh-CN" altLang="en-US" dirty="0"/>
              <a:t>算法</a:t>
            </a:r>
          </a:p>
        </p:txBody>
      </p:sp>
      <p:sp>
        <p:nvSpPr>
          <p:cNvPr id="3" name="内容占位符 2">
            <a:extLst>
              <a:ext uri="{FF2B5EF4-FFF2-40B4-BE49-F238E27FC236}">
                <a16:creationId xmlns:a16="http://schemas.microsoft.com/office/drawing/2014/main" id="{1F42B4AB-D1D0-BE40-AD8D-A201D3469360}"/>
              </a:ext>
            </a:extLst>
          </p:cNvPr>
          <p:cNvSpPr>
            <a:spLocks noGrp="1"/>
          </p:cNvSpPr>
          <p:nvPr>
            <p:ph idx="1"/>
          </p:nvPr>
        </p:nvSpPr>
        <p:spPr/>
        <p:txBody>
          <a:bodyPr>
            <a:normAutofit/>
          </a:bodyPr>
          <a:lstStyle/>
          <a:p>
            <a:r>
              <a:rPr kumimoji="1" lang="zh-CN" altLang="en-US" dirty="0"/>
              <a:t>问题定义</a:t>
            </a:r>
            <a:endParaRPr kumimoji="1" lang="en-US" altLang="zh-CN" dirty="0"/>
          </a:p>
          <a:p>
            <a:r>
              <a:rPr kumimoji="1" lang="zh-CN" altLang="en-US" dirty="0"/>
              <a:t>基本思想</a:t>
            </a:r>
            <a:endParaRPr kumimoji="1" lang="en-US" altLang="zh-CN" dirty="0"/>
          </a:p>
          <a:p>
            <a:r>
              <a:rPr kumimoji="1" lang="zh-CN" altLang="en-US" dirty="0"/>
              <a:t>设计思路</a:t>
            </a:r>
            <a:endParaRPr kumimoji="1" lang="en-US" altLang="zh-CN" dirty="0"/>
          </a:p>
          <a:p>
            <a:r>
              <a:rPr kumimoji="1" lang="zh-CN" altLang="en-US" dirty="0"/>
              <a:t>时空复杂度</a:t>
            </a:r>
            <a:endParaRPr kumimoji="1" lang="en-US" altLang="zh-CN" dirty="0"/>
          </a:p>
          <a:p>
            <a:r>
              <a:rPr kumimoji="1" lang="zh-CN" altLang="en-US" dirty="0"/>
              <a:t>代码实现</a:t>
            </a:r>
            <a:endParaRPr kumimoji="1" lang="en-US" altLang="zh-CN" dirty="0"/>
          </a:p>
        </p:txBody>
      </p:sp>
      <p:sp>
        <p:nvSpPr>
          <p:cNvPr id="4" name="灯片编号占位符 3">
            <a:extLst>
              <a:ext uri="{FF2B5EF4-FFF2-40B4-BE49-F238E27FC236}">
                <a16:creationId xmlns:a16="http://schemas.microsoft.com/office/drawing/2014/main" id="{8658245F-44A8-B548-B4AC-753D896B6C6A}"/>
              </a:ext>
            </a:extLst>
          </p:cNvPr>
          <p:cNvSpPr>
            <a:spLocks noGrp="1"/>
          </p:cNvSpPr>
          <p:nvPr>
            <p:ph type="sldNum" sz="quarter" idx="12"/>
          </p:nvPr>
        </p:nvSpPr>
        <p:spPr/>
        <p:txBody>
          <a:bodyPr/>
          <a:lstStyle/>
          <a:p>
            <a:fld id="{56D01DED-FA3D-0B49-B0B8-31EEE2D150D4}" type="slidenum">
              <a:rPr kumimoji="1" lang="zh-CN" altLang="en-US" smtClean="0"/>
              <a:t>4</a:t>
            </a:fld>
            <a:endParaRPr kumimoji="1" lang="zh-CN" altLang="en-US"/>
          </a:p>
        </p:txBody>
      </p:sp>
      <p:graphicFrame>
        <p:nvGraphicFramePr>
          <p:cNvPr id="5" name="图示 4">
            <a:extLst>
              <a:ext uri="{FF2B5EF4-FFF2-40B4-BE49-F238E27FC236}">
                <a16:creationId xmlns:a16="http://schemas.microsoft.com/office/drawing/2014/main" id="{0A3301F1-320F-7641-AB3A-D894EB7C3CD7}"/>
              </a:ext>
            </a:extLst>
          </p:cNvPr>
          <p:cNvGraphicFramePr/>
          <p:nvPr>
            <p:extLst>
              <p:ext uri="{D42A27DB-BD31-4B8C-83A1-F6EECF244321}">
                <p14:modId xmlns:p14="http://schemas.microsoft.com/office/powerpoint/2010/main" val="2608470624"/>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4701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1B17C-0FD7-FC47-B20C-9854A870FF0D}"/>
              </a:ext>
            </a:extLst>
          </p:cNvPr>
          <p:cNvSpPr>
            <a:spLocks noGrp="1"/>
          </p:cNvSpPr>
          <p:nvPr>
            <p:ph type="title"/>
          </p:nvPr>
        </p:nvSpPr>
        <p:spPr/>
        <p:txBody>
          <a:bodyPr/>
          <a:lstStyle/>
          <a:p>
            <a:r>
              <a:rPr kumimoji="1" lang="en-US" altLang="zh-CN" dirty="0"/>
              <a:t>1.1</a:t>
            </a:r>
            <a:r>
              <a:rPr kumimoji="1" lang="zh-CN" altLang="en-US" dirty="0"/>
              <a:t> 问题定义</a:t>
            </a:r>
          </a:p>
        </p:txBody>
      </p:sp>
      <p:sp>
        <p:nvSpPr>
          <p:cNvPr id="4" name="灯片编号占位符 3">
            <a:extLst>
              <a:ext uri="{FF2B5EF4-FFF2-40B4-BE49-F238E27FC236}">
                <a16:creationId xmlns:a16="http://schemas.microsoft.com/office/drawing/2014/main" id="{0FC40E88-B75D-6343-A78B-92092E0C8B45}"/>
              </a:ext>
            </a:extLst>
          </p:cNvPr>
          <p:cNvSpPr>
            <a:spLocks noGrp="1"/>
          </p:cNvSpPr>
          <p:nvPr>
            <p:ph type="sldNum" sz="quarter" idx="12"/>
          </p:nvPr>
        </p:nvSpPr>
        <p:spPr/>
        <p:txBody>
          <a:bodyPr/>
          <a:lstStyle/>
          <a:p>
            <a:fld id="{56D01DED-FA3D-0B49-B0B8-31EEE2D150D4}" type="slidenum">
              <a:rPr kumimoji="1" lang="zh-CN" altLang="en-US" smtClean="0"/>
              <a:t>5</a:t>
            </a:fld>
            <a:endParaRPr kumimoji="1" lang="zh-CN" altLang="en-US"/>
          </a:p>
        </p:txBody>
      </p:sp>
      <p:sp>
        <p:nvSpPr>
          <p:cNvPr id="8" name="内容占位符 2">
            <a:extLst>
              <a:ext uri="{FF2B5EF4-FFF2-40B4-BE49-F238E27FC236}">
                <a16:creationId xmlns:a16="http://schemas.microsoft.com/office/drawing/2014/main" id="{96109405-BDB4-6447-AA6E-A66FCE59B3FB}"/>
              </a:ext>
            </a:extLst>
          </p:cNvPr>
          <p:cNvSpPr txBox="1">
            <a:spLocks/>
          </p:cNvSpPr>
          <p:nvPr/>
        </p:nvSpPr>
        <p:spPr>
          <a:xfrm>
            <a:off x="863302" y="1502984"/>
            <a:ext cx="10912415" cy="1128927"/>
          </a:xfrm>
          <a:prstGeom prst="rect">
            <a:avLst/>
          </a:prstGeom>
        </p:spPr>
        <p:txBody>
          <a:bodyPr>
            <a:no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spcBef>
                <a:spcPts val="0"/>
              </a:spcBef>
              <a:buNone/>
            </a:pPr>
            <a:r>
              <a:rPr lang="zh-CN" altLang="en-US" b="1" dirty="0"/>
              <a:t>问题描述：在无向图 </a:t>
            </a:r>
            <a:r>
              <a:rPr lang="en" altLang="zh-CN" b="1" dirty="0"/>
              <a:t>G=(V,E) </a:t>
            </a:r>
            <a:r>
              <a:rPr lang="zh-CN" altLang="en-US" b="1" dirty="0"/>
              <a:t>中，假设每条边 </a:t>
            </a:r>
            <a:r>
              <a:rPr lang="en" altLang="zh-CN" b="1" dirty="0"/>
              <a:t>E[</a:t>
            </a:r>
            <a:r>
              <a:rPr lang="en" altLang="zh-CN" b="1" dirty="0" err="1"/>
              <a:t>i</a:t>
            </a:r>
            <a:r>
              <a:rPr lang="en" altLang="zh-CN" b="1" dirty="0"/>
              <a:t>] </a:t>
            </a:r>
            <a:r>
              <a:rPr lang="zh-CN" altLang="en-US" b="1" dirty="0"/>
              <a:t>的长度为 </a:t>
            </a:r>
            <a:r>
              <a:rPr lang="en" altLang="zh-CN" b="1" dirty="0"/>
              <a:t>w[</a:t>
            </a:r>
            <a:r>
              <a:rPr lang="en" altLang="zh-CN" b="1" dirty="0" err="1"/>
              <a:t>i</a:t>
            </a:r>
            <a:r>
              <a:rPr lang="en" altLang="zh-CN" b="1" dirty="0"/>
              <a:t>]</a:t>
            </a:r>
            <a:r>
              <a:rPr lang="zh-CN" altLang="en" b="1" dirty="0"/>
              <a:t>，</a:t>
            </a:r>
            <a:r>
              <a:rPr lang="zh-CN" altLang="en-US" b="1" dirty="0"/>
              <a:t>找到由顶点 </a:t>
            </a:r>
            <a:r>
              <a:rPr lang="en" altLang="zh-CN" b="1" dirty="0"/>
              <a:t>V0 </a:t>
            </a:r>
            <a:r>
              <a:rPr lang="zh-CN" altLang="en-US" b="1" dirty="0"/>
              <a:t>到其余各点的最短路径。（单源最短路径）</a:t>
            </a:r>
            <a:endParaRPr lang="en-US" altLang="zh-CN" b="1" dirty="0"/>
          </a:p>
        </p:txBody>
      </p:sp>
      <p:grpSp>
        <p:nvGrpSpPr>
          <p:cNvPr id="80" name="组合 79">
            <a:extLst>
              <a:ext uri="{FF2B5EF4-FFF2-40B4-BE49-F238E27FC236}">
                <a16:creationId xmlns:a16="http://schemas.microsoft.com/office/drawing/2014/main" id="{CD56C419-315B-8243-A87A-F2613BE6D6C3}"/>
              </a:ext>
            </a:extLst>
          </p:cNvPr>
          <p:cNvGrpSpPr/>
          <p:nvPr/>
        </p:nvGrpSpPr>
        <p:grpSpPr>
          <a:xfrm>
            <a:off x="1722377" y="4033159"/>
            <a:ext cx="4069824" cy="2779261"/>
            <a:chOff x="5838092" y="3288323"/>
            <a:chExt cx="3352372" cy="2286055"/>
          </a:xfrm>
        </p:grpSpPr>
        <p:sp>
          <p:nvSpPr>
            <p:cNvPr id="6" name="椭圆 5">
              <a:extLst>
                <a:ext uri="{FF2B5EF4-FFF2-40B4-BE49-F238E27FC236}">
                  <a16:creationId xmlns:a16="http://schemas.microsoft.com/office/drawing/2014/main" id="{E64D437A-3137-9240-9ABE-D22AA073A9DC}"/>
                </a:ext>
              </a:extLst>
            </p:cNvPr>
            <p:cNvSpPr/>
            <p:nvPr/>
          </p:nvSpPr>
          <p:spPr>
            <a:xfrm>
              <a:off x="5910146" y="3316130"/>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A</a:t>
              </a:r>
              <a:endParaRPr kumimoji="1" lang="zh-CN" altLang="en-US" dirty="0"/>
            </a:p>
          </p:txBody>
        </p:sp>
        <p:sp>
          <p:nvSpPr>
            <p:cNvPr id="48" name="椭圆 47">
              <a:extLst>
                <a:ext uri="{FF2B5EF4-FFF2-40B4-BE49-F238E27FC236}">
                  <a16:creationId xmlns:a16="http://schemas.microsoft.com/office/drawing/2014/main" id="{4F7EC25A-44D5-574C-A0B8-9D7585151248}"/>
                </a:ext>
              </a:extLst>
            </p:cNvPr>
            <p:cNvSpPr/>
            <p:nvPr/>
          </p:nvSpPr>
          <p:spPr>
            <a:xfrm>
              <a:off x="7534507" y="331612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B</a:t>
              </a:r>
              <a:endParaRPr kumimoji="1" lang="zh-CN" altLang="en-US" dirty="0"/>
            </a:p>
          </p:txBody>
        </p:sp>
        <p:cxnSp>
          <p:nvCxnSpPr>
            <p:cNvPr id="49" name="直线箭头连接符 48">
              <a:extLst>
                <a:ext uri="{FF2B5EF4-FFF2-40B4-BE49-F238E27FC236}">
                  <a16:creationId xmlns:a16="http://schemas.microsoft.com/office/drawing/2014/main" id="{0E47989E-29EC-824D-BB4B-B1D484B1C3D5}"/>
                </a:ext>
              </a:extLst>
            </p:cNvPr>
            <p:cNvCxnSpPr>
              <a:stCxn id="6" idx="6"/>
            </p:cNvCxnSpPr>
            <p:nvPr/>
          </p:nvCxnSpPr>
          <p:spPr>
            <a:xfrm flipV="1">
              <a:off x="6490010" y="3609527"/>
              <a:ext cx="1044497" cy="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337A9A4F-845B-2C43-A3C4-C2F2A526CBC7}"/>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D</a:t>
              </a:r>
              <a:endParaRPr kumimoji="1" lang="zh-CN" altLang="en-US" dirty="0"/>
            </a:p>
          </p:txBody>
        </p:sp>
        <p:sp>
          <p:nvSpPr>
            <p:cNvPr id="51" name="椭圆 50">
              <a:extLst>
                <a:ext uri="{FF2B5EF4-FFF2-40B4-BE49-F238E27FC236}">
                  <a16:creationId xmlns:a16="http://schemas.microsoft.com/office/drawing/2014/main" id="{08D17058-6482-564E-BDCF-BC21511B6A58}"/>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E</a:t>
              </a:r>
              <a:endParaRPr kumimoji="1" lang="zh-CN" altLang="en-US" dirty="0"/>
            </a:p>
          </p:txBody>
        </p:sp>
        <p:cxnSp>
          <p:nvCxnSpPr>
            <p:cNvPr id="52" name="直线箭头连接符 51">
              <a:extLst>
                <a:ext uri="{FF2B5EF4-FFF2-40B4-BE49-F238E27FC236}">
                  <a16:creationId xmlns:a16="http://schemas.microsoft.com/office/drawing/2014/main" id="{E6FCFFC2-3D41-3C46-9C87-739D25AAA95F}"/>
                </a:ext>
              </a:extLst>
            </p:cNvPr>
            <p:cNvCxnSpPr>
              <a:stCxn id="50" idx="6"/>
            </p:cNvCxnSpPr>
            <p:nvPr/>
          </p:nvCxnSpPr>
          <p:spPr>
            <a:xfrm flipV="1">
              <a:off x="6486293" y="4936280"/>
              <a:ext cx="1044497" cy="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3" name="椭圆 52">
              <a:extLst>
                <a:ext uri="{FF2B5EF4-FFF2-40B4-BE49-F238E27FC236}">
                  <a16:creationId xmlns:a16="http://schemas.microsoft.com/office/drawing/2014/main" id="{8DA1ECB3-9211-D746-81AB-A71015CD8279}"/>
                </a:ext>
              </a:extLst>
            </p:cNvPr>
            <p:cNvSpPr/>
            <p:nvPr/>
          </p:nvSpPr>
          <p:spPr>
            <a:xfrm>
              <a:off x="8610600" y="393521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a:t>
              </a:r>
              <a:endParaRPr kumimoji="1" lang="zh-CN" altLang="en-US" dirty="0"/>
            </a:p>
          </p:txBody>
        </p:sp>
        <p:cxnSp>
          <p:nvCxnSpPr>
            <p:cNvPr id="56" name="直线箭头连接符 55">
              <a:extLst>
                <a:ext uri="{FF2B5EF4-FFF2-40B4-BE49-F238E27FC236}">
                  <a16:creationId xmlns:a16="http://schemas.microsoft.com/office/drawing/2014/main" id="{4A0E3BEC-93E4-4342-85A4-E5643A750E1F}"/>
                </a:ext>
              </a:extLst>
            </p:cNvPr>
            <p:cNvCxnSpPr>
              <a:cxnSpLocks/>
              <a:stCxn id="48" idx="6"/>
              <a:endCxn id="53" idx="1"/>
            </p:cNvCxnSpPr>
            <p:nvPr/>
          </p:nvCxnSpPr>
          <p:spPr>
            <a:xfrm>
              <a:off x="8114371" y="3609528"/>
              <a:ext cx="581148" cy="41162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8" name="直线箭头连接符 57">
              <a:extLst>
                <a:ext uri="{FF2B5EF4-FFF2-40B4-BE49-F238E27FC236}">
                  <a16:creationId xmlns:a16="http://schemas.microsoft.com/office/drawing/2014/main" id="{EBD47BE9-63BA-084C-8547-002D893BFC75}"/>
                </a:ext>
              </a:extLst>
            </p:cNvPr>
            <p:cNvCxnSpPr>
              <a:cxnSpLocks/>
              <a:stCxn id="51" idx="6"/>
              <a:endCxn id="53" idx="3"/>
            </p:cNvCxnSpPr>
            <p:nvPr/>
          </p:nvCxnSpPr>
          <p:spPr>
            <a:xfrm flipV="1">
              <a:off x="8110654" y="4436082"/>
              <a:ext cx="584865" cy="5001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2" name="直线箭头连接符 61">
              <a:extLst>
                <a:ext uri="{FF2B5EF4-FFF2-40B4-BE49-F238E27FC236}">
                  <a16:creationId xmlns:a16="http://schemas.microsoft.com/office/drawing/2014/main" id="{C2B2E6D5-18FB-E84B-BF0D-14972B3D39B4}"/>
                </a:ext>
              </a:extLst>
            </p:cNvPr>
            <p:cNvCxnSpPr>
              <a:cxnSpLocks/>
              <a:stCxn id="6" idx="4"/>
              <a:endCxn id="50" idx="0"/>
            </p:cNvCxnSpPr>
            <p:nvPr/>
          </p:nvCxnSpPr>
          <p:spPr>
            <a:xfrm flipH="1">
              <a:off x="6196361" y="3902927"/>
              <a:ext cx="3717" cy="73995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2045773D-FADC-3145-8DD1-7AD437673F01}"/>
                </a:ext>
              </a:extLst>
            </p:cNvPr>
            <p:cNvSpPr txBox="1"/>
            <p:nvPr/>
          </p:nvSpPr>
          <p:spPr>
            <a:xfrm>
              <a:off x="5838092" y="4097215"/>
              <a:ext cx="332142" cy="369332"/>
            </a:xfrm>
            <a:prstGeom prst="rect">
              <a:avLst/>
            </a:prstGeom>
            <a:noFill/>
          </p:spPr>
          <p:txBody>
            <a:bodyPr wrap="none" rtlCol="0">
              <a:spAutoFit/>
            </a:bodyPr>
            <a:lstStyle/>
            <a:p>
              <a:r>
                <a:rPr kumimoji="1" lang="en-US" altLang="zh-CN" dirty="0"/>
                <a:t>1</a:t>
              </a:r>
              <a:endParaRPr kumimoji="1" lang="zh-CN" altLang="en-US" dirty="0"/>
            </a:p>
          </p:txBody>
        </p:sp>
        <p:sp>
          <p:nvSpPr>
            <p:cNvPr id="66" name="文本框 65">
              <a:extLst>
                <a:ext uri="{FF2B5EF4-FFF2-40B4-BE49-F238E27FC236}">
                  <a16:creationId xmlns:a16="http://schemas.microsoft.com/office/drawing/2014/main" id="{CD8F17EA-92F8-E143-B360-F14FF030D743}"/>
                </a:ext>
              </a:extLst>
            </p:cNvPr>
            <p:cNvSpPr txBox="1"/>
            <p:nvPr/>
          </p:nvSpPr>
          <p:spPr>
            <a:xfrm>
              <a:off x="6928338" y="3288323"/>
              <a:ext cx="332142" cy="369332"/>
            </a:xfrm>
            <a:prstGeom prst="rect">
              <a:avLst/>
            </a:prstGeom>
            <a:noFill/>
          </p:spPr>
          <p:txBody>
            <a:bodyPr wrap="none" rtlCol="0">
              <a:spAutoFit/>
            </a:bodyPr>
            <a:lstStyle/>
            <a:p>
              <a:r>
                <a:rPr kumimoji="1" lang="en-US" altLang="zh-CN" dirty="0"/>
                <a:t>6</a:t>
              </a:r>
              <a:endParaRPr kumimoji="1" lang="zh-CN" altLang="en-US" dirty="0"/>
            </a:p>
          </p:txBody>
        </p:sp>
        <p:sp>
          <p:nvSpPr>
            <p:cNvPr id="67" name="文本框 66">
              <a:extLst>
                <a:ext uri="{FF2B5EF4-FFF2-40B4-BE49-F238E27FC236}">
                  <a16:creationId xmlns:a16="http://schemas.microsoft.com/office/drawing/2014/main" id="{EFD0C27B-3E15-1B41-8827-7B3EA1490061}"/>
                </a:ext>
              </a:extLst>
            </p:cNvPr>
            <p:cNvSpPr txBox="1"/>
            <p:nvPr/>
          </p:nvSpPr>
          <p:spPr>
            <a:xfrm>
              <a:off x="8475785" y="3640015"/>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68" name="文本框 67">
              <a:extLst>
                <a:ext uri="{FF2B5EF4-FFF2-40B4-BE49-F238E27FC236}">
                  <a16:creationId xmlns:a16="http://schemas.microsoft.com/office/drawing/2014/main" id="{22058387-FEFD-6940-9C91-1F9829098AA9}"/>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sp>
          <p:nvSpPr>
            <p:cNvPr id="69" name="文本框 68">
              <a:extLst>
                <a:ext uri="{FF2B5EF4-FFF2-40B4-BE49-F238E27FC236}">
                  <a16:creationId xmlns:a16="http://schemas.microsoft.com/office/drawing/2014/main" id="{DD9812C6-BB3A-514C-9787-4AC5D9E7DCCD}"/>
                </a:ext>
              </a:extLst>
            </p:cNvPr>
            <p:cNvSpPr txBox="1"/>
            <p:nvPr/>
          </p:nvSpPr>
          <p:spPr>
            <a:xfrm>
              <a:off x="8528538" y="4853354"/>
              <a:ext cx="332142" cy="369332"/>
            </a:xfrm>
            <a:prstGeom prst="rect">
              <a:avLst/>
            </a:prstGeom>
            <a:noFill/>
          </p:spPr>
          <p:txBody>
            <a:bodyPr wrap="none" rtlCol="0">
              <a:spAutoFit/>
            </a:bodyPr>
            <a:lstStyle/>
            <a:p>
              <a:r>
                <a:rPr kumimoji="1" lang="en-US" altLang="zh-CN" dirty="0"/>
                <a:t>5</a:t>
              </a:r>
              <a:endParaRPr kumimoji="1" lang="zh-CN" altLang="en-US" dirty="0"/>
            </a:p>
          </p:txBody>
        </p:sp>
        <p:cxnSp>
          <p:nvCxnSpPr>
            <p:cNvPr id="70" name="直线箭头连接符 69">
              <a:extLst>
                <a:ext uri="{FF2B5EF4-FFF2-40B4-BE49-F238E27FC236}">
                  <a16:creationId xmlns:a16="http://schemas.microsoft.com/office/drawing/2014/main" id="{BCE31A51-47B6-6C42-A9E5-59BEC49147F0}"/>
                </a:ext>
              </a:extLst>
            </p:cNvPr>
            <p:cNvCxnSpPr>
              <a:cxnSpLocks/>
              <a:stCxn id="50" idx="7"/>
              <a:endCxn id="48" idx="3"/>
            </p:cNvCxnSpPr>
            <p:nvPr/>
          </p:nvCxnSpPr>
          <p:spPr>
            <a:xfrm flipV="1">
              <a:off x="6401374" y="3816992"/>
              <a:ext cx="1218052" cy="91182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3" name="直线箭头连接符 72">
              <a:extLst>
                <a:ext uri="{FF2B5EF4-FFF2-40B4-BE49-F238E27FC236}">
                  <a16:creationId xmlns:a16="http://schemas.microsoft.com/office/drawing/2014/main" id="{81B6C3D6-DF5E-954F-B373-0245B890FA6D}"/>
                </a:ext>
              </a:extLst>
            </p:cNvPr>
            <p:cNvCxnSpPr>
              <a:cxnSpLocks/>
              <a:stCxn id="51" idx="0"/>
              <a:endCxn id="48" idx="4"/>
            </p:cNvCxnSpPr>
            <p:nvPr/>
          </p:nvCxnSpPr>
          <p:spPr>
            <a:xfrm flipV="1">
              <a:off x="7820722" y="3902926"/>
              <a:ext cx="3717" cy="73995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91F2F61E-3F45-6148-98B1-F05864811396}"/>
                </a:ext>
              </a:extLst>
            </p:cNvPr>
            <p:cNvSpPr txBox="1"/>
            <p:nvPr/>
          </p:nvSpPr>
          <p:spPr>
            <a:xfrm>
              <a:off x="6717323" y="4009290"/>
              <a:ext cx="332142" cy="369332"/>
            </a:xfrm>
            <a:prstGeom prst="rect">
              <a:avLst/>
            </a:prstGeom>
            <a:noFill/>
          </p:spPr>
          <p:txBody>
            <a:bodyPr wrap="none" rtlCol="0">
              <a:spAutoFit/>
            </a:bodyPr>
            <a:lstStyle/>
            <a:p>
              <a:r>
                <a:rPr kumimoji="1" lang="en-US" altLang="zh-CN" dirty="0"/>
                <a:t>2</a:t>
              </a:r>
              <a:endParaRPr kumimoji="1" lang="zh-CN" altLang="en-US" dirty="0"/>
            </a:p>
          </p:txBody>
        </p:sp>
        <p:sp>
          <p:nvSpPr>
            <p:cNvPr id="77" name="文本框 76">
              <a:extLst>
                <a:ext uri="{FF2B5EF4-FFF2-40B4-BE49-F238E27FC236}">
                  <a16:creationId xmlns:a16="http://schemas.microsoft.com/office/drawing/2014/main" id="{7153E426-6BB2-9D4B-A143-0AD98243E972}"/>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grpSp>
      <p:graphicFrame>
        <p:nvGraphicFramePr>
          <p:cNvPr id="79" name="表格 78">
            <a:extLst>
              <a:ext uri="{FF2B5EF4-FFF2-40B4-BE49-F238E27FC236}">
                <a16:creationId xmlns:a16="http://schemas.microsoft.com/office/drawing/2014/main" id="{979A9186-5829-C540-9AD7-E3C035E07527}"/>
              </a:ext>
            </a:extLst>
          </p:cNvPr>
          <p:cNvGraphicFramePr>
            <a:graphicFrameLocks noGrp="1"/>
          </p:cNvGraphicFramePr>
          <p:nvPr>
            <p:extLst>
              <p:ext uri="{D42A27DB-BD31-4B8C-83A1-F6EECF244321}">
                <p14:modId xmlns:p14="http://schemas.microsoft.com/office/powerpoint/2010/main" val="3486056444"/>
              </p:ext>
            </p:extLst>
          </p:nvPr>
        </p:nvGraphicFramePr>
        <p:xfrm>
          <a:off x="7191054" y="3998883"/>
          <a:ext cx="2839092" cy="2037769"/>
        </p:xfrm>
        <a:graphic>
          <a:graphicData uri="http://schemas.openxmlformats.org/drawingml/2006/table">
            <a:tbl>
              <a:tblPr firstRow="1" bandRow="1">
                <a:tableStyleId>{5C22544A-7EE6-4342-B048-85BDC9FD1C3A}</a:tableStyleId>
              </a:tblPr>
              <a:tblGrid>
                <a:gridCol w="946364">
                  <a:extLst>
                    <a:ext uri="{9D8B030D-6E8A-4147-A177-3AD203B41FA5}">
                      <a16:colId xmlns:a16="http://schemas.microsoft.com/office/drawing/2014/main" val="550906788"/>
                    </a:ext>
                  </a:extLst>
                </a:gridCol>
                <a:gridCol w="946364">
                  <a:extLst>
                    <a:ext uri="{9D8B030D-6E8A-4147-A177-3AD203B41FA5}">
                      <a16:colId xmlns:a16="http://schemas.microsoft.com/office/drawing/2014/main" val="4277127315"/>
                    </a:ext>
                  </a:extLst>
                </a:gridCol>
                <a:gridCol w="946364">
                  <a:extLst>
                    <a:ext uri="{9D8B030D-6E8A-4147-A177-3AD203B41FA5}">
                      <a16:colId xmlns:a16="http://schemas.microsoft.com/office/drawing/2014/main" val="1896139326"/>
                    </a:ext>
                  </a:extLst>
                </a:gridCol>
              </a:tblGrid>
              <a:tr h="498939">
                <a:tc>
                  <a:txBody>
                    <a:bodyPr/>
                    <a:lstStyle/>
                    <a:p>
                      <a:r>
                        <a:rPr lang="en-US" altLang="zh-CN" sz="800" dirty="0"/>
                        <a:t>Vertex</a:t>
                      </a:r>
                      <a:endParaRPr lang="zh-CN" altLang="en-US" sz="800" dirty="0"/>
                    </a:p>
                  </a:txBody>
                  <a:tcPr/>
                </a:tc>
                <a:tc>
                  <a:txBody>
                    <a:bodyPr/>
                    <a:lstStyle/>
                    <a:p>
                      <a:r>
                        <a:rPr lang="en-US" altLang="zh-CN" sz="800" dirty="0"/>
                        <a:t>Shortest</a:t>
                      </a:r>
                      <a:r>
                        <a:rPr lang="zh-CN" altLang="en-US" sz="800" dirty="0"/>
                        <a:t> </a:t>
                      </a:r>
                      <a:r>
                        <a:rPr lang="en-US" altLang="zh-CN" sz="800" dirty="0"/>
                        <a:t>distance</a:t>
                      </a:r>
                      <a:r>
                        <a:rPr lang="zh-CN" altLang="en-US" sz="800" dirty="0"/>
                        <a:t> </a:t>
                      </a:r>
                      <a:r>
                        <a:rPr lang="en-US" altLang="zh-CN" sz="800" dirty="0"/>
                        <a:t>from</a:t>
                      </a:r>
                      <a:r>
                        <a:rPr lang="zh-CN" altLang="en-US" sz="800" dirty="0"/>
                        <a:t> </a:t>
                      </a:r>
                      <a:r>
                        <a:rPr lang="en-US" altLang="zh-CN" sz="800" dirty="0"/>
                        <a:t>A</a:t>
                      </a:r>
                      <a:endParaRPr lang="zh-CN" altLang="en-US" sz="800" dirty="0"/>
                    </a:p>
                  </a:txBody>
                  <a:tcPr/>
                </a:tc>
                <a:tc>
                  <a:txBody>
                    <a:bodyPr/>
                    <a:lstStyle/>
                    <a:p>
                      <a:r>
                        <a:rPr lang="en-US" altLang="zh-CN" sz="800" dirty="0"/>
                        <a:t>Previous</a:t>
                      </a:r>
                      <a:r>
                        <a:rPr lang="zh-CN" altLang="en-US" sz="800" dirty="0"/>
                        <a:t> </a:t>
                      </a:r>
                      <a:r>
                        <a:rPr lang="en-US" altLang="zh-CN" sz="800" dirty="0"/>
                        <a:t>Vertex</a:t>
                      </a:r>
                      <a:endParaRPr lang="zh-CN" altLang="en-US" sz="800" dirty="0"/>
                    </a:p>
                  </a:txBody>
                  <a:tcPr/>
                </a:tc>
                <a:extLst>
                  <a:ext uri="{0D108BD9-81ED-4DB2-BD59-A6C34878D82A}">
                    <a16:rowId xmlns:a16="http://schemas.microsoft.com/office/drawing/2014/main" val="3409555871"/>
                  </a:ext>
                </a:extLst>
              </a:tr>
              <a:tr h="307766">
                <a:tc>
                  <a:txBody>
                    <a:bodyPr/>
                    <a:lstStyle/>
                    <a:p>
                      <a:r>
                        <a:rPr lang="en-US" altLang="zh-CN" sz="800" dirty="0"/>
                        <a:t>A</a:t>
                      </a:r>
                      <a:endParaRPr lang="zh-CN" altLang="en-US" sz="800" dirty="0"/>
                    </a:p>
                  </a:txBody>
                  <a:tcPr/>
                </a:tc>
                <a:tc>
                  <a:txBody>
                    <a:bodyPr/>
                    <a:lstStyle/>
                    <a:p>
                      <a:r>
                        <a:rPr lang="en-US" altLang="zh-CN" sz="800" dirty="0"/>
                        <a:t>0</a:t>
                      </a:r>
                      <a:endParaRPr lang="zh-CN" altLang="en-US" sz="800" dirty="0"/>
                    </a:p>
                  </a:txBody>
                  <a:tcPr/>
                </a:tc>
                <a:tc>
                  <a:txBody>
                    <a:bodyPr/>
                    <a:lstStyle/>
                    <a:p>
                      <a:r>
                        <a:rPr lang="en-US" altLang="zh-CN" sz="800" dirty="0"/>
                        <a:t>∅</a:t>
                      </a:r>
                      <a:endParaRPr lang="zh-CN" altLang="en-US" sz="800" dirty="0"/>
                    </a:p>
                  </a:txBody>
                  <a:tcPr/>
                </a:tc>
                <a:extLst>
                  <a:ext uri="{0D108BD9-81ED-4DB2-BD59-A6C34878D82A}">
                    <a16:rowId xmlns:a16="http://schemas.microsoft.com/office/drawing/2014/main" val="2141004010"/>
                  </a:ext>
                </a:extLst>
              </a:tr>
              <a:tr h="307766">
                <a:tc>
                  <a:txBody>
                    <a:bodyPr/>
                    <a:lstStyle/>
                    <a:p>
                      <a:r>
                        <a:rPr lang="en-US" altLang="zh-CN" sz="800" dirty="0"/>
                        <a:t>B</a:t>
                      </a:r>
                      <a:endParaRPr lang="zh-CN" altLang="en-US" sz="800" dirty="0"/>
                    </a:p>
                  </a:txBody>
                  <a:tcPr/>
                </a:tc>
                <a:tc>
                  <a:txBody>
                    <a:bodyPr/>
                    <a:lstStyle/>
                    <a:p>
                      <a:r>
                        <a:rPr lang="en-US" altLang="zh-CN" sz="800" dirty="0"/>
                        <a:t>3</a:t>
                      </a:r>
                      <a:endParaRPr lang="zh-CN" altLang="en-US" sz="800" dirty="0"/>
                    </a:p>
                  </a:txBody>
                  <a:tcPr/>
                </a:tc>
                <a:tc>
                  <a:txBody>
                    <a:bodyPr/>
                    <a:lstStyle/>
                    <a:p>
                      <a:r>
                        <a:rPr lang="en-US" altLang="zh-CN" sz="800" dirty="0"/>
                        <a:t>D</a:t>
                      </a:r>
                      <a:endParaRPr lang="zh-CN" altLang="en-US" sz="800" dirty="0"/>
                    </a:p>
                  </a:txBody>
                  <a:tcPr/>
                </a:tc>
                <a:extLst>
                  <a:ext uri="{0D108BD9-81ED-4DB2-BD59-A6C34878D82A}">
                    <a16:rowId xmlns:a16="http://schemas.microsoft.com/office/drawing/2014/main" val="2623843180"/>
                  </a:ext>
                </a:extLst>
              </a:tr>
              <a:tr h="307766">
                <a:tc>
                  <a:txBody>
                    <a:bodyPr/>
                    <a:lstStyle/>
                    <a:p>
                      <a:r>
                        <a:rPr lang="en-US" altLang="zh-CN" sz="800" dirty="0"/>
                        <a:t>C</a:t>
                      </a:r>
                      <a:endParaRPr lang="zh-CN" altLang="en-US" sz="800" dirty="0"/>
                    </a:p>
                  </a:txBody>
                  <a:tcPr/>
                </a:tc>
                <a:tc>
                  <a:txBody>
                    <a:bodyPr/>
                    <a:lstStyle/>
                    <a:p>
                      <a:r>
                        <a:rPr lang="en-US" altLang="zh-CN" sz="800" dirty="0"/>
                        <a:t>7</a:t>
                      </a:r>
                      <a:endParaRPr lang="zh-CN" altLang="en-US" sz="800" dirty="0"/>
                    </a:p>
                  </a:txBody>
                  <a:tcPr/>
                </a:tc>
                <a:tc>
                  <a:txBody>
                    <a:bodyPr/>
                    <a:lstStyle/>
                    <a:p>
                      <a:r>
                        <a:rPr lang="en-US" altLang="zh-CN" sz="800" dirty="0"/>
                        <a:t>E</a:t>
                      </a:r>
                      <a:endParaRPr lang="zh-CN" altLang="en-US" sz="800" dirty="0"/>
                    </a:p>
                  </a:txBody>
                  <a:tcPr/>
                </a:tc>
                <a:extLst>
                  <a:ext uri="{0D108BD9-81ED-4DB2-BD59-A6C34878D82A}">
                    <a16:rowId xmlns:a16="http://schemas.microsoft.com/office/drawing/2014/main" val="629893373"/>
                  </a:ext>
                </a:extLst>
              </a:tr>
              <a:tr h="307766">
                <a:tc>
                  <a:txBody>
                    <a:bodyPr/>
                    <a:lstStyle/>
                    <a:p>
                      <a:r>
                        <a:rPr lang="en-US" altLang="zh-CN" sz="800" dirty="0"/>
                        <a:t>D</a:t>
                      </a:r>
                      <a:endParaRPr lang="zh-CN" altLang="en-US" sz="800" dirty="0"/>
                    </a:p>
                  </a:txBody>
                  <a:tcPr/>
                </a:tc>
                <a:tc>
                  <a:txBody>
                    <a:bodyPr/>
                    <a:lstStyle/>
                    <a:p>
                      <a:r>
                        <a:rPr lang="en-US" altLang="zh-CN" sz="800" dirty="0"/>
                        <a:t>1</a:t>
                      </a:r>
                      <a:endParaRPr lang="zh-CN" altLang="en-US" sz="800" dirty="0"/>
                    </a:p>
                  </a:txBody>
                  <a:tcPr/>
                </a:tc>
                <a:tc>
                  <a:txBody>
                    <a:bodyPr/>
                    <a:lstStyle/>
                    <a:p>
                      <a:r>
                        <a:rPr lang="en-US" altLang="zh-CN" sz="800" dirty="0"/>
                        <a:t>A</a:t>
                      </a:r>
                      <a:endParaRPr lang="zh-CN" altLang="en-US" sz="800" dirty="0"/>
                    </a:p>
                  </a:txBody>
                  <a:tcPr/>
                </a:tc>
                <a:extLst>
                  <a:ext uri="{0D108BD9-81ED-4DB2-BD59-A6C34878D82A}">
                    <a16:rowId xmlns:a16="http://schemas.microsoft.com/office/drawing/2014/main" val="595909305"/>
                  </a:ext>
                </a:extLst>
              </a:tr>
              <a:tr h="307766">
                <a:tc>
                  <a:txBody>
                    <a:bodyPr/>
                    <a:lstStyle/>
                    <a:p>
                      <a:r>
                        <a:rPr lang="en-US" altLang="zh-CN" sz="800" dirty="0"/>
                        <a:t>E</a:t>
                      </a:r>
                      <a:endParaRPr lang="zh-CN" altLang="en-US" sz="800" dirty="0"/>
                    </a:p>
                  </a:txBody>
                  <a:tcPr/>
                </a:tc>
                <a:tc>
                  <a:txBody>
                    <a:bodyPr/>
                    <a:lstStyle/>
                    <a:p>
                      <a:r>
                        <a:rPr lang="en-US" altLang="zh-CN" sz="800" dirty="0"/>
                        <a:t>2</a:t>
                      </a:r>
                      <a:endParaRPr lang="zh-CN" altLang="en-US" sz="800" dirty="0"/>
                    </a:p>
                  </a:txBody>
                  <a:tcPr/>
                </a:tc>
                <a:tc>
                  <a:txBody>
                    <a:bodyPr/>
                    <a:lstStyle/>
                    <a:p>
                      <a:r>
                        <a:rPr lang="en-US" altLang="zh-CN" sz="800" dirty="0"/>
                        <a:t>D</a:t>
                      </a:r>
                      <a:endParaRPr lang="zh-CN" altLang="en-US" sz="800" dirty="0"/>
                    </a:p>
                  </a:txBody>
                  <a:tcPr/>
                </a:tc>
                <a:extLst>
                  <a:ext uri="{0D108BD9-81ED-4DB2-BD59-A6C34878D82A}">
                    <a16:rowId xmlns:a16="http://schemas.microsoft.com/office/drawing/2014/main" val="3476709120"/>
                  </a:ext>
                </a:extLst>
              </a:tr>
            </a:tbl>
          </a:graphicData>
        </a:graphic>
      </p:graphicFrame>
      <p:sp>
        <p:nvSpPr>
          <p:cNvPr id="85" name="内容占位符 2">
            <a:extLst>
              <a:ext uri="{FF2B5EF4-FFF2-40B4-BE49-F238E27FC236}">
                <a16:creationId xmlns:a16="http://schemas.microsoft.com/office/drawing/2014/main" id="{D904B1E1-F8CB-CF4F-9C62-D9FC2F4D0CA7}"/>
              </a:ext>
            </a:extLst>
          </p:cNvPr>
          <p:cNvSpPr txBox="1">
            <a:spLocks/>
          </p:cNvSpPr>
          <p:nvPr/>
        </p:nvSpPr>
        <p:spPr>
          <a:xfrm>
            <a:off x="863302" y="2280322"/>
            <a:ext cx="10912415" cy="1128927"/>
          </a:xfrm>
          <a:prstGeom prst="rect">
            <a:avLst/>
          </a:prstGeom>
        </p:spPr>
        <p:txBody>
          <a:bodyPr>
            <a:no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spcBef>
                <a:spcPts val="0"/>
              </a:spcBef>
              <a:buNone/>
            </a:pPr>
            <a:r>
              <a:rPr lang="zh-CN" altLang="en-US" b="1" dirty="0"/>
              <a:t>输入：有向图顶点</a:t>
            </a:r>
            <a:r>
              <a:rPr lang="en-US" altLang="zh-CN" b="1" dirty="0"/>
              <a:t>V</a:t>
            </a:r>
            <a:r>
              <a:rPr lang="zh-CN" altLang="en-US" b="1" dirty="0"/>
              <a:t>，边</a:t>
            </a:r>
            <a:r>
              <a:rPr lang="en-US" altLang="zh-CN" b="1" dirty="0"/>
              <a:t>E</a:t>
            </a:r>
          </a:p>
          <a:p>
            <a:pPr marL="0" indent="0">
              <a:lnSpc>
                <a:spcPct val="160000"/>
              </a:lnSpc>
              <a:spcBef>
                <a:spcPts val="0"/>
              </a:spcBef>
              <a:buNone/>
            </a:pPr>
            <a:r>
              <a:rPr lang="zh-CN" altLang="en-US" b="1" dirty="0"/>
              <a:t>输出：从固定点出发到另一点的最短路径和最短距离</a:t>
            </a:r>
            <a:endParaRPr lang="en-US" altLang="zh-CN" b="1" dirty="0"/>
          </a:p>
        </p:txBody>
      </p:sp>
      <p:graphicFrame>
        <p:nvGraphicFramePr>
          <p:cNvPr id="86" name="图示 85">
            <a:extLst>
              <a:ext uri="{FF2B5EF4-FFF2-40B4-BE49-F238E27FC236}">
                <a16:creationId xmlns:a16="http://schemas.microsoft.com/office/drawing/2014/main" id="{6C7CCA44-912C-2140-9F6A-868F7805B301}"/>
              </a:ext>
            </a:extLst>
          </p:cNvPr>
          <p:cNvGraphicFramePr/>
          <p:nvPr>
            <p:extLst>
              <p:ext uri="{D42A27DB-BD31-4B8C-83A1-F6EECF244321}">
                <p14:modId xmlns:p14="http://schemas.microsoft.com/office/powerpoint/2010/main" val="217386940"/>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4681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1B17C-0FD7-FC47-B20C-9854A870FF0D}"/>
              </a:ext>
            </a:extLst>
          </p:cNvPr>
          <p:cNvSpPr>
            <a:spLocks noGrp="1"/>
          </p:cNvSpPr>
          <p:nvPr>
            <p:ph type="title"/>
          </p:nvPr>
        </p:nvSpPr>
        <p:spPr/>
        <p:txBody>
          <a:bodyPr/>
          <a:lstStyle/>
          <a:p>
            <a:r>
              <a:rPr kumimoji="1" lang="en-US" altLang="zh-CN" dirty="0"/>
              <a:t>1.2</a:t>
            </a:r>
            <a:r>
              <a:rPr kumimoji="1" lang="zh-CN" altLang="en-US" dirty="0"/>
              <a:t> 基本思想</a:t>
            </a:r>
          </a:p>
        </p:txBody>
      </p:sp>
      <p:sp>
        <p:nvSpPr>
          <p:cNvPr id="4" name="灯片编号占位符 3">
            <a:extLst>
              <a:ext uri="{FF2B5EF4-FFF2-40B4-BE49-F238E27FC236}">
                <a16:creationId xmlns:a16="http://schemas.microsoft.com/office/drawing/2014/main" id="{0FC40E88-B75D-6343-A78B-92092E0C8B45}"/>
              </a:ext>
            </a:extLst>
          </p:cNvPr>
          <p:cNvSpPr>
            <a:spLocks noGrp="1"/>
          </p:cNvSpPr>
          <p:nvPr>
            <p:ph type="sldNum" sz="quarter" idx="12"/>
          </p:nvPr>
        </p:nvSpPr>
        <p:spPr/>
        <p:txBody>
          <a:bodyPr/>
          <a:lstStyle/>
          <a:p>
            <a:fld id="{56D01DED-FA3D-0B49-B0B8-31EEE2D150D4}" type="slidenum">
              <a:rPr kumimoji="1" lang="zh-CN" altLang="en-US" smtClean="0"/>
              <a:t>6</a:t>
            </a:fld>
            <a:endParaRPr kumimoji="1" lang="zh-CN" altLang="en-US"/>
          </a:p>
        </p:txBody>
      </p:sp>
      <p:sp>
        <p:nvSpPr>
          <p:cNvPr id="3" name="矩形 2">
            <a:extLst>
              <a:ext uri="{FF2B5EF4-FFF2-40B4-BE49-F238E27FC236}">
                <a16:creationId xmlns:a16="http://schemas.microsoft.com/office/drawing/2014/main" id="{E3857069-7C0E-7744-A196-E55954D886F0}"/>
              </a:ext>
            </a:extLst>
          </p:cNvPr>
          <p:cNvSpPr/>
          <p:nvPr/>
        </p:nvSpPr>
        <p:spPr>
          <a:xfrm>
            <a:off x="1018155" y="5361756"/>
            <a:ext cx="10095689" cy="921534"/>
          </a:xfrm>
          <a:prstGeom prst="rect">
            <a:avLst/>
          </a:prstGeom>
        </p:spPr>
        <p:txBody>
          <a:bodyPr wrap="square">
            <a:spAutoFit/>
          </a:bodyPr>
          <a:lstStyle/>
          <a:p>
            <a:pPr>
              <a:lnSpc>
                <a:spcPct val="160000"/>
              </a:lnSpc>
            </a:pPr>
            <a:r>
              <a:rPr lang="zh-CN" altLang="en-US" b="1" dirty="0"/>
              <a:t>假定对于所有的边</a:t>
            </a:r>
            <a:r>
              <a:rPr lang="en-US" altLang="zh-CN" b="1" dirty="0"/>
              <a:t>(</a:t>
            </a:r>
            <a:r>
              <a:rPr lang="en-US" altLang="zh-CN" b="1" dirty="0" err="1"/>
              <a:t>u,v</a:t>
            </a:r>
            <a:r>
              <a:rPr lang="en-US" altLang="zh-CN" b="1" dirty="0"/>
              <a:t>)∈E</a:t>
            </a:r>
            <a:r>
              <a:rPr lang="zh-CN" altLang="en-US" b="1" dirty="0"/>
              <a:t>，都有</a:t>
            </a:r>
            <a:r>
              <a:rPr lang="en-US" altLang="zh-CN" b="1" dirty="0"/>
              <a:t>(</a:t>
            </a:r>
            <a:r>
              <a:rPr lang="en-US" altLang="zh-CN" b="1" dirty="0" err="1"/>
              <a:t>u,v</a:t>
            </a:r>
            <a:r>
              <a:rPr lang="en-US" altLang="zh-CN" b="1" dirty="0"/>
              <a:t>)≥0</a:t>
            </a:r>
            <a:r>
              <a:rPr lang="zh-CN" altLang="en-US" b="1" dirty="0"/>
              <a:t>。算法在运行过程中维护一组节点集合</a:t>
            </a:r>
            <a:r>
              <a:rPr lang="en-US" altLang="zh-CN" b="1" dirty="0"/>
              <a:t>S</a:t>
            </a:r>
            <a:r>
              <a:rPr lang="zh-CN" altLang="en-US" b="1" dirty="0"/>
              <a:t>，在实现过程中使用一个最小优先队列</a:t>
            </a:r>
            <a:r>
              <a:rPr lang="en-US" altLang="zh-CN" b="1" dirty="0"/>
              <a:t>Q</a:t>
            </a:r>
            <a:r>
              <a:rPr lang="zh-CN" altLang="en-US" b="1" dirty="0"/>
              <a:t>来保存节点集合，每个节点的关键值为其</a:t>
            </a:r>
            <a:r>
              <a:rPr lang="en-US" altLang="zh-CN" b="1" dirty="0"/>
              <a:t>d</a:t>
            </a:r>
            <a:r>
              <a:rPr lang="zh-CN" altLang="en-US" b="1" dirty="0"/>
              <a:t>值</a:t>
            </a:r>
            <a:endParaRPr lang="en-US" altLang="zh-CN" b="1" dirty="0"/>
          </a:p>
        </p:txBody>
      </p:sp>
      <p:grpSp>
        <p:nvGrpSpPr>
          <p:cNvPr id="81" name="组合 80">
            <a:extLst>
              <a:ext uri="{FF2B5EF4-FFF2-40B4-BE49-F238E27FC236}">
                <a16:creationId xmlns:a16="http://schemas.microsoft.com/office/drawing/2014/main" id="{0092C822-BF58-F140-8583-A45965C0A64E}"/>
              </a:ext>
            </a:extLst>
          </p:cNvPr>
          <p:cNvGrpSpPr/>
          <p:nvPr/>
        </p:nvGrpSpPr>
        <p:grpSpPr>
          <a:xfrm>
            <a:off x="1044046" y="2106574"/>
            <a:ext cx="4004030" cy="2363497"/>
            <a:chOff x="857902" y="3035852"/>
            <a:chExt cx="4004030" cy="2363497"/>
          </a:xfrm>
        </p:grpSpPr>
        <p:sp>
          <p:nvSpPr>
            <p:cNvPr id="54" name="矩形 53">
              <a:extLst>
                <a:ext uri="{FF2B5EF4-FFF2-40B4-BE49-F238E27FC236}">
                  <a16:creationId xmlns:a16="http://schemas.microsoft.com/office/drawing/2014/main" id="{1CEB3DDF-6E7D-BC4C-BDED-43DC4DFAF8AA}"/>
                </a:ext>
              </a:extLst>
            </p:cNvPr>
            <p:cNvSpPr/>
            <p:nvPr/>
          </p:nvSpPr>
          <p:spPr>
            <a:xfrm>
              <a:off x="857902" y="3035852"/>
              <a:ext cx="2717411" cy="369332"/>
            </a:xfrm>
            <a:prstGeom prst="rect">
              <a:avLst/>
            </a:prstGeom>
          </p:spPr>
          <p:txBody>
            <a:bodyPr wrap="none">
              <a:spAutoFit/>
            </a:bodyPr>
            <a:lstStyle/>
            <a:p>
              <a:r>
                <a:rPr lang="en" altLang="zh-CN" dirty="0">
                  <a:solidFill>
                    <a:srgbClr val="000000"/>
                  </a:solidFill>
                  <a:latin typeface="Consolas" panose="020B0609020204030204" pitchFamily="49" charset="0"/>
                </a:rPr>
                <a:t>DIJKSTRA.(G, w, s)  </a:t>
              </a:r>
              <a:endParaRPr lang="zh-CN" altLang="en-US" dirty="0"/>
            </a:p>
          </p:txBody>
        </p:sp>
        <p:pic>
          <p:nvPicPr>
            <p:cNvPr id="55" name="图片 54">
              <a:extLst>
                <a:ext uri="{FF2B5EF4-FFF2-40B4-BE49-F238E27FC236}">
                  <a16:creationId xmlns:a16="http://schemas.microsoft.com/office/drawing/2014/main" id="{C183D30E-B892-CB46-9579-1AF4D88EAEFB}"/>
                </a:ext>
              </a:extLst>
            </p:cNvPr>
            <p:cNvPicPr>
              <a:picLocks noChangeAspect="1"/>
            </p:cNvPicPr>
            <p:nvPr/>
          </p:nvPicPr>
          <p:blipFill>
            <a:blip r:embed="rId3"/>
            <a:stretch>
              <a:fillRect/>
            </a:stretch>
          </p:blipFill>
          <p:spPr>
            <a:xfrm>
              <a:off x="863302" y="3379016"/>
              <a:ext cx="3998630" cy="1734173"/>
            </a:xfrm>
            <a:prstGeom prst="rect">
              <a:avLst/>
            </a:prstGeom>
          </p:spPr>
        </p:pic>
        <p:sp>
          <p:nvSpPr>
            <p:cNvPr id="82" name="矩形 81">
              <a:extLst>
                <a:ext uri="{FF2B5EF4-FFF2-40B4-BE49-F238E27FC236}">
                  <a16:creationId xmlns:a16="http://schemas.microsoft.com/office/drawing/2014/main" id="{66D1249E-7BE4-A744-B12E-8BDC2CEFDE83}"/>
                </a:ext>
              </a:extLst>
            </p:cNvPr>
            <p:cNvSpPr/>
            <p:nvPr/>
          </p:nvSpPr>
          <p:spPr>
            <a:xfrm>
              <a:off x="857902" y="5122350"/>
              <a:ext cx="3978974" cy="276999"/>
            </a:xfrm>
            <a:prstGeom prst="rect">
              <a:avLst/>
            </a:prstGeom>
          </p:spPr>
          <p:txBody>
            <a:bodyPr wrap="none">
              <a:spAutoFit/>
            </a:bodyPr>
            <a:lstStyle/>
            <a:p>
              <a:r>
                <a:rPr lang="en" altLang="zh-CN" sz="1200" dirty="0">
                  <a:solidFill>
                    <a:srgbClr val="000000"/>
                  </a:solidFill>
                  <a:latin typeface="Consolas" panose="020B0609020204030204" pitchFamily="49" charset="0"/>
                </a:rPr>
                <a:t>S</a:t>
              </a:r>
              <a:r>
                <a:rPr lang="zh-CN" altLang="en-US" sz="1200" dirty="0">
                  <a:solidFill>
                    <a:srgbClr val="000000"/>
                  </a:solidFill>
                  <a:latin typeface="Consolas" panose="020B0609020204030204" pitchFamily="49" charset="0"/>
                </a:rPr>
                <a:t>：待扩展的节点集合；</a:t>
              </a:r>
              <a:r>
                <a:rPr lang="en" altLang="zh-CN" sz="1200" dirty="0">
                  <a:solidFill>
                    <a:srgbClr val="000000"/>
                  </a:solidFill>
                  <a:latin typeface="Consolas" panose="020B0609020204030204" pitchFamily="49" charset="0"/>
                </a:rPr>
                <a:t>Q</a:t>
              </a:r>
              <a:r>
                <a:rPr lang="zh-CN" altLang="en-US" sz="1200" dirty="0">
                  <a:solidFill>
                    <a:srgbClr val="000000"/>
                  </a:solidFill>
                  <a:latin typeface="Consolas" panose="020B0609020204030204" pitchFamily="49" charset="0"/>
                </a:rPr>
                <a:t>：优先队列；</a:t>
              </a:r>
              <a:r>
                <a:rPr lang="en-US" altLang="zh-CN" sz="1200" dirty="0">
                  <a:solidFill>
                    <a:srgbClr val="000000"/>
                  </a:solidFill>
                  <a:latin typeface="Consolas" panose="020B0609020204030204" pitchFamily="49" charset="0"/>
                </a:rPr>
                <a:t>V</a:t>
              </a:r>
              <a:r>
                <a:rPr lang="zh-CN" altLang="en-US" sz="1200" dirty="0">
                  <a:solidFill>
                    <a:srgbClr val="000000"/>
                  </a:solidFill>
                  <a:latin typeface="Consolas" panose="020B0609020204030204" pitchFamily="49" charset="0"/>
                </a:rPr>
                <a:t>：图中所有节点</a:t>
              </a:r>
              <a:endParaRPr lang="zh-CN" altLang="en-US" sz="1200" dirty="0"/>
            </a:p>
          </p:txBody>
        </p:sp>
      </p:grpSp>
      <p:grpSp>
        <p:nvGrpSpPr>
          <p:cNvPr id="80" name="组合 79">
            <a:extLst>
              <a:ext uri="{FF2B5EF4-FFF2-40B4-BE49-F238E27FC236}">
                <a16:creationId xmlns:a16="http://schemas.microsoft.com/office/drawing/2014/main" id="{CD56C419-315B-8243-A87A-F2613BE6D6C3}"/>
              </a:ext>
            </a:extLst>
          </p:cNvPr>
          <p:cNvGrpSpPr/>
          <p:nvPr/>
        </p:nvGrpSpPr>
        <p:grpSpPr>
          <a:xfrm>
            <a:off x="5926728" y="2390055"/>
            <a:ext cx="3352372" cy="2286055"/>
            <a:chOff x="5838092" y="3288323"/>
            <a:chExt cx="3352372" cy="2286055"/>
          </a:xfrm>
        </p:grpSpPr>
        <p:sp>
          <p:nvSpPr>
            <p:cNvPr id="6" name="椭圆 5">
              <a:extLst>
                <a:ext uri="{FF2B5EF4-FFF2-40B4-BE49-F238E27FC236}">
                  <a16:creationId xmlns:a16="http://schemas.microsoft.com/office/drawing/2014/main" id="{E64D437A-3137-9240-9ABE-D22AA073A9DC}"/>
                </a:ext>
              </a:extLst>
            </p:cNvPr>
            <p:cNvSpPr/>
            <p:nvPr/>
          </p:nvSpPr>
          <p:spPr>
            <a:xfrm>
              <a:off x="5910146" y="3316130"/>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A</a:t>
              </a:r>
              <a:endParaRPr kumimoji="1" lang="zh-CN" altLang="en-US" dirty="0"/>
            </a:p>
          </p:txBody>
        </p:sp>
        <p:sp>
          <p:nvSpPr>
            <p:cNvPr id="48" name="椭圆 47">
              <a:extLst>
                <a:ext uri="{FF2B5EF4-FFF2-40B4-BE49-F238E27FC236}">
                  <a16:creationId xmlns:a16="http://schemas.microsoft.com/office/drawing/2014/main" id="{4F7EC25A-44D5-574C-A0B8-9D7585151248}"/>
                </a:ext>
              </a:extLst>
            </p:cNvPr>
            <p:cNvSpPr/>
            <p:nvPr/>
          </p:nvSpPr>
          <p:spPr>
            <a:xfrm>
              <a:off x="7534507" y="331612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B</a:t>
              </a:r>
              <a:endParaRPr kumimoji="1" lang="zh-CN" altLang="en-US" dirty="0"/>
            </a:p>
          </p:txBody>
        </p:sp>
        <p:cxnSp>
          <p:nvCxnSpPr>
            <p:cNvPr id="49" name="直线箭头连接符 48">
              <a:extLst>
                <a:ext uri="{FF2B5EF4-FFF2-40B4-BE49-F238E27FC236}">
                  <a16:creationId xmlns:a16="http://schemas.microsoft.com/office/drawing/2014/main" id="{0E47989E-29EC-824D-BB4B-B1D484B1C3D5}"/>
                </a:ext>
              </a:extLst>
            </p:cNvPr>
            <p:cNvCxnSpPr>
              <a:stCxn id="6" idx="6"/>
            </p:cNvCxnSpPr>
            <p:nvPr/>
          </p:nvCxnSpPr>
          <p:spPr>
            <a:xfrm flipV="1">
              <a:off x="6490010" y="3609527"/>
              <a:ext cx="1044497" cy="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337A9A4F-845B-2C43-A3C4-C2F2A526CBC7}"/>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D</a:t>
              </a:r>
              <a:endParaRPr kumimoji="1" lang="zh-CN" altLang="en-US" dirty="0"/>
            </a:p>
          </p:txBody>
        </p:sp>
        <p:sp>
          <p:nvSpPr>
            <p:cNvPr id="51" name="椭圆 50">
              <a:extLst>
                <a:ext uri="{FF2B5EF4-FFF2-40B4-BE49-F238E27FC236}">
                  <a16:creationId xmlns:a16="http://schemas.microsoft.com/office/drawing/2014/main" id="{08D17058-6482-564E-BDCF-BC21511B6A58}"/>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E</a:t>
              </a:r>
              <a:endParaRPr kumimoji="1" lang="zh-CN" altLang="en-US" dirty="0"/>
            </a:p>
          </p:txBody>
        </p:sp>
        <p:cxnSp>
          <p:nvCxnSpPr>
            <p:cNvPr id="52" name="直线箭头连接符 51">
              <a:extLst>
                <a:ext uri="{FF2B5EF4-FFF2-40B4-BE49-F238E27FC236}">
                  <a16:creationId xmlns:a16="http://schemas.microsoft.com/office/drawing/2014/main" id="{E6FCFFC2-3D41-3C46-9C87-739D25AAA95F}"/>
                </a:ext>
              </a:extLst>
            </p:cNvPr>
            <p:cNvCxnSpPr>
              <a:stCxn id="50" idx="6"/>
            </p:cNvCxnSpPr>
            <p:nvPr/>
          </p:nvCxnSpPr>
          <p:spPr>
            <a:xfrm flipV="1">
              <a:off x="6486293" y="4936280"/>
              <a:ext cx="1044497" cy="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3" name="椭圆 52">
              <a:extLst>
                <a:ext uri="{FF2B5EF4-FFF2-40B4-BE49-F238E27FC236}">
                  <a16:creationId xmlns:a16="http://schemas.microsoft.com/office/drawing/2014/main" id="{8DA1ECB3-9211-D746-81AB-A71015CD8279}"/>
                </a:ext>
              </a:extLst>
            </p:cNvPr>
            <p:cNvSpPr/>
            <p:nvPr/>
          </p:nvSpPr>
          <p:spPr>
            <a:xfrm>
              <a:off x="8610600" y="393521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a:t>
              </a:r>
              <a:endParaRPr kumimoji="1" lang="zh-CN" altLang="en-US" dirty="0"/>
            </a:p>
          </p:txBody>
        </p:sp>
        <p:cxnSp>
          <p:nvCxnSpPr>
            <p:cNvPr id="56" name="直线箭头连接符 55">
              <a:extLst>
                <a:ext uri="{FF2B5EF4-FFF2-40B4-BE49-F238E27FC236}">
                  <a16:creationId xmlns:a16="http://schemas.microsoft.com/office/drawing/2014/main" id="{4A0E3BEC-93E4-4342-85A4-E5643A750E1F}"/>
                </a:ext>
              </a:extLst>
            </p:cNvPr>
            <p:cNvCxnSpPr>
              <a:cxnSpLocks/>
              <a:stCxn id="48" idx="6"/>
              <a:endCxn id="53" idx="1"/>
            </p:cNvCxnSpPr>
            <p:nvPr/>
          </p:nvCxnSpPr>
          <p:spPr>
            <a:xfrm>
              <a:off x="8114371" y="3609528"/>
              <a:ext cx="581148" cy="41162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8" name="直线箭头连接符 57">
              <a:extLst>
                <a:ext uri="{FF2B5EF4-FFF2-40B4-BE49-F238E27FC236}">
                  <a16:creationId xmlns:a16="http://schemas.microsoft.com/office/drawing/2014/main" id="{EBD47BE9-63BA-084C-8547-002D893BFC75}"/>
                </a:ext>
              </a:extLst>
            </p:cNvPr>
            <p:cNvCxnSpPr>
              <a:cxnSpLocks/>
              <a:stCxn id="51" idx="6"/>
              <a:endCxn id="53" idx="3"/>
            </p:cNvCxnSpPr>
            <p:nvPr/>
          </p:nvCxnSpPr>
          <p:spPr>
            <a:xfrm flipV="1">
              <a:off x="8110654" y="4436082"/>
              <a:ext cx="584865" cy="5001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2" name="直线箭头连接符 61">
              <a:extLst>
                <a:ext uri="{FF2B5EF4-FFF2-40B4-BE49-F238E27FC236}">
                  <a16:creationId xmlns:a16="http://schemas.microsoft.com/office/drawing/2014/main" id="{C2B2E6D5-18FB-E84B-BF0D-14972B3D39B4}"/>
                </a:ext>
              </a:extLst>
            </p:cNvPr>
            <p:cNvCxnSpPr>
              <a:cxnSpLocks/>
              <a:stCxn id="6" idx="4"/>
              <a:endCxn id="50" idx="0"/>
            </p:cNvCxnSpPr>
            <p:nvPr/>
          </p:nvCxnSpPr>
          <p:spPr>
            <a:xfrm flipH="1">
              <a:off x="6196361" y="3902927"/>
              <a:ext cx="3717" cy="73995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2045773D-FADC-3145-8DD1-7AD437673F01}"/>
                </a:ext>
              </a:extLst>
            </p:cNvPr>
            <p:cNvSpPr txBox="1"/>
            <p:nvPr/>
          </p:nvSpPr>
          <p:spPr>
            <a:xfrm>
              <a:off x="5838092" y="4097215"/>
              <a:ext cx="332142" cy="369332"/>
            </a:xfrm>
            <a:prstGeom prst="rect">
              <a:avLst/>
            </a:prstGeom>
            <a:noFill/>
          </p:spPr>
          <p:txBody>
            <a:bodyPr wrap="none" rtlCol="0">
              <a:spAutoFit/>
            </a:bodyPr>
            <a:lstStyle/>
            <a:p>
              <a:r>
                <a:rPr kumimoji="1" lang="en-US" altLang="zh-CN" dirty="0"/>
                <a:t>1</a:t>
              </a:r>
              <a:endParaRPr kumimoji="1" lang="zh-CN" altLang="en-US" dirty="0"/>
            </a:p>
          </p:txBody>
        </p:sp>
        <p:sp>
          <p:nvSpPr>
            <p:cNvPr id="66" name="文本框 65">
              <a:extLst>
                <a:ext uri="{FF2B5EF4-FFF2-40B4-BE49-F238E27FC236}">
                  <a16:creationId xmlns:a16="http://schemas.microsoft.com/office/drawing/2014/main" id="{CD8F17EA-92F8-E143-B360-F14FF030D743}"/>
                </a:ext>
              </a:extLst>
            </p:cNvPr>
            <p:cNvSpPr txBox="1"/>
            <p:nvPr/>
          </p:nvSpPr>
          <p:spPr>
            <a:xfrm>
              <a:off x="6928338" y="3288323"/>
              <a:ext cx="332142" cy="369332"/>
            </a:xfrm>
            <a:prstGeom prst="rect">
              <a:avLst/>
            </a:prstGeom>
            <a:noFill/>
          </p:spPr>
          <p:txBody>
            <a:bodyPr wrap="none" rtlCol="0">
              <a:spAutoFit/>
            </a:bodyPr>
            <a:lstStyle/>
            <a:p>
              <a:r>
                <a:rPr kumimoji="1" lang="en-US" altLang="zh-CN" dirty="0"/>
                <a:t>6</a:t>
              </a:r>
              <a:endParaRPr kumimoji="1" lang="zh-CN" altLang="en-US" dirty="0"/>
            </a:p>
          </p:txBody>
        </p:sp>
        <p:sp>
          <p:nvSpPr>
            <p:cNvPr id="67" name="文本框 66">
              <a:extLst>
                <a:ext uri="{FF2B5EF4-FFF2-40B4-BE49-F238E27FC236}">
                  <a16:creationId xmlns:a16="http://schemas.microsoft.com/office/drawing/2014/main" id="{EFD0C27B-3E15-1B41-8827-7B3EA1490061}"/>
                </a:ext>
              </a:extLst>
            </p:cNvPr>
            <p:cNvSpPr txBox="1"/>
            <p:nvPr/>
          </p:nvSpPr>
          <p:spPr>
            <a:xfrm>
              <a:off x="8475785" y="3640015"/>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68" name="文本框 67">
              <a:extLst>
                <a:ext uri="{FF2B5EF4-FFF2-40B4-BE49-F238E27FC236}">
                  <a16:creationId xmlns:a16="http://schemas.microsoft.com/office/drawing/2014/main" id="{22058387-FEFD-6940-9C91-1F9829098AA9}"/>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sp>
          <p:nvSpPr>
            <p:cNvPr id="69" name="文本框 68">
              <a:extLst>
                <a:ext uri="{FF2B5EF4-FFF2-40B4-BE49-F238E27FC236}">
                  <a16:creationId xmlns:a16="http://schemas.microsoft.com/office/drawing/2014/main" id="{DD9812C6-BB3A-514C-9787-4AC5D9E7DCCD}"/>
                </a:ext>
              </a:extLst>
            </p:cNvPr>
            <p:cNvSpPr txBox="1"/>
            <p:nvPr/>
          </p:nvSpPr>
          <p:spPr>
            <a:xfrm>
              <a:off x="8528538" y="4853354"/>
              <a:ext cx="332142" cy="369332"/>
            </a:xfrm>
            <a:prstGeom prst="rect">
              <a:avLst/>
            </a:prstGeom>
            <a:noFill/>
          </p:spPr>
          <p:txBody>
            <a:bodyPr wrap="none" rtlCol="0">
              <a:spAutoFit/>
            </a:bodyPr>
            <a:lstStyle/>
            <a:p>
              <a:r>
                <a:rPr kumimoji="1" lang="en-US" altLang="zh-CN" dirty="0"/>
                <a:t>5</a:t>
              </a:r>
              <a:endParaRPr kumimoji="1" lang="zh-CN" altLang="en-US" dirty="0"/>
            </a:p>
          </p:txBody>
        </p:sp>
        <p:cxnSp>
          <p:nvCxnSpPr>
            <p:cNvPr id="70" name="直线箭头连接符 69">
              <a:extLst>
                <a:ext uri="{FF2B5EF4-FFF2-40B4-BE49-F238E27FC236}">
                  <a16:creationId xmlns:a16="http://schemas.microsoft.com/office/drawing/2014/main" id="{BCE31A51-47B6-6C42-A9E5-59BEC49147F0}"/>
                </a:ext>
              </a:extLst>
            </p:cNvPr>
            <p:cNvCxnSpPr>
              <a:cxnSpLocks/>
              <a:stCxn id="50" idx="7"/>
              <a:endCxn id="48" idx="3"/>
            </p:cNvCxnSpPr>
            <p:nvPr/>
          </p:nvCxnSpPr>
          <p:spPr>
            <a:xfrm flipV="1">
              <a:off x="6401374" y="3816992"/>
              <a:ext cx="1218052" cy="91182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3" name="直线箭头连接符 72">
              <a:extLst>
                <a:ext uri="{FF2B5EF4-FFF2-40B4-BE49-F238E27FC236}">
                  <a16:creationId xmlns:a16="http://schemas.microsoft.com/office/drawing/2014/main" id="{81B6C3D6-DF5E-954F-B373-0245B890FA6D}"/>
                </a:ext>
              </a:extLst>
            </p:cNvPr>
            <p:cNvCxnSpPr>
              <a:cxnSpLocks/>
              <a:stCxn id="51" idx="0"/>
              <a:endCxn id="48" idx="4"/>
            </p:cNvCxnSpPr>
            <p:nvPr/>
          </p:nvCxnSpPr>
          <p:spPr>
            <a:xfrm flipV="1">
              <a:off x="7820722" y="3902926"/>
              <a:ext cx="3717" cy="73995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91F2F61E-3F45-6148-98B1-F05864811396}"/>
                </a:ext>
              </a:extLst>
            </p:cNvPr>
            <p:cNvSpPr txBox="1"/>
            <p:nvPr/>
          </p:nvSpPr>
          <p:spPr>
            <a:xfrm>
              <a:off x="6717323" y="4009290"/>
              <a:ext cx="332142" cy="369332"/>
            </a:xfrm>
            <a:prstGeom prst="rect">
              <a:avLst/>
            </a:prstGeom>
            <a:noFill/>
          </p:spPr>
          <p:txBody>
            <a:bodyPr wrap="none" rtlCol="0">
              <a:spAutoFit/>
            </a:bodyPr>
            <a:lstStyle/>
            <a:p>
              <a:r>
                <a:rPr kumimoji="1" lang="en-US" altLang="zh-CN" dirty="0"/>
                <a:t>2</a:t>
              </a:r>
              <a:endParaRPr kumimoji="1" lang="zh-CN" altLang="en-US" dirty="0"/>
            </a:p>
          </p:txBody>
        </p:sp>
        <p:sp>
          <p:nvSpPr>
            <p:cNvPr id="77" name="文本框 76">
              <a:extLst>
                <a:ext uri="{FF2B5EF4-FFF2-40B4-BE49-F238E27FC236}">
                  <a16:creationId xmlns:a16="http://schemas.microsoft.com/office/drawing/2014/main" id="{7153E426-6BB2-9D4B-A143-0AD98243E972}"/>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grpSp>
      <p:graphicFrame>
        <p:nvGraphicFramePr>
          <p:cNvPr id="79" name="表格 78">
            <a:extLst>
              <a:ext uri="{FF2B5EF4-FFF2-40B4-BE49-F238E27FC236}">
                <a16:creationId xmlns:a16="http://schemas.microsoft.com/office/drawing/2014/main" id="{979A9186-5829-C540-9AD7-E3C035E07527}"/>
              </a:ext>
            </a:extLst>
          </p:cNvPr>
          <p:cNvGraphicFramePr>
            <a:graphicFrameLocks noGrp="1"/>
          </p:cNvGraphicFramePr>
          <p:nvPr>
            <p:extLst>
              <p:ext uri="{D42A27DB-BD31-4B8C-83A1-F6EECF244321}">
                <p14:modId xmlns:p14="http://schemas.microsoft.com/office/powerpoint/2010/main" val="1162737640"/>
              </p:ext>
            </p:extLst>
          </p:nvPr>
        </p:nvGraphicFramePr>
        <p:xfrm>
          <a:off x="9445545" y="2484066"/>
          <a:ext cx="2153553" cy="1867300"/>
        </p:xfrm>
        <a:graphic>
          <a:graphicData uri="http://schemas.openxmlformats.org/drawingml/2006/table">
            <a:tbl>
              <a:tblPr firstRow="1" bandRow="1">
                <a:tableStyleId>{5C22544A-7EE6-4342-B048-85BDC9FD1C3A}</a:tableStyleId>
              </a:tblPr>
              <a:tblGrid>
                <a:gridCol w="717851">
                  <a:extLst>
                    <a:ext uri="{9D8B030D-6E8A-4147-A177-3AD203B41FA5}">
                      <a16:colId xmlns:a16="http://schemas.microsoft.com/office/drawing/2014/main" val="550906788"/>
                    </a:ext>
                  </a:extLst>
                </a:gridCol>
                <a:gridCol w="717851">
                  <a:extLst>
                    <a:ext uri="{9D8B030D-6E8A-4147-A177-3AD203B41FA5}">
                      <a16:colId xmlns:a16="http://schemas.microsoft.com/office/drawing/2014/main" val="4277127315"/>
                    </a:ext>
                  </a:extLst>
                </a:gridCol>
                <a:gridCol w="717851">
                  <a:extLst>
                    <a:ext uri="{9D8B030D-6E8A-4147-A177-3AD203B41FA5}">
                      <a16:colId xmlns:a16="http://schemas.microsoft.com/office/drawing/2014/main" val="1896139326"/>
                    </a:ext>
                  </a:extLst>
                </a:gridCol>
              </a:tblGrid>
              <a:tr h="412420">
                <a:tc>
                  <a:txBody>
                    <a:bodyPr/>
                    <a:lstStyle/>
                    <a:p>
                      <a:r>
                        <a:rPr lang="en-US" altLang="zh-CN" sz="800" dirty="0"/>
                        <a:t>Vertex</a:t>
                      </a:r>
                      <a:endParaRPr lang="zh-CN" altLang="en-US" sz="800" dirty="0"/>
                    </a:p>
                  </a:txBody>
                  <a:tcPr/>
                </a:tc>
                <a:tc>
                  <a:txBody>
                    <a:bodyPr/>
                    <a:lstStyle/>
                    <a:p>
                      <a:r>
                        <a:rPr lang="en-US" altLang="zh-CN" sz="800" dirty="0"/>
                        <a:t>Shortest</a:t>
                      </a:r>
                      <a:r>
                        <a:rPr lang="zh-CN" altLang="en-US" sz="800" dirty="0"/>
                        <a:t> </a:t>
                      </a:r>
                      <a:r>
                        <a:rPr lang="en-US" altLang="zh-CN" sz="800" dirty="0"/>
                        <a:t>distance</a:t>
                      </a:r>
                      <a:r>
                        <a:rPr lang="zh-CN" altLang="en-US" sz="800" dirty="0"/>
                        <a:t> </a:t>
                      </a:r>
                      <a:r>
                        <a:rPr lang="en-US" altLang="zh-CN" sz="800" dirty="0"/>
                        <a:t>from</a:t>
                      </a:r>
                      <a:r>
                        <a:rPr lang="zh-CN" altLang="en-US" sz="800" dirty="0"/>
                        <a:t> </a:t>
                      </a:r>
                      <a:r>
                        <a:rPr lang="en-US" altLang="zh-CN" sz="800" dirty="0"/>
                        <a:t>A</a:t>
                      </a:r>
                      <a:endParaRPr lang="zh-CN" altLang="en-US" sz="800" dirty="0"/>
                    </a:p>
                  </a:txBody>
                  <a:tcPr/>
                </a:tc>
                <a:tc>
                  <a:txBody>
                    <a:bodyPr/>
                    <a:lstStyle/>
                    <a:p>
                      <a:r>
                        <a:rPr lang="en-US" altLang="zh-CN" sz="800" dirty="0"/>
                        <a:t>Previous</a:t>
                      </a:r>
                      <a:r>
                        <a:rPr lang="zh-CN" altLang="en-US" sz="800" dirty="0"/>
                        <a:t> </a:t>
                      </a:r>
                      <a:r>
                        <a:rPr lang="en-US" altLang="zh-CN" sz="800" dirty="0"/>
                        <a:t>Vertex</a:t>
                      </a:r>
                      <a:endParaRPr lang="zh-CN" altLang="en-US" sz="800" dirty="0"/>
                    </a:p>
                  </a:txBody>
                  <a:tcPr/>
                </a:tc>
                <a:extLst>
                  <a:ext uri="{0D108BD9-81ED-4DB2-BD59-A6C34878D82A}">
                    <a16:rowId xmlns:a16="http://schemas.microsoft.com/office/drawing/2014/main" val="3409555871"/>
                  </a:ext>
                </a:extLst>
              </a:tr>
              <a:tr h="282020">
                <a:tc>
                  <a:txBody>
                    <a:bodyPr/>
                    <a:lstStyle/>
                    <a:p>
                      <a:r>
                        <a:rPr lang="en-US" altLang="zh-CN" sz="800" dirty="0"/>
                        <a:t>A</a:t>
                      </a:r>
                      <a:endParaRPr lang="zh-CN" altLang="en-US" sz="800" dirty="0"/>
                    </a:p>
                  </a:txBody>
                  <a:tcPr/>
                </a:tc>
                <a:tc>
                  <a:txBody>
                    <a:bodyPr/>
                    <a:lstStyle/>
                    <a:p>
                      <a:r>
                        <a:rPr lang="en-US" altLang="zh-CN" sz="800" dirty="0"/>
                        <a:t>0</a:t>
                      </a:r>
                      <a:endParaRPr lang="zh-CN" altLang="en-US" sz="800" dirty="0"/>
                    </a:p>
                  </a:txBody>
                  <a:tcPr/>
                </a:tc>
                <a:tc>
                  <a:txBody>
                    <a:bodyPr/>
                    <a:lstStyle/>
                    <a:p>
                      <a:r>
                        <a:rPr lang="en-US" altLang="zh-CN" sz="800" dirty="0"/>
                        <a:t>∅</a:t>
                      </a:r>
                      <a:endParaRPr lang="zh-CN" altLang="en-US" sz="800" dirty="0"/>
                    </a:p>
                  </a:txBody>
                  <a:tcPr/>
                </a:tc>
                <a:extLst>
                  <a:ext uri="{0D108BD9-81ED-4DB2-BD59-A6C34878D82A}">
                    <a16:rowId xmlns:a16="http://schemas.microsoft.com/office/drawing/2014/main" val="2141004010"/>
                  </a:ext>
                </a:extLst>
              </a:tr>
              <a:tr h="282020">
                <a:tc>
                  <a:txBody>
                    <a:bodyPr/>
                    <a:lstStyle/>
                    <a:p>
                      <a:r>
                        <a:rPr lang="en-US" altLang="zh-CN" sz="800" dirty="0"/>
                        <a:t>B</a:t>
                      </a:r>
                      <a:endParaRPr lang="zh-CN" altLang="en-US" sz="800" dirty="0"/>
                    </a:p>
                  </a:txBody>
                  <a:tcPr/>
                </a:tc>
                <a:tc>
                  <a:txBody>
                    <a:bodyPr/>
                    <a:lstStyle/>
                    <a:p>
                      <a:r>
                        <a:rPr lang="en-US" altLang="zh-CN" sz="800" dirty="0"/>
                        <a:t>3</a:t>
                      </a:r>
                      <a:endParaRPr lang="zh-CN" altLang="en-US" sz="800" dirty="0"/>
                    </a:p>
                  </a:txBody>
                  <a:tcPr/>
                </a:tc>
                <a:tc>
                  <a:txBody>
                    <a:bodyPr/>
                    <a:lstStyle/>
                    <a:p>
                      <a:r>
                        <a:rPr lang="en-US" altLang="zh-CN" sz="800" dirty="0"/>
                        <a:t>D</a:t>
                      </a:r>
                      <a:endParaRPr lang="zh-CN" altLang="en-US" sz="800" dirty="0"/>
                    </a:p>
                  </a:txBody>
                  <a:tcPr/>
                </a:tc>
                <a:extLst>
                  <a:ext uri="{0D108BD9-81ED-4DB2-BD59-A6C34878D82A}">
                    <a16:rowId xmlns:a16="http://schemas.microsoft.com/office/drawing/2014/main" val="2623843180"/>
                  </a:ext>
                </a:extLst>
              </a:tr>
              <a:tr h="282020">
                <a:tc>
                  <a:txBody>
                    <a:bodyPr/>
                    <a:lstStyle/>
                    <a:p>
                      <a:r>
                        <a:rPr lang="en-US" altLang="zh-CN" sz="800" dirty="0"/>
                        <a:t>C</a:t>
                      </a:r>
                      <a:endParaRPr lang="zh-CN" altLang="en-US" sz="800" dirty="0"/>
                    </a:p>
                  </a:txBody>
                  <a:tcPr/>
                </a:tc>
                <a:tc>
                  <a:txBody>
                    <a:bodyPr/>
                    <a:lstStyle/>
                    <a:p>
                      <a:r>
                        <a:rPr lang="en-US" altLang="zh-CN" sz="800" dirty="0"/>
                        <a:t>7</a:t>
                      </a:r>
                      <a:endParaRPr lang="zh-CN" altLang="en-US" sz="800" dirty="0"/>
                    </a:p>
                  </a:txBody>
                  <a:tcPr/>
                </a:tc>
                <a:tc>
                  <a:txBody>
                    <a:bodyPr/>
                    <a:lstStyle/>
                    <a:p>
                      <a:r>
                        <a:rPr lang="en-US" altLang="zh-CN" sz="800" dirty="0"/>
                        <a:t>E</a:t>
                      </a:r>
                      <a:endParaRPr lang="zh-CN" altLang="en-US" sz="800" dirty="0"/>
                    </a:p>
                  </a:txBody>
                  <a:tcPr/>
                </a:tc>
                <a:extLst>
                  <a:ext uri="{0D108BD9-81ED-4DB2-BD59-A6C34878D82A}">
                    <a16:rowId xmlns:a16="http://schemas.microsoft.com/office/drawing/2014/main" val="629893373"/>
                  </a:ext>
                </a:extLst>
              </a:tr>
              <a:tr h="282020">
                <a:tc>
                  <a:txBody>
                    <a:bodyPr/>
                    <a:lstStyle/>
                    <a:p>
                      <a:r>
                        <a:rPr lang="en-US" altLang="zh-CN" sz="800" dirty="0"/>
                        <a:t>D</a:t>
                      </a:r>
                      <a:endParaRPr lang="zh-CN" altLang="en-US" sz="800" dirty="0"/>
                    </a:p>
                  </a:txBody>
                  <a:tcPr/>
                </a:tc>
                <a:tc>
                  <a:txBody>
                    <a:bodyPr/>
                    <a:lstStyle/>
                    <a:p>
                      <a:r>
                        <a:rPr lang="en-US" altLang="zh-CN" sz="800" dirty="0"/>
                        <a:t>1</a:t>
                      </a:r>
                      <a:endParaRPr lang="zh-CN" altLang="en-US" sz="800" dirty="0"/>
                    </a:p>
                  </a:txBody>
                  <a:tcPr/>
                </a:tc>
                <a:tc>
                  <a:txBody>
                    <a:bodyPr/>
                    <a:lstStyle/>
                    <a:p>
                      <a:r>
                        <a:rPr lang="en-US" altLang="zh-CN" sz="800" dirty="0"/>
                        <a:t>A</a:t>
                      </a:r>
                      <a:endParaRPr lang="zh-CN" altLang="en-US" sz="800" dirty="0"/>
                    </a:p>
                  </a:txBody>
                  <a:tcPr/>
                </a:tc>
                <a:extLst>
                  <a:ext uri="{0D108BD9-81ED-4DB2-BD59-A6C34878D82A}">
                    <a16:rowId xmlns:a16="http://schemas.microsoft.com/office/drawing/2014/main" val="595909305"/>
                  </a:ext>
                </a:extLst>
              </a:tr>
              <a:tr h="282020">
                <a:tc>
                  <a:txBody>
                    <a:bodyPr/>
                    <a:lstStyle/>
                    <a:p>
                      <a:r>
                        <a:rPr lang="en-US" altLang="zh-CN" sz="800" dirty="0"/>
                        <a:t>E</a:t>
                      </a:r>
                      <a:endParaRPr lang="zh-CN" altLang="en-US" sz="800" dirty="0"/>
                    </a:p>
                  </a:txBody>
                  <a:tcPr/>
                </a:tc>
                <a:tc>
                  <a:txBody>
                    <a:bodyPr/>
                    <a:lstStyle/>
                    <a:p>
                      <a:r>
                        <a:rPr lang="en-US" altLang="zh-CN" sz="800" dirty="0"/>
                        <a:t>2</a:t>
                      </a:r>
                      <a:endParaRPr lang="zh-CN" altLang="en-US" sz="800" dirty="0"/>
                    </a:p>
                  </a:txBody>
                  <a:tcPr/>
                </a:tc>
                <a:tc>
                  <a:txBody>
                    <a:bodyPr/>
                    <a:lstStyle/>
                    <a:p>
                      <a:r>
                        <a:rPr lang="en-US" altLang="zh-CN" sz="800" dirty="0"/>
                        <a:t>D</a:t>
                      </a:r>
                      <a:endParaRPr lang="zh-CN" altLang="en-US" sz="800" dirty="0"/>
                    </a:p>
                  </a:txBody>
                  <a:tcPr/>
                </a:tc>
                <a:extLst>
                  <a:ext uri="{0D108BD9-81ED-4DB2-BD59-A6C34878D82A}">
                    <a16:rowId xmlns:a16="http://schemas.microsoft.com/office/drawing/2014/main" val="3476709120"/>
                  </a:ext>
                </a:extLst>
              </a:tr>
            </a:tbl>
          </a:graphicData>
        </a:graphic>
      </p:graphicFrame>
      <p:graphicFrame>
        <p:nvGraphicFramePr>
          <p:cNvPr id="33" name="图示 32">
            <a:extLst>
              <a:ext uri="{FF2B5EF4-FFF2-40B4-BE49-F238E27FC236}">
                <a16:creationId xmlns:a16="http://schemas.microsoft.com/office/drawing/2014/main" id="{941D1A5D-31E2-8D40-9EE0-BE73EA08801A}"/>
              </a:ext>
            </a:extLst>
          </p:cNvPr>
          <p:cNvGraphicFramePr/>
          <p:nvPr>
            <p:extLst>
              <p:ext uri="{D42A27DB-BD31-4B8C-83A1-F6EECF244321}">
                <p14:modId xmlns:p14="http://schemas.microsoft.com/office/powerpoint/2010/main" val="1227248917"/>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0751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F23B05D-2F9F-074C-AF7F-EBE56C4E3E2B}"/>
              </a:ext>
            </a:extLst>
          </p:cNvPr>
          <p:cNvSpPr>
            <a:spLocks noGrp="1"/>
          </p:cNvSpPr>
          <p:nvPr>
            <p:ph type="title"/>
          </p:nvPr>
        </p:nvSpPr>
        <p:spPr>
          <a:xfrm>
            <a:off x="669924" y="371952"/>
            <a:ext cx="10850563" cy="1028700"/>
          </a:xfrm>
        </p:spPr>
        <p:txBody>
          <a:bodyPr>
            <a:normAutofit/>
          </a:bodyPr>
          <a:lstStyle/>
          <a:p>
            <a:r>
              <a:rPr kumimoji="1" lang="en-US" altLang="zh-CN" dirty="0"/>
              <a:t>1.3</a:t>
            </a:r>
            <a:r>
              <a:rPr kumimoji="1" lang="zh-CN" altLang="en-US" dirty="0"/>
              <a:t> 设计思路</a:t>
            </a:r>
            <a:endParaRPr lang="zh-CN" altLang="en-US" dirty="0"/>
          </a:p>
        </p:txBody>
      </p:sp>
      <p:sp>
        <p:nvSpPr>
          <p:cNvPr id="2" name="文本框 1">
            <a:extLst>
              <a:ext uri="{FF2B5EF4-FFF2-40B4-BE49-F238E27FC236}">
                <a16:creationId xmlns:a16="http://schemas.microsoft.com/office/drawing/2014/main" id="{6D39901D-17B1-B740-838C-B38C5DAAAE39}"/>
              </a:ext>
            </a:extLst>
          </p:cNvPr>
          <p:cNvSpPr txBox="1"/>
          <p:nvPr/>
        </p:nvSpPr>
        <p:spPr>
          <a:xfrm>
            <a:off x="1108364" y="1333004"/>
            <a:ext cx="7205819" cy="923330"/>
          </a:xfrm>
          <a:prstGeom prst="rect">
            <a:avLst/>
          </a:prstGeom>
          <a:noFill/>
        </p:spPr>
        <p:txBody>
          <a:bodyPr wrap="none" rtlCol="0">
            <a:spAutoFit/>
          </a:bodyPr>
          <a:lstStyle/>
          <a:p>
            <a:r>
              <a:rPr kumimoji="1" lang="zh-CN" altLang="en-US" b="1" dirty="0"/>
              <a:t>优先队列</a:t>
            </a:r>
            <a:r>
              <a:rPr kumimoji="1" lang="en-US" altLang="zh-CN" b="1" dirty="0"/>
              <a:t>Q(</a:t>
            </a:r>
            <a:r>
              <a:rPr kumimoji="1" lang="zh-CN" altLang="en-US" b="1" dirty="0"/>
              <a:t>最小的路径优先计算</a:t>
            </a:r>
            <a:r>
              <a:rPr kumimoji="1" lang="en-US" altLang="zh-CN" b="1" dirty="0"/>
              <a:t>)</a:t>
            </a:r>
          </a:p>
          <a:p>
            <a:r>
              <a:rPr kumimoji="1" lang="en-US" altLang="zh-CN" b="1" dirty="0"/>
              <a:t>1</a:t>
            </a:r>
            <a:r>
              <a:rPr kumimoji="1" lang="zh-CN" altLang="en-US" b="1" dirty="0"/>
              <a:t>、最小点出列加到集合</a:t>
            </a:r>
            <a:r>
              <a:rPr kumimoji="1" lang="en-US" altLang="zh-CN" b="1" dirty="0"/>
              <a:t>S</a:t>
            </a:r>
            <a:r>
              <a:rPr kumimoji="1" lang="zh-CN" altLang="en-US" b="1" dirty="0"/>
              <a:t>中，更新最小点与周围的点的距离；</a:t>
            </a:r>
            <a:endParaRPr kumimoji="1" lang="en-US" altLang="zh-CN" b="1" dirty="0"/>
          </a:p>
          <a:p>
            <a:r>
              <a:rPr kumimoji="1" lang="en-US" altLang="zh-CN" b="1" dirty="0"/>
              <a:t>2</a:t>
            </a:r>
            <a:r>
              <a:rPr kumimoji="1" lang="zh-CN" altLang="en-US" b="1" dirty="0"/>
              <a:t>、如果这个点的所有边计算完毕，下一个最小点出列加到集合</a:t>
            </a:r>
            <a:r>
              <a:rPr kumimoji="1" lang="en-US" altLang="zh-CN" b="1" dirty="0"/>
              <a:t>S</a:t>
            </a:r>
            <a:r>
              <a:rPr kumimoji="1" lang="zh-CN" altLang="en-US" b="1" dirty="0"/>
              <a:t>中。</a:t>
            </a:r>
            <a:endParaRPr kumimoji="1" lang="en-US" altLang="zh-CN" b="1" dirty="0"/>
          </a:p>
        </p:txBody>
      </p:sp>
      <p:sp>
        <p:nvSpPr>
          <p:cNvPr id="4" name="文本框 3">
            <a:extLst>
              <a:ext uri="{FF2B5EF4-FFF2-40B4-BE49-F238E27FC236}">
                <a16:creationId xmlns:a16="http://schemas.microsoft.com/office/drawing/2014/main" id="{AFC1F97C-346C-5D47-BDC3-1EA6028CE2C6}"/>
              </a:ext>
            </a:extLst>
          </p:cNvPr>
          <p:cNvSpPr txBox="1"/>
          <p:nvPr/>
        </p:nvSpPr>
        <p:spPr>
          <a:xfrm>
            <a:off x="5621864" y="3140743"/>
            <a:ext cx="5870518" cy="369332"/>
          </a:xfrm>
          <a:prstGeom prst="rect">
            <a:avLst/>
          </a:prstGeom>
          <a:noFill/>
        </p:spPr>
        <p:txBody>
          <a:bodyPr wrap="none" rtlCol="0">
            <a:spAutoFit/>
          </a:bodyPr>
          <a:lstStyle/>
          <a:p>
            <a:r>
              <a:rPr kumimoji="1" lang="zh-CN" altLang="en-US" dirty="0"/>
              <a:t>    </a:t>
            </a:r>
            <a:r>
              <a:rPr kumimoji="1" lang="en-US" altLang="zh-CN" dirty="0"/>
              <a:t>Vertex</a:t>
            </a:r>
            <a:r>
              <a:rPr kumimoji="1" lang="zh-CN" altLang="en-US" dirty="0"/>
              <a:t>：</a:t>
            </a:r>
            <a:r>
              <a:rPr kumimoji="1" lang="en-US" altLang="zh-CN" dirty="0"/>
              <a:t>	A	B	C</a:t>
            </a:r>
            <a:r>
              <a:rPr kumimoji="1" lang="zh-CN" altLang="en-US" dirty="0"/>
              <a:t> </a:t>
            </a:r>
            <a:r>
              <a:rPr kumimoji="1" lang="en-US" altLang="zh-CN" dirty="0"/>
              <a:t>	D	E</a:t>
            </a:r>
            <a:endParaRPr kumimoji="1" lang="zh-CN" altLang="en-US" dirty="0"/>
          </a:p>
        </p:txBody>
      </p:sp>
      <p:sp>
        <p:nvSpPr>
          <p:cNvPr id="62" name="文本框 61">
            <a:extLst>
              <a:ext uri="{FF2B5EF4-FFF2-40B4-BE49-F238E27FC236}">
                <a16:creationId xmlns:a16="http://schemas.microsoft.com/office/drawing/2014/main" id="{052E138C-69E1-2D4B-8EB1-26EE3A173052}"/>
              </a:ext>
            </a:extLst>
          </p:cNvPr>
          <p:cNvSpPr txBox="1"/>
          <p:nvPr/>
        </p:nvSpPr>
        <p:spPr>
          <a:xfrm>
            <a:off x="4808457" y="3806584"/>
            <a:ext cx="2269515" cy="369332"/>
          </a:xfrm>
          <a:prstGeom prst="rect">
            <a:avLst/>
          </a:prstGeom>
          <a:noFill/>
        </p:spPr>
        <p:txBody>
          <a:bodyPr wrap="square" rtlCol="0">
            <a:spAutoFit/>
          </a:bodyPr>
          <a:lstStyle/>
          <a:p>
            <a:r>
              <a:rPr kumimoji="1" lang="en-US" altLang="zh-CN" dirty="0"/>
              <a:t>Distance</a:t>
            </a:r>
            <a:r>
              <a:rPr kumimoji="1" lang="zh-CN" altLang="en-US" dirty="0"/>
              <a:t> </a:t>
            </a:r>
            <a:r>
              <a:rPr kumimoji="1" lang="en-US" altLang="zh-CN" dirty="0"/>
              <a:t>From</a:t>
            </a:r>
            <a:r>
              <a:rPr kumimoji="1" lang="zh-CN" altLang="en-US" dirty="0"/>
              <a:t> </a:t>
            </a:r>
            <a:r>
              <a:rPr kumimoji="1" lang="en-US" altLang="zh-CN" dirty="0"/>
              <a:t>A</a:t>
            </a:r>
            <a:r>
              <a:rPr kumimoji="1" lang="zh-CN" altLang="en-US" dirty="0"/>
              <a:t>：</a:t>
            </a:r>
          </a:p>
        </p:txBody>
      </p:sp>
      <p:sp>
        <p:nvSpPr>
          <p:cNvPr id="63" name="文本框 62">
            <a:extLst>
              <a:ext uri="{FF2B5EF4-FFF2-40B4-BE49-F238E27FC236}">
                <a16:creationId xmlns:a16="http://schemas.microsoft.com/office/drawing/2014/main" id="{74EC11AB-679F-C44F-A281-818D042B9D78}"/>
              </a:ext>
            </a:extLst>
          </p:cNvPr>
          <p:cNvSpPr txBox="1"/>
          <p:nvPr/>
        </p:nvSpPr>
        <p:spPr>
          <a:xfrm>
            <a:off x="4908885" y="4544469"/>
            <a:ext cx="2123878" cy="369332"/>
          </a:xfrm>
          <a:prstGeom prst="rect">
            <a:avLst/>
          </a:prstGeom>
          <a:noFill/>
        </p:spPr>
        <p:txBody>
          <a:bodyPr wrap="square" rtlCol="0">
            <a:spAutoFit/>
          </a:bodyPr>
          <a:lstStyle/>
          <a:p>
            <a:r>
              <a:rPr kumimoji="1" lang="en-US" altLang="zh-CN" dirty="0"/>
              <a:t>Previous</a:t>
            </a:r>
            <a:r>
              <a:rPr kumimoji="1" lang="zh-CN" altLang="en-US" dirty="0"/>
              <a:t> </a:t>
            </a:r>
            <a:r>
              <a:rPr kumimoji="1" lang="en-US" altLang="zh-CN" dirty="0"/>
              <a:t>Vertex:</a:t>
            </a:r>
            <a:endParaRPr kumimoji="1" lang="zh-CN" altLang="en-US" dirty="0"/>
          </a:p>
        </p:txBody>
      </p:sp>
      <p:sp>
        <p:nvSpPr>
          <p:cNvPr id="64" name="文本框 63">
            <a:extLst>
              <a:ext uri="{FF2B5EF4-FFF2-40B4-BE49-F238E27FC236}">
                <a16:creationId xmlns:a16="http://schemas.microsoft.com/office/drawing/2014/main" id="{03016F88-3ACC-764D-BA2B-37DDF7D28536}"/>
              </a:ext>
            </a:extLst>
          </p:cNvPr>
          <p:cNvSpPr txBox="1"/>
          <p:nvPr/>
        </p:nvSpPr>
        <p:spPr>
          <a:xfrm>
            <a:off x="7460509" y="3824942"/>
            <a:ext cx="332142" cy="369332"/>
          </a:xfrm>
          <a:prstGeom prst="rect">
            <a:avLst/>
          </a:prstGeom>
          <a:noFill/>
        </p:spPr>
        <p:txBody>
          <a:bodyPr wrap="none" rtlCol="0">
            <a:spAutoFit/>
          </a:bodyPr>
          <a:lstStyle/>
          <a:p>
            <a:r>
              <a:rPr kumimoji="1" lang="en-US" altLang="zh-CN" dirty="0">
                <a:solidFill>
                  <a:srgbClr val="00B0F0"/>
                </a:solidFill>
              </a:rPr>
              <a:t>0</a:t>
            </a:r>
            <a:endParaRPr kumimoji="1" lang="zh-CN" altLang="en-US" dirty="0">
              <a:solidFill>
                <a:srgbClr val="00B0F0"/>
              </a:solidFill>
            </a:endParaRPr>
          </a:p>
        </p:txBody>
      </p:sp>
      <p:sp>
        <p:nvSpPr>
          <p:cNvPr id="65" name="文本框 64">
            <a:extLst>
              <a:ext uri="{FF2B5EF4-FFF2-40B4-BE49-F238E27FC236}">
                <a16:creationId xmlns:a16="http://schemas.microsoft.com/office/drawing/2014/main" id="{39FAF459-11F4-114C-BF51-9815AF4F0532}"/>
              </a:ext>
            </a:extLst>
          </p:cNvPr>
          <p:cNvSpPr txBox="1"/>
          <p:nvPr/>
        </p:nvSpPr>
        <p:spPr>
          <a:xfrm>
            <a:off x="7460509" y="4506501"/>
            <a:ext cx="328936" cy="369332"/>
          </a:xfrm>
          <a:prstGeom prst="rect">
            <a:avLst/>
          </a:prstGeom>
          <a:noFill/>
        </p:spPr>
        <p:txBody>
          <a:bodyPr wrap="none" rtlCol="0">
            <a:spAutoFit/>
          </a:bodyPr>
          <a:lstStyle/>
          <a:p>
            <a:r>
              <a:rPr kumimoji="1" lang="en-US" altLang="zh-CN" dirty="0">
                <a:solidFill>
                  <a:srgbClr val="00B0F0"/>
                </a:solidFill>
              </a:rPr>
              <a:t>∅</a:t>
            </a:r>
            <a:endParaRPr kumimoji="1" lang="zh-CN" altLang="en-US" dirty="0">
              <a:solidFill>
                <a:srgbClr val="00B0F0"/>
              </a:solidFill>
            </a:endParaRPr>
          </a:p>
        </p:txBody>
      </p:sp>
      <p:sp>
        <p:nvSpPr>
          <p:cNvPr id="67" name="文本框 66">
            <a:extLst>
              <a:ext uri="{FF2B5EF4-FFF2-40B4-BE49-F238E27FC236}">
                <a16:creationId xmlns:a16="http://schemas.microsoft.com/office/drawing/2014/main" id="{A74CC952-89F7-324A-9BEC-58D8FCCDC73B}"/>
              </a:ext>
            </a:extLst>
          </p:cNvPr>
          <p:cNvSpPr txBox="1"/>
          <p:nvPr/>
        </p:nvSpPr>
        <p:spPr>
          <a:xfrm>
            <a:off x="8378179" y="3826462"/>
            <a:ext cx="332142" cy="369332"/>
          </a:xfrm>
          <a:prstGeom prst="rect">
            <a:avLst/>
          </a:prstGeom>
          <a:noFill/>
        </p:spPr>
        <p:txBody>
          <a:bodyPr wrap="none" rtlCol="0">
            <a:spAutoFit/>
          </a:bodyPr>
          <a:lstStyle/>
          <a:p>
            <a:r>
              <a:rPr kumimoji="1" lang="en-US" altLang="zh-CN" dirty="0">
                <a:solidFill>
                  <a:srgbClr val="00B0F0"/>
                </a:solidFill>
              </a:rPr>
              <a:t>6</a:t>
            </a:r>
            <a:endParaRPr kumimoji="1" lang="zh-CN" altLang="en-US" dirty="0">
              <a:solidFill>
                <a:srgbClr val="00B0F0"/>
              </a:solidFill>
            </a:endParaRPr>
          </a:p>
        </p:txBody>
      </p:sp>
      <p:sp>
        <p:nvSpPr>
          <p:cNvPr id="68" name="文本框 67">
            <a:extLst>
              <a:ext uri="{FF2B5EF4-FFF2-40B4-BE49-F238E27FC236}">
                <a16:creationId xmlns:a16="http://schemas.microsoft.com/office/drawing/2014/main" id="{1C6D1CEC-8D88-2D40-BA9A-CB34380EE9F2}"/>
              </a:ext>
            </a:extLst>
          </p:cNvPr>
          <p:cNvSpPr txBox="1"/>
          <p:nvPr/>
        </p:nvSpPr>
        <p:spPr>
          <a:xfrm>
            <a:off x="8378179" y="4508021"/>
            <a:ext cx="341760" cy="369332"/>
          </a:xfrm>
          <a:prstGeom prst="rect">
            <a:avLst/>
          </a:prstGeom>
          <a:noFill/>
        </p:spPr>
        <p:txBody>
          <a:bodyPr wrap="none" rtlCol="0">
            <a:spAutoFit/>
          </a:bodyPr>
          <a:lstStyle/>
          <a:p>
            <a:r>
              <a:rPr kumimoji="1" lang="en-US" altLang="zh-CN" dirty="0">
                <a:solidFill>
                  <a:srgbClr val="00B0F0"/>
                </a:solidFill>
              </a:rPr>
              <a:t>A</a:t>
            </a:r>
            <a:endParaRPr kumimoji="1" lang="zh-CN" altLang="en-US" dirty="0">
              <a:solidFill>
                <a:srgbClr val="00B0F0"/>
              </a:solidFill>
            </a:endParaRPr>
          </a:p>
        </p:txBody>
      </p:sp>
      <p:sp>
        <p:nvSpPr>
          <p:cNvPr id="69" name="文本框 68">
            <a:extLst>
              <a:ext uri="{FF2B5EF4-FFF2-40B4-BE49-F238E27FC236}">
                <a16:creationId xmlns:a16="http://schemas.microsoft.com/office/drawing/2014/main" id="{CD7F22DA-AF8E-1648-99F1-5ED043A44034}"/>
              </a:ext>
            </a:extLst>
          </p:cNvPr>
          <p:cNvSpPr txBox="1"/>
          <p:nvPr/>
        </p:nvSpPr>
        <p:spPr>
          <a:xfrm>
            <a:off x="9340004" y="3808968"/>
            <a:ext cx="332142" cy="369332"/>
          </a:xfrm>
          <a:prstGeom prst="rect">
            <a:avLst/>
          </a:prstGeom>
          <a:noFill/>
        </p:spPr>
        <p:txBody>
          <a:bodyPr wrap="none" rtlCol="0">
            <a:spAutoFit/>
          </a:bodyPr>
          <a:lstStyle/>
          <a:p>
            <a:r>
              <a:rPr kumimoji="1" lang="en-US" altLang="zh-CN" dirty="0">
                <a:solidFill>
                  <a:srgbClr val="00B0F0"/>
                </a:solidFill>
              </a:rPr>
              <a:t>7</a:t>
            </a:r>
            <a:endParaRPr kumimoji="1" lang="zh-CN" altLang="en-US" dirty="0">
              <a:solidFill>
                <a:srgbClr val="00B0F0"/>
              </a:solidFill>
            </a:endParaRPr>
          </a:p>
        </p:txBody>
      </p:sp>
      <p:sp>
        <p:nvSpPr>
          <p:cNvPr id="70" name="文本框 69">
            <a:extLst>
              <a:ext uri="{FF2B5EF4-FFF2-40B4-BE49-F238E27FC236}">
                <a16:creationId xmlns:a16="http://schemas.microsoft.com/office/drawing/2014/main" id="{E66BFB12-71CE-7D45-BAB4-2428FCC37D60}"/>
              </a:ext>
            </a:extLst>
          </p:cNvPr>
          <p:cNvSpPr txBox="1"/>
          <p:nvPr/>
        </p:nvSpPr>
        <p:spPr>
          <a:xfrm>
            <a:off x="9340004" y="4490527"/>
            <a:ext cx="330540" cy="369332"/>
          </a:xfrm>
          <a:prstGeom prst="rect">
            <a:avLst/>
          </a:prstGeom>
          <a:noFill/>
        </p:spPr>
        <p:txBody>
          <a:bodyPr wrap="none" rtlCol="0">
            <a:spAutoFit/>
          </a:bodyPr>
          <a:lstStyle/>
          <a:p>
            <a:r>
              <a:rPr kumimoji="1" lang="en-US" altLang="zh-CN" dirty="0">
                <a:solidFill>
                  <a:srgbClr val="00B0F0"/>
                </a:solidFill>
              </a:rPr>
              <a:t>E</a:t>
            </a:r>
            <a:endParaRPr kumimoji="1" lang="zh-CN" altLang="en-US" dirty="0">
              <a:solidFill>
                <a:srgbClr val="00B0F0"/>
              </a:solidFill>
            </a:endParaRPr>
          </a:p>
        </p:txBody>
      </p:sp>
      <p:sp>
        <p:nvSpPr>
          <p:cNvPr id="71" name="文本框 70">
            <a:extLst>
              <a:ext uri="{FF2B5EF4-FFF2-40B4-BE49-F238E27FC236}">
                <a16:creationId xmlns:a16="http://schemas.microsoft.com/office/drawing/2014/main" id="{F77D122B-BB1C-DD43-A0B4-FEDFDCB4EF42}"/>
              </a:ext>
            </a:extLst>
          </p:cNvPr>
          <p:cNvSpPr txBox="1"/>
          <p:nvPr/>
        </p:nvSpPr>
        <p:spPr>
          <a:xfrm>
            <a:off x="10192801" y="3808929"/>
            <a:ext cx="332142" cy="369332"/>
          </a:xfrm>
          <a:prstGeom prst="rect">
            <a:avLst/>
          </a:prstGeom>
          <a:noFill/>
        </p:spPr>
        <p:txBody>
          <a:bodyPr wrap="none" rtlCol="0">
            <a:spAutoFit/>
          </a:bodyPr>
          <a:lstStyle/>
          <a:p>
            <a:r>
              <a:rPr kumimoji="1" lang="en-US" altLang="zh-CN" dirty="0">
                <a:solidFill>
                  <a:srgbClr val="00B0F0"/>
                </a:solidFill>
              </a:rPr>
              <a:t>1</a:t>
            </a:r>
            <a:endParaRPr kumimoji="1" lang="zh-CN" altLang="en-US" dirty="0">
              <a:solidFill>
                <a:srgbClr val="00B0F0"/>
              </a:solidFill>
            </a:endParaRPr>
          </a:p>
        </p:txBody>
      </p:sp>
      <p:sp>
        <p:nvSpPr>
          <p:cNvPr id="72" name="文本框 71">
            <a:extLst>
              <a:ext uri="{FF2B5EF4-FFF2-40B4-BE49-F238E27FC236}">
                <a16:creationId xmlns:a16="http://schemas.microsoft.com/office/drawing/2014/main" id="{790ACF7B-6BBD-0745-84E0-1987FEEE1B5B}"/>
              </a:ext>
            </a:extLst>
          </p:cNvPr>
          <p:cNvSpPr txBox="1"/>
          <p:nvPr/>
        </p:nvSpPr>
        <p:spPr>
          <a:xfrm>
            <a:off x="10192801" y="4490488"/>
            <a:ext cx="341760" cy="369332"/>
          </a:xfrm>
          <a:prstGeom prst="rect">
            <a:avLst/>
          </a:prstGeom>
          <a:noFill/>
        </p:spPr>
        <p:txBody>
          <a:bodyPr wrap="none" rtlCol="0">
            <a:spAutoFit/>
          </a:bodyPr>
          <a:lstStyle/>
          <a:p>
            <a:r>
              <a:rPr kumimoji="1" lang="en-US" altLang="zh-CN" dirty="0">
                <a:solidFill>
                  <a:srgbClr val="00B0F0"/>
                </a:solidFill>
              </a:rPr>
              <a:t>A</a:t>
            </a:r>
            <a:endParaRPr kumimoji="1" lang="zh-CN" altLang="en-US" dirty="0">
              <a:solidFill>
                <a:srgbClr val="00B0F0"/>
              </a:solidFill>
            </a:endParaRPr>
          </a:p>
        </p:txBody>
      </p:sp>
      <p:sp>
        <p:nvSpPr>
          <p:cNvPr id="73" name="文本框 72">
            <a:extLst>
              <a:ext uri="{FF2B5EF4-FFF2-40B4-BE49-F238E27FC236}">
                <a16:creationId xmlns:a16="http://schemas.microsoft.com/office/drawing/2014/main" id="{E9A609A8-D83E-1B47-AFD1-0DFE7CBAD099}"/>
              </a:ext>
            </a:extLst>
          </p:cNvPr>
          <p:cNvSpPr txBox="1"/>
          <p:nvPr/>
        </p:nvSpPr>
        <p:spPr>
          <a:xfrm>
            <a:off x="11045598" y="3761875"/>
            <a:ext cx="332142" cy="369332"/>
          </a:xfrm>
          <a:prstGeom prst="rect">
            <a:avLst/>
          </a:prstGeom>
          <a:noFill/>
        </p:spPr>
        <p:txBody>
          <a:bodyPr wrap="none" rtlCol="0">
            <a:spAutoFit/>
          </a:bodyPr>
          <a:lstStyle/>
          <a:p>
            <a:r>
              <a:rPr kumimoji="1" lang="en-US" altLang="zh-CN" dirty="0">
                <a:solidFill>
                  <a:srgbClr val="00B0F0"/>
                </a:solidFill>
              </a:rPr>
              <a:t>2</a:t>
            </a:r>
            <a:endParaRPr kumimoji="1" lang="zh-CN" altLang="en-US" dirty="0">
              <a:solidFill>
                <a:srgbClr val="00B0F0"/>
              </a:solidFill>
            </a:endParaRPr>
          </a:p>
        </p:txBody>
      </p:sp>
      <p:sp>
        <p:nvSpPr>
          <p:cNvPr id="74" name="文本框 73">
            <a:extLst>
              <a:ext uri="{FF2B5EF4-FFF2-40B4-BE49-F238E27FC236}">
                <a16:creationId xmlns:a16="http://schemas.microsoft.com/office/drawing/2014/main" id="{78C0C7AF-0675-C74B-91F8-768EE84CFB52}"/>
              </a:ext>
            </a:extLst>
          </p:cNvPr>
          <p:cNvSpPr txBox="1"/>
          <p:nvPr/>
        </p:nvSpPr>
        <p:spPr>
          <a:xfrm>
            <a:off x="11045598" y="4443434"/>
            <a:ext cx="362600" cy="369332"/>
          </a:xfrm>
          <a:prstGeom prst="rect">
            <a:avLst/>
          </a:prstGeom>
          <a:noFill/>
        </p:spPr>
        <p:txBody>
          <a:bodyPr wrap="none" rtlCol="0">
            <a:spAutoFit/>
          </a:bodyPr>
          <a:lstStyle/>
          <a:p>
            <a:r>
              <a:rPr kumimoji="1" lang="en-US" altLang="zh-CN" dirty="0">
                <a:solidFill>
                  <a:srgbClr val="00B0F0"/>
                </a:solidFill>
              </a:rPr>
              <a:t>D</a:t>
            </a:r>
            <a:endParaRPr kumimoji="1" lang="zh-CN" altLang="en-US" dirty="0">
              <a:solidFill>
                <a:srgbClr val="00B0F0"/>
              </a:solidFill>
            </a:endParaRPr>
          </a:p>
        </p:txBody>
      </p:sp>
      <p:grpSp>
        <p:nvGrpSpPr>
          <p:cNvPr id="75" name="组合 74">
            <a:extLst>
              <a:ext uri="{FF2B5EF4-FFF2-40B4-BE49-F238E27FC236}">
                <a16:creationId xmlns:a16="http://schemas.microsoft.com/office/drawing/2014/main" id="{24891483-86F8-7D40-B1AD-867D15DA69C1}"/>
              </a:ext>
            </a:extLst>
          </p:cNvPr>
          <p:cNvGrpSpPr/>
          <p:nvPr/>
        </p:nvGrpSpPr>
        <p:grpSpPr>
          <a:xfrm>
            <a:off x="883805" y="2803513"/>
            <a:ext cx="3352372" cy="2286055"/>
            <a:chOff x="5838092" y="3288323"/>
            <a:chExt cx="3352372" cy="2286055"/>
          </a:xfrm>
        </p:grpSpPr>
        <p:sp>
          <p:nvSpPr>
            <p:cNvPr id="76" name="椭圆 75">
              <a:extLst>
                <a:ext uri="{FF2B5EF4-FFF2-40B4-BE49-F238E27FC236}">
                  <a16:creationId xmlns:a16="http://schemas.microsoft.com/office/drawing/2014/main" id="{1A13F4D9-8088-E842-B252-206F8A35C102}"/>
                </a:ext>
              </a:extLst>
            </p:cNvPr>
            <p:cNvSpPr/>
            <p:nvPr/>
          </p:nvSpPr>
          <p:spPr>
            <a:xfrm>
              <a:off x="5910146" y="3316130"/>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A</a:t>
              </a:r>
              <a:endParaRPr kumimoji="1" lang="zh-CN" altLang="en-US" dirty="0"/>
            </a:p>
          </p:txBody>
        </p:sp>
        <p:sp>
          <p:nvSpPr>
            <p:cNvPr id="77" name="椭圆 76">
              <a:extLst>
                <a:ext uri="{FF2B5EF4-FFF2-40B4-BE49-F238E27FC236}">
                  <a16:creationId xmlns:a16="http://schemas.microsoft.com/office/drawing/2014/main" id="{2FBDF9A9-CD79-7C4D-AC6D-DCD06238B8ED}"/>
                </a:ext>
              </a:extLst>
            </p:cNvPr>
            <p:cNvSpPr/>
            <p:nvPr/>
          </p:nvSpPr>
          <p:spPr>
            <a:xfrm>
              <a:off x="7534507" y="331612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B</a:t>
              </a:r>
              <a:endParaRPr kumimoji="1" lang="zh-CN" altLang="en-US" dirty="0"/>
            </a:p>
          </p:txBody>
        </p:sp>
        <p:cxnSp>
          <p:nvCxnSpPr>
            <p:cNvPr id="78" name="直线箭头连接符 77">
              <a:extLst>
                <a:ext uri="{FF2B5EF4-FFF2-40B4-BE49-F238E27FC236}">
                  <a16:creationId xmlns:a16="http://schemas.microsoft.com/office/drawing/2014/main" id="{FDE2AF7C-B6F5-5742-A813-AFCA97EDB23E}"/>
                </a:ext>
              </a:extLst>
            </p:cNvPr>
            <p:cNvCxnSpPr>
              <a:stCxn id="76" idx="6"/>
            </p:cNvCxnSpPr>
            <p:nvPr/>
          </p:nvCxnSpPr>
          <p:spPr>
            <a:xfrm flipV="1">
              <a:off x="6490010" y="3609527"/>
              <a:ext cx="1044497" cy="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9" name="椭圆 78">
              <a:extLst>
                <a:ext uri="{FF2B5EF4-FFF2-40B4-BE49-F238E27FC236}">
                  <a16:creationId xmlns:a16="http://schemas.microsoft.com/office/drawing/2014/main" id="{60284320-1E52-F647-A220-4371854C2C52}"/>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D</a:t>
              </a:r>
              <a:endParaRPr kumimoji="1" lang="zh-CN" altLang="en-US" dirty="0"/>
            </a:p>
          </p:txBody>
        </p:sp>
        <p:sp>
          <p:nvSpPr>
            <p:cNvPr id="80" name="椭圆 79">
              <a:extLst>
                <a:ext uri="{FF2B5EF4-FFF2-40B4-BE49-F238E27FC236}">
                  <a16:creationId xmlns:a16="http://schemas.microsoft.com/office/drawing/2014/main" id="{6E0EC4F9-5A90-B641-B5E7-69F676B0B09D}"/>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E</a:t>
              </a:r>
              <a:endParaRPr kumimoji="1" lang="zh-CN" altLang="en-US" dirty="0"/>
            </a:p>
          </p:txBody>
        </p:sp>
        <p:cxnSp>
          <p:nvCxnSpPr>
            <p:cNvPr id="81" name="直线箭头连接符 80">
              <a:extLst>
                <a:ext uri="{FF2B5EF4-FFF2-40B4-BE49-F238E27FC236}">
                  <a16:creationId xmlns:a16="http://schemas.microsoft.com/office/drawing/2014/main" id="{C2FFABD4-6EF1-1840-A9F2-8660C8E91F32}"/>
                </a:ext>
              </a:extLst>
            </p:cNvPr>
            <p:cNvCxnSpPr>
              <a:stCxn id="79" idx="6"/>
            </p:cNvCxnSpPr>
            <p:nvPr/>
          </p:nvCxnSpPr>
          <p:spPr>
            <a:xfrm flipV="1">
              <a:off x="6486293" y="4936280"/>
              <a:ext cx="1044497" cy="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2" name="椭圆 81">
              <a:extLst>
                <a:ext uri="{FF2B5EF4-FFF2-40B4-BE49-F238E27FC236}">
                  <a16:creationId xmlns:a16="http://schemas.microsoft.com/office/drawing/2014/main" id="{C112E5DF-7704-ED4D-87DD-F0AACC2143E3}"/>
                </a:ext>
              </a:extLst>
            </p:cNvPr>
            <p:cNvSpPr/>
            <p:nvPr/>
          </p:nvSpPr>
          <p:spPr>
            <a:xfrm>
              <a:off x="8610600" y="393521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a:t>
              </a:r>
              <a:endParaRPr kumimoji="1" lang="zh-CN" altLang="en-US" dirty="0"/>
            </a:p>
          </p:txBody>
        </p:sp>
        <p:cxnSp>
          <p:nvCxnSpPr>
            <p:cNvPr id="83" name="直线箭头连接符 82">
              <a:extLst>
                <a:ext uri="{FF2B5EF4-FFF2-40B4-BE49-F238E27FC236}">
                  <a16:creationId xmlns:a16="http://schemas.microsoft.com/office/drawing/2014/main" id="{F9A64782-C10A-6943-9478-34E43108C2D3}"/>
                </a:ext>
              </a:extLst>
            </p:cNvPr>
            <p:cNvCxnSpPr>
              <a:cxnSpLocks/>
              <a:stCxn id="77" idx="6"/>
              <a:endCxn id="82" idx="1"/>
            </p:cNvCxnSpPr>
            <p:nvPr/>
          </p:nvCxnSpPr>
          <p:spPr>
            <a:xfrm>
              <a:off x="8114371" y="3609528"/>
              <a:ext cx="581148" cy="41162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4" name="直线箭头连接符 83">
              <a:extLst>
                <a:ext uri="{FF2B5EF4-FFF2-40B4-BE49-F238E27FC236}">
                  <a16:creationId xmlns:a16="http://schemas.microsoft.com/office/drawing/2014/main" id="{C26473D7-9F5A-BB45-B27D-5BD9C0BE59AD}"/>
                </a:ext>
              </a:extLst>
            </p:cNvPr>
            <p:cNvCxnSpPr>
              <a:cxnSpLocks/>
              <a:stCxn id="80" idx="6"/>
              <a:endCxn id="82" idx="3"/>
            </p:cNvCxnSpPr>
            <p:nvPr/>
          </p:nvCxnSpPr>
          <p:spPr>
            <a:xfrm flipV="1">
              <a:off x="8110654" y="4436082"/>
              <a:ext cx="584865" cy="5001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5" name="直线箭头连接符 84">
              <a:extLst>
                <a:ext uri="{FF2B5EF4-FFF2-40B4-BE49-F238E27FC236}">
                  <a16:creationId xmlns:a16="http://schemas.microsoft.com/office/drawing/2014/main" id="{AA6BB878-86FE-ED46-98DE-A10E97DD0869}"/>
                </a:ext>
              </a:extLst>
            </p:cNvPr>
            <p:cNvCxnSpPr>
              <a:cxnSpLocks/>
              <a:stCxn id="76" idx="4"/>
              <a:endCxn id="79" idx="0"/>
            </p:cNvCxnSpPr>
            <p:nvPr/>
          </p:nvCxnSpPr>
          <p:spPr>
            <a:xfrm flipH="1">
              <a:off x="6196361" y="3902927"/>
              <a:ext cx="3717" cy="73995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82E7786B-B009-F64F-9E09-AF281D4CEA1F}"/>
                </a:ext>
              </a:extLst>
            </p:cNvPr>
            <p:cNvSpPr txBox="1"/>
            <p:nvPr/>
          </p:nvSpPr>
          <p:spPr>
            <a:xfrm>
              <a:off x="5838092" y="4097215"/>
              <a:ext cx="332142" cy="369332"/>
            </a:xfrm>
            <a:prstGeom prst="rect">
              <a:avLst/>
            </a:prstGeom>
            <a:noFill/>
          </p:spPr>
          <p:txBody>
            <a:bodyPr wrap="none" rtlCol="0">
              <a:spAutoFit/>
            </a:bodyPr>
            <a:lstStyle/>
            <a:p>
              <a:r>
                <a:rPr kumimoji="1" lang="en-US" altLang="zh-CN" dirty="0"/>
                <a:t>1</a:t>
              </a:r>
              <a:endParaRPr kumimoji="1" lang="zh-CN" altLang="en-US" dirty="0"/>
            </a:p>
          </p:txBody>
        </p:sp>
        <p:sp>
          <p:nvSpPr>
            <p:cNvPr id="87" name="文本框 86">
              <a:extLst>
                <a:ext uri="{FF2B5EF4-FFF2-40B4-BE49-F238E27FC236}">
                  <a16:creationId xmlns:a16="http://schemas.microsoft.com/office/drawing/2014/main" id="{4A9D4BA6-621A-6E45-885F-7DBE8A5CFAE3}"/>
                </a:ext>
              </a:extLst>
            </p:cNvPr>
            <p:cNvSpPr txBox="1"/>
            <p:nvPr/>
          </p:nvSpPr>
          <p:spPr>
            <a:xfrm>
              <a:off x="6928338" y="3288323"/>
              <a:ext cx="332142" cy="369332"/>
            </a:xfrm>
            <a:prstGeom prst="rect">
              <a:avLst/>
            </a:prstGeom>
            <a:noFill/>
          </p:spPr>
          <p:txBody>
            <a:bodyPr wrap="none" rtlCol="0">
              <a:spAutoFit/>
            </a:bodyPr>
            <a:lstStyle/>
            <a:p>
              <a:r>
                <a:rPr kumimoji="1" lang="en-US" altLang="zh-CN" dirty="0"/>
                <a:t>6</a:t>
              </a:r>
              <a:endParaRPr kumimoji="1" lang="zh-CN" altLang="en-US" dirty="0"/>
            </a:p>
          </p:txBody>
        </p:sp>
        <p:sp>
          <p:nvSpPr>
            <p:cNvPr id="88" name="文本框 87">
              <a:extLst>
                <a:ext uri="{FF2B5EF4-FFF2-40B4-BE49-F238E27FC236}">
                  <a16:creationId xmlns:a16="http://schemas.microsoft.com/office/drawing/2014/main" id="{9B92C32D-E8F8-1044-852C-7A972FD5B550}"/>
                </a:ext>
              </a:extLst>
            </p:cNvPr>
            <p:cNvSpPr txBox="1"/>
            <p:nvPr/>
          </p:nvSpPr>
          <p:spPr>
            <a:xfrm>
              <a:off x="8475785" y="3640015"/>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89" name="文本框 88">
              <a:extLst>
                <a:ext uri="{FF2B5EF4-FFF2-40B4-BE49-F238E27FC236}">
                  <a16:creationId xmlns:a16="http://schemas.microsoft.com/office/drawing/2014/main" id="{5710AD15-DA43-D844-AAB9-99B523374968}"/>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sp>
          <p:nvSpPr>
            <p:cNvPr id="90" name="文本框 89">
              <a:extLst>
                <a:ext uri="{FF2B5EF4-FFF2-40B4-BE49-F238E27FC236}">
                  <a16:creationId xmlns:a16="http://schemas.microsoft.com/office/drawing/2014/main" id="{6D512707-B49B-F040-ABB2-7335A1C0967B}"/>
                </a:ext>
              </a:extLst>
            </p:cNvPr>
            <p:cNvSpPr txBox="1"/>
            <p:nvPr/>
          </p:nvSpPr>
          <p:spPr>
            <a:xfrm>
              <a:off x="8528538" y="4853354"/>
              <a:ext cx="332142" cy="369332"/>
            </a:xfrm>
            <a:prstGeom prst="rect">
              <a:avLst/>
            </a:prstGeom>
            <a:noFill/>
          </p:spPr>
          <p:txBody>
            <a:bodyPr wrap="none" rtlCol="0">
              <a:spAutoFit/>
            </a:bodyPr>
            <a:lstStyle/>
            <a:p>
              <a:r>
                <a:rPr kumimoji="1" lang="en-US" altLang="zh-CN" dirty="0"/>
                <a:t>5</a:t>
              </a:r>
              <a:endParaRPr kumimoji="1" lang="zh-CN" altLang="en-US" dirty="0"/>
            </a:p>
          </p:txBody>
        </p:sp>
        <p:cxnSp>
          <p:nvCxnSpPr>
            <p:cNvPr id="91" name="直线箭头连接符 90">
              <a:extLst>
                <a:ext uri="{FF2B5EF4-FFF2-40B4-BE49-F238E27FC236}">
                  <a16:creationId xmlns:a16="http://schemas.microsoft.com/office/drawing/2014/main" id="{85482071-C512-904E-8401-ED2787D5E96B}"/>
                </a:ext>
              </a:extLst>
            </p:cNvPr>
            <p:cNvCxnSpPr>
              <a:cxnSpLocks/>
              <a:stCxn id="79" idx="7"/>
              <a:endCxn id="77" idx="3"/>
            </p:cNvCxnSpPr>
            <p:nvPr/>
          </p:nvCxnSpPr>
          <p:spPr>
            <a:xfrm flipV="1">
              <a:off x="6401374" y="3816992"/>
              <a:ext cx="1218052" cy="91182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2" name="直线箭头连接符 91">
              <a:extLst>
                <a:ext uri="{FF2B5EF4-FFF2-40B4-BE49-F238E27FC236}">
                  <a16:creationId xmlns:a16="http://schemas.microsoft.com/office/drawing/2014/main" id="{D710C16B-A0D9-D34B-9137-D5B7280E7E4B}"/>
                </a:ext>
              </a:extLst>
            </p:cNvPr>
            <p:cNvCxnSpPr>
              <a:cxnSpLocks/>
              <a:stCxn id="80" idx="0"/>
              <a:endCxn id="77" idx="4"/>
            </p:cNvCxnSpPr>
            <p:nvPr/>
          </p:nvCxnSpPr>
          <p:spPr>
            <a:xfrm flipV="1">
              <a:off x="7820722" y="3902926"/>
              <a:ext cx="3717" cy="73995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5C6E9C8E-0504-FD41-AFCD-079B1D3E1196}"/>
                </a:ext>
              </a:extLst>
            </p:cNvPr>
            <p:cNvSpPr txBox="1"/>
            <p:nvPr/>
          </p:nvSpPr>
          <p:spPr>
            <a:xfrm>
              <a:off x="6717323" y="4009290"/>
              <a:ext cx="332142" cy="369332"/>
            </a:xfrm>
            <a:prstGeom prst="rect">
              <a:avLst/>
            </a:prstGeom>
            <a:noFill/>
          </p:spPr>
          <p:txBody>
            <a:bodyPr wrap="none" rtlCol="0">
              <a:spAutoFit/>
            </a:bodyPr>
            <a:lstStyle/>
            <a:p>
              <a:r>
                <a:rPr kumimoji="1" lang="en-US" altLang="zh-CN" dirty="0"/>
                <a:t>2</a:t>
              </a:r>
              <a:endParaRPr kumimoji="1" lang="zh-CN" altLang="en-US" dirty="0"/>
            </a:p>
          </p:txBody>
        </p:sp>
        <p:sp>
          <p:nvSpPr>
            <p:cNvPr id="94" name="文本框 93">
              <a:extLst>
                <a:ext uri="{FF2B5EF4-FFF2-40B4-BE49-F238E27FC236}">
                  <a16:creationId xmlns:a16="http://schemas.microsoft.com/office/drawing/2014/main" id="{8BECFD89-8E01-1349-A27C-635B57D89DF6}"/>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grpSp>
      <p:sp>
        <p:nvSpPr>
          <p:cNvPr id="95" name="文本框 94">
            <a:extLst>
              <a:ext uri="{FF2B5EF4-FFF2-40B4-BE49-F238E27FC236}">
                <a16:creationId xmlns:a16="http://schemas.microsoft.com/office/drawing/2014/main" id="{D8E2AE27-E831-4442-93F3-1A10C87208A0}"/>
              </a:ext>
            </a:extLst>
          </p:cNvPr>
          <p:cNvSpPr txBox="1"/>
          <p:nvPr/>
        </p:nvSpPr>
        <p:spPr>
          <a:xfrm>
            <a:off x="1023622" y="2445416"/>
            <a:ext cx="385042" cy="369332"/>
          </a:xfrm>
          <a:prstGeom prst="rect">
            <a:avLst/>
          </a:prstGeom>
          <a:noFill/>
        </p:spPr>
        <p:txBody>
          <a:bodyPr wrap="none" rtlCol="0">
            <a:spAutoFit/>
          </a:bodyPr>
          <a:lstStyle/>
          <a:p>
            <a:r>
              <a:rPr kumimoji="1" lang="en-US" altLang="zh-CN" b="1" dirty="0">
                <a:solidFill>
                  <a:srgbClr val="FF0000"/>
                </a:solidFill>
              </a:rPr>
              <a:t>√</a:t>
            </a:r>
            <a:endParaRPr kumimoji="1" lang="zh-CN" altLang="en-US" b="1" dirty="0">
              <a:solidFill>
                <a:srgbClr val="FF0000"/>
              </a:solidFill>
            </a:endParaRPr>
          </a:p>
        </p:txBody>
      </p:sp>
      <p:sp>
        <p:nvSpPr>
          <p:cNvPr id="100" name="矩形 99">
            <a:extLst>
              <a:ext uri="{FF2B5EF4-FFF2-40B4-BE49-F238E27FC236}">
                <a16:creationId xmlns:a16="http://schemas.microsoft.com/office/drawing/2014/main" id="{8EB95809-AD19-3441-B696-208050185EC9}"/>
              </a:ext>
            </a:extLst>
          </p:cNvPr>
          <p:cNvSpPr/>
          <p:nvPr/>
        </p:nvSpPr>
        <p:spPr>
          <a:xfrm>
            <a:off x="7437339" y="3016763"/>
            <a:ext cx="318240" cy="1840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2" name="直线连接符 101">
            <a:extLst>
              <a:ext uri="{FF2B5EF4-FFF2-40B4-BE49-F238E27FC236}">
                <a16:creationId xmlns:a16="http://schemas.microsoft.com/office/drawing/2014/main" id="{5E854261-166F-E449-9679-C14A9C9011A5}"/>
              </a:ext>
            </a:extLst>
          </p:cNvPr>
          <p:cNvCxnSpPr>
            <a:stCxn id="76" idx="4"/>
            <a:endCxn id="79" idx="0"/>
          </p:cNvCxnSpPr>
          <p:nvPr/>
        </p:nvCxnSpPr>
        <p:spPr>
          <a:xfrm flipH="1">
            <a:off x="1242074" y="3418117"/>
            <a:ext cx="3717" cy="73995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3" name="矩形 102">
            <a:extLst>
              <a:ext uri="{FF2B5EF4-FFF2-40B4-BE49-F238E27FC236}">
                <a16:creationId xmlns:a16="http://schemas.microsoft.com/office/drawing/2014/main" id="{3F33E4D4-711C-3449-96D7-E1E8FF3C6F38}"/>
              </a:ext>
            </a:extLst>
          </p:cNvPr>
          <p:cNvSpPr/>
          <p:nvPr/>
        </p:nvSpPr>
        <p:spPr>
          <a:xfrm>
            <a:off x="10233015" y="3016763"/>
            <a:ext cx="318240" cy="1840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4" name="直线连接符 103">
            <a:extLst>
              <a:ext uri="{FF2B5EF4-FFF2-40B4-BE49-F238E27FC236}">
                <a16:creationId xmlns:a16="http://schemas.microsoft.com/office/drawing/2014/main" id="{6DB6A680-8EC6-9542-81A1-6A8C65A89025}"/>
              </a:ext>
            </a:extLst>
          </p:cNvPr>
          <p:cNvCxnSpPr>
            <a:cxnSpLocks/>
            <a:endCxn id="80" idx="2"/>
          </p:cNvCxnSpPr>
          <p:nvPr/>
        </p:nvCxnSpPr>
        <p:spPr>
          <a:xfrm flipV="1">
            <a:off x="1533865" y="4451471"/>
            <a:ext cx="1042638" cy="337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直线连接符 105">
            <a:extLst>
              <a:ext uri="{FF2B5EF4-FFF2-40B4-BE49-F238E27FC236}">
                <a16:creationId xmlns:a16="http://schemas.microsoft.com/office/drawing/2014/main" id="{7D9DB2D5-410A-914B-BD1A-9984ED51C568}"/>
              </a:ext>
            </a:extLst>
          </p:cNvPr>
          <p:cNvCxnSpPr>
            <a:cxnSpLocks/>
            <a:stCxn id="79" idx="7"/>
            <a:endCxn id="77" idx="3"/>
          </p:cNvCxnSpPr>
          <p:nvPr/>
        </p:nvCxnSpPr>
        <p:spPr>
          <a:xfrm flipV="1">
            <a:off x="1447087" y="3332182"/>
            <a:ext cx="1218052" cy="9118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直线连接符 107">
            <a:extLst>
              <a:ext uri="{FF2B5EF4-FFF2-40B4-BE49-F238E27FC236}">
                <a16:creationId xmlns:a16="http://schemas.microsoft.com/office/drawing/2014/main" id="{598121E2-4C75-134A-9F21-F97046C79A44}"/>
              </a:ext>
            </a:extLst>
          </p:cNvPr>
          <p:cNvCxnSpPr>
            <a:cxnSpLocks/>
            <a:endCxn id="82" idx="3"/>
          </p:cNvCxnSpPr>
          <p:nvPr/>
        </p:nvCxnSpPr>
        <p:spPr>
          <a:xfrm flipV="1">
            <a:off x="3146664" y="3951272"/>
            <a:ext cx="594568" cy="5170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直线连接符 109">
            <a:extLst>
              <a:ext uri="{FF2B5EF4-FFF2-40B4-BE49-F238E27FC236}">
                <a16:creationId xmlns:a16="http://schemas.microsoft.com/office/drawing/2014/main" id="{90B6EF6A-753E-2840-B5BE-51EAF668047F}"/>
              </a:ext>
            </a:extLst>
          </p:cNvPr>
          <p:cNvCxnSpPr>
            <a:cxnSpLocks/>
            <a:endCxn id="77" idx="4"/>
          </p:cNvCxnSpPr>
          <p:nvPr/>
        </p:nvCxnSpPr>
        <p:spPr>
          <a:xfrm flipH="1" flipV="1">
            <a:off x="2870152" y="3418116"/>
            <a:ext cx="26432" cy="75035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直线连接符 111">
            <a:extLst>
              <a:ext uri="{FF2B5EF4-FFF2-40B4-BE49-F238E27FC236}">
                <a16:creationId xmlns:a16="http://schemas.microsoft.com/office/drawing/2014/main" id="{AB5FCCD1-7B52-6B48-8988-1F4291D70DEB}"/>
              </a:ext>
            </a:extLst>
          </p:cNvPr>
          <p:cNvCxnSpPr>
            <a:cxnSpLocks/>
            <a:stCxn id="76" idx="6"/>
            <a:endCxn id="77" idx="2"/>
          </p:cNvCxnSpPr>
          <p:nvPr/>
        </p:nvCxnSpPr>
        <p:spPr>
          <a:xfrm flipV="1">
            <a:off x="1535723" y="3124718"/>
            <a:ext cx="1044497"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4" name="矩形 113">
            <a:extLst>
              <a:ext uri="{FF2B5EF4-FFF2-40B4-BE49-F238E27FC236}">
                <a16:creationId xmlns:a16="http://schemas.microsoft.com/office/drawing/2014/main" id="{6527A590-C3BC-8043-8173-8C5E9C99C1B3}"/>
              </a:ext>
            </a:extLst>
          </p:cNvPr>
          <p:cNvSpPr/>
          <p:nvPr/>
        </p:nvSpPr>
        <p:spPr>
          <a:xfrm>
            <a:off x="11095849" y="3016763"/>
            <a:ext cx="318240" cy="1840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5" name="矩形 114">
            <a:extLst>
              <a:ext uri="{FF2B5EF4-FFF2-40B4-BE49-F238E27FC236}">
                <a16:creationId xmlns:a16="http://schemas.microsoft.com/office/drawing/2014/main" id="{C74137F6-6319-9548-9C19-049F83E9E589}"/>
              </a:ext>
            </a:extLst>
          </p:cNvPr>
          <p:cNvSpPr/>
          <p:nvPr/>
        </p:nvSpPr>
        <p:spPr>
          <a:xfrm>
            <a:off x="8427773" y="3016763"/>
            <a:ext cx="318240" cy="1840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6" name="直线连接符 115">
            <a:extLst>
              <a:ext uri="{FF2B5EF4-FFF2-40B4-BE49-F238E27FC236}">
                <a16:creationId xmlns:a16="http://schemas.microsoft.com/office/drawing/2014/main" id="{6DB18EAC-2421-9640-9876-45CFB1BA7F7D}"/>
              </a:ext>
            </a:extLst>
          </p:cNvPr>
          <p:cNvCxnSpPr>
            <a:cxnSpLocks/>
            <a:stCxn id="77" idx="6"/>
            <a:endCxn id="82" idx="1"/>
          </p:cNvCxnSpPr>
          <p:nvPr/>
        </p:nvCxnSpPr>
        <p:spPr>
          <a:xfrm>
            <a:off x="3160084" y="3124718"/>
            <a:ext cx="581148" cy="4116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0" name="矩形 119">
            <a:extLst>
              <a:ext uri="{FF2B5EF4-FFF2-40B4-BE49-F238E27FC236}">
                <a16:creationId xmlns:a16="http://schemas.microsoft.com/office/drawing/2014/main" id="{19955166-C018-5A42-8710-C4DC8E8D680B}"/>
              </a:ext>
            </a:extLst>
          </p:cNvPr>
          <p:cNvSpPr/>
          <p:nvPr/>
        </p:nvSpPr>
        <p:spPr>
          <a:xfrm>
            <a:off x="9302955" y="3016763"/>
            <a:ext cx="318240" cy="1840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1" name="文本框 120">
            <a:extLst>
              <a:ext uri="{FF2B5EF4-FFF2-40B4-BE49-F238E27FC236}">
                <a16:creationId xmlns:a16="http://schemas.microsoft.com/office/drawing/2014/main" id="{F5E71B1B-A5A7-9D4A-B4FE-CE15D3845BE9}"/>
              </a:ext>
            </a:extLst>
          </p:cNvPr>
          <p:cNvSpPr txBox="1"/>
          <p:nvPr/>
        </p:nvSpPr>
        <p:spPr>
          <a:xfrm>
            <a:off x="895739" y="5356027"/>
            <a:ext cx="4772460" cy="369332"/>
          </a:xfrm>
          <a:prstGeom prst="rect">
            <a:avLst/>
          </a:prstGeom>
          <a:noFill/>
        </p:spPr>
        <p:txBody>
          <a:bodyPr wrap="none" rtlCol="0">
            <a:spAutoFit/>
          </a:bodyPr>
          <a:lstStyle/>
          <a:p>
            <a:r>
              <a:rPr kumimoji="1" lang="zh-CN" altLang="en-US" dirty="0"/>
              <a:t>从</a:t>
            </a:r>
            <a:r>
              <a:rPr kumimoji="1" lang="en-US" altLang="zh-CN" dirty="0"/>
              <a:t>A</a:t>
            </a:r>
            <a:r>
              <a:rPr kumimoji="1" lang="zh-CN" altLang="en-US" dirty="0"/>
              <a:t>出发的最短距离：分别为</a:t>
            </a:r>
            <a:r>
              <a:rPr kumimoji="1" lang="en-US" altLang="zh-CN" dirty="0"/>
              <a:t>0</a:t>
            </a:r>
            <a:r>
              <a:rPr kumimoji="1" lang="zh-CN" altLang="en-US" dirty="0"/>
              <a:t>、</a:t>
            </a:r>
            <a:r>
              <a:rPr kumimoji="1" lang="en-US" altLang="zh-CN" dirty="0"/>
              <a:t>3</a:t>
            </a:r>
            <a:r>
              <a:rPr kumimoji="1" lang="zh-CN" altLang="en-US" dirty="0"/>
              <a:t>、</a:t>
            </a:r>
            <a:r>
              <a:rPr kumimoji="1" lang="en-US" altLang="zh-CN" dirty="0"/>
              <a:t>7</a:t>
            </a:r>
            <a:r>
              <a:rPr kumimoji="1" lang="zh-CN" altLang="en-US" dirty="0"/>
              <a:t>、</a:t>
            </a:r>
            <a:r>
              <a:rPr kumimoji="1" lang="en-US" altLang="zh-CN" dirty="0"/>
              <a:t>1</a:t>
            </a:r>
            <a:r>
              <a:rPr kumimoji="1" lang="zh-CN" altLang="en-US" dirty="0"/>
              <a:t>、</a:t>
            </a:r>
            <a:r>
              <a:rPr kumimoji="1" lang="en-US" altLang="zh-CN" dirty="0"/>
              <a:t>2</a:t>
            </a:r>
            <a:endParaRPr kumimoji="1" lang="zh-CN" altLang="en-US" dirty="0"/>
          </a:p>
        </p:txBody>
      </p:sp>
      <p:sp>
        <p:nvSpPr>
          <p:cNvPr id="122" name="文本框 121">
            <a:extLst>
              <a:ext uri="{FF2B5EF4-FFF2-40B4-BE49-F238E27FC236}">
                <a16:creationId xmlns:a16="http://schemas.microsoft.com/office/drawing/2014/main" id="{A0ACBD58-B08E-0B46-B6C1-7F81225619E5}"/>
              </a:ext>
            </a:extLst>
          </p:cNvPr>
          <p:cNvSpPr txBox="1"/>
          <p:nvPr/>
        </p:nvSpPr>
        <p:spPr>
          <a:xfrm>
            <a:off x="895739" y="5776752"/>
            <a:ext cx="5952931" cy="369332"/>
          </a:xfrm>
          <a:prstGeom prst="rect">
            <a:avLst/>
          </a:prstGeom>
          <a:noFill/>
        </p:spPr>
        <p:txBody>
          <a:bodyPr wrap="square" rtlCol="0">
            <a:spAutoFit/>
          </a:bodyPr>
          <a:lstStyle/>
          <a:p>
            <a:r>
              <a:rPr kumimoji="1" lang="zh-CN" altLang="en-US" dirty="0"/>
              <a:t>最短路径：</a:t>
            </a:r>
            <a:r>
              <a:rPr kumimoji="1" lang="en-US" altLang="zh-CN" dirty="0"/>
              <a:t>AA</a:t>
            </a:r>
            <a:r>
              <a:rPr kumimoji="1" lang="zh-CN" altLang="en-US" dirty="0"/>
              <a:t>、</a:t>
            </a:r>
            <a:r>
              <a:rPr kumimoji="1" lang="en-US" altLang="zh-CN" dirty="0">
                <a:solidFill>
                  <a:srgbClr val="FF0000"/>
                </a:solidFill>
              </a:rPr>
              <a:t>ADB</a:t>
            </a:r>
            <a:r>
              <a:rPr kumimoji="1" lang="zh-CN" altLang="en-US" dirty="0"/>
              <a:t>、</a:t>
            </a:r>
            <a:r>
              <a:rPr kumimoji="1" lang="en-US" altLang="zh-CN" dirty="0">
                <a:solidFill>
                  <a:srgbClr val="FF0000"/>
                </a:solidFill>
              </a:rPr>
              <a:t>ADEC</a:t>
            </a:r>
            <a:r>
              <a:rPr kumimoji="1" lang="zh-CN" altLang="en-US" dirty="0"/>
              <a:t>、</a:t>
            </a:r>
            <a:r>
              <a:rPr kumimoji="1" lang="en-US" altLang="zh-CN" dirty="0"/>
              <a:t>AD</a:t>
            </a:r>
            <a:r>
              <a:rPr kumimoji="1" lang="zh-CN" altLang="en-US" dirty="0"/>
              <a:t>、</a:t>
            </a:r>
            <a:r>
              <a:rPr kumimoji="1" lang="en-US" altLang="zh-CN" dirty="0"/>
              <a:t>ADE</a:t>
            </a:r>
            <a:endParaRPr kumimoji="1" lang="zh-CN" altLang="en-US" dirty="0"/>
          </a:p>
        </p:txBody>
      </p:sp>
      <p:sp>
        <p:nvSpPr>
          <p:cNvPr id="124" name="文本框 123">
            <a:extLst>
              <a:ext uri="{FF2B5EF4-FFF2-40B4-BE49-F238E27FC236}">
                <a16:creationId xmlns:a16="http://schemas.microsoft.com/office/drawing/2014/main" id="{4D38868C-FF38-8641-9A09-BE375F90DD58}"/>
              </a:ext>
            </a:extLst>
          </p:cNvPr>
          <p:cNvSpPr txBox="1"/>
          <p:nvPr/>
        </p:nvSpPr>
        <p:spPr>
          <a:xfrm>
            <a:off x="2804984" y="2631989"/>
            <a:ext cx="184731" cy="369332"/>
          </a:xfrm>
          <a:prstGeom prst="rect">
            <a:avLst/>
          </a:prstGeom>
          <a:noFill/>
        </p:spPr>
        <p:txBody>
          <a:bodyPr wrap="none" rtlCol="0">
            <a:spAutoFit/>
          </a:bodyPr>
          <a:lstStyle/>
          <a:p>
            <a:endParaRPr kumimoji="1" lang="zh-CN" altLang="en-US" dirty="0"/>
          </a:p>
        </p:txBody>
      </p:sp>
      <p:grpSp>
        <p:nvGrpSpPr>
          <p:cNvPr id="131" name="组合 130">
            <a:extLst>
              <a:ext uri="{FF2B5EF4-FFF2-40B4-BE49-F238E27FC236}">
                <a16:creationId xmlns:a16="http://schemas.microsoft.com/office/drawing/2014/main" id="{F4525D24-26CD-A64D-A2AF-376136C5AF26}"/>
              </a:ext>
            </a:extLst>
          </p:cNvPr>
          <p:cNvGrpSpPr/>
          <p:nvPr/>
        </p:nvGrpSpPr>
        <p:grpSpPr>
          <a:xfrm>
            <a:off x="8359226" y="3818384"/>
            <a:ext cx="705417" cy="1050891"/>
            <a:chOff x="8445215" y="4875833"/>
            <a:chExt cx="705417" cy="1050891"/>
          </a:xfrm>
        </p:grpSpPr>
        <p:sp>
          <p:nvSpPr>
            <p:cNvPr id="125" name="文本框 124">
              <a:extLst>
                <a:ext uri="{FF2B5EF4-FFF2-40B4-BE49-F238E27FC236}">
                  <a16:creationId xmlns:a16="http://schemas.microsoft.com/office/drawing/2014/main" id="{D509E0B7-9896-A64D-95DC-2A90EACAD62D}"/>
                </a:ext>
              </a:extLst>
            </p:cNvPr>
            <p:cNvSpPr txBox="1"/>
            <p:nvPr/>
          </p:nvSpPr>
          <p:spPr>
            <a:xfrm>
              <a:off x="8788032" y="4875833"/>
              <a:ext cx="332142" cy="369332"/>
            </a:xfrm>
            <a:prstGeom prst="rect">
              <a:avLst/>
            </a:prstGeom>
            <a:noFill/>
          </p:spPr>
          <p:txBody>
            <a:bodyPr wrap="none" rtlCol="0">
              <a:spAutoFit/>
            </a:bodyPr>
            <a:lstStyle/>
            <a:p>
              <a:r>
                <a:rPr kumimoji="1" lang="en-US" altLang="zh-CN" dirty="0">
                  <a:solidFill>
                    <a:srgbClr val="00B0F0"/>
                  </a:solidFill>
                </a:rPr>
                <a:t>3</a:t>
              </a:r>
              <a:endParaRPr kumimoji="1" lang="zh-CN" altLang="en-US" dirty="0">
                <a:solidFill>
                  <a:srgbClr val="00B0F0"/>
                </a:solidFill>
              </a:endParaRPr>
            </a:p>
          </p:txBody>
        </p:sp>
        <p:sp>
          <p:nvSpPr>
            <p:cNvPr id="126" name="文本框 125">
              <a:extLst>
                <a:ext uri="{FF2B5EF4-FFF2-40B4-BE49-F238E27FC236}">
                  <a16:creationId xmlns:a16="http://schemas.microsoft.com/office/drawing/2014/main" id="{ADD840EA-77F0-FD42-A9BF-2DE6921FD729}"/>
                </a:ext>
              </a:extLst>
            </p:cNvPr>
            <p:cNvSpPr txBox="1"/>
            <p:nvPr/>
          </p:nvSpPr>
          <p:spPr>
            <a:xfrm>
              <a:off x="8788032" y="5557392"/>
              <a:ext cx="362600" cy="369332"/>
            </a:xfrm>
            <a:prstGeom prst="rect">
              <a:avLst/>
            </a:prstGeom>
            <a:noFill/>
          </p:spPr>
          <p:txBody>
            <a:bodyPr wrap="none" rtlCol="0">
              <a:spAutoFit/>
            </a:bodyPr>
            <a:lstStyle/>
            <a:p>
              <a:r>
                <a:rPr kumimoji="1" lang="en-US" altLang="zh-CN" dirty="0">
                  <a:solidFill>
                    <a:srgbClr val="00B0F0"/>
                  </a:solidFill>
                </a:rPr>
                <a:t>D</a:t>
              </a:r>
              <a:endParaRPr kumimoji="1" lang="zh-CN" altLang="en-US" dirty="0">
                <a:solidFill>
                  <a:srgbClr val="00B0F0"/>
                </a:solidFill>
              </a:endParaRPr>
            </a:p>
          </p:txBody>
        </p:sp>
        <p:cxnSp>
          <p:nvCxnSpPr>
            <p:cNvPr id="128" name="直线连接符 127">
              <a:extLst>
                <a:ext uri="{FF2B5EF4-FFF2-40B4-BE49-F238E27FC236}">
                  <a16:creationId xmlns:a16="http://schemas.microsoft.com/office/drawing/2014/main" id="{3B2AC924-15B3-9A44-89D1-2EB8776E7CA5}"/>
                </a:ext>
              </a:extLst>
            </p:cNvPr>
            <p:cNvCxnSpPr>
              <a:cxnSpLocks/>
            </p:cNvCxnSpPr>
            <p:nvPr/>
          </p:nvCxnSpPr>
          <p:spPr>
            <a:xfrm>
              <a:off x="8445215" y="5089568"/>
              <a:ext cx="34682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直线连接符 128">
              <a:extLst>
                <a:ext uri="{FF2B5EF4-FFF2-40B4-BE49-F238E27FC236}">
                  <a16:creationId xmlns:a16="http://schemas.microsoft.com/office/drawing/2014/main" id="{3FEF401E-25AA-8342-9203-DEE3D4CFA317}"/>
                </a:ext>
              </a:extLst>
            </p:cNvPr>
            <p:cNvCxnSpPr>
              <a:cxnSpLocks/>
            </p:cNvCxnSpPr>
            <p:nvPr/>
          </p:nvCxnSpPr>
          <p:spPr>
            <a:xfrm>
              <a:off x="8445215" y="5723882"/>
              <a:ext cx="346821"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32" name="文本框 131">
            <a:extLst>
              <a:ext uri="{FF2B5EF4-FFF2-40B4-BE49-F238E27FC236}">
                <a16:creationId xmlns:a16="http://schemas.microsoft.com/office/drawing/2014/main" id="{0E294960-FE56-2246-9344-05523320C8D5}"/>
              </a:ext>
            </a:extLst>
          </p:cNvPr>
          <p:cNvSpPr txBox="1"/>
          <p:nvPr/>
        </p:nvSpPr>
        <p:spPr>
          <a:xfrm>
            <a:off x="1050019" y="4713345"/>
            <a:ext cx="385042" cy="369332"/>
          </a:xfrm>
          <a:prstGeom prst="rect">
            <a:avLst/>
          </a:prstGeom>
          <a:noFill/>
        </p:spPr>
        <p:txBody>
          <a:bodyPr wrap="none" rtlCol="0">
            <a:spAutoFit/>
          </a:bodyPr>
          <a:lstStyle/>
          <a:p>
            <a:r>
              <a:rPr kumimoji="1" lang="en-US" altLang="zh-CN" b="1" dirty="0">
                <a:solidFill>
                  <a:srgbClr val="FF0000"/>
                </a:solidFill>
              </a:rPr>
              <a:t>√</a:t>
            </a:r>
            <a:endParaRPr kumimoji="1" lang="zh-CN" altLang="en-US" b="1" dirty="0">
              <a:solidFill>
                <a:srgbClr val="FF0000"/>
              </a:solidFill>
            </a:endParaRPr>
          </a:p>
        </p:txBody>
      </p:sp>
      <p:sp>
        <p:nvSpPr>
          <p:cNvPr id="133" name="文本框 132">
            <a:extLst>
              <a:ext uri="{FF2B5EF4-FFF2-40B4-BE49-F238E27FC236}">
                <a16:creationId xmlns:a16="http://schemas.microsoft.com/office/drawing/2014/main" id="{D175F95E-5B68-9843-9F78-17F535E39DE5}"/>
              </a:ext>
            </a:extLst>
          </p:cNvPr>
          <p:cNvSpPr txBox="1"/>
          <p:nvPr/>
        </p:nvSpPr>
        <p:spPr>
          <a:xfrm>
            <a:off x="2673914" y="4784118"/>
            <a:ext cx="385042" cy="369332"/>
          </a:xfrm>
          <a:prstGeom prst="rect">
            <a:avLst/>
          </a:prstGeom>
          <a:noFill/>
        </p:spPr>
        <p:txBody>
          <a:bodyPr wrap="none" rtlCol="0">
            <a:spAutoFit/>
          </a:bodyPr>
          <a:lstStyle/>
          <a:p>
            <a:r>
              <a:rPr kumimoji="1" lang="en-US" altLang="zh-CN" b="1" dirty="0">
                <a:solidFill>
                  <a:srgbClr val="FF0000"/>
                </a:solidFill>
              </a:rPr>
              <a:t>√</a:t>
            </a:r>
            <a:endParaRPr kumimoji="1" lang="zh-CN" altLang="en-US" b="1" dirty="0">
              <a:solidFill>
                <a:srgbClr val="FF0000"/>
              </a:solidFill>
            </a:endParaRPr>
          </a:p>
        </p:txBody>
      </p:sp>
      <p:sp>
        <p:nvSpPr>
          <p:cNvPr id="134" name="文本框 133">
            <a:extLst>
              <a:ext uri="{FF2B5EF4-FFF2-40B4-BE49-F238E27FC236}">
                <a16:creationId xmlns:a16="http://schemas.microsoft.com/office/drawing/2014/main" id="{32859583-10C1-B644-8322-73E80B97FC33}"/>
              </a:ext>
            </a:extLst>
          </p:cNvPr>
          <p:cNvSpPr txBox="1"/>
          <p:nvPr/>
        </p:nvSpPr>
        <p:spPr>
          <a:xfrm>
            <a:off x="2586151" y="2354259"/>
            <a:ext cx="385042" cy="369332"/>
          </a:xfrm>
          <a:prstGeom prst="rect">
            <a:avLst/>
          </a:prstGeom>
          <a:noFill/>
        </p:spPr>
        <p:txBody>
          <a:bodyPr wrap="none" rtlCol="0">
            <a:spAutoFit/>
          </a:bodyPr>
          <a:lstStyle/>
          <a:p>
            <a:r>
              <a:rPr kumimoji="1" lang="en-US" altLang="zh-CN" b="1" dirty="0">
                <a:solidFill>
                  <a:srgbClr val="FF0000"/>
                </a:solidFill>
              </a:rPr>
              <a:t>√</a:t>
            </a:r>
            <a:endParaRPr kumimoji="1" lang="zh-CN" altLang="en-US" b="1" dirty="0">
              <a:solidFill>
                <a:srgbClr val="FF0000"/>
              </a:solidFill>
            </a:endParaRPr>
          </a:p>
        </p:txBody>
      </p:sp>
      <p:sp>
        <p:nvSpPr>
          <p:cNvPr id="135" name="文本框 134">
            <a:extLst>
              <a:ext uri="{FF2B5EF4-FFF2-40B4-BE49-F238E27FC236}">
                <a16:creationId xmlns:a16="http://schemas.microsoft.com/office/drawing/2014/main" id="{D673EB15-D99F-4949-BD21-E379D3F2924C}"/>
              </a:ext>
            </a:extLst>
          </p:cNvPr>
          <p:cNvSpPr txBox="1"/>
          <p:nvPr/>
        </p:nvSpPr>
        <p:spPr>
          <a:xfrm>
            <a:off x="3898808" y="3066163"/>
            <a:ext cx="385042" cy="369332"/>
          </a:xfrm>
          <a:prstGeom prst="rect">
            <a:avLst/>
          </a:prstGeom>
          <a:noFill/>
        </p:spPr>
        <p:txBody>
          <a:bodyPr wrap="none" rtlCol="0">
            <a:spAutoFit/>
          </a:bodyPr>
          <a:lstStyle/>
          <a:p>
            <a:r>
              <a:rPr kumimoji="1" lang="en-US" altLang="zh-CN" b="1" dirty="0">
                <a:solidFill>
                  <a:srgbClr val="FF0000"/>
                </a:solidFill>
              </a:rPr>
              <a:t>√</a:t>
            </a:r>
            <a:endParaRPr kumimoji="1" lang="zh-CN" altLang="en-US" b="1" dirty="0">
              <a:solidFill>
                <a:srgbClr val="FF0000"/>
              </a:solidFill>
            </a:endParaRPr>
          </a:p>
        </p:txBody>
      </p:sp>
      <mc:AlternateContent xmlns:mc="http://schemas.openxmlformats.org/markup-compatibility/2006">
        <mc:Choice xmlns:a14="http://schemas.microsoft.com/office/drawing/2010/main" Requires="a14">
          <p:sp>
            <p:nvSpPr>
              <p:cNvPr id="136" name="文本框 135">
                <a:extLst>
                  <a:ext uri="{FF2B5EF4-FFF2-40B4-BE49-F238E27FC236}">
                    <a16:creationId xmlns:a16="http://schemas.microsoft.com/office/drawing/2014/main" id="{9F2EF05A-349D-CF42-B367-8BE039DA550A}"/>
                  </a:ext>
                </a:extLst>
              </p:cNvPr>
              <p:cNvSpPr txBox="1"/>
              <p:nvPr/>
            </p:nvSpPr>
            <p:spPr>
              <a:xfrm>
                <a:off x="5031597" y="2679943"/>
                <a:ext cx="6641562" cy="369332"/>
              </a:xfrm>
              <a:prstGeom prst="rect">
                <a:avLst/>
              </a:prstGeom>
              <a:noFill/>
            </p:spPr>
            <p:txBody>
              <a:bodyPr wrap="none" rtlCol="0">
                <a:spAutoFit/>
              </a:bodyPr>
              <a:lstStyle/>
              <a:p>
                <a:r>
                  <a:rPr kumimoji="1" lang="zh-CN" altLang="en-US" dirty="0"/>
                  <a:t> </a:t>
                </a:r>
                <a:r>
                  <a:rPr kumimoji="1" lang="en-US" altLang="zh-CN" dirty="0"/>
                  <a:t>INITIALIZE</a:t>
                </a:r>
                <a:r>
                  <a:rPr kumimoji="1" lang="zh-CN" altLang="en-US" dirty="0"/>
                  <a:t> </a:t>
                </a:r>
                <a:r>
                  <a:rPr kumimoji="1" lang="en-US" altLang="zh-CN" dirty="0"/>
                  <a:t>Q</a:t>
                </a:r>
                <a:r>
                  <a:rPr kumimoji="1" lang="zh-CN" altLang="en-US" dirty="0"/>
                  <a:t>：       </a:t>
                </a:r>
                <a:r>
                  <a:rPr kumimoji="1" lang="en-US" altLang="zh-CN" dirty="0"/>
                  <a:t>0	</a:t>
                </a:r>
                <a:r>
                  <a:rPr kumimoji="1" lang="zh-CN" altLang="en-US" dirty="0"/>
                  <a:t>        </a:t>
                </a:r>
                <a14:m>
                  <m:oMath xmlns:m="http://schemas.openxmlformats.org/officeDocument/2006/math">
                    <m:r>
                      <a:rPr kumimoji="1" lang="zh-CN" altLang="en-US" i="1" smtClean="0">
                        <a:latin typeface="Cambria Math" panose="02040503050406030204" pitchFamily="18" charset="0"/>
                      </a:rPr>
                      <m:t>∞</m:t>
                    </m:r>
                  </m:oMath>
                </a14:m>
                <a:r>
                  <a:rPr kumimoji="1" lang="en-US" altLang="zh-CN" dirty="0"/>
                  <a:t>	</a:t>
                </a:r>
                <a:r>
                  <a:rPr kumimoji="1" lang="zh-CN" altLang="en-US" dirty="0"/>
                  <a:t>       </a:t>
                </a:r>
                <a14:m>
                  <m:oMath xmlns:m="http://schemas.openxmlformats.org/officeDocument/2006/math">
                    <m:r>
                      <a:rPr kumimoji="1" lang="zh-CN" altLang="en-US" b="0" i="0" smtClean="0">
                        <a:latin typeface="Cambria Math" panose="02040503050406030204" pitchFamily="18" charset="0"/>
                      </a:rPr>
                      <m:t> </m:t>
                    </m:r>
                    <m:r>
                      <a:rPr kumimoji="1" lang="zh-CN" altLang="en-US" i="1">
                        <a:latin typeface="Cambria Math" panose="02040503050406030204" pitchFamily="18" charset="0"/>
                      </a:rPr>
                      <m:t>∞</m:t>
                    </m:r>
                  </m:oMath>
                </a14:m>
                <a:r>
                  <a:rPr kumimoji="1" lang="zh-CN" altLang="en-US" dirty="0"/>
                  <a:t>         </a:t>
                </a:r>
                <a14:m>
                  <m:oMath xmlns:m="http://schemas.openxmlformats.org/officeDocument/2006/math">
                    <m:r>
                      <a:rPr kumimoji="1" lang="zh-CN" altLang="en-US" i="1">
                        <a:latin typeface="Cambria Math" panose="02040503050406030204" pitchFamily="18" charset="0"/>
                      </a:rPr>
                      <m:t>∞</m:t>
                    </m:r>
                  </m:oMath>
                </a14:m>
                <a:r>
                  <a:rPr kumimoji="1" lang="zh-CN" altLang="en-US" dirty="0"/>
                  <a:t>         </a:t>
                </a:r>
                <a14:m>
                  <m:oMath xmlns:m="http://schemas.openxmlformats.org/officeDocument/2006/math">
                    <m:r>
                      <a:rPr kumimoji="1" lang="zh-CN" altLang="en-US" i="1">
                        <a:latin typeface="Cambria Math" panose="02040503050406030204" pitchFamily="18" charset="0"/>
                      </a:rPr>
                      <m:t>∞</m:t>
                    </m:r>
                  </m:oMath>
                </a14:m>
                <a:endParaRPr kumimoji="1" lang="zh-CN" altLang="en-US" dirty="0"/>
              </a:p>
            </p:txBody>
          </p:sp>
        </mc:Choice>
        <mc:Fallback>
          <p:sp>
            <p:nvSpPr>
              <p:cNvPr id="136" name="文本框 135">
                <a:extLst>
                  <a:ext uri="{FF2B5EF4-FFF2-40B4-BE49-F238E27FC236}">
                    <a16:creationId xmlns:a16="http://schemas.microsoft.com/office/drawing/2014/main" id="{9F2EF05A-349D-CF42-B367-8BE039DA550A}"/>
                  </a:ext>
                </a:extLst>
              </p:cNvPr>
              <p:cNvSpPr txBox="1">
                <a:spLocks noRot="1" noChangeAspect="1" noMove="1" noResize="1" noEditPoints="1" noAdjustHandles="1" noChangeArrowheads="1" noChangeShapeType="1" noTextEdit="1"/>
              </p:cNvSpPr>
              <p:nvPr/>
            </p:nvSpPr>
            <p:spPr>
              <a:xfrm>
                <a:off x="5031597" y="2679943"/>
                <a:ext cx="6641562" cy="369332"/>
              </a:xfrm>
              <a:prstGeom prst="rect">
                <a:avLst/>
              </a:prstGeom>
              <a:blipFill>
                <a:blip r:embed="rId3"/>
                <a:stretch>
                  <a:fillRect t="-10000" b="-20000"/>
                </a:stretch>
              </a:blipFill>
            </p:spPr>
            <p:txBody>
              <a:bodyPr/>
              <a:lstStyle/>
              <a:p>
                <a:r>
                  <a:rPr lang="zh-CN" altLang="en-US">
                    <a:noFill/>
                  </a:rPr>
                  <a:t> </a:t>
                </a:r>
              </a:p>
            </p:txBody>
          </p:sp>
        </mc:Fallback>
      </mc:AlternateContent>
      <p:sp>
        <p:nvSpPr>
          <p:cNvPr id="137" name="文本框 136">
            <a:extLst>
              <a:ext uri="{FF2B5EF4-FFF2-40B4-BE49-F238E27FC236}">
                <a16:creationId xmlns:a16="http://schemas.microsoft.com/office/drawing/2014/main" id="{3E5FB168-EF5A-F64A-A5D0-E4B41D0D4197}"/>
              </a:ext>
            </a:extLst>
          </p:cNvPr>
          <p:cNvSpPr txBox="1"/>
          <p:nvPr/>
        </p:nvSpPr>
        <p:spPr>
          <a:xfrm>
            <a:off x="7241885" y="5214864"/>
            <a:ext cx="3914065" cy="1288558"/>
          </a:xfrm>
          <a:prstGeom prst="rect">
            <a:avLst/>
          </a:prstGeom>
          <a:noFill/>
        </p:spPr>
        <p:txBody>
          <a:bodyPr wrap="square" rtlCol="0">
            <a:spAutoFit/>
          </a:bodyPr>
          <a:lstStyle/>
          <a:p>
            <a:pPr>
              <a:lnSpc>
                <a:spcPct val="150000"/>
              </a:lnSpc>
            </a:pPr>
            <a:r>
              <a:rPr kumimoji="1" lang="zh-CN" altLang="en-US" dirty="0"/>
              <a:t>求解方法：以到</a:t>
            </a:r>
            <a:r>
              <a:rPr kumimoji="1" lang="en-US" altLang="zh-CN" dirty="0"/>
              <a:t>B</a:t>
            </a:r>
            <a:r>
              <a:rPr kumimoji="1" lang="zh-CN" altLang="en-US" dirty="0"/>
              <a:t>点为例，目标为</a:t>
            </a:r>
            <a:r>
              <a:rPr kumimoji="1" lang="en-US" altLang="zh-CN" dirty="0"/>
              <a:t>B</a:t>
            </a:r>
            <a:r>
              <a:rPr kumimoji="1" lang="zh-CN" altLang="en-US" dirty="0"/>
              <a:t>，</a:t>
            </a:r>
            <a:r>
              <a:rPr kumimoji="1" lang="en-US" altLang="zh-CN" dirty="0"/>
              <a:t>B</a:t>
            </a:r>
            <a:r>
              <a:rPr kumimoji="1" lang="zh-CN" altLang="en-US" dirty="0"/>
              <a:t>的上一个点为</a:t>
            </a:r>
            <a:r>
              <a:rPr kumimoji="1" lang="en-US" altLang="zh-CN" dirty="0"/>
              <a:t>D</a:t>
            </a:r>
            <a:r>
              <a:rPr kumimoji="1" lang="zh-CN" altLang="en-US" dirty="0"/>
              <a:t>，</a:t>
            </a:r>
            <a:r>
              <a:rPr kumimoji="1" lang="en-US" altLang="zh-CN" dirty="0"/>
              <a:t>D</a:t>
            </a:r>
            <a:r>
              <a:rPr kumimoji="1" lang="zh-CN" altLang="en-US" dirty="0"/>
              <a:t>的上一个点为</a:t>
            </a:r>
            <a:r>
              <a:rPr kumimoji="1" lang="en-US" altLang="zh-CN" dirty="0"/>
              <a:t>A</a:t>
            </a:r>
            <a:r>
              <a:rPr kumimoji="1" lang="zh-CN" altLang="en-US" dirty="0"/>
              <a:t>。故最佳路径为</a:t>
            </a:r>
            <a:r>
              <a:rPr kumimoji="1" lang="en-US" altLang="zh-CN" dirty="0"/>
              <a:t>ADB</a:t>
            </a:r>
            <a:r>
              <a:rPr kumimoji="1" lang="zh-CN" altLang="en-US" dirty="0"/>
              <a:t>。</a:t>
            </a:r>
          </a:p>
        </p:txBody>
      </p:sp>
      <p:graphicFrame>
        <p:nvGraphicFramePr>
          <p:cNvPr id="138" name="图示 137">
            <a:extLst>
              <a:ext uri="{FF2B5EF4-FFF2-40B4-BE49-F238E27FC236}">
                <a16:creationId xmlns:a16="http://schemas.microsoft.com/office/drawing/2014/main" id="{3C893DD6-215F-6C4D-A61E-B2E3AF8737B0}"/>
              </a:ext>
            </a:extLst>
          </p:cNvPr>
          <p:cNvGraphicFramePr/>
          <p:nvPr>
            <p:extLst>
              <p:ext uri="{D42A27DB-BD31-4B8C-83A1-F6EECF244321}">
                <p14:modId xmlns:p14="http://schemas.microsoft.com/office/powerpoint/2010/main" val="3485261956"/>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204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 calcmode="lin" valueType="num">
                                      <p:cBhvr additive="base">
                                        <p:cTn id="7" dur="500" fill="hold"/>
                                        <p:tgtEl>
                                          <p:spTgt spid="95"/>
                                        </p:tgtEl>
                                        <p:attrNameLst>
                                          <p:attrName>ppt_x</p:attrName>
                                        </p:attrNameLst>
                                      </p:cBhvr>
                                      <p:tavLst>
                                        <p:tav tm="0">
                                          <p:val>
                                            <p:strVal val="#ppt_x"/>
                                          </p:val>
                                        </p:tav>
                                        <p:tav tm="100000">
                                          <p:val>
                                            <p:strVal val="#ppt_x"/>
                                          </p:val>
                                        </p:tav>
                                      </p:tavLst>
                                    </p:anim>
                                    <p:anim calcmode="lin" valueType="num">
                                      <p:cBhvr additive="base">
                                        <p:cTn id="8"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additive="base">
                                        <p:cTn id="13" dur="500" fill="hold"/>
                                        <p:tgtEl>
                                          <p:spTgt spid="64"/>
                                        </p:tgtEl>
                                        <p:attrNameLst>
                                          <p:attrName>ppt_x</p:attrName>
                                        </p:attrNameLst>
                                      </p:cBhvr>
                                      <p:tavLst>
                                        <p:tav tm="0">
                                          <p:val>
                                            <p:strVal val="#ppt_x"/>
                                          </p:val>
                                        </p:tav>
                                        <p:tav tm="100000">
                                          <p:val>
                                            <p:strVal val="#ppt_x"/>
                                          </p:val>
                                        </p:tav>
                                      </p:tavLst>
                                    </p:anim>
                                    <p:anim calcmode="lin" valueType="num">
                                      <p:cBhvr additive="base">
                                        <p:cTn id="14"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anim calcmode="lin" valueType="num">
                                      <p:cBhvr additive="base">
                                        <p:cTn id="19" dur="500" fill="hold"/>
                                        <p:tgtEl>
                                          <p:spTgt spid="65"/>
                                        </p:tgtEl>
                                        <p:attrNameLst>
                                          <p:attrName>ppt_x</p:attrName>
                                        </p:attrNameLst>
                                      </p:cBhvr>
                                      <p:tavLst>
                                        <p:tav tm="0">
                                          <p:val>
                                            <p:strVal val="#ppt_x"/>
                                          </p:val>
                                        </p:tav>
                                        <p:tav tm="100000">
                                          <p:val>
                                            <p:strVal val="#ppt_x"/>
                                          </p:val>
                                        </p:tav>
                                      </p:tavLst>
                                    </p:anim>
                                    <p:anim calcmode="lin" valueType="num">
                                      <p:cBhvr additive="base">
                                        <p:cTn id="2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
                                        </p:tgtEl>
                                        <p:attrNameLst>
                                          <p:attrName>style.visibility</p:attrName>
                                        </p:attrNameLst>
                                      </p:cBhvr>
                                      <p:to>
                                        <p:strVal val="visible"/>
                                      </p:to>
                                    </p:set>
                                    <p:anim calcmode="lin" valueType="num">
                                      <p:cBhvr additive="base">
                                        <p:cTn id="25" dur="500" fill="hold"/>
                                        <p:tgtEl>
                                          <p:spTgt spid="112"/>
                                        </p:tgtEl>
                                        <p:attrNameLst>
                                          <p:attrName>ppt_x</p:attrName>
                                        </p:attrNameLst>
                                      </p:cBhvr>
                                      <p:tavLst>
                                        <p:tav tm="0">
                                          <p:val>
                                            <p:strVal val="#ppt_x"/>
                                          </p:val>
                                        </p:tav>
                                        <p:tav tm="100000">
                                          <p:val>
                                            <p:strVal val="#ppt_x"/>
                                          </p:val>
                                        </p:tav>
                                      </p:tavLst>
                                    </p:anim>
                                    <p:anim calcmode="lin" valueType="num">
                                      <p:cBhvr additive="base">
                                        <p:cTn id="26"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
                                        </p:tgtEl>
                                        <p:attrNameLst>
                                          <p:attrName>style.visibility</p:attrName>
                                        </p:attrNameLst>
                                      </p:cBhvr>
                                      <p:to>
                                        <p:strVal val="visible"/>
                                      </p:to>
                                    </p:set>
                                    <p:anim calcmode="lin" valueType="num">
                                      <p:cBhvr additive="base">
                                        <p:cTn id="31" dur="500" fill="hold"/>
                                        <p:tgtEl>
                                          <p:spTgt spid="102"/>
                                        </p:tgtEl>
                                        <p:attrNameLst>
                                          <p:attrName>ppt_x</p:attrName>
                                        </p:attrNameLst>
                                      </p:cBhvr>
                                      <p:tavLst>
                                        <p:tav tm="0">
                                          <p:val>
                                            <p:strVal val="#ppt_x"/>
                                          </p:val>
                                        </p:tav>
                                        <p:tav tm="100000">
                                          <p:val>
                                            <p:strVal val="#ppt_x"/>
                                          </p:val>
                                        </p:tav>
                                      </p:tavLst>
                                    </p:anim>
                                    <p:anim calcmode="lin" valueType="num">
                                      <p:cBhvr additive="base">
                                        <p:cTn id="32"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1"/>
                                        </p:tgtEl>
                                        <p:attrNameLst>
                                          <p:attrName>style.visibility</p:attrName>
                                        </p:attrNameLst>
                                      </p:cBhvr>
                                      <p:to>
                                        <p:strVal val="visible"/>
                                      </p:to>
                                    </p:set>
                                    <p:anim calcmode="lin" valueType="num">
                                      <p:cBhvr additive="base">
                                        <p:cTn id="37" dur="500" fill="hold"/>
                                        <p:tgtEl>
                                          <p:spTgt spid="71"/>
                                        </p:tgtEl>
                                        <p:attrNameLst>
                                          <p:attrName>ppt_x</p:attrName>
                                        </p:attrNameLst>
                                      </p:cBhvr>
                                      <p:tavLst>
                                        <p:tav tm="0">
                                          <p:val>
                                            <p:strVal val="#ppt_x"/>
                                          </p:val>
                                        </p:tav>
                                        <p:tav tm="100000">
                                          <p:val>
                                            <p:strVal val="#ppt_x"/>
                                          </p:val>
                                        </p:tav>
                                      </p:tavLst>
                                    </p:anim>
                                    <p:anim calcmode="lin" valueType="num">
                                      <p:cBhvr additive="base">
                                        <p:cTn id="3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2"/>
                                        </p:tgtEl>
                                        <p:attrNameLst>
                                          <p:attrName>style.visibility</p:attrName>
                                        </p:attrNameLst>
                                      </p:cBhvr>
                                      <p:to>
                                        <p:strVal val="visible"/>
                                      </p:to>
                                    </p:set>
                                    <p:anim calcmode="lin" valueType="num">
                                      <p:cBhvr additive="base">
                                        <p:cTn id="43" dur="500" fill="hold"/>
                                        <p:tgtEl>
                                          <p:spTgt spid="72"/>
                                        </p:tgtEl>
                                        <p:attrNameLst>
                                          <p:attrName>ppt_x</p:attrName>
                                        </p:attrNameLst>
                                      </p:cBhvr>
                                      <p:tavLst>
                                        <p:tav tm="0">
                                          <p:val>
                                            <p:strVal val="#ppt_x"/>
                                          </p:val>
                                        </p:tav>
                                        <p:tav tm="100000">
                                          <p:val>
                                            <p:strVal val="#ppt_x"/>
                                          </p:val>
                                        </p:tav>
                                      </p:tavLst>
                                    </p:anim>
                                    <p:anim calcmode="lin" valueType="num">
                                      <p:cBhvr additive="base">
                                        <p:cTn id="44"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7"/>
                                        </p:tgtEl>
                                        <p:attrNameLst>
                                          <p:attrName>style.visibility</p:attrName>
                                        </p:attrNameLst>
                                      </p:cBhvr>
                                      <p:to>
                                        <p:strVal val="visible"/>
                                      </p:to>
                                    </p:set>
                                    <p:anim calcmode="lin" valueType="num">
                                      <p:cBhvr additive="base">
                                        <p:cTn id="49" dur="500" fill="hold"/>
                                        <p:tgtEl>
                                          <p:spTgt spid="67"/>
                                        </p:tgtEl>
                                        <p:attrNameLst>
                                          <p:attrName>ppt_x</p:attrName>
                                        </p:attrNameLst>
                                      </p:cBhvr>
                                      <p:tavLst>
                                        <p:tav tm="0">
                                          <p:val>
                                            <p:strVal val="#ppt_x"/>
                                          </p:val>
                                        </p:tav>
                                        <p:tav tm="100000">
                                          <p:val>
                                            <p:strVal val="#ppt_x"/>
                                          </p:val>
                                        </p:tav>
                                      </p:tavLst>
                                    </p:anim>
                                    <p:anim calcmode="lin" valueType="num">
                                      <p:cBhvr additive="base">
                                        <p:cTn id="50"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 calcmode="lin" valueType="num">
                                      <p:cBhvr additive="base">
                                        <p:cTn id="55" dur="500" fill="hold"/>
                                        <p:tgtEl>
                                          <p:spTgt spid="68"/>
                                        </p:tgtEl>
                                        <p:attrNameLst>
                                          <p:attrName>ppt_x</p:attrName>
                                        </p:attrNameLst>
                                      </p:cBhvr>
                                      <p:tavLst>
                                        <p:tav tm="0">
                                          <p:val>
                                            <p:strVal val="#ppt_x"/>
                                          </p:val>
                                        </p:tav>
                                        <p:tav tm="100000">
                                          <p:val>
                                            <p:strVal val="#ppt_x"/>
                                          </p:val>
                                        </p:tav>
                                      </p:tavLst>
                                    </p:anim>
                                    <p:anim calcmode="lin" valueType="num">
                                      <p:cBhvr additive="base">
                                        <p:cTn id="56"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0"/>
                                        </p:tgtEl>
                                        <p:attrNameLst>
                                          <p:attrName>style.visibility</p:attrName>
                                        </p:attrNameLst>
                                      </p:cBhvr>
                                      <p:to>
                                        <p:strVal val="visible"/>
                                      </p:to>
                                    </p:set>
                                    <p:anim calcmode="lin" valueType="num">
                                      <p:cBhvr additive="base">
                                        <p:cTn id="61" dur="500" fill="hold"/>
                                        <p:tgtEl>
                                          <p:spTgt spid="100"/>
                                        </p:tgtEl>
                                        <p:attrNameLst>
                                          <p:attrName>ppt_x</p:attrName>
                                        </p:attrNameLst>
                                      </p:cBhvr>
                                      <p:tavLst>
                                        <p:tav tm="0">
                                          <p:val>
                                            <p:strVal val="#ppt_x"/>
                                          </p:val>
                                        </p:tav>
                                        <p:tav tm="100000">
                                          <p:val>
                                            <p:strVal val="#ppt_x"/>
                                          </p:val>
                                        </p:tav>
                                      </p:tavLst>
                                    </p:anim>
                                    <p:anim calcmode="lin" valueType="num">
                                      <p:cBhvr additive="base">
                                        <p:cTn id="62"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32"/>
                                        </p:tgtEl>
                                        <p:attrNameLst>
                                          <p:attrName>style.visibility</p:attrName>
                                        </p:attrNameLst>
                                      </p:cBhvr>
                                      <p:to>
                                        <p:strVal val="visible"/>
                                      </p:to>
                                    </p:set>
                                    <p:anim calcmode="lin" valueType="num">
                                      <p:cBhvr additive="base">
                                        <p:cTn id="67" dur="500" fill="hold"/>
                                        <p:tgtEl>
                                          <p:spTgt spid="132"/>
                                        </p:tgtEl>
                                        <p:attrNameLst>
                                          <p:attrName>ppt_x</p:attrName>
                                        </p:attrNameLst>
                                      </p:cBhvr>
                                      <p:tavLst>
                                        <p:tav tm="0">
                                          <p:val>
                                            <p:strVal val="#ppt_x"/>
                                          </p:val>
                                        </p:tav>
                                        <p:tav tm="100000">
                                          <p:val>
                                            <p:strVal val="#ppt_x"/>
                                          </p:val>
                                        </p:tav>
                                      </p:tavLst>
                                    </p:anim>
                                    <p:anim calcmode="lin" valueType="num">
                                      <p:cBhvr additive="base">
                                        <p:cTn id="68"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04"/>
                                        </p:tgtEl>
                                        <p:attrNameLst>
                                          <p:attrName>style.visibility</p:attrName>
                                        </p:attrNameLst>
                                      </p:cBhvr>
                                      <p:to>
                                        <p:strVal val="visible"/>
                                      </p:to>
                                    </p:set>
                                    <p:anim calcmode="lin" valueType="num">
                                      <p:cBhvr additive="base">
                                        <p:cTn id="73" dur="500" fill="hold"/>
                                        <p:tgtEl>
                                          <p:spTgt spid="104"/>
                                        </p:tgtEl>
                                        <p:attrNameLst>
                                          <p:attrName>ppt_x</p:attrName>
                                        </p:attrNameLst>
                                      </p:cBhvr>
                                      <p:tavLst>
                                        <p:tav tm="0">
                                          <p:val>
                                            <p:strVal val="#ppt_x"/>
                                          </p:val>
                                        </p:tav>
                                        <p:tav tm="100000">
                                          <p:val>
                                            <p:strVal val="#ppt_x"/>
                                          </p:val>
                                        </p:tav>
                                      </p:tavLst>
                                    </p:anim>
                                    <p:anim calcmode="lin" valueType="num">
                                      <p:cBhvr additive="base">
                                        <p:cTn id="74"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06"/>
                                        </p:tgtEl>
                                        <p:attrNameLst>
                                          <p:attrName>style.visibility</p:attrName>
                                        </p:attrNameLst>
                                      </p:cBhvr>
                                      <p:to>
                                        <p:strVal val="visible"/>
                                      </p:to>
                                    </p:set>
                                    <p:anim calcmode="lin" valueType="num">
                                      <p:cBhvr additive="base">
                                        <p:cTn id="79" dur="500" fill="hold"/>
                                        <p:tgtEl>
                                          <p:spTgt spid="106"/>
                                        </p:tgtEl>
                                        <p:attrNameLst>
                                          <p:attrName>ppt_x</p:attrName>
                                        </p:attrNameLst>
                                      </p:cBhvr>
                                      <p:tavLst>
                                        <p:tav tm="0">
                                          <p:val>
                                            <p:strVal val="#ppt_x"/>
                                          </p:val>
                                        </p:tav>
                                        <p:tav tm="100000">
                                          <p:val>
                                            <p:strVal val="#ppt_x"/>
                                          </p:val>
                                        </p:tav>
                                      </p:tavLst>
                                    </p:anim>
                                    <p:anim calcmode="lin" valueType="num">
                                      <p:cBhvr additive="base">
                                        <p:cTn id="80"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73"/>
                                        </p:tgtEl>
                                        <p:attrNameLst>
                                          <p:attrName>style.visibility</p:attrName>
                                        </p:attrNameLst>
                                      </p:cBhvr>
                                      <p:to>
                                        <p:strVal val="visible"/>
                                      </p:to>
                                    </p:set>
                                    <p:anim calcmode="lin" valueType="num">
                                      <p:cBhvr additive="base">
                                        <p:cTn id="85" dur="500" fill="hold"/>
                                        <p:tgtEl>
                                          <p:spTgt spid="73"/>
                                        </p:tgtEl>
                                        <p:attrNameLst>
                                          <p:attrName>ppt_x</p:attrName>
                                        </p:attrNameLst>
                                      </p:cBhvr>
                                      <p:tavLst>
                                        <p:tav tm="0">
                                          <p:val>
                                            <p:strVal val="#ppt_x"/>
                                          </p:val>
                                        </p:tav>
                                        <p:tav tm="100000">
                                          <p:val>
                                            <p:strVal val="#ppt_x"/>
                                          </p:val>
                                        </p:tav>
                                      </p:tavLst>
                                    </p:anim>
                                    <p:anim calcmode="lin" valueType="num">
                                      <p:cBhvr additive="base">
                                        <p:cTn id="86"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74"/>
                                        </p:tgtEl>
                                        <p:attrNameLst>
                                          <p:attrName>style.visibility</p:attrName>
                                        </p:attrNameLst>
                                      </p:cBhvr>
                                      <p:to>
                                        <p:strVal val="visible"/>
                                      </p:to>
                                    </p:set>
                                    <p:anim calcmode="lin" valueType="num">
                                      <p:cBhvr additive="base">
                                        <p:cTn id="91" dur="500" fill="hold"/>
                                        <p:tgtEl>
                                          <p:spTgt spid="74"/>
                                        </p:tgtEl>
                                        <p:attrNameLst>
                                          <p:attrName>ppt_x</p:attrName>
                                        </p:attrNameLst>
                                      </p:cBhvr>
                                      <p:tavLst>
                                        <p:tav tm="0">
                                          <p:val>
                                            <p:strVal val="#ppt_x"/>
                                          </p:val>
                                        </p:tav>
                                        <p:tav tm="100000">
                                          <p:val>
                                            <p:strVal val="#ppt_x"/>
                                          </p:val>
                                        </p:tav>
                                      </p:tavLst>
                                    </p:anim>
                                    <p:anim calcmode="lin" valueType="num">
                                      <p:cBhvr additive="base">
                                        <p:cTn id="92"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31"/>
                                        </p:tgtEl>
                                        <p:attrNameLst>
                                          <p:attrName>style.visibility</p:attrName>
                                        </p:attrNameLst>
                                      </p:cBhvr>
                                      <p:to>
                                        <p:strVal val="visible"/>
                                      </p:to>
                                    </p:set>
                                    <p:anim calcmode="lin" valueType="num">
                                      <p:cBhvr additive="base">
                                        <p:cTn id="97" dur="500" fill="hold"/>
                                        <p:tgtEl>
                                          <p:spTgt spid="131"/>
                                        </p:tgtEl>
                                        <p:attrNameLst>
                                          <p:attrName>ppt_x</p:attrName>
                                        </p:attrNameLst>
                                      </p:cBhvr>
                                      <p:tavLst>
                                        <p:tav tm="0">
                                          <p:val>
                                            <p:strVal val="#ppt_x"/>
                                          </p:val>
                                        </p:tav>
                                        <p:tav tm="100000">
                                          <p:val>
                                            <p:strVal val="#ppt_x"/>
                                          </p:val>
                                        </p:tav>
                                      </p:tavLst>
                                    </p:anim>
                                    <p:anim calcmode="lin" valueType="num">
                                      <p:cBhvr additive="base">
                                        <p:cTn id="98" dur="500" fill="hold"/>
                                        <p:tgtEl>
                                          <p:spTgt spid="131"/>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03"/>
                                        </p:tgtEl>
                                        <p:attrNameLst>
                                          <p:attrName>style.visibility</p:attrName>
                                        </p:attrNameLst>
                                      </p:cBhvr>
                                      <p:to>
                                        <p:strVal val="visible"/>
                                      </p:to>
                                    </p:set>
                                    <p:anim calcmode="lin" valueType="num">
                                      <p:cBhvr additive="base">
                                        <p:cTn id="103" dur="500" fill="hold"/>
                                        <p:tgtEl>
                                          <p:spTgt spid="103"/>
                                        </p:tgtEl>
                                        <p:attrNameLst>
                                          <p:attrName>ppt_x</p:attrName>
                                        </p:attrNameLst>
                                      </p:cBhvr>
                                      <p:tavLst>
                                        <p:tav tm="0">
                                          <p:val>
                                            <p:strVal val="#ppt_x"/>
                                          </p:val>
                                        </p:tav>
                                        <p:tav tm="100000">
                                          <p:val>
                                            <p:strVal val="#ppt_x"/>
                                          </p:val>
                                        </p:tav>
                                      </p:tavLst>
                                    </p:anim>
                                    <p:anim calcmode="lin" valueType="num">
                                      <p:cBhvr additive="base">
                                        <p:cTn id="104"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33"/>
                                        </p:tgtEl>
                                        <p:attrNameLst>
                                          <p:attrName>style.visibility</p:attrName>
                                        </p:attrNameLst>
                                      </p:cBhvr>
                                      <p:to>
                                        <p:strVal val="visible"/>
                                      </p:to>
                                    </p:set>
                                    <p:anim calcmode="lin" valueType="num">
                                      <p:cBhvr additive="base">
                                        <p:cTn id="109" dur="500" fill="hold"/>
                                        <p:tgtEl>
                                          <p:spTgt spid="133"/>
                                        </p:tgtEl>
                                        <p:attrNameLst>
                                          <p:attrName>ppt_x</p:attrName>
                                        </p:attrNameLst>
                                      </p:cBhvr>
                                      <p:tavLst>
                                        <p:tav tm="0">
                                          <p:val>
                                            <p:strVal val="#ppt_x"/>
                                          </p:val>
                                        </p:tav>
                                        <p:tav tm="100000">
                                          <p:val>
                                            <p:strVal val="#ppt_x"/>
                                          </p:val>
                                        </p:tav>
                                      </p:tavLst>
                                    </p:anim>
                                    <p:anim calcmode="lin" valueType="num">
                                      <p:cBhvr additive="base">
                                        <p:cTn id="110"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08"/>
                                        </p:tgtEl>
                                        <p:attrNameLst>
                                          <p:attrName>style.visibility</p:attrName>
                                        </p:attrNameLst>
                                      </p:cBhvr>
                                      <p:to>
                                        <p:strVal val="visible"/>
                                      </p:to>
                                    </p:set>
                                    <p:anim calcmode="lin" valueType="num">
                                      <p:cBhvr additive="base">
                                        <p:cTn id="115" dur="500" fill="hold"/>
                                        <p:tgtEl>
                                          <p:spTgt spid="108"/>
                                        </p:tgtEl>
                                        <p:attrNameLst>
                                          <p:attrName>ppt_x</p:attrName>
                                        </p:attrNameLst>
                                      </p:cBhvr>
                                      <p:tavLst>
                                        <p:tav tm="0">
                                          <p:val>
                                            <p:strVal val="#ppt_x"/>
                                          </p:val>
                                        </p:tav>
                                        <p:tav tm="100000">
                                          <p:val>
                                            <p:strVal val="#ppt_x"/>
                                          </p:val>
                                        </p:tav>
                                      </p:tavLst>
                                    </p:anim>
                                    <p:anim calcmode="lin" valueType="num">
                                      <p:cBhvr additive="base">
                                        <p:cTn id="116"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10"/>
                                        </p:tgtEl>
                                        <p:attrNameLst>
                                          <p:attrName>style.visibility</p:attrName>
                                        </p:attrNameLst>
                                      </p:cBhvr>
                                      <p:to>
                                        <p:strVal val="visible"/>
                                      </p:to>
                                    </p:set>
                                    <p:anim calcmode="lin" valueType="num">
                                      <p:cBhvr additive="base">
                                        <p:cTn id="121" dur="500" fill="hold"/>
                                        <p:tgtEl>
                                          <p:spTgt spid="110"/>
                                        </p:tgtEl>
                                        <p:attrNameLst>
                                          <p:attrName>ppt_x</p:attrName>
                                        </p:attrNameLst>
                                      </p:cBhvr>
                                      <p:tavLst>
                                        <p:tav tm="0">
                                          <p:val>
                                            <p:strVal val="#ppt_x"/>
                                          </p:val>
                                        </p:tav>
                                        <p:tav tm="100000">
                                          <p:val>
                                            <p:strVal val="#ppt_x"/>
                                          </p:val>
                                        </p:tav>
                                      </p:tavLst>
                                    </p:anim>
                                    <p:anim calcmode="lin" valueType="num">
                                      <p:cBhvr additive="base">
                                        <p:cTn id="122"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69"/>
                                        </p:tgtEl>
                                        <p:attrNameLst>
                                          <p:attrName>style.visibility</p:attrName>
                                        </p:attrNameLst>
                                      </p:cBhvr>
                                      <p:to>
                                        <p:strVal val="visible"/>
                                      </p:to>
                                    </p:set>
                                    <p:anim calcmode="lin" valueType="num">
                                      <p:cBhvr additive="base">
                                        <p:cTn id="127" dur="500" fill="hold"/>
                                        <p:tgtEl>
                                          <p:spTgt spid="69"/>
                                        </p:tgtEl>
                                        <p:attrNameLst>
                                          <p:attrName>ppt_x</p:attrName>
                                        </p:attrNameLst>
                                      </p:cBhvr>
                                      <p:tavLst>
                                        <p:tav tm="0">
                                          <p:val>
                                            <p:strVal val="#ppt_x"/>
                                          </p:val>
                                        </p:tav>
                                        <p:tav tm="100000">
                                          <p:val>
                                            <p:strVal val="#ppt_x"/>
                                          </p:val>
                                        </p:tav>
                                      </p:tavLst>
                                    </p:anim>
                                    <p:anim calcmode="lin" valueType="num">
                                      <p:cBhvr additive="base">
                                        <p:cTn id="12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114"/>
                                        </p:tgtEl>
                                        <p:attrNameLst>
                                          <p:attrName>style.visibility</p:attrName>
                                        </p:attrNameLst>
                                      </p:cBhvr>
                                      <p:to>
                                        <p:strVal val="visible"/>
                                      </p:to>
                                    </p:set>
                                    <p:anim calcmode="lin" valueType="num">
                                      <p:cBhvr additive="base">
                                        <p:cTn id="139" dur="500" fill="hold"/>
                                        <p:tgtEl>
                                          <p:spTgt spid="114"/>
                                        </p:tgtEl>
                                        <p:attrNameLst>
                                          <p:attrName>ppt_x</p:attrName>
                                        </p:attrNameLst>
                                      </p:cBhvr>
                                      <p:tavLst>
                                        <p:tav tm="0">
                                          <p:val>
                                            <p:strVal val="#ppt_x"/>
                                          </p:val>
                                        </p:tav>
                                        <p:tav tm="100000">
                                          <p:val>
                                            <p:strVal val="#ppt_x"/>
                                          </p:val>
                                        </p:tav>
                                      </p:tavLst>
                                    </p:anim>
                                    <p:anim calcmode="lin" valueType="num">
                                      <p:cBhvr additive="base">
                                        <p:cTn id="140"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134"/>
                                        </p:tgtEl>
                                        <p:attrNameLst>
                                          <p:attrName>style.visibility</p:attrName>
                                        </p:attrNameLst>
                                      </p:cBhvr>
                                      <p:to>
                                        <p:strVal val="visible"/>
                                      </p:to>
                                    </p:set>
                                    <p:anim calcmode="lin" valueType="num">
                                      <p:cBhvr additive="base">
                                        <p:cTn id="145" dur="500" fill="hold"/>
                                        <p:tgtEl>
                                          <p:spTgt spid="134"/>
                                        </p:tgtEl>
                                        <p:attrNameLst>
                                          <p:attrName>ppt_x</p:attrName>
                                        </p:attrNameLst>
                                      </p:cBhvr>
                                      <p:tavLst>
                                        <p:tav tm="0">
                                          <p:val>
                                            <p:strVal val="#ppt_x"/>
                                          </p:val>
                                        </p:tav>
                                        <p:tav tm="100000">
                                          <p:val>
                                            <p:strVal val="#ppt_x"/>
                                          </p:val>
                                        </p:tav>
                                      </p:tavLst>
                                    </p:anim>
                                    <p:anim calcmode="lin" valueType="num">
                                      <p:cBhvr additive="base">
                                        <p:cTn id="146" dur="500" fill="hold"/>
                                        <p:tgtEl>
                                          <p:spTgt spid="134"/>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116"/>
                                        </p:tgtEl>
                                        <p:attrNameLst>
                                          <p:attrName>style.visibility</p:attrName>
                                        </p:attrNameLst>
                                      </p:cBhvr>
                                      <p:to>
                                        <p:strVal val="visible"/>
                                      </p:to>
                                    </p:set>
                                    <p:anim calcmode="lin" valueType="num">
                                      <p:cBhvr additive="base">
                                        <p:cTn id="151" dur="500" fill="hold"/>
                                        <p:tgtEl>
                                          <p:spTgt spid="116"/>
                                        </p:tgtEl>
                                        <p:attrNameLst>
                                          <p:attrName>ppt_x</p:attrName>
                                        </p:attrNameLst>
                                      </p:cBhvr>
                                      <p:tavLst>
                                        <p:tav tm="0">
                                          <p:val>
                                            <p:strVal val="#ppt_x"/>
                                          </p:val>
                                        </p:tav>
                                        <p:tav tm="100000">
                                          <p:val>
                                            <p:strVal val="#ppt_x"/>
                                          </p:val>
                                        </p:tav>
                                      </p:tavLst>
                                    </p:anim>
                                    <p:anim calcmode="lin" valueType="num">
                                      <p:cBhvr additive="base">
                                        <p:cTn id="152"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115"/>
                                        </p:tgtEl>
                                        <p:attrNameLst>
                                          <p:attrName>style.visibility</p:attrName>
                                        </p:attrNameLst>
                                      </p:cBhvr>
                                      <p:to>
                                        <p:strVal val="visible"/>
                                      </p:to>
                                    </p:set>
                                    <p:anim calcmode="lin" valueType="num">
                                      <p:cBhvr additive="base">
                                        <p:cTn id="157" dur="500" fill="hold"/>
                                        <p:tgtEl>
                                          <p:spTgt spid="115"/>
                                        </p:tgtEl>
                                        <p:attrNameLst>
                                          <p:attrName>ppt_x</p:attrName>
                                        </p:attrNameLst>
                                      </p:cBhvr>
                                      <p:tavLst>
                                        <p:tav tm="0">
                                          <p:val>
                                            <p:strVal val="#ppt_x"/>
                                          </p:val>
                                        </p:tav>
                                        <p:tav tm="100000">
                                          <p:val>
                                            <p:strVal val="#ppt_x"/>
                                          </p:val>
                                        </p:tav>
                                      </p:tavLst>
                                    </p:anim>
                                    <p:anim calcmode="lin" valueType="num">
                                      <p:cBhvr additive="base">
                                        <p:cTn id="158"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35"/>
                                        </p:tgtEl>
                                        <p:attrNameLst>
                                          <p:attrName>style.visibility</p:attrName>
                                        </p:attrNameLst>
                                      </p:cBhvr>
                                      <p:to>
                                        <p:strVal val="visible"/>
                                      </p:to>
                                    </p:set>
                                    <p:anim calcmode="lin" valueType="num">
                                      <p:cBhvr additive="base">
                                        <p:cTn id="163" dur="500" fill="hold"/>
                                        <p:tgtEl>
                                          <p:spTgt spid="135"/>
                                        </p:tgtEl>
                                        <p:attrNameLst>
                                          <p:attrName>ppt_x</p:attrName>
                                        </p:attrNameLst>
                                      </p:cBhvr>
                                      <p:tavLst>
                                        <p:tav tm="0">
                                          <p:val>
                                            <p:strVal val="#ppt_x"/>
                                          </p:val>
                                        </p:tav>
                                        <p:tav tm="100000">
                                          <p:val>
                                            <p:strVal val="#ppt_x"/>
                                          </p:val>
                                        </p:tav>
                                      </p:tavLst>
                                    </p:anim>
                                    <p:anim calcmode="lin" valueType="num">
                                      <p:cBhvr additive="base">
                                        <p:cTn id="164" dur="500" fill="hold"/>
                                        <p:tgtEl>
                                          <p:spTgt spid="135"/>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120"/>
                                        </p:tgtEl>
                                        <p:attrNameLst>
                                          <p:attrName>style.visibility</p:attrName>
                                        </p:attrNameLst>
                                      </p:cBhvr>
                                      <p:to>
                                        <p:strVal val="visible"/>
                                      </p:to>
                                    </p:set>
                                    <p:anim calcmode="lin" valueType="num">
                                      <p:cBhvr additive="base">
                                        <p:cTn id="169" dur="500" fill="hold"/>
                                        <p:tgtEl>
                                          <p:spTgt spid="120"/>
                                        </p:tgtEl>
                                        <p:attrNameLst>
                                          <p:attrName>ppt_x</p:attrName>
                                        </p:attrNameLst>
                                      </p:cBhvr>
                                      <p:tavLst>
                                        <p:tav tm="0">
                                          <p:val>
                                            <p:strVal val="#ppt_x"/>
                                          </p:val>
                                        </p:tav>
                                        <p:tav tm="100000">
                                          <p:val>
                                            <p:strVal val="#ppt_x"/>
                                          </p:val>
                                        </p:tav>
                                      </p:tavLst>
                                    </p:anim>
                                    <p:anim calcmode="lin" valueType="num">
                                      <p:cBhvr additive="base">
                                        <p:cTn id="170"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121"/>
                                        </p:tgtEl>
                                        <p:attrNameLst>
                                          <p:attrName>style.visibility</p:attrName>
                                        </p:attrNameLst>
                                      </p:cBhvr>
                                      <p:to>
                                        <p:strVal val="visible"/>
                                      </p:to>
                                    </p:set>
                                    <p:anim calcmode="lin" valueType="num">
                                      <p:cBhvr additive="base">
                                        <p:cTn id="175" dur="500" fill="hold"/>
                                        <p:tgtEl>
                                          <p:spTgt spid="121"/>
                                        </p:tgtEl>
                                        <p:attrNameLst>
                                          <p:attrName>ppt_x</p:attrName>
                                        </p:attrNameLst>
                                      </p:cBhvr>
                                      <p:tavLst>
                                        <p:tav tm="0">
                                          <p:val>
                                            <p:strVal val="#ppt_x"/>
                                          </p:val>
                                        </p:tav>
                                        <p:tav tm="100000">
                                          <p:val>
                                            <p:strVal val="#ppt_x"/>
                                          </p:val>
                                        </p:tav>
                                      </p:tavLst>
                                    </p:anim>
                                    <p:anim calcmode="lin" valueType="num">
                                      <p:cBhvr additive="base">
                                        <p:cTn id="176"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grpId="0" nodeType="clickEffect">
                                  <p:stCondLst>
                                    <p:cond delay="0"/>
                                  </p:stCondLst>
                                  <p:childTnLst>
                                    <p:set>
                                      <p:cBhvr>
                                        <p:cTn id="180" dur="1" fill="hold">
                                          <p:stCondLst>
                                            <p:cond delay="0"/>
                                          </p:stCondLst>
                                        </p:cTn>
                                        <p:tgtEl>
                                          <p:spTgt spid="122"/>
                                        </p:tgtEl>
                                        <p:attrNameLst>
                                          <p:attrName>style.visibility</p:attrName>
                                        </p:attrNameLst>
                                      </p:cBhvr>
                                      <p:to>
                                        <p:strVal val="visible"/>
                                      </p:to>
                                    </p:set>
                                    <p:anim calcmode="lin" valueType="num">
                                      <p:cBhvr additive="base">
                                        <p:cTn id="181" dur="500" fill="hold"/>
                                        <p:tgtEl>
                                          <p:spTgt spid="122"/>
                                        </p:tgtEl>
                                        <p:attrNameLst>
                                          <p:attrName>ppt_x</p:attrName>
                                        </p:attrNameLst>
                                      </p:cBhvr>
                                      <p:tavLst>
                                        <p:tav tm="0">
                                          <p:val>
                                            <p:strVal val="#ppt_x"/>
                                          </p:val>
                                        </p:tav>
                                        <p:tav tm="100000">
                                          <p:val>
                                            <p:strVal val="#ppt_x"/>
                                          </p:val>
                                        </p:tav>
                                      </p:tavLst>
                                    </p:anim>
                                    <p:anim calcmode="lin" valueType="num">
                                      <p:cBhvr additive="base">
                                        <p:cTn id="182" dur="500" fill="hold"/>
                                        <p:tgtEl>
                                          <p:spTgt spid="122"/>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137"/>
                                        </p:tgtEl>
                                        <p:attrNameLst>
                                          <p:attrName>style.visibility</p:attrName>
                                        </p:attrNameLst>
                                      </p:cBhvr>
                                      <p:to>
                                        <p:strVal val="visible"/>
                                      </p:to>
                                    </p:set>
                                    <p:anim calcmode="lin" valueType="num">
                                      <p:cBhvr additive="base">
                                        <p:cTn id="187" dur="500" fill="hold"/>
                                        <p:tgtEl>
                                          <p:spTgt spid="137"/>
                                        </p:tgtEl>
                                        <p:attrNameLst>
                                          <p:attrName>ppt_x</p:attrName>
                                        </p:attrNameLst>
                                      </p:cBhvr>
                                      <p:tavLst>
                                        <p:tav tm="0">
                                          <p:val>
                                            <p:strVal val="#ppt_x"/>
                                          </p:val>
                                        </p:tav>
                                        <p:tav tm="100000">
                                          <p:val>
                                            <p:strVal val="#ppt_x"/>
                                          </p:val>
                                        </p:tav>
                                      </p:tavLst>
                                    </p:anim>
                                    <p:anim calcmode="lin" valueType="num">
                                      <p:cBhvr additive="base">
                                        <p:cTn id="188"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1"/>
      <p:bldP spid="65" grpId="0"/>
      <p:bldP spid="67" grpId="0"/>
      <p:bldP spid="68" grpId="0"/>
      <p:bldP spid="69" grpId="0"/>
      <p:bldP spid="70" grpId="0"/>
      <p:bldP spid="71" grpId="0"/>
      <p:bldP spid="72" grpId="0"/>
      <p:bldP spid="73" grpId="0"/>
      <p:bldP spid="74" grpId="0"/>
      <p:bldP spid="95" grpId="0"/>
      <p:bldP spid="100" grpId="0" animBg="1"/>
      <p:bldP spid="103" grpId="0" animBg="1"/>
      <p:bldP spid="114" grpId="0" animBg="1"/>
      <p:bldP spid="115" grpId="0" animBg="1"/>
      <p:bldP spid="120" grpId="0" animBg="1"/>
      <p:bldP spid="121" grpId="0"/>
      <p:bldP spid="122" grpId="0"/>
      <p:bldP spid="132" grpId="0"/>
      <p:bldP spid="133" grpId="0"/>
      <p:bldP spid="134" grpId="0"/>
      <p:bldP spid="135" grpId="0"/>
      <p:bldP spid="137"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42A5EB1-1F0C-7E46-979B-75402FAAB42C}"/>
              </a:ext>
            </a:extLst>
          </p:cNvPr>
          <p:cNvSpPr>
            <a:spLocks noGrp="1"/>
          </p:cNvSpPr>
          <p:nvPr>
            <p:ph type="sldNum" sz="quarter" idx="12"/>
          </p:nvPr>
        </p:nvSpPr>
        <p:spPr/>
        <p:txBody>
          <a:bodyPr/>
          <a:lstStyle/>
          <a:p>
            <a:fld id="{56D01DED-FA3D-0B49-B0B8-31EEE2D150D4}" type="slidenum">
              <a:rPr kumimoji="1" lang="zh-CN" altLang="en-US" smtClean="0"/>
              <a:t>8</a:t>
            </a:fld>
            <a:endParaRPr kumimoji="1" lang="zh-CN" altLang="en-US"/>
          </a:p>
        </p:txBody>
      </p:sp>
      <p:sp>
        <p:nvSpPr>
          <p:cNvPr id="5" name="文本框 4">
            <a:extLst>
              <a:ext uri="{FF2B5EF4-FFF2-40B4-BE49-F238E27FC236}">
                <a16:creationId xmlns:a16="http://schemas.microsoft.com/office/drawing/2014/main" id="{551BA06E-2B72-CD4E-95BB-D2861D3A0A01}"/>
              </a:ext>
            </a:extLst>
          </p:cNvPr>
          <p:cNvSpPr txBox="1"/>
          <p:nvPr/>
        </p:nvSpPr>
        <p:spPr>
          <a:xfrm>
            <a:off x="820401" y="501650"/>
            <a:ext cx="3416320" cy="1754326"/>
          </a:xfrm>
          <a:prstGeom prst="rect">
            <a:avLst/>
          </a:prstGeom>
          <a:noFill/>
        </p:spPr>
        <p:txBody>
          <a:bodyPr wrap="none" rtlCol="0">
            <a:spAutoFit/>
          </a:bodyPr>
          <a:lstStyle/>
          <a:p>
            <a:r>
              <a:rPr kumimoji="1" lang="en-US" altLang="zh-CN" sz="1200" b="1" dirty="0"/>
              <a:t>DIJKSTRA.(G,</a:t>
            </a:r>
            <a:r>
              <a:rPr kumimoji="1" lang="zh-CN" altLang="en-US" sz="1200" b="1" dirty="0"/>
              <a:t> </a:t>
            </a:r>
            <a:r>
              <a:rPr kumimoji="1" lang="en-US" altLang="zh-CN" sz="1200" b="1" dirty="0"/>
              <a:t>w,</a:t>
            </a:r>
            <a:r>
              <a:rPr kumimoji="1" lang="zh-CN" altLang="en-US" sz="1200" b="1" dirty="0"/>
              <a:t> </a:t>
            </a:r>
            <a:r>
              <a:rPr kumimoji="1" lang="en-US" altLang="zh-CN" sz="1200" b="1" dirty="0"/>
              <a:t>s)</a:t>
            </a:r>
          </a:p>
          <a:p>
            <a:r>
              <a:rPr kumimoji="1" lang="en-US" altLang="zh-CN" sz="1200" b="1" dirty="0"/>
              <a:t>INITIALIZE-SINGLE-SOURCE(G,</a:t>
            </a:r>
            <a:r>
              <a:rPr kumimoji="1" lang="zh-CN" altLang="en-US" sz="1200" b="1" dirty="0"/>
              <a:t> </a:t>
            </a:r>
            <a:r>
              <a:rPr kumimoji="1" lang="en-US" altLang="zh-CN" sz="1200" b="1" dirty="0"/>
              <a:t>s)</a:t>
            </a:r>
          </a:p>
          <a:p>
            <a:r>
              <a:rPr kumimoji="1" lang="en-US" altLang="zh-CN" sz="1200" b="1" dirty="0"/>
              <a:t>S=∅</a:t>
            </a:r>
          </a:p>
          <a:p>
            <a:r>
              <a:rPr kumimoji="1" lang="en-US" altLang="zh-CN" sz="1200" b="1" dirty="0"/>
              <a:t>Q=G.V</a:t>
            </a:r>
          </a:p>
          <a:p>
            <a:r>
              <a:rPr kumimoji="1" lang="en-US" altLang="zh-CN" sz="1200" b="1" dirty="0"/>
              <a:t>While</a:t>
            </a:r>
            <a:r>
              <a:rPr kumimoji="1" lang="zh-CN" altLang="en-US" sz="1200" b="1" dirty="0"/>
              <a:t> </a:t>
            </a:r>
            <a:r>
              <a:rPr kumimoji="1" lang="en-US" altLang="zh-CN" sz="1200" b="1" dirty="0"/>
              <a:t>Q≠∅</a:t>
            </a:r>
          </a:p>
          <a:p>
            <a:r>
              <a:rPr kumimoji="1" lang="en-US" altLang="zh-CN" sz="1200" b="1" dirty="0"/>
              <a:t>	u=EXTRACT-MIN(Q)</a:t>
            </a:r>
          </a:p>
          <a:p>
            <a:r>
              <a:rPr kumimoji="1" lang="en-US" altLang="zh-CN" sz="1200" b="1" dirty="0"/>
              <a:t>	S=S∪{u}</a:t>
            </a:r>
          </a:p>
          <a:p>
            <a:r>
              <a:rPr kumimoji="1" lang="en-US" altLang="zh-CN" sz="1200" b="1" dirty="0"/>
              <a:t>	for</a:t>
            </a:r>
            <a:r>
              <a:rPr kumimoji="1" lang="zh-CN" altLang="en-US" sz="1200" b="1" dirty="0"/>
              <a:t> </a:t>
            </a:r>
            <a:r>
              <a:rPr kumimoji="1" lang="en-US" altLang="zh-CN" sz="1200" b="1" dirty="0"/>
              <a:t>each</a:t>
            </a:r>
            <a:r>
              <a:rPr kumimoji="1" lang="zh-CN" altLang="en-US" sz="1200" b="1" dirty="0"/>
              <a:t> </a:t>
            </a:r>
            <a:r>
              <a:rPr kumimoji="1" lang="en-US" altLang="zh-CN" sz="1200" b="1" dirty="0"/>
              <a:t>vertex</a:t>
            </a:r>
            <a:r>
              <a:rPr kumimoji="1" lang="zh-CN" altLang="en-US" sz="1200" b="1" dirty="0"/>
              <a:t> </a:t>
            </a:r>
            <a:r>
              <a:rPr kumimoji="1" lang="en-US" altLang="zh-CN" sz="1200" b="1" dirty="0" err="1"/>
              <a:t>v∈G.Adj</a:t>
            </a:r>
            <a:r>
              <a:rPr kumimoji="1" lang="en-US" altLang="zh-CN" sz="1200" b="1" dirty="0"/>
              <a:t>[u]</a:t>
            </a:r>
          </a:p>
          <a:p>
            <a:r>
              <a:rPr kumimoji="1" lang="en-US" altLang="zh-CN" sz="1200" b="1" dirty="0"/>
              <a:t>		RELAX(u,</a:t>
            </a:r>
            <a:r>
              <a:rPr kumimoji="1" lang="zh-CN" altLang="en-US" sz="1200" b="1" dirty="0"/>
              <a:t> </a:t>
            </a:r>
            <a:r>
              <a:rPr kumimoji="1" lang="en-US" altLang="zh-CN" sz="1200" b="1" dirty="0"/>
              <a:t>v,</a:t>
            </a:r>
            <a:r>
              <a:rPr kumimoji="1" lang="zh-CN" altLang="en-US" sz="1200" b="1" dirty="0"/>
              <a:t> </a:t>
            </a:r>
            <a:r>
              <a:rPr kumimoji="1" lang="en-US" altLang="zh-CN" sz="1200" b="1" dirty="0"/>
              <a:t>w)</a:t>
            </a:r>
            <a:endParaRPr kumimoji="1" lang="zh-CN" altLang="en-US" sz="1200" b="1" dirty="0"/>
          </a:p>
        </p:txBody>
      </p:sp>
      <p:sp>
        <p:nvSpPr>
          <p:cNvPr id="6" name="矩形 5">
            <a:extLst>
              <a:ext uri="{FF2B5EF4-FFF2-40B4-BE49-F238E27FC236}">
                <a16:creationId xmlns:a16="http://schemas.microsoft.com/office/drawing/2014/main" id="{B866DE49-B081-F148-A095-1F0E1D3F8E3B}"/>
              </a:ext>
            </a:extLst>
          </p:cNvPr>
          <p:cNvSpPr/>
          <p:nvPr/>
        </p:nvSpPr>
        <p:spPr>
          <a:xfrm>
            <a:off x="533401" y="3867567"/>
            <a:ext cx="6096000" cy="2308324"/>
          </a:xfrm>
          <a:prstGeom prst="rect">
            <a:avLst/>
          </a:prstGeom>
        </p:spPr>
        <p:txBody>
          <a:bodyPr>
            <a:spAutoFit/>
          </a:bodyPr>
          <a:lstStyle/>
          <a:p>
            <a:r>
              <a:rPr lang="zh-CN" altLang="en-US" sz="1200" dirty="0"/>
              <a:t>朴素的</a:t>
            </a:r>
          </a:p>
          <a:p>
            <a:r>
              <a:rPr lang="zh-CN" altLang="en-US" sz="1200" dirty="0"/>
              <a:t>INITIALIZE-SINGLE-SOURCE(G, s);//初始化V个顶点，O(V)</a:t>
            </a:r>
          </a:p>
          <a:p>
            <a:r>
              <a:rPr lang="zh-CN" altLang="en-US" sz="1200" dirty="0"/>
              <a:t>S=∅;//待扩展集合S置空，O(1)</a:t>
            </a:r>
          </a:p>
          <a:p>
            <a:r>
              <a:rPr lang="zh-CN" altLang="en-US" sz="1200" dirty="0"/>
              <a:t>Q=G.V;//将所有顶点入列，O(V)</a:t>
            </a:r>
          </a:p>
          <a:p>
            <a:r>
              <a:rPr lang="zh-CN" altLang="en-US" sz="1200" dirty="0"/>
              <a:t>While Q≠∅;//V次循环</a:t>
            </a:r>
          </a:p>
          <a:p>
            <a:r>
              <a:rPr lang="zh-CN" altLang="en-US" sz="1200" dirty="0"/>
              <a:t>	u=EXTRACT-MIN(Q);//搜索距离当前节点距离最小的顶点，共搜索V次，O(V)</a:t>
            </a:r>
          </a:p>
          <a:p>
            <a:r>
              <a:rPr lang="zh-CN" altLang="en-US" sz="1200" dirty="0"/>
              <a:t>	S=S∪{u}</a:t>
            </a:r>
          </a:p>
          <a:p>
            <a:r>
              <a:rPr lang="zh-CN" altLang="en-US" sz="1200" dirty="0"/>
              <a:t>	for each vertex v∈G.Adj[u]</a:t>
            </a:r>
          </a:p>
          <a:p>
            <a:r>
              <a:rPr lang="zh-CN" altLang="en-US" sz="1200" dirty="0"/>
              <a:t>		RELAX(u, v, w);//对当前邻接表中的边 进行检查，共|E|次</a:t>
            </a:r>
          </a:p>
          <a:p>
            <a:r>
              <a:rPr lang="zh-CN" altLang="en-US" sz="1200" dirty="0"/>
              <a:t>//故时间复杂度：O（V）+O（1）+O（V）+O（V*V+E） == O（V^2).</a:t>
            </a:r>
          </a:p>
        </p:txBody>
      </p:sp>
      <p:sp>
        <p:nvSpPr>
          <p:cNvPr id="8" name="文本框 7">
            <a:extLst>
              <a:ext uri="{FF2B5EF4-FFF2-40B4-BE49-F238E27FC236}">
                <a16:creationId xmlns:a16="http://schemas.microsoft.com/office/drawing/2014/main" id="{EA6DD46E-D409-F142-8E31-B37819D7A8F4}"/>
              </a:ext>
            </a:extLst>
          </p:cNvPr>
          <p:cNvSpPr txBox="1"/>
          <p:nvPr/>
        </p:nvSpPr>
        <p:spPr>
          <a:xfrm>
            <a:off x="6096000" y="682109"/>
            <a:ext cx="5376793" cy="2123658"/>
          </a:xfrm>
          <a:prstGeom prst="rect">
            <a:avLst/>
          </a:prstGeom>
          <a:noFill/>
        </p:spPr>
        <p:txBody>
          <a:bodyPr wrap="none" rtlCol="0">
            <a:spAutoFit/>
          </a:bodyPr>
          <a:lstStyle/>
          <a:p>
            <a:r>
              <a:rPr kumimoji="1" lang="zh-CN" altLang="en-US" sz="1200" b="1" dirty="0"/>
              <a:t>二叉堆</a:t>
            </a:r>
          </a:p>
          <a:p>
            <a:r>
              <a:rPr kumimoji="1" lang="en-US" altLang="zh-CN" sz="1200" b="1" dirty="0"/>
              <a:t>DIJKSTRA.(G,</a:t>
            </a:r>
            <a:r>
              <a:rPr kumimoji="1" lang="zh-CN" altLang="en-US" sz="1200" b="1" dirty="0"/>
              <a:t> </a:t>
            </a:r>
            <a:r>
              <a:rPr kumimoji="1" lang="en-US" altLang="zh-CN" sz="1200" b="1" dirty="0"/>
              <a:t>w,</a:t>
            </a:r>
            <a:r>
              <a:rPr kumimoji="1" lang="zh-CN" altLang="en-US" sz="1200" b="1" dirty="0"/>
              <a:t> </a:t>
            </a:r>
            <a:r>
              <a:rPr kumimoji="1" lang="en-US" altLang="zh-CN" sz="1200" b="1" dirty="0"/>
              <a:t>s)</a:t>
            </a:r>
          </a:p>
          <a:p>
            <a:r>
              <a:rPr kumimoji="1" lang="en-US" altLang="zh-CN" sz="1200" b="1" dirty="0"/>
              <a:t>INITIALIZE-SINGLE-SOURCE(G,</a:t>
            </a:r>
            <a:r>
              <a:rPr kumimoji="1" lang="zh-CN" altLang="en-US" sz="1200" b="1" dirty="0"/>
              <a:t> </a:t>
            </a:r>
            <a:r>
              <a:rPr kumimoji="1" lang="en-US" altLang="zh-CN" sz="1200" b="1" dirty="0"/>
              <a:t>s)</a:t>
            </a:r>
          </a:p>
          <a:p>
            <a:r>
              <a:rPr kumimoji="1" lang="en-US" altLang="zh-CN" sz="1200" b="1" dirty="0"/>
              <a:t>S=∅</a:t>
            </a:r>
          </a:p>
          <a:p>
            <a:r>
              <a:rPr kumimoji="1" lang="en-US" altLang="zh-CN" sz="1200" b="1" dirty="0"/>
              <a:t>Q=G.V;//</a:t>
            </a:r>
            <a:r>
              <a:rPr kumimoji="1" lang="zh-CN" altLang="en-US" sz="1200" b="1" dirty="0"/>
              <a:t>调整为最小堆，</a:t>
            </a:r>
            <a:r>
              <a:rPr kumimoji="1" lang="en-US" altLang="zh-CN" sz="1200" b="1" dirty="0"/>
              <a:t>O(V)</a:t>
            </a:r>
          </a:p>
          <a:p>
            <a:r>
              <a:rPr kumimoji="1" lang="en-US" altLang="zh-CN" sz="1200" b="1" dirty="0"/>
              <a:t>While</a:t>
            </a:r>
            <a:r>
              <a:rPr kumimoji="1" lang="zh-CN" altLang="en-US" sz="1200" b="1" dirty="0"/>
              <a:t> </a:t>
            </a:r>
            <a:r>
              <a:rPr kumimoji="1" lang="en-US" altLang="zh-CN" sz="1200" b="1" dirty="0"/>
              <a:t>Q≠∅</a:t>
            </a:r>
          </a:p>
          <a:p>
            <a:r>
              <a:rPr kumimoji="1" lang="en-US" altLang="zh-CN" sz="1200" b="1" dirty="0"/>
              <a:t>	u=EXTRACT-MIN(Q)//O(</a:t>
            </a:r>
            <a:r>
              <a:rPr kumimoji="1" lang="en-US" altLang="zh-CN" sz="1200" b="1" dirty="0" err="1"/>
              <a:t>lgV</a:t>
            </a:r>
            <a:r>
              <a:rPr kumimoji="1" lang="en-US" altLang="zh-CN" sz="1200" b="1" dirty="0"/>
              <a:t>)</a:t>
            </a:r>
          </a:p>
          <a:p>
            <a:r>
              <a:rPr kumimoji="1" lang="en-US" altLang="zh-CN" sz="1200" b="1" dirty="0"/>
              <a:t>	S=S∪{u}</a:t>
            </a:r>
          </a:p>
          <a:p>
            <a:r>
              <a:rPr kumimoji="1" lang="en-US" altLang="zh-CN" sz="1200" b="1" dirty="0"/>
              <a:t>	</a:t>
            </a:r>
            <a:r>
              <a:rPr kumimoji="1" lang="zh-CN" altLang="en-US" sz="1200" b="1" dirty="0"/>
              <a:t>将新</a:t>
            </a:r>
            <a:endParaRPr kumimoji="1" lang="en-US" altLang="zh-CN" sz="1200" b="1" dirty="0"/>
          </a:p>
          <a:p>
            <a:r>
              <a:rPr kumimoji="1" lang="en-US" altLang="zh-CN" sz="1200" b="1" dirty="0"/>
              <a:t>	for</a:t>
            </a:r>
            <a:r>
              <a:rPr kumimoji="1" lang="zh-CN" altLang="en-US" sz="1200" b="1" dirty="0"/>
              <a:t> </a:t>
            </a:r>
            <a:r>
              <a:rPr kumimoji="1" lang="en-US" altLang="zh-CN" sz="1200" b="1" dirty="0"/>
              <a:t>each</a:t>
            </a:r>
            <a:r>
              <a:rPr kumimoji="1" lang="zh-CN" altLang="en-US" sz="1200" b="1" dirty="0"/>
              <a:t> </a:t>
            </a:r>
            <a:r>
              <a:rPr kumimoji="1" lang="en-US" altLang="zh-CN" sz="1200" b="1" dirty="0"/>
              <a:t>vertex</a:t>
            </a:r>
            <a:r>
              <a:rPr kumimoji="1" lang="zh-CN" altLang="en-US" sz="1200" b="1" dirty="0"/>
              <a:t> </a:t>
            </a:r>
            <a:r>
              <a:rPr kumimoji="1" lang="en-US" altLang="zh-CN" sz="1200" b="1" dirty="0" err="1"/>
              <a:t>v∈G.Adj</a:t>
            </a:r>
            <a:r>
              <a:rPr kumimoji="1" lang="en-US" altLang="zh-CN" sz="1200" b="1" dirty="0"/>
              <a:t>[u]//</a:t>
            </a:r>
            <a:r>
              <a:rPr kumimoji="1" lang="zh-CN" altLang="en-US" sz="1200" b="1" dirty="0"/>
              <a:t>共</a:t>
            </a:r>
            <a:r>
              <a:rPr kumimoji="1" lang="en-US" altLang="zh-CN" sz="1200" b="1" dirty="0"/>
              <a:t>E</a:t>
            </a:r>
            <a:r>
              <a:rPr kumimoji="1" lang="zh-CN" altLang="en-US" sz="1200" b="1" dirty="0"/>
              <a:t>条边</a:t>
            </a:r>
            <a:endParaRPr kumimoji="1" lang="en-US" altLang="zh-CN" sz="1200" b="1" dirty="0"/>
          </a:p>
          <a:p>
            <a:r>
              <a:rPr kumimoji="1" lang="en-US" altLang="zh-CN" sz="1200" b="1" dirty="0"/>
              <a:t>		RELAX(u,</a:t>
            </a:r>
            <a:r>
              <a:rPr kumimoji="1" lang="zh-CN" altLang="en-US" sz="1200" b="1" dirty="0"/>
              <a:t> </a:t>
            </a:r>
            <a:r>
              <a:rPr kumimoji="1" lang="en-US" altLang="zh-CN" sz="1200" b="1" dirty="0"/>
              <a:t>v,</a:t>
            </a:r>
            <a:r>
              <a:rPr kumimoji="1" lang="zh-CN" altLang="en-US" sz="1200" b="1" dirty="0"/>
              <a:t> </a:t>
            </a:r>
            <a:r>
              <a:rPr kumimoji="1" lang="en-US" altLang="zh-CN" sz="1200" b="1" dirty="0"/>
              <a:t>w)//t</a:t>
            </a:r>
            <a:r>
              <a:rPr kumimoji="1" lang="zh-CN" altLang="en-US" sz="1200" b="1" dirty="0"/>
              <a:t>调整为最小堆，</a:t>
            </a:r>
            <a:r>
              <a:rPr kumimoji="1" lang="en-US" altLang="zh-CN" sz="1200" b="1" dirty="0"/>
              <a:t>O(</a:t>
            </a:r>
            <a:r>
              <a:rPr kumimoji="1" lang="en-US" altLang="zh-CN" sz="1200" b="1" dirty="0" err="1"/>
              <a:t>lgV</a:t>
            </a:r>
            <a:r>
              <a:rPr kumimoji="1" lang="en-US" altLang="zh-CN" sz="1200" b="1" dirty="0"/>
              <a:t>)</a:t>
            </a:r>
            <a:endParaRPr kumimoji="1" lang="zh-CN" altLang="en-US" sz="1200" b="1" dirty="0"/>
          </a:p>
        </p:txBody>
      </p:sp>
    </p:spTree>
    <p:extLst>
      <p:ext uri="{BB962C8B-B14F-4D97-AF65-F5344CB8AC3E}">
        <p14:creationId xmlns:p14="http://schemas.microsoft.com/office/powerpoint/2010/main" val="792569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9E7D1-7163-6B40-92D8-BC023B32F8C2}"/>
              </a:ext>
            </a:extLst>
          </p:cNvPr>
          <p:cNvSpPr>
            <a:spLocks noGrp="1"/>
          </p:cNvSpPr>
          <p:nvPr>
            <p:ph type="title"/>
          </p:nvPr>
        </p:nvSpPr>
        <p:spPr/>
        <p:txBody>
          <a:bodyPr/>
          <a:lstStyle/>
          <a:p>
            <a:r>
              <a:rPr kumimoji="1" lang="en-US" altLang="zh-CN" dirty="0"/>
              <a:t>1.4</a:t>
            </a:r>
            <a:r>
              <a:rPr kumimoji="1" lang="zh-CN" altLang="en-US" dirty="0"/>
              <a:t> 时空复杂度</a:t>
            </a:r>
          </a:p>
        </p:txBody>
      </p:sp>
      <p:sp>
        <p:nvSpPr>
          <p:cNvPr id="3" name="内容占位符 2">
            <a:extLst>
              <a:ext uri="{FF2B5EF4-FFF2-40B4-BE49-F238E27FC236}">
                <a16:creationId xmlns:a16="http://schemas.microsoft.com/office/drawing/2014/main" id="{F256BAD0-40F6-B14B-836F-FF6397E4CFAA}"/>
              </a:ext>
            </a:extLst>
          </p:cNvPr>
          <p:cNvSpPr>
            <a:spLocks noGrp="1"/>
          </p:cNvSpPr>
          <p:nvPr>
            <p:ph idx="1"/>
          </p:nvPr>
        </p:nvSpPr>
        <p:spPr/>
        <p:txBody>
          <a:bodyPr>
            <a:normAutofit lnSpcReduction="10000"/>
          </a:bodyPr>
          <a:lstStyle/>
          <a:p>
            <a:r>
              <a:rPr kumimoji="1" lang="zh-CN" altLang="en-US" dirty="0"/>
              <a:t>最小优先队列用数组存储</a:t>
            </a:r>
            <a:endParaRPr kumimoji="1" lang="en-US" altLang="zh-CN" dirty="0"/>
          </a:p>
          <a:p>
            <a:endParaRPr kumimoji="1" lang="en-US" altLang="zh-CN" dirty="0"/>
          </a:p>
          <a:p>
            <a:endParaRPr kumimoji="1" lang="en-US" altLang="zh-CN" dirty="0"/>
          </a:p>
          <a:p>
            <a:endParaRPr kumimoji="1" lang="en-US" altLang="zh-CN" dirty="0"/>
          </a:p>
          <a:p>
            <a:r>
              <a:rPr kumimoji="1" lang="zh-CN" altLang="en-US" dirty="0"/>
              <a:t>时间复杂度：</a:t>
            </a:r>
            <a:r>
              <a:rPr kumimoji="1" lang="en-US" altLang="zh-CN" dirty="0"/>
              <a:t>O(V</a:t>
            </a:r>
            <a:r>
              <a:rPr kumimoji="1" lang="en-US" altLang="zh-CN" baseline="30000" dirty="0"/>
              <a:t>2</a:t>
            </a:r>
            <a:r>
              <a:rPr kumimoji="1" lang="en-US" altLang="zh-CN" dirty="0"/>
              <a:t>)</a:t>
            </a:r>
          </a:p>
          <a:p>
            <a:r>
              <a:rPr kumimoji="1" lang="zh-CN" altLang="en-US" dirty="0"/>
              <a:t>空间复杂度：</a:t>
            </a:r>
            <a:r>
              <a:rPr kumimoji="1" lang="en-US" altLang="zh-CN" dirty="0"/>
              <a:t>O(V)+O(V)=O(V)</a:t>
            </a:r>
          </a:p>
          <a:p>
            <a:endParaRPr kumimoji="1" lang="en-US" altLang="zh-CN" dirty="0"/>
          </a:p>
        </p:txBody>
      </p:sp>
      <p:sp>
        <p:nvSpPr>
          <p:cNvPr id="4" name="灯片编号占位符 3">
            <a:extLst>
              <a:ext uri="{FF2B5EF4-FFF2-40B4-BE49-F238E27FC236}">
                <a16:creationId xmlns:a16="http://schemas.microsoft.com/office/drawing/2014/main" id="{273EE4A4-9554-D441-9860-11BA6C490D25}"/>
              </a:ext>
            </a:extLst>
          </p:cNvPr>
          <p:cNvSpPr>
            <a:spLocks noGrp="1"/>
          </p:cNvSpPr>
          <p:nvPr>
            <p:ph type="sldNum" sz="quarter" idx="12"/>
          </p:nvPr>
        </p:nvSpPr>
        <p:spPr/>
        <p:txBody>
          <a:bodyPr/>
          <a:lstStyle/>
          <a:p>
            <a:fld id="{56D01DED-FA3D-0B49-B0B8-31EEE2D150D4}" type="slidenum">
              <a:rPr kumimoji="1" lang="zh-CN" altLang="en-US" smtClean="0"/>
              <a:t>9</a:t>
            </a:fld>
            <a:endParaRPr kumimoji="1" lang="zh-CN" altLang="en-US"/>
          </a:p>
        </p:txBody>
      </p:sp>
      <p:pic>
        <p:nvPicPr>
          <p:cNvPr id="11" name="图片 10">
            <a:extLst>
              <a:ext uri="{FF2B5EF4-FFF2-40B4-BE49-F238E27FC236}">
                <a16:creationId xmlns:a16="http://schemas.microsoft.com/office/drawing/2014/main" id="{2AF7605C-1DD8-3444-8A5D-2E541AB8291A}"/>
              </a:ext>
            </a:extLst>
          </p:cNvPr>
          <p:cNvPicPr>
            <a:picLocks noChangeAspect="1"/>
          </p:cNvPicPr>
          <p:nvPr/>
        </p:nvPicPr>
        <p:blipFill>
          <a:blip r:embed="rId3"/>
          <a:stretch>
            <a:fillRect/>
          </a:stretch>
        </p:blipFill>
        <p:spPr>
          <a:xfrm>
            <a:off x="2781300" y="2546350"/>
            <a:ext cx="6629400" cy="1765300"/>
          </a:xfrm>
          <a:prstGeom prst="rect">
            <a:avLst/>
          </a:prstGeom>
        </p:spPr>
      </p:pic>
      <p:graphicFrame>
        <p:nvGraphicFramePr>
          <p:cNvPr id="12" name="图示 11">
            <a:extLst>
              <a:ext uri="{FF2B5EF4-FFF2-40B4-BE49-F238E27FC236}">
                <a16:creationId xmlns:a16="http://schemas.microsoft.com/office/drawing/2014/main" id="{0F7CC15A-47FD-A44A-B609-2B56D7031963}"/>
              </a:ext>
            </a:extLst>
          </p:cNvPr>
          <p:cNvGraphicFramePr/>
          <p:nvPr>
            <p:extLst>
              <p:ext uri="{D42A27DB-BD31-4B8C-83A1-F6EECF244321}">
                <p14:modId xmlns:p14="http://schemas.microsoft.com/office/powerpoint/2010/main" val="3736284457"/>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696386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12325</TotalTime>
  <Words>3710</Words>
  <Application>Microsoft Macintosh PowerPoint</Application>
  <PresentationFormat>宽屏</PresentationFormat>
  <Paragraphs>811</Paragraphs>
  <Slides>25</Slides>
  <Notes>17</Notes>
  <HiddenSlides>4</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等线</vt:lpstr>
      <vt:lpstr>Microsoft YaHei</vt:lpstr>
      <vt:lpstr>Microsoft YaHei</vt:lpstr>
      <vt:lpstr>Arial</vt:lpstr>
      <vt:lpstr>Cambria Math</vt:lpstr>
      <vt:lpstr>Consolas</vt:lpstr>
      <vt:lpstr>Verdana</vt:lpstr>
      <vt:lpstr>Office 主题​​</vt:lpstr>
      <vt:lpstr>《高等计算机算法》课程汇报 Dijkstra算法 &amp; Floyd-Warshall算法 </vt:lpstr>
      <vt:lpstr>PowerPoint 演示文稿</vt:lpstr>
      <vt:lpstr>目录</vt:lpstr>
      <vt:lpstr>PART 1 Dijkstra算法</vt:lpstr>
      <vt:lpstr>1.1 问题定义</vt:lpstr>
      <vt:lpstr>1.2 基本思想</vt:lpstr>
      <vt:lpstr>1.3 设计思路</vt:lpstr>
      <vt:lpstr>PowerPoint 演示文稿</vt:lpstr>
      <vt:lpstr>1.4 时空复杂度</vt:lpstr>
      <vt:lpstr>1.4 时空复杂度</vt:lpstr>
      <vt:lpstr>1.5 代码实现</vt:lpstr>
      <vt:lpstr>PART 2 Floyd-Warshall</vt:lpstr>
      <vt:lpstr>PowerPoint 演示文稿</vt:lpstr>
      <vt:lpstr>2.1 问题定义</vt:lpstr>
      <vt:lpstr>2.2 基本思想</vt:lpstr>
      <vt:lpstr>2.3 设计思路——节点v=0</vt:lpstr>
      <vt:lpstr>2.3 设计思路——节点v=1</vt:lpstr>
      <vt:lpstr>2.3 设计思路——节点v=2</vt:lpstr>
      <vt:lpstr>2.3 设计思路——节点v=3</vt:lpstr>
      <vt:lpstr>2.3 设计思路——最短路径</vt:lpstr>
      <vt:lpstr>2.4 时空复杂度</vt:lpstr>
      <vt:lpstr>2.5 代码实现</vt:lpstr>
      <vt:lpstr>2.5 代码实现——算法核心</vt:lpstr>
      <vt:lpstr>PART 3 算法应用场景分析</vt:lpstr>
      <vt:lpstr>PART 3 算法应用场景分析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条件随机场（conditional random fields）——以词性标注为例</dc:title>
  <dc:creator>周 玲</dc:creator>
  <cp:lastModifiedBy>周 玲</cp:lastModifiedBy>
  <cp:revision>654</cp:revision>
  <dcterms:created xsi:type="dcterms:W3CDTF">2020-03-19T09:40:30Z</dcterms:created>
  <dcterms:modified xsi:type="dcterms:W3CDTF">2020-06-07T09:51:48Z</dcterms:modified>
</cp:coreProperties>
</file>