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1" r:id="rId5"/>
    <p:sldId id="260" r:id="rId6"/>
    <p:sldId id="259" r:id="rId7"/>
    <p:sldId id="264" r:id="rId8"/>
    <p:sldId id="263" r:id="rId9"/>
    <p:sldId id="262" r:id="rId10"/>
    <p:sldId id="266" r:id="rId11"/>
    <p:sldId id="267" r:id="rId12"/>
    <p:sldId id="273" r:id="rId13"/>
    <p:sldId id="270" r:id="rId14"/>
    <p:sldId id="272" r:id="rId15"/>
    <p:sldId id="265" r:id="rId16"/>
    <p:sldId id="268"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96" autoAdjust="0"/>
  </p:normalViewPr>
  <p:slideViewPr>
    <p:cSldViewPr snapToGrid="0">
      <p:cViewPr varScale="1">
        <p:scale>
          <a:sx n="127" d="100"/>
          <a:sy n="127" d="100"/>
        </p:scale>
        <p:origin x="15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345442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44376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296813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371900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395919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52648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207463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248685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210909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310385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EF92A0B-2707-402D-94AE-B0B83A80A699}"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217091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92A0B-2707-402D-94AE-B0B83A80A699}" type="datetimeFigureOut">
              <a:rPr lang="zh-CN" altLang="en-US" smtClean="0"/>
              <a:t>2020/12/18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D4D9E-4723-4211-AA0C-16D585D701BF}" type="slidenum">
              <a:rPr lang="zh-CN" altLang="en-US" smtClean="0"/>
              <a:t>‹#›</a:t>
            </a:fld>
            <a:endParaRPr lang="zh-CN" altLang="en-US"/>
          </a:p>
        </p:txBody>
      </p:sp>
    </p:spTree>
    <p:extLst>
      <p:ext uri="{BB962C8B-B14F-4D97-AF65-F5344CB8AC3E}">
        <p14:creationId xmlns:p14="http://schemas.microsoft.com/office/powerpoint/2010/main" val="399822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29577" y="1469868"/>
            <a:ext cx="7674356" cy="4399312"/>
          </a:xfrm>
          <a:prstGeom prst="rect">
            <a:avLst/>
          </a:prstGeom>
        </p:spPr>
      </p:pic>
      <p:sp>
        <p:nvSpPr>
          <p:cNvPr id="5" name="文本框 4"/>
          <p:cNvSpPr txBox="1"/>
          <p:nvPr/>
        </p:nvSpPr>
        <p:spPr>
          <a:xfrm>
            <a:off x="534955" y="348343"/>
            <a:ext cx="2247731" cy="369332"/>
          </a:xfrm>
          <a:prstGeom prst="rect">
            <a:avLst/>
          </a:prstGeom>
          <a:noFill/>
        </p:spPr>
        <p:txBody>
          <a:bodyPr wrap="none" rtlCol="0">
            <a:spAutoFit/>
          </a:bodyPr>
          <a:lstStyle/>
          <a:p>
            <a:r>
              <a:rPr lang="en-US" altLang="zh-CN" b="1" dirty="0" smtClean="0"/>
              <a:t>I/O APIC &amp; LAPIC</a:t>
            </a:r>
            <a:r>
              <a:rPr lang="zh-CN" altLang="en-US" b="1" dirty="0" smtClean="0"/>
              <a:t>：</a:t>
            </a:r>
            <a:endParaRPr lang="zh-CN" altLang="en-US" b="1" dirty="0"/>
          </a:p>
        </p:txBody>
      </p:sp>
      <p:sp>
        <p:nvSpPr>
          <p:cNvPr id="9" name="矩形 8"/>
          <p:cNvSpPr/>
          <p:nvPr/>
        </p:nvSpPr>
        <p:spPr>
          <a:xfrm>
            <a:off x="5656296" y="5869180"/>
            <a:ext cx="5916868" cy="923330"/>
          </a:xfrm>
          <a:prstGeom prst="rect">
            <a:avLst/>
          </a:prstGeom>
        </p:spPr>
        <p:txBody>
          <a:bodyPr wrap="square">
            <a:spAutoFit/>
          </a:bodyPr>
          <a:lstStyle/>
          <a:p>
            <a:pPr lvl="0" eaLnBrk="0" fontAlgn="base" hangingPunct="0">
              <a:spcBef>
                <a:spcPct val="0"/>
              </a:spcBef>
              <a:spcAft>
                <a:spcPct val="0"/>
              </a:spcAft>
            </a:pPr>
            <a:r>
              <a:rPr lang="en-US" altLang="zh-CN" dirty="0">
                <a:latin typeface="微软雅黑" panose="020B0503020204020204" pitchFamily="34" charset="-122"/>
                <a:ea typeface="微软雅黑" panose="020B0503020204020204" pitchFamily="34" charset="-122"/>
              </a:rPr>
              <a:t>IOAPIC</a:t>
            </a:r>
            <a:r>
              <a:rPr lang="zh-CN" altLang="en-US" dirty="0">
                <a:latin typeface="微软雅黑" panose="020B0503020204020204" pitchFamily="34" charset="-122"/>
                <a:ea typeface="微软雅黑" panose="020B0503020204020204" pitchFamily="34" charset="-122"/>
              </a:rPr>
              <a:t>最大的作用在于中断分发。根据其内部的</a:t>
            </a:r>
            <a:r>
              <a:rPr lang="en-US" altLang="zh-CN" dirty="0">
                <a:latin typeface="微软雅黑" panose="020B0503020204020204" pitchFamily="34" charset="-122"/>
                <a:ea typeface="微软雅黑" panose="020B0503020204020204" pitchFamily="34" charset="-122"/>
              </a:rPr>
              <a:t>PRT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Programmable Redirection Table</a:t>
            </a:r>
            <a:r>
              <a:rPr lang="zh-CN" altLang="en-US" dirty="0">
                <a:latin typeface="微软雅黑" panose="020B0503020204020204" pitchFamily="34" charset="-122"/>
                <a:ea typeface="微软雅黑" panose="020B0503020204020204" pitchFamily="34" charset="-122"/>
              </a:rPr>
              <a:t>）表，</a:t>
            </a:r>
            <a:r>
              <a:rPr lang="en-US" altLang="zh-CN" dirty="0">
                <a:latin typeface="微软雅黑" panose="020B0503020204020204" pitchFamily="34" charset="-122"/>
                <a:ea typeface="微软雅黑" panose="020B0503020204020204" pitchFamily="34" charset="-122"/>
              </a:rPr>
              <a:t>IOAPIC</a:t>
            </a:r>
            <a:r>
              <a:rPr lang="zh-CN" altLang="en-US" dirty="0">
                <a:latin typeface="微软雅黑" panose="020B0503020204020204" pitchFamily="34" charset="-122"/>
                <a:ea typeface="微软雅黑" panose="020B0503020204020204" pitchFamily="34" charset="-122"/>
              </a:rPr>
              <a:t>可以格式化出一条中断消息，发送给某个</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LAPIC</a:t>
            </a:r>
            <a:endParaRPr lang="en-US" altLang="zh-CN" sz="700" dirty="0" smtClean="0">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a:off x="4460718" y="5273963"/>
            <a:ext cx="1099573" cy="7389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103933" y="1469868"/>
            <a:ext cx="4054763" cy="1477328"/>
          </a:xfrm>
          <a:prstGeom prst="rect">
            <a:avLst/>
          </a:prstGeom>
        </p:spPr>
        <p:txBody>
          <a:bodyPr wrap="square">
            <a:spAutoFit/>
          </a:bodyPr>
          <a:lstStyle/>
          <a:p>
            <a:r>
              <a:rPr lang="en-US" altLang="zh-CN" b="0" dirty="0" smtClean="0">
                <a:solidFill>
                  <a:srgbClr val="4D4D4D"/>
                </a:solidFill>
                <a:effectLst/>
                <a:latin typeface="微软雅黑" panose="020B0503020204020204" pitchFamily="34" charset="-122"/>
                <a:ea typeface="微软雅黑" panose="020B0503020204020204" pitchFamily="34" charset="-122"/>
              </a:rPr>
              <a:t>LAPIC</a:t>
            </a:r>
            <a:r>
              <a:rPr lang="zh-CN" altLang="en-US" b="0" dirty="0" smtClean="0">
                <a:solidFill>
                  <a:srgbClr val="4D4D4D"/>
                </a:solidFill>
                <a:effectLst/>
                <a:latin typeface="微软雅黑" panose="020B0503020204020204" pitchFamily="34" charset="-122"/>
                <a:ea typeface="微软雅黑" panose="020B0503020204020204" pitchFamily="34" charset="-122"/>
              </a:rPr>
              <a:t>能够决定是否接受系统总线上传递过来的中断信息，而且它还可以处理</a:t>
            </a:r>
            <a:r>
              <a:rPr lang="en-US" altLang="zh-CN" b="0" dirty="0" smtClean="0">
                <a:solidFill>
                  <a:srgbClr val="4D4D4D"/>
                </a:solidFill>
                <a:effectLst/>
                <a:latin typeface="微软雅黑" panose="020B0503020204020204" pitchFamily="34" charset="-122"/>
                <a:ea typeface="微软雅黑" panose="020B0503020204020204" pitchFamily="34" charset="-122"/>
              </a:rPr>
              <a:t>Local</a:t>
            </a:r>
            <a:r>
              <a:rPr lang="zh-CN" altLang="en-US" b="0" dirty="0" smtClean="0">
                <a:solidFill>
                  <a:srgbClr val="4D4D4D"/>
                </a:solidFill>
                <a:effectLst/>
                <a:latin typeface="微软雅黑" panose="020B0503020204020204" pitchFamily="34" charset="-122"/>
                <a:ea typeface="微软雅黑" panose="020B0503020204020204" pitchFamily="34" charset="-122"/>
              </a:rPr>
              <a:t>端中断的</a:t>
            </a:r>
            <a:r>
              <a:rPr lang="en-US" altLang="zh-CN" b="0" dirty="0" smtClean="0">
                <a:solidFill>
                  <a:srgbClr val="4D4D4D"/>
                </a:solidFill>
                <a:effectLst/>
                <a:latin typeface="微软雅黑" panose="020B0503020204020204" pitchFamily="34" charset="-122"/>
                <a:ea typeface="微软雅黑" panose="020B0503020204020204" pitchFamily="34" charset="-122"/>
              </a:rPr>
              <a:t>pending</a:t>
            </a:r>
            <a:r>
              <a:rPr lang="zh-CN" altLang="en-US" b="0" dirty="0" smtClean="0">
                <a:solidFill>
                  <a:srgbClr val="4D4D4D"/>
                </a:solidFill>
                <a:effectLst/>
                <a:latin typeface="微软雅黑" panose="020B0503020204020204" pitchFamily="34" charset="-122"/>
                <a:ea typeface="微软雅黑" panose="020B0503020204020204" pitchFamily="34" charset="-122"/>
              </a:rPr>
              <a:t>、</a:t>
            </a:r>
            <a:r>
              <a:rPr lang="en-US" altLang="zh-CN" b="0" dirty="0" smtClean="0">
                <a:solidFill>
                  <a:srgbClr val="4D4D4D"/>
                </a:solidFill>
                <a:effectLst/>
                <a:latin typeface="微软雅黑" panose="020B0503020204020204" pitchFamily="34" charset="-122"/>
                <a:ea typeface="微软雅黑" panose="020B0503020204020204" pitchFamily="34" charset="-122"/>
              </a:rPr>
              <a:t>nesting</a:t>
            </a:r>
            <a:r>
              <a:rPr lang="zh-CN" altLang="en-US" b="0" dirty="0" smtClean="0">
                <a:solidFill>
                  <a:srgbClr val="4D4D4D"/>
                </a:solidFill>
                <a:effectLst/>
                <a:latin typeface="微软雅黑" panose="020B0503020204020204" pitchFamily="34" charset="-122"/>
                <a:ea typeface="微软雅黑" panose="020B0503020204020204" pitchFamily="34" charset="-122"/>
              </a:rPr>
              <a:t>、</a:t>
            </a:r>
            <a:r>
              <a:rPr lang="en-US" altLang="zh-CN" b="0" dirty="0" smtClean="0">
                <a:solidFill>
                  <a:srgbClr val="4D4D4D"/>
                </a:solidFill>
                <a:effectLst/>
                <a:latin typeface="微软雅黑" panose="020B0503020204020204" pitchFamily="34" charset="-122"/>
                <a:ea typeface="微软雅黑" panose="020B0503020204020204" pitchFamily="34" charset="-122"/>
              </a:rPr>
              <a:t>masking</a:t>
            </a:r>
            <a:r>
              <a:rPr lang="zh-CN" altLang="en-US" b="0" dirty="0" smtClean="0">
                <a:solidFill>
                  <a:srgbClr val="4D4D4D"/>
                </a:solidFill>
                <a:effectLst/>
                <a:latin typeface="微软雅黑" panose="020B0503020204020204" pitchFamily="34" charset="-122"/>
                <a:ea typeface="微软雅黑" panose="020B0503020204020204" pitchFamily="34" charset="-122"/>
              </a:rPr>
              <a:t>，以及</a:t>
            </a:r>
            <a:r>
              <a:rPr lang="en-US" altLang="zh-CN" b="0" dirty="0" smtClean="0">
                <a:solidFill>
                  <a:srgbClr val="4D4D4D"/>
                </a:solidFill>
                <a:effectLst/>
                <a:latin typeface="微软雅黑" panose="020B0503020204020204" pitchFamily="34" charset="-122"/>
                <a:ea typeface="微软雅黑" panose="020B0503020204020204" pitchFamily="34" charset="-122"/>
              </a:rPr>
              <a:t>IOAPIC</a:t>
            </a:r>
            <a:r>
              <a:rPr lang="zh-CN" altLang="en-US" dirty="0">
                <a:solidFill>
                  <a:srgbClr val="4D4D4D"/>
                </a:solidFill>
                <a:latin typeface="微软雅黑" panose="020B0503020204020204" pitchFamily="34" charset="-122"/>
                <a:ea typeface="微软雅黑" panose="020B0503020204020204" pitchFamily="34" charset="-122"/>
              </a:rPr>
              <a:t>与</a:t>
            </a:r>
            <a:r>
              <a:rPr lang="en-US" altLang="zh-CN" b="0" dirty="0" smtClean="0">
                <a:solidFill>
                  <a:srgbClr val="4D4D4D"/>
                </a:solidFill>
                <a:effectLst/>
                <a:latin typeface="微软雅黑" panose="020B0503020204020204" pitchFamily="34" charset="-122"/>
                <a:ea typeface="微软雅黑" panose="020B0503020204020204" pitchFamily="34" charset="-122"/>
              </a:rPr>
              <a:t>Local CPU</a:t>
            </a:r>
            <a:r>
              <a:rPr lang="zh-CN" altLang="en-US" b="0" dirty="0" smtClean="0">
                <a:solidFill>
                  <a:srgbClr val="4D4D4D"/>
                </a:solidFill>
                <a:effectLst/>
                <a:latin typeface="微软雅黑" panose="020B0503020204020204" pitchFamily="34" charset="-122"/>
                <a:ea typeface="微软雅黑" panose="020B0503020204020204" pitchFamily="34" charset="-122"/>
              </a:rPr>
              <a:t>的交互处理。</a:t>
            </a:r>
            <a:endParaRPr lang="zh-CN" altLang="en-US" dirty="0">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flipV="1">
            <a:off x="7093082" y="2133600"/>
            <a:ext cx="1010851" cy="3602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667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893" y="882682"/>
            <a:ext cx="373050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本论文提出的中断直接传递机制：</a:t>
            </a:r>
            <a:endParaRPr lang="en-US" altLang="zh-CN"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6783" y="1585399"/>
            <a:ext cx="10637299" cy="2862322"/>
          </a:xfrm>
          <a:prstGeom prst="rect">
            <a:avLst/>
          </a:prstGeom>
          <a:noFill/>
        </p:spPr>
        <p:txBody>
          <a:bodyPr wrap="square" rtlCol="0">
            <a:spAutoFit/>
          </a:bodyPr>
          <a:lstStyle/>
          <a:p>
            <a:endParaRPr lang="en-US" altLang="zh-CN" dirty="0"/>
          </a:p>
          <a:p>
            <a:endParaRPr lang="en-US" altLang="zh-CN" dirty="0" smtClean="0"/>
          </a:p>
          <a:p>
            <a:r>
              <a:rPr lang="en-US" altLang="zh-CN" dirty="0">
                <a:latin typeface="微软雅黑" panose="020B0503020204020204" pitchFamily="34" charset="-122"/>
                <a:ea typeface="微软雅黑" panose="020B0503020204020204" pitchFamily="34" charset="-122"/>
              </a:rPr>
              <a:t>DID</a:t>
            </a:r>
            <a:r>
              <a:rPr lang="zh-CN" altLang="en-US" dirty="0">
                <a:latin typeface="微软雅黑" panose="020B0503020204020204" pitchFamily="34" charset="-122"/>
                <a:ea typeface="微软雅黑" panose="020B0503020204020204" pitchFamily="34" charset="-122"/>
              </a:rPr>
              <a:t>利用</a:t>
            </a:r>
            <a:r>
              <a:rPr lang="en-US" altLang="zh-CN" b="1" dirty="0">
                <a:latin typeface="微软雅黑" panose="020B0503020204020204" pitchFamily="34" charset="-122"/>
                <a:ea typeface="微软雅黑" panose="020B0503020204020204" pitchFamily="34" charset="-122"/>
              </a:rPr>
              <a:t>x2APIC</a:t>
            </a: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提供</a:t>
            </a:r>
            <a:r>
              <a:rPr lang="zh-CN" altLang="en-US" dirty="0">
                <a:latin typeface="微软雅黑" panose="020B0503020204020204" pitchFamily="34" charset="-122"/>
                <a:ea typeface="微软雅黑" panose="020B0503020204020204" pitchFamily="34" charset="-122"/>
              </a:rPr>
              <a:t>的灵活性，在对计时器进行编程并发出中断信号时，消除了不必要的</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退出</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借助</a:t>
            </a:r>
            <a:r>
              <a:rPr lang="en-US" altLang="zh-CN" dirty="0" smtClean="0">
                <a:latin typeface="微软雅黑" panose="020B0503020204020204" pitchFamily="34" charset="-122"/>
                <a:ea typeface="微软雅黑" panose="020B0503020204020204" pitchFamily="34" charset="-122"/>
              </a:rPr>
              <a:t>x2APIC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hypervisor</a:t>
            </a:r>
            <a:r>
              <a:rPr lang="zh-CN" altLang="en-US" dirty="0">
                <a:latin typeface="微软雅黑" panose="020B0503020204020204" pitchFamily="34" charset="-122"/>
                <a:ea typeface="微软雅黑" panose="020B0503020204020204" pitchFamily="34" charset="-122"/>
              </a:rPr>
              <a:t>可以指定</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可以直接读取或写入</a:t>
            </a:r>
            <a:r>
              <a:rPr lang="en-US" altLang="zh-CN" dirty="0">
                <a:latin typeface="微软雅黑" panose="020B0503020204020204" pitchFamily="34" charset="-122"/>
                <a:ea typeface="微软雅黑" panose="020B0503020204020204" pitchFamily="34" charset="-122"/>
              </a:rPr>
              <a:t>LAPIC</a:t>
            </a:r>
            <a:r>
              <a:rPr lang="zh-CN" altLang="en-US" dirty="0">
                <a:latin typeface="微软雅黑" panose="020B0503020204020204" pitchFamily="34" charset="-122"/>
                <a:ea typeface="微软雅黑" panose="020B0503020204020204" pitchFamily="34" charset="-122"/>
              </a:rPr>
              <a:t>区域中的哪些寄存器，而无需触发</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退出。 </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具体来说</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DID</a:t>
            </a:r>
            <a:r>
              <a:rPr lang="zh-CN" altLang="en-US" dirty="0">
                <a:latin typeface="微软雅黑" panose="020B0503020204020204" pitchFamily="34" charset="-122"/>
                <a:ea typeface="微软雅黑" panose="020B0503020204020204" pitchFamily="34" charset="-122"/>
              </a:rPr>
              <a:t>向</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公开了两个特定于模型的寄存器，即</a:t>
            </a:r>
            <a:r>
              <a:rPr lang="en-US" altLang="zh-CN" dirty="0">
                <a:latin typeface="微软雅黑" panose="020B0503020204020204" pitchFamily="34" charset="-122"/>
                <a:ea typeface="微软雅黑" panose="020B0503020204020204" pitchFamily="34" charset="-122"/>
              </a:rPr>
              <a:t>x2APIC EOI</a:t>
            </a:r>
            <a:r>
              <a:rPr lang="zh-CN" altLang="en-US" dirty="0">
                <a:latin typeface="微软雅黑" panose="020B0503020204020204" pitchFamily="34" charset="-122"/>
                <a:ea typeface="微软雅黑" panose="020B0503020204020204" pitchFamily="34" charset="-122"/>
              </a:rPr>
              <a:t>寄存器和</a:t>
            </a:r>
            <a:r>
              <a:rPr lang="en-US" altLang="zh-CN" dirty="0">
                <a:latin typeface="微软雅黑" panose="020B0503020204020204" pitchFamily="34" charset="-122"/>
                <a:ea typeface="微软雅黑" panose="020B0503020204020204" pitchFamily="34" charset="-122"/>
              </a:rPr>
              <a:t>TMICT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Initial Timer Count</a:t>
            </a:r>
            <a:r>
              <a:rPr lang="zh-CN" altLang="en-US" dirty="0">
                <a:latin typeface="微软雅黑" panose="020B0503020204020204" pitchFamily="34" charset="-122"/>
                <a:ea typeface="微软雅黑" panose="020B0503020204020204" pitchFamily="34" charset="-122"/>
              </a:rPr>
              <a:t>，初始</a:t>
            </a:r>
            <a:r>
              <a:rPr lang="zh-CN" altLang="en-US" dirty="0" smtClean="0">
                <a:latin typeface="微软雅黑" panose="020B0503020204020204" pitchFamily="34" charset="-122"/>
                <a:ea typeface="微软雅黑" panose="020B0503020204020204" pitchFamily="34" charset="-122"/>
              </a:rPr>
              <a:t>计时器计数</a:t>
            </a:r>
            <a:r>
              <a:rPr lang="zh-CN" altLang="en-US" dirty="0">
                <a:latin typeface="微软雅黑" panose="020B0503020204020204" pitchFamily="34" charset="-122"/>
                <a:ea typeface="微软雅黑" panose="020B0503020204020204" pitchFamily="34" charset="-122"/>
              </a:rPr>
              <a:t>）寄存器。 结果，</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可以对</a:t>
            </a:r>
            <a:r>
              <a:rPr lang="en-US" altLang="zh-CN" dirty="0">
                <a:latin typeface="微软雅黑" panose="020B0503020204020204" pitchFamily="34" charset="-122"/>
                <a:ea typeface="微软雅黑" panose="020B0503020204020204" pitchFamily="34" charset="-122"/>
              </a:rPr>
              <a:t>LAPIC</a:t>
            </a:r>
            <a:r>
              <a:rPr lang="zh-CN" altLang="en-US" dirty="0">
                <a:latin typeface="微软雅黑" panose="020B0503020204020204" pitchFamily="34" charset="-122"/>
                <a:ea typeface="微软雅黑" panose="020B0503020204020204" pitchFamily="34" charset="-122"/>
              </a:rPr>
              <a:t>定时器进行编程并直接写入关联的</a:t>
            </a:r>
            <a:r>
              <a:rPr lang="en-US" altLang="zh-CN" dirty="0">
                <a:latin typeface="微软雅黑" panose="020B0503020204020204" pitchFamily="34" charset="-122"/>
                <a:ea typeface="微软雅黑" panose="020B0503020204020204" pitchFamily="34" charset="-122"/>
              </a:rPr>
              <a:t>EOI</a:t>
            </a:r>
            <a:r>
              <a:rPr lang="zh-CN" altLang="en-US" dirty="0">
                <a:latin typeface="微软雅黑" panose="020B0503020204020204" pitchFamily="34" charset="-122"/>
                <a:ea typeface="微软雅黑" panose="020B0503020204020204" pitchFamily="34" charset="-122"/>
              </a:rPr>
              <a:t>寄存器，而不会导致</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退出和与</a:t>
            </a:r>
            <a:r>
              <a:rPr lang="zh-CN" altLang="en-US" dirty="0" smtClean="0">
                <a:latin typeface="微软雅黑" panose="020B0503020204020204" pitchFamily="34" charset="-122"/>
                <a:ea typeface="微软雅黑" panose="020B0503020204020204" pitchFamily="34" charset="-122"/>
              </a:rPr>
              <a:t>此相关</a:t>
            </a:r>
            <a:r>
              <a:rPr lang="zh-CN" altLang="en-US" dirty="0">
                <a:latin typeface="微软雅黑" panose="020B0503020204020204" pitchFamily="34" charset="-122"/>
                <a:ea typeface="微软雅黑" panose="020B0503020204020204" pitchFamily="34" charset="-122"/>
              </a:rPr>
              <a:t>的性能开销。</a:t>
            </a:r>
            <a:r>
              <a:rPr lang="zh-CN" altLang="en-US" dirty="0" smtClean="0">
                <a:latin typeface="微软雅黑" panose="020B0503020204020204" pitchFamily="34" charset="-122"/>
                <a:ea typeface="微软雅黑" panose="020B0503020204020204" pitchFamily="34" charset="-122"/>
              </a:rPr>
              <a:t> </a:t>
            </a:r>
            <a:r>
              <a:rPr lang="zh-CN" altLang="en-US" dirty="0" smtClean="0"/>
              <a:t/>
            </a:r>
            <a:br>
              <a:rPr lang="zh-CN" altLang="en-US" dirty="0" smtClean="0"/>
            </a:b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3712651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999919" y="629768"/>
            <a:ext cx="1022505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333333"/>
                </a:solidFill>
                <a:effectLst/>
                <a:latin typeface="Arial" panose="020B0604020202020204" pitchFamily="34" charset="0"/>
                <a:ea typeface="Open Sans"/>
              </a:rPr>
              <a:t>针对</a:t>
            </a:r>
            <a:r>
              <a:rPr kumimoji="0" lang="zh-CN" altLang="zh-CN" sz="2400" b="1" i="0" u="none" strike="noStrike" cap="none" normalizeH="0" baseline="0" dirty="0" smtClean="0">
                <a:ln>
                  <a:noFill/>
                </a:ln>
                <a:solidFill>
                  <a:srgbClr val="333333"/>
                </a:solidFill>
                <a:effectLst/>
                <a:latin typeface="Arial" panose="020B0604020202020204" pitchFamily="34" charset="0"/>
                <a:ea typeface="Open Sans"/>
                <a:hlinkClick r:id="rId2" action="ppaction://hlinksldjump"/>
              </a:rPr>
              <a:t>SRIOV设备</a:t>
            </a:r>
            <a:r>
              <a:rPr kumimoji="0" lang="zh-CN" altLang="zh-CN" sz="2400" b="1" i="0" u="none" strike="noStrike" cap="none" normalizeH="0" baseline="0" dirty="0" smtClean="0">
                <a:ln>
                  <a:noFill/>
                </a:ln>
                <a:solidFill>
                  <a:srgbClr val="333333"/>
                </a:solidFill>
                <a:effectLst/>
                <a:latin typeface="Arial" panose="020B0604020202020204" pitchFamily="34" charset="0"/>
                <a:ea typeface="Open Sans"/>
              </a:rPr>
              <a:t>：</a:t>
            </a:r>
            <a:endParaRPr kumimoji="0" lang="zh-CN" altLang="zh-CN"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ea typeface="Open Sans"/>
              </a:rPr>
              <a:t>1.设置VMCS的EIE(外部中断退出)为0，以便向正在运行的VM发送中断而不会导致VM退出。</a:t>
            </a:r>
            <a:endParaRPr kumimoji="0" lang="zh-CN" altLang="zh-CN"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ea typeface="Open Sans"/>
              </a:rPr>
              <a:t>2.设置NMI(不可屏蔽中断)退出位为1，确定当NMI中断传递到运行VM的CPU内核时，触发VM Exit.(NMI模式的中断以最高优先级到达目标CPU内核，且不能被屏蔽)。</a:t>
            </a:r>
            <a:endParaRPr kumimoji="0" lang="zh-CN" altLang="zh-CN"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ea typeface="Open Sans"/>
              </a:rPr>
              <a:t>3.当SRIOV 设备的功能F产生中断，如果VM正在运行，则此中断将通过PCIe层次结构（即修改IOMMU的终端重映射表的表项），使中断I最终到达M在guest mode下运行的CPU内核的LAPIC（之后，</a:t>
            </a:r>
            <a:r>
              <a:rPr kumimoji="0" lang="zh-CN" altLang="en-US" sz="2400" b="0" i="0" u="none" strike="noStrike" cap="none" normalizeH="0" baseline="0" dirty="0" smtClean="0">
                <a:ln>
                  <a:noFill/>
                </a:ln>
                <a:solidFill>
                  <a:srgbClr val="333333"/>
                </a:solidFill>
                <a:effectLst/>
                <a:latin typeface="Arial" panose="020B0604020202020204" pitchFamily="34" charset="0"/>
                <a:ea typeface="Open Sans"/>
              </a:rPr>
              <a:t>在</a:t>
            </a:r>
            <a:r>
              <a:rPr lang="en-US" altLang="zh-CN" sz="2400" dirty="0" smtClean="0">
                <a:solidFill>
                  <a:srgbClr val="333333"/>
                </a:solidFill>
                <a:ea typeface="Open Sans"/>
              </a:rPr>
              <a:t>x2APIC </a:t>
            </a:r>
            <a:r>
              <a:rPr lang="zh-CN" altLang="en-US" sz="2400" dirty="0" smtClean="0">
                <a:solidFill>
                  <a:srgbClr val="333333"/>
                </a:solidFill>
                <a:ea typeface="Open Sans"/>
              </a:rPr>
              <a:t>模式下，</a:t>
            </a:r>
            <a:r>
              <a:rPr kumimoji="0" lang="zh-CN" altLang="zh-CN" sz="2400" b="0" i="0" u="none" strike="noStrike" cap="none" normalizeH="0" baseline="0" dirty="0" smtClean="0">
                <a:ln>
                  <a:noFill/>
                </a:ln>
                <a:solidFill>
                  <a:srgbClr val="333333"/>
                </a:solidFill>
                <a:effectLst/>
                <a:latin typeface="Arial" panose="020B0604020202020204" pitchFamily="34" charset="0"/>
                <a:ea typeface="Open Sans"/>
              </a:rPr>
              <a:t>VM可以读取LAPIC的某些寄存器，获得中断信息）。 否则，DID安排将中断传递给hypervisor，然后hypervisor将虚拟中断注入M。 </a:t>
            </a:r>
            <a:endParaRPr kumimoji="0" lang="zh-CN" altLang="zh-CN"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ea typeface="Open Sans"/>
              </a:rPr>
              <a:t>4.另外，如果客户机的VCPU被调度到了另一个物理CPU C上运行，DID hypervisor会修改分配给M的虚拟功能的IOMMU的中断重映射表条目，使这些虚拟功能产生的中断的目的地为为新的物理CPU C,避免错传。</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2967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86375" y="236494"/>
            <a:ext cx="6802968" cy="6406269"/>
          </a:xfrm>
          <a:prstGeom prst="rect">
            <a:avLst/>
          </a:prstGeom>
        </p:spPr>
      </p:pic>
    </p:spTree>
    <p:extLst>
      <p:ext uri="{BB962C8B-B14F-4D97-AF65-F5344CB8AC3E}">
        <p14:creationId xmlns:p14="http://schemas.microsoft.com/office/powerpoint/2010/main" val="69389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8905" y="529027"/>
            <a:ext cx="10615101" cy="6678751"/>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针对虚拟设备：</a:t>
            </a:r>
          </a:p>
          <a:p>
            <a:r>
              <a:rPr lang="zh-CN" altLang="en-US" dirty="0" smtClean="0">
                <a:latin typeface="微软雅黑" panose="020B0503020204020204" pitchFamily="34" charset="-122"/>
                <a:ea typeface="微软雅黑" panose="020B0503020204020204" pitchFamily="34" charset="-122"/>
              </a:rPr>
              <a:t>采用虚拟注入，但是发出的是处理器间中断（IPI），且设置EIE位为0（所以虚拟机不会退出），将IPI的中断向量设置为该中断的中断向量。</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b="1" dirty="0">
                <a:solidFill>
                  <a:srgbClr val="333333"/>
                </a:solidFill>
                <a:latin typeface="微软雅黑" panose="020B0503020204020204" pitchFamily="34" charset="-122"/>
                <a:ea typeface="微软雅黑" panose="020B0503020204020204" pitchFamily="34" charset="-122"/>
              </a:rPr>
              <a:t>针对定时器中断：</a:t>
            </a:r>
            <a:endParaRPr kumimoji="0" lang="zh-CN"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dirty="0">
                <a:solidFill>
                  <a:srgbClr val="333333"/>
                </a:solidFill>
                <a:latin typeface="微软雅黑" panose="020B0503020204020204" pitchFamily="34" charset="-122"/>
                <a:ea typeface="微软雅黑" panose="020B0503020204020204" pitchFamily="34" charset="-122"/>
              </a:rPr>
              <a:t>将VMM设置的定时器限制到指定的内核上，即VMM在一个CPU内核上调度VM M时，M配置的计时器将安装在C的硬件计时器上；当VMM从CPU内核C调度VM M时，从M的硬件计时器中删除M配置的计时器，并将其安装在指定的CPU内核的硬件计时器上 。所以在无法修改IOMMU的情况下，不会将中断传递到别的CPU，并且传递给其他当前未运行的VM的中断，会由VMM之后进行虚拟中断注入</a:t>
            </a:r>
            <a:r>
              <a:rPr lang="zh-CN" altLang="zh-CN" dirty="0" smtClean="0">
                <a:solidFill>
                  <a:srgbClr val="333333"/>
                </a:solidFill>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zh-CN" b="1" dirty="0" smtClean="0">
                <a:solidFill>
                  <a:srgbClr val="333333"/>
                </a:solidFill>
                <a:latin typeface="微软雅黑" panose="020B0503020204020204" pitchFamily="34" charset="-122"/>
                <a:ea typeface="微软雅黑" panose="020B0503020204020204" pitchFamily="34" charset="-122"/>
              </a:rPr>
              <a:t>针对</a:t>
            </a:r>
            <a:r>
              <a:rPr lang="en-US" altLang="zh-CN" b="1" dirty="0" smtClean="0">
                <a:solidFill>
                  <a:srgbClr val="333333"/>
                </a:solidFill>
                <a:latin typeface="微软雅黑" panose="020B0503020204020204" pitchFamily="34" charset="-122"/>
                <a:ea typeface="微软雅黑" panose="020B0503020204020204" pitchFamily="34" charset="-122"/>
              </a:rPr>
              <a:t>EOI</a:t>
            </a:r>
            <a:r>
              <a:rPr lang="zh-CN" altLang="en-US" b="1" dirty="0" smtClean="0">
                <a:solidFill>
                  <a:srgbClr val="333333"/>
                </a:solidFill>
                <a:latin typeface="微软雅黑" panose="020B0503020204020204" pitchFamily="34" charset="-122"/>
                <a:ea typeface="微软雅黑" panose="020B0503020204020204" pitchFamily="34" charset="-122"/>
              </a:rPr>
              <a:t>写操作</a:t>
            </a:r>
            <a:r>
              <a:rPr lang="zh-CN" altLang="zh-CN" b="1" dirty="0" smtClean="0">
                <a:solidFill>
                  <a:srgbClr val="333333"/>
                </a:solidFill>
                <a:latin typeface="微软雅黑" panose="020B0503020204020204" pitchFamily="34" charset="-122"/>
                <a:ea typeface="微软雅黑" panose="020B0503020204020204" pitchFamily="34" charset="-122"/>
              </a:rPr>
              <a:t>中断：</a:t>
            </a:r>
            <a:endParaRPr lang="en-US" altLang="zh-CN" b="1" dirty="0" smtClean="0">
              <a:solidFill>
                <a:srgbClr val="333333"/>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当中断处理程序完成为</a:t>
            </a:r>
            <a:r>
              <a:rPr lang="en-US" altLang="zh-CN" dirty="0">
                <a:latin typeface="微软雅黑" panose="020B0503020204020204" pitchFamily="34" charset="-122"/>
                <a:ea typeface="微软雅黑" panose="020B0503020204020204" pitchFamily="34" charset="-122"/>
              </a:rPr>
              <a:t>DID</a:t>
            </a:r>
            <a:r>
              <a:rPr lang="zh-CN" altLang="en-US" dirty="0">
                <a:latin typeface="微软雅黑" panose="020B0503020204020204" pitchFamily="34" charset="-122"/>
                <a:ea typeface="微软雅黑" panose="020B0503020204020204" pitchFamily="34" charset="-122"/>
              </a:rPr>
              <a:t>提供的中断服务时，它将写入相关</a:t>
            </a:r>
            <a:r>
              <a:rPr lang="en-US" altLang="zh-CN" dirty="0">
                <a:latin typeface="微软雅黑" panose="020B0503020204020204" pitchFamily="34" charset="-122"/>
                <a:ea typeface="微软雅黑" panose="020B0503020204020204" pitchFamily="34" charset="-122"/>
              </a:rPr>
              <a:t>LAPIC</a:t>
            </a:r>
            <a:r>
              <a:rPr lang="zh-CN" altLang="en-US" dirty="0">
                <a:latin typeface="微软雅黑" panose="020B0503020204020204" pitchFamily="34" charset="-122"/>
                <a:ea typeface="微软雅黑" panose="020B0503020204020204" pitchFamily="34" charset="-122"/>
              </a:rPr>
              <a:t>上的</a:t>
            </a:r>
            <a:r>
              <a:rPr lang="en-US" altLang="zh-CN" dirty="0">
                <a:latin typeface="微软雅黑" panose="020B0503020204020204" pitchFamily="34" charset="-122"/>
                <a:ea typeface="微软雅黑" panose="020B0503020204020204" pitchFamily="34" charset="-122"/>
              </a:rPr>
              <a:t>x2APIC EOI</a:t>
            </a:r>
            <a:r>
              <a:rPr lang="zh-CN" altLang="en-US" dirty="0">
                <a:latin typeface="微软雅黑" panose="020B0503020204020204" pitchFamily="34" charset="-122"/>
                <a:ea typeface="微软雅黑" panose="020B0503020204020204" pitchFamily="34" charset="-122"/>
              </a:rPr>
              <a:t>寄存器，以向中断控制器</a:t>
            </a:r>
            <a:r>
              <a:rPr lang="zh-CN" altLang="en-US" dirty="0" smtClean="0">
                <a:latin typeface="微软雅黑" panose="020B0503020204020204" pitchFamily="34" charset="-122"/>
                <a:ea typeface="微软雅黑" panose="020B0503020204020204" pitchFamily="34" charset="-122"/>
              </a:rPr>
              <a:t>确认当前</a:t>
            </a:r>
            <a:r>
              <a:rPr lang="zh-CN" altLang="en-US" dirty="0">
                <a:latin typeface="微软雅黑" panose="020B0503020204020204" pitchFamily="34" charset="-122"/>
                <a:ea typeface="微软雅黑" panose="020B0503020204020204" pitchFamily="34" charset="-122"/>
              </a:rPr>
              <a:t>中断的服务已完成，并且允许中断控制器传递下一个挂起的中断。</a:t>
            </a:r>
            <a:r>
              <a:rPr lang="zh-CN" altLang="en-US"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但是，这一直接操作可能会引起优先级反转问题，此</a:t>
            </a:r>
            <a:r>
              <a:rPr lang="zh-CN" altLang="en-US" dirty="0">
                <a:latin typeface="微软雅黑" panose="020B0503020204020204" pitchFamily="34" charset="-122"/>
                <a:ea typeface="微软雅黑" panose="020B0503020204020204" pitchFamily="34" charset="-122"/>
              </a:rPr>
              <a:t>优先级反转问题的根本原因是，通过软件模拟</a:t>
            </a:r>
            <a:r>
              <a:rPr lang="en-US" altLang="zh-CN" dirty="0">
                <a:latin typeface="微软雅黑" panose="020B0503020204020204" pitchFamily="34" charset="-122"/>
                <a:ea typeface="微软雅黑" panose="020B0503020204020204" pitchFamily="34" charset="-122"/>
              </a:rPr>
              <a:t>IRR / ISR</a:t>
            </a:r>
            <a:r>
              <a:rPr lang="zh-CN" altLang="en-US" dirty="0">
                <a:latin typeface="微软雅黑" panose="020B0503020204020204" pitchFamily="34" charset="-122"/>
                <a:ea typeface="微软雅黑" panose="020B0503020204020204" pitchFamily="34" charset="-122"/>
              </a:rPr>
              <a:t>注入虚拟中断时，</a:t>
            </a:r>
            <a:r>
              <a:rPr lang="en-US" altLang="zh-CN" dirty="0">
                <a:latin typeface="微软雅黑" panose="020B0503020204020204" pitchFamily="34" charset="-122"/>
                <a:ea typeface="微软雅黑" panose="020B0503020204020204" pitchFamily="34" charset="-122"/>
              </a:rPr>
              <a:t>LAPIC</a:t>
            </a:r>
            <a:r>
              <a:rPr lang="zh-CN" altLang="en-US" dirty="0">
                <a:latin typeface="微软雅黑" panose="020B0503020204020204" pitchFamily="34" charset="-122"/>
                <a:ea typeface="微软雅黑" panose="020B0503020204020204" pitchFamily="34" charset="-122"/>
              </a:rPr>
              <a:t>无法看到虚拟中断。 </a:t>
            </a:r>
            <a:r>
              <a:rPr lang="en-US" altLang="zh-CN" dirty="0">
                <a:latin typeface="微软雅黑" panose="020B0503020204020204" pitchFamily="34" charset="-122"/>
                <a:ea typeface="微软雅黑" panose="020B0503020204020204" pitchFamily="34" charset="-122"/>
              </a:rPr>
              <a:t>DID</a:t>
            </a:r>
            <a:r>
              <a:rPr lang="zh-CN" altLang="en-US" dirty="0">
                <a:latin typeface="微软雅黑" panose="020B0503020204020204" pitchFamily="34" charset="-122"/>
                <a:ea typeface="微软雅黑" panose="020B0503020204020204" pitchFamily="34" charset="-122"/>
              </a:rPr>
              <a:t>中解决此问题的方法不同</a:t>
            </a:r>
            <a:r>
              <a:rPr lang="zh-CN" altLang="en-US" dirty="0" smtClean="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self-IPI</a:t>
            </a:r>
            <a:r>
              <a:rPr lang="zh-CN" altLang="en-US" dirty="0">
                <a:latin typeface="微软雅黑" panose="020B0503020204020204" pitchFamily="34" charset="-122"/>
                <a:ea typeface="微软雅黑" panose="020B0503020204020204" pitchFamily="34" charset="-122"/>
              </a:rPr>
              <a:t>将虚拟中断注入到</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中。 具体来说，在</a:t>
            </a:r>
            <a:r>
              <a:rPr lang="en-US" altLang="zh-CN" dirty="0" smtClean="0">
                <a:latin typeface="微软雅黑" panose="020B0503020204020204" pitchFamily="34" charset="-122"/>
                <a:ea typeface="微软雅黑" panose="020B0503020204020204" pitchFamily="34" charset="-122"/>
              </a:rPr>
              <a:t>DID hypervisor</a:t>
            </a:r>
            <a:r>
              <a:rPr lang="zh-CN" altLang="en-US" dirty="0">
                <a:latin typeface="微软雅黑" panose="020B0503020204020204" pitchFamily="34" charset="-122"/>
                <a:ea typeface="微软雅黑" panose="020B0503020204020204" pitchFamily="34" charset="-122"/>
              </a:rPr>
              <a:t>恢复虚拟机之前，它会向其自己的</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内核发出</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IPI</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恢复后，该</a:t>
            </a:r>
            <a:r>
              <a:rPr lang="en-US" altLang="zh-CN" dirty="0">
                <a:latin typeface="微软雅黑" panose="020B0503020204020204" pitchFamily="34" charset="-122"/>
                <a:ea typeface="微软雅黑" panose="020B0503020204020204" pitchFamily="34" charset="-122"/>
              </a:rPr>
              <a:t>IPI</a:t>
            </a:r>
            <a:r>
              <a:rPr lang="zh-CN" altLang="en-US" dirty="0">
                <a:latin typeface="微软雅黑" panose="020B0503020204020204" pitchFamily="34" charset="-122"/>
                <a:ea typeface="微软雅黑" panose="020B0503020204020204" pitchFamily="34" charset="-122"/>
              </a:rPr>
              <a:t>然后直接传递到注入的</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 如果需要将多个虚拟中断注入到</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DID hypervisor</a:t>
            </a:r>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设置多个</a:t>
            </a:r>
            <a:r>
              <a:rPr lang="en-US" altLang="zh-CN" dirty="0">
                <a:latin typeface="微软雅黑" panose="020B0503020204020204" pitchFamily="34" charset="-122"/>
                <a:ea typeface="微软雅黑" panose="020B0503020204020204" pitchFamily="34" charset="-122"/>
              </a:rPr>
              <a:t>IPI</a:t>
            </a:r>
            <a:r>
              <a:rPr lang="zh-CN" altLang="en-US" dirty="0">
                <a:latin typeface="微软雅黑" panose="020B0503020204020204" pitchFamily="34" charset="-122"/>
                <a:ea typeface="微软雅黑" panose="020B0503020204020204" pitchFamily="34" charset="-122"/>
              </a:rPr>
              <a:t>，每个</a:t>
            </a:r>
            <a:r>
              <a:rPr lang="en-US" altLang="zh-CN" dirty="0">
                <a:latin typeface="微软雅黑" panose="020B0503020204020204" pitchFamily="34" charset="-122"/>
                <a:ea typeface="微软雅黑" panose="020B0503020204020204" pitchFamily="34" charset="-122"/>
              </a:rPr>
              <a:t>IPI</a:t>
            </a:r>
            <a:r>
              <a:rPr lang="zh-CN" altLang="en-US" dirty="0">
                <a:latin typeface="微软雅黑" panose="020B0503020204020204" pitchFamily="34" charset="-122"/>
                <a:ea typeface="微软雅黑" panose="020B0503020204020204" pitchFamily="34" charset="-122"/>
              </a:rPr>
              <a:t>对应一个虚拟中断。</a:t>
            </a:r>
            <a:r>
              <a:rPr lang="zh-CN" altLang="en-US"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DID</a:t>
            </a: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IPI</a:t>
            </a:r>
            <a:r>
              <a:rPr lang="zh-CN" altLang="en-US" dirty="0">
                <a:latin typeface="微软雅黑" panose="020B0503020204020204" pitchFamily="34" charset="-122"/>
                <a:ea typeface="微软雅黑" panose="020B0503020204020204" pitchFamily="34" charset="-122"/>
              </a:rPr>
              <a:t>的虚拟中断注入机制完全消除了由于直接</a:t>
            </a:r>
            <a:r>
              <a:rPr lang="en-US" altLang="zh-CN" dirty="0">
                <a:latin typeface="微软雅黑" panose="020B0503020204020204" pitchFamily="34" charset="-122"/>
                <a:ea typeface="微软雅黑" panose="020B0503020204020204" pitchFamily="34" charset="-122"/>
              </a:rPr>
              <a:t>EOI</a:t>
            </a:r>
            <a:r>
              <a:rPr lang="zh-CN" altLang="en-US" dirty="0">
                <a:latin typeface="微软雅黑" panose="020B0503020204020204" pitchFamily="34" charset="-122"/>
                <a:ea typeface="微软雅黑" panose="020B0503020204020204" pitchFamily="34" charset="-122"/>
              </a:rPr>
              <a:t>写入而导致的优先级反转问题。 当虚拟中断以</a:t>
            </a:r>
            <a:r>
              <a:rPr lang="en-US" altLang="zh-CN" dirty="0">
                <a:latin typeface="微软雅黑" panose="020B0503020204020204" pitchFamily="34" charset="-122"/>
                <a:ea typeface="微软雅黑" panose="020B0503020204020204" pitchFamily="34" charset="-122"/>
              </a:rPr>
              <a:t>IPI</a:t>
            </a:r>
            <a:r>
              <a:rPr lang="zh-CN" altLang="en-US" dirty="0">
                <a:latin typeface="微软雅黑" panose="020B0503020204020204" pitchFamily="34" charset="-122"/>
                <a:ea typeface="微软雅黑" panose="020B0503020204020204" pitchFamily="34" charset="-122"/>
              </a:rPr>
              <a:t>形式</a:t>
            </a:r>
            <a:r>
              <a:rPr lang="zh-CN" altLang="en-US" dirty="0" smtClean="0">
                <a:latin typeface="微软雅黑" panose="020B0503020204020204" pitchFamily="34" charset="-122"/>
                <a:ea typeface="微软雅黑" panose="020B0503020204020204" pitchFamily="34" charset="-122"/>
              </a:rPr>
              <a:t>交付时</a:t>
            </a:r>
            <a:r>
              <a:rPr lang="zh-CN" altLang="en-US" dirty="0">
                <a:latin typeface="微软雅黑" panose="020B0503020204020204" pitchFamily="34" charset="-122"/>
                <a:ea typeface="微软雅黑" panose="020B0503020204020204" pitchFamily="34" charset="-122"/>
              </a:rPr>
              <a:t>，目标</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内核的</a:t>
            </a:r>
            <a:r>
              <a:rPr lang="en-US" altLang="zh-CN" dirty="0">
                <a:latin typeface="微软雅黑" panose="020B0503020204020204" pitchFamily="34" charset="-122"/>
                <a:ea typeface="微软雅黑" panose="020B0503020204020204" pitchFamily="34" charset="-122"/>
              </a:rPr>
              <a:t>LAPIC</a:t>
            </a:r>
            <a:r>
              <a:rPr lang="zh-CN" altLang="en-US" dirty="0">
                <a:latin typeface="微软雅黑" panose="020B0503020204020204" pitchFamily="34" charset="-122"/>
                <a:ea typeface="微软雅黑" panose="020B0503020204020204" pitchFamily="34" charset="-122"/>
              </a:rPr>
              <a:t>可以看到它，从而使其能够与其他直接中断和虚拟中断进行竞争。</a:t>
            </a:r>
            <a:r>
              <a:rPr lang="zh-CN" altLang="en-US" sz="800" dirty="0" smtClean="0">
                <a:latin typeface="微软雅黑" panose="020B0503020204020204" pitchFamily="34" charset="-122"/>
                <a:ea typeface="微软雅黑" panose="020B0503020204020204" pitchFamily="34" charset="-122"/>
              </a:rPr>
              <a:t> </a:t>
            </a:r>
            <a:br>
              <a:rPr lang="zh-CN" altLang="en-US" sz="800" dirty="0" smtClean="0">
                <a:latin typeface="微软雅黑" panose="020B0503020204020204" pitchFamily="34" charset="-122"/>
                <a:ea typeface="微软雅黑" panose="020B0503020204020204" pitchFamily="34" charset="-122"/>
              </a:rPr>
            </a:br>
            <a:r>
              <a:rPr lang="zh-CN" altLang="en-US" sz="800" dirty="0" smtClean="0"/>
              <a:t/>
            </a:r>
            <a:br>
              <a:rPr lang="zh-CN" altLang="en-US" sz="800" dirty="0" smtClean="0"/>
            </a:br>
            <a:r>
              <a:rPr lang="zh-CN" altLang="en-US" sz="800" dirty="0" smtClean="0"/>
              <a:t/>
            </a:r>
            <a:br>
              <a:rPr lang="zh-CN" altLang="en-US" sz="800" dirty="0" smtClean="0"/>
            </a:br>
            <a:r>
              <a:rPr lang="zh-CN" altLang="en-US" sz="800" dirty="0" smtClean="0"/>
              <a:t/>
            </a:r>
            <a:br>
              <a:rPr lang="zh-CN" altLang="en-US" sz="800" dirty="0" smtClean="0"/>
            </a:br>
            <a:endParaRPr kumimoji="0" lang="zh-CN"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3095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18" y="0"/>
            <a:ext cx="11118273" cy="6858000"/>
          </a:xfrm>
          <a:prstGeom prst="rect">
            <a:avLst/>
          </a:prstGeom>
        </p:spPr>
      </p:pic>
      <p:sp>
        <p:nvSpPr>
          <p:cNvPr id="5" name="文本框 4"/>
          <p:cNvSpPr txBox="1"/>
          <p:nvPr/>
        </p:nvSpPr>
        <p:spPr>
          <a:xfrm>
            <a:off x="9385825" y="3630772"/>
            <a:ext cx="415498" cy="369332"/>
          </a:xfrm>
          <a:prstGeom prst="rect">
            <a:avLst/>
          </a:prstGeom>
          <a:noFill/>
        </p:spPr>
        <p:txBody>
          <a:bodyPr wrap="none" rtlCol="0">
            <a:spAutoFit/>
          </a:bodyPr>
          <a:lstStyle/>
          <a:p>
            <a:r>
              <a:rPr lang="zh-CN" altLang="en-US" dirty="0" smtClean="0">
                <a:solidFill>
                  <a:srgbClr val="FF0000"/>
                </a:solidFill>
              </a:rPr>
              <a:t>①</a:t>
            </a:r>
            <a:endParaRPr lang="zh-CN" altLang="en-US" dirty="0">
              <a:solidFill>
                <a:srgbClr val="FF0000"/>
              </a:solidFill>
            </a:endParaRPr>
          </a:p>
        </p:txBody>
      </p:sp>
      <p:sp>
        <p:nvSpPr>
          <p:cNvPr id="6" name="文本框 5"/>
          <p:cNvSpPr txBox="1"/>
          <p:nvPr/>
        </p:nvSpPr>
        <p:spPr>
          <a:xfrm>
            <a:off x="5523842" y="2180803"/>
            <a:ext cx="385424" cy="369332"/>
          </a:xfrm>
          <a:prstGeom prst="rect">
            <a:avLst/>
          </a:prstGeom>
          <a:noFill/>
        </p:spPr>
        <p:txBody>
          <a:bodyPr wrap="square" rtlCol="0">
            <a:spAutoFit/>
          </a:bodyPr>
          <a:lstStyle/>
          <a:p>
            <a:r>
              <a:rPr lang="zh-CN" altLang="en-US" dirty="0" smtClean="0">
                <a:solidFill>
                  <a:srgbClr val="FF0000"/>
                </a:solidFill>
              </a:rPr>
              <a:t>②</a:t>
            </a:r>
            <a:endParaRPr lang="zh-CN" altLang="en-US" dirty="0">
              <a:solidFill>
                <a:srgbClr val="FF0000"/>
              </a:solidFill>
            </a:endParaRPr>
          </a:p>
        </p:txBody>
      </p:sp>
      <p:sp>
        <p:nvSpPr>
          <p:cNvPr id="7" name="文本框 6"/>
          <p:cNvSpPr txBox="1"/>
          <p:nvPr/>
        </p:nvSpPr>
        <p:spPr>
          <a:xfrm>
            <a:off x="3016955" y="1021871"/>
            <a:ext cx="415498" cy="369332"/>
          </a:xfrm>
          <a:prstGeom prst="rect">
            <a:avLst/>
          </a:prstGeom>
          <a:noFill/>
        </p:spPr>
        <p:txBody>
          <a:bodyPr wrap="none" rtlCol="0">
            <a:spAutoFit/>
          </a:bodyPr>
          <a:lstStyle/>
          <a:p>
            <a:r>
              <a:rPr lang="zh-CN" altLang="en-US" dirty="0" smtClean="0">
                <a:solidFill>
                  <a:srgbClr val="FF0000"/>
                </a:solidFill>
              </a:rPr>
              <a:t>③</a:t>
            </a:r>
            <a:endParaRPr lang="zh-CN" altLang="en-US" dirty="0">
              <a:solidFill>
                <a:srgbClr val="FF0000"/>
              </a:solidFill>
            </a:endParaRPr>
          </a:p>
        </p:txBody>
      </p:sp>
      <p:sp>
        <p:nvSpPr>
          <p:cNvPr id="8" name="文本框 7"/>
          <p:cNvSpPr txBox="1"/>
          <p:nvPr/>
        </p:nvSpPr>
        <p:spPr>
          <a:xfrm>
            <a:off x="534955" y="348343"/>
            <a:ext cx="1800493" cy="369332"/>
          </a:xfrm>
          <a:prstGeom prst="rect">
            <a:avLst/>
          </a:prstGeom>
          <a:noFill/>
        </p:spPr>
        <p:txBody>
          <a:bodyPr wrap="none" rtlCol="0">
            <a:spAutoFit/>
          </a:bodyPr>
          <a:lstStyle/>
          <a:p>
            <a:r>
              <a:rPr lang="zh-CN" altLang="en-US" b="1" smtClean="0"/>
              <a:t>中断直接传递：</a:t>
            </a:r>
            <a:endParaRPr lang="zh-CN" altLang="en-US" b="1" dirty="0"/>
          </a:p>
        </p:txBody>
      </p:sp>
      <p:sp>
        <p:nvSpPr>
          <p:cNvPr id="10" name="文本框 9"/>
          <p:cNvSpPr txBox="1"/>
          <p:nvPr/>
        </p:nvSpPr>
        <p:spPr>
          <a:xfrm>
            <a:off x="5340905" y="883372"/>
            <a:ext cx="1196736" cy="1015663"/>
          </a:xfrm>
          <a:prstGeom prst="rect">
            <a:avLst/>
          </a:prstGeom>
          <a:noFill/>
        </p:spPr>
        <p:txBody>
          <a:bodyPr wrap="square" rtlCol="0">
            <a:spAutoFit/>
          </a:bodyPr>
          <a:lstStyle/>
          <a:p>
            <a:r>
              <a:rPr lang="en-US" altLang="zh-CN" sz="1200" dirty="0" smtClean="0">
                <a:solidFill>
                  <a:srgbClr val="FF0000"/>
                </a:solidFill>
              </a:rPr>
              <a:t>x2APIC</a:t>
            </a:r>
            <a:r>
              <a:rPr lang="zh-CN" altLang="en-US" sz="1200" dirty="0" smtClean="0">
                <a:solidFill>
                  <a:srgbClr val="FF0000"/>
                </a:solidFill>
              </a:rPr>
              <a:t>模式下，</a:t>
            </a:r>
            <a:r>
              <a:rPr lang="en-US" altLang="zh-CN" sz="1200" dirty="0" smtClean="0">
                <a:solidFill>
                  <a:srgbClr val="FF0000"/>
                </a:solidFill>
              </a:rPr>
              <a:t>guest</a:t>
            </a:r>
            <a:r>
              <a:rPr lang="zh-CN" altLang="en-US" sz="1200" dirty="0" smtClean="0">
                <a:solidFill>
                  <a:srgbClr val="FF0000"/>
                </a:solidFill>
              </a:rPr>
              <a:t>直接读取某些存储寄中断信息的寄存器数据。</a:t>
            </a:r>
            <a:endParaRPr lang="zh-CN" altLang="en-US" sz="1200" dirty="0">
              <a:solidFill>
                <a:srgbClr val="FF0000"/>
              </a:solidFill>
            </a:endParaRPr>
          </a:p>
        </p:txBody>
      </p:sp>
      <p:sp>
        <p:nvSpPr>
          <p:cNvPr id="11" name="文本框 10"/>
          <p:cNvSpPr txBox="1"/>
          <p:nvPr/>
        </p:nvSpPr>
        <p:spPr>
          <a:xfrm>
            <a:off x="8321964" y="4888468"/>
            <a:ext cx="4055919" cy="369332"/>
          </a:xfrm>
          <a:prstGeom prst="rect">
            <a:avLst/>
          </a:prstGeom>
          <a:noFill/>
        </p:spPr>
        <p:txBody>
          <a:bodyPr wrap="none" rtlCol="0">
            <a:spAutoFit/>
          </a:bodyPr>
          <a:lstStyle/>
          <a:p>
            <a:r>
              <a:rPr lang="zh-CN" altLang="en-US" dirty="0" smtClean="0"/>
              <a:t>（包含</a:t>
            </a:r>
            <a:r>
              <a:rPr lang="en-US" altLang="zh-CN" dirty="0" smtClean="0"/>
              <a:t>I/O APIC </a:t>
            </a:r>
            <a:r>
              <a:rPr lang="zh-CN" altLang="en-US" dirty="0" smtClean="0"/>
              <a:t>和 </a:t>
            </a:r>
            <a:r>
              <a:rPr lang="en-US" altLang="zh-CN" dirty="0" smtClean="0"/>
              <a:t>LAPIC</a:t>
            </a:r>
            <a:r>
              <a:rPr lang="zh-CN" altLang="en-US" dirty="0" smtClean="0"/>
              <a:t>的处理过程）</a:t>
            </a:r>
            <a:endParaRPr lang="zh-CN" altLang="en-US" dirty="0"/>
          </a:p>
        </p:txBody>
      </p:sp>
      <p:sp>
        <p:nvSpPr>
          <p:cNvPr id="12" name="文本框 11"/>
          <p:cNvSpPr txBox="1"/>
          <p:nvPr/>
        </p:nvSpPr>
        <p:spPr>
          <a:xfrm>
            <a:off x="10349923" y="3046331"/>
            <a:ext cx="1074624" cy="646331"/>
          </a:xfrm>
          <a:prstGeom prst="rect">
            <a:avLst/>
          </a:prstGeom>
          <a:noFill/>
        </p:spPr>
        <p:txBody>
          <a:bodyPr wrap="square" rtlCol="0">
            <a:spAutoFit/>
          </a:bodyPr>
          <a:lstStyle/>
          <a:p>
            <a:r>
              <a:rPr lang="zh-CN" altLang="en-US" sz="1200" dirty="0" smtClean="0">
                <a:solidFill>
                  <a:srgbClr val="FF0000"/>
                </a:solidFill>
              </a:rPr>
              <a:t>修改</a:t>
            </a:r>
            <a:r>
              <a:rPr lang="en-US" altLang="zh-CN" sz="1200" dirty="0" smtClean="0">
                <a:solidFill>
                  <a:srgbClr val="FF0000"/>
                </a:solidFill>
              </a:rPr>
              <a:t>IOMMU,</a:t>
            </a:r>
            <a:r>
              <a:rPr lang="zh-CN" altLang="en-US" sz="1200" dirty="0" smtClean="0">
                <a:solidFill>
                  <a:srgbClr val="FF0000"/>
                </a:solidFill>
              </a:rPr>
              <a:t>将中断重定向到</a:t>
            </a:r>
            <a:r>
              <a:rPr lang="en-US" altLang="zh-CN" sz="1200" dirty="0" smtClean="0">
                <a:solidFill>
                  <a:srgbClr val="FF0000"/>
                </a:solidFill>
              </a:rPr>
              <a:t>LAPIC</a:t>
            </a:r>
            <a:endParaRPr lang="zh-CN" altLang="en-US" sz="1200" dirty="0">
              <a:solidFill>
                <a:srgbClr val="FF0000"/>
              </a:solidFill>
            </a:endParaRPr>
          </a:p>
        </p:txBody>
      </p:sp>
      <p:cxnSp>
        <p:nvCxnSpPr>
          <p:cNvPr id="14" name="直接箭头连接符 13"/>
          <p:cNvCxnSpPr/>
          <p:nvPr/>
        </p:nvCxnSpPr>
        <p:spPr>
          <a:xfrm flipH="1">
            <a:off x="9021866" y="3602038"/>
            <a:ext cx="363959" cy="3848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4559023" y="1122363"/>
            <a:ext cx="3762942" cy="30835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266076" y="1298741"/>
            <a:ext cx="1032655" cy="276999"/>
          </a:xfrm>
          <a:prstGeom prst="rect">
            <a:avLst/>
          </a:prstGeom>
          <a:noFill/>
        </p:spPr>
        <p:txBody>
          <a:bodyPr wrap="none" rtlCol="0">
            <a:spAutoFit/>
          </a:bodyPr>
          <a:lstStyle/>
          <a:p>
            <a:r>
              <a:rPr lang="en-US" altLang="zh-CN" sz="1200" dirty="0" smtClean="0">
                <a:solidFill>
                  <a:srgbClr val="FF0000"/>
                </a:solidFill>
              </a:rPr>
              <a:t>EOI</a:t>
            </a:r>
            <a:r>
              <a:rPr lang="zh-CN" altLang="en-US" sz="1200" dirty="0" smtClean="0">
                <a:solidFill>
                  <a:srgbClr val="FF0000"/>
                </a:solidFill>
              </a:rPr>
              <a:t>直接写入</a:t>
            </a:r>
            <a:endParaRPr lang="zh-CN" altLang="en-US" sz="1200" dirty="0">
              <a:solidFill>
                <a:srgbClr val="FF0000"/>
              </a:solidFill>
            </a:endParaRPr>
          </a:p>
        </p:txBody>
      </p:sp>
    </p:spTree>
    <p:extLst>
      <p:ext uri="{BB962C8B-B14F-4D97-AF65-F5344CB8AC3E}">
        <p14:creationId xmlns:p14="http://schemas.microsoft.com/office/powerpoint/2010/main" val="42407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926" y="833642"/>
            <a:ext cx="1106393" cy="369332"/>
          </a:xfrm>
          <a:prstGeom prst="rect">
            <a:avLst/>
          </a:prstGeom>
        </p:spPr>
        <p:txBody>
          <a:bodyPr wrap="none">
            <a:spAutoFit/>
          </a:bodyPr>
          <a:lstStyle/>
          <a:p>
            <a:r>
              <a:rPr lang="en-US" altLang="zh-CN" b="1" dirty="0" err="1" smtClean="0">
                <a:latin typeface="微软雅黑" panose="020B0503020204020204" pitchFamily="34" charset="-122"/>
                <a:ea typeface="微软雅黑" panose="020B0503020204020204" pitchFamily="34" charset="-122"/>
              </a:rPr>
              <a:t>APICv</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8836" y="1958110"/>
            <a:ext cx="10631054" cy="1477328"/>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APICv</a:t>
            </a:r>
            <a:r>
              <a:rPr lang="zh-CN" altLang="en-US" dirty="0" smtClean="0">
                <a:latin typeface="微软雅黑" panose="020B0503020204020204" pitchFamily="34" charset="-122"/>
                <a:ea typeface="微软雅黑" panose="020B0503020204020204" pitchFamily="34" charset="-122"/>
              </a:rPr>
              <a:t>通过它的</a:t>
            </a:r>
            <a:r>
              <a:rPr lang="en-US" altLang="zh-CN" b="1" dirty="0" smtClean="0">
                <a:latin typeface="微软雅黑" panose="020B0503020204020204" pitchFamily="34" charset="-122"/>
                <a:ea typeface="微软雅黑" panose="020B0503020204020204" pitchFamily="34" charset="-122"/>
              </a:rPr>
              <a:t>posted interrup</a:t>
            </a:r>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机制优化了虚拟中断传递处理，这一机制允许</a:t>
            </a:r>
            <a:r>
              <a:rPr lang="en-US" altLang="zh-CN" dirty="0" smtClean="0">
                <a:latin typeface="微软雅黑" panose="020B0503020204020204" pitchFamily="34" charset="-122"/>
                <a:ea typeface="微软雅黑" panose="020B0503020204020204" pitchFamily="34" charset="-122"/>
              </a:rPr>
              <a:t>hypervisor</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guest mode</a:t>
            </a:r>
            <a:r>
              <a:rPr lang="zh-CN" altLang="en-US" dirty="0" smtClean="0">
                <a:latin typeface="微软雅黑" panose="020B0503020204020204" pitchFamily="34" charset="-122"/>
                <a:ea typeface="微软雅黑" panose="020B0503020204020204" pitchFamily="34" charset="-122"/>
              </a:rPr>
              <a:t>中通过</a:t>
            </a:r>
            <a:r>
              <a:rPr lang="en-US" altLang="zh-CN" dirty="0" smtClean="0">
                <a:latin typeface="微软雅黑" panose="020B0503020204020204" pitchFamily="34" charset="-122"/>
                <a:ea typeface="微软雅黑" panose="020B0503020204020204" pitchFamily="34" charset="-122"/>
              </a:rPr>
              <a:t>program VMCS</a:t>
            </a:r>
            <a:r>
              <a:rPr lang="zh-CN" altLang="en-US" dirty="0" smtClean="0">
                <a:latin typeface="微软雅黑" panose="020B0503020204020204" pitchFamily="34" charset="-122"/>
                <a:ea typeface="微软雅黑" panose="020B0503020204020204" pitchFamily="34" charset="-122"/>
              </a:rPr>
              <a:t>中与</a:t>
            </a:r>
            <a:r>
              <a:rPr lang="en-US" altLang="zh-CN" dirty="0" smtClean="0">
                <a:latin typeface="微软雅黑" panose="020B0503020204020204" pitchFamily="34" charset="-122"/>
                <a:ea typeface="微软雅黑" panose="020B0503020204020204" pitchFamily="34" charset="-122"/>
              </a:rPr>
              <a:t>posted interrupt</a:t>
            </a:r>
            <a:r>
              <a:rPr lang="zh-CN" altLang="en-US" dirty="0" smtClean="0">
                <a:latin typeface="微软雅黑" panose="020B0503020204020204" pitchFamily="34" charset="-122"/>
                <a:ea typeface="微软雅黑" panose="020B0503020204020204" pitchFamily="34" charset="-122"/>
              </a:rPr>
              <a:t>相关的数据结构将虚拟中断注入。通常，传递虚拟中断需要</a:t>
            </a:r>
            <a:r>
              <a:rPr lang="en-US" altLang="zh-CN" dirty="0" smtClean="0">
                <a:latin typeface="微软雅黑" panose="020B0503020204020204" pitchFamily="34" charset="-122"/>
                <a:ea typeface="微软雅黑" panose="020B0503020204020204" pitchFamily="34" charset="-122"/>
              </a:rPr>
              <a:t>VM</a:t>
            </a:r>
            <a:r>
              <a:rPr lang="zh-CN" altLang="en-US" dirty="0" smtClean="0">
                <a:latin typeface="微软雅黑" panose="020B0503020204020204" pitchFamily="34" charset="-122"/>
                <a:ea typeface="微软雅黑" panose="020B0503020204020204" pitchFamily="34" charset="-122"/>
              </a:rPr>
              <a:t>退出到</a:t>
            </a:r>
            <a:r>
              <a:rPr lang="en-US" altLang="zh-CN" dirty="0" smtClean="0">
                <a:latin typeface="微软雅黑" panose="020B0503020204020204" pitchFamily="34" charset="-122"/>
                <a:ea typeface="微软雅黑" panose="020B0503020204020204" pitchFamily="34" charset="-122"/>
              </a:rPr>
              <a:t>host mode</a:t>
            </a:r>
            <a:r>
              <a:rPr lang="zh-CN" altLang="en-US" dirty="0" smtClean="0">
                <a:latin typeface="微软雅黑" panose="020B0503020204020204" pitchFamily="34" charset="-122"/>
                <a:ea typeface="微软雅黑" panose="020B0503020204020204" pitchFamily="34" charset="-122"/>
              </a:rPr>
              <a:t>，因为由</a:t>
            </a:r>
            <a:r>
              <a:rPr lang="en-US" altLang="zh-CN" dirty="0" smtClean="0">
                <a:latin typeface="微软雅黑" panose="020B0503020204020204" pitchFamily="34" charset="-122"/>
                <a:ea typeface="微软雅黑" panose="020B0503020204020204" pitchFamily="34" charset="-122"/>
              </a:rPr>
              <a:t>VMCS</a:t>
            </a:r>
            <a:r>
              <a:rPr lang="zh-CN" altLang="en-US" dirty="0" smtClean="0">
                <a:latin typeface="微软雅黑" panose="020B0503020204020204" pitchFamily="34" charset="-122"/>
                <a:ea typeface="微软雅黑" panose="020B0503020204020204" pitchFamily="34" charset="-122"/>
              </a:rPr>
              <a:t>维护的数据结构不允许在</a:t>
            </a:r>
            <a:r>
              <a:rPr lang="en-US" altLang="zh-CN" dirty="0" smtClean="0">
                <a:latin typeface="微软雅黑" panose="020B0503020204020204" pitchFamily="34" charset="-122"/>
                <a:ea typeface="微软雅黑" panose="020B0503020204020204" pitchFamily="34" charset="-122"/>
              </a:rPr>
              <a:t>guest mode</a:t>
            </a:r>
            <a:r>
              <a:rPr lang="zh-CN" altLang="en-US" dirty="0" smtClean="0">
                <a:latin typeface="微软雅黑" panose="020B0503020204020204" pitchFamily="34" charset="-122"/>
                <a:ea typeface="微软雅黑" panose="020B0503020204020204" pitchFamily="34" charset="-122"/>
              </a:rPr>
              <a:t>中修改。然而，有了</a:t>
            </a:r>
            <a:r>
              <a:rPr lang="en-US" altLang="zh-CN" dirty="0" err="1" smtClean="0">
                <a:latin typeface="微软雅黑" panose="020B0503020204020204" pitchFamily="34" charset="-122"/>
                <a:ea typeface="微软雅黑" panose="020B0503020204020204" pitchFamily="34" charset="-122"/>
              </a:rPr>
              <a:t>APICv</a:t>
            </a:r>
            <a:r>
              <a:rPr lang="zh-CN" altLang="en-US" dirty="0" smtClean="0">
                <a:latin typeface="微软雅黑" panose="020B0503020204020204" pitchFamily="34" charset="-122"/>
                <a:ea typeface="微软雅黑" panose="020B0503020204020204" pitchFamily="34" charset="-122"/>
              </a:rPr>
              <a:t>，就没有了这一限制，而且在</a:t>
            </a:r>
            <a:r>
              <a:rPr lang="en-US" altLang="zh-CN" dirty="0" smtClean="0">
                <a:latin typeface="微软雅黑" panose="020B0503020204020204" pitchFamily="34" charset="-122"/>
                <a:ea typeface="微软雅黑" panose="020B0503020204020204" pitchFamily="34" charset="-122"/>
              </a:rPr>
              <a:t>VM</a:t>
            </a:r>
            <a:r>
              <a:rPr lang="zh-CN" altLang="en-US" dirty="0" smtClean="0">
                <a:latin typeface="微软雅黑" panose="020B0503020204020204" pitchFamily="34" charset="-122"/>
                <a:ea typeface="微软雅黑" panose="020B0503020204020204" pitchFamily="34" charset="-122"/>
              </a:rPr>
              <a:t>运行时，</a:t>
            </a:r>
            <a:r>
              <a:rPr lang="en-US" altLang="zh-CN" dirty="0" smtClean="0">
                <a:latin typeface="微软雅黑" panose="020B0503020204020204" pitchFamily="34" charset="-122"/>
                <a:ea typeface="微软雅黑" panose="020B0503020204020204" pitchFamily="34" charset="-122"/>
              </a:rPr>
              <a:t>hypervisor</a:t>
            </a:r>
            <a:r>
              <a:rPr lang="zh-CN" altLang="en-US" dirty="0" smtClean="0">
                <a:latin typeface="微软雅黑" panose="020B0503020204020204" pitchFamily="34" charset="-122"/>
                <a:ea typeface="微软雅黑" panose="020B0503020204020204" pitchFamily="34" charset="-122"/>
              </a:rPr>
              <a:t>就可以更新</a:t>
            </a:r>
            <a:r>
              <a:rPr lang="en-US" altLang="zh-CN" dirty="0" smtClean="0">
                <a:latin typeface="微软雅黑" panose="020B0503020204020204" pitchFamily="34" charset="-122"/>
                <a:ea typeface="微软雅黑" panose="020B0503020204020204" pitchFamily="34" charset="-122"/>
              </a:rPr>
              <a:t>VM</a:t>
            </a:r>
            <a:r>
              <a:rPr lang="zh-CN" altLang="en-US" dirty="0" smtClean="0">
                <a:latin typeface="微软雅黑" panose="020B0503020204020204" pitchFamily="34" charset="-122"/>
                <a:ea typeface="微软雅黑" panose="020B0503020204020204" pitchFamily="34" charset="-122"/>
              </a:rPr>
              <a:t>的中断状态寄存器，如</a:t>
            </a:r>
            <a:r>
              <a:rPr lang="en-US" altLang="zh-CN" dirty="0" smtClean="0">
                <a:latin typeface="微软雅黑" panose="020B0503020204020204" pitchFamily="34" charset="-122"/>
                <a:ea typeface="微软雅黑" panose="020B0503020204020204" pitchFamily="34" charset="-122"/>
              </a:rPr>
              <a:t>IRR (Interrupt Request Register</a:t>
            </a:r>
            <a:r>
              <a:rPr lang="zh-CN" altLang="en-US" dirty="0" smtClean="0">
                <a:latin typeface="微软雅黑" panose="020B0503020204020204" pitchFamily="34" charset="-122"/>
                <a:ea typeface="微软雅黑" panose="020B0503020204020204" pitchFamily="34" charset="-122"/>
              </a:rPr>
              <a:t>，中断请求寄存器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ISR (In-Service Register</a:t>
            </a:r>
            <a:r>
              <a:rPr lang="zh-CN" altLang="en-US" dirty="0" smtClean="0">
                <a:latin typeface="微软雅黑" panose="020B0503020204020204" pitchFamily="34" charset="-122"/>
                <a:ea typeface="微软雅黑" panose="020B0503020204020204" pitchFamily="34" charset="-122"/>
              </a:rPr>
              <a:t>，服务中寄存器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18836" y="3639128"/>
            <a:ext cx="10520219"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特别地，</a:t>
            </a:r>
            <a:r>
              <a:rPr lang="en-US" altLang="zh-CN" dirty="0" err="1">
                <a:latin typeface="微软雅黑" panose="020B0503020204020204" pitchFamily="34" charset="-122"/>
                <a:ea typeface="微软雅黑" panose="020B0503020204020204" pitchFamily="34" charset="-122"/>
              </a:rPr>
              <a:t>APICv</a:t>
            </a:r>
            <a:r>
              <a:rPr lang="zh-CN" altLang="en-US" dirty="0">
                <a:latin typeface="微软雅黑" panose="020B0503020204020204" pitchFamily="34" charset="-122"/>
                <a:ea typeface="微软雅黑" panose="020B0503020204020204" pitchFamily="34" charset="-122"/>
              </a:rPr>
              <a:t>能够通过增加两个寄存器作为客户机中断状态</a:t>
            </a:r>
            <a:r>
              <a:rPr lang="en-US" altLang="zh-CN" dirty="0">
                <a:latin typeface="微软雅黑" panose="020B0503020204020204" pitchFamily="34" charset="-122"/>
                <a:ea typeface="微软雅黑" panose="020B0503020204020204" pitchFamily="34" charset="-122"/>
              </a:rPr>
              <a:t>——RVI(Requesting Virtual Interrupt</a:t>
            </a:r>
            <a:r>
              <a:rPr lang="zh-CN" altLang="en-US" dirty="0">
                <a:latin typeface="微软雅黑" panose="020B0503020204020204" pitchFamily="34" charset="-122"/>
                <a:ea typeface="微软雅黑" panose="020B0503020204020204" pitchFamily="34" charset="-122"/>
              </a:rPr>
              <a:t>，请求虚拟中断</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SVI(Servicing Virtual Interrupt</a:t>
            </a:r>
            <a:r>
              <a:rPr lang="zh-CN" altLang="en-US" dirty="0">
                <a:latin typeface="微软雅黑" panose="020B0503020204020204" pitchFamily="34" charset="-122"/>
                <a:ea typeface="微软雅黑" panose="020B0503020204020204" pitchFamily="34" charset="-122"/>
              </a:rPr>
              <a:t>，服务虚拟中断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，来在</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不退出的情况下传递虚拟中断，并且允许在</a:t>
            </a:r>
            <a:r>
              <a:rPr lang="en-US" altLang="zh-CN" dirty="0">
                <a:latin typeface="微软雅黑" panose="020B0503020204020204" pitchFamily="34" charset="-122"/>
                <a:ea typeface="微软雅黑" panose="020B0503020204020204" pitchFamily="34" charset="-122"/>
              </a:rPr>
              <a:t>guest mode</a:t>
            </a:r>
            <a:r>
              <a:rPr lang="zh-CN" altLang="en-US" dirty="0" smtClean="0">
                <a:latin typeface="微软雅黑" panose="020B0503020204020204" pitchFamily="34" charset="-122"/>
                <a:ea typeface="微软雅黑" panose="020B0503020204020204" pitchFamily="34" charset="-122"/>
              </a:rPr>
              <a:t>对它们</a:t>
            </a:r>
            <a:r>
              <a:rPr lang="zh-CN" altLang="en-US" dirty="0">
                <a:latin typeface="微软雅黑" panose="020B0503020204020204" pitchFamily="34" charset="-122"/>
                <a:ea typeface="微软雅黑" panose="020B0503020204020204" pitchFamily="34" charset="-122"/>
              </a:rPr>
              <a:t>更新。</a:t>
            </a:r>
            <a:r>
              <a:rPr lang="zh-CN" altLang="en-US" dirty="0" smtClean="0">
                <a:latin typeface="微软雅黑" panose="020B0503020204020204" pitchFamily="34" charset="-122"/>
                <a:ea typeface="微软雅黑" panose="020B0503020204020204" pitchFamily="34" charset="-122"/>
              </a:rPr>
              <a:t> </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3451139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16522" y="1028343"/>
            <a:ext cx="4183873" cy="5355312"/>
          </a:xfrm>
          <a:prstGeom prst="rect">
            <a:avLst/>
          </a:prstGeom>
        </p:spPr>
        <p:txBody>
          <a:bodyPr wrap="square">
            <a:spAutoFit/>
          </a:bodyPr>
          <a:lstStyle/>
          <a:p>
            <a:r>
              <a:rPr lang="zh-CN" altLang="en-US" dirty="0" smtClean="0"/>
              <a:t>SR-IOV 技术是一种基于硬件的虚拟化解决方案，可提高性能和可伸缩性。SR-IOV 标准允许在虚拟机之间高效共享 PCIe（Peripheral Component Interconnect Express，快速外设组件互连）设备，并且它是在硬件中实现的，可以获得能够与本机性能媲美的 I/O 性能。SR-IOV 规范定义了新的标准，根据该标准，创建的新设备可允许将虚拟机直接连接到 I/O 设备。</a:t>
            </a:r>
          </a:p>
          <a:p>
            <a:endParaRPr lang="zh-CN" altLang="en-US" dirty="0" smtClean="0"/>
          </a:p>
          <a:p>
            <a:r>
              <a:rPr lang="zh-CN" altLang="en-US" dirty="0" smtClean="0"/>
              <a:t>单个 I/O 资源可由许多虚拟机共享。共享的设备将提供专用的资源，并且还使用共享的通用资源。这样，每个虚拟机都可访问唯一的资源。因此，启用了 SR-IOV 并且具有适当的硬件和 OS 支持的 PCIe 设备（例如以太网端口）可以显示为多个单独的物理设备，每个都具有自己的 PCIe 配置空间。</a:t>
            </a:r>
            <a:endParaRPr lang="zh-CN" altLang="en-US" dirty="0"/>
          </a:p>
        </p:txBody>
      </p:sp>
      <p:sp>
        <p:nvSpPr>
          <p:cNvPr id="5" name="矩形 4"/>
          <p:cNvSpPr/>
          <p:nvPr/>
        </p:nvSpPr>
        <p:spPr>
          <a:xfrm>
            <a:off x="683545" y="659011"/>
            <a:ext cx="1609736"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SRIOV</a:t>
            </a:r>
            <a:r>
              <a:rPr lang="zh-CN" altLang="en-US" b="1" dirty="0">
                <a:latin typeface="微软雅黑" panose="020B0503020204020204" pitchFamily="34" charset="-122"/>
                <a:ea typeface="微软雅黑" panose="020B0503020204020204" pitchFamily="34" charset="-122"/>
              </a:rPr>
              <a:t>设备</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772" y="1237174"/>
            <a:ext cx="6172063" cy="4937650"/>
          </a:xfrm>
          <a:prstGeom prst="rect">
            <a:avLst/>
          </a:prstGeom>
        </p:spPr>
      </p:pic>
    </p:spTree>
    <p:extLst>
      <p:ext uri="{BB962C8B-B14F-4D97-AF65-F5344CB8AC3E}">
        <p14:creationId xmlns:p14="http://schemas.microsoft.com/office/powerpoint/2010/main" val="1268434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45" y="659011"/>
            <a:ext cx="2494529"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IOMMU</a:t>
            </a:r>
            <a:r>
              <a:rPr lang="zh-CN" altLang="en-US" b="1" dirty="0">
                <a:latin typeface="微软雅黑" panose="020B0503020204020204" pitchFamily="34" charset="-122"/>
                <a:ea typeface="微软雅黑" panose="020B0503020204020204" pitchFamily="34" charset="-122"/>
              </a:rPr>
              <a:t>重</a:t>
            </a:r>
            <a:r>
              <a:rPr lang="zh-CN" altLang="en-US" b="1" dirty="0" smtClean="0">
                <a:latin typeface="微软雅黑" panose="020B0503020204020204" pitchFamily="34" charset="-122"/>
                <a:ea typeface="微软雅黑" panose="020B0503020204020204" pitchFamily="34" charset="-122"/>
              </a:rPr>
              <a:t>映射流程：</a:t>
            </a:r>
            <a:endParaRPr lang="en-US" altLang="zh-CN"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3510285" y="377851"/>
            <a:ext cx="5171429" cy="6415914"/>
          </a:xfrm>
          <a:prstGeom prst="rect">
            <a:avLst/>
          </a:prstGeom>
        </p:spPr>
      </p:pic>
      <p:sp>
        <p:nvSpPr>
          <p:cNvPr id="8" name="矩形 7"/>
          <p:cNvSpPr/>
          <p:nvPr/>
        </p:nvSpPr>
        <p:spPr>
          <a:xfrm>
            <a:off x="462285" y="2194046"/>
            <a:ext cx="3618508" cy="2462213"/>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在虚拟化场景下，</a:t>
            </a:r>
            <a:r>
              <a:rPr lang="zh-CN" altLang="zh-CN" dirty="0">
                <a:solidFill>
                  <a:srgbClr val="333333"/>
                </a:solidFill>
                <a:latin typeface="微软雅黑" panose="020B0503020204020204" pitchFamily="34" charset="-122"/>
                <a:ea typeface="微软雅黑" panose="020B0503020204020204" pitchFamily="34" charset="-122"/>
              </a:rPr>
              <a:t>直通设备的MSI/MSI-X Msg信息都是</a:t>
            </a:r>
            <a:r>
              <a:rPr lang="zh-CN" altLang="zh-CN" dirty="0" smtClean="0">
                <a:solidFill>
                  <a:srgbClr val="333333"/>
                </a:solidFill>
                <a:latin typeface="微软雅黑" panose="020B0503020204020204" pitchFamily="34" charset="-122"/>
                <a:ea typeface="微软雅黑" panose="020B0503020204020204" pitchFamily="34" charset="-122"/>
              </a:rPr>
              <a:t>由</a:t>
            </a:r>
            <a:r>
              <a:rPr lang="en-US" altLang="zh-CN" dirty="0" smtClean="0">
                <a:solidFill>
                  <a:srgbClr val="333333"/>
                </a:solidFill>
                <a:latin typeface="微软雅黑" panose="020B0503020204020204" pitchFamily="34" charset="-122"/>
                <a:ea typeface="微软雅黑" panose="020B0503020204020204" pitchFamily="34" charset="-122"/>
              </a:rPr>
              <a:t>g</a:t>
            </a:r>
            <a:r>
              <a:rPr lang="zh-CN" altLang="zh-CN" dirty="0" smtClean="0">
                <a:solidFill>
                  <a:srgbClr val="333333"/>
                </a:solidFill>
                <a:latin typeface="微软雅黑" panose="020B0503020204020204" pitchFamily="34" charset="-122"/>
                <a:ea typeface="微软雅黑" panose="020B0503020204020204" pitchFamily="34" charset="-122"/>
              </a:rPr>
              <a:t>uest</a:t>
            </a:r>
            <a:r>
              <a:rPr lang="zh-CN" altLang="zh-CN" dirty="0">
                <a:solidFill>
                  <a:srgbClr val="333333"/>
                </a:solidFill>
                <a:latin typeface="微软雅黑" panose="020B0503020204020204" pitchFamily="34" charset="-122"/>
                <a:ea typeface="微软雅黑" panose="020B0503020204020204" pitchFamily="34" charset="-122"/>
              </a:rPr>
              <a:t>直接分配的</a:t>
            </a:r>
            <a:r>
              <a:rPr kumimoji="0" lang="zh-CN"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r>
              <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其中断是无法直接投递到Guest中的。因此，需要由IOMMU（</a:t>
            </a:r>
            <a:r>
              <a:rPr lang="en-US" altLang="zh-CN" dirty="0" smtClean="0">
                <a:latin typeface="微软雅黑" panose="020B0503020204020204" pitchFamily="34" charset="-122"/>
                <a:ea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rPr>
              <a:t>内存管理单元）截获中断，先将中断映射到host的某个中断上，然后再重定向（由VMM投递）到Guest内部。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7777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18" y="0"/>
            <a:ext cx="11118273" cy="6858000"/>
          </a:xfrm>
          <a:prstGeom prst="rect">
            <a:avLst/>
          </a:prstGeom>
        </p:spPr>
      </p:pic>
      <p:sp>
        <p:nvSpPr>
          <p:cNvPr id="5" name="文本框 4"/>
          <p:cNvSpPr txBox="1"/>
          <p:nvPr/>
        </p:nvSpPr>
        <p:spPr>
          <a:xfrm>
            <a:off x="7427167" y="3371335"/>
            <a:ext cx="415498" cy="369332"/>
          </a:xfrm>
          <a:prstGeom prst="rect">
            <a:avLst/>
          </a:prstGeom>
          <a:noFill/>
        </p:spPr>
        <p:txBody>
          <a:bodyPr wrap="none" rtlCol="0">
            <a:spAutoFit/>
          </a:bodyPr>
          <a:lstStyle/>
          <a:p>
            <a:r>
              <a:rPr lang="zh-CN" altLang="en-US" dirty="0" smtClean="0">
                <a:solidFill>
                  <a:srgbClr val="FF0000"/>
                </a:solidFill>
              </a:rPr>
              <a:t>①</a:t>
            </a:r>
            <a:endParaRPr lang="zh-CN" altLang="en-US" dirty="0">
              <a:solidFill>
                <a:srgbClr val="FF0000"/>
              </a:solidFill>
            </a:endParaRPr>
          </a:p>
        </p:txBody>
      </p:sp>
      <p:sp>
        <p:nvSpPr>
          <p:cNvPr id="6" name="文本框 5"/>
          <p:cNvSpPr txBox="1"/>
          <p:nvPr/>
        </p:nvSpPr>
        <p:spPr>
          <a:xfrm>
            <a:off x="5169159" y="3446106"/>
            <a:ext cx="415498" cy="369332"/>
          </a:xfrm>
          <a:prstGeom prst="rect">
            <a:avLst/>
          </a:prstGeom>
          <a:noFill/>
        </p:spPr>
        <p:txBody>
          <a:bodyPr wrap="none" rtlCol="0">
            <a:spAutoFit/>
          </a:bodyPr>
          <a:lstStyle/>
          <a:p>
            <a:r>
              <a:rPr lang="zh-CN" altLang="en-US" dirty="0" smtClean="0">
                <a:solidFill>
                  <a:srgbClr val="FF0000"/>
                </a:solidFill>
              </a:rPr>
              <a:t>②</a:t>
            </a:r>
            <a:endParaRPr lang="zh-CN" altLang="en-US" dirty="0">
              <a:solidFill>
                <a:srgbClr val="FF0000"/>
              </a:solidFill>
            </a:endParaRPr>
          </a:p>
        </p:txBody>
      </p:sp>
      <p:sp>
        <p:nvSpPr>
          <p:cNvPr id="7" name="文本框 6"/>
          <p:cNvSpPr txBox="1"/>
          <p:nvPr/>
        </p:nvSpPr>
        <p:spPr>
          <a:xfrm>
            <a:off x="4509796" y="1312505"/>
            <a:ext cx="415498" cy="369332"/>
          </a:xfrm>
          <a:prstGeom prst="rect">
            <a:avLst/>
          </a:prstGeom>
          <a:noFill/>
        </p:spPr>
        <p:txBody>
          <a:bodyPr wrap="none" rtlCol="0">
            <a:spAutoFit/>
          </a:bodyPr>
          <a:lstStyle/>
          <a:p>
            <a:r>
              <a:rPr lang="zh-CN" altLang="en-US" dirty="0" smtClean="0">
                <a:solidFill>
                  <a:srgbClr val="FF0000"/>
                </a:solidFill>
              </a:rPr>
              <a:t>③</a:t>
            </a:r>
            <a:endParaRPr lang="zh-CN" altLang="en-US" dirty="0">
              <a:solidFill>
                <a:srgbClr val="FF0000"/>
              </a:solidFill>
            </a:endParaRPr>
          </a:p>
        </p:txBody>
      </p:sp>
      <p:sp>
        <p:nvSpPr>
          <p:cNvPr id="8" name="文本框 7"/>
          <p:cNvSpPr txBox="1"/>
          <p:nvPr/>
        </p:nvSpPr>
        <p:spPr>
          <a:xfrm>
            <a:off x="534955" y="348343"/>
            <a:ext cx="2492990" cy="369332"/>
          </a:xfrm>
          <a:prstGeom prst="rect">
            <a:avLst/>
          </a:prstGeom>
          <a:noFill/>
        </p:spPr>
        <p:txBody>
          <a:bodyPr wrap="none" rtlCol="0">
            <a:spAutoFit/>
          </a:bodyPr>
          <a:lstStyle/>
          <a:p>
            <a:r>
              <a:rPr lang="zh-CN" altLang="en-US" b="1" dirty="0" smtClean="0"/>
              <a:t>虚拟设备的中断注入：</a:t>
            </a:r>
            <a:endParaRPr lang="zh-CN" altLang="en-US" b="1" dirty="0"/>
          </a:p>
        </p:txBody>
      </p:sp>
      <p:sp>
        <p:nvSpPr>
          <p:cNvPr id="9" name="文本框 8"/>
          <p:cNvSpPr txBox="1"/>
          <p:nvPr/>
        </p:nvSpPr>
        <p:spPr>
          <a:xfrm>
            <a:off x="5169159" y="460911"/>
            <a:ext cx="1679510" cy="1815882"/>
          </a:xfrm>
          <a:prstGeom prst="rect">
            <a:avLst/>
          </a:prstGeom>
          <a:noFill/>
        </p:spPr>
        <p:txBody>
          <a:bodyPr wrap="square" rtlCol="0">
            <a:spAutoFit/>
          </a:bodyPr>
          <a:lstStyle/>
          <a:p>
            <a:r>
              <a:rPr lang="zh-CN" altLang="en-US" sz="1400" dirty="0" smtClean="0">
                <a:solidFill>
                  <a:srgbClr val="FF0000"/>
                </a:solidFill>
              </a:rPr>
              <a:t>检查模拟的</a:t>
            </a:r>
            <a:r>
              <a:rPr lang="en-US" altLang="zh-CN" sz="1400" dirty="0" smtClean="0">
                <a:solidFill>
                  <a:srgbClr val="FF0000"/>
                </a:solidFill>
              </a:rPr>
              <a:t>IRR</a:t>
            </a:r>
            <a:r>
              <a:rPr lang="zh-CN" altLang="en-US" sz="1400" dirty="0" smtClean="0">
                <a:solidFill>
                  <a:srgbClr val="FF0000"/>
                </a:solidFill>
              </a:rPr>
              <a:t>、</a:t>
            </a:r>
            <a:r>
              <a:rPr lang="en-US" altLang="zh-CN" sz="1400" dirty="0" smtClean="0">
                <a:solidFill>
                  <a:srgbClr val="FF0000"/>
                </a:solidFill>
              </a:rPr>
              <a:t>ISR</a:t>
            </a:r>
            <a:r>
              <a:rPr lang="zh-CN" altLang="en-US" sz="1400" dirty="0" smtClean="0">
                <a:solidFill>
                  <a:srgbClr val="FF0000"/>
                </a:solidFill>
              </a:rPr>
              <a:t>，若有中断则查询自己的</a:t>
            </a:r>
            <a:r>
              <a:rPr lang="en-US" altLang="zh-CN" sz="1400" dirty="0" smtClean="0">
                <a:solidFill>
                  <a:srgbClr val="FF0000"/>
                </a:solidFill>
              </a:rPr>
              <a:t>IDT</a:t>
            </a:r>
            <a:r>
              <a:rPr lang="zh-CN" altLang="en-US" sz="1400" dirty="0" smtClean="0">
                <a:solidFill>
                  <a:srgbClr val="FF0000"/>
                </a:solidFill>
              </a:rPr>
              <a:t>并调用相应的</a:t>
            </a:r>
            <a:r>
              <a:rPr lang="en-US" altLang="zh-CN" sz="1400" dirty="0" smtClean="0">
                <a:solidFill>
                  <a:srgbClr val="FF0000"/>
                </a:solidFill>
              </a:rPr>
              <a:t>handler</a:t>
            </a:r>
            <a:r>
              <a:rPr lang="zh-CN" altLang="en-US" sz="1400" dirty="0" smtClean="0">
                <a:solidFill>
                  <a:srgbClr val="FF0000"/>
                </a:solidFill>
              </a:rPr>
              <a:t>；处理完后写入模拟的</a:t>
            </a:r>
            <a:r>
              <a:rPr lang="en-US" altLang="zh-CN" sz="1400" dirty="0" smtClean="0">
                <a:solidFill>
                  <a:srgbClr val="FF0000"/>
                </a:solidFill>
              </a:rPr>
              <a:t>EOI</a:t>
            </a:r>
            <a:r>
              <a:rPr lang="zh-CN" altLang="en-US" sz="1400" dirty="0" smtClean="0">
                <a:solidFill>
                  <a:srgbClr val="FF0000"/>
                </a:solidFill>
              </a:rPr>
              <a:t>（会引发</a:t>
            </a:r>
            <a:r>
              <a:rPr lang="en-US" altLang="zh-CN" sz="1400" dirty="0" smtClean="0">
                <a:solidFill>
                  <a:srgbClr val="FF0000"/>
                </a:solidFill>
              </a:rPr>
              <a:t>VM Exit</a:t>
            </a:r>
            <a:r>
              <a:rPr lang="zh-CN" altLang="en-US" sz="1400" dirty="0" smtClean="0">
                <a:solidFill>
                  <a:srgbClr val="FF0000"/>
                </a:solidFill>
              </a:rPr>
              <a:t>，以更新软件模拟的</a:t>
            </a:r>
            <a:r>
              <a:rPr lang="en-US" altLang="zh-CN" sz="1400" dirty="0" smtClean="0">
                <a:solidFill>
                  <a:srgbClr val="FF0000"/>
                </a:solidFill>
              </a:rPr>
              <a:t>IRR</a:t>
            </a:r>
            <a:r>
              <a:rPr lang="zh-CN" altLang="en-US" sz="1400" dirty="0" smtClean="0">
                <a:solidFill>
                  <a:srgbClr val="FF0000"/>
                </a:solidFill>
              </a:rPr>
              <a:t>和</a:t>
            </a:r>
            <a:r>
              <a:rPr lang="en-US" altLang="zh-CN" sz="1400" dirty="0" smtClean="0">
                <a:solidFill>
                  <a:srgbClr val="FF0000"/>
                </a:solidFill>
              </a:rPr>
              <a:t>ISR</a:t>
            </a:r>
            <a:r>
              <a:rPr lang="zh-CN" altLang="en-US" sz="1400" dirty="0" smtClean="0">
                <a:solidFill>
                  <a:srgbClr val="FF0000"/>
                </a:solidFill>
              </a:rPr>
              <a:t>）</a:t>
            </a:r>
            <a:endParaRPr lang="zh-CN" altLang="en-US" sz="1400" dirty="0">
              <a:solidFill>
                <a:srgbClr val="FF0000"/>
              </a:solidFill>
            </a:endParaRPr>
          </a:p>
        </p:txBody>
      </p:sp>
      <p:sp>
        <p:nvSpPr>
          <p:cNvPr id="10" name="文本框 9"/>
          <p:cNvSpPr txBox="1"/>
          <p:nvPr/>
        </p:nvSpPr>
        <p:spPr>
          <a:xfrm>
            <a:off x="5092097" y="2538284"/>
            <a:ext cx="1196736" cy="830997"/>
          </a:xfrm>
          <a:prstGeom prst="rect">
            <a:avLst/>
          </a:prstGeom>
          <a:noFill/>
        </p:spPr>
        <p:txBody>
          <a:bodyPr wrap="square" rtlCol="0">
            <a:spAutoFit/>
          </a:bodyPr>
          <a:lstStyle/>
          <a:p>
            <a:r>
              <a:rPr lang="zh-CN" altLang="en-US" sz="1200" dirty="0" smtClean="0">
                <a:solidFill>
                  <a:srgbClr val="FF0000"/>
                </a:solidFill>
              </a:rPr>
              <a:t>发送</a:t>
            </a:r>
            <a:r>
              <a:rPr lang="en-US" altLang="zh-CN" sz="1200" dirty="0" smtClean="0">
                <a:solidFill>
                  <a:srgbClr val="FF0000"/>
                </a:solidFill>
              </a:rPr>
              <a:t>IPI</a:t>
            </a:r>
            <a:r>
              <a:rPr lang="zh-CN" altLang="en-US" sz="1200" dirty="0" smtClean="0">
                <a:solidFill>
                  <a:srgbClr val="FF0000"/>
                </a:solidFill>
              </a:rPr>
              <a:t>中断，强制</a:t>
            </a:r>
            <a:r>
              <a:rPr lang="en-US" altLang="zh-CN" sz="1200" dirty="0" smtClean="0">
                <a:solidFill>
                  <a:srgbClr val="FF0000"/>
                </a:solidFill>
              </a:rPr>
              <a:t>VM Exit,</a:t>
            </a:r>
            <a:r>
              <a:rPr lang="zh-CN" altLang="en-US" sz="1200" dirty="0" smtClean="0">
                <a:solidFill>
                  <a:srgbClr val="FF0000"/>
                </a:solidFill>
              </a:rPr>
              <a:t>然后修改</a:t>
            </a:r>
            <a:r>
              <a:rPr lang="en-US" altLang="zh-CN" sz="1200" dirty="0" smtClean="0">
                <a:solidFill>
                  <a:srgbClr val="FF0000"/>
                </a:solidFill>
              </a:rPr>
              <a:t>VMCS,</a:t>
            </a:r>
            <a:r>
              <a:rPr lang="zh-CN" altLang="en-US" sz="1200" dirty="0" smtClean="0">
                <a:solidFill>
                  <a:srgbClr val="FF0000"/>
                </a:solidFill>
              </a:rPr>
              <a:t>之后</a:t>
            </a:r>
            <a:r>
              <a:rPr lang="en-US" altLang="zh-CN" sz="1200" dirty="0" smtClean="0">
                <a:solidFill>
                  <a:srgbClr val="FF0000"/>
                </a:solidFill>
              </a:rPr>
              <a:t>VM Entry</a:t>
            </a:r>
            <a:endParaRPr lang="zh-CN" altLang="en-US" sz="1200" dirty="0">
              <a:solidFill>
                <a:srgbClr val="FF0000"/>
              </a:solidFill>
            </a:endParaRPr>
          </a:p>
        </p:txBody>
      </p:sp>
      <p:sp>
        <p:nvSpPr>
          <p:cNvPr id="11" name="文本框 10"/>
          <p:cNvSpPr txBox="1"/>
          <p:nvPr/>
        </p:nvSpPr>
        <p:spPr>
          <a:xfrm>
            <a:off x="8321964" y="4888468"/>
            <a:ext cx="4055919" cy="369332"/>
          </a:xfrm>
          <a:prstGeom prst="rect">
            <a:avLst/>
          </a:prstGeom>
          <a:noFill/>
        </p:spPr>
        <p:txBody>
          <a:bodyPr wrap="none" rtlCol="0">
            <a:spAutoFit/>
          </a:bodyPr>
          <a:lstStyle/>
          <a:p>
            <a:r>
              <a:rPr lang="zh-CN" altLang="en-US" dirty="0" smtClean="0"/>
              <a:t>（包含</a:t>
            </a:r>
            <a:r>
              <a:rPr lang="en-US" altLang="zh-CN" dirty="0" smtClean="0"/>
              <a:t>I/O APIC </a:t>
            </a:r>
            <a:r>
              <a:rPr lang="zh-CN" altLang="en-US" dirty="0" smtClean="0"/>
              <a:t>和 </a:t>
            </a:r>
            <a:r>
              <a:rPr lang="en-US" altLang="zh-CN" dirty="0" smtClean="0"/>
              <a:t>LAPIC</a:t>
            </a:r>
            <a:r>
              <a:rPr lang="zh-CN" altLang="en-US" dirty="0" smtClean="0"/>
              <a:t>的处理过程）</a:t>
            </a:r>
            <a:endParaRPr lang="zh-CN" altLang="en-US" dirty="0"/>
          </a:p>
        </p:txBody>
      </p:sp>
    </p:spTree>
    <p:extLst>
      <p:ext uri="{BB962C8B-B14F-4D97-AF65-F5344CB8AC3E}">
        <p14:creationId xmlns:p14="http://schemas.microsoft.com/office/powerpoint/2010/main" val="311898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10" y="0"/>
            <a:ext cx="11118273" cy="6858000"/>
          </a:xfrm>
          <a:prstGeom prst="rect">
            <a:avLst/>
          </a:prstGeom>
        </p:spPr>
      </p:pic>
      <p:sp>
        <p:nvSpPr>
          <p:cNvPr id="5" name="文本框 4"/>
          <p:cNvSpPr txBox="1"/>
          <p:nvPr/>
        </p:nvSpPr>
        <p:spPr>
          <a:xfrm>
            <a:off x="8024326" y="5165209"/>
            <a:ext cx="415498" cy="369332"/>
          </a:xfrm>
          <a:prstGeom prst="rect">
            <a:avLst/>
          </a:prstGeom>
          <a:noFill/>
        </p:spPr>
        <p:txBody>
          <a:bodyPr wrap="none" rtlCol="0">
            <a:spAutoFit/>
          </a:bodyPr>
          <a:lstStyle/>
          <a:p>
            <a:r>
              <a:rPr lang="zh-CN" altLang="en-US" dirty="0" smtClean="0">
                <a:solidFill>
                  <a:srgbClr val="FF0000"/>
                </a:solidFill>
              </a:rPr>
              <a:t>①</a:t>
            </a:r>
            <a:endParaRPr lang="zh-CN" altLang="en-US" dirty="0">
              <a:solidFill>
                <a:srgbClr val="FF0000"/>
              </a:solidFill>
            </a:endParaRPr>
          </a:p>
        </p:txBody>
      </p:sp>
      <p:sp>
        <p:nvSpPr>
          <p:cNvPr id="6" name="文本框 5"/>
          <p:cNvSpPr txBox="1"/>
          <p:nvPr/>
        </p:nvSpPr>
        <p:spPr>
          <a:xfrm>
            <a:off x="7333861" y="4073028"/>
            <a:ext cx="415498" cy="369332"/>
          </a:xfrm>
          <a:prstGeom prst="rect">
            <a:avLst/>
          </a:prstGeom>
          <a:noFill/>
        </p:spPr>
        <p:txBody>
          <a:bodyPr wrap="none" rtlCol="0">
            <a:spAutoFit/>
          </a:bodyPr>
          <a:lstStyle/>
          <a:p>
            <a:r>
              <a:rPr lang="zh-CN" altLang="en-US" dirty="0" smtClean="0">
                <a:solidFill>
                  <a:srgbClr val="FF0000"/>
                </a:solidFill>
              </a:rPr>
              <a:t>②</a:t>
            </a:r>
            <a:endParaRPr lang="zh-CN" altLang="en-US" dirty="0">
              <a:solidFill>
                <a:srgbClr val="FF0000"/>
              </a:solidFill>
            </a:endParaRPr>
          </a:p>
        </p:txBody>
      </p:sp>
      <p:sp>
        <p:nvSpPr>
          <p:cNvPr id="7" name="文本框 6"/>
          <p:cNvSpPr txBox="1"/>
          <p:nvPr/>
        </p:nvSpPr>
        <p:spPr>
          <a:xfrm>
            <a:off x="5216091" y="3371335"/>
            <a:ext cx="415498" cy="369332"/>
          </a:xfrm>
          <a:prstGeom prst="rect">
            <a:avLst/>
          </a:prstGeom>
          <a:noFill/>
        </p:spPr>
        <p:txBody>
          <a:bodyPr wrap="none" rtlCol="0">
            <a:spAutoFit/>
          </a:bodyPr>
          <a:lstStyle/>
          <a:p>
            <a:r>
              <a:rPr lang="zh-CN" altLang="en-US" dirty="0" smtClean="0">
                <a:solidFill>
                  <a:srgbClr val="FF0000"/>
                </a:solidFill>
              </a:rPr>
              <a:t>③</a:t>
            </a:r>
            <a:endParaRPr lang="zh-CN" altLang="en-US" dirty="0">
              <a:solidFill>
                <a:srgbClr val="FF0000"/>
              </a:solidFill>
            </a:endParaRPr>
          </a:p>
        </p:txBody>
      </p:sp>
      <p:sp>
        <p:nvSpPr>
          <p:cNvPr id="8" name="文本框 7"/>
          <p:cNvSpPr txBox="1"/>
          <p:nvPr/>
        </p:nvSpPr>
        <p:spPr>
          <a:xfrm>
            <a:off x="534955" y="348343"/>
            <a:ext cx="2473754" cy="369332"/>
          </a:xfrm>
          <a:prstGeom prst="rect">
            <a:avLst/>
          </a:prstGeom>
          <a:noFill/>
        </p:spPr>
        <p:txBody>
          <a:bodyPr wrap="none" rtlCol="0">
            <a:spAutoFit/>
          </a:bodyPr>
          <a:lstStyle/>
          <a:p>
            <a:r>
              <a:rPr lang="zh-CN" altLang="en-US" b="1" dirty="0" smtClean="0"/>
              <a:t>物理设备的中断注入：</a:t>
            </a:r>
            <a:endParaRPr lang="zh-CN" altLang="en-US" b="1" dirty="0"/>
          </a:p>
        </p:txBody>
      </p:sp>
      <p:sp>
        <p:nvSpPr>
          <p:cNvPr id="9" name="文本框 8"/>
          <p:cNvSpPr txBox="1"/>
          <p:nvPr/>
        </p:nvSpPr>
        <p:spPr>
          <a:xfrm>
            <a:off x="9722564" y="4689991"/>
            <a:ext cx="2185214" cy="830997"/>
          </a:xfrm>
          <a:prstGeom prst="rect">
            <a:avLst/>
          </a:prstGeom>
          <a:noFill/>
        </p:spPr>
        <p:txBody>
          <a:bodyPr wrap="non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执行标准中断处理流程；然后</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r>
              <a:rPr lang="zh-CN" altLang="en-US" sz="1200" dirty="0" smtClean="0">
                <a:solidFill>
                  <a:srgbClr val="FF0000"/>
                </a:solidFill>
                <a:latin typeface="微软雅黑" panose="020B0503020204020204" pitchFamily="34" charset="-122"/>
                <a:ea typeface="微软雅黑" panose="020B0503020204020204" pitchFamily="34" charset="-122"/>
              </a:rPr>
              <a:t>查</a:t>
            </a:r>
            <a:r>
              <a:rPr lang="en-US" altLang="zh-CN" sz="1200" dirty="0" smtClean="0">
                <a:solidFill>
                  <a:srgbClr val="FF0000"/>
                </a:solidFill>
                <a:latin typeface="微软雅黑" panose="020B0503020204020204" pitchFamily="34" charset="-122"/>
                <a:ea typeface="微软雅黑" panose="020B0503020204020204" pitchFamily="34" charset="-122"/>
              </a:rPr>
              <a:t>Host</a:t>
            </a:r>
            <a:r>
              <a:rPr lang="zh-CN" altLang="en-US" sz="1200" dirty="0" smtClean="0">
                <a:solidFill>
                  <a:srgbClr val="FF0000"/>
                </a:solidFill>
                <a:latin typeface="微软雅黑" panose="020B0503020204020204" pitchFamily="34" charset="-122"/>
                <a:ea typeface="微软雅黑" panose="020B0503020204020204" pitchFamily="34" charset="-122"/>
              </a:rPr>
              <a:t>的</a:t>
            </a:r>
            <a:r>
              <a:rPr lang="en-US" altLang="zh-CN" sz="1200" dirty="0" smtClean="0">
                <a:solidFill>
                  <a:srgbClr val="FF0000"/>
                </a:solidFill>
                <a:latin typeface="微软雅黑" panose="020B0503020204020204" pitchFamily="34" charset="-122"/>
                <a:ea typeface="微软雅黑" panose="020B0503020204020204" pitchFamily="34" charset="-122"/>
              </a:rPr>
              <a:t>IDT</a:t>
            </a:r>
            <a:r>
              <a:rPr lang="zh-CN" altLang="en-US" sz="1200" dirty="0" smtClean="0">
                <a:solidFill>
                  <a:srgbClr val="FF0000"/>
                </a:solidFill>
                <a:latin typeface="微软雅黑" panose="020B0503020204020204" pitchFamily="34" charset="-122"/>
                <a:ea typeface="微软雅黑" panose="020B0503020204020204" pitchFamily="34" charset="-122"/>
              </a:rPr>
              <a:t>，注意该表项</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r>
              <a:rPr lang="zh-CN" altLang="en-US" sz="1200" dirty="0" smtClean="0">
                <a:solidFill>
                  <a:srgbClr val="FF0000"/>
                </a:solidFill>
                <a:latin typeface="微软雅黑" panose="020B0503020204020204" pitchFamily="34" charset="-122"/>
                <a:ea typeface="微软雅黑" panose="020B0503020204020204" pitchFamily="34" charset="-122"/>
              </a:rPr>
              <a:t>的处理函数是</a:t>
            </a:r>
            <a:r>
              <a:rPr lang="en-US" altLang="zh-CN" sz="1200" dirty="0" smtClean="0">
                <a:solidFill>
                  <a:srgbClr val="FF0000"/>
                </a:solidFill>
                <a:latin typeface="微软雅黑" panose="020B0503020204020204" pitchFamily="34" charset="-122"/>
                <a:ea typeface="微软雅黑" panose="020B0503020204020204" pitchFamily="34" charset="-122"/>
              </a:rPr>
              <a:t>VMM</a:t>
            </a:r>
            <a:r>
              <a:rPr lang="zh-CN" altLang="en-US" sz="1200" dirty="0" smtClean="0">
                <a:solidFill>
                  <a:srgbClr val="FF0000"/>
                </a:solidFill>
                <a:latin typeface="微软雅黑" panose="020B0503020204020204" pitchFamily="34" charset="-122"/>
                <a:ea typeface="微软雅黑" panose="020B0503020204020204" pitchFamily="34" charset="-122"/>
              </a:rPr>
              <a:t>提供的，</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r>
              <a:rPr lang="zh-CN" altLang="en-US" sz="1200" dirty="0">
                <a:solidFill>
                  <a:srgbClr val="FF0000"/>
                </a:solidFill>
                <a:latin typeface="微软雅黑" panose="020B0503020204020204" pitchFamily="34" charset="-122"/>
                <a:ea typeface="微软雅黑" panose="020B0503020204020204" pitchFamily="34" charset="-122"/>
              </a:rPr>
              <a:t>目的</a:t>
            </a:r>
            <a:r>
              <a:rPr lang="zh-CN" altLang="en-US" sz="1200" dirty="0" smtClean="0">
                <a:solidFill>
                  <a:srgbClr val="FF0000"/>
                </a:solidFill>
                <a:latin typeface="微软雅黑" panose="020B0503020204020204" pitchFamily="34" charset="-122"/>
                <a:ea typeface="微软雅黑" panose="020B0503020204020204" pitchFamily="34" charset="-122"/>
              </a:rPr>
              <a:t>是将物理中断注入到</a:t>
            </a:r>
            <a:r>
              <a:rPr lang="en-US" altLang="zh-CN" sz="1200" dirty="0" smtClean="0">
                <a:solidFill>
                  <a:srgbClr val="FF0000"/>
                </a:solidFill>
                <a:latin typeface="微软雅黑" panose="020B0503020204020204" pitchFamily="34" charset="-122"/>
                <a:ea typeface="微软雅黑" panose="020B0503020204020204" pitchFamily="34" charset="-122"/>
              </a:rPr>
              <a:t>VM</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39824" y="6299901"/>
            <a:ext cx="2962671" cy="369332"/>
          </a:xfrm>
          <a:prstGeom prst="rect">
            <a:avLst/>
          </a:prstGeom>
          <a:noFill/>
        </p:spPr>
        <p:txBody>
          <a:bodyPr wrap="none" rtlCol="0">
            <a:spAutoFit/>
          </a:bodyPr>
          <a:lstStyle/>
          <a:p>
            <a:r>
              <a:rPr lang="zh-CN" altLang="en-US" dirty="0" smtClean="0"/>
              <a:t>假设</a:t>
            </a:r>
            <a:r>
              <a:rPr lang="en-US" altLang="zh-CN" dirty="0" smtClean="0"/>
              <a:t>B</a:t>
            </a:r>
            <a:r>
              <a:rPr lang="zh-CN" altLang="en-US" dirty="0" smtClean="0"/>
              <a:t>已经分配给了客户机</a:t>
            </a:r>
            <a:endParaRPr lang="zh-CN" altLang="en-US" dirty="0"/>
          </a:p>
        </p:txBody>
      </p:sp>
      <p:sp>
        <p:nvSpPr>
          <p:cNvPr id="11" name="文本框 10"/>
          <p:cNvSpPr txBox="1"/>
          <p:nvPr/>
        </p:nvSpPr>
        <p:spPr>
          <a:xfrm>
            <a:off x="4477407" y="1263976"/>
            <a:ext cx="415498" cy="369332"/>
          </a:xfrm>
          <a:prstGeom prst="rect">
            <a:avLst/>
          </a:prstGeom>
          <a:noFill/>
        </p:spPr>
        <p:txBody>
          <a:bodyPr wrap="none" rtlCol="0">
            <a:spAutoFit/>
          </a:bodyPr>
          <a:lstStyle/>
          <a:p>
            <a:r>
              <a:rPr lang="zh-CN" altLang="en-US" dirty="0" smtClean="0">
                <a:solidFill>
                  <a:srgbClr val="FF0000"/>
                </a:solidFill>
              </a:rPr>
              <a:t>④</a:t>
            </a:r>
            <a:endParaRPr lang="zh-CN" altLang="en-US" dirty="0">
              <a:solidFill>
                <a:srgbClr val="FF0000"/>
              </a:solidFill>
            </a:endParaRPr>
          </a:p>
        </p:txBody>
      </p:sp>
      <p:sp>
        <p:nvSpPr>
          <p:cNvPr id="12" name="文本框 11"/>
          <p:cNvSpPr txBox="1"/>
          <p:nvPr/>
        </p:nvSpPr>
        <p:spPr>
          <a:xfrm>
            <a:off x="5092097" y="2538284"/>
            <a:ext cx="1756572" cy="1015663"/>
          </a:xfrm>
          <a:prstGeom prst="rect">
            <a:avLst/>
          </a:prstGeom>
          <a:noFill/>
        </p:spPr>
        <p:txBody>
          <a:bodyPr wrap="square" rtlCol="0">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发送</a:t>
            </a:r>
            <a:r>
              <a:rPr lang="en-US" altLang="zh-CN" sz="1200" dirty="0" smtClean="0">
                <a:solidFill>
                  <a:srgbClr val="FF0000"/>
                </a:solidFill>
                <a:latin typeface="微软雅黑" panose="020B0503020204020204" pitchFamily="34" charset="-122"/>
                <a:ea typeface="微软雅黑" panose="020B0503020204020204" pitchFamily="34" charset="-122"/>
              </a:rPr>
              <a:t>IPI</a:t>
            </a:r>
            <a:r>
              <a:rPr lang="zh-CN" altLang="en-US" sz="1200" dirty="0" smtClean="0">
                <a:solidFill>
                  <a:srgbClr val="FF0000"/>
                </a:solidFill>
                <a:latin typeface="微软雅黑" panose="020B0503020204020204" pitchFamily="34" charset="-122"/>
                <a:ea typeface="微软雅黑" panose="020B0503020204020204" pitchFamily="34" charset="-122"/>
              </a:rPr>
              <a:t>中断，强制</a:t>
            </a:r>
            <a:r>
              <a:rPr lang="en-US" altLang="zh-CN" sz="1200" dirty="0" smtClean="0">
                <a:solidFill>
                  <a:srgbClr val="FF0000"/>
                </a:solidFill>
                <a:latin typeface="微软雅黑" panose="020B0503020204020204" pitchFamily="34" charset="-122"/>
                <a:ea typeface="微软雅黑" panose="020B0503020204020204" pitchFamily="34" charset="-122"/>
              </a:rPr>
              <a:t>VM Exit,</a:t>
            </a:r>
            <a:r>
              <a:rPr lang="zh-CN" altLang="en-US" sz="1200" dirty="0" smtClean="0">
                <a:solidFill>
                  <a:srgbClr val="FF0000"/>
                </a:solidFill>
                <a:latin typeface="微软雅黑" panose="020B0503020204020204" pitchFamily="34" charset="-122"/>
                <a:ea typeface="微软雅黑" panose="020B0503020204020204" pitchFamily="34" charset="-122"/>
              </a:rPr>
              <a:t>然后修改</a:t>
            </a:r>
            <a:r>
              <a:rPr lang="en-US" altLang="zh-CN" sz="1200" dirty="0" smtClean="0">
                <a:solidFill>
                  <a:srgbClr val="FF0000"/>
                </a:solidFill>
                <a:latin typeface="微软雅黑" panose="020B0503020204020204" pitchFamily="34" charset="-122"/>
                <a:ea typeface="微软雅黑" panose="020B0503020204020204" pitchFamily="34" charset="-122"/>
              </a:rPr>
              <a:t>VMCS</a:t>
            </a:r>
            <a:r>
              <a:rPr lang="zh-CN" altLang="en-US" sz="1200" dirty="0" smtClean="0">
                <a:solidFill>
                  <a:srgbClr val="FF0000"/>
                </a:solidFill>
                <a:latin typeface="微软雅黑" panose="020B0503020204020204" pitchFamily="34" charset="-122"/>
                <a:ea typeface="微软雅黑" panose="020B0503020204020204" pitchFamily="34" charset="-122"/>
              </a:rPr>
              <a:t>和虚拟</a:t>
            </a:r>
            <a:r>
              <a:rPr lang="en-US" altLang="zh-CN" sz="1200" dirty="0" smtClean="0">
                <a:solidFill>
                  <a:srgbClr val="FF0000"/>
                </a:solidFill>
                <a:latin typeface="微软雅黑" panose="020B0503020204020204" pitchFamily="34" charset="-122"/>
                <a:ea typeface="微软雅黑" panose="020B0503020204020204" pitchFamily="34" charset="-122"/>
              </a:rPr>
              <a:t>LAPIC</a:t>
            </a:r>
            <a:r>
              <a:rPr lang="zh-CN" altLang="en-US" sz="1200" dirty="0" smtClean="0">
                <a:solidFill>
                  <a:srgbClr val="FF0000"/>
                </a:solidFill>
                <a:latin typeface="微软雅黑" panose="020B0503020204020204" pitchFamily="34" charset="-122"/>
                <a:ea typeface="微软雅黑" panose="020B0503020204020204" pitchFamily="34" charset="-122"/>
              </a:rPr>
              <a:t>中的寄存器（</a:t>
            </a:r>
            <a:r>
              <a:rPr lang="en-US" altLang="zh-CN" sz="1200" dirty="0" smtClean="0">
                <a:solidFill>
                  <a:srgbClr val="FF0000"/>
                </a:solidFill>
                <a:latin typeface="微软雅黑" panose="020B0503020204020204" pitchFamily="34" charset="-122"/>
                <a:ea typeface="微软雅黑" panose="020B0503020204020204" pitchFamily="34" charset="-122"/>
              </a:rPr>
              <a:t>IRR,ISR</a:t>
            </a:r>
            <a:r>
              <a:rPr lang="zh-CN" altLang="en-US" sz="1200" dirty="0" smtClean="0">
                <a:solidFill>
                  <a:srgbClr val="FF0000"/>
                </a:solidFill>
                <a:latin typeface="微软雅黑" panose="020B0503020204020204" pitchFamily="34" charset="-122"/>
                <a:ea typeface="微软雅黑" panose="020B0503020204020204" pitchFamily="34" charset="-122"/>
              </a:rPr>
              <a:t>）之后</a:t>
            </a:r>
            <a:r>
              <a:rPr lang="en-US" altLang="zh-CN" sz="1200" dirty="0" smtClean="0">
                <a:solidFill>
                  <a:srgbClr val="FF0000"/>
                </a:solidFill>
                <a:latin typeface="微软雅黑" panose="020B0503020204020204" pitchFamily="34" charset="-122"/>
                <a:ea typeface="微软雅黑" panose="020B0503020204020204" pitchFamily="34" charset="-122"/>
              </a:rPr>
              <a:t>VM Entry</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169159" y="460911"/>
            <a:ext cx="1679510" cy="2031325"/>
          </a:xfrm>
          <a:prstGeom prst="rect">
            <a:avLst/>
          </a:prstGeom>
          <a:noFill/>
        </p:spPr>
        <p:txBody>
          <a:bodyPr wrap="square" rtlCol="0">
            <a:spAutoFit/>
          </a:bodyPr>
          <a:lstStyle/>
          <a:p>
            <a:r>
              <a:rPr lang="zh-CN" altLang="en-US" sz="1400" dirty="0" smtClean="0">
                <a:solidFill>
                  <a:srgbClr val="FF0000"/>
                </a:solidFill>
                <a:latin typeface="微软雅黑" panose="020B0503020204020204" pitchFamily="34" charset="-122"/>
                <a:ea typeface="微软雅黑" panose="020B0503020204020204" pitchFamily="34" charset="-122"/>
              </a:rPr>
              <a:t>检查模拟的</a:t>
            </a:r>
            <a:r>
              <a:rPr lang="en-US" altLang="zh-CN" sz="1400" dirty="0" smtClean="0">
                <a:solidFill>
                  <a:srgbClr val="FF0000"/>
                </a:solidFill>
                <a:latin typeface="微软雅黑" panose="020B0503020204020204" pitchFamily="34" charset="-122"/>
                <a:ea typeface="微软雅黑" panose="020B0503020204020204" pitchFamily="34" charset="-122"/>
              </a:rPr>
              <a:t>IRR</a:t>
            </a:r>
            <a:r>
              <a:rPr lang="zh-CN" altLang="en-US" sz="1400" dirty="0" smtClean="0">
                <a:solidFill>
                  <a:srgbClr val="FF0000"/>
                </a:solidFill>
                <a:latin typeface="微软雅黑" panose="020B0503020204020204" pitchFamily="34" charset="-122"/>
                <a:ea typeface="微软雅黑" panose="020B0503020204020204" pitchFamily="34" charset="-122"/>
              </a:rPr>
              <a:t>、</a:t>
            </a:r>
            <a:r>
              <a:rPr lang="en-US" altLang="zh-CN" sz="1400" dirty="0" smtClean="0">
                <a:solidFill>
                  <a:srgbClr val="FF0000"/>
                </a:solidFill>
                <a:latin typeface="微软雅黑" panose="020B0503020204020204" pitchFamily="34" charset="-122"/>
                <a:ea typeface="微软雅黑" panose="020B0503020204020204" pitchFamily="34" charset="-122"/>
              </a:rPr>
              <a:t>ISR</a:t>
            </a:r>
            <a:r>
              <a:rPr lang="zh-CN" altLang="en-US" sz="1400" dirty="0" smtClean="0">
                <a:solidFill>
                  <a:srgbClr val="FF0000"/>
                </a:solidFill>
                <a:latin typeface="微软雅黑" panose="020B0503020204020204" pitchFamily="34" charset="-122"/>
                <a:ea typeface="微软雅黑" panose="020B0503020204020204" pitchFamily="34" charset="-122"/>
              </a:rPr>
              <a:t>，若有中断则查询自己的</a:t>
            </a:r>
            <a:r>
              <a:rPr lang="en-US" altLang="zh-CN" sz="1400" dirty="0" smtClean="0">
                <a:solidFill>
                  <a:srgbClr val="FF0000"/>
                </a:solidFill>
                <a:latin typeface="微软雅黑" panose="020B0503020204020204" pitchFamily="34" charset="-122"/>
                <a:ea typeface="微软雅黑" panose="020B0503020204020204" pitchFamily="34" charset="-122"/>
              </a:rPr>
              <a:t>IDT</a:t>
            </a:r>
            <a:r>
              <a:rPr lang="zh-CN" altLang="en-US" sz="1400" dirty="0" smtClean="0">
                <a:solidFill>
                  <a:srgbClr val="FF0000"/>
                </a:solidFill>
                <a:latin typeface="微软雅黑" panose="020B0503020204020204" pitchFamily="34" charset="-122"/>
                <a:ea typeface="微软雅黑" panose="020B0503020204020204" pitchFamily="34" charset="-122"/>
              </a:rPr>
              <a:t>并调用相应的</a:t>
            </a:r>
            <a:r>
              <a:rPr lang="en-US" altLang="zh-CN" sz="1400" dirty="0" smtClean="0">
                <a:solidFill>
                  <a:srgbClr val="FF0000"/>
                </a:solidFill>
                <a:latin typeface="微软雅黑" panose="020B0503020204020204" pitchFamily="34" charset="-122"/>
                <a:ea typeface="微软雅黑" panose="020B0503020204020204" pitchFamily="34" charset="-122"/>
              </a:rPr>
              <a:t>handler</a:t>
            </a:r>
            <a:r>
              <a:rPr lang="zh-CN" altLang="en-US" sz="1400" dirty="0" smtClean="0">
                <a:solidFill>
                  <a:srgbClr val="FF0000"/>
                </a:solidFill>
                <a:latin typeface="微软雅黑" panose="020B0503020204020204" pitchFamily="34" charset="-122"/>
                <a:ea typeface="微软雅黑" panose="020B0503020204020204" pitchFamily="34" charset="-122"/>
              </a:rPr>
              <a:t>；处理完后写入模拟的</a:t>
            </a:r>
            <a:r>
              <a:rPr lang="en-US" altLang="zh-CN" sz="1400" dirty="0" smtClean="0">
                <a:solidFill>
                  <a:srgbClr val="FF0000"/>
                </a:solidFill>
                <a:latin typeface="微软雅黑" panose="020B0503020204020204" pitchFamily="34" charset="-122"/>
                <a:ea typeface="微软雅黑" panose="020B0503020204020204" pitchFamily="34" charset="-122"/>
              </a:rPr>
              <a:t>EOI</a:t>
            </a:r>
            <a:r>
              <a:rPr lang="zh-CN" altLang="en-US" sz="1400" dirty="0" smtClean="0">
                <a:solidFill>
                  <a:srgbClr val="FF0000"/>
                </a:solidFill>
                <a:latin typeface="微软雅黑" panose="020B0503020204020204" pitchFamily="34" charset="-122"/>
                <a:ea typeface="微软雅黑" panose="020B0503020204020204" pitchFamily="34" charset="-122"/>
              </a:rPr>
              <a:t>（会引发</a:t>
            </a:r>
            <a:r>
              <a:rPr lang="en-US" altLang="zh-CN" sz="1400" dirty="0" smtClean="0">
                <a:solidFill>
                  <a:srgbClr val="FF0000"/>
                </a:solidFill>
                <a:latin typeface="微软雅黑" panose="020B0503020204020204" pitchFamily="34" charset="-122"/>
                <a:ea typeface="微软雅黑" panose="020B0503020204020204" pitchFamily="34" charset="-122"/>
              </a:rPr>
              <a:t>VM Exit</a:t>
            </a:r>
            <a:r>
              <a:rPr lang="zh-CN" altLang="en-US" sz="1400" dirty="0" smtClean="0">
                <a:solidFill>
                  <a:srgbClr val="FF0000"/>
                </a:solidFill>
                <a:latin typeface="微软雅黑" panose="020B0503020204020204" pitchFamily="34" charset="-122"/>
                <a:ea typeface="微软雅黑" panose="020B0503020204020204" pitchFamily="34" charset="-122"/>
              </a:rPr>
              <a:t>，以更新软件模拟的</a:t>
            </a:r>
            <a:r>
              <a:rPr lang="en-US" altLang="zh-CN" sz="1400" dirty="0" smtClean="0">
                <a:solidFill>
                  <a:srgbClr val="FF0000"/>
                </a:solidFill>
                <a:latin typeface="微软雅黑" panose="020B0503020204020204" pitchFamily="34" charset="-122"/>
                <a:ea typeface="微软雅黑" panose="020B0503020204020204" pitchFamily="34" charset="-122"/>
              </a:rPr>
              <a:t>IRR</a:t>
            </a:r>
            <a:r>
              <a:rPr lang="zh-CN" altLang="en-US" sz="1400" dirty="0" smtClean="0">
                <a:solidFill>
                  <a:srgbClr val="FF0000"/>
                </a:solidFill>
                <a:latin typeface="微软雅黑" panose="020B0503020204020204" pitchFamily="34" charset="-122"/>
                <a:ea typeface="微软雅黑" panose="020B0503020204020204" pitchFamily="34" charset="-122"/>
              </a:rPr>
              <a:t>和</a:t>
            </a:r>
            <a:r>
              <a:rPr lang="en-US" altLang="zh-CN" sz="1400" dirty="0" smtClean="0">
                <a:solidFill>
                  <a:srgbClr val="FF0000"/>
                </a:solidFill>
                <a:latin typeface="微软雅黑" panose="020B0503020204020204" pitchFamily="34" charset="-122"/>
                <a:ea typeface="微软雅黑" panose="020B0503020204020204" pitchFamily="34" charset="-122"/>
              </a:rPr>
              <a:t>ISR</a:t>
            </a:r>
            <a:r>
              <a:rPr lang="zh-CN" altLang="en-US" sz="1400" dirty="0" smtClean="0">
                <a:solidFill>
                  <a:srgbClr val="FF0000"/>
                </a:solidFill>
                <a:latin typeface="微软雅黑" panose="020B0503020204020204" pitchFamily="34" charset="-122"/>
                <a:ea typeface="微软雅黑" panose="020B0503020204020204" pitchFamily="34" charset="-122"/>
              </a:rPr>
              <a:t>）</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9814942" y="3815165"/>
            <a:ext cx="2440612" cy="646331"/>
          </a:xfrm>
          <a:prstGeom prst="rect">
            <a:avLst/>
          </a:prstGeom>
          <a:noFill/>
        </p:spPr>
        <p:txBody>
          <a:bodyPr wrap="square" rtlCol="0">
            <a:spAutoFit/>
          </a:bodyPr>
          <a:lstStyle/>
          <a:p>
            <a:r>
              <a:rPr lang="zh-CN" altLang="en-US" dirty="0" smtClean="0"/>
              <a:t>（包含</a:t>
            </a:r>
            <a:r>
              <a:rPr lang="en-US" altLang="zh-CN" dirty="0" smtClean="0"/>
              <a:t>I/O APIC </a:t>
            </a:r>
            <a:r>
              <a:rPr lang="zh-CN" altLang="en-US" dirty="0" smtClean="0"/>
              <a:t>和 </a:t>
            </a:r>
            <a:r>
              <a:rPr lang="en-US" altLang="zh-CN" dirty="0" smtClean="0"/>
              <a:t>LAPIC</a:t>
            </a:r>
            <a:r>
              <a:rPr lang="zh-CN" altLang="en-US" dirty="0" smtClean="0"/>
              <a:t>的处理过程）</a:t>
            </a:r>
            <a:endParaRPr lang="zh-CN" altLang="en-US" dirty="0"/>
          </a:p>
        </p:txBody>
      </p:sp>
    </p:spTree>
    <p:extLst>
      <p:ext uri="{BB962C8B-B14F-4D97-AF65-F5344CB8AC3E}">
        <p14:creationId xmlns:p14="http://schemas.microsoft.com/office/powerpoint/2010/main" val="31200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4955" y="348343"/>
            <a:ext cx="2643672" cy="646331"/>
          </a:xfrm>
          <a:prstGeom prst="rect">
            <a:avLst/>
          </a:prstGeom>
          <a:noFill/>
        </p:spPr>
        <p:txBody>
          <a:bodyPr wrap="none" rtlCol="0">
            <a:spAutoFit/>
          </a:bodyPr>
          <a:lstStyle/>
          <a:p>
            <a:r>
              <a:rPr lang="en-US" altLang="zh-CN" b="1" dirty="0" smtClean="0"/>
              <a:t>LAPIC</a:t>
            </a:r>
            <a:r>
              <a:rPr lang="zh-CN" altLang="en-US" b="1" dirty="0" smtClean="0"/>
              <a:t>中重要的寄存器：</a:t>
            </a:r>
            <a:endParaRPr lang="en-US" altLang="zh-CN" b="1" dirty="0" smtClean="0"/>
          </a:p>
          <a:p>
            <a:endParaRPr lang="zh-CN" altLang="en-US" b="1" dirty="0"/>
          </a:p>
        </p:txBody>
      </p:sp>
      <p:sp>
        <p:nvSpPr>
          <p:cNvPr id="5" name="文本框 4"/>
          <p:cNvSpPr txBox="1"/>
          <p:nvPr/>
        </p:nvSpPr>
        <p:spPr>
          <a:xfrm>
            <a:off x="907681" y="1778420"/>
            <a:ext cx="10148245" cy="5078313"/>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中断的</a:t>
            </a:r>
            <a:r>
              <a:rPr lang="zh-CN" altLang="en-US" dirty="0">
                <a:latin typeface="微软雅黑" panose="020B0503020204020204" pitchFamily="34" charset="-122"/>
                <a:ea typeface="微软雅黑" panose="020B0503020204020204" pitchFamily="34" charset="-122"/>
              </a:rPr>
              <a:t>递送机制是通过</a:t>
            </a:r>
            <a:r>
              <a:rPr lang="en-US" altLang="zh-CN" dirty="0">
                <a:latin typeface="微软雅黑" panose="020B0503020204020204" pitchFamily="34" charset="-122"/>
                <a:ea typeface="微软雅黑" panose="020B0503020204020204" pitchFamily="34" charset="-122"/>
              </a:rPr>
              <a:t>IRR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ISR</a:t>
            </a:r>
            <a:r>
              <a:rPr lang="zh-CN" altLang="en-US" dirty="0">
                <a:latin typeface="微软雅黑" panose="020B0503020204020204" pitchFamily="34" charset="-122"/>
                <a:ea typeface="微软雅黑" panose="020B0503020204020204" pitchFamily="34" charset="-122"/>
              </a:rPr>
              <a:t>寄存器完成的。在</a:t>
            </a:r>
            <a:r>
              <a:rPr lang="en-US" altLang="zh-CN" dirty="0">
                <a:latin typeface="微软雅黑" panose="020B0503020204020204" pitchFamily="34" charset="-122"/>
                <a:ea typeface="微软雅黑" panose="020B0503020204020204" pitchFamily="34" charset="-122"/>
              </a:rPr>
              <a:t>X86</a:t>
            </a:r>
            <a:r>
              <a:rPr lang="zh-CN" altLang="en-US" dirty="0">
                <a:latin typeface="微软雅黑" panose="020B0503020204020204" pitchFamily="34" charset="-122"/>
                <a:ea typeface="微软雅黑" panose="020B0503020204020204" pitchFamily="34" charset="-122"/>
              </a:rPr>
              <a:t>平台上，这两个都是</a:t>
            </a:r>
            <a:r>
              <a:rPr lang="en-US" altLang="zh-CN" dirty="0">
                <a:latin typeface="微软雅黑" panose="020B0503020204020204" pitchFamily="34" charset="-122"/>
                <a:ea typeface="微软雅黑" panose="020B0503020204020204" pitchFamily="34" charset="-122"/>
              </a:rPr>
              <a:t>256bits</a:t>
            </a:r>
            <a:r>
              <a:rPr lang="zh-CN" altLang="en-US" dirty="0">
                <a:latin typeface="微软雅黑" panose="020B0503020204020204" pitchFamily="34" charset="-122"/>
                <a:ea typeface="微软雅黑" panose="020B0503020204020204" pitchFamily="34" charset="-122"/>
              </a:rPr>
              <a:t>的寄存器（其实是由</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64bits</a:t>
            </a:r>
            <a:r>
              <a:rPr lang="zh-CN" altLang="en-US" dirty="0">
                <a:latin typeface="微软雅黑" panose="020B0503020204020204" pitchFamily="34" charset="-122"/>
                <a:ea typeface="微软雅黑" panose="020B0503020204020204" pitchFamily="34" charset="-122"/>
              </a:rPr>
              <a:t>的寄存器组成的），每个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代表一个中断的</a:t>
            </a:r>
            <a:r>
              <a:rPr lang="en-US" altLang="zh-CN" dirty="0">
                <a:latin typeface="微软雅黑" panose="020B0503020204020204" pitchFamily="34" charset="-122"/>
                <a:ea typeface="微软雅黑" panose="020B0503020204020204" pitchFamily="34" charset="-122"/>
              </a:rPr>
              <a:t>vector</a:t>
            </a:r>
            <a:r>
              <a:rPr lang="zh-CN" altLang="en-US" dirty="0">
                <a:latin typeface="微软雅黑" panose="020B0503020204020204" pitchFamily="34" charset="-122"/>
                <a:ea typeface="微软雅黑" panose="020B0503020204020204" pitchFamily="34" charset="-122"/>
              </a:rPr>
              <a:t>，其中第</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到第</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reserve</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IRR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ISR</a:t>
            </a:r>
            <a:r>
              <a:rPr lang="zh-CN" altLang="en-US" dirty="0">
                <a:latin typeface="微软雅黑" panose="020B0503020204020204" pitchFamily="34" charset="-122"/>
                <a:ea typeface="微软雅黑" panose="020B0503020204020204" pitchFamily="34" charset="-122"/>
              </a:rPr>
              <a:t>每个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代表的意思分别如下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IRR</a:t>
            </a:r>
            <a:r>
              <a:rPr lang="zh-CN" altLang="en-US" dirty="0">
                <a:latin typeface="微软雅黑" panose="020B0503020204020204" pitchFamily="34" charset="-122"/>
                <a:ea typeface="微软雅黑" panose="020B0503020204020204" pitchFamily="34" charset="-122"/>
              </a:rPr>
              <a:t>：如果第</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位的</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被置上，则代表</a:t>
            </a:r>
            <a:r>
              <a:rPr lang="en-US" altLang="zh-CN" dirty="0">
                <a:latin typeface="微软雅黑" panose="020B0503020204020204" pitchFamily="34" charset="-122"/>
                <a:ea typeface="微软雅黑" panose="020B0503020204020204" pitchFamily="34" charset="-122"/>
              </a:rPr>
              <a:t>LAPIC</a:t>
            </a:r>
            <a:r>
              <a:rPr lang="zh-CN" altLang="en-US" dirty="0">
                <a:latin typeface="微软雅黑" panose="020B0503020204020204" pitchFamily="34" charset="-122"/>
                <a:ea typeface="微软雅黑" panose="020B0503020204020204" pitchFamily="34" charset="-122"/>
              </a:rPr>
              <a:t>已接收</a:t>
            </a:r>
            <a:r>
              <a:rPr lang="en-US" altLang="zh-CN" dirty="0">
                <a:latin typeface="微软雅黑" panose="020B0503020204020204" pitchFamily="34" charset="-122"/>
                <a:ea typeface="微软雅黑" panose="020B0503020204020204" pitchFamily="34" charset="-122"/>
              </a:rPr>
              <a:t>vector</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的中断，但还未交</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处理。</a:t>
            </a:r>
          </a:p>
          <a:p>
            <a:pPr marL="285750" indent="-285750">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ISR</a:t>
            </a:r>
            <a:r>
              <a:rPr lang="zh-CN" altLang="en-US" dirty="0">
                <a:latin typeface="微软雅黑" panose="020B0503020204020204" pitchFamily="34" charset="-122"/>
                <a:ea typeface="微软雅黑" panose="020B0503020204020204" pitchFamily="34" charset="-122"/>
              </a:rPr>
              <a:t>：如果第</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位的</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被置上，则代表</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已开始处理</a:t>
            </a:r>
            <a:r>
              <a:rPr lang="en-US" altLang="zh-CN" dirty="0">
                <a:latin typeface="微软雅黑" panose="020B0503020204020204" pitchFamily="34" charset="-122"/>
                <a:ea typeface="微软雅黑" panose="020B0503020204020204" pitchFamily="34" charset="-122"/>
              </a:rPr>
              <a:t>vector</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的中断，但还未完成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与优先级相关的寄存器：</a:t>
            </a:r>
            <a:endParaRPr lang="en-US" altLang="zh-CN" dirty="0" smtClean="0">
              <a:latin typeface="微软雅黑" panose="020B0503020204020204" pitchFamily="34" charset="-122"/>
              <a:ea typeface="微软雅黑" panose="020B0503020204020204" pitchFamily="34" charset="-122"/>
            </a:endParaRPr>
          </a:p>
          <a:p>
            <a:pPr marL="285750" lvl="0" indent="-285750" eaLnBrk="0" fontAlgn="base" hangingPunct="0">
              <a:spcBef>
                <a:spcPct val="0"/>
              </a:spcBef>
              <a:spcAft>
                <a:spcPct val="0"/>
              </a:spcAft>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TPR:任务优先级寄存器（task priority register, TPR）</a:t>
            </a:r>
          </a:p>
          <a:p>
            <a:pPr lvl="0" eaLnBrk="0" fontAlgn="base" hangingPunct="0">
              <a:spcBef>
                <a:spcPct val="0"/>
              </a:spcBef>
              <a:spcAft>
                <a:spcPct val="0"/>
              </a:spcAft>
            </a:pPr>
            <a:r>
              <a:rPr lang="zh-CN" altLang="zh-CN" dirty="0">
                <a:solidFill>
                  <a:srgbClr val="333333"/>
                </a:solidFill>
                <a:latin typeface="微软雅黑" panose="020B0503020204020204" pitchFamily="34" charset="-122"/>
                <a:ea typeface="微软雅黑" panose="020B0503020204020204" pitchFamily="34" charset="-122"/>
              </a:rPr>
              <a:t>TPR寄存器接收0~15共16个值，对应16个CPU规定的中断优先级级别，值越大优先级越高。CPU只处理比TPR中值优先级别更高的中断。例如TPR中值为8，则级别小于等于8的中断被屏蔽（注意，屏蔽不代表拒绝，LAPIC 接收它们，把它们pending到IRR中，但不交CPU处理）。值15表示屏蔽所有中断；值0表示接收所有中断，这也是Linux为TPR设置的默认值。注意，TPR是由软件读/写的，硬 件不更改它。因此，TPR的值增加 1，将会屏蔽16个vector对应的中断。当然，NMI、SMI、ExtINT、INIT、start-up delivery的中断不受TPR约束。</a:t>
            </a:r>
            <a:endParaRPr lang="zh-CN" altLang="zh-CN" b="1" dirty="0">
              <a:solidFill>
                <a:srgbClr val="777777"/>
              </a:solidFill>
              <a:latin typeface="微软雅黑" panose="020B0503020204020204" pitchFamily="34" charset="-122"/>
              <a:ea typeface="微软雅黑" panose="020B0503020204020204" pitchFamily="34" charset="-122"/>
            </a:endParaRPr>
          </a:p>
          <a:p>
            <a:pPr marL="285750" lvl="0" indent="-285750" eaLnBrk="0" fontAlgn="base" hangingPunct="0">
              <a:spcBef>
                <a:spcPct val="0"/>
              </a:spcBef>
              <a:spcAft>
                <a:spcPct val="0"/>
              </a:spcAft>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PPR:处理器优先级寄存器（processor priority register, PPR）</a:t>
            </a:r>
          </a:p>
          <a:p>
            <a:pPr lvl="0" eaLnBrk="0" fontAlgn="base" hangingPunct="0">
              <a:spcBef>
                <a:spcPct val="0"/>
              </a:spcBef>
              <a:spcAft>
                <a:spcPct val="0"/>
              </a:spcAft>
            </a:pPr>
            <a:r>
              <a:rPr lang="zh-CN" altLang="zh-CN" dirty="0">
                <a:solidFill>
                  <a:srgbClr val="333333"/>
                </a:solidFill>
                <a:latin typeface="微软雅黑" panose="020B0503020204020204" pitchFamily="34" charset="-122"/>
                <a:ea typeface="微软雅黑" panose="020B0503020204020204" pitchFamily="34" charset="-122"/>
              </a:rPr>
              <a:t>PPR决定当前CPU正在处理的中断的优先级级别，以确定一个pending在IRR上的中断是否发送给CPU。</a:t>
            </a:r>
            <a:endParaRPr lang="zh-CN" altLang="zh-CN" dirty="0">
              <a:latin typeface="微软雅黑" panose="020B0503020204020204" pitchFamily="34" charset="-122"/>
              <a:ea typeface="微软雅黑" panose="020B0503020204020204" pitchFamily="34" charset="-122"/>
            </a:endParaRPr>
          </a:p>
          <a:p>
            <a:pPr marL="285750" indent="-285750">
              <a:buFontTx/>
              <a:buChar char="-"/>
            </a:pPr>
            <a:endParaRPr lang="en-US" altLang="zh-CN" dirty="0"/>
          </a:p>
          <a:p>
            <a:pPr marL="285750" indent="-285750">
              <a:buFontTx/>
              <a:buChar char="-"/>
            </a:pPr>
            <a:endParaRPr lang="zh-CN" altLang="en-US" dirty="0"/>
          </a:p>
        </p:txBody>
      </p:sp>
    </p:spTree>
    <p:extLst>
      <p:ext uri="{BB962C8B-B14F-4D97-AF65-F5344CB8AC3E}">
        <p14:creationId xmlns:p14="http://schemas.microsoft.com/office/powerpoint/2010/main" val="270411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4955" y="348343"/>
            <a:ext cx="6042039" cy="369332"/>
          </a:xfrm>
          <a:prstGeom prst="rect">
            <a:avLst/>
          </a:prstGeom>
          <a:noFill/>
        </p:spPr>
        <p:txBody>
          <a:bodyPr wrap="none" rtlCol="0">
            <a:spAutoFit/>
          </a:bodyPr>
          <a:lstStyle/>
          <a:p>
            <a:r>
              <a:rPr lang="en-US" altLang="zh-CN" b="1" dirty="0" smtClean="0"/>
              <a:t>VMCS: virtual machine control structure </a:t>
            </a:r>
            <a:r>
              <a:rPr lang="zh-CN" altLang="en-US" b="1" dirty="0" smtClean="0"/>
              <a:t>虚拟机控制结构</a:t>
            </a:r>
            <a:endParaRPr lang="zh-CN" altLang="en-US" b="1" dirty="0"/>
          </a:p>
        </p:txBody>
      </p:sp>
      <p:sp>
        <p:nvSpPr>
          <p:cNvPr id="6" name="矩形 5"/>
          <p:cNvSpPr/>
          <p:nvPr/>
        </p:nvSpPr>
        <p:spPr>
          <a:xfrm>
            <a:off x="1206759" y="1272083"/>
            <a:ext cx="9566988" cy="1200329"/>
          </a:xfrm>
          <a:prstGeom prst="rect">
            <a:avLst/>
          </a:prstGeom>
        </p:spPr>
        <p:txBody>
          <a:bodyPr wrap="square">
            <a:spAutoFit/>
          </a:bodyPr>
          <a:lstStyle/>
          <a:p>
            <a:r>
              <a:rPr lang="en-US" altLang="zh-CN" b="0" i="0" dirty="0" smtClean="0">
                <a:solidFill>
                  <a:srgbClr val="404040"/>
                </a:solidFill>
                <a:effectLst/>
                <a:latin typeface="-apple-system"/>
              </a:rPr>
              <a:t>VMM </a:t>
            </a:r>
            <a:r>
              <a:rPr lang="zh-CN" altLang="en-US" b="0" i="0" dirty="0" smtClean="0">
                <a:solidFill>
                  <a:srgbClr val="404040"/>
                </a:solidFill>
                <a:effectLst/>
                <a:latin typeface="-apple-system"/>
              </a:rPr>
              <a:t>和 </a:t>
            </a:r>
            <a:r>
              <a:rPr lang="en-US" altLang="zh-CN" b="0" i="0" dirty="0" smtClean="0">
                <a:solidFill>
                  <a:srgbClr val="404040"/>
                </a:solidFill>
                <a:effectLst/>
                <a:latin typeface="-apple-system"/>
              </a:rPr>
              <a:t>Guest OS </a:t>
            </a:r>
            <a:r>
              <a:rPr lang="zh-CN" altLang="en-US" b="0" i="0" dirty="0" smtClean="0">
                <a:solidFill>
                  <a:srgbClr val="404040"/>
                </a:solidFill>
                <a:effectLst/>
                <a:latin typeface="-apple-system"/>
              </a:rPr>
              <a:t>共享底层的处理器资源，因此硬件需要一个物理内存区域来自动保存或恢复彼此执行的上下文。 这个区域称为虚拟机控制</a:t>
            </a:r>
            <a:r>
              <a:rPr lang="zh-CN" altLang="en-US" dirty="0">
                <a:solidFill>
                  <a:srgbClr val="404040"/>
                </a:solidFill>
                <a:latin typeface="-apple-system"/>
              </a:rPr>
              <a:t>结构</a:t>
            </a:r>
            <a:r>
              <a:rPr lang="zh-CN" altLang="en-US" b="0" i="0" dirty="0" smtClean="0">
                <a:solidFill>
                  <a:srgbClr val="404040"/>
                </a:solidFill>
                <a:effectLst/>
                <a:latin typeface="-apple-system"/>
              </a:rPr>
              <a:t>（</a:t>
            </a:r>
            <a:r>
              <a:rPr lang="en-US" altLang="zh-CN" b="0" i="0" dirty="0" smtClean="0">
                <a:solidFill>
                  <a:srgbClr val="404040"/>
                </a:solidFill>
                <a:effectLst/>
                <a:latin typeface="-apple-system"/>
              </a:rPr>
              <a:t>VMCS</a:t>
            </a:r>
            <a:r>
              <a:rPr lang="zh-CN" altLang="en-US" b="0" i="0" dirty="0" smtClean="0">
                <a:solidFill>
                  <a:srgbClr val="404040"/>
                </a:solidFill>
                <a:effectLst/>
                <a:latin typeface="-apple-system"/>
              </a:rPr>
              <a:t>），可以说，使用虚拟化技术的过程基本就是操作</a:t>
            </a:r>
            <a:r>
              <a:rPr lang="en-US" altLang="zh-CN" b="0" i="0" dirty="0" smtClean="0">
                <a:solidFill>
                  <a:srgbClr val="404040"/>
                </a:solidFill>
                <a:effectLst/>
                <a:latin typeface="-apple-system"/>
              </a:rPr>
              <a:t>VMCS</a:t>
            </a:r>
            <a:r>
              <a:rPr lang="zh-CN" altLang="en-US" b="0" i="0" dirty="0" smtClean="0">
                <a:solidFill>
                  <a:srgbClr val="404040"/>
                </a:solidFill>
                <a:effectLst/>
                <a:latin typeface="-apple-system"/>
              </a:rPr>
              <a:t>结构的过程</a:t>
            </a:r>
            <a:r>
              <a:rPr lang="zh-CN" altLang="en-US" dirty="0">
                <a:solidFill>
                  <a:srgbClr val="404040"/>
                </a:solidFill>
                <a:latin typeface="-apple-system"/>
              </a:rPr>
              <a:t>。</a:t>
            </a:r>
            <a:r>
              <a:rPr lang="zh-CN" altLang="en-US" b="0" i="0" dirty="0" smtClean="0">
                <a:solidFill>
                  <a:srgbClr val="404040"/>
                </a:solidFill>
                <a:effectLst/>
                <a:latin typeface="-apple-system"/>
              </a:rPr>
              <a:t>这个结构非常的大</a:t>
            </a:r>
            <a:r>
              <a:rPr lang="zh-CN" altLang="en-US" dirty="0">
                <a:solidFill>
                  <a:srgbClr val="404040"/>
                </a:solidFill>
                <a:latin typeface="-apple-system"/>
              </a:rPr>
              <a:t>，</a:t>
            </a:r>
            <a:r>
              <a:rPr lang="zh-CN" altLang="en-US" b="0" i="0" dirty="0" smtClean="0">
                <a:solidFill>
                  <a:srgbClr val="404040"/>
                </a:solidFill>
                <a:effectLst/>
                <a:latin typeface="-apple-system"/>
              </a:rPr>
              <a:t>非常复杂</a:t>
            </a:r>
            <a:r>
              <a:rPr lang="en-US" altLang="zh-CN" b="0" i="0" dirty="0" smtClean="0">
                <a:solidFill>
                  <a:srgbClr val="404040"/>
                </a:solidFill>
                <a:effectLst/>
                <a:latin typeface="-apple-system"/>
              </a:rPr>
              <a:t>, </a:t>
            </a:r>
            <a:r>
              <a:rPr lang="zh-CN" altLang="en-US" b="0" i="0" dirty="0" smtClean="0">
                <a:solidFill>
                  <a:srgbClr val="404040"/>
                </a:solidFill>
                <a:effectLst/>
                <a:latin typeface="-apple-system"/>
              </a:rPr>
              <a:t>基本上和</a:t>
            </a:r>
            <a:r>
              <a:rPr lang="en-US" altLang="zh-CN" b="0" i="0" dirty="0" smtClean="0">
                <a:solidFill>
                  <a:srgbClr val="404040"/>
                </a:solidFill>
                <a:effectLst/>
                <a:latin typeface="-apple-system"/>
              </a:rPr>
              <a:t>VT</a:t>
            </a:r>
            <a:r>
              <a:rPr lang="zh-CN" altLang="en-US" b="0" i="0" dirty="0" smtClean="0">
                <a:solidFill>
                  <a:srgbClr val="404040"/>
                </a:solidFill>
                <a:effectLst/>
                <a:latin typeface="-apple-system"/>
              </a:rPr>
              <a:t>有关的东西都在这里</a:t>
            </a:r>
            <a:r>
              <a:rPr lang="zh-CN" altLang="en-US" dirty="0">
                <a:solidFill>
                  <a:srgbClr val="404040"/>
                </a:solidFill>
                <a:latin typeface="-apple-system"/>
              </a:rPr>
              <a:t>。</a:t>
            </a:r>
            <a:endParaRPr lang="zh-CN" altLang="en-US" dirty="0"/>
          </a:p>
        </p:txBody>
      </p:sp>
      <p:pic>
        <p:nvPicPr>
          <p:cNvPr id="7" name="图片 6"/>
          <p:cNvPicPr>
            <a:picLocks noChangeAspect="1"/>
          </p:cNvPicPr>
          <p:nvPr/>
        </p:nvPicPr>
        <p:blipFill>
          <a:blip r:embed="rId2"/>
          <a:stretch>
            <a:fillRect/>
          </a:stretch>
        </p:blipFill>
        <p:spPr>
          <a:xfrm>
            <a:off x="2102096" y="2128254"/>
            <a:ext cx="7186356" cy="4440498"/>
          </a:xfrm>
          <a:prstGeom prst="rect">
            <a:avLst/>
          </a:prstGeom>
        </p:spPr>
      </p:pic>
    </p:spTree>
    <p:extLst>
      <p:ext uri="{BB962C8B-B14F-4D97-AF65-F5344CB8AC3E}">
        <p14:creationId xmlns:p14="http://schemas.microsoft.com/office/powerpoint/2010/main" val="273620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812" y="2025974"/>
            <a:ext cx="10515600" cy="1325563"/>
          </a:xfrm>
        </p:spPr>
        <p:txBody>
          <a:bodyPr>
            <a:normAutofit fontScale="90000"/>
          </a:bodyPr>
          <a:lstStyle/>
          <a:p>
            <a:r>
              <a:rPr lang="en-US" altLang="zh-CN" dirty="0">
                <a:latin typeface="微软雅黑" panose="020B0503020204020204" pitchFamily="34" charset="-122"/>
                <a:ea typeface="微软雅黑" panose="020B0503020204020204" pitchFamily="34" charset="-122"/>
              </a:rPr>
              <a:t>A Comprehensive Implementation and</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Evaluation of Direct Interrupt Delivery</a:t>
            </a:r>
            <a:r>
              <a:rPr lang="en-US" altLang="zh-CN" dirty="0" smtClean="0">
                <a:latin typeface="微软雅黑" panose="020B0503020204020204" pitchFamily="34" charset="-122"/>
                <a:ea typeface="微软雅黑" panose="020B0503020204020204" pitchFamily="34" charset="-122"/>
              </a:rPr>
              <a:t> </a:t>
            </a:r>
            <a:r>
              <a:rPr lang="en-US" altLang="zh-CN" dirty="0" smtClean="0"/>
              <a:t/>
            </a:r>
            <a:br>
              <a:rPr lang="en-US" altLang="zh-CN" dirty="0" smtClean="0"/>
            </a:br>
            <a:endParaRPr lang="zh-CN" altLang="en-US" dirty="0"/>
          </a:p>
        </p:txBody>
      </p:sp>
      <p:sp>
        <p:nvSpPr>
          <p:cNvPr id="4" name="矩形 3"/>
          <p:cNvSpPr/>
          <p:nvPr/>
        </p:nvSpPr>
        <p:spPr>
          <a:xfrm>
            <a:off x="2550366" y="4153783"/>
            <a:ext cx="7962123" cy="923330"/>
          </a:xfrm>
          <a:prstGeom prst="rect">
            <a:avLst/>
          </a:prstGeom>
        </p:spPr>
        <p:txBody>
          <a:bodyPr wrap="square">
            <a:spAutoFit/>
          </a:bodyPr>
          <a:lstStyle/>
          <a:p>
            <a:r>
              <a:rPr lang="zh-CN" altLang="en-US" dirty="0" smtClean="0"/>
              <a:t>Publication:VEE '15: Proceedings of the 11th ACM SIGPLAN/SIGOPS International Conference on Virtual Execution EnvironmentsMarch 2015 Pages 1–15https://doi.org/10.1145/2731186.2731189</a:t>
            </a:r>
            <a:endParaRPr lang="zh-CN" altLang="en-US" dirty="0"/>
          </a:p>
        </p:txBody>
      </p:sp>
    </p:spTree>
    <p:extLst>
      <p:ext uri="{BB962C8B-B14F-4D97-AF65-F5344CB8AC3E}">
        <p14:creationId xmlns:p14="http://schemas.microsoft.com/office/powerpoint/2010/main" val="2006055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6053" y="759753"/>
            <a:ext cx="133882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问题背景：</a:t>
            </a:r>
            <a:endParaRPr lang="en-US" altLang="zh-CN"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89529" y="1348509"/>
            <a:ext cx="10547926" cy="6463308"/>
          </a:xfrm>
          <a:prstGeom prst="rect">
            <a:avLst/>
          </a:prstGeom>
          <a:noFill/>
        </p:spPr>
        <p:txBody>
          <a:bodyPr wrap="square" rtlCol="0">
            <a:spAutoFit/>
          </a:bodyPr>
          <a:lstStyle/>
          <a:p>
            <a:r>
              <a:rPr lang="en-US" altLang="zh-CN" b="1" dirty="0" smtClean="0">
                <a:latin typeface="微软雅黑" panose="020B0503020204020204" pitchFamily="34" charset="-122"/>
                <a:ea typeface="微软雅黑" panose="020B0503020204020204" pitchFamily="34" charset="-122"/>
              </a:rPr>
              <a:t>I/O</a:t>
            </a:r>
            <a:r>
              <a:rPr lang="zh-CN" altLang="en-US" b="1" dirty="0" smtClean="0">
                <a:latin typeface="微软雅黑" panose="020B0503020204020204" pitchFamily="34" charset="-122"/>
                <a:ea typeface="微软雅黑" panose="020B0503020204020204" pitchFamily="34" charset="-122"/>
              </a:rPr>
              <a:t>事务过程中的三次</a:t>
            </a:r>
            <a:r>
              <a:rPr lang="en-US" altLang="zh-CN" b="1" dirty="0" smtClean="0">
                <a:latin typeface="微软雅黑" panose="020B0503020204020204" pitchFamily="34" charset="-122"/>
                <a:ea typeface="微软雅黑" panose="020B0503020204020204" pitchFamily="34" charset="-122"/>
              </a:rPr>
              <a:t>VM Exits:</a:t>
            </a:r>
          </a:p>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Intel x86</a:t>
            </a:r>
            <a:r>
              <a:rPr lang="zh-CN" altLang="en-US" dirty="0">
                <a:latin typeface="微软雅黑" panose="020B0503020204020204" pitchFamily="34" charset="-122"/>
                <a:ea typeface="微软雅黑" panose="020B0503020204020204" pitchFamily="34" charset="-122"/>
              </a:rPr>
              <a:t>服务器上，系统软件执行以下步骤来与</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设备（例如</a:t>
            </a:r>
            <a:r>
              <a:rPr lang="en-US" altLang="zh-CN" dirty="0">
                <a:latin typeface="微软雅黑" panose="020B0503020204020204" pitchFamily="34" charset="-122"/>
                <a:ea typeface="微软雅黑" panose="020B0503020204020204" pitchFamily="34" charset="-122"/>
              </a:rPr>
              <a:t>NIC</a:t>
            </a:r>
            <a:r>
              <a:rPr lang="zh-CN" altLang="en-US" dirty="0">
                <a:latin typeface="微软雅黑" panose="020B0503020204020204" pitchFamily="34" charset="-122"/>
                <a:ea typeface="微软雅黑" panose="020B0503020204020204" pitchFamily="34" charset="-122"/>
              </a:rPr>
              <a:t>）进行事务。 </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首先</a:t>
            </a:r>
            <a:r>
              <a:rPr lang="zh-CN" altLang="en-US" dirty="0">
                <a:latin typeface="微软雅黑" panose="020B0503020204020204" pitchFamily="34" charset="-122"/>
                <a:ea typeface="微软雅黑" panose="020B0503020204020204" pitchFamily="34" charset="-122"/>
              </a:rPr>
              <a:t>，系统软件发出</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指令</a:t>
            </a:r>
            <a:r>
              <a:rPr lang="zh-CN" altLang="en-US" dirty="0" smtClean="0">
                <a:latin typeface="微软雅黑" panose="020B0503020204020204" pitchFamily="34" charset="-122"/>
                <a:ea typeface="微软雅黑" panose="020B0503020204020204" pitchFamily="34" charset="-122"/>
              </a:rPr>
              <a:t>以设置</a:t>
            </a:r>
            <a:r>
              <a:rPr lang="en-US" altLang="zh-CN" dirty="0">
                <a:latin typeface="微软雅黑" panose="020B0503020204020204" pitchFamily="34" charset="-122"/>
                <a:ea typeface="微软雅黑" panose="020B0503020204020204" pitchFamily="34" charset="-122"/>
              </a:rPr>
              <a:t>DMA</a:t>
            </a:r>
            <a:r>
              <a:rPr lang="zh-CN" altLang="en-US" dirty="0">
                <a:latin typeface="微软雅黑" panose="020B0503020204020204" pitchFamily="34" charset="-122"/>
                <a:ea typeface="微软雅黑" panose="020B0503020204020204" pitchFamily="34" charset="-122"/>
              </a:rPr>
              <a:t>操作，以将数据从内存复制到</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设备</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然后，</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设备上的</a:t>
            </a:r>
            <a:r>
              <a:rPr lang="en-US" altLang="zh-CN" dirty="0">
                <a:latin typeface="微软雅黑" panose="020B0503020204020204" pitchFamily="34" charset="-122"/>
                <a:ea typeface="微软雅黑" panose="020B0503020204020204" pitchFamily="34" charset="-122"/>
              </a:rPr>
              <a:t>DMA</a:t>
            </a:r>
            <a:r>
              <a:rPr lang="zh-CN" altLang="en-US" dirty="0">
                <a:latin typeface="微软雅黑" panose="020B0503020204020204" pitchFamily="34" charset="-122"/>
                <a:ea typeface="微软雅黑" panose="020B0503020204020204" pitchFamily="34" charset="-122"/>
              </a:rPr>
              <a:t>引擎通过向</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发送中断来执行</a:t>
            </a:r>
            <a:r>
              <a:rPr lang="zh-CN" altLang="en-US" dirty="0" smtClean="0">
                <a:latin typeface="微软雅黑" panose="020B0503020204020204" pitchFamily="34" charset="-122"/>
                <a:ea typeface="微软雅黑" panose="020B0503020204020204" pitchFamily="34" charset="-122"/>
              </a:rPr>
              <a:t>实际的</a:t>
            </a:r>
            <a:r>
              <a:rPr lang="zh-CN" altLang="en-US" dirty="0">
                <a:latin typeface="微软雅黑" panose="020B0503020204020204" pitchFamily="34" charset="-122"/>
                <a:ea typeface="微软雅黑" panose="020B0503020204020204" pitchFamily="34" charset="-122"/>
              </a:rPr>
              <a:t>复制并发出完成</a:t>
            </a:r>
            <a:r>
              <a:rPr lang="zh-CN" altLang="en-US" dirty="0" smtClean="0">
                <a:latin typeface="微软雅黑" panose="020B0503020204020204" pitchFamily="34" charset="-122"/>
                <a:ea typeface="微软雅黑" panose="020B0503020204020204" pitchFamily="34" charset="-122"/>
              </a:rPr>
              <a:t>信号。 </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最后</a:t>
            </a:r>
            <a:r>
              <a:rPr lang="zh-CN" altLang="en-US" dirty="0">
                <a:latin typeface="微软雅黑" panose="020B0503020204020204" pitchFamily="34" charset="-122"/>
                <a:ea typeface="微软雅黑" panose="020B0503020204020204" pitchFamily="34" charset="-122"/>
              </a:rPr>
              <a:t>，系统软件中的相应中断处理程序将被调用以处理完成中断，并向中断控制器</a:t>
            </a:r>
            <a:r>
              <a:rPr lang="zh-CN" altLang="en-US" dirty="0" smtClean="0">
                <a:latin typeface="微软雅黑" panose="020B0503020204020204" pitchFamily="34" charset="-122"/>
                <a:ea typeface="微软雅黑" panose="020B0503020204020204" pitchFamily="34" charset="-122"/>
              </a:rPr>
              <a:t>硬件发送</a:t>
            </a:r>
            <a:r>
              <a:rPr lang="zh-CN" altLang="en-US" dirty="0">
                <a:latin typeface="微软雅黑" panose="020B0503020204020204" pitchFamily="34" charset="-122"/>
                <a:ea typeface="微软雅黑" panose="020B0503020204020204" pitchFamily="34" charset="-122"/>
              </a:rPr>
              <a:t>确认</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原本的</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虚拟化实现中，至少需要三个</a:t>
            </a:r>
            <a:r>
              <a:rPr lang="en-US" altLang="zh-CN" dirty="0">
                <a:latin typeface="微软雅黑" panose="020B0503020204020204" pitchFamily="34" charset="-122"/>
                <a:ea typeface="微软雅黑" panose="020B0503020204020204" pitchFamily="34" charset="-122"/>
              </a:rPr>
              <a:t>VM Exit</a:t>
            </a:r>
            <a:r>
              <a:rPr lang="zh-CN" altLang="en-US" dirty="0">
                <a:latin typeface="微软雅黑" panose="020B0503020204020204" pitchFamily="34" charset="-122"/>
                <a:ea typeface="微软雅黑" panose="020B0503020204020204" pitchFamily="34" charset="-122"/>
              </a:rPr>
              <a:t>才能执行</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事务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VM</a:t>
            </a:r>
            <a:r>
              <a:rPr lang="zh-CN" altLang="en-US" dirty="0" smtClean="0">
                <a:latin typeface="微软雅黑" panose="020B0503020204020204" pitchFamily="34" charset="-122"/>
                <a:ea typeface="微软雅黑" panose="020B0503020204020204" pitchFamily="34" charset="-122"/>
              </a:rPr>
              <a:t>发出</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指令</a:t>
            </a:r>
            <a:r>
              <a:rPr lang="zh-CN" altLang="en-US" dirty="0" smtClean="0">
                <a:latin typeface="微软雅黑" panose="020B0503020204020204" pitchFamily="34" charset="-122"/>
                <a:ea typeface="微软雅黑" panose="020B0503020204020204" pitchFamily="34" charset="-122"/>
              </a:rPr>
              <a:t>时</a:t>
            </a:r>
            <a:r>
              <a:rPr lang="en-US" altLang="zh-CN" dirty="0" smtClean="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传递设备完成任务后发出的中断信号时；</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中断处理程序完成时。</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设备支持</a:t>
            </a:r>
            <a:r>
              <a:rPr lang="zh-CN" altLang="en-US" b="1" dirty="0">
                <a:latin typeface="微软雅黑" panose="020B0503020204020204" pitchFamily="34" charset="-122"/>
                <a:ea typeface="微软雅黑" panose="020B0503020204020204" pitchFamily="34" charset="-122"/>
              </a:rPr>
              <a:t>单根</a:t>
            </a:r>
            <a:r>
              <a:rPr lang="en-US" altLang="zh-CN" b="1" dirty="0">
                <a:latin typeface="微软雅黑" panose="020B0503020204020204" pitchFamily="34" charset="-122"/>
                <a:ea typeface="微软雅黑" panose="020B0503020204020204" pitchFamily="34" charset="-122"/>
              </a:rPr>
              <a:t>I / O</a:t>
            </a:r>
            <a:r>
              <a:rPr lang="zh-CN" altLang="en-US" b="1" dirty="0">
                <a:latin typeface="微软雅黑" panose="020B0503020204020204" pitchFamily="34" charset="-122"/>
                <a:ea typeface="微软雅黑" panose="020B0503020204020204" pitchFamily="34" charset="-122"/>
              </a:rPr>
              <a:t>虚拟化（</a:t>
            </a:r>
            <a:r>
              <a:rPr lang="en-US" altLang="zh-CN" b="1" dirty="0">
                <a:latin typeface="微软雅黑" panose="020B0503020204020204" pitchFamily="34" charset="-122"/>
                <a:ea typeface="微软雅黑" panose="020B0503020204020204" pitchFamily="34" charset="-122"/>
              </a:rPr>
              <a:t>single </a:t>
            </a:r>
            <a:r>
              <a:rPr lang="en-US" altLang="zh-CN" b="1" dirty="0" smtClean="0">
                <a:latin typeface="微软雅黑" panose="020B0503020204020204" pitchFamily="34" charset="-122"/>
                <a:ea typeface="微软雅黑" panose="020B0503020204020204" pitchFamily="34" charset="-122"/>
              </a:rPr>
              <a:t>root I/O </a:t>
            </a:r>
            <a:r>
              <a:rPr lang="en-US" altLang="zh-CN" b="1" dirty="0">
                <a:latin typeface="微软雅黑" panose="020B0503020204020204" pitchFamily="34" charset="-122"/>
                <a:ea typeface="微软雅黑" panose="020B0503020204020204" pitchFamily="34" charset="-122"/>
              </a:rPr>
              <a:t>virtualization, SRIOV</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能够以与其他</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隔离的方式直接向该设备发布</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指令，因此避免了发出</a:t>
            </a:r>
            <a:r>
              <a:rPr lang="en-US" altLang="zh-CN" dirty="0">
                <a:latin typeface="微软雅黑" panose="020B0503020204020204" pitchFamily="34" charset="-122"/>
                <a:ea typeface="微软雅黑" panose="020B0503020204020204" pitchFamily="34" charset="-122"/>
              </a:rPr>
              <a:t>I / </a:t>
            </a:r>
            <a:r>
              <a:rPr lang="en-US" altLang="zh-CN" dirty="0" smtClean="0">
                <a:latin typeface="微软雅黑" panose="020B0503020204020204" pitchFamily="34" charset="-122"/>
                <a:ea typeface="微软雅黑" panose="020B0503020204020204" pitchFamily="34" charset="-122"/>
              </a:rPr>
              <a:t>O</a:t>
            </a:r>
            <a:r>
              <a:rPr lang="zh-CN" altLang="en-US" dirty="0" smtClean="0">
                <a:latin typeface="微软雅黑" panose="020B0503020204020204" pitchFamily="34" charset="-122"/>
                <a:ea typeface="微软雅黑" panose="020B0503020204020204" pitchFamily="34" charset="-122"/>
              </a:rPr>
              <a:t>指令</a:t>
            </a:r>
            <a:r>
              <a:rPr lang="zh-CN" altLang="en-US" dirty="0">
                <a:latin typeface="微软雅黑" panose="020B0503020204020204" pitchFamily="34" charset="-122"/>
                <a:ea typeface="微软雅黑" panose="020B0503020204020204" pitchFamily="34" charset="-122"/>
              </a:rPr>
              <a:t>时的</a:t>
            </a:r>
            <a:r>
              <a:rPr lang="en-US" altLang="zh-CN" dirty="0" smtClean="0">
                <a:latin typeface="微软雅黑" panose="020B0503020204020204" pitchFamily="34" charset="-122"/>
                <a:ea typeface="微软雅黑" panose="020B0503020204020204" pitchFamily="34" charset="-122"/>
              </a:rPr>
              <a:t>VM Exit</a:t>
            </a:r>
            <a:r>
              <a:rPr lang="zh-CN" altLang="en-US" dirty="0">
                <a:latin typeface="微软雅黑" panose="020B0503020204020204" pitchFamily="34" charset="-122"/>
                <a:ea typeface="微软雅黑" panose="020B0503020204020204" pitchFamily="34" charset="-122"/>
              </a:rPr>
              <a:t>。 但是，尽管有</a:t>
            </a:r>
            <a:r>
              <a:rPr lang="en-US" altLang="zh-CN" dirty="0">
                <a:latin typeface="微软雅黑" panose="020B0503020204020204" pitchFamily="34" charset="-122"/>
                <a:ea typeface="微软雅黑" panose="020B0503020204020204" pitchFamily="34" charset="-122"/>
              </a:rPr>
              <a:t>SRIOV</a:t>
            </a:r>
            <a:r>
              <a:rPr lang="zh-CN" altLang="en-US" dirty="0">
                <a:latin typeface="微软雅黑" panose="020B0503020204020204" pitchFamily="34" charset="-122"/>
                <a:ea typeface="微软雅黑" panose="020B0503020204020204" pitchFamily="34" charset="-122"/>
              </a:rPr>
              <a:t>，其他两个</a:t>
            </a:r>
            <a:r>
              <a:rPr lang="en-US" altLang="zh-CN" dirty="0">
                <a:latin typeface="微软雅黑" panose="020B0503020204020204" pitchFamily="34" charset="-122"/>
                <a:ea typeface="微软雅黑" panose="020B0503020204020204" pitchFamily="34" charset="-122"/>
              </a:rPr>
              <a:t>VM Exit</a:t>
            </a:r>
            <a:r>
              <a:rPr lang="zh-CN" altLang="en-US" dirty="0">
                <a:latin typeface="微软雅黑" panose="020B0503020204020204" pitchFamily="34" charset="-122"/>
                <a:ea typeface="微软雅黑" panose="020B0503020204020204" pitchFamily="34" charset="-122"/>
              </a:rPr>
              <a:t>仍然存在。</a:t>
            </a:r>
            <a:r>
              <a:rPr lang="zh-CN" altLang="en-US" dirty="0"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DID</a:t>
            </a:r>
            <a:r>
              <a:rPr lang="zh-CN" altLang="en-US" dirty="0">
                <a:latin typeface="微软雅黑" panose="020B0503020204020204" pitchFamily="34" charset="-122"/>
                <a:ea typeface="微软雅黑" panose="020B0503020204020204" pitchFamily="34" charset="-122"/>
              </a:rPr>
              <a:t>的目标是通过直接向其</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发送完成</a:t>
            </a:r>
            <a:r>
              <a:rPr lang="zh-CN" altLang="en-US" dirty="0" smtClean="0">
                <a:latin typeface="微软雅黑" panose="020B0503020204020204" pitchFamily="34" charset="-122"/>
                <a:ea typeface="微软雅黑" panose="020B0503020204020204" pitchFamily="34" charset="-122"/>
              </a:rPr>
              <a:t>中断</a:t>
            </a:r>
            <a:r>
              <a:rPr lang="zh-CN" altLang="en-US" dirty="0">
                <a:latin typeface="微软雅黑" panose="020B0503020204020204" pitchFamily="34" charset="-122"/>
                <a:ea typeface="微软雅黑" panose="020B0503020204020204" pitchFamily="34" charset="-122"/>
              </a:rPr>
              <a:t>并允许</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直接确认中断来消除与每个</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事务相关的两个</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退出，这两种情况均不涉及</a:t>
            </a:r>
            <a:r>
              <a:rPr lang="en-US" altLang="zh-CN" dirty="0">
                <a:latin typeface="微软雅黑" panose="020B0503020204020204" pitchFamily="34" charset="-122"/>
                <a:ea typeface="微软雅黑" panose="020B0503020204020204" pitchFamily="34" charset="-122"/>
              </a:rPr>
              <a:t>hypervisor</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zh-CN" altLang="en-US" dirty="0" smtClean="0"/>
              <a:t/>
            </a:r>
            <a:br>
              <a:rPr lang="zh-CN" altLang="en-US" dirty="0" smtClean="0"/>
            </a:br>
            <a:r>
              <a:rPr lang="zh-CN" altLang="en-US" dirty="0" smtClean="0"/>
              <a:t/>
            </a:r>
            <a:br>
              <a:rPr lang="zh-CN" altLang="en-US" dirty="0" smtClean="0"/>
            </a:br>
            <a:endParaRPr lang="en-US" altLang="zh-CN" dirty="0" smtClean="0"/>
          </a:p>
          <a:p>
            <a:pPr marL="285750" indent="-285750">
              <a:buFont typeface="Wingdings" panose="05000000000000000000" pitchFamily="2" charset="2"/>
              <a:buChar char="Ø"/>
            </a:pPr>
            <a:endParaRPr lang="en-US" altLang="zh-CN" dirty="0" smtClean="0"/>
          </a:p>
          <a:p>
            <a:endParaRPr lang="en-US" altLang="zh-CN" dirty="0"/>
          </a:p>
          <a:p>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843860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1690" y="796697"/>
            <a:ext cx="226215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相关工作及其限制：</a:t>
            </a:r>
            <a:endParaRPr lang="en-US"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781690" y="1387963"/>
            <a:ext cx="9864436" cy="4185761"/>
          </a:xfrm>
          <a:prstGeom prst="rect">
            <a:avLst/>
          </a:prstGeom>
        </p:spPr>
        <p:txBody>
          <a:bodyPr wrap="square">
            <a:spAutoFit/>
          </a:bodyPr>
          <a:lstStyle/>
          <a:p>
            <a:r>
              <a:rPr lang="zh-CN" altLang="en-US" sz="1600" dirty="0">
                <a:solidFill>
                  <a:srgbClr val="333333"/>
                </a:solidFill>
                <a:latin typeface="微软雅黑" panose="020B0503020204020204" pitchFamily="34" charset="-122"/>
                <a:ea typeface="微软雅黑" panose="020B0503020204020204" pitchFamily="34" charset="-122"/>
              </a:rPr>
              <a:t>解决此中断传递问题的现有方法包括</a:t>
            </a:r>
            <a:r>
              <a:rPr lang="zh-CN" altLang="en-US" sz="1600" dirty="0" smtClean="0">
                <a:solidFill>
                  <a:srgbClr val="333333"/>
                </a:solidFill>
                <a:latin typeface="微软雅黑" panose="020B0503020204020204" pitchFamily="34" charset="-122"/>
                <a:ea typeface="微软雅黑" panose="020B0503020204020204" pitchFamily="34" charset="-122"/>
              </a:rPr>
              <a:t>：</a:t>
            </a:r>
            <a:endParaRPr lang="en-US" altLang="zh-CN" sz="1600" dirty="0" smtClean="0">
              <a:solidFill>
                <a:srgbClr val="333333"/>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特定于供应商的硬件升级，例如英特尔的中断</a:t>
            </a:r>
            <a:r>
              <a:rPr lang="en-US" altLang="zh-CN" sz="1600" dirty="0" smtClean="0">
                <a:latin typeface="微软雅黑" panose="020B0503020204020204" pitchFamily="34" charset="-122"/>
                <a:ea typeface="微软雅黑" panose="020B0503020204020204" pitchFamily="34" charset="-122"/>
              </a:rPr>
              <a:t>APIC</a:t>
            </a:r>
            <a:r>
              <a:rPr lang="zh-CN" altLang="en-US" sz="1600" dirty="0" smtClean="0">
                <a:latin typeface="微软雅黑" panose="020B0503020204020204" pitchFamily="34" charset="-122"/>
                <a:ea typeface="微软雅黑" panose="020B0503020204020204" pitchFamily="34" charset="-122"/>
              </a:rPr>
              <a:t>虚拟化支持</a:t>
            </a:r>
            <a:r>
              <a:rPr lang="zh-CN" altLang="en-US" sz="1600" b="1" dirty="0" smtClean="0">
                <a:latin typeface="微软雅黑" panose="020B0503020204020204" pitchFamily="34" charset="-122"/>
                <a:ea typeface="微软雅黑" panose="020B0503020204020204" pitchFamily="34" charset="-122"/>
                <a:hlinkClick r:id="rId2" action="ppaction://hlinksldjump"/>
              </a:rPr>
              <a:t>（</a:t>
            </a:r>
            <a:r>
              <a:rPr lang="en-US" altLang="zh-CN" sz="1600" b="1" dirty="0" err="1" smtClean="0">
                <a:latin typeface="微软雅黑" panose="020B0503020204020204" pitchFamily="34" charset="-122"/>
                <a:ea typeface="微软雅黑" panose="020B0503020204020204" pitchFamily="34" charset="-122"/>
                <a:hlinkClick r:id="rId2" action="ppaction://hlinksldjump"/>
              </a:rPr>
              <a:t>APICv</a:t>
            </a:r>
            <a:r>
              <a:rPr lang="zh-CN" altLang="en-US" sz="1600" b="1" dirty="0" smtClean="0">
                <a:latin typeface="微软雅黑" panose="020B0503020204020204" pitchFamily="34" charset="-122"/>
                <a:ea typeface="微软雅黑" panose="020B0503020204020204" pitchFamily="34" charset="-122"/>
                <a:hlinkClick r:id="rId2" action="ppaction://hlinksldjump"/>
              </a:rPr>
              <a:t>） </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限制：必须有特殊硬件支持</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solidFill>
                <a:srgbClr val="333333"/>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600" dirty="0" smtClean="0">
                <a:solidFill>
                  <a:srgbClr val="333333"/>
                </a:solidFill>
                <a:latin typeface="微软雅黑" panose="020B0503020204020204" pitchFamily="34" charset="-122"/>
                <a:ea typeface="微软雅黑" panose="020B0503020204020204" pitchFamily="34" charset="-122"/>
              </a:rPr>
              <a:t>Jailhouse [4]</a:t>
            </a:r>
            <a:r>
              <a:rPr lang="zh-CN" altLang="en-US" sz="1600" dirty="0" smtClean="0">
                <a:solidFill>
                  <a:srgbClr val="333333"/>
                </a:solidFill>
                <a:latin typeface="微软雅黑" panose="020B0503020204020204" pitchFamily="34" charset="-122"/>
                <a:ea typeface="微软雅黑" panose="020B0503020204020204" pitchFamily="34" charset="-122"/>
              </a:rPr>
              <a:t>是一个分区</a:t>
            </a:r>
            <a:r>
              <a:rPr lang="en-US" altLang="zh-CN" sz="1600" dirty="0" smtClean="0">
                <a:solidFill>
                  <a:srgbClr val="333333"/>
                </a:solidFill>
                <a:latin typeface="微软雅黑" panose="020B0503020204020204" pitchFamily="34" charset="-122"/>
                <a:ea typeface="微软雅黑" panose="020B0503020204020204" pitchFamily="34" charset="-122"/>
              </a:rPr>
              <a:t>hypervisor</a:t>
            </a:r>
            <a:r>
              <a:rPr lang="zh-CN" altLang="en-US" sz="1600" dirty="0" smtClean="0">
                <a:solidFill>
                  <a:srgbClr val="333333"/>
                </a:solidFill>
                <a:latin typeface="微软雅黑" panose="020B0503020204020204" pitchFamily="34" charset="-122"/>
                <a:ea typeface="微软雅黑" panose="020B0503020204020204" pitchFamily="34" charset="-122"/>
              </a:rPr>
              <a:t>，它可以预分配硬件资源并将其专用于客户机系统，以实现裸机性能。</a:t>
            </a:r>
            <a:endParaRPr lang="en-US" altLang="zh-CN" sz="1600" dirty="0" smtClean="0">
              <a:solidFill>
                <a:srgbClr val="333333"/>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solidFill>
                  <a:srgbClr val="333333"/>
                </a:solidFill>
                <a:latin typeface="微软雅黑" panose="020B0503020204020204" pitchFamily="34" charset="-122"/>
                <a:ea typeface="微软雅黑" panose="020B0503020204020204" pitchFamily="34" charset="-122"/>
              </a:rPr>
              <a:t>限制：需要修改客户机</a:t>
            </a:r>
            <a:endParaRPr lang="en-US" altLang="zh-CN" sz="1600" dirty="0" smtClean="0">
              <a:solidFill>
                <a:srgbClr val="333333"/>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600" dirty="0" smtClean="0">
              <a:solidFill>
                <a:srgbClr val="333333"/>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600" dirty="0" smtClean="0">
                <a:solidFill>
                  <a:srgbClr val="333333"/>
                </a:solidFill>
                <a:latin typeface="微软雅黑" panose="020B0503020204020204" pitchFamily="34" charset="-122"/>
                <a:ea typeface="微软雅黑" panose="020B0503020204020204" pitchFamily="34" charset="-122"/>
              </a:rPr>
              <a:t>ELI</a:t>
            </a:r>
            <a:r>
              <a:rPr lang="zh-CN" altLang="en-US" sz="1600" dirty="0" smtClean="0">
                <a:solidFill>
                  <a:srgbClr val="333333"/>
                </a:solidFill>
                <a:latin typeface="微软雅黑" panose="020B0503020204020204" pitchFamily="34" charset="-122"/>
                <a:ea typeface="微软雅黑" panose="020B0503020204020204" pitchFamily="34" charset="-122"/>
              </a:rPr>
              <a:t>和</a:t>
            </a:r>
            <a:r>
              <a:rPr lang="en-US" altLang="zh-CN" sz="1600" dirty="0" smtClean="0">
                <a:solidFill>
                  <a:srgbClr val="333333"/>
                </a:solidFill>
                <a:latin typeface="微软雅黑" panose="020B0503020204020204" pitchFamily="34" charset="-122"/>
                <a:ea typeface="微软雅黑" panose="020B0503020204020204" pitchFamily="34" charset="-122"/>
              </a:rPr>
              <a:t>ELIVS</a:t>
            </a:r>
            <a:r>
              <a:rPr lang="zh-CN" altLang="en-US" sz="1600" dirty="0" smtClean="0">
                <a:solidFill>
                  <a:srgbClr val="333333"/>
                </a:solidFill>
                <a:latin typeface="微软雅黑" panose="020B0503020204020204" pitchFamily="34" charset="-122"/>
                <a:ea typeface="微软雅黑" panose="020B0503020204020204" pitchFamily="34" charset="-122"/>
              </a:rPr>
              <a:t>是针对实现直接传递中断的最著名的解决方案，这类方法要预先</a:t>
            </a:r>
            <a:r>
              <a:rPr lang="zh-CN" altLang="en-US" sz="1600" dirty="0" smtClean="0">
                <a:latin typeface="微软雅黑" panose="020B0503020204020204" pitchFamily="34" charset="-122"/>
                <a:ea typeface="微软雅黑" panose="020B0503020204020204" pitchFamily="34" charset="-122"/>
              </a:rPr>
              <a:t>区分</a:t>
            </a:r>
            <a:r>
              <a:rPr lang="en-US" altLang="zh-CN" sz="1600" dirty="0" smtClean="0">
                <a:latin typeface="微软雅黑" panose="020B0503020204020204" pitchFamily="34" charset="-122"/>
                <a:ea typeface="微软雅黑" panose="020B0503020204020204" pitchFamily="34" charset="-122"/>
              </a:rPr>
              <a:t>assigned interrupts</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unassigned interrupts</a:t>
            </a:r>
            <a:r>
              <a:rPr lang="zh-CN" altLang="en-US" sz="1600" dirty="0" smtClean="0">
                <a:latin typeface="微软雅黑" panose="020B0503020204020204" pitchFamily="34" charset="-122"/>
                <a:ea typeface="微软雅黑" panose="020B0503020204020204" pitchFamily="34" charset="-122"/>
              </a:rPr>
              <a:t>，并且能够直接传递通常来自</a:t>
            </a:r>
            <a:r>
              <a:rPr lang="en-US" altLang="zh-CN" sz="1600" dirty="0" smtClean="0">
                <a:latin typeface="微软雅黑" panose="020B0503020204020204" pitchFamily="34" charset="-122"/>
                <a:ea typeface="微软雅黑" panose="020B0503020204020204" pitchFamily="34" charset="-122"/>
              </a:rPr>
              <a:t>SRIOV</a:t>
            </a:r>
            <a:r>
              <a:rPr lang="zh-CN" altLang="en-US" sz="1600" dirty="0" smtClean="0">
                <a:latin typeface="微软雅黑" panose="020B0503020204020204" pitchFamily="34" charset="-122"/>
                <a:ea typeface="微软雅黑" panose="020B0503020204020204" pitchFamily="34" charset="-122"/>
              </a:rPr>
              <a:t>设备的分配的中断。</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这种解决方案具有级联效应</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在向</a:t>
            </a:r>
            <a:r>
              <a:rPr lang="en-US" altLang="zh-CN" sz="1600" dirty="0" smtClean="0">
                <a:latin typeface="微软雅黑" panose="020B0503020204020204" pitchFamily="34" charset="-122"/>
                <a:ea typeface="微软雅黑" panose="020B0503020204020204" pitchFamily="34" charset="-122"/>
              </a:rPr>
              <a:t>VM</a:t>
            </a:r>
            <a:r>
              <a:rPr lang="zh-CN" altLang="en-US" sz="1600" dirty="0" smtClean="0">
                <a:latin typeface="微软雅黑" panose="020B0503020204020204" pitchFamily="34" charset="-122"/>
                <a:ea typeface="微软雅黑" panose="020B0503020204020204" pitchFamily="34" charset="-122"/>
              </a:rPr>
              <a:t>注入虚拟中断时，和在创建更多的虚拟中断的过程中，管理程序必须关闭</a:t>
            </a:r>
            <a:r>
              <a:rPr lang="en-US" altLang="zh-CN" sz="1600" dirty="0" smtClean="0">
                <a:latin typeface="微软雅黑" panose="020B0503020204020204" pitchFamily="34" charset="-122"/>
                <a:ea typeface="微软雅黑" panose="020B0503020204020204" pitchFamily="34" charset="-122"/>
              </a:rPr>
              <a:t>VM</a:t>
            </a:r>
            <a:r>
              <a:rPr lang="zh-CN" altLang="en-US" sz="1600" dirty="0" smtClean="0">
                <a:latin typeface="微软雅黑" panose="020B0503020204020204" pitchFamily="34" charset="-122"/>
                <a:ea typeface="微软雅黑" panose="020B0503020204020204" pitchFamily="34" charset="-122"/>
              </a:rPr>
              <a:t>的直接中断机制。 </a:t>
            </a:r>
            <a:endParaRPr lang="en-US" altLang="zh-CN" sz="16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zh-CN" altLang="en-US" dirty="0"/>
          </a:p>
        </p:txBody>
      </p:sp>
      <p:pic>
        <p:nvPicPr>
          <p:cNvPr id="6" name="图片 5"/>
          <p:cNvPicPr>
            <a:picLocks noChangeAspect="1"/>
          </p:cNvPicPr>
          <p:nvPr/>
        </p:nvPicPr>
        <p:blipFill>
          <a:blip r:embed="rId3"/>
          <a:stretch>
            <a:fillRect/>
          </a:stretch>
        </p:blipFill>
        <p:spPr>
          <a:xfrm>
            <a:off x="263136" y="4262366"/>
            <a:ext cx="11852123" cy="2161905"/>
          </a:xfrm>
          <a:prstGeom prst="rect">
            <a:avLst/>
          </a:prstGeom>
        </p:spPr>
      </p:pic>
    </p:spTree>
    <p:extLst>
      <p:ext uri="{BB962C8B-B14F-4D97-AF65-F5344CB8AC3E}">
        <p14:creationId xmlns:p14="http://schemas.microsoft.com/office/powerpoint/2010/main" val="3059260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3" y="988291"/>
            <a:ext cx="10723419" cy="4031873"/>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DID</a:t>
            </a:r>
            <a:r>
              <a:rPr lang="zh-CN" altLang="en-US" sz="2000" b="1" dirty="0">
                <a:latin typeface="微软雅黑" panose="020B0503020204020204" pitchFamily="34" charset="-122"/>
                <a:ea typeface="微软雅黑" panose="020B0503020204020204" pitchFamily="34" charset="-122"/>
              </a:rPr>
              <a:t>解决了直接中断传递的两个关键技术</a:t>
            </a:r>
            <a:r>
              <a:rPr lang="zh-CN" altLang="en-US" sz="2000" b="1" dirty="0" smtClean="0">
                <a:latin typeface="微软雅黑" panose="020B0503020204020204" pitchFamily="34" charset="-122"/>
                <a:ea typeface="微软雅黑" panose="020B0503020204020204" pitchFamily="34" charset="-122"/>
              </a:rPr>
              <a:t>挑战</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第一</a:t>
            </a:r>
            <a:r>
              <a:rPr lang="zh-CN" altLang="en-US" dirty="0">
                <a:latin typeface="微软雅黑" panose="020B0503020204020204" pitchFamily="34" charset="-122"/>
                <a:ea typeface="微软雅黑" panose="020B0503020204020204" pitchFamily="34" charset="-122"/>
              </a:rPr>
              <a:t>个挑战是如何在传递过程中避免调用</a:t>
            </a:r>
            <a:r>
              <a:rPr lang="en-US" altLang="zh-CN" dirty="0" smtClean="0">
                <a:latin typeface="微软雅黑" panose="020B0503020204020204" pitchFamily="34" charset="-122"/>
                <a:ea typeface="微软雅黑" panose="020B0503020204020204" pitchFamily="34" charset="-122"/>
              </a:rPr>
              <a:t>hypervisor</a:t>
            </a:r>
            <a:r>
              <a:rPr lang="zh-CN" altLang="en-US" dirty="0">
                <a:latin typeface="微软雅黑" panose="020B0503020204020204" pitchFamily="34" charset="-122"/>
                <a:ea typeface="微软雅黑" panose="020B0503020204020204" pitchFamily="34" charset="-122"/>
              </a:rPr>
              <a:t>而直接传递</a:t>
            </a:r>
            <a:r>
              <a:rPr lang="zh-CN" altLang="en-US" dirty="0" smtClean="0">
                <a:latin typeface="微软雅黑" panose="020B0503020204020204" pitchFamily="34" charset="-122"/>
                <a:ea typeface="微软雅黑" panose="020B0503020204020204" pitchFamily="34" charset="-122"/>
              </a:rPr>
              <a:t>中断</a:t>
            </a:r>
            <a:r>
              <a:rPr lang="zh-CN" altLang="en-US" dirty="0">
                <a:latin typeface="微软雅黑" panose="020B0503020204020204" pitchFamily="34" charset="-122"/>
                <a:ea typeface="微软雅黑" panose="020B0503020204020204" pitchFamily="34" charset="-122"/>
              </a:rPr>
              <a:t>给目标</a:t>
            </a:r>
            <a:r>
              <a:rPr lang="en-US" altLang="zh-CN" dirty="0">
                <a:latin typeface="微软雅黑" panose="020B0503020204020204" pitchFamily="34" charset="-122"/>
                <a:ea typeface="微软雅黑" panose="020B0503020204020204" pitchFamily="34" charset="-122"/>
              </a:rPr>
              <a:t>VMs</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第二</a:t>
            </a:r>
            <a:r>
              <a:rPr lang="zh-CN" altLang="en-US" dirty="0">
                <a:latin typeface="微软雅黑" panose="020B0503020204020204" pitchFamily="34" charset="-122"/>
                <a:ea typeface="微软雅黑" panose="020B0503020204020204" pitchFamily="34" charset="-122"/>
              </a:rPr>
              <a:t>个挑战是如何将中断成功完成的信号传给中断控制器硬件而不陷入到</a:t>
            </a:r>
            <a:r>
              <a:rPr lang="en-US" altLang="zh-CN" dirty="0">
                <a:latin typeface="微软雅黑" panose="020B0503020204020204" pitchFamily="34" charset="-122"/>
                <a:ea typeface="微软雅黑" panose="020B0503020204020204" pitchFamily="34" charset="-122"/>
              </a:rPr>
              <a:t>hypervisor</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项目</a:t>
            </a:r>
            <a:r>
              <a:rPr lang="zh-CN" altLang="en-US" sz="2000" b="1" dirty="0" smtClean="0">
                <a:latin typeface="微软雅黑" panose="020B0503020204020204" pitchFamily="34" charset="-122"/>
                <a:ea typeface="微软雅黑" panose="020B0503020204020204" pitchFamily="34" charset="-122"/>
              </a:rPr>
              <a:t>开始时</a:t>
            </a:r>
            <a:r>
              <a:rPr lang="zh-CN" altLang="en-US" sz="2000" b="1" dirty="0">
                <a:latin typeface="微软雅黑" panose="020B0503020204020204" pitchFamily="34" charset="-122"/>
                <a:ea typeface="微软雅黑" panose="020B0503020204020204" pitchFamily="34" charset="-122"/>
              </a:rPr>
              <a:t>设定了以下目标</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如果某个虚拟机正在运行，则该虚拟机的所有中断（包括</a:t>
            </a:r>
            <a:r>
              <a:rPr lang="zh-CN" altLang="en-US" dirty="0" smtClean="0">
                <a:latin typeface="微软雅黑" panose="020B0503020204020204" pitchFamily="34" charset="-122"/>
                <a:ea typeface="微软雅黑" panose="020B0503020204020204" pitchFamily="34" charset="-122"/>
              </a:rPr>
              <a:t>来自</a:t>
            </a:r>
            <a:r>
              <a:rPr lang="zh-CN" altLang="en-US" dirty="0">
                <a:latin typeface="微软雅黑" panose="020B0503020204020204" pitchFamily="34" charset="-122"/>
                <a:ea typeface="微软雅黑" panose="020B0503020204020204" pitchFamily="34" charset="-122"/>
              </a:rPr>
              <a:t>虚拟</a:t>
            </a:r>
            <a:r>
              <a:rPr lang="zh-CN" altLang="en-US" dirty="0" smtClean="0">
                <a:latin typeface="微软雅黑" panose="020B0503020204020204" pitchFamily="34" charset="-122"/>
                <a:ea typeface="微软雅黑" panose="020B0503020204020204" pitchFamily="34" charset="-122"/>
              </a:rPr>
              <a:t>设备</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SRIOV</a:t>
            </a:r>
            <a:r>
              <a:rPr lang="zh-CN" altLang="en-US" dirty="0">
                <a:latin typeface="微软雅黑" panose="020B0503020204020204" pitchFamily="34" charset="-122"/>
                <a:ea typeface="微软雅黑" panose="020B0503020204020204" pitchFamily="34" charset="-122"/>
              </a:rPr>
              <a:t>设备，计时器和其他处理器的</a:t>
            </a:r>
            <a:r>
              <a:rPr lang="zh-CN" altLang="en-US" dirty="0" smtClean="0">
                <a:latin typeface="微软雅黑" panose="020B0503020204020204" pitchFamily="34" charset="-122"/>
                <a:ea typeface="微软雅黑" panose="020B0503020204020204" pitchFamily="34" charset="-122"/>
              </a:rPr>
              <a:t>中断</a:t>
            </a:r>
            <a:r>
              <a:rPr lang="zh-CN" altLang="en-US" dirty="0">
                <a:latin typeface="微软雅黑" panose="020B0503020204020204" pitchFamily="34" charset="-122"/>
                <a:ea typeface="微软雅黑" panose="020B0503020204020204" pitchFamily="34" charset="-122"/>
              </a:rPr>
              <a:t>）都将直接传递。</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当目标虚拟机未运行时，必须通过虚拟机</a:t>
            </a:r>
            <a:r>
              <a:rPr lang="en-US" altLang="zh-CN" dirty="0">
                <a:latin typeface="微软雅黑" panose="020B0503020204020204" pitchFamily="34" charset="-122"/>
                <a:ea typeface="微软雅黑" panose="020B0503020204020204" pitchFamily="34" charset="-122"/>
              </a:rPr>
              <a:t>hypervisor</a:t>
            </a:r>
            <a:r>
              <a:rPr lang="zh-CN" altLang="en-US" dirty="0">
                <a:latin typeface="微软雅黑" panose="020B0503020204020204" pitchFamily="34" charset="-122"/>
                <a:ea typeface="微软雅黑" panose="020B0503020204020204" pitchFamily="34" charset="-122"/>
              </a:rPr>
              <a:t>间接传递其关联的中断，但是正确保留所有中断之间的</a:t>
            </a:r>
            <a:r>
              <a:rPr lang="zh-CN" altLang="en-US" dirty="0" smtClean="0">
                <a:latin typeface="微软雅黑" panose="020B0503020204020204" pitchFamily="34" charset="-122"/>
                <a:ea typeface="微软雅黑" panose="020B0503020204020204" pitchFamily="34" charset="-122"/>
              </a:rPr>
              <a:t>优先级</a:t>
            </a:r>
            <a:r>
              <a:rPr lang="zh-CN" altLang="en-US" dirty="0">
                <a:latin typeface="微软雅黑" panose="020B0503020204020204" pitchFamily="34" charset="-122"/>
                <a:ea typeface="微软雅黑" panose="020B0503020204020204" pitchFamily="34" charset="-122"/>
              </a:rPr>
              <a:t>，不论是直接或间接传递的。</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传递和完成中断所需的</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退出数量为零。</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无需对虚拟机的操作系统进行半虚拟化或修改。</a:t>
            </a:r>
            <a:r>
              <a:rPr lang="zh-CN" altLang="en-US" dirty="0" smtClean="0">
                <a:latin typeface="微软雅黑" panose="020B0503020204020204" pitchFamily="34" charset="-122"/>
                <a:ea typeface="微软雅黑" panose="020B0503020204020204" pitchFamily="34" charset="-122"/>
              </a:rPr>
              <a:t> </a:t>
            </a:r>
            <a:r>
              <a:rPr lang="zh-CN" altLang="en-US" dirty="0" smtClean="0"/>
              <a:t/>
            </a:r>
            <a:br>
              <a:rPr lang="zh-CN" altLang="en-US" dirty="0" smtClean="0"/>
            </a:b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2109646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3262</TotalTime>
  <Words>2591</Words>
  <Application>Microsoft Office PowerPoint</Application>
  <PresentationFormat>宽屏</PresentationFormat>
  <Paragraphs>111</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Open Sans</vt: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A Comprehensive Implementation and Evaluation of Direct Interrupt Delivery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茜 韩</dc:creator>
  <cp:lastModifiedBy>茜 韩</cp:lastModifiedBy>
  <cp:revision>96</cp:revision>
  <dcterms:created xsi:type="dcterms:W3CDTF">2020-12-15T08:37:52Z</dcterms:created>
  <dcterms:modified xsi:type="dcterms:W3CDTF">2020-12-18T00:54:17Z</dcterms:modified>
</cp:coreProperties>
</file>