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92" r:id="rId4"/>
    <p:sldId id="293" r:id="rId5"/>
    <p:sldId id="297" r:id="rId6"/>
    <p:sldId id="280" r:id="rId7"/>
    <p:sldId id="285" r:id="rId8"/>
    <p:sldId id="289" r:id="rId9"/>
    <p:sldId id="279" r:id="rId10"/>
    <p:sldId id="281" r:id="rId11"/>
    <p:sldId id="29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2CC"/>
    <a:srgbClr val="5C7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6374" autoAdjust="0"/>
  </p:normalViewPr>
  <p:slideViewPr>
    <p:cSldViewPr snapToGrid="0">
      <p:cViewPr varScale="1">
        <p:scale>
          <a:sx n="103" d="100"/>
          <a:sy n="103" d="100"/>
        </p:scale>
        <p:origin x="190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C01C8-ABEC-41C1-B0B6-B68AF4B51BE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F844D5-C8B6-4832-87B1-F7B2D8E0364C}">
      <dgm:prSet custT="1"/>
      <dgm:spPr/>
      <dgm:t>
        <a:bodyPr/>
        <a:lstStyle/>
        <a:p>
          <a:pPr algn="ctr"/>
          <a:r>
            <a:rPr lang="en-US" altLang="en-US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  to eliminate the perturbation enlargement</a:t>
          </a:r>
          <a:endParaRPr lang="zh-CN" altLang="en-US" sz="2000" b="1" dirty="0"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gm:t>
    </dgm:pt>
    <dgm:pt modelId="{F7BF2C3F-70DF-432B-81D8-CDCD14F1968C}" type="parTrans" cxnId="{30E1C026-EE51-4327-96C2-B8CC32A14A26}">
      <dgm:prSet/>
      <dgm:spPr/>
      <dgm:t>
        <a:bodyPr/>
        <a:lstStyle/>
        <a:p>
          <a:endParaRPr lang="zh-CN" altLang="en-US"/>
        </a:p>
      </dgm:t>
    </dgm:pt>
    <dgm:pt modelId="{996D97B9-2FE6-4CB6-8E59-C66B200AD852}" type="sibTrans" cxnId="{30E1C026-EE51-4327-96C2-B8CC32A14A26}">
      <dgm:prSet/>
      <dgm:spPr/>
      <dgm:t>
        <a:bodyPr/>
        <a:lstStyle/>
        <a:p>
          <a:endParaRPr lang="zh-CN" altLang="en-US"/>
        </a:p>
      </dgm:t>
    </dgm:pt>
    <dgm:pt modelId="{6C991BB6-CA78-4AFA-8C6A-8F62B8E26A7A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dirty="0">
              <a:latin typeface="Arial" panose="020B0604020202020204" pitchFamily="34" charset="0"/>
              <a:cs typeface="Arial" panose="020B0604020202020204" pitchFamily="34" charset="0"/>
            </a:rPr>
            <a:t>introduce </a:t>
          </a:r>
          <a:r>
            <a:rPr lang="en-US" altLang="zh-CN" sz="1800" b="1" dirty="0"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altLang="zh-CN" sz="1800" b="1" dirty="0" err="1">
              <a:latin typeface="Arial" panose="020B0604020202020204" pitchFamily="34" charset="0"/>
              <a:cs typeface="Arial" panose="020B0604020202020204" pitchFamily="34" charset="0"/>
            </a:rPr>
            <a:t>metapath</a:t>
          </a:r>
          <a:r>
            <a:rPr lang="en-US" altLang="zh-CN" sz="1800" b="1" dirty="0">
              <a:latin typeface="Arial" panose="020B0604020202020204" pitchFamily="34" charset="0"/>
              <a:cs typeface="Arial" panose="020B0604020202020204" pitchFamily="34" charset="0"/>
            </a:rPr>
            <a:t>-based transiting probability as the prior criterion of the purifier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zh-C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BFDB19-ABEB-479A-BB4F-A7E51EA411E9}" type="parTrans" cxnId="{0000DB33-3B7D-4D90-925D-3F45AE8714F6}">
      <dgm:prSet/>
      <dgm:spPr/>
      <dgm:t>
        <a:bodyPr/>
        <a:lstStyle/>
        <a:p>
          <a:endParaRPr lang="zh-CN" altLang="en-US"/>
        </a:p>
      </dgm:t>
    </dgm:pt>
    <dgm:pt modelId="{93985D30-CEA2-493F-834E-CA7F5C7E12C3}" type="sibTrans" cxnId="{0000DB33-3B7D-4D90-925D-3F45AE8714F6}">
      <dgm:prSet/>
      <dgm:spPr/>
      <dgm:t>
        <a:bodyPr/>
        <a:lstStyle/>
        <a:p>
          <a:endParaRPr lang="zh-CN" altLang="en-US"/>
        </a:p>
      </dgm:t>
    </dgm:pt>
    <dgm:pt modelId="{02E33EF9-ABED-4BB5-89C8-CCF67EF62615}">
      <dgm:prSet custT="1"/>
      <dgm:spPr/>
      <dgm:t>
        <a:bodyPr/>
        <a:lstStyle/>
        <a:p>
          <a:pPr algn="ctr"/>
          <a:r>
            <a:rPr lang="en-US" altLang="en-US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 to alleviate the negative effect of malicious neighbors in the soft attention mechanism</a:t>
          </a:r>
          <a:endParaRPr lang="zh-CN" altLang="en-US" sz="2000" b="1" dirty="0"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gm:t>
    </dgm:pt>
    <dgm:pt modelId="{4E416ACA-38D1-468A-A843-50BB825F92D0}" type="parTrans" cxnId="{E565639C-BB06-4D63-B0C2-0F69D3081765}">
      <dgm:prSet/>
      <dgm:spPr/>
      <dgm:t>
        <a:bodyPr/>
        <a:lstStyle/>
        <a:p>
          <a:endParaRPr lang="zh-CN" altLang="en-US"/>
        </a:p>
      </dgm:t>
    </dgm:pt>
    <dgm:pt modelId="{51E2150D-E237-4B24-A3CF-0AD865DE5E56}" type="sibTrans" cxnId="{E565639C-BB06-4D63-B0C2-0F69D3081765}">
      <dgm:prSet/>
      <dgm:spPr/>
      <dgm:t>
        <a:bodyPr/>
        <a:lstStyle/>
        <a:p>
          <a:endParaRPr lang="zh-CN" altLang="en-US"/>
        </a:p>
      </dgm:t>
    </dgm:pt>
    <dgm:pt modelId="{A9CB5F51-38AE-470E-B63F-F043913DD4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1800" b="0" dirty="0">
              <a:latin typeface="Arial" panose="020B0604020202020204" pitchFamily="34" charset="0"/>
              <a:cs typeface="Arial" panose="020B0604020202020204" pitchFamily="34" charset="0"/>
            </a:rPr>
            <a:t>the purifier learns to </a:t>
          </a:r>
          <a:r>
            <a:rPr lang="en-US" altLang="zh-CN" sz="1800" b="1" dirty="0">
              <a:latin typeface="Arial" panose="020B0604020202020204" pitchFamily="34" charset="0"/>
              <a:cs typeface="Arial" panose="020B0604020202020204" pitchFamily="34" charset="0"/>
            </a:rPr>
            <a:t>mask out neighbors with low confidence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zh-C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A376C6-0F21-43D6-B386-FDE261A71EEE}" type="parTrans" cxnId="{432CBB7F-CFE0-4317-9036-53103052A531}">
      <dgm:prSet/>
      <dgm:spPr/>
      <dgm:t>
        <a:bodyPr/>
        <a:lstStyle/>
        <a:p>
          <a:endParaRPr lang="zh-CN" altLang="en-US"/>
        </a:p>
      </dgm:t>
    </dgm:pt>
    <dgm:pt modelId="{2801A295-3094-45A3-995B-C74DF01ADEEE}" type="sibTrans" cxnId="{432CBB7F-CFE0-4317-9036-53103052A531}">
      <dgm:prSet/>
      <dgm:spPr/>
      <dgm:t>
        <a:bodyPr/>
        <a:lstStyle/>
        <a:p>
          <a:endParaRPr lang="zh-CN" altLang="en-US"/>
        </a:p>
      </dgm:t>
    </dgm:pt>
    <dgm:pt modelId="{CEC35E3E-77C6-4D6B-B3E3-6799ACFAAD9F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altLang="zh-CN" sz="1800" dirty="0">
              <a:latin typeface="Arial" panose="020B0604020202020204" pitchFamily="34" charset="0"/>
              <a:cs typeface="Arial" panose="020B0604020202020204" pitchFamily="34" charset="0"/>
            </a:rPr>
            <a:t>restraining the confidence of malicious neighbors from adversarial hub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zh-C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353766-13DA-4CE2-9082-A0DE90B6B68C}" type="sibTrans" cxnId="{7DDE9448-344B-4AC3-A9A0-85F8147D82B6}">
      <dgm:prSet/>
      <dgm:spPr/>
      <dgm:t>
        <a:bodyPr/>
        <a:lstStyle/>
        <a:p>
          <a:endParaRPr lang="zh-CN" altLang="en-US"/>
        </a:p>
      </dgm:t>
    </dgm:pt>
    <dgm:pt modelId="{3434ABAD-363E-4BF2-B59F-28B0EDE479D8}" type="parTrans" cxnId="{7DDE9448-344B-4AC3-A9A0-85F8147D82B6}">
      <dgm:prSet/>
      <dgm:spPr/>
      <dgm:t>
        <a:bodyPr/>
        <a:lstStyle/>
        <a:p>
          <a:endParaRPr lang="zh-CN" altLang="en-US"/>
        </a:p>
      </dgm:t>
    </dgm:pt>
    <dgm:pt modelId="{6007E722-1861-4027-A206-A403484826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1800" dirty="0">
              <a:latin typeface="Arial" panose="020B0604020202020204" pitchFamily="34" charset="0"/>
              <a:cs typeface="Arial" panose="020B0604020202020204" pitchFamily="34" charset="0"/>
            </a:rPr>
            <a:t>learns </a:t>
          </a:r>
          <a:r>
            <a:rPr lang="en-US" altLang="zh-CN" sz="1800" b="1" dirty="0">
              <a:latin typeface="Arial" panose="020B0604020202020204" pitchFamily="34" charset="0"/>
              <a:cs typeface="Arial" panose="020B0604020202020204" pitchFamily="34" charset="0"/>
            </a:rPr>
            <a:t>a differentiable mask vector.</a:t>
          </a:r>
          <a:endParaRPr lang="zh-C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C38A02-3AB3-45DB-BB02-36A58BE176EF}" type="parTrans" cxnId="{FC34D07E-A3CC-443D-8690-AC5466311B8F}">
      <dgm:prSet/>
      <dgm:spPr/>
      <dgm:t>
        <a:bodyPr/>
        <a:lstStyle/>
        <a:p>
          <a:endParaRPr lang="zh-CN" altLang="en-US"/>
        </a:p>
      </dgm:t>
    </dgm:pt>
    <dgm:pt modelId="{F9C889D4-AAEA-4159-93C1-A72DB0EFDF50}" type="sibTrans" cxnId="{FC34D07E-A3CC-443D-8690-AC5466311B8F}">
      <dgm:prSet/>
      <dgm:spPr/>
      <dgm:t>
        <a:bodyPr/>
        <a:lstStyle/>
        <a:p>
          <a:endParaRPr lang="zh-CN" altLang="en-US"/>
        </a:p>
      </dgm:t>
    </dgm:pt>
    <dgm:pt modelId="{20087841-3FA7-4CDA-B3B8-6A446F315B5E}" type="pres">
      <dgm:prSet presAssocID="{D37C01C8-ABEC-41C1-B0B6-B68AF4B51BE6}" presName="linear" presStyleCnt="0">
        <dgm:presLayoutVars>
          <dgm:dir/>
          <dgm:animLvl val="lvl"/>
          <dgm:resizeHandles val="exact"/>
        </dgm:presLayoutVars>
      </dgm:prSet>
      <dgm:spPr/>
    </dgm:pt>
    <dgm:pt modelId="{8FFC8E1C-8041-49F2-B2C3-AD87D7460474}" type="pres">
      <dgm:prSet presAssocID="{10F844D5-C8B6-4832-87B1-F7B2D8E0364C}" presName="parentLin" presStyleCnt="0"/>
      <dgm:spPr/>
    </dgm:pt>
    <dgm:pt modelId="{90164359-0119-4EFA-802E-D6CB6A081F73}" type="pres">
      <dgm:prSet presAssocID="{10F844D5-C8B6-4832-87B1-F7B2D8E0364C}" presName="parentLeftMargin" presStyleLbl="node1" presStyleIdx="0" presStyleCnt="2"/>
      <dgm:spPr/>
    </dgm:pt>
    <dgm:pt modelId="{9977DA41-6CFD-4C2B-AE21-A2F55F419292}" type="pres">
      <dgm:prSet presAssocID="{10F844D5-C8B6-4832-87B1-F7B2D8E036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44AD6F-7B0E-45E6-B44D-F1EE295EB9F8}" type="pres">
      <dgm:prSet presAssocID="{10F844D5-C8B6-4832-87B1-F7B2D8E0364C}" presName="negativeSpace" presStyleCnt="0"/>
      <dgm:spPr/>
    </dgm:pt>
    <dgm:pt modelId="{DCC4205B-1C6B-4551-9038-7ED6314FD68B}" type="pres">
      <dgm:prSet presAssocID="{10F844D5-C8B6-4832-87B1-F7B2D8E0364C}" presName="childText" presStyleLbl="conFgAcc1" presStyleIdx="0" presStyleCnt="2">
        <dgm:presLayoutVars>
          <dgm:bulletEnabled val="1"/>
        </dgm:presLayoutVars>
      </dgm:prSet>
      <dgm:spPr/>
    </dgm:pt>
    <dgm:pt modelId="{0CAF52AC-2D6F-463C-A10E-EDA08F32BFDB}" type="pres">
      <dgm:prSet presAssocID="{996D97B9-2FE6-4CB6-8E59-C66B200AD852}" presName="spaceBetweenRectangles" presStyleCnt="0"/>
      <dgm:spPr/>
    </dgm:pt>
    <dgm:pt modelId="{2B859074-C653-4209-A6FB-128D2CDF30CC}" type="pres">
      <dgm:prSet presAssocID="{02E33EF9-ABED-4BB5-89C8-CCF67EF62615}" presName="parentLin" presStyleCnt="0"/>
      <dgm:spPr/>
    </dgm:pt>
    <dgm:pt modelId="{A28A0AF8-DD68-4A2B-B3BF-4E88F7DAD1CE}" type="pres">
      <dgm:prSet presAssocID="{02E33EF9-ABED-4BB5-89C8-CCF67EF62615}" presName="parentLeftMargin" presStyleLbl="node1" presStyleIdx="0" presStyleCnt="2"/>
      <dgm:spPr/>
    </dgm:pt>
    <dgm:pt modelId="{0FAE6597-ACE3-4930-ACB2-D03B795EFF93}" type="pres">
      <dgm:prSet presAssocID="{02E33EF9-ABED-4BB5-89C8-CCF67EF6261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E66D7DF-C420-44AC-B320-638C160F36EE}" type="pres">
      <dgm:prSet presAssocID="{02E33EF9-ABED-4BB5-89C8-CCF67EF62615}" presName="negativeSpace" presStyleCnt="0"/>
      <dgm:spPr/>
    </dgm:pt>
    <dgm:pt modelId="{56724D64-16B0-42D7-9B8C-1FFD0ADC661C}" type="pres">
      <dgm:prSet presAssocID="{02E33EF9-ABED-4BB5-89C8-CCF67EF6261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927F704-0DAA-4D88-8176-094BAB8002C7}" type="presOf" srcId="{6007E722-1861-4027-A206-A40348482654}" destId="{56724D64-16B0-42D7-9B8C-1FFD0ADC661C}" srcOrd="0" destOrd="1" presId="urn:microsoft.com/office/officeart/2005/8/layout/list1"/>
    <dgm:cxn modelId="{78EB2826-4331-4978-A81E-532F87B9FAA7}" type="presOf" srcId="{A9CB5F51-38AE-470E-B63F-F043913DD49D}" destId="{56724D64-16B0-42D7-9B8C-1FFD0ADC661C}" srcOrd="0" destOrd="0" presId="urn:microsoft.com/office/officeart/2005/8/layout/list1"/>
    <dgm:cxn modelId="{30E1C026-EE51-4327-96C2-B8CC32A14A26}" srcId="{D37C01C8-ABEC-41C1-B0B6-B68AF4B51BE6}" destId="{10F844D5-C8B6-4832-87B1-F7B2D8E0364C}" srcOrd="0" destOrd="0" parTransId="{F7BF2C3F-70DF-432B-81D8-CDCD14F1968C}" sibTransId="{996D97B9-2FE6-4CB6-8E59-C66B200AD852}"/>
    <dgm:cxn modelId="{0000DB33-3B7D-4D90-925D-3F45AE8714F6}" srcId="{10F844D5-C8B6-4832-87B1-F7B2D8E0364C}" destId="{6C991BB6-CA78-4AFA-8C6A-8F62B8E26A7A}" srcOrd="0" destOrd="0" parTransId="{86BFDB19-ABEB-479A-BB4F-A7E51EA411E9}" sibTransId="{93985D30-CEA2-493F-834E-CA7F5C7E12C3}"/>
    <dgm:cxn modelId="{BC5E665D-C82A-43D2-873F-D60C67865B8A}" type="presOf" srcId="{CEC35E3E-77C6-4D6B-B3E3-6799ACFAAD9F}" destId="{DCC4205B-1C6B-4551-9038-7ED6314FD68B}" srcOrd="0" destOrd="1" presId="urn:microsoft.com/office/officeart/2005/8/layout/list1"/>
    <dgm:cxn modelId="{7DDE9448-344B-4AC3-A9A0-85F8147D82B6}" srcId="{10F844D5-C8B6-4832-87B1-F7B2D8E0364C}" destId="{CEC35E3E-77C6-4D6B-B3E3-6799ACFAAD9F}" srcOrd="1" destOrd="0" parTransId="{3434ABAD-363E-4BF2-B59F-28B0EDE479D8}" sibTransId="{7A353766-13DA-4CE2-9082-A0DE90B6B68C}"/>
    <dgm:cxn modelId="{4DCA5B52-0F1D-44F9-9E2D-6CA13DB0FC56}" type="presOf" srcId="{10F844D5-C8B6-4832-87B1-F7B2D8E0364C}" destId="{9977DA41-6CFD-4C2B-AE21-A2F55F419292}" srcOrd="1" destOrd="0" presId="urn:microsoft.com/office/officeart/2005/8/layout/list1"/>
    <dgm:cxn modelId="{518B6B58-A089-4363-B2B9-DC9F2FCB44ED}" type="presOf" srcId="{02E33EF9-ABED-4BB5-89C8-CCF67EF62615}" destId="{A28A0AF8-DD68-4A2B-B3BF-4E88F7DAD1CE}" srcOrd="0" destOrd="0" presId="urn:microsoft.com/office/officeart/2005/8/layout/list1"/>
    <dgm:cxn modelId="{FC34D07E-A3CC-443D-8690-AC5466311B8F}" srcId="{02E33EF9-ABED-4BB5-89C8-CCF67EF62615}" destId="{6007E722-1861-4027-A206-A40348482654}" srcOrd="1" destOrd="0" parTransId="{B2C38A02-3AB3-45DB-BB02-36A58BE176EF}" sibTransId="{F9C889D4-AAEA-4159-93C1-A72DB0EFDF50}"/>
    <dgm:cxn modelId="{432CBB7F-CFE0-4317-9036-53103052A531}" srcId="{02E33EF9-ABED-4BB5-89C8-CCF67EF62615}" destId="{A9CB5F51-38AE-470E-B63F-F043913DD49D}" srcOrd="0" destOrd="0" parTransId="{70A376C6-0F21-43D6-B386-FDE261A71EEE}" sibTransId="{2801A295-3094-45A3-995B-C74DF01ADEEE}"/>
    <dgm:cxn modelId="{FBF90A87-9804-4EBC-8738-308988E0E7BE}" type="presOf" srcId="{10F844D5-C8B6-4832-87B1-F7B2D8E0364C}" destId="{90164359-0119-4EFA-802E-D6CB6A081F73}" srcOrd="0" destOrd="0" presId="urn:microsoft.com/office/officeart/2005/8/layout/list1"/>
    <dgm:cxn modelId="{79E98088-9E68-4F3D-A8AD-81A1AE2AA7F5}" type="presOf" srcId="{6C991BB6-CA78-4AFA-8C6A-8F62B8E26A7A}" destId="{DCC4205B-1C6B-4551-9038-7ED6314FD68B}" srcOrd="0" destOrd="0" presId="urn:microsoft.com/office/officeart/2005/8/layout/list1"/>
    <dgm:cxn modelId="{E565639C-BB06-4D63-B0C2-0F69D3081765}" srcId="{D37C01C8-ABEC-41C1-B0B6-B68AF4B51BE6}" destId="{02E33EF9-ABED-4BB5-89C8-CCF67EF62615}" srcOrd="1" destOrd="0" parTransId="{4E416ACA-38D1-468A-A843-50BB825F92D0}" sibTransId="{51E2150D-E237-4B24-A3CF-0AD865DE5E56}"/>
    <dgm:cxn modelId="{4DF351A1-CE97-4250-B3CE-41F3F15769F1}" type="presOf" srcId="{02E33EF9-ABED-4BB5-89C8-CCF67EF62615}" destId="{0FAE6597-ACE3-4930-ACB2-D03B795EFF93}" srcOrd="1" destOrd="0" presId="urn:microsoft.com/office/officeart/2005/8/layout/list1"/>
    <dgm:cxn modelId="{9A5F05F2-24DD-40BA-B964-43E1B6AAC8B9}" type="presOf" srcId="{D37C01C8-ABEC-41C1-B0B6-B68AF4B51BE6}" destId="{20087841-3FA7-4CDA-B3B8-6A446F315B5E}" srcOrd="0" destOrd="0" presId="urn:microsoft.com/office/officeart/2005/8/layout/list1"/>
    <dgm:cxn modelId="{AE37D031-3D94-4919-9CF2-99400E60355F}" type="presParOf" srcId="{20087841-3FA7-4CDA-B3B8-6A446F315B5E}" destId="{8FFC8E1C-8041-49F2-B2C3-AD87D7460474}" srcOrd="0" destOrd="0" presId="urn:microsoft.com/office/officeart/2005/8/layout/list1"/>
    <dgm:cxn modelId="{03F2F12B-0012-4E76-B9CE-3B3819A04CE8}" type="presParOf" srcId="{8FFC8E1C-8041-49F2-B2C3-AD87D7460474}" destId="{90164359-0119-4EFA-802E-D6CB6A081F73}" srcOrd="0" destOrd="0" presId="urn:microsoft.com/office/officeart/2005/8/layout/list1"/>
    <dgm:cxn modelId="{60A9AE76-C3B9-4C15-B17F-793E3380993E}" type="presParOf" srcId="{8FFC8E1C-8041-49F2-B2C3-AD87D7460474}" destId="{9977DA41-6CFD-4C2B-AE21-A2F55F419292}" srcOrd="1" destOrd="0" presId="urn:microsoft.com/office/officeart/2005/8/layout/list1"/>
    <dgm:cxn modelId="{348EC48C-8E7F-43E7-AC08-1851B0BB09F3}" type="presParOf" srcId="{20087841-3FA7-4CDA-B3B8-6A446F315B5E}" destId="{A544AD6F-7B0E-45E6-B44D-F1EE295EB9F8}" srcOrd="1" destOrd="0" presId="urn:microsoft.com/office/officeart/2005/8/layout/list1"/>
    <dgm:cxn modelId="{9EB4619B-3898-4A5F-920B-D05D766C09CC}" type="presParOf" srcId="{20087841-3FA7-4CDA-B3B8-6A446F315B5E}" destId="{DCC4205B-1C6B-4551-9038-7ED6314FD68B}" srcOrd="2" destOrd="0" presId="urn:microsoft.com/office/officeart/2005/8/layout/list1"/>
    <dgm:cxn modelId="{6A8FEF1C-7348-4458-B955-179D8DDC9C54}" type="presParOf" srcId="{20087841-3FA7-4CDA-B3B8-6A446F315B5E}" destId="{0CAF52AC-2D6F-463C-A10E-EDA08F32BFDB}" srcOrd="3" destOrd="0" presId="urn:microsoft.com/office/officeart/2005/8/layout/list1"/>
    <dgm:cxn modelId="{49ECE1A7-B9B6-4317-858B-8BE8A5B5BC6E}" type="presParOf" srcId="{20087841-3FA7-4CDA-B3B8-6A446F315B5E}" destId="{2B859074-C653-4209-A6FB-128D2CDF30CC}" srcOrd="4" destOrd="0" presId="urn:microsoft.com/office/officeart/2005/8/layout/list1"/>
    <dgm:cxn modelId="{220E3CD2-B6CB-4679-B9B2-AA0ECEF85A96}" type="presParOf" srcId="{2B859074-C653-4209-A6FB-128D2CDF30CC}" destId="{A28A0AF8-DD68-4A2B-B3BF-4E88F7DAD1CE}" srcOrd="0" destOrd="0" presId="urn:microsoft.com/office/officeart/2005/8/layout/list1"/>
    <dgm:cxn modelId="{EFDED3FD-AE39-4A60-B446-A03AEECB6956}" type="presParOf" srcId="{2B859074-C653-4209-A6FB-128D2CDF30CC}" destId="{0FAE6597-ACE3-4930-ACB2-D03B795EFF93}" srcOrd="1" destOrd="0" presId="urn:microsoft.com/office/officeart/2005/8/layout/list1"/>
    <dgm:cxn modelId="{98088A0E-FFCD-44A3-A143-EFAF1E531B29}" type="presParOf" srcId="{20087841-3FA7-4CDA-B3B8-6A446F315B5E}" destId="{BE66D7DF-C420-44AC-B320-638C160F36EE}" srcOrd="5" destOrd="0" presId="urn:microsoft.com/office/officeart/2005/8/layout/list1"/>
    <dgm:cxn modelId="{06321B07-73A3-44A7-9AF9-BE2E0C66C4A2}" type="presParOf" srcId="{20087841-3FA7-4CDA-B3B8-6A446F315B5E}" destId="{56724D64-16B0-42D7-9B8C-1FFD0ADC661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4205B-1C6B-4551-9038-7ED6314FD68B}">
      <dsp:nvSpPr>
        <dsp:cNvPr id="0" name=""/>
        <dsp:cNvSpPr/>
      </dsp:nvSpPr>
      <dsp:spPr>
        <a:xfrm>
          <a:off x="0" y="593051"/>
          <a:ext cx="8711762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130" tIns="833120" rIns="67613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Arial" panose="020B0604020202020204" pitchFamily="34" charset="0"/>
              <a:cs typeface="Arial" panose="020B0604020202020204" pitchFamily="34" charset="0"/>
            </a:rPr>
            <a:t>introduce </a:t>
          </a:r>
          <a:r>
            <a:rPr lang="en-US" altLang="zh-CN" sz="1800" b="1" kern="1200" dirty="0"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altLang="zh-CN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metapath</a:t>
          </a:r>
          <a:r>
            <a:rPr lang="en-US" altLang="zh-CN" sz="1800" b="1" kern="1200" dirty="0">
              <a:latin typeface="Arial" panose="020B0604020202020204" pitchFamily="34" charset="0"/>
              <a:cs typeface="Arial" panose="020B0604020202020204" pitchFamily="34" charset="0"/>
            </a:rPr>
            <a:t>-based transiting probability as the prior criterion of the purifier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zh-CN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Arial" panose="020B0604020202020204" pitchFamily="34" charset="0"/>
              <a:cs typeface="Arial" panose="020B0604020202020204" pitchFamily="34" charset="0"/>
            </a:rPr>
            <a:t>restraining the confidence of malicious neighbors from adversarial hub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zh-C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93051"/>
        <a:ext cx="8711762" cy="1795500"/>
      </dsp:txXfrm>
    </dsp:sp>
    <dsp:sp modelId="{9977DA41-6CFD-4C2B-AE21-A2F55F419292}">
      <dsp:nvSpPr>
        <dsp:cNvPr id="0" name=""/>
        <dsp:cNvSpPr/>
      </dsp:nvSpPr>
      <dsp:spPr>
        <a:xfrm>
          <a:off x="435588" y="2651"/>
          <a:ext cx="6098233" cy="118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0499" tIns="0" rIns="23049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  to eliminate the perturbation enlargement</a:t>
          </a:r>
          <a:endParaRPr lang="zh-CN" altLang="en-US" sz="2000" b="1" kern="1200" dirty="0"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sp:txBody>
      <dsp:txXfrm>
        <a:off x="493230" y="60293"/>
        <a:ext cx="5982949" cy="1065516"/>
      </dsp:txXfrm>
    </dsp:sp>
    <dsp:sp modelId="{56724D64-16B0-42D7-9B8C-1FFD0ADC661C}">
      <dsp:nvSpPr>
        <dsp:cNvPr id="0" name=""/>
        <dsp:cNvSpPr/>
      </dsp:nvSpPr>
      <dsp:spPr>
        <a:xfrm>
          <a:off x="0" y="3194951"/>
          <a:ext cx="8711762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130" tIns="833120" rIns="67613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0" kern="1200" dirty="0">
              <a:latin typeface="Arial" panose="020B0604020202020204" pitchFamily="34" charset="0"/>
              <a:cs typeface="Arial" panose="020B0604020202020204" pitchFamily="34" charset="0"/>
            </a:rPr>
            <a:t>the purifier learns to </a:t>
          </a:r>
          <a:r>
            <a:rPr lang="en-US" altLang="zh-CN" sz="1800" b="1" kern="1200" dirty="0">
              <a:latin typeface="Arial" panose="020B0604020202020204" pitchFamily="34" charset="0"/>
              <a:cs typeface="Arial" panose="020B0604020202020204" pitchFamily="34" charset="0"/>
            </a:rPr>
            <a:t>mask out neighbors with low confidence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zh-CN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Arial" panose="020B0604020202020204" pitchFamily="34" charset="0"/>
              <a:cs typeface="Arial" panose="020B0604020202020204" pitchFamily="34" charset="0"/>
            </a:rPr>
            <a:t>learns </a:t>
          </a:r>
          <a:r>
            <a:rPr lang="en-US" altLang="zh-CN" sz="1800" b="1" kern="1200" dirty="0">
              <a:latin typeface="Arial" panose="020B0604020202020204" pitchFamily="34" charset="0"/>
              <a:cs typeface="Arial" panose="020B0604020202020204" pitchFamily="34" charset="0"/>
            </a:rPr>
            <a:t>a differentiable mask vector.</a:t>
          </a:r>
          <a:endParaRPr lang="zh-C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194951"/>
        <a:ext cx="8711762" cy="1543500"/>
      </dsp:txXfrm>
    </dsp:sp>
    <dsp:sp modelId="{0FAE6597-ACE3-4930-ACB2-D03B795EFF93}">
      <dsp:nvSpPr>
        <dsp:cNvPr id="0" name=""/>
        <dsp:cNvSpPr/>
      </dsp:nvSpPr>
      <dsp:spPr>
        <a:xfrm>
          <a:off x="435588" y="2604551"/>
          <a:ext cx="6098233" cy="118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0499" tIns="0" rIns="23049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 to alleviate the negative effect of malicious neighbors in the soft attention mechanism</a:t>
          </a:r>
          <a:endParaRPr lang="zh-CN" altLang="en-US" sz="2000" b="1" kern="1200" dirty="0"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sp:txBody>
      <dsp:txXfrm>
        <a:off x="493230" y="2662193"/>
        <a:ext cx="5982949" cy="10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421341B-6A71-44F2-8B9C-9167432691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61ED56-4A63-44BE-BEFC-A63FBFA9B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001BE-6B4B-4BE3-B6F6-278126D18EBF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535BEB-FEF8-4553-AE44-CFE04CB019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0E5544-7803-4DBC-B78C-73F8B81674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47CF8-A33E-4F8A-B504-00BBB69D3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28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08009-CC88-469C-B9AD-AAC4458F0AB8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63654-CCA4-4426-B3D0-25BB6768A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0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0" dirty="0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68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154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0" dirty="0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6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7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ea typeface="黑体" panose="02010609060101010101" pitchFamily="49" charset="-122"/>
                <a:cs typeface="Arial" panose="020B0604020202020204" pitchFamily="34" charset="0"/>
              </a:rPr>
              <a:t>It’s the outline of the talk. Let us first discuss the background and motivation of the research.</a:t>
            </a:r>
            <a:endParaRPr lang="en-US" altLang="zh-CN" sz="1200" b="0" dirty="0">
              <a:solidFill>
                <a:srgbClr val="0000F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99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4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8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2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5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3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63654-CCA4-4426-B3D0-25BB6768A0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2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1409A9-5570-4B91-B71C-1FE856E78E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 bwMode="auto">
          <a:xfrm>
            <a:off x="123829" y="66674"/>
            <a:ext cx="3032110" cy="8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F05FF9-704F-4FEC-9D90-8BFB180667C7}"/>
              </a:ext>
            </a:extLst>
          </p:cNvPr>
          <p:cNvSpPr/>
          <p:nvPr userDrawn="1"/>
        </p:nvSpPr>
        <p:spPr>
          <a:xfrm>
            <a:off x="0" y="2005013"/>
            <a:ext cx="9144000" cy="17446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B9046C5-849D-42DF-A885-93D4696BD2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5848351" y="3937235"/>
            <a:ext cx="3295650" cy="2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3371" y="255565"/>
            <a:ext cx="720306" cy="349904"/>
          </a:xfrm>
        </p:spPr>
        <p:txBody>
          <a:bodyPr/>
          <a:lstStyle>
            <a:lvl1pPr>
              <a:defRPr sz="1600"/>
            </a:lvl1pPr>
          </a:lstStyle>
          <a:p>
            <a:fld id="{47E89491-EFDB-497E-854A-EC3102C9FAE1}" type="slidenum">
              <a:rPr lang="zh-CN" altLang="en-US" smtClean="0"/>
              <a:pPr/>
              <a:t>‹#›</a:t>
            </a:fld>
            <a:r>
              <a:rPr lang="en-US" altLang="zh-CN"/>
              <a:t>/17</a:t>
            </a:r>
            <a:endParaRPr lang="zh-CN" altLang="en-US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3FC8E66-F19E-4677-97D5-0F242D87D427}"/>
              </a:ext>
            </a:extLst>
          </p:cNvPr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>
              <a:solidFill>
                <a:prstClr val="white"/>
              </a:solidFill>
            </a:endParaRPr>
          </a:p>
        </p:txBody>
      </p:sp>
      <p:sp>
        <p:nvSpPr>
          <p:cNvPr id="8" name="流程图: 过程 8">
            <a:extLst>
              <a:ext uri="{FF2B5EF4-FFF2-40B4-BE49-F238E27FC236}">
                <a16:creationId xmlns:a16="http://schemas.microsoft.com/office/drawing/2014/main" id="{836CEDCA-A900-4E68-8ECB-9BA5B6F49496}"/>
              </a:ext>
            </a:extLst>
          </p:cNvPr>
          <p:cNvSpPr/>
          <p:nvPr userDrawn="1"/>
        </p:nvSpPr>
        <p:spPr>
          <a:xfrm rot="5400000" flipH="1">
            <a:off x="8263701" y="5930076"/>
            <a:ext cx="328612" cy="14319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b="1">
              <a:solidFill>
                <a:prstClr val="white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78B639-FBE9-4C4C-9C6A-1DBDD57E4C2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07034" y="733789"/>
            <a:ext cx="878600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557A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燕尾形 5">
            <a:extLst>
              <a:ext uri="{FF2B5EF4-FFF2-40B4-BE49-F238E27FC236}">
                <a16:creationId xmlns:a16="http://schemas.microsoft.com/office/drawing/2014/main" id="{C0D67DF6-354B-45EC-9BBC-A1FA89E2D455}"/>
              </a:ext>
            </a:extLst>
          </p:cNvPr>
          <p:cNvSpPr/>
          <p:nvPr userDrawn="1"/>
        </p:nvSpPr>
        <p:spPr bwMode="auto">
          <a:xfrm>
            <a:off x="252320" y="255565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燕尾形 6">
            <a:extLst>
              <a:ext uri="{FF2B5EF4-FFF2-40B4-BE49-F238E27FC236}">
                <a16:creationId xmlns:a16="http://schemas.microsoft.com/office/drawing/2014/main" id="{BB275838-E723-4072-84CE-5036DACFF460}"/>
              </a:ext>
            </a:extLst>
          </p:cNvPr>
          <p:cNvSpPr/>
          <p:nvPr userDrawn="1"/>
        </p:nvSpPr>
        <p:spPr bwMode="auto">
          <a:xfrm>
            <a:off x="520476" y="256999"/>
            <a:ext cx="276225" cy="349904"/>
          </a:xfrm>
          <a:prstGeom prst="chevron">
            <a:avLst>
              <a:gd name="adj" fmla="val 37480"/>
            </a:avLst>
          </a:prstGeom>
          <a:solidFill>
            <a:srgbClr val="1557A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2F501C-1766-455E-B33A-DFBDD7B3BA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68" y="6521032"/>
            <a:ext cx="1151777" cy="3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0E1E25C-F490-40DC-98B3-5235BF203E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F604254E-1011-481D-BE93-0F95C66003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277269"/>
            <a:ext cx="9144000" cy="230346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ts val="6000"/>
              </a:lnSpc>
              <a:buFont typeface="Arial" panose="020B0604020202020204" pitchFamily="34" charset="0"/>
              <a:buNone/>
            </a:pPr>
            <a:endParaRPr lang="zh-CN" altLang="en-US" sz="4800" b="1">
              <a:solidFill>
                <a:schemeClr val="bg1"/>
              </a:solidFill>
              <a:latin typeface="方正兰亭中黑_GBK"/>
              <a:ea typeface="方正兰亭中黑_GBK"/>
              <a:cs typeface="方正兰亭中黑_GBK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870EA4-2441-488B-86B3-1800FDBF24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 bwMode="auto">
          <a:xfrm>
            <a:off x="123829" y="66674"/>
            <a:ext cx="3032110" cy="88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3D182B-3DC1-4D96-8B08-83235B1F8695}"/>
              </a:ext>
            </a:extLst>
          </p:cNvPr>
          <p:cNvSpPr/>
          <p:nvPr userDrawn="1"/>
        </p:nvSpPr>
        <p:spPr>
          <a:xfrm>
            <a:off x="0" y="2926491"/>
            <a:ext cx="9144000" cy="10050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kern="10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  <a:cs typeface="Times New Roman" panose="02020603050405020304" pitchFamily="18" charset="0"/>
              </a:rPr>
              <a:t>感谢聆听，敬请指正</a:t>
            </a:r>
            <a:endParaRPr lang="en-US" altLang="zh-CN" sz="5400" b="1" kern="100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2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9491-EFDB-497E-854A-EC3102C9F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2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84F5858-22AD-428D-B5E7-72813604818D}"/>
              </a:ext>
            </a:extLst>
          </p:cNvPr>
          <p:cNvSpPr/>
          <p:nvPr/>
        </p:nvSpPr>
        <p:spPr>
          <a:xfrm>
            <a:off x="684213" y="4119563"/>
            <a:ext cx="7775575" cy="1824346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刘慧祥</a:t>
            </a:r>
            <a:endParaRPr lang="en-US" altLang="zh-CN" sz="2400" b="1" kern="100" dirty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1557AE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Xi'an </a:t>
            </a:r>
            <a:r>
              <a:rPr lang="en-US" altLang="zh-CN" sz="2400" b="1" kern="100" dirty="0" err="1">
                <a:solidFill>
                  <a:srgbClr val="1557AE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Jiaotong</a:t>
            </a:r>
            <a:r>
              <a:rPr lang="en-US" altLang="zh-CN" sz="2400" b="1" kern="100" dirty="0">
                <a:solidFill>
                  <a:srgbClr val="1557AE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University</a:t>
            </a:r>
          </a:p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100" dirty="0">
              <a:solidFill>
                <a:srgbClr val="1557AE"/>
              </a:solidFill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1557AE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May 2022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EB93CB-2CF5-49E9-B573-AA362BFD85E8}"/>
              </a:ext>
            </a:extLst>
          </p:cNvPr>
          <p:cNvSpPr/>
          <p:nvPr/>
        </p:nvSpPr>
        <p:spPr>
          <a:xfrm>
            <a:off x="0" y="2346331"/>
            <a:ext cx="9144000" cy="10789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defRPr/>
            </a:pPr>
            <a:r>
              <a:rPr lang="en-US" altLang="zh-CN" sz="2800" b="1" kern="100" dirty="0">
                <a:solidFill>
                  <a:schemeClr val="bg1"/>
                </a:solidFill>
                <a:latin typeface="Arial" panose="020B0604020202020204" pitchFamily="34" charset="0"/>
                <a:ea typeface="PingFang SC Semibold" panose="020B0400000000000000" pitchFamily="34" charset="-122"/>
                <a:cs typeface="Arial" panose="020B0604020202020204" pitchFamily="34" charset="0"/>
              </a:rPr>
              <a:t>Robust Heterogeneous Graph Neural Networks against Adversarial Attacks</a:t>
            </a:r>
          </a:p>
        </p:txBody>
      </p:sp>
    </p:spTree>
    <p:extLst>
      <p:ext uri="{BB962C8B-B14F-4D97-AF65-F5344CB8AC3E}">
        <p14:creationId xmlns:p14="http://schemas.microsoft.com/office/powerpoint/2010/main" val="283254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C51503-5604-4231-A7B6-143C9E7260D7}"/>
              </a:ext>
            </a:extLst>
          </p:cNvPr>
          <p:cNvSpPr/>
          <p:nvPr/>
        </p:nvSpPr>
        <p:spPr>
          <a:xfrm>
            <a:off x="679269" y="91963"/>
            <a:ext cx="596972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altLang="zh-CN" sz="3800" b="1" kern="0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Experiments and results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41C806-C744-45C3-9963-8648417A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10" y="1452286"/>
            <a:ext cx="737337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4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84F5858-22AD-428D-B5E7-72813604818D}"/>
              </a:ext>
            </a:extLst>
          </p:cNvPr>
          <p:cNvSpPr/>
          <p:nvPr/>
        </p:nvSpPr>
        <p:spPr>
          <a:xfrm>
            <a:off x="684213" y="4119563"/>
            <a:ext cx="7775575" cy="1824346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刘慧祥</a:t>
            </a:r>
            <a:endParaRPr lang="en-US" altLang="zh-CN" sz="2400" b="1" kern="100" dirty="0">
              <a:solidFill>
                <a:srgbClr val="1557AE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1557AE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Xi'an </a:t>
            </a:r>
            <a:r>
              <a:rPr lang="en-US" altLang="zh-CN" sz="2400" b="1" kern="100" dirty="0" err="1">
                <a:solidFill>
                  <a:srgbClr val="1557AE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Jiaotong</a:t>
            </a:r>
            <a:r>
              <a:rPr lang="en-US" altLang="zh-CN" sz="2400" b="1" kern="100" dirty="0">
                <a:solidFill>
                  <a:srgbClr val="1557AE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 University</a:t>
            </a:r>
          </a:p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100" dirty="0">
              <a:solidFill>
                <a:srgbClr val="1557AE"/>
              </a:solidFill>
              <a:latin typeface="Arial" panose="020B0604020202020204" pitchFamily="34" charset="0"/>
              <a:ea typeface="楷体" pitchFamily="49" charset="-122"/>
              <a:cs typeface="Arial" panose="020B0604020202020204" pitchFamily="34" charset="0"/>
            </a:endParaRPr>
          </a:p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1557AE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May 2022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EB93CB-2CF5-49E9-B573-AA362BFD85E8}"/>
              </a:ext>
            </a:extLst>
          </p:cNvPr>
          <p:cNvSpPr/>
          <p:nvPr/>
        </p:nvSpPr>
        <p:spPr>
          <a:xfrm>
            <a:off x="0" y="2330494"/>
            <a:ext cx="9144000" cy="10985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defRPr/>
            </a:pPr>
            <a:r>
              <a:rPr lang="en-US" altLang="zh-CN" sz="6000" b="1" kern="100" dirty="0">
                <a:solidFill>
                  <a:schemeClr val="bg1"/>
                </a:solidFill>
                <a:latin typeface="Arial" panose="020B0604020202020204" pitchFamily="34" charset="0"/>
                <a:ea typeface="PingFang SC Semibold" panose="020B0400000000000000" pitchFamily="34" charset="-122"/>
                <a:cs typeface="Arial" panose="020B0604020202020204" pitchFamily="34" charset="0"/>
              </a:rPr>
              <a:t>Thanks for Attention!</a:t>
            </a:r>
          </a:p>
        </p:txBody>
      </p:sp>
    </p:spTree>
    <p:extLst>
      <p:ext uri="{BB962C8B-B14F-4D97-AF65-F5344CB8AC3E}">
        <p14:creationId xmlns:p14="http://schemas.microsoft.com/office/powerpoint/2010/main" val="10872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F8643C-8BD1-4F63-A198-30E77D9E0560}"/>
              </a:ext>
            </a:extLst>
          </p:cNvPr>
          <p:cNvSpPr/>
          <p:nvPr/>
        </p:nvSpPr>
        <p:spPr>
          <a:xfrm>
            <a:off x="190500" y="809625"/>
            <a:ext cx="88106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“Robust Heterogeneous Graph Neural Networks against Adversarial Attacks.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AAAI(2022).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F3C589-3EFB-43D3-A5EA-0174924F132F}"/>
              </a:ext>
            </a:extLst>
          </p:cNvPr>
          <p:cNvSpPr/>
          <p:nvPr/>
        </p:nvSpPr>
        <p:spPr>
          <a:xfrm>
            <a:off x="0" y="91963"/>
            <a:ext cx="520262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altLang="zh-CN" sz="3800" b="1" kern="0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About the paper</a:t>
            </a:r>
            <a:endParaRPr lang="zh-CN" altLang="en-US" sz="3800" b="1" kern="0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D579B9-CB96-423D-842F-683D28665979}"/>
              </a:ext>
            </a:extLst>
          </p:cNvPr>
          <p:cNvSpPr txBox="1"/>
          <p:nvPr/>
        </p:nvSpPr>
        <p:spPr>
          <a:xfrm>
            <a:off x="671579" y="4935321"/>
            <a:ext cx="7800841" cy="1015663"/>
          </a:xfrm>
          <a:prstGeom prst="rect">
            <a:avLst/>
          </a:prstGeom>
          <a:solidFill>
            <a:srgbClr val="FFF2CC"/>
          </a:solidFill>
          <a:ln w="19050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systematically study the robustness of HGNNs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show that they can be easily fooled by adding the adversarial edge between the target node and large-degree node (i.e., hub).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3B21CD-0C22-4D6D-9BD0-CDFE0E393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016" y="2464532"/>
            <a:ext cx="7449590" cy="1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508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A2D9124-73CE-49C3-BCC5-8B5D4E6ACD11}"/>
              </a:ext>
            </a:extLst>
          </p:cNvPr>
          <p:cNvSpPr/>
          <p:nvPr/>
        </p:nvSpPr>
        <p:spPr>
          <a:xfrm>
            <a:off x="-130629" y="103449"/>
            <a:ext cx="365997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altLang="zh-CN" sz="3800" b="1" kern="0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Outline</a:t>
            </a:r>
            <a:endParaRPr lang="zh-CN" altLang="en-US" sz="3800" b="1" kern="0" dirty="0">
              <a:solidFill>
                <a:srgbClr val="1557AE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A35A513-D9BF-4033-9CE3-418143806FEC}"/>
              </a:ext>
            </a:extLst>
          </p:cNvPr>
          <p:cNvSpPr txBox="1">
            <a:spLocks/>
          </p:cNvSpPr>
          <p:nvPr/>
        </p:nvSpPr>
        <p:spPr>
          <a:xfrm>
            <a:off x="409129" y="1348073"/>
            <a:ext cx="8325742" cy="41618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800"/>
              </a:spcBef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en-US" altLang="zh-CN" sz="36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Background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3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</a:t>
            </a:r>
            <a:r>
              <a:rPr lang="en-US" altLang="zh-CN" sz="36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otivation</a:t>
            </a:r>
          </a:p>
          <a:p>
            <a:pPr>
              <a:lnSpc>
                <a:spcPct val="150000"/>
              </a:lnSpc>
              <a:spcBef>
                <a:spcPts val="1800"/>
              </a:spcBef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en-US" altLang="zh-CN" sz="3600" b="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The Proposed Robust HGNN</a:t>
            </a:r>
          </a:p>
          <a:p>
            <a:pPr>
              <a:lnSpc>
                <a:spcPct val="150000"/>
              </a:lnSpc>
              <a:spcBef>
                <a:spcPts val="1800"/>
              </a:spcBef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en-US" altLang="zh-CN" sz="3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Experiments and results</a:t>
            </a:r>
          </a:p>
        </p:txBody>
      </p:sp>
    </p:spTree>
    <p:extLst>
      <p:ext uri="{BB962C8B-B14F-4D97-AF65-F5344CB8AC3E}">
        <p14:creationId xmlns:p14="http://schemas.microsoft.com/office/powerpoint/2010/main" val="172908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CE8976-2B1B-4BFD-8675-814E6C1FF1A4}"/>
              </a:ext>
            </a:extLst>
          </p:cNvPr>
          <p:cNvSpPr/>
          <p:nvPr/>
        </p:nvSpPr>
        <p:spPr>
          <a:xfrm>
            <a:off x="285020" y="77043"/>
            <a:ext cx="75764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altLang="zh-CN" sz="3800" b="1" kern="0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Background and motivation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6D80D1-B8E3-4D9D-AB4C-E5704E558134}"/>
              </a:ext>
            </a:extLst>
          </p:cNvPr>
          <p:cNvSpPr txBox="1"/>
          <p:nvPr/>
        </p:nvSpPr>
        <p:spPr>
          <a:xfrm>
            <a:off x="285020" y="779845"/>
            <a:ext cx="8573961" cy="529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The robustness of HGNNs remains unknown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Heterogeneous Graph Neural Networks (HGNNs) have achieved outstanding performance in many tasks.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Despite their wide use,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there is currently no understanding of their robustness to adversarial attacks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Two key reasons for such vulnerabilities of HGNNs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Perturbation enlargement effect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i.e., HGNNs,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failing to encode transiting probability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will enlarge the effect of the adversarial hub in comparison of GCNs.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Soft attention mechanism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i.e., such mechanism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assigns positive attention values to obviously unreliable neighbors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57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CE8976-2B1B-4BFD-8675-814E6C1FF1A4}"/>
              </a:ext>
            </a:extLst>
          </p:cNvPr>
          <p:cNvSpPr/>
          <p:nvPr/>
        </p:nvSpPr>
        <p:spPr>
          <a:xfrm>
            <a:off x="285020" y="77043"/>
            <a:ext cx="75764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altLang="zh-CN" sz="3800" b="1" kern="0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Background and motivation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6D80D1-B8E3-4D9D-AB4C-E5704E558134}"/>
              </a:ext>
            </a:extLst>
          </p:cNvPr>
          <p:cNvSpPr txBox="1"/>
          <p:nvPr/>
        </p:nvSpPr>
        <p:spPr>
          <a:xfrm>
            <a:off x="285020" y="779845"/>
            <a:ext cx="8573961" cy="289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Two key reasons for such vulnerabilities of HGNNs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Perturbation enlargement effect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i.e., HGNNs,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failing to encode transiting probability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will enlarge the effect of the adversarial hub in comparison of GCNs.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Soft attention mechanism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i.e., such mechanism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assigns positive attention values to obviously unreliable neighbors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F3DB26-D0D7-4D87-AF89-B5853686F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05" y="3851874"/>
            <a:ext cx="1838582" cy="22767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5E93F8-B277-415B-BACD-2440F55C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771" y="3851874"/>
            <a:ext cx="554432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C855E200-BDBD-48F1-9572-FFACA9BDBB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835747"/>
              </p:ext>
            </p:extLst>
          </p:nvPr>
        </p:nvGraphicFramePr>
        <p:xfrm>
          <a:off x="216119" y="1708563"/>
          <a:ext cx="8711762" cy="4741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4778103-BE7C-432E-B5C1-E136042CDA28}"/>
              </a:ext>
            </a:extLst>
          </p:cNvPr>
          <p:cNvSpPr txBox="1"/>
          <p:nvPr/>
        </p:nvSpPr>
        <p:spPr>
          <a:xfrm>
            <a:off x="103944" y="753567"/>
            <a:ext cx="8879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Solutions: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equipping </a:t>
            </a:r>
            <a:r>
              <a:rPr lang="en-US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an attention purifier</a:t>
            </a:r>
            <a:r>
              <a:rPr lang="en-US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which prune malicious neighbors </a:t>
            </a:r>
            <a:r>
              <a:rPr lang="en-US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based on topology and feature</a:t>
            </a:r>
            <a:r>
              <a:rPr lang="en-US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BC6857-AE82-4A22-9EA7-500CF0AE41D3}"/>
              </a:ext>
            </a:extLst>
          </p:cNvPr>
          <p:cNvSpPr/>
          <p:nvPr/>
        </p:nvSpPr>
        <p:spPr>
          <a:xfrm>
            <a:off x="285020" y="77043"/>
            <a:ext cx="75764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altLang="zh-CN" sz="3800" b="1" kern="0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Background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322678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D280D4-DF3A-40E1-9A01-0A37B2DD0605}"/>
              </a:ext>
            </a:extLst>
          </p:cNvPr>
          <p:cNvSpPr/>
          <p:nvPr/>
        </p:nvSpPr>
        <p:spPr>
          <a:xfrm>
            <a:off x="-90460" y="91963"/>
            <a:ext cx="84908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altLang="zh-CN" sz="3800" b="1" kern="0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The Proposed Robust HGNN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7273A5-1C59-4623-88DF-7963A7B6D6C7}"/>
              </a:ext>
            </a:extLst>
          </p:cNvPr>
          <p:cNvSpPr txBox="1"/>
          <p:nvPr/>
        </p:nvSpPr>
        <p:spPr>
          <a:xfrm>
            <a:off x="146495" y="769071"/>
            <a:ext cx="8851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HGNNs often adopt a hierarchical aggregation (including node-level and semantic-level), and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our RoHe is applied to purify the node-level aggregation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F63688-293D-46D9-A015-6F142D167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49213"/>
            <a:ext cx="9144000" cy="34317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72AD88-6E09-47E1-9D9D-7822181E9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86992"/>
            <a:ext cx="4648849" cy="158137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1FF37AA-A59D-4E34-A709-7A0B15EB2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848" y="4994393"/>
            <a:ext cx="4495151" cy="14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7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9545B3-FECF-476A-AC05-F8DF229CB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63" y="797255"/>
            <a:ext cx="4733874" cy="588485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5DA3F03-2BD6-48FA-81AA-3B42535A2AF7}"/>
              </a:ext>
            </a:extLst>
          </p:cNvPr>
          <p:cNvSpPr/>
          <p:nvPr/>
        </p:nvSpPr>
        <p:spPr>
          <a:xfrm>
            <a:off x="-90460" y="91963"/>
            <a:ext cx="849085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altLang="zh-CN" sz="3800" b="1" kern="0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The Proposed Robust HGNN</a:t>
            </a:r>
          </a:p>
        </p:txBody>
      </p:sp>
    </p:spTree>
    <p:extLst>
      <p:ext uri="{BB962C8B-B14F-4D97-AF65-F5344CB8AC3E}">
        <p14:creationId xmlns:p14="http://schemas.microsoft.com/office/powerpoint/2010/main" val="11662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5F10EF-0B00-49B6-92A8-80A21136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9491-EFDB-497E-854A-EC3102C9FAE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DECCF2-0DD6-4592-B8CC-27656A072416}"/>
              </a:ext>
            </a:extLst>
          </p:cNvPr>
          <p:cNvSpPr/>
          <p:nvPr/>
        </p:nvSpPr>
        <p:spPr>
          <a:xfrm>
            <a:off x="679269" y="91963"/>
            <a:ext cx="596972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altLang="zh-CN" sz="3800" b="1" kern="0" dirty="0">
                <a:solidFill>
                  <a:srgbClr val="1557AE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Experiments and results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9DEF9-5D8A-47E5-A10F-5290877E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3832"/>
            <a:ext cx="4696480" cy="5372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F3AB04-31C2-4784-A7A5-29FEB69F8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71611"/>
            <a:ext cx="4525340" cy="323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1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405</Words>
  <Application>Microsoft Office PowerPoint</Application>
  <PresentationFormat>全屏显示(4:3)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PingFang SC Semibold</vt:lpstr>
      <vt:lpstr>等线</vt:lpstr>
      <vt:lpstr>方正兰亭中黑_GBK</vt:lpstr>
      <vt:lpstr>黑体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一 个哒不刘</cp:lastModifiedBy>
  <cp:revision>202</cp:revision>
  <dcterms:created xsi:type="dcterms:W3CDTF">2022-03-21T11:32:17Z</dcterms:created>
  <dcterms:modified xsi:type="dcterms:W3CDTF">2022-05-07T07:15:03Z</dcterms:modified>
</cp:coreProperties>
</file>