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9"/>
  </p:handoutMasterIdLst>
  <p:sldIdLst>
    <p:sldId id="257" r:id="rId3"/>
    <p:sldId id="1864" r:id="rId5"/>
    <p:sldId id="1880" r:id="rId6"/>
    <p:sldId id="1903" r:id="rId7"/>
    <p:sldId id="1862" r:id="rId8"/>
    <p:sldId id="1896" r:id="rId9"/>
    <p:sldId id="1911" r:id="rId10"/>
    <p:sldId id="1912" r:id="rId11"/>
    <p:sldId id="1913" r:id="rId12"/>
    <p:sldId id="1914" r:id="rId13"/>
    <p:sldId id="1910" r:id="rId14"/>
    <p:sldId id="1915" r:id="rId15"/>
    <p:sldId id="1916" r:id="rId16"/>
    <p:sldId id="1917" r:id="rId17"/>
    <p:sldId id="1879" r:id="rId18"/>
  </p:sldIdLst>
  <p:sldSz cx="12192000" cy="6858000"/>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368" autoAdjust="0"/>
    <p:restoredTop sz="84972" autoAdjust="0"/>
  </p:normalViewPr>
  <p:slideViewPr>
    <p:cSldViewPr snapToGrid="0">
      <p:cViewPr varScale="1">
        <p:scale>
          <a:sx n="93" d="100"/>
          <a:sy n="93" d="100"/>
        </p:scale>
        <p:origin x="690" y="84"/>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83" d="100"/>
          <a:sy n="83" d="100"/>
        </p:scale>
        <p:origin x="3840" y="10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tags" Target="tags/tag15.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handoutMaster" Target="handoutMasters/handoutMaster1.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367D58C-5CA3-4A99-A521-2A0E5C61A973}"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2FC6DEA-217F-4263-A12F-FAA88EEC11E6}"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D37367-ECEC-4585-A1A6-0A3D90E57927}"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66427C-5FB0-4207-A35B-3C54E17AD5B9}"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166427C-5FB0-4207-A35B-3C54E17AD5B9}"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166427C-5FB0-4207-A35B-3C54E17AD5B9}"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166427C-5FB0-4207-A35B-3C54E17AD5B9}"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166427C-5FB0-4207-A35B-3C54E17AD5B9}"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已训练好的 AI 模型在新数据上训练或在新环境部署时会受到很大影响（如灾难性遗忘），即使新数据与它们的训练环境十分相似。此外，深度学习模型的学习过程通常是局部或孤立任务中的固定数据集，这令模型难以产生更复杂和自主的智能行为。</a:t>
            </a:r>
            <a:endParaRPr lang="zh-CN" altLang="en-US">
              <a:sym typeface="+mn-ea"/>
            </a:endParaRPr>
          </a:p>
          <a:p>
            <a:r>
              <a:rPr lang="zh-CN" altLang="en-US"/>
              <a:t>持续学习（Continual Learning），也称终身学习（Life-long learning）是解决此类问题的研究方向，它的目标是扩展模型适应能力，令模型能够在不同时刻学习不同任务的知识，同时不会遗忘先前任务的特征。</a:t>
            </a:r>
            <a:endParaRPr lang="zh-CN" altLang="en-US"/>
          </a:p>
          <a:p>
            <a:endParaRPr lang="zh-CN" altLang="en-US" dirty="0"/>
          </a:p>
        </p:txBody>
      </p:sp>
      <p:sp>
        <p:nvSpPr>
          <p:cNvPr id="4" name="灯片编号占位符 3"/>
          <p:cNvSpPr>
            <a:spLocks noGrp="1"/>
          </p:cNvSpPr>
          <p:nvPr>
            <p:ph type="sldNum" sz="quarter" idx="5"/>
          </p:nvPr>
        </p:nvSpPr>
        <p:spPr/>
        <p:txBody>
          <a:bodyPr/>
          <a:lstStyle/>
          <a:p>
            <a:fld id="{7166427C-5FB0-4207-A35B-3C54E17AD5B9}"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166427C-5FB0-4207-A35B-3C54E17AD5B9}"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166427C-5FB0-4207-A35B-3C54E17AD5B9}"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166427C-5FB0-4207-A35B-3C54E17AD5B9}"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166427C-5FB0-4207-A35B-3C54E17AD5B9}"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166427C-5FB0-4207-A35B-3C54E17AD5B9}"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166427C-5FB0-4207-A35B-3C54E17AD5B9}"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166427C-5FB0-4207-A35B-3C54E17AD5B9}"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166427C-5FB0-4207-A35B-3C54E17AD5B9}"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A302DCE-CB4A-4E37-A353-315BD41F6DB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A302DCE-CB4A-4E37-A353-315BD41F6DB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A302DCE-CB4A-4E37-A353-315BD41F6DB9}"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内页-1">
    <p:spTree>
      <p:nvGrpSpPr>
        <p:cNvPr id="1" name=""/>
        <p:cNvGrpSpPr/>
        <p:nvPr/>
      </p:nvGrpSpPr>
      <p:grpSpPr>
        <a:xfrm>
          <a:off x="0" y="0"/>
          <a:ext cx="0" cy="0"/>
          <a:chOff x="0" y="0"/>
          <a:chExt cx="0" cy="0"/>
        </a:xfrm>
      </p:grpSpPr>
      <p:sp>
        <p:nvSpPr>
          <p:cNvPr id="6" name="矩形 5"/>
          <p:cNvSpPr/>
          <p:nvPr userDrawn="1"/>
        </p:nvSpPr>
        <p:spPr>
          <a:xfrm>
            <a:off x="1695878" y="74517"/>
            <a:ext cx="3474031" cy="6661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520" b="1" dirty="0">
              <a:solidFill>
                <a:srgbClr val="4276AA"/>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矩形 4"/>
          <p:cNvSpPr/>
          <p:nvPr userDrawn="1"/>
        </p:nvSpPr>
        <p:spPr>
          <a:xfrm>
            <a:off x="0" y="164638"/>
            <a:ext cx="694944" cy="576063"/>
          </a:xfrm>
          <a:prstGeom prst="rect">
            <a:avLst/>
          </a:prstGeom>
          <a:solidFill>
            <a:srgbClr val="0053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dirty="0"/>
          </a:p>
        </p:txBody>
      </p:sp>
      <p:cxnSp>
        <p:nvCxnSpPr>
          <p:cNvPr id="7" name="直接连接符 6"/>
          <p:cNvCxnSpPr/>
          <p:nvPr userDrawn="1"/>
        </p:nvCxnSpPr>
        <p:spPr>
          <a:xfrm>
            <a:off x="692405" y="731564"/>
            <a:ext cx="11499596" cy="0"/>
          </a:xfrm>
          <a:prstGeom prst="line">
            <a:avLst/>
          </a:prstGeom>
          <a:ln>
            <a:solidFill>
              <a:srgbClr val="0053CC"/>
            </a:solidFill>
          </a:ln>
        </p:spPr>
        <p:style>
          <a:lnRef idx="1">
            <a:schemeClr val="accent1"/>
          </a:lnRef>
          <a:fillRef idx="0">
            <a:schemeClr val="accent1"/>
          </a:fillRef>
          <a:effectRef idx="0">
            <a:schemeClr val="accent1"/>
          </a:effectRef>
          <a:fontRef idx="minor">
            <a:schemeClr val="tx1"/>
          </a:fontRef>
        </p:style>
      </p:cxnSp>
      <p:sp>
        <p:nvSpPr>
          <p:cNvPr id="8" name="矩形 7"/>
          <p:cNvSpPr/>
          <p:nvPr userDrawn="1"/>
        </p:nvSpPr>
        <p:spPr>
          <a:xfrm>
            <a:off x="1695878" y="74517"/>
            <a:ext cx="3474031" cy="6661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520" b="1" dirty="0">
              <a:solidFill>
                <a:srgbClr val="4276AA"/>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0" name="Picture 2" descr="xjtu"/>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38087" r="53446" b="36977"/>
          <a:stretch>
            <a:fillRect/>
          </a:stretch>
        </p:blipFill>
        <p:spPr bwMode="auto">
          <a:xfrm>
            <a:off x="10116569" y="207200"/>
            <a:ext cx="1973055" cy="5335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1500" advClick="0" advTm="2000">
        <p:random/>
      </p:transition>
    </mc:Choice>
    <mc:Fallback>
      <p:transition spd="slow" advClick="0" advTm="200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A302DCE-CB4A-4E37-A353-315BD41F6DB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dirty="0"/>
              <a:t>单击此处编辑母版标题样式</a:t>
            </a:r>
            <a:endParaRPr lang="zh-CN" altLang="en-US" dirty="0"/>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A302DCE-CB4A-4E37-A353-315BD41F6DB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A302DCE-CB4A-4E37-A353-315BD41F6DB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A302DCE-CB4A-4E37-A353-315BD41F6DB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A302DCE-CB4A-4E37-A353-315BD41F6DB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A302DCE-CB4A-4E37-A353-315BD41F6DB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编辑母版文本样式</a:t>
            </a:r>
            <a:endParaRPr lang="zh-CN" altLang="en-US" dirty="0"/>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A302DCE-CB4A-4E37-A353-315BD41F6DB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A302DCE-CB4A-4E37-A353-315BD41F6DB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302DCE-CB4A-4E37-A353-315BD41F6DB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12.xml"/><Relationship Id="rId4" Type="http://schemas.openxmlformats.org/officeDocument/2006/relationships/image" Target="../media/image29.png"/><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12.xml"/><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tags" Target="../tags/tag11.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2.xml"/><Relationship Id="rId2" Type="http://schemas.openxmlformats.org/officeDocument/2006/relationships/image" Target="../media/image32.png"/><Relationship Id="rId1" Type="http://schemas.openxmlformats.org/officeDocument/2006/relationships/tags" Target="../tags/tag12.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2.xml"/><Relationship Id="rId2" Type="http://schemas.openxmlformats.org/officeDocument/2006/relationships/image" Target="../media/image33.png"/><Relationship Id="rId1" Type="http://schemas.openxmlformats.org/officeDocument/2006/relationships/tags" Target="../tags/tag13.xml"/></Relationships>
</file>

<file path=ppt/slides/_rels/slide14.xml.rels><?xml version="1.0" encoding="UTF-8" standalone="yes"?>
<Relationships xmlns="http://schemas.openxmlformats.org/package/2006/relationships"><Relationship Id="rId7" Type="http://schemas.openxmlformats.org/officeDocument/2006/relationships/notesSlide" Target="../notesSlides/notesSlide14.xml"/><Relationship Id="rId6" Type="http://schemas.openxmlformats.org/officeDocument/2006/relationships/slideLayout" Target="../slideLayouts/slideLayout12.xml"/><Relationship Id="rId5" Type="http://schemas.openxmlformats.org/officeDocument/2006/relationships/image" Target="../media/image37.png"/><Relationship Id="rId4" Type="http://schemas.openxmlformats.org/officeDocument/2006/relationships/image" Target="../media/image36.png"/><Relationship Id="rId3" Type="http://schemas.openxmlformats.org/officeDocument/2006/relationships/tags" Target="../tags/tag14.xml"/><Relationship Id="rId2" Type="http://schemas.openxmlformats.org/officeDocument/2006/relationships/image" Target="../media/image35.png"/><Relationship Id="rId1" Type="http://schemas.openxmlformats.org/officeDocument/2006/relationships/image" Target="../media/image34.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2.xml"/><Relationship Id="rId3" Type="http://schemas.openxmlformats.org/officeDocument/2006/relationships/image" Target="../media/image2.png"/><Relationship Id="rId2" Type="http://schemas.openxmlformats.org/officeDocument/2006/relationships/tags" Target="../tags/tag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2.xml"/><Relationship Id="rId2" Type="http://schemas.openxmlformats.org/officeDocument/2006/relationships/image" Target="../media/image3.png"/><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9" Type="http://schemas.openxmlformats.org/officeDocument/2006/relationships/notesSlide" Target="../notesSlides/notesSlide5.xml"/><Relationship Id="rId8" Type="http://schemas.openxmlformats.org/officeDocument/2006/relationships/slideLayout" Target="../slideLayouts/slideLayout12.xml"/><Relationship Id="rId7" Type="http://schemas.openxmlformats.org/officeDocument/2006/relationships/image" Target="../media/image9.png"/><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12.xml"/><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2.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12.xml"/><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9" Type="http://schemas.openxmlformats.org/officeDocument/2006/relationships/slideLayout" Target="../slideLayouts/slideLayout12.xml"/><Relationship Id="rId8" Type="http://schemas.openxmlformats.org/officeDocument/2006/relationships/image" Target="../media/image26.png"/><Relationship Id="rId7" Type="http://schemas.openxmlformats.org/officeDocument/2006/relationships/image" Target="../media/image25.png"/><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3" Type="http://schemas.openxmlformats.org/officeDocument/2006/relationships/image" Target="../media/image21.png"/><Relationship Id="rId2" Type="http://schemas.openxmlformats.org/officeDocument/2006/relationships/image" Target="../media/image20.png"/><Relationship Id="rId10" Type="http://schemas.openxmlformats.org/officeDocument/2006/relationships/notesSlide" Target="../notesSlides/notesSlide9.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277091" y="785366"/>
            <a:ext cx="6096000" cy="738664"/>
          </a:xfrm>
          <a:prstGeom prst="rect">
            <a:avLst/>
          </a:prstGeom>
        </p:spPr>
        <p:txBody>
          <a:bodyPr>
            <a:spAutoFit/>
          </a:bodyPr>
          <a:lstStyle/>
          <a:p>
            <a:r>
              <a:rPr lang="zh-CN" altLang="en-US" sz="2400" dirty="0"/>
              <a:t> </a:t>
            </a:r>
            <a:br>
              <a:rPr lang="zh-CN" altLang="en-US" dirty="0"/>
            </a:br>
            <a:endParaRPr lang="zh-CN" altLang="en-US" dirty="0"/>
          </a:p>
        </p:txBody>
      </p:sp>
      <p:sp>
        <p:nvSpPr>
          <p:cNvPr id="2" name="文本框 1"/>
          <p:cNvSpPr txBox="1"/>
          <p:nvPr/>
        </p:nvSpPr>
        <p:spPr>
          <a:xfrm>
            <a:off x="547789" y="1787498"/>
            <a:ext cx="11096422" cy="1445260"/>
          </a:xfrm>
          <a:prstGeom prst="rect">
            <a:avLst/>
          </a:prstGeom>
          <a:solidFill>
            <a:schemeClr val="accent1"/>
          </a:solidFill>
        </p:spPr>
        <p:txBody>
          <a:bodyPr wrap="square" rtlCol="0">
            <a:spAutoFit/>
          </a:bodyPr>
          <a:lstStyle/>
          <a:p>
            <a:pPr algn="ctr"/>
            <a:r>
              <a:rPr lang="en-US" altLang="zh-CN" sz="4400" b="1" kern="100" spc="-100" dirty="0">
                <a:solidFill>
                  <a:schemeClr val="bg1"/>
                </a:solidFill>
                <a:latin typeface="Cambria" panose="02040503050406030204" pitchFamily="18" charset="0"/>
                <a:ea typeface="Cambria" panose="02040503050406030204" pitchFamily="18" charset="0"/>
                <a:cs typeface="Times New Roman" panose="02020603050405020304" pitchFamily="18" charset="0"/>
              </a:rPr>
              <a:t>[</a:t>
            </a:r>
            <a:r>
              <a:rPr lang="en-US" altLang="zh-CN" sz="4400" b="1" kern="100" spc="-100" dirty="0">
                <a:solidFill>
                  <a:srgbClr val="FF0000"/>
                </a:solidFill>
                <a:latin typeface="Cambria" panose="02040503050406030204" pitchFamily="18" charset="0"/>
                <a:ea typeface="Cambria" panose="02040503050406030204" pitchFamily="18" charset="0"/>
                <a:cs typeface="Times New Roman" panose="02020603050405020304" pitchFamily="18" charset="0"/>
              </a:rPr>
              <a:t>ACL2021</a:t>
            </a:r>
            <a:r>
              <a:rPr lang="en-US" altLang="zh-CN" sz="4400" b="1" kern="100" spc="-100" dirty="0">
                <a:solidFill>
                  <a:schemeClr val="bg1"/>
                </a:solidFill>
                <a:latin typeface="Cambria" panose="02040503050406030204" pitchFamily="18" charset="0"/>
                <a:ea typeface="Cambria" panose="02040503050406030204" pitchFamily="18" charset="0"/>
                <a:cs typeface="Times New Roman" panose="02020603050405020304" pitchFamily="18" charset="0"/>
              </a:rPr>
              <a:t>]</a:t>
            </a:r>
            <a:r>
              <a:rPr lang="en-US" sz="4400" b="1" kern="100" spc="-100" dirty="0" err="1">
                <a:solidFill>
                  <a:schemeClr val="bg1"/>
                </a:solidFill>
                <a:latin typeface="Cambria" panose="02040503050406030204" pitchFamily="18" charset="0"/>
                <a:ea typeface="Cambria" panose="02040503050406030204" pitchFamily="18" charset="0"/>
                <a:cs typeface="Times New Roman" panose="02020603050405020304" pitchFamily="18" charset="0"/>
              </a:rPr>
              <a:t>Template-Based Named Entity Recognition Using BART </a:t>
            </a:r>
            <a:endParaRPr lang="en-US" sz="4400" b="1" kern="100" spc="-100" dirty="0" err="1">
              <a:solidFill>
                <a:schemeClr val="bg1"/>
              </a:solidFill>
              <a:latin typeface="Cambria" panose="02040503050406030204" pitchFamily="18" charset="0"/>
              <a:ea typeface="Cambria" panose="02040503050406030204" pitchFamily="18" charset="0"/>
              <a:cs typeface="Times New Roman" panose="02020603050405020304" pitchFamily="18" charset="0"/>
            </a:endParaRPr>
          </a:p>
        </p:txBody>
      </p:sp>
      <p:pic>
        <p:nvPicPr>
          <p:cNvPr id="1026" name="Picture 2" descr="xjtu"/>
          <p:cNvPicPr>
            <a:picLocks noChangeAspect="1" noChangeArrowheads="1"/>
          </p:cNvPicPr>
          <p:nvPr/>
        </p:nvPicPr>
        <p:blipFill rotWithShape="1">
          <a:blip r:embed="rId1">
            <a:extLst>
              <a:ext uri="{28A0092B-C50C-407E-A947-70E740481C1C}">
                <a14:useLocalDpi xmlns:a14="http://schemas.microsoft.com/office/drawing/2010/main" val="0"/>
              </a:ext>
            </a:extLst>
          </a:blip>
          <a:srcRect t="38087" r="53446" b="36977"/>
          <a:stretch>
            <a:fillRect/>
          </a:stretch>
        </p:blipFill>
        <p:spPr bwMode="auto">
          <a:xfrm>
            <a:off x="134216" y="162903"/>
            <a:ext cx="2456584" cy="738664"/>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2968615" y="5419550"/>
            <a:ext cx="6254770" cy="977265"/>
          </a:xfrm>
          <a:prstGeom prst="rect">
            <a:avLst/>
          </a:prstGeom>
          <a:effectLst>
            <a:outerShdw blurRad="50800" dist="38100" dir="5400000" algn="t" rotWithShape="0">
              <a:prstClr val="black">
                <a:alpha val="40000"/>
              </a:prstClr>
            </a:outerShdw>
          </a:effectLst>
        </p:spPr>
        <p:txBody>
          <a:bodyPr wrap="square">
            <a:spAutoFit/>
          </a:bodyPr>
          <a:lstStyle/>
          <a:p>
            <a:pPr indent="127000" algn="ctr">
              <a:lnSpc>
                <a:spcPct val="120000"/>
              </a:lnSpc>
            </a:pPr>
            <a:r>
              <a:rPr lang="zh-CN" altLang="en-US" sz="2400" b="1" kern="100" dirty="0">
                <a:solidFill>
                  <a:srgbClr val="1557AE"/>
                </a:solidFill>
                <a:latin typeface="楷体" panose="02010609060101010101" pitchFamily="49" charset="-122"/>
                <a:ea typeface="楷体" panose="02010609060101010101" pitchFamily="49" charset="-122"/>
                <a:cs typeface="Times New Roman" panose="02020603050405020304" pitchFamily="18" charset="0"/>
              </a:rPr>
              <a:t>汇报人：张浩堃</a:t>
            </a:r>
            <a:endParaRPr lang="en-US" altLang="zh-CN" sz="2400" b="1" kern="100" dirty="0">
              <a:solidFill>
                <a:srgbClr val="1557AE"/>
              </a:solidFill>
              <a:latin typeface="楷体" panose="02010609060101010101" pitchFamily="49" charset="-122"/>
              <a:ea typeface="楷体" panose="02010609060101010101" pitchFamily="49" charset="-122"/>
              <a:cs typeface="Times New Roman" panose="02020603050405020304" pitchFamily="18" charset="0"/>
            </a:endParaRPr>
          </a:p>
          <a:p>
            <a:pPr indent="127000" algn="ctr">
              <a:lnSpc>
                <a:spcPct val="120000"/>
              </a:lnSpc>
            </a:pPr>
            <a:r>
              <a:rPr lang="en-US" altLang="zh-CN" sz="2400" b="1" kern="100" dirty="0">
                <a:solidFill>
                  <a:srgbClr val="1557AE"/>
                </a:solidFill>
                <a:latin typeface="楷体" panose="02010609060101010101" pitchFamily="49" charset="-122"/>
                <a:ea typeface="楷体" panose="02010609060101010101" pitchFamily="49" charset="-122"/>
                <a:cs typeface="Times New Roman" panose="02020603050405020304" pitchFamily="18" charset="0"/>
              </a:rPr>
              <a:t>2022</a:t>
            </a:r>
            <a:r>
              <a:rPr lang="zh-CN" altLang="en-US" sz="2400" b="1" kern="100" dirty="0">
                <a:solidFill>
                  <a:srgbClr val="1557AE"/>
                </a:solidFill>
                <a:latin typeface="楷体" panose="02010609060101010101" pitchFamily="49" charset="-122"/>
                <a:ea typeface="楷体" panose="02010609060101010101" pitchFamily="49" charset="-122"/>
                <a:cs typeface="Times New Roman" panose="02020603050405020304" pitchFamily="18" charset="0"/>
              </a:rPr>
              <a:t>年</a:t>
            </a:r>
            <a:r>
              <a:rPr lang="en-US" altLang="zh-CN" sz="2400" b="1" kern="100" dirty="0">
                <a:solidFill>
                  <a:srgbClr val="1557AE"/>
                </a:solidFill>
                <a:latin typeface="楷体" panose="02010609060101010101" pitchFamily="49" charset="-122"/>
                <a:ea typeface="楷体" panose="02010609060101010101" pitchFamily="49" charset="-122"/>
                <a:cs typeface="Times New Roman" panose="02020603050405020304" pitchFamily="18" charset="0"/>
              </a:rPr>
              <a:t>5</a:t>
            </a:r>
            <a:r>
              <a:rPr lang="zh-CN" altLang="en-US" sz="2400" b="1" kern="100" dirty="0">
                <a:solidFill>
                  <a:srgbClr val="1557AE"/>
                </a:solidFill>
                <a:latin typeface="楷体" panose="02010609060101010101" pitchFamily="49" charset="-122"/>
                <a:ea typeface="楷体" panose="02010609060101010101" pitchFamily="49" charset="-122"/>
                <a:cs typeface="Times New Roman" panose="02020603050405020304" pitchFamily="18" charset="0"/>
              </a:rPr>
              <a:t>月</a:t>
            </a:r>
            <a:r>
              <a:rPr lang="en-US" altLang="zh-CN" sz="2400" b="1" kern="100" dirty="0">
                <a:solidFill>
                  <a:srgbClr val="1557AE"/>
                </a:solidFill>
                <a:latin typeface="楷体" panose="02010609060101010101" pitchFamily="49" charset="-122"/>
                <a:ea typeface="楷体" panose="02010609060101010101" pitchFamily="49" charset="-122"/>
                <a:cs typeface="Times New Roman" panose="02020603050405020304" pitchFamily="18" charset="0"/>
              </a:rPr>
              <a:t>13</a:t>
            </a:r>
            <a:r>
              <a:rPr lang="zh-CN" altLang="en-US" sz="2400" b="1" kern="100" dirty="0">
                <a:solidFill>
                  <a:srgbClr val="1557AE"/>
                </a:solidFill>
                <a:latin typeface="楷体" panose="02010609060101010101" pitchFamily="49" charset="-122"/>
                <a:ea typeface="楷体" panose="02010609060101010101" pitchFamily="49" charset="-122"/>
                <a:cs typeface="Times New Roman" panose="02020603050405020304" pitchFamily="18" charset="0"/>
              </a:rPr>
              <a:t>日</a:t>
            </a:r>
            <a:endParaRPr lang="zh-CN" altLang="zh-CN" sz="2400" b="1" kern="100" dirty="0">
              <a:solidFill>
                <a:srgbClr val="1557AE"/>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9" name="文本框 8"/>
          <p:cNvSpPr txBox="1"/>
          <p:nvPr/>
        </p:nvSpPr>
        <p:spPr>
          <a:xfrm>
            <a:off x="134216" y="6339417"/>
            <a:ext cx="300082" cy="369332"/>
          </a:xfrm>
          <a:prstGeom prst="rect">
            <a:avLst/>
          </a:prstGeom>
          <a:noFill/>
        </p:spPr>
        <p:txBody>
          <a:bodyPr wrap="none" rtlCol="0">
            <a:spAutoFit/>
          </a:bodyPr>
          <a:lstStyle/>
          <a:p>
            <a:r>
              <a:rPr lang="en-US" altLang="zh-CN" b="1" dirty="0"/>
              <a:t>1</a:t>
            </a:r>
            <a:endParaRPr lang="zh-CN" altLang="en-US" b="1"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PA-文本框 23"/>
          <p:cNvSpPr txBox="1"/>
          <p:nvPr>
            <p:custDataLst>
              <p:tags r:id="rId1"/>
            </p:custDataLst>
          </p:nvPr>
        </p:nvSpPr>
        <p:spPr>
          <a:xfrm>
            <a:off x="1033656" y="207188"/>
            <a:ext cx="9099476" cy="425566"/>
          </a:xfrm>
          <a:prstGeom prst="rect">
            <a:avLst/>
          </a:prstGeom>
          <a:noFill/>
        </p:spPr>
        <p:txBody>
          <a:bodyPr wrap="square" lIns="0" tIns="0" rIns="0" bIns="0" rtlCol="0">
            <a:spAutoFit/>
          </a:bodyPr>
          <a:lstStyle/>
          <a:p>
            <a:pPr>
              <a:lnSpc>
                <a:spcPct val="120000"/>
              </a:lnSpc>
              <a:defRPr/>
            </a:pPr>
            <a:r>
              <a:rPr lang="zh-CN" altLang="en-US" sz="2520" b="1" dirty="0">
                <a:solidFill>
                  <a:srgbClr val="0053CC"/>
                </a:solidFill>
                <a:latin typeface="微软雅黑" panose="020B0503020204020204" pitchFamily="34" charset="-122"/>
                <a:ea typeface="微软雅黑" panose="020B0503020204020204" pitchFamily="34" charset="-122"/>
              </a:rPr>
              <a:t>模型的迁移</a:t>
            </a:r>
            <a:endParaRPr lang="zh-CN" altLang="en-US" sz="2520" b="1" dirty="0">
              <a:solidFill>
                <a:srgbClr val="0053CC"/>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34216" y="6339417"/>
            <a:ext cx="418704" cy="369332"/>
          </a:xfrm>
          <a:prstGeom prst="rect">
            <a:avLst/>
          </a:prstGeom>
          <a:noFill/>
        </p:spPr>
        <p:txBody>
          <a:bodyPr wrap="none" rtlCol="0">
            <a:spAutoFit/>
          </a:bodyPr>
          <a:lstStyle/>
          <a:p>
            <a:r>
              <a:rPr lang="en-US" altLang="zh-CN" b="1" dirty="0"/>
              <a:t>10</a:t>
            </a:r>
            <a:endParaRPr lang="zh-CN" altLang="en-US" b="1" dirty="0"/>
          </a:p>
        </p:txBody>
      </p:sp>
      <p:sp>
        <p:nvSpPr>
          <p:cNvPr id="11" name="矩形 10"/>
          <p:cNvSpPr/>
          <p:nvPr/>
        </p:nvSpPr>
        <p:spPr>
          <a:xfrm>
            <a:off x="285059" y="830602"/>
            <a:ext cx="1402948" cy="369332"/>
          </a:xfrm>
          <a:prstGeom prst="rect">
            <a:avLst/>
          </a:prstGeom>
        </p:spPr>
        <p:txBody>
          <a:bodyPr wrap="none">
            <a:spAutoFit/>
          </a:bodyPr>
          <a:lstStyle/>
          <a:p>
            <a:pPr marL="285750" indent="-285750">
              <a:buFont typeface="Wingdings" panose="05000000000000000000" pitchFamily="2" charset="2"/>
              <a:buChar char="p"/>
            </a:pPr>
            <a:r>
              <a:rPr lang="zh-CN" altLang="en-US" b="1" dirty="0">
                <a:solidFill>
                  <a:srgbClr val="0070C0"/>
                </a:solidFill>
                <a:latin typeface="+mj-ea"/>
                <a:ea typeface="+mj-ea"/>
              </a:rPr>
              <a:t>迁移学习</a:t>
            </a:r>
            <a:endParaRPr lang="zh-CN" altLang="en-US" b="1" dirty="0">
              <a:solidFill>
                <a:srgbClr val="0070C0"/>
              </a:solidFill>
            </a:endParaRPr>
          </a:p>
        </p:txBody>
      </p:sp>
      <p:sp>
        <p:nvSpPr>
          <p:cNvPr id="12" name="矩形 11"/>
          <p:cNvSpPr/>
          <p:nvPr/>
        </p:nvSpPr>
        <p:spPr>
          <a:xfrm>
            <a:off x="435902" y="1199934"/>
            <a:ext cx="5913527" cy="2031325"/>
          </a:xfrm>
          <a:prstGeom prst="rect">
            <a:avLst/>
          </a:prstGeom>
        </p:spPr>
        <p:txBody>
          <a:bodyPr wrap="square">
            <a:spAutoFit/>
          </a:bodyPr>
          <a:lstStyle/>
          <a:p>
            <a:pPr marL="285750" indent="-285750">
              <a:buFont typeface="Arial" panose="020B0604020202020204" pitchFamily="34" charset="0"/>
              <a:buChar char="•"/>
            </a:pPr>
            <a:r>
              <a:rPr lang="zh-CN" altLang="en-US" dirty="0">
                <a:latin typeface="楷体" panose="02010609060101010101" pitchFamily="49" charset="-122"/>
                <a:ea typeface="楷体" panose="02010609060101010101" pitchFamily="49" charset="-122"/>
              </a:rPr>
              <a:t>之前在富资源数据集上训练了一个</a:t>
            </a:r>
            <a:r>
              <a:rPr lang="en-US" altLang="zh-CN" dirty="0">
                <a:latin typeface="楷体" panose="02010609060101010101" pitchFamily="49" charset="-122"/>
                <a:ea typeface="楷体" panose="02010609060101010101" pitchFamily="49" charset="-122"/>
              </a:rPr>
              <a:t>NER Model</a:t>
            </a:r>
            <a:r>
              <a:rPr lang="zh-CN" altLang="en-US" dirty="0">
                <a:latin typeface="楷体" panose="02010609060101010101" pitchFamily="49" charset="-122"/>
                <a:ea typeface="楷体" panose="02010609060101010101" pitchFamily="49" charset="-122"/>
              </a:rPr>
              <a:t>。</a:t>
            </a:r>
            <a:endParaRPr lang="en-US" altLang="zh-CN" dirty="0">
              <a:latin typeface="楷体" panose="02010609060101010101" pitchFamily="49" charset="-122"/>
              <a:ea typeface="楷体" panose="02010609060101010101" pitchFamily="49" charset="-122"/>
            </a:endParaRPr>
          </a:p>
          <a:p>
            <a:pPr marL="285750" indent="-285750">
              <a:buFont typeface="Arial" panose="020B0604020202020204" pitchFamily="34" charset="0"/>
              <a:buChar char="•"/>
            </a:pPr>
            <a:r>
              <a:rPr lang="zh-CN" altLang="en-US" dirty="0">
                <a:latin typeface="楷体" panose="02010609060101010101" pitchFamily="49" charset="-122"/>
                <a:ea typeface="楷体" panose="02010609060101010101" pitchFamily="49" charset="-122"/>
              </a:rPr>
              <a:t>在低资源数据上构建模板，继续训练，模型的其他部分不变。</a:t>
            </a:r>
            <a:endParaRPr lang="en-US" altLang="zh-CN" dirty="0">
              <a:latin typeface="楷体" panose="02010609060101010101" pitchFamily="49" charset="-122"/>
              <a:ea typeface="楷体" panose="02010609060101010101" pitchFamily="49" charset="-122"/>
            </a:endParaRPr>
          </a:p>
          <a:p>
            <a:pPr marL="285750" indent="-285750">
              <a:buFont typeface="Arial" panose="020B0604020202020204" pitchFamily="34" charset="0"/>
              <a:buChar char="•"/>
            </a:pPr>
            <a:r>
              <a:rPr lang="zh-CN" altLang="en-US" dirty="0">
                <a:latin typeface="楷体" panose="02010609060101010101" pitchFamily="49" charset="-122"/>
                <a:ea typeface="楷体" panose="02010609060101010101" pitchFamily="49" charset="-122"/>
              </a:rPr>
              <a:t>模型输出的不是特定的标签而是自然语言句子。</a:t>
            </a:r>
            <a:endParaRPr lang="en-US" altLang="zh-CN" dirty="0">
              <a:latin typeface="楷体" panose="02010609060101010101" pitchFamily="49" charset="-122"/>
              <a:ea typeface="楷体" panose="02010609060101010101" pitchFamily="49" charset="-122"/>
            </a:endParaRPr>
          </a:p>
          <a:p>
            <a:pPr marL="285750" indent="-285750">
              <a:buFont typeface="Arial" panose="020B0604020202020204" pitchFamily="34" charset="0"/>
              <a:buChar char="•"/>
            </a:pPr>
            <a:r>
              <a:rPr lang="zh-CN" altLang="en-US" dirty="0">
                <a:latin typeface="楷体" panose="02010609060101010101" pitchFamily="49" charset="-122"/>
                <a:ea typeface="楷体" panose="02010609060101010101" pitchFamily="49" charset="-122"/>
              </a:rPr>
              <a:t>不管是富资源还是低资源，他们的标签集都是预训练语言模型词汇表的子集。（这点注意和</a:t>
            </a:r>
            <a:r>
              <a:rPr lang="en-US" altLang="zh-CN" dirty="0">
                <a:latin typeface="楷体" panose="02010609060101010101" pitchFamily="49" charset="-122"/>
                <a:ea typeface="楷体" panose="02010609060101010101" pitchFamily="49" charset="-122"/>
              </a:rPr>
              <a:t>Sequence Labeling</a:t>
            </a:r>
            <a:r>
              <a:rPr lang="zh-CN" altLang="en-US" dirty="0">
                <a:latin typeface="楷体" panose="02010609060101010101" pitchFamily="49" charset="-122"/>
                <a:ea typeface="楷体" panose="02010609060101010101" pitchFamily="49" charset="-122"/>
              </a:rPr>
              <a:t>的差别）</a:t>
            </a:r>
            <a:endParaRPr lang="en-US" altLang="zh-CN" dirty="0">
              <a:latin typeface="楷体" panose="02010609060101010101" pitchFamily="49" charset="-122"/>
              <a:ea typeface="楷体" panose="02010609060101010101" pitchFamily="49" charset="-122"/>
            </a:endParaRPr>
          </a:p>
        </p:txBody>
      </p:sp>
      <p:pic>
        <p:nvPicPr>
          <p:cNvPr id="4" name="图片 3"/>
          <p:cNvPicPr>
            <a:picLocks noChangeAspect="1"/>
          </p:cNvPicPr>
          <p:nvPr/>
        </p:nvPicPr>
        <p:blipFill>
          <a:blip r:embed="rId2"/>
          <a:stretch>
            <a:fillRect/>
          </a:stretch>
        </p:blipFill>
        <p:spPr>
          <a:xfrm>
            <a:off x="2076496" y="3226379"/>
            <a:ext cx="3186097" cy="2915190"/>
          </a:xfrm>
          <a:prstGeom prst="rect">
            <a:avLst/>
          </a:prstGeom>
        </p:spPr>
      </p:pic>
      <p:pic>
        <p:nvPicPr>
          <p:cNvPr id="5" name="图片 4"/>
          <p:cNvPicPr>
            <a:picLocks noChangeAspect="1"/>
          </p:cNvPicPr>
          <p:nvPr/>
        </p:nvPicPr>
        <p:blipFill>
          <a:blip r:embed="rId3"/>
          <a:stretch>
            <a:fillRect/>
          </a:stretch>
        </p:blipFill>
        <p:spPr>
          <a:xfrm>
            <a:off x="6096000" y="3697548"/>
            <a:ext cx="5918890" cy="2274912"/>
          </a:xfrm>
          <a:prstGeom prst="rect">
            <a:avLst/>
          </a:prstGeom>
        </p:spPr>
      </p:pic>
      <p:sp>
        <p:nvSpPr>
          <p:cNvPr id="6" name="矩形 5"/>
          <p:cNvSpPr/>
          <p:nvPr/>
        </p:nvSpPr>
        <p:spPr>
          <a:xfrm>
            <a:off x="1688007" y="6281480"/>
            <a:ext cx="4129657" cy="337185"/>
          </a:xfrm>
          <a:prstGeom prst="rect">
            <a:avLst/>
          </a:prstGeom>
          <a:solidFill>
            <a:srgbClr val="002060"/>
          </a:solidFill>
        </p:spPr>
        <p:txBody>
          <a:bodyPr wrap="square">
            <a:spAutoFit/>
          </a:bodyPr>
          <a:lstStyle/>
          <a:p>
            <a:pPr algn="ctr"/>
            <a:r>
              <a:rPr lang="zh-CN" altLang="en-US" sz="1600" b="1" dirty="0">
                <a:solidFill>
                  <a:schemeClr val="bg1"/>
                </a:solidFill>
                <a:latin typeface="楷体" panose="02010609060101010101" pitchFamily="49" charset="-122"/>
                <a:ea typeface="楷体" panose="02010609060101010101" pitchFamily="49" charset="-122"/>
              </a:rPr>
              <a:t>当</a:t>
            </a:r>
            <a:r>
              <a:rPr lang="en-US" altLang="zh-CN" sz="1600" b="1" dirty="0">
                <a:solidFill>
                  <a:schemeClr val="bg1"/>
                </a:solidFill>
                <a:latin typeface="Calibri" panose="020F0502020204030204" charset="0"/>
                <a:ea typeface="楷体" panose="02010609060101010101" pitchFamily="49" charset="-122"/>
                <a:cs typeface="Calibri" panose="020F0502020204030204" charset="0"/>
              </a:rPr>
              <a:t>domain</a:t>
            </a:r>
            <a:r>
              <a:rPr lang="zh-CN" altLang="en-US" sz="1600" b="1" dirty="0">
                <a:solidFill>
                  <a:schemeClr val="bg1"/>
                </a:solidFill>
                <a:latin typeface="楷体" panose="02010609060101010101" pitchFamily="49" charset="-122"/>
                <a:ea typeface="楷体" panose="02010609060101010101" pitchFamily="49" charset="-122"/>
              </a:rPr>
              <a:t>发生变化的时候，标签集会变</a:t>
            </a:r>
            <a:endParaRPr lang="zh-CN" altLang="en-US" sz="1600" b="1" dirty="0">
              <a:solidFill>
                <a:schemeClr val="bg1"/>
              </a:solidFill>
              <a:latin typeface="楷体" panose="02010609060101010101" pitchFamily="49" charset="-122"/>
              <a:ea typeface="楷体" panose="02010609060101010101" pitchFamily="49" charset="-122"/>
            </a:endParaRPr>
          </a:p>
        </p:txBody>
      </p:sp>
      <p:sp>
        <p:nvSpPr>
          <p:cNvPr id="17" name="矩形 16"/>
          <p:cNvSpPr/>
          <p:nvPr/>
        </p:nvSpPr>
        <p:spPr>
          <a:xfrm>
            <a:off x="6144258" y="6053327"/>
            <a:ext cx="5913526" cy="583565"/>
          </a:xfrm>
          <a:prstGeom prst="rect">
            <a:avLst/>
          </a:prstGeom>
          <a:solidFill>
            <a:srgbClr val="002060"/>
          </a:solidFill>
        </p:spPr>
        <p:txBody>
          <a:bodyPr wrap="square">
            <a:spAutoFit/>
          </a:bodyPr>
          <a:lstStyle/>
          <a:p>
            <a:pPr algn="ctr"/>
            <a:r>
              <a:rPr lang="zh-CN" altLang="en-US" sz="1600" b="1" dirty="0">
                <a:solidFill>
                  <a:schemeClr val="bg1"/>
                </a:solidFill>
                <a:latin typeface="楷体" panose="02010609060101010101" pitchFamily="49" charset="-122"/>
                <a:ea typeface="楷体" panose="02010609060101010101" pitchFamily="49" charset="-122"/>
              </a:rPr>
              <a:t>即使当</a:t>
            </a:r>
            <a:r>
              <a:rPr lang="en-US" altLang="zh-CN" sz="1600" b="1" dirty="0">
                <a:solidFill>
                  <a:schemeClr val="bg1"/>
                </a:solidFill>
                <a:latin typeface="Calibri" panose="020F0502020204030204" charset="0"/>
                <a:ea typeface="楷体" panose="02010609060101010101" pitchFamily="49" charset="-122"/>
                <a:cs typeface="Calibri" panose="020F0502020204030204" charset="0"/>
              </a:rPr>
              <a:t>domain</a:t>
            </a:r>
            <a:r>
              <a:rPr lang="zh-CN" altLang="en-US" sz="1600" b="1" dirty="0">
                <a:solidFill>
                  <a:schemeClr val="bg1"/>
                </a:solidFill>
                <a:latin typeface="楷体" panose="02010609060101010101" pitchFamily="49" charset="-122"/>
                <a:ea typeface="楷体" panose="02010609060101010101" pitchFamily="49" charset="-122"/>
              </a:rPr>
              <a:t>发生变化的时候，标签集也只是预训练语言模型词汇表的子集</a:t>
            </a:r>
            <a:endParaRPr lang="zh-CN" altLang="en-US" sz="1600" b="1" dirty="0">
              <a:solidFill>
                <a:schemeClr val="bg1"/>
              </a:solidFill>
              <a:latin typeface="楷体" panose="02010609060101010101" pitchFamily="49" charset="-122"/>
              <a:ea typeface="楷体" panose="02010609060101010101" pitchFamily="49" charset="-122"/>
            </a:endParaRPr>
          </a:p>
        </p:txBody>
      </p:sp>
      <p:pic>
        <p:nvPicPr>
          <p:cNvPr id="1026" name="Picture 2" descr="4 个计算机视觉领域用作迁移学习的模型-极市开发者社区"/>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63659" y="830862"/>
            <a:ext cx="3758434" cy="231288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p14:dur="10" advClick="0" advTm="2000"/>
    </mc:Choice>
    <mc:Fallback>
      <p:transition advClick="0" advTm="2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PA-文本框 23"/>
          <p:cNvSpPr txBox="1"/>
          <p:nvPr>
            <p:custDataLst>
              <p:tags r:id="rId1"/>
            </p:custDataLst>
          </p:nvPr>
        </p:nvSpPr>
        <p:spPr>
          <a:xfrm>
            <a:off x="1033656" y="207188"/>
            <a:ext cx="9099476" cy="425566"/>
          </a:xfrm>
          <a:prstGeom prst="rect">
            <a:avLst/>
          </a:prstGeom>
          <a:noFill/>
        </p:spPr>
        <p:txBody>
          <a:bodyPr wrap="square" lIns="0" tIns="0" rIns="0" bIns="0" rtlCol="0">
            <a:spAutoFit/>
          </a:bodyPr>
          <a:lstStyle/>
          <a:p>
            <a:pPr>
              <a:lnSpc>
                <a:spcPct val="120000"/>
              </a:lnSpc>
              <a:defRPr/>
            </a:pPr>
            <a:r>
              <a:rPr lang="zh-CN" altLang="en-US" sz="2520" b="1" dirty="0">
                <a:solidFill>
                  <a:srgbClr val="0053CC"/>
                </a:solidFill>
                <a:latin typeface="微软雅黑" panose="020B0503020204020204" pitchFamily="34" charset="-122"/>
                <a:ea typeface="微软雅黑" panose="020B0503020204020204" pitchFamily="34" charset="-122"/>
              </a:rPr>
              <a:t>实验部分</a:t>
            </a:r>
            <a:endParaRPr lang="zh-CN" altLang="en-US" sz="2520" b="1" dirty="0">
              <a:solidFill>
                <a:srgbClr val="0053CC"/>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34216" y="6339417"/>
            <a:ext cx="418704" cy="369332"/>
          </a:xfrm>
          <a:prstGeom prst="rect">
            <a:avLst/>
          </a:prstGeom>
          <a:noFill/>
        </p:spPr>
        <p:txBody>
          <a:bodyPr wrap="none" rtlCol="0">
            <a:spAutoFit/>
          </a:bodyPr>
          <a:lstStyle/>
          <a:p>
            <a:r>
              <a:rPr lang="en-US" altLang="zh-CN" b="1" dirty="0"/>
              <a:t>11</a:t>
            </a:r>
            <a:endParaRPr lang="zh-CN" altLang="en-US" b="1" dirty="0"/>
          </a:p>
        </p:txBody>
      </p:sp>
      <p:sp>
        <p:nvSpPr>
          <p:cNvPr id="5" name="矩形 4"/>
          <p:cNvSpPr/>
          <p:nvPr/>
        </p:nvSpPr>
        <p:spPr>
          <a:xfrm>
            <a:off x="739093" y="1140274"/>
            <a:ext cx="3704590" cy="368300"/>
          </a:xfrm>
          <a:prstGeom prst="rect">
            <a:avLst/>
          </a:prstGeom>
        </p:spPr>
        <p:txBody>
          <a:bodyPr wrap="none">
            <a:spAutoFit/>
          </a:bodyPr>
          <a:lstStyle/>
          <a:p>
            <a:pPr marL="285750" indent="-285750">
              <a:buFont typeface="Wingdings" panose="05000000000000000000" pitchFamily="2" charset="2"/>
              <a:buChar char="p"/>
            </a:pPr>
            <a:r>
              <a:rPr lang="zh-CN" altLang="en-US" b="1" dirty="0">
                <a:solidFill>
                  <a:srgbClr val="0070C0"/>
                </a:solidFill>
                <a:latin typeface="楷体" panose="02010609060101010101" pitchFamily="49" charset="-122"/>
                <a:ea typeface="楷体" panose="02010609060101010101" pitchFamily="49" charset="-122"/>
              </a:rPr>
              <a:t>富资源数据集</a:t>
            </a:r>
            <a:r>
              <a:rPr lang="en-US" altLang="zh-CN" b="1" dirty="0">
                <a:solidFill>
                  <a:srgbClr val="0070C0"/>
                </a:solidFill>
                <a:latin typeface="楷体" panose="02010609060101010101" pitchFamily="49" charset="-122"/>
                <a:ea typeface="楷体" panose="02010609060101010101" pitchFamily="49" charset="-122"/>
              </a:rPr>
              <a:t>(</a:t>
            </a:r>
            <a:r>
              <a:rPr lang="en-US" altLang="zh-CN" b="1" dirty="0">
                <a:solidFill>
                  <a:srgbClr val="0070C0"/>
                </a:solidFill>
                <a:latin typeface="+mj-lt"/>
                <a:ea typeface="+mj-ea"/>
              </a:rPr>
              <a:t>CoNLL03</a:t>
            </a:r>
            <a:r>
              <a:rPr lang="en-US" altLang="zh-CN" b="1" dirty="0">
                <a:solidFill>
                  <a:srgbClr val="0070C0"/>
                </a:solidFill>
                <a:latin typeface="楷体" panose="02010609060101010101" pitchFamily="49" charset="-122"/>
                <a:ea typeface="楷体" panose="02010609060101010101" pitchFamily="49" charset="-122"/>
              </a:rPr>
              <a:t>)NER</a:t>
            </a:r>
            <a:r>
              <a:rPr lang="zh-CN" altLang="en-US" b="1" dirty="0">
                <a:solidFill>
                  <a:srgbClr val="0070C0"/>
                </a:solidFill>
                <a:latin typeface="楷体" panose="02010609060101010101" pitchFamily="49" charset="-122"/>
                <a:ea typeface="楷体" panose="02010609060101010101" pitchFamily="49" charset="-122"/>
              </a:rPr>
              <a:t>性能</a:t>
            </a:r>
            <a:endParaRPr lang="zh-CN" altLang="en-US" b="1" dirty="0">
              <a:solidFill>
                <a:srgbClr val="0070C0"/>
              </a:solidFill>
              <a:latin typeface="楷体" panose="02010609060101010101" pitchFamily="49" charset="-122"/>
              <a:ea typeface="楷体" panose="02010609060101010101" pitchFamily="49" charset="-122"/>
            </a:endParaRPr>
          </a:p>
        </p:txBody>
      </p:sp>
      <p:sp>
        <p:nvSpPr>
          <p:cNvPr id="6" name="矩形 5"/>
          <p:cNvSpPr/>
          <p:nvPr/>
        </p:nvSpPr>
        <p:spPr>
          <a:xfrm>
            <a:off x="6253655" y="2940456"/>
            <a:ext cx="3055620" cy="368300"/>
          </a:xfrm>
          <a:prstGeom prst="rect">
            <a:avLst/>
          </a:prstGeom>
        </p:spPr>
        <p:txBody>
          <a:bodyPr wrap="none">
            <a:spAutoFit/>
          </a:bodyPr>
          <a:lstStyle/>
          <a:p>
            <a:pPr marL="285750" indent="-285750">
              <a:buFont typeface="Wingdings" panose="05000000000000000000" pitchFamily="2" charset="2"/>
              <a:buChar char="p"/>
            </a:pPr>
            <a:r>
              <a:rPr lang="zh-CN" altLang="en-US" b="1" dirty="0">
                <a:solidFill>
                  <a:srgbClr val="0070C0"/>
                </a:solidFill>
                <a:latin typeface="楷体" panose="02010609060101010101" pitchFamily="49" charset="-122"/>
                <a:ea typeface="楷体" panose="02010609060101010101" pitchFamily="49" charset="-122"/>
              </a:rPr>
              <a:t>领域内小样本</a:t>
            </a:r>
            <a:r>
              <a:rPr lang="en-US" altLang="zh-CN" b="1" dirty="0">
                <a:solidFill>
                  <a:srgbClr val="0070C0"/>
                </a:solidFill>
                <a:latin typeface="楷体" panose="02010609060101010101" pitchFamily="49" charset="-122"/>
                <a:ea typeface="楷体" panose="02010609060101010101" pitchFamily="49" charset="-122"/>
              </a:rPr>
              <a:t>(</a:t>
            </a:r>
            <a:r>
              <a:rPr lang="en-US" altLang="zh-CN" b="1" dirty="0">
                <a:solidFill>
                  <a:srgbClr val="0070C0"/>
                </a:solidFill>
                <a:latin typeface="+mj-lt"/>
                <a:ea typeface="+mj-ea"/>
              </a:rPr>
              <a:t>In-domian</a:t>
            </a:r>
            <a:r>
              <a:rPr lang="en-US" altLang="zh-CN" b="1" dirty="0">
                <a:solidFill>
                  <a:srgbClr val="0070C0"/>
                </a:solidFill>
                <a:latin typeface="楷体" panose="02010609060101010101" pitchFamily="49" charset="-122"/>
                <a:ea typeface="楷体" panose="02010609060101010101" pitchFamily="49" charset="-122"/>
              </a:rPr>
              <a:t>)</a:t>
            </a:r>
            <a:endParaRPr lang="en-US" altLang="zh-CN" b="1" dirty="0">
              <a:solidFill>
                <a:srgbClr val="0070C0"/>
              </a:solidFill>
              <a:latin typeface="楷体" panose="02010609060101010101" pitchFamily="49" charset="-122"/>
              <a:ea typeface="楷体" panose="02010609060101010101" pitchFamily="49" charset="-122"/>
            </a:endParaRPr>
          </a:p>
        </p:txBody>
      </p:sp>
      <p:pic>
        <p:nvPicPr>
          <p:cNvPr id="3" name="图片 2"/>
          <p:cNvPicPr>
            <a:picLocks noChangeAspect="1"/>
          </p:cNvPicPr>
          <p:nvPr/>
        </p:nvPicPr>
        <p:blipFill>
          <a:blip r:embed="rId2"/>
          <a:stretch>
            <a:fillRect/>
          </a:stretch>
        </p:blipFill>
        <p:spPr>
          <a:xfrm>
            <a:off x="552920" y="2455636"/>
            <a:ext cx="4391025" cy="3810000"/>
          </a:xfrm>
          <a:prstGeom prst="rect">
            <a:avLst/>
          </a:prstGeom>
        </p:spPr>
      </p:pic>
      <p:sp>
        <p:nvSpPr>
          <p:cNvPr id="7" name="矩形 6"/>
          <p:cNvSpPr/>
          <p:nvPr/>
        </p:nvSpPr>
        <p:spPr>
          <a:xfrm>
            <a:off x="822520" y="1509606"/>
            <a:ext cx="5273480" cy="923330"/>
          </a:xfrm>
          <a:prstGeom prst="rect">
            <a:avLst/>
          </a:prstGeom>
        </p:spPr>
        <p:txBody>
          <a:bodyPr wrap="square">
            <a:spAutoFit/>
          </a:bodyPr>
          <a:lstStyle/>
          <a:p>
            <a:pPr marL="285750" indent="-285750">
              <a:buFont typeface="Arial" panose="020B0604020202020204" pitchFamily="34" charset="0"/>
              <a:buChar char="•"/>
            </a:pPr>
            <a:r>
              <a:rPr lang="en-US" altLang="zh-CN" dirty="0">
                <a:latin typeface="+mj-lt"/>
                <a:ea typeface="+mj-ea"/>
              </a:rPr>
              <a:t>CoNLL03</a:t>
            </a:r>
            <a:r>
              <a:rPr lang="zh-CN" altLang="en-US" dirty="0">
                <a:latin typeface="+mj-ea"/>
                <a:ea typeface="+mj-ea"/>
              </a:rPr>
              <a:t>作为富资源</a:t>
            </a:r>
            <a:r>
              <a:rPr lang="en-US" altLang="zh-CN" dirty="0">
                <a:latin typeface="+mj-ea"/>
                <a:ea typeface="+mj-ea"/>
              </a:rPr>
              <a:t>NER</a:t>
            </a:r>
            <a:r>
              <a:rPr lang="zh-CN" altLang="en-US" dirty="0">
                <a:latin typeface="+mj-ea"/>
                <a:ea typeface="+mj-ea"/>
              </a:rPr>
              <a:t>数据集</a:t>
            </a:r>
            <a:endParaRPr lang="zh-CN" altLang="en-US" dirty="0">
              <a:latin typeface="+mj-ea"/>
              <a:ea typeface="+mj-ea"/>
            </a:endParaRPr>
          </a:p>
          <a:p>
            <a:pPr marL="285750" indent="-285750">
              <a:buFont typeface="Arial" panose="020B0604020202020204" pitchFamily="34" charset="0"/>
              <a:buChar char="•"/>
            </a:pPr>
            <a:r>
              <a:rPr lang="en-US" altLang="zh-CN" dirty="0">
                <a:latin typeface="+mj-lt"/>
                <a:ea typeface="+mj-ea"/>
              </a:rPr>
              <a:t>MIT Movie Reviews, MIT Restaurant Reviews, ATIS</a:t>
            </a:r>
            <a:r>
              <a:rPr lang="zh-CN" altLang="en-US" dirty="0">
                <a:latin typeface="+mj-ea"/>
                <a:ea typeface="+mj-ea"/>
              </a:rPr>
              <a:t>作为少样本跨领域的数据集。</a:t>
            </a:r>
            <a:endParaRPr lang="zh-CN" altLang="en-US" dirty="0">
              <a:latin typeface="+mj-ea"/>
              <a:ea typeface="+mj-ea"/>
            </a:endParaRPr>
          </a:p>
        </p:txBody>
      </p:sp>
      <p:pic>
        <p:nvPicPr>
          <p:cNvPr id="8" name="图片 7"/>
          <p:cNvPicPr>
            <a:picLocks noChangeAspect="1"/>
          </p:cNvPicPr>
          <p:nvPr/>
        </p:nvPicPr>
        <p:blipFill>
          <a:blip r:embed="rId3"/>
          <a:stretch>
            <a:fillRect/>
          </a:stretch>
        </p:blipFill>
        <p:spPr>
          <a:xfrm>
            <a:off x="6253655" y="1266421"/>
            <a:ext cx="4267200" cy="14097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advClick="0" advTm="2000"/>
    </mc:Choice>
    <mc:Fallback>
      <p:transition advClick="0" advTm="2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PA-文本框 23"/>
          <p:cNvSpPr txBox="1"/>
          <p:nvPr>
            <p:custDataLst>
              <p:tags r:id="rId1"/>
            </p:custDataLst>
          </p:nvPr>
        </p:nvSpPr>
        <p:spPr>
          <a:xfrm>
            <a:off x="1033656" y="207188"/>
            <a:ext cx="9099476" cy="425566"/>
          </a:xfrm>
          <a:prstGeom prst="rect">
            <a:avLst/>
          </a:prstGeom>
          <a:noFill/>
        </p:spPr>
        <p:txBody>
          <a:bodyPr wrap="square" lIns="0" tIns="0" rIns="0" bIns="0" rtlCol="0">
            <a:spAutoFit/>
          </a:bodyPr>
          <a:lstStyle/>
          <a:p>
            <a:pPr>
              <a:lnSpc>
                <a:spcPct val="120000"/>
              </a:lnSpc>
              <a:defRPr/>
            </a:pPr>
            <a:r>
              <a:rPr lang="zh-CN" altLang="en-US" sz="2520" b="1" dirty="0">
                <a:solidFill>
                  <a:srgbClr val="0053CC"/>
                </a:solidFill>
                <a:latin typeface="微软雅黑" panose="020B0503020204020204" pitchFamily="34" charset="-122"/>
                <a:ea typeface="微软雅黑" panose="020B0503020204020204" pitchFamily="34" charset="-122"/>
              </a:rPr>
              <a:t>实验部分</a:t>
            </a:r>
            <a:endParaRPr lang="zh-CN" altLang="en-US" sz="2520" b="1" dirty="0">
              <a:solidFill>
                <a:srgbClr val="0053CC"/>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34216" y="6339417"/>
            <a:ext cx="418704" cy="369332"/>
          </a:xfrm>
          <a:prstGeom prst="rect">
            <a:avLst/>
          </a:prstGeom>
          <a:noFill/>
        </p:spPr>
        <p:txBody>
          <a:bodyPr wrap="none" rtlCol="0">
            <a:spAutoFit/>
          </a:bodyPr>
          <a:lstStyle/>
          <a:p>
            <a:r>
              <a:rPr lang="en-US" altLang="zh-CN" b="1" dirty="0"/>
              <a:t>12</a:t>
            </a:r>
            <a:endParaRPr lang="zh-CN" altLang="en-US" b="1" dirty="0"/>
          </a:p>
        </p:txBody>
      </p:sp>
      <p:sp>
        <p:nvSpPr>
          <p:cNvPr id="5" name="矩形 4"/>
          <p:cNvSpPr/>
          <p:nvPr/>
        </p:nvSpPr>
        <p:spPr>
          <a:xfrm>
            <a:off x="739093" y="1140274"/>
            <a:ext cx="2468880" cy="368300"/>
          </a:xfrm>
          <a:prstGeom prst="rect">
            <a:avLst/>
          </a:prstGeom>
        </p:spPr>
        <p:txBody>
          <a:bodyPr wrap="none">
            <a:spAutoFit/>
          </a:bodyPr>
          <a:lstStyle/>
          <a:p>
            <a:pPr marL="285750" indent="-285750">
              <a:buFont typeface="Wingdings" panose="05000000000000000000" pitchFamily="2" charset="2"/>
              <a:buChar char="p"/>
            </a:pPr>
            <a:r>
              <a:rPr lang="zh-CN" altLang="en-US" b="1" dirty="0">
                <a:solidFill>
                  <a:srgbClr val="0070C0"/>
                </a:solidFill>
                <a:latin typeface="楷体" panose="02010609060101010101" pitchFamily="49" charset="-122"/>
                <a:ea typeface="楷体" panose="02010609060101010101" pitchFamily="49" charset="-122"/>
              </a:rPr>
              <a:t>跨域小样本</a:t>
            </a:r>
            <a:r>
              <a:rPr lang="en-US" altLang="zh-CN" b="1" dirty="0">
                <a:solidFill>
                  <a:srgbClr val="0070C0"/>
                </a:solidFill>
                <a:latin typeface="+mj-lt"/>
                <a:ea typeface="+mj-ea"/>
              </a:rPr>
              <a:t>NER</a:t>
            </a:r>
            <a:r>
              <a:rPr lang="zh-CN" altLang="en-US" b="1" dirty="0">
                <a:solidFill>
                  <a:srgbClr val="0070C0"/>
                </a:solidFill>
                <a:latin typeface="楷体" panose="02010609060101010101" pitchFamily="49" charset="-122"/>
                <a:ea typeface="楷体" panose="02010609060101010101" pitchFamily="49" charset="-122"/>
              </a:rPr>
              <a:t>性能</a:t>
            </a:r>
            <a:endParaRPr lang="zh-CN" altLang="en-US" b="1" dirty="0">
              <a:solidFill>
                <a:srgbClr val="0070C0"/>
              </a:solidFill>
              <a:latin typeface="楷体" panose="02010609060101010101" pitchFamily="49" charset="-122"/>
              <a:ea typeface="楷体" panose="02010609060101010101" pitchFamily="49" charset="-122"/>
            </a:endParaRPr>
          </a:p>
        </p:txBody>
      </p:sp>
      <p:pic>
        <p:nvPicPr>
          <p:cNvPr id="2" name="图片 1"/>
          <p:cNvPicPr>
            <a:picLocks noChangeAspect="1"/>
          </p:cNvPicPr>
          <p:nvPr/>
        </p:nvPicPr>
        <p:blipFill>
          <a:blip r:embed="rId2"/>
          <a:stretch>
            <a:fillRect/>
          </a:stretch>
        </p:blipFill>
        <p:spPr>
          <a:xfrm>
            <a:off x="3190405" y="1361740"/>
            <a:ext cx="7263282" cy="5167647"/>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advClick="0" advTm="2000"/>
    </mc:Choice>
    <mc:Fallback>
      <p:transition advClick="0" advTm="2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PA-文本框 23"/>
          <p:cNvSpPr txBox="1"/>
          <p:nvPr>
            <p:custDataLst>
              <p:tags r:id="rId1"/>
            </p:custDataLst>
          </p:nvPr>
        </p:nvSpPr>
        <p:spPr>
          <a:xfrm>
            <a:off x="1033656" y="207188"/>
            <a:ext cx="9099476" cy="425566"/>
          </a:xfrm>
          <a:prstGeom prst="rect">
            <a:avLst/>
          </a:prstGeom>
          <a:noFill/>
        </p:spPr>
        <p:txBody>
          <a:bodyPr wrap="square" lIns="0" tIns="0" rIns="0" bIns="0" rtlCol="0">
            <a:spAutoFit/>
          </a:bodyPr>
          <a:lstStyle/>
          <a:p>
            <a:pPr>
              <a:lnSpc>
                <a:spcPct val="120000"/>
              </a:lnSpc>
              <a:defRPr/>
            </a:pPr>
            <a:r>
              <a:rPr lang="zh-CN" altLang="en-US" sz="2520" b="1" dirty="0">
                <a:solidFill>
                  <a:srgbClr val="0053CC"/>
                </a:solidFill>
                <a:latin typeface="微软雅黑" panose="020B0503020204020204" pitchFamily="34" charset="-122"/>
                <a:ea typeface="微软雅黑" panose="020B0503020204020204" pitchFamily="34" charset="-122"/>
              </a:rPr>
              <a:t>实验部分</a:t>
            </a:r>
            <a:endParaRPr lang="zh-CN" altLang="en-US" sz="2520" b="1" dirty="0">
              <a:solidFill>
                <a:srgbClr val="0053CC"/>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34216" y="6339417"/>
            <a:ext cx="418704" cy="369332"/>
          </a:xfrm>
          <a:prstGeom prst="rect">
            <a:avLst/>
          </a:prstGeom>
          <a:noFill/>
        </p:spPr>
        <p:txBody>
          <a:bodyPr wrap="none" rtlCol="0">
            <a:spAutoFit/>
          </a:bodyPr>
          <a:lstStyle/>
          <a:p>
            <a:r>
              <a:rPr lang="en-US" altLang="zh-CN" b="1" dirty="0"/>
              <a:t>13</a:t>
            </a:r>
            <a:endParaRPr lang="zh-CN" altLang="en-US" b="1" dirty="0"/>
          </a:p>
        </p:txBody>
      </p:sp>
      <p:sp>
        <p:nvSpPr>
          <p:cNvPr id="5" name="矩形 4"/>
          <p:cNvSpPr/>
          <p:nvPr/>
        </p:nvSpPr>
        <p:spPr>
          <a:xfrm>
            <a:off x="739093" y="1140274"/>
            <a:ext cx="1867819" cy="369332"/>
          </a:xfrm>
          <a:prstGeom prst="rect">
            <a:avLst/>
          </a:prstGeom>
        </p:spPr>
        <p:txBody>
          <a:bodyPr wrap="none">
            <a:spAutoFit/>
          </a:bodyPr>
          <a:lstStyle/>
          <a:p>
            <a:pPr marL="285750" indent="-285750">
              <a:buFont typeface="Wingdings" panose="05000000000000000000" pitchFamily="2" charset="2"/>
              <a:buChar char="p"/>
            </a:pPr>
            <a:r>
              <a:rPr lang="zh-CN" altLang="en-US" b="1" dirty="0">
                <a:solidFill>
                  <a:srgbClr val="0070C0"/>
                </a:solidFill>
                <a:latin typeface="楷体" panose="02010609060101010101" pitchFamily="49" charset="-122"/>
                <a:ea typeface="楷体" panose="02010609060101010101" pitchFamily="49" charset="-122"/>
              </a:rPr>
              <a:t>实体频率影响</a:t>
            </a:r>
            <a:endParaRPr lang="zh-CN" altLang="en-US" b="1" dirty="0">
              <a:solidFill>
                <a:srgbClr val="0070C0"/>
              </a:solidFill>
              <a:latin typeface="楷体" panose="02010609060101010101" pitchFamily="49" charset="-122"/>
              <a:ea typeface="楷体" panose="02010609060101010101" pitchFamily="49" charset="-122"/>
            </a:endParaRPr>
          </a:p>
        </p:txBody>
      </p:sp>
      <p:pic>
        <p:nvPicPr>
          <p:cNvPr id="3" name="图片 2"/>
          <p:cNvPicPr>
            <a:picLocks noChangeAspect="1"/>
          </p:cNvPicPr>
          <p:nvPr/>
        </p:nvPicPr>
        <p:blipFill>
          <a:blip r:embed="rId2"/>
          <a:stretch>
            <a:fillRect/>
          </a:stretch>
        </p:blipFill>
        <p:spPr>
          <a:xfrm>
            <a:off x="866775" y="1633537"/>
            <a:ext cx="10458450" cy="3590925"/>
          </a:xfrm>
          <a:prstGeom prst="rect">
            <a:avLst/>
          </a:prstGeom>
        </p:spPr>
      </p:pic>
      <p:sp>
        <p:nvSpPr>
          <p:cNvPr id="2" name="文本框 1"/>
          <p:cNvSpPr txBox="1"/>
          <p:nvPr/>
        </p:nvSpPr>
        <p:spPr>
          <a:xfrm>
            <a:off x="867410" y="5575300"/>
            <a:ext cx="10680700" cy="583565"/>
          </a:xfrm>
          <a:prstGeom prst="rect">
            <a:avLst/>
          </a:prstGeom>
          <a:solidFill>
            <a:srgbClr val="002060"/>
          </a:solidFill>
        </p:spPr>
        <p:txBody>
          <a:bodyPr wrap="square" rtlCol="0" anchor="t">
            <a:spAutoFit/>
          </a:bodyPr>
          <a:p>
            <a:pPr algn="ctr"/>
            <a:r>
              <a:rPr lang="zh-CN" altLang="en-US" sz="1600" b="1" dirty="0">
                <a:solidFill>
                  <a:schemeClr val="bg1"/>
                </a:solidFill>
                <a:latin typeface="楷体" panose="02010609060101010101" pitchFamily="49" charset="-122"/>
                <a:ea typeface="楷体" panose="02010609060101010101" pitchFamily="49" charset="-122"/>
              </a:rPr>
              <a:t>根据训练中实体频率将一个TIS测试集分成三个子集。将最多33%的频率实体放入高频子集中，最后33%的频率实体放入低频子集中，剩余的频率实体放入中频子集中。</a:t>
            </a:r>
            <a:endParaRPr lang="zh-CN" altLang="en-US" sz="1600" b="1" dirty="0">
              <a:solidFill>
                <a:schemeClr val="bg1"/>
              </a:solidFill>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10" advClick="0" advTm="2000"/>
    </mc:Choice>
    <mc:Fallback>
      <p:transition advClick="0" advTm="2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1"/>
          <a:stretch>
            <a:fillRect/>
          </a:stretch>
        </p:blipFill>
        <p:spPr>
          <a:xfrm>
            <a:off x="9633585" y="2016760"/>
            <a:ext cx="2534285" cy="443230"/>
          </a:xfrm>
          <a:prstGeom prst="rect">
            <a:avLst/>
          </a:prstGeom>
        </p:spPr>
      </p:pic>
      <p:pic>
        <p:nvPicPr>
          <p:cNvPr id="11" name="图片 10"/>
          <p:cNvPicPr>
            <a:picLocks noChangeAspect="1"/>
          </p:cNvPicPr>
          <p:nvPr/>
        </p:nvPicPr>
        <p:blipFill>
          <a:blip r:embed="rId2"/>
          <a:stretch>
            <a:fillRect/>
          </a:stretch>
        </p:blipFill>
        <p:spPr>
          <a:xfrm>
            <a:off x="9633585" y="2459990"/>
            <a:ext cx="2733040" cy="357505"/>
          </a:xfrm>
          <a:prstGeom prst="rect">
            <a:avLst/>
          </a:prstGeom>
        </p:spPr>
      </p:pic>
      <p:sp>
        <p:nvSpPr>
          <p:cNvPr id="29" name="PA-文本框 23"/>
          <p:cNvSpPr txBox="1"/>
          <p:nvPr>
            <p:custDataLst>
              <p:tags r:id="rId3"/>
            </p:custDataLst>
          </p:nvPr>
        </p:nvSpPr>
        <p:spPr>
          <a:xfrm>
            <a:off x="1033656" y="207188"/>
            <a:ext cx="9099476" cy="425566"/>
          </a:xfrm>
          <a:prstGeom prst="rect">
            <a:avLst/>
          </a:prstGeom>
          <a:noFill/>
        </p:spPr>
        <p:txBody>
          <a:bodyPr wrap="square" lIns="0" tIns="0" rIns="0" bIns="0" rtlCol="0">
            <a:spAutoFit/>
          </a:bodyPr>
          <a:lstStyle/>
          <a:p>
            <a:pPr>
              <a:lnSpc>
                <a:spcPct val="120000"/>
              </a:lnSpc>
              <a:defRPr/>
            </a:pPr>
            <a:r>
              <a:rPr lang="zh-CN" altLang="en-US" sz="2520" b="1" dirty="0">
                <a:solidFill>
                  <a:srgbClr val="0053CC"/>
                </a:solidFill>
                <a:latin typeface="微软雅黑" panose="020B0503020204020204" pitchFamily="34" charset="-122"/>
                <a:ea typeface="微软雅黑" panose="020B0503020204020204" pitchFamily="34" charset="-122"/>
              </a:rPr>
              <a:t>实验部分</a:t>
            </a:r>
            <a:endParaRPr lang="zh-CN" altLang="en-US" sz="2520" b="1" dirty="0">
              <a:solidFill>
                <a:srgbClr val="0053CC"/>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34216" y="6339417"/>
            <a:ext cx="418704" cy="369332"/>
          </a:xfrm>
          <a:prstGeom prst="rect">
            <a:avLst/>
          </a:prstGeom>
          <a:noFill/>
        </p:spPr>
        <p:txBody>
          <a:bodyPr wrap="none" rtlCol="0">
            <a:spAutoFit/>
          </a:bodyPr>
          <a:lstStyle/>
          <a:p>
            <a:r>
              <a:rPr lang="en-US" altLang="zh-CN" b="1" dirty="0"/>
              <a:t>14</a:t>
            </a:r>
            <a:endParaRPr lang="zh-CN" altLang="en-US" b="1" dirty="0"/>
          </a:p>
        </p:txBody>
      </p:sp>
      <p:sp>
        <p:nvSpPr>
          <p:cNvPr id="5" name="矩形 4"/>
          <p:cNvSpPr/>
          <p:nvPr/>
        </p:nvSpPr>
        <p:spPr>
          <a:xfrm>
            <a:off x="739093" y="1140274"/>
            <a:ext cx="2538730" cy="368300"/>
          </a:xfrm>
          <a:prstGeom prst="rect">
            <a:avLst/>
          </a:prstGeom>
        </p:spPr>
        <p:txBody>
          <a:bodyPr wrap="none">
            <a:spAutoFit/>
          </a:bodyPr>
          <a:lstStyle/>
          <a:p>
            <a:pPr marL="285750" indent="-285750">
              <a:buFont typeface="Wingdings" panose="05000000000000000000" pitchFamily="2" charset="2"/>
              <a:buChar char="p"/>
            </a:pPr>
            <a:r>
              <a:rPr lang="zh-CN" altLang="en-US" b="1" dirty="0">
                <a:solidFill>
                  <a:srgbClr val="0070C0"/>
                </a:solidFill>
                <a:latin typeface="楷体" panose="02010609060101010101" pitchFamily="49" charset="-122"/>
                <a:ea typeface="楷体" panose="02010609060101010101" pitchFamily="49" charset="-122"/>
              </a:rPr>
              <a:t>持续学习</a:t>
            </a:r>
            <a:r>
              <a:rPr lang="en-US" altLang="zh-CN" b="1" dirty="0">
                <a:solidFill>
                  <a:srgbClr val="0070C0"/>
                </a:solidFill>
                <a:latin typeface="楷体" panose="02010609060101010101" pitchFamily="49" charset="-122"/>
                <a:ea typeface="楷体" panose="02010609060101010101" pitchFamily="49" charset="-122"/>
              </a:rPr>
              <a:t>(</a:t>
            </a:r>
            <a:r>
              <a:rPr lang="zh-CN" altLang="en-US" b="1" dirty="0">
                <a:solidFill>
                  <a:srgbClr val="0070C0"/>
                </a:solidFill>
                <a:latin typeface="楷体" panose="02010609060101010101" pitchFamily="49" charset="-122"/>
                <a:ea typeface="楷体" panose="02010609060101010101" pitchFamily="49" charset="-122"/>
              </a:rPr>
              <a:t>终身学习</a:t>
            </a:r>
            <a:r>
              <a:rPr lang="en-US" altLang="zh-CN" b="1" dirty="0">
                <a:solidFill>
                  <a:srgbClr val="0070C0"/>
                </a:solidFill>
                <a:latin typeface="楷体" panose="02010609060101010101" pitchFamily="49" charset="-122"/>
                <a:ea typeface="楷体" panose="02010609060101010101" pitchFamily="49" charset="-122"/>
              </a:rPr>
              <a:t>)</a:t>
            </a:r>
            <a:endParaRPr lang="en-US" altLang="zh-CN" b="1" dirty="0">
              <a:solidFill>
                <a:srgbClr val="0070C0"/>
              </a:solidFill>
              <a:latin typeface="楷体" panose="02010609060101010101" pitchFamily="49" charset="-122"/>
              <a:ea typeface="楷体" panose="02010609060101010101" pitchFamily="49" charset="-122"/>
            </a:endParaRPr>
          </a:p>
        </p:txBody>
      </p:sp>
      <p:pic>
        <p:nvPicPr>
          <p:cNvPr id="2" name="图片 1"/>
          <p:cNvPicPr>
            <a:picLocks noChangeAspect="1"/>
          </p:cNvPicPr>
          <p:nvPr/>
        </p:nvPicPr>
        <p:blipFill>
          <a:blip r:embed="rId4"/>
          <a:stretch>
            <a:fillRect/>
          </a:stretch>
        </p:blipFill>
        <p:spPr>
          <a:xfrm>
            <a:off x="924436" y="1684960"/>
            <a:ext cx="3502683" cy="2869982"/>
          </a:xfrm>
          <a:prstGeom prst="rect">
            <a:avLst/>
          </a:prstGeom>
        </p:spPr>
      </p:pic>
      <p:sp>
        <p:nvSpPr>
          <p:cNvPr id="7" name="矩形 6"/>
          <p:cNvSpPr/>
          <p:nvPr/>
        </p:nvSpPr>
        <p:spPr>
          <a:xfrm>
            <a:off x="5390896" y="1140274"/>
            <a:ext cx="6675120" cy="368300"/>
          </a:xfrm>
          <a:prstGeom prst="rect">
            <a:avLst/>
          </a:prstGeom>
        </p:spPr>
        <p:txBody>
          <a:bodyPr wrap="none">
            <a:spAutoFit/>
          </a:bodyPr>
          <a:lstStyle/>
          <a:p>
            <a:pPr marL="285750" indent="-285750" algn="l">
              <a:buFont typeface="Wingdings" panose="05000000000000000000" pitchFamily="2" charset="2"/>
              <a:buChar char="p"/>
            </a:pPr>
            <a:r>
              <a:rPr lang="zh-CN" altLang="en-US" b="1" dirty="0">
                <a:solidFill>
                  <a:srgbClr val="0070C0"/>
                </a:solidFill>
                <a:latin typeface="楷体" panose="02010609060101010101" pitchFamily="49" charset="-122"/>
                <a:ea typeface="楷体" panose="02010609060101010101" pitchFamily="49" charset="-122"/>
              </a:rPr>
              <a:t>可视化（</a:t>
            </a:r>
            <a:r>
              <a:rPr lang="zh-CN" altLang="en-US" b="1" dirty="0">
                <a:solidFill>
                  <a:srgbClr val="0070C0"/>
                </a:solidFill>
                <a:latin typeface="楷体" panose="02010609060101010101" pitchFamily="49" charset="-122"/>
                <a:ea typeface="楷体" panose="02010609060101010101" pitchFamily="49" charset="-122"/>
                <a:sym typeface="+mn-ea"/>
              </a:rPr>
              <a:t>通过可视化输出层来探索模型在低资源工作得很好）</a:t>
            </a:r>
            <a:endParaRPr lang="zh-CN" altLang="en-US" b="1" dirty="0">
              <a:solidFill>
                <a:srgbClr val="0070C0"/>
              </a:solidFill>
              <a:latin typeface="楷体" panose="02010609060101010101" pitchFamily="49" charset="-122"/>
              <a:ea typeface="楷体" panose="02010609060101010101" pitchFamily="49" charset="-122"/>
            </a:endParaRPr>
          </a:p>
        </p:txBody>
      </p:sp>
      <p:cxnSp>
        <p:nvCxnSpPr>
          <p:cNvPr id="6" name="直接连接符 5"/>
          <p:cNvCxnSpPr/>
          <p:nvPr/>
        </p:nvCxnSpPr>
        <p:spPr>
          <a:xfrm>
            <a:off x="5208998" y="955497"/>
            <a:ext cx="0" cy="4787757"/>
          </a:xfrm>
          <a:prstGeom prst="line">
            <a:avLst/>
          </a:prstGeom>
          <a:ln w="19050">
            <a:prstDash val="lgDashDot"/>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nvPicPr>
        <p:blipFill>
          <a:blip r:embed="rId5"/>
          <a:srcRect r="2070"/>
          <a:stretch>
            <a:fillRect/>
          </a:stretch>
        </p:blipFill>
        <p:spPr>
          <a:xfrm>
            <a:off x="5601970" y="1684655"/>
            <a:ext cx="4056380" cy="3061970"/>
          </a:xfrm>
          <a:prstGeom prst="rect">
            <a:avLst/>
          </a:prstGeom>
        </p:spPr>
      </p:pic>
      <p:sp>
        <p:nvSpPr>
          <p:cNvPr id="4" name="文本框 3"/>
          <p:cNvSpPr txBox="1"/>
          <p:nvPr/>
        </p:nvSpPr>
        <p:spPr>
          <a:xfrm>
            <a:off x="611505" y="4726305"/>
            <a:ext cx="4415155" cy="1076325"/>
          </a:xfrm>
          <a:prstGeom prst="rect">
            <a:avLst/>
          </a:prstGeom>
          <a:solidFill>
            <a:srgbClr val="002060"/>
          </a:solidFill>
        </p:spPr>
        <p:txBody>
          <a:bodyPr wrap="square" rtlCol="0" anchor="t">
            <a:spAutoFit/>
          </a:bodyPr>
          <a:p>
            <a:pPr algn="ctr"/>
            <a:r>
              <a:rPr lang="zh-CN" altLang="en-US" sz="1600" b="1" dirty="0">
                <a:solidFill>
                  <a:schemeClr val="bg1"/>
                </a:solidFill>
                <a:latin typeface="楷体" panose="02010609060101010101" pitchFamily="49" charset="-122"/>
                <a:ea typeface="楷体" panose="02010609060101010101" pitchFamily="49" charset="-122"/>
              </a:rPr>
              <a:t>当继续在</a:t>
            </a:r>
            <a:r>
              <a:rPr lang="en-US" altLang="zh-CN" sz="1600" b="1" dirty="0">
                <a:solidFill>
                  <a:schemeClr val="bg1"/>
                </a:solidFill>
                <a:latin typeface="Calibri" panose="020F0502020204030204" charset="0"/>
                <a:ea typeface="楷体" panose="02010609060101010101" pitchFamily="49" charset="-122"/>
                <a:cs typeface="Calibri" panose="020F0502020204030204" charset="0"/>
              </a:rPr>
              <a:t>MIT Movie</a:t>
            </a:r>
            <a:r>
              <a:rPr lang="zh-CN" altLang="en-US" sz="1600" b="1" dirty="0">
                <a:solidFill>
                  <a:schemeClr val="bg1"/>
                </a:solidFill>
                <a:latin typeface="Calibri" panose="020F0502020204030204" charset="0"/>
                <a:ea typeface="楷体" panose="02010609060101010101" pitchFamily="49" charset="-122"/>
                <a:cs typeface="Calibri" panose="020F0502020204030204" charset="0"/>
              </a:rPr>
              <a:t>和</a:t>
            </a:r>
            <a:r>
              <a:rPr lang="en-US" altLang="zh-CN" sz="1600" b="1" dirty="0">
                <a:solidFill>
                  <a:schemeClr val="bg1"/>
                </a:solidFill>
                <a:latin typeface="Calibri" panose="020F0502020204030204" charset="0"/>
                <a:ea typeface="楷体" panose="02010609060101010101" pitchFamily="49" charset="-122"/>
                <a:cs typeface="Calibri" panose="020F0502020204030204" charset="0"/>
              </a:rPr>
              <a:t>MIT Restaurant</a:t>
            </a:r>
            <a:r>
              <a:rPr lang="zh-CN" altLang="en-US" sz="1600" b="1" dirty="0">
                <a:solidFill>
                  <a:schemeClr val="bg1"/>
                </a:solidFill>
                <a:latin typeface="楷体" panose="02010609060101010101" pitchFamily="49" charset="-122"/>
                <a:ea typeface="楷体" panose="02010609060101010101" pitchFamily="49" charset="-122"/>
              </a:rPr>
              <a:t>上训练模型时，</a:t>
            </a:r>
            <a:r>
              <a:rPr lang="zh-CN" altLang="en-US" sz="1600" b="1" dirty="0">
                <a:solidFill>
                  <a:schemeClr val="bg1"/>
                </a:solidFill>
                <a:latin typeface="Calibri" panose="020F0502020204030204" charset="0"/>
                <a:ea typeface="楷体" panose="02010609060101010101" pitchFamily="49" charset="-122"/>
                <a:cs typeface="Calibri" panose="020F0502020204030204" charset="0"/>
              </a:rPr>
              <a:t>CoNLL03</a:t>
            </a:r>
            <a:r>
              <a:rPr lang="zh-CN" altLang="en-US" sz="1600" b="1" dirty="0">
                <a:solidFill>
                  <a:schemeClr val="bg1"/>
                </a:solidFill>
                <a:latin typeface="楷体" panose="02010609060101010101" pitchFamily="49" charset="-122"/>
                <a:ea typeface="楷体" panose="02010609060101010101" pitchFamily="49" charset="-122"/>
              </a:rPr>
              <a:t>上的性能仅略有下降，这证明了</a:t>
            </a:r>
            <a:r>
              <a:rPr lang="zh-CN" altLang="en-US" sz="1600" b="1" dirty="0">
                <a:solidFill>
                  <a:schemeClr val="bg1"/>
                </a:solidFill>
                <a:latin typeface="楷体" panose="02010609060101010101" pitchFamily="49" charset="-122"/>
                <a:ea typeface="楷体" panose="02010609060101010101" pitchFamily="49" charset="-122"/>
              </a:rPr>
              <a:t>本文的方法在持续学习环境中的稳健性。</a:t>
            </a:r>
            <a:endParaRPr lang="zh-CN" altLang="en-US" sz="1600" b="1" dirty="0">
              <a:solidFill>
                <a:schemeClr val="bg1"/>
              </a:solidFill>
              <a:latin typeface="楷体" panose="02010609060101010101" pitchFamily="49" charset="-122"/>
              <a:ea typeface="楷体" panose="02010609060101010101" pitchFamily="49" charset="-122"/>
            </a:endParaRPr>
          </a:p>
          <a:p>
            <a:pPr algn="ctr"/>
            <a:endParaRPr lang="zh-CN" altLang="en-US" sz="1600" b="1" dirty="0">
              <a:solidFill>
                <a:schemeClr val="bg1"/>
              </a:solidFill>
              <a:latin typeface="楷体" panose="02010609060101010101" pitchFamily="49" charset="-122"/>
              <a:ea typeface="楷体" panose="02010609060101010101" pitchFamily="49" charset="-122"/>
            </a:endParaRPr>
          </a:p>
        </p:txBody>
      </p:sp>
      <p:sp>
        <p:nvSpPr>
          <p:cNvPr id="13" name="文本框 12"/>
          <p:cNvSpPr txBox="1"/>
          <p:nvPr/>
        </p:nvSpPr>
        <p:spPr>
          <a:xfrm>
            <a:off x="5481955" y="4746625"/>
            <a:ext cx="6584315" cy="1076325"/>
          </a:xfrm>
          <a:prstGeom prst="rect">
            <a:avLst/>
          </a:prstGeom>
          <a:solidFill>
            <a:srgbClr val="002060"/>
          </a:solidFill>
        </p:spPr>
        <p:txBody>
          <a:bodyPr wrap="square" rtlCol="0" anchor="t">
            <a:spAutoFit/>
          </a:bodyPr>
          <a:p>
            <a:pPr algn="ctr"/>
            <a:r>
              <a:rPr sz="1600" b="1" dirty="0">
                <a:solidFill>
                  <a:schemeClr val="bg1"/>
                </a:solidFill>
                <a:ea typeface="楷体" panose="02010609060101010101" pitchFamily="49" charset="-122"/>
              </a:rPr>
              <a:t>每个点代表输出矩阵中的一行（对应于标签嵌入）。</a:t>
            </a:r>
            <a:r>
              <a:rPr lang="zh-CN" altLang="en-US" sz="1600" b="1" dirty="0">
                <a:solidFill>
                  <a:schemeClr val="bg1"/>
                </a:solidFill>
                <a:latin typeface="楷体" panose="02010609060101010101" pitchFamily="49" charset="-122"/>
                <a:ea typeface="楷体" panose="02010609060101010101" pitchFamily="49" charset="-122"/>
              </a:rPr>
              <a:t>BERT的输出层嵌入基于数据集进行聚类，而基于模板的BART的向量在空间中稀疏分布。这证明了本文的方法的输出矩阵更独立于领域，并且</a:t>
            </a:r>
            <a:r>
              <a:rPr lang="zh-CN" altLang="en-US" sz="1600" b="1" dirty="0">
                <a:solidFill>
                  <a:schemeClr val="bg1"/>
                </a:solidFill>
                <a:latin typeface="楷体" panose="02010609060101010101" pitchFamily="49" charset="-122"/>
                <a:ea typeface="楷体" panose="02010609060101010101" pitchFamily="49" charset="-122"/>
              </a:rPr>
              <a:t>本文的方法在不同领域具有更好的泛化能力 。</a:t>
            </a:r>
            <a:endParaRPr lang="zh-CN" altLang="en-US" sz="1600" b="1" dirty="0">
              <a:solidFill>
                <a:schemeClr val="bg1"/>
              </a:solidFill>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10" advClick="0" advTm="2000"/>
    </mc:Choice>
    <mc:Fallback>
      <p:transition advClick="0" advTm="2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277091" y="785366"/>
            <a:ext cx="6096000" cy="738664"/>
          </a:xfrm>
          <a:prstGeom prst="rect">
            <a:avLst/>
          </a:prstGeom>
        </p:spPr>
        <p:txBody>
          <a:bodyPr>
            <a:spAutoFit/>
          </a:bodyPr>
          <a:lstStyle/>
          <a:p>
            <a:r>
              <a:rPr lang="zh-CN" altLang="en-US" sz="2400" dirty="0"/>
              <a:t> </a:t>
            </a:r>
            <a:br>
              <a:rPr lang="zh-CN" altLang="en-US" dirty="0"/>
            </a:br>
            <a:endParaRPr lang="zh-CN" altLang="en-US" dirty="0"/>
          </a:p>
        </p:txBody>
      </p:sp>
      <p:sp>
        <p:nvSpPr>
          <p:cNvPr id="2" name="文本框 1"/>
          <p:cNvSpPr txBox="1"/>
          <p:nvPr/>
        </p:nvSpPr>
        <p:spPr>
          <a:xfrm>
            <a:off x="0" y="2398741"/>
            <a:ext cx="12191999" cy="2123658"/>
          </a:xfrm>
          <a:prstGeom prst="rect">
            <a:avLst/>
          </a:prstGeom>
          <a:solidFill>
            <a:schemeClr val="accent1"/>
          </a:solidFill>
        </p:spPr>
        <p:txBody>
          <a:bodyPr wrap="square" rtlCol="0">
            <a:spAutoFit/>
          </a:bodyPr>
          <a:lstStyle/>
          <a:p>
            <a:pPr algn="ctr"/>
            <a:endParaRPr lang="en-US" altLang="zh-CN" sz="4400" b="1" kern="100" spc="-100" dirty="0">
              <a:solidFill>
                <a:schemeClr val="bg1"/>
              </a:solidFill>
              <a:latin typeface="Cambria" panose="02040503050406030204" pitchFamily="18" charset="0"/>
              <a:ea typeface="Cambria" panose="02040503050406030204" pitchFamily="18" charset="0"/>
              <a:cs typeface="Times New Roman" panose="02020603050405020304" pitchFamily="18" charset="0"/>
            </a:endParaRPr>
          </a:p>
          <a:p>
            <a:pPr algn="ctr"/>
            <a:r>
              <a:rPr lang="zh-CN" altLang="en-US" sz="4400" b="1" kern="100" spc="-100" dirty="0">
                <a:solidFill>
                  <a:schemeClr val="bg1"/>
                </a:solidFill>
                <a:latin typeface="Cambria" panose="02040503050406030204" pitchFamily="18" charset="0"/>
                <a:ea typeface="Cambria" panose="02040503050406030204" pitchFamily="18" charset="0"/>
                <a:cs typeface="Times New Roman" panose="02020603050405020304" pitchFamily="18" charset="0"/>
              </a:rPr>
              <a:t>谢谢聆听，请各位批评指正！</a:t>
            </a:r>
            <a:endParaRPr lang="en-US" altLang="zh-CN" sz="4400" b="1" kern="100" spc="-100" dirty="0">
              <a:solidFill>
                <a:schemeClr val="bg1"/>
              </a:solidFill>
              <a:latin typeface="Cambria" panose="02040503050406030204" pitchFamily="18" charset="0"/>
              <a:ea typeface="Cambria" panose="02040503050406030204" pitchFamily="18" charset="0"/>
              <a:cs typeface="Times New Roman" panose="02020603050405020304" pitchFamily="18" charset="0"/>
            </a:endParaRPr>
          </a:p>
          <a:p>
            <a:pPr algn="ctr"/>
            <a:endParaRPr lang="en-US" altLang="zh-CN" sz="4400" b="1" kern="100" spc="-100" dirty="0">
              <a:solidFill>
                <a:schemeClr val="bg1"/>
              </a:solidFill>
              <a:latin typeface="Cambria" panose="02040503050406030204" pitchFamily="18" charset="0"/>
              <a:ea typeface="Cambria" panose="02040503050406030204" pitchFamily="18" charset="0"/>
              <a:cs typeface="Times New Roman" panose="02020603050405020304" pitchFamily="18" charset="0"/>
            </a:endParaRPr>
          </a:p>
        </p:txBody>
      </p:sp>
      <p:pic>
        <p:nvPicPr>
          <p:cNvPr id="1026" name="Picture 2" descr="xjtu"/>
          <p:cNvPicPr>
            <a:picLocks noChangeAspect="1" noChangeArrowheads="1"/>
          </p:cNvPicPr>
          <p:nvPr/>
        </p:nvPicPr>
        <p:blipFill rotWithShape="1">
          <a:blip r:embed="rId1">
            <a:extLst>
              <a:ext uri="{28A0092B-C50C-407E-A947-70E740481C1C}">
                <a14:useLocalDpi xmlns:a14="http://schemas.microsoft.com/office/drawing/2010/main" val="0"/>
              </a:ext>
            </a:extLst>
          </a:blip>
          <a:srcRect t="38087" r="53446" b="36977"/>
          <a:stretch>
            <a:fillRect/>
          </a:stretch>
        </p:blipFill>
        <p:spPr bwMode="auto">
          <a:xfrm>
            <a:off x="134216" y="162903"/>
            <a:ext cx="2456584" cy="738664"/>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2968615" y="5419550"/>
            <a:ext cx="6254770" cy="919867"/>
          </a:xfrm>
          <a:prstGeom prst="rect">
            <a:avLst/>
          </a:prstGeom>
          <a:effectLst>
            <a:outerShdw blurRad="50800" dist="38100" dir="5400000" algn="t" rotWithShape="0">
              <a:prstClr val="black">
                <a:alpha val="40000"/>
              </a:prstClr>
            </a:outerShdw>
          </a:effectLst>
        </p:spPr>
        <p:txBody>
          <a:bodyPr wrap="square">
            <a:spAutoFit/>
          </a:bodyPr>
          <a:lstStyle/>
          <a:p>
            <a:pPr indent="127000" algn="ctr">
              <a:lnSpc>
                <a:spcPct val="120000"/>
              </a:lnSpc>
            </a:pPr>
            <a:r>
              <a:rPr lang="zh-CN" altLang="en-US" sz="2400" b="1" kern="100" dirty="0">
                <a:solidFill>
                  <a:srgbClr val="1557AE"/>
                </a:solidFill>
                <a:latin typeface="楷体" panose="02010609060101010101" pitchFamily="49" charset="-122"/>
                <a:ea typeface="楷体" panose="02010609060101010101" pitchFamily="49" charset="-122"/>
                <a:cs typeface="Times New Roman" panose="02020603050405020304" pitchFamily="18" charset="0"/>
              </a:rPr>
              <a:t>汇报人：张浩堃</a:t>
            </a:r>
            <a:endParaRPr lang="en-US" altLang="zh-CN" sz="2400" b="1" kern="100" dirty="0">
              <a:solidFill>
                <a:srgbClr val="1557AE"/>
              </a:solidFill>
              <a:latin typeface="楷体" panose="02010609060101010101" pitchFamily="49" charset="-122"/>
              <a:ea typeface="楷体" panose="02010609060101010101" pitchFamily="49" charset="-122"/>
              <a:cs typeface="Times New Roman" panose="02020603050405020304" pitchFamily="18" charset="0"/>
            </a:endParaRPr>
          </a:p>
          <a:p>
            <a:pPr indent="127000" algn="ctr">
              <a:lnSpc>
                <a:spcPct val="120000"/>
              </a:lnSpc>
            </a:pPr>
            <a:r>
              <a:rPr lang="en-US" altLang="zh-CN" sz="2400" b="1" kern="100" dirty="0">
                <a:solidFill>
                  <a:srgbClr val="1557AE"/>
                </a:solidFill>
                <a:latin typeface="楷体" panose="02010609060101010101" pitchFamily="49" charset="-122"/>
                <a:ea typeface="楷体" panose="02010609060101010101" pitchFamily="49" charset="-122"/>
                <a:cs typeface="Times New Roman" panose="02020603050405020304" pitchFamily="18" charset="0"/>
              </a:rPr>
              <a:t>2022</a:t>
            </a:r>
            <a:r>
              <a:rPr lang="zh-CN" altLang="en-US" sz="2400" b="1" kern="100" dirty="0">
                <a:solidFill>
                  <a:srgbClr val="1557AE"/>
                </a:solidFill>
                <a:latin typeface="楷体" panose="02010609060101010101" pitchFamily="49" charset="-122"/>
                <a:ea typeface="楷体" panose="02010609060101010101" pitchFamily="49" charset="-122"/>
                <a:cs typeface="Times New Roman" panose="02020603050405020304" pitchFamily="18" charset="0"/>
              </a:rPr>
              <a:t>年</a:t>
            </a:r>
            <a:r>
              <a:rPr lang="en-US" altLang="zh-CN" sz="2400" b="1" kern="100" dirty="0">
                <a:solidFill>
                  <a:srgbClr val="1557AE"/>
                </a:solidFill>
                <a:latin typeface="楷体" panose="02010609060101010101" pitchFamily="49" charset="-122"/>
                <a:ea typeface="楷体" panose="02010609060101010101" pitchFamily="49" charset="-122"/>
                <a:cs typeface="Times New Roman" panose="02020603050405020304" pitchFamily="18" charset="0"/>
              </a:rPr>
              <a:t>5</a:t>
            </a:r>
            <a:r>
              <a:rPr lang="zh-CN" altLang="en-US" sz="2400" b="1" kern="100" dirty="0">
                <a:solidFill>
                  <a:srgbClr val="1557AE"/>
                </a:solidFill>
                <a:latin typeface="楷体" panose="02010609060101010101" pitchFamily="49" charset="-122"/>
                <a:ea typeface="楷体" panose="02010609060101010101" pitchFamily="49" charset="-122"/>
                <a:cs typeface="Times New Roman" panose="02020603050405020304" pitchFamily="18" charset="0"/>
              </a:rPr>
              <a:t>月</a:t>
            </a:r>
            <a:r>
              <a:rPr lang="en-US" altLang="zh-CN" sz="2400" b="1" kern="100" dirty="0">
                <a:solidFill>
                  <a:srgbClr val="1557AE"/>
                </a:solidFill>
                <a:latin typeface="楷体" panose="02010609060101010101" pitchFamily="49" charset="-122"/>
                <a:ea typeface="楷体" panose="02010609060101010101" pitchFamily="49" charset="-122"/>
                <a:cs typeface="Times New Roman" panose="02020603050405020304" pitchFamily="18" charset="0"/>
              </a:rPr>
              <a:t>13</a:t>
            </a:r>
            <a:r>
              <a:rPr lang="zh-CN" altLang="en-US" sz="2400" b="1" kern="100" dirty="0">
                <a:solidFill>
                  <a:srgbClr val="1557AE"/>
                </a:solidFill>
                <a:latin typeface="楷体" panose="02010609060101010101" pitchFamily="49" charset="-122"/>
                <a:ea typeface="楷体" panose="02010609060101010101" pitchFamily="49" charset="-122"/>
                <a:cs typeface="Times New Roman" panose="02020603050405020304" pitchFamily="18" charset="0"/>
              </a:rPr>
              <a:t>日</a:t>
            </a:r>
            <a:endParaRPr lang="zh-CN" altLang="zh-CN" sz="2400" b="1" kern="100" dirty="0">
              <a:solidFill>
                <a:srgbClr val="1557AE"/>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8" name="灯片编号占位符 7"/>
          <p:cNvSpPr>
            <a:spLocks noGrp="1"/>
          </p:cNvSpPr>
          <p:nvPr>
            <p:ph type="sldNum" sz="quarter" idx="12"/>
          </p:nvPr>
        </p:nvSpPr>
        <p:spPr/>
        <p:txBody>
          <a:bodyPr/>
          <a:lstStyle/>
          <a:p>
            <a:r>
              <a:rPr lang="en-US" altLang="zh-CN" dirty="0"/>
              <a:t>14</a:t>
            </a:r>
            <a:endParaRPr lang="zh-CN" altLang="en-US" dirty="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PA-文本框 23"/>
          <p:cNvSpPr txBox="1"/>
          <p:nvPr>
            <p:custDataLst>
              <p:tags r:id="rId1"/>
            </p:custDataLst>
          </p:nvPr>
        </p:nvSpPr>
        <p:spPr>
          <a:xfrm>
            <a:off x="1033656" y="207188"/>
            <a:ext cx="1395657" cy="425566"/>
          </a:xfrm>
          <a:prstGeom prst="rect">
            <a:avLst/>
          </a:prstGeom>
          <a:noFill/>
        </p:spPr>
        <p:txBody>
          <a:bodyPr wrap="square" lIns="0" tIns="0" rIns="0" bIns="0" rtlCol="0">
            <a:spAutoFit/>
          </a:bodyPr>
          <a:lstStyle/>
          <a:p>
            <a:pPr>
              <a:lnSpc>
                <a:spcPct val="120000"/>
              </a:lnSpc>
              <a:defRPr/>
            </a:pPr>
            <a:r>
              <a:rPr lang="zh-CN" altLang="en-US" sz="2520" b="1" dirty="0">
                <a:solidFill>
                  <a:srgbClr val="0053CC"/>
                </a:solidFill>
                <a:latin typeface="微软雅黑" panose="020B0503020204020204" pitchFamily="34" charset="-122"/>
                <a:ea typeface="微软雅黑" panose="020B0503020204020204" pitchFamily="34" charset="-122"/>
              </a:rPr>
              <a:t>论文概况</a:t>
            </a:r>
            <a:endParaRPr lang="zh-CN" altLang="en-US" sz="2520" b="1" dirty="0">
              <a:solidFill>
                <a:srgbClr val="0053CC"/>
              </a:solidFill>
              <a:latin typeface="微软雅黑" panose="020B0503020204020204" pitchFamily="34" charset="-122"/>
              <a:ea typeface="微软雅黑" panose="020B0503020204020204" pitchFamily="34" charset="-122"/>
            </a:endParaRPr>
          </a:p>
        </p:txBody>
      </p:sp>
      <p:sp>
        <p:nvSpPr>
          <p:cNvPr id="3" name="AutoShape 4" descr="图片"/>
          <p:cNvSpPr>
            <a:spLocks noChangeAspect="1" noChangeArrowheads="1"/>
          </p:cNvSpPr>
          <p:nvPr/>
        </p:nvSpPr>
        <p:spPr bwMode="auto">
          <a:xfrm>
            <a:off x="5913272" y="3245321"/>
            <a:ext cx="2738104" cy="273810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09637" tIns="54818" rIns="109637" bIns="54818" numCol="1" anchor="t" anchorCtr="0" compatLnSpc="1"/>
          <a:lstStyle/>
          <a:p>
            <a:endParaRPr lang="zh-CN" altLang="en-US" sz="2160"/>
          </a:p>
        </p:txBody>
      </p:sp>
      <p:sp>
        <p:nvSpPr>
          <p:cNvPr id="20" name="文本框 19"/>
          <p:cNvSpPr txBox="1"/>
          <p:nvPr/>
        </p:nvSpPr>
        <p:spPr>
          <a:xfrm>
            <a:off x="434298" y="877784"/>
            <a:ext cx="4694959" cy="737235"/>
          </a:xfrm>
          <a:prstGeom prst="rect">
            <a:avLst/>
          </a:prstGeom>
          <a:noFill/>
        </p:spPr>
        <p:txBody>
          <a:bodyPr wrap="square" rtlCol="0">
            <a:spAutoFit/>
          </a:bodyPr>
          <a:lstStyle/>
          <a:p>
            <a:pPr marL="285750" indent="-285750">
              <a:buFont typeface="Arial" panose="020B0604020202020204" pitchFamily="34" charset="0"/>
              <a:buChar char="•"/>
            </a:pPr>
            <a:r>
              <a:rPr lang="zh-CN" altLang="en-US" sz="2400" b="1" dirty="0">
                <a:solidFill>
                  <a:srgbClr val="000000"/>
                </a:solidFill>
                <a:latin typeface="NimbusRomNo9L-Regu"/>
              </a:rPr>
              <a:t>会议</a:t>
            </a:r>
            <a:r>
              <a:rPr lang="zh-CN" altLang="en-US" sz="2400" dirty="0"/>
              <a:t>：</a:t>
            </a:r>
            <a:endParaRPr lang="en-US" altLang="zh-CN" sz="2400" dirty="0"/>
          </a:p>
          <a:p>
            <a:r>
              <a:rPr lang="en-US" altLang="zh-CN" b="1" dirty="0">
                <a:solidFill>
                  <a:srgbClr val="FF0000"/>
                </a:solidFill>
              </a:rPr>
              <a:t>ACL2021</a:t>
            </a:r>
            <a:endParaRPr lang="zh-CN" altLang="en-US" dirty="0">
              <a:solidFill>
                <a:srgbClr val="000000"/>
              </a:solidFill>
              <a:latin typeface="NimbusRomNo9L-Regu"/>
            </a:endParaRPr>
          </a:p>
        </p:txBody>
      </p:sp>
      <p:sp>
        <p:nvSpPr>
          <p:cNvPr id="9" name="文本框 8"/>
          <p:cNvSpPr txBox="1"/>
          <p:nvPr/>
        </p:nvSpPr>
        <p:spPr>
          <a:xfrm>
            <a:off x="134216" y="6339417"/>
            <a:ext cx="300082" cy="369332"/>
          </a:xfrm>
          <a:prstGeom prst="rect">
            <a:avLst/>
          </a:prstGeom>
          <a:noFill/>
        </p:spPr>
        <p:txBody>
          <a:bodyPr wrap="none" rtlCol="0">
            <a:spAutoFit/>
          </a:bodyPr>
          <a:lstStyle/>
          <a:p>
            <a:r>
              <a:rPr lang="en-US" altLang="zh-CN" b="1" dirty="0"/>
              <a:t>2</a:t>
            </a:r>
            <a:endParaRPr lang="zh-CN" altLang="en-US" b="1" dirty="0"/>
          </a:p>
        </p:txBody>
      </p:sp>
      <p:pic>
        <p:nvPicPr>
          <p:cNvPr id="2" name="图片 1"/>
          <p:cNvPicPr>
            <a:picLocks noChangeAspect="1"/>
          </p:cNvPicPr>
          <p:nvPr>
            <p:custDataLst>
              <p:tags r:id="rId2"/>
            </p:custDataLst>
          </p:nvPr>
        </p:nvPicPr>
        <p:blipFill>
          <a:blip r:embed="rId3"/>
          <a:stretch>
            <a:fillRect/>
          </a:stretch>
        </p:blipFill>
        <p:spPr>
          <a:xfrm>
            <a:off x="1981200" y="1976120"/>
            <a:ext cx="8229600" cy="290512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advClick="0" advTm="2000"/>
    </mc:Choice>
    <mc:Fallback>
      <p:transition advClick="0" advTm="2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PA-文本框 23"/>
          <p:cNvSpPr txBox="1"/>
          <p:nvPr>
            <p:custDataLst>
              <p:tags r:id="rId1"/>
            </p:custDataLst>
          </p:nvPr>
        </p:nvSpPr>
        <p:spPr>
          <a:xfrm>
            <a:off x="1033656" y="207188"/>
            <a:ext cx="2776344" cy="425566"/>
          </a:xfrm>
          <a:prstGeom prst="rect">
            <a:avLst/>
          </a:prstGeom>
          <a:noFill/>
        </p:spPr>
        <p:txBody>
          <a:bodyPr wrap="square" lIns="0" tIns="0" rIns="0" bIns="0" rtlCol="0">
            <a:spAutoFit/>
          </a:bodyPr>
          <a:lstStyle/>
          <a:p>
            <a:pPr>
              <a:lnSpc>
                <a:spcPct val="120000"/>
              </a:lnSpc>
              <a:defRPr/>
            </a:pPr>
            <a:r>
              <a:rPr lang="zh-CN" altLang="en-US" sz="2520" b="1" dirty="0">
                <a:solidFill>
                  <a:srgbClr val="0053CC"/>
                </a:solidFill>
                <a:latin typeface="微软雅黑" panose="020B0503020204020204" pitchFamily="34" charset="-122"/>
                <a:ea typeface="微软雅黑" panose="020B0503020204020204" pitchFamily="34" charset="-122"/>
              </a:rPr>
              <a:t>研究背景</a:t>
            </a:r>
            <a:endParaRPr lang="zh-CN" altLang="en-US" sz="2520" b="1" dirty="0">
              <a:solidFill>
                <a:srgbClr val="0053CC"/>
              </a:solidFill>
              <a:latin typeface="微软雅黑" panose="020B0503020204020204" pitchFamily="34" charset="-122"/>
              <a:ea typeface="微软雅黑" panose="020B0503020204020204" pitchFamily="34" charset="-122"/>
            </a:endParaRPr>
          </a:p>
        </p:txBody>
      </p:sp>
      <p:sp>
        <p:nvSpPr>
          <p:cNvPr id="3" name="AutoShape 4" descr="图片"/>
          <p:cNvSpPr>
            <a:spLocks noChangeAspect="1" noChangeArrowheads="1"/>
          </p:cNvSpPr>
          <p:nvPr/>
        </p:nvSpPr>
        <p:spPr bwMode="auto">
          <a:xfrm>
            <a:off x="5913272" y="3245321"/>
            <a:ext cx="2738104" cy="273810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09637" tIns="54818" rIns="109637" bIns="54818" numCol="1" anchor="t" anchorCtr="0" compatLnSpc="1"/>
          <a:lstStyle/>
          <a:p>
            <a:endParaRPr lang="zh-CN" altLang="en-US" sz="2160"/>
          </a:p>
        </p:txBody>
      </p:sp>
      <p:sp>
        <p:nvSpPr>
          <p:cNvPr id="8" name="文本框 7"/>
          <p:cNvSpPr txBox="1"/>
          <p:nvPr/>
        </p:nvSpPr>
        <p:spPr>
          <a:xfrm>
            <a:off x="134216" y="6339417"/>
            <a:ext cx="300082" cy="369332"/>
          </a:xfrm>
          <a:prstGeom prst="rect">
            <a:avLst/>
          </a:prstGeom>
          <a:noFill/>
        </p:spPr>
        <p:txBody>
          <a:bodyPr wrap="none" rtlCol="0">
            <a:spAutoFit/>
          </a:bodyPr>
          <a:lstStyle/>
          <a:p>
            <a:r>
              <a:rPr lang="en-US" altLang="zh-CN" b="1" dirty="0"/>
              <a:t>3</a:t>
            </a:r>
            <a:endParaRPr lang="zh-CN" altLang="en-US" b="1" dirty="0"/>
          </a:p>
        </p:txBody>
      </p:sp>
      <p:sp>
        <p:nvSpPr>
          <p:cNvPr id="9" name="矩形 8"/>
          <p:cNvSpPr/>
          <p:nvPr/>
        </p:nvSpPr>
        <p:spPr>
          <a:xfrm>
            <a:off x="226031" y="921054"/>
            <a:ext cx="11753636" cy="4030980"/>
          </a:xfrm>
          <a:prstGeom prst="rect">
            <a:avLst/>
          </a:prstGeom>
        </p:spPr>
        <p:txBody>
          <a:bodyPr wrap="square">
            <a:spAutoFit/>
          </a:bodyPr>
          <a:lstStyle/>
          <a:p>
            <a:endParaRPr lang="en-US" altLang="zh-CN" dirty="0">
              <a:latin typeface="楷体" panose="02010609060101010101" pitchFamily="49" charset="-122"/>
              <a:ea typeface="楷体" panose="02010609060101010101" pitchFamily="49" charset="-122"/>
            </a:endParaRPr>
          </a:p>
          <a:p>
            <a:endParaRPr lang="en-US" altLang="zh-CN" dirty="0">
              <a:latin typeface="楷体" panose="02010609060101010101" pitchFamily="49" charset="-122"/>
              <a:ea typeface="楷体" panose="02010609060101010101" pitchFamily="49" charset="-122"/>
            </a:endParaRPr>
          </a:p>
          <a:p>
            <a:pPr marL="342900" indent="-342900">
              <a:buFont typeface="Wingdings" panose="05000000000000000000" pitchFamily="2" charset="2"/>
              <a:buChar char="Ø"/>
            </a:pPr>
            <a:r>
              <a:rPr lang="zh-CN" altLang="en-US" sz="2000" b="1" dirty="0">
                <a:solidFill>
                  <a:srgbClr val="FF0000"/>
                </a:solidFill>
                <a:latin typeface="楷体" panose="02010609060101010101" pitchFamily="49" charset="-122"/>
                <a:ea typeface="楷体" panose="02010609060101010101" pitchFamily="49" charset="-122"/>
              </a:rPr>
              <a:t>神经网络时代的</a:t>
            </a:r>
            <a:r>
              <a:rPr lang="en-US" altLang="zh-CN" sz="2000" b="1" dirty="0">
                <a:solidFill>
                  <a:srgbClr val="FF0000"/>
                </a:solidFill>
                <a:latin typeface="楷体" panose="02010609060101010101" pitchFamily="49" charset="-122"/>
                <a:ea typeface="楷体" panose="02010609060101010101" pitchFamily="49" charset="-122"/>
              </a:rPr>
              <a:t>NER</a:t>
            </a:r>
            <a:r>
              <a:rPr lang="zh-CN" altLang="en-US" sz="2000" b="1" dirty="0">
                <a:solidFill>
                  <a:srgbClr val="FF0000"/>
                </a:solidFill>
                <a:latin typeface="楷体" panose="02010609060101010101" pitchFamily="49" charset="-122"/>
                <a:ea typeface="楷体" panose="02010609060101010101" pitchFamily="49" charset="-122"/>
              </a:rPr>
              <a:t>模型</a:t>
            </a:r>
            <a:endParaRPr lang="en-US" altLang="zh-CN" dirty="0">
              <a:latin typeface="楷体" panose="02010609060101010101" pitchFamily="49" charset="-122"/>
              <a:ea typeface="楷体" panose="02010609060101010101" pitchFamily="49" charset="-122"/>
            </a:endParaRPr>
          </a:p>
          <a:p>
            <a:r>
              <a:rPr lang="zh-CN" altLang="en-US" b="1" dirty="0">
                <a:latin typeface="楷体" panose="02010609060101010101" pitchFamily="49" charset="-122"/>
                <a:ea typeface="楷体" panose="02010609060101010101" pitchFamily="49" charset="-122"/>
              </a:rPr>
              <a:t>神经网络</a:t>
            </a:r>
            <a:r>
              <a:rPr lang="en-US" altLang="zh-CN" b="1" dirty="0">
                <a:ea typeface="楷体" panose="02010609060101010101" pitchFamily="49" charset="-122"/>
              </a:rPr>
              <a:t>NER</a:t>
            </a:r>
            <a:r>
              <a:rPr lang="zh-CN" altLang="en-US" dirty="0">
                <a:latin typeface="楷体" panose="02010609060101010101" pitchFamily="49" charset="-122"/>
                <a:ea typeface="楷体" panose="02010609060101010101" pitchFamily="49" charset="-122"/>
              </a:rPr>
              <a:t>需要大量的标签数据，在有些特定领域（新闻领域）可能会有大量标签数据，但大部分领域都标签是稀缺的。理想情况，从源域转移知识是可行的。然而实际上不用域之间的实体类别是不同的。</a:t>
            </a:r>
            <a:r>
              <a:rPr lang="en-US" altLang="zh-CN" dirty="0" err="1">
                <a:ea typeface="楷体" panose="02010609060101010101" pitchFamily="49" charset="-122"/>
              </a:rPr>
              <a:t>Softmax</a:t>
            </a:r>
            <a:r>
              <a:rPr lang="en-US" altLang="zh-CN" dirty="0">
                <a:ea typeface="楷体" panose="02010609060101010101" pitchFamily="49" charset="-122"/>
              </a:rPr>
              <a:t> </a:t>
            </a:r>
            <a:r>
              <a:rPr lang="zh-CN" altLang="en-US" dirty="0">
                <a:latin typeface="楷体" panose="02010609060101010101" pitchFamily="49" charset="-122"/>
                <a:ea typeface="楷体" panose="02010609060101010101" pitchFamily="49" charset="-122"/>
              </a:rPr>
              <a:t>层和 </a:t>
            </a:r>
            <a:r>
              <a:rPr lang="en-US" altLang="zh-CN" dirty="0">
                <a:ea typeface="楷体" panose="02010609060101010101" pitchFamily="49" charset="-122"/>
              </a:rPr>
              <a:t>CRF</a:t>
            </a:r>
            <a:r>
              <a:rPr lang="zh-CN" altLang="en-US" dirty="0">
                <a:ea typeface="楷体" panose="02010609060101010101" pitchFamily="49" charset="-122"/>
              </a:rPr>
              <a:t>层</a:t>
            </a:r>
            <a:r>
              <a:rPr lang="zh-CN" altLang="en-US" dirty="0">
                <a:latin typeface="楷体" panose="02010609060101010101" pitchFamily="49" charset="-122"/>
                <a:ea typeface="楷体" panose="02010609060101010101" pitchFamily="49" charset="-122"/>
              </a:rPr>
              <a:t>要求训练和测试之间的标签集一致。因此，给定一个新的目标域，输出层需要调整，训练必须再次使用源和目标进行域，这是昂贵的。</a:t>
            </a:r>
            <a:endParaRPr lang="en-US" altLang="zh-CN" dirty="0">
              <a:latin typeface="楷体" panose="02010609060101010101" pitchFamily="49" charset="-122"/>
              <a:ea typeface="楷体" panose="02010609060101010101" pitchFamily="49" charset="-122"/>
            </a:endParaRPr>
          </a:p>
          <a:p>
            <a:endParaRPr lang="en-US" altLang="zh-CN" dirty="0">
              <a:latin typeface="楷体" panose="02010609060101010101" pitchFamily="49" charset="-122"/>
              <a:ea typeface="楷体" panose="02010609060101010101" pitchFamily="49" charset="-122"/>
            </a:endParaRPr>
          </a:p>
          <a:p>
            <a:pPr marL="342900" indent="-342900">
              <a:buFont typeface="Wingdings" panose="05000000000000000000" pitchFamily="2" charset="2"/>
              <a:buChar char="Ø"/>
            </a:pPr>
            <a:r>
              <a:rPr lang="zh-CN" altLang="en-US" sz="2000" b="1" dirty="0">
                <a:solidFill>
                  <a:srgbClr val="FF0000"/>
                </a:solidFill>
                <a:latin typeface="楷体" panose="02010609060101010101" pitchFamily="49" charset="-122"/>
                <a:ea typeface="楷体" panose="02010609060101010101" pitchFamily="49" charset="-122"/>
              </a:rPr>
              <a:t>小样本</a:t>
            </a:r>
            <a:r>
              <a:rPr lang="en-US" altLang="zh-CN" sz="2000" b="1" dirty="0">
                <a:solidFill>
                  <a:srgbClr val="FF0000"/>
                </a:solidFill>
                <a:ea typeface="楷体" panose="02010609060101010101" pitchFamily="49" charset="-122"/>
              </a:rPr>
              <a:t>NER</a:t>
            </a:r>
            <a:r>
              <a:rPr lang="en-US" altLang="zh-CN" sz="2000" b="1" dirty="0">
                <a:solidFill>
                  <a:srgbClr val="FF0000"/>
                </a:solidFill>
                <a:latin typeface="楷体" panose="02010609060101010101" pitchFamily="49" charset="-122"/>
                <a:ea typeface="楷体" panose="02010609060101010101" pitchFamily="49" charset="-122"/>
              </a:rPr>
              <a:t>(</a:t>
            </a:r>
            <a:r>
              <a:rPr lang="en-US" altLang="zh-CN" sz="2000" b="1" dirty="0">
                <a:solidFill>
                  <a:srgbClr val="FF0000"/>
                </a:solidFill>
                <a:ea typeface="楷体" panose="02010609060101010101" pitchFamily="49" charset="-122"/>
              </a:rPr>
              <a:t>few-shot </a:t>
            </a:r>
            <a:r>
              <a:rPr lang="en-US" altLang="zh-CN" sz="2000" b="1" dirty="0">
                <a:solidFill>
                  <a:srgbClr val="FF0000"/>
                </a:solidFill>
                <a:latin typeface="Times New Roman" panose="02020603050405020304" pitchFamily="18" charset="0"/>
                <a:ea typeface="楷体" panose="02010609060101010101" pitchFamily="49" charset="-122"/>
              </a:rPr>
              <a:t>NER</a:t>
            </a:r>
            <a:r>
              <a:rPr lang="en-US" altLang="zh-CN" sz="2000" b="1" dirty="0">
                <a:solidFill>
                  <a:srgbClr val="FF0000"/>
                </a:solidFill>
                <a:latin typeface="楷体" panose="02010609060101010101" pitchFamily="49" charset="-122"/>
                <a:ea typeface="楷体" panose="02010609060101010101" pitchFamily="49" charset="-122"/>
              </a:rPr>
              <a:t>)</a:t>
            </a:r>
            <a:r>
              <a:rPr lang="zh-CN" altLang="en-US" sz="2000" b="1" dirty="0">
                <a:solidFill>
                  <a:srgbClr val="FF0000"/>
                </a:solidFill>
                <a:latin typeface="楷体" panose="02010609060101010101" pitchFamily="49" charset="-122"/>
                <a:ea typeface="楷体" panose="02010609060101010101" pitchFamily="49" charset="-122"/>
              </a:rPr>
              <a:t>研究</a:t>
            </a:r>
            <a:endParaRPr lang="en-US" altLang="zh-CN" sz="2000" dirty="0">
              <a:latin typeface="楷体" panose="02010609060101010101" pitchFamily="49" charset="-122"/>
              <a:ea typeface="楷体" panose="02010609060101010101" pitchFamily="49" charset="-122"/>
            </a:endParaRPr>
          </a:p>
          <a:p>
            <a:r>
              <a:rPr lang="zh-CN" altLang="en-US" b="1" dirty="0">
                <a:latin typeface="楷体" panose="02010609060101010101" pitchFamily="49" charset="-122"/>
                <a:ea typeface="楷体" panose="02010609060101010101" pitchFamily="49" charset="-122"/>
              </a:rPr>
              <a:t>基于度量的方法</a:t>
            </a:r>
            <a:r>
              <a:rPr lang="zh-CN" altLang="en-US" dirty="0">
                <a:latin typeface="楷体" panose="02010609060101010101" pitchFamily="49" charset="-122"/>
                <a:ea typeface="楷体" panose="02010609060101010101" pitchFamily="49" charset="-122"/>
              </a:rPr>
              <a:t>：主要想法是基于源域中的实例训练一个相似函数，然后在目标域中使用这个相似函数作为最近邻准则。这种方法极大地降低了域适应的成本，特别是在目标域数量较大的情况下。但是有两个缺点：①目标域的标记实例被用来寻找启发式近邻算法的最佳超参数设置而不是更新</a:t>
            </a:r>
            <a:r>
              <a:rPr lang="en-US" altLang="zh-CN" dirty="0">
                <a:latin typeface="Times New Roman" panose="02020603050405020304" pitchFamily="18" charset="0"/>
                <a:ea typeface="楷体" panose="02010609060101010101" pitchFamily="49" charset="-122"/>
              </a:rPr>
              <a:t>NER</a:t>
            </a:r>
            <a:r>
              <a:rPr lang="zh-CN" altLang="en-US" dirty="0">
                <a:latin typeface="楷体" panose="02010609060101010101" pitchFamily="49" charset="-122"/>
                <a:ea typeface="楷体" panose="02010609060101010101" pitchFamily="49" charset="-122"/>
              </a:rPr>
              <a:t>模型中的参数。②过度依赖源域和目标域之间的</a:t>
            </a:r>
            <a:r>
              <a:rPr lang="zh-CN" altLang="en-US" dirty="0">
                <a:latin typeface="楷体" panose="02010609060101010101" pitchFamily="49" charset="-122"/>
                <a:ea typeface="楷体" panose="02010609060101010101" pitchFamily="49" charset="-122"/>
              </a:rPr>
              <a:t>文本风格。</a:t>
            </a:r>
            <a:endParaRPr lang="en-US" altLang="zh-CN" dirty="0">
              <a:latin typeface="楷体" panose="02010609060101010101" pitchFamily="49" charset="-122"/>
              <a:ea typeface="楷体" panose="02010609060101010101" pitchFamily="49" charset="-122"/>
            </a:endParaRPr>
          </a:p>
          <a:p>
            <a:endParaRPr lang="en-US" altLang="zh-CN" dirty="0">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10" advClick="0" advTm="2000"/>
    </mc:Choice>
    <mc:Fallback>
      <p:transition advClick="0" advTm="2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PA-文本框 23"/>
          <p:cNvSpPr txBox="1"/>
          <p:nvPr>
            <p:custDataLst>
              <p:tags r:id="rId1"/>
            </p:custDataLst>
          </p:nvPr>
        </p:nvSpPr>
        <p:spPr>
          <a:xfrm>
            <a:off x="1033656" y="207188"/>
            <a:ext cx="2776344" cy="425566"/>
          </a:xfrm>
          <a:prstGeom prst="rect">
            <a:avLst/>
          </a:prstGeom>
          <a:noFill/>
        </p:spPr>
        <p:txBody>
          <a:bodyPr wrap="square" lIns="0" tIns="0" rIns="0" bIns="0" rtlCol="0">
            <a:spAutoFit/>
          </a:bodyPr>
          <a:lstStyle/>
          <a:p>
            <a:pPr>
              <a:lnSpc>
                <a:spcPct val="120000"/>
              </a:lnSpc>
              <a:defRPr/>
            </a:pPr>
            <a:r>
              <a:rPr lang="zh-CN" altLang="en-US" sz="2520" b="1" dirty="0">
                <a:solidFill>
                  <a:srgbClr val="0053CC"/>
                </a:solidFill>
                <a:latin typeface="微软雅黑" panose="020B0503020204020204" pitchFamily="34" charset="-122"/>
                <a:ea typeface="微软雅黑" panose="020B0503020204020204" pitchFamily="34" charset="-122"/>
              </a:rPr>
              <a:t>研究动机</a:t>
            </a:r>
            <a:endParaRPr lang="zh-CN" altLang="en-US" sz="2520" b="1" dirty="0">
              <a:solidFill>
                <a:srgbClr val="0053CC"/>
              </a:solidFill>
              <a:latin typeface="微软雅黑" panose="020B0503020204020204" pitchFamily="34" charset="-122"/>
              <a:ea typeface="微软雅黑" panose="020B0503020204020204" pitchFamily="34" charset="-122"/>
            </a:endParaRPr>
          </a:p>
        </p:txBody>
      </p:sp>
      <p:sp>
        <p:nvSpPr>
          <p:cNvPr id="3" name="AutoShape 4" descr="图片"/>
          <p:cNvSpPr>
            <a:spLocks noChangeAspect="1" noChangeArrowheads="1"/>
          </p:cNvSpPr>
          <p:nvPr/>
        </p:nvSpPr>
        <p:spPr bwMode="auto">
          <a:xfrm>
            <a:off x="5913272" y="3245321"/>
            <a:ext cx="2738104" cy="273810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09637" tIns="54818" rIns="109637" bIns="54818" numCol="1" anchor="t" anchorCtr="0" compatLnSpc="1"/>
          <a:lstStyle/>
          <a:p>
            <a:endParaRPr lang="zh-CN" altLang="en-US" sz="2160"/>
          </a:p>
        </p:txBody>
      </p:sp>
      <p:sp>
        <p:nvSpPr>
          <p:cNvPr id="8" name="文本框 7"/>
          <p:cNvSpPr txBox="1"/>
          <p:nvPr/>
        </p:nvSpPr>
        <p:spPr>
          <a:xfrm>
            <a:off x="134216" y="6339417"/>
            <a:ext cx="301686" cy="369332"/>
          </a:xfrm>
          <a:prstGeom prst="rect">
            <a:avLst/>
          </a:prstGeom>
          <a:noFill/>
        </p:spPr>
        <p:txBody>
          <a:bodyPr wrap="none" rtlCol="0">
            <a:spAutoFit/>
          </a:bodyPr>
          <a:lstStyle/>
          <a:p>
            <a:r>
              <a:rPr lang="en-US" altLang="zh-CN" b="1" dirty="0"/>
              <a:t>4</a:t>
            </a:r>
            <a:endParaRPr lang="zh-CN" altLang="en-US" b="1" dirty="0"/>
          </a:p>
        </p:txBody>
      </p:sp>
      <p:sp>
        <p:nvSpPr>
          <p:cNvPr id="5" name="矩形 4"/>
          <p:cNvSpPr/>
          <p:nvPr/>
        </p:nvSpPr>
        <p:spPr>
          <a:xfrm>
            <a:off x="284257" y="1116263"/>
            <a:ext cx="4707082" cy="3416320"/>
          </a:xfrm>
          <a:prstGeom prst="rect">
            <a:avLst/>
          </a:prstGeom>
        </p:spPr>
        <p:txBody>
          <a:bodyPr wrap="square">
            <a:spAutoFit/>
          </a:bodyPr>
          <a:lstStyle/>
          <a:p>
            <a:endParaRPr lang="en-US" altLang="zh-CN" dirty="0">
              <a:latin typeface="楷体" panose="02010609060101010101" pitchFamily="49" charset="-122"/>
              <a:ea typeface="楷体" panose="02010609060101010101" pitchFamily="49" charset="-122"/>
            </a:endParaRPr>
          </a:p>
          <a:p>
            <a:pPr marL="285750" indent="-285750">
              <a:buFont typeface="Wingdings" panose="05000000000000000000" pitchFamily="2" charset="2"/>
              <a:buChar char="ü"/>
            </a:pPr>
            <a:r>
              <a:rPr lang="zh-CN" altLang="en-US" dirty="0">
                <a:latin typeface="楷体" panose="02010609060101010101" pitchFamily="49" charset="-122"/>
                <a:ea typeface="楷体" panose="02010609060101010101" pitchFamily="49" charset="-122"/>
              </a:rPr>
              <a:t>现有的</a:t>
            </a:r>
            <a:r>
              <a:rPr lang="en-US" altLang="zh-CN" dirty="0">
                <a:latin typeface="Times New Roman" panose="02020603050405020304" pitchFamily="18" charset="0"/>
                <a:ea typeface="楷体" panose="02010609060101010101" pitchFamily="49" charset="-122"/>
              </a:rPr>
              <a:t>few-shot</a:t>
            </a:r>
            <a:r>
              <a:rPr lang="en-US" altLang="zh-CN" dirty="0">
                <a:latin typeface="楷体" panose="02010609060101010101" pitchFamily="49" charset="-122"/>
                <a:ea typeface="楷体" panose="02010609060101010101" pitchFamily="49" charset="-122"/>
              </a:rPr>
              <a:t> </a:t>
            </a:r>
            <a:r>
              <a:rPr lang="en-US" altLang="zh-CN" dirty="0">
                <a:latin typeface="Times New Roman" panose="02020603050405020304" pitchFamily="18" charset="0"/>
                <a:ea typeface="楷体" panose="02010609060101010101" pitchFamily="49" charset="-122"/>
              </a:rPr>
              <a:t>NER</a:t>
            </a:r>
            <a:r>
              <a:rPr lang="zh-CN" altLang="en-US" dirty="0">
                <a:latin typeface="楷体" panose="02010609060101010101" pitchFamily="49" charset="-122"/>
                <a:ea typeface="楷体" panose="02010609060101010101" pitchFamily="49" charset="-122"/>
              </a:rPr>
              <a:t>使用基于相似度的度量</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不能充分利用</a:t>
            </a:r>
            <a:r>
              <a:rPr lang="en-US" altLang="zh-CN" dirty="0">
                <a:latin typeface="Times New Roman" panose="02020603050405020304" pitchFamily="18" charset="0"/>
                <a:ea typeface="楷体" panose="02010609060101010101" pitchFamily="49" charset="-122"/>
              </a:rPr>
              <a:t>NER</a:t>
            </a:r>
            <a:r>
              <a:rPr lang="zh-CN" altLang="en-US" dirty="0">
                <a:latin typeface="楷体" panose="02010609060101010101" pitchFamily="49" charset="-122"/>
                <a:ea typeface="楷体" panose="02010609060101010101" pitchFamily="49" charset="-122"/>
              </a:rPr>
              <a:t>模型参数中的知识迁移。</a:t>
            </a:r>
            <a:endParaRPr lang="en-US" altLang="zh-CN" dirty="0">
              <a:latin typeface="楷体" panose="02010609060101010101" pitchFamily="49" charset="-122"/>
              <a:ea typeface="楷体" panose="02010609060101010101" pitchFamily="49" charset="-122"/>
            </a:endParaRPr>
          </a:p>
          <a:p>
            <a:pPr marL="285750" indent="-285750">
              <a:buFont typeface="Wingdings" panose="05000000000000000000" pitchFamily="2" charset="2"/>
              <a:buChar char="ü"/>
            </a:pPr>
            <a:r>
              <a:rPr lang="zh-CN" altLang="en-US" dirty="0">
                <a:latin typeface="楷体" panose="02010609060101010101" pitchFamily="49" charset="-122"/>
                <a:ea typeface="楷体" panose="02010609060101010101" pitchFamily="49" charset="-122"/>
              </a:rPr>
              <a:t>基于微调的</a:t>
            </a:r>
            <a:r>
              <a:rPr lang="en-US" altLang="zh-CN" dirty="0">
                <a:latin typeface="Times New Roman" panose="02020603050405020304" pitchFamily="18" charset="0"/>
                <a:ea typeface="楷体" panose="02010609060101010101" pitchFamily="49" charset="-122"/>
              </a:rPr>
              <a:t>NER</a:t>
            </a:r>
            <a:r>
              <a:rPr lang="zh-CN" altLang="en-US" dirty="0">
                <a:latin typeface="楷体" panose="02010609060101010101" pitchFamily="49" charset="-122"/>
                <a:ea typeface="楷体" panose="02010609060101010101" pitchFamily="49" charset="-122"/>
              </a:rPr>
              <a:t>模型</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进行领域迁移时</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需要对输出层进行调整</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必须使用源域和目标域再次训练</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代价昂贵。</a:t>
            </a:r>
            <a:endParaRPr lang="en-US" altLang="zh-CN" dirty="0">
              <a:latin typeface="楷体" panose="02010609060101010101" pitchFamily="49" charset="-122"/>
              <a:ea typeface="楷体" panose="02010609060101010101" pitchFamily="49" charset="-122"/>
            </a:endParaRPr>
          </a:p>
          <a:p>
            <a:pPr marL="285750" indent="-285750">
              <a:buFont typeface="Wingdings" panose="05000000000000000000" pitchFamily="2" charset="2"/>
              <a:buChar char="ü"/>
            </a:pPr>
            <a:endParaRPr lang="en-US" altLang="zh-CN" dirty="0">
              <a:latin typeface="楷体" panose="02010609060101010101" pitchFamily="49" charset="-122"/>
              <a:ea typeface="楷体" panose="02010609060101010101" pitchFamily="49" charset="-122"/>
            </a:endParaRPr>
          </a:p>
          <a:p>
            <a:pPr marL="285750" indent="-285750">
              <a:buFont typeface="Wingdings" panose="05000000000000000000" pitchFamily="2" charset="2"/>
              <a:buChar char="ü"/>
            </a:pPr>
            <a:r>
              <a:rPr lang="zh-CN" altLang="en-US" dirty="0">
                <a:latin typeface="楷体" panose="02010609060101010101" pitchFamily="49" charset="-122"/>
                <a:ea typeface="楷体" panose="02010609060101010101" pitchFamily="49" charset="-122"/>
              </a:rPr>
              <a:t>目标领域的实体集合可能和源领域有很大差别</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例如</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新闻领域里提及一个人，类别往往是‘</a:t>
            </a:r>
            <a:r>
              <a:rPr lang="en-US" altLang="zh-CN" dirty="0">
                <a:ea typeface="楷体" panose="02010609060101010101" pitchFamily="49" charset="-122"/>
              </a:rPr>
              <a:t>PERSON</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，但是在电影领域，他的类别可能就是“</a:t>
            </a:r>
            <a:r>
              <a:rPr lang="en-US" altLang="zh-CN" dirty="0">
                <a:ea typeface="楷体" panose="02010609060101010101" pitchFamily="49" charset="-122"/>
              </a:rPr>
              <a:t>CHARACTER</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a:t>
            </a:r>
            <a:endParaRPr lang="zh-CN" altLang="en-US" dirty="0">
              <a:latin typeface="楷体" panose="02010609060101010101" pitchFamily="49" charset="-122"/>
              <a:ea typeface="楷体" panose="02010609060101010101" pitchFamily="49" charset="-122"/>
            </a:endParaRPr>
          </a:p>
        </p:txBody>
      </p:sp>
      <p:pic>
        <p:nvPicPr>
          <p:cNvPr id="2" name="图片 1"/>
          <p:cNvPicPr>
            <a:picLocks noChangeAspect="1"/>
          </p:cNvPicPr>
          <p:nvPr/>
        </p:nvPicPr>
        <p:blipFill>
          <a:blip r:embed="rId2"/>
          <a:stretch>
            <a:fillRect/>
          </a:stretch>
        </p:blipFill>
        <p:spPr>
          <a:xfrm>
            <a:off x="5635905" y="1509973"/>
            <a:ext cx="4905375" cy="2628900"/>
          </a:xfrm>
          <a:prstGeom prst="rect">
            <a:avLst/>
          </a:prstGeom>
        </p:spPr>
      </p:pic>
      <p:sp>
        <p:nvSpPr>
          <p:cNvPr id="6" name="矩形 5"/>
          <p:cNvSpPr/>
          <p:nvPr/>
        </p:nvSpPr>
        <p:spPr>
          <a:xfrm>
            <a:off x="3559731" y="5348027"/>
            <a:ext cx="4707082" cy="646331"/>
          </a:xfrm>
          <a:prstGeom prst="rect">
            <a:avLst/>
          </a:prstGeom>
          <a:solidFill>
            <a:schemeClr val="accent6">
              <a:lumMod val="60000"/>
              <a:lumOff val="40000"/>
            </a:schemeClr>
          </a:solidFill>
          <a:ln>
            <a:solidFill>
              <a:srgbClr val="FF0000"/>
            </a:solidFill>
            <a:prstDash val="lgDash"/>
          </a:ln>
        </p:spPr>
        <p:txBody>
          <a:bodyPr wrap="square">
            <a:spAutoFit/>
          </a:bodyPr>
          <a:lstStyle/>
          <a:p>
            <a:r>
              <a:rPr lang="zh-CN" altLang="en-US" dirty="0">
                <a:latin typeface="楷体" panose="02010609060101010101" pitchFamily="49" charset="-122"/>
                <a:ea typeface="楷体" panose="02010609060101010101" pitchFamily="49" charset="-122"/>
              </a:rPr>
              <a:t>提出一种基于模板的</a:t>
            </a:r>
            <a:r>
              <a:rPr lang="en-US" altLang="zh-CN" dirty="0">
                <a:latin typeface="Times New Roman" panose="02020603050405020304" pitchFamily="18" charset="0"/>
                <a:ea typeface="楷体" panose="02010609060101010101" pitchFamily="49" charset="-122"/>
              </a:rPr>
              <a:t>NER</a:t>
            </a:r>
            <a:r>
              <a:rPr lang="zh-CN" altLang="en-US" dirty="0">
                <a:latin typeface="楷体" panose="02010609060101010101" pitchFamily="49" charset="-122"/>
                <a:ea typeface="楷体" panose="02010609060101010101" pitchFamily="49" charset="-122"/>
              </a:rPr>
              <a:t>方法</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将</a:t>
            </a:r>
            <a:r>
              <a:rPr lang="en-US" altLang="zh-CN" dirty="0">
                <a:latin typeface="Times New Roman" panose="02020603050405020304" pitchFamily="18" charset="0"/>
                <a:ea typeface="楷体" panose="02010609060101010101" pitchFamily="49" charset="-122"/>
              </a:rPr>
              <a:t>NER</a:t>
            </a:r>
            <a:r>
              <a:rPr lang="zh-CN" altLang="en-US" dirty="0">
                <a:latin typeface="楷体" panose="02010609060101010101" pitchFamily="49" charset="-122"/>
                <a:ea typeface="楷体" panose="02010609060101010101" pitchFamily="49" charset="-122"/>
              </a:rPr>
              <a:t>任务视为一个在</a:t>
            </a:r>
            <a:r>
              <a:rPr lang="en-US" altLang="zh-CN" dirty="0">
                <a:ea typeface="楷体" panose="02010609060101010101" pitchFamily="49" charset="-122"/>
              </a:rPr>
              <a:t>seq2seq</a:t>
            </a:r>
            <a:r>
              <a:rPr lang="zh-CN" altLang="en-US" dirty="0">
                <a:latin typeface="楷体" panose="02010609060101010101" pitchFamily="49" charset="-122"/>
                <a:ea typeface="楷体" panose="02010609060101010101" pitchFamily="49" charset="-122"/>
              </a:rPr>
              <a:t>框架下的语言模型排名问题。</a:t>
            </a:r>
            <a:endParaRPr lang="zh-CN" altLang="en-US" dirty="0">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10" advClick="0" advTm="2000"/>
    </mc:Choice>
    <mc:Fallback>
      <p:transition advClick="0" advTm="2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PA-文本框 23"/>
          <p:cNvSpPr txBox="1"/>
          <p:nvPr>
            <p:custDataLst>
              <p:tags r:id="rId1"/>
            </p:custDataLst>
          </p:nvPr>
        </p:nvSpPr>
        <p:spPr>
          <a:xfrm>
            <a:off x="1033656" y="207188"/>
            <a:ext cx="9099476" cy="425566"/>
          </a:xfrm>
          <a:prstGeom prst="rect">
            <a:avLst/>
          </a:prstGeom>
          <a:noFill/>
        </p:spPr>
        <p:txBody>
          <a:bodyPr wrap="square" lIns="0" tIns="0" rIns="0" bIns="0" rtlCol="0">
            <a:spAutoFit/>
          </a:bodyPr>
          <a:lstStyle/>
          <a:p>
            <a:pPr>
              <a:lnSpc>
                <a:spcPct val="120000"/>
              </a:lnSpc>
              <a:defRPr/>
            </a:pPr>
            <a:r>
              <a:rPr lang="zh-CN" altLang="en-US" sz="2520" b="1" dirty="0">
                <a:solidFill>
                  <a:srgbClr val="0053CC"/>
                </a:solidFill>
                <a:latin typeface="微软雅黑" panose="020B0503020204020204" pitchFamily="34" charset="-122"/>
                <a:ea typeface="微软雅黑" panose="020B0503020204020204" pitchFamily="34" charset="-122"/>
              </a:rPr>
              <a:t>背景知识</a:t>
            </a:r>
            <a:endParaRPr lang="zh-CN" altLang="en-US" sz="2520" b="1" dirty="0">
              <a:solidFill>
                <a:srgbClr val="0053CC"/>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34216" y="6339417"/>
            <a:ext cx="300082" cy="369332"/>
          </a:xfrm>
          <a:prstGeom prst="rect">
            <a:avLst/>
          </a:prstGeom>
          <a:noFill/>
        </p:spPr>
        <p:txBody>
          <a:bodyPr wrap="none" rtlCol="0">
            <a:spAutoFit/>
          </a:bodyPr>
          <a:lstStyle/>
          <a:p>
            <a:r>
              <a:rPr lang="en-US" altLang="zh-CN" b="1" dirty="0"/>
              <a:t>5</a:t>
            </a:r>
            <a:endParaRPr lang="zh-CN" altLang="en-US" b="1" dirty="0"/>
          </a:p>
        </p:txBody>
      </p:sp>
      <p:sp>
        <p:nvSpPr>
          <p:cNvPr id="6" name="矩形 5"/>
          <p:cNvSpPr/>
          <p:nvPr/>
        </p:nvSpPr>
        <p:spPr>
          <a:xfrm>
            <a:off x="284257" y="1383877"/>
            <a:ext cx="6449201" cy="369332"/>
          </a:xfrm>
          <a:prstGeom prst="rect">
            <a:avLst/>
          </a:prstGeom>
        </p:spPr>
        <p:txBody>
          <a:bodyPr wrap="none">
            <a:spAutoFit/>
          </a:bodyPr>
          <a:lstStyle/>
          <a:p>
            <a:pPr marL="285750" indent="-285750">
              <a:buFont typeface="Wingdings" panose="05000000000000000000" pitchFamily="2" charset="2"/>
              <a:buChar char="p"/>
            </a:pPr>
            <a:r>
              <a:rPr lang="zh-CN" altLang="en-US" b="1" dirty="0">
                <a:solidFill>
                  <a:srgbClr val="0070C0"/>
                </a:solidFill>
                <a:latin typeface="+mj-ea"/>
                <a:ea typeface="+mj-ea"/>
              </a:rPr>
              <a:t>少样本命名实体识别</a:t>
            </a:r>
            <a:r>
              <a:rPr lang="zh-CN" altLang="en-US" b="1" dirty="0">
                <a:solidFill>
                  <a:srgbClr val="0070C0"/>
                </a:solidFill>
              </a:rPr>
              <a:t>（</a:t>
            </a:r>
            <a:r>
              <a:rPr lang="en-US" altLang="zh-CN" b="1" dirty="0">
                <a:solidFill>
                  <a:srgbClr val="0070C0"/>
                </a:solidFill>
              </a:rPr>
              <a:t>Few-shot Named Entity Recognition</a:t>
            </a:r>
            <a:r>
              <a:rPr lang="zh-CN" altLang="en-US" b="1" dirty="0">
                <a:solidFill>
                  <a:srgbClr val="0070C0"/>
                </a:solidFill>
              </a:rPr>
              <a:t>）</a:t>
            </a:r>
            <a:endParaRPr lang="zh-CN" altLang="en-US" b="1" dirty="0">
              <a:solidFill>
                <a:srgbClr val="0070C0"/>
              </a:solidFill>
            </a:endParaRPr>
          </a:p>
        </p:txBody>
      </p:sp>
      <p:sp>
        <p:nvSpPr>
          <p:cNvPr id="10" name="矩形 9"/>
          <p:cNvSpPr/>
          <p:nvPr/>
        </p:nvSpPr>
        <p:spPr>
          <a:xfrm>
            <a:off x="284257" y="4319012"/>
            <a:ext cx="2565126" cy="369332"/>
          </a:xfrm>
          <a:prstGeom prst="rect">
            <a:avLst/>
          </a:prstGeom>
        </p:spPr>
        <p:txBody>
          <a:bodyPr wrap="none">
            <a:spAutoFit/>
          </a:bodyPr>
          <a:lstStyle/>
          <a:p>
            <a:pPr marL="285750" indent="-285750">
              <a:buFont typeface="Wingdings" panose="05000000000000000000" pitchFamily="2" charset="2"/>
              <a:buChar char="p"/>
            </a:pPr>
            <a:r>
              <a:rPr lang="zh-CN" altLang="en-US" b="1" dirty="0">
                <a:solidFill>
                  <a:srgbClr val="0070C0"/>
                </a:solidFill>
                <a:latin typeface="楷体" panose="02010609060101010101" pitchFamily="49" charset="-122"/>
                <a:ea typeface="楷体" panose="02010609060101010101" pitchFamily="49" charset="-122"/>
              </a:rPr>
              <a:t>传统的序列标注模型</a:t>
            </a:r>
            <a:endParaRPr lang="zh-CN" altLang="en-US" b="1" dirty="0">
              <a:solidFill>
                <a:srgbClr val="0070C0"/>
              </a:solidFill>
              <a:ea typeface="楷体" panose="02010609060101010101" pitchFamily="49" charset="-122"/>
            </a:endParaRPr>
          </a:p>
        </p:txBody>
      </p:sp>
      <p:pic>
        <p:nvPicPr>
          <p:cNvPr id="9" name="图片 8"/>
          <p:cNvPicPr>
            <a:picLocks noChangeAspect="1"/>
          </p:cNvPicPr>
          <p:nvPr/>
        </p:nvPicPr>
        <p:blipFill>
          <a:blip r:embed="rId2"/>
          <a:stretch>
            <a:fillRect/>
          </a:stretch>
        </p:blipFill>
        <p:spPr>
          <a:xfrm>
            <a:off x="8683594" y="3736949"/>
            <a:ext cx="3238500" cy="2971800"/>
          </a:xfrm>
          <a:prstGeom prst="rect">
            <a:avLst/>
          </a:prstGeom>
        </p:spPr>
      </p:pic>
      <mc:AlternateContent xmlns:mc="http://schemas.openxmlformats.org/markup-compatibility/2006">
        <mc:Choice xmlns:a14="http://schemas.microsoft.com/office/drawing/2010/main" Requires="a14">
          <p:sp>
            <p:nvSpPr>
              <p:cNvPr id="14" name="矩形 13"/>
              <p:cNvSpPr/>
              <p:nvPr/>
            </p:nvSpPr>
            <p:spPr>
              <a:xfrm>
                <a:off x="802036" y="1813232"/>
                <a:ext cx="8085109" cy="2585323"/>
              </a:xfrm>
              <a:prstGeom prst="rect">
                <a:avLst/>
              </a:prstGeom>
            </p:spPr>
            <p:txBody>
              <a:bodyPr wrap="square">
                <a:spAutoFit/>
              </a:bodyPr>
              <a:lstStyle/>
              <a:p>
                <a:pPr marL="285750" indent="-285750">
                  <a:buFont typeface="Arial" panose="020B0604020202020204" pitchFamily="34" charset="0"/>
                  <a:buChar char="•"/>
                </a:pPr>
                <a:r>
                  <a:rPr lang="zh-CN" altLang="en-US" dirty="0">
                    <a:latin typeface="楷体" panose="02010609060101010101" pitchFamily="49" charset="-122"/>
                    <a:ea typeface="楷体" panose="02010609060101010101" pitchFamily="49" charset="-122"/>
                  </a:rPr>
                  <a:t>富资源数据集：</a:t>
                </a:r>
                <a:endParaRPr lang="en-US" altLang="zh-CN" dirty="0">
                  <a:latin typeface="楷体" panose="02010609060101010101" pitchFamily="49" charset="-122"/>
                  <a:ea typeface="楷体" panose="02010609060101010101" pitchFamily="49" charset="-122"/>
                </a:endParaRPr>
              </a:p>
              <a:p>
                <a:pPr marL="285750" indent="-285750">
                  <a:buFont typeface="Arial" panose="020B0604020202020204" pitchFamily="34" charset="0"/>
                  <a:buChar char="•"/>
                </a:pPr>
                <a:r>
                  <a:rPr lang="zh-CN" altLang="en-US" dirty="0">
                    <a:latin typeface="楷体" panose="02010609060101010101" pitchFamily="49" charset="-122"/>
                    <a:ea typeface="楷体" panose="02010609060101010101" pitchFamily="49" charset="-122"/>
                  </a:rPr>
                  <a:t>用</a:t>
                </a:r>
                <a14:m>
                  <m:oMath xmlns:m="http://schemas.openxmlformats.org/officeDocument/2006/math">
                    <m:sSup>
                      <m:sSupPr>
                        <m:ctrlPr>
                          <a:rPr lang="en-US" altLang="zh-CN" i="1" smtClean="0">
                            <a:latin typeface="Cambria Math" panose="02040503050406030204" pitchFamily="18" charset="0"/>
                            <a:ea typeface="楷体" panose="02010609060101010101" pitchFamily="49" charset="-122"/>
                          </a:rPr>
                        </m:ctrlPr>
                      </m:sSupPr>
                      <m:e>
                        <m:r>
                          <a:rPr lang="en-US" altLang="zh-CN" b="0" i="1" smtClean="0">
                            <a:latin typeface="Cambria Math" panose="02040503050406030204" pitchFamily="18" charset="0"/>
                            <a:ea typeface="楷体" panose="02010609060101010101" pitchFamily="49" charset="-122"/>
                          </a:rPr>
                          <m:t>𝑉</m:t>
                        </m:r>
                      </m:e>
                      <m:sup>
                        <m:r>
                          <a:rPr lang="en-US" altLang="zh-CN" b="0" i="1" smtClean="0">
                            <a:latin typeface="Cambria Math" panose="02040503050406030204" pitchFamily="18" charset="0"/>
                            <a:ea typeface="楷体" panose="02010609060101010101" pitchFamily="49" charset="-122"/>
                          </a:rPr>
                          <m:t>𝐻</m:t>
                        </m:r>
                      </m:sup>
                    </m:sSup>
                    <m:r>
                      <a:rPr lang="zh-CN" altLang="en-US" i="1">
                        <a:latin typeface="Cambria Math" panose="02040503050406030204" pitchFamily="18" charset="0"/>
                        <a:ea typeface="楷体" panose="02010609060101010101" pitchFamily="49" charset="-122"/>
                      </a:rPr>
                      <m:t>表示</m:t>
                    </m:r>
                  </m:oMath>
                </a14:m>
                <a:r>
                  <a:rPr lang="zh-CN" altLang="en-US" dirty="0">
                    <a:latin typeface="楷体" panose="02010609060101010101" pitchFamily="49" charset="-122"/>
                    <a:ea typeface="楷体" panose="02010609060101010101" pitchFamily="49" charset="-122"/>
                  </a:rPr>
                  <a:t>富资源数据集的标签集合；</a:t>
                </a:r>
                <a:endParaRPr lang="en-US" altLang="zh-CN" dirty="0">
                  <a:latin typeface="楷体" panose="02010609060101010101" pitchFamily="49" charset="-122"/>
                  <a:ea typeface="楷体" panose="02010609060101010101" pitchFamily="49" charset="-122"/>
                </a:endParaRPr>
              </a:p>
              <a:p>
                <a:pPr marL="285750" indent="-285750">
                  <a:buFont typeface="Arial" panose="020B0604020202020204" pitchFamily="34" charset="0"/>
                  <a:buChar char="•"/>
                </a:pPr>
                <a:endParaRPr lang="en-US" altLang="zh-CN" dirty="0">
                  <a:latin typeface="楷体" panose="02010609060101010101" pitchFamily="49" charset="-122"/>
                  <a:ea typeface="楷体" panose="02010609060101010101" pitchFamily="49" charset="-122"/>
                </a:endParaRPr>
              </a:p>
              <a:p>
                <a:pPr marL="285750" indent="-285750">
                  <a:buFont typeface="Arial" panose="020B0604020202020204" pitchFamily="34" charset="0"/>
                  <a:buChar char="•"/>
                </a:pPr>
                <a:r>
                  <a:rPr lang="zh-CN" altLang="en-US" dirty="0">
                    <a:latin typeface="楷体" panose="02010609060101010101" pitchFamily="49" charset="-122"/>
                    <a:ea typeface="楷体" panose="02010609060101010101" pitchFamily="49" charset="-122"/>
                  </a:rPr>
                  <a:t>低资源数据集：</a:t>
                </a:r>
                <a:endParaRPr lang="en-US" altLang="zh-CN" dirty="0">
                  <a:latin typeface="楷体" panose="02010609060101010101" pitchFamily="49" charset="-122"/>
                  <a:ea typeface="楷体" panose="02010609060101010101" pitchFamily="49" charset="-122"/>
                </a:endParaRPr>
              </a:p>
              <a:p>
                <a:pPr marL="285750" indent="-285750">
                  <a:buFont typeface="Arial" panose="020B0604020202020204" pitchFamily="34" charset="0"/>
                  <a:buChar char="•"/>
                </a:pPr>
                <a:r>
                  <a:rPr lang="zh-CN" altLang="en-US" dirty="0">
                    <a:latin typeface="楷体" panose="02010609060101010101" pitchFamily="49" charset="-122"/>
                    <a:ea typeface="楷体" panose="02010609060101010101" pitchFamily="49" charset="-122"/>
                  </a:rPr>
                  <a:t>有标记的样本相较于富资源是非常少的：</a:t>
                </a:r>
                <a:endParaRPr lang="en-US" altLang="zh-CN" dirty="0">
                  <a:latin typeface="楷体" panose="02010609060101010101" pitchFamily="49" charset="-122"/>
                  <a:ea typeface="楷体" panose="02010609060101010101" pitchFamily="49" charset="-122"/>
                </a:endParaRPr>
              </a:p>
              <a:p>
                <a:pPr marL="285750" indent="-285750">
                  <a:buFont typeface="Arial" panose="020B0604020202020204" pitchFamily="34" charset="0"/>
                  <a:buChar char="•"/>
                </a:pPr>
                <a:r>
                  <a:rPr lang="zh-CN" altLang="en-US" dirty="0">
                    <a:latin typeface="楷体" panose="02010609060101010101" pitchFamily="49" charset="-122"/>
                    <a:ea typeface="楷体" panose="02010609060101010101" pitchFamily="49" charset="-122"/>
                  </a:rPr>
                  <a:t>用</a:t>
                </a:r>
                <a14:m>
                  <m:oMath xmlns:m="http://schemas.openxmlformats.org/officeDocument/2006/math">
                    <m:sSup>
                      <m:sSupPr>
                        <m:ctrlPr>
                          <a:rPr lang="en-US" altLang="zh-CN" i="1">
                            <a:latin typeface="Cambria Math" panose="02040503050406030204" pitchFamily="18" charset="0"/>
                            <a:ea typeface="楷体" panose="02010609060101010101" pitchFamily="49" charset="-122"/>
                          </a:rPr>
                        </m:ctrlPr>
                      </m:sSupPr>
                      <m:e>
                        <m:r>
                          <a:rPr lang="en-US" altLang="zh-CN" i="1">
                            <a:latin typeface="Cambria Math" panose="02040503050406030204" pitchFamily="18" charset="0"/>
                            <a:ea typeface="楷体" panose="02010609060101010101" pitchFamily="49" charset="-122"/>
                          </a:rPr>
                          <m:t>𝑉</m:t>
                        </m:r>
                      </m:e>
                      <m:sup>
                        <m:r>
                          <a:rPr lang="en-US" altLang="zh-CN" b="0" i="1" smtClean="0">
                            <a:latin typeface="Cambria Math" panose="02040503050406030204" pitchFamily="18" charset="0"/>
                            <a:ea typeface="楷体" panose="02010609060101010101" pitchFamily="49" charset="-122"/>
                          </a:rPr>
                          <m:t>𝐿</m:t>
                        </m:r>
                      </m:sup>
                    </m:sSup>
                    <m:r>
                      <a:rPr lang="zh-CN" altLang="en-US" i="1">
                        <a:latin typeface="Cambria Math" panose="02040503050406030204" pitchFamily="18" charset="0"/>
                        <a:ea typeface="楷体" panose="02010609060101010101" pitchFamily="49" charset="-122"/>
                      </a:rPr>
                      <m:t>表示</m:t>
                    </m:r>
                  </m:oMath>
                </a14:m>
                <a:r>
                  <a:rPr lang="zh-CN" altLang="en-US" dirty="0">
                    <a:latin typeface="楷体" panose="02010609060101010101" pitchFamily="49" charset="-122"/>
                    <a:ea typeface="楷体" panose="02010609060101010101" pitchFamily="49" charset="-122"/>
                  </a:rPr>
                  <a:t>富资源数据集的标签集合</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注意</a:t>
                </a:r>
                <a14:m>
                  <m:oMath xmlns:m="http://schemas.openxmlformats.org/officeDocument/2006/math">
                    <m:sSup>
                      <m:sSupPr>
                        <m:ctrlPr>
                          <a:rPr lang="en-US" altLang="zh-CN" i="1">
                            <a:latin typeface="Cambria Math" panose="02040503050406030204" pitchFamily="18" charset="0"/>
                            <a:ea typeface="楷体" panose="02010609060101010101" pitchFamily="49" charset="-122"/>
                          </a:rPr>
                        </m:ctrlPr>
                      </m:sSupPr>
                      <m:e>
                        <m:r>
                          <a:rPr lang="en-US" altLang="zh-CN" i="1">
                            <a:latin typeface="Cambria Math" panose="02040503050406030204" pitchFamily="18" charset="0"/>
                            <a:ea typeface="楷体" panose="02010609060101010101" pitchFamily="49" charset="-122"/>
                          </a:rPr>
                          <m:t>𝑉</m:t>
                        </m:r>
                      </m:e>
                      <m:sup>
                        <m:r>
                          <a:rPr lang="en-US" altLang="zh-CN" i="1">
                            <a:latin typeface="Cambria Math" panose="02040503050406030204" pitchFamily="18" charset="0"/>
                            <a:ea typeface="楷体" panose="02010609060101010101" pitchFamily="49" charset="-122"/>
                          </a:rPr>
                          <m:t>𝐿</m:t>
                        </m:r>
                      </m:sup>
                    </m:sSup>
                  </m:oMath>
                </a14:m>
                <a:r>
                  <a:rPr lang="zh-CN" altLang="en-US" dirty="0">
                    <a:latin typeface="楷体" panose="02010609060101010101" pitchFamily="49" charset="-122"/>
                    <a:ea typeface="楷体" panose="02010609060101010101" pitchFamily="49" charset="-122"/>
                  </a:rPr>
                  <a:t>和</a:t>
                </a:r>
                <a14:m>
                  <m:oMath xmlns:m="http://schemas.openxmlformats.org/officeDocument/2006/math">
                    <m:sSup>
                      <m:sSupPr>
                        <m:ctrlPr>
                          <a:rPr lang="en-US" altLang="zh-CN" i="1">
                            <a:latin typeface="Cambria Math" panose="02040503050406030204" pitchFamily="18" charset="0"/>
                            <a:ea typeface="楷体" panose="02010609060101010101" pitchFamily="49" charset="-122"/>
                          </a:rPr>
                        </m:ctrlPr>
                      </m:sSupPr>
                      <m:e>
                        <m:r>
                          <a:rPr lang="en-US" altLang="zh-CN" i="1">
                            <a:latin typeface="Cambria Math" panose="02040503050406030204" pitchFamily="18" charset="0"/>
                            <a:ea typeface="楷体" panose="02010609060101010101" pitchFamily="49" charset="-122"/>
                          </a:rPr>
                          <m:t>𝑉</m:t>
                        </m:r>
                      </m:e>
                      <m:sup>
                        <m:r>
                          <a:rPr lang="en-US" altLang="zh-CN" b="0" i="1" smtClean="0">
                            <a:latin typeface="Cambria Math" panose="02040503050406030204" pitchFamily="18" charset="0"/>
                            <a:ea typeface="楷体" panose="02010609060101010101" pitchFamily="49" charset="-122"/>
                          </a:rPr>
                          <m:t>𝐻</m:t>
                        </m:r>
                      </m:sup>
                    </m:sSup>
                    <m:r>
                      <a:rPr lang="zh-CN" altLang="en-US" i="1" smtClean="0">
                        <a:latin typeface="Cambria Math" panose="02040503050406030204" pitchFamily="18" charset="0"/>
                        <a:ea typeface="楷体" panose="02010609060101010101" pitchFamily="49" charset="-122"/>
                      </a:rPr>
                      <m:t>可能</m:t>
                    </m:r>
                  </m:oMath>
                </a14:m>
                <a:r>
                  <a:rPr lang="zh-CN" altLang="en-US" dirty="0">
                    <a:latin typeface="楷体" panose="02010609060101010101" pitchFamily="49" charset="-122"/>
                    <a:ea typeface="楷体" panose="02010609060101010101" pitchFamily="49" charset="-122"/>
                  </a:rPr>
                  <a:t>是不同的。</a:t>
                </a:r>
                <a:endParaRPr lang="en-US" altLang="zh-CN" dirty="0">
                  <a:latin typeface="楷体" panose="02010609060101010101" pitchFamily="49" charset="-122"/>
                  <a:ea typeface="楷体" panose="02010609060101010101" pitchFamily="49" charset="-122"/>
                </a:endParaRPr>
              </a:p>
              <a:p>
                <a:pPr marL="285750" indent="-285750">
                  <a:buFont typeface="Arial" panose="020B0604020202020204" pitchFamily="34" charset="0"/>
                  <a:buChar char="•"/>
                </a:pPr>
                <a:endParaRPr lang="en-US" altLang="zh-CN" dirty="0">
                  <a:latin typeface="楷体" panose="02010609060101010101" pitchFamily="49" charset="-122"/>
                  <a:ea typeface="楷体" panose="02010609060101010101" pitchFamily="49" charset="-122"/>
                </a:endParaRPr>
              </a:p>
              <a:p>
                <a:pPr marL="285750" indent="-285750">
                  <a:buFont typeface="Arial" panose="020B0604020202020204" pitchFamily="34" charset="0"/>
                  <a:buChar char="•"/>
                </a:pPr>
                <a:r>
                  <a:rPr lang="zh-CN" altLang="en-US" dirty="0">
                    <a:latin typeface="楷体" panose="02010609060101010101" pitchFamily="49" charset="-122"/>
                    <a:ea typeface="楷体" panose="02010609060101010101" pitchFamily="49" charset="-122"/>
                  </a:rPr>
                  <a:t>我们的目标是用</a:t>
                </a:r>
                <a:r>
                  <a:rPr lang="en-US" altLang="zh-CN" dirty="0">
                    <a:latin typeface="楷体" panose="02010609060101010101" pitchFamily="49" charset="-122"/>
                    <a:ea typeface="楷体" panose="02010609060101010101" pitchFamily="49" charset="-122"/>
                  </a:rPr>
                  <a:t>L</a:t>
                </a:r>
                <a:r>
                  <a:rPr lang="zh-CN" altLang="en-US" dirty="0">
                    <a:latin typeface="楷体" panose="02010609060101010101" pitchFamily="49" charset="-122"/>
                    <a:ea typeface="楷体" panose="02010609060101010101" pitchFamily="49" charset="-122"/>
                  </a:rPr>
                  <a:t>和</a:t>
                </a:r>
                <a:r>
                  <a:rPr lang="en-US" altLang="zh-CN" dirty="0">
                    <a:latin typeface="楷体" panose="02010609060101010101" pitchFamily="49" charset="-122"/>
                    <a:ea typeface="楷体" panose="02010609060101010101" pitchFamily="49" charset="-122"/>
                  </a:rPr>
                  <a:t>H</a:t>
                </a:r>
                <a:r>
                  <a:rPr lang="zh-CN" altLang="en-US" dirty="0">
                    <a:latin typeface="楷体" panose="02010609060101010101" pitchFamily="49" charset="-122"/>
                    <a:ea typeface="楷体" panose="02010609060101010101" pitchFamily="49" charset="-122"/>
                  </a:rPr>
                  <a:t>数据集为低资源语料域训练一个精确且健壮性高的</a:t>
                </a:r>
                <a:r>
                  <a:rPr lang="en-US" altLang="zh-CN" dirty="0">
                    <a:latin typeface="楷体" panose="02010609060101010101" pitchFamily="49" charset="-122"/>
                    <a:ea typeface="楷体" panose="02010609060101010101" pitchFamily="49" charset="-122"/>
                  </a:rPr>
                  <a:t>NER</a:t>
                </a:r>
                <a:r>
                  <a:rPr lang="zh-CN" altLang="en-US" dirty="0">
                    <a:latin typeface="楷体" panose="02010609060101010101" pitchFamily="49" charset="-122"/>
                    <a:ea typeface="楷体" panose="02010609060101010101" pitchFamily="49" charset="-122"/>
                  </a:rPr>
                  <a:t>模型。</a:t>
                </a:r>
                <a:endParaRPr lang="en-US" altLang="zh-CN" dirty="0">
                  <a:latin typeface="楷体" panose="02010609060101010101" pitchFamily="49" charset="-122"/>
                  <a:ea typeface="楷体" panose="02010609060101010101" pitchFamily="49" charset="-122"/>
                </a:endParaRPr>
              </a:p>
            </p:txBody>
          </p:sp>
        </mc:Choice>
        <mc:Fallback>
          <p:sp>
            <p:nvSpPr>
              <p:cNvPr id="14" name="矩形 13"/>
              <p:cNvSpPr>
                <a:spLocks noRot="1" noChangeAspect="1" noMove="1" noResize="1" noEditPoints="1" noAdjustHandles="1" noChangeArrowheads="1" noChangeShapeType="1" noTextEdit="1"/>
              </p:cNvSpPr>
              <p:nvPr/>
            </p:nvSpPr>
            <p:spPr>
              <a:xfrm>
                <a:off x="802036" y="1813232"/>
                <a:ext cx="8085109" cy="2585323"/>
              </a:xfrm>
              <a:prstGeom prst="rect">
                <a:avLst/>
              </a:prstGeom>
              <a:blipFill rotWithShape="1">
                <a:blip r:embed="rId3"/>
                <a:stretch>
                  <a:fillRect t="-12" r="4" b="21"/>
                </a:stretch>
              </a:blipFill>
            </p:spPr>
            <p:txBody>
              <a:bodyPr/>
              <a:lstStyle/>
              <a:p>
                <a:r>
                  <a:rPr lang="zh-CN" altLang="en-US">
                    <a:noFill/>
                  </a:rPr>
                  <a:t> </a:t>
                </a:r>
              </a:p>
            </p:txBody>
          </p:sp>
        </mc:Fallback>
      </mc:AlternateContent>
      <p:pic>
        <p:nvPicPr>
          <p:cNvPr id="15" name="图片 14"/>
          <p:cNvPicPr>
            <a:picLocks noChangeAspect="1"/>
          </p:cNvPicPr>
          <p:nvPr/>
        </p:nvPicPr>
        <p:blipFill>
          <a:blip r:embed="rId4"/>
          <a:stretch>
            <a:fillRect/>
          </a:stretch>
        </p:blipFill>
        <p:spPr>
          <a:xfrm>
            <a:off x="2705372" y="1955814"/>
            <a:ext cx="2075692" cy="201168"/>
          </a:xfrm>
          <a:prstGeom prst="rect">
            <a:avLst/>
          </a:prstGeom>
        </p:spPr>
      </p:pic>
      <p:pic>
        <p:nvPicPr>
          <p:cNvPr id="16" name="图片 15"/>
          <p:cNvPicPr>
            <a:picLocks noChangeAspect="1"/>
          </p:cNvPicPr>
          <p:nvPr/>
        </p:nvPicPr>
        <p:blipFill>
          <a:blip r:embed="rId5"/>
          <a:stretch>
            <a:fillRect/>
          </a:stretch>
        </p:blipFill>
        <p:spPr>
          <a:xfrm>
            <a:off x="2705372" y="2776229"/>
            <a:ext cx="2025400" cy="201168"/>
          </a:xfrm>
          <a:prstGeom prst="rect">
            <a:avLst/>
          </a:prstGeom>
        </p:spPr>
      </p:pic>
      <p:pic>
        <p:nvPicPr>
          <p:cNvPr id="17" name="图片 16"/>
          <p:cNvPicPr>
            <a:picLocks noChangeAspect="1"/>
          </p:cNvPicPr>
          <p:nvPr/>
        </p:nvPicPr>
        <p:blipFill>
          <a:blip r:embed="rId6"/>
          <a:stretch>
            <a:fillRect/>
          </a:stretch>
        </p:blipFill>
        <p:spPr>
          <a:xfrm>
            <a:off x="5188266" y="3050672"/>
            <a:ext cx="419101" cy="140208"/>
          </a:xfrm>
          <a:prstGeom prst="rect">
            <a:avLst/>
          </a:prstGeom>
        </p:spPr>
      </p:pic>
      <p:pic>
        <p:nvPicPr>
          <p:cNvPr id="18" name="图片 17"/>
          <p:cNvPicPr>
            <a:picLocks noChangeAspect="1"/>
          </p:cNvPicPr>
          <p:nvPr/>
        </p:nvPicPr>
        <p:blipFill>
          <a:blip r:embed="rId7"/>
          <a:stretch>
            <a:fillRect/>
          </a:stretch>
        </p:blipFill>
        <p:spPr>
          <a:xfrm>
            <a:off x="890241" y="4821792"/>
            <a:ext cx="3273559" cy="470917"/>
          </a:xfrm>
          <a:prstGeom prst="rect">
            <a:avLst/>
          </a:prstGeom>
        </p:spPr>
      </p:pic>
      <p:sp>
        <p:nvSpPr>
          <p:cNvPr id="19" name="矩形 18"/>
          <p:cNvSpPr/>
          <p:nvPr/>
        </p:nvSpPr>
        <p:spPr>
          <a:xfrm>
            <a:off x="626958" y="5332255"/>
            <a:ext cx="8056636" cy="1200329"/>
          </a:xfrm>
          <a:prstGeom prst="rect">
            <a:avLst/>
          </a:prstGeom>
        </p:spPr>
        <p:txBody>
          <a:bodyPr wrap="square">
            <a:spAutoFit/>
          </a:bodyPr>
          <a:lstStyle/>
          <a:p>
            <a:pPr marL="285750" indent="-285750">
              <a:buFont typeface="Arial" panose="020B0604020202020204" pitchFamily="34" charset="0"/>
              <a:buChar char="•"/>
            </a:pPr>
            <a:r>
              <a:rPr lang="zh-CN" altLang="en-US" dirty="0">
                <a:latin typeface="楷体" panose="02010609060101010101" pitchFamily="49" charset="-122"/>
                <a:ea typeface="楷体" panose="02010609060101010101" pitchFamily="49" charset="-122"/>
              </a:rPr>
              <a:t>针对传统序列标注的方法其标准的域适应的方法为：先在源域</a:t>
            </a:r>
            <a:r>
              <a:rPr lang="en-US" altLang="zh-CN" dirty="0">
                <a:latin typeface="楷体" panose="02010609060101010101" pitchFamily="49" charset="-122"/>
                <a:ea typeface="楷体" panose="02010609060101010101" pitchFamily="49" charset="-122"/>
              </a:rPr>
              <a:t>R</a:t>
            </a:r>
            <a:r>
              <a:rPr lang="zh-CN" altLang="en-US" dirty="0">
                <a:latin typeface="楷体" panose="02010609060101010101" pitchFamily="49" charset="-122"/>
                <a:ea typeface="楷体" panose="02010609060101010101" pitchFamily="49" charset="-122"/>
              </a:rPr>
              <a:t>上训练一个模型，然后在用目标域</a:t>
            </a:r>
            <a:r>
              <a:rPr lang="en-US" altLang="zh-CN" dirty="0">
                <a:latin typeface="楷体" panose="02010609060101010101" pitchFamily="49" charset="-122"/>
                <a:ea typeface="楷体" panose="02010609060101010101" pitchFamily="49" charset="-122"/>
              </a:rPr>
              <a:t>P</a:t>
            </a:r>
            <a:r>
              <a:rPr lang="zh-CN" altLang="en-US" dirty="0">
                <a:latin typeface="楷体" panose="02010609060101010101" pitchFamily="49" charset="-122"/>
                <a:ea typeface="楷体" panose="02010609060101010101" pitchFamily="49" charset="-122"/>
              </a:rPr>
              <a:t>中的实例去做微调，但是因为标签集的不同，所以输出层的参数形式是不同的，需要进行重构并重新训练，这种方式不能充分利用标签之间的关联（如“</a:t>
            </a:r>
            <a:r>
              <a:rPr lang="en-US" altLang="zh-CN" dirty="0">
                <a:latin typeface="楷体" panose="02010609060101010101" pitchFamily="49" charset="-122"/>
                <a:ea typeface="楷体" panose="02010609060101010101" pitchFamily="49" charset="-122"/>
              </a:rPr>
              <a:t>person</a:t>
            </a:r>
            <a:r>
              <a:rPr lang="zh-CN" altLang="en-US" dirty="0">
                <a:latin typeface="楷体" panose="02010609060101010101" pitchFamily="49" charset="-122"/>
                <a:ea typeface="楷体" panose="02010609060101010101" pitchFamily="49" charset="-122"/>
              </a:rPr>
              <a:t>”和“</a:t>
            </a:r>
            <a:r>
              <a:rPr lang="en-US" altLang="zh-CN" dirty="0">
                <a:latin typeface="楷体" panose="02010609060101010101" pitchFamily="49" charset="-122"/>
                <a:ea typeface="楷体" panose="02010609060101010101" pitchFamily="49" charset="-122"/>
              </a:rPr>
              <a:t>character</a:t>
            </a:r>
            <a:r>
              <a:rPr lang="zh-CN" altLang="en-US" dirty="0">
                <a:latin typeface="楷体" panose="02010609060101010101" pitchFamily="49" charset="-122"/>
                <a:ea typeface="楷体" panose="02010609060101010101" pitchFamily="49" charset="-122"/>
              </a:rPr>
              <a:t>”之间的关系）。</a:t>
            </a:r>
            <a:endParaRPr lang="en-US" altLang="zh-CN" dirty="0">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10" advClick="0" advTm="2000"/>
    </mc:Choice>
    <mc:Fallback>
      <p:transition advClick="0" advTm="2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PA-文本框 23"/>
          <p:cNvSpPr txBox="1"/>
          <p:nvPr>
            <p:custDataLst>
              <p:tags r:id="rId1"/>
            </p:custDataLst>
          </p:nvPr>
        </p:nvSpPr>
        <p:spPr>
          <a:xfrm>
            <a:off x="1033656" y="207188"/>
            <a:ext cx="9099476" cy="425566"/>
          </a:xfrm>
          <a:prstGeom prst="rect">
            <a:avLst/>
          </a:prstGeom>
          <a:noFill/>
        </p:spPr>
        <p:txBody>
          <a:bodyPr wrap="square" lIns="0" tIns="0" rIns="0" bIns="0" rtlCol="0">
            <a:spAutoFit/>
          </a:bodyPr>
          <a:lstStyle/>
          <a:p>
            <a:pPr>
              <a:lnSpc>
                <a:spcPct val="120000"/>
              </a:lnSpc>
              <a:defRPr/>
            </a:pPr>
            <a:r>
              <a:rPr lang="zh-CN" altLang="en-US" sz="2520" b="1" dirty="0">
                <a:solidFill>
                  <a:srgbClr val="0053CC"/>
                </a:solidFill>
                <a:latin typeface="微软雅黑" panose="020B0503020204020204" pitchFamily="34" charset="-122"/>
                <a:ea typeface="微软雅黑" panose="020B0503020204020204" pitchFamily="34" charset="-122"/>
              </a:rPr>
              <a:t>本文的方法</a:t>
            </a:r>
            <a:r>
              <a:rPr lang="en-US" altLang="zh-CN" sz="2520" b="1" dirty="0">
                <a:solidFill>
                  <a:srgbClr val="0053CC"/>
                </a:solidFill>
                <a:latin typeface="微软雅黑" panose="020B0503020204020204" pitchFamily="34" charset="-122"/>
                <a:ea typeface="微软雅黑" panose="020B0503020204020204" pitchFamily="34" charset="-122"/>
              </a:rPr>
              <a:t>—</a:t>
            </a:r>
            <a:r>
              <a:rPr lang="zh-CN" altLang="en-US" sz="2520" b="1" dirty="0">
                <a:solidFill>
                  <a:srgbClr val="0053CC"/>
                </a:solidFill>
                <a:latin typeface="微软雅黑" panose="020B0503020204020204" pitchFamily="34" charset="-122"/>
                <a:ea typeface="微软雅黑" panose="020B0503020204020204" pitchFamily="34" charset="-122"/>
              </a:rPr>
              <a:t>基于模板（提示学习）的方法</a:t>
            </a:r>
            <a:endParaRPr lang="zh-CN" altLang="en-US" sz="2520" b="1" dirty="0">
              <a:solidFill>
                <a:srgbClr val="0053CC"/>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34216" y="6339417"/>
            <a:ext cx="300082" cy="369332"/>
          </a:xfrm>
          <a:prstGeom prst="rect">
            <a:avLst/>
          </a:prstGeom>
          <a:noFill/>
        </p:spPr>
        <p:txBody>
          <a:bodyPr wrap="none" rtlCol="0">
            <a:spAutoFit/>
          </a:bodyPr>
          <a:lstStyle/>
          <a:p>
            <a:r>
              <a:rPr lang="en-US" altLang="zh-CN" b="1" dirty="0"/>
              <a:t>6</a:t>
            </a:r>
            <a:endParaRPr lang="zh-CN" altLang="en-US" b="1" dirty="0"/>
          </a:p>
        </p:txBody>
      </p:sp>
      <p:sp>
        <p:nvSpPr>
          <p:cNvPr id="3" name="矩形 2"/>
          <p:cNvSpPr/>
          <p:nvPr/>
        </p:nvSpPr>
        <p:spPr>
          <a:xfrm>
            <a:off x="284257" y="960829"/>
            <a:ext cx="11757055" cy="369332"/>
          </a:xfrm>
          <a:prstGeom prst="rect">
            <a:avLst/>
          </a:prstGeom>
          <a:solidFill>
            <a:schemeClr val="accent2">
              <a:lumMod val="20000"/>
              <a:lumOff val="80000"/>
            </a:schemeClr>
          </a:solidFill>
        </p:spPr>
        <p:txBody>
          <a:bodyPr wrap="square">
            <a:spAutoFit/>
          </a:bodyPr>
          <a:lstStyle/>
          <a:p>
            <a:pPr algn="ctr"/>
            <a:r>
              <a:rPr lang="zh-CN" altLang="en-US" dirty="0">
                <a:latin typeface="Times New Roman" panose="02020603050405020304" pitchFamily="18" charset="0"/>
                <a:ea typeface="楷体" panose="02010609060101010101" pitchFamily="49" charset="-122"/>
                <a:cs typeface="Times New Roman" panose="02020603050405020304" pitchFamily="18" charset="0"/>
              </a:rPr>
              <a:t>将</a:t>
            </a:r>
            <a:r>
              <a:rPr lang="en-US" altLang="zh-CN" dirty="0">
                <a:latin typeface="Times New Roman" panose="02020603050405020304" pitchFamily="18" charset="0"/>
                <a:ea typeface="楷体" panose="02010609060101010101" pitchFamily="49" charset="-122"/>
                <a:cs typeface="Times New Roman" panose="02020603050405020304" pitchFamily="18" charset="0"/>
              </a:rPr>
              <a:t>NER</a:t>
            </a:r>
            <a:r>
              <a:rPr lang="zh-CN" altLang="en-US" dirty="0">
                <a:latin typeface="Times New Roman" panose="02020603050405020304" pitchFamily="18" charset="0"/>
                <a:ea typeface="楷体" panose="02010609060101010101" pitchFamily="49" charset="-122"/>
                <a:cs typeface="Times New Roman" panose="02020603050405020304" pitchFamily="18" charset="0"/>
              </a:rPr>
              <a:t>问题看成一个在</a:t>
            </a:r>
            <a:r>
              <a:rPr lang="en-US" altLang="zh-CN" dirty="0">
                <a:latin typeface="Times New Roman" panose="02020603050405020304" pitchFamily="18" charset="0"/>
                <a:ea typeface="楷体" panose="02010609060101010101" pitchFamily="49" charset="-122"/>
                <a:cs typeface="Times New Roman" panose="02020603050405020304" pitchFamily="18" charset="0"/>
              </a:rPr>
              <a:t>Seq2Seq</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框架下的语言模型的排序问题。</a:t>
            </a:r>
            <a:endParaRPr lang="zh-CN" altLang="en-US" dirty="0"/>
          </a:p>
        </p:txBody>
      </p:sp>
      <mc:AlternateContent xmlns:mc="http://schemas.openxmlformats.org/markup-compatibility/2006">
        <mc:Choice xmlns:a14="http://schemas.microsoft.com/office/drawing/2010/main" Requires="a14">
          <p:sp>
            <p:nvSpPr>
              <p:cNvPr id="11" name="矩形 10"/>
              <p:cNvSpPr/>
              <p:nvPr/>
            </p:nvSpPr>
            <p:spPr>
              <a:xfrm>
                <a:off x="802036" y="1813232"/>
                <a:ext cx="8085109" cy="668645"/>
              </a:xfrm>
              <a:prstGeom prst="rect">
                <a:avLst/>
              </a:prstGeom>
            </p:spPr>
            <p:txBody>
              <a:bodyPr wrap="square">
                <a:spAutoFit/>
              </a:bodyPr>
              <a:lstStyle/>
              <a:p>
                <a:pPr marL="285750" indent="-285750">
                  <a:buFont typeface="Arial" panose="020B0604020202020204" pitchFamily="34" charset="0"/>
                  <a:buChar char="•"/>
                </a:pPr>
                <a:r>
                  <a:rPr lang="zh-CN" altLang="en-US" dirty="0">
                    <a:latin typeface="楷体" panose="02010609060101010101" pitchFamily="49" charset="-122"/>
                    <a:ea typeface="楷体" panose="02010609060101010101" pitchFamily="49" charset="-122"/>
                  </a:rPr>
                  <a:t>模型的输入：           。</a:t>
                </a:r>
                <a:endParaRPr lang="en-US" altLang="zh-CN" dirty="0">
                  <a:latin typeface="楷体" panose="02010609060101010101" pitchFamily="49" charset="-122"/>
                  <a:ea typeface="楷体" panose="02010609060101010101" pitchFamily="49" charset="-122"/>
                </a:endParaRPr>
              </a:p>
              <a:p>
                <a:pPr marL="285750" indent="-285750">
                  <a:buFont typeface="Arial" panose="020B0604020202020204" pitchFamily="34" charset="0"/>
                  <a:buChar char="•"/>
                </a:pPr>
                <a:r>
                  <a:rPr lang="zh-CN" altLang="en-US" dirty="0">
                    <a:latin typeface="楷体" panose="02010609060101010101" pitchFamily="49" charset="-122"/>
                    <a:ea typeface="楷体" panose="02010609060101010101" pitchFamily="49" charset="-122"/>
                  </a:rPr>
                  <a:t>模型的输出：             是一个模板，</a:t>
                </a:r>
                <a14:m>
                  <m:oMath xmlns:m="http://schemas.openxmlformats.org/officeDocument/2006/math">
                    <m:sSub>
                      <m:sSubPr>
                        <m:ctrlPr>
                          <a:rPr lang="en-US" altLang="zh-CN" i="1" smtClean="0">
                            <a:latin typeface="Cambria Math" panose="02040503050406030204" pitchFamily="18" charset="0"/>
                            <a:ea typeface="楷体" panose="02010609060101010101" pitchFamily="49" charset="-122"/>
                          </a:rPr>
                        </m:ctrlPr>
                      </m:sSubPr>
                      <m:e>
                        <m:r>
                          <a:rPr lang="en-US" altLang="zh-CN" b="0" i="1" smtClean="0">
                            <a:latin typeface="Cambria Math" panose="02040503050406030204" pitchFamily="18" charset="0"/>
                            <a:ea typeface="楷体" panose="02010609060101010101" pitchFamily="49" charset="-122"/>
                          </a:rPr>
                          <m:t>𝑥</m:t>
                        </m:r>
                      </m:e>
                      <m:sub>
                        <m:r>
                          <a:rPr lang="en-US" altLang="zh-CN" b="0" i="1" smtClean="0">
                            <a:latin typeface="Cambria Math" panose="02040503050406030204" pitchFamily="18" charset="0"/>
                            <a:ea typeface="楷体" panose="02010609060101010101" pitchFamily="49" charset="-122"/>
                          </a:rPr>
                          <m:t>𝑖</m:t>
                        </m:r>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𝑗</m:t>
                        </m:r>
                      </m:sub>
                    </m:sSub>
                    <m:r>
                      <a:rPr lang="zh-CN" altLang="en-US" i="1">
                        <a:latin typeface="Cambria Math" panose="02040503050406030204" pitchFamily="18" charset="0"/>
                        <a:ea typeface="楷体" panose="02010609060101010101" pitchFamily="49" charset="-122"/>
                      </a:rPr>
                      <m:t>是</m:t>
                    </m:r>
                  </m:oMath>
                </a14:m>
                <a:r>
                  <a:rPr lang="zh-CN" altLang="en-US" dirty="0">
                    <a:latin typeface="楷体" panose="02010609060101010101" pitchFamily="49" charset="-122"/>
                    <a:ea typeface="楷体" panose="02010609060101010101" pitchFamily="49" charset="-122"/>
                  </a:rPr>
                  <a:t>候选</a:t>
                </a:r>
                <a:r>
                  <a:rPr lang="en-US" altLang="zh-CN" dirty="0">
                    <a:latin typeface="楷体" panose="02010609060101010101" pitchFamily="49" charset="-122"/>
                    <a:ea typeface="楷体" panose="02010609060101010101" pitchFamily="49" charset="-122"/>
                  </a:rPr>
                  <a:t>span</a:t>
                </a:r>
                <a:r>
                  <a:rPr lang="zh-CN" altLang="en-US" dirty="0">
                    <a:latin typeface="楷体" panose="02010609060101010101" pitchFamily="49" charset="-122"/>
                    <a:ea typeface="楷体" panose="02010609060101010101" pitchFamily="49" charset="-122"/>
                  </a:rPr>
                  <a:t>，</a:t>
                </a:r>
                <a:r>
                  <a:rPr lang="en-US" altLang="zh-CN" dirty="0">
                    <a:ea typeface="楷体" panose="02010609060101010101" pitchFamily="49" charset="-122"/>
                  </a:rPr>
                  <a:t> </a:t>
                </a:r>
                <a14:m>
                  <m:oMath xmlns:m="http://schemas.openxmlformats.org/officeDocument/2006/math">
                    <m:sSub>
                      <m:sSubPr>
                        <m:ctrlPr>
                          <a:rPr lang="en-US" altLang="zh-CN" i="1">
                            <a:latin typeface="Cambria Math" panose="02040503050406030204" pitchFamily="18" charset="0"/>
                            <a:ea typeface="楷体" panose="02010609060101010101" pitchFamily="49" charset="-122"/>
                          </a:rPr>
                        </m:ctrlPr>
                      </m:sSubPr>
                      <m:e>
                        <m:r>
                          <a:rPr lang="en-US" altLang="zh-CN" b="0" i="1" smtClean="0">
                            <a:latin typeface="Cambria Math" panose="02040503050406030204" pitchFamily="18" charset="0"/>
                            <a:ea typeface="楷体" panose="02010609060101010101" pitchFamily="49" charset="-122"/>
                          </a:rPr>
                          <m:t>𝑦</m:t>
                        </m:r>
                      </m:e>
                      <m:sub>
                        <m:r>
                          <a:rPr lang="en-US" altLang="zh-CN" b="0" i="1" smtClean="0">
                            <a:latin typeface="Cambria Math" panose="02040503050406030204" pitchFamily="18" charset="0"/>
                            <a:ea typeface="楷体" panose="02010609060101010101" pitchFamily="49" charset="-122"/>
                          </a:rPr>
                          <m:t>𝑘</m:t>
                        </m:r>
                      </m:sub>
                    </m:sSub>
                    <m:r>
                      <a:rPr lang="zh-CN" altLang="en-US" i="1" smtClean="0">
                        <a:latin typeface="Cambria Math" panose="02040503050406030204" pitchFamily="18" charset="0"/>
                        <a:ea typeface="楷体" panose="02010609060101010101" pitchFamily="49" charset="-122"/>
                      </a:rPr>
                      <m:t>是</m:t>
                    </m:r>
                  </m:oMath>
                </a14:m>
                <a:r>
                  <a:rPr lang="zh-CN" altLang="en-US" dirty="0">
                    <a:latin typeface="楷体" panose="02010609060101010101" pitchFamily="49" charset="-122"/>
                    <a:ea typeface="楷体" panose="02010609060101010101" pitchFamily="49" charset="-122"/>
                  </a:rPr>
                  <a:t>实体类型。</a:t>
                </a:r>
                <a:endParaRPr lang="en-US" altLang="zh-CN" dirty="0">
                  <a:latin typeface="楷体" panose="02010609060101010101" pitchFamily="49" charset="-122"/>
                  <a:ea typeface="楷体" panose="02010609060101010101" pitchFamily="49" charset="-122"/>
                </a:endParaRPr>
              </a:p>
            </p:txBody>
          </p:sp>
        </mc:Choice>
        <mc:Fallback>
          <p:sp>
            <p:nvSpPr>
              <p:cNvPr id="11" name="矩形 10"/>
              <p:cNvSpPr>
                <a:spLocks noRot="1" noChangeAspect="1" noMove="1" noResize="1" noEditPoints="1" noAdjustHandles="1" noChangeArrowheads="1" noChangeShapeType="1" noTextEdit="1"/>
              </p:cNvSpPr>
              <p:nvPr/>
            </p:nvSpPr>
            <p:spPr>
              <a:xfrm>
                <a:off x="802036" y="1813232"/>
                <a:ext cx="8085109" cy="668645"/>
              </a:xfrm>
              <a:prstGeom prst="rect">
                <a:avLst/>
              </a:prstGeom>
              <a:blipFill rotWithShape="1">
                <a:blip r:embed="rId2"/>
                <a:stretch>
                  <a:fillRect t="-46" r="4" b="44"/>
                </a:stretch>
              </a:blipFill>
            </p:spPr>
            <p:txBody>
              <a:bodyPr/>
              <a:lstStyle/>
              <a:p>
                <a:r>
                  <a:rPr lang="zh-CN" altLang="en-US">
                    <a:noFill/>
                  </a:rPr>
                  <a:t> </a:t>
                </a:r>
              </a:p>
            </p:txBody>
          </p:sp>
        </mc:Fallback>
      </mc:AlternateContent>
      <p:pic>
        <p:nvPicPr>
          <p:cNvPr id="2" name="图片 1"/>
          <p:cNvPicPr>
            <a:picLocks noChangeAspect="1"/>
          </p:cNvPicPr>
          <p:nvPr/>
        </p:nvPicPr>
        <p:blipFill>
          <a:blip r:embed="rId3"/>
          <a:stretch>
            <a:fillRect/>
          </a:stretch>
        </p:blipFill>
        <p:spPr>
          <a:xfrm>
            <a:off x="1982944" y="3429000"/>
            <a:ext cx="7200900" cy="3038475"/>
          </a:xfrm>
          <a:prstGeom prst="rect">
            <a:avLst/>
          </a:prstGeom>
        </p:spPr>
      </p:pic>
      <p:pic>
        <p:nvPicPr>
          <p:cNvPr id="4" name="图片 3"/>
          <p:cNvPicPr>
            <a:picLocks noChangeAspect="1"/>
          </p:cNvPicPr>
          <p:nvPr/>
        </p:nvPicPr>
        <p:blipFill>
          <a:blip r:embed="rId4"/>
          <a:stretch>
            <a:fillRect/>
          </a:stretch>
        </p:blipFill>
        <p:spPr>
          <a:xfrm>
            <a:off x="2561757" y="1918815"/>
            <a:ext cx="1109474" cy="178308"/>
          </a:xfrm>
          <a:prstGeom prst="rect">
            <a:avLst/>
          </a:prstGeom>
        </p:spPr>
      </p:pic>
      <p:pic>
        <p:nvPicPr>
          <p:cNvPr id="7" name="图片 6"/>
          <p:cNvPicPr>
            <a:picLocks noChangeAspect="1"/>
          </p:cNvPicPr>
          <p:nvPr/>
        </p:nvPicPr>
        <p:blipFill>
          <a:blip r:embed="rId5"/>
          <a:stretch>
            <a:fillRect/>
          </a:stretch>
        </p:blipFill>
        <p:spPr>
          <a:xfrm>
            <a:off x="2535461" y="2253172"/>
            <a:ext cx="1336551" cy="193548"/>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advClick="0" advTm="2000"/>
    </mc:Choice>
    <mc:Fallback>
      <p:transition advClick="0" advTm="2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PA-文本框 23"/>
          <p:cNvSpPr txBox="1"/>
          <p:nvPr>
            <p:custDataLst>
              <p:tags r:id="rId1"/>
            </p:custDataLst>
          </p:nvPr>
        </p:nvSpPr>
        <p:spPr>
          <a:xfrm>
            <a:off x="1033656" y="207188"/>
            <a:ext cx="9099476" cy="425566"/>
          </a:xfrm>
          <a:prstGeom prst="rect">
            <a:avLst/>
          </a:prstGeom>
          <a:noFill/>
        </p:spPr>
        <p:txBody>
          <a:bodyPr wrap="square" lIns="0" tIns="0" rIns="0" bIns="0" rtlCol="0">
            <a:spAutoFit/>
          </a:bodyPr>
          <a:lstStyle/>
          <a:p>
            <a:pPr>
              <a:lnSpc>
                <a:spcPct val="120000"/>
              </a:lnSpc>
              <a:defRPr/>
            </a:pPr>
            <a:r>
              <a:rPr lang="zh-CN" altLang="en-US" sz="2520" b="1" dirty="0">
                <a:solidFill>
                  <a:srgbClr val="0053CC"/>
                </a:solidFill>
                <a:latin typeface="微软雅黑" panose="020B0503020204020204" pitchFamily="34" charset="-122"/>
                <a:ea typeface="微软雅黑" panose="020B0503020204020204" pitchFamily="34" charset="-122"/>
              </a:rPr>
              <a:t>模板的构建</a:t>
            </a:r>
            <a:endParaRPr lang="zh-CN" altLang="en-US" sz="2520" b="1" dirty="0">
              <a:solidFill>
                <a:srgbClr val="0053CC"/>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34216" y="6339417"/>
            <a:ext cx="301686" cy="369332"/>
          </a:xfrm>
          <a:prstGeom prst="rect">
            <a:avLst/>
          </a:prstGeom>
          <a:noFill/>
        </p:spPr>
        <p:txBody>
          <a:bodyPr wrap="none" rtlCol="0">
            <a:spAutoFit/>
          </a:bodyPr>
          <a:lstStyle/>
          <a:p>
            <a:r>
              <a:rPr lang="en-US" altLang="zh-CN" b="1" dirty="0"/>
              <a:t>7</a:t>
            </a:r>
            <a:endParaRPr lang="zh-CN" altLang="en-US" b="1" dirty="0"/>
          </a:p>
        </p:txBody>
      </p:sp>
      <p:sp>
        <p:nvSpPr>
          <p:cNvPr id="5" name="矩形 4"/>
          <p:cNvSpPr/>
          <p:nvPr/>
        </p:nvSpPr>
        <p:spPr>
          <a:xfrm>
            <a:off x="285059" y="1003733"/>
            <a:ext cx="1867819" cy="369332"/>
          </a:xfrm>
          <a:prstGeom prst="rect">
            <a:avLst/>
          </a:prstGeom>
        </p:spPr>
        <p:txBody>
          <a:bodyPr wrap="none">
            <a:spAutoFit/>
          </a:bodyPr>
          <a:lstStyle/>
          <a:p>
            <a:pPr marL="285750" indent="-285750">
              <a:buFont typeface="Wingdings" panose="05000000000000000000" pitchFamily="2" charset="2"/>
              <a:buChar char="p"/>
            </a:pPr>
            <a:r>
              <a:rPr lang="zh-CN" altLang="en-US" b="1" dirty="0">
                <a:solidFill>
                  <a:srgbClr val="0070C0"/>
                </a:solidFill>
                <a:latin typeface="+mj-ea"/>
                <a:ea typeface="+mj-ea"/>
              </a:rPr>
              <a:t>人工构建模板</a:t>
            </a:r>
            <a:endParaRPr lang="zh-CN" altLang="en-US" b="1" dirty="0">
              <a:solidFill>
                <a:srgbClr val="0070C0"/>
              </a:solidFill>
            </a:endParaRPr>
          </a:p>
        </p:txBody>
      </p:sp>
      <p:sp>
        <p:nvSpPr>
          <p:cNvPr id="2" name="矩形 1"/>
          <p:cNvSpPr/>
          <p:nvPr/>
        </p:nvSpPr>
        <p:spPr>
          <a:xfrm>
            <a:off x="2716765" y="1510253"/>
            <a:ext cx="6096000" cy="369332"/>
          </a:xfrm>
          <a:prstGeom prst="rect">
            <a:avLst/>
          </a:prstGeom>
        </p:spPr>
        <p:txBody>
          <a:bodyPr>
            <a:spAutoFit/>
          </a:bodyPr>
          <a:lstStyle/>
          <a:p>
            <a:r>
              <a:rPr lang="en-US" altLang="zh-CN" dirty="0"/>
              <a:t>&lt;</a:t>
            </a:r>
            <a:r>
              <a:rPr lang="en-US" altLang="zh-CN" dirty="0" err="1">
                <a:solidFill>
                  <a:srgbClr val="FF0000"/>
                </a:solidFill>
              </a:rPr>
              <a:t>candidate_span</a:t>
            </a:r>
            <a:r>
              <a:rPr lang="en-US" altLang="zh-CN" dirty="0"/>
              <a:t>&gt; is a </a:t>
            </a:r>
            <a:r>
              <a:rPr lang="en-US" altLang="zh-CN" dirty="0">
                <a:solidFill>
                  <a:srgbClr val="FF0000"/>
                </a:solidFill>
              </a:rPr>
              <a:t>location</a:t>
            </a:r>
            <a:r>
              <a:rPr lang="en-US" altLang="zh-CN" dirty="0"/>
              <a:t> entity.</a:t>
            </a:r>
            <a:endParaRPr lang="zh-CN" altLang="en-US" dirty="0"/>
          </a:p>
        </p:txBody>
      </p:sp>
      <p:sp>
        <p:nvSpPr>
          <p:cNvPr id="4" name="矩形 3"/>
          <p:cNvSpPr/>
          <p:nvPr/>
        </p:nvSpPr>
        <p:spPr>
          <a:xfrm>
            <a:off x="363983" y="1510253"/>
            <a:ext cx="2089033" cy="369332"/>
          </a:xfrm>
          <a:prstGeom prst="rect">
            <a:avLst/>
          </a:prstGeom>
        </p:spPr>
        <p:txBody>
          <a:bodyPr wrap="none">
            <a:spAutoFit/>
          </a:bodyPr>
          <a:lstStyle/>
          <a:p>
            <a:pPr marL="285750" indent="-285750">
              <a:buFont typeface="Arial" panose="020B0604020202020204" pitchFamily="34" charset="0"/>
              <a:buChar char="•"/>
            </a:pPr>
            <a:r>
              <a:rPr lang="zh-CN" altLang="en-US" dirty="0">
                <a:latin typeface="楷体" panose="02010609060101010101" pitchFamily="49" charset="-122"/>
                <a:ea typeface="楷体" panose="02010609060101010101" pitchFamily="49" charset="-122"/>
              </a:rPr>
              <a:t>不用模板的选择</a:t>
            </a:r>
            <a:endParaRPr lang="zh-CN" altLang="en-US" dirty="0"/>
          </a:p>
        </p:txBody>
      </p:sp>
      <p:pic>
        <p:nvPicPr>
          <p:cNvPr id="6" name="图片 5"/>
          <p:cNvPicPr>
            <a:picLocks noChangeAspect="1"/>
          </p:cNvPicPr>
          <p:nvPr/>
        </p:nvPicPr>
        <p:blipFill rotWithShape="1">
          <a:blip r:embed="rId2"/>
          <a:srcRect b="21245"/>
          <a:stretch>
            <a:fillRect/>
          </a:stretch>
        </p:blipFill>
        <p:spPr>
          <a:xfrm>
            <a:off x="0" y="1845275"/>
            <a:ext cx="12192000" cy="1583725"/>
          </a:xfrm>
          <a:prstGeom prst="rect">
            <a:avLst/>
          </a:prstGeom>
        </p:spPr>
      </p:pic>
      <p:sp>
        <p:nvSpPr>
          <p:cNvPr id="9" name="矩形 8"/>
          <p:cNvSpPr/>
          <p:nvPr/>
        </p:nvSpPr>
        <p:spPr>
          <a:xfrm>
            <a:off x="363983" y="3716544"/>
            <a:ext cx="3935693" cy="369332"/>
          </a:xfrm>
          <a:prstGeom prst="rect">
            <a:avLst/>
          </a:prstGeom>
        </p:spPr>
        <p:txBody>
          <a:bodyPr wrap="none">
            <a:spAutoFit/>
          </a:bodyPr>
          <a:lstStyle/>
          <a:p>
            <a:pPr marL="285750" indent="-285750">
              <a:buFont typeface="Arial" panose="020B0604020202020204" pitchFamily="34" charset="0"/>
              <a:buChar char="•"/>
            </a:pPr>
            <a:r>
              <a:rPr lang="zh-CN" altLang="en-US" dirty="0">
                <a:latin typeface="楷体" panose="02010609060101010101" pitchFamily="49" charset="-122"/>
                <a:ea typeface="楷体" panose="02010609060101010101" pitchFamily="49" charset="-122"/>
              </a:rPr>
              <a:t>构建正、负例模板（比例</a:t>
            </a:r>
            <a:r>
              <a:rPr lang="en-US" altLang="zh-CN" dirty="0">
                <a:latin typeface="楷体" panose="02010609060101010101" pitchFamily="49" charset="-122"/>
                <a:ea typeface="楷体" panose="02010609060101010101" pitchFamily="49" charset="-122"/>
              </a:rPr>
              <a:t>1</a:t>
            </a:r>
            <a:r>
              <a:rPr lang="zh-CN" altLang="en-US"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1.5</a:t>
            </a:r>
            <a:r>
              <a:rPr lang="zh-CN" altLang="en-US" dirty="0">
                <a:latin typeface="楷体" panose="02010609060101010101" pitchFamily="49" charset="-122"/>
                <a:ea typeface="楷体" panose="02010609060101010101" pitchFamily="49" charset="-122"/>
              </a:rPr>
              <a:t>）</a:t>
            </a:r>
            <a:endParaRPr lang="zh-CN" altLang="en-US" dirty="0"/>
          </a:p>
        </p:txBody>
      </p:sp>
      <p:pic>
        <p:nvPicPr>
          <p:cNvPr id="7" name="图片 6"/>
          <p:cNvPicPr>
            <a:picLocks noChangeAspect="1"/>
          </p:cNvPicPr>
          <p:nvPr/>
        </p:nvPicPr>
        <p:blipFill>
          <a:blip r:embed="rId3"/>
          <a:stretch>
            <a:fillRect/>
          </a:stretch>
        </p:blipFill>
        <p:spPr>
          <a:xfrm>
            <a:off x="484765" y="4187637"/>
            <a:ext cx="10623438" cy="324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advClick="0" advTm="2000"/>
    </mc:Choice>
    <mc:Fallback>
      <p:transition advClick="0" advTm="2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PA-文本框 23"/>
          <p:cNvSpPr txBox="1"/>
          <p:nvPr>
            <p:custDataLst>
              <p:tags r:id="rId1"/>
            </p:custDataLst>
          </p:nvPr>
        </p:nvSpPr>
        <p:spPr>
          <a:xfrm>
            <a:off x="1033656" y="207188"/>
            <a:ext cx="9099476" cy="425566"/>
          </a:xfrm>
          <a:prstGeom prst="rect">
            <a:avLst/>
          </a:prstGeom>
          <a:noFill/>
        </p:spPr>
        <p:txBody>
          <a:bodyPr wrap="square" lIns="0" tIns="0" rIns="0" bIns="0" rtlCol="0">
            <a:spAutoFit/>
          </a:bodyPr>
          <a:lstStyle/>
          <a:p>
            <a:pPr>
              <a:lnSpc>
                <a:spcPct val="120000"/>
              </a:lnSpc>
              <a:defRPr/>
            </a:pPr>
            <a:r>
              <a:rPr lang="zh-CN" altLang="en-US" sz="2520" b="1" dirty="0">
                <a:solidFill>
                  <a:srgbClr val="0053CC"/>
                </a:solidFill>
                <a:latin typeface="微软雅黑" panose="020B0503020204020204" pitchFamily="34" charset="-122"/>
                <a:ea typeface="微软雅黑" panose="020B0503020204020204" pitchFamily="34" charset="-122"/>
              </a:rPr>
              <a:t>模型的推理</a:t>
            </a:r>
            <a:endParaRPr lang="zh-CN" altLang="en-US" sz="2520" b="1" dirty="0">
              <a:solidFill>
                <a:srgbClr val="0053CC"/>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34216" y="6339417"/>
            <a:ext cx="301686" cy="369332"/>
          </a:xfrm>
          <a:prstGeom prst="rect">
            <a:avLst/>
          </a:prstGeom>
          <a:noFill/>
        </p:spPr>
        <p:txBody>
          <a:bodyPr wrap="none" rtlCol="0">
            <a:spAutoFit/>
          </a:bodyPr>
          <a:lstStyle/>
          <a:p>
            <a:r>
              <a:rPr lang="en-US" altLang="zh-CN" b="1" dirty="0"/>
              <a:t>8</a:t>
            </a:r>
            <a:endParaRPr lang="zh-CN" altLang="en-US" b="1" dirty="0"/>
          </a:p>
        </p:txBody>
      </p:sp>
      <p:pic>
        <p:nvPicPr>
          <p:cNvPr id="3" name="图片 2"/>
          <p:cNvPicPr>
            <a:picLocks noChangeAspect="1"/>
          </p:cNvPicPr>
          <p:nvPr/>
        </p:nvPicPr>
        <p:blipFill>
          <a:blip r:embed="rId2"/>
          <a:stretch>
            <a:fillRect/>
          </a:stretch>
        </p:blipFill>
        <p:spPr>
          <a:xfrm>
            <a:off x="7896225" y="1015268"/>
            <a:ext cx="4295775" cy="4067175"/>
          </a:xfrm>
          <a:prstGeom prst="rect">
            <a:avLst/>
          </a:prstGeom>
        </p:spPr>
      </p:pic>
      <p:sp>
        <p:nvSpPr>
          <p:cNvPr id="11" name="矩形 10"/>
          <p:cNvSpPr/>
          <p:nvPr/>
        </p:nvSpPr>
        <p:spPr>
          <a:xfrm>
            <a:off x="212337" y="1015268"/>
            <a:ext cx="1402948" cy="369332"/>
          </a:xfrm>
          <a:prstGeom prst="rect">
            <a:avLst/>
          </a:prstGeom>
        </p:spPr>
        <p:txBody>
          <a:bodyPr wrap="none">
            <a:spAutoFit/>
          </a:bodyPr>
          <a:lstStyle/>
          <a:p>
            <a:pPr marL="285750" indent="-285750">
              <a:buFont typeface="Wingdings" panose="05000000000000000000" pitchFamily="2" charset="2"/>
              <a:buChar char="p"/>
            </a:pPr>
            <a:r>
              <a:rPr lang="zh-CN" altLang="en-US" b="1" dirty="0">
                <a:solidFill>
                  <a:srgbClr val="0070C0"/>
                </a:solidFill>
                <a:latin typeface="+mj-ea"/>
                <a:ea typeface="+mj-ea"/>
              </a:rPr>
              <a:t>推理过程</a:t>
            </a:r>
            <a:endParaRPr lang="zh-CN" altLang="en-US" b="1" dirty="0">
              <a:solidFill>
                <a:srgbClr val="0070C0"/>
              </a:solidFill>
            </a:endParaRPr>
          </a:p>
        </p:txBody>
      </p:sp>
      <p:sp>
        <p:nvSpPr>
          <p:cNvPr id="12" name="矩形 11"/>
          <p:cNvSpPr/>
          <p:nvPr/>
        </p:nvSpPr>
        <p:spPr>
          <a:xfrm>
            <a:off x="435902" y="1432791"/>
            <a:ext cx="8085109" cy="1200329"/>
          </a:xfrm>
          <a:prstGeom prst="rect">
            <a:avLst/>
          </a:prstGeom>
        </p:spPr>
        <p:txBody>
          <a:bodyPr wrap="square">
            <a:spAutoFit/>
          </a:bodyPr>
          <a:lstStyle/>
          <a:p>
            <a:pPr marL="285750" indent="-285750">
              <a:buFont typeface="Arial" panose="020B0604020202020204" pitchFamily="34" charset="0"/>
              <a:buChar char="•"/>
            </a:pPr>
            <a:r>
              <a:rPr lang="zh-CN" altLang="en-US" dirty="0">
                <a:latin typeface="楷体" panose="02010609060101010101" pitchFamily="49" charset="-122"/>
                <a:ea typeface="楷体" panose="02010609060101010101" pitchFamily="49" charset="-122"/>
              </a:rPr>
              <a:t>做法枚举所有可能的候选实体填充的预设的模板上。</a:t>
            </a:r>
            <a:endParaRPr lang="en-US" altLang="zh-CN" dirty="0">
              <a:latin typeface="楷体" panose="02010609060101010101" pitchFamily="49" charset="-122"/>
              <a:ea typeface="楷体" panose="02010609060101010101" pitchFamily="49" charset="-122"/>
            </a:endParaRPr>
          </a:p>
          <a:p>
            <a:pPr marL="285750" indent="-285750">
              <a:buFont typeface="Arial" panose="020B0604020202020204" pitchFamily="34" charset="0"/>
              <a:buChar char="•"/>
            </a:pPr>
            <a:r>
              <a:rPr lang="zh-CN" altLang="en-US" dirty="0">
                <a:latin typeface="楷体" panose="02010609060101010101" pitchFamily="49" charset="-122"/>
                <a:ea typeface="楷体" panose="02010609060101010101" pitchFamily="49" charset="-122"/>
              </a:rPr>
              <a:t>为了提高效率，并不枚举所有的</a:t>
            </a:r>
            <a:r>
              <a:rPr lang="en-US" altLang="zh-CN" dirty="0">
                <a:latin typeface="楷体" panose="02010609060101010101" pitchFamily="49" charset="-122"/>
                <a:ea typeface="楷体" panose="02010609060101010101" pitchFamily="49" charset="-122"/>
              </a:rPr>
              <a:t>span</a:t>
            </a:r>
            <a:r>
              <a:rPr lang="zh-CN" altLang="en-US" dirty="0">
                <a:latin typeface="楷体" panose="02010609060101010101" pitchFamily="49" charset="-122"/>
                <a:ea typeface="楷体" panose="02010609060101010101" pitchFamily="49" charset="-122"/>
              </a:rPr>
              <a:t>，将</a:t>
            </a:r>
            <a:r>
              <a:rPr lang="en-US" altLang="zh-CN" dirty="0">
                <a:latin typeface="楷体" panose="02010609060101010101" pitchFamily="49" charset="-122"/>
                <a:ea typeface="楷体" panose="02010609060101010101" pitchFamily="49" charset="-122"/>
              </a:rPr>
              <a:t>n-gram</a:t>
            </a:r>
            <a:r>
              <a:rPr lang="zh-CN" altLang="en-US" dirty="0">
                <a:latin typeface="楷体" panose="02010609060101010101" pitchFamily="49" charset="-122"/>
                <a:ea typeface="楷体" panose="02010609060101010101" pitchFamily="49" charset="-122"/>
              </a:rPr>
              <a:t>限制在</a:t>
            </a:r>
            <a:r>
              <a:rPr lang="en-US" altLang="zh-CN" dirty="0">
                <a:latin typeface="楷体" panose="02010609060101010101" pitchFamily="49" charset="-122"/>
                <a:ea typeface="楷体" panose="02010609060101010101" pitchFamily="49" charset="-122"/>
              </a:rPr>
              <a:t>n&lt;=8.</a:t>
            </a:r>
            <a:endParaRPr lang="en-US" altLang="zh-CN" dirty="0">
              <a:latin typeface="楷体" panose="02010609060101010101" pitchFamily="49" charset="-122"/>
              <a:ea typeface="楷体" panose="02010609060101010101" pitchFamily="49" charset="-122"/>
            </a:endParaRPr>
          </a:p>
          <a:p>
            <a:pPr marL="285750" indent="-285750">
              <a:buFont typeface="Arial" panose="020B0604020202020204" pitchFamily="34" charset="0"/>
              <a:buChar char="•"/>
            </a:pPr>
            <a:r>
              <a:rPr lang="zh-CN" altLang="en-US" dirty="0">
                <a:latin typeface="楷体" panose="02010609060101010101" pitchFamily="49" charset="-122"/>
                <a:ea typeface="楷体" panose="02010609060101010101" pitchFamily="49" charset="-122"/>
              </a:rPr>
              <a:t>然后利用微调过的预训练生成模型计算每个模板下的得分。</a:t>
            </a:r>
            <a:endParaRPr lang="en-US" altLang="zh-CN" dirty="0">
              <a:latin typeface="楷体" panose="02010609060101010101" pitchFamily="49" charset="-122"/>
              <a:ea typeface="楷体" panose="02010609060101010101" pitchFamily="49" charset="-122"/>
            </a:endParaRPr>
          </a:p>
          <a:p>
            <a:pPr marL="285750" indent="-285750">
              <a:buFont typeface="Arial" panose="020B0604020202020204" pitchFamily="34" charset="0"/>
              <a:buChar char="•"/>
            </a:pPr>
            <a:r>
              <a:rPr lang="zh-CN" altLang="en-US" dirty="0">
                <a:latin typeface="楷体" panose="02010609060101010101" pitchFamily="49" charset="-122"/>
                <a:ea typeface="楷体" panose="02010609060101010101" pitchFamily="49" charset="-122"/>
              </a:rPr>
              <a:t>最后分配标签给最大的模板。</a:t>
            </a:r>
            <a:endParaRPr lang="en-US" altLang="zh-CN" dirty="0">
              <a:latin typeface="楷体" panose="02010609060101010101" pitchFamily="49" charset="-122"/>
              <a:ea typeface="楷体" panose="02010609060101010101" pitchFamily="49" charset="-122"/>
            </a:endParaRPr>
          </a:p>
        </p:txBody>
      </p:sp>
      <p:pic>
        <p:nvPicPr>
          <p:cNvPr id="10" name="图片 9"/>
          <p:cNvPicPr>
            <a:picLocks noChangeAspect="1"/>
          </p:cNvPicPr>
          <p:nvPr/>
        </p:nvPicPr>
        <p:blipFill>
          <a:blip r:embed="rId3"/>
          <a:stretch>
            <a:fillRect/>
          </a:stretch>
        </p:blipFill>
        <p:spPr>
          <a:xfrm>
            <a:off x="1239994" y="2681311"/>
            <a:ext cx="4343400" cy="914400"/>
          </a:xfrm>
          <a:prstGeom prst="rect">
            <a:avLst/>
          </a:prstGeom>
        </p:spPr>
      </p:pic>
      <p:sp>
        <p:nvSpPr>
          <p:cNvPr id="14" name="矩形 13"/>
          <p:cNvSpPr/>
          <p:nvPr/>
        </p:nvSpPr>
        <p:spPr>
          <a:xfrm>
            <a:off x="134216" y="3488449"/>
            <a:ext cx="1867819" cy="369332"/>
          </a:xfrm>
          <a:prstGeom prst="rect">
            <a:avLst/>
          </a:prstGeom>
        </p:spPr>
        <p:txBody>
          <a:bodyPr wrap="none">
            <a:spAutoFit/>
          </a:bodyPr>
          <a:lstStyle/>
          <a:p>
            <a:pPr marL="285750" indent="-285750">
              <a:buFont typeface="Wingdings" panose="05000000000000000000" pitchFamily="2" charset="2"/>
              <a:buChar char="p"/>
            </a:pPr>
            <a:r>
              <a:rPr lang="zh-CN" altLang="en-US" b="1" dirty="0">
                <a:solidFill>
                  <a:srgbClr val="0070C0"/>
                </a:solidFill>
                <a:latin typeface="+mj-ea"/>
                <a:ea typeface="+mj-ea"/>
              </a:rPr>
              <a:t>嵌套处理策略</a:t>
            </a:r>
            <a:endParaRPr lang="zh-CN" altLang="en-US" b="1" dirty="0">
              <a:solidFill>
                <a:srgbClr val="0070C0"/>
              </a:solidFill>
            </a:endParaRPr>
          </a:p>
        </p:txBody>
      </p:sp>
      <p:sp>
        <p:nvSpPr>
          <p:cNvPr id="15" name="矩形 14"/>
          <p:cNvSpPr/>
          <p:nvPr/>
        </p:nvSpPr>
        <p:spPr>
          <a:xfrm>
            <a:off x="352131" y="3906209"/>
            <a:ext cx="7754180" cy="1200329"/>
          </a:xfrm>
          <a:prstGeom prst="rect">
            <a:avLst/>
          </a:prstGeom>
        </p:spPr>
        <p:txBody>
          <a:bodyPr wrap="square">
            <a:spAutoFit/>
          </a:bodyPr>
          <a:lstStyle/>
          <a:p>
            <a:pPr marL="285750" indent="-285750">
              <a:buFont typeface="Arial" panose="020B0604020202020204" pitchFamily="34" charset="0"/>
              <a:buChar char="•"/>
            </a:pPr>
            <a:r>
              <a:rPr lang="zh-CN" altLang="en-US" dirty="0">
                <a:latin typeface="楷体" panose="02010609060101010101" pitchFamily="49" charset="-122"/>
                <a:ea typeface="楷体" panose="02010609060101010101" pitchFamily="49" charset="-122"/>
              </a:rPr>
              <a:t>作者使用的数据集不包含嵌套实体。</a:t>
            </a:r>
            <a:endParaRPr lang="en-US" altLang="zh-CN" dirty="0">
              <a:latin typeface="楷体" panose="02010609060101010101" pitchFamily="49" charset="-122"/>
              <a:ea typeface="楷体" panose="02010609060101010101" pitchFamily="49" charset="-122"/>
            </a:endParaRPr>
          </a:p>
          <a:p>
            <a:pPr marL="285750" indent="-285750">
              <a:buFont typeface="Arial" panose="020B0604020202020204" pitchFamily="34" charset="0"/>
              <a:buChar char="•"/>
            </a:pPr>
            <a:r>
              <a:rPr lang="zh-CN" altLang="en-US" dirty="0">
                <a:latin typeface="楷体" panose="02010609060101010101" pitchFamily="49" charset="-122"/>
                <a:ea typeface="楷体" panose="02010609060101010101" pitchFamily="49" charset="-122"/>
              </a:rPr>
              <a:t>如果两个</a:t>
            </a:r>
            <a:r>
              <a:rPr lang="en-US" altLang="zh-CN" dirty="0">
                <a:latin typeface="楷体" panose="02010609060101010101" pitchFamily="49" charset="-122"/>
                <a:ea typeface="楷体" panose="02010609060101010101" pitchFamily="49" charset="-122"/>
              </a:rPr>
              <a:t>span</a:t>
            </a:r>
            <a:r>
              <a:rPr lang="zh-CN" altLang="en-US" dirty="0">
                <a:latin typeface="楷体" panose="02010609060101010101" pitchFamily="49" charset="-122"/>
                <a:ea typeface="楷体" panose="02010609060101010101" pitchFamily="49" charset="-122"/>
              </a:rPr>
              <a:t>有重叠，而且分配了不同的标签，那么选择较高得分的</a:t>
            </a:r>
            <a:r>
              <a:rPr lang="en-US" altLang="zh-CN" dirty="0">
                <a:latin typeface="楷体" panose="02010609060101010101" pitchFamily="49" charset="-122"/>
                <a:ea typeface="楷体" panose="02010609060101010101" pitchFamily="49" charset="-122"/>
              </a:rPr>
              <a:t>span</a:t>
            </a:r>
            <a:r>
              <a:rPr lang="zh-CN" altLang="en-US" dirty="0">
                <a:latin typeface="楷体" panose="02010609060101010101" pitchFamily="49" charset="-122"/>
                <a:ea typeface="楷体" panose="02010609060101010101" pitchFamily="49" charset="-122"/>
              </a:rPr>
              <a:t>作为最后的决策。</a:t>
            </a:r>
            <a:endParaRPr lang="en-US" altLang="zh-CN" dirty="0">
              <a:latin typeface="楷体" panose="02010609060101010101" pitchFamily="49" charset="-122"/>
              <a:ea typeface="楷体" panose="02010609060101010101" pitchFamily="49" charset="-122"/>
            </a:endParaRPr>
          </a:p>
          <a:p>
            <a:pPr marL="285750" indent="-285750">
              <a:buFont typeface="Arial" panose="020B0604020202020204" pitchFamily="34" charset="0"/>
              <a:buChar char="•"/>
            </a:pPr>
            <a:r>
              <a:rPr lang="zh-CN" altLang="en-US" dirty="0">
                <a:latin typeface="楷体" panose="02010609060101010101" pitchFamily="49" charset="-122"/>
                <a:ea typeface="楷体" panose="02010609060101010101" pitchFamily="49" charset="-122"/>
              </a:rPr>
              <a:t>例子：</a:t>
            </a:r>
            <a:r>
              <a:rPr lang="en-US" altLang="zh-CN" dirty="0">
                <a:latin typeface="楷体" panose="02010609060101010101" pitchFamily="49" charset="-122"/>
                <a:ea typeface="楷体" panose="02010609060101010101" pitchFamily="49" charset="-122"/>
              </a:rPr>
              <a:t>“</a:t>
            </a:r>
            <a:r>
              <a:rPr lang="en-US" altLang="zh-CN" dirty="0">
                <a:latin typeface="+mj-lt"/>
                <a:ea typeface="楷体" panose="02010609060101010101" pitchFamily="49" charset="-122"/>
              </a:rPr>
              <a:t>ACL will be held</a:t>
            </a:r>
            <a:r>
              <a:rPr lang="en-US" altLang="zh-CN" dirty="0">
                <a:solidFill>
                  <a:srgbClr val="FF0000"/>
                </a:solidFill>
                <a:latin typeface="+mj-lt"/>
                <a:ea typeface="楷体" panose="02010609060101010101" pitchFamily="49" charset="-122"/>
              </a:rPr>
              <a:t> in </a:t>
            </a:r>
            <a:r>
              <a:rPr lang="en-US" altLang="zh-CN" dirty="0">
                <a:solidFill>
                  <a:srgbClr val="FF0000"/>
                </a:solidFill>
                <a:highlight>
                  <a:srgbClr val="FFFF00"/>
                </a:highlight>
                <a:latin typeface="+mj-lt"/>
                <a:ea typeface="楷体" panose="02010609060101010101" pitchFamily="49" charset="-122"/>
              </a:rPr>
              <a:t>Bangkok</a:t>
            </a:r>
            <a:r>
              <a:rPr lang="en-US" altLang="zh-CN" dirty="0">
                <a:latin typeface="楷体" panose="02010609060101010101" pitchFamily="49" charset="-122"/>
                <a:ea typeface="楷体" panose="02010609060101010101" pitchFamily="49" charset="-122"/>
              </a:rPr>
              <a:t>”</a:t>
            </a:r>
            <a:endParaRPr lang="en-US" altLang="zh-CN" dirty="0">
              <a:latin typeface="楷体" panose="02010609060101010101" pitchFamily="49" charset="-122"/>
              <a:ea typeface="楷体" panose="02010609060101010101" pitchFamily="49" charset="-122"/>
            </a:endParaRPr>
          </a:p>
        </p:txBody>
      </p:sp>
      <p:pic>
        <p:nvPicPr>
          <p:cNvPr id="13" name="图片 12"/>
          <p:cNvPicPr>
            <a:picLocks noChangeAspect="1"/>
          </p:cNvPicPr>
          <p:nvPr/>
        </p:nvPicPr>
        <p:blipFill rotWithShape="1">
          <a:blip r:embed="rId4"/>
          <a:srcRect t="18215"/>
          <a:stretch>
            <a:fillRect/>
          </a:stretch>
        </p:blipFill>
        <p:spPr>
          <a:xfrm>
            <a:off x="1520861" y="5215704"/>
            <a:ext cx="2435363" cy="402663"/>
          </a:xfrm>
          <a:prstGeom prst="rect">
            <a:avLst/>
          </a:prstGeom>
        </p:spPr>
      </p:pic>
      <p:pic>
        <p:nvPicPr>
          <p:cNvPr id="16" name="图片 15"/>
          <p:cNvPicPr>
            <a:picLocks noChangeAspect="1"/>
          </p:cNvPicPr>
          <p:nvPr/>
        </p:nvPicPr>
        <p:blipFill>
          <a:blip r:embed="rId5"/>
          <a:stretch>
            <a:fillRect/>
          </a:stretch>
        </p:blipFill>
        <p:spPr>
          <a:xfrm>
            <a:off x="1520861" y="5720375"/>
            <a:ext cx="1962752" cy="48251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advClick="0" advTm="2000"/>
    </mc:Choice>
    <mc:Fallback>
      <p:transition advClick="0" advTm="2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PA-文本框 23"/>
          <p:cNvSpPr txBox="1"/>
          <p:nvPr>
            <p:custDataLst>
              <p:tags r:id="rId1"/>
            </p:custDataLst>
          </p:nvPr>
        </p:nvSpPr>
        <p:spPr>
          <a:xfrm>
            <a:off x="1033656" y="207188"/>
            <a:ext cx="9099476" cy="425566"/>
          </a:xfrm>
          <a:prstGeom prst="rect">
            <a:avLst/>
          </a:prstGeom>
          <a:noFill/>
        </p:spPr>
        <p:txBody>
          <a:bodyPr wrap="square" lIns="0" tIns="0" rIns="0" bIns="0" rtlCol="0">
            <a:spAutoFit/>
          </a:bodyPr>
          <a:lstStyle/>
          <a:p>
            <a:pPr>
              <a:lnSpc>
                <a:spcPct val="120000"/>
              </a:lnSpc>
              <a:defRPr/>
            </a:pPr>
            <a:r>
              <a:rPr lang="zh-CN" altLang="en-US" sz="2520" b="1" dirty="0">
                <a:solidFill>
                  <a:srgbClr val="0053CC"/>
                </a:solidFill>
                <a:latin typeface="微软雅黑" panose="020B0503020204020204" pitchFamily="34" charset="-122"/>
                <a:ea typeface="微软雅黑" panose="020B0503020204020204" pitchFamily="34" charset="-122"/>
              </a:rPr>
              <a:t>模型的训练</a:t>
            </a:r>
            <a:endParaRPr lang="zh-CN" altLang="en-US" sz="2520" b="1" dirty="0">
              <a:solidFill>
                <a:srgbClr val="0053CC"/>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34216" y="6339417"/>
            <a:ext cx="301686" cy="369332"/>
          </a:xfrm>
          <a:prstGeom prst="rect">
            <a:avLst/>
          </a:prstGeom>
          <a:noFill/>
        </p:spPr>
        <p:txBody>
          <a:bodyPr wrap="none" rtlCol="0">
            <a:spAutoFit/>
          </a:bodyPr>
          <a:lstStyle/>
          <a:p>
            <a:r>
              <a:rPr lang="en-US" altLang="zh-CN" b="1" dirty="0"/>
              <a:t>9</a:t>
            </a:r>
            <a:endParaRPr lang="zh-CN" altLang="en-US" b="1" dirty="0"/>
          </a:p>
        </p:txBody>
      </p:sp>
      <p:sp>
        <p:nvSpPr>
          <p:cNvPr id="11" name="矩形 10"/>
          <p:cNvSpPr/>
          <p:nvPr/>
        </p:nvSpPr>
        <p:spPr>
          <a:xfrm>
            <a:off x="212337" y="1015268"/>
            <a:ext cx="1402948" cy="369332"/>
          </a:xfrm>
          <a:prstGeom prst="rect">
            <a:avLst/>
          </a:prstGeom>
        </p:spPr>
        <p:txBody>
          <a:bodyPr wrap="none">
            <a:spAutoFit/>
          </a:bodyPr>
          <a:lstStyle/>
          <a:p>
            <a:pPr marL="285750" indent="-285750">
              <a:buFont typeface="Wingdings" panose="05000000000000000000" pitchFamily="2" charset="2"/>
              <a:buChar char="p"/>
            </a:pPr>
            <a:r>
              <a:rPr lang="zh-CN" altLang="en-US" b="1" dirty="0">
                <a:solidFill>
                  <a:srgbClr val="0070C0"/>
                </a:solidFill>
                <a:latin typeface="+mj-ea"/>
                <a:ea typeface="+mj-ea"/>
              </a:rPr>
              <a:t>模板准备</a:t>
            </a:r>
            <a:endParaRPr lang="zh-CN" altLang="en-US" b="1" dirty="0">
              <a:solidFill>
                <a:srgbClr val="0070C0"/>
              </a:solidFill>
            </a:endParaRPr>
          </a:p>
        </p:txBody>
      </p:sp>
      <mc:AlternateContent xmlns:mc="http://schemas.openxmlformats.org/markup-compatibility/2006">
        <mc:Choice xmlns:a14="http://schemas.microsoft.com/office/drawing/2010/main" Requires="a14">
          <p:sp>
            <p:nvSpPr>
              <p:cNvPr id="12" name="矩形 11"/>
              <p:cNvSpPr/>
              <p:nvPr/>
            </p:nvSpPr>
            <p:spPr>
              <a:xfrm>
                <a:off x="435902" y="1432791"/>
                <a:ext cx="5913527" cy="1200329"/>
              </a:xfrm>
              <a:prstGeom prst="rect">
                <a:avLst/>
              </a:prstGeom>
            </p:spPr>
            <p:txBody>
              <a:bodyPr wrap="square">
                <a:spAutoFit/>
              </a:bodyPr>
              <a:lstStyle/>
              <a:p>
                <a:pPr marL="285750" indent="-285750">
                  <a:buFont typeface="Arial" panose="020B0604020202020204" pitchFamily="34" charset="0"/>
                  <a:buChar char="•"/>
                </a:pPr>
                <a:r>
                  <a:rPr lang="en-US" altLang="zh-CN" dirty="0">
                    <a:latin typeface="+mj-lt"/>
                    <a:ea typeface="楷体" panose="02010609060101010101" pitchFamily="49" charset="-122"/>
                  </a:rPr>
                  <a:t>Gold entities are used to create template during training.</a:t>
                </a:r>
                <a:endParaRPr lang="en-US" altLang="zh-CN" dirty="0">
                  <a:latin typeface="+mj-lt"/>
                  <a:ea typeface="楷体" panose="02010609060101010101" pitchFamily="49" charset="-122"/>
                </a:endParaRPr>
              </a:p>
              <a:p>
                <a:pPr marL="285750" indent="-285750">
                  <a:buFont typeface="Arial" panose="020B0604020202020204" pitchFamily="34" charset="0"/>
                  <a:buChar char="•"/>
                </a:pPr>
                <a:r>
                  <a:rPr lang="zh-CN" altLang="en-US" dirty="0">
                    <a:latin typeface="+mj-lt"/>
                    <a:ea typeface="楷体" panose="02010609060101010101" pitchFamily="49" charset="-122"/>
                  </a:rPr>
                  <a:t>使用训练集所有的</a:t>
                </a:r>
                <a:r>
                  <a:rPr lang="en-US" altLang="zh-CN" dirty="0">
                    <a:latin typeface="+mj-lt"/>
                    <a:ea typeface="楷体" panose="02010609060101010101" pitchFamily="49" charset="-122"/>
                  </a:rPr>
                  <a:t>gold entity</a:t>
                </a:r>
                <a:r>
                  <a:rPr lang="zh-CN" altLang="en-US" dirty="0">
                    <a:latin typeface="+mj-lt"/>
                    <a:ea typeface="楷体" panose="02010609060101010101" pitchFamily="49" charset="-122"/>
                  </a:rPr>
                  <a:t>填充模板构造正例</a:t>
                </a:r>
                <a14:m>
                  <m:oMath xmlns:m="http://schemas.openxmlformats.org/officeDocument/2006/math">
                    <m:d>
                      <m:dPr>
                        <m:ctrlPr>
                          <a:rPr lang="en-US" altLang="zh-CN" b="0" i="1" smtClean="0">
                            <a:latin typeface="Cambria Math" panose="02040503050406030204" pitchFamily="18" charset="0"/>
                            <a:ea typeface="楷体" panose="02010609060101010101" pitchFamily="49" charset="-122"/>
                          </a:rPr>
                        </m:ctrlPr>
                      </m:dPr>
                      <m:e>
                        <m:r>
                          <a:rPr lang="en-US" altLang="zh-CN" b="0" i="1" smtClean="0">
                            <a:latin typeface="Cambria Math" panose="02040503050406030204" pitchFamily="18" charset="0"/>
                            <a:ea typeface="楷体" panose="02010609060101010101" pitchFamily="49" charset="-122"/>
                          </a:rPr>
                          <m:t>𝑋</m:t>
                        </m:r>
                        <m:r>
                          <a:rPr lang="en-US" altLang="zh-CN" b="0" i="1" smtClean="0">
                            <a:latin typeface="Cambria Math" panose="02040503050406030204" pitchFamily="18" charset="0"/>
                            <a:ea typeface="楷体" panose="02010609060101010101" pitchFamily="49" charset="-122"/>
                          </a:rPr>
                          <m:t>,</m:t>
                        </m:r>
                        <m:sSup>
                          <m:sSupPr>
                            <m:ctrlPr>
                              <a:rPr lang="en-US" altLang="zh-CN" b="0" i="1" smtClean="0">
                                <a:latin typeface="Cambria Math" panose="02040503050406030204" pitchFamily="18" charset="0"/>
                                <a:ea typeface="楷体" panose="02010609060101010101" pitchFamily="49" charset="-122"/>
                              </a:rPr>
                            </m:ctrlPr>
                          </m:sSupPr>
                          <m:e>
                            <m:r>
                              <a:rPr lang="en-US" altLang="zh-CN" b="0" i="1" smtClean="0">
                                <a:latin typeface="Cambria Math" panose="02040503050406030204" pitchFamily="18" charset="0"/>
                                <a:ea typeface="楷体" panose="02010609060101010101" pitchFamily="49" charset="-122"/>
                              </a:rPr>
                              <m:t>𝑇</m:t>
                            </m:r>
                          </m:e>
                          <m:sup>
                            <m:r>
                              <a:rPr lang="en-US" altLang="zh-CN" b="0" i="1" smtClean="0">
                                <a:latin typeface="Cambria Math" panose="02040503050406030204" pitchFamily="18" charset="0"/>
                                <a:ea typeface="楷体" panose="02010609060101010101" pitchFamily="49" charset="-122"/>
                              </a:rPr>
                              <m:t>+</m:t>
                            </m:r>
                          </m:sup>
                        </m:sSup>
                      </m:e>
                    </m:d>
                    <m:r>
                      <a:rPr lang="en-US" altLang="zh-CN" b="0" i="1" smtClean="0">
                        <a:latin typeface="Cambria Math" panose="02040503050406030204" pitchFamily="18" charset="0"/>
                        <a:ea typeface="楷体" panose="02010609060101010101" pitchFamily="49" charset="-122"/>
                      </a:rPr>
                      <m:t>,</m:t>
                    </m:r>
                    <m:r>
                      <a:rPr lang="zh-CN" altLang="en-US" i="1">
                        <a:latin typeface="Cambria Math" panose="02040503050406030204" pitchFamily="18" charset="0"/>
                        <a:ea typeface="楷体" panose="02010609060101010101" pitchFamily="49" charset="-122"/>
                      </a:rPr>
                      <m:t>同时</m:t>
                    </m:r>
                  </m:oMath>
                </a14:m>
                <a:r>
                  <a:rPr lang="zh-CN" altLang="en-US" dirty="0">
                    <a:latin typeface="+mj-lt"/>
                    <a:ea typeface="楷体" panose="02010609060101010101" pitchFamily="49" charset="-122"/>
                  </a:rPr>
                  <a:t>构建负例</a:t>
                </a:r>
                <a14:m>
                  <m:oMath xmlns:m="http://schemas.openxmlformats.org/officeDocument/2006/math">
                    <m:d>
                      <m:dPr>
                        <m:ctrlPr>
                          <a:rPr lang="en-US" altLang="zh-CN" i="1">
                            <a:latin typeface="Cambria Math" panose="02040503050406030204" pitchFamily="18" charset="0"/>
                            <a:ea typeface="楷体" panose="02010609060101010101" pitchFamily="49" charset="-122"/>
                          </a:rPr>
                        </m:ctrlPr>
                      </m:dPr>
                      <m:e>
                        <m:r>
                          <a:rPr lang="en-US" altLang="zh-CN" i="1">
                            <a:latin typeface="Cambria Math" panose="02040503050406030204" pitchFamily="18" charset="0"/>
                            <a:ea typeface="楷体" panose="02010609060101010101" pitchFamily="49" charset="-122"/>
                          </a:rPr>
                          <m:t>𝑋</m:t>
                        </m:r>
                        <m:r>
                          <a:rPr lang="en-US" altLang="zh-CN" i="1">
                            <a:latin typeface="Cambria Math" panose="02040503050406030204" pitchFamily="18" charset="0"/>
                            <a:ea typeface="楷体" panose="02010609060101010101" pitchFamily="49" charset="-122"/>
                          </a:rPr>
                          <m:t>,</m:t>
                        </m:r>
                        <m:sSup>
                          <m:sSupPr>
                            <m:ctrlPr>
                              <a:rPr lang="en-US" altLang="zh-CN" i="1">
                                <a:latin typeface="Cambria Math" panose="02040503050406030204" pitchFamily="18" charset="0"/>
                                <a:ea typeface="楷体" panose="02010609060101010101" pitchFamily="49" charset="-122"/>
                              </a:rPr>
                            </m:ctrlPr>
                          </m:sSupPr>
                          <m:e>
                            <m:r>
                              <a:rPr lang="en-US" altLang="zh-CN" i="1">
                                <a:latin typeface="Cambria Math" panose="02040503050406030204" pitchFamily="18" charset="0"/>
                                <a:ea typeface="楷体" panose="02010609060101010101" pitchFamily="49" charset="-122"/>
                              </a:rPr>
                              <m:t>𝑇</m:t>
                            </m:r>
                          </m:e>
                          <m:sup>
                            <m:r>
                              <a:rPr lang="en-US" altLang="zh-CN" b="0" i="1" smtClean="0">
                                <a:latin typeface="Cambria Math" panose="02040503050406030204" pitchFamily="18" charset="0"/>
                                <a:ea typeface="楷体" panose="02010609060101010101" pitchFamily="49" charset="-122"/>
                              </a:rPr>
                              <m:t>−</m:t>
                            </m:r>
                          </m:sup>
                        </m:sSup>
                      </m:e>
                    </m:d>
                  </m:oMath>
                </a14:m>
                <a:r>
                  <a:rPr lang="zh-CN" altLang="en-US" dirty="0">
                    <a:latin typeface="+mj-lt"/>
                    <a:ea typeface="楷体" panose="02010609060101010101" pitchFamily="49" charset="-122"/>
                  </a:rPr>
                  <a:t>（通过随机采样非实体文本而来）</a:t>
                </a:r>
                <a:endParaRPr lang="en-US" altLang="zh-CN" dirty="0">
                  <a:latin typeface="+mj-lt"/>
                  <a:ea typeface="楷体" panose="02010609060101010101" pitchFamily="49" charset="-122"/>
                </a:endParaRPr>
              </a:p>
              <a:p>
                <a:pPr marL="285750" indent="-285750">
                  <a:buFont typeface="Arial" panose="020B0604020202020204" pitchFamily="34" charset="0"/>
                  <a:buChar char="•"/>
                </a:pPr>
                <a:r>
                  <a:rPr lang="zh-CN" altLang="en-US" dirty="0">
                    <a:latin typeface="+mj-lt"/>
                    <a:ea typeface="楷体" panose="02010609060101010101" pitchFamily="49" charset="-122"/>
                  </a:rPr>
                  <a:t>比例控制在</a:t>
                </a:r>
                <a:r>
                  <a:rPr lang="en-US" altLang="zh-CN" dirty="0">
                    <a:latin typeface="+mj-lt"/>
                    <a:ea typeface="楷体" panose="02010609060101010101" pitchFamily="49" charset="-122"/>
                  </a:rPr>
                  <a:t>1</a:t>
                </a:r>
                <a:r>
                  <a:rPr lang="zh-CN" altLang="en-US" dirty="0">
                    <a:latin typeface="+mj-lt"/>
                    <a:ea typeface="楷体" panose="02010609060101010101" pitchFamily="49" charset="-122"/>
                  </a:rPr>
                  <a:t>：</a:t>
                </a:r>
                <a:r>
                  <a:rPr lang="en-US" altLang="zh-CN" dirty="0">
                    <a:latin typeface="+mj-lt"/>
                    <a:ea typeface="楷体" panose="02010609060101010101" pitchFamily="49" charset="-122"/>
                  </a:rPr>
                  <a:t>1.5</a:t>
                </a:r>
                <a:endParaRPr lang="en-US" altLang="zh-CN" dirty="0">
                  <a:latin typeface="+mj-lt"/>
                  <a:ea typeface="楷体" panose="02010609060101010101" pitchFamily="49" charset="-122"/>
                </a:endParaRPr>
              </a:p>
            </p:txBody>
          </p:sp>
        </mc:Choice>
        <mc:Fallback>
          <p:sp>
            <p:nvSpPr>
              <p:cNvPr id="12" name="矩形 11"/>
              <p:cNvSpPr>
                <a:spLocks noRot="1" noChangeAspect="1" noMove="1" noResize="1" noEditPoints="1" noAdjustHandles="1" noChangeArrowheads="1" noChangeShapeType="1" noTextEdit="1"/>
              </p:cNvSpPr>
              <p:nvPr/>
            </p:nvSpPr>
            <p:spPr>
              <a:xfrm>
                <a:off x="435902" y="1432791"/>
                <a:ext cx="5913527" cy="1200329"/>
              </a:xfrm>
              <a:prstGeom prst="rect">
                <a:avLst/>
              </a:prstGeom>
              <a:blipFill rotWithShape="1">
                <a:blip r:embed="rId2"/>
                <a:stretch>
                  <a:fillRect l="-5" t="-19" r="1" b="-18111"/>
                </a:stretch>
              </a:blipFill>
            </p:spPr>
            <p:txBody>
              <a:bodyPr/>
              <a:lstStyle/>
              <a:p>
                <a:r>
                  <a:rPr lang="zh-CN" altLang="en-US">
                    <a:noFill/>
                  </a:rPr>
                  <a:t> </a:t>
                </a:r>
              </a:p>
            </p:txBody>
          </p:sp>
        </mc:Fallback>
      </mc:AlternateContent>
      <p:sp>
        <p:nvSpPr>
          <p:cNvPr id="14" name="矩形 13"/>
          <p:cNvSpPr/>
          <p:nvPr/>
        </p:nvSpPr>
        <p:spPr>
          <a:xfrm>
            <a:off x="212337" y="2688969"/>
            <a:ext cx="1402948" cy="369332"/>
          </a:xfrm>
          <a:prstGeom prst="rect">
            <a:avLst/>
          </a:prstGeom>
        </p:spPr>
        <p:txBody>
          <a:bodyPr wrap="none">
            <a:spAutoFit/>
          </a:bodyPr>
          <a:lstStyle/>
          <a:p>
            <a:pPr marL="285750" indent="-285750">
              <a:buFont typeface="Wingdings" panose="05000000000000000000" pitchFamily="2" charset="2"/>
              <a:buChar char="p"/>
            </a:pPr>
            <a:r>
              <a:rPr lang="zh-CN" altLang="en-US" b="1" dirty="0">
                <a:solidFill>
                  <a:srgbClr val="0070C0"/>
                </a:solidFill>
                <a:latin typeface="+mj-ea"/>
                <a:ea typeface="+mj-ea"/>
              </a:rPr>
              <a:t>训练过程</a:t>
            </a:r>
            <a:endParaRPr lang="zh-CN" altLang="en-US" b="1" dirty="0">
              <a:solidFill>
                <a:srgbClr val="0070C0"/>
              </a:solidFill>
            </a:endParaRPr>
          </a:p>
        </p:txBody>
      </p:sp>
      <mc:AlternateContent xmlns:mc="http://schemas.openxmlformats.org/markup-compatibility/2006">
        <mc:Choice xmlns:a14="http://schemas.microsoft.com/office/drawing/2010/main" Requires="a14">
          <p:sp>
            <p:nvSpPr>
              <p:cNvPr id="15" name="矩形 14"/>
              <p:cNvSpPr/>
              <p:nvPr/>
            </p:nvSpPr>
            <p:spPr>
              <a:xfrm>
                <a:off x="435902" y="2978585"/>
                <a:ext cx="7754180" cy="3149645"/>
              </a:xfrm>
              <a:prstGeom prst="rect">
                <a:avLst/>
              </a:prstGeom>
            </p:spPr>
            <p:txBody>
              <a:bodyPr wrap="square">
                <a:spAutoFit/>
              </a:bodyPr>
              <a:lstStyle/>
              <a:p>
                <a:pPr marL="285750" indent="-285750">
                  <a:buFont typeface="Arial" panose="020B0604020202020204" pitchFamily="34" charset="0"/>
                  <a:buChar char="•"/>
                </a:pPr>
                <a:r>
                  <a:rPr lang="zh-CN" altLang="en-US" dirty="0">
                    <a:latin typeface="楷体" panose="02010609060101010101" pitchFamily="49" charset="-122"/>
                    <a:ea typeface="楷体" panose="02010609060101010101" pitchFamily="49" charset="-122"/>
                  </a:rPr>
                  <a:t>喂给</a:t>
                </a:r>
                <a:r>
                  <a:rPr lang="en-US" altLang="zh-CN" dirty="0">
                    <a:latin typeface="楷体" panose="02010609060101010101" pitchFamily="49" charset="-122"/>
                    <a:ea typeface="楷体" panose="02010609060101010101" pitchFamily="49" charset="-122"/>
                  </a:rPr>
                  <a:t>BART</a:t>
                </a:r>
                <a:r>
                  <a:rPr lang="zh-CN" altLang="en-US" dirty="0">
                    <a:latin typeface="楷体" panose="02010609060101010101" pitchFamily="49" charset="-122"/>
                    <a:ea typeface="楷体" panose="02010609060101010101" pitchFamily="49" charset="-122"/>
                  </a:rPr>
                  <a:t>编码器的是</a:t>
                </a:r>
                <a:r>
                  <a:rPr lang="en-US" altLang="zh-CN" dirty="0">
                    <a:ea typeface="楷体" panose="02010609060101010101" pitchFamily="49" charset="-122"/>
                  </a:rPr>
                  <a:t> </a:t>
                </a:r>
                <a14:m>
                  <m:oMath xmlns:m="http://schemas.openxmlformats.org/officeDocument/2006/math">
                    <m:d>
                      <m:dPr>
                        <m:ctrlPr>
                          <a:rPr lang="en-US" altLang="zh-CN" i="1">
                            <a:latin typeface="Cambria Math" panose="02040503050406030204" pitchFamily="18" charset="0"/>
                            <a:ea typeface="楷体" panose="02010609060101010101" pitchFamily="49" charset="-122"/>
                          </a:rPr>
                        </m:ctrlPr>
                      </m:dPr>
                      <m:e>
                        <m:r>
                          <a:rPr lang="en-US" altLang="zh-CN" i="1">
                            <a:latin typeface="Cambria Math" panose="02040503050406030204" pitchFamily="18" charset="0"/>
                            <a:ea typeface="楷体" panose="02010609060101010101" pitchFamily="49" charset="-122"/>
                          </a:rPr>
                          <m:t>𝑋</m:t>
                        </m:r>
                        <m:r>
                          <a:rPr lang="en-US" altLang="zh-CN" i="1">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𝑇</m:t>
                        </m:r>
                      </m:e>
                    </m:d>
                    <m:r>
                      <a:rPr lang="en-US" altLang="zh-CN" i="1">
                        <a:latin typeface="Cambria Math" panose="02040503050406030204" pitchFamily="18" charset="0"/>
                        <a:ea typeface="楷体" panose="02010609060101010101" pitchFamily="49" charset="-122"/>
                      </a:rPr>
                      <m:t> </m:t>
                    </m:r>
                  </m:oMath>
                </a14:m>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得到句子表示。</a:t>
                </a:r>
                <a:endParaRPr lang="en-US" altLang="zh-CN" dirty="0">
                  <a:latin typeface="楷体" panose="02010609060101010101" pitchFamily="49" charset="-122"/>
                  <a:ea typeface="楷体" panose="02010609060101010101" pitchFamily="49" charset="-122"/>
                </a:endParaRPr>
              </a:p>
              <a:p>
                <a:pPr marL="285750" indent="-285750">
                  <a:buFont typeface="Arial" panose="020B0604020202020204" pitchFamily="34" charset="0"/>
                  <a:buChar char="•"/>
                </a:pPr>
                <a:endParaRPr lang="en-US" altLang="zh-CN" dirty="0">
                  <a:latin typeface="楷体" panose="02010609060101010101" pitchFamily="49" charset="-122"/>
                  <a:ea typeface="楷体" panose="02010609060101010101" pitchFamily="49" charset="-122"/>
                </a:endParaRPr>
              </a:p>
              <a:p>
                <a:pPr marL="285750" indent="-285750">
                  <a:buFont typeface="Arial" panose="020B0604020202020204" pitchFamily="34" charset="0"/>
                  <a:buChar char="•"/>
                </a:pPr>
                <a:endParaRPr lang="en-US" altLang="zh-CN" dirty="0">
                  <a:latin typeface="楷体" panose="02010609060101010101" pitchFamily="49" charset="-122"/>
                  <a:ea typeface="楷体" panose="02010609060101010101" pitchFamily="49" charset="-122"/>
                </a:endParaRPr>
              </a:p>
              <a:p>
                <a:pPr marL="285750" indent="-285750">
                  <a:buFont typeface="Arial" panose="020B0604020202020204" pitchFamily="34" charset="0"/>
                  <a:buChar char="•"/>
                </a:pPr>
                <a:r>
                  <a:rPr lang="zh-CN" altLang="en-US" dirty="0">
                    <a:latin typeface="楷体" panose="02010609060101010101" pitchFamily="49" charset="-122"/>
                    <a:ea typeface="楷体" panose="02010609060101010101" pitchFamily="49" charset="-122"/>
                  </a:rPr>
                  <a:t>对于</a:t>
                </a:r>
                <a:r>
                  <a:rPr lang="en-US" altLang="zh-CN" dirty="0">
                    <a:latin typeface="楷体" panose="02010609060101010101" pitchFamily="49" charset="-122"/>
                    <a:ea typeface="楷体" panose="02010609060101010101" pitchFamily="49" charset="-122"/>
                  </a:rPr>
                  <a:t>BART</a:t>
                </a:r>
                <a:r>
                  <a:rPr lang="zh-CN" altLang="en-US" dirty="0">
                    <a:latin typeface="楷体" panose="02010609060101010101" pitchFamily="49" charset="-122"/>
                    <a:ea typeface="楷体" panose="02010609060101010101" pitchFamily="49" charset="-122"/>
                  </a:rPr>
                  <a:t>解码器的第</a:t>
                </a:r>
                <a:r>
                  <a:rPr lang="en-US" altLang="zh-CN" dirty="0">
                    <a:latin typeface="楷体" panose="02010609060101010101" pitchFamily="49" charset="-122"/>
                    <a:ea typeface="楷体" panose="02010609060101010101" pitchFamily="49" charset="-122"/>
                  </a:rPr>
                  <a:t>c</a:t>
                </a:r>
                <a:r>
                  <a:rPr lang="zh-CN" altLang="en-US" dirty="0">
                    <a:latin typeface="楷体" panose="02010609060101010101" pitchFamily="49" charset="-122"/>
                    <a:ea typeface="楷体" panose="02010609060101010101" pitchFamily="49" charset="-122"/>
                  </a:rPr>
                  <a:t>步骤，其输入有两个来源编码器最后的输出和解码器先前的输出</a:t>
                </a:r>
                <a:r>
                  <a:rPr lang="en-US" altLang="zh-CN" dirty="0">
                    <a:latin typeface="楷体" panose="02010609060101010101" pitchFamily="49" charset="-122"/>
                    <a:ea typeface="楷体" panose="02010609060101010101" pitchFamily="49" charset="-122"/>
                  </a:rPr>
                  <a:t>tokens</a:t>
                </a:r>
                <a:r>
                  <a:rPr lang="zh-CN" altLang="en-US" dirty="0">
                    <a:latin typeface="楷体" panose="02010609060101010101" pitchFamily="49" charset="-122"/>
                    <a:ea typeface="楷体" panose="02010609060101010101" pitchFamily="49" charset="-122"/>
                  </a:rPr>
                  <a:t>（</a:t>
                </a:r>
                <a:r>
                  <a:rPr lang="zh-CN" altLang="en-US" b="1" dirty="0">
                    <a:solidFill>
                      <a:srgbClr val="FF0000"/>
                    </a:solidFill>
                    <a:latin typeface="楷体" panose="02010609060101010101" pitchFamily="49" charset="-122"/>
                    <a:ea typeface="楷体" panose="02010609060101010101" pitchFamily="49" charset="-122"/>
                  </a:rPr>
                  <a:t>有疑问？</a:t>
                </a:r>
                <a:r>
                  <a:rPr lang="zh-CN" altLang="en-US" dirty="0">
                    <a:latin typeface="楷体" panose="02010609060101010101" pitchFamily="49" charset="-122"/>
                    <a:ea typeface="楷体" panose="02010609060101010101" pitchFamily="49" charset="-122"/>
                  </a:rPr>
                  <a:t>）。</a:t>
                </a:r>
                <a:endParaRPr lang="en-US" altLang="zh-CN" dirty="0">
                  <a:latin typeface="楷体" panose="02010609060101010101" pitchFamily="49" charset="-122"/>
                  <a:ea typeface="楷体" panose="02010609060101010101" pitchFamily="49" charset="-122"/>
                </a:endParaRPr>
              </a:p>
              <a:p>
                <a:endParaRPr lang="en-US" altLang="zh-CN" dirty="0">
                  <a:latin typeface="楷体" panose="02010609060101010101" pitchFamily="49" charset="-122"/>
                  <a:ea typeface="楷体" panose="02010609060101010101" pitchFamily="49" charset="-122"/>
                </a:endParaRPr>
              </a:p>
              <a:p>
                <a:endParaRPr lang="en-US" altLang="zh-CN" dirty="0">
                  <a:latin typeface="楷体" panose="02010609060101010101" pitchFamily="49" charset="-122"/>
                  <a:ea typeface="楷体" panose="02010609060101010101" pitchFamily="49" charset="-122"/>
                </a:endParaRPr>
              </a:p>
              <a:p>
                <a:pPr marL="285750" indent="-285750">
                  <a:buFont typeface="Arial" panose="020B0604020202020204" pitchFamily="34" charset="0"/>
                  <a:buChar char="•"/>
                </a:pPr>
                <a:r>
                  <a:rPr lang="zh-CN" altLang="en-US" dirty="0">
                    <a:latin typeface="楷体" panose="02010609060101010101" pitchFamily="49" charset="-122"/>
                    <a:ea typeface="楷体" panose="02010609060101010101" pitchFamily="49" charset="-122"/>
                  </a:rPr>
                  <a:t>那么第</a:t>
                </a:r>
                <a:r>
                  <a:rPr lang="en-US" altLang="zh-CN" dirty="0">
                    <a:latin typeface="楷体" panose="02010609060101010101" pitchFamily="49" charset="-122"/>
                    <a:ea typeface="楷体" panose="02010609060101010101" pitchFamily="49" charset="-122"/>
                  </a:rPr>
                  <a:t>c</a:t>
                </a:r>
                <a:r>
                  <a:rPr lang="zh-CN" altLang="en-US" dirty="0">
                    <a:latin typeface="楷体" panose="02010609060101010101" pitchFamily="49" charset="-122"/>
                    <a:ea typeface="楷体" panose="02010609060101010101" pitchFamily="49" charset="-122"/>
                  </a:rPr>
                  <a:t>步要生成的单词是</a:t>
                </a:r>
                <a:endParaRPr lang="en-US" altLang="zh-CN" dirty="0">
                  <a:latin typeface="楷体" panose="02010609060101010101" pitchFamily="49" charset="-122"/>
                  <a:ea typeface="楷体" panose="02010609060101010101" pitchFamily="49" charset="-122"/>
                </a:endParaRPr>
              </a:p>
              <a:p>
                <a:pPr marL="285750" indent="-285750">
                  <a:buFont typeface="Arial" panose="020B0604020202020204" pitchFamily="34" charset="0"/>
                  <a:buChar char="•"/>
                </a:pPr>
                <a:r>
                  <a:rPr lang="zh-CN" altLang="en-US" dirty="0">
                    <a:latin typeface="楷体" panose="02010609060101010101" pitchFamily="49" charset="-122"/>
                    <a:ea typeface="楷体" panose="02010609060101010101" pitchFamily="49" charset="-122"/>
                  </a:rPr>
                  <a:t>其中</a:t>
                </a:r>
                <a14:m>
                  <m:oMath xmlns:m="http://schemas.openxmlformats.org/officeDocument/2006/math">
                    <m:sSub>
                      <m:sSubPr>
                        <m:ctrlPr>
                          <a:rPr lang="en-US" altLang="zh-CN" i="1" smtClean="0">
                            <a:latin typeface="Cambria Math" panose="02040503050406030204" pitchFamily="18" charset="0"/>
                            <a:ea typeface="楷体" panose="02010609060101010101" pitchFamily="49" charset="-122"/>
                          </a:rPr>
                        </m:ctrlPr>
                      </m:sSubPr>
                      <m:e>
                        <m:r>
                          <a:rPr lang="en-US" altLang="zh-CN" b="0" i="1" smtClean="0">
                            <a:latin typeface="Cambria Math" panose="02040503050406030204" pitchFamily="18" charset="0"/>
                            <a:ea typeface="楷体" panose="02010609060101010101" pitchFamily="49" charset="-122"/>
                          </a:rPr>
                          <m:t>𝑊</m:t>
                        </m:r>
                      </m:e>
                      <m:sub>
                        <m:r>
                          <a:rPr lang="en-US" altLang="zh-CN" b="0" i="1" smtClean="0">
                            <a:latin typeface="Cambria Math" panose="02040503050406030204" pitchFamily="18" charset="0"/>
                            <a:ea typeface="楷体" panose="02010609060101010101" pitchFamily="49" charset="-122"/>
                          </a:rPr>
                          <m:t>𝑙𝑚</m:t>
                        </m:r>
                      </m:sub>
                    </m:sSub>
                    <m:r>
                      <a:rPr lang="en-US" altLang="zh-CN" i="1" smtClean="0">
                        <a:latin typeface="Cambria Math" panose="02040503050406030204" pitchFamily="18" charset="0"/>
                        <a:ea typeface="Cambria Math" panose="02040503050406030204" pitchFamily="18" charset="0"/>
                      </a:rPr>
                      <m:t>∈</m:t>
                    </m:r>
                    <m:sSup>
                      <m:sSupPr>
                        <m:ctrlPr>
                          <a:rPr lang="en-US" altLang="zh-CN"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𝑅</m:t>
                        </m:r>
                      </m:e>
                      <m:sup>
                        <m:r>
                          <a:rPr lang="en-US" altLang="zh-CN" b="0" i="1" smtClean="0">
                            <a:latin typeface="Cambria Math" panose="02040503050406030204" pitchFamily="18" charset="0"/>
                            <a:ea typeface="Cambria Math" panose="02040503050406030204" pitchFamily="18" charset="0"/>
                          </a:rPr>
                          <m:t>𝑑</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𝑉</m:t>
                        </m:r>
                        <m:r>
                          <a:rPr lang="en-US" altLang="zh-CN" b="0" i="1" smtClean="0">
                            <a:latin typeface="Cambria Math" panose="02040503050406030204" pitchFamily="18" charset="0"/>
                            <a:ea typeface="Cambria Math" panose="02040503050406030204" pitchFamily="18" charset="0"/>
                          </a:rPr>
                          <m:t>|</m:t>
                        </m:r>
                      </m:sup>
                    </m:sSup>
                    <m:r>
                      <a:rPr lang="zh-CN" altLang="en-US" i="1">
                        <a:latin typeface="Cambria Math" panose="02040503050406030204" pitchFamily="18" charset="0"/>
                        <a:ea typeface="Cambria Math" panose="02040503050406030204" pitchFamily="18" charset="0"/>
                      </a:rPr>
                      <m:t>，</m:t>
                    </m:r>
                  </m:oMath>
                </a14:m>
                <a:r>
                  <a:rPr lang="en-US" altLang="zh-CN" dirty="0">
                    <a:latin typeface="楷体" panose="02010609060101010101" pitchFamily="49" charset="-122"/>
                    <a:ea typeface="楷体" panose="02010609060101010101" pitchFamily="49" charset="-122"/>
                  </a:rPr>
                  <a:t>|V|</a:t>
                </a:r>
                <a:r>
                  <a:rPr lang="zh-CN" altLang="en-US" dirty="0">
                    <a:latin typeface="楷体" panose="02010609060101010101" pitchFamily="49" charset="-122"/>
                    <a:ea typeface="楷体" panose="02010609060101010101" pitchFamily="49" charset="-122"/>
                  </a:rPr>
                  <a:t>表示预训练模型的词表。</a:t>
                </a:r>
                <a:endParaRPr lang="en-US" altLang="zh-CN" dirty="0">
                  <a:latin typeface="楷体" panose="02010609060101010101" pitchFamily="49" charset="-122"/>
                  <a:ea typeface="楷体" panose="02010609060101010101" pitchFamily="49" charset="-122"/>
                </a:endParaRPr>
              </a:p>
              <a:p>
                <a:pPr marL="285750" indent="-285750">
                  <a:buFont typeface="Arial" panose="020B0604020202020204" pitchFamily="34" charset="0"/>
                  <a:buChar char="•"/>
                </a:pPr>
                <a:endParaRPr lang="en-US" altLang="zh-CN" dirty="0">
                  <a:latin typeface="楷体" panose="02010609060101010101" pitchFamily="49" charset="-122"/>
                  <a:ea typeface="楷体" panose="02010609060101010101" pitchFamily="49" charset="-122"/>
                </a:endParaRPr>
              </a:p>
              <a:p>
                <a:pPr marL="285750" indent="-285750">
                  <a:buFont typeface="Arial" panose="020B0604020202020204" pitchFamily="34" charset="0"/>
                  <a:buChar char="•"/>
                </a:pPr>
                <a:r>
                  <a:rPr lang="zh-CN" altLang="en-US" dirty="0">
                    <a:latin typeface="楷体" panose="02010609060101010101" pitchFamily="49" charset="-122"/>
                    <a:ea typeface="楷体" panose="02010609060101010101" pitchFamily="49" charset="-122"/>
                  </a:rPr>
                  <a:t>损失计算</a:t>
                </a:r>
                <a:endParaRPr lang="en-US" altLang="zh-CN" dirty="0">
                  <a:latin typeface="楷体" panose="02010609060101010101" pitchFamily="49" charset="-122"/>
                  <a:ea typeface="楷体" panose="02010609060101010101" pitchFamily="49" charset="-122"/>
                </a:endParaRPr>
              </a:p>
            </p:txBody>
          </p:sp>
        </mc:Choice>
        <mc:Fallback>
          <p:sp>
            <p:nvSpPr>
              <p:cNvPr id="15" name="矩形 14"/>
              <p:cNvSpPr>
                <a:spLocks noRot="1" noChangeAspect="1" noMove="1" noResize="1" noEditPoints="1" noAdjustHandles="1" noChangeArrowheads="1" noChangeShapeType="1" noTextEdit="1"/>
              </p:cNvSpPr>
              <p:nvPr/>
            </p:nvSpPr>
            <p:spPr>
              <a:xfrm>
                <a:off x="435902" y="2978585"/>
                <a:ext cx="7754180" cy="3149645"/>
              </a:xfrm>
              <a:prstGeom prst="rect">
                <a:avLst/>
              </a:prstGeom>
              <a:blipFill rotWithShape="1">
                <a:blip r:embed="rId3"/>
                <a:stretch>
                  <a:fillRect l="-4" t="-14" r="6" b="15"/>
                </a:stretch>
              </a:blipFill>
            </p:spPr>
            <p:txBody>
              <a:bodyPr/>
              <a:lstStyle/>
              <a:p>
                <a:r>
                  <a:rPr lang="zh-CN" altLang="en-US">
                    <a:noFill/>
                  </a:rPr>
                  <a:t> </a:t>
                </a:r>
              </a:p>
            </p:txBody>
          </p:sp>
        </mc:Fallback>
      </mc:AlternateContent>
      <p:pic>
        <p:nvPicPr>
          <p:cNvPr id="2" name="图片 1"/>
          <p:cNvPicPr>
            <a:picLocks noChangeAspect="1"/>
          </p:cNvPicPr>
          <p:nvPr/>
        </p:nvPicPr>
        <p:blipFill>
          <a:blip r:embed="rId4"/>
          <a:stretch>
            <a:fillRect/>
          </a:stretch>
        </p:blipFill>
        <p:spPr>
          <a:xfrm>
            <a:off x="6958394" y="869673"/>
            <a:ext cx="5233606" cy="2326563"/>
          </a:xfrm>
          <a:prstGeom prst="rect">
            <a:avLst/>
          </a:prstGeom>
        </p:spPr>
      </p:pic>
      <p:pic>
        <p:nvPicPr>
          <p:cNvPr id="4" name="图片 3"/>
          <p:cNvPicPr>
            <a:picLocks noChangeAspect="1"/>
          </p:cNvPicPr>
          <p:nvPr/>
        </p:nvPicPr>
        <p:blipFill>
          <a:blip r:embed="rId5"/>
          <a:stretch>
            <a:fillRect/>
          </a:stretch>
        </p:blipFill>
        <p:spPr>
          <a:xfrm>
            <a:off x="913811" y="3396512"/>
            <a:ext cx="2746046" cy="360000"/>
          </a:xfrm>
          <a:prstGeom prst="rect">
            <a:avLst/>
          </a:prstGeom>
        </p:spPr>
      </p:pic>
      <p:pic>
        <p:nvPicPr>
          <p:cNvPr id="5" name="图片 4"/>
          <p:cNvPicPr>
            <a:picLocks noChangeAspect="1"/>
          </p:cNvPicPr>
          <p:nvPr/>
        </p:nvPicPr>
        <p:blipFill>
          <a:blip r:embed="rId6"/>
          <a:stretch>
            <a:fillRect/>
          </a:stretch>
        </p:blipFill>
        <p:spPr>
          <a:xfrm>
            <a:off x="1033656" y="4403533"/>
            <a:ext cx="2992455" cy="410881"/>
          </a:xfrm>
          <a:prstGeom prst="rect">
            <a:avLst/>
          </a:prstGeom>
        </p:spPr>
      </p:pic>
      <p:pic>
        <p:nvPicPr>
          <p:cNvPr id="6" name="图片 5"/>
          <p:cNvPicPr>
            <a:picLocks noChangeAspect="1"/>
          </p:cNvPicPr>
          <p:nvPr/>
        </p:nvPicPr>
        <p:blipFill>
          <a:blip r:embed="rId7"/>
          <a:stretch>
            <a:fillRect/>
          </a:stretch>
        </p:blipFill>
        <p:spPr>
          <a:xfrm>
            <a:off x="3483613" y="4842129"/>
            <a:ext cx="4161676" cy="411677"/>
          </a:xfrm>
          <a:prstGeom prst="rect">
            <a:avLst/>
          </a:prstGeom>
        </p:spPr>
      </p:pic>
      <p:pic>
        <p:nvPicPr>
          <p:cNvPr id="7" name="图片 6"/>
          <p:cNvPicPr>
            <a:picLocks noChangeAspect="1"/>
          </p:cNvPicPr>
          <p:nvPr/>
        </p:nvPicPr>
        <p:blipFill>
          <a:blip r:embed="rId8"/>
          <a:stretch>
            <a:fillRect/>
          </a:stretch>
        </p:blipFill>
        <p:spPr>
          <a:xfrm>
            <a:off x="1745837" y="5634792"/>
            <a:ext cx="2280274" cy="544632"/>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advClick="0" advTm="2000"/>
    </mc:Choice>
    <mc:Fallback>
      <p:transition advClick="0" advTm="2000"/>
    </mc:Fallback>
  </mc:AlternateContent>
</p:sld>
</file>

<file path=ppt/tags/tag1.xml><?xml version="1.0" encoding="utf-8"?>
<p:tagLst xmlns:p="http://schemas.openxmlformats.org/presentationml/2006/main">
  <p:tag name="PA" val="v5.2.9"/>
</p:tagLst>
</file>

<file path=ppt/tags/tag10.xml><?xml version="1.0" encoding="utf-8"?>
<p:tagLst xmlns:p="http://schemas.openxmlformats.org/presentationml/2006/main">
  <p:tag name="PA" val="v5.2.9"/>
</p:tagLst>
</file>

<file path=ppt/tags/tag11.xml><?xml version="1.0" encoding="utf-8"?>
<p:tagLst xmlns:p="http://schemas.openxmlformats.org/presentationml/2006/main">
  <p:tag name="PA" val="v5.2.9"/>
</p:tagLst>
</file>

<file path=ppt/tags/tag12.xml><?xml version="1.0" encoding="utf-8"?>
<p:tagLst xmlns:p="http://schemas.openxmlformats.org/presentationml/2006/main">
  <p:tag name="PA" val="v5.2.9"/>
</p:tagLst>
</file>

<file path=ppt/tags/tag13.xml><?xml version="1.0" encoding="utf-8"?>
<p:tagLst xmlns:p="http://schemas.openxmlformats.org/presentationml/2006/main">
  <p:tag name="PA" val="v5.2.9"/>
</p:tagLst>
</file>

<file path=ppt/tags/tag14.xml><?xml version="1.0" encoding="utf-8"?>
<p:tagLst xmlns:p="http://schemas.openxmlformats.org/presentationml/2006/main">
  <p:tag name="PA" val="v5.2.9"/>
</p:tagLst>
</file>

<file path=ppt/tags/tag15.xml><?xml version="1.0" encoding="utf-8"?>
<p:tagLst xmlns:p="http://schemas.openxmlformats.org/presentationml/2006/main">
  <p:tag name="COMMONDATA" val="eyJoZGlkIjoiMmZiOTZhNTZiZDNjODgwYWIzYTAzMTE1NTljMWM1NTkifQ=="/>
</p:tagLst>
</file>

<file path=ppt/tags/tag2.xml><?xml version="1.0" encoding="utf-8"?>
<p:tagLst xmlns:p="http://schemas.openxmlformats.org/presentationml/2006/main">
  <p:tag name="KSO_WM_UNIT_PLACING_PICTURE_USER_VIEWPORT" val="{&quot;height&quot;:4575,&quot;width&quot;:12960}"/>
</p:tagLst>
</file>

<file path=ppt/tags/tag3.xml><?xml version="1.0" encoding="utf-8"?>
<p:tagLst xmlns:p="http://schemas.openxmlformats.org/presentationml/2006/main">
  <p:tag name="PA" val="v5.2.9"/>
</p:tagLst>
</file>

<file path=ppt/tags/tag4.xml><?xml version="1.0" encoding="utf-8"?>
<p:tagLst xmlns:p="http://schemas.openxmlformats.org/presentationml/2006/main">
  <p:tag name="PA" val="v5.2.9"/>
</p:tagLst>
</file>

<file path=ppt/tags/tag5.xml><?xml version="1.0" encoding="utf-8"?>
<p:tagLst xmlns:p="http://schemas.openxmlformats.org/presentationml/2006/main">
  <p:tag name="PA" val="v5.2.9"/>
</p:tagLst>
</file>

<file path=ppt/tags/tag6.xml><?xml version="1.0" encoding="utf-8"?>
<p:tagLst xmlns:p="http://schemas.openxmlformats.org/presentationml/2006/main">
  <p:tag name="PA" val="v5.2.9"/>
</p:tagLst>
</file>

<file path=ppt/tags/tag7.xml><?xml version="1.0" encoding="utf-8"?>
<p:tagLst xmlns:p="http://schemas.openxmlformats.org/presentationml/2006/main">
  <p:tag name="PA" val="v5.2.9"/>
</p:tagLst>
</file>

<file path=ppt/tags/tag8.xml><?xml version="1.0" encoding="utf-8"?>
<p:tagLst xmlns:p="http://schemas.openxmlformats.org/presentationml/2006/main">
  <p:tag name="PA" val="v5.2.9"/>
</p:tagLst>
</file>

<file path=ppt/tags/tag9.xml><?xml version="1.0" encoding="utf-8"?>
<p:tagLst xmlns:p="http://schemas.openxmlformats.org/presentationml/2006/main">
  <p:tag name="PA" val="v5.2.9"/>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2">
      <a:majorFont>
        <a:latin typeface="Calibri"/>
        <a:ea typeface="楷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2398</Words>
  <Application>WPS 演示</Application>
  <PresentationFormat>宽屏</PresentationFormat>
  <Paragraphs>182</Paragraphs>
  <Slides>15</Slides>
  <Notes>15</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15</vt:i4>
      </vt:variant>
    </vt:vector>
  </HeadingPairs>
  <TitlesOfParts>
    <vt:vector size="29" baseType="lpstr">
      <vt:lpstr>Arial</vt:lpstr>
      <vt:lpstr>宋体</vt:lpstr>
      <vt:lpstr>Wingdings</vt:lpstr>
      <vt:lpstr>微软雅黑</vt:lpstr>
      <vt:lpstr>Cambria</vt:lpstr>
      <vt:lpstr>Times New Roman</vt:lpstr>
      <vt:lpstr>楷体</vt:lpstr>
      <vt:lpstr>NimbusRomNo9L-Regu</vt:lpstr>
      <vt:lpstr>Segoe Print</vt:lpstr>
      <vt:lpstr>Cambria Math</vt:lpstr>
      <vt:lpstr>Calibri</vt:lpstr>
      <vt:lpstr>Arial Unicode MS</vt:lpstr>
      <vt:lpstr>等线</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xjtuzhk</dc:creator>
  <cp:lastModifiedBy>小破厂万年粉</cp:lastModifiedBy>
  <cp:revision>1551</cp:revision>
  <dcterms:created xsi:type="dcterms:W3CDTF">2021-12-11T08:55:00Z</dcterms:created>
  <dcterms:modified xsi:type="dcterms:W3CDTF">2022-05-12T01:56:34Z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94017DB07BEB4E74A2D319AA20840C00</vt:lpwstr>
  </property>
  <property fmtid="{D5CDD505-2E9C-101B-9397-08002B2CF9AE}" pid="3" name="KSOProductBuildVer">
    <vt:lpwstr>2052-11.1.0.11636</vt:lpwstr>
  </property>
</Properties>
</file>