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0" r:id="rId4"/>
    <p:sldId id="261" r:id="rId5"/>
    <p:sldId id="275" r:id="rId6"/>
    <p:sldId id="277" r:id="rId7"/>
    <p:sldId id="262" r:id="rId8"/>
    <p:sldId id="263" r:id="rId9"/>
    <p:sldId id="266" r:id="rId10"/>
    <p:sldId id="278" r:id="rId11"/>
    <p:sldId id="279" r:id="rId12"/>
    <p:sldId id="280" r:id="rId13"/>
    <p:sldId id="270" r:id="rId14"/>
    <p:sldId id="271" r:id="rId15"/>
    <p:sldId id="283" r:id="rId16"/>
    <p:sldId id="281" r:id="rId17"/>
    <p:sldId id="282"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13" autoAdjust="0"/>
  </p:normalViewPr>
  <p:slideViewPr>
    <p:cSldViewPr snapToGrid="0">
      <p:cViewPr varScale="1">
        <p:scale>
          <a:sx n="102" d="100"/>
          <a:sy n="102" d="100"/>
        </p:scale>
        <p:origin x="76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F6AF0-CAE0-469D-84A0-706D9D5C3113}" type="datetimeFigureOut">
              <a:rPr lang="zh-CN" altLang="en-US" smtClean="0"/>
              <a:t>2022/4/15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041DE-91CA-405B-8A9C-53FDBC0BDDFC}" type="slidenum">
              <a:rPr lang="zh-CN" altLang="en-US" smtClean="0"/>
              <a:t>‹#›</a:t>
            </a:fld>
            <a:endParaRPr lang="zh-CN" altLang="en-US"/>
          </a:p>
        </p:txBody>
      </p:sp>
    </p:spTree>
    <p:extLst>
      <p:ext uri="{BB962C8B-B14F-4D97-AF65-F5344CB8AC3E}">
        <p14:creationId xmlns:p14="http://schemas.microsoft.com/office/powerpoint/2010/main" val="314006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很多论文的时间维度是由</a:t>
            </a:r>
            <a:r>
              <a:rPr lang="en-US" altLang="zh-CN" dirty="0"/>
              <a:t>CNN</a:t>
            </a:r>
            <a:r>
              <a:rPr lang="zh-CN" altLang="en-US" dirty="0"/>
              <a:t>建模的</a:t>
            </a:r>
          </a:p>
        </p:txBody>
      </p:sp>
      <p:sp>
        <p:nvSpPr>
          <p:cNvPr id="4" name="灯片编号占位符 3"/>
          <p:cNvSpPr>
            <a:spLocks noGrp="1"/>
          </p:cNvSpPr>
          <p:nvPr>
            <p:ph type="sldNum" sz="quarter" idx="5"/>
          </p:nvPr>
        </p:nvSpPr>
        <p:spPr/>
        <p:txBody>
          <a:bodyPr/>
          <a:lstStyle/>
          <a:p>
            <a:fld id="{454041DE-91CA-405B-8A9C-53FDBC0BDDFC}" type="slidenum">
              <a:rPr lang="zh-CN" altLang="en-US" smtClean="0"/>
              <a:t>5</a:t>
            </a:fld>
            <a:endParaRPr lang="zh-CN" altLang="en-US"/>
          </a:p>
        </p:txBody>
      </p:sp>
    </p:spTree>
    <p:extLst>
      <p:ext uri="{BB962C8B-B14F-4D97-AF65-F5344CB8AC3E}">
        <p14:creationId xmlns:p14="http://schemas.microsoft.com/office/powerpoint/2010/main" val="1405686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17</a:t>
            </a:fld>
            <a:endParaRPr lang="zh-CN" altLang="en-US"/>
          </a:p>
        </p:txBody>
      </p:sp>
    </p:spTree>
    <p:extLst>
      <p:ext uri="{BB962C8B-B14F-4D97-AF65-F5344CB8AC3E}">
        <p14:creationId xmlns:p14="http://schemas.microsoft.com/office/powerpoint/2010/main" val="1929592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18</a:t>
            </a:fld>
            <a:endParaRPr lang="zh-CN" altLang="en-US"/>
          </a:p>
        </p:txBody>
      </p:sp>
    </p:spTree>
    <p:extLst>
      <p:ext uri="{BB962C8B-B14F-4D97-AF65-F5344CB8AC3E}">
        <p14:creationId xmlns:p14="http://schemas.microsoft.com/office/powerpoint/2010/main" val="278510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由于每个输入向量直接受到其他所有输入向量的影响，这就产生了一个有效的</a:t>
            </a:r>
            <a:r>
              <a:rPr lang="zh-CN" altLang="en-US" b="1" i="0" dirty="0">
                <a:solidFill>
                  <a:srgbClr val="2E3033"/>
                </a:solidFill>
                <a:effectLst/>
                <a:latin typeface="Arial" panose="020B0604020202020204" pitchFamily="34" charset="0"/>
              </a:rPr>
              <a:t>全局接受域</a:t>
            </a:r>
            <a:r>
              <a:rPr lang="zh-CN" altLang="en-US" b="0" i="0" dirty="0">
                <a:solidFill>
                  <a:srgbClr val="2E3033"/>
                </a:solidFill>
                <a:effectLst/>
                <a:latin typeface="Arial" panose="020B0604020202020204" pitchFamily="34" charset="0"/>
              </a:rPr>
              <a:t>，这与</a:t>
            </a:r>
            <a:r>
              <a:rPr lang="en-US" altLang="zh-CN" b="0" i="0" dirty="0">
                <a:solidFill>
                  <a:srgbClr val="2E3033"/>
                </a:solidFill>
                <a:effectLst/>
                <a:latin typeface="Arial" panose="020B0604020202020204" pitchFamily="34" charset="0"/>
              </a:rPr>
              <a:t>RNNs</a:t>
            </a:r>
            <a:r>
              <a:rPr lang="zh-CN" altLang="en-US" b="0" i="0" dirty="0">
                <a:solidFill>
                  <a:srgbClr val="2E3033"/>
                </a:solidFill>
                <a:effectLst/>
                <a:latin typeface="Arial" panose="020B0604020202020204" pitchFamily="34" charset="0"/>
              </a:rPr>
              <a:t>和</a:t>
            </a:r>
            <a:r>
              <a:rPr lang="en-US" altLang="zh-CN" b="0" i="0" dirty="0" err="1">
                <a:solidFill>
                  <a:srgbClr val="2E3033"/>
                </a:solidFill>
                <a:effectLst/>
                <a:latin typeface="Arial" panose="020B0604020202020204" pitchFamily="34" charset="0"/>
              </a:rPr>
              <a:t>cnn</a:t>
            </a:r>
            <a:r>
              <a:rPr lang="zh-CN" altLang="en-US" b="0" i="0" dirty="0">
                <a:solidFill>
                  <a:srgbClr val="2E3033"/>
                </a:solidFill>
                <a:effectLst/>
                <a:latin typeface="Arial" panose="020B0604020202020204" pitchFamily="34" charset="0"/>
              </a:rPr>
              <a:t>形成了对比。</a:t>
            </a:r>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6</a:t>
            </a:fld>
            <a:endParaRPr lang="zh-CN" altLang="en-US"/>
          </a:p>
        </p:txBody>
      </p:sp>
    </p:spTree>
    <p:extLst>
      <p:ext uri="{BB962C8B-B14F-4D97-AF65-F5344CB8AC3E}">
        <p14:creationId xmlns:p14="http://schemas.microsoft.com/office/powerpoint/2010/main" val="119519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是卷积自注意力机制的变体，使用</a:t>
            </a:r>
            <a:r>
              <a:rPr lang="en-US" altLang="zh-CN" dirty="0"/>
              <a:t>1D</a:t>
            </a:r>
            <a:r>
              <a:rPr lang="zh-CN" altLang="en-US" dirty="0"/>
              <a:t>卷积操作替换了投影操作。</a:t>
            </a:r>
            <a:endParaRPr lang="en-US" altLang="zh-CN" dirty="0"/>
          </a:p>
          <a:p>
            <a:r>
              <a:rPr lang="zh-CN" altLang="en-US" b="0" i="0" dirty="0">
                <a:solidFill>
                  <a:srgbClr val="2E3033"/>
                </a:solidFill>
                <a:effectLst/>
                <a:latin typeface="Arial" panose="020B0604020202020204" pitchFamily="34" charset="0"/>
              </a:rPr>
              <a:t>由于卷积运算是通过将局部上下文作为输入来计算表示的，这使得我们的模型能够捕获隐藏在交通数据序列中的局部变化趋势。</a:t>
            </a:r>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8</a:t>
            </a:fld>
            <a:endParaRPr lang="zh-CN" altLang="en-US"/>
          </a:p>
        </p:txBody>
      </p:sp>
    </p:spTree>
    <p:extLst>
      <p:ext uri="{BB962C8B-B14F-4D97-AF65-F5344CB8AC3E}">
        <p14:creationId xmlns:p14="http://schemas.microsoft.com/office/powerpoint/2010/main" val="36012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10</a:t>
            </a:fld>
            <a:endParaRPr lang="zh-CN" altLang="en-US"/>
          </a:p>
        </p:txBody>
      </p:sp>
    </p:spTree>
    <p:extLst>
      <p:ext uri="{BB962C8B-B14F-4D97-AF65-F5344CB8AC3E}">
        <p14:creationId xmlns:p14="http://schemas.microsoft.com/office/powerpoint/2010/main" val="107197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11</a:t>
            </a:fld>
            <a:endParaRPr lang="zh-CN" altLang="en-US"/>
          </a:p>
        </p:txBody>
      </p:sp>
    </p:spTree>
    <p:extLst>
      <p:ext uri="{BB962C8B-B14F-4D97-AF65-F5344CB8AC3E}">
        <p14:creationId xmlns:p14="http://schemas.microsoft.com/office/powerpoint/2010/main" val="3682088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顺序信息在时序预测任务中重要，引入时间位置嵌入后，可以更好帮助我们区分全局周期和局部周期</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Calibri" panose="020F0502020204030204" pitchFamily="34" charset="0"/>
                <a:cs typeface="Calibri" panose="020F0502020204030204" pitchFamily="34" charset="0"/>
              </a:rPr>
              <a:t>图拉普拉斯正则化</a:t>
            </a:r>
            <a:r>
              <a:rPr lang="zh-CN" altLang="en-US" b="0" i="0" dirty="0">
                <a:solidFill>
                  <a:srgbClr val="2E3033"/>
                </a:solidFill>
                <a:effectLst/>
                <a:latin typeface="Arial" panose="020B0604020202020204" pitchFamily="34" charset="0"/>
              </a:rPr>
              <a:t>：它在原有监督</a:t>
            </a:r>
            <a:r>
              <a:rPr lang="en-US" altLang="zh-CN" b="0" i="0" dirty="0">
                <a:solidFill>
                  <a:srgbClr val="2E3033"/>
                </a:solidFill>
                <a:effectLst/>
                <a:latin typeface="Arial" panose="020B0604020202020204" pitchFamily="34" charset="0"/>
              </a:rPr>
              <a:t>loss</a:t>
            </a:r>
            <a:r>
              <a:rPr lang="zh-CN" altLang="en-US" b="0" i="0" dirty="0">
                <a:solidFill>
                  <a:srgbClr val="2E3033"/>
                </a:solidFill>
                <a:effectLst/>
                <a:latin typeface="Arial" panose="020B0604020202020204" pitchFamily="34" charset="0"/>
              </a:rPr>
              <a:t>的基础上增加了图拉普拉斯</a:t>
            </a:r>
            <a:r>
              <a:rPr lang="en-US" altLang="zh-CN" b="0" i="0" dirty="0">
                <a:solidFill>
                  <a:srgbClr val="2E3033"/>
                </a:solidFill>
                <a:effectLst/>
                <a:latin typeface="Arial" panose="020B0604020202020204" pitchFamily="34" charset="0"/>
              </a:rPr>
              <a:t>loss</a:t>
            </a:r>
            <a:r>
              <a:rPr lang="zh-CN" altLang="en-US" b="0" i="0" dirty="0">
                <a:solidFill>
                  <a:srgbClr val="2E3033"/>
                </a:solidFill>
                <a:effectLst/>
                <a:latin typeface="Arial" panose="020B0604020202020204" pitchFamily="34" charset="0"/>
              </a:rPr>
              <a:t>作为额外的无监督正则化</a:t>
            </a:r>
            <a:r>
              <a:rPr lang="en-US" altLang="zh-CN" b="0" i="0" dirty="0">
                <a:solidFill>
                  <a:srgbClr val="2E3033"/>
                </a:solidFill>
                <a:effectLst/>
                <a:latin typeface="Arial" panose="020B0604020202020204" pitchFamily="34" charset="0"/>
              </a:rPr>
              <a:t>loss</a:t>
            </a:r>
            <a:r>
              <a:rPr lang="zh-CN" altLang="en-US" b="0" i="0" dirty="0">
                <a:solidFill>
                  <a:srgbClr val="2E3033"/>
                </a:solidFill>
                <a:effectLst/>
                <a:latin typeface="Arial" panose="020B0604020202020204" pitchFamily="34" charset="0"/>
              </a:rPr>
              <a:t>，但控制正则化强度的超参数需要仔细调整</a:t>
            </a:r>
            <a:endParaRPr lang="en-US" altLang="zh-CN" b="0" i="0" dirty="0">
              <a:solidFill>
                <a:srgbClr val="2E3033"/>
              </a:solidFill>
              <a:effectLst/>
              <a:latin typeface="Arial" panose="020B0604020202020204" pitchFamily="34" charset="0"/>
            </a:endParaRPr>
          </a:p>
          <a:p>
            <a:pPr algn="l"/>
            <a:r>
              <a:rPr lang="en-US" altLang="zh-CN" b="0" i="0" dirty="0">
                <a:solidFill>
                  <a:srgbClr val="2E3033"/>
                </a:solidFill>
                <a:effectLst/>
                <a:latin typeface="Arial" panose="020B0604020202020204" pitchFamily="34" charset="0"/>
              </a:rPr>
              <a:t>GCN</a:t>
            </a:r>
            <a:r>
              <a:rPr lang="zh-CN" altLang="en-US" b="0" i="0" dirty="0">
                <a:solidFill>
                  <a:srgbClr val="2E3033"/>
                </a:solidFill>
                <a:effectLst/>
                <a:latin typeface="Arial" panose="020B0604020202020204" pitchFamily="34" charset="0"/>
              </a:rPr>
              <a:t>实际上是一种特殊形式的拉普拉斯平滑，它加强了每个临近节点的表示</a:t>
            </a:r>
            <a:endParaRPr lang="en-US" altLang="zh-CN" b="0" i="0" dirty="0">
              <a:solidFill>
                <a:srgbClr val="2E30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54041DE-91CA-405B-8A9C-53FDBC0BDDFC}" type="slidenum">
              <a:rPr lang="zh-CN" altLang="en-US" smtClean="0"/>
              <a:t>12</a:t>
            </a:fld>
            <a:endParaRPr lang="zh-CN" altLang="en-US"/>
          </a:p>
        </p:txBody>
      </p:sp>
    </p:spTree>
    <p:extLst>
      <p:ext uri="{BB962C8B-B14F-4D97-AF65-F5344CB8AC3E}">
        <p14:creationId xmlns:p14="http://schemas.microsoft.com/office/powerpoint/2010/main" val="2287106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14</a:t>
            </a:fld>
            <a:endParaRPr lang="zh-CN" altLang="en-US"/>
          </a:p>
        </p:txBody>
      </p:sp>
    </p:spTree>
    <p:extLst>
      <p:ext uri="{BB962C8B-B14F-4D97-AF65-F5344CB8AC3E}">
        <p14:creationId xmlns:p14="http://schemas.microsoft.com/office/powerpoint/2010/main" val="322770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041DE-91CA-405B-8A9C-53FDBC0BDDFC}" type="slidenum">
              <a:rPr lang="zh-CN" altLang="en-US" smtClean="0"/>
              <a:t>15</a:t>
            </a:fld>
            <a:endParaRPr lang="zh-CN" altLang="en-US"/>
          </a:p>
        </p:txBody>
      </p:sp>
    </p:spTree>
    <p:extLst>
      <p:ext uri="{BB962C8B-B14F-4D97-AF65-F5344CB8AC3E}">
        <p14:creationId xmlns:p14="http://schemas.microsoft.com/office/powerpoint/2010/main" val="312631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预测区间逐渐变长</a:t>
            </a:r>
          </a:p>
        </p:txBody>
      </p:sp>
      <p:sp>
        <p:nvSpPr>
          <p:cNvPr id="4" name="灯片编号占位符 3"/>
          <p:cNvSpPr>
            <a:spLocks noGrp="1"/>
          </p:cNvSpPr>
          <p:nvPr>
            <p:ph type="sldNum" sz="quarter" idx="5"/>
          </p:nvPr>
        </p:nvSpPr>
        <p:spPr/>
        <p:txBody>
          <a:bodyPr/>
          <a:lstStyle/>
          <a:p>
            <a:fld id="{454041DE-91CA-405B-8A9C-53FDBC0BDDFC}" type="slidenum">
              <a:rPr lang="zh-CN" altLang="en-US" smtClean="0"/>
              <a:t>16</a:t>
            </a:fld>
            <a:endParaRPr lang="zh-CN" altLang="en-US"/>
          </a:p>
        </p:txBody>
      </p:sp>
    </p:spTree>
    <p:extLst>
      <p:ext uri="{BB962C8B-B14F-4D97-AF65-F5344CB8AC3E}">
        <p14:creationId xmlns:p14="http://schemas.microsoft.com/office/powerpoint/2010/main" val="201878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97020-2E57-455B-B110-2C99E3090DC6}"/>
              </a:ext>
            </a:extLst>
          </p:cNvPr>
          <p:cNvSpPr>
            <a:spLocks noGrp="1"/>
          </p:cNvSpPr>
          <p:nvPr>
            <p:ph type="ctrTitle"/>
          </p:nvPr>
        </p:nvSpPr>
        <p:spPr>
          <a:xfrm>
            <a:off x="1524000" y="1122363"/>
            <a:ext cx="9144000" cy="2387600"/>
          </a:xfrm>
        </p:spPr>
        <p:txBody>
          <a:bodyPr anchor="b"/>
          <a:lstStyle>
            <a:lvl1pPr algn="ctr">
              <a:defRPr sz="6000">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9A641E4-DD0A-437E-AC3F-ACC004662E58}"/>
              </a:ext>
            </a:extLst>
          </p:cNvPr>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9D12161-F86A-4931-8A9A-140F6538E6BB}"/>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9D77E6AD-5249-4096-86F6-999B6973F841}" type="datetimeFigureOut">
              <a:rPr lang="zh-CN" altLang="en-US" smtClean="0"/>
              <a:pPr/>
              <a:t>2022/4/15</a:t>
            </a:fld>
            <a:endParaRPr lang="zh-CN" altLang="en-US" dirty="0"/>
          </a:p>
        </p:txBody>
      </p:sp>
      <p:sp>
        <p:nvSpPr>
          <p:cNvPr id="5" name="页脚占位符 4">
            <a:extLst>
              <a:ext uri="{FF2B5EF4-FFF2-40B4-BE49-F238E27FC236}">
                <a16:creationId xmlns:a16="http://schemas.microsoft.com/office/drawing/2014/main" id="{74B6437A-8EA5-48A9-BB6F-7A65AAFF9FD1}"/>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BC3800E5-76DB-410E-95E5-7A563B04DF99}"/>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D4CC59D8-E0CD-4F7B-B744-9DA2A4F5EB60}" type="slidenum">
              <a:rPr lang="zh-CN" altLang="en-US" smtClean="0"/>
              <a:pPr/>
              <a:t>‹#›</a:t>
            </a:fld>
            <a:endParaRPr lang="zh-CN" altLang="en-US" dirty="0"/>
          </a:p>
        </p:txBody>
      </p:sp>
    </p:spTree>
    <p:extLst>
      <p:ext uri="{BB962C8B-B14F-4D97-AF65-F5344CB8AC3E}">
        <p14:creationId xmlns:p14="http://schemas.microsoft.com/office/powerpoint/2010/main" val="242537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CFE63-550D-4372-B497-66D27728CA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456374-FBAB-4724-8423-90570B1AC0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CBB570-2455-4A75-81DB-CD6BB60B8196}"/>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22C93BB5-A093-4331-B7F0-8347D7405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452F6C-94F2-4E5F-885F-CF472EE7BD6E}"/>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229065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59C5F1-97C4-46DB-8CF4-0661FFD5FD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7B756B-2A43-44CC-9D85-E8D54040C4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3C5AA9-A600-4159-A556-066F66D7E712}"/>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A4C8D3CF-60A7-49E3-99B8-0808E98425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C5C0FD-B9EE-4BD5-BC6D-09BC0877BDC4}"/>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137237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A5A2C-8A01-4853-AC9A-0EED7DF58850}"/>
              </a:ext>
            </a:extLst>
          </p:cNvPr>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45562B63-980D-4044-8ACF-A22F4B0DF38C}"/>
              </a:ext>
            </a:extLst>
          </p:cNvPr>
          <p:cNvSpPr>
            <a:spLocks noGrp="1"/>
          </p:cNvSpPr>
          <p:nvPr>
            <p:ph idx="1"/>
          </p:nvPr>
        </p:nvSpPr>
        <p:spPr/>
        <p:txBody>
          <a:bodyPr/>
          <a:lstStyle>
            <a:lvl1pPr marL="2286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9EAFF99-99E8-4F11-B493-9F49D6C80A13}"/>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BC7FFE9A-DC97-452F-BF48-5545821DE4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4AD807-6355-482F-A561-1173A516208A}"/>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420980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F7295-FA03-47EF-B88E-35E4F044AD5D}"/>
              </a:ext>
            </a:extLst>
          </p:cNvPr>
          <p:cNvSpPr>
            <a:spLocks noGrp="1"/>
          </p:cNvSpPr>
          <p:nvPr>
            <p:ph type="title"/>
          </p:nvPr>
        </p:nvSpPr>
        <p:spPr>
          <a:xfrm>
            <a:off x="831850" y="1709738"/>
            <a:ext cx="10515600" cy="2852737"/>
          </a:xfrm>
        </p:spPr>
        <p:txBody>
          <a:bodyPr anchor="b"/>
          <a:lstStyle>
            <a:lvl1pPr>
              <a:defRPr sz="6000">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06B3EB72-E65B-4693-8AF5-B8864DFE58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a:extLst>
              <a:ext uri="{FF2B5EF4-FFF2-40B4-BE49-F238E27FC236}">
                <a16:creationId xmlns:a16="http://schemas.microsoft.com/office/drawing/2014/main" id="{6496E6DE-29F6-40EB-BB01-D87BF240CE67}"/>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F053ABD3-B081-407C-8549-F9E8E7165B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B3A4C2-1E73-4472-BCF8-F09299F5B67A}"/>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56337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2BF9D-15E8-4C42-BE6D-8B8273C0F0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58A5C2-1FE8-435A-A0FF-1E589763A4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F19704-84DC-4AE7-814E-D36F3C0BD9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92A0EA-1183-42EB-891A-8BF7277215D3}"/>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D5AC0995-298F-4E70-8374-62255D5F9C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9F3C37-2019-4E67-B6FD-5F8C60848748}"/>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28470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5AB32-F97C-45D9-B7AF-62B8A3ABC9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798E7D-A5EC-4169-9328-3702A2038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5AF5D4-88BD-400A-AE49-EEA9477E37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B472FA-CEBC-4BD8-8A09-9E8E7DDEF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30026EA-832B-4BA1-8258-E36198916E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D86265A-C832-45CB-8D52-CED03BC3EDE2}"/>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8" name="页脚占位符 7">
            <a:extLst>
              <a:ext uri="{FF2B5EF4-FFF2-40B4-BE49-F238E27FC236}">
                <a16:creationId xmlns:a16="http://schemas.microsoft.com/office/drawing/2014/main" id="{C448A64D-9CC8-4891-84E6-B433F893FE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3C73CD-81FA-4262-88B8-F8CA24205DC4}"/>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395717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0C8CC-E882-4336-B7FB-F6F7C1B4F0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00D627-583E-403F-96E0-69D00B4DEFC9}"/>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4" name="页脚占位符 3">
            <a:extLst>
              <a:ext uri="{FF2B5EF4-FFF2-40B4-BE49-F238E27FC236}">
                <a16:creationId xmlns:a16="http://schemas.microsoft.com/office/drawing/2014/main" id="{D86DA8B6-9F28-4AFC-A56C-18ED6E99DC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F29D125-C544-4B61-B164-73887200D600}"/>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207856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B0C9DF-7770-499C-8698-6132FCCCF794}"/>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3" name="页脚占位符 2">
            <a:extLst>
              <a:ext uri="{FF2B5EF4-FFF2-40B4-BE49-F238E27FC236}">
                <a16:creationId xmlns:a16="http://schemas.microsoft.com/office/drawing/2014/main" id="{094FA738-AF73-4FFF-8462-D3C3034BAB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82E1453-FF66-447D-9DB3-C0A0A7EE3A8E}"/>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405425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F380E-356D-4542-89EC-43B5E6F182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3ED7EA-58E7-40E8-A59B-F04AA004A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A51004-528C-4697-BEFF-2B1F112F2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1B2FE8-C7B4-489B-9738-0D60DC6EEECF}"/>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658B5B38-8C2D-4684-A12B-46480BD9B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19E289-9A4D-48B2-81A0-E57C0DE7063D}"/>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53786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78D49-A18C-406B-8780-7C003FE096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3076FE-1825-4170-88E9-CB5064E42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201CFF-CEDB-4D38-9C4E-98B8BB8C5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0DF7AC-D73A-4D7D-B87F-B03B513C1215}"/>
              </a:ext>
            </a:extLst>
          </p:cNvPr>
          <p:cNvSpPr>
            <a:spLocks noGrp="1"/>
          </p:cNvSpPr>
          <p:nvPr>
            <p:ph type="dt" sz="half" idx="10"/>
          </p:nvPr>
        </p:nvSpPr>
        <p:spPr/>
        <p:txBody>
          <a:bodyPr/>
          <a:lstStyle/>
          <a:p>
            <a:fld id="{9D77E6AD-5249-4096-86F6-999B6973F841}" type="datetimeFigureOut">
              <a:rPr lang="zh-CN" altLang="en-US" smtClean="0"/>
              <a:t>2022/4/15</a:t>
            </a:fld>
            <a:endParaRPr lang="zh-CN" altLang="en-US"/>
          </a:p>
        </p:txBody>
      </p:sp>
      <p:sp>
        <p:nvSpPr>
          <p:cNvPr id="6" name="页脚占位符 5">
            <a:extLst>
              <a:ext uri="{FF2B5EF4-FFF2-40B4-BE49-F238E27FC236}">
                <a16:creationId xmlns:a16="http://schemas.microsoft.com/office/drawing/2014/main" id="{84D2FF45-113E-4CFE-AB6D-183DFE85D4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198CEC-4624-4F86-91DB-7B8F35F460C1}"/>
              </a:ext>
            </a:extLst>
          </p:cNvPr>
          <p:cNvSpPr>
            <a:spLocks noGrp="1"/>
          </p:cNvSpPr>
          <p:nvPr>
            <p:ph type="sldNum" sz="quarter" idx="12"/>
          </p:nvPr>
        </p:nvSpPr>
        <p:spPr/>
        <p:txBody>
          <a:body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374001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F29843-AE53-41D1-8987-602022013BD7}"/>
              </a:ext>
            </a:extLst>
          </p:cNvPr>
          <p:cNvSpPr>
            <a:spLocks noGrp="1"/>
          </p:cNvSpPr>
          <p:nvPr>
            <p:ph type="title"/>
          </p:nvPr>
        </p:nvSpPr>
        <p:spPr>
          <a:xfrm>
            <a:off x="455814" y="7678"/>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EB5246C7-2575-4B62-965B-30BBFE119441}"/>
              </a:ext>
            </a:extLst>
          </p:cNvPr>
          <p:cNvSpPr>
            <a:spLocks noGrp="1"/>
          </p:cNvSpPr>
          <p:nvPr>
            <p:ph type="body" idx="1"/>
          </p:nvPr>
        </p:nvSpPr>
        <p:spPr>
          <a:xfrm>
            <a:off x="838200" y="134348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7359CDA-52B5-49B8-9403-994330762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7E6AD-5249-4096-86F6-999B6973F841}" type="datetimeFigureOut">
              <a:rPr lang="zh-CN" altLang="en-US" smtClean="0"/>
              <a:t>2022/4/15</a:t>
            </a:fld>
            <a:endParaRPr lang="zh-CN" altLang="en-US"/>
          </a:p>
        </p:txBody>
      </p:sp>
      <p:sp>
        <p:nvSpPr>
          <p:cNvPr id="5" name="页脚占位符 4">
            <a:extLst>
              <a:ext uri="{FF2B5EF4-FFF2-40B4-BE49-F238E27FC236}">
                <a16:creationId xmlns:a16="http://schemas.microsoft.com/office/drawing/2014/main" id="{9F72D60E-4835-4686-8AF2-73656B1CC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61D260-5A49-4995-A964-9D481CF61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C59D8-E0CD-4F7B-B744-9DA2A4F5EB60}" type="slidenum">
              <a:rPr lang="zh-CN" altLang="en-US" smtClean="0"/>
              <a:t>‹#›</a:t>
            </a:fld>
            <a:endParaRPr lang="zh-CN" altLang="en-US"/>
          </a:p>
        </p:txBody>
      </p:sp>
    </p:spTree>
    <p:extLst>
      <p:ext uri="{BB962C8B-B14F-4D97-AF65-F5344CB8AC3E}">
        <p14:creationId xmlns:p14="http://schemas.microsoft.com/office/powerpoint/2010/main" val="367766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42DA784-290D-419B-959C-166512498922}"/>
              </a:ext>
            </a:extLst>
          </p:cNvPr>
          <p:cNvSpPr txBox="1"/>
          <p:nvPr/>
        </p:nvSpPr>
        <p:spPr>
          <a:xfrm>
            <a:off x="5492317" y="5308846"/>
            <a:ext cx="1207363"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TKDE 2021</a:t>
            </a:r>
            <a:endParaRPr lang="zh-CN" altLang="en-US"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4DCE3EB4-F8BB-47DE-8D1B-5B6086CE1278}"/>
              </a:ext>
            </a:extLst>
          </p:cNvPr>
          <p:cNvPicPr>
            <a:picLocks noChangeAspect="1"/>
          </p:cNvPicPr>
          <p:nvPr/>
        </p:nvPicPr>
        <p:blipFill>
          <a:blip r:embed="rId2"/>
          <a:stretch>
            <a:fillRect/>
          </a:stretch>
        </p:blipFill>
        <p:spPr>
          <a:xfrm>
            <a:off x="1863367" y="1616993"/>
            <a:ext cx="8146486" cy="2080440"/>
          </a:xfrm>
          <a:prstGeom prst="rect">
            <a:avLst/>
          </a:prstGeom>
        </p:spPr>
      </p:pic>
    </p:spTree>
    <p:extLst>
      <p:ext uri="{BB962C8B-B14F-4D97-AF65-F5344CB8AC3E}">
        <p14:creationId xmlns:p14="http://schemas.microsoft.com/office/powerpoint/2010/main" val="10017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2D619-EBEB-4490-AC60-E561588E01DF}"/>
              </a:ext>
            </a:extLst>
          </p:cNvPr>
          <p:cNvSpPr>
            <a:spLocks noGrp="1"/>
          </p:cNvSpPr>
          <p:nvPr>
            <p:ph type="title"/>
          </p:nvPr>
        </p:nvSpPr>
        <p:spPr/>
        <p:txBody>
          <a:bodyPr/>
          <a:lstStyle/>
          <a:p>
            <a:r>
              <a:rPr lang="zh-CN" altLang="en-US" dirty="0">
                <a:latin typeface="Calibri Light" panose="020F0302020204030204" pitchFamily="34" charset="0"/>
                <a:cs typeface="Calibri Light" panose="020F0302020204030204" pitchFamily="34" charset="0"/>
              </a:rPr>
              <a:t>时空解码器（</a:t>
            </a:r>
            <a:r>
              <a:rPr lang="en-US" altLang="zh-CN" dirty="0">
                <a:latin typeface="Calibri Light" panose="020F0302020204030204" pitchFamily="34" charset="0"/>
                <a:cs typeface="Calibri Light" panose="020F0302020204030204" pitchFamily="34" charset="0"/>
              </a:rPr>
              <a:t>Spatial-Temporal Decoder</a:t>
            </a:r>
            <a:r>
              <a:rPr lang="zh-CN" altLang="en-US" dirty="0">
                <a:latin typeface="Calibri Light" panose="020F0302020204030204" pitchFamily="34" charset="0"/>
                <a:cs typeface="Calibri Light" panose="020F0302020204030204" pitchFamily="34" charset="0"/>
              </a:rPr>
              <a:t>）</a:t>
            </a:r>
          </a:p>
        </p:txBody>
      </p:sp>
      <p:sp>
        <p:nvSpPr>
          <p:cNvPr id="4" name="内容占位符 3">
            <a:extLst>
              <a:ext uri="{FF2B5EF4-FFF2-40B4-BE49-F238E27FC236}">
                <a16:creationId xmlns:a16="http://schemas.microsoft.com/office/drawing/2014/main" id="{FA61E59E-5599-48FF-94F8-81AD15AF157B}"/>
              </a:ext>
            </a:extLst>
          </p:cNvPr>
          <p:cNvSpPr>
            <a:spLocks noGrp="1"/>
          </p:cNvSpPr>
          <p:nvPr>
            <p:ph idx="1"/>
          </p:nvPr>
        </p:nvSpPr>
        <p:spPr>
          <a:xfrm>
            <a:off x="970992" y="1087846"/>
            <a:ext cx="10515600" cy="4351338"/>
          </a:xfrm>
        </p:spPr>
        <p:txBody>
          <a:bodyPr/>
          <a:lstStyle/>
          <a:p>
            <a:r>
              <a:rPr lang="zh-CN" altLang="en-US" b="1" dirty="0">
                <a:latin typeface="Calibri" panose="020F0502020204030204" pitchFamily="34" charset="0"/>
                <a:cs typeface="Calibri" panose="020F0502020204030204" pitchFamily="34" charset="0"/>
              </a:rPr>
              <a:t>自回归</a:t>
            </a:r>
            <a:r>
              <a:rPr lang="zh-CN" altLang="en-US" dirty="0">
                <a:latin typeface="Calibri" panose="020F0502020204030204" pitchFamily="34" charset="0"/>
                <a:cs typeface="Calibri" panose="020F0502020204030204" pitchFamily="34" charset="0"/>
              </a:rPr>
              <a:t>方式产生输出</a:t>
            </a:r>
          </a:p>
        </p:txBody>
      </p:sp>
      <p:pic>
        <p:nvPicPr>
          <p:cNvPr id="10" name="内容占位符 9">
            <a:extLst>
              <a:ext uri="{FF2B5EF4-FFF2-40B4-BE49-F238E27FC236}">
                <a16:creationId xmlns:a16="http://schemas.microsoft.com/office/drawing/2014/main" id="{F743349B-DBDC-4D02-977B-DD39F1852CE1}"/>
              </a:ext>
            </a:extLst>
          </p:cNvPr>
          <p:cNvPicPr>
            <a:picLocks noChangeAspect="1"/>
          </p:cNvPicPr>
          <p:nvPr/>
        </p:nvPicPr>
        <p:blipFill>
          <a:blip r:embed="rId3"/>
          <a:stretch>
            <a:fillRect/>
          </a:stretch>
        </p:blipFill>
        <p:spPr>
          <a:xfrm>
            <a:off x="747704" y="1777203"/>
            <a:ext cx="5799966" cy="4733233"/>
          </a:xfrm>
          <a:prstGeom prst="rect">
            <a:avLst/>
          </a:prstGeom>
        </p:spPr>
      </p:pic>
      <p:sp>
        <p:nvSpPr>
          <p:cNvPr id="12" name="矩形 11">
            <a:extLst>
              <a:ext uri="{FF2B5EF4-FFF2-40B4-BE49-F238E27FC236}">
                <a16:creationId xmlns:a16="http://schemas.microsoft.com/office/drawing/2014/main" id="{E99606CB-F623-4268-B19A-FD08FBBB7BA1}"/>
              </a:ext>
            </a:extLst>
          </p:cNvPr>
          <p:cNvSpPr/>
          <p:nvPr/>
        </p:nvSpPr>
        <p:spPr>
          <a:xfrm>
            <a:off x="3971767" y="3986502"/>
            <a:ext cx="1570193" cy="393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6452F6F-9A72-4EFB-8CF5-BE6C86E5908B}"/>
              </a:ext>
            </a:extLst>
          </p:cNvPr>
          <p:cNvSpPr/>
          <p:nvPr/>
        </p:nvSpPr>
        <p:spPr>
          <a:xfrm>
            <a:off x="3986515" y="4666437"/>
            <a:ext cx="1570193" cy="393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3">
            <a:extLst>
              <a:ext uri="{FF2B5EF4-FFF2-40B4-BE49-F238E27FC236}">
                <a16:creationId xmlns:a16="http://schemas.microsoft.com/office/drawing/2014/main" id="{3B27A279-2B7B-42CC-B351-96F5800FC5FD}"/>
              </a:ext>
            </a:extLst>
          </p:cNvPr>
          <p:cNvSpPr txBox="1">
            <a:spLocks/>
          </p:cNvSpPr>
          <p:nvPr/>
        </p:nvSpPr>
        <p:spPr>
          <a:xfrm>
            <a:off x="6565114" y="2789624"/>
            <a:ext cx="4520381" cy="94778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latin typeface="Calibri" panose="020F0502020204030204" pitchFamily="34" charset="0"/>
                <a:cs typeface="Calibri" panose="020F0502020204030204" pitchFamily="34" charset="0"/>
              </a:rPr>
              <a:t>计算解码器序列相关性，为了不使用未来信息，使用</a:t>
            </a:r>
            <a:r>
              <a:rPr lang="en-US" altLang="zh-CN" sz="1600" dirty="0">
                <a:latin typeface="Calibri" panose="020F0502020204030204" pitchFamily="34" charset="0"/>
                <a:cs typeface="Calibri" panose="020F0502020204030204" pitchFamily="34" charset="0"/>
              </a:rPr>
              <a:t>mask</a:t>
            </a:r>
            <a:r>
              <a:rPr lang="zh-CN" altLang="en-US" sz="1600" dirty="0">
                <a:latin typeface="Calibri" panose="020F0502020204030204" pitchFamily="34" charset="0"/>
                <a:cs typeface="Calibri" panose="020F0502020204030204" pitchFamily="34" charset="0"/>
              </a:rPr>
              <a:t>操作（在</a:t>
            </a:r>
            <a:r>
              <a:rPr lang="en-US" altLang="zh-CN" sz="1600" dirty="0">
                <a:latin typeface="Calibri" panose="020F0502020204030204" pitchFamily="34" charset="0"/>
                <a:cs typeface="Calibri" panose="020F0502020204030204" pitchFamily="34" charset="0"/>
              </a:rPr>
              <a:t>query</a:t>
            </a:r>
            <a:r>
              <a:rPr lang="zh-CN" altLang="en-US" sz="1600" dirty="0">
                <a:latin typeface="Calibri" panose="020F0502020204030204" pitchFamily="34" charset="0"/>
                <a:cs typeface="Calibri" panose="020F0502020204030204" pitchFamily="34" charset="0"/>
              </a:rPr>
              <a:t>和</a:t>
            </a:r>
            <a:r>
              <a:rPr lang="en-US" altLang="zh-CN" sz="1600" dirty="0">
                <a:latin typeface="Calibri" panose="020F0502020204030204" pitchFamily="34" charset="0"/>
                <a:cs typeface="Calibri" panose="020F0502020204030204" pitchFamily="34" charset="0"/>
              </a:rPr>
              <a:t>key</a:t>
            </a:r>
            <a:r>
              <a:rPr lang="zh-CN" altLang="en-US" sz="1600" dirty="0">
                <a:latin typeface="Calibri" panose="020F0502020204030204" pitchFamily="34" charset="0"/>
                <a:cs typeface="Calibri" panose="020F0502020204030204" pitchFamily="34" charset="0"/>
              </a:rPr>
              <a:t>上使用</a:t>
            </a:r>
            <a:r>
              <a:rPr lang="zh-CN" altLang="en-US" sz="1600" b="1" dirty="0">
                <a:latin typeface="Calibri" panose="020F0502020204030204" pitchFamily="34" charset="0"/>
                <a:cs typeface="Calibri" panose="020F0502020204030204" pitchFamily="34" charset="0"/>
              </a:rPr>
              <a:t>因果卷积</a:t>
            </a:r>
            <a:r>
              <a:rPr lang="zh-CN" altLang="en-US"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p:txBody>
      </p:sp>
      <p:sp>
        <p:nvSpPr>
          <p:cNvPr id="17" name="内容占位符 3">
            <a:extLst>
              <a:ext uri="{FF2B5EF4-FFF2-40B4-BE49-F238E27FC236}">
                <a16:creationId xmlns:a16="http://schemas.microsoft.com/office/drawing/2014/main" id="{447758D9-272C-49B9-A587-A5D1D32005C2}"/>
              </a:ext>
            </a:extLst>
          </p:cNvPr>
          <p:cNvSpPr txBox="1">
            <a:spLocks/>
          </p:cNvSpPr>
          <p:nvPr/>
        </p:nvSpPr>
        <p:spPr>
          <a:xfrm>
            <a:off x="6547670" y="1490647"/>
            <a:ext cx="4520381" cy="119676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latin typeface="Calibri" panose="020F0502020204030204" pitchFamily="34" charset="0"/>
                <a:cs typeface="Calibri" panose="020F0502020204030204" pitchFamily="34" charset="0"/>
              </a:rPr>
              <a:t>计算解码器序列（</a:t>
            </a:r>
            <a:r>
              <a:rPr lang="en-US" altLang="zh-CN" sz="1600" dirty="0">
                <a:latin typeface="Calibri" panose="020F0502020204030204" pitchFamily="34" charset="0"/>
                <a:cs typeface="Calibri" panose="020F0502020204030204" pitchFamily="34" charset="0"/>
              </a:rPr>
              <a:t>query</a:t>
            </a:r>
            <a:r>
              <a:rPr lang="zh-CN" altLang="en-US" sz="1600" dirty="0">
                <a:latin typeface="Calibri" panose="020F0502020204030204" pitchFamily="34" charset="0"/>
                <a:cs typeface="Calibri" panose="020F0502020204030204" pitchFamily="34" charset="0"/>
              </a:rPr>
              <a:t>）和编码器输出序列</a:t>
            </a:r>
            <a:r>
              <a:rPr lang="en-US" altLang="zh-CN" sz="1600" dirty="0">
                <a:latin typeface="Calibri" panose="020F0502020204030204" pitchFamily="34" charset="0"/>
                <a:cs typeface="Calibri" panose="020F0502020204030204" pitchFamily="34" charset="0"/>
              </a:rPr>
              <a:t>(key)</a:t>
            </a:r>
            <a:r>
              <a:rPr lang="zh-CN" altLang="en-US" sz="1600" dirty="0">
                <a:latin typeface="Calibri" panose="020F0502020204030204" pitchFamily="34" charset="0"/>
                <a:cs typeface="Calibri" panose="020F0502020204030204" pitchFamily="34" charset="0"/>
              </a:rPr>
              <a:t>相关性，在</a:t>
            </a:r>
            <a:r>
              <a:rPr lang="en-US" altLang="zh-CN" sz="1600" dirty="0">
                <a:latin typeface="Calibri" panose="020F0502020204030204" pitchFamily="34" charset="0"/>
                <a:cs typeface="Calibri" panose="020F0502020204030204" pitchFamily="34" charset="0"/>
              </a:rPr>
              <a:t>query</a:t>
            </a:r>
            <a:r>
              <a:rPr lang="zh-CN" altLang="en-US" sz="1600" dirty="0">
                <a:latin typeface="Calibri" panose="020F0502020204030204" pitchFamily="34" charset="0"/>
                <a:cs typeface="Calibri" panose="020F0502020204030204" pitchFamily="34" charset="0"/>
              </a:rPr>
              <a:t>上使用</a:t>
            </a:r>
            <a:r>
              <a:rPr lang="zh-CN" altLang="en-US" sz="1600" b="1" dirty="0">
                <a:latin typeface="Calibri" panose="020F0502020204030204" pitchFamily="34" charset="0"/>
                <a:cs typeface="Calibri" panose="020F0502020204030204" pitchFamily="34" charset="0"/>
              </a:rPr>
              <a:t>因果卷积</a:t>
            </a:r>
            <a:r>
              <a:rPr lang="zh-CN" altLang="en-US" sz="1600" dirty="0">
                <a:latin typeface="Calibri" panose="020F0502020204030204" pitchFamily="34" charset="0"/>
                <a:cs typeface="Calibri" panose="020F0502020204030204" pitchFamily="34" charset="0"/>
              </a:rPr>
              <a:t>，在</a:t>
            </a:r>
            <a:r>
              <a:rPr lang="en-US" altLang="zh-CN" sz="1600" dirty="0">
                <a:latin typeface="Calibri" panose="020F0502020204030204" pitchFamily="34" charset="0"/>
                <a:cs typeface="Calibri" panose="020F0502020204030204" pitchFamily="34" charset="0"/>
              </a:rPr>
              <a:t>key</a:t>
            </a:r>
            <a:r>
              <a:rPr lang="zh-CN" altLang="en-US" sz="1600" dirty="0">
                <a:latin typeface="Calibri" panose="020F0502020204030204" pitchFamily="34" charset="0"/>
                <a:cs typeface="Calibri" panose="020F0502020204030204" pitchFamily="34" charset="0"/>
              </a:rPr>
              <a:t>上使用使用</a:t>
            </a:r>
            <a:r>
              <a:rPr lang="en-US" altLang="zh-CN" sz="1600" b="1" dirty="0">
                <a:latin typeface="Calibri" panose="020F0502020204030204" pitchFamily="34" charset="0"/>
                <a:cs typeface="Calibri" panose="020F0502020204030204" pitchFamily="34" charset="0"/>
              </a:rPr>
              <a:t>1D</a:t>
            </a:r>
            <a:r>
              <a:rPr lang="zh-CN" altLang="en-US" sz="1600" b="1" dirty="0">
                <a:latin typeface="Calibri" panose="020F0502020204030204" pitchFamily="34" charset="0"/>
                <a:cs typeface="Calibri" panose="020F0502020204030204" pitchFamily="34" charset="0"/>
              </a:rPr>
              <a:t>卷积</a:t>
            </a:r>
            <a:endParaRPr lang="en-US" altLang="zh-CN" sz="1600" b="1" dirty="0">
              <a:latin typeface="Calibri" panose="020F0502020204030204" pitchFamily="34" charset="0"/>
              <a:cs typeface="Calibri" panose="020F0502020204030204" pitchFamily="34" charset="0"/>
            </a:endParaRPr>
          </a:p>
        </p:txBody>
      </p:sp>
      <p:cxnSp>
        <p:nvCxnSpPr>
          <p:cNvPr id="5" name="直接箭头连接符 4">
            <a:extLst>
              <a:ext uri="{FF2B5EF4-FFF2-40B4-BE49-F238E27FC236}">
                <a16:creationId xmlns:a16="http://schemas.microsoft.com/office/drawing/2014/main" id="{14903307-F24C-4A6D-9EDB-4C2AB85B4FD4}"/>
              </a:ext>
            </a:extLst>
          </p:cNvPr>
          <p:cNvCxnSpPr/>
          <p:nvPr/>
        </p:nvCxnSpPr>
        <p:spPr>
          <a:xfrm flipV="1">
            <a:off x="5541960" y="1964539"/>
            <a:ext cx="1005710" cy="20219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C145A9A-053C-40AC-BABF-80CED2873E14}"/>
              </a:ext>
            </a:extLst>
          </p:cNvPr>
          <p:cNvCxnSpPr>
            <a:stCxn id="15" idx="3"/>
            <a:endCxn id="16" idx="1"/>
          </p:cNvCxnSpPr>
          <p:nvPr/>
        </p:nvCxnSpPr>
        <p:spPr>
          <a:xfrm flipV="1">
            <a:off x="5556708" y="3263515"/>
            <a:ext cx="1008406" cy="1599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E981C85-2DE6-4A1D-8C98-8A00A4D5C66A}"/>
              </a:ext>
            </a:extLst>
          </p:cNvPr>
          <p:cNvPicPr>
            <a:picLocks noChangeAspect="1"/>
          </p:cNvPicPr>
          <p:nvPr/>
        </p:nvPicPr>
        <p:blipFill>
          <a:blip r:embed="rId4"/>
          <a:stretch>
            <a:fillRect/>
          </a:stretch>
        </p:blipFill>
        <p:spPr>
          <a:xfrm>
            <a:off x="6507250" y="4403845"/>
            <a:ext cx="5202630" cy="1737700"/>
          </a:xfrm>
          <a:prstGeom prst="rect">
            <a:avLst/>
          </a:prstGeom>
        </p:spPr>
      </p:pic>
    </p:spTree>
    <p:extLst>
      <p:ext uri="{BB962C8B-B14F-4D97-AF65-F5344CB8AC3E}">
        <p14:creationId xmlns:p14="http://schemas.microsoft.com/office/powerpoint/2010/main" val="98244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A61E59E-5599-48FF-94F8-81AD15AF157B}"/>
              </a:ext>
            </a:extLst>
          </p:cNvPr>
          <p:cNvSpPr>
            <a:spLocks noGrp="1"/>
          </p:cNvSpPr>
          <p:nvPr>
            <p:ph idx="1"/>
          </p:nvPr>
        </p:nvSpPr>
        <p:spPr>
          <a:xfrm>
            <a:off x="838200" y="1687202"/>
            <a:ext cx="10515600" cy="4351338"/>
          </a:xfrm>
        </p:spPr>
        <p:txBody>
          <a:bodyPr/>
          <a:lstStyle/>
          <a:p>
            <a:r>
              <a:rPr lang="zh-CN" altLang="en-US" dirty="0">
                <a:latin typeface="Calibri" panose="020F0502020204030204" pitchFamily="34" charset="0"/>
                <a:cs typeface="Calibri" panose="020F0502020204030204" pitchFamily="34" charset="0"/>
              </a:rPr>
              <a:t>全局周期（人类活动引发）</a:t>
            </a:r>
            <a:endParaRPr lang="en-US" altLang="zh-CN" dirty="0">
              <a:latin typeface="Calibri" panose="020F0502020204030204" pitchFamily="34" charset="0"/>
              <a:cs typeface="Calibri" panose="020F0502020204030204" pitchFamily="34" charset="0"/>
            </a:endParaRPr>
          </a:p>
          <a:p>
            <a:pPr lvl="1"/>
            <a:r>
              <a:rPr lang="zh-CN" altLang="en-US" dirty="0">
                <a:latin typeface="Calibri" panose="020F0502020204030204" pitchFamily="34" charset="0"/>
                <a:cs typeface="Calibri" panose="020F0502020204030204" pitchFamily="34" charset="0"/>
              </a:rPr>
              <a:t>由过去</a:t>
            </a:r>
            <a:r>
              <a:rPr lang="en-US" altLang="zh-CN" dirty="0">
                <a:latin typeface="Calibri" panose="020F0502020204030204" pitchFamily="34" charset="0"/>
                <a:cs typeface="Calibri" panose="020F0502020204030204" pitchFamily="34" charset="0"/>
              </a:rPr>
              <a:t>w</a:t>
            </a:r>
            <a:r>
              <a:rPr lang="zh-CN" altLang="en-US" dirty="0">
                <a:latin typeface="Calibri" panose="020F0502020204030204" pitchFamily="34" charset="0"/>
                <a:cs typeface="Calibri" panose="020F0502020204030204" pitchFamily="34" charset="0"/>
              </a:rPr>
              <a:t>周同一天的交通信息组成的数据</a:t>
            </a:r>
            <a:endParaRPr lang="en-US" altLang="zh-CN" dirty="0">
              <a:latin typeface="Calibri" panose="020F0502020204030204" pitchFamily="34" charset="0"/>
              <a:cs typeface="Calibri" panose="020F0502020204030204" pitchFamily="34" charset="0"/>
            </a:endParaRPr>
          </a:p>
          <a:p>
            <a:pPr lvl="1"/>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局部周期（气候或天气变化）</a:t>
            </a:r>
            <a:endParaRPr lang="en-US" altLang="zh-CN" dirty="0">
              <a:latin typeface="Calibri" panose="020F0502020204030204" pitchFamily="34" charset="0"/>
              <a:cs typeface="Calibri" panose="020F0502020204030204" pitchFamily="34" charset="0"/>
            </a:endParaRPr>
          </a:p>
          <a:p>
            <a:pPr lvl="1"/>
            <a:r>
              <a:rPr lang="zh-CN" altLang="en-US" dirty="0">
                <a:latin typeface="Calibri" panose="020F0502020204030204" pitchFamily="34" charset="0"/>
                <a:cs typeface="Calibri" panose="020F0502020204030204" pitchFamily="34" charset="0"/>
              </a:rPr>
              <a:t>由过去连续</a:t>
            </a:r>
            <a:r>
              <a:rPr lang="en-US" altLang="zh-CN" dirty="0">
                <a:latin typeface="Calibri" panose="020F0502020204030204" pitchFamily="34" charset="0"/>
                <a:cs typeface="Calibri" panose="020F0502020204030204" pitchFamily="34" charset="0"/>
              </a:rPr>
              <a:t>d</a:t>
            </a:r>
            <a:r>
              <a:rPr lang="zh-CN" altLang="en-US" dirty="0">
                <a:latin typeface="Calibri" panose="020F0502020204030204" pitchFamily="34" charset="0"/>
                <a:cs typeface="Calibri" panose="020F0502020204030204" pitchFamily="34" charset="0"/>
              </a:rPr>
              <a:t>天的交通信息组成的数据</a:t>
            </a:r>
            <a:endParaRPr lang="zh-CN" altLang="en-US"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2A9CF4CB-FFA2-44CE-BCA3-93166314946D}"/>
              </a:ext>
            </a:extLst>
          </p:cNvPr>
          <p:cNvPicPr>
            <a:picLocks noChangeAspect="1"/>
          </p:cNvPicPr>
          <p:nvPr/>
        </p:nvPicPr>
        <p:blipFill>
          <a:blip r:embed="rId3"/>
          <a:stretch>
            <a:fillRect/>
          </a:stretch>
        </p:blipFill>
        <p:spPr>
          <a:xfrm>
            <a:off x="1870527" y="3173971"/>
            <a:ext cx="3060346" cy="510058"/>
          </a:xfrm>
          <a:prstGeom prst="rect">
            <a:avLst/>
          </a:prstGeom>
        </p:spPr>
      </p:pic>
      <p:pic>
        <p:nvPicPr>
          <p:cNvPr id="9" name="图片 8">
            <a:extLst>
              <a:ext uri="{FF2B5EF4-FFF2-40B4-BE49-F238E27FC236}">
                <a16:creationId xmlns:a16="http://schemas.microsoft.com/office/drawing/2014/main" id="{13BC6DBF-9BC8-4D47-9212-4DDA8C26EFFF}"/>
              </a:ext>
            </a:extLst>
          </p:cNvPr>
          <p:cNvPicPr>
            <a:picLocks noChangeAspect="1"/>
          </p:cNvPicPr>
          <p:nvPr/>
        </p:nvPicPr>
        <p:blipFill rotWithShape="1">
          <a:blip r:embed="rId4"/>
          <a:srcRect/>
          <a:stretch/>
        </p:blipFill>
        <p:spPr>
          <a:xfrm>
            <a:off x="1870527" y="5170798"/>
            <a:ext cx="2805320" cy="510058"/>
          </a:xfrm>
          <a:prstGeom prst="rect">
            <a:avLst/>
          </a:prstGeom>
        </p:spPr>
      </p:pic>
      <p:grpSp>
        <p:nvGrpSpPr>
          <p:cNvPr id="18" name="组合 17">
            <a:extLst>
              <a:ext uri="{FF2B5EF4-FFF2-40B4-BE49-F238E27FC236}">
                <a16:creationId xmlns:a16="http://schemas.microsoft.com/office/drawing/2014/main" id="{FDECC85C-8EE4-4CFE-8A09-CF7E495BE17D}"/>
              </a:ext>
            </a:extLst>
          </p:cNvPr>
          <p:cNvGrpSpPr/>
          <p:nvPr/>
        </p:nvGrpSpPr>
        <p:grpSpPr>
          <a:xfrm>
            <a:off x="2944131" y="5945527"/>
            <a:ext cx="4479224" cy="523220"/>
            <a:chOff x="2944131" y="5945527"/>
            <a:chExt cx="4479224" cy="523220"/>
          </a:xfrm>
        </p:grpSpPr>
        <p:pic>
          <p:nvPicPr>
            <p:cNvPr id="13" name="图片 12">
              <a:extLst>
                <a:ext uri="{FF2B5EF4-FFF2-40B4-BE49-F238E27FC236}">
                  <a16:creationId xmlns:a16="http://schemas.microsoft.com/office/drawing/2014/main" id="{AF2B28FA-6C4B-439E-8121-19C0F318462F}"/>
                </a:ext>
              </a:extLst>
            </p:cNvPr>
            <p:cNvPicPr>
              <a:picLocks noChangeAspect="1"/>
            </p:cNvPicPr>
            <p:nvPr/>
          </p:nvPicPr>
          <p:blipFill>
            <a:blip r:embed="rId5"/>
            <a:stretch>
              <a:fillRect/>
            </a:stretch>
          </p:blipFill>
          <p:spPr>
            <a:xfrm>
              <a:off x="3780342" y="6016837"/>
              <a:ext cx="3643013" cy="401214"/>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A60E495-BEE7-40EE-A308-34A601012B7D}"/>
                    </a:ext>
                  </a:extLst>
                </p:cNvPr>
                <p:cNvSpPr txBox="1"/>
                <p:nvPr/>
              </p:nvSpPr>
              <p:spPr>
                <a:xfrm>
                  <a:off x="2944131" y="5945527"/>
                  <a:ext cx="91313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800" b="1" i="1" smtClean="0">
                            <a:latin typeface="Cambria Math" panose="02040503050406030204" pitchFamily="18" charset="0"/>
                          </a:rPr>
                          <m:t>𝓧</m:t>
                        </m:r>
                        <m:r>
                          <a:rPr lang="zh-CN" altLang="en-US" sz="2800" i="1" smtClean="0">
                            <a:latin typeface="Cambria Math" panose="02040503050406030204" pitchFamily="18" charset="0"/>
                          </a:rPr>
                          <m:t>∈</m:t>
                        </m:r>
                      </m:oMath>
                    </m:oMathPara>
                  </a14:m>
                  <a:endParaRPr lang="zh-CN" altLang="en-US" sz="2800" dirty="0"/>
                </a:p>
              </p:txBody>
            </p:sp>
          </mc:Choice>
          <mc:Fallback xmlns="">
            <p:sp>
              <p:nvSpPr>
                <p:cNvPr id="14" name="文本框 13">
                  <a:extLst>
                    <a:ext uri="{FF2B5EF4-FFF2-40B4-BE49-F238E27FC236}">
                      <a16:creationId xmlns:a16="http://schemas.microsoft.com/office/drawing/2014/main" id="{EA60E495-BEE7-40EE-A308-34A601012B7D}"/>
                    </a:ext>
                  </a:extLst>
                </p:cNvPr>
                <p:cNvSpPr txBox="1">
                  <a:spLocks noRot="1" noChangeAspect="1" noMove="1" noResize="1" noEditPoints="1" noAdjustHandles="1" noChangeArrowheads="1" noChangeShapeType="1" noTextEdit="1"/>
                </p:cNvSpPr>
                <p:nvPr/>
              </p:nvSpPr>
              <p:spPr>
                <a:xfrm>
                  <a:off x="2944131" y="5945527"/>
                  <a:ext cx="913138" cy="523220"/>
                </a:xfrm>
                <a:prstGeom prst="rect">
                  <a:avLst/>
                </a:prstGeom>
                <a:blipFill>
                  <a:blip r:embed="rId6"/>
                  <a:stretch>
                    <a:fillRect/>
                  </a:stretch>
                </a:blipFill>
              </p:spPr>
              <p:txBody>
                <a:bodyPr/>
                <a:lstStyle/>
                <a:p>
                  <a:r>
                    <a:rPr lang="zh-CN" altLang="en-US">
                      <a:noFill/>
                    </a:rPr>
                    <a:t> </a:t>
                  </a:r>
                </a:p>
              </p:txBody>
            </p:sp>
          </mc:Fallback>
        </mc:AlternateContent>
      </p:grpSp>
      <p:sp>
        <p:nvSpPr>
          <p:cNvPr id="22" name="标题 1">
            <a:extLst>
              <a:ext uri="{FF2B5EF4-FFF2-40B4-BE49-F238E27FC236}">
                <a16:creationId xmlns:a16="http://schemas.microsoft.com/office/drawing/2014/main" id="{6FD11383-1744-4678-9DEC-C978846612D0}"/>
              </a:ext>
            </a:extLst>
          </p:cNvPr>
          <p:cNvSpPr txBox="1">
            <a:spLocks/>
          </p:cNvSpPr>
          <p:nvPr/>
        </p:nvSpPr>
        <p:spPr>
          <a:xfrm>
            <a:off x="608214" y="1600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dirty="0">
                <a:latin typeface="Calibri Light" panose="020F0302020204030204" pitchFamily="34" charset="0"/>
                <a:cs typeface="Calibri Light" panose="020F0302020204030204" pitchFamily="34" charset="0"/>
              </a:rPr>
              <a:t>周期性（</a:t>
            </a:r>
            <a:r>
              <a:rPr lang="en-US" altLang="zh-CN" dirty="0">
                <a:latin typeface="Calibri Light" panose="020F0302020204030204" pitchFamily="34" charset="0"/>
                <a:cs typeface="Calibri Light" panose="020F0302020204030204" pitchFamily="34" charset="0"/>
              </a:rPr>
              <a:t>Periodicity</a:t>
            </a:r>
            <a:r>
              <a:rPr lang="zh-CN" alt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07111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A61E59E-5599-48FF-94F8-81AD15AF157B}"/>
              </a:ext>
            </a:extLst>
          </p:cNvPr>
          <p:cNvSpPr>
            <a:spLocks noGrp="1"/>
          </p:cNvSpPr>
          <p:nvPr>
            <p:ph idx="1"/>
          </p:nvPr>
        </p:nvSpPr>
        <p:spPr>
          <a:xfrm>
            <a:off x="838200" y="1687202"/>
            <a:ext cx="10515600" cy="5010720"/>
          </a:xfrm>
        </p:spPr>
        <p:txBody>
          <a:bodyPr>
            <a:normAutofit/>
          </a:bodyPr>
          <a:lstStyle/>
          <a:p>
            <a:r>
              <a:rPr lang="zh-CN" altLang="en-US" dirty="0">
                <a:latin typeface="Calibri" panose="020F0502020204030204" pitchFamily="34" charset="0"/>
                <a:cs typeface="Calibri" panose="020F0502020204030204" pitchFamily="34" charset="0"/>
              </a:rPr>
              <a:t>时间位置嵌入</a:t>
            </a:r>
            <a:endParaRPr lang="en-US" altLang="zh-CN" dirty="0">
              <a:latin typeface="Calibri" panose="020F0502020204030204" pitchFamily="34" charset="0"/>
              <a:cs typeface="Calibri" panose="020F0502020204030204" pitchFamily="34" charset="0"/>
            </a:endParaRPr>
          </a:p>
          <a:p>
            <a:pPr lvl="1"/>
            <a:endParaRPr lang="en-US" altLang="zh-CN" dirty="0">
              <a:latin typeface="Calibri" panose="020F0502020204030204" pitchFamily="34" charset="0"/>
              <a:cs typeface="Calibri" panose="020F0502020204030204" pitchFamily="34" charset="0"/>
            </a:endParaRPr>
          </a:p>
          <a:p>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空间位置嵌入</a:t>
            </a:r>
            <a:endParaRPr lang="en-US" altLang="zh-CN" dirty="0">
              <a:latin typeface="Calibri" panose="020F0502020204030204" pitchFamily="34" charset="0"/>
              <a:cs typeface="Calibri" panose="020F0502020204030204" pitchFamily="34" charset="0"/>
            </a:endParaRPr>
          </a:p>
          <a:p>
            <a:pPr lvl="1"/>
            <a:r>
              <a:rPr lang="zh-CN" altLang="en-US" dirty="0">
                <a:latin typeface="Calibri" panose="020F0502020204030204" pitchFamily="34" charset="0"/>
                <a:cs typeface="Calibri" panose="020F0502020204030204" pitchFamily="34" charset="0"/>
              </a:rPr>
              <a:t>考虑空间异质性：每个空间节点与一些静态特性（局部拓扑结构）相关</a:t>
            </a:r>
            <a:endParaRPr lang="en-US" altLang="zh-CN" dirty="0">
              <a:latin typeface="Calibri" panose="020F0502020204030204" pitchFamily="34" charset="0"/>
              <a:cs typeface="Calibri" panose="020F0502020204030204" pitchFamily="34" charset="0"/>
            </a:endParaRPr>
          </a:p>
          <a:p>
            <a:pPr lvl="2"/>
            <a:r>
              <a:rPr lang="en-US" altLang="zh-CN" sz="1800" dirty="0">
                <a:latin typeface="Calibri" panose="020F0502020204030204" pitchFamily="34" charset="0"/>
                <a:cs typeface="Calibri" panose="020F0502020204030204" pitchFamily="34" charset="0"/>
              </a:rPr>
              <a:t>One hot</a:t>
            </a:r>
            <a:r>
              <a:rPr lang="zh-CN" altLang="en-US" sz="1800" dirty="0">
                <a:latin typeface="Calibri" panose="020F0502020204030204" pitchFamily="34" charset="0"/>
                <a:cs typeface="Calibri" panose="020F0502020204030204" pitchFamily="34" charset="0"/>
              </a:rPr>
              <a:t>编码</a:t>
            </a:r>
            <a:endParaRPr lang="en-US" altLang="zh-CN" sz="1800" dirty="0">
              <a:latin typeface="Calibri" panose="020F0502020204030204" pitchFamily="34" charset="0"/>
              <a:cs typeface="Calibri" panose="020F0502020204030204" pitchFamily="34" charset="0"/>
            </a:endParaRPr>
          </a:p>
          <a:p>
            <a:pPr lvl="2"/>
            <a:r>
              <a:rPr lang="en-US" altLang="zh-CN" sz="1800" dirty="0">
                <a:latin typeface="Calibri" panose="020F0502020204030204" pitchFamily="34" charset="0"/>
                <a:cs typeface="Calibri" panose="020F0502020204030204" pitchFamily="34" charset="0"/>
              </a:rPr>
              <a:t>Deep Walk</a:t>
            </a:r>
          </a:p>
          <a:p>
            <a:pPr lvl="2"/>
            <a:r>
              <a:rPr lang="zh-CN" altLang="en-US" sz="1800" dirty="0">
                <a:latin typeface="Calibri" panose="020F0502020204030204" pitchFamily="34" charset="0"/>
                <a:cs typeface="Calibri" panose="020F0502020204030204" pitchFamily="34" charset="0"/>
              </a:rPr>
              <a:t>图拉普拉斯正则化</a:t>
            </a:r>
            <a:endParaRPr lang="en-US" altLang="zh-CN" sz="1800" dirty="0">
              <a:latin typeface="Calibri" panose="020F0502020204030204" pitchFamily="34" charset="0"/>
              <a:cs typeface="Calibri" panose="020F0502020204030204" pitchFamily="34" charset="0"/>
            </a:endParaRPr>
          </a:p>
          <a:p>
            <a:pPr lvl="1"/>
            <a:endParaRPr lang="en-US" altLang="zh-CN" dirty="0">
              <a:latin typeface="Calibri" panose="020F0502020204030204" pitchFamily="34" charset="0"/>
              <a:cs typeface="Calibri" panose="020F0502020204030204" pitchFamily="34" charset="0"/>
            </a:endParaRPr>
          </a:p>
        </p:txBody>
      </p:sp>
      <p:sp>
        <p:nvSpPr>
          <p:cNvPr id="22" name="标题 1">
            <a:extLst>
              <a:ext uri="{FF2B5EF4-FFF2-40B4-BE49-F238E27FC236}">
                <a16:creationId xmlns:a16="http://schemas.microsoft.com/office/drawing/2014/main" id="{6FD11383-1744-4678-9DEC-C978846612D0}"/>
              </a:ext>
            </a:extLst>
          </p:cNvPr>
          <p:cNvSpPr txBox="1">
            <a:spLocks/>
          </p:cNvSpPr>
          <p:nvPr/>
        </p:nvSpPr>
        <p:spPr>
          <a:xfrm>
            <a:off x="608214" y="1600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zh-CN" altLang="en-US" dirty="0">
                <a:latin typeface="Calibri Light" panose="020F0302020204030204" pitchFamily="34" charset="0"/>
                <a:cs typeface="Calibri Light" panose="020F0302020204030204" pitchFamily="34" charset="0"/>
              </a:rPr>
              <a:t>位置嵌入（</a:t>
            </a:r>
            <a:r>
              <a:rPr lang="en-US" altLang="zh-CN" dirty="0">
                <a:latin typeface="Calibri Light" panose="020F0302020204030204" pitchFamily="34" charset="0"/>
                <a:cs typeface="Calibri Light" panose="020F0302020204030204" pitchFamily="34" charset="0"/>
              </a:rPr>
              <a:t>Position Embedding</a:t>
            </a:r>
            <a:r>
              <a:rPr lang="zh-CN" altLang="en-US" dirty="0">
                <a:latin typeface="Calibri Light" panose="020F0302020204030204" pitchFamily="34" charset="0"/>
                <a:cs typeface="Calibri Light" panose="020F0302020204030204" pitchFamily="34" charset="0"/>
              </a:rPr>
              <a:t>）</a:t>
            </a:r>
          </a:p>
        </p:txBody>
      </p:sp>
      <p:pic>
        <p:nvPicPr>
          <p:cNvPr id="3" name="图片 2">
            <a:extLst>
              <a:ext uri="{FF2B5EF4-FFF2-40B4-BE49-F238E27FC236}">
                <a16:creationId xmlns:a16="http://schemas.microsoft.com/office/drawing/2014/main" id="{7621344A-4C3C-4A34-AFD8-1926CAD57F2C}"/>
              </a:ext>
            </a:extLst>
          </p:cNvPr>
          <p:cNvPicPr>
            <a:picLocks noChangeAspect="1"/>
          </p:cNvPicPr>
          <p:nvPr/>
        </p:nvPicPr>
        <p:blipFill>
          <a:blip r:embed="rId3"/>
          <a:stretch>
            <a:fillRect/>
          </a:stretch>
        </p:blipFill>
        <p:spPr>
          <a:xfrm>
            <a:off x="1045150" y="2483605"/>
            <a:ext cx="4651852" cy="788079"/>
          </a:xfrm>
          <a:prstGeom prst="rect">
            <a:avLst/>
          </a:prstGeom>
        </p:spPr>
      </p:pic>
      <p:pic>
        <p:nvPicPr>
          <p:cNvPr id="7" name="图片 6">
            <a:extLst>
              <a:ext uri="{FF2B5EF4-FFF2-40B4-BE49-F238E27FC236}">
                <a16:creationId xmlns:a16="http://schemas.microsoft.com/office/drawing/2014/main" id="{467549EC-5186-44C3-BAC6-31063D18B614}"/>
              </a:ext>
            </a:extLst>
          </p:cNvPr>
          <p:cNvPicPr>
            <a:picLocks noChangeAspect="1"/>
          </p:cNvPicPr>
          <p:nvPr/>
        </p:nvPicPr>
        <p:blipFill>
          <a:blip r:embed="rId4"/>
          <a:stretch>
            <a:fillRect/>
          </a:stretch>
        </p:blipFill>
        <p:spPr>
          <a:xfrm>
            <a:off x="5804820" y="2717926"/>
            <a:ext cx="1380360" cy="254971"/>
          </a:xfrm>
          <a:prstGeom prst="rect">
            <a:avLst/>
          </a:prstGeom>
        </p:spPr>
      </p:pic>
      <p:grpSp>
        <p:nvGrpSpPr>
          <p:cNvPr id="12" name="组合 11">
            <a:extLst>
              <a:ext uri="{FF2B5EF4-FFF2-40B4-BE49-F238E27FC236}">
                <a16:creationId xmlns:a16="http://schemas.microsoft.com/office/drawing/2014/main" id="{4A4BA664-E31E-4524-827D-247FC0C67880}"/>
              </a:ext>
            </a:extLst>
          </p:cNvPr>
          <p:cNvGrpSpPr/>
          <p:nvPr/>
        </p:nvGrpSpPr>
        <p:grpSpPr>
          <a:xfrm>
            <a:off x="5206180" y="5545454"/>
            <a:ext cx="4478595" cy="646331"/>
            <a:chOff x="5157018" y="5181660"/>
            <a:chExt cx="4478595" cy="646331"/>
          </a:xfrm>
        </p:grpSpPr>
        <p:pic>
          <p:nvPicPr>
            <p:cNvPr id="10" name="图片 9">
              <a:extLst>
                <a:ext uri="{FF2B5EF4-FFF2-40B4-BE49-F238E27FC236}">
                  <a16:creationId xmlns:a16="http://schemas.microsoft.com/office/drawing/2014/main" id="{A4C99142-F03F-480D-B22C-1A15098C8176}"/>
                </a:ext>
              </a:extLst>
            </p:cNvPr>
            <p:cNvPicPr>
              <a:picLocks noChangeAspect="1"/>
            </p:cNvPicPr>
            <p:nvPr/>
          </p:nvPicPr>
          <p:blipFill>
            <a:blip r:embed="rId5"/>
            <a:stretch>
              <a:fillRect/>
            </a:stretch>
          </p:blipFill>
          <p:spPr>
            <a:xfrm>
              <a:off x="8017078" y="5221972"/>
              <a:ext cx="1618535" cy="312349"/>
            </a:xfrm>
            <a:prstGeom prst="rect">
              <a:avLst/>
            </a:prstGeom>
          </p:spPr>
        </p:pic>
        <p:sp>
          <p:nvSpPr>
            <p:cNvPr id="11" name="文本框 10">
              <a:extLst>
                <a:ext uri="{FF2B5EF4-FFF2-40B4-BE49-F238E27FC236}">
                  <a16:creationId xmlns:a16="http://schemas.microsoft.com/office/drawing/2014/main" id="{202D8092-4ED9-4DDD-9D05-66240346266D}"/>
                </a:ext>
              </a:extLst>
            </p:cNvPr>
            <p:cNvSpPr txBox="1"/>
            <p:nvPr/>
          </p:nvSpPr>
          <p:spPr>
            <a:xfrm>
              <a:off x="5157018" y="5181660"/>
              <a:ext cx="3013587" cy="646331"/>
            </a:xfrm>
            <a:prstGeom prst="rect">
              <a:avLst/>
            </a:prstGeom>
            <a:noFill/>
          </p:spPr>
          <p:txBody>
            <a:bodyPr wrap="square" rtlCol="0">
              <a:spAutoFit/>
            </a:bodyPr>
            <a:lstStyle/>
            <a:p>
              <a:r>
                <a:rPr lang="en-US" altLang="zh-CN" dirty="0"/>
                <a:t>1. </a:t>
              </a:r>
              <a:r>
                <a:rPr lang="zh-CN" altLang="en-US" dirty="0"/>
                <a:t>初始化空间位置嵌入矩阵</a:t>
              </a:r>
              <a:endParaRPr lang="en-US" altLang="zh-CN" dirty="0"/>
            </a:p>
            <a:p>
              <a:r>
                <a:rPr lang="en-US" altLang="zh-CN" dirty="0"/>
                <a:t>2. </a:t>
              </a:r>
              <a:r>
                <a:rPr lang="zh-CN" altLang="en-US" dirty="0"/>
                <a:t>使用一层</a:t>
              </a:r>
              <a:r>
                <a:rPr lang="en-US" altLang="zh-CN" dirty="0"/>
                <a:t>GCN</a:t>
              </a:r>
              <a:endParaRPr lang="zh-CN" altLang="en-US" dirty="0"/>
            </a:p>
          </p:txBody>
        </p:sp>
      </p:grpSp>
    </p:spTree>
    <p:extLst>
      <p:ext uri="{BB962C8B-B14F-4D97-AF65-F5344CB8AC3E}">
        <p14:creationId xmlns:p14="http://schemas.microsoft.com/office/powerpoint/2010/main" val="40820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B6295-D36C-49D2-96B5-0E0DE35E8290}"/>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916B72D0-7286-4BBC-B599-23D24ED2F709}"/>
              </a:ext>
            </a:extLst>
          </p:cNvPr>
          <p:cNvSpPr>
            <a:spLocks noGrp="1"/>
          </p:cNvSpPr>
          <p:nvPr>
            <p:ph idx="1"/>
          </p:nvPr>
        </p:nvSpPr>
        <p:spPr>
          <a:xfrm>
            <a:off x="838200" y="1343485"/>
            <a:ext cx="5715000" cy="885365"/>
          </a:xfrm>
        </p:spPr>
        <p:txBody>
          <a:bodyPr/>
          <a:lstStyle/>
          <a:p>
            <a:r>
              <a:rPr lang="zh-CN" altLang="en-US" dirty="0"/>
              <a:t>数据集</a:t>
            </a:r>
            <a:endParaRPr lang="en-US" altLang="zh-CN" dirty="0"/>
          </a:p>
        </p:txBody>
      </p:sp>
      <p:sp>
        <p:nvSpPr>
          <p:cNvPr id="10" name="内容占位符 2">
            <a:extLst>
              <a:ext uri="{FF2B5EF4-FFF2-40B4-BE49-F238E27FC236}">
                <a16:creationId xmlns:a16="http://schemas.microsoft.com/office/drawing/2014/main" id="{E92ABAF7-D42B-4160-BA17-A6D7D2B92929}"/>
              </a:ext>
            </a:extLst>
          </p:cNvPr>
          <p:cNvSpPr txBox="1">
            <a:spLocks/>
          </p:cNvSpPr>
          <p:nvPr/>
        </p:nvSpPr>
        <p:spPr>
          <a:xfrm>
            <a:off x="7461146" y="1343485"/>
            <a:ext cx="2619375" cy="88536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评估指标</a:t>
            </a:r>
            <a:endParaRPr lang="en-US" altLang="zh-CN" dirty="0"/>
          </a:p>
        </p:txBody>
      </p:sp>
      <p:pic>
        <p:nvPicPr>
          <p:cNvPr id="12" name="图片 11">
            <a:extLst>
              <a:ext uri="{FF2B5EF4-FFF2-40B4-BE49-F238E27FC236}">
                <a16:creationId xmlns:a16="http://schemas.microsoft.com/office/drawing/2014/main" id="{3CA8FEE5-2D85-4615-AFF6-30004395892A}"/>
              </a:ext>
            </a:extLst>
          </p:cNvPr>
          <p:cNvPicPr>
            <a:picLocks noChangeAspect="1"/>
          </p:cNvPicPr>
          <p:nvPr/>
        </p:nvPicPr>
        <p:blipFill rotWithShape="1">
          <a:blip r:embed="rId2"/>
          <a:srcRect r="56907"/>
          <a:stretch/>
        </p:blipFill>
        <p:spPr>
          <a:xfrm>
            <a:off x="7584720" y="2416599"/>
            <a:ext cx="2495801" cy="975445"/>
          </a:xfrm>
          <a:prstGeom prst="rect">
            <a:avLst/>
          </a:prstGeom>
        </p:spPr>
      </p:pic>
      <p:pic>
        <p:nvPicPr>
          <p:cNvPr id="13" name="图片 12">
            <a:extLst>
              <a:ext uri="{FF2B5EF4-FFF2-40B4-BE49-F238E27FC236}">
                <a16:creationId xmlns:a16="http://schemas.microsoft.com/office/drawing/2014/main" id="{B207B345-5BFE-46D6-AC98-D5E39744C52A}"/>
              </a:ext>
            </a:extLst>
          </p:cNvPr>
          <p:cNvPicPr>
            <a:picLocks noChangeAspect="1"/>
          </p:cNvPicPr>
          <p:nvPr/>
        </p:nvPicPr>
        <p:blipFill rotWithShape="1">
          <a:blip r:embed="rId2"/>
          <a:srcRect l="54629"/>
          <a:stretch/>
        </p:blipFill>
        <p:spPr>
          <a:xfrm>
            <a:off x="7584720" y="3429000"/>
            <a:ext cx="2627765" cy="975445"/>
          </a:xfrm>
          <a:prstGeom prst="rect">
            <a:avLst/>
          </a:prstGeom>
        </p:spPr>
      </p:pic>
      <p:cxnSp>
        <p:nvCxnSpPr>
          <p:cNvPr id="15" name="直接连接符 14">
            <a:extLst>
              <a:ext uri="{FF2B5EF4-FFF2-40B4-BE49-F238E27FC236}">
                <a16:creationId xmlns:a16="http://schemas.microsoft.com/office/drawing/2014/main" id="{6CE7FF48-3B3E-49C6-B281-ABDD9F06E682}"/>
              </a:ext>
            </a:extLst>
          </p:cNvPr>
          <p:cNvCxnSpPr/>
          <p:nvPr/>
        </p:nvCxnSpPr>
        <p:spPr>
          <a:xfrm>
            <a:off x="7356371" y="1343485"/>
            <a:ext cx="0" cy="5152565"/>
          </a:xfrm>
          <a:prstGeom prst="line">
            <a:avLst/>
          </a:prstGeom>
          <a:ln w="19050">
            <a:solidFill>
              <a:schemeClr val="bg2">
                <a:lumMod val="90000"/>
              </a:schemeClr>
            </a:solidFill>
            <a:prstDash val="dash"/>
          </a:ln>
        </p:spPr>
        <p:style>
          <a:lnRef idx="1">
            <a:schemeClr val="dk1"/>
          </a:lnRef>
          <a:fillRef idx="0">
            <a:schemeClr val="dk1"/>
          </a:fillRef>
          <a:effectRef idx="0">
            <a:schemeClr val="dk1"/>
          </a:effectRef>
          <a:fontRef idx="minor">
            <a:schemeClr val="tx1"/>
          </a:fontRef>
        </p:style>
      </p:cxnSp>
      <p:pic>
        <p:nvPicPr>
          <p:cNvPr id="11" name="图片 10">
            <a:extLst>
              <a:ext uri="{FF2B5EF4-FFF2-40B4-BE49-F238E27FC236}">
                <a16:creationId xmlns:a16="http://schemas.microsoft.com/office/drawing/2014/main" id="{60C78F82-29EE-41D8-805E-C688602B9161}"/>
              </a:ext>
            </a:extLst>
          </p:cNvPr>
          <p:cNvPicPr>
            <a:picLocks noChangeAspect="1"/>
          </p:cNvPicPr>
          <p:nvPr/>
        </p:nvPicPr>
        <p:blipFill>
          <a:blip r:embed="rId3"/>
          <a:stretch>
            <a:fillRect/>
          </a:stretch>
        </p:blipFill>
        <p:spPr>
          <a:xfrm>
            <a:off x="958818" y="2149422"/>
            <a:ext cx="5919693" cy="2117778"/>
          </a:xfrm>
          <a:prstGeom prst="rect">
            <a:avLst/>
          </a:prstGeom>
        </p:spPr>
      </p:pic>
      <p:pic>
        <p:nvPicPr>
          <p:cNvPr id="16" name="图片 15">
            <a:extLst>
              <a:ext uri="{FF2B5EF4-FFF2-40B4-BE49-F238E27FC236}">
                <a16:creationId xmlns:a16="http://schemas.microsoft.com/office/drawing/2014/main" id="{DB56476A-FD95-4646-9C7C-D4CE5546F649}"/>
              </a:ext>
            </a:extLst>
          </p:cNvPr>
          <p:cNvPicPr>
            <a:picLocks noChangeAspect="1"/>
          </p:cNvPicPr>
          <p:nvPr/>
        </p:nvPicPr>
        <p:blipFill>
          <a:blip r:embed="rId4"/>
          <a:stretch>
            <a:fillRect/>
          </a:stretch>
        </p:blipFill>
        <p:spPr>
          <a:xfrm>
            <a:off x="7473436" y="4484247"/>
            <a:ext cx="3619584" cy="1120348"/>
          </a:xfrm>
          <a:prstGeom prst="rect">
            <a:avLst/>
          </a:prstGeom>
        </p:spPr>
      </p:pic>
    </p:spTree>
    <p:extLst>
      <p:ext uri="{BB962C8B-B14F-4D97-AF65-F5344CB8AC3E}">
        <p14:creationId xmlns:p14="http://schemas.microsoft.com/office/powerpoint/2010/main" val="265321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9ED1A-4473-45D0-B6F6-65E4E92DD7B6}"/>
              </a:ext>
            </a:extLst>
          </p:cNvPr>
          <p:cNvSpPr>
            <a:spLocks noGrp="1"/>
          </p:cNvSpPr>
          <p:nvPr>
            <p:ph type="title"/>
          </p:nvPr>
        </p:nvSpPr>
        <p:spPr/>
        <p:txBody>
          <a:bodyPr/>
          <a:lstStyle/>
          <a:p>
            <a:r>
              <a:rPr lang="zh-CN" altLang="en-US" dirty="0"/>
              <a:t>实验结果</a:t>
            </a:r>
          </a:p>
        </p:txBody>
      </p:sp>
      <p:pic>
        <p:nvPicPr>
          <p:cNvPr id="11" name="内容占位符 10">
            <a:extLst>
              <a:ext uri="{FF2B5EF4-FFF2-40B4-BE49-F238E27FC236}">
                <a16:creationId xmlns:a16="http://schemas.microsoft.com/office/drawing/2014/main" id="{427C4337-8D3F-466E-A09D-23B6EC0B2ACA}"/>
              </a:ext>
            </a:extLst>
          </p:cNvPr>
          <p:cNvPicPr>
            <a:picLocks noGrp="1" noChangeAspect="1"/>
          </p:cNvPicPr>
          <p:nvPr>
            <p:ph idx="1"/>
          </p:nvPr>
        </p:nvPicPr>
        <p:blipFill>
          <a:blip r:embed="rId3"/>
          <a:stretch>
            <a:fillRect/>
          </a:stretch>
        </p:blipFill>
        <p:spPr>
          <a:xfrm>
            <a:off x="191789" y="1680882"/>
            <a:ext cx="11808421" cy="3603058"/>
          </a:xfrm>
        </p:spPr>
      </p:pic>
    </p:spTree>
    <p:extLst>
      <p:ext uri="{BB962C8B-B14F-4D97-AF65-F5344CB8AC3E}">
        <p14:creationId xmlns:p14="http://schemas.microsoft.com/office/powerpoint/2010/main" val="149578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9ED1A-4473-45D0-B6F6-65E4E92DD7B6}"/>
              </a:ext>
            </a:extLst>
          </p:cNvPr>
          <p:cNvSpPr>
            <a:spLocks noGrp="1"/>
          </p:cNvSpPr>
          <p:nvPr>
            <p:ph type="title"/>
          </p:nvPr>
        </p:nvSpPr>
        <p:spPr/>
        <p:txBody>
          <a:bodyPr/>
          <a:lstStyle/>
          <a:p>
            <a:r>
              <a:rPr lang="zh-CN" altLang="en-US" dirty="0"/>
              <a:t>实验结果</a:t>
            </a:r>
          </a:p>
        </p:txBody>
      </p:sp>
      <p:pic>
        <p:nvPicPr>
          <p:cNvPr id="6" name="内容占位符 5">
            <a:extLst>
              <a:ext uri="{FF2B5EF4-FFF2-40B4-BE49-F238E27FC236}">
                <a16:creationId xmlns:a16="http://schemas.microsoft.com/office/drawing/2014/main" id="{B69E866F-BD3E-43B6-AA89-09BF48728394}"/>
              </a:ext>
            </a:extLst>
          </p:cNvPr>
          <p:cNvPicPr>
            <a:picLocks noGrp="1" noChangeAspect="1"/>
          </p:cNvPicPr>
          <p:nvPr>
            <p:ph idx="1"/>
          </p:nvPr>
        </p:nvPicPr>
        <p:blipFill>
          <a:blip r:embed="rId3"/>
          <a:stretch>
            <a:fillRect/>
          </a:stretch>
        </p:blipFill>
        <p:spPr>
          <a:xfrm>
            <a:off x="1315740" y="1451835"/>
            <a:ext cx="9836839" cy="4359029"/>
          </a:xfrm>
          <a:prstGeom prst="rect">
            <a:avLst/>
          </a:prstGeom>
        </p:spPr>
      </p:pic>
    </p:spTree>
    <p:extLst>
      <p:ext uri="{BB962C8B-B14F-4D97-AF65-F5344CB8AC3E}">
        <p14:creationId xmlns:p14="http://schemas.microsoft.com/office/powerpoint/2010/main" val="351350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9ED1A-4473-45D0-B6F6-65E4E92DD7B6}"/>
              </a:ext>
            </a:extLst>
          </p:cNvPr>
          <p:cNvSpPr>
            <a:spLocks noGrp="1"/>
          </p:cNvSpPr>
          <p:nvPr>
            <p:ph type="title"/>
          </p:nvPr>
        </p:nvSpPr>
        <p:spPr/>
        <p:txBody>
          <a:bodyPr/>
          <a:lstStyle/>
          <a:p>
            <a:r>
              <a:rPr lang="zh-CN" altLang="en-US" dirty="0"/>
              <a:t>实验结果</a:t>
            </a:r>
          </a:p>
        </p:txBody>
      </p:sp>
      <p:pic>
        <p:nvPicPr>
          <p:cNvPr id="6" name="内容占位符 5">
            <a:extLst>
              <a:ext uri="{FF2B5EF4-FFF2-40B4-BE49-F238E27FC236}">
                <a16:creationId xmlns:a16="http://schemas.microsoft.com/office/drawing/2014/main" id="{367ED19C-AF2C-41A5-B739-86D9F3EEBDDD}"/>
              </a:ext>
            </a:extLst>
          </p:cNvPr>
          <p:cNvPicPr>
            <a:picLocks noGrp="1" noChangeAspect="1"/>
          </p:cNvPicPr>
          <p:nvPr>
            <p:ph idx="1"/>
          </p:nvPr>
        </p:nvPicPr>
        <p:blipFill>
          <a:blip r:embed="rId3"/>
          <a:stretch>
            <a:fillRect/>
          </a:stretch>
        </p:blipFill>
        <p:spPr>
          <a:xfrm>
            <a:off x="455814" y="2393794"/>
            <a:ext cx="11102003" cy="2473174"/>
          </a:xfrm>
        </p:spPr>
      </p:pic>
      <p:sp>
        <p:nvSpPr>
          <p:cNvPr id="8" name="内容占位符 2">
            <a:extLst>
              <a:ext uri="{FF2B5EF4-FFF2-40B4-BE49-F238E27FC236}">
                <a16:creationId xmlns:a16="http://schemas.microsoft.com/office/drawing/2014/main" id="{B0DD0C08-429F-490A-9CEC-66D713E17A83}"/>
              </a:ext>
            </a:extLst>
          </p:cNvPr>
          <p:cNvSpPr txBox="1">
            <a:spLocks/>
          </p:cNvSpPr>
          <p:nvPr/>
        </p:nvSpPr>
        <p:spPr>
          <a:xfrm>
            <a:off x="838200" y="1343485"/>
            <a:ext cx="5715000" cy="88536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预测区间</a:t>
            </a:r>
            <a:endParaRPr lang="en-US" altLang="zh-CN" dirty="0"/>
          </a:p>
        </p:txBody>
      </p:sp>
    </p:spTree>
    <p:extLst>
      <p:ext uri="{BB962C8B-B14F-4D97-AF65-F5344CB8AC3E}">
        <p14:creationId xmlns:p14="http://schemas.microsoft.com/office/powerpoint/2010/main" val="31035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9ED1A-4473-45D0-B6F6-65E4E92DD7B6}"/>
              </a:ext>
            </a:extLst>
          </p:cNvPr>
          <p:cNvSpPr>
            <a:spLocks noGrp="1"/>
          </p:cNvSpPr>
          <p:nvPr>
            <p:ph type="title"/>
          </p:nvPr>
        </p:nvSpPr>
        <p:spPr/>
        <p:txBody>
          <a:bodyPr/>
          <a:lstStyle/>
          <a:p>
            <a:r>
              <a:rPr lang="zh-CN" altLang="en-US" dirty="0"/>
              <a:t>实验结果</a:t>
            </a:r>
          </a:p>
        </p:txBody>
      </p:sp>
      <p:pic>
        <p:nvPicPr>
          <p:cNvPr id="9" name="图片 8">
            <a:extLst>
              <a:ext uri="{FF2B5EF4-FFF2-40B4-BE49-F238E27FC236}">
                <a16:creationId xmlns:a16="http://schemas.microsoft.com/office/drawing/2014/main" id="{640D5B37-7305-4CBF-B442-17BB01F601C8}"/>
              </a:ext>
            </a:extLst>
          </p:cNvPr>
          <p:cNvPicPr>
            <a:picLocks noChangeAspect="1"/>
          </p:cNvPicPr>
          <p:nvPr/>
        </p:nvPicPr>
        <p:blipFill>
          <a:blip r:embed="rId3"/>
          <a:stretch>
            <a:fillRect/>
          </a:stretch>
        </p:blipFill>
        <p:spPr>
          <a:xfrm>
            <a:off x="6243485" y="2055051"/>
            <a:ext cx="5274564" cy="4260224"/>
          </a:xfrm>
          <a:prstGeom prst="rect">
            <a:avLst/>
          </a:prstGeom>
        </p:spPr>
      </p:pic>
      <p:pic>
        <p:nvPicPr>
          <p:cNvPr id="13" name="图片 12">
            <a:extLst>
              <a:ext uri="{FF2B5EF4-FFF2-40B4-BE49-F238E27FC236}">
                <a16:creationId xmlns:a16="http://schemas.microsoft.com/office/drawing/2014/main" id="{0C00FE7E-93F3-4C63-83FF-DAA74F419956}"/>
              </a:ext>
            </a:extLst>
          </p:cNvPr>
          <p:cNvPicPr>
            <a:picLocks noChangeAspect="1"/>
          </p:cNvPicPr>
          <p:nvPr/>
        </p:nvPicPr>
        <p:blipFill>
          <a:blip r:embed="rId4"/>
          <a:stretch>
            <a:fillRect/>
          </a:stretch>
        </p:blipFill>
        <p:spPr>
          <a:xfrm>
            <a:off x="455814" y="2055051"/>
            <a:ext cx="5258282" cy="4260224"/>
          </a:xfrm>
          <a:prstGeom prst="rect">
            <a:avLst/>
          </a:prstGeom>
        </p:spPr>
      </p:pic>
      <p:sp>
        <p:nvSpPr>
          <p:cNvPr id="16" name="内容占位符 2">
            <a:extLst>
              <a:ext uri="{FF2B5EF4-FFF2-40B4-BE49-F238E27FC236}">
                <a16:creationId xmlns:a16="http://schemas.microsoft.com/office/drawing/2014/main" id="{EBA8416A-EC82-42C6-8999-E538CAC50027}"/>
              </a:ext>
            </a:extLst>
          </p:cNvPr>
          <p:cNvSpPr>
            <a:spLocks noGrp="1"/>
          </p:cNvSpPr>
          <p:nvPr>
            <p:ph idx="1"/>
          </p:nvPr>
        </p:nvSpPr>
        <p:spPr>
          <a:xfrm>
            <a:off x="838200" y="1343485"/>
            <a:ext cx="5715000" cy="885365"/>
          </a:xfrm>
        </p:spPr>
        <p:txBody>
          <a:bodyPr/>
          <a:lstStyle/>
          <a:p>
            <a:r>
              <a:rPr lang="zh-CN" altLang="en-US" dirty="0"/>
              <a:t>消融实验</a:t>
            </a:r>
            <a:endParaRPr lang="en-US" altLang="zh-CN" dirty="0"/>
          </a:p>
        </p:txBody>
      </p:sp>
    </p:spTree>
    <p:extLst>
      <p:ext uri="{BB962C8B-B14F-4D97-AF65-F5344CB8AC3E}">
        <p14:creationId xmlns:p14="http://schemas.microsoft.com/office/powerpoint/2010/main" val="12351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9ED1A-4473-45D0-B6F6-65E4E92DD7B6}"/>
              </a:ext>
            </a:extLst>
          </p:cNvPr>
          <p:cNvSpPr>
            <a:spLocks noGrp="1"/>
          </p:cNvSpPr>
          <p:nvPr>
            <p:ph type="title"/>
          </p:nvPr>
        </p:nvSpPr>
        <p:spPr/>
        <p:txBody>
          <a:bodyPr/>
          <a:lstStyle/>
          <a:p>
            <a:r>
              <a:rPr lang="zh-CN" altLang="en-US" dirty="0"/>
              <a:t>实验结果</a:t>
            </a:r>
          </a:p>
        </p:txBody>
      </p:sp>
      <p:pic>
        <p:nvPicPr>
          <p:cNvPr id="8" name="内容占位符 7">
            <a:extLst>
              <a:ext uri="{FF2B5EF4-FFF2-40B4-BE49-F238E27FC236}">
                <a16:creationId xmlns:a16="http://schemas.microsoft.com/office/drawing/2014/main" id="{B1FB9EE5-0A76-4720-AB1A-06B7CD330238}"/>
              </a:ext>
            </a:extLst>
          </p:cNvPr>
          <p:cNvPicPr>
            <a:picLocks noGrp="1" noChangeAspect="1"/>
          </p:cNvPicPr>
          <p:nvPr>
            <p:ph idx="1"/>
          </p:nvPr>
        </p:nvPicPr>
        <p:blipFill>
          <a:blip r:embed="rId3"/>
          <a:stretch>
            <a:fillRect/>
          </a:stretch>
        </p:blipFill>
        <p:spPr>
          <a:xfrm>
            <a:off x="3016424" y="2237165"/>
            <a:ext cx="5394380" cy="4315505"/>
          </a:xfrm>
        </p:spPr>
      </p:pic>
      <p:sp>
        <p:nvSpPr>
          <p:cNvPr id="9" name="内容占位符 2">
            <a:extLst>
              <a:ext uri="{FF2B5EF4-FFF2-40B4-BE49-F238E27FC236}">
                <a16:creationId xmlns:a16="http://schemas.microsoft.com/office/drawing/2014/main" id="{1D5A8D06-AC21-4CE8-B8EA-AB75D1A3319B}"/>
              </a:ext>
            </a:extLst>
          </p:cNvPr>
          <p:cNvSpPr txBox="1">
            <a:spLocks/>
          </p:cNvSpPr>
          <p:nvPr/>
        </p:nvSpPr>
        <p:spPr>
          <a:xfrm>
            <a:off x="838200" y="1343485"/>
            <a:ext cx="5715000" cy="88536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网络参数设置</a:t>
            </a:r>
            <a:endParaRPr lang="en-US" altLang="zh-CN" dirty="0"/>
          </a:p>
        </p:txBody>
      </p:sp>
    </p:spTree>
    <p:extLst>
      <p:ext uri="{BB962C8B-B14F-4D97-AF65-F5344CB8AC3E}">
        <p14:creationId xmlns:p14="http://schemas.microsoft.com/office/powerpoint/2010/main" val="105062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7F6C3-B4C2-45B2-A8ED-F517E6FD4CDF}"/>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EE181330-0707-44F5-8A6C-72A8DC329F64}"/>
              </a:ext>
            </a:extLst>
          </p:cNvPr>
          <p:cNvSpPr>
            <a:spLocks noGrp="1"/>
          </p:cNvSpPr>
          <p:nvPr>
            <p:ph idx="1"/>
          </p:nvPr>
        </p:nvSpPr>
        <p:spPr/>
        <p:txBody>
          <a:bodyPr>
            <a:normAutofit/>
          </a:bodyPr>
          <a:lstStyle/>
          <a:p>
            <a:pPr>
              <a:lnSpc>
                <a:spcPct val="200000"/>
              </a:lnSpc>
              <a:buFont typeface="Arial" panose="020B0604020202020204" pitchFamily="34" charset="0"/>
              <a:buChar char="•"/>
            </a:pPr>
            <a:r>
              <a:rPr lang="zh-CN" altLang="en-US" sz="1800" b="1" dirty="0"/>
              <a:t>交通流量预测</a:t>
            </a:r>
            <a:r>
              <a:rPr lang="zh-CN" altLang="en-US" sz="1800" dirty="0"/>
              <a:t>对于提高智能交通系统的安全性、稳定性和效率至关重要。然而，现有的交通流量预测方法存在一些挑战：</a:t>
            </a:r>
            <a:r>
              <a:rPr lang="en-US" altLang="zh-CN" sz="1800" dirty="0"/>
              <a:t>1</a:t>
            </a:r>
            <a:r>
              <a:rPr lang="zh-CN" altLang="en-US" sz="1800" dirty="0"/>
              <a:t>）建模交通数据在时空</a:t>
            </a:r>
            <a:r>
              <a:rPr lang="zh-CN" altLang="en-US" sz="1800" b="1" dirty="0"/>
              <a:t>两个维度</a:t>
            </a:r>
            <a:r>
              <a:rPr lang="zh-CN" altLang="en-US" sz="1800" dirty="0"/>
              <a:t>上的动态特征；</a:t>
            </a:r>
            <a:r>
              <a:rPr lang="en-US" altLang="zh-CN" sz="1800" dirty="0"/>
              <a:t>2</a:t>
            </a:r>
            <a:r>
              <a:rPr lang="zh-CN" altLang="en-US" sz="1800" dirty="0"/>
              <a:t>）捕捉交通数据的周期性和空间异质性。</a:t>
            </a:r>
            <a:endParaRPr lang="en-US" altLang="zh-CN" sz="1800" dirty="0"/>
          </a:p>
          <a:p>
            <a:pPr>
              <a:lnSpc>
                <a:spcPct val="200000"/>
              </a:lnSpc>
              <a:buFont typeface="Arial" panose="020B0604020202020204" pitchFamily="34" charset="0"/>
              <a:buChar char="•"/>
            </a:pPr>
            <a:r>
              <a:rPr lang="zh-CN" altLang="en-US" sz="1800" dirty="0"/>
              <a:t>本文提出了一种基于注意力的时空图神经网络</a:t>
            </a:r>
            <a:r>
              <a:rPr lang="en-US" altLang="zh-CN" sz="1800" dirty="0"/>
              <a:t>(ASTGNN)</a:t>
            </a:r>
            <a:r>
              <a:rPr lang="zh-CN" altLang="en-US" sz="1800" dirty="0"/>
              <a:t>模型来解决交通流预测问题。</a:t>
            </a:r>
            <a:r>
              <a:rPr lang="en-US" altLang="zh-CN" sz="1800" dirty="0"/>
              <a:t>1</a:t>
            </a:r>
            <a:r>
              <a:rPr lang="zh-CN" altLang="en-US" sz="1800" dirty="0"/>
              <a:t>）时间层面，提出一种新的</a:t>
            </a:r>
            <a:r>
              <a:rPr lang="zh-CN" altLang="en-US" sz="1800" b="1" dirty="0"/>
              <a:t>自注意力机制</a:t>
            </a:r>
            <a:r>
              <a:rPr lang="zh-CN" altLang="en-US" sz="1800" dirty="0"/>
              <a:t>，来捕获交通数据的时间依赖，得到利于长期预测的全局感受野；</a:t>
            </a:r>
            <a:r>
              <a:rPr lang="en-US" altLang="zh-CN" sz="1800" dirty="0"/>
              <a:t>2</a:t>
            </a:r>
            <a:r>
              <a:rPr lang="zh-CN" altLang="en-US" sz="1800" dirty="0"/>
              <a:t>）空间层面，提出一种</a:t>
            </a:r>
            <a:r>
              <a:rPr lang="zh-CN" altLang="en-US" sz="1800" b="1" dirty="0"/>
              <a:t>动态图卷积模块</a:t>
            </a:r>
            <a:r>
              <a:rPr lang="zh-CN" altLang="en-US" sz="1800" dirty="0"/>
              <a:t>，以动态方式捕获空间依赖。</a:t>
            </a:r>
            <a:endParaRPr lang="en-US" altLang="zh-CN" sz="1800" dirty="0"/>
          </a:p>
          <a:p>
            <a:pPr>
              <a:lnSpc>
                <a:spcPct val="200000"/>
              </a:lnSpc>
              <a:buFont typeface="Arial" panose="020B0604020202020204" pitchFamily="34" charset="0"/>
              <a:buChar char="•"/>
            </a:pPr>
            <a:r>
              <a:rPr lang="zh-CN" altLang="en-US" sz="1800" dirty="0"/>
              <a:t>实验数据表明，提出的</a:t>
            </a:r>
            <a:r>
              <a:rPr lang="en-US" altLang="zh-CN" sz="1800" dirty="0"/>
              <a:t>ASTGNN</a:t>
            </a:r>
            <a:r>
              <a:rPr lang="zh-CN" altLang="en-US" sz="1800" dirty="0"/>
              <a:t>模型优于当前的最优模型。</a:t>
            </a:r>
          </a:p>
        </p:txBody>
      </p:sp>
    </p:spTree>
    <p:extLst>
      <p:ext uri="{BB962C8B-B14F-4D97-AF65-F5344CB8AC3E}">
        <p14:creationId xmlns:p14="http://schemas.microsoft.com/office/powerpoint/2010/main" val="291490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2D4DA-58A9-462D-BE7A-00366D40DB53}"/>
              </a:ext>
            </a:extLst>
          </p:cNvPr>
          <p:cNvSpPr>
            <a:spLocks noGrp="1"/>
          </p:cNvSpPr>
          <p:nvPr>
            <p:ph type="title"/>
          </p:nvPr>
        </p:nvSpPr>
        <p:spPr/>
        <p:txBody>
          <a:bodyPr/>
          <a:lstStyle/>
          <a:p>
            <a:r>
              <a:rPr lang="zh-CN" altLang="en-US" dirty="0"/>
              <a:t>符号定义</a:t>
            </a:r>
          </a:p>
        </p:txBody>
      </p:sp>
      <p:sp>
        <p:nvSpPr>
          <p:cNvPr id="3" name="内容占位符 2">
            <a:extLst>
              <a:ext uri="{FF2B5EF4-FFF2-40B4-BE49-F238E27FC236}">
                <a16:creationId xmlns:a16="http://schemas.microsoft.com/office/drawing/2014/main" id="{803324E6-4ADE-4AFE-A4C8-BE93CD076B35}"/>
              </a:ext>
            </a:extLst>
          </p:cNvPr>
          <p:cNvSpPr>
            <a:spLocks noGrp="1"/>
          </p:cNvSpPr>
          <p:nvPr>
            <p:ph idx="1"/>
          </p:nvPr>
        </p:nvSpPr>
        <p:spPr>
          <a:xfrm>
            <a:off x="455814" y="1341021"/>
            <a:ext cx="5399702" cy="837653"/>
          </a:xfrm>
        </p:spPr>
        <p:txBody>
          <a:bodyPr/>
          <a:lstStyle/>
          <a:p>
            <a:r>
              <a:rPr lang="zh-CN" altLang="en-US" dirty="0"/>
              <a:t>交通流网络</a:t>
            </a:r>
            <a:endParaRPr lang="en-US" altLang="zh-CN" dirty="0"/>
          </a:p>
          <a:p>
            <a:endParaRPr lang="zh-CN" altLang="en-US" dirty="0"/>
          </a:p>
        </p:txBody>
      </p:sp>
      <p:pic>
        <p:nvPicPr>
          <p:cNvPr id="4" name="图片 3">
            <a:extLst>
              <a:ext uri="{FF2B5EF4-FFF2-40B4-BE49-F238E27FC236}">
                <a16:creationId xmlns:a16="http://schemas.microsoft.com/office/drawing/2014/main" id="{F9FA9F10-29DA-44F4-8000-9916CD7C6E62}"/>
              </a:ext>
            </a:extLst>
          </p:cNvPr>
          <p:cNvPicPr>
            <a:picLocks noChangeAspect="1"/>
          </p:cNvPicPr>
          <p:nvPr/>
        </p:nvPicPr>
        <p:blipFill rotWithShape="1">
          <a:blip r:embed="rId2"/>
          <a:srcRect t="8171" r="56931" b="46312"/>
          <a:stretch/>
        </p:blipFill>
        <p:spPr>
          <a:xfrm>
            <a:off x="4275897" y="4450968"/>
            <a:ext cx="3014135" cy="2132022"/>
          </a:xfrm>
          <a:prstGeom prst="rect">
            <a:avLst/>
          </a:prstGeom>
        </p:spPr>
      </p:pic>
      <p:pic>
        <p:nvPicPr>
          <p:cNvPr id="9" name="图片 8">
            <a:extLst>
              <a:ext uri="{FF2B5EF4-FFF2-40B4-BE49-F238E27FC236}">
                <a16:creationId xmlns:a16="http://schemas.microsoft.com/office/drawing/2014/main" id="{AA9FE9BA-543B-4F36-8931-B8E30D04ED2A}"/>
              </a:ext>
            </a:extLst>
          </p:cNvPr>
          <p:cNvPicPr>
            <a:picLocks noChangeAspect="1"/>
          </p:cNvPicPr>
          <p:nvPr/>
        </p:nvPicPr>
        <p:blipFill>
          <a:blip r:embed="rId3"/>
          <a:stretch>
            <a:fillRect/>
          </a:stretch>
        </p:blipFill>
        <p:spPr>
          <a:xfrm>
            <a:off x="643464" y="2399098"/>
            <a:ext cx="5287551" cy="1317407"/>
          </a:xfrm>
          <a:prstGeom prst="rect">
            <a:avLst/>
          </a:prstGeom>
        </p:spPr>
      </p:pic>
      <p:sp>
        <p:nvSpPr>
          <p:cNvPr id="10" name="内容占位符 2">
            <a:extLst>
              <a:ext uri="{FF2B5EF4-FFF2-40B4-BE49-F238E27FC236}">
                <a16:creationId xmlns:a16="http://schemas.microsoft.com/office/drawing/2014/main" id="{17023A2D-F72C-42D8-ADC4-07014E21EC4E}"/>
              </a:ext>
            </a:extLst>
          </p:cNvPr>
          <p:cNvSpPr txBox="1">
            <a:spLocks/>
          </p:cNvSpPr>
          <p:nvPr/>
        </p:nvSpPr>
        <p:spPr>
          <a:xfrm>
            <a:off x="6260985" y="1341021"/>
            <a:ext cx="5399702" cy="83765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交通信号矩阵</a:t>
            </a:r>
            <a:endParaRPr lang="en-US" altLang="zh-CN" dirty="0"/>
          </a:p>
          <a:p>
            <a:endParaRPr lang="zh-CN" altLang="en-US" dirty="0"/>
          </a:p>
        </p:txBody>
      </p:sp>
      <p:pic>
        <p:nvPicPr>
          <p:cNvPr id="15" name="图片 14">
            <a:extLst>
              <a:ext uri="{FF2B5EF4-FFF2-40B4-BE49-F238E27FC236}">
                <a16:creationId xmlns:a16="http://schemas.microsoft.com/office/drawing/2014/main" id="{197E2CDE-3780-4B8A-9C94-76758107D1F8}"/>
              </a:ext>
            </a:extLst>
          </p:cNvPr>
          <p:cNvPicPr>
            <a:picLocks noChangeAspect="1"/>
          </p:cNvPicPr>
          <p:nvPr/>
        </p:nvPicPr>
        <p:blipFill>
          <a:blip r:embed="rId4"/>
          <a:stretch>
            <a:fillRect/>
          </a:stretch>
        </p:blipFill>
        <p:spPr>
          <a:xfrm>
            <a:off x="6321555" y="2437424"/>
            <a:ext cx="5339132" cy="1472553"/>
          </a:xfrm>
          <a:prstGeom prst="rect">
            <a:avLst/>
          </a:prstGeom>
        </p:spPr>
      </p:pic>
    </p:spTree>
    <p:extLst>
      <p:ext uri="{BB962C8B-B14F-4D97-AF65-F5344CB8AC3E}">
        <p14:creationId xmlns:p14="http://schemas.microsoft.com/office/powerpoint/2010/main" val="302001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829AE-CC2B-4135-AB8A-8AA6E9EEE311}"/>
              </a:ext>
            </a:extLst>
          </p:cNvPr>
          <p:cNvSpPr>
            <a:spLocks noGrp="1"/>
          </p:cNvSpPr>
          <p:nvPr>
            <p:ph type="title"/>
          </p:nvPr>
        </p:nvSpPr>
        <p:spPr/>
        <p:txBody>
          <a:bodyPr/>
          <a:lstStyle/>
          <a:p>
            <a:r>
              <a:rPr lang="zh-CN" altLang="en-US" dirty="0"/>
              <a:t>问题定义</a:t>
            </a:r>
          </a:p>
        </p:txBody>
      </p:sp>
      <p:sp>
        <p:nvSpPr>
          <p:cNvPr id="3" name="内容占位符 2">
            <a:extLst>
              <a:ext uri="{FF2B5EF4-FFF2-40B4-BE49-F238E27FC236}">
                <a16:creationId xmlns:a16="http://schemas.microsoft.com/office/drawing/2014/main" id="{D81BD52F-4880-430A-9117-76A1AE0C789A}"/>
              </a:ext>
            </a:extLst>
          </p:cNvPr>
          <p:cNvSpPr>
            <a:spLocks noGrp="1"/>
          </p:cNvSpPr>
          <p:nvPr>
            <p:ph idx="1"/>
          </p:nvPr>
        </p:nvSpPr>
        <p:spPr/>
        <p:txBody>
          <a:bodyPr/>
          <a:lstStyle/>
          <a:p>
            <a:r>
              <a:rPr lang="zh-CN" altLang="en-US" dirty="0"/>
              <a:t>交通流量预测问题</a:t>
            </a:r>
          </a:p>
        </p:txBody>
      </p:sp>
      <p:pic>
        <p:nvPicPr>
          <p:cNvPr id="9" name="图片 8">
            <a:extLst>
              <a:ext uri="{FF2B5EF4-FFF2-40B4-BE49-F238E27FC236}">
                <a16:creationId xmlns:a16="http://schemas.microsoft.com/office/drawing/2014/main" id="{FE7B7520-DCA5-44B6-AE4D-CE393B4B1401}"/>
              </a:ext>
            </a:extLst>
          </p:cNvPr>
          <p:cNvPicPr>
            <a:picLocks noChangeAspect="1"/>
          </p:cNvPicPr>
          <p:nvPr/>
        </p:nvPicPr>
        <p:blipFill>
          <a:blip r:embed="rId2"/>
          <a:stretch>
            <a:fillRect/>
          </a:stretch>
        </p:blipFill>
        <p:spPr>
          <a:xfrm>
            <a:off x="1303618" y="2015414"/>
            <a:ext cx="7742038" cy="1566685"/>
          </a:xfrm>
          <a:prstGeom prst="rect">
            <a:avLst/>
          </a:prstGeom>
        </p:spPr>
      </p:pic>
      <p:pic>
        <p:nvPicPr>
          <p:cNvPr id="11" name="图片 10">
            <a:extLst>
              <a:ext uri="{FF2B5EF4-FFF2-40B4-BE49-F238E27FC236}">
                <a16:creationId xmlns:a16="http://schemas.microsoft.com/office/drawing/2014/main" id="{6AE05A42-2564-4A0C-BE48-F8321FA593A3}"/>
              </a:ext>
            </a:extLst>
          </p:cNvPr>
          <p:cNvPicPr>
            <a:picLocks noChangeAspect="1"/>
          </p:cNvPicPr>
          <p:nvPr/>
        </p:nvPicPr>
        <p:blipFill>
          <a:blip r:embed="rId3"/>
          <a:stretch>
            <a:fillRect/>
          </a:stretch>
        </p:blipFill>
        <p:spPr>
          <a:xfrm>
            <a:off x="1336988" y="3531765"/>
            <a:ext cx="7675298" cy="1426154"/>
          </a:xfrm>
          <a:prstGeom prst="rect">
            <a:avLst/>
          </a:prstGeom>
        </p:spPr>
      </p:pic>
      <p:sp>
        <p:nvSpPr>
          <p:cNvPr id="12" name="矩形 11">
            <a:extLst>
              <a:ext uri="{FF2B5EF4-FFF2-40B4-BE49-F238E27FC236}">
                <a16:creationId xmlns:a16="http://schemas.microsoft.com/office/drawing/2014/main" id="{8B82CE1D-0641-4FBA-9C73-F840CACC2CBF}"/>
              </a:ext>
            </a:extLst>
          </p:cNvPr>
          <p:cNvSpPr/>
          <p:nvPr/>
        </p:nvSpPr>
        <p:spPr>
          <a:xfrm>
            <a:off x="3431097" y="4244842"/>
            <a:ext cx="402672" cy="3355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D881E02-C37C-4D17-9FF5-C9A32D42EDFD}"/>
              </a:ext>
            </a:extLst>
          </p:cNvPr>
          <p:cNvSpPr/>
          <p:nvPr/>
        </p:nvSpPr>
        <p:spPr>
          <a:xfrm>
            <a:off x="7870271" y="3196218"/>
            <a:ext cx="402672" cy="3355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C386CF7-7995-4AC1-A623-817B806A63C8}"/>
              </a:ext>
            </a:extLst>
          </p:cNvPr>
          <p:cNvSpPr/>
          <p:nvPr/>
        </p:nvSpPr>
        <p:spPr>
          <a:xfrm>
            <a:off x="4892179" y="3582099"/>
            <a:ext cx="402672" cy="3355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4D1901A-D3EA-426A-8688-899BE3D0E536}"/>
              </a:ext>
            </a:extLst>
          </p:cNvPr>
          <p:cNvSpPr/>
          <p:nvPr/>
        </p:nvSpPr>
        <p:spPr>
          <a:xfrm>
            <a:off x="1444304" y="2823793"/>
            <a:ext cx="402672" cy="3355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148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9BC06-9D50-40B3-B1FD-A052C033A1F7}"/>
              </a:ext>
            </a:extLst>
          </p:cNvPr>
          <p:cNvSpPr>
            <a:spLocks noGrp="1"/>
          </p:cNvSpPr>
          <p:nvPr>
            <p:ph type="title"/>
          </p:nvPr>
        </p:nvSpPr>
        <p:spPr/>
        <p:txBody>
          <a:bodyPr/>
          <a:lstStyle/>
          <a:p>
            <a:r>
              <a:rPr lang="zh-CN" altLang="en-US" dirty="0"/>
              <a:t>相关工作</a:t>
            </a:r>
          </a:p>
        </p:txBody>
      </p:sp>
      <p:graphicFrame>
        <p:nvGraphicFramePr>
          <p:cNvPr id="4" name="内容占位符 3">
            <a:extLst>
              <a:ext uri="{FF2B5EF4-FFF2-40B4-BE49-F238E27FC236}">
                <a16:creationId xmlns:a16="http://schemas.microsoft.com/office/drawing/2014/main" id="{2EA13675-CB90-49CC-AF37-22B6C6D92459}"/>
              </a:ext>
            </a:extLst>
          </p:cNvPr>
          <p:cNvGraphicFramePr>
            <a:graphicFrameLocks noGrp="1"/>
          </p:cNvGraphicFramePr>
          <p:nvPr>
            <p:ph idx="1"/>
            <p:extLst>
              <p:ext uri="{D42A27DB-BD31-4B8C-83A1-F6EECF244321}">
                <p14:modId xmlns:p14="http://schemas.microsoft.com/office/powerpoint/2010/main" val="4175861114"/>
              </p:ext>
            </p:extLst>
          </p:nvPr>
        </p:nvGraphicFramePr>
        <p:xfrm>
          <a:off x="949309" y="1692355"/>
          <a:ext cx="10515600" cy="4645440"/>
        </p:xfrm>
        <a:graphic>
          <a:graphicData uri="http://schemas.openxmlformats.org/drawingml/2006/table">
            <a:tbl>
              <a:tblPr firstRow="1" bandRow="1">
                <a:tableStyleId>{5C22544A-7EE6-4342-B048-85BDC9FD1C3A}</a:tableStyleId>
              </a:tblPr>
              <a:tblGrid>
                <a:gridCol w="2468418">
                  <a:extLst>
                    <a:ext uri="{9D8B030D-6E8A-4147-A177-3AD203B41FA5}">
                      <a16:colId xmlns:a16="http://schemas.microsoft.com/office/drawing/2014/main" val="1741757106"/>
                    </a:ext>
                  </a:extLst>
                </a:gridCol>
                <a:gridCol w="2493818">
                  <a:extLst>
                    <a:ext uri="{9D8B030D-6E8A-4147-A177-3AD203B41FA5}">
                      <a16:colId xmlns:a16="http://schemas.microsoft.com/office/drawing/2014/main" val="1826761532"/>
                    </a:ext>
                  </a:extLst>
                </a:gridCol>
                <a:gridCol w="5553364">
                  <a:extLst>
                    <a:ext uri="{9D8B030D-6E8A-4147-A177-3AD203B41FA5}">
                      <a16:colId xmlns:a16="http://schemas.microsoft.com/office/drawing/2014/main" val="684355067"/>
                    </a:ext>
                  </a:extLst>
                </a:gridCol>
              </a:tblGrid>
              <a:tr h="756000">
                <a:tc>
                  <a:txBody>
                    <a:bodyPr/>
                    <a:lstStyle/>
                    <a:p>
                      <a:pPr algn="ctr"/>
                      <a:r>
                        <a:rPr lang="zh-CN" altLang="en-US" dirty="0"/>
                        <a:t>模型分类</a:t>
                      </a:r>
                    </a:p>
                  </a:txBody>
                  <a:tcPr anchor="ctr"/>
                </a:tc>
                <a:tc>
                  <a:txBody>
                    <a:bodyPr/>
                    <a:lstStyle/>
                    <a:p>
                      <a:pPr algn="ctr"/>
                      <a:r>
                        <a:rPr lang="zh-CN" altLang="en-US" dirty="0"/>
                        <a:t>具体算法</a:t>
                      </a:r>
                    </a:p>
                  </a:txBody>
                  <a:tcPr anchor="ctr"/>
                </a:tc>
                <a:tc>
                  <a:txBody>
                    <a:bodyPr/>
                    <a:lstStyle/>
                    <a:p>
                      <a:pPr algn="ctr"/>
                      <a:r>
                        <a:rPr lang="zh-CN" altLang="en-US" dirty="0"/>
                        <a:t>缺点</a:t>
                      </a:r>
                    </a:p>
                  </a:txBody>
                  <a:tcPr anchor="ctr"/>
                </a:tc>
                <a:extLst>
                  <a:ext uri="{0D108BD9-81ED-4DB2-BD59-A6C34878D82A}">
                    <a16:rowId xmlns:a16="http://schemas.microsoft.com/office/drawing/2014/main" val="54991132"/>
                  </a:ext>
                </a:extLst>
              </a:tr>
              <a:tr h="756000">
                <a:tc>
                  <a:txBody>
                    <a:bodyPr/>
                    <a:lstStyle/>
                    <a:p>
                      <a:pPr algn="ctr"/>
                      <a:r>
                        <a:rPr lang="zh-CN" altLang="en-US" dirty="0"/>
                        <a:t>传统时间序列分析</a:t>
                      </a:r>
                    </a:p>
                  </a:txBody>
                  <a:tcPr anchor="ctr"/>
                </a:tc>
                <a:tc>
                  <a:txBody>
                    <a:bodyPr/>
                    <a:lstStyle/>
                    <a:p>
                      <a:pPr algn="ctr"/>
                      <a:r>
                        <a:rPr lang="en-US" altLang="zh-CN" dirty="0"/>
                        <a:t>HA,ARIMA</a:t>
                      </a:r>
                      <a:endParaRPr lang="zh-CN" altLang="en-US" dirty="0"/>
                    </a:p>
                  </a:txBody>
                  <a:tcPr anchor="ctr"/>
                </a:tc>
                <a:tc>
                  <a:txBody>
                    <a:bodyPr/>
                    <a:lstStyle/>
                    <a:p>
                      <a:pPr algn="ctr"/>
                      <a:r>
                        <a:rPr lang="zh-CN" altLang="en-US" dirty="0"/>
                        <a:t>难以处理不稳定，非线性的数据</a:t>
                      </a:r>
                    </a:p>
                  </a:txBody>
                  <a:tcPr anchor="ctr"/>
                </a:tc>
                <a:extLst>
                  <a:ext uri="{0D108BD9-81ED-4DB2-BD59-A6C34878D82A}">
                    <a16:rowId xmlns:a16="http://schemas.microsoft.com/office/drawing/2014/main" val="4066524304"/>
                  </a:ext>
                </a:extLst>
              </a:tr>
              <a:tr h="756000">
                <a:tc>
                  <a:txBody>
                    <a:bodyPr/>
                    <a:lstStyle/>
                    <a:p>
                      <a:pPr algn="ctr"/>
                      <a:r>
                        <a:rPr lang="zh-CN" altLang="en-US" dirty="0"/>
                        <a:t>传统机器学习</a:t>
                      </a:r>
                    </a:p>
                  </a:txBody>
                  <a:tcPr anchor="ctr"/>
                </a:tc>
                <a:tc>
                  <a:txBody>
                    <a:bodyPr/>
                    <a:lstStyle/>
                    <a:p>
                      <a:pPr algn="ctr"/>
                      <a:r>
                        <a:rPr lang="en-US" altLang="zh-CN" dirty="0"/>
                        <a:t>SVR,KNN</a:t>
                      </a:r>
                      <a:endParaRPr lang="zh-CN" altLang="en-US" dirty="0"/>
                    </a:p>
                  </a:txBody>
                  <a:tcPr anchor="ctr"/>
                </a:tc>
                <a:tc>
                  <a:txBody>
                    <a:bodyPr/>
                    <a:lstStyle/>
                    <a:p>
                      <a:pPr algn="l"/>
                      <a:r>
                        <a:rPr lang="zh-CN" altLang="en-US" dirty="0"/>
                        <a:t>虽然能够处理复杂数据，但（</a:t>
                      </a:r>
                      <a:r>
                        <a:rPr lang="en-US" altLang="zh-CN" dirty="0"/>
                        <a:t>1</a:t>
                      </a:r>
                      <a:r>
                        <a:rPr lang="zh-CN" altLang="en-US" dirty="0"/>
                        <a:t>）难以同步考虑高维交通数据的时空相关性。（</a:t>
                      </a:r>
                      <a:r>
                        <a:rPr lang="en-US" altLang="zh-CN" dirty="0"/>
                        <a:t>2</a:t>
                      </a:r>
                      <a:r>
                        <a:rPr lang="zh-CN" altLang="en-US" dirty="0"/>
                        <a:t>）依赖于特征工程，需要较多专家经验。</a:t>
                      </a:r>
                    </a:p>
                  </a:txBody>
                  <a:tcPr anchor="ctr"/>
                </a:tc>
                <a:extLst>
                  <a:ext uri="{0D108BD9-81ED-4DB2-BD59-A6C34878D82A}">
                    <a16:rowId xmlns:a16="http://schemas.microsoft.com/office/drawing/2014/main" val="830024886"/>
                  </a:ext>
                </a:extLst>
              </a:tr>
              <a:tr h="533769">
                <a:tc>
                  <a:txBody>
                    <a:bodyPr/>
                    <a:lstStyle/>
                    <a:p>
                      <a:pPr algn="ctr"/>
                      <a:r>
                        <a:rPr lang="zh-CN" altLang="en-US" dirty="0"/>
                        <a:t>深度学习</a:t>
                      </a:r>
                    </a:p>
                  </a:txBody>
                  <a:tcPr anchor="ctr"/>
                </a:tc>
                <a:tc>
                  <a:txBody>
                    <a:bodyPr/>
                    <a:lstStyle/>
                    <a:p>
                      <a:pPr algn="ctr"/>
                      <a:r>
                        <a:rPr lang="en-US" altLang="zh-CN" dirty="0"/>
                        <a:t>CNN,LSTM,RNN</a:t>
                      </a:r>
                      <a:endParaRPr lang="zh-CN" altLang="en-US" dirty="0"/>
                    </a:p>
                  </a:txBody>
                  <a:tcPr anchor="ctr"/>
                </a:tc>
                <a:tc>
                  <a:txBody>
                    <a:bodyPr/>
                    <a:lstStyle/>
                    <a:p>
                      <a:pPr algn="l"/>
                      <a:r>
                        <a:rPr lang="en-US" altLang="zh-CN" dirty="0"/>
                        <a:t>1</a:t>
                      </a:r>
                      <a:r>
                        <a:rPr lang="zh-CN" altLang="en-US" dirty="0"/>
                        <a:t>）基于</a:t>
                      </a:r>
                      <a:r>
                        <a:rPr lang="en-US" altLang="zh-CN" dirty="0"/>
                        <a:t>CNN: </a:t>
                      </a:r>
                      <a:r>
                        <a:rPr lang="zh-CN" altLang="en-US" dirty="0"/>
                        <a:t>虽然可以提取时空特征，但是只能处理结构化的</a:t>
                      </a:r>
                      <a:r>
                        <a:rPr lang="en-US" altLang="zh-CN" dirty="0"/>
                        <a:t>2D</a:t>
                      </a:r>
                      <a:r>
                        <a:rPr lang="zh-CN" altLang="en-US" dirty="0"/>
                        <a:t>或者</a:t>
                      </a:r>
                      <a:r>
                        <a:rPr lang="en-US" altLang="zh-CN" dirty="0"/>
                        <a:t>3D</a:t>
                      </a:r>
                      <a:r>
                        <a:rPr lang="zh-CN" altLang="en-US" dirty="0"/>
                        <a:t>等规则数据。</a:t>
                      </a:r>
                      <a:endParaRPr lang="en-US" altLang="zh-CN" dirty="0"/>
                    </a:p>
                    <a:p>
                      <a:pPr algn="l"/>
                      <a:r>
                        <a:rPr lang="en-US" altLang="zh-CN" dirty="0"/>
                        <a:t>2</a:t>
                      </a:r>
                      <a:r>
                        <a:rPr lang="zh-CN" altLang="en-US" dirty="0"/>
                        <a:t>）基于</a:t>
                      </a:r>
                      <a:r>
                        <a:rPr lang="en-US" altLang="zh-CN" dirty="0"/>
                        <a:t>RNN: </a:t>
                      </a:r>
                      <a:r>
                        <a:rPr lang="zh-CN" altLang="en-US" dirty="0"/>
                        <a:t>难以处理非常长期的序列信息。</a:t>
                      </a:r>
                      <a:endParaRPr lang="en-US" altLang="zh-CN" dirty="0"/>
                    </a:p>
                    <a:p>
                      <a:pPr algn="l"/>
                      <a:r>
                        <a:rPr lang="en-US" altLang="zh-CN" dirty="0"/>
                        <a:t>3</a:t>
                      </a:r>
                      <a:r>
                        <a:rPr lang="zh-CN" altLang="en-US" dirty="0"/>
                        <a:t>）使用</a:t>
                      </a:r>
                      <a:r>
                        <a:rPr lang="en-US" altLang="zh-CN" dirty="0"/>
                        <a:t>CNN</a:t>
                      </a:r>
                      <a:r>
                        <a:rPr lang="zh-CN" altLang="en-US" dirty="0"/>
                        <a:t>建模时间依赖：受</a:t>
                      </a:r>
                      <a:r>
                        <a:rPr lang="en-US" altLang="zh-CN" dirty="0"/>
                        <a:t>kernel size</a:t>
                      </a:r>
                      <a:r>
                        <a:rPr lang="zh-CN" altLang="en-US" dirty="0"/>
                        <a:t>影响，使用</a:t>
                      </a:r>
                      <a:r>
                        <a:rPr lang="en-US" altLang="zh-CN" dirty="0"/>
                        <a:t>1</a:t>
                      </a:r>
                      <a:r>
                        <a:rPr lang="zh-CN" altLang="en-US" dirty="0"/>
                        <a:t>维</a:t>
                      </a:r>
                      <a:r>
                        <a:rPr lang="en-US" altLang="zh-CN" dirty="0"/>
                        <a:t>CNN</a:t>
                      </a:r>
                      <a:r>
                        <a:rPr lang="zh-CN" altLang="en-US" dirty="0"/>
                        <a:t>很难捕获长期时序依赖关系</a:t>
                      </a:r>
                    </a:p>
                  </a:txBody>
                  <a:tcPr anchor="ctr"/>
                </a:tc>
                <a:extLst>
                  <a:ext uri="{0D108BD9-81ED-4DB2-BD59-A6C34878D82A}">
                    <a16:rowId xmlns:a16="http://schemas.microsoft.com/office/drawing/2014/main" val="3486421478"/>
                  </a:ext>
                </a:extLst>
              </a:tr>
              <a:tr h="756000">
                <a:tc>
                  <a:txBody>
                    <a:bodyPr/>
                    <a:lstStyle/>
                    <a:p>
                      <a:pPr algn="ctr"/>
                      <a:r>
                        <a:rPr lang="zh-CN" altLang="en-US" dirty="0"/>
                        <a:t>其他方法</a:t>
                      </a:r>
                    </a:p>
                  </a:txBody>
                  <a:tcPr anchor="ctr"/>
                </a:tc>
                <a:tc>
                  <a:txBody>
                    <a:bodyPr/>
                    <a:lstStyle/>
                    <a:p>
                      <a:pPr algn="ctr"/>
                      <a:r>
                        <a:rPr lang="en-US" altLang="zh-CN" dirty="0"/>
                        <a:t>STSGCN</a:t>
                      </a:r>
                      <a:r>
                        <a:rPr lang="zh-CN" altLang="en-US" dirty="0"/>
                        <a:t>，</a:t>
                      </a:r>
                      <a:r>
                        <a:rPr lang="en-US" altLang="zh-CN" dirty="0"/>
                        <a:t>Graph </a:t>
                      </a:r>
                      <a:r>
                        <a:rPr lang="en-US" altLang="zh-CN" dirty="0" err="1"/>
                        <a:t>WaveNet</a:t>
                      </a:r>
                      <a:endParaRPr lang="zh-CN" altLang="en-US" dirty="0"/>
                    </a:p>
                  </a:txBody>
                  <a:tcPr anchor="ctr"/>
                </a:tc>
                <a:tc>
                  <a:txBody>
                    <a:bodyPr/>
                    <a:lstStyle/>
                    <a:p>
                      <a:pPr algn="l"/>
                      <a:r>
                        <a:rPr lang="zh-CN" altLang="en-US" dirty="0"/>
                        <a:t>参数独立于输入，不受输入数据的影响，一旦训练好模型，参数就固定了</a:t>
                      </a:r>
                    </a:p>
                  </a:txBody>
                  <a:tcPr anchor="ctr"/>
                </a:tc>
                <a:extLst>
                  <a:ext uri="{0D108BD9-81ED-4DB2-BD59-A6C34878D82A}">
                    <a16:rowId xmlns:a16="http://schemas.microsoft.com/office/drawing/2014/main" val="3502523834"/>
                  </a:ext>
                </a:extLst>
              </a:tr>
            </a:tbl>
          </a:graphicData>
        </a:graphic>
      </p:graphicFrame>
      <p:sp>
        <p:nvSpPr>
          <p:cNvPr id="5" name="内容占位符 2">
            <a:extLst>
              <a:ext uri="{FF2B5EF4-FFF2-40B4-BE49-F238E27FC236}">
                <a16:creationId xmlns:a16="http://schemas.microsoft.com/office/drawing/2014/main" id="{88A51806-1CAD-4D25-8A9C-69865014F46D}"/>
              </a:ext>
            </a:extLst>
          </p:cNvPr>
          <p:cNvSpPr txBox="1">
            <a:spLocks/>
          </p:cNvSpPr>
          <p:nvPr/>
        </p:nvSpPr>
        <p:spPr>
          <a:xfrm>
            <a:off x="838200" y="974127"/>
            <a:ext cx="10515600" cy="71822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交通数据预测</a:t>
            </a:r>
            <a:endParaRPr lang="en-US" altLang="zh-CN" dirty="0"/>
          </a:p>
        </p:txBody>
      </p:sp>
    </p:spTree>
    <p:extLst>
      <p:ext uri="{BB962C8B-B14F-4D97-AF65-F5344CB8AC3E}">
        <p14:creationId xmlns:p14="http://schemas.microsoft.com/office/powerpoint/2010/main" val="286687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9BC06-9D50-40B3-B1FD-A052C033A1F7}"/>
              </a:ext>
            </a:extLst>
          </p:cNvPr>
          <p:cNvSpPr>
            <a:spLocks noGrp="1"/>
          </p:cNvSpPr>
          <p:nvPr>
            <p:ph type="title"/>
          </p:nvPr>
        </p:nvSpPr>
        <p:spPr/>
        <p:txBody>
          <a:bodyPr/>
          <a:lstStyle/>
          <a:p>
            <a:r>
              <a:rPr lang="zh-CN" altLang="en-US" dirty="0"/>
              <a:t>相关工作</a:t>
            </a:r>
          </a:p>
        </p:txBody>
      </p:sp>
      <p:sp>
        <p:nvSpPr>
          <p:cNvPr id="5" name="内容占位符 2">
            <a:extLst>
              <a:ext uri="{FF2B5EF4-FFF2-40B4-BE49-F238E27FC236}">
                <a16:creationId xmlns:a16="http://schemas.microsoft.com/office/drawing/2014/main" id="{88A51806-1CAD-4D25-8A9C-69865014F46D}"/>
              </a:ext>
            </a:extLst>
          </p:cNvPr>
          <p:cNvSpPr txBox="1">
            <a:spLocks/>
          </p:cNvSpPr>
          <p:nvPr/>
        </p:nvSpPr>
        <p:spPr>
          <a:xfrm>
            <a:off x="838200" y="974127"/>
            <a:ext cx="10515600" cy="227364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自注意力机制</a:t>
            </a:r>
            <a:endParaRPr lang="en-US" altLang="zh-CN" dirty="0"/>
          </a:p>
          <a:p>
            <a:pPr lvl="1"/>
            <a:r>
              <a:rPr lang="en-US" altLang="zh-CN" dirty="0"/>
              <a:t>Transformer: </a:t>
            </a:r>
            <a:r>
              <a:rPr lang="zh-CN" altLang="en-US" dirty="0"/>
              <a:t>通过使用自注意力来计算输入序列中输入向量与上下文相关向量的相似程度，在序列建模任务中性能显著。</a:t>
            </a:r>
            <a:endParaRPr lang="en-US" altLang="zh-CN" dirty="0"/>
          </a:p>
          <a:p>
            <a:endParaRPr lang="en-US" altLang="zh-CN" dirty="0"/>
          </a:p>
        </p:txBody>
      </p:sp>
      <p:pic>
        <p:nvPicPr>
          <p:cNvPr id="14" name="图片 13">
            <a:extLst>
              <a:ext uri="{FF2B5EF4-FFF2-40B4-BE49-F238E27FC236}">
                <a16:creationId xmlns:a16="http://schemas.microsoft.com/office/drawing/2014/main" id="{A235618F-248A-44A1-A36D-15EA9D185F04}"/>
              </a:ext>
            </a:extLst>
          </p:cNvPr>
          <p:cNvPicPr>
            <a:picLocks noChangeAspect="1"/>
          </p:cNvPicPr>
          <p:nvPr/>
        </p:nvPicPr>
        <p:blipFill>
          <a:blip r:embed="rId3"/>
          <a:stretch>
            <a:fillRect/>
          </a:stretch>
        </p:blipFill>
        <p:spPr>
          <a:xfrm>
            <a:off x="838200" y="3610231"/>
            <a:ext cx="4992716" cy="1647696"/>
          </a:xfrm>
          <a:prstGeom prst="rect">
            <a:avLst/>
          </a:prstGeom>
        </p:spPr>
      </p:pic>
      <p:pic>
        <p:nvPicPr>
          <p:cNvPr id="16" name="图片 15">
            <a:extLst>
              <a:ext uri="{FF2B5EF4-FFF2-40B4-BE49-F238E27FC236}">
                <a16:creationId xmlns:a16="http://schemas.microsoft.com/office/drawing/2014/main" id="{215FA424-8CAB-45F8-8FBE-DA1507F32655}"/>
              </a:ext>
            </a:extLst>
          </p:cNvPr>
          <p:cNvPicPr>
            <a:picLocks noChangeAspect="1"/>
          </p:cNvPicPr>
          <p:nvPr/>
        </p:nvPicPr>
        <p:blipFill>
          <a:blip r:embed="rId4"/>
          <a:stretch>
            <a:fillRect/>
          </a:stretch>
        </p:blipFill>
        <p:spPr>
          <a:xfrm>
            <a:off x="6096000" y="4149213"/>
            <a:ext cx="4544776" cy="737789"/>
          </a:xfrm>
          <a:prstGeom prst="rect">
            <a:avLst/>
          </a:prstGeom>
        </p:spPr>
      </p:pic>
    </p:spTree>
    <p:extLst>
      <p:ext uri="{BB962C8B-B14F-4D97-AF65-F5344CB8AC3E}">
        <p14:creationId xmlns:p14="http://schemas.microsoft.com/office/powerpoint/2010/main" val="329677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7F2E6-069D-4214-BB35-1CB3C684A0B4}"/>
              </a:ext>
            </a:extLst>
          </p:cNvPr>
          <p:cNvSpPr>
            <a:spLocks noGrp="1"/>
          </p:cNvSpPr>
          <p:nvPr>
            <p:ph type="title"/>
          </p:nvPr>
        </p:nvSpPr>
        <p:spPr/>
        <p:txBody>
          <a:bodyPr/>
          <a:lstStyle/>
          <a:p>
            <a:r>
              <a:rPr lang="zh-CN" altLang="en-US" dirty="0"/>
              <a:t>模型</a:t>
            </a:r>
          </a:p>
        </p:txBody>
      </p:sp>
      <p:pic>
        <p:nvPicPr>
          <p:cNvPr id="10" name="内容占位符 9">
            <a:extLst>
              <a:ext uri="{FF2B5EF4-FFF2-40B4-BE49-F238E27FC236}">
                <a16:creationId xmlns:a16="http://schemas.microsoft.com/office/drawing/2014/main" id="{4D6459F7-36E5-49C6-B95B-3A1B73508779}"/>
              </a:ext>
            </a:extLst>
          </p:cNvPr>
          <p:cNvPicPr>
            <a:picLocks noGrp="1" noChangeAspect="1"/>
          </p:cNvPicPr>
          <p:nvPr>
            <p:ph idx="1"/>
          </p:nvPr>
        </p:nvPicPr>
        <p:blipFill>
          <a:blip r:embed="rId2"/>
          <a:stretch>
            <a:fillRect/>
          </a:stretch>
        </p:blipFill>
        <p:spPr>
          <a:xfrm>
            <a:off x="2272317" y="973908"/>
            <a:ext cx="6729070" cy="5491455"/>
          </a:xfrm>
        </p:spPr>
      </p:pic>
    </p:spTree>
    <p:extLst>
      <p:ext uri="{BB962C8B-B14F-4D97-AF65-F5344CB8AC3E}">
        <p14:creationId xmlns:p14="http://schemas.microsoft.com/office/powerpoint/2010/main" val="338340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2D619-EBEB-4490-AC60-E561588E01DF}"/>
              </a:ext>
            </a:extLst>
          </p:cNvPr>
          <p:cNvSpPr>
            <a:spLocks noGrp="1"/>
          </p:cNvSpPr>
          <p:nvPr>
            <p:ph type="title"/>
          </p:nvPr>
        </p:nvSpPr>
        <p:spPr/>
        <p:txBody>
          <a:bodyPr/>
          <a:lstStyle/>
          <a:p>
            <a:r>
              <a:rPr lang="zh-CN" altLang="en-US" dirty="0">
                <a:latin typeface="Calibri Light" panose="020F0302020204030204" pitchFamily="34" charset="0"/>
                <a:cs typeface="Calibri Light" panose="020F0302020204030204" pitchFamily="34" charset="0"/>
              </a:rPr>
              <a:t>时空编码器（</a:t>
            </a:r>
            <a:r>
              <a:rPr lang="en-US" altLang="zh-CN" dirty="0">
                <a:latin typeface="Calibri Light" panose="020F0302020204030204" pitchFamily="34" charset="0"/>
                <a:cs typeface="Calibri Light" panose="020F0302020204030204" pitchFamily="34" charset="0"/>
              </a:rPr>
              <a:t>Spatial-Temporal Encoder</a:t>
            </a:r>
            <a:r>
              <a:rPr lang="zh-CN" altLang="en-US" dirty="0">
                <a:latin typeface="Calibri Light" panose="020F0302020204030204" pitchFamily="34" charset="0"/>
                <a:cs typeface="Calibri Light" panose="020F0302020204030204" pitchFamily="34" charset="0"/>
              </a:rPr>
              <a:t>）</a:t>
            </a:r>
          </a:p>
        </p:txBody>
      </p:sp>
      <p:sp>
        <p:nvSpPr>
          <p:cNvPr id="4" name="内容占位符 3">
            <a:extLst>
              <a:ext uri="{FF2B5EF4-FFF2-40B4-BE49-F238E27FC236}">
                <a16:creationId xmlns:a16="http://schemas.microsoft.com/office/drawing/2014/main" id="{FA61E59E-5599-48FF-94F8-81AD15AF157B}"/>
              </a:ext>
            </a:extLst>
          </p:cNvPr>
          <p:cNvSpPr>
            <a:spLocks noGrp="1"/>
          </p:cNvSpPr>
          <p:nvPr>
            <p:ph idx="1"/>
          </p:nvPr>
        </p:nvSpPr>
        <p:spPr>
          <a:xfrm>
            <a:off x="970992" y="1087846"/>
            <a:ext cx="10515600" cy="4351338"/>
          </a:xfrm>
        </p:spPr>
        <p:txBody>
          <a:bodyPr/>
          <a:lstStyle/>
          <a:p>
            <a:r>
              <a:rPr lang="zh-CN" altLang="en-US" dirty="0">
                <a:latin typeface="Calibri" panose="020F0502020204030204" pitchFamily="34" charset="0"/>
                <a:cs typeface="Calibri" panose="020F0502020204030204" pitchFamily="34" charset="0"/>
              </a:rPr>
              <a:t>多头自注意力捕获</a:t>
            </a:r>
            <a:r>
              <a:rPr lang="zh-CN" altLang="en-US" b="1" dirty="0">
                <a:latin typeface="Calibri" panose="020F0502020204030204" pitchFamily="34" charset="0"/>
                <a:cs typeface="Calibri" panose="020F0502020204030204" pitchFamily="34" charset="0"/>
              </a:rPr>
              <a:t>时间</a:t>
            </a:r>
            <a:r>
              <a:rPr lang="zh-CN" altLang="en-US" dirty="0">
                <a:latin typeface="Calibri" panose="020F0502020204030204" pitchFamily="34" charset="0"/>
                <a:cs typeface="Calibri" panose="020F0502020204030204" pitchFamily="34" charset="0"/>
              </a:rPr>
              <a:t>特性</a:t>
            </a:r>
          </a:p>
        </p:txBody>
      </p:sp>
      <p:pic>
        <p:nvPicPr>
          <p:cNvPr id="9" name="图片 8">
            <a:extLst>
              <a:ext uri="{FF2B5EF4-FFF2-40B4-BE49-F238E27FC236}">
                <a16:creationId xmlns:a16="http://schemas.microsoft.com/office/drawing/2014/main" id="{D80C5893-3EA8-488B-96C4-CC99FF087283}"/>
              </a:ext>
            </a:extLst>
          </p:cNvPr>
          <p:cNvPicPr>
            <a:picLocks noChangeAspect="1"/>
          </p:cNvPicPr>
          <p:nvPr/>
        </p:nvPicPr>
        <p:blipFill rotWithShape="1">
          <a:blip r:embed="rId3"/>
          <a:srcRect l="10446" t="5706" r="9746" b="47018"/>
          <a:stretch/>
        </p:blipFill>
        <p:spPr>
          <a:xfrm>
            <a:off x="346111" y="2995384"/>
            <a:ext cx="4973142" cy="1852612"/>
          </a:xfrm>
          <a:prstGeom prst="rect">
            <a:avLst/>
          </a:prstGeom>
        </p:spPr>
      </p:pic>
      <p:sp>
        <p:nvSpPr>
          <p:cNvPr id="20" name="内容占位符 3">
            <a:extLst>
              <a:ext uri="{FF2B5EF4-FFF2-40B4-BE49-F238E27FC236}">
                <a16:creationId xmlns:a16="http://schemas.microsoft.com/office/drawing/2014/main" id="{B65E6390-8E73-44E6-89F0-6966EC2AEEAB}"/>
              </a:ext>
            </a:extLst>
          </p:cNvPr>
          <p:cNvSpPr txBox="1">
            <a:spLocks/>
          </p:cNvSpPr>
          <p:nvPr/>
        </p:nvSpPr>
        <p:spPr>
          <a:xfrm>
            <a:off x="1300316" y="1822601"/>
            <a:ext cx="8541774" cy="80486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Calibri" panose="020F0502020204030204" pitchFamily="34" charset="0"/>
                <a:cs typeface="Calibri" panose="020F0502020204030204" pitchFamily="34" charset="0"/>
              </a:rPr>
              <a:t>传统多头注意力未考虑连续数据中</a:t>
            </a:r>
            <a:r>
              <a:rPr lang="zh-CN" altLang="en-US" sz="2000" b="1" dirty="0">
                <a:latin typeface="Calibri" panose="020F0502020204030204" pitchFamily="34" charset="0"/>
                <a:cs typeface="Calibri" panose="020F0502020204030204" pitchFamily="34" charset="0"/>
              </a:rPr>
              <a:t>局部趋势信息</a:t>
            </a:r>
            <a:r>
              <a:rPr lang="zh-CN" altLang="en-US" sz="2000" dirty="0">
                <a:latin typeface="Calibri" panose="020F0502020204030204" pitchFamily="34" charset="0"/>
                <a:cs typeface="Calibri" panose="020F0502020204030204" pitchFamily="34" charset="0"/>
              </a:rPr>
              <a:t>，不能直接处理交通网络</a:t>
            </a:r>
          </a:p>
        </p:txBody>
      </p:sp>
      <p:pic>
        <p:nvPicPr>
          <p:cNvPr id="13" name="图片 12">
            <a:extLst>
              <a:ext uri="{FF2B5EF4-FFF2-40B4-BE49-F238E27FC236}">
                <a16:creationId xmlns:a16="http://schemas.microsoft.com/office/drawing/2014/main" id="{98A5CF21-C197-4268-B12C-92FEC3FD31F6}"/>
              </a:ext>
            </a:extLst>
          </p:cNvPr>
          <p:cNvPicPr>
            <a:picLocks noChangeAspect="1"/>
          </p:cNvPicPr>
          <p:nvPr/>
        </p:nvPicPr>
        <p:blipFill>
          <a:blip r:embed="rId4"/>
          <a:stretch>
            <a:fillRect/>
          </a:stretch>
        </p:blipFill>
        <p:spPr>
          <a:xfrm>
            <a:off x="5448422" y="2716740"/>
            <a:ext cx="6067666" cy="1108008"/>
          </a:xfrm>
          <a:prstGeom prst="rect">
            <a:avLst/>
          </a:prstGeom>
        </p:spPr>
      </p:pic>
      <p:pic>
        <p:nvPicPr>
          <p:cNvPr id="18" name="图片 17">
            <a:extLst>
              <a:ext uri="{FF2B5EF4-FFF2-40B4-BE49-F238E27FC236}">
                <a16:creationId xmlns:a16="http://schemas.microsoft.com/office/drawing/2014/main" id="{9DEACD71-6533-4332-8AF7-11506DDE3CC4}"/>
              </a:ext>
            </a:extLst>
          </p:cNvPr>
          <p:cNvPicPr>
            <a:picLocks noChangeAspect="1"/>
          </p:cNvPicPr>
          <p:nvPr/>
        </p:nvPicPr>
        <p:blipFill>
          <a:blip r:embed="rId5"/>
          <a:stretch>
            <a:fillRect/>
          </a:stretch>
        </p:blipFill>
        <p:spPr>
          <a:xfrm>
            <a:off x="5448422" y="4248760"/>
            <a:ext cx="6324127" cy="1190424"/>
          </a:xfrm>
          <a:prstGeom prst="rect">
            <a:avLst/>
          </a:prstGeom>
        </p:spPr>
      </p:pic>
      <p:sp>
        <p:nvSpPr>
          <p:cNvPr id="25" name="矩形 24">
            <a:extLst>
              <a:ext uri="{FF2B5EF4-FFF2-40B4-BE49-F238E27FC236}">
                <a16:creationId xmlns:a16="http://schemas.microsoft.com/office/drawing/2014/main" id="{550D9447-D250-4ADB-B5E2-82B91CDEF817}"/>
              </a:ext>
            </a:extLst>
          </p:cNvPr>
          <p:cNvSpPr/>
          <p:nvPr/>
        </p:nvSpPr>
        <p:spPr>
          <a:xfrm>
            <a:off x="8986684" y="4758814"/>
            <a:ext cx="2638909" cy="4494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72719F5-6BDF-4763-B0F4-D99571884E9A}"/>
              </a:ext>
            </a:extLst>
          </p:cNvPr>
          <p:cNvSpPr/>
          <p:nvPr/>
        </p:nvSpPr>
        <p:spPr>
          <a:xfrm>
            <a:off x="8244349" y="3331744"/>
            <a:ext cx="2433484" cy="4494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769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7F2E6-069D-4214-BB35-1CB3C684A0B4}"/>
              </a:ext>
            </a:extLst>
          </p:cNvPr>
          <p:cNvSpPr>
            <a:spLocks noGrp="1"/>
          </p:cNvSpPr>
          <p:nvPr>
            <p:ph type="title"/>
          </p:nvPr>
        </p:nvSpPr>
        <p:spPr/>
        <p:txBody>
          <a:bodyPr/>
          <a:lstStyle/>
          <a:p>
            <a:r>
              <a:rPr lang="zh-CN" altLang="en-US" dirty="0"/>
              <a:t>时空编码器（</a:t>
            </a:r>
            <a:r>
              <a:rPr lang="en-US" altLang="zh-CN" dirty="0"/>
              <a:t>Spatial-Temporal Encoder</a:t>
            </a:r>
            <a:r>
              <a:rPr lang="zh-CN" altLang="en-US" dirty="0"/>
              <a:t>）</a:t>
            </a:r>
          </a:p>
        </p:txBody>
      </p:sp>
      <p:sp>
        <p:nvSpPr>
          <p:cNvPr id="4" name="内容占位符 3">
            <a:extLst>
              <a:ext uri="{FF2B5EF4-FFF2-40B4-BE49-F238E27FC236}">
                <a16:creationId xmlns:a16="http://schemas.microsoft.com/office/drawing/2014/main" id="{1A519164-141D-4F2C-8B03-9B0AB394CEAA}"/>
              </a:ext>
            </a:extLst>
          </p:cNvPr>
          <p:cNvSpPr>
            <a:spLocks noGrp="1"/>
          </p:cNvSpPr>
          <p:nvPr>
            <p:ph idx="1"/>
          </p:nvPr>
        </p:nvSpPr>
        <p:spPr>
          <a:xfrm>
            <a:off x="838200" y="1081648"/>
            <a:ext cx="10515600" cy="701625"/>
          </a:xfrm>
        </p:spPr>
        <p:txBody>
          <a:bodyPr/>
          <a:lstStyle/>
          <a:p>
            <a:r>
              <a:rPr lang="zh-CN" altLang="en-US" dirty="0"/>
              <a:t>空间动态图卷积捕获</a:t>
            </a:r>
            <a:r>
              <a:rPr lang="zh-CN" altLang="en-US" b="1" dirty="0"/>
              <a:t>空间</a:t>
            </a:r>
            <a:r>
              <a:rPr lang="zh-CN" altLang="en-US" dirty="0"/>
              <a:t>特性</a:t>
            </a:r>
          </a:p>
        </p:txBody>
      </p:sp>
      <p:sp>
        <p:nvSpPr>
          <p:cNvPr id="8" name="内容占位符 3">
            <a:extLst>
              <a:ext uri="{FF2B5EF4-FFF2-40B4-BE49-F238E27FC236}">
                <a16:creationId xmlns:a16="http://schemas.microsoft.com/office/drawing/2014/main" id="{6F2C216D-FD5F-4560-975F-2DC55CAC2CBE}"/>
              </a:ext>
            </a:extLst>
          </p:cNvPr>
          <p:cNvSpPr txBox="1">
            <a:spLocks/>
          </p:cNvSpPr>
          <p:nvPr/>
        </p:nvSpPr>
        <p:spPr>
          <a:xfrm>
            <a:off x="1300316" y="1822601"/>
            <a:ext cx="10134600" cy="142184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Calibri" panose="020F0502020204030204" pitchFamily="34" charset="0"/>
                <a:cs typeface="Calibri" panose="020F0502020204030204" pitchFamily="34" charset="0"/>
              </a:rPr>
              <a:t>在交通网络中，节点关联性是随时间变化的，但传统</a:t>
            </a:r>
            <a:r>
              <a:rPr lang="en-US" altLang="zh-CN" sz="2000" dirty="0">
                <a:latin typeface="Calibri" panose="020F0502020204030204" pitchFamily="34" charset="0"/>
                <a:cs typeface="Calibri" panose="020F0502020204030204" pitchFamily="34" charset="0"/>
              </a:rPr>
              <a:t>GCN</a:t>
            </a:r>
            <a:r>
              <a:rPr lang="zh-CN" altLang="en-US" sz="2000" dirty="0">
                <a:latin typeface="Calibri" panose="020F0502020204030204" pitchFamily="34" charset="0"/>
                <a:cs typeface="Calibri" panose="020F0502020204030204" pitchFamily="34" charset="0"/>
              </a:rPr>
              <a:t>邻接矩阵是恒定的，因此不能直接处理交通网络</a:t>
            </a:r>
            <a:endParaRPr lang="en-US" altLang="zh-CN" sz="2000" dirty="0">
              <a:latin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204AA8F2-675C-43A9-8E02-63A12C1D4247}"/>
              </a:ext>
            </a:extLst>
          </p:cNvPr>
          <p:cNvPicPr>
            <a:picLocks noChangeAspect="1"/>
          </p:cNvPicPr>
          <p:nvPr/>
        </p:nvPicPr>
        <p:blipFill>
          <a:blip r:embed="rId2"/>
          <a:stretch>
            <a:fillRect/>
          </a:stretch>
        </p:blipFill>
        <p:spPr>
          <a:xfrm>
            <a:off x="1575620" y="2864423"/>
            <a:ext cx="3855172" cy="843023"/>
          </a:xfrm>
          <a:prstGeom prst="rect">
            <a:avLst/>
          </a:prstGeom>
        </p:spPr>
      </p:pic>
      <p:pic>
        <p:nvPicPr>
          <p:cNvPr id="11" name="图片 10">
            <a:extLst>
              <a:ext uri="{FF2B5EF4-FFF2-40B4-BE49-F238E27FC236}">
                <a16:creationId xmlns:a16="http://schemas.microsoft.com/office/drawing/2014/main" id="{CA442436-1C8F-4176-A446-CA1CE9DEC218}"/>
              </a:ext>
            </a:extLst>
          </p:cNvPr>
          <p:cNvPicPr>
            <a:picLocks noChangeAspect="1"/>
          </p:cNvPicPr>
          <p:nvPr/>
        </p:nvPicPr>
        <p:blipFill>
          <a:blip r:embed="rId3"/>
          <a:stretch>
            <a:fillRect/>
          </a:stretch>
        </p:blipFill>
        <p:spPr>
          <a:xfrm>
            <a:off x="6904180" y="3107791"/>
            <a:ext cx="3619027" cy="505765"/>
          </a:xfrm>
          <a:prstGeom prst="rect">
            <a:avLst/>
          </a:prstGeom>
        </p:spPr>
      </p:pic>
      <p:sp>
        <p:nvSpPr>
          <p:cNvPr id="12" name="内容占位符 3">
            <a:extLst>
              <a:ext uri="{FF2B5EF4-FFF2-40B4-BE49-F238E27FC236}">
                <a16:creationId xmlns:a16="http://schemas.microsoft.com/office/drawing/2014/main" id="{12001EEC-6D19-45F0-BEE3-718E95BD5D84}"/>
              </a:ext>
            </a:extLst>
          </p:cNvPr>
          <p:cNvSpPr txBox="1">
            <a:spLocks/>
          </p:cNvSpPr>
          <p:nvPr/>
        </p:nvSpPr>
        <p:spPr>
          <a:xfrm>
            <a:off x="1300316" y="3864303"/>
            <a:ext cx="10134600" cy="70162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Calibri" panose="020F0502020204030204" pitchFamily="34" charset="0"/>
                <a:cs typeface="Calibri" panose="020F0502020204030204" pitchFamily="34" charset="0"/>
              </a:rPr>
              <a:t>计算节点之间的动态相关性</a:t>
            </a:r>
            <a:endParaRPr lang="en-US" altLang="zh-CN" sz="2000" dirty="0">
              <a:latin typeface="Calibri" panose="020F0502020204030204" pitchFamily="34" charset="0"/>
              <a:cs typeface="Calibri" panose="020F0502020204030204" pitchFamily="34" charset="0"/>
            </a:endParaRPr>
          </a:p>
        </p:txBody>
      </p:sp>
      <p:pic>
        <p:nvPicPr>
          <p:cNvPr id="14" name="图片 13">
            <a:extLst>
              <a:ext uri="{FF2B5EF4-FFF2-40B4-BE49-F238E27FC236}">
                <a16:creationId xmlns:a16="http://schemas.microsoft.com/office/drawing/2014/main" id="{B6A1C938-F0AA-48DB-A74A-58A221C89B74}"/>
              </a:ext>
            </a:extLst>
          </p:cNvPr>
          <p:cNvPicPr>
            <a:picLocks noChangeAspect="1"/>
          </p:cNvPicPr>
          <p:nvPr/>
        </p:nvPicPr>
        <p:blipFill>
          <a:blip r:embed="rId4"/>
          <a:stretch>
            <a:fillRect/>
          </a:stretch>
        </p:blipFill>
        <p:spPr>
          <a:xfrm>
            <a:off x="1051209" y="4877442"/>
            <a:ext cx="4379583" cy="807347"/>
          </a:xfrm>
          <a:prstGeom prst="rect">
            <a:avLst/>
          </a:prstGeom>
        </p:spPr>
      </p:pic>
      <p:pic>
        <p:nvPicPr>
          <p:cNvPr id="16" name="图片 15">
            <a:extLst>
              <a:ext uri="{FF2B5EF4-FFF2-40B4-BE49-F238E27FC236}">
                <a16:creationId xmlns:a16="http://schemas.microsoft.com/office/drawing/2014/main" id="{0CC7928F-AA21-4842-9550-964881E0D316}"/>
              </a:ext>
            </a:extLst>
          </p:cNvPr>
          <p:cNvPicPr>
            <a:picLocks noChangeAspect="1"/>
          </p:cNvPicPr>
          <p:nvPr/>
        </p:nvPicPr>
        <p:blipFill>
          <a:blip r:embed="rId5"/>
          <a:stretch>
            <a:fillRect/>
          </a:stretch>
        </p:blipFill>
        <p:spPr>
          <a:xfrm>
            <a:off x="5801033" y="5012008"/>
            <a:ext cx="5416502" cy="538214"/>
          </a:xfrm>
          <a:prstGeom prst="rect">
            <a:avLst/>
          </a:prstGeom>
        </p:spPr>
      </p:pic>
      <p:sp>
        <p:nvSpPr>
          <p:cNvPr id="17" name="矩形 16">
            <a:extLst>
              <a:ext uri="{FF2B5EF4-FFF2-40B4-BE49-F238E27FC236}">
                <a16:creationId xmlns:a16="http://schemas.microsoft.com/office/drawing/2014/main" id="{6190C5A5-3159-444A-ACDD-AB51C41AC653}"/>
              </a:ext>
            </a:extLst>
          </p:cNvPr>
          <p:cNvSpPr/>
          <p:nvPr/>
        </p:nvSpPr>
        <p:spPr>
          <a:xfrm>
            <a:off x="9055510" y="5100788"/>
            <a:ext cx="776748" cy="4494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CE7983F-728A-4FF6-8420-2351E7B746F3}"/>
              </a:ext>
            </a:extLst>
          </p:cNvPr>
          <p:cNvSpPr/>
          <p:nvPr/>
        </p:nvSpPr>
        <p:spPr>
          <a:xfrm>
            <a:off x="8971935" y="3139308"/>
            <a:ext cx="309717" cy="474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906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1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lf">
      <a:majorFont>
        <a:latin typeface="Calibri Light"/>
        <a:ea typeface="微软雅黑 Light"/>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783</Words>
  <Application>Microsoft Office PowerPoint</Application>
  <PresentationFormat>宽屏</PresentationFormat>
  <Paragraphs>93</Paragraphs>
  <Slides>18</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微软雅黑</vt:lpstr>
      <vt:lpstr>微软雅黑 Light</vt:lpstr>
      <vt:lpstr>Arial</vt:lpstr>
      <vt:lpstr>Calibri</vt:lpstr>
      <vt:lpstr>Calibri Light</vt:lpstr>
      <vt:lpstr>Cambria Math</vt:lpstr>
      <vt:lpstr>Wingdings</vt:lpstr>
      <vt:lpstr>Office 主题​​</vt:lpstr>
      <vt:lpstr>PowerPoint 演示文稿</vt:lpstr>
      <vt:lpstr>摘要</vt:lpstr>
      <vt:lpstr>符号定义</vt:lpstr>
      <vt:lpstr>问题定义</vt:lpstr>
      <vt:lpstr>相关工作</vt:lpstr>
      <vt:lpstr>相关工作</vt:lpstr>
      <vt:lpstr>模型</vt:lpstr>
      <vt:lpstr>时空编码器（Spatial-Temporal Encoder）</vt:lpstr>
      <vt:lpstr>时空编码器（Spatial-Temporal Encoder）</vt:lpstr>
      <vt:lpstr>时空解码器（Spatial-Temporal Decoder）</vt:lpstr>
      <vt:lpstr>PowerPoint 演示文稿</vt:lpstr>
      <vt:lpstr>PowerPoint 演示文稿</vt:lpstr>
      <vt:lpstr>实验</vt:lpstr>
      <vt:lpstr>实验结果</vt:lpstr>
      <vt:lpstr>实验结果</vt:lpstr>
      <vt:lpstr>实验结果</vt:lpstr>
      <vt:lpstr>实验结果</vt:lpstr>
      <vt:lpstr>实验结果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 x</dc:creator>
  <cp:lastModifiedBy>x.Leo</cp:lastModifiedBy>
  <cp:revision>177</cp:revision>
  <dcterms:created xsi:type="dcterms:W3CDTF">2022-03-06T15:37:16Z</dcterms:created>
  <dcterms:modified xsi:type="dcterms:W3CDTF">2022-04-15T07:59:11Z</dcterms:modified>
</cp:coreProperties>
</file>