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2"/>
    <p:sldId id="326" r:id="rId3"/>
    <p:sldId id="385" r:id="rId4"/>
    <p:sldId id="365" r:id="rId5"/>
    <p:sldId id="377" r:id="rId6"/>
    <p:sldId id="387" r:id="rId7"/>
    <p:sldId id="388" r:id="rId8"/>
    <p:sldId id="374" r:id="rId9"/>
    <p:sldId id="393" r:id="rId10"/>
    <p:sldId id="381" r:id="rId11"/>
    <p:sldId id="389" r:id="rId12"/>
    <p:sldId id="390" r:id="rId13"/>
    <p:sldId id="329" r:id="rId14"/>
    <p:sldId id="394" r:id="rId15"/>
    <p:sldId id="395" r:id="rId16"/>
    <p:sldId id="396" r:id="rId17"/>
    <p:sldId id="397" r:id="rId18"/>
    <p:sldId id="399" r:id="rId19"/>
    <p:sldId id="400" r:id="rId20"/>
    <p:sldId id="401" r:id="rId21"/>
    <p:sldId id="407" r:id="rId22"/>
    <p:sldId id="398" r:id="rId23"/>
    <p:sldId id="412" r:id="rId24"/>
    <p:sldId id="413" r:id="rId25"/>
    <p:sldId id="408" r:id="rId26"/>
    <p:sldId id="409" r:id="rId27"/>
    <p:sldId id="410" r:id="rId28"/>
    <p:sldId id="411" r:id="rId29"/>
    <p:sldId id="383" r:id="rId30"/>
    <p:sldId id="32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jtuzhk" initials="x"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9CE"/>
    <a:srgbClr val="45D973"/>
    <a:srgbClr val="BE021D"/>
    <a:srgbClr val="5B9BD5"/>
    <a:srgbClr val="F53B70"/>
    <a:srgbClr val="FA57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85343" autoAdjust="0"/>
  </p:normalViewPr>
  <p:slideViewPr>
    <p:cSldViewPr snapToGrid="0">
      <p:cViewPr varScale="1">
        <p:scale>
          <a:sx n="87" d="100"/>
          <a:sy n="87" d="100"/>
        </p:scale>
        <p:origin x="-552" y="-8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2022/4/15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27583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87C8B-7C36-4812-8D83-EEA6AE869B0B}" type="datetimeFigureOut">
              <a:rPr lang="zh-CN" altLang="en-US" smtClean="0"/>
              <a:t>2022/4/15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7374D-D654-4CE5-A0DD-92B0D11EB0CD}" type="slidenum">
              <a:rPr lang="zh-CN" altLang="en-US" smtClean="0"/>
              <a:t>‹#›</a:t>
            </a:fld>
            <a:endParaRPr lang="zh-CN" altLang="en-US"/>
          </a:p>
        </p:txBody>
      </p:sp>
    </p:spTree>
    <p:extLst>
      <p:ext uri="{BB962C8B-B14F-4D97-AF65-F5344CB8AC3E}">
        <p14:creationId xmlns:p14="http://schemas.microsoft.com/office/powerpoint/2010/main" val="4242824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55164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18467EF-E9F5-4E30-80F2-D812C7876504}" type="datetime1">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B37917-6166-45E8-AB56-CCBA4C06A1AC}" type="datetime1">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82575D-21EA-4BFB-8722-ADBA5E2D6FEA}" type="datetime1">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7F38E9-9209-49FF-8A3F-BE97AD79E2E6}" type="datetime1">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AF0DCD6-FA09-447E-A748-CB5E61E96D29}" type="datetime1">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F7BE49B-A547-4350-8C79-7A8DCA94CA38}" type="datetime1">
              <a:rPr lang="zh-CN" altLang="en-US" smtClean="0"/>
              <a:t>2022/4/15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657E52F-66C1-4C73-AEF1-7655353629E4}" type="datetime1">
              <a:rPr lang="zh-CN" altLang="en-US" smtClean="0"/>
              <a:t>2022/4/15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781208-9F60-4CC6-96B4-C1BD8F2A3AD9}" type="datetime1">
              <a:rPr lang="zh-CN" altLang="en-US" smtClean="0"/>
              <a:t>2022/4/15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7E2920-8793-44EF-9F3E-36A543CB5680}" type="datetime1">
              <a:rPr lang="zh-CN" altLang="en-US" smtClean="0"/>
              <a:t>2022/4/15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B04FE5-0E35-44AB-9871-B997C69CC6B0}" type="datetime1">
              <a:rPr lang="zh-CN" altLang="en-US" smtClean="0"/>
              <a:t>2022/4/15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32FD3-6B5E-43CF-BAAC-F8BDF3EEC491}" type="datetime1">
              <a:rPr lang="zh-CN" altLang="en-US" smtClean="0"/>
              <a:t>2022/4/15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09272-417B-455C-9BE1-BFC237AA4583}" type="datetime1">
              <a:rPr lang="zh-CN" altLang="en-US" smtClean="0"/>
              <a:t>2022/4/15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30DE2-364F-4C72-9B86-A602050198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77091" y="785366"/>
            <a:ext cx="6096000" cy="738664"/>
          </a:xfrm>
          <a:prstGeom prst="rect">
            <a:avLst/>
          </a:prstGeom>
        </p:spPr>
        <p:txBody>
          <a:bodyPr>
            <a:spAutoFit/>
          </a:bodyPr>
          <a:lstStyle/>
          <a:p>
            <a:r>
              <a:rPr lang="zh-CN" altLang="en-US" sz="2400" dirty="0"/>
              <a:t> </a:t>
            </a:r>
            <a:r>
              <a:rPr lang="zh-CN" altLang="en-US" dirty="0"/>
              <a:t/>
            </a:r>
            <a:br>
              <a:rPr lang="zh-CN" altLang="en-US" dirty="0"/>
            </a:br>
            <a:endParaRPr lang="zh-CN" altLang="en-US" dirty="0"/>
          </a:p>
        </p:txBody>
      </p:sp>
      <p:sp>
        <p:nvSpPr>
          <p:cNvPr id="2" name="文本框 1"/>
          <p:cNvSpPr txBox="1"/>
          <p:nvPr/>
        </p:nvSpPr>
        <p:spPr>
          <a:xfrm>
            <a:off x="547789" y="2146493"/>
            <a:ext cx="11096422" cy="769441"/>
          </a:xfrm>
          <a:prstGeom prst="rect">
            <a:avLst/>
          </a:prstGeom>
          <a:solidFill>
            <a:schemeClr val="accent1"/>
          </a:solidFill>
        </p:spPr>
        <p:txBody>
          <a:bodyPr wrap="square" rtlCol="0">
            <a:spAutoFit/>
          </a:bodyPr>
          <a:lstStyle/>
          <a:p>
            <a:pPr algn="ctr"/>
            <a:r>
              <a:rPr lang="zh-CN" altLang="en-US" sz="4400" b="1" kern="100" spc="-100" dirty="0" smtClean="0">
                <a:solidFill>
                  <a:schemeClr val="bg1"/>
                </a:solidFill>
                <a:latin typeface="Cambria" panose="02040503050406030204" pitchFamily="18" charset="0"/>
                <a:ea typeface="Cambria" panose="02040503050406030204" pitchFamily="18" charset="0"/>
                <a:cs typeface="Times New Roman" panose="02020603050405020304" pitchFamily="18" charset="0"/>
              </a:rPr>
              <a:t>文档级关系</a:t>
            </a:r>
            <a:r>
              <a:rPr lang="zh-CN" altLang="en-US" sz="4400" b="1" kern="100" spc="-100" dirty="0" smtClean="0">
                <a:solidFill>
                  <a:schemeClr val="bg1"/>
                </a:solidFill>
                <a:latin typeface="Cambria" panose="02040503050406030204" pitchFamily="18" charset="0"/>
                <a:ea typeface="Cambria" panose="02040503050406030204" pitchFamily="18" charset="0"/>
                <a:cs typeface="Times New Roman" panose="02020603050405020304" pitchFamily="18" charset="0"/>
              </a:rPr>
              <a:t>抽取</a:t>
            </a:r>
            <a:r>
              <a:rPr lang="zh-CN" altLang="en-US"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调研</a:t>
            </a:r>
            <a:endParaRPr lang="en-US" altLang="zh-CN" sz="4400" b="1" kern="100" spc="-100" dirty="0" smtClean="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026" name="Picture 2" descr="xjtu">
            <a:extLst>
              <a:ext uri="{FF2B5EF4-FFF2-40B4-BE49-F238E27FC236}">
                <a16:creationId xmlns:a16="http://schemas.microsoft.com/office/drawing/2014/main" xmlns="" id="{6A8210F4-5C3A-4C62-BB14-DD3119BE6B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087" r="53446" b="36977"/>
          <a:stretch/>
        </p:blipFill>
        <p:spPr bwMode="auto">
          <a:xfrm>
            <a:off x="134216" y="162903"/>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xmlns="" id="{3F6E146D-DC24-4E2A-B9B1-36C8BBCABA7A}"/>
              </a:ext>
            </a:extLst>
          </p:cNvPr>
          <p:cNvSpPr txBox="1"/>
          <p:nvPr/>
        </p:nvSpPr>
        <p:spPr>
          <a:xfrm>
            <a:off x="4407076" y="5181600"/>
            <a:ext cx="2693366" cy="400110"/>
          </a:xfrm>
          <a:prstGeom prst="rect">
            <a:avLst/>
          </a:prstGeom>
          <a:noFill/>
        </p:spPr>
        <p:txBody>
          <a:bodyPr wrap="none" rtlCol="0">
            <a:spAutoFit/>
          </a:bodyPr>
          <a:lstStyle/>
          <a:p>
            <a:r>
              <a:rPr lang="zh-CN" altLang="en-US" sz="2000" dirty="0">
                <a:latin typeface="Arial" panose="020B0604020202020204" pitchFamily="34" charset="0"/>
                <a:cs typeface="Arial" panose="020B0604020202020204" pitchFamily="34" charset="0"/>
              </a:rPr>
              <a:t>汇报时间：</a:t>
            </a:r>
            <a:r>
              <a:rPr lang="en-US" altLang="zh-CN" sz="2000" dirty="0" smtClean="0">
                <a:latin typeface="Arial" panose="020B0604020202020204" pitchFamily="34" charset="0"/>
                <a:cs typeface="Arial" panose="020B0604020202020204" pitchFamily="34" charset="0"/>
              </a:rPr>
              <a:t>2022</a:t>
            </a:r>
            <a:r>
              <a:rPr lang="zh-CN" altLang="en-US" sz="2000" dirty="0" smtClean="0">
                <a:latin typeface="Arial" panose="020B0604020202020204" pitchFamily="34" charset="0"/>
                <a:cs typeface="Arial" panose="020B0604020202020204" pitchFamily="34" charset="0"/>
              </a:rPr>
              <a:t>年</a:t>
            </a:r>
            <a:r>
              <a:rPr lang="en-US" altLang="zh-CN" sz="2000" dirty="0">
                <a:latin typeface="Arial" panose="020B0604020202020204" pitchFamily="34" charset="0"/>
                <a:cs typeface="Arial" panose="020B0604020202020204" pitchFamily="34" charset="0"/>
              </a:rPr>
              <a:t>4</a:t>
            </a:r>
            <a:r>
              <a:rPr lang="zh-CN" altLang="en-US" sz="2000" dirty="0" smtClean="0">
                <a:latin typeface="Arial" panose="020B0604020202020204" pitchFamily="34" charset="0"/>
                <a:cs typeface="Arial" panose="020B0604020202020204" pitchFamily="34" charset="0"/>
              </a:rPr>
              <a:t>月</a:t>
            </a:r>
            <a:endParaRPr lang="zh-CN" altLang="en-US" sz="20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p:cNvSpPr/>
          <p:nvPr/>
        </p:nvSpPr>
        <p:spPr>
          <a:xfrm>
            <a:off x="316523" y="1719230"/>
            <a:ext cx="11503771" cy="2246769"/>
          </a:xfrm>
          <a:prstGeom prst="rect">
            <a:avLst/>
          </a:prstGeom>
        </p:spPr>
        <p:txBody>
          <a:bodyPr wrap="square">
            <a:spAutoFit/>
          </a:bodyPr>
          <a:lstStyle/>
          <a:p>
            <a:r>
              <a:rPr lang="zh-CN" altLang="en-US" sz="2000" dirty="0" smtClean="0"/>
              <a:t>文档级关系抽取可将其</a:t>
            </a:r>
            <a:r>
              <a:rPr lang="zh-CN" altLang="en-US" sz="2000" dirty="0"/>
              <a:t>分为三类</a:t>
            </a:r>
            <a:r>
              <a:rPr lang="zh-CN" altLang="en-US" sz="2000" dirty="0" smtClean="0"/>
              <a:t>：</a:t>
            </a:r>
            <a:endParaRPr lang="en-US" altLang="zh-CN" sz="2000" dirty="0" smtClean="0"/>
          </a:p>
          <a:p>
            <a:endParaRPr lang="en-US" altLang="zh-CN" sz="2000" dirty="0" smtClean="0"/>
          </a:p>
          <a:p>
            <a:r>
              <a:rPr lang="en-US" altLang="zh-CN" sz="2000" dirty="0" smtClean="0"/>
              <a:t>1.</a:t>
            </a:r>
            <a:r>
              <a:rPr lang="zh-CN" altLang="en-US" sz="2000" dirty="0" smtClean="0"/>
              <a:t>基于</a:t>
            </a:r>
            <a:r>
              <a:rPr lang="zh-CN" altLang="en-US" sz="2000" dirty="0"/>
              <a:t>层级网络的方法</a:t>
            </a:r>
            <a:r>
              <a:rPr lang="zh-CN" altLang="en-US" sz="2000" dirty="0" smtClean="0"/>
              <a:t>，</a:t>
            </a:r>
            <a:endParaRPr lang="en-US" altLang="zh-CN" sz="2000" dirty="0" smtClean="0"/>
          </a:p>
          <a:p>
            <a:r>
              <a:rPr lang="en-US" altLang="zh-CN" sz="2000" dirty="0" smtClean="0"/>
              <a:t>2.</a:t>
            </a:r>
            <a:r>
              <a:rPr lang="zh-CN" altLang="en-US" sz="2000" dirty="0" smtClean="0"/>
              <a:t>基于</a:t>
            </a:r>
            <a:r>
              <a:rPr lang="zh-CN" altLang="en-US" sz="2000" dirty="0"/>
              <a:t>全局图的方法</a:t>
            </a:r>
            <a:r>
              <a:rPr lang="zh-CN" altLang="en-US" sz="2000" dirty="0" smtClean="0"/>
              <a:t>，</a:t>
            </a:r>
            <a:endParaRPr lang="en-US" altLang="zh-CN" sz="2000" dirty="0" smtClean="0"/>
          </a:p>
          <a:p>
            <a:r>
              <a:rPr lang="en-US" altLang="zh-CN" sz="2000" dirty="0" smtClean="0"/>
              <a:t>3.</a:t>
            </a:r>
            <a:r>
              <a:rPr lang="zh-CN" altLang="en-US" sz="2000" dirty="0" smtClean="0"/>
              <a:t>基于序列的</a:t>
            </a:r>
            <a:r>
              <a:rPr lang="zh-CN" altLang="en-US" sz="2000" dirty="0"/>
              <a:t>方法。</a:t>
            </a:r>
          </a:p>
          <a:p>
            <a:endParaRPr lang="zh-CN" altLang="en-US" sz="2000" dirty="0" smtClean="0"/>
          </a:p>
          <a:p>
            <a:endParaRPr lang="zh-CN" altLang="en-US" sz="200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9798510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2348720" cy="523220"/>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基于层次网络</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316523" y="1582615"/>
            <a:ext cx="11503771" cy="1015663"/>
          </a:xfrm>
          <a:prstGeom prst="rect">
            <a:avLst/>
          </a:prstGeom>
        </p:spPr>
        <p:txBody>
          <a:bodyPr wrap="square">
            <a:spAutoFit/>
          </a:bodyPr>
          <a:lstStyle/>
          <a:p>
            <a:r>
              <a:rPr lang="en-US" altLang="zh-CN" sz="2000" dirty="0" smtClean="0"/>
              <a:t>1.</a:t>
            </a:r>
            <a:r>
              <a:rPr lang="zh-CN" altLang="en-US" sz="2000" dirty="0" smtClean="0"/>
              <a:t>基于</a:t>
            </a:r>
            <a:r>
              <a:rPr lang="zh-CN" altLang="en-US" sz="2000" dirty="0"/>
              <a:t>层级网络的方法</a:t>
            </a:r>
            <a:r>
              <a:rPr lang="zh-CN" altLang="en-US" sz="2000" dirty="0" smtClean="0"/>
              <a:t>，</a:t>
            </a:r>
            <a:endParaRPr lang="en-US" altLang="zh-CN" sz="2000" dirty="0" smtClean="0"/>
          </a:p>
          <a:p>
            <a:endParaRPr lang="zh-CN" altLang="en-US" sz="2000" dirty="0" smtClean="0"/>
          </a:p>
          <a:p>
            <a:endParaRPr lang="zh-CN" altLang="en-US" sz="2000" dirty="0">
              <a:effectLst/>
              <a:latin typeface="宋体" panose="02010600030101010101" pitchFamily="2" charset="-122"/>
              <a:ea typeface="宋体" panose="02010600030101010101" pitchFamily="2" charset="-122"/>
            </a:endParaRPr>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6750" y="1248220"/>
            <a:ext cx="7332149" cy="519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213360" y="2212783"/>
            <a:ext cx="3229708" cy="3000821"/>
          </a:xfrm>
          <a:prstGeom prst="rect">
            <a:avLst/>
          </a:prstGeom>
        </p:spPr>
        <p:txBody>
          <a:bodyPr wrap="square">
            <a:spAutoFit/>
          </a:bodyPr>
          <a:lstStyle/>
          <a:p>
            <a:pPr>
              <a:lnSpc>
                <a:spcPct val="150000"/>
              </a:lnSpc>
            </a:pPr>
            <a:r>
              <a:rPr lang="zh-CN" altLang="en-US" dirty="0"/>
              <a:t>基于层级网络的方法试图通过不同层级的网络实现</a:t>
            </a:r>
            <a:r>
              <a:rPr lang="en-US" altLang="zh-CN" dirty="0"/>
              <a:t>token level -&gt; sentence level -&gt; document level</a:t>
            </a:r>
            <a:r>
              <a:rPr lang="zh-CN" altLang="en-US" dirty="0"/>
              <a:t>的层次化特征抽取，并把不同层次的特征</a:t>
            </a:r>
            <a:r>
              <a:rPr lang="en-US" altLang="zh-CN" dirty="0" err="1"/>
              <a:t>concate</a:t>
            </a:r>
            <a:r>
              <a:rPr lang="zh-CN" altLang="en-US" dirty="0"/>
              <a:t>起来做实体对之间的关系分类。</a:t>
            </a:r>
          </a:p>
        </p:txBody>
      </p:sp>
    </p:spTree>
    <p:extLst>
      <p:ext uri="{BB962C8B-B14F-4D97-AF65-F5344CB8AC3E}">
        <p14:creationId xmlns:p14="http://schemas.microsoft.com/office/powerpoint/2010/main" val="41368701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266693" cy="523220"/>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基于图</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316523" y="1487338"/>
            <a:ext cx="11503771" cy="1015663"/>
          </a:xfrm>
          <a:prstGeom prst="rect">
            <a:avLst/>
          </a:prstGeom>
        </p:spPr>
        <p:txBody>
          <a:bodyPr wrap="square">
            <a:spAutoFit/>
          </a:bodyPr>
          <a:lstStyle/>
          <a:p>
            <a:r>
              <a:rPr lang="en-US" altLang="zh-CN" sz="2000" dirty="0"/>
              <a:t>2</a:t>
            </a:r>
            <a:r>
              <a:rPr lang="en-US" altLang="zh-CN" sz="2000" dirty="0" smtClean="0"/>
              <a:t>.</a:t>
            </a:r>
            <a:r>
              <a:rPr lang="zh-CN" altLang="en-US" sz="2000" dirty="0"/>
              <a:t>基于全局图的</a:t>
            </a:r>
            <a:r>
              <a:rPr lang="zh-CN" altLang="en-US" sz="2000" dirty="0" smtClean="0"/>
              <a:t>方法</a:t>
            </a:r>
            <a:endParaRPr lang="en-US" altLang="zh-CN" sz="2000" dirty="0" smtClean="0"/>
          </a:p>
          <a:p>
            <a:endParaRPr lang="zh-CN" altLang="en-US" sz="2000" dirty="0" smtClean="0"/>
          </a:p>
          <a:p>
            <a:endParaRPr lang="zh-CN" altLang="en-US" sz="2000" dirty="0">
              <a:effectLst/>
              <a:latin typeface="宋体" panose="02010600030101010101" pitchFamily="2" charset="-122"/>
              <a:ea typeface="宋体" panose="02010600030101010101" pitchFamily="2" charset="-122"/>
            </a:endParaRPr>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p:nvSpPr>
        <p:spPr>
          <a:xfrm>
            <a:off x="316523" y="2056563"/>
            <a:ext cx="5339862" cy="1200329"/>
          </a:xfrm>
          <a:prstGeom prst="rect">
            <a:avLst/>
          </a:prstGeom>
        </p:spPr>
        <p:txBody>
          <a:bodyPr wrap="square">
            <a:spAutoFit/>
          </a:bodyPr>
          <a:lstStyle/>
          <a:p>
            <a:r>
              <a:rPr lang="zh-CN" altLang="en-US" dirty="0"/>
              <a:t>基于全局图的方法的标准流程可以总结为三部分</a:t>
            </a:r>
            <a:r>
              <a:rPr lang="zh-CN" altLang="en-US" dirty="0" smtClean="0"/>
              <a:t>：</a:t>
            </a:r>
            <a:endParaRPr lang="en-US" altLang="zh-CN" dirty="0" smtClean="0"/>
          </a:p>
          <a:p>
            <a:r>
              <a:rPr lang="en-US" altLang="zh-CN" dirty="0" smtClean="0"/>
              <a:t>1)</a:t>
            </a:r>
            <a:r>
              <a:rPr lang="zh-CN" altLang="en-US" dirty="0" smtClean="0"/>
              <a:t>编码</a:t>
            </a:r>
            <a:r>
              <a:rPr lang="zh-CN" altLang="en-US" dirty="0"/>
              <a:t>及</a:t>
            </a:r>
            <a:r>
              <a:rPr lang="zh-CN" altLang="en-US" dirty="0" smtClean="0"/>
              <a:t>构图</a:t>
            </a:r>
            <a:endParaRPr lang="en-US" altLang="zh-CN" dirty="0" smtClean="0"/>
          </a:p>
          <a:p>
            <a:r>
              <a:rPr lang="en-US" altLang="zh-CN" dirty="0" smtClean="0"/>
              <a:t>2)GNN</a:t>
            </a:r>
            <a:r>
              <a:rPr lang="zh-CN" altLang="en-US" dirty="0"/>
              <a:t>迭代（</a:t>
            </a:r>
            <a:r>
              <a:rPr lang="en-US" altLang="zh-CN" dirty="0"/>
              <a:t>Multi-hop inference</a:t>
            </a:r>
            <a:r>
              <a:rPr lang="zh-CN" altLang="en-US" dirty="0" smtClean="0"/>
              <a:t>）</a:t>
            </a:r>
            <a:endParaRPr lang="en-US" altLang="zh-CN" dirty="0" smtClean="0"/>
          </a:p>
          <a:p>
            <a:r>
              <a:rPr lang="en-US" altLang="zh-CN" dirty="0" smtClean="0"/>
              <a:t>3)</a:t>
            </a:r>
            <a:r>
              <a:rPr lang="zh-CN" altLang="en-US" dirty="0" smtClean="0"/>
              <a:t>实体</a:t>
            </a:r>
            <a:r>
              <a:rPr lang="zh-CN" altLang="en-US" dirty="0"/>
              <a:t>对关系分类。</a:t>
            </a:r>
          </a:p>
        </p:txBody>
      </p:sp>
      <p:sp>
        <p:nvSpPr>
          <p:cNvPr id="3" name="矩形 2"/>
          <p:cNvSpPr/>
          <p:nvPr/>
        </p:nvSpPr>
        <p:spPr>
          <a:xfrm>
            <a:off x="395953" y="3581400"/>
            <a:ext cx="4478216" cy="1754326"/>
          </a:xfrm>
          <a:prstGeom prst="rect">
            <a:avLst/>
          </a:prstGeom>
        </p:spPr>
        <p:txBody>
          <a:bodyPr wrap="square">
            <a:spAutoFit/>
          </a:bodyPr>
          <a:lstStyle/>
          <a:p>
            <a:r>
              <a:rPr lang="zh-CN" altLang="en-US" dirty="0"/>
              <a:t>可以使用的</a:t>
            </a:r>
            <a:r>
              <a:rPr lang="en-US" altLang="zh-CN" dirty="0"/>
              <a:t>nodes</a:t>
            </a:r>
            <a:r>
              <a:rPr lang="zh-CN" altLang="en-US" dirty="0"/>
              <a:t>类型有：</a:t>
            </a:r>
            <a:r>
              <a:rPr lang="en-US" altLang="zh-CN" dirty="0"/>
              <a:t>tokens(words)</a:t>
            </a:r>
            <a:r>
              <a:rPr lang="zh-CN" altLang="en-US" dirty="0"/>
              <a:t>，</a:t>
            </a:r>
            <a:r>
              <a:rPr lang="en-US" altLang="zh-CN" dirty="0"/>
              <a:t>mentions</a:t>
            </a:r>
            <a:r>
              <a:rPr lang="zh-CN" altLang="en-US" dirty="0"/>
              <a:t>，</a:t>
            </a:r>
            <a:r>
              <a:rPr lang="en-US" altLang="zh-CN" dirty="0"/>
              <a:t>entities</a:t>
            </a:r>
            <a:r>
              <a:rPr lang="zh-CN" altLang="en-US" dirty="0"/>
              <a:t>，</a:t>
            </a:r>
            <a:r>
              <a:rPr lang="en-US" altLang="zh-CN" dirty="0"/>
              <a:t>sentences</a:t>
            </a:r>
            <a:r>
              <a:rPr lang="zh-CN" altLang="en-US" dirty="0" smtClean="0"/>
              <a:t>；</a:t>
            </a:r>
            <a:endParaRPr lang="en-US" altLang="zh-CN" dirty="0" smtClean="0"/>
          </a:p>
          <a:p>
            <a:endParaRPr lang="en-US" altLang="zh-CN" dirty="0" smtClean="0"/>
          </a:p>
          <a:p>
            <a:r>
              <a:rPr lang="zh-CN" altLang="en-US" dirty="0" smtClean="0"/>
              <a:t>可以</a:t>
            </a:r>
            <a:r>
              <a:rPr lang="zh-CN" altLang="en-US" dirty="0"/>
              <a:t>使用</a:t>
            </a:r>
            <a:r>
              <a:rPr lang="en-US" altLang="zh-CN" dirty="0"/>
              <a:t>edges</a:t>
            </a:r>
            <a:r>
              <a:rPr lang="zh-CN" altLang="en-US" dirty="0"/>
              <a:t>类型有：</a:t>
            </a:r>
            <a:r>
              <a:rPr lang="en-US" altLang="zh-CN" dirty="0"/>
              <a:t>1. </a:t>
            </a:r>
            <a:r>
              <a:rPr lang="zh-CN" altLang="en-US" dirty="0"/>
              <a:t>依据</a:t>
            </a:r>
            <a:r>
              <a:rPr lang="en-US" altLang="zh-CN" dirty="0"/>
              <a:t>node</a:t>
            </a:r>
            <a:r>
              <a:rPr lang="zh-CN" altLang="en-US" dirty="0"/>
              <a:t>类别，如</a:t>
            </a:r>
            <a:r>
              <a:rPr lang="en-US" altLang="zh-CN" dirty="0"/>
              <a:t>mention-mention</a:t>
            </a:r>
            <a:r>
              <a:rPr lang="zh-CN" altLang="en-US" dirty="0"/>
              <a:t>，</a:t>
            </a:r>
            <a:r>
              <a:rPr lang="en-US" altLang="zh-CN" dirty="0"/>
              <a:t>mention-entity</a:t>
            </a:r>
            <a:r>
              <a:rPr lang="zh-CN" altLang="en-US" dirty="0"/>
              <a:t>，</a:t>
            </a:r>
            <a:r>
              <a:rPr lang="en-US" altLang="zh-CN" dirty="0"/>
              <a:t>entity-sentence</a:t>
            </a:r>
            <a:r>
              <a:rPr lang="zh-CN" altLang="en-US" dirty="0"/>
              <a:t>等</a:t>
            </a:r>
          </a:p>
        </p:txBody>
      </p:sp>
    </p:spTree>
    <p:extLst>
      <p:ext uri="{BB962C8B-B14F-4D97-AF65-F5344CB8AC3E}">
        <p14:creationId xmlns:p14="http://schemas.microsoft.com/office/powerpoint/2010/main" val="10063624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a16="http://schemas.microsoft.com/office/drawing/2014/main" xmlns="" id="{C1B51919-1A0B-4B29-93A6-4404AAE71E4B}"/>
              </a:ext>
            </a:extLst>
          </p:cNvPr>
          <p:cNvSpPr txBox="1"/>
          <p:nvPr/>
        </p:nvSpPr>
        <p:spPr>
          <a:xfrm>
            <a:off x="0" y="547031"/>
            <a:ext cx="909223" cy="523220"/>
          </a:xfrm>
          <a:prstGeom prst="rect">
            <a:avLst/>
          </a:prstGeom>
          <a:noFill/>
        </p:spPr>
        <p:txBody>
          <a:bodyPr wrap="none" rtlCol="0">
            <a:spAutoFit/>
          </a:bodyPr>
          <a:lstStyle/>
          <a:p>
            <a:r>
              <a:rPr lang="en-US" altLang="zh-CN" sz="2800" b="1" dirty="0" smtClean="0">
                <a:latin typeface="黑体" panose="02010609060101010101" pitchFamily="49" charset="-122"/>
                <a:ea typeface="黑体" panose="02010609060101010101" pitchFamily="49" charset="-122"/>
                <a:cs typeface="Times New Roman" panose="02020603050405020304" pitchFamily="18" charset="0"/>
              </a:rPr>
              <a:t>GCNN</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32" name="Picture 2" descr="xjtu">
            <a:extLst>
              <a:ext uri="{FF2B5EF4-FFF2-40B4-BE49-F238E27FC236}">
                <a16:creationId xmlns:a16="http://schemas.microsoft.com/office/drawing/2014/main" xmlns=""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2480" y="1616327"/>
            <a:ext cx="8263304" cy="3321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61637" y="1552613"/>
            <a:ext cx="6096000" cy="4524315"/>
          </a:xfrm>
          <a:prstGeom prst="rect">
            <a:avLst/>
          </a:prstGeom>
        </p:spPr>
        <p:txBody>
          <a:bodyPr>
            <a:spAutoFit/>
          </a:bodyPr>
          <a:lstStyle/>
          <a:p>
            <a:r>
              <a:rPr lang="en-US" altLang="zh-CN" dirty="0" smtClean="0"/>
              <a:t>1</a:t>
            </a:r>
            <a:r>
              <a:rPr lang="zh-CN" altLang="en-US" dirty="0" smtClean="0"/>
              <a:t>种</a:t>
            </a:r>
            <a:r>
              <a:rPr lang="en-US" altLang="zh-CN" dirty="0" smtClean="0"/>
              <a:t>node</a:t>
            </a:r>
            <a:r>
              <a:rPr lang="zh-CN" altLang="en-US" dirty="0" smtClean="0"/>
              <a:t>：</a:t>
            </a:r>
            <a:r>
              <a:rPr lang="en-US" altLang="zh-CN" dirty="0" smtClean="0"/>
              <a:t>token node</a:t>
            </a:r>
            <a:endParaRPr lang="zh-CN" altLang="en-US" dirty="0"/>
          </a:p>
          <a:p>
            <a:r>
              <a:rPr lang="en-US" altLang="zh-CN" dirty="0" smtClean="0"/>
              <a:t>5</a:t>
            </a:r>
            <a:r>
              <a:rPr lang="zh-CN" altLang="en-US" dirty="0" smtClean="0"/>
              <a:t>种边</a:t>
            </a:r>
            <a:endParaRPr lang="zh-CN" altLang="en-US" dirty="0"/>
          </a:p>
          <a:p>
            <a:r>
              <a:rPr lang="en-US" altLang="zh-CN" dirty="0" smtClean="0"/>
              <a:t>1</a:t>
            </a:r>
            <a:r>
              <a:rPr lang="en-US" altLang="zh-CN" dirty="0"/>
              <a:t>)</a:t>
            </a:r>
            <a:r>
              <a:rPr lang="en-US" altLang="zh-CN" dirty="0" smtClean="0"/>
              <a:t>Syntactic dep. </a:t>
            </a:r>
          </a:p>
          <a:p>
            <a:r>
              <a:rPr lang="en-US" altLang="zh-CN" dirty="0" smtClean="0"/>
              <a:t>Sentence</a:t>
            </a:r>
            <a:r>
              <a:rPr lang="zh-CN" altLang="en-US" dirty="0" smtClean="0"/>
              <a:t>中的</a:t>
            </a:r>
            <a:r>
              <a:rPr lang="en-US" altLang="zh-CN" dirty="0" smtClean="0"/>
              <a:t>word</a:t>
            </a:r>
            <a:r>
              <a:rPr lang="zh-CN" altLang="en-US" dirty="0" smtClean="0"/>
              <a:t>之间建立</a:t>
            </a:r>
            <a:r>
              <a:rPr lang="en-US" altLang="zh-CN" dirty="0" smtClean="0"/>
              <a:t>edge</a:t>
            </a:r>
          </a:p>
          <a:p>
            <a:endParaRPr lang="en-US" altLang="zh-CN" dirty="0" smtClean="0"/>
          </a:p>
          <a:p>
            <a:r>
              <a:rPr lang="en-US" altLang="zh-CN" dirty="0" smtClean="0"/>
              <a:t>2)</a:t>
            </a:r>
            <a:r>
              <a:rPr lang="en-US" altLang="zh-CN" dirty="0" err="1" smtClean="0"/>
              <a:t>Coreference</a:t>
            </a:r>
            <a:r>
              <a:rPr lang="en-US" altLang="zh-CN" dirty="0" smtClean="0"/>
              <a:t> </a:t>
            </a:r>
            <a:r>
              <a:rPr lang="en-US" altLang="zh-CN" dirty="0"/>
              <a:t>edge. </a:t>
            </a:r>
            <a:endParaRPr lang="en-US" altLang="zh-CN" dirty="0" smtClean="0"/>
          </a:p>
          <a:p>
            <a:r>
              <a:rPr lang="zh-CN" altLang="en-US" dirty="0"/>
              <a:t>指向同</a:t>
            </a:r>
            <a:r>
              <a:rPr lang="zh-CN" altLang="en-US" dirty="0" smtClean="0"/>
              <a:t>一</a:t>
            </a:r>
            <a:r>
              <a:rPr lang="en-US" altLang="zh-CN" dirty="0" smtClean="0"/>
              <a:t>entity</a:t>
            </a:r>
            <a:r>
              <a:rPr lang="zh-CN" altLang="en-US" dirty="0" smtClean="0"/>
              <a:t>的</a:t>
            </a:r>
            <a:r>
              <a:rPr lang="en-US" altLang="zh-CN" dirty="0" smtClean="0"/>
              <a:t>mention</a:t>
            </a:r>
            <a:r>
              <a:rPr lang="zh-CN" altLang="en-US" dirty="0" smtClean="0"/>
              <a:t>连接</a:t>
            </a:r>
            <a:endParaRPr lang="en-US" altLang="zh-CN" dirty="0" smtClean="0"/>
          </a:p>
          <a:p>
            <a:endParaRPr lang="en-US" altLang="zh-CN" dirty="0"/>
          </a:p>
          <a:p>
            <a:r>
              <a:rPr lang="en-US" altLang="zh-CN" dirty="0" smtClean="0"/>
              <a:t>3)Adjacent </a:t>
            </a:r>
            <a:r>
              <a:rPr lang="en-US" altLang="zh-CN" dirty="0"/>
              <a:t>sentence edge. </a:t>
            </a:r>
            <a:endParaRPr lang="en-US" altLang="zh-CN" dirty="0" smtClean="0"/>
          </a:p>
          <a:p>
            <a:r>
              <a:rPr lang="zh-CN" altLang="en-US" dirty="0" smtClean="0"/>
              <a:t>将相邻句子的根结点连接</a:t>
            </a:r>
            <a:endParaRPr lang="en-US" altLang="zh-CN" dirty="0" smtClean="0"/>
          </a:p>
          <a:p>
            <a:endParaRPr lang="zh-CN" altLang="en-US" dirty="0"/>
          </a:p>
          <a:p>
            <a:r>
              <a:rPr lang="en-US" altLang="zh-CN" dirty="0" smtClean="0"/>
              <a:t>4)</a:t>
            </a:r>
            <a:r>
              <a:rPr lang="zh-CN" altLang="en-US" dirty="0" smtClean="0"/>
              <a:t> </a:t>
            </a:r>
            <a:r>
              <a:rPr lang="en-US" altLang="zh-CN" dirty="0"/>
              <a:t>Adjacent word edge. </a:t>
            </a:r>
            <a:endParaRPr lang="en-US" altLang="zh-CN" dirty="0" smtClean="0"/>
          </a:p>
          <a:p>
            <a:r>
              <a:rPr lang="zh-CN" altLang="en-US" dirty="0" smtClean="0"/>
              <a:t>相邻</a:t>
            </a:r>
            <a:r>
              <a:rPr lang="zh-CN" altLang="en-US" dirty="0"/>
              <a:t>的</a:t>
            </a:r>
            <a:r>
              <a:rPr lang="zh-CN" altLang="en-US" dirty="0" smtClean="0"/>
              <a:t>单词连接</a:t>
            </a:r>
            <a:endParaRPr lang="en-US" altLang="zh-CN" dirty="0" smtClean="0"/>
          </a:p>
          <a:p>
            <a:endParaRPr lang="zh-CN" altLang="en-US" dirty="0"/>
          </a:p>
          <a:p>
            <a:r>
              <a:rPr lang="en-US" altLang="zh-CN" dirty="0" smtClean="0"/>
              <a:t>5)Self-node </a:t>
            </a:r>
            <a:r>
              <a:rPr lang="en-US" altLang="zh-CN" dirty="0"/>
              <a:t>edge. </a:t>
            </a:r>
            <a:endParaRPr lang="en-US" altLang="zh-CN" dirty="0" smtClean="0"/>
          </a:p>
          <a:p>
            <a:r>
              <a:rPr lang="zh-CN" altLang="en-US" dirty="0" smtClean="0"/>
              <a:t>自反边</a:t>
            </a:r>
            <a:endParaRPr lang="zh-CN" altLang="en-US" dirty="0"/>
          </a:p>
        </p:txBody>
      </p:sp>
    </p:spTree>
    <p:extLst>
      <p:ext uri="{BB962C8B-B14F-4D97-AF65-F5344CB8AC3E}">
        <p14:creationId xmlns:p14="http://schemas.microsoft.com/office/powerpoint/2010/main" val="30606691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a16="http://schemas.microsoft.com/office/drawing/2014/main" xmlns="" id="{C1B51919-1A0B-4B29-93A6-4404AAE71E4B}"/>
              </a:ext>
            </a:extLst>
          </p:cNvPr>
          <p:cNvSpPr txBox="1"/>
          <p:nvPr/>
        </p:nvSpPr>
        <p:spPr>
          <a:xfrm>
            <a:off x="0" y="547031"/>
            <a:ext cx="909223"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cs typeface="Times New Roman" panose="02020603050405020304" pitchFamily="18" charset="0"/>
              </a:rPr>
              <a:t> EOG</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32" name="Picture 2" descr="xjtu">
            <a:extLst>
              <a:ext uri="{FF2B5EF4-FFF2-40B4-BE49-F238E27FC236}">
                <a16:creationId xmlns:a16="http://schemas.microsoft.com/office/drawing/2014/main" xmlns=""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1637" y="1552613"/>
            <a:ext cx="6096000" cy="3970318"/>
          </a:xfrm>
          <a:prstGeom prst="rect">
            <a:avLst/>
          </a:prstGeom>
        </p:spPr>
        <p:txBody>
          <a:bodyPr>
            <a:spAutoFit/>
          </a:bodyPr>
          <a:lstStyle/>
          <a:p>
            <a:r>
              <a:rPr lang="en-US" altLang="zh-CN" dirty="0" smtClean="0"/>
              <a:t>3</a:t>
            </a:r>
            <a:r>
              <a:rPr lang="zh-CN" altLang="en-US" dirty="0" smtClean="0"/>
              <a:t>种</a:t>
            </a:r>
            <a:r>
              <a:rPr lang="en-US" altLang="zh-CN" dirty="0" smtClean="0"/>
              <a:t>node</a:t>
            </a:r>
            <a:r>
              <a:rPr lang="zh-CN" altLang="en-US" dirty="0" smtClean="0"/>
              <a:t>：</a:t>
            </a:r>
            <a:endParaRPr lang="en-US" altLang="zh-CN" dirty="0" smtClean="0"/>
          </a:p>
          <a:p>
            <a:r>
              <a:rPr lang="en-US" altLang="zh-CN" dirty="0" smtClean="0"/>
              <a:t>Mention node </a:t>
            </a:r>
          </a:p>
          <a:p>
            <a:r>
              <a:rPr lang="en-US" altLang="zh-CN" dirty="0" smtClean="0"/>
              <a:t>Entity node</a:t>
            </a:r>
          </a:p>
          <a:p>
            <a:r>
              <a:rPr lang="en-US" altLang="zh-CN" dirty="0" smtClean="0"/>
              <a:t>Sentence node</a:t>
            </a:r>
          </a:p>
          <a:p>
            <a:endParaRPr lang="en-US" altLang="zh-CN" dirty="0" smtClean="0"/>
          </a:p>
          <a:p>
            <a:r>
              <a:rPr lang="en-US" altLang="zh-CN" dirty="0" smtClean="0"/>
              <a:t>5</a:t>
            </a:r>
            <a:r>
              <a:rPr lang="zh-CN" altLang="en-US" dirty="0" smtClean="0"/>
              <a:t>种</a:t>
            </a:r>
            <a:r>
              <a:rPr lang="en-US" altLang="zh-CN" dirty="0" smtClean="0"/>
              <a:t>edge:</a:t>
            </a:r>
          </a:p>
          <a:p>
            <a:r>
              <a:rPr lang="en-US" altLang="zh-CN" dirty="0" smtClean="0"/>
              <a:t>Mention-Sentence (MS):</a:t>
            </a:r>
            <a:endParaRPr lang="en-US" altLang="zh-CN" dirty="0"/>
          </a:p>
          <a:p>
            <a:r>
              <a:rPr lang="en-US" altLang="zh-CN" dirty="0" smtClean="0"/>
              <a:t>Mention-Entity </a:t>
            </a:r>
            <a:r>
              <a:rPr lang="en-US" altLang="zh-CN" dirty="0"/>
              <a:t>(ME):</a:t>
            </a:r>
          </a:p>
          <a:p>
            <a:r>
              <a:rPr lang="en-US" altLang="zh-CN" dirty="0" smtClean="0"/>
              <a:t>Sentence-Sentence </a:t>
            </a:r>
            <a:r>
              <a:rPr lang="en-US" altLang="zh-CN" dirty="0"/>
              <a:t>(SS):</a:t>
            </a:r>
          </a:p>
          <a:p>
            <a:r>
              <a:rPr lang="en-US" altLang="zh-CN" dirty="0" smtClean="0"/>
              <a:t>Entity-Sentence </a:t>
            </a:r>
            <a:r>
              <a:rPr lang="en-US" altLang="zh-CN" dirty="0"/>
              <a:t>(ES</a:t>
            </a:r>
            <a:r>
              <a:rPr lang="en-US" altLang="zh-CN" dirty="0" smtClean="0"/>
              <a:t>):</a:t>
            </a:r>
          </a:p>
          <a:p>
            <a:endParaRPr lang="en-US" altLang="zh-CN" dirty="0" smtClean="0"/>
          </a:p>
          <a:p>
            <a:endParaRPr lang="en-US" altLang="zh-CN" dirty="0"/>
          </a:p>
          <a:p>
            <a:r>
              <a:rPr lang="en-US" altLang="zh-CN" dirty="0" smtClean="0"/>
              <a:t>Entity-Entity </a:t>
            </a:r>
            <a:r>
              <a:rPr lang="en-US" altLang="zh-CN" dirty="0"/>
              <a:t>(</a:t>
            </a:r>
            <a:r>
              <a:rPr lang="en-US" altLang="zh-CN" dirty="0" smtClean="0"/>
              <a:t>EE):</a:t>
            </a:r>
            <a:endParaRPr lang="en-US" altLang="zh-CN" dirty="0"/>
          </a:p>
          <a:p>
            <a:endParaRPr lang="en-US" altLang="zh-CN" dirty="0"/>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9331" y="2675107"/>
            <a:ext cx="8560092" cy="256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下箭头 1"/>
          <p:cNvSpPr/>
          <p:nvPr/>
        </p:nvSpPr>
        <p:spPr>
          <a:xfrm>
            <a:off x="1041107" y="4431323"/>
            <a:ext cx="286531" cy="439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209450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a16="http://schemas.microsoft.com/office/drawing/2014/main" xmlns="" id="{C1B51919-1A0B-4B29-93A6-4404AAE71E4B}"/>
              </a:ext>
            </a:extLst>
          </p:cNvPr>
          <p:cNvSpPr txBox="1"/>
          <p:nvPr/>
        </p:nvSpPr>
        <p:spPr>
          <a:xfrm>
            <a:off x="0" y="547031"/>
            <a:ext cx="909223"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cs typeface="Times New Roman" panose="02020603050405020304" pitchFamily="18" charset="0"/>
              </a:rPr>
              <a:t> EOG</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32" name="Picture 2" descr="xjtu">
            <a:extLst>
              <a:ext uri="{FF2B5EF4-FFF2-40B4-BE49-F238E27FC236}">
                <a16:creationId xmlns:a16="http://schemas.microsoft.com/office/drawing/2014/main" xmlns=""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1637" y="1552613"/>
            <a:ext cx="6096000" cy="369332"/>
          </a:xfrm>
          <a:prstGeom prst="rect">
            <a:avLst/>
          </a:prstGeom>
        </p:spPr>
        <p:txBody>
          <a:bodyPr>
            <a:spAutoFit/>
          </a:bodyPr>
          <a:lstStyle/>
          <a:p>
            <a:r>
              <a:rPr lang="zh-CN" altLang="en-US" dirty="0" smtClean="0"/>
              <a:t>迭代机制：两步推理</a:t>
            </a:r>
            <a:endParaRPr lang="en-US" altLang="zh-CN" dirty="0"/>
          </a:p>
        </p:txBody>
      </p:sp>
      <p:sp>
        <p:nvSpPr>
          <p:cNvPr id="4" name="矩形 3"/>
          <p:cNvSpPr/>
          <p:nvPr/>
        </p:nvSpPr>
        <p:spPr>
          <a:xfrm>
            <a:off x="454611" y="2295921"/>
            <a:ext cx="5365571" cy="369332"/>
          </a:xfrm>
          <a:prstGeom prst="rect">
            <a:avLst/>
          </a:prstGeom>
        </p:spPr>
        <p:txBody>
          <a:bodyPr wrap="none">
            <a:spAutoFit/>
          </a:bodyPr>
          <a:lstStyle/>
          <a:p>
            <a:r>
              <a:rPr lang="en-US" altLang="zh-CN" dirty="0" smtClean="0"/>
              <a:t>1</a:t>
            </a:r>
            <a:r>
              <a:rPr lang="zh-CN" altLang="en-US" dirty="0" smtClean="0"/>
              <a:t>）使用</a:t>
            </a:r>
            <a:r>
              <a:rPr lang="zh-CN" altLang="en-US" dirty="0"/>
              <a:t>中间节点</a:t>
            </a:r>
            <a:r>
              <a:rPr lang="en-US" altLang="zh-CN" dirty="0"/>
              <a:t>k</a:t>
            </a:r>
            <a:r>
              <a:rPr lang="zh-CN" altLang="en-US" dirty="0"/>
              <a:t>在两个节点</a:t>
            </a:r>
            <a:r>
              <a:rPr lang="en-US" altLang="zh-CN" dirty="0" err="1"/>
              <a:t>i</a:t>
            </a:r>
            <a:r>
              <a:rPr lang="zh-CN" altLang="en-US" dirty="0"/>
              <a:t>和</a:t>
            </a:r>
            <a:r>
              <a:rPr lang="en-US" altLang="zh-CN" dirty="0"/>
              <a:t>j</a:t>
            </a:r>
            <a:r>
              <a:rPr lang="zh-CN" altLang="en-US" dirty="0"/>
              <a:t>之间生成一条路径</a:t>
            </a:r>
          </a:p>
        </p:txBody>
      </p:sp>
      <p:sp>
        <p:nvSpPr>
          <p:cNvPr id="6" name="矩形 5"/>
          <p:cNvSpPr/>
          <p:nvPr/>
        </p:nvSpPr>
        <p:spPr>
          <a:xfrm>
            <a:off x="454611" y="3709790"/>
            <a:ext cx="5384807" cy="369332"/>
          </a:xfrm>
          <a:prstGeom prst="rect">
            <a:avLst/>
          </a:prstGeom>
        </p:spPr>
        <p:txBody>
          <a:bodyPr wrap="none">
            <a:spAutoFit/>
          </a:bodyPr>
          <a:lstStyle/>
          <a:p>
            <a:r>
              <a:rPr lang="en-US" altLang="zh-CN" dirty="0" smtClean="0"/>
              <a:t>2</a:t>
            </a:r>
            <a:r>
              <a:rPr lang="zh-CN" altLang="en-US" dirty="0" smtClean="0"/>
              <a:t>）通过</a:t>
            </a:r>
            <a:r>
              <a:rPr lang="zh-CN" altLang="en-US" dirty="0"/>
              <a:t>线性插值聚合原始边和更新后的边表示信息</a:t>
            </a:r>
          </a:p>
        </p:txBody>
      </p:sp>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33" y="4348465"/>
            <a:ext cx="5384807" cy="1306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33" y="2857501"/>
            <a:ext cx="5062598" cy="67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4046" y="1921945"/>
            <a:ext cx="2675545" cy="334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70892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a16="http://schemas.microsoft.com/office/drawing/2014/main" xmlns="" id="{C1B51919-1A0B-4B29-93A6-4404AAE71E4B}"/>
              </a:ext>
            </a:extLst>
          </p:cNvPr>
          <p:cNvSpPr txBox="1"/>
          <p:nvPr/>
        </p:nvSpPr>
        <p:spPr>
          <a:xfrm>
            <a:off x="0" y="547031"/>
            <a:ext cx="909223"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cs typeface="Times New Roman" panose="02020603050405020304" pitchFamily="18" charset="0"/>
              </a:rPr>
              <a:t> EOG</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32" name="Picture 2" descr="xjtu">
            <a:extLst>
              <a:ext uri="{FF2B5EF4-FFF2-40B4-BE49-F238E27FC236}">
                <a16:creationId xmlns:a16="http://schemas.microsoft.com/office/drawing/2014/main" xmlns=""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1637" y="1552613"/>
            <a:ext cx="6096000" cy="369332"/>
          </a:xfrm>
          <a:prstGeom prst="rect">
            <a:avLst/>
          </a:prstGeom>
        </p:spPr>
        <p:txBody>
          <a:bodyPr>
            <a:spAutoFit/>
          </a:bodyPr>
          <a:lstStyle/>
          <a:p>
            <a:r>
              <a:rPr lang="zh-CN" altLang="en-US" dirty="0" smtClean="0"/>
              <a:t>迭代机制：两步推理</a:t>
            </a:r>
            <a:endParaRPr lang="en-US" altLang="zh-CN" dirty="0"/>
          </a:p>
        </p:txBody>
      </p:sp>
      <p:sp>
        <p:nvSpPr>
          <p:cNvPr id="4" name="矩形 3"/>
          <p:cNvSpPr/>
          <p:nvPr/>
        </p:nvSpPr>
        <p:spPr>
          <a:xfrm>
            <a:off x="454611" y="2295921"/>
            <a:ext cx="5365571" cy="369332"/>
          </a:xfrm>
          <a:prstGeom prst="rect">
            <a:avLst/>
          </a:prstGeom>
        </p:spPr>
        <p:txBody>
          <a:bodyPr wrap="none">
            <a:spAutoFit/>
          </a:bodyPr>
          <a:lstStyle/>
          <a:p>
            <a:r>
              <a:rPr lang="en-US" altLang="zh-CN" dirty="0" smtClean="0"/>
              <a:t>1</a:t>
            </a:r>
            <a:r>
              <a:rPr lang="zh-CN" altLang="en-US" dirty="0" smtClean="0"/>
              <a:t>）使用</a:t>
            </a:r>
            <a:r>
              <a:rPr lang="zh-CN" altLang="en-US" dirty="0"/>
              <a:t>中间节点</a:t>
            </a:r>
            <a:r>
              <a:rPr lang="en-US" altLang="zh-CN" dirty="0"/>
              <a:t>k</a:t>
            </a:r>
            <a:r>
              <a:rPr lang="zh-CN" altLang="en-US" dirty="0"/>
              <a:t>在两个节点</a:t>
            </a:r>
            <a:r>
              <a:rPr lang="en-US" altLang="zh-CN" dirty="0" err="1"/>
              <a:t>i</a:t>
            </a:r>
            <a:r>
              <a:rPr lang="zh-CN" altLang="en-US" dirty="0"/>
              <a:t>和</a:t>
            </a:r>
            <a:r>
              <a:rPr lang="en-US" altLang="zh-CN" dirty="0"/>
              <a:t>j</a:t>
            </a:r>
            <a:r>
              <a:rPr lang="zh-CN" altLang="en-US" dirty="0"/>
              <a:t>之间生成一条路径</a:t>
            </a:r>
          </a:p>
        </p:txBody>
      </p:sp>
      <p:sp>
        <p:nvSpPr>
          <p:cNvPr id="6" name="矩形 5"/>
          <p:cNvSpPr/>
          <p:nvPr/>
        </p:nvSpPr>
        <p:spPr>
          <a:xfrm>
            <a:off x="454611" y="3709790"/>
            <a:ext cx="5384807" cy="369332"/>
          </a:xfrm>
          <a:prstGeom prst="rect">
            <a:avLst/>
          </a:prstGeom>
        </p:spPr>
        <p:txBody>
          <a:bodyPr wrap="none">
            <a:spAutoFit/>
          </a:bodyPr>
          <a:lstStyle/>
          <a:p>
            <a:r>
              <a:rPr lang="en-US" altLang="zh-CN" dirty="0" smtClean="0"/>
              <a:t>2</a:t>
            </a:r>
            <a:r>
              <a:rPr lang="zh-CN" altLang="en-US" dirty="0" smtClean="0"/>
              <a:t>）通过</a:t>
            </a:r>
            <a:r>
              <a:rPr lang="zh-CN" altLang="en-US" dirty="0"/>
              <a:t>线性插值聚合原始边和更新后的边表示信息</a:t>
            </a:r>
          </a:p>
        </p:txBody>
      </p:sp>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33" y="4348465"/>
            <a:ext cx="5384807" cy="1306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33" y="2857501"/>
            <a:ext cx="5062598" cy="67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4046" y="1921945"/>
            <a:ext cx="2675545" cy="334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2921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151586" y="1054483"/>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a16="http://schemas.microsoft.com/office/drawing/2014/main" xmlns="" id="{C1B51919-1A0B-4B29-93A6-4404AAE71E4B}"/>
              </a:ext>
            </a:extLst>
          </p:cNvPr>
          <p:cNvSpPr txBox="1"/>
          <p:nvPr/>
        </p:nvSpPr>
        <p:spPr>
          <a:xfrm>
            <a:off x="0" y="547031"/>
            <a:ext cx="909223"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cs typeface="Times New Roman" panose="02020603050405020304" pitchFamily="18" charset="0"/>
              </a:rPr>
              <a:t> EOG</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32" name="Picture 2" descr="xjtu">
            <a:extLst>
              <a:ext uri="{FF2B5EF4-FFF2-40B4-BE49-F238E27FC236}">
                <a16:creationId xmlns:a16="http://schemas.microsoft.com/office/drawing/2014/main" xmlns=""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s://flashgene.com/wp-content/uploads/2021/04/qAfE7n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353" y="1828076"/>
            <a:ext cx="6461650" cy="32140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8932" y="1700813"/>
            <a:ext cx="2675545" cy="334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00165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151586" y="1054483"/>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a16="http://schemas.microsoft.com/office/drawing/2014/main" xmlns="" id="{C1B51919-1A0B-4B29-93A6-4404AAE71E4B}"/>
              </a:ext>
            </a:extLst>
          </p:cNvPr>
          <p:cNvSpPr txBox="1"/>
          <p:nvPr/>
        </p:nvSpPr>
        <p:spPr>
          <a:xfrm>
            <a:off x="0" y="547031"/>
            <a:ext cx="909223"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dirty="0" smtClean="0">
                <a:latin typeface="黑体" panose="02010609060101010101" pitchFamily="49" charset="-122"/>
                <a:ea typeface="黑体" panose="02010609060101010101" pitchFamily="49" charset="-122"/>
                <a:cs typeface="Times New Roman" panose="02020603050405020304" pitchFamily="18" charset="0"/>
              </a:rPr>
              <a:t>LSR</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32" name="Picture 2" descr="xjtu">
            <a:extLst>
              <a:ext uri="{FF2B5EF4-FFF2-40B4-BE49-F238E27FC236}">
                <a16:creationId xmlns:a16="http://schemas.microsoft.com/office/drawing/2014/main" xmlns=""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494" y="2268415"/>
            <a:ext cx="7314706" cy="28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261637" y="1552613"/>
            <a:ext cx="6096000" cy="2031325"/>
          </a:xfrm>
          <a:prstGeom prst="rect">
            <a:avLst/>
          </a:prstGeom>
        </p:spPr>
        <p:txBody>
          <a:bodyPr>
            <a:spAutoFit/>
          </a:bodyPr>
          <a:lstStyle/>
          <a:p>
            <a:r>
              <a:rPr lang="en-US" altLang="zh-CN" dirty="0" smtClean="0"/>
              <a:t>3</a:t>
            </a:r>
            <a:r>
              <a:rPr lang="zh-CN" altLang="en-US" dirty="0" smtClean="0"/>
              <a:t>种</a:t>
            </a:r>
            <a:r>
              <a:rPr lang="en-US" altLang="zh-CN" dirty="0" smtClean="0"/>
              <a:t>node</a:t>
            </a:r>
            <a:r>
              <a:rPr lang="zh-CN" altLang="en-US" dirty="0" smtClean="0"/>
              <a:t>：</a:t>
            </a:r>
            <a:endParaRPr lang="en-US" altLang="zh-CN" dirty="0" smtClean="0"/>
          </a:p>
          <a:p>
            <a:r>
              <a:rPr lang="en-US" altLang="zh-CN" dirty="0" smtClean="0"/>
              <a:t>Mention node </a:t>
            </a:r>
          </a:p>
          <a:p>
            <a:r>
              <a:rPr lang="en-US" altLang="zh-CN" dirty="0" smtClean="0"/>
              <a:t>Entity node</a:t>
            </a:r>
          </a:p>
          <a:p>
            <a:r>
              <a:rPr lang="en-US" altLang="zh-CN" dirty="0" smtClean="0"/>
              <a:t>MDP node:</a:t>
            </a:r>
          </a:p>
          <a:p>
            <a:r>
              <a:rPr lang="zh-CN" altLang="en-US" dirty="0" smtClean="0"/>
              <a:t>一</a:t>
            </a:r>
            <a:r>
              <a:rPr lang="zh-CN" altLang="en-US" dirty="0"/>
              <a:t>个句子中所有</a:t>
            </a:r>
            <a:r>
              <a:rPr lang="en-US" altLang="zh-CN" dirty="0"/>
              <a:t>mention</a:t>
            </a:r>
            <a:r>
              <a:rPr lang="zh-CN" altLang="en-US" dirty="0"/>
              <a:t>的最短依赖路径集</a:t>
            </a: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28210966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151586" y="1054483"/>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pic>
        <p:nvPicPr>
          <p:cNvPr id="32" name="Picture 2" descr="xjtu">
            <a:extLst>
              <a:ext uri="{FF2B5EF4-FFF2-40B4-BE49-F238E27FC236}">
                <a16:creationId xmlns:a16="http://schemas.microsoft.com/office/drawing/2014/main" xmlns=""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61637" y="1552613"/>
            <a:ext cx="6096000" cy="1477328"/>
          </a:xfrm>
          <a:prstGeom prst="rect">
            <a:avLst/>
          </a:prstGeom>
        </p:spPr>
        <p:txBody>
          <a:bodyPr>
            <a:spAutoFit/>
          </a:bodyPr>
          <a:lstStyle/>
          <a:p>
            <a:r>
              <a:rPr lang="zh-CN" altLang="en-US" dirty="0" smtClean="0"/>
              <a:t>动态推理：</a:t>
            </a:r>
            <a:endParaRPr lang="en-US" altLang="zh-CN" dirty="0" smtClean="0"/>
          </a:p>
          <a:p>
            <a:r>
              <a:rPr lang="en-US" altLang="zh-CN" dirty="0" smtClean="0"/>
              <a:t>1</a:t>
            </a:r>
            <a:r>
              <a:rPr lang="zh-CN" altLang="en-US" dirty="0"/>
              <a:t>）结构归纳：使用矩阵树理论来学习文档图的隐表征</a:t>
            </a:r>
            <a:r>
              <a:rPr lang="zh-CN" altLang="en-US" dirty="0" smtClean="0"/>
              <a:t>。</a:t>
            </a:r>
            <a:endParaRPr lang="en-US" altLang="zh-CN" dirty="0" smtClean="0"/>
          </a:p>
          <a:p>
            <a:endParaRPr lang="en-US" altLang="zh-CN" dirty="0"/>
          </a:p>
          <a:p>
            <a:endParaRPr lang="en-US" altLang="zh-CN" dirty="0" smtClean="0"/>
          </a:p>
          <a:p>
            <a:endParaRPr lang="en-US" altLang="zh-CN" dirty="0"/>
          </a:p>
        </p:txBody>
      </p:sp>
      <p:pic>
        <p:nvPicPr>
          <p:cNvPr id="10244" name="Picture 4" descr="在这里插入图片描述"/>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34" y="2338754"/>
            <a:ext cx="4055941" cy="532343"/>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7217" y="1377648"/>
            <a:ext cx="4694192" cy="4563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86982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1627369"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研究背景</a:t>
            </a: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a:extLst>
              <a:ext uri="{FF2B5EF4-FFF2-40B4-BE49-F238E27FC236}">
                <a16:creationId xmlns:a16="http://schemas.microsoft.com/office/drawing/2014/main" xmlns="" id="{377DC2E2-8F54-451C-A214-C45E6E49CC57}"/>
              </a:ext>
            </a:extLst>
          </p:cNvPr>
          <p:cNvSpPr/>
          <p:nvPr/>
        </p:nvSpPr>
        <p:spPr>
          <a:xfrm>
            <a:off x="428857" y="1450784"/>
            <a:ext cx="11458343" cy="2308324"/>
          </a:xfrm>
          <a:prstGeom prst="rect">
            <a:avLst/>
          </a:prstGeom>
        </p:spPr>
        <p:txBody>
          <a:bodyPr wrap="square">
            <a:spAutoFit/>
          </a:bodyPr>
          <a:lstStyle/>
          <a:p>
            <a:pPr indent="457200">
              <a:lnSpc>
                <a:spcPct val="120000"/>
              </a:lnSpc>
            </a:pPr>
            <a:r>
              <a:rPr lang="zh-CN" altLang="en-US" sz="2000" dirty="0" smtClean="0">
                <a:latin typeface="宋体" panose="02010600030101010101" pitchFamily="2" charset="-122"/>
                <a:ea typeface="宋体" panose="02010600030101010101" pitchFamily="2" charset="-122"/>
              </a:rPr>
              <a:t>关系抽取</a:t>
            </a:r>
            <a:r>
              <a:rPr lang="en-US" altLang="zh-CN" sz="2000" dirty="0" smtClean="0">
                <a:latin typeface="宋体" panose="02010600030101010101" pitchFamily="2" charset="-122"/>
                <a:ea typeface="宋体" panose="02010600030101010101" pitchFamily="2" charset="-122"/>
              </a:rPr>
              <a:t>(Relation Extraction, RE)</a:t>
            </a:r>
            <a:r>
              <a:rPr lang="zh-CN" altLang="en-US" sz="2000" dirty="0" smtClean="0">
                <a:latin typeface="宋体" panose="02010600030101010101" pitchFamily="2" charset="-122"/>
                <a:ea typeface="宋体" panose="02010600030101010101" pitchFamily="2" charset="-122"/>
              </a:rPr>
              <a:t>是从纯文本中提取未知关系事实，是自然语言处理领域非常重要的一项任务。过去的关系抽取方法主要将注意力集中于抽取单个实体对在某个句子内反映的关系，然而单句关系抽取在实践中受到不可避免的限制：在真实场景如医疗、金融文档中，</a:t>
            </a:r>
            <a:r>
              <a:rPr lang="zh-CN" altLang="en-US" sz="2000" b="1" dirty="0" smtClean="0">
                <a:latin typeface="宋体" panose="02010600030101010101" pitchFamily="2" charset="-122"/>
                <a:ea typeface="宋体" panose="02010600030101010101" pitchFamily="2" charset="-122"/>
              </a:rPr>
              <a:t>有许多关系事实是蕴含在文档中不同句子的实体对中的</a:t>
            </a:r>
            <a:r>
              <a:rPr lang="zh-CN" altLang="en-US" sz="2000" dirty="0" smtClean="0">
                <a:latin typeface="宋体" panose="02010600030101010101" pitchFamily="2" charset="-122"/>
                <a:ea typeface="宋体" panose="02010600030101010101" pitchFamily="2" charset="-122"/>
              </a:rPr>
              <a:t>，且文档中的多个实体之间，往往存在复杂的相互关系。</a:t>
            </a:r>
            <a:endParaRPr lang="en-US" altLang="zh-CN" sz="2000" dirty="0" smtClean="0">
              <a:latin typeface="Calibri" panose="020F0502020204030204" pitchFamily="34" charset="0"/>
              <a:ea typeface="黑体" panose="02010609060101010101" pitchFamily="49" charset="-122"/>
            </a:endParaRPr>
          </a:p>
          <a:p>
            <a:pPr indent="457200">
              <a:lnSpc>
                <a:spcPct val="120000"/>
              </a:lnSpc>
            </a:pPr>
            <a:endParaRPr lang="en-US" altLang="zh-CN" sz="2000" dirty="0">
              <a:latin typeface="Calibri" panose="020F0502020204030204" pitchFamily="34" charset="0"/>
              <a:ea typeface="黑体" panose="02010609060101010101" pitchFamily="49" charset="-122"/>
            </a:endParaRPr>
          </a:p>
          <a:p>
            <a:pPr indent="457200">
              <a:lnSpc>
                <a:spcPct val="120000"/>
              </a:lnSpc>
            </a:pPr>
            <a:endParaRPr lang="zh-CN" altLang="en-US" sz="20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131819697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909223" cy="523220"/>
          </a:xfrm>
          <a:prstGeom prst="rect">
            <a:avLst/>
          </a:prstGeom>
          <a:noFill/>
        </p:spPr>
        <p:txBody>
          <a:bodyPr wrap="none" rtlCol="0">
            <a:spAutoFit/>
          </a:bodyPr>
          <a:lstStyle/>
          <a:p>
            <a:r>
              <a:rPr lang="en-US" altLang="zh-CN" sz="2800" b="1" dirty="0" smtClean="0">
                <a:latin typeface="黑体" panose="02010609060101010101" pitchFamily="49" charset="-122"/>
                <a:ea typeface="黑体" panose="02010609060101010101" pitchFamily="49" charset="-122"/>
                <a:cs typeface="Times New Roman" panose="02020603050405020304" pitchFamily="18" charset="0"/>
              </a:rPr>
              <a:t>GAIN</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2960" y="1906270"/>
            <a:ext cx="8177290" cy="3879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1041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627369" cy="523220"/>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基于序列</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74414" y="1487031"/>
            <a:ext cx="4443736" cy="1877437"/>
          </a:xfrm>
          <a:prstGeom prst="rect">
            <a:avLst/>
          </a:prstGeom>
        </p:spPr>
        <p:txBody>
          <a:bodyPr wrap="square">
            <a:spAutoFit/>
          </a:bodyPr>
          <a:lstStyle/>
          <a:p>
            <a:pPr indent="457200">
              <a:lnSpc>
                <a:spcPct val="120000"/>
              </a:lnSpc>
            </a:pPr>
            <a:r>
              <a:rPr lang="en-US" altLang="zh-CN" sz="2000" dirty="0" smtClean="0"/>
              <a:t>3.</a:t>
            </a:r>
            <a:r>
              <a:rPr lang="zh-CN" altLang="en-US" sz="2000" dirty="0" smtClean="0"/>
              <a:t>基于</a:t>
            </a:r>
            <a:r>
              <a:rPr lang="zh-CN" altLang="en-US" sz="2000" dirty="0"/>
              <a:t>序列</a:t>
            </a:r>
            <a:r>
              <a:rPr lang="zh-CN" altLang="en-US" sz="2000" dirty="0" smtClean="0"/>
              <a:t>的方法</a:t>
            </a:r>
            <a:endParaRPr lang="en-US" altLang="zh-CN" sz="2000" dirty="0" smtClean="0"/>
          </a:p>
          <a:p>
            <a:pPr indent="457200">
              <a:lnSpc>
                <a:spcPct val="120000"/>
              </a:lnSpc>
            </a:pPr>
            <a:r>
              <a:rPr lang="zh-CN" altLang="en-US" sz="2000" dirty="0" smtClean="0">
                <a:latin typeface="宋体" panose="02010600030101010101" pitchFamily="2" charset="-122"/>
                <a:ea typeface="宋体" panose="02010600030101010101" pitchFamily="2" charset="-122"/>
              </a:rPr>
              <a:t>基于</a:t>
            </a:r>
            <a:r>
              <a:rPr lang="zh-CN" altLang="en-US" sz="2000" dirty="0">
                <a:latin typeface="宋体" panose="02010600030101010101" pitchFamily="2" charset="-122"/>
                <a:ea typeface="宋体" panose="02010600030101010101" pitchFamily="2" charset="-122"/>
              </a:rPr>
              <a:t>序列的方法主要直接使用神经网络</a:t>
            </a:r>
            <a:r>
              <a:rPr lang="zh-CN" altLang="en-US" sz="2000" dirty="0" smtClean="0">
                <a:latin typeface="宋体" panose="02010600030101010101" pitchFamily="2" charset="-122"/>
                <a:ea typeface="宋体" panose="02010600030101010101" pitchFamily="2" charset="-122"/>
              </a:rPr>
              <a:t>学习文档</a:t>
            </a:r>
            <a:r>
              <a:rPr lang="zh-CN" altLang="en-US" sz="2000" dirty="0">
                <a:latin typeface="宋体" panose="02010600030101010101" pitchFamily="2" charset="-122"/>
                <a:ea typeface="宋体" panose="02010600030101010101" pitchFamily="2" charset="-122"/>
              </a:rPr>
              <a:t>中实体的表征，并对所有候选实体对进行</a:t>
            </a:r>
            <a:r>
              <a:rPr lang="zh-CN" altLang="en-US" sz="2000" dirty="0" smtClean="0">
                <a:latin typeface="宋体" panose="02010600030101010101" pitchFamily="2" charset="-122"/>
                <a:ea typeface="宋体" panose="02010600030101010101" pitchFamily="2" charset="-122"/>
              </a:rPr>
              <a:t>分类</a:t>
            </a:r>
            <a:endParaRPr lang="en-US" altLang="zh-CN" sz="2000" dirty="0" smtClean="0">
              <a:latin typeface="宋体" panose="02010600030101010101" pitchFamily="2" charset="-122"/>
              <a:ea typeface="宋体" panose="02010600030101010101" pitchFamily="2" charset="-122"/>
            </a:endParaRPr>
          </a:p>
          <a:p>
            <a:endParaRPr lang="zh-CN" altLang="en-US" sz="2000" dirty="0">
              <a:effectLst/>
              <a:latin typeface="宋体" panose="02010600030101010101" pitchFamily="2" charset="-122"/>
              <a:ea typeface="宋体" panose="02010600030101010101" pitchFamily="2" charset="-122"/>
            </a:endParaRPr>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8957499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909223" cy="523220"/>
          </a:xfrm>
          <a:prstGeom prst="rect">
            <a:avLst/>
          </a:prstGeom>
          <a:noFill/>
        </p:spPr>
        <p:txBody>
          <a:bodyPr wrap="none" rtlCol="0">
            <a:spAutoFit/>
          </a:bodyPr>
          <a:lstStyle/>
          <a:p>
            <a:r>
              <a:rPr lang="en-US" altLang="zh-CN" sz="2800" b="1" dirty="0" smtClean="0">
                <a:latin typeface="黑体" panose="02010609060101010101" pitchFamily="49" charset="-122"/>
                <a:ea typeface="黑体" panose="02010609060101010101" pitchFamily="49" charset="-122"/>
                <a:cs typeface="Times New Roman" panose="02020603050405020304" pitchFamily="18" charset="0"/>
              </a:rPr>
              <a:t>SSAN</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344" y="1487031"/>
            <a:ext cx="7347647" cy="4872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77" y="2026920"/>
            <a:ext cx="4373879" cy="1249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437454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2690160" cy="954107"/>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预训练：</a:t>
            </a:r>
            <a:r>
              <a:rPr lang="en-US" altLang="zh-CN" sz="2800" b="1" dirty="0" smtClean="0"/>
              <a:t>ERICA</a:t>
            </a:r>
            <a:endParaRPr lang="en-US" altLang="zh-CN" sz="2800" b="1" dirty="0"/>
          </a:p>
          <a:p>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316521" y="1490335"/>
            <a:ext cx="11503771" cy="1015663"/>
          </a:xfrm>
          <a:prstGeom prst="rect">
            <a:avLst/>
          </a:prstGeom>
        </p:spPr>
        <p:txBody>
          <a:bodyPr wrap="square">
            <a:spAutoFit/>
          </a:bodyPr>
          <a:lstStyle/>
          <a:p>
            <a:r>
              <a:rPr lang="zh-CN" altLang="en-US" sz="2000" dirty="0"/>
              <a:t>两个</a:t>
            </a:r>
            <a:r>
              <a:rPr lang="zh-CN" altLang="en-US" sz="2000" dirty="0" smtClean="0"/>
              <a:t>基于对比学习的任务</a:t>
            </a:r>
            <a:endParaRPr lang="en-US" altLang="zh-CN" sz="2000" dirty="0" smtClean="0"/>
          </a:p>
          <a:p>
            <a:r>
              <a:rPr lang="zh-CN" altLang="en-US" sz="2000" dirty="0" smtClean="0"/>
              <a:t>实体</a:t>
            </a:r>
            <a:r>
              <a:rPr lang="zh-CN" altLang="en-US" sz="2000" dirty="0"/>
              <a:t>识别任务通过考虑实体之间的不同关系来改进预训练模型的实体表示。</a:t>
            </a:r>
          </a:p>
          <a:p>
            <a:r>
              <a:rPr lang="zh-CN" altLang="en-US" sz="2000" dirty="0"/>
              <a:t>关系辨别任务通过学习文本中复杂的推理链来改进预训练模型的关系表示。</a:t>
            </a:r>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622" y="2643217"/>
            <a:ext cx="4473086" cy="3758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7324" y="2596324"/>
            <a:ext cx="4220838" cy="408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9388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2690160" cy="954107"/>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预训练：</a:t>
            </a:r>
            <a:r>
              <a:rPr lang="en-US" altLang="zh-CN" sz="2800" b="1" dirty="0" smtClean="0"/>
              <a:t>ERICA</a:t>
            </a:r>
            <a:endParaRPr lang="en-US" altLang="zh-CN" sz="2800" b="1" dirty="0"/>
          </a:p>
          <a:p>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p:cNvSpPr/>
          <p:nvPr/>
        </p:nvSpPr>
        <p:spPr>
          <a:xfrm>
            <a:off x="316520" y="2273216"/>
            <a:ext cx="11503771" cy="707886"/>
          </a:xfrm>
          <a:prstGeom prst="rect">
            <a:avLst/>
          </a:prstGeom>
        </p:spPr>
        <p:txBody>
          <a:bodyPr wrap="square">
            <a:spAutoFit/>
          </a:bodyPr>
          <a:lstStyle/>
          <a:p>
            <a:r>
              <a:rPr lang="zh-CN" altLang="en-US" sz="2000" b="1" dirty="0"/>
              <a:t>实体</a:t>
            </a:r>
            <a:r>
              <a:rPr lang="zh-CN" altLang="en-US" sz="2000" b="1" dirty="0" smtClean="0"/>
              <a:t>判别任务                                                                关系</a:t>
            </a:r>
            <a:r>
              <a:rPr lang="zh-CN" altLang="en-US" sz="2000" b="1" dirty="0"/>
              <a:t>判别任务</a:t>
            </a:r>
          </a:p>
          <a:p>
            <a:endParaRPr lang="zh-CN" altLang="en-US" sz="2000" dirty="0"/>
          </a:p>
        </p:txBody>
      </p:sp>
      <p:pic>
        <p:nvPicPr>
          <p:cNvPr id="18434" name="Picture 2" descr="图图图图图"/>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21" y="3135923"/>
            <a:ext cx="5210175" cy="1552576"/>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在这里插入图片描述"/>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664435"/>
            <a:ext cx="5105400"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L=LED +LRD +LMLM。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5875" y="5851037"/>
            <a:ext cx="43243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184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8817" y="1381492"/>
            <a:ext cx="41052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17211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452642" cy="523220"/>
          </a:xfrm>
          <a:prstGeom prst="rect">
            <a:avLst/>
          </a:prstGeom>
          <a:noFill/>
        </p:spPr>
        <p:txBody>
          <a:bodyPr wrap="none" rtlCol="0">
            <a:spAutoFit/>
          </a:bodyPr>
          <a:lstStyle/>
          <a:p>
            <a:r>
              <a:rPr lang="en-US" altLang="zh-CN" sz="2800" b="1" dirty="0" err="1" smtClean="0">
                <a:latin typeface="黑体" panose="02010609060101010101" pitchFamily="49" charset="-122"/>
                <a:ea typeface="黑体" panose="02010609060101010101" pitchFamily="49" charset="-122"/>
                <a:cs typeface="Times New Roman" panose="02020603050405020304" pitchFamily="18" charset="0"/>
              </a:rPr>
              <a:t>DocuNet</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310" y="1789259"/>
            <a:ext cx="7880508" cy="3889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26685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452642" cy="523220"/>
          </a:xfrm>
          <a:prstGeom prst="rect">
            <a:avLst/>
          </a:prstGeom>
          <a:noFill/>
        </p:spPr>
        <p:txBody>
          <a:bodyPr wrap="none" rtlCol="0">
            <a:spAutoFit/>
          </a:bodyPr>
          <a:lstStyle/>
          <a:p>
            <a:r>
              <a:rPr lang="en-US" altLang="zh-CN" sz="2800" b="1" dirty="0" err="1" smtClean="0">
                <a:latin typeface="黑体" panose="02010609060101010101" pitchFamily="49" charset="-122"/>
                <a:ea typeface="黑体" panose="02010609060101010101" pitchFamily="49" charset="-122"/>
                <a:cs typeface="Times New Roman" panose="02020603050405020304" pitchFamily="18" charset="0"/>
              </a:rPr>
              <a:t>DocuNet</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6" name="Picture 4" descr="https://blog.geohey.com/content/images/2017/10/---_meitu_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9225" y="1653897"/>
            <a:ext cx="4244406" cy="424440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61637" y="1552613"/>
            <a:ext cx="6096000" cy="2862322"/>
          </a:xfrm>
          <a:prstGeom prst="rect">
            <a:avLst/>
          </a:prstGeom>
        </p:spPr>
        <p:txBody>
          <a:bodyPr>
            <a:spAutoFit/>
          </a:bodyPr>
          <a:lstStyle/>
          <a:p>
            <a:r>
              <a:rPr lang="zh-CN" altLang="en-US" b="1" dirty="0"/>
              <a:t>语义分割</a:t>
            </a:r>
          </a:p>
          <a:p>
            <a:r>
              <a:rPr lang="zh-CN" altLang="en-US" dirty="0" smtClean="0"/>
              <a:t>从</a:t>
            </a:r>
            <a:r>
              <a:rPr lang="zh-CN" altLang="en-US" dirty="0"/>
              <a:t>像素的角度分割出图片中的不同对象，对原图中的每个像素都进行</a:t>
            </a:r>
            <a:r>
              <a:rPr lang="zh-CN" altLang="en-US" dirty="0" smtClean="0"/>
              <a:t>标注</a:t>
            </a:r>
            <a:endParaRPr lang="en-US" altLang="zh-CN" dirty="0" smtClean="0"/>
          </a:p>
          <a:p>
            <a:pPr lvl="0" eaLnBrk="0" fontAlgn="base" hangingPunct="0">
              <a:spcBef>
                <a:spcPct val="0"/>
              </a:spcBef>
              <a:spcAft>
                <a:spcPct val="0"/>
              </a:spcAft>
            </a:pPr>
            <a:r>
              <a:rPr lang="zh-CN" altLang="zh-CN" dirty="0">
                <a:latin typeface="Arial" charset="0"/>
                <a:ea typeface="宋体" charset="-122"/>
                <a:cs typeface="宋体" charset="-122"/>
              </a:rPr>
              <a:t>主要使用</a:t>
            </a:r>
            <a:r>
              <a:rPr lang="zh-CN" altLang="en-US" dirty="0">
                <a:latin typeface="Arial" charset="0"/>
                <a:ea typeface="宋体" charset="-122"/>
                <a:cs typeface="宋体" charset="-122"/>
              </a:rPr>
              <a:t>的</a:t>
            </a:r>
            <a:r>
              <a:rPr lang="zh-CN" altLang="zh-CN" dirty="0">
                <a:latin typeface="Arial" charset="0"/>
                <a:ea typeface="宋体" charset="-122"/>
                <a:cs typeface="宋体" charset="-122"/>
              </a:rPr>
              <a:t>三种技术：</a:t>
            </a:r>
          </a:p>
          <a:p>
            <a:pPr lvl="0" eaLnBrk="0" fontAlgn="base" hangingPunct="0">
              <a:spcBef>
                <a:spcPct val="0"/>
              </a:spcBef>
              <a:spcAft>
                <a:spcPct val="0"/>
              </a:spcAft>
              <a:buFontTx/>
              <a:buAutoNum type="arabicPeriod"/>
            </a:pPr>
            <a:r>
              <a:rPr lang="zh-CN" altLang="zh-CN" dirty="0">
                <a:latin typeface="Arial" charset="0"/>
                <a:ea typeface="宋体" charset="-122"/>
                <a:cs typeface="宋体" charset="-122"/>
              </a:rPr>
              <a:t>卷积化（Convolutional） </a:t>
            </a:r>
          </a:p>
          <a:p>
            <a:pPr lvl="0" eaLnBrk="0" fontAlgn="base" hangingPunct="0">
              <a:spcBef>
                <a:spcPct val="0"/>
              </a:spcBef>
              <a:spcAft>
                <a:spcPct val="0"/>
              </a:spcAft>
              <a:buFontTx/>
              <a:buAutoNum type="arabicPeriod" startAt="2"/>
            </a:pPr>
            <a:r>
              <a:rPr lang="zh-CN" altLang="zh-CN" dirty="0">
                <a:latin typeface="Arial" charset="0"/>
                <a:ea typeface="宋体" charset="-122"/>
                <a:cs typeface="宋体" charset="-122"/>
              </a:rPr>
              <a:t>上采样（Upsample） </a:t>
            </a:r>
          </a:p>
          <a:p>
            <a:pPr lvl="0" eaLnBrk="0" fontAlgn="base" hangingPunct="0">
              <a:spcBef>
                <a:spcPct val="0"/>
              </a:spcBef>
              <a:spcAft>
                <a:spcPct val="0"/>
              </a:spcAft>
              <a:buFontTx/>
              <a:buAutoNum type="arabicPeriod" startAt="3"/>
            </a:pPr>
            <a:r>
              <a:rPr lang="zh-CN" altLang="zh-CN" dirty="0">
                <a:latin typeface="Arial" charset="0"/>
                <a:ea typeface="宋体" charset="-122"/>
                <a:cs typeface="宋体" charset="-122"/>
              </a:rPr>
              <a:t>跳跃结构（Skip </a:t>
            </a:r>
            <a:r>
              <a:rPr lang="zh-CN" altLang="zh-CN" dirty="0" smtClean="0">
                <a:latin typeface="Arial" charset="0"/>
                <a:ea typeface="宋体" charset="-122"/>
                <a:cs typeface="宋体" charset="-122"/>
              </a:rPr>
              <a:t>Layer</a:t>
            </a:r>
            <a:r>
              <a:rPr lang="zh-CN" altLang="en-US" dirty="0" smtClean="0">
                <a:latin typeface="Arial" charset="0"/>
                <a:ea typeface="宋体" charset="-122"/>
                <a:cs typeface="宋体" charset="-122"/>
              </a:rPr>
              <a:t>）</a:t>
            </a:r>
            <a:endParaRPr lang="zh-CN" altLang="zh-CN" dirty="0">
              <a:latin typeface="Arial" charset="0"/>
              <a:ea typeface="宋体" charset="-122"/>
              <a:cs typeface="宋体" charset="-122"/>
            </a:endParaRPr>
          </a:p>
          <a:p>
            <a:endParaRPr lang="en-US" altLang="zh-CN" dirty="0"/>
          </a:p>
          <a:p>
            <a:endParaRPr lang="en-US" altLang="zh-CN" dirty="0" smtClean="0"/>
          </a:p>
          <a:p>
            <a:endParaRPr lang="en-US" altLang="zh-CN" dirty="0"/>
          </a:p>
        </p:txBody>
      </p:sp>
      <p:pic>
        <p:nvPicPr>
          <p:cNvPr id="14338" name="Picture 2" descr="https://blog.geohey.com/content/images/2017/10/59098c944637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12407900"/>
            <a:ext cx="469582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1014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452642" cy="523220"/>
          </a:xfrm>
          <a:prstGeom prst="rect">
            <a:avLst/>
          </a:prstGeom>
          <a:noFill/>
        </p:spPr>
        <p:txBody>
          <a:bodyPr wrap="none" rtlCol="0">
            <a:spAutoFit/>
          </a:bodyPr>
          <a:lstStyle/>
          <a:p>
            <a:r>
              <a:rPr lang="en-US" altLang="zh-CN" sz="2800" b="1" dirty="0" err="1" smtClean="0">
                <a:latin typeface="黑体" panose="02010609060101010101" pitchFamily="49" charset="-122"/>
                <a:ea typeface="黑体" panose="02010609060101010101" pitchFamily="49" charset="-122"/>
                <a:cs typeface="Times New Roman" panose="02020603050405020304" pitchFamily="18" charset="0"/>
              </a:rPr>
              <a:t>DocuNet</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3015" y="1636859"/>
            <a:ext cx="7880508" cy="3889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720" y="4730100"/>
            <a:ext cx="4250125" cy="626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390" y="1247173"/>
            <a:ext cx="3050931" cy="307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45321" y="4360768"/>
            <a:ext cx="6096000" cy="369332"/>
          </a:xfrm>
          <a:prstGeom prst="rect">
            <a:avLst/>
          </a:prstGeom>
        </p:spPr>
        <p:txBody>
          <a:bodyPr>
            <a:spAutoFit/>
          </a:bodyPr>
          <a:lstStyle/>
          <a:p>
            <a:pPr lvl="0" eaLnBrk="0" fontAlgn="base" hangingPunct="0">
              <a:spcBef>
                <a:spcPct val="0"/>
              </a:spcBef>
              <a:spcAft>
                <a:spcPct val="0"/>
              </a:spcAft>
            </a:pPr>
            <a:r>
              <a:rPr lang="en-US" altLang="zh-CN" dirty="0" smtClean="0"/>
              <a:t>1</a:t>
            </a:r>
            <a:r>
              <a:rPr lang="zh-CN" altLang="en-US" dirty="0" smtClean="0"/>
              <a:t>）基于相似度</a:t>
            </a:r>
            <a:endParaRPr lang="zh-CN" altLang="en-US" dirty="0"/>
          </a:p>
        </p:txBody>
      </p:sp>
      <p:sp>
        <p:nvSpPr>
          <p:cNvPr id="15" name="矩形 14"/>
          <p:cNvSpPr/>
          <p:nvPr/>
        </p:nvSpPr>
        <p:spPr>
          <a:xfrm>
            <a:off x="345321" y="5302523"/>
            <a:ext cx="6096000" cy="369332"/>
          </a:xfrm>
          <a:prstGeom prst="rect">
            <a:avLst/>
          </a:prstGeom>
        </p:spPr>
        <p:txBody>
          <a:bodyPr>
            <a:spAutoFit/>
          </a:bodyPr>
          <a:lstStyle/>
          <a:p>
            <a:pPr lvl="0" eaLnBrk="0" fontAlgn="base" hangingPunct="0">
              <a:spcBef>
                <a:spcPct val="0"/>
              </a:spcBef>
              <a:spcAft>
                <a:spcPct val="0"/>
              </a:spcAft>
            </a:pPr>
            <a:r>
              <a:rPr lang="en-US" altLang="zh-CN" dirty="0"/>
              <a:t>2</a:t>
            </a:r>
            <a:r>
              <a:rPr lang="zh-CN" altLang="en-US" dirty="0" smtClean="0"/>
              <a:t>）基于上下文</a:t>
            </a:r>
            <a:endParaRPr lang="zh-CN" altLang="en-US" dirty="0"/>
          </a:p>
        </p:txBody>
      </p:sp>
      <p:pic>
        <p:nvPicPr>
          <p:cNvPr id="15367" name="Picture 7" descr="在这里插入图片描述"/>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658" y="5724621"/>
            <a:ext cx="3686663" cy="113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07106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452642" cy="523220"/>
          </a:xfrm>
          <a:prstGeom prst="rect">
            <a:avLst/>
          </a:prstGeom>
          <a:noFill/>
        </p:spPr>
        <p:txBody>
          <a:bodyPr wrap="none" rtlCol="0">
            <a:spAutoFit/>
          </a:bodyPr>
          <a:lstStyle/>
          <a:p>
            <a:r>
              <a:rPr lang="en-US" altLang="zh-CN" sz="2800" b="1" dirty="0" err="1" smtClean="0">
                <a:latin typeface="黑体" panose="02010609060101010101" pitchFamily="49" charset="-122"/>
                <a:ea typeface="黑体" panose="02010609060101010101" pitchFamily="49" charset="-122"/>
                <a:cs typeface="Times New Roman" panose="02020603050405020304" pitchFamily="18" charset="0"/>
              </a:rPr>
              <a:t>DocuNet</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3015" y="1789259"/>
            <a:ext cx="7880508" cy="3889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45321" y="2688785"/>
            <a:ext cx="6096000" cy="369332"/>
          </a:xfrm>
          <a:prstGeom prst="rect">
            <a:avLst/>
          </a:prstGeom>
        </p:spPr>
        <p:txBody>
          <a:bodyPr>
            <a:spAutoFit/>
          </a:bodyPr>
          <a:lstStyle/>
          <a:p>
            <a:pPr lvl="0" eaLnBrk="0" fontAlgn="base" hangingPunct="0">
              <a:spcBef>
                <a:spcPct val="0"/>
              </a:spcBef>
              <a:spcAft>
                <a:spcPct val="0"/>
              </a:spcAft>
            </a:pPr>
            <a:r>
              <a:rPr lang="zh-CN" altLang="en-US" dirty="0" smtClean="0"/>
              <a:t>分类模块</a:t>
            </a:r>
            <a:endParaRPr lang="zh-CN" altLang="en-US" dirty="0"/>
          </a:p>
        </p:txBody>
      </p:sp>
      <p:pic>
        <p:nvPicPr>
          <p:cNvPr id="16386" name="Picture 2" descr="在这里插入图片描述"/>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321" y="1944663"/>
            <a:ext cx="4743450" cy="64770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497721" y="1575331"/>
            <a:ext cx="6096000" cy="369332"/>
          </a:xfrm>
          <a:prstGeom prst="rect">
            <a:avLst/>
          </a:prstGeom>
        </p:spPr>
        <p:txBody>
          <a:bodyPr>
            <a:spAutoFit/>
          </a:bodyPr>
          <a:lstStyle/>
          <a:p>
            <a:r>
              <a:rPr lang="en-US" altLang="zh-CN" b="1" dirty="0"/>
              <a:t>U-shaped Segmentation Module</a:t>
            </a:r>
          </a:p>
        </p:txBody>
      </p:sp>
      <p:pic>
        <p:nvPicPr>
          <p:cNvPr id="16388" name="Picture 4" descr="在这里插入图片描述"/>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83" y="3141669"/>
            <a:ext cx="4723532" cy="16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2991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906017" cy="523220"/>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未来</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316523" y="1582615"/>
            <a:ext cx="11503771" cy="2862322"/>
          </a:xfrm>
          <a:prstGeom prst="rect">
            <a:avLst/>
          </a:prstGeom>
        </p:spPr>
        <p:txBody>
          <a:bodyPr wrap="square">
            <a:spAutoFit/>
          </a:bodyPr>
          <a:lstStyle/>
          <a:p>
            <a:r>
              <a:rPr lang="en-US" altLang="zh-CN" sz="2000" dirty="0" smtClean="0"/>
              <a:t>1. </a:t>
            </a:r>
            <a:r>
              <a:rPr lang="zh-CN" altLang="en-US" sz="2000" dirty="0" smtClean="0"/>
              <a:t>设计</a:t>
            </a:r>
            <a:r>
              <a:rPr lang="zh-CN" altLang="en-US" sz="2000" dirty="0"/>
              <a:t>文档实体结构相关的预训练</a:t>
            </a:r>
            <a:r>
              <a:rPr lang="zh-CN" altLang="en-US" sz="2000" dirty="0" smtClean="0"/>
              <a:t>。</a:t>
            </a:r>
            <a:endParaRPr lang="en-US" altLang="zh-CN" sz="2000" dirty="0" smtClean="0"/>
          </a:p>
          <a:p>
            <a:pPr marL="457200" indent="-457200">
              <a:buAutoNum type="arabicPeriod"/>
            </a:pPr>
            <a:endParaRPr lang="en-US" altLang="zh-CN" sz="2000" dirty="0" smtClean="0"/>
          </a:p>
          <a:p>
            <a:r>
              <a:rPr lang="en-US" altLang="zh-CN" sz="2000" dirty="0" smtClean="0"/>
              <a:t>2</a:t>
            </a:r>
            <a:r>
              <a:rPr lang="en-US" altLang="zh-CN" sz="2000" dirty="0"/>
              <a:t>. </a:t>
            </a:r>
            <a:r>
              <a:rPr lang="zh-CN" altLang="en-US" sz="2000" dirty="0"/>
              <a:t>减轻关系标签分布不平衡</a:t>
            </a:r>
            <a:r>
              <a:rPr lang="zh-CN" altLang="en-US" sz="2000" dirty="0" smtClean="0"/>
              <a:t>。</a:t>
            </a:r>
            <a:endParaRPr lang="en-US" altLang="zh-CN" sz="2000" dirty="0" smtClean="0"/>
          </a:p>
          <a:p>
            <a:r>
              <a:rPr lang="zh-CN" altLang="en-US" sz="2000" dirty="0"/>
              <a:t> </a:t>
            </a:r>
          </a:p>
          <a:p>
            <a:r>
              <a:rPr lang="en-US" altLang="zh-CN" sz="2000" dirty="0"/>
              <a:t>3. </a:t>
            </a:r>
            <a:r>
              <a:rPr lang="zh-CN" altLang="en-US" sz="2000" dirty="0"/>
              <a:t>引入外部知识</a:t>
            </a:r>
            <a:r>
              <a:rPr lang="zh-CN" altLang="en-US" sz="2000" dirty="0" smtClean="0"/>
              <a:t>。</a:t>
            </a:r>
            <a:endParaRPr lang="en-US" altLang="zh-CN" sz="2000" dirty="0" smtClean="0"/>
          </a:p>
          <a:p>
            <a:r>
              <a:rPr lang="zh-CN" altLang="en-US" sz="2000" dirty="0"/>
              <a:t> </a:t>
            </a:r>
          </a:p>
          <a:p>
            <a:r>
              <a:rPr lang="en-US" altLang="zh-CN" sz="2000" dirty="0"/>
              <a:t>4. </a:t>
            </a:r>
            <a:r>
              <a:rPr lang="zh-CN" altLang="en-US" sz="2000" dirty="0"/>
              <a:t>设计更好的实体交互模型</a:t>
            </a:r>
            <a:r>
              <a:rPr lang="zh-CN" altLang="en-US" sz="2000" dirty="0" smtClean="0"/>
              <a:t>。</a:t>
            </a:r>
            <a:r>
              <a:rPr lang="zh-CN" altLang="en-US" sz="2000" dirty="0"/>
              <a:t> </a:t>
            </a:r>
          </a:p>
          <a:p>
            <a:endParaRPr lang="zh-CN" altLang="en-US" sz="2000" dirty="0" smtClean="0"/>
          </a:p>
          <a:p>
            <a:endParaRPr lang="zh-CN" altLang="en-US" sz="2000" dirty="0">
              <a:effectLst/>
              <a:latin typeface="宋体" panose="02010600030101010101" pitchFamily="2" charset="-122"/>
              <a:ea typeface="宋体" panose="02010600030101010101" pitchFamily="2" charset="-122"/>
            </a:endParaRPr>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979851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1627369"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研究背景</a:t>
            </a: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a:extLst>
              <a:ext uri="{FF2B5EF4-FFF2-40B4-BE49-F238E27FC236}">
                <a16:creationId xmlns:a16="http://schemas.microsoft.com/office/drawing/2014/main" xmlns="" id="{377DC2E2-8F54-451C-A214-C45E6E49CC57}"/>
              </a:ext>
            </a:extLst>
          </p:cNvPr>
          <p:cNvSpPr/>
          <p:nvPr/>
        </p:nvSpPr>
        <p:spPr>
          <a:xfrm>
            <a:off x="428857" y="1450784"/>
            <a:ext cx="11458343" cy="2062103"/>
          </a:xfrm>
          <a:prstGeom prst="rect">
            <a:avLst/>
          </a:prstGeom>
        </p:spPr>
        <p:txBody>
          <a:bodyPr wrap="square">
            <a:spAutoFit/>
          </a:bodyPr>
          <a:lstStyle/>
          <a:p>
            <a:r>
              <a:rPr lang="zh-CN" altLang="en-US" sz="2000" b="1" dirty="0" smtClean="0"/>
              <a:t>与句子级关系</a:t>
            </a:r>
            <a:r>
              <a:rPr lang="zh-CN" altLang="en-US" sz="2000" b="1" dirty="0"/>
              <a:t>抽取的区别</a:t>
            </a:r>
          </a:p>
          <a:p>
            <a:r>
              <a:rPr lang="zh-CN" altLang="en-US" sz="2000" dirty="0" smtClean="0"/>
              <a:t>句子级关系</a:t>
            </a:r>
            <a:r>
              <a:rPr lang="zh-CN" altLang="en-US" sz="2000" dirty="0"/>
              <a:t>抽取往往着眼于</a:t>
            </a:r>
            <a:r>
              <a:rPr lang="zh-CN" altLang="en-US" sz="2000" b="1" dirty="0"/>
              <a:t>单一的句子</a:t>
            </a:r>
            <a:r>
              <a:rPr lang="zh-CN" altLang="en-US" sz="2000" dirty="0"/>
              <a:t>，只是试图挖掘出每个句子内部的实体关系；</a:t>
            </a:r>
          </a:p>
          <a:p>
            <a:r>
              <a:rPr lang="zh-CN" altLang="en-US" sz="2000" b="1" dirty="0"/>
              <a:t>文档</a:t>
            </a:r>
            <a:r>
              <a:rPr lang="zh-CN" altLang="en-US" sz="2000" dirty="0"/>
              <a:t>往往会提到许多体现复杂交叉逻辑关系的实体，而从复杂的多句场景中提取关系需要阅读，记忆，推理才能发现多个句子间的关系事实</a:t>
            </a:r>
          </a:p>
          <a:p>
            <a:pPr indent="457200">
              <a:lnSpc>
                <a:spcPct val="120000"/>
              </a:lnSpc>
            </a:pPr>
            <a:endParaRPr lang="en-US" altLang="zh-CN" sz="2000" dirty="0">
              <a:latin typeface="Calibri" panose="020F0502020204030204" pitchFamily="34" charset="0"/>
              <a:ea typeface="黑体" panose="02010609060101010101" pitchFamily="49" charset="-122"/>
            </a:endParaRPr>
          </a:p>
          <a:p>
            <a:pPr indent="457200">
              <a:lnSpc>
                <a:spcPct val="120000"/>
              </a:lnSpc>
            </a:pPr>
            <a:endParaRPr lang="zh-CN" altLang="en-US" sz="20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376816974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sp>
        <p:nvSpPr>
          <p:cNvPr id="17" name="文本框 16">
            <a:extLst>
              <a:ext uri="{FF2B5EF4-FFF2-40B4-BE49-F238E27FC236}">
                <a16:creationId xmlns:a16="http://schemas.microsoft.com/office/drawing/2014/main" xmlns="" id="{C1B51919-1A0B-4B29-93A6-4404AAE71E4B}"/>
              </a:ext>
            </a:extLst>
          </p:cNvPr>
          <p:cNvSpPr txBox="1"/>
          <p:nvPr/>
        </p:nvSpPr>
        <p:spPr>
          <a:xfrm>
            <a:off x="3868615" y="3191399"/>
            <a:ext cx="4149970" cy="646331"/>
          </a:xfrm>
          <a:prstGeom prst="rect">
            <a:avLst/>
          </a:prstGeom>
          <a:noFill/>
        </p:spPr>
        <p:txBody>
          <a:bodyPr wrap="square" rtlCol="0">
            <a:spAutoFit/>
          </a:bodyPr>
          <a:lstStyle/>
          <a:p>
            <a:r>
              <a:rPr lang="en-US" altLang="zh-CN" sz="3600" b="1" dirty="0" smtClean="0">
                <a:latin typeface="Times New Roman" panose="02020603050405020304" pitchFamily="18" charset="0"/>
                <a:ea typeface="黑体" panose="02010609060101010101" pitchFamily="49" charset="-122"/>
                <a:cs typeface="Times New Roman" panose="02020603050405020304" pitchFamily="18" charset="0"/>
              </a:rPr>
              <a:t>Thanks for listening</a:t>
            </a:r>
            <a:endParaRPr lang="zh-CN" altLang="en-US" sz="36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Picture 2" descr="xjtu">
            <a:extLst>
              <a:ext uri="{FF2B5EF4-FFF2-40B4-BE49-F238E27FC236}">
                <a16:creationId xmlns:a16="http://schemas.microsoft.com/office/drawing/2014/main" xmlns="" id="{B76926B1-2CF4-484F-99AB-EDCA1A7C00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4925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62846"/>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1627369"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研究背景</a:t>
            </a: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a:extLst>
              <a:ext uri="{FF2B5EF4-FFF2-40B4-BE49-F238E27FC236}">
                <a16:creationId xmlns:a16="http://schemas.microsoft.com/office/drawing/2014/main" xmlns="" id="{377DC2E2-8F54-451C-A214-C45E6E49CC57}"/>
              </a:ext>
            </a:extLst>
          </p:cNvPr>
          <p:cNvSpPr/>
          <p:nvPr/>
        </p:nvSpPr>
        <p:spPr>
          <a:xfrm>
            <a:off x="-296357" y="1247173"/>
            <a:ext cx="11458343" cy="1200329"/>
          </a:xfrm>
          <a:prstGeom prst="rect">
            <a:avLst/>
          </a:prstGeom>
        </p:spPr>
        <p:txBody>
          <a:bodyPr wrap="square">
            <a:spAutoFit/>
          </a:bodyPr>
          <a:lstStyle/>
          <a:p>
            <a:pPr indent="457200">
              <a:lnSpc>
                <a:spcPct val="120000"/>
              </a:lnSpc>
            </a:pP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20000"/>
              </a:lnSpc>
            </a:pPr>
            <a:endParaRPr lang="en-US" altLang="zh-CN" sz="2000" dirty="0">
              <a:latin typeface="Calibri" panose="020F0502020204030204" pitchFamily="34" charset="0"/>
              <a:ea typeface="黑体" panose="02010609060101010101" pitchFamily="49" charset="-122"/>
            </a:endParaRPr>
          </a:p>
          <a:p>
            <a:pPr indent="457200">
              <a:lnSpc>
                <a:spcPct val="120000"/>
              </a:lnSpc>
            </a:pPr>
            <a:endParaRPr lang="zh-CN" altLang="en-US" sz="2000" dirty="0">
              <a:latin typeface="Calibri" panose="020F0502020204030204" pitchFamily="34" charset="0"/>
              <a:ea typeface="黑体" panose="02010609060101010101" pitchFamily="49" charset="-122"/>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84" y="1632086"/>
            <a:ext cx="486727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174728" y="4143776"/>
            <a:ext cx="6096000" cy="1200329"/>
          </a:xfrm>
          <a:prstGeom prst="rect">
            <a:avLst/>
          </a:prstGeom>
        </p:spPr>
        <p:txBody>
          <a:bodyPr>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is non-trivial to predict the inter-sentence relations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between </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Baltimore and U.S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as well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as </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Eldersburg and U.S</a:t>
            </a:r>
            <a:r>
              <a:rPr lang="en-US" altLang="zh-CN" sz="2000" dirty="0"/>
              <a:t>.</a:t>
            </a:r>
            <a:endParaRPr lang="zh-CN" altLang="en-US" sz="2000" dirty="0"/>
          </a:p>
        </p:txBody>
      </p:sp>
    </p:spTree>
    <p:extLst>
      <p:ext uri="{BB962C8B-B14F-4D97-AF65-F5344CB8AC3E}">
        <p14:creationId xmlns:p14="http://schemas.microsoft.com/office/powerpoint/2010/main" val="165452881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906017" cy="523220"/>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挑战</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316523" y="1582615"/>
            <a:ext cx="11503771" cy="3477875"/>
          </a:xfrm>
          <a:prstGeom prst="rect">
            <a:avLst/>
          </a:prstGeom>
        </p:spPr>
        <p:txBody>
          <a:bodyPr wrap="square">
            <a:spAutoFit/>
          </a:bodyPr>
          <a:lstStyle/>
          <a:p>
            <a:r>
              <a:rPr lang="zh-CN" altLang="en-US" sz="2000" dirty="0" smtClean="0"/>
              <a:t>文档</a:t>
            </a:r>
            <a:r>
              <a:rPr lang="zh-CN" altLang="en-US" sz="2000" dirty="0"/>
              <a:t>级关系抽取主要面临以下三个挑战</a:t>
            </a:r>
            <a:r>
              <a:rPr lang="en-US" altLang="zh-CN" sz="2000" dirty="0"/>
              <a:t>:</a:t>
            </a:r>
          </a:p>
          <a:p>
            <a:endParaRPr lang="en-US" altLang="zh-CN" sz="2000" dirty="0"/>
          </a:p>
          <a:p>
            <a:r>
              <a:rPr lang="en-US" altLang="zh-CN" sz="2000" dirty="0"/>
              <a:t>1. </a:t>
            </a:r>
            <a:r>
              <a:rPr lang="zh-CN" altLang="en-US" sz="2000" b="1" dirty="0"/>
              <a:t>相同关系会出现在多个句子</a:t>
            </a:r>
            <a:r>
              <a:rPr lang="zh-CN" altLang="en-US" sz="2000" dirty="0"/>
              <a:t>。在文档级关系抽取中，单一关系可能出现在多个输入的句子中，因此模型需要依赖多个句子进行关系推断。</a:t>
            </a:r>
          </a:p>
          <a:p>
            <a:endParaRPr lang="zh-CN" altLang="en-US" sz="2000" dirty="0"/>
          </a:p>
          <a:p>
            <a:r>
              <a:rPr lang="en-US" altLang="zh-CN" sz="2000" dirty="0"/>
              <a:t>2. </a:t>
            </a:r>
            <a:r>
              <a:rPr lang="zh-CN" altLang="en-US" sz="2000" dirty="0"/>
              <a:t>相同实体会具有多</a:t>
            </a:r>
            <a:r>
              <a:rPr lang="zh-CN" altLang="en-US" sz="2000" dirty="0" smtClean="0"/>
              <a:t>个</a:t>
            </a:r>
            <a:r>
              <a:rPr lang="en-US" altLang="zh-CN" sz="2000" dirty="0" smtClean="0"/>
              <a:t>mention</a:t>
            </a:r>
            <a:r>
              <a:rPr lang="zh-CN" altLang="en-US" sz="2000" dirty="0" smtClean="0"/>
              <a:t>。</a:t>
            </a:r>
            <a:r>
              <a:rPr lang="zh-CN" altLang="en-US" sz="2000" dirty="0"/>
              <a:t>在复杂的文档中，</a:t>
            </a:r>
            <a:r>
              <a:rPr lang="zh-CN" altLang="en-US" sz="2000" b="1" dirty="0"/>
              <a:t>同一个实体具有各种各样</a:t>
            </a:r>
            <a:r>
              <a:rPr lang="zh-CN" altLang="en-US" sz="2000" b="1" dirty="0" smtClean="0"/>
              <a:t>的</a:t>
            </a:r>
            <a:r>
              <a:rPr lang="en-US" altLang="zh-CN" sz="2000" b="1" dirty="0" smtClean="0"/>
              <a:t>mention</a:t>
            </a:r>
            <a:r>
              <a:rPr lang="zh-CN" altLang="en-US" sz="2000" dirty="0" smtClean="0"/>
              <a:t>，</a:t>
            </a:r>
            <a:r>
              <a:rPr lang="zh-CN" altLang="en-US" sz="2000" dirty="0"/>
              <a:t>因此模型需要聚合不同的指称学习实体表示。</a:t>
            </a:r>
          </a:p>
          <a:p>
            <a:endParaRPr lang="zh-CN" altLang="en-US" sz="2000" dirty="0"/>
          </a:p>
          <a:p>
            <a:r>
              <a:rPr lang="en-US" altLang="zh-CN" sz="2000" dirty="0"/>
              <a:t>3. </a:t>
            </a:r>
            <a:r>
              <a:rPr lang="zh-CN" altLang="en-US" sz="2000" dirty="0"/>
              <a:t>不同的实体之间的关系需要逻辑推理。文档包含多个实体关系三元组，不同的</a:t>
            </a:r>
            <a:r>
              <a:rPr lang="zh-CN" altLang="en-US" sz="2000" b="1" dirty="0"/>
              <a:t>实体关系三元组之间存在逻辑关联</a:t>
            </a:r>
            <a:r>
              <a:rPr lang="zh-CN" altLang="en-US" sz="2000" dirty="0"/>
              <a:t>，因此模型需要具备一定的逻辑推理能力。</a:t>
            </a:r>
          </a:p>
          <a:p>
            <a:endParaRPr lang="zh-CN" altLang="en-US" sz="200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933459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1087157" cy="523220"/>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挑战</a:t>
            </a:r>
            <a:r>
              <a:rPr lang="en-US" altLang="zh-CN" sz="2800" b="1" dirty="0" smtClean="0">
                <a:latin typeface="黑体" panose="02010609060101010101" pitchFamily="49" charset="-122"/>
                <a:ea typeface="黑体" panose="02010609060101010101" pitchFamily="49" charset="-122"/>
                <a:cs typeface="Times New Roman" panose="02020603050405020304" pitchFamily="18" charset="0"/>
              </a:rPr>
              <a:t>2</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543578" y="2628114"/>
            <a:ext cx="6096000" cy="1477328"/>
          </a:xfrm>
          <a:prstGeom prst="rect">
            <a:avLst/>
          </a:prstGeom>
        </p:spPr>
        <p:txBody>
          <a:bodyPr>
            <a:spAutoFit/>
          </a:bodyPr>
          <a:lstStyle/>
          <a:p>
            <a:r>
              <a:rPr lang="zh-CN" altLang="en-US" dirty="0" smtClean="0"/>
              <a:t>“</a:t>
            </a:r>
            <a:r>
              <a:rPr lang="en-US" altLang="zh-CN" dirty="0" smtClean="0"/>
              <a:t>Coming Down Again</a:t>
            </a:r>
            <a:r>
              <a:rPr lang="zh-CN" altLang="en-US" dirty="0" smtClean="0"/>
              <a:t>”包含的</a:t>
            </a:r>
            <a:r>
              <a:rPr lang="en-US" altLang="zh-CN" dirty="0" smtClean="0"/>
              <a:t>mention: </a:t>
            </a:r>
          </a:p>
          <a:p>
            <a:endParaRPr lang="en-US" altLang="zh-CN" dirty="0" smtClean="0"/>
          </a:p>
          <a:p>
            <a:r>
              <a:rPr lang="en-US" altLang="zh-CN" dirty="0" smtClean="0"/>
              <a:t>S1: Coming Down Again</a:t>
            </a:r>
          </a:p>
          <a:p>
            <a:r>
              <a:rPr lang="en-US" altLang="zh-CN" dirty="0" smtClean="0"/>
              <a:t>S2: It</a:t>
            </a:r>
          </a:p>
          <a:p>
            <a:r>
              <a:rPr lang="en-US" altLang="zh-CN" dirty="0" smtClean="0"/>
              <a:t>S5: The song</a:t>
            </a:r>
            <a:endParaRPr lang="zh-CN" altLang="en-US"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6983" y="1663111"/>
            <a:ext cx="5940257" cy="4141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9070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57D0FEA3-FC3E-4B92-941B-79849E369492}"/>
              </a:ext>
            </a:extLst>
          </p:cNvPr>
          <p:cNvSpPr txBox="1"/>
          <p:nvPr/>
        </p:nvSpPr>
        <p:spPr>
          <a:xfrm>
            <a:off x="0" y="536228"/>
            <a:ext cx="1087157" cy="523220"/>
          </a:xfrm>
          <a:prstGeom prst="rect">
            <a:avLst/>
          </a:prstGeom>
          <a:noFill/>
        </p:spPr>
        <p:txBody>
          <a:bodyPr wrap="none" rtlCol="0">
            <a:spAutoFit/>
          </a:bodyPr>
          <a:lstStyle/>
          <a:p>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挑战</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3</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036" y="1577913"/>
            <a:ext cx="5647966" cy="4720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52400" y="1842888"/>
            <a:ext cx="6096000" cy="1754326"/>
          </a:xfrm>
          <a:prstGeom prst="rect">
            <a:avLst/>
          </a:prstGeom>
        </p:spPr>
        <p:txBody>
          <a:bodyPr>
            <a:spAutoFit/>
          </a:bodyPr>
          <a:lstStyle/>
          <a:p>
            <a:r>
              <a:rPr lang="zh-CN" altLang="en-US" dirty="0" smtClean="0"/>
              <a:t>识别关系</a:t>
            </a:r>
            <a:r>
              <a:rPr lang="en-US" altLang="zh-CN" dirty="0" smtClean="0"/>
              <a:t>(</a:t>
            </a:r>
            <a:r>
              <a:rPr lang="en-US" altLang="zh-CN" dirty="0" err="1" smtClean="0"/>
              <a:t>Riddarhuset</a:t>
            </a:r>
            <a:r>
              <a:rPr lang="zh-CN" altLang="en-US" dirty="0"/>
              <a:t>，</a:t>
            </a:r>
            <a:r>
              <a:rPr lang="en-US" altLang="zh-CN" dirty="0"/>
              <a:t>country</a:t>
            </a:r>
            <a:r>
              <a:rPr lang="zh-CN" altLang="en-US" dirty="0"/>
              <a:t>，</a:t>
            </a:r>
            <a:r>
              <a:rPr lang="en-US" altLang="zh-CN" dirty="0" smtClean="0"/>
              <a:t>Sweden):</a:t>
            </a:r>
          </a:p>
          <a:p>
            <a:endParaRPr lang="en-US" altLang="zh-CN" dirty="0"/>
          </a:p>
          <a:p>
            <a:r>
              <a:rPr lang="en-US" altLang="zh-CN" dirty="0" smtClean="0"/>
              <a:t>(1)</a:t>
            </a:r>
            <a:r>
              <a:rPr lang="zh-CN" altLang="en-US" dirty="0" smtClean="0"/>
              <a:t>句子</a:t>
            </a:r>
            <a:r>
              <a:rPr lang="en-US" altLang="zh-CN" dirty="0"/>
              <a:t>4</a:t>
            </a:r>
            <a:r>
              <a:rPr lang="zh-CN" altLang="en-US" dirty="0"/>
              <a:t>中抽取</a:t>
            </a:r>
            <a:r>
              <a:rPr lang="en-US" altLang="zh-CN" dirty="0" err="1"/>
              <a:t>Riddarhuset</a:t>
            </a:r>
            <a:r>
              <a:rPr lang="zh-CN" altLang="en-US" dirty="0"/>
              <a:t>位于</a:t>
            </a:r>
            <a:r>
              <a:rPr lang="en-US" altLang="zh-CN" dirty="0"/>
              <a:t>Stockholm</a:t>
            </a:r>
            <a:r>
              <a:rPr lang="zh-CN" altLang="en-US" dirty="0"/>
              <a:t>的关系</a:t>
            </a:r>
            <a:r>
              <a:rPr lang="zh-CN" altLang="en-US" dirty="0" smtClean="0"/>
              <a:t>事实</a:t>
            </a:r>
            <a:endParaRPr lang="en-US" altLang="zh-CN" dirty="0"/>
          </a:p>
          <a:p>
            <a:r>
              <a:rPr lang="en-US" altLang="zh-CN" dirty="0" smtClean="0"/>
              <a:t>(2)</a:t>
            </a:r>
            <a:r>
              <a:rPr lang="zh-CN" altLang="en-US" dirty="0" smtClean="0"/>
              <a:t>句子</a:t>
            </a:r>
            <a:r>
              <a:rPr lang="en-US" altLang="zh-CN" dirty="0"/>
              <a:t>1</a:t>
            </a:r>
            <a:r>
              <a:rPr lang="zh-CN" altLang="en-US" dirty="0"/>
              <a:t>确定</a:t>
            </a:r>
            <a:r>
              <a:rPr lang="en-US" altLang="zh-CN" dirty="0"/>
              <a:t>Stockholm</a:t>
            </a:r>
            <a:r>
              <a:rPr lang="zh-CN" altLang="en-US" dirty="0"/>
              <a:t>是</a:t>
            </a:r>
            <a:r>
              <a:rPr lang="en-US" altLang="zh-CN" dirty="0"/>
              <a:t>Sweden</a:t>
            </a:r>
            <a:r>
              <a:rPr lang="zh-CN" altLang="en-US" dirty="0"/>
              <a:t>的</a:t>
            </a:r>
            <a:r>
              <a:rPr lang="zh-CN" altLang="en-US" dirty="0" smtClean="0"/>
              <a:t>首都</a:t>
            </a:r>
            <a:endParaRPr lang="en-US" altLang="zh-CN" dirty="0" smtClean="0"/>
          </a:p>
          <a:p>
            <a:r>
              <a:rPr lang="en-US" altLang="zh-CN" dirty="0" smtClean="0"/>
              <a:t>(3)</a:t>
            </a:r>
            <a:r>
              <a:rPr lang="zh-CN" altLang="en-US" dirty="0"/>
              <a:t>句子</a:t>
            </a:r>
            <a:r>
              <a:rPr lang="en-US" altLang="zh-CN" dirty="0"/>
              <a:t>1</a:t>
            </a:r>
            <a:r>
              <a:rPr lang="zh-CN" altLang="en-US" dirty="0"/>
              <a:t>确定</a:t>
            </a:r>
            <a:r>
              <a:rPr lang="en-US" altLang="zh-CN" dirty="0" smtClean="0"/>
              <a:t>Sweden</a:t>
            </a:r>
            <a:r>
              <a:rPr lang="zh-CN" altLang="en-US" dirty="0"/>
              <a:t>是一个国家</a:t>
            </a:r>
            <a:r>
              <a:rPr lang="zh-CN" altLang="en-US" dirty="0" smtClean="0"/>
              <a:t>，</a:t>
            </a:r>
            <a:endParaRPr lang="en-US" altLang="zh-CN" dirty="0" smtClean="0"/>
          </a:p>
          <a:p>
            <a:r>
              <a:rPr lang="en-US" altLang="zh-CN" dirty="0" smtClean="0"/>
              <a:t>(4)</a:t>
            </a:r>
            <a:r>
              <a:rPr lang="zh-CN" altLang="en-US" dirty="0" smtClean="0"/>
              <a:t>推断</a:t>
            </a:r>
            <a:r>
              <a:rPr lang="zh-CN" altLang="en-US" dirty="0"/>
              <a:t>出</a:t>
            </a:r>
            <a:r>
              <a:rPr lang="en-US" altLang="zh-CN" dirty="0" err="1"/>
              <a:t>Riddarhuset</a:t>
            </a:r>
            <a:r>
              <a:rPr lang="zh-CN" altLang="en-US" dirty="0"/>
              <a:t>的主权国家是瑞典</a:t>
            </a:r>
            <a:r>
              <a:rPr lang="zh-CN" altLang="en-US" dirty="0" smtClean="0"/>
              <a:t>。</a:t>
            </a:r>
            <a:endParaRPr lang="zh-CN" altLang="en-US" dirty="0"/>
          </a:p>
        </p:txBody>
      </p:sp>
    </p:spTree>
    <p:extLst>
      <p:ext uri="{BB962C8B-B14F-4D97-AF65-F5344CB8AC3E}">
        <p14:creationId xmlns:p14="http://schemas.microsoft.com/office/powerpoint/2010/main" val="3617544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316523" y="1582615"/>
            <a:ext cx="11503771" cy="707886"/>
          </a:xfrm>
          <a:prstGeom prst="rect">
            <a:avLst/>
          </a:prstGeom>
        </p:spPr>
        <p:txBody>
          <a:bodyPr wrap="square">
            <a:spAutoFit/>
          </a:bodyPr>
          <a:lstStyle/>
          <a:p>
            <a:r>
              <a:rPr lang="zh-CN" altLang="en-US" sz="2000" dirty="0" smtClean="0"/>
              <a:t>整个文档中可能有多个</a:t>
            </a:r>
            <a:r>
              <a:rPr lang="en-US" altLang="zh-CN" sz="2000" dirty="0" smtClean="0"/>
              <a:t>Mention</a:t>
            </a:r>
            <a:r>
              <a:rPr lang="zh-CN" altLang="en-US" sz="2000" dirty="0" smtClean="0"/>
              <a:t>指向同一个实体。</a:t>
            </a:r>
          </a:p>
          <a:p>
            <a:endParaRPr lang="zh-CN" altLang="en-US" sz="2000" dirty="0">
              <a:effectLst/>
              <a:latin typeface="宋体" panose="02010600030101010101" pitchFamily="2" charset="-122"/>
              <a:ea typeface="宋体" panose="02010600030101010101" pitchFamily="2" charset="-122"/>
            </a:endParaRPr>
          </a:p>
        </p:txBody>
      </p:sp>
      <p:sp>
        <p:nvSpPr>
          <p:cNvPr id="7" name="Rectangle 1"/>
          <p:cNvSpPr>
            <a:spLocks noChangeArrowheads="1"/>
          </p:cNvSpPr>
          <p:nvPr/>
        </p:nvSpPr>
        <p:spPr bwMode="auto">
          <a:xfrm>
            <a:off x="316523" y="2304128"/>
            <a:ext cx="1052101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dirty="0" smtClean="0">
                <a:latin typeface="Arial" charset="0"/>
                <a:ea typeface="宋体" charset="-122"/>
                <a:cs typeface="宋体" charset="-122"/>
              </a:rPr>
              <a:t>句</a:t>
            </a:r>
            <a:r>
              <a:rPr kumimoji="0" lang="zh-CN" altLang="en-US" sz="2000" b="0" i="0" u="none" strike="noStrike" cap="none" normalizeH="0" baseline="0" dirty="0" smtClean="0">
                <a:ln>
                  <a:noFill/>
                </a:ln>
                <a:solidFill>
                  <a:schemeClr val="tx1"/>
                </a:solidFill>
                <a:effectLst/>
                <a:latin typeface="Arial" charset="0"/>
                <a:ea typeface="宋体" charset="-122"/>
                <a:cs typeface="宋体" charset="-122"/>
              </a:rPr>
              <a:t>内关系抽取流程：</a:t>
            </a:r>
            <a:r>
              <a:rPr kumimoji="0" lang="zh-CN" altLang="zh-CN" sz="2000" b="0" i="0" u="none" strike="noStrike" cap="none" normalizeH="0" baseline="0" dirty="0" smtClean="0">
                <a:ln>
                  <a:noFill/>
                </a:ln>
                <a:solidFill>
                  <a:schemeClr val="tx1"/>
                </a:solidFill>
                <a:effectLst/>
                <a:latin typeface="Arial" charset="0"/>
                <a:ea typeface="宋体" charset="-122"/>
                <a:cs typeface="宋体" charset="-122"/>
              </a:rPr>
              <a:t>token-&gt;entity-&gt;entity pair-&gt;relation</a:t>
            </a:r>
            <a:endParaRPr kumimoji="0" lang="en-US" altLang="zh-CN" sz="2000" b="0" i="0" u="none" strike="noStrike" cap="none" normalizeH="0" baseline="0" dirty="0" smtClean="0">
              <a:ln>
                <a:noFill/>
              </a:ln>
              <a:solidFill>
                <a:schemeClr val="tx1"/>
              </a:solidFill>
              <a:effectLst/>
              <a:latin typeface="Arial" charset="0"/>
              <a:ea typeface="宋体" charset="-122"/>
              <a:cs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2000" dirty="0">
              <a:latin typeface="Arial" charset="0"/>
              <a:ea typeface="宋体" charset="-122"/>
              <a:cs typeface="宋体" charset="-122"/>
            </a:endParaRPr>
          </a:p>
          <a:p>
            <a:pPr fontAlgn="base">
              <a:spcBef>
                <a:spcPct val="0"/>
              </a:spcBef>
              <a:spcAft>
                <a:spcPct val="0"/>
              </a:spcAft>
            </a:pPr>
            <a:r>
              <a:rPr kumimoji="0" lang="zh-CN" altLang="en-US" sz="2000" b="0" i="0" u="none" strike="noStrike" cap="none" normalizeH="0" baseline="0" dirty="0" smtClean="0">
                <a:ln>
                  <a:noFill/>
                </a:ln>
                <a:solidFill>
                  <a:schemeClr val="tx1"/>
                </a:solidFill>
                <a:effectLst/>
                <a:latin typeface="Arial" charset="0"/>
                <a:ea typeface="宋体" charset="-122"/>
                <a:cs typeface="宋体" charset="-122"/>
              </a:rPr>
              <a:t>文档级关系抽取：</a:t>
            </a:r>
            <a:r>
              <a:rPr lang="zh-CN" altLang="zh-CN" sz="2000" dirty="0">
                <a:latin typeface="Arial" charset="0"/>
                <a:ea typeface="宋体" charset="-122"/>
                <a:cs typeface="宋体" charset="-122"/>
              </a:rPr>
              <a:t>token</a:t>
            </a:r>
            <a:r>
              <a:rPr lang="zh-CN" altLang="zh-CN" sz="2000" dirty="0" smtClean="0">
                <a:latin typeface="Arial" charset="0"/>
                <a:ea typeface="宋体" charset="-122"/>
                <a:cs typeface="宋体" charset="-122"/>
              </a:rPr>
              <a:t>-&gt;</a:t>
            </a:r>
            <a:r>
              <a:rPr lang="en-US" altLang="zh-CN" sz="2000" dirty="0" smtClean="0">
                <a:latin typeface="Arial" charset="0"/>
                <a:ea typeface="宋体" charset="-122"/>
                <a:cs typeface="宋体" charset="-122"/>
              </a:rPr>
              <a:t>mention</a:t>
            </a:r>
            <a:r>
              <a:rPr lang="zh-CN" altLang="zh-CN" sz="2000" dirty="0">
                <a:latin typeface="Arial" charset="0"/>
                <a:ea typeface="宋体" charset="-122"/>
                <a:cs typeface="宋体" charset="-122"/>
              </a:rPr>
              <a:t> -&gt; </a:t>
            </a:r>
            <a:r>
              <a:rPr lang="zh-CN" altLang="zh-CN" sz="2000" dirty="0" smtClean="0">
                <a:latin typeface="Arial" charset="0"/>
                <a:ea typeface="宋体" charset="-122"/>
                <a:cs typeface="宋体" charset="-122"/>
              </a:rPr>
              <a:t>entity</a:t>
            </a:r>
            <a:r>
              <a:rPr lang="zh-CN" altLang="zh-CN" sz="2000" dirty="0">
                <a:latin typeface="Arial" charset="0"/>
                <a:ea typeface="宋体" charset="-122"/>
                <a:cs typeface="宋体" charset="-122"/>
              </a:rPr>
              <a:t>-&gt;entity pair-&gt;relation</a:t>
            </a:r>
            <a:endParaRPr lang="en-US" altLang="zh-CN" sz="2000" dirty="0">
              <a:latin typeface="Arial" charset="0"/>
              <a:ea typeface="宋体" charset="-122"/>
              <a:cs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charset="-122"/>
              <a:cs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charset="-122"/>
              <a:cs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charset="0"/>
                <a:ea typeface="宋体" charset="-122"/>
                <a:cs typeface="宋体" charset="-122"/>
              </a:rPr>
              <a:t>在具体实现中，由于embedding layer通常是token level的，我们假设一篇文章包含n个token，其中某一个mention是，pooling的方法可以是mean pooling也可以是max pooling等，而指向同一个实体的不同mention embedding也可以通过pooling的方式得到实体embedding。</a:t>
            </a:r>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7002174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a16="http://schemas.microsoft.com/office/drawing/2014/main" xmlns=""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深度学习概述-技术圈">
            <a:extLst>
              <a:ext uri="{FF2B5EF4-FFF2-40B4-BE49-F238E27FC236}">
                <a16:creationId xmlns:a16="http://schemas.microsoft.com/office/drawing/2014/main" xmlns=""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a16="http://schemas.microsoft.com/office/drawing/2014/main" xmlns=""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公式]"/>
          <p:cNvSpPr>
            <a:spLocks noChangeAspect="1" noChangeArrowheads="1"/>
          </p:cNvSpPr>
          <p:nvPr/>
        </p:nvSpPr>
        <p:spPr bwMode="auto">
          <a:xfrm>
            <a:off x="9337675"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3" descr="[公式]"/>
          <p:cNvSpPr>
            <a:spLocks noChangeAspect="1" noChangeArrowheads="1"/>
          </p:cNvSpPr>
          <p:nvPr/>
        </p:nvSpPr>
        <p:spPr bwMode="auto">
          <a:xfrm>
            <a:off x="12007850" y="222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Rectangle 1"/>
          <p:cNvSpPr>
            <a:spLocks noChangeArrowheads="1"/>
          </p:cNvSpPr>
          <p:nvPr/>
        </p:nvSpPr>
        <p:spPr bwMode="auto">
          <a:xfrm>
            <a:off x="264459" y="1522273"/>
            <a:ext cx="11743391"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charset="0"/>
                <a:ea typeface="宋体" charset="-122"/>
                <a:cs typeface="宋体" charset="-122"/>
              </a:rPr>
              <a:t>常用数</a:t>
            </a:r>
            <a:r>
              <a:rPr lang="zh-CN" altLang="zh-CN" sz="2400" b="1" dirty="0">
                <a:latin typeface="Arial" charset="0"/>
                <a:ea typeface="宋体" charset="-122"/>
                <a:cs typeface="宋体" charset="-122"/>
              </a:rPr>
              <a:t>据</a:t>
            </a:r>
            <a:r>
              <a:rPr lang="zh-CN" altLang="zh-CN" sz="2400" b="1" dirty="0" smtClean="0">
                <a:latin typeface="Arial" charset="0"/>
                <a:ea typeface="宋体" charset="-122"/>
                <a:cs typeface="宋体" charset="-122"/>
              </a:rPr>
              <a:t>集</a:t>
            </a:r>
            <a:r>
              <a:rPr lang="en-US" altLang="zh-CN" sz="2400" b="1" dirty="0" smtClean="0">
                <a:latin typeface="Arial" charset="0"/>
                <a:ea typeface="宋体" charset="-122"/>
                <a:cs typeface="宋体" charset="-122"/>
              </a:rPr>
              <a:t>:</a:t>
            </a:r>
            <a:endParaRPr lang="zh-CN" altLang="zh-CN" sz="2400" b="1" dirty="0">
              <a:latin typeface="Arial" charset="0"/>
              <a:ea typeface="宋体" charset="-122"/>
              <a:cs typeface="宋体"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Arial" charset="0"/>
                <a:ea typeface="宋体" charset="-122"/>
                <a:cs typeface="宋体" charset="-122"/>
              </a:rPr>
              <a:t>1）</a:t>
            </a:r>
            <a:r>
              <a:rPr lang="zh-CN" altLang="zh-CN" b="1" dirty="0">
                <a:latin typeface="Arial" charset="0"/>
                <a:ea typeface="宋体" charset="-122"/>
                <a:cs typeface="宋体" charset="-122"/>
              </a:rPr>
              <a:t>CDR</a:t>
            </a:r>
            <a:r>
              <a:rPr lang="en-US" altLang="zh-CN" b="1" dirty="0">
                <a:latin typeface="Arial" charset="0"/>
                <a:ea typeface="宋体" charset="-122"/>
                <a:cs typeface="宋体" charset="-122"/>
              </a:rPr>
              <a:t>:</a:t>
            </a:r>
            <a:endParaRPr lang="zh-CN" altLang="zh-CN" b="1" dirty="0">
              <a:latin typeface="Arial" charset="0"/>
              <a:ea typeface="宋体" charset="-122"/>
              <a:cs typeface="宋体"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生物医学领域</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的人类标注的</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化学疾病关系抽取</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数据集，由</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500份文档</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组成，该数据集的任务是</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预测化学和疾病概念</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之间的</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二元相互作用</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关系。</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2）</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GDA</a:t>
            </a:r>
            <a:r>
              <a:rPr lang="en-US" altLang="zh-CN" dirty="0">
                <a:latin typeface="Arial" charset="0"/>
                <a:ea typeface="宋体" charset="-122"/>
                <a:cs typeface="宋体" charset="-122"/>
              </a:rPr>
              <a:t>:</a:t>
            </a:r>
            <a:endParaRPr kumimoji="0" lang="zh-CN" altLang="zh-CN" sz="1800" b="0" i="0" u="none" strike="noStrike" cap="none" normalizeH="0" baseline="0" dirty="0" smtClean="0">
              <a:ln>
                <a:noFill/>
              </a:ln>
              <a:solidFill>
                <a:schemeClr val="tx1"/>
              </a:solidFill>
              <a:effectLst/>
              <a:latin typeface="Arial" charset="0"/>
              <a:ea typeface="宋体" charset="-122"/>
              <a:cs typeface="宋体"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是</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生物医学领域</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的一个大规模数据集，它包含</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29192篇文档</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以供训练，其任务是预测</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基因和疾病概念</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之间的</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二元相互</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作用。</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3）</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DocRED</a:t>
            </a:r>
            <a:r>
              <a:rPr lang="en-US" altLang="zh-CN" dirty="0">
                <a:latin typeface="Arial" charset="0"/>
                <a:ea typeface="宋体" charset="-122"/>
                <a:cs typeface="宋体" charset="-122"/>
              </a:rPr>
              <a:t>:</a:t>
            </a:r>
            <a:endParaRPr kumimoji="0" lang="zh-CN" altLang="zh-CN" sz="1800" b="0" i="0" u="none" strike="noStrike" cap="none" normalizeH="0" baseline="0" dirty="0" smtClean="0">
              <a:ln>
                <a:noFill/>
              </a:ln>
              <a:solidFill>
                <a:schemeClr val="tx1"/>
              </a:solidFill>
              <a:effectLst/>
              <a:latin typeface="Arial" charset="0"/>
              <a:ea typeface="宋体" charset="-122"/>
              <a:cs typeface="宋体"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目前规模最大的人工标注的文档级关系抽取数据集，2019年的ACL上清华大学刘知远团队提出，DocRED包含对超过</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5000篇Wikipedia文章</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的标注，包括</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96种关系类型、143,375个实体和56,354个关系事实</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，这在规模上超越了以往的同类精标注数据集。与传统的基于单句的关系抽取数据集相比，DocRED中</a:t>
            </a:r>
            <a:r>
              <a:rPr kumimoji="0" lang="zh-CN" altLang="zh-CN" sz="1800" b="1" i="0" u="none" strike="noStrike" cap="none" normalizeH="0" baseline="0" dirty="0" smtClean="0">
                <a:ln>
                  <a:noFill/>
                </a:ln>
                <a:solidFill>
                  <a:schemeClr val="tx1"/>
                </a:solidFill>
                <a:effectLst/>
                <a:latin typeface="Arial" charset="0"/>
                <a:ea typeface="宋体" charset="-122"/>
                <a:cs typeface="宋体" charset="-122"/>
              </a:rPr>
              <a:t>超过40%的关系事实只能从多个句子中联合抽取</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，因此需要模型具备较强的获取和综合文章中信息的能力，尤其是抽取跨句关系的能力。 </a:t>
            </a:r>
          </a:p>
        </p:txBody>
      </p:sp>
    </p:spTree>
    <p:extLst>
      <p:ext uri="{BB962C8B-B14F-4D97-AF65-F5344CB8AC3E}">
        <p14:creationId xmlns:p14="http://schemas.microsoft.com/office/powerpoint/2010/main" val="146731323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3449</TotalTime>
  <Words>1476</Words>
  <Application>Microsoft Office PowerPoint</Application>
  <PresentationFormat>自定义</PresentationFormat>
  <Paragraphs>163</Paragraphs>
  <Slides>30</Slides>
  <Notes>30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haokun</dc:creator>
  <cp:lastModifiedBy>赵</cp:lastModifiedBy>
  <cp:revision>884</cp:revision>
  <dcterms:created xsi:type="dcterms:W3CDTF">2020-07-13T04:23:00Z</dcterms:created>
  <dcterms:modified xsi:type="dcterms:W3CDTF">2022-04-15T08:21:25Z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A122C8C42F0C47FF82467BE7EABF1C7F</vt:lpwstr>
  </property>
</Properties>
</file>