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1"/>
  </p:notesMasterIdLst>
  <p:handoutMasterIdLst>
    <p:handoutMasterId r:id="rId32"/>
  </p:handoutMasterIdLst>
  <p:sldIdLst>
    <p:sldId id="259" r:id="rId2"/>
    <p:sldId id="261" r:id="rId3"/>
    <p:sldId id="265" r:id="rId4"/>
    <p:sldId id="305" r:id="rId5"/>
    <p:sldId id="268" r:id="rId6"/>
    <p:sldId id="307" r:id="rId7"/>
    <p:sldId id="270" r:id="rId8"/>
    <p:sldId id="323" r:id="rId9"/>
    <p:sldId id="324" r:id="rId10"/>
    <p:sldId id="326" r:id="rId11"/>
    <p:sldId id="329" r:id="rId12"/>
    <p:sldId id="330" r:id="rId13"/>
    <p:sldId id="328" r:id="rId14"/>
    <p:sldId id="331" r:id="rId15"/>
    <p:sldId id="332" r:id="rId16"/>
    <p:sldId id="333" r:id="rId17"/>
    <p:sldId id="337" r:id="rId18"/>
    <p:sldId id="308" r:id="rId19"/>
    <p:sldId id="309" r:id="rId20"/>
    <p:sldId id="314" r:id="rId21"/>
    <p:sldId id="313" r:id="rId22"/>
    <p:sldId id="312" r:id="rId23"/>
    <p:sldId id="315" r:id="rId24"/>
    <p:sldId id="320" r:id="rId25"/>
    <p:sldId id="321" r:id="rId26"/>
    <p:sldId id="318" r:id="rId27"/>
    <p:sldId id="322" r:id="rId28"/>
    <p:sldId id="319" r:id="rId29"/>
    <p:sldId id="26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712" autoAdjust="0"/>
  </p:normalViewPr>
  <p:slideViewPr>
    <p:cSldViewPr snapToGrid="0">
      <p:cViewPr varScale="1">
        <p:scale>
          <a:sx n="104" d="100"/>
          <a:sy n="104" d="100"/>
        </p:scale>
        <p:origin x="816" y="108"/>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675B5F7-BF22-4B9C-B677-7033F85487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22D871A-FE9D-4990-9EB0-2FDD9EE366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8D0223-7136-4531-A037-D46455724278}" type="datetimeFigureOut">
              <a:rPr lang="zh-CN" altLang="en-US" smtClean="0"/>
              <a:t>2022/5/12</a:t>
            </a:fld>
            <a:endParaRPr lang="zh-CN" altLang="en-US"/>
          </a:p>
        </p:txBody>
      </p:sp>
      <p:sp>
        <p:nvSpPr>
          <p:cNvPr id="4" name="页脚占位符 3">
            <a:extLst>
              <a:ext uri="{FF2B5EF4-FFF2-40B4-BE49-F238E27FC236}">
                <a16:creationId xmlns:a16="http://schemas.microsoft.com/office/drawing/2014/main" id="{2BED1F69-9F87-4F27-8FCF-C3BBA1EB44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9FDC071-6B55-4FD9-B1D8-E0260EDECC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89F0DA-97BB-4BAA-8A81-F9FB1180ED3A}" type="slidenum">
              <a:rPr lang="zh-CN" altLang="en-US" smtClean="0"/>
              <a:t>‹#›</a:t>
            </a:fld>
            <a:endParaRPr lang="zh-CN" altLang="en-US"/>
          </a:p>
        </p:txBody>
      </p:sp>
    </p:spTree>
    <p:extLst>
      <p:ext uri="{BB962C8B-B14F-4D97-AF65-F5344CB8AC3E}">
        <p14:creationId xmlns:p14="http://schemas.microsoft.com/office/powerpoint/2010/main" val="226163590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3T02:44:32.1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2,'117'0,"62"-2,0 8,118 22,-215-16,78 15,1-8,128-2,1712-21,-1823-19,-155 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3T02:44:56.6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0,'195'43,"-106"-16,110 9,1-8,2-9,0-8,191-17,-291 5,2771-2,-2838 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4122C-41A5-4646-9C46-50DDCDE942A7}" type="datetimeFigureOut">
              <a:rPr lang="zh-CN" altLang="en-US" smtClean="0"/>
              <a:t>2022/5/12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6EA02-EEFF-45D2-A8F0-4798284996D7}" type="slidenum">
              <a:rPr lang="zh-CN" altLang="en-US" smtClean="0"/>
              <a:t>‹#›</a:t>
            </a:fld>
            <a:endParaRPr lang="zh-CN" altLang="en-US"/>
          </a:p>
        </p:txBody>
      </p:sp>
    </p:spTree>
    <p:extLst>
      <p:ext uri="{BB962C8B-B14F-4D97-AF65-F5344CB8AC3E}">
        <p14:creationId xmlns:p14="http://schemas.microsoft.com/office/powerpoint/2010/main" val="214193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C6EA02-EEFF-45D2-A8F0-4798284996D7}" type="slidenum">
              <a:rPr lang="zh-CN" altLang="en-US" smtClean="0"/>
              <a:t>1</a:t>
            </a:fld>
            <a:endParaRPr lang="zh-CN" altLang="en-US"/>
          </a:p>
        </p:txBody>
      </p:sp>
    </p:spTree>
    <p:extLst>
      <p:ext uri="{BB962C8B-B14F-4D97-AF65-F5344CB8AC3E}">
        <p14:creationId xmlns:p14="http://schemas.microsoft.com/office/powerpoint/2010/main" val="1445364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41AA3E6-4D14-47E7-B2E6-78F205E1A3FA}"/>
              </a:ext>
            </a:extLst>
          </p:cNvPr>
          <p:cNvSpPr/>
          <p:nvPr userDrawn="1"/>
        </p:nvSpPr>
        <p:spPr>
          <a:xfrm>
            <a:off x="2507582" y="3044280"/>
            <a:ext cx="7176836" cy="769441"/>
          </a:xfrm>
          <a:prstGeom prst="rect">
            <a:avLst/>
          </a:prstGeom>
        </p:spPr>
        <p:txBody>
          <a:bodyPr wrap="none">
            <a:spAutoFit/>
          </a:bodyPr>
          <a:lstStyle/>
          <a:p>
            <a:r>
              <a:rPr lang="en-US" altLang="zh-CN" sz="4400">
                <a:latin typeface="Adobe Caslon Pro Bold" panose="0205070206050A020403" pitchFamily="18" charset="0"/>
              </a:rPr>
              <a:t>Contrastive Learning in NLP</a:t>
            </a:r>
            <a:endParaRPr lang="zh-CN" altLang="en-US" sz="4400">
              <a:latin typeface="Adobe Caslon Pro Bold" panose="0205070206050A020403" pitchFamily="18" charset="0"/>
            </a:endParaRPr>
          </a:p>
        </p:txBody>
      </p:sp>
      <p:pic>
        <p:nvPicPr>
          <p:cNvPr id="7" name="图片 6">
            <a:extLst>
              <a:ext uri="{FF2B5EF4-FFF2-40B4-BE49-F238E27FC236}">
                <a16:creationId xmlns:a16="http://schemas.microsoft.com/office/drawing/2014/main" id="{4D2CBB9C-0F2E-4E1F-8D20-663E714D7B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45633" y="723852"/>
            <a:ext cx="1300734" cy="1300734"/>
          </a:xfrm>
          <a:prstGeom prst="rect">
            <a:avLst/>
          </a:prstGeom>
        </p:spPr>
      </p:pic>
      <p:sp>
        <p:nvSpPr>
          <p:cNvPr id="8" name="矩形 7">
            <a:extLst>
              <a:ext uri="{FF2B5EF4-FFF2-40B4-BE49-F238E27FC236}">
                <a16:creationId xmlns:a16="http://schemas.microsoft.com/office/drawing/2014/main" id="{0D6F963D-057B-4140-96A0-8A22E1A5A963}"/>
              </a:ext>
            </a:extLst>
          </p:cNvPr>
          <p:cNvSpPr/>
          <p:nvPr userDrawn="1"/>
        </p:nvSpPr>
        <p:spPr>
          <a:xfrm>
            <a:off x="5476344" y="4602582"/>
            <a:ext cx="954107" cy="400110"/>
          </a:xfrm>
          <a:prstGeom prst="rect">
            <a:avLst/>
          </a:prstGeom>
        </p:spPr>
        <p:txBody>
          <a:bodyPr wrap="none">
            <a:spAutoFit/>
          </a:bodyPr>
          <a:lstStyle/>
          <a:p>
            <a:r>
              <a:rPr lang="zh-CN" altLang="en-US" sz="2000">
                <a:latin typeface="楷体_GB2312" panose="02010609030101010101" pitchFamily="49" charset="-122"/>
                <a:ea typeface="楷体_GB2312" panose="02010609030101010101" pitchFamily="49" charset="-122"/>
              </a:rPr>
              <a:t>武乐飞</a:t>
            </a:r>
            <a:endParaRPr lang="en-US" altLang="zh-CN" sz="2000">
              <a:latin typeface="楷体_GB2312" panose="02010609030101010101" pitchFamily="49" charset="-122"/>
              <a:ea typeface="楷体_GB2312" panose="02010609030101010101" pitchFamily="49" charset="-122"/>
            </a:endParaRPr>
          </a:p>
        </p:txBody>
      </p:sp>
      <p:sp>
        <p:nvSpPr>
          <p:cNvPr id="9" name="矩形 8">
            <a:extLst>
              <a:ext uri="{FF2B5EF4-FFF2-40B4-BE49-F238E27FC236}">
                <a16:creationId xmlns:a16="http://schemas.microsoft.com/office/drawing/2014/main" id="{DB244662-0C7F-44C7-9B49-F7277880DD23}"/>
              </a:ext>
            </a:extLst>
          </p:cNvPr>
          <p:cNvSpPr/>
          <p:nvPr userDrawn="1"/>
        </p:nvSpPr>
        <p:spPr>
          <a:xfrm>
            <a:off x="5288728" y="5064247"/>
            <a:ext cx="1329338" cy="400110"/>
          </a:xfrm>
          <a:prstGeom prst="rect">
            <a:avLst/>
          </a:prstGeom>
        </p:spPr>
        <p:txBody>
          <a:bodyPr wrap="none">
            <a:spAutoFit/>
          </a:bodyPr>
          <a:lstStyle/>
          <a:p>
            <a:r>
              <a:rPr lang="en-US" altLang="zh-CN" sz="2000">
                <a:latin typeface="Times New Roman" panose="02020603050405020304" pitchFamily="18" charset="0"/>
                <a:cs typeface="Times New Roman" panose="02020603050405020304" pitchFamily="18" charset="0"/>
              </a:rPr>
              <a:t>2022.03.11</a:t>
            </a:r>
          </a:p>
        </p:txBody>
      </p:sp>
    </p:spTree>
    <p:extLst>
      <p:ext uri="{BB962C8B-B14F-4D97-AF65-F5344CB8AC3E}">
        <p14:creationId xmlns:p14="http://schemas.microsoft.com/office/powerpoint/2010/main" val="49329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D2CBB9C-0F2E-4E1F-8D20-663E714D7B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45633" y="723852"/>
            <a:ext cx="1300734" cy="1300734"/>
          </a:xfrm>
          <a:prstGeom prst="rect">
            <a:avLst/>
          </a:prstGeom>
        </p:spPr>
      </p:pic>
    </p:spTree>
    <p:extLst>
      <p:ext uri="{BB962C8B-B14F-4D97-AF65-F5344CB8AC3E}">
        <p14:creationId xmlns:p14="http://schemas.microsoft.com/office/powerpoint/2010/main" val="1602770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6AAA455-E238-4983-A369-A82AE2DFA685}"/>
              </a:ext>
            </a:extLst>
          </p:cNvPr>
          <p:cNvSpPr/>
          <p:nvPr userDrawn="1"/>
        </p:nvSpPr>
        <p:spPr>
          <a:xfrm>
            <a:off x="976312" y="230537"/>
            <a:ext cx="4230645" cy="707886"/>
          </a:xfrm>
          <a:prstGeom prst="rect">
            <a:avLst/>
          </a:prstGeom>
        </p:spPr>
        <p:txBody>
          <a:bodyPr wrap="none">
            <a:spAutoFit/>
          </a:bodyPr>
          <a:lstStyle/>
          <a:p>
            <a:r>
              <a:rPr lang="en-US" altLang="zh-CN" sz="4000">
                <a:latin typeface="Times New Roman" panose="02020603050405020304" pitchFamily="18" charset="0"/>
                <a:cs typeface="Times New Roman" panose="02020603050405020304" pitchFamily="18" charset="0"/>
              </a:rPr>
              <a:t>NLP</a:t>
            </a:r>
            <a:r>
              <a:rPr lang="zh-CN" altLang="en-US" sz="4000">
                <a:latin typeface="Times New Roman" panose="02020603050405020304" pitchFamily="18" charset="0"/>
                <a:cs typeface="Times New Roman" panose="02020603050405020304" pitchFamily="18" charset="0"/>
              </a:rPr>
              <a:t>中的对比学习</a:t>
            </a:r>
          </a:p>
        </p:txBody>
      </p:sp>
      <p:sp>
        <p:nvSpPr>
          <p:cNvPr id="6" name="流程图: 过程 5">
            <a:extLst>
              <a:ext uri="{FF2B5EF4-FFF2-40B4-BE49-F238E27FC236}">
                <a16:creationId xmlns:a16="http://schemas.microsoft.com/office/drawing/2014/main" id="{E6BF52D9-883C-43DC-AC48-D967C0214478}"/>
              </a:ext>
            </a:extLst>
          </p:cNvPr>
          <p:cNvSpPr/>
          <p:nvPr userDrawn="1"/>
        </p:nvSpPr>
        <p:spPr>
          <a:xfrm rot="5400000">
            <a:off x="-47625" y="263525"/>
            <a:ext cx="739775" cy="644525"/>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流程图: 过程 6">
            <a:extLst>
              <a:ext uri="{FF2B5EF4-FFF2-40B4-BE49-F238E27FC236}">
                <a16:creationId xmlns:a16="http://schemas.microsoft.com/office/drawing/2014/main" id="{A5832415-A933-44E0-989B-C902419673BC}"/>
              </a:ext>
            </a:extLst>
          </p:cNvPr>
          <p:cNvSpPr/>
          <p:nvPr userDrawn="1"/>
        </p:nvSpPr>
        <p:spPr>
          <a:xfrm rot="5400000">
            <a:off x="440531" y="523082"/>
            <a:ext cx="739775" cy="125412"/>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灯片编号占位符 5">
            <a:extLst>
              <a:ext uri="{FF2B5EF4-FFF2-40B4-BE49-F238E27FC236}">
                <a16:creationId xmlns:a16="http://schemas.microsoft.com/office/drawing/2014/main" id="{AD87529F-D146-4C10-ABED-BDD7F45FFBA0}"/>
              </a:ext>
            </a:extLst>
          </p:cNvPr>
          <p:cNvSpPr>
            <a:spLocks noGrp="1"/>
          </p:cNvSpPr>
          <p:nvPr>
            <p:ph type="sldNum" sz="quarter" idx="4"/>
          </p:nvPr>
        </p:nvSpPr>
        <p:spPr>
          <a:xfrm>
            <a:off x="9283461" y="40191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5EA8C-D11E-460A-B3EA-929F000B21EE}" type="slidenum">
              <a:rPr lang="zh-CN" altLang="en-US" smtClean="0"/>
              <a:pPr/>
              <a:t>‹#›</a:t>
            </a:fld>
            <a:r>
              <a:rPr lang="en-US" altLang="zh-CN"/>
              <a:t>/38</a:t>
            </a:r>
            <a:endParaRPr lang="zh-CN" altLang="en-US"/>
          </a:p>
        </p:txBody>
      </p:sp>
    </p:spTree>
    <p:extLst>
      <p:ext uri="{BB962C8B-B14F-4D97-AF65-F5344CB8AC3E}">
        <p14:creationId xmlns:p14="http://schemas.microsoft.com/office/powerpoint/2010/main" val="66238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464D4B96-638A-4F2A-A330-B5C5D2062287}"/>
              </a:ext>
            </a:extLst>
          </p:cNvPr>
          <p:cNvCxnSpPr>
            <a:cxnSpLocks/>
          </p:cNvCxnSpPr>
          <p:nvPr userDrawn="1"/>
        </p:nvCxnSpPr>
        <p:spPr>
          <a:xfrm>
            <a:off x="0" y="628919"/>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灯片编号占位符 5">
            <a:extLst>
              <a:ext uri="{FF2B5EF4-FFF2-40B4-BE49-F238E27FC236}">
                <a16:creationId xmlns:a16="http://schemas.microsoft.com/office/drawing/2014/main" id="{0539DC37-5A97-4226-B9AA-739D4C83562D}"/>
              </a:ext>
            </a:extLst>
          </p:cNvPr>
          <p:cNvSpPr>
            <a:spLocks noGrp="1"/>
          </p:cNvSpPr>
          <p:nvPr>
            <p:ph type="sldNum" sz="quarter" idx="4"/>
          </p:nvPr>
        </p:nvSpPr>
        <p:spPr>
          <a:xfrm>
            <a:off x="9852897" y="186155"/>
            <a:ext cx="21737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5EA8C-D11E-460A-B3EA-929F000B21EE}" type="slidenum">
              <a:rPr lang="zh-CN" altLang="en-US" smtClean="0"/>
              <a:pPr/>
              <a:t>‹#›</a:t>
            </a:fld>
            <a:r>
              <a:rPr lang="en-US" altLang="zh-CN"/>
              <a:t>/38</a:t>
            </a:r>
            <a:endParaRPr lang="zh-CN" altLang="en-US"/>
          </a:p>
        </p:txBody>
      </p:sp>
    </p:spTree>
    <p:extLst>
      <p:ext uri="{BB962C8B-B14F-4D97-AF65-F5344CB8AC3E}">
        <p14:creationId xmlns:p14="http://schemas.microsoft.com/office/powerpoint/2010/main" val="112919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7D65B8-FAE7-42FE-A567-B8ED5A6637F5}"/>
              </a:ext>
            </a:extLst>
          </p:cNvPr>
          <p:cNvSpPr/>
          <p:nvPr userDrawn="1"/>
        </p:nvSpPr>
        <p:spPr>
          <a:xfrm>
            <a:off x="3731410" y="230536"/>
            <a:ext cx="4729180" cy="707886"/>
          </a:xfrm>
          <a:prstGeom prst="rect">
            <a:avLst/>
          </a:prstGeom>
        </p:spPr>
        <p:txBody>
          <a:bodyPr wrap="none">
            <a:spAutoFit/>
          </a:bodyPr>
          <a:lstStyle/>
          <a:p>
            <a:r>
              <a:rPr lang="en-US" altLang="zh-CN" sz="4000">
                <a:latin typeface="Times New Roman" panose="02020603050405020304" pitchFamily="18" charset="0"/>
                <a:cs typeface="Times New Roman" panose="02020603050405020304" pitchFamily="18" charset="0"/>
              </a:rPr>
              <a:t>Sentence Embeddings</a:t>
            </a:r>
            <a:endParaRPr lang="zh-CN" altLang="en-US" sz="4000">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717D0E91-32E5-44DE-AE40-361891D004EA}"/>
              </a:ext>
            </a:extLst>
          </p:cNvPr>
          <p:cNvSpPr>
            <a:spLocks noGrp="1"/>
          </p:cNvSpPr>
          <p:nvPr>
            <p:ph type="sldNum" sz="quarter" idx="4"/>
          </p:nvPr>
        </p:nvSpPr>
        <p:spPr>
          <a:xfrm>
            <a:off x="9283461" y="40191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5EA8C-D11E-460A-B3EA-929F000B21EE}" type="slidenum">
              <a:rPr lang="zh-CN" altLang="en-US" smtClean="0"/>
              <a:pPr/>
              <a:t>‹#›</a:t>
            </a:fld>
            <a:r>
              <a:rPr lang="en-US" altLang="zh-CN"/>
              <a:t>/38</a:t>
            </a:r>
            <a:endParaRPr lang="zh-CN" altLang="en-US"/>
          </a:p>
        </p:txBody>
      </p:sp>
    </p:spTree>
    <p:extLst>
      <p:ext uri="{BB962C8B-B14F-4D97-AF65-F5344CB8AC3E}">
        <p14:creationId xmlns:p14="http://schemas.microsoft.com/office/powerpoint/2010/main" val="14517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243D2B0-1D3A-4B64-842E-A7F64AF959E8}"/>
              </a:ext>
            </a:extLst>
          </p:cNvPr>
          <p:cNvSpPr/>
          <p:nvPr userDrawn="1"/>
        </p:nvSpPr>
        <p:spPr>
          <a:xfrm>
            <a:off x="5319986" y="3013501"/>
            <a:ext cx="1552028" cy="830997"/>
          </a:xfrm>
          <a:prstGeom prst="rect">
            <a:avLst/>
          </a:prstGeom>
        </p:spPr>
        <p:txBody>
          <a:bodyPr wrap="none">
            <a:spAutoFit/>
          </a:bodyPr>
          <a:lstStyle/>
          <a:p>
            <a:r>
              <a:rPr lang="en-US" altLang="zh-CN" sz="4800">
                <a:latin typeface="Times New Roman" panose="02020603050405020304" pitchFamily="18" charset="0"/>
                <a:cs typeface="Times New Roman" panose="02020603050405020304" pitchFamily="18" charset="0"/>
              </a:rPr>
              <a:t>Q&amp;A</a:t>
            </a:r>
            <a:endParaRPr lang="zh-CN" altLang="en-US" sz="4800">
              <a:latin typeface="Times New Roman" panose="02020603050405020304" pitchFamily="18" charset="0"/>
              <a:cs typeface="Times New Roman" panose="02020603050405020304" pitchFamily="18" charset="0"/>
            </a:endParaRPr>
          </a:p>
        </p:txBody>
      </p:sp>
      <p:sp>
        <p:nvSpPr>
          <p:cNvPr id="5" name="灯片编号占位符 5">
            <a:extLst>
              <a:ext uri="{FF2B5EF4-FFF2-40B4-BE49-F238E27FC236}">
                <a16:creationId xmlns:a16="http://schemas.microsoft.com/office/drawing/2014/main" id="{3F9ABFBB-1518-4A11-9B4E-A2C2FF58F3C9}"/>
              </a:ext>
            </a:extLst>
          </p:cNvPr>
          <p:cNvSpPr>
            <a:spLocks noGrp="1"/>
          </p:cNvSpPr>
          <p:nvPr>
            <p:ph type="sldNum" sz="quarter" idx="4"/>
          </p:nvPr>
        </p:nvSpPr>
        <p:spPr>
          <a:xfrm>
            <a:off x="9283461" y="40191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5EA8C-D11E-460A-B3EA-929F000B21EE}" type="slidenum">
              <a:rPr lang="zh-CN" altLang="en-US" smtClean="0"/>
              <a:pPr/>
              <a:t>‹#›</a:t>
            </a:fld>
            <a:r>
              <a:rPr lang="en-US" altLang="zh-CN"/>
              <a:t>/38</a:t>
            </a:r>
            <a:endParaRPr lang="zh-CN" altLang="en-US"/>
          </a:p>
        </p:txBody>
      </p:sp>
    </p:spTree>
    <p:extLst>
      <p:ext uri="{BB962C8B-B14F-4D97-AF65-F5344CB8AC3E}">
        <p14:creationId xmlns:p14="http://schemas.microsoft.com/office/powerpoint/2010/main" val="10741351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13A2068-B686-45E6-93D6-4ED28A264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0B38986-69D6-4134-88BD-C1C0D474FF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FABC5D-6BF2-48F4-9ED8-C5CA8FC177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8A765D6B-E8D2-4A49-8B7F-0C84CC2725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89703FB-B335-4BE8-9415-BEEB44C6DA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5EA8C-D11E-460A-B3EA-929F000B21EE}" type="slidenum">
              <a:rPr lang="zh-CN" altLang="en-US" smtClean="0"/>
              <a:t>‹#›</a:t>
            </a:fld>
            <a:endParaRPr lang="zh-CN" altLang="en-US"/>
          </a:p>
        </p:txBody>
      </p:sp>
    </p:spTree>
    <p:extLst>
      <p:ext uri="{BB962C8B-B14F-4D97-AF65-F5344CB8AC3E}">
        <p14:creationId xmlns:p14="http://schemas.microsoft.com/office/powerpoint/2010/main" val="1039225484"/>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58" r:id="rId3"/>
    <p:sldLayoutId id="2147483661" r:id="rId4"/>
    <p:sldLayoutId id="2147483663" r:id="rId5"/>
    <p:sldLayoutId id="2147483659"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hyperlink" Target="https://damo.alibaba.com/labs/language-technology" TargetMode="Externa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sist.shanghaitech.edu.cn/sist_en/2020/0814/c7582a54884/page.htm" TargetMode="Externa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sist.shanghaitech.edu.cn/sist_en/2020/0814/c7582a54884/page.htm" TargetMode="Externa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person.zju.edu.cn/lwm" TargetMode="External"/><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person.zju.edu.cn/lwm" TargetMode="External"/><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customXml" Target="../ink/ink1.xml"/><Relationship Id="rId5" Type="http://schemas.openxmlformats.org/officeDocument/2006/relationships/hyperlink" Target="https://damo.alibaba.com/labs/language-technology"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7A7F5F4-8BF5-4AF0-9139-259AED1D5371}"/>
              </a:ext>
            </a:extLst>
          </p:cNvPr>
          <p:cNvSpPr/>
          <p:nvPr/>
        </p:nvSpPr>
        <p:spPr>
          <a:xfrm>
            <a:off x="2002988" y="3044280"/>
            <a:ext cx="8186024" cy="769441"/>
          </a:xfrm>
          <a:prstGeom prst="rect">
            <a:avLst/>
          </a:prstGeom>
        </p:spPr>
        <p:txBody>
          <a:bodyPr wrap="none">
            <a:spAutoFit/>
          </a:bodyPr>
          <a:lstStyle/>
          <a:p>
            <a:r>
              <a:rPr lang="en-US" altLang="zh-CN" sz="4400">
                <a:latin typeface="Adobe Caslon Pro Bold" panose="0205070206050A020403" pitchFamily="18" charset="0"/>
              </a:rPr>
              <a:t>Some Nested NER papers in 2022</a:t>
            </a:r>
            <a:endParaRPr lang="zh-CN" altLang="en-US" sz="4400">
              <a:latin typeface="Adobe Caslon Pro Bold" panose="0205070206050A020403" pitchFamily="18" charset="0"/>
            </a:endParaRPr>
          </a:p>
        </p:txBody>
      </p:sp>
      <p:sp>
        <p:nvSpPr>
          <p:cNvPr id="3" name="矩形 2">
            <a:extLst>
              <a:ext uri="{FF2B5EF4-FFF2-40B4-BE49-F238E27FC236}">
                <a16:creationId xmlns:a16="http://schemas.microsoft.com/office/drawing/2014/main" id="{22EF6FB1-5573-4A5C-9AB7-9FDC6E307C2C}"/>
              </a:ext>
            </a:extLst>
          </p:cNvPr>
          <p:cNvSpPr/>
          <p:nvPr/>
        </p:nvSpPr>
        <p:spPr>
          <a:xfrm>
            <a:off x="5618947" y="4888909"/>
            <a:ext cx="954107" cy="400110"/>
          </a:xfrm>
          <a:prstGeom prst="rect">
            <a:avLst/>
          </a:prstGeom>
        </p:spPr>
        <p:txBody>
          <a:bodyPr wrap="none">
            <a:spAutoFit/>
          </a:bodyPr>
          <a:lstStyle/>
          <a:p>
            <a:r>
              <a:rPr lang="zh-CN" altLang="en-US" sz="2000">
                <a:latin typeface="楷体_GB2312" panose="02010609030101010101" pitchFamily="49" charset="-122"/>
                <a:ea typeface="楷体_GB2312" panose="02010609030101010101" pitchFamily="49" charset="-122"/>
              </a:rPr>
              <a:t>武乐飞</a:t>
            </a:r>
            <a:endParaRPr lang="en-US" altLang="zh-CN" sz="2000">
              <a:latin typeface="楷体_GB2312" panose="02010609030101010101" pitchFamily="49" charset="-122"/>
              <a:ea typeface="楷体_GB2312" panose="02010609030101010101" pitchFamily="49" charset="-122"/>
            </a:endParaRPr>
          </a:p>
        </p:txBody>
      </p:sp>
      <p:sp>
        <p:nvSpPr>
          <p:cNvPr id="4" name="矩形 3">
            <a:extLst>
              <a:ext uri="{FF2B5EF4-FFF2-40B4-BE49-F238E27FC236}">
                <a16:creationId xmlns:a16="http://schemas.microsoft.com/office/drawing/2014/main" id="{4B689690-5793-484B-B75E-CCB181D66F4D}"/>
              </a:ext>
            </a:extLst>
          </p:cNvPr>
          <p:cNvSpPr/>
          <p:nvPr/>
        </p:nvSpPr>
        <p:spPr>
          <a:xfrm>
            <a:off x="5426586" y="5350574"/>
            <a:ext cx="1338828" cy="400110"/>
          </a:xfrm>
          <a:prstGeom prst="rect">
            <a:avLst/>
          </a:prstGeom>
        </p:spPr>
        <p:txBody>
          <a:bodyPr wrap="none">
            <a:spAutoFit/>
          </a:bodyPr>
          <a:lstStyle/>
          <a:p>
            <a:r>
              <a:rPr lang="en-US" altLang="zh-CN" sz="2000">
                <a:latin typeface="Times New Roman" panose="02020603050405020304" pitchFamily="18" charset="0"/>
                <a:cs typeface="Times New Roman" panose="02020603050405020304" pitchFamily="18" charset="0"/>
              </a:rPr>
              <a:t>2022.05.13</a:t>
            </a:r>
          </a:p>
        </p:txBody>
      </p:sp>
    </p:spTree>
    <p:extLst>
      <p:ext uri="{BB962C8B-B14F-4D97-AF65-F5344CB8AC3E}">
        <p14:creationId xmlns:p14="http://schemas.microsoft.com/office/powerpoint/2010/main" val="3189054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81DE1DF-FD8A-4C20-BB88-03BB7ECB0A0C}"/>
              </a:ext>
            </a:extLst>
          </p:cNvPr>
          <p:cNvSpPr>
            <a:spLocks noGrp="1"/>
          </p:cNvSpPr>
          <p:nvPr>
            <p:ph type="sldNum" sz="quarter" idx="4"/>
          </p:nvPr>
        </p:nvSpPr>
        <p:spPr/>
        <p:txBody>
          <a:bodyPr/>
          <a:lstStyle/>
          <a:p>
            <a:fld id="{2B55EA8C-D11E-460A-B3EA-929F000B21EE}" type="slidenum">
              <a:rPr lang="zh-CN" altLang="en-US" smtClean="0"/>
              <a:pPr/>
              <a:t>10</a:t>
            </a:fld>
            <a:r>
              <a:rPr lang="en-US" altLang="zh-CN"/>
              <a:t>/38</a:t>
            </a:r>
            <a:endParaRPr lang="zh-CN" altLang="en-US"/>
          </a:p>
        </p:txBody>
      </p:sp>
      <p:sp>
        <p:nvSpPr>
          <p:cNvPr id="4" name="矩形 3">
            <a:extLst>
              <a:ext uri="{FF2B5EF4-FFF2-40B4-BE49-F238E27FC236}">
                <a16:creationId xmlns:a16="http://schemas.microsoft.com/office/drawing/2014/main" id="{C94E41B4-1F5D-4C2B-8117-149A381A2E96}"/>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模型方法</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6B5DC336-AB57-4ADC-A306-DD4F483F0306}"/>
              </a:ext>
            </a:extLst>
          </p:cNvPr>
          <p:cNvSpPr/>
          <p:nvPr/>
        </p:nvSpPr>
        <p:spPr>
          <a:xfrm>
            <a:off x="0" y="160406"/>
            <a:ext cx="7433317"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Parallel Instance Query Network for Named Entity Recognition</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2F3D0AEA-1BAB-4743-9AD8-1C2154248694}"/>
              </a:ext>
            </a:extLst>
          </p:cNvPr>
          <p:cNvPicPr>
            <a:picLocks noChangeAspect="1"/>
          </p:cNvPicPr>
          <p:nvPr/>
        </p:nvPicPr>
        <p:blipFill>
          <a:blip r:embed="rId2"/>
          <a:stretch>
            <a:fillRect/>
          </a:stretch>
        </p:blipFill>
        <p:spPr>
          <a:xfrm>
            <a:off x="585243" y="1406495"/>
            <a:ext cx="7191775" cy="5259558"/>
          </a:xfrm>
          <a:prstGeom prst="rect">
            <a:avLst/>
          </a:prstGeom>
        </p:spPr>
      </p:pic>
      <p:sp>
        <p:nvSpPr>
          <p:cNvPr id="14" name="矩形 13">
            <a:extLst>
              <a:ext uri="{FF2B5EF4-FFF2-40B4-BE49-F238E27FC236}">
                <a16:creationId xmlns:a16="http://schemas.microsoft.com/office/drawing/2014/main" id="{BA761AF3-2DC8-4646-87CF-4F0D5EFF3A62}"/>
              </a:ext>
            </a:extLst>
          </p:cNvPr>
          <p:cNvSpPr/>
          <p:nvPr/>
        </p:nvSpPr>
        <p:spPr>
          <a:xfrm>
            <a:off x="7796016" y="1932770"/>
            <a:ext cx="3989554" cy="1200329"/>
          </a:xfrm>
          <a:prstGeom prst="rect">
            <a:avLst/>
          </a:prstGeom>
        </p:spPr>
        <p:txBody>
          <a:bodyPr wrap="none">
            <a:spAutoFit/>
          </a:bodyPr>
          <a:lstStyle/>
          <a:p>
            <a:r>
              <a:rPr lang="zh-CN" altLang="en-US">
                <a:latin typeface="Times New Roman" panose="02020603050405020304" pitchFamily="18" charset="0"/>
                <a:cs typeface="Times New Roman" panose="02020603050405020304" pitchFamily="18" charset="0"/>
              </a:rPr>
              <a:t>特点</a:t>
            </a:r>
            <a:r>
              <a:rPr lang="en-US" altLang="zh-CN">
                <a:latin typeface="Times New Roman" panose="02020603050405020304" pitchFamily="18" charset="0"/>
                <a:cs typeface="Times New Roman" panose="02020603050405020304" pitchFamily="18" charset="0"/>
              </a:rPr>
              <a:t>:</a:t>
            </a:r>
          </a:p>
          <a:p>
            <a:pPr marL="504000" lvl="1" indent="-285750">
              <a:buFont typeface="Wingdings" panose="05000000000000000000" pitchFamily="2" charset="2"/>
              <a:buChar char="Ø"/>
            </a:pPr>
            <a:r>
              <a:rPr lang="zh-CN" altLang="en-US">
                <a:latin typeface="Times New Roman" panose="02020603050405020304" pitchFamily="18" charset="0"/>
                <a:cs typeface="Times New Roman" panose="02020603050405020304" pitchFamily="18" charset="0"/>
              </a:rPr>
              <a:t>并行查询，一次识别多个实体</a:t>
            </a:r>
            <a:endParaRPr lang="en-US" altLang="zh-CN">
              <a:latin typeface="Times New Roman" panose="02020603050405020304" pitchFamily="18" charset="0"/>
              <a:cs typeface="Times New Roman" panose="02020603050405020304" pitchFamily="18" charset="0"/>
            </a:endParaRPr>
          </a:p>
          <a:p>
            <a:pPr marL="504000" lvl="1" indent="-285750">
              <a:buFont typeface="Wingdings" panose="05000000000000000000" pitchFamily="2" charset="2"/>
              <a:buChar char="Ø"/>
            </a:pPr>
            <a:r>
              <a:rPr lang="zh-CN" altLang="en-US">
                <a:latin typeface="Times New Roman" panose="02020603050405020304" pitchFamily="18" charset="0"/>
                <a:cs typeface="Times New Roman" panose="02020603050405020304" pitchFamily="18" charset="0"/>
              </a:rPr>
              <a:t>不需要外部知识，自动学习</a:t>
            </a:r>
            <a:r>
              <a:rPr lang="en-US" altLang="zh-CN">
                <a:latin typeface="Times New Roman" panose="02020603050405020304" pitchFamily="18" charset="0"/>
                <a:cs typeface="Times New Roman" panose="02020603050405020304" pitchFamily="18" charset="0"/>
              </a:rPr>
              <a:t>query</a:t>
            </a:r>
          </a:p>
          <a:p>
            <a:pPr marL="504000" lvl="1" indent="-285750">
              <a:buFont typeface="Wingdings" panose="05000000000000000000" pitchFamily="2" charset="2"/>
              <a:buChar char="Ø"/>
            </a:pPr>
            <a:r>
              <a:rPr lang="en-US" altLang="zh-CN">
                <a:latin typeface="Times New Roman" panose="02020603050405020304" pitchFamily="18" charset="0"/>
                <a:cs typeface="Times New Roman" panose="02020603050405020304" pitchFamily="18" charset="0"/>
              </a:rPr>
              <a:t>one-to-many </a:t>
            </a:r>
            <a:r>
              <a:rPr lang="zh-CN" altLang="en-US">
                <a:latin typeface="Times New Roman" panose="02020603050405020304" pitchFamily="18" charset="0"/>
                <a:cs typeface="Times New Roman" panose="02020603050405020304" pitchFamily="18" charset="0"/>
              </a:rPr>
              <a:t>线性分配标签</a:t>
            </a:r>
          </a:p>
        </p:txBody>
      </p:sp>
      <p:sp>
        <p:nvSpPr>
          <p:cNvPr id="15" name="矩形 14">
            <a:extLst>
              <a:ext uri="{FF2B5EF4-FFF2-40B4-BE49-F238E27FC236}">
                <a16:creationId xmlns:a16="http://schemas.microsoft.com/office/drawing/2014/main" id="{237ABBF3-B8B7-4F93-A718-E9E76A7B9BEC}"/>
              </a:ext>
            </a:extLst>
          </p:cNvPr>
          <p:cNvSpPr/>
          <p:nvPr/>
        </p:nvSpPr>
        <p:spPr>
          <a:xfrm>
            <a:off x="7796016" y="3724902"/>
            <a:ext cx="1172116" cy="369332"/>
          </a:xfrm>
          <a:prstGeom prst="rect">
            <a:avLst/>
          </a:prstGeom>
        </p:spPr>
        <p:txBody>
          <a:bodyPr wrap="none">
            <a:spAutoFit/>
          </a:bodyPr>
          <a:lstStyle/>
          <a:p>
            <a:r>
              <a:rPr lang="zh-CN" altLang="en-US">
                <a:latin typeface="Times New Roman" panose="02020603050405020304" pitchFamily="18" charset="0"/>
                <a:cs typeface="Times New Roman" panose="02020603050405020304" pitchFamily="18" charset="0"/>
              </a:rPr>
              <a:t>任务定义</a:t>
            </a:r>
            <a:r>
              <a:rPr lang="en-US" altLang="zh-CN">
                <a:latin typeface="Times New Roman" panose="02020603050405020304" pitchFamily="18" charset="0"/>
                <a:cs typeface="Times New Roman" panose="02020603050405020304" pitchFamily="18" charset="0"/>
              </a:rPr>
              <a:t>:</a:t>
            </a:r>
          </a:p>
        </p:txBody>
      </p:sp>
      <p:pic>
        <p:nvPicPr>
          <p:cNvPr id="16" name="图片 15">
            <a:extLst>
              <a:ext uri="{FF2B5EF4-FFF2-40B4-BE49-F238E27FC236}">
                <a16:creationId xmlns:a16="http://schemas.microsoft.com/office/drawing/2014/main" id="{F2A34CFC-D08A-4970-BBD4-3371979D1976}"/>
              </a:ext>
            </a:extLst>
          </p:cNvPr>
          <p:cNvPicPr>
            <a:picLocks noChangeAspect="1"/>
          </p:cNvPicPr>
          <p:nvPr/>
        </p:nvPicPr>
        <p:blipFill>
          <a:blip r:embed="rId3"/>
          <a:stretch>
            <a:fillRect/>
          </a:stretch>
        </p:blipFill>
        <p:spPr>
          <a:xfrm>
            <a:off x="8304940" y="4626590"/>
            <a:ext cx="2971706" cy="400180"/>
          </a:xfrm>
          <a:prstGeom prst="rect">
            <a:avLst/>
          </a:prstGeom>
        </p:spPr>
      </p:pic>
      <p:sp>
        <p:nvSpPr>
          <p:cNvPr id="17" name="矩形 16">
            <a:extLst>
              <a:ext uri="{FF2B5EF4-FFF2-40B4-BE49-F238E27FC236}">
                <a16:creationId xmlns:a16="http://schemas.microsoft.com/office/drawing/2014/main" id="{4B8A838C-5D25-4836-A423-7CF46A08DA5B}"/>
              </a:ext>
            </a:extLst>
          </p:cNvPr>
          <p:cNvSpPr/>
          <p:nvPr/>
        </p:nvSpPr>
        <p:spPr>
          <a:xfrm>
            <a:off x="9146397" y="4171515"/>
            <a:ext cx="1569660" cy="369332"/>
          </a:xfrm>
          <a:prstGeom prst="rect">
            <a:avLst/>
          </a:prstGeom>
        </p:spPr>
        <p:txBody>
          <a:bodyPr wrap="none">
            <a:spAutoFit/>
          </a:bodyPr>
          <a:lstStyle/>
          <a:p>
            <a:r>
              <a:rPr lang="zh-CN" altLang="en-US"/>
              <a:t>：句子和标签</a:t>
            </a:r>
          </a:p>
        </p:txBody>
      </p:sp>
      <p:pic>
        <p:nvPicPr>
          <p:cNvPr id="18" name="图片 17">
            <a:extLst>
              <a:ext uri="{FF2B5EF4-FFF2-40B4-BE49-F238E27FC236}">
                <a16:creationId xmlns:a16="http://schemas.microsoft.com/office/drawing/2014/main" id="{BFB33E4E-E76C-48F5-8CE7-BC9B28B605CC}"/>
              </a:ext>
            </a:extLst>
          </p:cNvPr>
          <p:cNvPicPr>
            <a:picLocks noChangeAspect="1"/>
          </p:cNvPicPr>
          <p:nvPr/>
        </p:nvPicPr>
        <p:blipFill>
          <a:blip r:embed="rId4"/>
          <a:stretch>
            <a:fillRect/>
          </a:stretch>
        </p:blipFill>
        <p:spPr>
          <a:xfrm>
            <a:off x="8258757" y="4162279"/>
            <a:ext cx="887640" cy="430893"/>
          </a:xfrm>
          <a:prstGeom prst="rect">
            <a:avLst/>
          </a:prstGeom>
        </p:spPr>
      </p:pic>
      <p:sp>
        <p:nvSpPr>
          <p:cNvPr id="19" name="矩形 18">
            <a:extLst>
              <a:ext uri="{FF2B5EF4-FFF2-40B4-BE49-F238E27FC236}">
                <a16:creationId xmlns:a16="http://schemas.microsoft.com/office/drawing/2014/main" id="{7A83C044-0C59-482C-AA03-AF93A7CB08C6}"/>
              </a:ext>
            </a:extLst>
          </p:cNvPr>
          <p:cNvSpPr/>
          <p:nvPr/>
        </p:nvSpPr>
        <p:spPr>
          <a:xfrm>
            <a:off x="8702577" y="5209931"/>
            <a:ext cx="877163" cy="369332"/>
          </a:xfrm>
          <a:prstGeom prst="rect">
            <a:avLst/>
          </a:prstGeom>
        </p:spPr>
        <p:txBody>
          <a:bodyPr wrap="none">
            <a:spAutoFit/>
          </a:bodyPr>
          <a:lstStyle/>
          <a:p>
            <a:r>
              <a:rPr lang="zh-CN" altLang="en-US"/>
              <a:t>左边界</a:t>
            </a:r>
          </a:p>
        </p:txBody>
      </p:sp>
      <p:sp>
        <p:nvSpPr>
          <p:cNvPr id="20" name="矩形 19">
            <a:extLst>
              <a:ext uri="{FF2B5EF4-FFF2-40B4-BE49-F238E27FC236}">
                <a16:creationId xmlns:a16="http://schemas.microsoft.com/office/drawing/2014/main" id="{BF34D1F7-941B-4D53-9E45-639B1F781F88}"/>
              </a:ext>
            </a:extLst>
          </p:cNvPr>
          <p:cNvSpPr/>
          <p:nvPr/>
        </p:nvSpPr>
        <p:spPr>
          <a:xfrm>
            <a:off x="9579740" y="5209931"/>
            <a:ext cx="877163" cy="369332"/>
          </a:xfrm>
          <a:prstGeom prst="rect">
            <a:avLst/>
          </a:prstGeom>
        </p:spPr>
        <p:txBody>
          <a:bodyPr wrap="none">
            <a:spAutoFit/>
          </a:bodyPr>
          <a:lstStyle/>
          <a:p>
            <a:r>
              <a:rPr lang="zh-CN" altLang="en-US"/>
              <a:t>右边界</a:t>
            </a:r>
          </a:p>
        </p:txBody>
      </p:sp>
      <p:sp>
        <p:nvSpPr>
          <p:cNvPr id="21" name="矩形 20">
            <a:extLst>
              <a:ext uri="{FF2B5EF4-FFF2-40B4-BE49-F238E27FC236}">
                <a16:creationId xmlns:a16="http://schemas.microsoft.com/office/drawing/2014/main" id="{0C538F0A-3F24-44DA-B2F0-527812889731}"/>
              </a:ext>
            </a:extLst>
          </p:cNvPr>
          <p:cNvSpPr/>
          <p:nvPr/>
        </p:nvSpPr>
        <p:spPr>
          <a:xfrm>
            <a:off x="10456903" y="5209931"/>
            <a:ext cx="646331" cy="369332"/>
          </a:xfrm>
          <a:prstGeom prst="rect">
            <a:avLst/>
          </a:prstGeom>
        </p:spPr>
        <p:txBody>
          <a:bodyPr wrap="none">
            <a:spAutoFit/>
          </a:bodyPr>
          <a:lstStyle/>
          <a:p>
            <a:r>
              <a:rPr lang="zh-CN" altLang="en-US"/>
              <a:t>类型</a:t>
            </a:r>
          </a:p>
        </p:txBody>
      </p:sp>
      <p:cxnSp>
        <p:nvCxnSpPr>
          <p:cNvPr id="23" name="直接箭头连接符 22">
            <a:extLst>
              <a:ext uri="{FF2B5EF4-FFF2-40B4-BE49-F238E27FC236}">
                <a16:creationId xmlns:a16="http://schemas.microsoft.com/office/drawing/2014/main" id="{B6812452-22D0-4F27-9477-6D782772A2C2}"/>
              </a:ext>
            </a:extLst>
          </p:cNvPr>
          <p:cNvCxnSpPr>
            <a:cxnSpLocks/>
          </p:cNvCxnSpPr>
          <p:nvPr/>
        </p:nvCxnSpPr>
        <p:spPr>
          <a:xfrm flipH="1">
            <a:off x="7278255" y="6217500"/>
            <a:ext cx="835918" cy="100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ED311923-A254-413F-AF36-711EBA390353}"/>
              </a:ext>
            </a:extLst>
          </p:cNvPr>
          <p:cNvCxnSpPr>
            <a:cxnSpLocks/>
          </p:cNvCxnSpPr>
          <p:nvPr/>
        </p:nvCxnSpPr>
        <p:spPr>
          <a:xfrm flipH="1" flipV="1">
            <a:off x="9833374" y="5026770"/>
            <a:ext cx="78116" cy="18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2E08812-AF71-4129-93F7-6030B1CC8BBA}"/>
              </a:ext>
            </a:extLst>
          </p:cNvPr>
          <p:cNvCxnSpPr>
            <a:cxnSpLocks/>
          </p:cNvCxnSpPr>
          <p:nvPr/>
        </p:nvCxnSpPr>
        <p:spPr>
          <a:xfrm flipH="1" flipV="1">
            <a:off x="10439412" y="5026769"/>
            <a:ext cx="283537" cy="183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A62874A5-DFBD-468C-9305-3CD3FC38DF7D}"/>
              </a:ext>
            </a:extLst>
          </p:cNvPr>
          <p:cNvSpPr/>
          <p:nvPr/>
        </p:nvSpPr>
        <p:spPr>
          <a:xfrm>
            <a:off x="8114173" y="5894334"/>
            <a:ext cx="4083169" cy="646331"/>
          </a:xfrm>
          <a:prstGeom prst="rect">
            <a:avLst/>
          </a:prstGeom>
        </p:spPr>
        <p:txBody>
          <a:bodyPr wrap="none">
            <a:spAutoFit/>
          </a:bodyPr>
          <a:lstStyle/>
          <a:p>
            <a:r>
              <a:rPr lang="en-US" altLang="zh-CN">
                <a:latin typeface="Times New Roman" panose="02020603050405020304" pitchFamily="18" charset="0"/>
                <a:cs typeface="Times New Roman" panose="02020603050405020304" pitchFamily="18" charset="0"/>
              </a:rPr>
              <a:t>M</a:t>
            </a:r>
            <a:r>
              <a:rPr lang="zh-CN" altLang="en-US">
                <a:latin typeface="Times New Roman" panose="02020603050405020304" pitchFamily="18" charset="0"/>
                <a:cs typeface="Times New Roman" panose="02020603050405020304" pitchFamily="18" charset="0"/>
              </a:rPr>
              <a:t>个查询向量，大于类别数，一个向量</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抽取一种类型，可一对多。</a:t>
            </a:r>
            <a:endParaRPr lang="zh-CN" altLang="en-US"/>
          </a:p>
        </p:txBody>
      </p:sp>
      <p:cxnSp>
        <p:nvCxnSpPr>
          <p:cNvPr id="31" name="直接箭头连接符 30">
            <a:extLst>
              <a:ext uri="{FF2B5EF4-FFF2-40B4-BE49-F238E27FC236}">
                <a16:creationId xmlns:a16="http://schemas.microsoft.com/office/drawing/2014/main" id="{B4BE2AAC-5C9D-428F-BBF8-A3F394632C7B}"/>
              </a:ext>
            </a:extLst>
          </p:cNvPr>
          <p:cNvCxnSpPr>
            <a:cxnSpLocks/>
          </p:cNvCxnSpPr>
          <p:nvPr/>
        </p:nvCxnSpPr>
        <p:spPr>
          <a:xfrm flipV="1">
            <a:off x="9116960" y="4993352"/>
            <a:ext cx="284107" cy="216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304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7C79FC8-7599-40C7-B019-D8DCFF108F72}"/>
              </a:ext>
            </a:extLst>
          </p:cNvPr>
          <p:cNvSpPr>
            <a:spLocks noGrp="1"/>
          </p:cNvSpPr>
          <p:nvPr>
            <p:ph type="sldNum" sz="quarter" idx="4"/>
          </p:nvPr>
        </p:nvSpPr>
        <p:spPr/>
        <p:txBody>
          <a:bodyPr/>
          <a:lstStyle/>
          <a:p>
            <a:fld id="{2B55EA8C-D11E-460A-B3EA-929F000B21EE}" type="slidenum">
              <a:rPr lang="zh-CN" altLang="en-US" smtClean="0"/>
              <a:pPr/>
              <a:t>11</a:t>
            </a:fld>
            <a:r>
              <a:rPr lang="en-US" altLang="zh-CN"/>
              <a:t>/38</a:t>
            </a:r>
            <a:endParaRPr lang="zh-CN" altLang="en-US"/>
          </a:p>
        </p:txBody>
      </p:sp>
      <p:sp>
        <p:nvSpPr>
          <p:cNvPr id="3" name="矩形 2">
            <a:extLst>
              <a:ext uri="{FF2B5EF4-FFF2-40B4-BE49-F238E27FC236}">
                <a16:creationId xmlns:a16="http://schemas.microsoft.com/office/drawing/2014/main" id="{9E643F48-A7A8-485C-8687-6232A5FCC5EE}"/>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模型方法</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5F8AA7D5-F60A-4D34-AFD8-518D1B4D14B5}"/>
              </a:ext>
            </a:extLst>
          </p:cNvPr>
          <p:cNvSpPr/>
          <p:nvPr/>
        </p:nvSpPr>
        <p:spPr>
          <a:xfrm>
            <a:off x="0" y="160406"/>
            <a:ext cx="7433317"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Parallel Instance Query Network for Named Entity Recognition</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F8B2282B-7625-4D04-8D17-B37EFFE39676}"/>
              </a:ext>
            </a:extLst>
          </p:cNvPr>
          <p:cNvSpPr/>
          <p:nvPr/>
        </p:nvSpPr>
        <p:spPr>
          <a:xfrm>
            <a:off x="1865744" y="1499601"/>
            <a:ext cx="8460509" cy="338554"/>
          </a:xfrm>
          <a:prstGeom prst="rect">
            <a:avLst/>
          </a:prstGeom>
        </p:spPr>
        <p:txBody>
          <a:bodyPr wrap="square">
            <a:spAutoFit/>
          </a:bodyPr>
          <a:lstStyle/>
          <a:p>
            <a:r>
              <a:rPr lang="en-US" altLang="zh-CN" sz="1600">
                <a:latin typeface="Times New Roman" panose="02020603050405020304" pitchFamily="18" charset="0"/>
                <a:cs typeface="Times New Roman" panose="02020603050405020304" pitchFamily="18" charset="0"/>
              </a:rPr>
              <a:t>A Sequence-to-Set Network for Nested Named Entity Recognition, IJCAI 2021, </a:t>
            </a:r>
            <a:r>
              <a:rPr lang="zh-CN" altLang="en-US" sz="1600">
                <a:latin typeface="Times New Roman" panose="02020603050405020304" pitchFamily="18" charset="0"/>
                <a:cs typeface="Times New Roman" panose="02020603050405020304" pitchFamily="18" charset="0"/>
              </a:rPr>
              <a:t>浙大</a:t>
            </a:r>
            <a:r>
              <a:rPr lang="en-US" altLang="zh-CN" sz="1600">
                <a:latin typeface="Times New Roman" panose="02020603050405020304" pitchFamily="18" charset="0"/>
                <a:cs typeface="Times New Roman" panose="02020603050405020304" pitchFamily="18" charset="0"/>
              </a:rPr>
              <a:t>DCD</a:t>
            </a:r>
            <a:r>
              <a:rPr lang="zh-CN" altLang="en-US" sz="1600">
                <a:latin typeface="Times New Roman" panose="02020603050405020304" pitchFamily="18" charset="0"/>
                <a:cs typeface="Times New Roman" panose="02020603050405020304" pitchFamily="18" charset="0"/>
              </a:rPr>
              <a:t>，鲁伟明</a:t>
            </a:r>
          </a:p>
        </p:txBody>
      </p:sp>
      <p:pic>
        <p:nvPicPr>
          <p:cNvPr id="6" name="图片 5">
            <a:extLst>
              <a:ext uri="{FF2B5EF4-FFF2-40B4-BE49-F238E27FC236}">
                <a16:creationId xmlns:a16="http://schemas.microsoft.com/office/drawing/2014/main" id="{46E670ED-203B-4A8D-BDF6-BA1505FA7499}"/>
              </a:ext>
            </a:extLst>
          </p:cNvPr>
          <p:cNvPicPr>
            <a:picLocks noChangeAspect="1"/>
          </p:cNvPicPr>
          <p:nvPr/>
        </p:nvPicPr>
        <p:blipFill>
          <a:blip r:embed="rId2"/>
          <a:stretch>
            <a:fillRect/>
          </a:stretch>
        </p:blipFill>
        <p:spPr>
          <a:xfrm>
            <a:off x="1673516" y="2058763"/>
            <a:ext cx="8844963" cy="4548427"/>
          </a:xfrm>
          <a:prstGeom prst="rect">
            <a:avLst/>
          </a:prstGeom>
        </p:spPr>
      </p:pic>
    </p:spTree>
    <p:extLst>
      <p:ext uri="{BB962C8B-B14F-4D97-AF65-F5344CB8AC3E}">
        <p14:creationId xmlns:p14="http://schemas.microsoft.com/office/powerpoint/2010/main" val="649036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7C79FC8-7599-40C7-B019-D8DCFF108F72}"/>
              </a:ext>
            </a:extLst>
          </p:cNvPr>
          <p:cNvSpPr>
            <a:spLocks noGrp="1"/>
          </p:cNvSpPr>
          <p:nvPr>
            <p:ph type="sldNum" sz="quarter" idx="4"/>
          </p:nvPr>
        </p:nvSpPr>
        <p:spPr/>
        <p:txBody>
          <a:bodyPr/>
          <a:lstStyle/>
          <a:p>
            <a:fld id="{2B55EA8C-D11E-460A-B3EA-929F000B21EE}" type="slidenum">
              <a:rPr lang="zh-CN" altLang="en-US" smtClean="0"/>
              <a:pPr/>
              <a:t>12</a:t>
            </a:fld>
            <a:r>
              <a:rPr lang="en-US" altLang="zh-CN"/>
              <a:t>/38</a:t>
            </a:r>
            <a:endParaRPr lang="zh-CN" altLang="en-US"/>
          </a:p>
        </p:txBody>
      </p:sp>
      <p:sp>
        <p:nvSpPr>
          <p:cNvPr id="3" name="矩形 2">
            <a:extLst>
              <a:ext uri="{FF2B5EF4-FFF2-40B4-BE49-F238E27FC236}">
                <a16:creationId xmlns:a16="http://schemas.microsoft.com/office/drawing/2014/main" id="{9E643F48-A7A8-485C-8687-6232A5FCC5EE}"/>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模型方法</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5F8AA7D5-F60A-4D34-AFD8-518D1B4D14B5}"/>
              </a:ext>
            </a:extLst>
          </p:cNvPr>
          <p:cNvSpPr/>
          <p:nvPr/>
        </p:nvSpPr>
        <p:spPr>
          <a:xfrm>
            <a:off x="0" y="160406"/>
            <a:ext cx="7433317"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Parallel Instance Query Network for Named Entity Recognition</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F8B2282B-7625-4D04-8D17-B37EFFE39676}"/>
              </a:ext>
            </a:extLst>
          </p:cNvPr>
          <p:cNvSpPr/>
          <p:nvPr/>
        </p:nvSpPr>
        <p:spPr>
          <a:xfrm>
            <a:off x="1865744" y="1499601"/>
            <a:ext cx="8460509" cy="338554"/>
          </a:xfrm>
          <a:prstGeom prst="rect">
            <a:avLst/>
          </a:prstGeom>
        </p:spPr>
        <p:txBody>
          <a:bodyPr wrap="square">
            <a:spAutoFit/>
          </a:bodyPr>
          <a:lstStyle/>
          <a:p>
            <a:r>
              <a:rPr lang="en-US" altLang="zh-CN" sz="1600">
                <a:latin typeface="Times New Roman" panose="02020603050405020304" pitchFamily="18" charset="0"/>
                <a:cs typeface="Times New Roman" panose="02020603050405020304" pitchFamily="18" charset="0"/>
              </a:rPr>
              <a:t>A Sequence-to-Set Network for Nested Named Entity Recognition, IJCAI 2021, </a:t>
            </a:r>
            <a:r>
              <a:rPr lang="zh-CN" altLang="en-US" sz="1600">
                <a:latin typeface="Times New Roman" panose="02020603050405020304" pitchFamily="18" charset="0"/>
                <a:cs typeface="Times New Roman" panose="02020603050405020304" pitchFamily="18" charset="0"/>
              </a:rPr>
              <a:t>浙大</a:t>
            </a:r>
            <a:r>
              <a:rPr lang="en-US" altLang="zh-CN" sz="1600">
                <a:latin typeface="Times New Roman" panose="02020603050405020304" pitchFamily="18" charset="0"/>
                <a:cs typeface="Times New Roman" panose="02020603050405020304" pitchFamily="18" charset="0"/>
              </a:rPr>
              <a:t>DCD</a:t>
            </a:r>
            <a:r>
              <a:rPr lang="zh-CN" altLang="en-US" sz="1600">
                <a:latin typeface="Times New Roman" panose="02020603050405020304" pitchFamily="18" charset="0"/>
                <a:cs typeface="Times New Roman" panose="02020603050405020304" pitchFamily="18" charset="0"/>
              </a:rPr>
              <a:t>，鲁伟明</a:t>
            </a:r>
          </a:p>
        </p:txBody>
      </p:sp>
      <p:pic>
        <p:nvPicPr>
          <p:cNvPr id="6" name="图片 5">
            <a:extLst>
              <a:ext uri="{FF2B5EF4-FFF2-40B4-BE49-F238E27FC236}">
                <a16:creationId xmlns:a16="http://schemas.microsoft.com/office/drawing/2014/main" id="{46E670ED-203B-4A8D-BDF6-BA1505FA7499}"/>
              </a:ext>
            </a:extLst>
          </p:cNvPr>
          <p:cNvPicPr>
            <a:picLocks noChangeAspect="1"/>
          </p:cNvPicPr>
          <p:nvPr/>
        </p:nvPicPr>
        <p:blipFill>
          <a:blip r:embed="rId2"/>
          <a:stretch>
            <a:fillRect/>
          </a:stretch>
        </p:blipFill>
        <p:spPr>
          <a:xfrm>
            <a:off x="1673516" y="2058763"/>
            <a:ext cx="8844963" cy="4548427"/>
          </a:xfrm>
          <a:prstGeom prst="rect">
            <a:avLst/>
          </a:prstGeom>
        </p:spPr>
      </p:pic>
      <p:pic>
        <p:nvPicPr>
          <p:cNvPr id="8" name="图片 7">
            <a:extLst>
              <a:ext uri="{FF2B5EF4-FFF2-40B4-BE49-F238E27FC236}">
                <a16:creationId xmlns:a16="http://schemas.microsoft.com/office/drawing/2014/main" id="{C29ED5FC-CCA8-4930-BFCB-7B3433C9E298}"/>
              </a:ext>
            </a:extLst>
          </p:cNvPr>
          <p:cNvPicPr>
            <a:picLocks noChangeAspect="1"/>
          </p:cNvPicPr>
          <p:nvPr/>
        </p:nvPicPr>
        <p:blipFill>
          <a:blip r:embed="rId3"/>
          <a:stretch>
            <a:fillRect/>
          </a:stretch>
        </p:blipFill>
        <p:spPr>
          <a:xfrm>
            <a:off x="6100453" y="1361069"/>
            <a:ext cx="4839326" cy="5019845"/>
          </a:xfrm>
          <a:prstGeom prst="rect">
            <a:avLst/>
          </a:prstGeom>
          <a:ln>
            <a:solidFill>
              <a:schemeClr val="tx1"/>
            </a:solidFill>
          </a:ln>
          <a:effectLst>
            <a:outerShdw blurRad="50800" dist="38100" dir="2700000" algn="tl" rotWithShape="0">
              <a:prstClr val="black">
                <a:alpha val="40000"/>
              </a:prstClr>
            </a:outerShdw>
          </a:effectLst>
        </p:spPr>
      </p:pic>
      <p:sp>
        <p:nvSpPr>
          <p:cNvPr id="7" name="矩形 6">
            <a:extLst>
              <a:ext uri="{FF2B5EF4-FFF2-40B4-BE49-F238E27FC236}">
                <a16:creationId xmlns:a16="http://schemas.microsoft.com/office/drawing/2014/main" id="{8A8CEFD4-0B43-4C57-9B0E-2EEDA1D139E3}"/>
              </a:ext>
            </a:extLst>
          </p:cNvPr>
          <p:cNvSpPr/>
          <p:nvPr/>
        </p:nvSpPr>
        <p:spPr>
          <a:xfrm>
            <a:off x="6267038" y="1525250"/>
            <a:ext cx="1895071" cy="369332"/>
          </a:xfrm>
          <a:prstGeom prst="rect">
            <a:avLst/>
          </a:prstGeom>
        </p:spPr>
        <p:txBody>
          <a:bodyPr wrap="none">
            <a:spAutoFit/>
          </a:bodyPr>
          <a:lstStyle/>
          <a:p>
            <a:r>
              <a:rPr lang="zh-CN" altLang="en-US">
                <a:solidFill>
                  <a:srgbClr val="0000FF"/>
                </a:solidFill>
              </a:rPr>
              <a:t>目标检测：DETR</a:t>
            </a:r>
          </a:p>
        </p:txBody>
      </p:sp>
    </p:spTree>
    <p:extLst>
      <p:ext uri="{BB962C8B-B14F-4D97-AF65-F5344CB8AC3E}">
        <p14:creationId xmlns:p14="http://schemas.microsoft.com/office/powerpoint/2010/main" val="402508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FD54AE8-C96F-4429-8D35-B5E1B4137F20}"/>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主要实验</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3353CEEF-E493-40B4-A4F3-292954B73B72}"/>
              </a:ext>
            </a:extLst>
          </p:cNvPr>
          <p:cNvSpPr>
            <a:spLocks noGrp="1"/>
          </p:cNvSpPr>
          <p:nvPr>
            <p:ph type="sldNum" sz="quarter" idx="4"/>
          </p:nvPr>
        </p:nvSpPr>
        <p:spPr/>
        <p:txBody>
          <a:bodyPr/>
          <a:lstStyle/>
          <a:p>
            <a:fld id="{2B55EA8C-D11E-460A-B3EA-929F000B21EE}" type="slidenum">
              <a:rPr lang="zh-CN" altLang="en-US" smtClean="0"/>
              <a:pPr/>
              <a:t>13</a:t>
            </a:fld>
            <a:r>
              <a:rPr lang="en-US" altLang="zh-CN"/>
              <a:t>/38</a:t>
            </a:r>
            <a:endParaRPr lang="zh-CN" altLang="en-US"/>
          </a:p>
        </p:txBody>
      </p:sp>
      <p:sp>
        <p:nvSpPr>
          <p:cNvPr id="7" name="矩形 6">
            <a:extLst>
              <a:ext uri="{FF2B5EF4-FFF2-40B4-BE49-F238E27FC236}">
                <a16:creationId xmlns:a16="http://schemas.microsoft.com/office/drawing/2014/main" id="{99F57D1E-D398-4AF8-B1DD-0255B8A68C3E}"/>
              </a:ext>
            </a:extLst>
          </p:cNvPr>
          <p:cNvSpPr/>
          <p:nvPr/>
        </p:nvSpPr>
        <p:spPr>
          <a:xfrm>
            <a:off x="0" y="160406"/>
            <a:ext cx="7433317"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Parallel Instance Query Network for Named Entity Recognition</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6482FDC0-420E-47DF-96C3-CA21F79073AE}"/>
              </a:ext>
            </a:extLst>
          </p:cNvPr>
          <p:cNvPicPr>
            <a:picLocks noChangeAspect="1"/>
          </p:cNvPicPr>
          <p:nvPr/>
        </p:nvPicPr>
        <p:blipFill>
          <a:blip r:embed="rId2"/>
          <a:stretch>
            <a:fillRect/>
          </a:stretch>
        </p:blipFill>
        <p:spPr>
          <a:xfrm>
            <a:off x="2071675" y="2013526"/>
            <a:ext cx="3180344" cy="4554143"/>
          </a:xfrm>
          <a:prstGeom prst="rect">
            <a:avLst/>
          </a:prstGeom>
        </p:spPr>
      </p:pic>
      <p:pic>
        <p:nvPicPr>
          <p:cNvPr id="5" name="图片 4">
            <a:extLst>
              <a:ext uri="{FF2B5EF4-FFF2-40B4-BE49-F238E27FC236}">
                <a16:creationId xmlns:a16="http://schemas.microsoft.com/office/drawing/2014/main" id="{AF9C465F-A5EA-41B8-8A82-DB96AF8B6098}"/>
              </a:ext>
            </a:extLst>
          </p:cNvPr>
          <p:cNvPicPr>
            <a:picLocks noChangeAspect="1"/>
          </p:cNvPicPr>
          <p:nvPr/>
        </p:nvPicPr>
        <p:blipFill>
          <a:blip r:embed="rId3"/>
          <a:stretch>
            <a:fillRect/>
          </a:stretch>
        </p:blipFill>
        <p:spPr>
          <a:xfrm>
            <a:off x="6796219" y="2013526"/>
            <a:ext cx="3313408" cy="4554143"/>
          </a:xfrm>
          <a:prstGeom prst="rect">
            <a:avLst/>
          </a:prstGeom>
        </p:spPr>
      </p:pic>
      <p:sp>
        <p:nvSpPr>
          <p:cNvPr id="6" name="矩形 5">
            <a:extLst>
              <a:ext uri="{FF2B5EF4-FFF2-40B4-BE49-F238E27FC236}">
                <a16:creationId xmlns:a16="http://schemas.microsoft.com/office/drawing/2014/main" id="{E7779EE4-0C1B-494E-86A5-761E974E6C3E}"/>
              </a:ext>
            </a:extLst>
          </p:cNvPr>
          <p:cNvSpPr/>
          <p:nvPr/>
        </p:nvSpPr>
        <p:spPr>
          <a:xfrm>
            <a:off x="5380580" y="1334411"/>
            <a:ext cx="1430841" cy="369332"/>
          </a:xfrm>
          <a:prstGeom prst="rect">
            <a:avLst/>
          </a:prstGeom>
        </p:spPr>
        <p:txBody>
          <a:bodyPr wrap="none">
            <a:spAutoFit/>
          </a:bodyPr>
          <a:lstStyle/>
          <a:p>
            <a:r>
              <a:rPr lang="en-US" altLang="zh-CN">
                <a:latin typeface="Adobe Caslon Pro Bold" panose="0205070206050A020403" pitchFamily="18" charset="0"/>
              </a:rPr>
              <a:t>Nested NER</a:t>
            </a:r>
            <a:endParaRPr lang="zh-CN" altLang="en-US"/>
          </a:p>
        </p:txBody>
      </p:sp>
    </p:spTree>
    <p:extLst>
      <p:ext uri="{BB962C8B-B14F-4D97-AF65-F5344CB8AC3E}">
        <p14:creationId xmlns:p14="http://schemas.microsoft.com/office/powerpoint/2010/main" val="442917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FD54AE8-C96F-4429-8D35-B5E1B4137F20}"/>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主要实验</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3353CEEF-E493-40B4-A4F3-292954B73B72}"/>
              </a:ext>
            </a:extLst>
          </p:cNvPr>
          <p:cNvSpPr>
            <a:spLocks noGrp="1"/>
          </p:cNvSpPr>
          <p:nvPr>
            <p:ph type="sldNum" sz="quarter" idx="4"/>
          </p:nvPr>
        </p:nvSpPr>
        <p:spPr/>
        <p:txBody>
          <a:bodyPr/>
          <a:lstStyle/>
          <a:p>
            <a:fld id="{2B55EA8C-D11E-460A-B3EA-929F000B21EE}" type="slidenum">
              <a:rPr lang="zh-CN" altLang="en-US" smtClean="0"/>
              <a:pPr/>
              <a:t>14</a:t>
            </a:fld>
            <a:r>
              <a:rPr lang="en-US" altLang="zh-CN"/>
              <a:t>/38</a:t>
            </a:r>
            <a:endParaRPr lang="zh-CN" altLang="en-US"/>
          </a:p>
        </p:txBody>
      </p:sp>
      <p:sp>
        <p:nvSpPr>
          <p:cNvPr id="7" name="矩形 6">
            <a:extLst>
              <a:ext uri="{FF2B5EF4-FFF2-40B4-BE49-F238E27FC236}">
                <a16:creationId xmlns:a16="http://schemas.microsoft.com/office/drawing/2014/main" id="{99F57D1E-D398-4AF8-B1DD-0255B8A68C3E}"/>
              </a:ext>
            </a:extLst>
          </p:cNvPr>
          <p:cNvSpPr/>
          <p:nvPr/>
        </p:nvSpPr>
        <p:spPr>
          <a:xfrm>
            <a:off x="0" y="160406"/>
            <a:ext cx="7433317"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Parallel Instance Query Network for Named Entity Recognition</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BEE25F1A-8703-4E4A-89D5-60B82FC64A17}"/>
              </a:ext>
            </a:extLst>
          </p:cNvPr>
          <p:cNvPicPr>
            <a:picLocks noChangeAspect="1"/>
          </p:cNvPicPr>
          <p:nvPr/>
        </p:nvPicPr>
        <p:blipFill>
          <a:blip r:embed="rId2"/>
          <a:stretch>
            <a:fillRect/>
          </a:stretch>
        </p:blipFill>
        <p:spPr>
          <a:xfrm>
            <a:off x="1840761" y="2154482"/>
            <a:ext cx="3614887" cy="3590625"/>
          </a:xfrm>
          <a:prstGeom prst="rect">
            <a:avLst/>
          </a:prstGeom>
        </p:spPr>
      </p:pic>
      <p:pic>
        <p:nvPicPr>
          <p:cNvPr id="6" name="图片 5">
            <a:extLst>
              <a:ext uri="{FF2B5EF4-FFF2-40B4-BE49-F238E27FC236}">
                <a16:creationId xmlns:a16="http://schemas.microsoft.com/office/drawing/2014/main" id="{269798EB-F9D8-4CF4-9FA0-11892793C671}"/>
              </a:ext>
            </a:extLst>
          </p:cNvPr>
          <p:cNvPicPr>
            <a:picLocks noChangeAspect="1"/>
          </p:cNvPicPr>
          <p:nvPr/>
        </p:nvPicPr>
        <p:blipFill>
          <a:blip r:embed="rId3"/>
          <a:stretch>
            <a:fillRect/>
          </a:stretch>
        </p:blipFill>
        <p:spPr>
          <a:xfrm>
            <a:off x="6324585" y="2168850"/>
            <a:ext cx="3639148" cy="3671496"/>
          </a:xfrm>
          <a:prstGeom prst="rect">
            <a:avLst/>
          </a:prstGeom>
        </p:spPr>
      </p:pic>
      <p:sp>
        <p:nvSpPr>
          <p:cNvPr id="9" name="矩形 8">
            <a:extLst>
              <a:ext uri="{FF2B5EF4-FFF2-40B4-BE49-F238E27FC236}">
                <a16:creationId xmlns:a16="http://schemas.microsoft.com/office/drawing/2014/main" id="{9DB944DF-BB6B-40FA-9A41-773F2BDFF60E}"/>
              </a:ext>
            </a:extLst>
          </p:cNvPr>
          <p:cNvSpPr/>
          <p:nvPr/>
        </p:nvSpPr>
        <p:spPr>
          <a:xfrm>
            <a:off x="5518150" y="1334411"/>
            <a:ext cx="1155701" cy="369332"/>
          </a:xfrm>
          <a:prstGeom prst="rect">
            <a:avLst/>
          </a:prstGeom>
        </p:spPr>
        <p:txBody>
          <a:bodyPr wrap="none">
            <a:spAutoFit/>
          </a:bodyPr>
          <a:lstStyle/>
          <a:p>
            <a:r>
              <a:rPr lang="en-US" altLang="zh-CN">
                <a:latin typeface="Adobe Caslon Pro Bold" panose="0205070206050A020403" pitchFamily="18" charset="0"/>
              </a:rPr>
              <a:t>Flat NER</a:t>
            </a:r>
            <a:endParaRPr lang="zh-CN" altLang="en-US"/>
          </a:p>
        </p:txBody>
      </p:sp>
    </p:spTree>
    <p:extLst>
      <p:ext uri="{BB962C8B-B14F-4D97-AF65-F5344CB8AC3E}">
        <p14:creationId xmlns:p14="http://schemas.microsoft.com/office/powerpoint/2010/main" val="807192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C822B52-C8B8-402B-AAF3-999610F65E28}"/>
              </a:ext>
            </a:extLst>
          </p:cNvPr>
          <p:cNvSpPr/>
          <p:nvPr/>
        </p:nvSpPr>
        <p:spPr>
          <a:xfrm>
            <a:off x="0" y="160406"/>
            <a:ext cx="10827901"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Fusing Heterogeneous Factors with Triaffine Mechanism for Nested Named Entity Recognition</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AFD54AE8-C96F-4429-8D35-B5E1B4137F20}"/>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文章介绍</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98677ED-D9ED-4386-8DDB-15FDA094783E}"/>
              </a:ext>
            </a:extLst>
          </p:cNvPr>
          <p:cNvSpPr>
            <a:spLocks noGrp="1"/>
          </p:cNvSpPr>
          <p:nvPr>
            <p:ph type="sldNum" sz="quarter" idx="4"/>
          </p:nvPr>
        </p:nvSpPr>
        <p:spPr/>
        <p:txBody>
          <a:bodyPr/>
          <a:lstStyle/>
          <a:p>
            <a:fld id="{2B55EA8C-D11E-460A-B3EA-929F000B21EE}" type="slidenum">
              <a:rPr lang="zh-CN" altLang="en-US" smtClean="0"/>
              <a:pPr/>
              <a:t>15</a:t>
            </a:fld>
            <a:r>
              <a:rPr lang="en-US" altLang="zh-CN"/>
              <a:t>/38</a:t>
            </a:r>
            <a:endParaRPr lang="zh-CN" altLang="en-US"/>
          </a:p>
        </p:txBody>
      </p:sp>
      <p:pic>
        <p:nvPicPr>
          <p:cNvPr id="3" name="图片 2">
            <a:extLst>
              <a:ext uri="{FF2B5EF4-FFF2-40B4-BE49-F238E27FC236}">
                <a16:creationId xmlns:a16="http://schemas.microsoft.com/office/drawing/2014/main" id="{CAAF1353-34C1-495A-8A42-31B4FBD68008}"/>
              </a:ext>
            </a:extLst>
          </p:cNvPr>
          <p:cNvPicPr>
            <a:picLocks noChangeAspect="1"/>
          </p:cNvPicPr>
          <p:nvPr/>
        </p:nvPicPr>
        <p:blipFill>
          <a:blip r:embed="rId2"/>
          <a:stretch>
            <a:fillRect/>
          </a:stretch>
        </p:blipFill>
        <p:spPr>
          <a:xfrm>
            <a:off x="963692" y="1667058"/>
            <a:ext cx="10082999" cy="2797278"/>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墨迹 5">
                <a:extLst>
                  <a:ext uri="{FF2B5EF4-FFF2-40B4-BE49-F238E27FC236}">
                    <a16:creationId xmlns:a16="http://schemas.microsoft.com/office/drawing/2014/main" id="{DB4A7580-68BC-48BF-BC7C-85E6BEB8CB9C}"/>
                  </a:ext>
                </a:extLst>
              </p14:cNvPr>
              <p14:cNvContentPartPr/>
              <p14:nvPr/>
            </p14:nvContentPartPr>
            <p14:xfrm>
              <a:off x="8515796" y="3260225"/>
              <a:ext cx="1616760" cy="59040"/>
            </p14:xfrm>
          </p:contentPart>
        </mc:Choice>
        <mc:Fallback>
          <p:pic>
            <p:nvPicPr>
              <p:cNvPr id="6" name="墨迹 5">
                <a:extLst>
                  <a:ext uri="{FF2B5EF4-FFF2-40B4-BE49-F238E27FC236}">
                    <a16:creationId xmlns:a16="http://schemas.microsoft.com/office/drawing/2014/main" id="{DB4A7580-68BC-48BF-BC7C-85E6BEB8CB9C}"/>
                  </a:ext>
                </a:extLst>
              </p:cNvPr>
              <p:cNvPicPr/>
              <p:nvPr/>
            </p:nvPicPr>
            <p:blipFill>
              <a:blip r:embed="rId4"/>
              <a:stretch>
                <a:fillRect/>
              </a:stretch>
            </p:blipFill>
            <p:spPr>
              <a:xfrm>
                <a:off x="8506796" y="3251225"/>
                <a:ext cx="1634400" cy="76680"/>
              </a:xfrm>
              <a:prstGeom prst="rect">
                <a:avLst/>
              </a:prstGeom>
            </p:spPr>
          </p:pic>
        </mc:Fallback>
      </mc:AlternateContent>
      <p:sp>
        <p:nvSpPr>
          <p:cNvPr id="10" name="矩形 9">
            <a:hlinkClick r:id="rId5"/>
            <a:extLst>
              <a:ext uri="{FF2B5EF4-FFF2-40B4-BE49-F238E27FC236}">
                <a16:creationId xmlns:a16="http://schemas.microsoft.com/office/drawing/2014/main" id="{554E2A0C-3917-47A3-9CB1-B37AEA47817E}"/>
              </a:ext>
            </a:extLst>
          </p:cNvPr>
          <p:cNvSpPr/>
          <p:nvPr/>
        </p:nvSpPr>
        <p:spPr>
          <a:xfrm>
            <a:off x="2736801" y="4646013"/>
            <a:ext cx="1800493" cy="369332"/>
          </a:xfrm>
          <a:prstGeom prst="rect">
            <a:avLst/>
          </a:prstGeom>
        </p:spPr>
        <p:txBody>
          <a:bodyPr wrap="none">
            <a:spAutoFit/>
          </a:bodyPr>
          <a:lstStyle/>
          <a:p>
            <a:r>
              <a:rPr lang="zh-CN" altLang="en-US" u="sng">
                <a:solidFill>
                  <a:srgbClr val="0000FF"/>
                </a:solidFill>
                <a:latin typeface="Times New Roman" panose="02020603050405020304" pitchFamily="18" charset="0"/>
                <a:cs typeface="Times New Roman" panose="02020603050405020304" pitchFamily="18" charset="0"/>
              </a:rPr>
              <a:t>阿里巴巴，黄非</a:t>
            </a:r>
          </a:p>
        </p:txBody>
      </p:sp>
    </p:spTree>
    <p:extLst>
      <p:ext uri="{BB962C8B-B14F-4D97-AF65-F5344CB8AC3E}">
        <p14:creationId xmlns:p14="http://schemas.microsoft.com/office/powerpoint/2010/main" val="3912411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FD54AE8-C96F-4429-8D35-B5E1B4137F20}"/>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模型方法</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98677ED-D9ED-4386-8DDB-15FDA094783E}"/>
              </a:ext>
            </a:extLst>
          </p:cNvPr>
          <p:cNvSpPr>
            <a:spLocks noGrp="1"/>
          </p:cNvSpPr>
          <p:nvPr>
            <p:ph type="sldNum" sz="quarter" idx="4"/>
          </p:nvPr>
        </p:nvSpPr>
        <p:spPr/>
        <p:txBody>
          <a:bodyPr/>
          <a:lstStyle/>
          <a:p>
            <a:fld id="{2B55EA8C-D11E-460A-B3EA-929F000B21EE}" type="slidenum">
              <a:rPr lang="zh-CN" altLang="en-US" smtClean="0"/>
              <a:pPr/>
              <a:t>16</a:t>
            </a:fld>
            <a:r>
              <a:rPr lang="en-US" altLang="zh-CN"/>
              <a:t>/38</a:t>
            </a:r>
            <a:endParaRPr lang="zh-CN" altLang="en-US"/>
          </a:p>
        </p:txBody>
      </p:sp>
      <p:sp>
        <p:nvSpPr>
          <p:cNvPr id="10" name="矩形 9">
            <a:extLst>
              <a:ext uri="{FF2B5EF4-FFF2-40B4-BE49-F238E27FC236}">
                <a16:creationId xmlns:a16="http://schemas.microsoft.com/office/drawing/2014/main" id="{D790C2F9-4A04-4511-9C7E-023B161A91A4}"/>
              </a:ext>
            </a:extLst>
          </p:cNvPr>
          <p:cNvSpPr/>
          <p:nvPr/>
        </p:nvSpPr>
        <p:spPr>
          <a:xfrm>
            <a:off x="0" y="160406"/>
            <a:ext cx="10827901"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Fusing Heterogeneous Factors with Triaffine Mechanism for Nested Named Entity Recognition</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5B588063-8CD8-40A2-8F07-C46818E5D23A}"/>
              </a:ext>
            </a:extLst>
          </p:cNvPr>
          <p:cNvPicPr>
            <a:picLocks noChangeAspect="1"/>
          </p:cNvPicPr>
          <p:nvPr/>
        </p:nvPicPr>
        <p:blipFill>
          <a:blip r:embed="rId2"/>
          <a:stretch>
            <a:fillRect/>
          </a:stretch>
        </p:blipFill>
        <p:spPr>
          <a:xfrm>
            <a:off x="1366981" y="1761766"/>
            <a:ext cx="9245600" cy="4243422"/>
          </a:xfrm>
          <a:prstGeom prst="rect">
            <a:avLst/>
          </a:prstGeom>
        </p:spPr>
      </p:pic>
    </p:spTree>
    <p:extLst>
      <p:ext uri="{BB962C8B-B14F-4D97-AF65-F5344CB8AC3E}">
        <p14:creationId xmlns:p14="http://schemas.microsoft.com/office/powerpoint/2010/main" val="1233596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FD54AE8-C96F-4429-8D35-B5E1B4137F20}"/>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主要实验</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3353CEEF-E493-40B4-A4F3-292954B73B72}"/>
              </a:ext>
            </a:extLst>
          </p:cNvPr>
          <p:cNvSpPr>
            <a:spLocks noGrp="1"/>
          </p:cNvSpPr>
          <p:nvPr>
            <p:ph type="sldNum" sz="quarter" idx="4"/>
          </p:nvPr>
        </p:nvSpPr>
        <p:spPr/>
        <p:txBody>
          <a:bodyPr/>
          <a:lstStyle/>
          <a:p>
            <a:fld id="{2B55EA8C-D11E-460A-B3EA-929F000B21EE}" type="slidenum">
              <a:rPr lang="zh-CN" altLang="en-US" smtClean="0"/>
              <a:pPr/>
              <a:t>17</a:t>
            </a:fld>
            <a:r>
              <a:rPr lang="en-US" altLang="zh-CN"/>
              <a:t>/38</a:t>
            </a:r>
            <a:endParaRPr lang="zh-CN" altLang="en-US"/>
          </a:p>
        </p:txBody>
      </p:sp>
      <p:sp>
        <p:nvSpPr>
          <p:cNvPr id="7" name="矩形 6">
            <a:extLst>
              <a:ext uri="{FF2B5EF4-FFF2-40B4-BE49-F238E27FC236}">
                <a16:creationId xmlns:a16="http://schemas.microsoft.com/office/drawing/2014/main" id="{D38C91A3-3AD9-4FA8-8CE2-B540490644B8}"/>
              </a:ext>
            </a:extLst>
          </p:cNvPr>
          <p:cNvSpPr/>
          <p:nvPr/>
        </p:nvSpPr>
        <p:spPr>
          <a:xfrm>
            <a:off x="0" y="160406"/>
            <a:ext cx="10827901"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Fusing Heterogeneous Factors with Triaffine Mechanism for Nested Named Entity Recognition</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BC8BE3D4-ECC6-4788-967F-A713E75EAF9F}"/>
              </a:ext>
            </a:extLst>
          </p:cNvPr>
          <p:cNvPicPr>
            <a:picLocks noChangeAspect="1"/>
          </p:cNvPicPr>
          <p:nvPr/>
        </p:nvPicPr>
        <p:blipFill>
          <a:blip r:embed="rId2"/>
          <a:stretch>
            <a:fillRect/>
          </a:stretch>
        </p:blipFill>
        <p:spPr>
          <a:xfrm>
            <a:off x="1878688" y="1681019"/>
            <a:ext cx="8434624" cy="4557754"/>
          </a:xfrm>
          <a:prstGeom prst="rect">
            <a:avLst/>
          </a:prstGeom>
        </p:spPr>
      </p:pic>
    </p:spTree>
    <p:extLst>
      <p:ext uri="{BB962C8B-B14F-4D97-AF65-F5344CB8AC3E}">
        <p14:creationId xmlns:p14="http://schemas.microsoft.com/office/powerpoint/2010/main" val="3402952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C822B52-C8B8-402B-AAF3-999610F65E28}"/>
              </a:ext>
            </a:extLst>
          </p:cNvPr>
          <p:cNvSpPr/>
          <p:nvPr/>
        </p:nvSpPr>
        <p:spPr>
          <a:xfrm>
            <a:off x="0" y="160406"/>
            <a:ext cx="8963801"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Nested Named Entity Recognition as Latent Lexicalized Constituency Parsing</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A98677ED-D9ED-4386-8DDB-15FDA094783E}"/>
              </a:ext>
            </a:extLst>
          </p:cNvPr>
          <p:cNvSpPr>
            <a:spLocks noGrp="1"/>
          </p:cNvSpPr>
          <p:nvPr>
            <p:ph type="sldNum" sz="quarter" idx="4"/>
          </p:nvPr>
        </p:nvSpPr>
        <p:spPr/>
        <p:txBody>
          <a:bodyPr/>
          <a:lstStyle/>
          <a:p>
            <a:fld id="{2B55EA8C-D11E-460A-B3EA-929F000B21EE}" type="slidenum">
              <a:rPr lang="zh-CN" altLang="en-US" smtClean="0"/>
              <a:pPr/>
              <a:t>18</a:t>
            </a:fld>
            <a:r>
              <a:rPr lang="en-US" altLang="zh-CN"/>
              <a:t>/38</a:t>
            </a:r>
            <a:endParaRPr lang="zh-CN" altLang="en-US"/>
          </a:p>
        </p:txBody>
      </p:sp>
      <p:sp>
        <p:nvSpPr>
          <p:cNvPr id="7" name="矩形 6">
            <a:extLst>
              <a:ext uri="{FF2B5EF4-FFF2-40B4-BE49-F238E27FC236}">
                <a16:creationId xmlns:a16="http://schemas.microsoft.com/office/drawing/2014/main" id="{7F92D3DD-3717-4832-888D-F2D2129926D4}"/>
              </a:ext>
            </a:extLst>
          </p:cNvPr>
          <p:cNvSpPr/>
          <p:nvPr/>
        </p:nvSpPr>
        <p:spPr>
          <a:xfrm>
            <a:off x="3425805" y="5366570"/>
            <a:ext cx="1627369" cy="369332"/>
          </a:xfrm>
          <a:prstGeom prst="rect">
            <a:avLst/>
          </a:prstGeom>
        </p:spPr>
        <p:txBody>
          <a:bodyPr wrap="none">
            <a:spAutoFit/>
          </a:bodyPr>
          <a:lstStyle/>
          <a:p>
            <a:r>
              <a:rPr lang="zh-CN" altLang="en-US">
                <a:solidFill>
                  <a:srgbClr val="0000FF"/>
                </a:solidFill>
                <a:latin typeface="Times New Roman" panose="02020603050405020304" pitchFamily="18" charset="0"/>
                <a:cs typeface="Times New Roman" panose="02020603050405020304" pitchFamily="18" charset="0"/>
                <a:hlinkClick r:id="rId2"/>
              </a:rPr>
              <a:t>上科大 屠可伟</a:t>
            </a:r>
            <a:endParaRPr lang="zh-CN" altLang="en-US">
              <a:solidFill>
                <a:srgbClr val="0000FF"/>
              </a:solidFill>
            </a:endParaRPr>
          </a:p>
        </p:txBody>
      </p:sp>
      <p:pic>
        <p:nvPicPr>
          <p:cNvPr id="3" name="图片 2">
            <a:extLst>
              <a:ext uri="{FF2B5EF4-FFF2-40B4-BE49-F238E27FC236}">
                <a16:creationId xmlns:a16="http://schemas.microsoft.com/office/drawing/2014/main" id="{E5134AD5-D3E1-4E52-8786-44D52986653D}"/>
              </a:ext>
            </a:extLst>
          </p:cNvPr>
          <p:cNvPicPr>
            <a:picLocks noChangeAspect="1"/>
          </p:cNvPicPr>
          <p:nvPr/>
        </p:nvPicPr>
        <p:blipFill>
          <a:blip r:embed="rId3"/>
          <a:stretch>
            <a:fillRect/>
          </a:stretch>
        </p:blipFill>
        <p:spPr>
          <a:xfrm>
            <a:off x="1000762" y="2033311"/>
            <a:ext cx="10190476" cy="2514286"/>
          </a:xfrm>
          <a:prstGeom prst="rect">
            <a:avLst/>
          </a:prstGeom>
        </p:spPr>
      </p:pic>
      <p:pic>
        <p:nvPicPr>
          <p:cNvPr id="9" name="图片 8">
            <a:extLst>
              <a:ext uri="{FF2B5EF4-FFF2-40B4-BE49-F238E27FC236}">
                <a16:creationId xmlns:a16="http://schemas.microsoft.com/office/drawing/2014/main" id="{8F96F302-DE32-499D-8041-03CF863CB09F}"/>
              </a:ext>
            </a:extLst>
          </p:cNvPr>
          <p:cNvPicPr>
            <a:picLocks noChangeAspect="1"/>
          </p:cNvPicPr>
          <p:nvPr/>
        </p:nvPicPr>
        <p:blipFill>
          <a:blip r:embed="rId4"/>
          <a:stretch>
            <a:fillRect/>
          </a:stretch>
        </p:blipFill>
        <p:spPr>
          <a:xfrm>
            <a:off x="5953143" y="4708495"/>
            <a:ext cx="5238095" cy="1819048"/>
          </a:xfrm>
          <a:prstGeom prst="rect">
            <a:avLst/>
          </a:prstGeom>
        </p:spPr>
      </p:pic>
      <p:sp>
        <p:nvSpPr>
          <p:cNvPr id="10" name="矩形 9">
            <a:extLst>
              <a:ext uri="{FF2B5EF4-FFF2-40B4-BE49-F238E27FC236}">
                <a16:creationId xmlns:a16="http://schemas.microsoft.com/office/drawing/2014/main" id="{4AB15CCB-D802-4ACD-91DF-BE0EBDADB3B0}"/>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文章介绍</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179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FD54AE8-C96F-4429-8D35-B5E1B4137F20}"/>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研究动机</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5EE68531-3FFE-461A-AC0A-DB7074AE7A88}"/>
              </a:ext>
            </a:extLst>
          </p:cNvPr>
          <p:cNvSpPr/>
          <p:nvPr/>
        </p:nvSpPr>
        <p:spPr>
          <a:xfrm>
            <a:off x="651714" y="1882064"/>
            <a:ext cx="7005231" cy="925638"/>
          </a:xfrm>
          <a:prstGeom prst="rect">
            <a:avLst/>
          </a:prstGeom>
        </p:spPr>
        <p:txBody>
          <a:bodyPr wrap="square">
            <a:spAutoFit/>
          </a:bodyPr>
          <a:lstStyle/>
          <a:p>
            <a:pPr marL="685800" indent="-342900">
              <a:lnSpc>
                <a:spcPct val="150000"/>
              </a:lnSpc>
              <a:buFont typeface="Wingdings" panose="05000000000000000000" pitchFamily="2" charset="2"/>
              <a:buChar char="u"/>
            </a:pPr>
            <a:r>
              <a:rPr lang="zh-CN" altLang="en-US" sz="2000">
                <a:latin typeface="Times New Roman" panose="02020603050405020304" pitchFamily="18" charset="0"/>
                <a:cs typeface="Times New Roman" panose="02020603050405020304" pitchFamily="18" charset="0"/>
              </a:rPr>
              <a:t>针对</a:t>
            </a:r>
            <a:r>
              <a:rPr lang="en-US" altLang="zh-CN">
                <a:latin typeface="Times New Roman" panose="02020603050405020304" pitchFamily="18" charset="0"/>
                <a:cs typeface="Times New Roman" panose="02020603050405020304" pitchFamily="18" charset="0"/>
              </a:rPr>
              <a:t>Fu et al. (2020)</a:t>
            </a:r>
            <a:r>
              <a:rPr lang="zh-CN" altLang="en-US">
                <a:latin typeface="Times New Roman" panose="02020603050405020304" pitchFamily="18" charset="0"/>
                <a:cs typeface="Times New Roman" panose="02020603050405020304" pitchFamily="18" charset="0"/>
              </a:rPr>
              <a:t>和</a:t>
            </a:r>
            <a:r>
              <a:rPr lang="en-US" altLang="zh-CN">
                <a:latin typeface="Times New Roman" panose="02020603050405020304" pitchFamily="18" charset="0"/>
                <a:cs typeface="Times New Roman" panose="02020603050405020304" pitchFamily="18" charset="0"/>
              </a:rPr>
              <a:t>Anchor-Region Networ</a:t>
            </a:r>
            <a:r>
              <a:rPr lang="zh-CN" altLang="en-US">
                <a:latin typeface="Times New Roman" panose="02020603050405020304" pitchFamily="18" charset="0"/>
                <a:cs typeface="Times New Roman" panose="02020603050405020304" pitchFamily="18" charset="0"/>
              </a:rPr>
              <a:t>进行改进</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该方法没有考虑</a:t>
            </a:r>
            <a:r>
              <a:rPr lang="en-US" altLang="zh-CN">
                <a:latin typeface="Times New Roman" panose="02020603050405020304" pitchFamily="18" charset="0"/>
                <a:cs typeface="Times New Roman" panose="02020603050405020304" pitchFamily="18" charset="0"/>
              </a:rPr>
              <a:t>entity heads(</a:t>
            </a:r>
            <a:r>
              <a:rPr lang="zh-CN" altLang="en-US">
                <a:latin typeface="Times New Roman" panose="02020603050405020304" pitchFamily="18" charset="0"/>
                <a:cs typeface="Times New Roman" panose="02020603050405020304" pitchFamily="18" charset="0"/>
              </a:rPr>
              <a:t>中心词</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，这对实体识别很重要</a:t>
            </a:r>
            <a:r>
              <a:rPr lang="en-US" altLang="zh-CN">
                <a:latin typeface="Times New Roman" panose="02020603050405020304" pitchFamily="18" charset="0"/>
                <a:cs typeface="Times New Roman" panose="02020603050405020304" pitchFamily="18" charset="0"/>
              </a:rPr>
              <a:t>.</a:t>
            </a:r>
            <a:endParaRPr lang="en-US" altLang="zh-CN" sz="200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570B87D9-E8F5-4BF0-B0DE-50058AA17864}"/>
              </a:ext>
            </a:extLst>
          </p:cNvPr>
          <p:cNvSpPr/>
          <p:nvPr/>
        </p:nvSpPr>
        <p:spPr>
          <a:xfrm>
            <a:off x="1034472" y="3064970"/>
            <a:ext cx="10446328" cy="2345322"/>
          </a:xfrm>
          <a:prstGeom prst="rect">
            <a:avLst/>
          </a:prstGeom>
          <a:noFill/>
          <a:ln>
            <a:solidFill>
              <a:schemeClr val="bg1"/>
            </a:solidFill>
          </a:ln>
        </p:spPr>
        <p:txBody>
          <a:bodyPr wrap="square">
            <a:spAutoFit/>
          </a:bodyPr>
          <a:lstStyle/>
          <a:p>
            <a:pPr indent="457200">
              <a:lnSpc>
                <a:spcPct val="150000"/>
              </a:lnSpc>
            </a:pPr>
            <a:r>
              <a:rPr lang="zh-CN" altLang="en-US" sz="2000">
                <a:solidFill>
                  <a:srgbClr val="000000"/>
                </a:solidFill>
                <a:latin typeface="Times New Roman" panose="02020603050405020304" pitchFamily="18" charset="0"/>
                <a:cs typeface="Times New Roman" panose="02020603050405020304" pitchFamily="18" charset="0"/>
              </a:rPr>
              <a:t>本文利用</a:t>
            </a:r>
            <a:r>
              <a:rPr lang="en-US" altLang="zh-CN" sz="2000">
                <a:latin typeface="Adobe Caslon Pro Bold" panose="0205070206050A020403" pitchFamily="18" charset="0"/>
              </a:rPr>
              <a:t>Lexicalized Constituency Parsing</a:t>
            </a:r>
            <a:r>
              <a:rPr lang="zh-CN" altLang="en-US" sz="2000">
                <a:latin typeface="Adobe Caslon Pro Bold" panose="0205070206050A020403" pitchFamily="18" charset="0"/>
              </a:rPr>
              <a:t>建模嵌套实体；</a:t>
            </a:r>
            <a:endParaRPr lang="en-US" altLang="zh-CN" sz="2000">
              <a:latin typeface="Adobe Caslon Pro Bold" panose="0205070206050A020403" pitchFamily="18" charset="0"/>
            </a:endParaRPr>
          </a:p>
          <a:p>
            <a:pPr indent="457200">
              <a:lnSpc>
                <a:spcPct val="150000"/>
              </a:lnSpc>
            </a:pPr>
            <a:r>
              <a:rPr lang="zh-CN" altLang="en-US" sz="2000">
                <a:latin typeface="Adobe Caslon Pro Bold" panose="0205070206050A020403" pitchFamily="18" charset="0"/>
              </a:rPr>
              <a:t>还采用了：</a:t>
            </a:r>
            <a:endParaRPr lang="en-US" altLang="zh-CN" sz="2000">
              <a:latin typeface="Adobe Caslon Pro Bold" panose="0205070206050A020403" pitchFamily="18" charset="0"/>
            </a:endParaRPr>
          </a:p>
          <a:p>
            <a:pPr lvl="1" indent="457200">
              <a:lnSpc>
                <a:spcPct val="150000"/>
              </a:lnSpc>
            </a:pPr>
            <a:r>
              <a:rPr lang="en-US" altLang="zh-CN" sz="2000">
                <a:solidFill>
                  <a:srgbClr val="000000"/>
                </a:solidFill>
                <a:latin typeface="Times New Roman" panose="02020603050405020304" pitchFamily="18" charset="0"/>
                <a:cs typeface="Times New Roman" panose="02020603050405020304" pitchFamily="18" charset="0"/>
              </a:rPr>
              <a:t>1. a two-stage strategy</a:t>
            </a:r>
            <a:r>
              <a:rPr lang="zh-CN" altLang="en-US" sz="2000">
                <a:solidFill>
                  <a:srgbClr val="000000"/>
                </a:solidFill>
                <a:latin typeface="Times New Roman" panose="02020603050405020304" pitchFamily="18" charset="0"/>
                <a:cs typeface="Times New Roman" panose="02020603050405020304" pitchFamily="18" charset="0"/>
              </a:rPr>
              <a:t>：两阶段策略</a:t>
            </a:r>
            <a:r>
              <a:rPr lang="en-US" altLang="zh-CN" sz="2000">
                <a:solidFill>
                  <a:srgbClr val="000000"/>
                </a:solidFill>
                <a:latin typeface="Times New Roman" panose="02020603050405020304" pitchFamily="18" charset="0"/>
                <a:cs typeface="Times New Roman" panose="02020603050405020304" pitchFamily="18" charset="0"/>
              </a:rPr>
              <a:t> </a:t>
            </a:r>
          </a:p>
          <a:p>
            <a:pPr lvl="1" indent="457200">
              <a:lnSpc>
                <a:spcPct val="150000"/>
              </a:lnSpc>
            </a:pPr>
            <a:r>
              <a:rPr lang="en-US" altLang="zh-CN" sz="2000">
                <a:solidFill>
                  <a:srgbClr val="000000"/>
                </a:solidFill>
                <a:latin typeface="Times New Roman" panose="02020603050405020304" pitchFamily="18" charset="0"/>
                <a:cs typeface="Times New Roman" panose="02020603050405020304" pitchFamily="18" charset="0"/>
              </a:rPr>
              <a:t>2. a head regularization loss and </a:t>
            </a:r>
            <a:r>
              <a:rPr lang="zh-CN" altLang="en-US" sz="2000">
                <a:solidFill>
                  <a:srgbClr val="000000"/>
                </a:solidFill>
                <a:latin typeface="Times New Roman" panose="02020603050405020304" pitchFamily="18" charset="0"/>
                <a:cs typeface="Times New Roman" panose="02020603050405020304" pitchFamily="18" charset="0"/>
              </a:rPr>
              <a:t>：头正则损失</a:t>
            </a:r>
            <a:endParaRPr lang="en-US" altLang="zh-CN" sz="2000">
              <a:solidFill>
                <a:srgbClr val="000000"/>
              </a:solidFill>
              <a:latin typeface="Times New Roman" panose="02020603050405020304" pitchFamily="18" charset="0"/>
              <a:cs typeface="Times New Roman" panose="02020603050405020304" pitchFamily="18" charset="0"/>
            </a:endParaRPr>
          </a:p>
          <a:p>
            <a:pPr lvl="1" indent="457200">
              <a:lnSpc>
                <a:spcPct val="150000"/>
              </a:lnSpc>
            </a:pPr>
            <a:r>
              <a:rPr lang="en-US" altLang="zh-CN" sz="2000">
                <a:solidFill>
                  <a:srgbClr val="000000"/>
                </a:solidFill>
                <a:latin typeface="Times New Roman" panose="02020603050405020304" pitchFamily="18" charset="0"/>
                <a:cs typeface="Times New Roman" panose="02020603050405020304" pitchFamily="18" charset="0"/>
              </a:rPr>
              <a:t>3. a head-aware labeling loss </a:t>
            </a:r>
            <a:r>
              <a:rPr lang="zh-CN" altLang="en-US" sz="2000">
                <a:solidFill>
                  <a:srgbClr val="000000"/>
                </a:solidFill>
                <a:latin typeface="Times New Roman" panose="02020603050405020304" pitchFamily="18" charset="0"/>
                <a:cs typeface="Times New Roman" panose="02020603050405020304" pitchFamily="18" charset="0"/>
              </a:rPr>
              <a:t>：头部感知标签损失</a:t>
            </a:r>
            <a:endParaRPr lang="en-US" altLang="zh-CN" sz="2000" dirty="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98677ED-D9ED-4386-8DDB-15FDA094783E}"/>
              </a:ext>
            </a:extLst>
          </p:cNvPr>
          <p:cNvSpPr>
            <a:spLocks noGrp="1"/>
          </p:cNvSpPr>
          <p:nvPr>
            <p:ph type="sldNum" sz="quarter" idx="4"/>
          </p:nvPr>
        </p:nvSpPr>
        <p:spPr/>
        <p:txBody>
          <a:bodyPr/>
          <a:lstStyle/>
          <a:p>
            <a:fld id="{2B55EA8C-D11E-460A-B3EA-929F000B21EE}" type="slidenum">
              <a:rPr lang="zh-CN" altLang="en-US" smtClean="0"/>
              <a:pPr/>
              <a:t>19</a:t>
            </a:fld>
            <a:r>
              <a:rPr lang="en-US" altLang="zh-CN"/>
              <a:t>/38</a:t>
            </a:r>
            <a:endParaRPr lang="zh-CN" altLang="en-US"/>
          </a:p>
        </p:txBody>
      </p:sp>
      <p:sp>
        <p:nvSpPr>
          <p:cNvPr id="3" name="矩形 2">
            <a:extLst>
              <a:ext uri="{FF2B5EF4-FFF2-40B4-BE49-F238E27FC236}">
                <a16:creationId xmlns:a16="http://schemas.microsoft.com/office/drawing/2014/main" id="{417A46A2-F7D9-472F-884E-CB040315A464}"/>
              </a:ext>
            </a:extLst>
          </p:cNvPr>
          <p:cNvSpPr/>
          <p:nvPr/>
        </p:nvSpPr>
        <p:spPr>
          <a:xfrm>
            <a:off x="88295" y="6025514"/>
            <a:ext cx="11938366" cy="646331"/>
          </a:xfrm>
          <a:prstGeom prst="rect">
            <a:avLst/>
          </a:prstGeom>
        </p:spPr>
        <p:txBody>
          <a:bodyPr wrap="square">
            <a:spAutoFit/>
          </a:bodyPr>
          <a:lstStyle/>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Fu et al. (2020) : </a:t>
            </a:r>
            <a:r>
              <a:rPr lang="en-US" altLang="zh-CN">
                <a:solidFill>
                  <a:srgbClr val="000000"/>
                </a:solidFill>
                <a:latin typeface="Times New Roman" panose="02020603050405020304" pitchFamily="18" charset="0"/>
                <a:cs typeface="Times New Roman" panose="02020603050405020304" pitchFamily="18" charset="0"/>
              </a:rPr>
              <a:t>Nested Named Entity Recognition with Partially-Observed TreeCRFs, AAAI-2021, </a:t>
            </a:r>
            <a:r>
              <a:rPr lang="en-US" altLang="zh-CN">
                <a:latin typeface="Times New Roman" panose="02020603050405020304" pitchFamily="18" charset="0"/>
                <a:cs typeface="Times New Roman" panose="02020603050405020304" pitchFamily="18" charset="0"/>
              </a:rPr>
              <a:t>Edinburgh&amp;</a:t>
            </a:r>
            <a:r>
              <a:rPr lang="zh-CN" altLang="en-US">
                <a:latin typeface="Times New Roman" panose="02020603050405020304" pitchFamily="18" charset="0"/>
                <a:cs typeface="Times New Roman" panose="02020603050405020304" pitchFamily="18" charset="0"/>
              </a:rPr>
              <a:t>阿里</a:t>
            </a:r>
            <a:endParaRPr lang="en-US" altLang="zh-CN">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Sequence-to-nuggets: Nested entity mention detection via anchor-region networks , ACL 2019</a:t>
            </a:r>
            <a:r>
              <a:rPr lang="zh-CN" altLang="en-US">
                <a:latin typeface="Times New Roman" panose="02020603050405020304" pitchFamily="18" charset="0"/>
                <a:cs typeface="Times New Roman" panose="02020603050405020304" pitchFamily="18" charset="0"/>
              </a:rPr>
              <a:t>，张载讲过</a:t>
            </a:r>
            <a:endParaRPr lang="en-US" altLang="zh-CN">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079A39B7-8CED-4B49-9A6F-71A9137479A8}"/>
              </a:ext>
            </a:extLst>
          </p:cNvPr>
          <p:cNvSpPr/>
          <p:nvPr/>
        </p:nvSpPr>
        <p:spPr>
          <a:xfrm>
            <a:off x="4207451" y="798839"/>
            <a:ext cx="3589444" cy="369332"/>
          </a:xfrm>
          <a:prstGeom prst="rect">
            <a:avLst/>
          </a:prstGeom>
        </p:spPr>
        <p:txBody>
          <a:bodyPr wrap="none">
            <a:spAutoFit/>
          </a:bodyPr>
          <a:lstStyle/>
          <a:p>
            <a:r>
              <a:rPr lang="en-US" altLang="zh-CN">
                <a:latin typeface="Times New Roman" panose="02020603050405020304" pitchFamily="18" charset="0"/>
                <a:cs typeface="Times New Roman" panose="02020603050405020304" pitchFamily="18" charset="0"/>
              </a:rPr>
              <a:t>constituency parser</a:t>
            </a:r>
            <a:r>
              <a:rPr lang="zh-CN" altLang="en-US">
                <a:latin typeface="Times New Roman" panose="02020603050405020304" pitchFamily="18" charset="0"/>
                <a:cs typeface="Times New Roman" panose="02020603050405020304" pitchFamily="18" charset="0"/>
              </a:rPr>
              <a:t>：成分句法分析</a:t>
            </a:r>
          </a:p>
        </p:txBody>
      </p:sp>
      <p:pic>
        <p:nvPicPr>
          <p:cNvPr id="1026" name="Picture 2" descr="https://pic4.zhimg.com/80/v2-b826751b9ec0de964d02fa38e8b40b3f_720w.jpg">
            <a:extLst>
              <a:ext uri="{FF2B5EF4-FFF2-40B4-BE49-F238E27FC236}">
                <a16:creationId xmlns:a16="http://schemas.microsoft.com/office/drawing/2014/main" id="{E5CD239A-D1EB-4006-B12C-7EA9AF3D5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4550" y="692349"/>
            <a:ext cx="4173974" cy="1368136"/>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9CC6C972-B3DF-4B3F-80CE-6FBA3EB504B3}"/>
              </a:ext>
            </a:extLst>
          </p:cNvPr>
          <p:cNvSpPr/>
          <p:nvPr/>
        </p:nvSpPr>
        <p:spPr>
          <a:xfrm>
            <a:off x="0" y="160406"/>
            <a:ext cx="8963801"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Nested Named Entity Recognition as Latent Lexicalized Constituency Parsing</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134315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C822B52-C8B8-402B-AAF3-999610F65E28}"/>
              </a:ext>
            </a:extLst>
          </p:cNvPr>
          <p:cNvSpPr/>
          <p:nvPr/>
        </p:nvSpPr>
        <p:spPr>
          <a:xfrm>
            <a:off x="0" y="160406"/>
            <a:ext cx="4167166"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Some Nested NER papers in 2022</a:t>
            </a:r>
            <a:endParaRPr lang="zh-CN" altLang="en-US" sz="2000">
              <a:latin typeface="Adobe Caslon Pro Bold" panose="0205070206050A020403" pitchFamily="18" charset="0"/>
            </a:endParaRPr>
          </a:p>
        </p:txBody>
      </p:sp>
      <p:sp>
        <p:nvSpPr>
          <p:cNvPr id="6" name="圆角矩形 4">
            <a:extLst>
              <a:ext uri="{FF2B5EF4-FFF2-40B4-BE49-F238E27FC236}">
                <a16:creationId xmlns:a16="http://schemas.microsoft.com/office/drawing/2014/main" id="{B15C8BB6-1EB3-438E-82AF-0EFE4886B106}"/>
              </a:ext>
            </a:extLst>
          </p:cNvPr>
          <p:cNvSpPr/>
          <p:nvPr/>
        </p:nvSpPr>
        <p:spPr bwMode="auto">
          <a:xfrm>
            <a:off x="346364" y="5551055"/>
            <a:ext cx="11499272" cy="720492"/>
          </a:xfrm>
          <a:prstGeom prst="roundRect">
            <a:avLst>
              <a:gd name="adj" fmla="val 0"/>
            </a:avLst>
          </a:prstGeom>
          <a:solidFill>
            <a:srgbClr val="E7F6FF"/>
          </a:solidFill>
          <a:ln w="15875">
            <a:solidFill>
              <a:schemeClr val="tx1"/>
            </a:solidFill>
            <a:prstDash val="solid"/>
            <a:miter lim="800000"/>
          </a:ln>
        </p:spPr>
        <p:txBody>
          <a:bodyPr wrap="square" lIns="36000" rIns="36000" anchor="ctr" anchorCtr="0">
            <a:noAutofit/>
          </a:bodyPr>
          <a:lstStyle/>
          <a:p>
            <a:pPr marL="342900" indent="-342900">
              <a:lnSpc>
                <a:spcPct val="130000"/>
              </a:lnSpc>
              <a:buFont typeface="Wingdings" panose="05000000000000000000" pitchFamily="2" charset="2"/>
              <a:buChar char="p"/>
              <a:defRPr/>
            </a:pPr>
            <a:r>
              <a:rPr lang="en-US" altLang="zh-CN">
                <a:latin typeface="Adobe Caslon Pro Bold" panose="0205070206050A020403" pitchFamily="18" charset="0"/>
              </a:rPr>
              <a:t>Local Hypergraph-based Nested Named Entity Recognition as Query-based Sequence Labeling, IJCAI-Reject</a:t>
            </a:r>
            <a:endParaRPr lang="en-US" altLang="zh-CN" dirty="0">
              <a:latin typeface="Adobe Caslon Pro Bold" panose="0205070206050A020403" pitchFamily="18" charset="0"/>
            </a:endParaRPr>
          </a:p>
        </p:txBody>
      </p:sp>
      <p:sp>
        <p:nvSpPr>
          <p:cNvPr id="2" name="灯片编号占位符 1">
            <a:extLst>
              <a:ext uri="{FF2B5EF4-FFF2-40B4-BE49-F238E27FC236}">
                <a16:creationId xmlns:a16="http://schemas.microsoft.com/office/drawing/2014/main" id="{B88FA08F-6586-4C08-8A9F-B4F94C899677}"/>
              </a:ext>
            </a:extLst>
          </p:cNvPr>
          <p:cNvSpPr>
            <a:spLocks noGrp="1"/>
          </p:cNvSpPr>
          <p:nvPr>
            <p:ph type="sldNum" sz="quarter" idx="4"/>
          </p:nvPr>
        </p:nvSpPr>
        <p:spPr/>
        <p:txBody>
          <a:bodyPr/>
          <a:lstStyle/>
          <a:p>
            <a:fld id="{2B55EA8C-D11E-460A-B3EA-929F000B21EE}" type="slidenum">
              <a:rPr lang="zh-CN" altLang="en-US" smtClean="0"/>
              <a:pPr/>
              <a:t>2</a:t>
            </a:fld>
            <a:r>
              <a:rPr lang="en-US" altLang="zh-CN"/>
              <a:t>/38</a:t>
            </a:r>
            <a:endParaRPr lang="zh-CN" altLang="en-US"/>
          </a:p>
        </p:txBody>
      </p:sp>
      <p:sp>
        <p:nvSpPr>
          <p:cNvPr id="8" name="圆角矩形 4">
            <a:extLst>
              <a:ext uri="{FF2B5EF4-FFF2-40B4-BE49-F238E27FC236}">
                <a16:creationId xmlns:a16="http://schemas.microsoft.com/office/drawing/2014/main" id="{C741A0A6-9993-46FB-8B4F-B457D9ECBC11}"/>
              </a:ext>
            </a:extLst>
          </p:cNvPr>
          <p:cNvSpPr/>
          <p:nvPr/>
        </p:nvSpPr>
        <p:spPr bwMode="auto">
          <a:xfrm>
            <a:off x="346364" y="1260465"/>
            <a:ext cx="11499272" cy="1894148"/>
          </a:xfrm>
          <a:prstGeom prst="roundRect">
            <a:avLst>
              <a:gd name="adj" fmla="val 0"/>
            </a:avLst>
          </a:prstGeom>
          <a:solidFill>
            <a:srgbClr val="E7F6FF"/>
          </a:solidFill>
          <a:ln w="15875">
            <a:solidFill>
              <a:schemeClr val="tx1"/>
            </a:solidFill>
            <a:prstDash val="solid"/>
            <a:miter lim="800000"/>
          </a:ln>
        </p:spPr>
        <p:txBody>
          <a:bodyPr wrap="square" lIns="36000" rIns="36000" anchor="ctr" anchorCtr="0">
            <a:noAutofit/>
          </a:bodyPr>
          <a:lstStyle/>
          <a:p>
            <a:pPr marL="342900" lvl="0" indent="-342900">
              <a:lnSpc>
                <a:spcPct val="130000"/>
              </a:lnSpc>
              <a:buFont typeface="Wingdings" panose="05000000000000000000" pitchFamily="2" charset="2"/>
              <a:buChar char="p"/>
              <a:defRPr/>
            </a:pPr>
            <a:r>
              <a:rPr lang="en-US" altLang="zh-CN">
                <a:latin typeface="Adobe Caslon Pro Bold" panose="0205070206050A020403" pitchFamily="18" charset="0"/>
              </a:rPr>
              <a:t>Parallel Instance Query Network for Named Entity Recognition,</a:t>
            </a:r>
            <a:r>
              <a:rPr lang="zh-CN" altLang="en-US">
                <a:latin typeface="Adobe Caslon Pro Bold" panose="0205070206050A020403" pitchFamily="18" charset="0"/>
              </a:rPr>
              <a:t>  </a:t>
            </a:r>
            <a:r>
              <a:rPr lang="en-US" altLang="zh-CN">
                <a:latin typeface="Adobe Caslon Pro Bold" panose="0205070206050A020403" pitchFamily="18" charset="0"/>
              </a:rPr>
              <a:t>ACL-2022</a:t>
            </a:r>
          </a:p>
          <a:p>
            <a:pPr marL="342900" lvl="0" indent="-342900">
              <a:lnSpc>
                <a:spcPct val="130000"/>
              </a:lnSpc>
              <a:buFont typeface="Wingdings" panose="05000000000000000000" pitchFamily="2" charset="2"/>
              <a:buChar char="p"/>
              <a:defRPr/>
            </a:pPr>
            <a:r>
              <a:rPr lang="en-US" altLang="zh-CN">
                <a:latin typeface="Adobe Caslon Pro Bold" panose="0205070206050A020403" pitchFamily="18" charset="0"/>
              </a:rPr>
              <a:t>Nested Named Entity Recognition as Latent Lexicalized Constituency Parsing,  ACL-2022</a:t>
            </a:r>
          </a:p>
          <a:p>
            <a:pPr marL="342900" indent="-342900">
              <a:lnSpc>
                <a:spcPct val="130000"/>
              </a:lnSpc>
              <a:buFont typeface="Wingdings" panose="05000000000000000000" pitchFamily="2" charset="2"/>
              <a:buChar char="p"/>
              <a:defRPr/>
            </a:pPr>
            <a:r>
              <a:rPr lang="en-US" altLang="zh-CN">
                <a:latin typeface="Adobe Caslon Pro Bold" panose="0205070206050A020403" pitchFamily="18" charset="0"/>
              </a:rPr>
              <a:t>Bottom-Up Constituency Parsing and Nested Named Entity Recognition with Pointer Networks,  ACL-2022</a:t>
            </a:r>
          </a:p>
          <a:p>
            <a:pPr marL="342900" indent="-342900">
              <a:lnSpc>
                <a:spcPct val="130000"/>
              </a:lnSpc>
              <a:buFont typeface="Wingdings" panose="05000000000000000000" pitchFamily="2" charset="2"/>
              <a:buChar char="p"/>
              <a:defRPr/>
            </a:pPr>
            <a:r>
              <a:rPr lang="en-US" altLang="zh-CN">
                <a:latin typeface="Adobe Caslon Pro Bold" panose="0205070206050A020403" pitchFamily="18" charset="0"/>
              </a:rPr>
              <a:t>Propose-and-Refine: A Two-Stage Set Prediction Network for Nested Named Entity Recognition,  IJCAI-2022</a:t>
            </a:r>
          </a:p>
          <a:p>
            <a:pPr marL="342900" indent="-342900">
              <a:lnSpc>
                <a:spcPct val="130000"/>
              </a:lnSpc>
              <a:buFont typeface="Wingdings" panose="05000000000000000000" pitchFamily="2" charset="2"/>
              <a:buChar char="p"/>
              <a:defRPr/>
            </a:pPr>
            <a:r>
              <a:rPr lang="en-US" altLang="zh-CN">
                <a:latin typeface="Adobe Caslon Pro Bold" panose="0205070206050A020403" pitchFamily="18" charset="0"/>
              </a:rPr>
              <a:t>Fusing Heterogeneous Factors with Triaffine Mechanism for Nested Named Entity Recognition,  ACL-2022-F</a:t>
            </a:r>
          </a:p>
        </p:txBody>
      </p:sp>
      <p:sp>
        <p:nvSpPr>
          <p:cNvPr id="9" name="圆角矩形 4">
            <a:extLst>
              <a:ext uri="{FF2B5EF4-FFF2-40B4-BE49-F238E27FC236}">
                <a16:creationId xmlns:a16="http://schemas.microsoft.com/office/drawing/2014/main" id="{6B7D8F86-735B-4A69-9250-0D26EB6440EC}"/>
              </a:ext>
            </a:extLst>
          </p:cNvPr>
          <p:cNvSpPr/>
          <p:nvPr/>
        </p:nvSpPr>
        <p:spPr bwMode="auto">
          <a:xfrm>
            <a:off x="346364" y="3863798"/>
            <a:ext cx="11499272" cy="1118293"/>
          </a:xfrm>
          <a:prstGeom prst="roundRect">
            <a:avLst>
              <a:gd name="adj" fmla="val 0"/>
            </a:avLst>
          </a:prstGeom>
          <a:solidFill>
            <a:srgbClr val="E7F6FF"/>
          </a:solidFill>
          <a:ln w="15875">
            <a:solidFill>
              <a:schemeClr val="tx1"/>
            </a:solidFill>
            <a:prstDash val="solid"/>
            <a:miter lim="800000"/>
          </a:ln>
        </p:spPr>
        <p:txBody>
          <a:bodyPr wrap="square" lIns="36000" rIns="36000" anchor="ctr" anchorCtr="0">
            <a:noAutofit/>
          </a:bodyPr>
          <a:lstStyle/>
          <a:p>
            <a:pPr marL="342900" lvl="0" indent="-342900">
              <a:lnSpc>
                <a:spcPct val="130000"/>
              </a:lnSpc>
              <a:buFont typeface="Wingdings" panose="05000000000000000000" pitchFamily="2" charset="2"/>
              <a:buChar char="p"/>
              <a:defRPr/>
            </a:pPr>
            <a:r>
              <a:rPr lang="en-US" altLang="zh-CN">
                <a:latin typeface="Adobe Caslon Pro Bold" panose="0205070206050A020403" pitchFamily="18" charset="0"/>
              </a:rPr>
              <a:t>De-Bias for Generative Extraction in Unified NER Task,  ACL-2022</a:t>
            </a:r>
          </a:p>
          <a:p>
            <a:pPr marL="342900" lvl="0" indent="-342900">
              <a:lnSpc>
                <a:spcPct val="130000"/>
              </a:lnSpc>
              <a:buFont typeface="Wingdings" panose="05000000000000000000" pitchFamily="2" charset="2"/>
              <a:buChar char="p"/>
              <a:defRPr/>
            </a:pPr>
            <a:r>
              <a:rPr lang="en-US" altLang="zh-CN">
                <a:latin typeface="Adobe Caslon Pro Bold" panose="0205070206050A020403" pitchFamily="18" charset="0"/>
              </a:rPr>
              <a:t>Nested Named Entity Recognition with Span-level Graphs , ACL-2022</a:t>
            </a:r>
          </a:p>
        </p:txBody>
      </p:sp>
      <p:sp>
        <p:nvSpPr>
          <p:cNvPr id="10" name="矩形 9">
            <a:extLst>
              <a:ext uri="{FF2B5EF4-FFF2-40B4-BE49-F238E27FC236}">
                <a16:creationId xmlns:a16="http://schemas.microsoft.com/office/drawing/2014/main" id="{C6682962-B7C9-4D28-9D90-A533ADA039E2}"/>
              </a:ext>
            </a:extLst>
          </p:cNvPr>
          <p:cNvSpPr/>
          <p:nvPr/>
        </p:nvSpPr>
        <p:spPr>
          <a:xfrm>
            <a:off x="337128" y="841883"/>
            <a:ext cx="1454727" cy="400110"/>
          </a:xfrm>
          <a:prstGeom prst="rect">
            <a:avLst/>
          </a:prstGeom>
          <a:solidFill>
            <a:schemeClr val="accent4"/>
          </a:solidFill>
          <a:ln>
            <a:solidFill>
              <a:srgbClr val="FF0000"/>
            </a:solidFill>
          </a:ln>
        </p:spPr>
        <p:txBody>
          <a:bodyPr wrap="square">
            <a:spAutoFit/>
          </a:bodyPr>
          <a:lstStyle/>
          <a:p>
            <a:pPr algn="ctr"/>
            <a:r>
              <a:rPr lang="zh-CN" altLang="en-US" sz="2000" b="1">
                <a:solidFill>
                  <a:srgbClr val="000000"/>
                </a:solidFill>
                <a:latin typeface="Times New Roman" panose="02020603050405020304" pitchFamily="18" charset="0"/>
                <a:cs typeface="Times New Roman" panose="02020603050405020304" pitchFamily="18" charset="0"/>
              </a:rPr>
              <a:t>录用</a:t>
            </a:r>
            <a:endParaRPr lang="zh-CN" altLang="en-US" sz="2000" b="1" dirty="0">
              <a:solidFill>
                <a:srgbClr val="000000"/>
              </a:solidFill>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EDB87072-BB01-43C0-8FCF-78F146BAD9B8}"/>
              </a:ext>
            </a:extLst>
          </p:cNvPr>
          <p:cNvSpPr/>
          <p:nvPr/>
        </p:nvSpPr>
        <p:spPr>
          <a:xfrm>
            <a:off x="337128" y="3445216"/>
            <a:ext cx="1454727" cy="400110"/>
          </a:xfrm>
          <a:prstGeom prst="rect">
            <a:avLst/>
          </a:prstGeom>
          <a:solidFill>
            <a:schemeClr val="accent4"/>
          </a:solidFill>
          <a:ln>
            <a:solidFill>
              <a:srgbClr val="FF0000"/>
            </a:solidFill>
          </a:ln>
        </p:spPr>
        <p:txBody>
          <a:bodyPr wrap="square">
            <a:spAutoFit/>
          </a:bodyPr>
          <a:lstStyle/>
          <a:p>
            <a:pPr algn="ctr"/>
            <a:r>
              <a:rPr lang="zh-CN" altLang="en-US" sz="2000" b="1">
                <a:solidFill>
                  <a:srgbClr val="000000"/>
                </a:solidFill>
                <a:latin typeface="Times New Roman" panose="02020603050405020304" pitchFamily="18" charset="0"/>
                <a:cs typeface="Times New Roman" panose="02020603050405020304" pitchFamily="18" charset="0"/>
              </a:rPr>
              <a:t>录用无</a:t>
            </a:r>
            <a:r>
              <a:rPr lang="en-US" altLang="zh-CN" sz="2000" b="1">
                <a:solidFill>
                  <a:srgbClr val="000000"/>
                </a:solidFill>
                <a:latin typeface="Times New Roman" panose="02020603050405020304" pitchFamily="18" charset="0"/>
                <a:cs typeface="Times New Roman" panose="02020603050405020304" pitchFamily="18" charset="0"/>
              </a:rPr>
              <a:t>PDF</a:t>
            </a:r>
            <a:endParaRPr lang="zh-CN" altLang="en-US" sz="2000" b="1" dirty="0">
              <a:solidFill>
                <a:srgbClr val="000000"/>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C671AC38-44A4-456F-A9E6-AA287A44B852}"/>
              </a:ext>
            </a:extLst>
          </p:cNvPr>
          <p:cNvSpPr/>
          <p:nvPr/>
        </p:nvSpPr>
        <p:spPr>
          <a:xfrm>
            <a:off x="337128" y="5134782"/>
            <a:ext cx="1454727" cy="400110"/>
          </a:xfrm>
          <a:prstGeom prst="rect">
            <a:avLst/>
          </a:prstGeom>
          <a:solidFill>
            <a:schemeClr val="accent4"/>
          </a:solidFill>
          <a:ln>
            <a:solidFill>
              <a:srgbClr val="FF0000"/>
            </a:solidFill>
          </a:ln>
        </p:spPr>
        <p:txBody>
          <a:bodyPr wrap="square">
            <a:spAutoFit/>
          </a:bodyPr>
          <a:lstStyle/>
          <a:p>
            <a:pPr algn="ctr"/>
            <a:r>
              <a:rPr lang="zh-CN" altLang="en-US" sz="2000" b="1">
                <a:solidFill>
                  <a:srgbClr val="000000"/>
                </a:solidFill>
                <a:latin typeface="Times New Roman" panose="02020603050405020304" pitchFamily="18" charset="0"/>
                <a:cs typeface="Times New Roman" panose="02020603050405020304" pitchFamily="18" charset="0"/>
              </a:rPr>
              <a:t>未录用</a:t>
            </a:r>
            <a:endParaRPr lang="zh-CN" altLang="en-US" sz="20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860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FD54AE8-C96F-4429-8D35-B5E1B4137F20}"/>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研究动机</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5EE68531-3FFE-461A-AC0A-DB7074AE7A88}"/>
              </a:ext>
            </a:extLst>
          </p:cNvPr>
          <p:cNvSpPr/>
          <p:nvPr/>
        </p:nvSpPr>
        <p:spPr>
          <a:xfrm>
            <a:off x="651714" y="1882064"/>
            <a:ext cx="7005231" cy="925638"/>
          </a:xfrm>
          <a:prstGeom prst="rect">
            <a:avLst/>
          </a:prstGeom>
        </p:spPr>
        <p:txBody>
          <a:bodyPr wrap="square">
            <a:spAutoFit/>
          </a:bodyPr>
          <a:lstStyle/>
          <a:p>
            <a:pPr marL="685800" indent="-342900">
              <a:lnSpc>
                <a:spcPct val="150000"/>
              </a:lnSpc>
              <a:buFont typeface="Wingdings" panose="05000000000000000000" pitchFamily="2" charset="2"/>
              <a:buChar char="u"/>
            </a:pPr>
            <a:r>
              <a:rPr lang="zh-CN" altLang="en-US" sz="2000">
                <a:latin typeface="Times New Roman" panose="02020603050405020304" pitchFamily="18" charset="0"/>
                <a:cs typeface="Times New Roman" panose="02020603050405020304" pitchFamily="18" charset="0"/>
              </a:rPr>
              <a:t>针对</a:t>
            </a:r>
            <a:r>
              <a:rPr lang="en-US" altLang="zh-CN">
                <a:latin typeface="Times New Roman" panose="02020603050405020304" pitchFamily="18" charset="0"/>
                <a:cs typeface="Times New Roman" panose="02020603050405020304" pitchFamily="18" charset="0"/>
              </a:rPr>
              <a:t>Fu et al. (2020)</a:t>
            </a:r>
            <a:r>
              <a:rPr lang="zh-CN" altLang="en-US">
                <a:latin typeface="Times New Roman" panose="02020603050405020304" pitchFamily="18" charset="0"/>
                <a:cs typeface="Times New Roman" panose="02020603050405020304" pitchFamily="18" charset="0"/>
              </a:rPr>
              <a:t>和</a:t>
            </a:r>
            <a:r>
              <a:rPr lang="en-US" altLang="zh-CN">
                <a:latin typeface="Times New Roman" panose="02020603050405020304" pitchFamily="18" charset="0"/>
                <a:cs typeface="Times New Roman" panose="02020603050405020304" pitchFamily="18" charset="0"/>
              </a:rPr>
              <a:t>Anchor-Region Networ</a:t>
            </a:r>
            <a:r>
              <a:rPr lang="zh-CN" altLang="en-US">
                <a:latin typeface="Times New Roman" panose="02020603050405020304" pitchFamily="18" charset="0"/>
                <a:cs typeface="Times New Roman" panose="02020603050405020304" pitchFamily="18" charset="0"/>
              </a:rPr>
              <a:t>进行改进</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该方法没有考虑</a:t>
            </a:r>
            <a:r>
              <a:rPr lang="en-US" altLang="zh-CN">
                <a:latin typeface="Times New Roman" panose="02020603050405020304" pitchFamily="18" charset="0"/>
                <a:cs typeface="Times New Roman" panose="02020603050405020304" pitchFamily="18" charset="0"/>
              </a:rPr>
              <a:t>entity heads</a:t>
            </a:r>
            <a:r>
              <a:rPr lang="zh-CN" altLang="en-US">
                <a:latin typeface="Times New Roman" panose="02020603050405020304" pitchFamily="18" charset="0"/>
                <a:cs typeface="Times New Roman" panose="02020603050405020304" pitchFamily="18" charset="0"/>
              </a:rPr>
              <a:t>，这对实体识别很重要</a:t>
            </a:r>
            <a:r>
              <a:rPr lang="en-US" altLang="zh-CN">
                <a:latin typeface="Times New Roman" panose="02020603050405020304" pitchFamily="18" charset="0"/>
                <a:cs typeface="Times New Roman" panose="02020603050405020304" pitchFamily="18" charset="0"/>
              </a:rPr>
              <a:t>.</a:t>
            </a:r>
            <a:endParaRPr lang="en-US" altLang="zh-CN" sz="200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570B87D9-E8F5-4BF0-B0DE-50058AA17864}"/>
              </a:ext>
            </a:extLst>
          </p:cNvPr>
          <p:cNvSpPr/>
          <p:nvPr/>
        </p:nvSpPr>
        <p:spPr>
          <a:xfrm>
            <a:off x="1034472" y="3064970"/>
            <a:ext cx="10446328" cy="2345322"/>
          </a:xfrm>
          <a:prstGeom prst="rect">
            <a:avLst/>
          </a:prstGeom>
          <a:noFill/>
          <a:ln>
            <a:solidFill>
              <a:schemeClr val="bg1"/>
            </a:solidFill>
          </a:ln>
        </p:spPr>
        <p:txBody>
          <a:bodyPr wrap="square">
            <a:spAutoFit/>
          </a:bodyPr>
          <a:lstStyle/>
          <a:p>
            <a:pPr indent="457200">
              <a:lnSpc>
                <a:spcPct val="150000"/>
              </a:lnSpc>
            </a:pPr>
            <a:r>
              <a:rPr lang="zh-CN" altLang="en-US" sz="2000">
                <a:solidFill>
                  <a:srgbClr val="000000"/>
                </a:solidFill>
                <a:latin typeface="Times New Roman" panose="02020603050405020304" pitchFamily="18" charset="0"/>
                <a:cs typeface="Times New Roman" panose="02020603050405020304" pitchFamily="18" charset="0"/>
              </a:rPr>
              <a:t>本文利用</a:t>
            </a:r>
            <a:r>
              <a:rPr lang="en-US" altLang="zh-CN" sz="2000">
                <a:latin typeface="Adobe Caslon Pro Bold" panose="0205070206050A020403" pitchFamily="18" charset="0"/>
              </a:rPr>
              <a:t>Lexicalized Constituency Parsing</a:t>
            </a:r>
            <a:r>
              <a:rPr lang="zh-CN" altLang="en-US" sz="2000">
                <a:latin typeface="Adobe Caslon Pro Bold" panose="0205070206050A020403" pitchFamily="18" charset="0"/>
              </a:rPr>
              <a:t>建模嵌套实体；</a:t>
            </a:r>
            <a:endParaRPr lang="en-US" altLang="zh-CN" sz="2000">
              <a:latin typeface="Adobe Caslon Pro Bold" panose="0205070206050A020403" pitchFamily="18" charset="0"/>
            </a:endParaRPr>
          </a:p>
          <a:p>
            <a:pPr indent="457200">
              <a:lnSpc>
                <a:spcPct val="150000"/>
              </a:lnSpc>
            </a:pPr>
            <a:r>
              <a:rPr lang="zh-CN" altLang="en-US" sz="2000">
                <a:latin typeface="Adobe Caslon Pro Bold" panose="0205070206050A020403" pitchFamily="18" charset="0"/>
              </a:rPr>
              <a:t>还采用了：</a:t>
            </a:r>
            <a:endParaRPr lang="en-US" altLang="zh-CN" sz="2000">
              <a:latin typeface="Adobe Caslon Pro Bold" panose="0205070206050A020403" pitchFamily="18" charset="0"/>
            </a:endParaRPr>
          </a:p>
          <a:p>
            <a:pPr lvl="1" indent="457200">
              <a:lnSpc>
                <a:spcPct val="150000"/>
              </a:lnSpc>
            </a:pPr>
            <a:r>
              <a:rPr lang="en-US" altLang="zh-CN" sz="2000">
                <a:solidFill>
                  <a:srgbClr val="000000"/>
                </a:solidFill>
                <a:latin typeface="Times New Roman" panose="02020603050405020304" pitchFamily="18" charset="0"/>
                <a:cs typeface="Times New Roman" panose="02020603050405020304" pitchFamily="18" charset="0"/>
              </a:rPr>
              <a:t>1. a two-stage strategy</a:t>
            </a:r>
            <a:r>
              <a:rPr lang="zh-CN" altLang="en-US" sz="2000">
                <a:solidFill>
                  <a:srgbClr val="000000"/>
                </a:solidFill>
                <a:latin typeface="Times New Roman" panose="02020603050405020304" pitchFamily="18" charset="0"/>
                <a:cs typeface="Times New Roman" panose="02020603050405020304" pitchFamily="18" charset="0"/>
              </a:rPr>
              <a:t>：两阶段策略</a:t>
            </a:r>
            <a:r>
              <a:rPr lang="en-US" altLang="zh-CN" sz="2000">
                <a:solidFill>
                  <a:srgbClr val="000000"/>
                </a:solidFill>
                <a:latin typeface="Times New Roman" panose="02020603050405020304" pitchFamily="18" charset="0"/>
                <a:cs typeface="Times New Roman" panose="02020603050405020304" pitchFamily="18" charset="0"/>
              </a:rPr>
              <a:t> </a:t>
            </a:r>
          </a:p>
          <a:p>
            <a:pPr lvl="1" indent="457200">
              <a:lnSpc>
                <a:spcPct val="150000"/>
              </a:lnSpc>
            </a:pPr>
            <a:r>
              <a:rPr lang="en-US" altLang="zh-CN" sz="2000">
                <a:solidFill>
                  <a:srgbClr val="000000"/>
                </a:solidFill>
                <a:latin typeface="Times New Roman" panose="02020603050405020304" pitchFamily="18" charset="0"/>
                <a:cs typeface="Times New Roman" panose="02020603050405020304" pitchFamily="18" charset="0"/>
              </a:rPr>
              <a:t>2. a head regularization loss and </a:t>
            </a:r>
            <a:r>
              <a:rPr lang="zh-CN" altLang="en-US" sz="2000">
                <a:solidFill>
                  <a:srgbClr val="000000"/>
                </a:solidFill>
                <a:latin typeface="Times New Roman" panose="02020603050405020304" pitchFamily="18" charset="0"/>
                <a:cs typeface="Times New Roman" panose="02020603050405020304" pitchFamily="18" charset="0"/>
              </a:rPr>
              <a:t>：头正则损失</a:t>
            </a:r>
            <a:endParaRPr lang="en-US" altLang="zh-CN" sz="2000">
              <a:solidFill>
                <a:srgbClr val="000000"/>
              </a:solidFill>
              <a:latin typeface="Times New Roman" panose="02020603050405020304" pitchFamily="18" charset="0"/>
              <a:cs typeface="Times New Roman" panose="02020603050405020304" pitchFamily="18" charset="0"/>
            </a:endParaRPr>
          </a:p>
          <a:p>
            <a:pPr lvl="1" indent="457200">
              <a:lnSpc>
                <a:spcPct val="150000"/>
              </a:lnSpc>
            </a:pPr>
            <a:r>
              <a:rPr lang="en-US" altLang="zh-CN" sz="2000">
                <a:solidFill>
                  <a:srgbClr val="000000"/>
                </a:solidFill>
                <a:latin typeface="Times New Roman" panose="02020603050405020304" pitchFamily="18" charset="0"/>
                <a:cs typeface="Times New Roman" panose="02020603050405020304" pitchFamily="18" charset="0"/>
              </a:rPr>
              <a:t>3. a head-aware labeling loss </a:t>
            </a:r>
            <a:r>
              <a:rPr lang="zh-CN" altLang="en-US" sz="2000">
                <a:solidFill>
                  <a:srgbClr val="000000"/>
                </a:solidFill>
                <a:latin typeface="Times New Roman" panose="02020603050405020304" pitchFamily="18" charset="0"/>
                <a:cs typeface="Times New Roman" panose="02020603050405020304" pitchFamily="18" charset="0"/>
              </a:rPr>
              <a:t>：头部感知标签损失</a:t>
            </a:r>
            <a:endParaRPr lang="en-US" altLang="zh-CN" sz="2000" dirty="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98677ED-D9ED-4386-8DDB-15FDA094783E}"/>
              </a:ext>
            </a:extLst>
          </p:cNvPr>
          <p:cNvSpPr>
            <a:spLocks noGrp="1"/>
          </p:cNvSpPr>
          <p:nvPr>
            <p:ph type="sldNum" sz="quarter" idx="4"/>
          </p:nvPr>
        </p:nvSpPr>
        <p:spPr/>
        <p:txBody>
          <a:bodyPr/>
          <a:lstStyle/>
          <a:p>
            <a:fld id="{2B55EA8C-D11E-460A-B3EA-929F000B21EE}" type="slidenum">
              <a:rPr lang="zh-CN" altLang="en-US" smtClean="0"/>
              <a:pPr/>
              <a:t>20</a:t>
            </a:fld>
            <a:r>
              <a:rPr lang="en-US" altLang="zh-CN"/>
              <a:t>/38</a:t>
            </a:r>
            <a:endParaRPr lang="zh-CN" altLang="en-US"/>
          </a:p>
        </p:txBody>
      </p:sp>
      <p:sp>
        <p:nvSpPr>
          <p:cNvPr id="3" name="矩形 2">
            <a:extLst>
              <a:ext uri="{FF2B5EF4-FFF2-40B4-BE49-F238E27FC236}">
                <a16:creationId xmlns:a16="http://schemas.microsoft.com/office/drawing/2014/main" id="{417A46A2-F7D9-472F-884E-CB040315A464}"/>
              </a:ext>
            </a:extLst>
          </p:cNvPr>
          <p:cNvSpPr/>
          <p:nvPr/>
        </p:nvSpPr>
        <p:spPr>
          <a:xfrm>
            <a:off x="88295" y="6025514"/>
            <a:ext cx="11938366" cy="646331"/>
          </a:xfrm>
          <a:prstGeom prst="rect">
            <a:avLst/>
          </a:prstGeom>
        </p:spPr>
        <p:txBody>
          <a:bodyPr wrap="square">
            <a:spAutoFit/>
          </a:bodyPr>
          <a:lstStyle/>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Fu et al. (2020) : </a:t>
            </a:r>
            <a:r>
              <a:rPr lang="en-US" altLang="zh-CN">
                <a:solidFill>
                  <a:srgbClr val="000000"/>
                </a:solidFill>
                <a:latin typeface="Times New Roman" panose="02020603050405020304" pitchFamily="18" charset="0"/>
                <a:cs typeface="Times New Roman" panose="02020603050405020304" pitchFamily="18" charset="0"/>
              </a:rPr>
              <a:t>Nested Named Entity Recognition with Partially-Observed TreeCRFs, AAAI-2021, </a:t>
            </a:r>
            <a:r>
              <a:rPr lang="en-US" altLang="zh-CN">
                <a:latin typeface="Times New Roman" panose="02020603050405020304" pitchFamily="18" charset="0"/>
                <a:cs typeface="Times New Roman" panose="02020603050405020304" pitchFamily="18" charset="0"/>
              </a:rPr>
              <a:t>Edinburgh&amp;</a:t>
            </a:r>
            <a:r>
              <a:rPr lang="zh-CN" altLang="en-US">
                <a:latin typeface="Times New Roman" panose="02020603050405020304" pitchFamily="18" charset="0"/>
                <a:cs typeface="Times New Roman" panose="02020603050405020304" pitchFamily="18" charset="0"/>
              </a:rPr>
              <a:t>阿里</a:t>
            </a:r>
            <a:endParaRPr lang="en-US" altLang="zh-CN">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Sequence-to-nuggets: Nested entity mention detection via anchor-region networks , ACL 2019</a:t>
            </a:r>
            <a:r>
              <a:rPr lang="zh-CN" altLang="en-US">
                <a:latin typeface="Times New Roman" panose="02020603050405020304" pitchFamily="18" charset="0"/>
                <a:cs typeface="Times New Roman" panose="02020603050405020304" pitchFamily="18" charset="0"/>
              </a:rPr>
              <a:t>，</a:t>
            </a:r>
            <a:r>
              <a:rPr lang="zh-CN" altLang="en-US" b="1">
                <a:solidFill>
                  <a:srgbClr val="0000FF"/>
                </a:solidFill>
                <a:latin typeface="Times New Roman" panose="02020603050405020304" pitchFamily="18" charset="0"/>
                <a:cs typeface="Times New Roman" panose="02020603050405020304" pitchFamily="18" charset="0"/>
              </a:rPr>
              <a:t>张载</a:t>
            </a:r>
            <a:r>
              <a:rPr lang="zh-CN" altLang="en-US">
                <a:latin typeface="Times New Roman" panose="02020603050405020304" pitchFamily="18" charset="0"/>
                <a:cs typeface="Times New Roman" panose="02020603050405020304" pitchFamily="18" charset="0"/>
              </a:rPr>
              <a:t>讲过</a:t>
            </a:r>
            <a:endParaRPr lang="en-US" altLang="zh-CN">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079A39B7-8CED-4B49-9A6F-71A9137479A8}"/>
              </a:ext>
            </a:extLst>
          </p:cNvPr>
          <p:cNvSpPr/>
          <p:nvPr/>
        </p:nvSpPr>
        <p:spPr>
          <a:xfrm>
            <a:off x="4207451" y="798839"/>
            <a:ext cx="3589444" cy="369332"/>
          </a:xfrm>
          <a:prstGeom prst="rect">
            <a:avLst/>
          </a:prstGeom>
        </p:spPr>
        <p:txBody>
          <a:bodyPr wrap="none">
            <a:spAutoFit/>
          </a:bodyPr>
          <a:lstStyle/>
          <a:p>
            <a:r>
              <a:rPr lang="en-US" altLang="zh-CN">
                <a:latin typeface="Times New Roman" panose="02020603050405020304" pitchFamily="18" charset="0"/>
                <a:cs typeface="Times New Roman" panose="02020603050405020304" pitchFamily="18" charset="0"/>
              </a:rPr>
              <a:t>constituency parser</a:t>
            </a:r>
            <a:r>
              <a:rPr lang="zh-CN" altLang="en-US">
                <a:latin typeface="Times New Roman" panose="02020603050405020304" pitchFamily="18" charset="0"/>
                <a:cs typeface="Times New Roman" panose="02020603050405020304" pitchFamily="18" charset="0"/>
              </a:rPr>
              <a:t>：成分句法分析</a:t>
            </a:r>
          </a:p>
        </p:txBody>
      </p:sp>
      <p:pic>
        <p:nvPicPr>
          <p:cNvPr id="1026" name="Picture 2" descr="https://pic4.zhimg.com/80/v2-b826751b9ec0de964d02fa38e8b40b3f_720w.jpg">
            <a:extLst>
              <a:ext uri="{FF2B5EF4-FFF2-40B4-BE49-F238E27FC236}">
                <a16:creationId xmlns:a16="http://schemas.microsoft.com/office/drawing/2014/main" id="{E5CD239A-D1EB-4006-B12C-7EA9AF3D5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4550" y="692349"/>
            <a:ext cx="4173974" cy="1368136"/>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9CC6C972-B3DF-4B3F-80CE-6FBA3EB504B3}"/>
              </a:ext>
            </a:extLst>
          </p:cNvPr>
          <p:cNvSpPr/>
          <p:nvPr/>
        </p:nvSpPr>
        <p:spPr>
          <a:xfrm>
            <a:off x="0" y="160406"/>
            <a:ext cx="8963801"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Nested Named Entity Recognition as Latent Lexicalized Constituency Parsing</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D9E5B645-D68D-466C-B1F2-5578977B6785}"/>
              </a:ext>
            </a:extLst>
          </p:cNvPr>
          <p:cNvPicPr>
            <a:picLocks noChangeAspect="1"/>
          </p:cNvPicPr>
          <p:nvPr/>
        </p:nvPicPr>
        <p:blipFill>
          <a:blip r:embed="rId3"/>
          <a:stretch>
            <a:fillRect/>
          </a:stretch>
        </p:blipFill>
        <p:spPr>
          <a:xfrm>
            <a:off x="3089566" y="1913877"/>
            <a:ext cx="4894984" cy="3728901"/>
          </a:xfrm>
          <a:prstGeom prst="rect">
            <a:avLst/>
          </a:prstGeom>
          <a:ln w="12700">
            <a:solidFill>
              <a:schemeClr val="tx1"/>
            </a:solidFill>
          </a:ln>
        </p:spPr>
      </p:pic>
      <p:cxnSp>
        <p:nvCxnSpPr>
          <p:cNvPr id="7" name="直接箭头连接符 6">
            <a:extLst>
              <a:ext uri="{FF2B5EF4-FFF2-40B4-BE49-F238E27FC236}">
                <a16:creationId xmlns:a16="http://schemas.microsoft.com/office/drawing/2014/main" id="{828CA96A-F866-4CBE-B0FF-7B22106F45AE}"/>
              </a:ext>
            </a:extLst>
          </p:cNvPr>
          <p:cNvCxnSpPr>
            <a:cxnSpLocks/>
          </p:cNvCxnSpPr>
          <p:nvPr/>
        </p:nvCxnSpPr>
        <p:spPr>
          <a:xfrm flipH="1" flipV="1">
            <a:off x="7984550" y="4433455"/>
            <a:ext cx="1639742" cy="19152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850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81DE1DF-FD8A-4C20-BB88-03BB7ECB0A0C}"/>
              </a:ext>
            </a:extLst>
          </p:cNvPr>
          <p:cNvSpPr>
            <a:spLocks noGrp="1"/>
          </p:cNvSpPr>
          <p:nvPr>
            <p:ph type="sldNum" sz="quarter" idx="4"/>
          </p:nvPr>
        </p:nvSpPr>
        <p:spPr/>
        <p:txBody>
          <a:bodyPr/>
          <a:lstStyle/>
          <a:p>
            <a:fld id="{2B55EA8C-D11E-460A-B3EA-929F000B21EE}" type="slidenum">
              <a:rPr lang="zh-CN" altLang="en-US" smtClean="0"/>
              <a:pPr/>
              <a:t>21</a:t>
            </a:fld>
            <a:r>
              <a:rPr lang="en-US" altLang="zh-CN"/>
              <a:t>/38</a:t>
            </a:r>
            <a:endParaRPr lang="zh-CN" altLang="en-US"/>
          </a:p>
        </p:txBody>
      </p:sp>
      <p:pic>
        <p:nvPicPr>
          <p:cNvPr id="3" name="图片 2">
            <a:extLst>
              <a:ext uri="{FF2B5EF4-FFF2-40B4-BE49-F238E27FC236}">
                <a16:creationId xmlns:a16="http://schemas.microsoft.com/office/drawing/2014/main" id="{A69640D1-6DEF-4FB5-B137-8EB58A3EDE90}"/>
              </a:ext>
            </a:extLst>
          </p:cNvPr>
          <p:cNvPicPr>
            <a:picLocks noChangeAspect="1"/>
          </p:cNvPicPr>
          <p:nvPr/>
        </p:nvPicPr>
        <p:blipFill>
          <a:blip r:embed="rId2"/>
          <a:stretch>
            <a:fillRect/>
          </a:stretch>
        </p:blipFill>
        <p:spPr>
          <a:xfrm>
            <a:off x="1844433" y="2184456"/>
            <a:ext cx="9980952" cy="3209524"/>
          </a:xfrm>
          <a:prstGeom prst="rect">
            <a:avLst/>
          </a:prstGeom>
        </p:spPr>
      </p:pic>
      <p:sp>
        <p:nvSpPr>
          <p:cNvPr id="4" name="矩形 3">
            <a:extLst>
              <a:ext uri="{FF2B5EF4-FFF2-40B4-BE49-F238E27FC236}">
                <a16:creationId xmlns:a16="http://schemas.microsoft.com/office/drawing/2014/main" id="{C94E41B4-1F5D-4C2B-8117-149A381A2E96}"/>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模型方法</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337E7561-28C9-46EB-A1CC-13C3DA9153A6}"/>
              </a:ext>
            </a:extLst>
          </p:cNvPr>
          <p:cNvSpPr/>
          <p:nvPr/>
        </p:nvSpPr>
        <p:spPr>
          <a:xfrm>
            <a:off x="0" y="160406"/>
            <a:ext cx="8963801"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Nested Named Entity Recognition as Latent Lexicalized Constituency Parsing</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BFCBFAA3-84A2-4912-BD1C-6CACD56FEB6F}"/>
              </a:ext>
            </a:extLst>
          </p:cNvPr>
          <p:cNvSpPr/>
          <p:nvPr/>
        </p:nvSpPr>
        <p:spPr>
          <a:xfrm>
            <a:off x="462001" y="4465614"/>
            <a:ext cx="1107996" cy="369332"/>
          </a:xfrm>
          <a:prstGeom prst="rect">
            <a:avLst/>
          </a:prstGeom>
        </p:spPr>
        <p:txBody>
          <a:bodyPr wrap="none">
            <a:spAutoFit/>
          </a:bodyPr>
          <a:lstStyle/>
          <a:p>
            <a:r>
              <a:rPr lang="zh-CN" altLang="en-US"/>
              <a:t>叶子节点</a:t>
            </a:r>
          </a:p>
        </p:txBody>
      </p:sp>
      <p:sp>
        <p:nvSpPr>
          <p:cNvPr id="7" name="矩形 6">
            <a:extLst>
              <a:ext uri="{FF2B5EF4-FFF2-40B4-BE49-F238E27FC236}">
                <a16:creationId xmlns:a16="http://schemas.microsoft.com/office/drawing/2014/main" id="{1A81E6C6-6F45-4997-9B48-B1B014790F57}"/>
              </a:ext>
            </a:extLst>
          </p:cNvPr>
          <p:cNvSpPr/>
          <p:nvPr/>
        </p:nvSpPr>
        <p:spPr>
          <a:xfrm>
            <a:off x="692833" y="2960087"/>
            <a:ext cx="646331" cy="369332"/>
          </a:xfrm>
          <a:prstGeom prst="rect">
            <a:avLst/>
          </a:prstGeom>
        </p:spPr>
        <p:txBody>
          <a:bodyPr wrap="none">
            <a:spAutoFit/>
          </a:bodyPr>
          <a:lstStyle/>
          <a:p>
            <a:r>
              <a:rPr lang="zh-CN" altLang="en-US"/>
              <a:t>枝干</a:t>
            </a:r>
          </a:p>
        </p:txBody>
      </p:sp>
    </p:spTree>
    <p:extLst>
      <p:ext uri="{BB962C8B-B14F-4D97-AF65-F5344CB8AC3E}">
        <p14:creationId xmlns:p14="http://schemas.microsoft.com/office/powerpoint/2010/main" val="1946615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C822B52-C8B8-402B-AAF3-999610F65E28}"/>
              </a:ext>
            </a:extLst>
          </p:cNvPr>
          <p:cNvSpPr/>
          <p:nvPr/>
        </p:nvSpPr>
        <p:spPr>
          <a:xfrm>
            <a:off x="0" y="160406"/>
            <a:ext cx="8963801"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Nested Named Entity Recognition as Latent Lexicalized Constituency Parsing</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AFD54AE8-C96F-4429-8D35-B5E1B4137F20}"/>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主要实验</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3353CEEF-E493-40B4-A4F3-292954B73B72}"/>
              </a:ext>
            </a:extLst>
          </p:cNvPr>
          <p:cNvSpPr>
            <a:spLocks noGrp="1"/>
          </p:cNvSpPr>
          <p:nvPr>
            <p:ph type="sldNum" sz="quarter" idx="4"/>
          </p:nvPr>
        </p:nvSpPr>
        <p:spPr/>
        <p:txBody>
          <a:bodyPr/>
          <a:lstStyle/>
          <a:p>
            <a:fld id="{2B55EA8C-D11E-460A-B3EA-929F000B21EE}" type="slidenum">
              <a:rPr lang="zh-CN" altLang="en-US" smtClean="0"/>
              <a:pPr/>
              <a:t>22</a:t>
            </a:fld>
            <a:r>
              <a:rPr lang="en-US" altLang="zh-CN"/>
              <a:t>/38</a:t>
            </a:r>
            <a:endParaRPr lang="zh-CN" altLang="en-US"/>
          </a:p>
        </p:txBody>
      </p:sp>
      <p:pic>
        <p:nvPicPr>
          <p:cNvPr id="5" name="图片 4">
            <a:extLst>
              <a:ext uri="{FF2B5EF4-FFF2-40B4-BE49-F238E27FC236}">
                <a16:creationId xmlns:a16="http://schemas.microsoft.com/office/drawing/2014/main" id="{1B852ED2-1774-4F7F-8355-34631943F500}"/>
              </a:ext>
            </a:extLst>
          </p:cNvPr>
          <p:cNvPicPr>
            <a:picLocks noChangeAspect="1"/>
          </p:cNvPicPr>
          <p:nvPr/>
        </p:nvPicPr>
        <p:blipFill>
          <a:blip r:embed="rId2"/>
          <a:stretch>
            <a:fillRect/>
          </a:stretch>
        </p:blipFill>
        <p:spPr>
          <a:xfrm>
            <a:off x="2072862" y="1449117"/>
            <a:ext cx="8046275" cy="5248477"/>
          </a:xfrm>
          <a:prstGeom prst="rect">
            <a:avLst/>
          </a:prstGeom>
        </p:spPr>
      </p:pic>
      <p:sp>
        <p:nvSpPr>
          <p:cNvPr id="6" name="矩形 5">
            <a:extLst>
              <a:ext uri="{FF2B5EF4-FFF2-40B4-BE49-F238E27FC236}">
                <a16:creationId xmlns:a16="http://schemas.microsoft.com/office/drawing/2014/main" id="{F103BBE1-5DBB-4B1C-B297-F78AA2AF83C9}"/>
              </a:ext>
            </a:extLst>
          </p:cNvPr>
          <p:cNvSpPr/>
          <p:nvPr/>
        </p:nvSpPr>
        <p:spPr>
          <a:xfrm>
            <a:off x="2558473" y="2909455"/>
            <a:ext cx="7294424" cy="6927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62DC641-516D-4745-915C-B49537C6C2D8}"/>
              </a:ext>
            </a:extLst>
          </p:cNvPr>
          <p:cNvSpPr/>
          <p:nvPr/>
        </p:nvSpPr>
        <p:spPr>
          <a:xfrm>
            <a:off x="515416" y="3059668"/>
            <a:ext cx="1107996" cy="369332"/>
          </a:xfrm>
          <a:prstGeom prst="rect">
            <a:avLst/>
          </a:prstGeom>
        </p:spPr>
        <p:txBody>
          <a:bodyPr wrap="none">
            <a:spAutoFit/>
          </a:bodyPr>
          <a:lstStyle/>
          <a:p>
            <a:r>
              <a:rPr lang="zh-CN" altLang="en-US"/>
              <a:t>重跑实验</a:t>
            </a:r>
          </a:p>
        </p:txBody>
      </p:sp>
    </p:spTree>
    <p:extLst>
      <p:ext uri="{BB962C8B-B14F-4D97-AF65-F5344CB8AC3E}">
        <p14:creationId xmlns:p14="http://schemas.microsoft.com/office/powerpoint/2010/main" val="1424673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C822B52-C8B8-402B-AAF3-999610F65E28}"/>
              </a:ext>
            </a:extLst>
          </p:cNvPr>
          <p:cNvSpPr/>
          <p:nvPr/>
        </p:nvSpPr>
        <p:spPr>
          <a:xfrm>
            <a:off x="0" y="160406"/>
            <a:ext cx="10892662"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Bottom-Up Constituency Parsing and Nested Named Entity Recognition with Pointer Networks</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AFD54AE8-C96F-4429-8D35-B5E1B4137F20}"/>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文章介绍</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98677ED-D9ED-4386-8DDB-15FDA094783E}"/>
              </a:ext>
            </a:extLst>
          </p:cNvPr>
          <p:cNvSpPr>
            <a:spLocks noGrp="1"/>
          </p:cNvSpPr>
          <p:nvPr>
            <p:ph type="sldNum" sz="quarter" idx="4"/>
          </p:nvPr>
        </p:nvSpPr>
        <p:spPr/>
        <p:txBody>
          <a:bodyPr/>
          <a:lstStyle/>
          <a:p>
            <a:fld id="{2B55EA8C-D11E-460A-B3EA-929F000B21EE}" type="slidenum">
              <a:rPr lang="zh-CN" altLang="en-US" smtClean="0"/>
              <a:pPr/>
              <a:t>23</a:t>
            </a:fld>
            <a:r>
              <a:rPr lang="en-US" altLang="zh-CN"/>
              <a:t>/38</a:t>
            </a:r>
            <a:endParaRPr lang="zh-CN" altLang="en-US"/>
          </a:p>
        </p:txBody>
      </p:sp>
      <p:sp>
        <p:nvSpPr>
          <p:cNvPr id="7" name="矩形 6">
            <a:extLst>
              <a:ext uri="{FF2B5EF4-FFF2-40B4-BE49-F238E27FC236}">
                <a16:creationId xmlns:a16="http://schemas.microsoft.com/office/drawing/2014/main" id="{7F92D3DD-3717-4832-888D-F2D2129926D4}"/>
              </a:ext>
            </a:extLst>
          </p:cNvPr>
          <p:cNvSpPr/>
          <p:nvPr/>
        </p:nvSpPr>
        <p:spPr>
          <a:xfrm>
            <a:off x="3425805" y="5366570"/>
            <a:ext cx="1627369" cy="369332"/>
          </a:xfrm>
          <a:prstGeom prst="rect">
            <a:avLst/>
          </a:prstGeom>
        </p:spPr>
        <p:txBody>
          <a:bodyPr wrap="none">
            <a:spAutoFit/>
          </a:bodyPr>
          <a:lstStyle/>
          <a:p>
            <a:r>
              <a:rPr lang="zh-CN" altLang="en-US">
                <a:solidFill>
                  <a:srgbClr val="0000FF"/>
                </a:solidFill>
                <a:latin typeface="Times New Roman" panose="02020603050405020304" pitchFamily="18" charset="0"/>
                <a:cs typeface="Times New Roman" panose="02020603050405020304" pitchFamily="18" charset="0"/>
                <a:hlinkClick r:id="rId2"/>
              </a:rPr>
              <a:t>上科大 屠可伟</a:t>
            </a:r>
            <a:endParaRPr lang="zh-CN" altLang="en-US">
              <a:solidFill>
                <a:srgbClr val="0000FF"/>
              </a:solidFill>
            </a:endParaRPr>
          </a:p>
        </p:txBody>
      </p:sp>
      <p:pic>
        <p:nvPicPr>
          <p:cNvPr id="9" name="图片 8">
            <a:extLst>
              <a:ext uri="{FF2B5EF4-FFF2-40B4-BE49-F238E27FC236}">
                <a16:creationId xmlns:a16="http://schemas.microsoft.com/office/drawing/2014/main" id="{8F96F302-DE32-499D-8041-03CF863CB09F}"/>
              </a:ext>
            </a:extLst>
          </p:cNvPr>
          <p:cNvPicPr>
            <a:picLocks noChangeAspect="1"/>
          </p:cNvPicPr>
          <p:nvPr/>
        </p:nvPicPr>
        <p:blipFill>
          <a:blip r:embed="rId3"/>
          <a:stretch>
            <a:fillRect/>
          </a:stretch>
        </p:blipFill>
        <p:spPr>
          <a:xfrm>
            <a:off x="5953143" y="4708495"/>
            <a:ext cx="5238095" cy="1819048"/>
          </a:xfrm>
          <a:prstGeom prst="rect">
            <a:avLst/>
          </a:prstGeom>
        </p:spPr>
      </p:pic>
      <p:pic>
        <p:nvPicPr>
          <p:cNvPr id="5" name="图片 4">
            <a:extLst>
              <a:ext uri="{FF2B5EF4-FFF2-40B4-BE49-F238E27FC236}">
                <a16:creationId xmlns:a16="http://schemas.microsoft.com/office/drawing/2014/main" id="{4333B3F3-00BD-42F5-9FB8-F6876CD1C05C}"/>
              </a:ext>
            </a:extLst>
          </p:cNvPr>
          <p:cNvPicPr>
            <a:picLocks noChangeAspect="1"/>
          </p:cNvPicPr>
          <p:nvPr/>
        </p:nvPicPr>
        <p:blipFill>
          <a:blip r:embed="rId4"/>
          <a:stretch>
            <a:fillRect/>
          </a:stretch>
        </p:blipFill>
        <p:spPr>
          <a:xfrm>
            <a:off x="596000" y="2067095"/>
            <a:ext cx="11000000" cy="2723809"/>
          </a:xfrm>
          <a:prstGeom prst="rect">
            <a:avLst/>
          </a:prstGeom>
        </p:spPr>
      </p:pic>
    </p:spTree>
    <p:extLst>
      <p:ext uri="{BB962C8B-B14F-4D97-AF65-F5344CB8AC3E}">
        <p14:creationId xmlns:p14="http://schemas.microsoft.com/office/powerpoint/2010/main" val="1698169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FD54AE8-C96F-4429-8D35-B5E1B4137F20}"/>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研究动机</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5EE68531-3FFE-461A-AC0A-DB7074AE7A88}"/>
              </a:ext>
            </a:extLst>
          </p:cNvPr>
          <p:cNvSpPr/>
          <p:nvPr/>
        </p:nvSpPr>
        <p:spPr>
          <a:xfrm>
            <a:off x="571576" y="1406495"/>
            <a:ext cx="10321086" cy="2351926"/>
          </a:xfrm>
          <a:prstGeom prst="rect">
            <a:avLst/>
          </a:prstGeom>
        </p:spPr>
        <p:txBody>
          <a:bodyPr wrap="square">
            <a:spAutoFit/>
          </a:bodyPr>
          <a:lstStyle/>
          <a:p>
            <a:pPr marL="685800" indent="-342900">
              <a:lnSpc>
                <a:spcPct val="150000"/>
              </a:lnSpc>
              <a:buFont typeface="Wingdings" panose="05000000000000000000" pitchFamily="2" charset="2"/>
              <a:buChar char="u"/>
            </a:pPr>
            <a:r>
              <a:rPr lang="zh-CN" altLang="en-US" sz="2000">
                <a:latin typeface="Times New Roman" panose="02020603050405020304" pitchFamily="18" charset="0"/>
                <a:cs typeface="Times New Roman" panose="02020603050405020304" pitchFamily="18" charset="0"/>
              </a:rPr>
              <a:t>选区解析和嵌套命名实体识别 </a:t>
            </a:r>
            <a:r>
              <a:rPr lang="en-US" altLang="zh-CN" sz="2000">
                <a:latin typeface="Times New Roman" panose="02020603050405020304" pitchFamily="18" charset="0"/>
                <a:cs typeface="Times New Roman" panose="02020603050405020304" pitchFamily="18" charset="0"/>
              </a:rPr>
              <a:t>(NER) </a:t>
            </a:r>
            <a:r>
              <a:rPr lang="zh-CN" altLang="en-US" sz="2000">
                <a:latin typeface="Times New Roman" panose="02020603050405020304" pitchFamily="18" charset="0"/>
                <a:cs typeface="Times New Roman" panose="02020603050405020304" pitchFamily="18" charset="0"/>
              </a:rPr>
              <a:t>是相似的任务，因为它们都旨在预测嵌套和非交叉</a:t>
            </a:r>
            <a:r>
              <a:rPr lang="en-US" altLang="zh-CN" sz="2000">
                <a:latin typeface="Times New Roman" panose="02020603050405020304" pitchFamily="18" charset="0"/>
                <a:cs typeface="Times New Roman" panose="02020603050405020304" pitchFamily="18" charset="0"/>
              </a:rPr>
              <a:t>span</a:t>
            </a:r>
            <a:r>
              <a:rPr lang="zh-CN" altLang="en-US" sz="2000">
                <a:latin typeface="Times New Roman" panose="02020603050405020304" pitchFamily="18" charset="0"/>
                <a:cs typeface="Times New Roman" panose="02020603050405020304" pitchFamily="18" charset="0"/>
              </a:rPr>
              <a:t>的集合</a:t>
            </a:r>
            <a:endParaRPr lang="en-US" altLang="zh-CN" sz="2000">
              <a:latin typeface="Times New Roman" panose="02020603050405020304" pitchFamily="18" charset="0"/>
              <a:cs typeface="Times New Roman" panose="02020603050405020304" pitchFamily="18" charset="0"/>
            </a:endParaRPr>
          </a:p>
          <a:p>
            <a:pPr marL="685800" indent="-342900">
              <a:lnSpc>
                <a:spcPct val="150000"/>
              </a:lnSpc>
              <a:buFont typeface="Wingdings" panose="05000000000000000000" pitchFamily="2" charset="2"/>
              <a:buChar char="u"/>
            </a:pPr>
            <a:r>
              <a:rPr lang="zh-CN" altLang="en-US" sz="2000">
                <a:latin typeface="Times New Roman" panose="02020603050405020304" pitchFamily="18" charset="0"/>
                <a:cs typeface="Times New Roman" panose="02020603050405020304" pitchFamily="18" charset="0"/>
              </a:rPr>
              <a:t>基于以下观察：以后序遍历选区树，即在其孩子之后访问父节点，那么两个连续访问的跨度将共享一个边界。我们的模型通过利用指针网络跟踪共享边界并在每一步预测下一个边界。</a:t>
            </a:r>
            <a:endParaRPr lang="en-US" altLang="zh-CN" sz="200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98677ED-D9ED-4386-8DDB-15FDA094783E}"/>
              </a:ext>
            </a:extLst>
          </p:cNvPr>
          <p:cNvSpPr>
            <a:spLocks noGrp="1"/>
          </p:cNvSpPr>
          <p:nvPr>
            <p:ph type="sldNum" sz="quarter" idx="4"/>
          </p:nvPr>
        </p:nvSpPr>
        <p:spPr/>
        <p:txBody>
          <a:bodyPr/>
          <a:lstStyle/>
          <a:p>
            <a:fld id="{2B55EA8C-D11E-460A-B3EA-929F000B21EE}" type="slidenum">
              <a:rPr lang="zh-CN" altLang="en-US" smtClean="0"/>
              <a:pPr/>
              <a:t>24</a:t>
            </a:fld>
            <a:r>
              <a:rPr lang="en-US" altLang="zh-CN"/>
              <a:t>/38</a:t>
            </a:r>
            <a:endParaRPr lang="zh-CN" altLang="en-US"/>
          </a:p>
        </p:txBody>
      </p:sp>
      <p:sp>
        <p:nvSpPr>
          <p:cNvPr id="12" name="矩形 11">
            <a:extLst>
              <a:ext uri="{FF2B5EF4-FFF2-40B4-BE49-F238E27FC236}">
                <a16:creationId xmlns:a16="http://schemas.microsoft.com/office/drawing/2014/main" id="{18F4E04D-4F87-4893-B10B-1AEE007AD753}"/>
              </a:ext>
            </a:extLst>
          </p:cNvPr>
          <p:cNvSpPr/>
          <p:nvPr/>
        </p:nvSpPr>
        <p:spPr>
          <a:xfrm>
            <a:off x="0" y="160406"/>
            <a:ext cx="10892662"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Bottom-Up Constituency Parsing and Nested Named Entity Recognition with Pointer Networks</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BCB9D68C-54B3-4FDF-98A4-0CB83FC5812F}"/>
              </a:ext>
            </a:extLst>
          </p:cNvPr>
          <p:cNvPicPr>
            <a:picLocks noChangeAspect="1"/>
          </p:cNvPicPr>
          <p:nvPr/>
        </p:nvPicPr>
        <p:blipFill>
          <a:blip r:embed="rId2"/>
          <a:stretch>
            <a:fillRect/>
          </a:stretch>
        </p:blipFill>
        <p:spPr>
          <a:xfrm>
            <a:off x="1396308" y="3758421"/>
            <a:ext cx="3979255" cy="2774322"/>
          </a:xfrm>
          <a:prstGeom prst="rect">
            <a:avLst/>
          </a:prstGeom>
        </p:spPr>
      </p:pic>
      <p:pic>
        <p:nvPicPr>
          <p:cNvPr id="6" name="图片 5">
            <a:extLst>
              <a:ext uri="{FF2B5EF4-FFF2-40B4-BE49-F238E27FC236}">
                <a16:creationId xmlns:a16="http://schemas.microsoft.com/office/drawing/2014/main" id="{2603ACCE-4292-4BD3-B236-3B7547495FE2}"/>
              </a:ext>
            </a:extLst>
          </p:cNvPr>
          <p:cNvPicPr>
            <a:picLocks noChangeAspect="1"/>
          </p:cNvPicPr>
          <p:nvPr/>
        </p:nvPicPr>
        <p:blipFill>
          <a:blip r:embed="rId3"/>
          <a:stretch>
            <a:fillRect/>
          </a:stretch>
        </p:blipFill>
        <p:spPr>
          <a:xfrm>
            <a:off x="6282343" y="3835500"/>
            <a:ext cx="4099503" cy="2697243"/>
          </a:xfrm>
          <a:prstGeom prst="rect">
            <a:avLst/>
          </a:prstGeom>
        </p:spPr>
      </p:pic>
      <p:sp>
        <p:nvSpPr>
          <p:cNvPr id="13" name="矩形 12">
            <a:extLst>
              <a:ext uri="{FF2B5EF4-FFF2-40B4-BE49-F238E27FC236}">
                <a16:creationId xmlns:a16="http://schemas.microsoft.com/office/drawing/2014/main" id="{51041114-2940-49CD-A955-26685429BA7E}"/>
              </a:ext>
            </a:extLst>
          </p:cNvPr>
          <p:cNvSpPr/>
          <p:nvPr/>
        </p:nvSpPr>
        <p:spPr>
          <a:xfrm>
            <a:off x="8160614" y="743437"/>
            <a:ext cx="3589444" cy="369332"/>
          </a:xfrm>
          <a:prstGeom prst="rect">
            <a:avLst/>
          </a:prstGeom>
        </p:spPr>
        <p:txBody>
          <a:bodyPr wrap="none">
            <a:spAutoFit/>
          </a:bodyPr>
          <a:lstStyle/>
          <a:p>
            <a:r>
              <a:rPr lang="en-US" altLang="zh-CN">
                <a:latin typeface="Times New Roman" panose="02020603050405020304" pitchFamily="18" charset="0"/>
                <a:cs typeface="Times New Roman" panose="02020603050405020304" pitchFamily="18" charset="0"/>
              </a:rPr>
              <a:t>constituency parser</a:t>
            </a:r>
            <a:r>
              <a:rPr lang="zh-CN" altLang="en-US">
                <a:latin typeface="Times New Roman" panose="02020603050405020304" pitchFamily="18" charset="0"/>
                <a:cs typeface="Times New Roman" panose="02020603050405020304" pitchFamily="18" charset="0"/>
              </a:rPr>
              <a:t>：成分句法分析</a:t>
            </a:r>
          </a:p>
        </p:txBody>
      </p:sp>
    </p:spTree>
    <p:extLst>
      <p:ext uri="{BB962C8B-B14F-4D97-AF65-F5344CB8AC3E}">
        <p14:creationId xmlns:p14="http://schemas.microsoft.com/office/powerpoint/2010/main" val="2263943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FD54AE8-C96F-4429-8D35-B5E1B4137F20}"/>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研究动机</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5EE68531-3FFE-461A-AC0A-DB7074AE7A88}"/>
              </a:ext>
            </a:extLst>
          </p:cNvPr>
          <p:cNvSpPr/>
          <p:nvPr/>
        </p:nvSpPr>
        <p:spPr>
          <a:xfrm>
            <a:off x="571576" y="1406495"/>
            <a:ext cx="10321086" cy="2351926"/>
          </a:xfrm>
          <a:prstGeom prst="rect">
            <a:avLst/>
          </a:prstGeom>
        </p:spPr>
        <p:txBody>
          <a:bodyPr wrap="square">
            <a:spAutoFit/>
          </a:bodyPr>
          <a:lstStyle/>
          <a:p>
            <a:pPr marL="685800" indent="-342900">
              <a:lnSpc>
                <a:spcPct val="150000"/>
              </a:lnSpc>
              <a:buFont typeface="Wingdings" panose="05000000000000000000" pitchFamily="2" charset="2"/>
              <a:buChar char="u"/>
            </a:pPr>
            <a:r>
              <a:rPr lang="zh-CN" altLang="en-US" sz="2000">
                <a:latin typeface="Times New Roman" panose="02020603050405020304" pitchFamily="18" charset="0"/>
                <a:cs typeface="Times New Roman" panose="02020603050405020304" pitchFamily="18" charset="0"/>
              </a:rPr>
              <a:t>选区解析和嵌套命名实体识别 </a:t>
            </a:r>
            <a:r>
              <a:rPr lang="en-US" altLang="zh-CN" sz="2000">
                <a:latin typeface="Times New Roman" panose="02020603050405020304" pitchFamily="18" charset="0"/>
                <a:cs typeface="Times New Roman" panose="02020603050405020304" pitchFamily="18" charset="0"/>
              </a:rPr>
              <a:t>(NER) </a:t>
            </a:r>
            <a:r>
              <a:rPr lang="zh-CN" altLang="en-US" sz="2000">
                <a:latin typeface="Times New Roman" panose="02020603050405020304" pitchFamily="18" charset="0"/>
                <a:cs typeface="Times New Roman" panose="02020603050405020304" pitchFamily="18" charset="0"/>
              </a:rPr>
              <a:t>是相似的任务，因为它们都旨在预测嵌套和非交叉</a:t>
            </a:r>
            <a:r>
              <a:rPr lang="en-US" altLang="zh-CN" sz="2000">
                <a:latin typeface="Times New Roman" panose="02020603050405020304" pitchFamily="18" charset="0"/>
                <a:cs typeface="Times New Roman" panose="02020603050405020304" pitchFamily="18" charset="0"/>
              </a:rPr>
              <a:t>span</a:t>
            </a:r>
            <a:r>
              <a:rPr lang="zh-CN" altLang="en-US" sz="2000">
                <a:latin typeface="Times New Roman" panose="02020603050405020304" pitchFamily="18" charset="0"/>
                <a:cs typeface="Times New Roman" panose="02020603050405020304" pitchFamily="18" charset="0"/>
              </a:rPr>
              <a:t>的集合</a:t>
            </a:r>
            <a:endParaRPr lang="en-US" altLang="zh-CN" sz="2000">
              <a:latin typeface="Times New Roman" panose="02020603050405020304" pitchFamily="18" charset="0"/>
              <a:cs typeface="Times New Roman" panose="02020603050405020304" pitchFamily="18" charset="0"/>
            </a:endParaRPr>
          </a:p>
          <a:p>
            <a:pPr marL="685800" indent="-342900">
              <a:lnSpc>
                <a:spcPct val="150000"/>
              </a:lnSpc>
              <a:buFont typeface="Wingdings" panose="05000000000000000000" pitchFamily="2" charset="2"/>
              <a:buChar char="u"/>
            </a:pPr>
            <a:r>
              <a:rPr lang="zh-CN" altLang="en-US" sz="2000">
                <a:latin typeface="Times New Roman" panose="02020603050405020304" pitchFamily="18" charset="0"/>
                <a:cs typeface="Times New Roman" panose="02020603050405020304" pitchFamily="18" charset="0"/>
              </a:rPr>
              <a:t>基于以下观察：以后序遍历选区树，即在其孩子之后访问父节点，那么两个连续访问的跨度将共享一个边界。我们的模型通过利用指针网络跟踪共享边界并在每一步预测下一个边界。</a:t>
            </a:r>
            <a:endParaRPr lang="en-US" altLang="zh-CN" sz="200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98677ED-D9ED-4386-8DDB-15FDA094783E}"/>
              </a:ext>
            </a:extLst>
          </p:cNvPr>
          <p:cNvSpPr>
            <a:spLocks noGrp="1"/>
          </p:cNvSpPr>
          <p:nvPr>
            <p:ph type="sldNum" sz="quarter" idx="4"/>
          </p:nvPr>
        </p:nvSpPr>
        <p:spPr/>
        <p:txBody>
          <a:bodyPr/>
          <a:lstStyle/>
          <a:p>
            <a:fld id="{2B55EA8C-D11E-460A-B3EA-929F000B21EE}" type="slidenum">
              <a:rPr lang="zh-CN" altLang="en-US" smtClean="0"/>
              <a:pPr/>
              <a:t>25</a:t>
            </a:fld>
            <a:r>
              <a:rPr lang="en-US" altLang="zh-CN"/>
              <a:t>/38</a:t>
            </a:r>
            <a:endParaRPr lang="zh-CN" altLang="en-US"/>
          </a:p>
        </p:txBody>
      </p:sp>
      <p:sp>
        <p:nvSpPr>
          <p:cNvPr id="12" name="矩形 11">
            <a:extLst>
              <a:ext uri="{FF2B5EF4-FFF2-40B4-BE49-F238E27FC236}">
                <a16:creationId xmlns:a16="http://schemas.microsoft.com/office/drawing/2014/main" id="{18F4E04D-4F87-4893-B10B-1AEE007AD753}"/>
              </a:ext>
            </a:extLst>
          </p:cNvPr>
          <p:cNvSpPr/>
          <p:nvPr/>
        </p:nvSpPr>
        <p:spPr>
          <a:xfrm>
            <a:off x="0" y="160406"/>
            <a:ext cx="10892662"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Bottom-Up Constituency Parsing and Nested Named Entity Recognition with Pointer Networks</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BCB9D68C-54B3-4FDF-98A4-0CB83FC5812F}"/>
              </a:ext>
            </a:extLst>
          </p:cNvPr>
          <p:cNvPicPr>
            <a:picLocks noChangeAspect="1"/>
          </p:cNvPicPr>
          <p:nvPr/>
        </p:nvPicPr>
        <p:blipFill>
          <a:blip r:embed="rId2"/>
          <a:stretch>
            <a:fillRect/>
          </a:stretch>
        </p:blipFill>
        <p:spPr>
          <a:xfrm>
            <a:off x="1396308" y="3758421"/>
            <a:ext cx="3979255" cy="2774322"/>
          </a:xfrm>
          <a:prstGeom prst="rect">
            <a:avLst/>
          </a:prstGeom>
        </p:spPr>
      </p:pic>
      <p:pic>
        <p:nvPicPr>
          <p:cNvPr id="6" name="图片 5">
            <a:extLst>
              <a:ext uri="{FF2B5EF4-FFF2-40B4-BE49-F238E27FC236}">
                <a16:creationId xmlns:a16="http://schemas.microsoft.com/office/drawing/2014/main" id="{2603ACCE-4292-4BD3-B236-3B7547495FE2}"/>
              </a:ext>
            </a:extLst>
          </p:cNvPr>
          <p:cNvPicPr>
            <a:picLocks noChangeAspect="1"/>
          </p:cNvPicPr>
          <p:nvPr/>
        </p:nvPicPr>
        <p:blipFill>
          <a:blip r:embed="rId3"/>
          <a:stretch>
            <a:fillRect/>
          </a:stretch>
        </p:blipFill>
        <p:spPr>
          <a:xfrm>
            <a:off x="6282343" y="3835500"/>
            <a:ext cx="4099503" cy="2697243"/>
          </a:xfrm>
          <a:prstGeom prst="rect">
            <a:avLst/>
          </a:prstGeom>
        </p:spPr>
      </p:pic>
      <p:sp>
        <p:nvSpPr>
          <p:cNvPr id="13" name="矩形 12">
            <a:extLst>
              <a:ext uri="{FF2B5EF4-FFF2-40B4-BE49-F238E27FC236}">
                <a16:creationId xmlns:a16="http://schemas.microsoft.com/office/drawing/2014/main" id="{51041114-2940-49CD-A955-26685429BA7E}"/>
              </a:ext>
            </a:extLst>
          </p:cNvPr>
          <p:cNvSpPr/>
          <p:nvPr/>
        </p:nvSpPr>
        <p:spPr>
          <a:xfrm>
            <a:off x="8160614" y="743437"/>
            <a:ext cx="3589444" cy="369332"/>
          </a:xfrm>
          <a:prstGeom prst="rect">
            <a:avLst/>
          </a:prstGeom>
        </p:spPr>
        <p:txBody>
          <a:bodyPr wrap="none">
            <a:spAutoFit/>
          </a:bodyPr>
          <a:lstStyle/>
          <a:p>
            <a:r>
              <a:rPr lang="en-US" altLang="zh-CN">
                <a:latin typeface="Times New Roman" panose="02020603050405020304" pitchFamily="18" charset="0"/>
                <a:cs typeface="Times New Roman" panose="02020603050405020304" pitchFamily="18" charset="0"/>
              </a:rPr>
              <a:t>constituency parser</a:t>
            </a:r>
            <a:r>
              <a:rPr lang="zh-CN" altLang="en-US">
                <a:latin typeface="Times New Roman" panose="02020603050405020304" pitchFamily="18" charset="0"/>
                <a:cs typeface="Times New Roman" panose="02020603050405020304" pitchFamily="18" charset="0"/>
              </a:rPr>
              <a:t>：成分句法分析</a:t>
            </a:r>
          </a:p>
        </p:txBody>
      </p:sp>
      <p:sp>
        <p:nvSpPr>
          <p:cNvPr id="10" name="矩形 9">
            <a:extLst>
              <a:ext uri="{FF2B5EF4-FFF2-40B4-BE49-F238E27FC236}">
                <a16:creationId xmlns:a16="http://schemas.microsoft.com/office/drawing/2014/main" id="{DE733074-C55C-4101-A8F6-2C634EA03EC0}"/>
              </a:ext>
            </a:extLst>
          </p:cNvPr>
          <p:cNvSpPr/>
          <p:nvPr/>
        </p:nvSpPr>
        <p:spPr>
          <a:xfrm>
            <a:off x="1164596" y="5609141"/>
            <a:ext cx="9862808" cy="966931"/>
          </a:xfrm>
          <a:prstGeom prst="rect">
            <a:avLst/>
          </a:prstGeom>
          <a:solidFill>
            <a:schemeClr val="accent4">
              <a:lumMod val="40000"/>
              <a:lumOff val="60000"/>
            </a:schemeClr>
          </a:solidFill>
          <a:ln>
            <a:solidFill>
              <a:schemeClr val="tx1"/>
            </a:solidFill>
          </a:ln>
        </p:spPr>
        <p:txBody>
          <a:bodyPr wrap="square">
            <a:spAutoFit/>
          </a:bodyPr>
          <a:lstStyle/>
          <a:p>
            <a:pPr indent="457200">
              <a:lnSpc>
                <a:spcPct val="150000"/>
              </a:lnSpc>
            </a:pPr>
            <a:r>
              <a:rPr lang="zh-CN" altLang="en-US" sz="2000">
                <a:solidFill>
                  <a:srgbClr val="000000"/>
                </a:solidFill>
                <a:latin typeface="Times New Roman" panose="02020603050405020304" pitchFamily="18" charset="0"/>
                <a:cs typeface="Times New Roman" panose="02020603050405020304" pitchFamily="18" charset="0"/>
              </a:rPr>
              <a:t>在这项工作中，我们将嵌套 </a:t>
            </a:r>
            <a:r>
              <a:rPr lang="en-US" altLang="zh-CN" sz="2000">
                <a:solidFill>
                  <a:srgbClr val="000000"/>
                </a:solidFill>
                <a:latin typeface="Times New Roman" panose="02020603050405020304" pitchFamily="18" charset="0"/>
                <a:cs typeface="Times New Roman" panose="02020603050405020304" pitchFamily="18" charset="0"/>
              </a:rPr>
              <a:t>NER </a:t>
            </a:r>
            <a:r>
              <a:rPr lang="zh-CN" altLang="en-US" sz="2000">
                <a:solidFill>
                  <a:srgbClr val="000000"/>
                </a:solidFill>
                <a:latin typeface="Times New Roman" panose="02020603050405020304" pitchFamily="18" charset="0"/>
                <a:cs typeface="Times New Roman" panose="02020603050405020304" pitchFamily="18" charset="0"/>
              </a:rPr>
              <a:t>转换为选区解析，并提出了一种新的</a:t>
            </a:r>
            <a:r>
              <a:rPr lang="en-US" altLang="zh-CN" sz="2000">
                <a:solidFill>
                  <a:srgbClr val="000000"/>
                </a:solidFill>
                <a:latin typeface="Times New Roman" panose="02020603050405020304" pitchFamily="18" charset="0"/>
                <a:cs typeface="Times New Roman" panose="02020603050405020304" pitchFamily="18" charset="0"/>
              </a:rPr>
              <a:t>Bottom-Up Constituency Parsing</a:t>
            </a:r>
            <a:r>
              <a:rPr lang="zh-CN" altLang="en-US" sz="2000">
                <a:solidFill>
                  <a:srgbClr val="000000"/>
                </a:solidFill>
                <a:latin typeface="Times New Roman" panose="02020603050405020304" pitchFamily="18" charset="0"/>
                <a:cs typeface="Times New Roman" panose="02020603050405020304" pitchFamily="18" charset="0"/>
              </a:rPr>
              <a:t>的指向机制来解决这两个任务。</a:t>
            </a:r>
            <a:endParaRPr lang="en-US" altLang="zh-C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338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81DE1DF-FD8A-4C20-BB88-03BB7ECB0A0C}"/>
              </a:ext>
            </a:extLst>
          </p:cNvPr>
          <p:cNvSpPr>
            <a:spLocks noGrp="1"/>
          </p:cNvSpPr>
          <p:nvPr>
            <p:ph type="sldNum" sz="quarter" idx="4"/>
          </p:nvPr>
        </p:nvSpPr>
        <p:spPr/>
        <p:txBody>
          <a:bodyPr/>
          <a:lstStyle/>
          <a:p>
            <a:fld id="{2B55EA8C-D11E-460A-B3EA-929F000B21EE}" type="slidenum">
              <a:rPr lang="zh-CN" altLang="en-US" smtClean="0"/>
              <a:pPr/>
              <a:t>26</a:t>
            </a:fld>
            <a:r>
              <a:rPr lang="en-US" altLang="zh-CN"/>
              <a:t>/38</a:t>
            </a:r>
            <a:endParaRPr lang="zh-CN" altLang="en-US"/>
          </a:p>
        </p:txBody>
      </p:sp>
      <p:sp>
        <p:nvSpPr>
          <p:cNvPr id="4" name="矩形 3">
            <a:extLst>
              <a:ext uri="{FF2B5EF4-FFF2-40B4-BE49-F238E27FC236}">
                <a16:creationId xmlns:a16="http://schemas.microsoft.com/office/drawing/2014/main" id="{C94E41B4-1F5D-4C2B-8117-149A381A2E96}"/>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模型方法</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ED90A58E-76BA-4BE0-A52F-9292939F2A4E}"/>
              </a:ext>
            </a:extLst>
          </p:cNvPr>
          <p:cNvSpPr/>
          <p:nvPr/>
        </p:nvSpPr>
        <p:spPr>
          <a:xfrm>
            <a:off x="0" y="160406"/>
            <a:ext cx="10892662"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Bottom-Up Constituency Parsing and Nested Named Entity Recognition with Pointer Networks</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3091222C-ECCA-461C-91DA-57125449400F}"/>
              </a:ext>
            </a:extLst>
          </p:cNvPr>
          <p:cNvPicPr>
            <a:picLocks noChangeAspect="1"/>
          </p:cNvPicPr>
          <p:nvPr/>
        </p:nvPicPr>
        <p:blipFill>
          <a:blip r:embed="rId2"/>
          <a:stretch>
            <a:fillRect/>
          </a:stretch>
        </p:blipFill>
        <p:spPr>
          <a:xfrm>
            <a:off x="3895710" y="1627806"/>
            <a:ext cx="4252447" cy="4276072"/>
          </a:xfrm>
          <a:prstGeom prst="rect">
            <a:avLst/>
          </a:prstGeom>
        </p:spPr>
      </p:pic>
      <p:sp>
        <p:nvSpPr>
          <p:cNvPr id="10" name="矩形 9">
            <a:extLst>
              <a:ext uri="{FF2B5EF4-FFF2-40B4-BE49-F238E27FC236}">
                <a16:creationId xmlns:a16="http://schemas.microsoft.com/office/drawing/2014/main" id="{7AFFC415-A976-468D-9F8A-0E7ED38742F4}"/>
              </a:ext>
            </a:extLst>
          </p:cNvPr>
          <p:cNvSpPr/>
          <p:nvPr/>
        </p:nvSpPr>
        <p:spPr>
          <a:xfrm>
            <a:off x="2978365" y="2579315"/>
            <a:ext cx="646331" cy="369332"/>
          </a:xfrm>
          <a:prstGeom prst="rect">
            <a:avLst/>
          </a:prstGeom>
        </p:spPr>
        <p:txBody>
          <a:bodyPr wrap="none">
            <a:spAutoFit/>
          </a:bodyPr>
          <a:lstStyle/>
          <a:p>
            <a:r>
              <a:rPr lang="zh-CN" altLang="en-US">
                <a:latin typeface="Adobe Caslon Pro Bold" panose="0205070206050A020403" pitchFamily="18" charset="0"/>
              </a:rPr>
              <a:t>前序</a:t>
            </a:r>
            <a:endParaRPr lang="zh-CN" altLang="en-US"/>
          </a:p>
        </p:txBody>
      </p:sp>
      <p:sp>
        <p:nvSpPr>
          <p:cNvPr id="11" name="矩形 10">
            <a:extLst>
              <a:ext uri="{FF2B5EF4-FFF2-40B4-BE49-F238E27FC236}">
                <a16:creationId xmlns:a16="http://schemas.microsoft.com/office/drawing/2014/main" id="{F745EEBD-1225-46F0-BDA9-95CC2A5AB318}"/>
              </a:ext>
            </a:extLst>
          </p:cNvPr>
          <p:cNvSpPr/>
          <p:nvPr/>
        </p:nvSpPr>
        <p:spPr>
          <a:xfrm>
            <a:off x="2978365" y="4675970"/>
            <a:ext cx="646331" cy="369332"/>
          </a:xfrm>
          <a:prstGeom prst="rect">
            <a:avLst/>
          </a:prstGeom>
        </p:spPr>
        <p:txBody>
          <a:bodyPr wrap="none">
            <a:spAutoFit/>
          </a:bodyPr>
          <a:lstStyle/>
          <a:p>
            <a:r>
              <a:rPr lang="zh-CN" altLang="en-US">
                <a:latin typeface="Adobe Caslon Pro Bold" panose="0205070206050A020403" pitchFamily="18" charset="0"/>
              </a:rPr>
              <a:t>后序</a:t>
            </a:r>
            <a:endParaRPr lang="zh-CN" altLang="en-US"/>
          </a:p>
        </p:txBody>
      </p:sp>
    </p:spTree>
    <p:extLst>
      <p:ext uri="{BB962C8B-B14F-4D97-AF65-F5344CB8AC3E}">
        <p14:creationId xmlns:p14="http://schemas.microsoft.com/office/powerpoint/2010/main" val="3322602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81DE1DF-FD8A-4C20-BB88-03BB7ECB0A0C}"/>
              </a:ext>
            </a:extLst>
          </p:cNvPr>
          <p:cNvSpPr>
            <a:spLocks noGrp="1"/>
          </p:cNvSpPr>
          <p:nvPr>
            <p:ph type="sldNum" sz="quarter" idx="4"/>
          </p:nvPr>
        </p:nvSpPr>
        <p:spPr/>
        <p:txBody>
          <a:bodyPr/>
          <a:lstStyle/>
          <a:p>
            <a:fld id="{2B55EA8C-D11E-460A-B3EA-929F000B21EE}" type="slidenum">
              <a:rPr lang="zh-CN" altLang="en-US" smtClean="0"/>
              <a:pPr/>
              <a:t>27</a:t>
            </a:fld>
            <a:r>
              <a:rPr lang="en-US" altLang="zh-CN"/>
              <a:t>/38</a:t>
            </a:r>
            <a:endParaRPr lang="zh-CN" altLang="en-US"/>
          </a:p>
        </p:txBody>
      </p:sp>
      <p:sp>
        <p:nvSpPr>
          <p:cNvPr id="4" name="矩形 3">
            <a:extLst>
              <a:ext uri="{FF2B5EF4-FFF2-40B4-BE49-F238E27FC236}">
                <a16:creationId xmlns:a16="http://schemas.microsoft.com/office/drawing/2014/main" id="{C94E41B4-1F5D-4C2B-8117-149A381A2E96}"/>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模型方法</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ED90A58E-76BA-4BE0-A52F-9292939F2A4E}"/>
              </a:ext>
            </a:extLst>
          </p:cNvPr>
          <p:cNvSpPr/>
          <p:nvPr/>
        </p:nvSpPr>
        <p:spPr>
          <a:xfrm>
            <a:off x="0" y="160406"/>
            <a:ext cx="10892662"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Bottom-Up Constituency Parsing and Nested Named Entity Recognition with Pointer Networks</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2EEE9E50-6821-4D9F-99BC-156635FE9A6E}"/>
              </a:ext>
            </a:extLst>
          </p:cNvPr>
          <p:cNvPicPr>
            <a:picLocks noChangeAspect="1"/>
          </p:cNvPicPr>
          <p:nvPr/>
        </p:nvPicPr>
        <p:blipFill>
          <a:blip r:embed="rId2"/>
          <a:stretch>
            <a:fillRect/>
          </a:stretch>
        </p:blipFill>
        <p:spPr>
          <a:xfrm>
            <a:off x="166255" y="1497710"/>
            <a:ext cx="8332239" cy="4996480"/>
          </a:xfrm>
          <a:prstGeom prst="rect">
            <a:avLst/>
          </a:prstGeom>
        </p:spPr>
      </p:pic>
      <p:sp>
        <p:nvSpPr>
          <p:cNvPr id="5" name="矩形 4">
            <a:extLst>
              <a:ext uri="{FF2B5EF4-FFF2-40B4-BE49-F238E27FC236}">
                <a16:creationId xmlns:a16="http://schemas.microsoft.com/office/drawing/2014/main" id="{A96E4F1B-D7F4-44DC-AC8A-E828E4DDED93}"/>
              </a:ext>
            </a:extLst>
          </p:cNvPr>
          <p:cNvSpPr/>
          <p:nvPr/>
        </p:nvSpPr>
        <p:spPr>
          <a:xfrm>
            <a:off x="8498494" y="2865690"/>
            <a:ext cx="3315854" cy="2308324"/>
          </a:xfrm>
          <a:prstGeom prst="rect">
            <a:avLst/>
          </a:prstGeom>
        </p:spPr>
        <p:txBody>
          <a:bodyPr wrap="square">
            <a:spAutoFit/>
          </a:bodyPr>
          <a:lstStyle/>
          <a:p>
            <a:pPr marL="342900" indent="-342900">
              <a:buFont typeface="Wingdings" panose="05000000000000000000" pitchFamily="2" charset="2"/>
              <a:buChar char="p"/>
            </a:pPr>
            <a:r>
              <a:rPr lang="zh-CN" altLang="en-US">
                <a:latin typeface="Times New Roman" panose="02020603050405020304" pitchFamily="18" charset="0"/>
                <a:cs typeface="Times New Roman" panose="02020603050405020304" pitchFamily="18" charset="0"/>
              </a:rPr>
              <a:t>模型通过利用指针网络跟踪共享边界并在每一步预测下一个边界</a:t>
            </a:r>
            <a:endParaRPr lang="en-US" altLang="zh-CN">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p"/>
            </a:pPr>
            <a:r>
              <a:rPr lang="zh-CN" altLang="en-US"/>
              <a:t>使用光标跟踪共享边界边界，并在每一步利用指针网络预测下一个边界以生成下一个组成跨度，并将光标更新到新跨度的右边界。</a:t>
            </a:r>
          </a:p>
        </p:txBody>
      </p:sp>
    </p:spTree>
    <p:extLst>
      <p:ext uri="{BB962C8B-B14F-4D97-AF65-F5344CB8AC3E}">
        <p14:creationId xmlns:p14="http://schemas.microsoft.com/office/powerpoint/2010/main" val="530438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FD54AE8-C96F-4429-8D35-B5E1B4137F20}"/>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主要实验</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3353CEEF-E493-40B4-A4F3-292954B73B72}"/>
              </a:ext>
            </a:extLst>
          </p:cNvPr>
          <p:cNvSpPr>
            <a:spLocks noGrp="1"/>
          </p:cNvSpPr>
          <p:nvPr>
            <p:ph type="sldNum" sz="quarter" idx="4"/>
          </p:nvPr>
        </p:nvSpPr>
        <p:spPr/>
        <p:txBody>
          <a:bodyPr/>
          <a:lstStyle/>
          <a:p>
            <a:fld id="{2B55EA8C-D11E-460A-B3EA-929F000B21EE}" type="slidenum">
              <a:rPr lang="zh-CN" altLang="en-US" smtClean="0"/>
              <a:pPr/>
              <a:t>28</a:t>
            </a:fld>
            <a:r>
              <a:rPr lang="en-US" altLang="zh-CN"/>
              <a:t>/38</a:t>
            </a:r>
            <a:endParaRPr lang="zh-CN" altLang="en-US"/>
          </a:p>
        </p:txBody>
      </p:sp>
      <p:sp>
        <p:nvSpPr>
          <p:cNvPr id="10" name="矩形 9">
            <a:extLst>
              <a:ext uri="{FF2B5EF4-FFF2-40B4-BE49-F238E27FC236}">
                <a16:creationId xmlns:a16="http://schemas.microsoft.com/office/drawing/2014/main" id="{4DCC43D5-FF9E-4253-854B-15D0FAED811B}"/>
              </a:ext>
            </a:extLst>
          </p:cNvPr>
          <p:cNvSpPr/>
          <p:nvPr/>
        </p:nvSpPr>
        <p:spPr>
          <a:xfrm>
            <a:off x="0" y="160406"/>
            <a:ext cx="10892662"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Bottom-Up Constituency Parsing and Nested Named Entity Recognition with Pointer Networks</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73220264-1667-4AF7-BF1E-B0841B493C03}"/>
              </a:ext>
            </a:extLst>
          </p:cNvPr>
          <p:cNvPicPr>
            <a:picLocks noChangeAspect="1"/>
          </p:cNvPicPr>
          <p:nvPr/>
        </p:nvPicPr>
        <p:blipFill>
          <a:blip r:embed="rId2"/>
          <a:stretch>
            <a:fillRect/>
          </a:stretch>
        </p:blipFill>
        <p:spPr>
          <a:xfrm>
            <a:off x="1207928" y="1698493"/>
            <a:ext cx="9131203" cy="4073549"/>
          </a:xfrm>
          <a:prstGeom prst="rect">
            <a:avLst/>
          </a:prstGeom>
        </p:spPr>
      </p:pic>
      <p:sp>
        <p:nvSpPr>
          <p:cNvPr id="11" name="矩形 10">
            <a:extLst>
              <a:ext uri="{FF2B5EF4-FFF2-40B4-BE49-F238E27FC236}">
                <a16:creationId xmlns:a16="http://schemas.microsoft.com/office/drawing/2014/main" id="{DE771C36-977F-433C-9FA8-F0B83933B7D4}"/>
              </a:ext>
            </a:extLst>
          </p:cNvPr>
          <p:cNvSpPr/>
          <p:nvPr/>
        </p:nvSpPr>
        <p:spPr>
          <a:xfrm>
            <a:off x="484547" y="6071531"/>
            <a:ext cx="6244017" cy="369332"/>
          </a:xfrm>
          <a:prstGeom prst="rect">
            <a:avLst/>
          </a:prstGeom>
        </p:spPr>
        <p:txBody>
          <a:bodyPr wrap="none">
            <a:spAutoFit/>
          </a:bodyPr>
          <a:lstStyle/>
          <a:p>
            <a:pPr marL="285750" indent="-285750">
              <a:buFont typeface="Wingdings" panose="05000000000000000000" pitchFamily="2" charset="2"/>
              <a:buChar char="p"/>
            </a:pPr>
            <a:r>
              <a:rPr lang="zh-CN" altLang="en-US">
                <a:solidFill>
                  <a:srgbClr val="0000FF"/>
                </a:solidFill>
                <a:latin typeface="Adobe Caslon Pro Bold" panose="0205070206050A020403" pitchFamily="18" charset="0"/>
              </a:rPr>
              <a:t>主要是做句法成分解析，顺带做实体，性能并不是很高。</a:t>
            </a:r>
            <a:endParaRPr lang="zh-CN" altLang="en-US">
              <a:solidFill>
                <a:srgbClr val="0000FF"/>
              </a:solidFill>
            </a:endParaRPr>
          </a:p>
        </p:txBody>
      </p:sp>
    </p:spTree>
    <p:extLst>
      <p:ext uri="{BB962C8B-B14F-4D97-AF65-F5344CB8AC3E}">
        <p14:creationId xmlns:p14="http://schemas.microsoft.com/office/powerpoint/2010/main" val="1792975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1CB62F3-FB94-4232-8DB6-3B31BCAE92F4}"/>
              </a:ext>
            </a:extLst>
          </p:cNvPr>
          <p:cNvSpPr>
            <a:spLocks noGrp="1"/>
          </p:cNvSpPr>
          <p:nvPr>
            <p:ph type="sldNum" sz="quarter" idx="4"/>
          </p:nvPr>
        </p:nvSpPr>
        <p:spPr/>
        <p:txBody>
          <a:bodyPr/>
          <a:lstStyle/>
          <a:p>
            <a:fld id="{2B55EA8C-D11E-460A-B3EA-929F000B21EE}" type="slidenum">
              <a:rPr lang="zh-CN" altLang="en-US" smtClean="0"/>
              <a:pPr/>
              <a:t>29</a:t>
            </a:fld>
            <a:r>
              <a:rPr lang="en-US" altLang="zh-CN"/>
              <a:t>/38</a:t>
            </a:r>
            <a:endParaRPr lang="zh-CN" altLang="en-US"/>
          </a:p>
        </p:txBody>
      </p:sp>
    </p:spTree>
    <p:extLst>
      <p:ext uri="{BB962C8B-B14F-4D97-AF65-F5344CB8AC3E}">
        <p14:creationId xmlns:p14="http://schemas.microsoft.com/office/powerpoint/2010/main" val="372541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C822B52-C8B8-402B-AAF3-999610F65E28}"/>
              </a:ext>
            </a:extLst>
          </p:cNvPr>
          <p:cNvSpPr/>
          <p:nvPr/>
        </p:nvSpPr>
        <p:spPr>
          <a:xfrm>
            <a:off x="0" y="160406"/>
            <a:ext cx="10994164"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Propose-and-Refine: A Two-Stage Set Prediction Network for Nested Named Entity Recognition</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A98677ED-D9ED-4386-8DDB-15FDA094783E}"/>
              </a:ext>
            </a:extLst>
          </p:cNvPr>
          <p:cNvSpPr>
            <a:spLocks noGrp="1"/>
          </p:cNvSpPr>
          <p:nvPr>
            <p:ph type="sldNum" sz="quarter" idx="4"/>
          </p:nvPr>
        </p:nvSpPr>
        <p:spPr/>
        <p:txBody>
          <a:bodyPr/>
          <a:lstStyle/>
          <a:p>
            <a:fld id="{2B55EA8C-D11E-460A-B3EA-929F000B21EE}" type="slidenum">
              <a:rPr lang="zh-CN" altLang="en-US" smtClean="0"/>
              <a:pPr/>
              <a:t>3</a:t>
            </a:fld>
            <a:r>
              <a:rPr lang="en-US" altLang="zh-CN"/>
              <a:t>/38</a:t>
            </a:r>
            <a:endParaRPr lang="zh-CN" altLang="en-US"/>
          </a:p>
        </p:txBody>
      </p:sp>
      <p:pic>
        <p:nvPicPr>
          <p:cNvPr id="6" name="图片 5">
            <a:extLst>
              <a:ext uri="{FF2B5EF4-FFF2-40B4-BE49-F238E27FC236}">
                <a16:creationId xmlns:a16="http://schemas.microsoft.com/office/drawing/2014/main" id="{249F1D2F-4E06-4DC4-92EC-6FEDB49B0F2A}"/>
              </a:ext>
            </a:extLst>
          </p:cNvPr>
          <p:cNvPicPr>
            <a:picLocks noChangeAspect="1"/>
          </p:cNvPicPr>
          <p:nvPr/>
        </p:nvPicPr>
        <p:blipFill>
          <a:blip r:embed="rId2"/>
          <a:stretch>
            <a:fillRect/>
          </a:stretch>
        </p:blipFill>
        <p:spPr>
          <a:xfrm>
            <a:off x="767428" y="1910365"/>
            <a:ext cx="10657143" cy="2704762"/>
          </a:xfrm>
          <a:prstGeom prst="rect">
            <a:avLst/>
          </a:prstGeom>
        </p:spPr>
      </p:pic>
      <p:sp>
        <p:nvSpPr>
          <p:cNvPr id="7" name="矩形 6">
            <a:extLst>
              <a:ext uri="{FF2B5EF4-FFF2-40B4-BE49-F238E27FC236}">
                <a16:creationId xmlns:a16="http://schemas.microsoft.com/office/drawing/2014/main" id="{7F92D3DD-3717-4832-888D-F2D2129926D4}"/>
              </a:ext>
            </a:extLst>
          </p:cNvPr>
          <p:cNvSpPr/>
          <p:nvPr/>
        </p:nvSpPr>
        <p:spPr>
          <a:xfrm>
            <a:off x="2710743" y="5311154"/>
            <a:ext cx="2980303" cy="369332"/>
          </a:xfrm>
          <a:prstGeom prst="rect">
            <a:avLst/>
          </a:prstGeom>
        </p:spPr>
        <p:txBody>
          <a:bodyPr wrap="none">
            <a:spAutoFit/>
          </a:bodyPr>
          <a:lstStyle/>
          <a:p>
            <a:r>
              <a:rPr lang="zh-CN" altLang="en-US">
                <a:solidFill>
                  <a:srgbClr val="0000FF"/>
                </a:solidFill>
                <a:latin typeface="Times New Roman" panose="02020603050405020304" pitchFamily="18" charset="0"/>
                <a:cs typeface="Times New Roman" panose="02020603050405020304" pitchFamily="18" charset="0"/>
                <a:hlinkClick r:id="rId3"/>
              </a:rPr>
              <a:t>浙大</a:t>
            </a:r>
            <a:r>
              <a:rPr lang="en-US" altLang="zh-CN">
                <a:solidFill>
                  <a:srgbClr val="0000FF"/>
                </a:solidFill>
                <a:latin typeface="Times New Roman" panose="02020603050405020304" pitchFamily="18" charset="0"/>
                <a:cs typeface="Times New Roman" panose="02020603050405020304" pitchFamily="18" charset="0"/>
                <a:hlinkClick r:id="rId3"/>
              </a:rPr>
              <a:t>DCD</a:t>
            </a:r>
            <a:r>
              <a:rPr lang="zh-CN" altLang="en-US">
                <a:solidFill>
                  <a:srgbClr val="0000FF"/>
                </a:solidFill>
                <a:latin typeface="Times New Roman" panose="02020603050405020304" pitchFamily="18" charset="0"/>
                <a:cs typeface="Times New Roman" panose="02020603050405020304" pitchFamily="18" charset="0"/>
                <a:hlinkClick r:id="rId3"/>
              </a:rPr>
              <a:t>实验室，鲁伟明等</a:t>
            </a:r>
            <a:endParaRPr lang="zh-CN" altLang="en-US">
              <a:solidFill>
                <a:srgbClr val="0000FF"/>
              </a:solidFill>
            </a:endParaRPr>
          </a:p>
        </p:txBody>
      </p:sp>
      <p:pic>
        <p:nvPicPr>
          <p:cNvPr id="11" name="图片 10">
            <a:extLst>
              <a:ext uri="{FF2B5EF4-FFF2-40B4-BE49-F238E27FC236}">
                <a16:creationId xmlns:a16="http://schemas.microsoft.com/office/drawing/2014/main" id="{138862E1-55F4-4B8D-AB64-5420C69CFBB6}"/>
              </a:ext>
            </a:extLst>
          </p:cNvPr>
          <p:cNvPicPr>
            <a:picLocks noChangeAspect="1"/>
          </p:cNvPicPr>
          <p:nvPr/>
        </p:nvPicPr>
        <p:blipFill>
          <a:blip r:embed="rId4"/>
          <a:stretch>
            <a:fillRect/>
          </a:stretch>
        </p:blipFill>
        <p:spPr>
          <a:xfrm>
            <a:off x="7133039" y="4615127"/>
            <a:ext cx="4114286" cy="1980952"/>
          </a:xfrm>
          <a:prstGeom prst="rect">
            <a:avLst/>
          </a:prstGeom>
        </p:spPr>
      </p:pic>
      <p:sp>
        <p:nvSpPr>
          <p:cNvPr id="12" name="矩形 11">
            <a:extLst>
              <a:ext uri="{FF2B5EF4-FFF2-40B4-BE49-F238E27FC236}">
                <a16:creationId xmlns:a16="http://schemas.microsoft.com/office/drawing/2014/main" id="{4666DDDF-95B4-4095-874D-E1249E4A1C87}"/>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文章介绍</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497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C822B52-C8B8-402B-AAF3-999610F65E28}"/>
              </a:ext>
            </a:extLst>
          </p:cNvPr>
          <p:cNvSpPr/>
          <p:nvPr/>
        </p:nvSpPr>
        <p:spPr>
          <a:xfrm>
            <a:off x="0" y="160406"/>
            <a:ext cx="10994164"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Propose-and-Refine: A Two-Stage Set Prediction Network for Nested Named Entity Recognition</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AFD54AE8-C96F-4429-8D35-B5E1B4137F20}"/>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研究动机</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5EE68531-3FFE-461A-AC0A-DB7074AE7A88}"/>
              </a:ext>
            </a:extLst>
          </p:cNvPr>
          <p:cNvSpPr/>
          <p:nvPr/>
        </p:nvSpPr>
        <p:spPr>
          <a:xfrm>
            <a:off x="651714" y="2462069"/>
            <a:ext cx="10669429" cy="966931"/>
          </a:xfrm>
          <a:prstGeom prst="rect">
            <a:avLst/>
          </a:prstGeom>
        </p:spPr>
        <p:txBody>
          <a:bodyPr wrap="square">
            <a:spAutoFit/>
          </a:bodyPr>
          <a:lstStyle/>
          <a:p>
            <a:pPr marL="685800" indent="-342900">
              <a:lnSpc>
                <a:spcPct val="150000"/>
              </a:lnSpc>
              <a:buFont typeface="Wingdings" panose="05000000000000000000" pitchFamily="2" charset="2"/>
              <a:buChar char="u"/>
            </a:pPr>
            <a:r>
              <a:rPr lang="zh-CN" altLang="en-US" sz="2000">
                <a:latin typeface="Times New Roman" panose="02020603050405020304" pitchFamily="18" charset="0"/>
                <a:cs typeface="Times New Roman" panose="02020603050405020304" pitchFamily="18" charset="0"/>
              </a:rPr>
              <a:t>当前</a:t>
            </a:r>
            <a:r>
              <a:rPr lang="en-US" altLang="zh-CN" sz="2000">
                <a:latin typeface="Times New Roman" panose="02020603050405020304" pitchFamily="18" charset="0"/>
                <a:cs typeface="Times New Roman" panose="02020603050405020304" pitchFamily="18" charset="0"/>
              </a:rPr>
              <a:t>span based</a:t>
            </a:r>
            <a:r>
              <a:rPr lang="zh-CN" altLang="en-US" sz="2000">
                <a:latin typeface="Times New Roman" panose="02020603050405020304" pitchFamily="18" charset="0"/>
                <a:cs typeface="Times New Roman" panose="02020603050405020304" pitchFamily="18" charset="0"/>
              </a:rPr>
              <a:t>方法没有考虑</a:t>
            </a:r>
            <a:r>
              <a:rPr lang="en-US" altLang="zh-CN" sz="2000">
                <a:latin typeface="Times New Roman" panose="02020603050405020304" pitchFamily="18" charset="0"/>
                <a:cs typeface="Times New Roman" panose="02020603050405020304" pitchFamily="18" charset="0"/>
              </a:rPr>
              <a:t>span </a:t>
            </a:r>
            <a:r>
              <a:rPr lang="zh-CN" altLang="en-US" sz="2000">
                <a:latin typeface="Times New Roman" panose="02020603050405020304" pitchFamily="18" charset="0"/>
                <a:cs typeface="Times New Roman" panose="02020603050405020304" pitchFamily="18" charset="0"/>
              </a:rPr>
              <a:t>间交互；</a:t>
            </a:r>
            <a:endParaRPr lang="en-US" altLang="zh-CN" sz="2000">
              <a:latin typeface="Times New Roman" panose="02020603050405020304" pitchFamily="18" charset="0"/>
              <a:cs typeface="Times New Roman" panose="02020603050405020304" pitchFamily="18" charset="0"/>
            </a:endParaRPr>
          </a:p>
          <a:p>
            <a:pPr marL="685800" indent="-342900">
              <a:lnSpc>
                <a:spcPct val="150000"/>
              </a:lnSpc>
              <a:buFont typeface="Wingdings" panose="05000000000000000000" pitchFamily="2" charset="2"/>
              <a:buChar char="u"/>
            </a:pPr>
            <a:r>
              <a:rPr lang="zh-CN" altLang="en-US" sz="2000">
                <a:latin typeface="Times New Roman" panose="02020603050405020304" pitchFamily="18" charset="0"/>
                <a:cs typeface="Times New Roman" panose="02020603050405020304" pitchFamily="18" charset="0"/>
              </a:rPr>
              <a:t>且无法有效识别长实体</a:t>
            </a:r>
            <a:r>
              <a:rPr lang="en-US" altLang="zh-CN" sz="2000">
                <a:latin typeface="Times New Roman" panose="02020603050405020304" pitchFamily="18" charset="0"/>
                <a:cs typeface="Times New Roman" panose="02020603050405020304" pitchFamily="18" charset="0"/>
              </a:rPr>
              <a:t>(</a:t>
            </a:r>
            <a:r>
              <a:rPr lang="zh-CN" altLang="en-US" sz="2000">
                <a:latin typeface="Times New Roman" panose="02020603050405020304" pitchFamily="18" charset="0"/>
                <a:cs typeface="Times New Roman" panose="02020603050405020304" pitchFamily="18" charset="0"/>
              </a:rPr>
              <a:t>由于长度设定限制</a:t>
            </a:r>
            <a:r>
              <a:rPr lang="en-US" altLang="zh-CN" sz="200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570B87D9-E8F5-4BF0-B0DE-50058AA17864}"/>
              </a:ext>
            </a:extLst>
          </p:cNvPr>
          <p:cNvSpPr/>
          <p:nvPr/>
        </p:nvSpPr>
        <p:spPr>
          <a:xfrm>
            <a:off x="1043708" y="4584367"/>
            <a:ext cx="10446328" cy="966931"/>
          </a:xfrm>
          <a:prstGeom prst="rect">
            <a:avLst/>
          </a:prstGeom>
          <a:noFill/>
          <a:ln>
            <a:solidFill>
              <a:schemeClr val="bg1"/>
            </a:solidFill>
          </a:ln>
        </p:spPr>
        <p:txBody>
          <a:bodyPr wrap="square">
            <a:spAutoFit/>
          </a:bodyPr>
          <a:lstStyle/>
          <a:p>
            <a:pPr indent="457200">
              <a:lnSpc>
                <a:spcPct val="150000"/>
              </a:lnSpc>
            </a:pPr>
            <a:r>
              <a:rPr lang="zh-CN" altLang="en-US" sz="2000" u="sng">
                <a:solidFill>
                  <a:srgbClr val="000000"/>
                </a:solidFill>
                <a:uFill>
                  <a:solidFill>
                    <a:srgbClr val="0000FF"/>
                  </a:solidFill>
                </a:uFill>
                <a:latin typeface="Times New Roman" panose="02020603050405020304" pitchFamily="18" charset="0"/>
                <a:cs typeface="Times New Roman" panose="02020603050405020304" pitchFamily="18" charset="0"/>
              </a:rPr>
              <a:t>提出一种两阶段方法，第一阶段通过</a:t>
            </a:r>
            <a:r>
              <a:rPr lang="en-US" altLang="zh-CN" sz="2000" u="sng">
                <a:solidFill>
                  <a:srgbClr val="000000"/>
                </a:solidFill>
                <a:uFill>
                  <a:solidFill>
                    <a:srgbClr val="0000FF"/>
                  </a:solidFill>
                </a:uFill>
                <a:latin typeface="Times New Roman" panose="02020603050405020304" pitchFamily="18" charset="0"/>
                <a:cs typeface="Times New Roman" panose="02020603050405020304" pitchFamily="18" charset="0"/>
              </a:rPr>
              <a:t>span</a:t>
            </a:r>
            <a:r>
              <a:rPr lang="zh-CN" altLang="en-US" sz="2000" u="sng">
                <a:solidFill>
                  <a:srgbClr val="000000"/>
                </a:solidFill>
                <a:uFill>
                  <a:solidFill>
                    <a:srgbClr val="0000FF"/>
                  </a:solidFill>
                </a:uFill>
                <a:latin typeface="Times New Roman" panose="02020603050405020304" pitchFamily="18" charset="0"/>
                <a:cs typeface="Times New Roman" panose="02020603050405020304" pitchFamily="18" charset="0"/>
              </a:rPr>
              <a:t>方法获得粗糙结果；第二阶段考虑</a:t>
            </a:r>
            <a:r>
              <a:rPr lang="en-US" altLang="zh-CN" sz="2000" u="sng">
                <a:solidFill>
                  <a:srgbClr val="000000"/>
                </a:solidFill>
                <a:uFill>
                  <a:solidFill>
                    <a:srgbClr val="0000FF"/>
                  </a:solidFill>
                </a:uFill>
                <a:latin typeface="Times New Roman" panose="02020603050405020304" pitchFamily="18" charset="0"/>
                <a:cs typeface="Times New Roman" panose="02020603050405020304" pitchFamily="18" charset="0"/>
              </a:rPr>
              <a:t>span</a:t>
            </a:r>
            <a:r>
              <a:rPr lang="zh-CN" altLang="en-US" sz="2000" u="sng">
                <a:solidFill>
                  <a:srgbClr val="000000"/>
                </a:solidFill>
                <a:uFill>
                  <a:solidFill>
                    <a:srgbClr val="0000FF"/>
                  </a:solidFill>
                </a:uFill>
                <a:latin typeface="Times New Roman" panose="02020603050405020304" pitchFamily="18" charset="0"/>
                <a:cs typeface="Times New Roman" panose="02020603050405020304" pitchFamily="18" charset="0"/>
              </a:rPr>
              <a:t>间交互，并融入多尺度上下文，进一步精调实体边界和类型</a:t>
            </a:r>
            <a:r>
              <a:rPr lang="en-US" altLang="zh-CN" sz="2000" u="sng">
                <a:solidFill>
                  <a:srgbClr val="000000"/>
                </a:solidFill>
                <a:uFill>
                  <a:solidFill>
                    <a:srgbClr val="0000FF"/>
                  </a:solidFill>
                </a:uFill>
                <a:latin typeface="Times New Roman" panose="02020603050405020304" pitchFamily="18" charset="0"/>
                <a:cs typeface="Times New Roman" panose="02020603050405020304" pitchFamily="18" charset="0"/>
              </a:rPr>
              <a:t>.</a:t>
            </a:r>
            <a:endParaRPr lang="en-US" altLang="zh-CN" sz="2000" u="sng" dirty="0">
              <a:solidFill>
                <a:srgbClr val="000000"/>
              </a:solidFill>
              <a:uFill>
                <a:solidFill>
                  <a:srgbClr val="0000FF"/>
                </a:solidFill>
              </a:uFill>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98677ED-D9ED-4386-8DDB-15FDA094783E}"/>
              </a:ext>
            </a:extLst>
          </p:cNvPr>
          <p:cNvSpPr>
            <a:spLocks noGrp="1"/>
          </p:cNvSpPr>
          <p:nvPr>
            <p:ph type="sldNum" sz="quarter" idx="4"/>
          </p:nvPr>
        </p:nvSpPr>
        <p:spPr/>
        <p:txBody>
          <a:bodyPr/>
          <a:lstStyle/>
          <a:p>
            <a:fld id="{2B55EA8C-D11E-460A-B3EA-929F000B21EE}" type="slidenum">
              <a:rPr lang="zh-CN" altLang="en-US" smtClean="0"/>
              <a:pPr/>
              <a:t>4</a:t>
            </a:fld>
            <a:r>
              <a:rPr lang="en-US" altLang="zh-CN"/>
              <a:t>/38</a:t>
            </a:r>
            <a:endParaRPr lang="zh-CN" altLang="en-US"/>
          </a:p>
        </p:txBody>
      </p:sp>
    </p:spTree>
    <p:extLst>
      <p:ext uri="{BB962C8B-B14F-4D97-AF65-F5344CB8AC3E}">
        <p14:creationId xmlns:p14="http://schemas.microsoft.com/office/powerpoint/2010/main" val="367143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C822B52-C8B8-402B-AAF3-999610F65E28}"/>
              </a:ext>
            </a:extLst>
          </p:cNvPr>
          <p:cNvSpPr/>
          <p:nvPr/>
        </p:nvSpPr>
        <p:spPr>
          <a:xfrm>
            <a:off x="0" y="160406"/>
            <a:ext cx="10994164"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Propose-and-Refine: A Two-Stage Set Prediction Network for Nested Named Entity Recognition</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AFD54AE8-C96F-4429-8D35-B5E1B4137F20}"/>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模型方法</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DEAFCF58-0C03-4242-88E8-1D97FCF3D485}"/>
              </a:ext>
            </a:extLst>
          </p:cNvPr>
          <p:cNvSpPr>
            <a:spLocks noGrp="1"/>
          </p:cNvSpPr>
          <p:nvPr>
            <p:ph type="sldNum" sz="quarter" idx="4"/>
          </p:nvPr>
        </p:nvSpPr>
        <p:spPr/>
        <p:txBody>
          <a:bodyPr/>
          <a:lstStyle/>
          <a:p>
            <a:fld id="{2B55EA8C-D11E-460A-B3EA-929F000B21EE}" type="slidenum">
              <a:rPr lang="zh-CN" altLang="en-US" smtClean="0"/>
              <a:pPr/>
              <a:t>5</a:t>
            </a:fld>
            <a:r>
              <a:rPr lang="en-US" altLang="zh-CN"/>
              <a:t>/38</a:t>
            </a:r>
            <a:endParaRPr lang="zh-CN" altLang="en-US"/>
          </a:p>
        </p:txBody>
      </p:sp>
      <p:pic>
        <p:nvPicPr>
          <p:cNvPr id="7" name="图片 6">
            <a:extLst>
              <a:ext uri="{FF2B5EF4-FFF2-40B4-BE49-F238E27FC236}">
                <a16:creationId xmlns:a16="http://schemas.microsoft.com/office/drawing/2014/main" id="{58614EEC-043D-409A-B583-4F56AC028760}"/>
              </a:ext>
            </a:extLst>
          </p:cNvPr>
          <p:cNvPicPr>
            <a:picLocks noChangeAspect="1"/>
          </p:cNvPicPr>
          <p:nvPr/>
        </p:nvPicPr>
        <p:blipFill>
          <a:blip r:embed="rId2"/>
          <a:stretch>
            <a:fillRect/>
          </a:stretch>
        </p:blipFill>
        <p:spPr>
          <a:xfrm>
            <a:off x="547257" y="1609691"/>
            <a:ext cx="10446907" cy="4006018"/>
          </a:xfrm>
          <a:prstGeom prst="rect">
            <a:avLst/>
          </a:prstGeom>
        </p:spPr>
      </p:pic>
      <p:sp>
        <p:nvSpPr>
          <p:cNvPr id="9" name="矩形 8">
            <a:extLst>
              <a:ext uri="{FF2B5EF4-FFF2-40B4-BE49-F238E27FC236}">
                <a16:creationId xmlns:a16="http://schemas.microsoft.com/office/drawing/2014/main" id="{A2A4E3E7-1BA6-41E3-ACAF-399C66F4D7BB}"/>
              </a:ext>
            </a:extLst>
          </p:cNvPr>
          <p:cNvSpPr/>
          <p:nvPr/>
        </p:nvSpPr>
        <p:spPr>
          <a:xfrm>
            <a:off x="162367" y="5707634"/>
            <a:ext cx="10669429" cy="966931"/>
          </a:xfrm>
          <a:prstGeom prst="rect">
            <a:avLst/>
          </a:prstGeom>
        </p:spPr>
        <p:txBody>
          <a:bodyPr wrap="square">
            <a:spAutoFit/>
          </a:bodyPr>
          <a:lstStyle/>
          <a:p>
            <a:pPr marL="342900" indent="-342900">
              <a:lnSpc>
                <a:spcPct val="150000"/>
              </a:lnSpc>
              <a:buFont typeface="Wingdings" panose="05000000000000000000" pitchFamily="2" charset="2"/>
              <a:buChar char="p"/>
            </a:pPr>
            <a:r>
              <a:rPr lang="zh-CN" altLang="en-US" sz="2000">
                <a:solidFill>
                  <a:srgbClr val="0000FF"/>
                </a:solidFill>
                <a:latin typeface="Times New Roman" panose="02020603050405020304" pitchFamily="18" charset="0"/>
                <a:cs typeface="Times New Roman" panose="02020603050405020304" pitchFamily="18" charset="0"/>
              </a:rPr>
              <a:t>两阶段方法：第一阶段通过</a:t>
            </a:r>
            <a:r>
              <a:rPr lang="en-US" altLang="zh-CN" sz="2000">
                <a:solidFill>
                  <a:srgbClr val="0000FF"/>
                </a:solidFill>
                <a:latin typeface="Times New Roman" panose="02020603050405020304" pitchFamily="18" charset="0"/>
                <a:cs typeface="Times New Roman" panose="02020603050405020304" pitchFamily="18" charset="0"/>
              </a:rPr>
              <a:t>span</a:t>
            </a:r>
            <a:r>
              <a:rPr lang="zh-CN" altLang="en-US" sz="2000">
                <a:solidFill>
                  <a:srgbClr val="0000FF"/>
                </a:solidFill>
                <a:latin typeface="Times New Roman" panose="02020603050405020304" pitchFamily="18" charset="0"/>
                <a:cs typeface="Times New Roman" panose="02020603050405020304" pitchFamily="18" charset="0"/>
              </a:rPr>
              <a:t>方法获得粗糙结果；第二阶段考虑</a:t>
            </a:r>
            <a:r>
              <a:rPr lang="en-US" altLang="zh-CN" sz="2000">
                <a:solidFill>
                  <a:srgbClr val="0000FF"/>
                </a:solidFill>
                <a:latin typeface="Times New Roman" panose="02020603050405020304" pitchFamily="18" charset="0"/>
                <a:cs typeface="Times New Roman" panose="02020603050405020304" pitchFamily="18" charset="0"/>
              </a:rPr>
              <a:t>span</a:t>
            </a:r>
            <a:r>
              <a:rPr lang="zh-CN" altLang="en-US" sz="2000">
                <a:solidFill>
                  <a:srgbClr val="0000FF"/>
                </a:solidFill>
                <a:latin typeface="Times New Roman" panose="02020603050405020304" pitchFamily="18" charset="0"/>
                <a:cs typeface="Times New Roman" panose="02020603050405020304" pitchFamily="18" charset="0"/>
              </a:rPr>
              <a:t>间交互，并融入多尺度上下文，进一步精调实体边界和类型</a:t>
            </a:r>
            <a:r>
              <a:rPr lang="en-US" altLang="zh-CN" sz="200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2F73E0B2-8437-45CD-B7C8-22F79EDE7F3B}"/>
              </a:ext>
            </a:extLst>
          </p:cNvPr>
          <p:cNvSpPr/>
          <p:nvPr/>
        </p:nvSpPr>
        <p:spPr>
          <a:xfrm>
            <a:off x="2687965" y="983505"/>
            <a:ext cx="4532010" cy="369332"/>
          </a:xfrm>
          <a:prstGeom prst="rect">
            <a:avLst/>
          </a:prstGeom>
        </p:spPr>
        <p:txBody>
          <a:bodyPr wrap="none">
            <a:spAutoFit/>
          </a:bodyPr>
          <a:lstStyle/>
          <a:p>
            <a:r>
              <a:rPr lang="zh-CN" altLang="en-US">
                <a:solidFill>
                  <a:srgbClr val="0000FF"/>
                </a:solidFill>
                <a:latin typeface="Times New Roman" panose="02020603050405020304" pitchFamily="18" charset="0"/>
                <a:cs typeface="Times New Roman" panose="02020603050405020304" pitchFamily="18" charset="0"/>
              </a:rPr>
              <a:t>多尺度特征：不同长度的</a:t>
            </a:r>
            <a:r>
              <a:rPr lang="en-US" altLang="zh-CN">
                <a:solidFill>
                  <a:srgbClr val="0000FF"/>
                </a:solidFill>
                <a:latin typeface="Times New Roman" panose="02020603050405020304" pitchFamily="18" charset="0"/>
                <a:cs typeface="Times New Roman" panose="02020603050405020304" pitchFamily="18" charset="0"/>
              </a:rPr>
              <a:t>span</a:t>
            </a:r>
            <a:r>
              <a:rPr lang="zh-CN" altLang="en-US">
                <a:solidFill>
                  <a:srgbClr val="0000FF"/>
                </a:solidFill>
                <a:latin typeface="Times New Roman" panose="02020603050405020304" pitchFamily="18" charset="0"/>
                <a:cs typeface="Times New Roman" panose="02020603050405020304" pitchFamily="18" charset="0"/>
              </a:rPr>
              <a:t>分别拼接展平</a:t>
            </a:r>
            <a:endParaRPr lang="zh-CN" altLang="en-US"/>
          </a:p>
        </p:txBody>
      </p:sp>
      <p:cxnSp>
        <p:nvCxnSpPr>
          <p:cNvPr id="12" name="直接箭头连接符 11">
            <a:extLst>
              <a:ext uri="{FF2B5EF4-FFF2-40B4-BE49-F238E27FC236}">
                <a16:creationId xmlns:a16="http://schemas.microsoft.com/office/drawing/2014/main" id="{4E82CFD7-5D05-4F20-87C4-2052C69F9EB1}"/>
              </a:ext>
            </a:extLst>
          </p:cNvPr>
          <p:cNvCxnSpPr>
            <a:cxnSpLocks/>
          </p:cNvCxnSpPr>
          <p:nvPr/>
        </p:nvCxnSpPr>
        <p:spPr>
          <a:xfrm flipH="1">
            <a:off x="2327563" y="1418687"/>
            <a:ext cx="812801" cy="1093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2945F9B4-D7BA-4496-94B6-3146C3FD3A03}"/>
              </a:ext>
            </a:extLst>
          </p:cNvPr>
          <p:cNvPicPr>
            <a:picLocks noChangeAspect="1"/>
          </p:cNvPicPr>
          <p:nvPr/>
        </p:nvPicPr>
        <p:blipFill>
          <a:blip r:embed="rId3"/>
          <a:stretch>
            <a:fillRect/>
          </a:stretch>
        </p:blipFill>
        <p:spPr>
          <a:xfrm>
            <a:off x="7916112" y="751520"/>
            <a:ext cx="3438455" cy="1037328"/>
          </a:xfrm>
          <a:prstGeom prst="rect">
            <a:avLst/>
          </a:prstGeom>
        </p:spPr>
      </p:pic>
    </p:spTree>
    <p:extLst>
      <p:ext uri="{BB962C8B-B14F-4D97-AF65-F5344CB8AC3E}">
        <p14:creationId xmlns:p14="http://schemas.microsoft.com/office/powerpoint/2010/main" val="2337476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C822B52-C8B8-402B-AAF3-999610F65E28}"/>
              </a:ext>
            </a:extLst>
          </p:cNvPr>
          <p:cNvSpPr/>
          <p:nvPr/>
        </p:nvSpPr>
        <p:spPr>
          <a:xfrm>
            <a:off x="0" y="160406"/>
            <a:ext cx="10994164"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Propose-and-Refine: A Two-Stage Set Prediction Network for Nested Named Entity Recognition</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DEAFCF58-0C03-4242-88E8-1D97FCF3D485}"/>
              </a:ext>
            </a:extLst>
          </p:cNvPr>
          <p:cNvSpPr>
            <a:spLocks noGrp="1"/>
          </p:cNvSpPr>
          <p:nvPr>
            <p:ph type="sldNum" sz="quarter" idx="4"/>
          </p:nvPr>
        </p:nvSpPr>
        <p:spPr/>
        <p:txBody>
          <a:bodyPr/>
          <a:lstStyle/>
          <a:p>
            <a:fld id="{2B55EA8C-D11E-460A-B3EA-929F000B21EE}" type="slidenum">
              <a:rPr lang="zh-CN" altLang="en-US" smtClean="0"/>
              <a:pPr/>
              <a:t>6</a:t>
            </a:fld>
            <a:r>
              <a:rPr lang="en-US" altLang="zh-CN"/>
              <a:t>/38</a:t>
            </a:r>
            <a:endParaRPr lang="zh-CN" altLang="en-US"/>
          </a:p>
        </p:txBody>
      </p:sp>
      <p:pic>
        <p:nvPicPr>
          <p:cNvPr id="2" name="图片 1">
            <a:extLst>
              <a:ext uri="{FF2B5EF4-FFF2-40B4-BE49-F238E27FC236}">
                <a16:creationId xmlns:a16="http://schemas.microsoft.com/office/drawing/2014/main" id="{81E98FFF-11E3-4437-8EFC-5E698F16C54A}"/>
              </a:ext>
            </a:extLst>
          </p:cNvPr>
          <p:cNvPicPr>
            <a:picLocks noChangeAspect="1"/>
          </p:cNvPicPr>
          <p:nvPr/>
        </p:nvPicPr>
        <p:blipFill>
          <a:blip r:embed="rId2"/>
          <a:stretch>
            <a:fillRect/>
          </a:stretch>
        </p:blipFill>
        <p:spPr>
          <a:xfrm>
            <a:off x="2194716" y="1828799"/>
            <a:ext cx="7337982" cy="3753530"/>
          </a:xfrm>
          <a:prstGeom prst="rect">
            <a:avLst/>
          </a:prstGeom>
        </p:spPr>
      </p:pic>
      <p:sp>
        <p:nvSpPr>
          <p:cNvPr id="3" name="矩形 2">
            <a:extLst>
              <a:ext uri="{FF2B5EF4-FFF2-40B4-BE49-F238E27FC236}">
                <a16:creationId xmlns:a16="http://schemas.microsoft.com/office/drawing/2014/main" id="{D4492712-84C2-484D-882B-410504DDC971}"/>
              </a:ext>
            </a:extLst>
          </p:cNvPr>
          <p:cNvSpPr/>
          <p:nvPr/>
        </p:nvSpPr>
        <p:spPr>
          <a:xfrm>
            <a:off x="249381" y="926925"/>
            <a:ext cx="10141527" cy="369332"/>
          </a:xfrm>
          <a:prstGeom prst="rect">
            <a:avLst/>
          </a:prstGeom>
        </p:spPr>
        <p:txBody>
          <a:bodyPr wrap="square">
            <a:spAutoFit/>
          </a:bodyPr>
          <a:lstStyle/>
          <a:p>
            <a:r>
              <a:rPr lang="en-US" altLang="zh-CN">
                <a:latin typeface="Arial" panose="020B0604020202020204" pitchFamily="34" charset="0"/>
              </a:rPr>
              <a:t>Locate and Label: A Two-stage Identifier for Nested Named Entity Recognition</a:t>
            </a:r>
            <a:r>
              <a:rPr lang="zh-CN" altLang="en-US">
                <a:latin typeface="Arial" panose="020B0604020202020204" pitchFamily="34" charset="0"/>
              </a:rPr>
              <a:t>，</a:t>
            </a:r>
            <a:r>
              <a:rPr lang="en-US" altLang="zh-CN">
                <a:latin typeface="Arial" panose="020B0604020202020204" pitchFamily="34" charset="0"/>
              </a:rPr>
              <a:t>ACL2021</a:t>
            </a:r>
            <a:endParaRPr lang="zh-CN" altLang="en-US"/>
          </a:p>
        </p:txBody>
      </p:sp>
      <p:sp>
        <p:nvSpPr>
          <p:cNvPr id="11" name="矩形 10">
            <a:extLst>
              <a:ext uri="{FF2B5EF4-FFF2-40B4-BE49-F238E27FC236}">
                <a16:creationId xmlns:a16="http://schemas.microsoft.com/office/drawing/2014/main" id="{F66F10DD-6D22-47C5-921E-3A9107E4E48A}"/>
              </a:ext>
            </a:extLst>
          </p:cNvPr>
          <p:cNvSpPr/>
          <p:nvPr/>
        </p:nvSpPr>
        <p:spPr>
          <a:xfrm>
            <a:off x="611081" y="5931075"/>
            <a:ext cx="8635697" cy="369332"/>
          </a:xfrm>
          <a:prstGeom prst="rect">
            <a:avLst/>
          </a:prstGeom>
        </p:spPr>
        <p:txBody>
          <a:bodyPr wrap="none">
            <a:spAutoFit/>
          </a:bodyPr>
          <a:lstStyle/>
          <a:p>
            <a:r>
              <a:rPr lang="zh-CN" altLang="en-US">
                <a:solidFill>
                  <a:srgbClr val="0000FF"/>
                </a:solidFill>
                <a:latin typeface="Times New Roman" panose="02020603050405020304" pitchFamily="18" charset="0"/>
                <a:cs typeface="Times New Roman" panose="02020603050405020304" pitchFamily="18" charset="0"/>
              </a:rPr>
              <a:t>浙大</a:t>
            </a:r>
            <a:r>
              <a:rPr lang="en-US" altLang="zh-CN">
                <a:solidFill>
                  <a:srgbClr val="0000FF"/>
                </a:solidFill>
                <a:latin typeface="Times New Roman" panose="02020603050405020304" pitchFamily="18" charset="0"/>
                <a:cs typeface="Times New Roman" panose="02020603050405020304" pitchFamily="18" charset="0"/>
              </a:rPr>
              <a:t>DCD</a:t>
            </a:r>
            <a:r>
              <a:rPr lang="zh-CN" altLang="en-US">
                <a:solidFill>
                  <a:srgbClr val="0000FF"/>
                </a:solidFill>
                <a:latin typeface="Times New Roman" panose="02020603050405020304" pitchFamily="18" charset="0"/>
                <a:cs typeface="Times New Roman" panose="02020603050405020304" pitchFamily="18" charset="0"/>
              </a:rPr>
              <a:t>实验室，鲁伟明等</a:t>
            </a:r>
            <a:r>
              <a:rPr lang="en-US" altLang="zh-CN">
                <a:solidFill>
                  <a:srgbClr val="0000FF"/>
                </a:solidFill>
                <a:latin typeface="Times New Roman" panose="02020603050405020304" pitchFamily="18" charset="0"/>
                <a:cs typeface="Times New Roman" panose="02020603050405020304" pitchFamily="18" charset="0"/>
              </a:rPr>
              <a:t>. 2021ACL</a:t>
            </a:r>
            <a:r>
              <a:rPr lang="zh-CN" altLang="en-US">
                <a:solidFill>
                  <a:srgbClr val="0000FF"/>
                </a:solidFill>
                <a:latin typeface="Times New Roman" panose="02020603050405020304" pitchFamily="18" charset="0"/>
                <a:cs typeface="Times New Roman" panose="02020603050405020304" pitchFamily="18" charset="0"/>
              </a:rPr>
              <a:t>的工作，先粗略筛选，在精调边界和类型。</a:t>
            </a:r>
            <a:endParaRPr lang="zh-CN" altLang="en-US">
              <a:solidFill>
                <a:srgbClr val="0000FF"/>
              </a:solidFill>
            </a:endParaRPr>
          </a:p>
        </p:txBody>
      </p:sp>
    </p:spTree>
    <p:extLst>
      <p:ext uri="{BB962C8B-B14F-4D97-AF65-F5344CB8AC3E}">
        <p14:creationId xmlns:p14="http://schemas.microsoft.com/office/powerpoint/2010/main" val="1628849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C822B52-C8B8-402B-AAF3-999610F65E28}"/>
              </a:ext>
            </a:extLst>
          </p:cNvPr>
          <p:cNvSpPr/>
          <p:nvPr/>
        </p:nvSpPr>
        <p:spPr>
          <a:xfrm>
            <a:off x="0" y="160406"/>
            <a:ext cx="10994164"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Propose-and-Refine: A Two-Stage Set Prediction Network for Nested Named Entity Recognition</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AFD54AE8-C96F-4429-8D35-B5E1B4137F20}"/>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主要实验</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3353CEEF-E493-40B4-A4F3-292954B73B72}"/>
              </a:ext>
            </a:extLst>
          </p:cNvPr>
          <p:cNvSpPr>
            <a:spLocks noGrp="1"/>
          </p:cNvSpPr>
          <p:nvPr>
            <p:ph type="sldNum" sz="quarter" idx="4"/>
          </p:nvPr>
        </p:nvSpPr>
        <p:spPr/>
        <p:txBody>
          <a:bodyPr/>
          <a:lstStyle/>
          <a:p>
            <a:fld id="{2B55EA8C-D11E-460A-B3EA-929F000B21EE}" type="slidenum">
              <a:rPr lang="zh-CN" altLang="en-US" smtClean="0"/>
              <a:pPr/>
              <a:t>7</a:t>
            </a:fld>
            <a:r>
              <a:rPr lang="en-US" altLang="zh-CN"/>
              <a:t>/38</a:t>
            </a:r>
            <a:endParaRPr lang="zh-CN" altLang="en-US"/>
          </a:p>
        </p:txBody>
      </p:sp>
      <p:pic>
        <p:nvPicPr>
          <p:cNvPr id="3" name="图片 2">
            <a:extLst>
              <a:ext uri="{FF2B5EF4-FFF2-40B4-BE49-F238E27FC236}">
                <a16:creationId xmlns:a16="http://schemas.microsoft.com/office/drawing/2014/main" id="{000743EE-A85B-41E6-9DE5-4F9C0CEA0BCB}"/>
              </a:ext>
            </a:extLst>
          </p:cNvPr>
          <p:cNvPicPr>
            <a:picLocks noChangeAspect="1"/>
          </p:cNvPicPr>
          <p:nvPr/>
        </p:nvPicPr>
        <p:blipFill>
          <a:blip r:embed="rId2"/>
          <a:stretch>
            <a:fillRect/>
          </a:stretch>
        </p:blipFill>
        <p:spPr>
          <a:xfrm>
            <a:off x="1388847" y="1671781"/>
            <a:ext cx="3761671" cy="4613873"/>
          </a:xfrm>
          <a:prstGeom prst="rect">
            <a:avLst/>
          </a:prstGeom>
        </p:spPr>
      </p:pic>
      <p:pic>
        <p:nvPicPr>
          <p:cNvPr id="10" name="图片 9">
            <a:extLst>
              <a:ext uri="{FF2B5EF4-FFF2-40B4-BE49-F238E27FC236}">
                <a16:creationId xmlns:a16="http://schemas.microsoft.com/office/drawing/2014/main" id="{3123C39D-7908-4D42-9701-0F4C81FC78A1}"/>
              </a:ext>
            </a:extLst>
          </p:cNvPr>
          <p:cNvPicPr>
            <a:picLocks noChangeAspect="1"/>
          </p:cNvPicPr>
          <p:nvPr/>
        </p:nvPicPr>
        <p:blipFill>
          <a:blip r:embed="rId3"/>
          <a:stretch>
            <a:fillRect/>
          </a:stretch>
        </p:blipFill>
        <p:spPr>
          <a:xfrm>
            <a:off x="6263172" y="1745672"/>
            <a:ext cx="4539981" cy="4539981"/>
          </a:xfrm>
          <a:prstGeom prst="rect">
            <a:avLst/>
          </a:prstGeom>
        </p:spPr>
      </p:pic>
    </p:spTree>
    <p:extLst>
      <p:ext uri="{BB962C8B-B14F-4D97-AF65-F5344CB8AC3E}">
        <p14:creationId xmlns:p14="http://schemas.microsoft.com/office/powerpoint/2010/main" val="462586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C822B52-C8B8-402B-AAF3-999610F65E28}"/>
              </a:ext>
            </a:extLst>
          </p:cNvPr>
          <p:cNvSpPr/>
          <p:nvPr/>
        </p:nvSpPr>
        <p:spPr>
          <a:xfrm>
            <a:off x="0" y="160406"/>
            <a:ext cx="7433317"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Parallel Instance Query Network for Named Entity Recognition</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AFD54AE8-C96F-4429-8D35-B5E1B4137F20}"/>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文章介绍</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98677ED-D9ED-4386-8DDB-15FDA094783E}"/>
              </a:ext>
            </a:extLst>
          </p:cNvPr>
          <p:cNvSpPr>
            <a:spLocks noGrp="1"/>
          </p:cNvSpPr>
          <p:nvPr>
            <p:ph type="sldNum" sz="quarter" idx="4"/>
          </p:nvPr>
        </p:nvSpPr>
        <p:spPr/>
        <p:txBody>
          <a:bodyPr/>
          <a:lstStyle/>
          <a:p>
            <a:fld id="{2B55EA8C-D11E-460A-B3EA-929F000B21EE}" type="slidenum">
              <a:rPr lang="zh-CN" altLang="en-US" smtClean="0"/>
              <a:pPr/>
              <a:t>8</a:t>
            </a:fld>
            <a:r>
              <a:rPr lang="en-US" altLang="zh-CN"/>
              <a:t>/38</a:t>
            </a:r>
            <a:endParaRPr lang="zh-CN" altLang="en-US"/>
          </a:p>
        </p:txBody>
      </p:sp>
      <p:pic>
        <p:nvPicPr>
          <p:cNvPr id="3" name="图片 2">
            <a:extLst>
              <a:ext uri="{FF2B5EF4-FFF2-40B4-BE49-F238E27FC236}">
                <a16:creationId xmlns:a16="http://schemas.microsoft.com/office/drawing/2014/main" id="{EA3F094D-BEBA-4E64-A02C-CB594A587B7F}"/>
              </a:ext>
            </a:extLst>
          </p:cNvPr>
          <p:cNvPicPr>
            <a:picLocks noChangeAspect="1"/>
          </p:cNvPicPr>
          <p:nvPr/>
        </p:nvPicPr>
        <p:blipFill>
          <a:blip r:embed="rId2"/>
          <a:stretch>
            <a:fillRect/>
          </a:stretch>
        </p:blipFill>
        <p:spPr>
          <a:xfrm>
            <a:off x="1467428" y="1849609"/>
            <a:ext cx="9257143" cy="2752381"/>
          </a:xfrm>
          <a:prstGeom prst="rect">
            <a:avLst/>
          </a:prstGeom>
        </p:spPr>
      </p:pic>
      <p:sp>
        <p:nvSpPr>
          <p:cNvPr id="10" name="矩形 9">
            <a:extLst>
              <a:ext uri="{FF2B5EF4-FFF2-40B4-BE49-F238E27FC236}">
                <a16:creationId xmlns:a16="http://schemas.microsoft.com/office/drawing/2014/main" id="{2682BE0D-4876-4AC8-980A-BAF2B203F9CC}"/>
              </a:ext>
            </a:extLst>
          </p:cNvPr>
          <p:cNvSpPr/>
          <p:nvPr/>
        </p:nvSpPr>
        <p:spPr>
          <a:xfrm>
            <a:off x="2710743" y="5311154"/>
            <a:ext cx="2980303" cy="369332"/>
          </a:xfrm>
          <a:prstGeom prst="rect">
            <a:avLst/>
          </a:prstGeom>
        </p:spPr>
        <p:txBody>
          <a:bodyPr wrap="none">
            <a:spAutoFit/>
          </a:bodyPr>
          <a:lstStyle/>
          <a:p>
            <a:r>
              <a:rPr lang="zh-CN" altLang="en-US">
                <a:solidFill>
                  <a:srgbClr val="0000FF"/>
                </a:solidFill>
                <a:latin typeface="Times New Roman" panose="02020603050405020304" pitchFamily="18" charset="0"/>
                <a:cs typeface="Times New Roman" panose="02020603050405020304" pitchFamily="18" charset="0"/>
                <a:hlinkClick r:id="rId3"/>
              </a:rPr>
              <a:t>浙大</a:t>
            </a:r>
            <a:r>
              <a:rPr lang="en-US" altLang="zh-CN">
                <a:solidFill>
                  <a:srgbClr val="0000FF"/>
                </a:solidFill>
                <a:latin typeface="Times New Roman" panose="02020603050405020304" pitchFamily="18" charset="0"/>
                <a:cs typeface="Times New Roman" panose="02020603050405020304" pitchFamily="18" charset="0"/>
                <a:hlinkClick r:id="rId3"/>
              </a:rPr>
              <a:t>DCD</a:t>
            </a:r>
            <a:r>
              <a:rPr lang="zh-CN" altLang="en-US">
                <a:solidFill>
                  <a:srgbClr val="0000FF"/>
                </a:solidFill>
                <a:latin typeface="Times New Roman" panose="02020603050405020304" pitchFamily="18" charset="0"/>
                <a:cs typeface="Times New Roman" panose="02020603050405020304" pitchFamily="18" charset="0"/>
                <a:hlinkClick r:id="rId3"/>
              </a:rPr>
              <a:t>实验室，鲁伟明等</a:t>
            </a:r>
            <a:endParaRPr lang="zh-CN" altLang="en-US">
              <a:solidFill>
                <a:srgbClr val="0000FF"/>
              </a:solidFill>
            </a:endParaRPr>
          </a:p>
        </p:txBody>
      </p:sp>
      <p:pic>
        <p:nvPicPr>
          <p:cNvPr id="11" name="图片 10">
            <a:extLst>
              <a:ext uri="{FF2B5EF4-FFF2-40B4-BE49-F238E27FC236}">
                <a16:creationId xmlns:a16="http://schemas.microsoft.com/office/drawing/2014/main" id="{157D9734-17B5-4A76-A72A-01A9050BFDBD}"/>
              </a:ext>
            </a:extLst>
          </p:cNvPr>
          <p:cNvPicPr>
            <a:picLocks noChangeAspect="1"/>
          </p:cNvPicPr>
          <p:nvPr/>
        </p:nvPicPr>
        <p:blipFill>
          <a:blip r:embed="rId4"/>
          <a:stretch>
            <a:fillRect/>
          </a:stretch>
        </p:blipFill>
        <p:spPr>
          <a:xfrm>
            <a:off x="7133039" y="4615127"/>
            <a:ext cx="4114286" cy="1980952"/>
          </a:xfrm>
          <a:prstGeom prst="rect">
            <a:avLst/>
          </a:prstGeom>
        </p:spPr>
      </p:pic>
      <p:sp>
        <p:nvSpPr>
          <p:cNvPr id="12" name="矩形 11">
            <a:hlinkClick r:id="rId5"/>
            <a:extLst>
              <a:ext uri="{FF2B5EF4-FFF2-40B4-BE49-F238E27FC236}">
                <a16:creationId xmlns:a16="http://schemas.microsoft.com/office/drawing/2014/main" id="{2E32691E-8A03-4039-B1AD-43F8C2F74AFB}"/>
              </a:ext>
            </a:extLst>
          </p:cNvPr>
          <p:cNvSpPr/>
          <p:nvPr/>
        </p:nvSpPr>
        <p:spPr>
          <a:xfrm>
            <a:off x="2736801" y="5680486"/>
            <a:ext cx="1800493" cy="369332"/>
          </a:xfrm>
          <a:prstGeom prst="rect">
            <a:avLst/>
          </a:prstGeom>
        </p:spPr>
        <p:txBody>
          <a:bodyPr wrap="none">
            <a:spAutoFit/>
          </a:bodyPr>
          <a:lstStyle/>
          <a:p>
            <a:r>
              <a:rPr lang="zh-CN" altLang="en-US" u="sng">
                <a:solidFill>
                  <a:srgbClr val="0000FF"/>
                </a:solidFill>
                <a:latin typeface="Times New Roman" panose="02020603050405020304" pitchFamily="18" charset="0"/>
                <a:cs typeface="Times New Roman" panose="02020603050405020304" pitchFamily="18" charset="0"/>
              </a:rPr>
              <a:t>阿里巴巴，黄非</a:t>
            </a:r>
          </a:p>
        </p:txBody>
      </p:sp>
      <mc:AlternateContent xmlns:mc="http://schemas.openxmlformats.org/markup-compatibility/2006">
        <mc:Choice xmlns:p14="http://schemas.microsoft.com/office/powerpoint/2010/main" Requires="p14">
          <p:contentPart p14:bwMode="auto" r:id="rId6">
            <p14:nvContentPartPr>
              <p14:cNvPr id="13" name="墨迹 12">
                <a:extLst>
                  <a:ext uri="{FF2B5EF4-FFF2-40B4-BE49-F238E27FC236}">
                    <a16:creationId xmlns:a16="http://schemas.microsoft.com/office/drawing/2014/main" id="{5D55A971-C73F-4A81-B1F7-215CC7C84170}"/>
                  </a:ext>
                </a:extLst>
              </p14:cNvPr>
              <p14:cNvContentPartPr/>
              <p14:nvPr/>
            </p14:nvContentPartPr>
            <p14:xfrm>
              <a:off x="4303796" y="3166985"/>
              <a:ext cx="1320120" cy="39600"/>
            </p14:xfrm>
          </p:contentPart>
        </mc:Choice>
        <mc:Fallback>
          <p:pic>
            <p:nvPicPr>
              <p:cNvPr id="13" name="墨迹 12">
                <a:extLst>
                  <a:ext uri="{FF2B5EF4-FFF2-40B4-BE49-F238E27FC236}">
                    <a16:creationId xmlns:a16="http://schemas.microsoft.com/office/drawing/2014/main" id="{5D55A971-C73F-4A81-B1F7-215CC7C84170}"/>
                  </a:ext>
                </a:extLst>
              </p:cNvPr>
              <p:cNvPicPr/>
              <p:nvPr/>
            </p:nvPicPr>
            <p:blipFill>
              <a:blip r:embed="rId7"/>
              <a:stretch>
                <a:fillRect/>
              </a:stretch>
            </p:blipFill>
            <p:spPr>
              <a:xfrm>
                <a:off x="4295156" y="3157985"/>
                <a:ext cx="1337760" cy="57240"/>
              </a:xfrm>
              <a:prstGeom prst="rect">
                <a:avLst/>
              </a:prstGeom>
            </p:spPr>
          </p:pic>
        </mc:Fallback>
      </mc:AlternateContent>
    </p:spTree>
    <p:extLst>
      <p:ext uri="{BB962C8B-B14F-4D97-AF65-F5344CB8AC3E}">
        <p14:creationId xmlns:p14="http://schemas.microsoft.com/office/powerpoint/2010/main" val="247146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FD54AE8-C96F-4429-8D35-B5E1B4137F20}"/>
              </a:ext>
            </a:extLst>
          </p:cNvPr>
          <p:cNvSpPr/>
          <p:nvPr/>
        </p:nvSpPr>
        <p:spPr>
          <a:xfrm>
            <a:off x="88295" y="752673"/>
            <a:ext cx="2239267" cy="461665"/>
          </a:xfrm>
          <a:prstGeom prst="rect">
            <a:avLst/>
          </a:prstGeom>
          <a:solidFill>
            <a:schemeClr val="accent4"/>
          </a:solidFill>
          <a:ln>
            <a:solidFill>
              <a:srgbClr val="FF0000"/>
            </a:solidFill>
          </a:ln>
        </p:spPr>
        <p:txBody>
          <a:bodyPr wrap="square">
            <a:spAutoFit/>
          </a:bodyPr>
          <a:lstStyle/>
          <a:p>
            <a:pPr algn="ctr"/>
            <a:r>
              <a:rPr lang="zh-CN" altLang="en-US" sz="2400" b="1">
                <a:solidFill>
                  <a:srgbClr val="000000"/>
                </a:solidFill>
                <a:latin typeface="Times New Roman" panose="02020603050405020304" pitchFamily="18" charset="0"/>
                <a:cs typeface="Times New Roman" panose="02020603050405020304" pitchFamily="18" charset="0"/>
              </a:rPr>
              <a:t>研究动机</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5EE68531-3FFE-461A-AC0A-DB7074AE7A88}"/>
              </a:ext>
            </a:extLst>
          </p:cNvPr>
          <p:cNvSpPr/>
          <p:nvPr/>
        </p:nvSpPr>
        <p:spPr>
          <a:xfrm>
            <a:off x="571576" y="1299120"/>
            <a:ext cx="10321086" cy="1883657"/>
          </a:xfrm>
          <a:prstGeom prst="rect">
            <a:avLst/>
          </a:prstGeom>
        </p:spPr>
        <p:txBody>
          <a:bodyPr wrap="square">
            <a:spAutoFit/>
          </a:bodyPr>
          <a:lstStyle/>
          <a:p>
            <a:pPr marL="342900">
              <a:lnSpc>
                <a:spcPct val="150000"/>
              </a:lnSpc>
            </a:pPr>
            <a:r>
              <a:rPr lang="zh-CN" altLang="en-US" sz="2000">
                <a:latin typeface="Times New Roman" panose="02020603050405020304" pitchFamily="18" charset="0"/>
                <a:cs typeface="Times New Roman" panose="02020603050405020304" pitchFamily="18" charset="0"/>
              </a:rPr>
              <a:t>一些工作将嵌套</a:t>
            </a:r>
            <a:r>
              <a:rPr lang="en-US" altLang="zh-CN" sz="2000">
                <a:latin typeface="Times New Roman" panose="02020603050405020304" pitchFamily="18" charset="0"/>
                <a:cs typeface="Times New Roman" panose="02020603050405020304" pitchFamily="18" charset="0"/>
              </a:rPr>
              <a:t>NER</a:t>
            </a:r>
            <a:r>
              <a:rPr lang="zh-CN" altLang="en-US" sz="2000">
                <a:latin typeface="Times New Roman" panose="02020603050405020304" pitchFamily="18" charset="0"/>
                <a:cs typeface="Times New Roman" panose="02020603050405020304" pitchFamily="18" charset="0"/>
              </a:rPr>
              <a:t>建模为阅读理解任务</a:t>
            </a:r>
            <a:r>
              <a:rPr lang="en-US" altLang="zh-CN" sz="2000" baseline="30000">
                <a:latin typeface="Times New Roman" panose="02020603050405020304" pitchFamily="18" charset="0"/>
                <a:cs typeface="Times New Roman" panose="02020603050405020304" pitchFamily="18" charset="0"/>
              </a:rPr>
              <a:t>1</a:t>
            </a:r>
            <a:r>
              <a:rPr lang="zh-CN" altLang="en-US" sz="2000">
                <a:latin typeface="Times New Roman" panose="02020603050405020304" pitchFamily="18" charset="0"/>
                <a:cs typeface="Times New Roman" panose="02020603050405020304" pitchFamily="18" charset="0"/>
              </a:rPr>
              <a:t>，这类方法存在以下不足：</a:t>
            </a:r>
            <a:endParaRPr lang="en-US" altLang="zh-CN" sz="2000">
              <a:latin typeface="Times New Roman" panose="02020603050405020304" pitchFamily="18" charset="0"/>
              <a:cs typeface="Times New Roman" panose="02020603050405020304" pitchFamily="18" charset="0"/>
            </a:endParaRPr>
          </a:p>
          <a:p>
            <a:pPr marL="1143000" lvl="1" indent="-342900">
              <a:lnSpc>
                <a:spcPct val="150000"/>
              </a:lnSpc>
              <a:buFont typeface="Wingdings" panose="05000000000000000000" pitchFamily="2" charset="2"/>
              <a:buChar char="u"/>
            </a:pPr>
            <a:r>
              <a:rPr lang="zh-CN" altLang="en-US" sz="2000">
                <a:latin typeface="Times New Roman" panose="02020603050405020304" pitchFamily="18" charset="0"/>
                <a:cs typeface="Times New Roman" panose="02020603050405020304" pitchFamily="18" charset="0"/>
              </a:rPr>
              <a:t>首先，特定类型的查询每次推理只能提取一种类型的实体，这是低效的；</a:t>
            </a:r>
            <a:endParaRPr lang="en-US" altLang="zh-CN" sz="2000">
              <a:latin typeface="Times New Roman" panose="02020603050405020304" pitchFamily="18" charset="0"/>
              <a:cs typeface="Times New Roman" panose="02020603050405020304" pitchFamily="18" charset="0"/>
            </a:endParaRPr>
          </a:p>
          <a:p>
            <a:pPr marL="1143000" lvl="1" indent="-342900">
              <a:lnSpc>
                <a:spcPct val="150000"/>
              </a:lnSpc>
              <a:buFont typeface="Wingdings" panose="05000000000000000000" pitchFamily="2" charset="2"/>
              <a:buChar char="u"/>
            </a:pPr>
            <a:r>
              <a:rPr lang="zh-CN" altLang="en-US" sz="2000">
                <a:latin typeface="Times New Roman" panose="02020603050405020304" pitchFamily="18" charset="0"/>
                <a:cs typeface="Times New Roman" panose="02020603050405020304" pitchFamily="18" charset="0"/>
              </a:rPr>
              <a:t>其次，对不同类型实体的提取是孤立的，忽略了它们之间的依赖关系；</a:t>
            </a:r>
            <a:endParaRPr lang="en-US" altLang="zh-CN" sz="2000">
              <a:latin typeface="Times New Roman" panose="02020603050405020304" pitchFamily="18" charset="0"/>
              <a:cs typeface="Times New Roman" panose="02020603050405020304" pitchFamily="18" charset="0"/>
            </a:endParaRPr>
          </a:p>
          <a:p>
            <a:pPr marL="1143000" lvl="1" indent="-342900">
              <a:lnSpc>
                <a:spcPct val="150000"/>
              </a:lnSpc>
              <a:buFont typeface="Wingdings" panose="05000000000000000000" pitchFamily="2" charset="2"/>
              <a:buChar char="u"/>
            </a:pPr>
            <a:r>
              <a:rPr lang="zh-CN" altLang="en-US" sz="2000">
                <a:latin typeface="Times New Roman" panose="02020603050405020304" pitchFamily="18" charset="0"/>
                <a:cs typeface="Times New Roman" panose="02020603050405020304" pitchFamily="18" charset="0"/>
              </a:rPr>
              <a:t>第三，查询构建依赖于外部知识，难以应用于具有数百种实体类型的现实场景。</a:t>
            </a:r>
            <a:endParaRPr lang="en-US" altLang="zh-CN" sz="200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98677ED-D9ED-4386-8DDB-15FDA094783E}"/>
              </a:ext>
            </a:extLst>
          </p:cNvPr>
          <p:cNvSpPr>
            <a:spLocks noGrp="1"/>
          </p:cNvSpPr>
          <p:nvPr>
            <p:ph type="sldNum" sz="quarter" idx="4"/>
          </p:nvPr>
        </p:nvSpPr>
        <p:spPr/>
        <p:txBody>
          <a:bodyPr/>
          <a:lstStyle/>
          <a:p>
            <a:fld id="{2B55EA8C-D11E-460A-B3EA-929F000B21EE}" type="slidenum">
              <a:rPr lang="zh-CN" altLang="en-US" smtClean="0"/>
              <a:pPr/>
              <a:t>9</a:t>
            </a:fld>
            <a:r>
              <a:rPr lang="en-US" altLang="zh-CN"/>
              <a:t>/38</a:t>
            </a:r>
            <a:endParaRPr lang="zh-CN" altLang="en-US"/>
          </a:p>
        </p:txBody>
      </p:sp>
      <p:sp>
        <p:nvSpPr>
          <p:cNvPr id="10" name="矩形 9">
            <a:extLst>
              <a:ext uri="{FF2B5EF4-FFF2-40B4-BE49-F238E27FC236}">
                <a16:creationId xmlns:a16="http://schemas.microsoft.com/office/drawing/2014/main" id="{5191C34F-1C08-49BF-8E42-91DC81BF1C3A}"/>
              </a:ext>
            </a:extLst>
          </p:cNvPr>
          <p:cNvSpPr/>
          <p:nvPr/>
        </p:nvSpPr>
        <p:spPr>
          <a:xfrm>
            <a:off x="0" y="160406"/>
            <a:ext cx="7433317" cy="400110"/>
          </a:xfrm>
          <a:prstGeom prst="rect">
            <a:avLst/>
          </a:prstGeom>
        </p:spPr>
        <p:txBody>
          <a:bodyPr wrap="none">
            <a:spAutoFit/>
          </a:bodyPr>
          <a:lstStyle/>
          <a:p>
            <a:pPr marL="342900" indent="-342900">
              <a:buFont typeface="Wingdings" panose="05000000000000000000" pitchFamily="2" charset="2"/>
              <a:buChar char="p"/>
            </a:pPr>
            <a:r>
              <a:rPr lang="en-US" altLang="zh-CN" sz="2000">
                <a:latin typeface="Adobe Caslon Pro Bold" panose="0205070206050A020403" pitchFamily="18" charset="0"/>
              </a:rPr>
              <a:t>Parallel Instance Query Network for Named Entity Recognition</a:t>
            </a:r>
            <a:endParaRPr lang="zh-CN" altLang="en-US" sz="200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977E904F-0DF1-46E0-B631-350D944BDB46}"/>
              </a:ext>
            </a:extLst>
          </p:cNvPr>
          <p:cNvSpPr/>
          <p:nvPr/>
        </p:nvSpPr>
        <p:spPr>
          <a:xfrm>
            <a:off x="1029854" y="5468082"/>
            <a:ext cx="9862808" cy="966931"/>
          </a:xfrm>
          <a:prstGeom prst="rect">
            <a:avLst/>
          </a:prstGeom>
          <a:solidFill>
            <a:schemeClr val="accent4">
              <a:lumMod val="40000"/>
              <a:lumOff val="60000"/>
            </a:schemeClr>
          </a:solidFill>
          <a:ln>
            <a:solidFill>
              <a:schemeClr val="tx1"/>
            </a:solidFill>
          </a:ln>
        </p:spPr>
        <p:txBody>
          <a:bodyPr wrap="square">
            <a:spAutoFit/>
          </a:bodyPr>
          <a:lstStyle/>
          <a:p>
            <a:pPr indent="457200">
              <a:lnSpc>
                <a:spcPct val="150000"/>
              </a:lnSpc>
            </a:pPr>
            <a:r>
              <a:rPr lang="zh-CN" altLang="en-US" sz="2000">
                <a:solidFill>
                  <a:srgbClr val="000000"/>
                </a:solidFill>
                <a:latin typeface="Times New Roman" panose="02020603050405020304" pitchFamily="18" charset="0"/>
                <a:cs typeface="Times New Roman" panose="02020603050405020304" pitchFamily="18" charset="0"/>
              </a:rPr>
              <a:t>本文提出并行实例查询网络（</a:t>
            </a:r>
            <a:r>
              <a:rPr lang="en-US" altLang="zh-CN" sz="2000">
                <a:solidFill>
                  <a:srgbClr val="000000"/>
                </a:solidFill>
                <a:latin typeface="Times New Roman" panose="02020603050405020304" pitchFamily="18" charset="0"/>
                <a:cs typeface="Times New Roman" panose="02020603050405020304" pitchFamily="18" charset="0"/>
              </a:rPr>
              <a:t>PIQN</a:t>
            </a:r>
            <a:r>
              <a:rPr lang="zh-CN" altLang="en-US" sz="2000">
                <a:solidFill>
                  <a:srgbClr val="000000"/>
                </a:solidFill>
                <a:latin typeface="Times New Roman" panose="02020603050405020304" pitchFamily="18" charset="0"/>
                <a:cs typeface="Times New Roman" panose="02020603050405020304" pitchFamily="18" charset="0"/>
              </a:rPr>
              <a:t>）</a:t>
            </a:r>
            <a:r>
              <a:rPr lang="en-US" altLang="zh-CN" sz="2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rPr>
              <a:t>通过全局和可学习的实例查询，以并行方式从句子中提取实体，并行查询所有实体，不依赖外部知识构建。</a:t>
            </a:r>
            <a:endParaRPr lang="en-US" altLang="zh-CN" sz="2000" dirty="0">
              <a:solidFill>
                <a:srgbClr val="000000"/>
              </a:solidFill>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AD7FEDDC-3FD5-49FE-9E49-F50A143C4C57}"/>
              </a:ext>
            </a:extLst>
          </p:cNvPr>
          <p:cNvSpPr/>
          <p:nvPr/>
        </p:nvSpPr>
        <p:spPr>
          <a:xfrm>
            <a:off x="-1" y="6552941"/>
            <a:ext cx="6428509" cy="307777"/>
          </a:xfrm>
          <a:prstGeom prst="rect">
            <a:avLst/>
          </a:prstGeom>
        </p:spPr>
        <p:txBody>
          <a:bodyPr wrap="square">
            <a:spAutoFit/>
          </a:bodyPr>
          <a:lstStyle/>
          <a:p>
            <a:r>
              <a:rPr lang="en-US" altLang="zh-CN" sz="1400" i="1">
                <a:latin typeface="Times New Roman" panose="02020603050405020304" pitchFamily="18" charset="0"/>
                <a:cs typeface="Times New Roman" panose="02020603050405020304" pitchFamily="18" charset="0"/>
              </a:rPr>
              <a:t>1: </a:t>
            </a:r>
            <a:r>
              <a:rPr lang="zh-CN" altLang="en-US" sz="1400" i="1">
                <a:latin typeface="Times New Roman" panose="02020603050405020304" pitchFamily="18" charset="0"/>
                <a:cs typeface="Times New Roman" panose="02020603050405020304" pitchFamily="18" charset="0"/>
              </a:rPr>
              <a:t>A Unified MRC Framework for Named Entity Recognition，</a:t>
            </a:r>
            <a:r>
              <a:rPr lang="en-US" altLang="zh-CN" sz="1400" i="1">
                <a:latin typeface="Times New Roman" panose="02020603050405020304" pitchFamily="18" charset="0"/>
                <a:cs typeface="Times New Roman" panose="02020603050405020304" pitchFamily="18" charset="0"/>
              </a:rPr>
              <a:t>ACL-2020</a:t>
            </a:r>
            <a:endParaRPr lang="zh-CN" altLang="en-US" sz="1400" i="1">
              <a:latin typeface="Times New Roman" panose="02020603050405020304" pitchFamily="18" charset="0"/>
              <a:cs typeface="Times New Roman" panose="02020603050405020304" pitchFamily="18" charset="0"/>
            </a:endParaRPr>
          </a:p>
        </p:txBody>
      </p:sp>
      <p:pic>
        <p:nvPicPr>
          <p:cNvPr id="14" name="图片 13">
            <a:extLst>
              <a:ext uri="{FF2B5EF4-FFF2-40B4-BE49-F238E27FC236}">
                <a16:creationId xmlns:a16="http://schemas.microsoft.com/office/drawing/2014/main" id="{B0AFD0FF-7CFB-4913-B586-1E07C48C7032}"/>
              </a:ext>
            </a:extLst>
          </p:cNvPr>
          <p:cNvPicPr>
            <a:picLocks noChangeAspect="1"/>
          </p:cNvPicPr>
          <p:nvPr/>
        </p:nvPicPr>
        <p:blipFill>
          <a:blip r:embed="rId2"/>
          <a:stretch>
            <a:fillRect/>
          </a:stretch>
        </p:blipFill>
        <p:spPr>
          <a:xfrm>
            <a:off x="3380507" y="3214032"/>
            <a:ext cx="4957155" cy="2241266"/>
          </a:xfrm>
          <a:prstGeom prst="rect">
            <a:avLst/>
          </a:prstGeom>
        </p:spPr>
      </p:pic>
    </p:spTree>
    <p:extLst>
      <p:ext uri="{BB962C8B-B14F-4D97-AF65-F5344CB8AC3E}">
        <p14:creationId xmlns:p14="http://schemas.microsoft.com/office/powerpoint/2010/main" val="2201661825"/>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1450</TotalTime>
  <Words>1382</Words>
  <Application>Microsoft Office PowerPoint</Application>
  <PresentationFormat>宽屏</PresentationFormat>
  <Paragraphs>163</Paragraphs>
  <Slides>29</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等线</vt:lpstr>
      <vt:lpstr>等线 Light</vt:lpstr>
      <vt:lpstr>华文中宋</vt:lpstr>
      <vt:lpstr>楷体_GB2312</vt:lpstr>
      <vt:lpstr>Adobe Caslon Pro Bold</vt:lpstr>
      <vt:lpstr>Arial</vt:lpstr>
      <vt:lpstr>Times New Roman</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武乐飞</dc:creator>
  <cp:lastModifiedBy>武乐飞</cp:lastModifiedBy>
  <cp:revision>138</cp:revision>
  <dcterms:created xsi:type="dcterms:W3CDTF">2022-03-03T11:47:34Z</dcterms:created>
  <dcterms:modified xsi:type="dcterms:W3CDTF">2022-05-13T06:56:36Z</dcterms:modified>
</cp:coreProperties>
</file>