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53" r:id="rId2"/>
  </p:sldMasterIdLst>
  <p:notesMasterIdLst>
    <p:notesMasterId r:id="rId15"/>
  </p:notesMasterIdLst>
  <p:handoutMasterIdLst>
    <p:handoutMasterId r:id="rId16"/>
  </p:handoutMasterIdLst>
  <p:sldIdLst>
    <p:sldId id="1132" r:id="rId3"/>
    <p:sldId id="1135" r:id="rId4"/>
    <p:sldId id="1138" r:id="rId5"/>
    <p:sldId id="1145" r:id="rId6"/>
    <p:sldId id="1147" r:id="rId7"/>
    <p:sldId id="1160" r:id="rId8"/>
    <p:sldId id="1171" r:id="rId9"/>
    <p:sldId id="1136" r:id="rId10"/>
    <p:sldId id="1162" r:id="rId11"/>
    <p:sldId id="1163" r:id="rId12"/>
    <p:sldId id="1165" r:id="rId13"/>
    <p:sldId id="1131" r:id="rId14"/>
  </p:sldIdLst>
  <p:sldSz cx="12192000" cy="6858000"/>
  <p:notesSz cx="6761163" cy="99425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3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ax" initials="t" lastIdx="1" clrIdx="0">
    <p:extLst>
      <p:ext uri="{19B8F6BF-5375-455C-9EA6-DF929625EA0E}">
        <p15:presenceInfo xmlns:p15="http://schemas.microsoft.com/office/powerpoint/2012/main" userId="f832df42694cf64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724F"/>
    <a:srgbClr val="159BFF"/>
    <a:srgbClr val="FF9900"/>
    <a:srgbClr val="4BD0FF"/>
    <a:srgbClr val="325AA1"/>
    <a:srgbClr val="FF99CC"/>
    <a:srgbClr val="00B050"/>
    <a:srgbClr val="000000"/>
    <a:srgbClr val="1557AE"/>
    <a:srgbClr val="57B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727" autoAdjust="0"/>
    <p:restoredTop sz="89072" autoAdjust="0"/>
  </p:normalViewPr>
  <p:slideViewPr>
    <p:cSldViewPr snapToGrid="0">
      <p:cViewPr varScale="1">
        <p:scale>
          <a:sx n="101" d="100"/>
          <a:sy n="101" d="100"/>
        </p:scale>
        <p:origin x="546" y="114"/>
      </p:cViewPr>
      <p:guideLst>
        <p:guide orient="horz" pos="2163"/>
        <p:guide pos="3840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276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B75817-C7DE-4B3F-BF4E-365BDE6A86CC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9F0773A4-D7D7-4F7E-A8B8-A22AB85D668A}">
      <dgm:prSet custT="1"/>
      <dgm:spPr/>
      <dgm:t>
        <a:bodyPr/>
        <a:lstStyle/>
        <a:p>
          <a:r>
            <a:rPr lang="en-US" altLang="zh-CN" sz="2000" dirty="0" err="1"/>
            <a:t>eg</a:t>
          </a:r>
          <a:r>
            <a:rPr lang="zh-CN" altLang="en-US" sz="2000" dirty="0"/>
            <a:t>：</a:t>
          </a:r>
          <a:r>
            <a:rPr lang="en-US" sz="2000" dirty="0"/>
            <a:t>Emmy Rossum was from</a:t>
          </a:r>
          <a:endParaRPr lang="zh-CN" sz="2000" dirty="0">
            <a:highlight>
              <a:srgbClr val="008080"/>
            </a:highlight>
          </a:endParaRPr>
        </a:p>
      </dgm:t>
    </dgm:pt>
    <dgm:pt modelId="{3CE4A048-2E4D-4677-B458-986ADFD96253}" type="parTrans" cxnId="{7B82CC76-1A7B-404A-A063-0E7A1C0EE35D}">
      <dgm:prSet/>
      <dgm:spPr/>
      <dgm:t>
        <a:bodyPr/>
        <a:lstStyle/>
        <a:p>
          <a:endParaRPr lang="zh-CN" altLang="en-US"/>
        </a:p>
      </dgm:t>
    </dgm:pt>
    <dgm:pt modelId="{21F0BD4D-3B48-48AE-8A57-C2A82E7A7C39}" type="sibTrans" cxnId="{7B82CC76-1A7B-404A-A063-0E7A1C0EE35D}">
      <dgm:prSet/>
      <dgm:spPr/>
      <dgm:t>
        <a:bodyPr/>
        <a:lstStyle/>
        <a:p>
          <a:endParaRPr lang="zh-CN" altLang="en-US"/>
        </a:p>
      </dgm:t>
    </dgm:pt>
    <dgm:pt modelId="{69E01DE1-9AA6-4588-A835-046709E63BF7}" type="pres">
      <dgm:prSet presAssocID="{85B75817-C7DE-4B3F-BF4E-365BDE6A86CC}" presName="linear" presStyleCnt="0">
        <dgm:presLayoutVars>
          <dgm:animLvl val="lvl"/>
          <dgm:resizeHandles val="exact"/>
        </dgm:presLayoutVars>
      </dgm:prSet>
      <dgm:spPr/>
    </dgm:pt>
    <dgm:pt modelId="{2986940B-176D-47FA-9F63-7CDA31E81DA3}" type="pres">
      <dgm:prSet presAssocID="{9F0773A4-D7D7-4F7E-A8B8-A22AB85D668A}" presName="parentText" presStyleLbl="node1" presStyleIdx="0" presStyleCnt="1" custLinFactNeighborX="-4511" custLinFactNeighborY="12">
        <dgm:presLayoutVars>
          <dgm:chMax val="0"/>
          <dgm:bulletEnabled val="1"/>
        </dgm:presLayoutVars>
      </dgm:prSet>
      <dgm:spPr/>
    </dgm:pt>
  </dgm:ptLst>
  <dgm:cxnLst>
    <dgm:cxn modelId="{1048633F-0302-4D5A-93F5-D7F9F64CD883}" type="presOf" srcId="{85B75817-C7DE-4B3F-BF4E-365BDE6A86CC}" destId="{69E01DE1-9AA6-4588-A835-046709E63BF7}" srcOrd="0" destOrd="0" presId="urn:microsoft.com/office/officeart/2005/8/layout/vList2"/>
    <dgm:cxn modelId="{90289640-7CC7-429C-9B50-FB8F09E614AC}" type="presOf" srcId="{9F0773A4-D7D7-4F7E-A8B8-A22AB85D668A}" destId="{2986940B-176D-47FA-9F63-7CDA31E81DA3}" srcOrd="0" destOrd="0" presId="urn:microsoft.com/office/officeart/2005/8/layout/vList2"/>
    <dgm:cxn modelId="{7B82CC76-1A7B-404A-A063-0E7A1C0EE35D}" srcId="{85B75817-C7DE-4B3F-BF4E-365BDE6A86CC}" destId="{9F0773A4-D7D7-4F7E-A8B8-A22AB85D668A}" srcOrd="0" destOrd="0" parTransId="{3CE4A048-2E4D-4677-B458-986ADFD96253}" sibTransId="{21F0BD4D-3B48-48AE-8A57-C2A82E7A7C39}"/>
    <dgm:cxn modelId="{1ED072CC-CC48-4547-9149-78BDD564DB5C}" type="presParOf" srcId="{69E01DE1-9AA6-4588-A835-046709E63BF7}" destId="{2986940B-176D-47FA-9F63-7CDA31E81DA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86940B-176D-47FA-9F63-7CDA31E81DA3}">
      <dsp:nvSpPr>
        <dsp:cNvPr id="0" name=""/>
        <dsp:cNvSpPr/>
      </dsp:nvSpPr>
      <dsp:spPr>
        <a:xfrm>
          <a:off x="0" y="93"/>
          <a:ext cx="3457163" cy="40001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 err="1"/>
            <a:t>eg</a:t>
          </a:r>
          <a:r>
            <a:rPr lang="zh-CN" altLang="en-US" sz="2000" kern="1200" dirty="0"/>
            <a:t>：</a:t>
          </a:r>
          <a:r>
            <a:rPr lang="en-US" sz="2000" kern="1200" dirty="0"/>
            <a:t>Emmy Rossum was from</a:t>
          </a:r>
          <a:endParaRPr lang="zh-CN" sz="2000" kern="1200" dirty="0">
            <a:highlight>
              <a:srgbClr val="008080"/>
            </a:highlight>
          </a:endParaRPr>
        </a:p>
      </dsp:txBody>
      <dsp:txXfrm>
        <a:off x="19527" y="19620"/>
        <a:ext cx="3418109" cy="3609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052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29050" y="0"/>
            <a:ext cx="293052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B3088159-9D2D-416C-A077-530979CF2D00}" type="datetimeFigureOut">
              <a:rPr lang="zh-CN" altLang="en-US"/>
              <a:t>2022/4/14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44038"/>
            <a:ext cx="293052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29050" y="9444038"/>
            <a:ext cx="293052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DCC66DD-875F-4307-900C-0ACC486EDECE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052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29050" y="0"/>
            <a:ext cx="293052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595E9FF1-2CAA-4DC1-A8CA-83877D6DAAA5}" type="datetimeFigureOut">
              <a:rPr lang="zh-CN" altLang="en-US"/>
              <a:t>2022/4/14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98463" y="1243013"/>
            <a:ext cx="5964237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6275" y="4784725"/>
            <a:ext cx="5408613" cy="3914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4038"/>
            <a:ext cx="293052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29050" y="9444038"/>
            <a:ext cx="293052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A315E14-BD2E-4340-A30F-77A32686D231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A315E14-BD2E-4340-A30F-77A32686D231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C42EF8-4B5A-433F-875A-E2F744FFAB7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页眉占位符 5">
            <a:extLst>
              <a:ext uri="{FF2B5EF4-FFF2-40B4-BE49-F238E27FC236}">
                <a16:creationId xmlns:a16="http://schemas.microsoft.com/office/drawing/2014/main" id="{B7F77B26-73B0-403B-B62E-94D89BBBFAC5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A315E14-BD2E-4340-A30F-77A32686D231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16D09B-B0E2-4547-B1C2-D192A063D9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页眉占位符 5">
            <a:extLst>
              <a:ext uri="{FF2B5EF4-FFF2-40B4-BE49-F238E27FC236}">
                <a16:creationId xmlns:a16="http://schemas.microsoft.com/office/drawing/2014/main" id="{463F5165-BB3D-4B18-98D7-5361641553A7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3879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首尾和宽度学习向量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A315E14-BD2E-4340-A30F-77A32686D231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3BD579-0614-4D8E-83F1-AF5F04AC250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页眉占位符 5">
            <a:extLst>
              <a:ext uri="{FF2B5EF4-FFF2-40B4-BE49-F238E27FC236}">
                <a16:creationId xmlns:a16="http://schemas.microsoft.com/office/drawing/2014/main" id="{8E8B96C0-5B0A-49E2-AE91-12E359958880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2005013"/>
            <a:ext cx="12192000" cy="1744662"/>
          </a:xfrm>
          <a:prstGeom prst="rect">
            <a:avLst/>
          </a:pr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方正兰亭中黑_GBK" panose="02000000000000000000" pitchFamily="2" charset="-122"/>
              <a:ea typeface="方正兰亭中黑_GBK" panose="02000000000000000000" pitchFamily="2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05" y="152234"/>
            <a:ext cx="3037396" cy="813422"/>
          </a:xfrm>
          <a:prstGeom prst="rect">
            <a:avLst/>
          </a:prstGeom>
        </p:spPr>
      </p:pic>
      <p:pic>
        <p:nvPicPr>
          <p:cNvPr id="11" name="Picture 4"/>
          <p:cNvPicPr>
            <a:picLocks noChangeAspect="1" noChangeArrowheads="1"/>
          </p:cNvPicPr>
          <p:nvPr userDrawn="1"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94" r="23326" b="24977"/>
          <a:stretch>
            <a:fillRect/>
          </a:stretch>
        </p:blipFill>
        <p:spPr bwMode="auto">
          <a:xfrm>
            <a:off x="8896350" y="3937235"/>
            <a:ext cx="3295650" cy="2920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流程图: 过程 8"/>
          <p:cNvSpPr/>
          <p:nvPr userDrawn="1"/>
        </p:nvSpPr>
        <p:spPr>
          <a:xfrm rot="5400000">
            <a:off x="6010275" y="676275"/>
            <a:ext cx="171450" cy="12192000"/>
          </a:xfrm>
          <a:prstGeom prst="flowChartProcess">
            <a:avLst/>
          </a:pr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b="1">
              <a:solidFill>
                <a:prstClr val="white"/>
              </a:solidFill>
            </a:endParaRPr>
          </a:p>
        </p:txBody>
      </p:sp>
      <p:sp>
        <p:nvSpPr>
          <p:cNvPr id="12" name="流程图: 过程 8"/>
          <p:cNvSpPr/>
          <p:nvPr userDrawn="1"/>
        </p:nvSpPr>
        <p:spPr>
          <a:xfrm rot="5400000" flipH="1">
            <a:off x="11189494" y="5807869"/>
            <a:ext cx="328612" cy="1676401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-1" fmla="*/ 0 w 10000"/>
              <a:gd name="connsiteY0-2" fmla="*/ 0 h 10000"/>
              <a:gd name="connsiteX1-3" fmla="*/ 10000 w 10000"/>
              <a:gd name="connsiteY1-4" fmla="*/ 0 h 10000"/>
              <a:gd name="connsiteX2-5" fmla="*/ 9474 w 10000"/>
              <a:gd name="connsiteY2-6" fmla="*/ 9062 h 10000"/>
              <a:gd name="connsiteX3-7" fmla="*/ 0 w 10000"/>
              <a:gd name="connsiteY3-8" fmla="*/ 10000 h 10000"/>
              <a:gd name="connsiteX4-9" fmla="*/ 0 w 10000"/>
              <a:gd name="connsiteY4-10" fmla="*/ 0 h 10000"/>
              <a:gd name="connsiteX0-11" fmla="*/ 0 w 10075"/>
              <a:gd name="connsiteY0-12" fmla="*/ 0 h 10000"/>
              <a:gd name="connsiteX1-13" fmla="*/ 10000 w 10075"/>
              <a:gd name="connsiteY1-14" fmla="*/ 0 h 10000"/>
              <a:gd name="connsiteX2-15" fmla="*/ 10028 w 10075"/>
              <a:gd name="connsiteY2-16" fmla="*/ 8891 h 10000"/>
              <a:gd name="connsiteX3-17" fmla="*/ 0 w 10075"/>
              <a:gd name="connsiteY3-18" fmla="*/ 10000 h 10000"/>
              <a:gd name="connsiteX4-19" fmla="*/ 0 w 10075"/>
              <a:gd name="connsiteY4-20" fmla="*/ 0 h 10000"/>
              <a:gd name="connsiteX0-21" fmla="*/ 0 w 10335"/>
              <a:gd name="connsiteY0-22" fmla="*/ 0 h 10000"/>
              <a:gd name="connsiteX1-23" fmla="*/ 10000 w 10335"/>
              <a:gd name="connsiteY1-24" fmla="*/ 0 h 10000"/>
              <a:gd name="connsiteX2-25" fmla="*/ 10305 w 10335"/>
              <a:gd name="connsiteY2-26" fmla="*/ 8891 h 10000"/>
              <a:gd name="connsiteX3-27" fmla="*/ 0 w 10335"/>
              <a:gd name="connsiteY3-28" fmla="*/ 10000 h 10000"/>
              <a:gd name="connsiteX4-29" fmla="*/ 0 w 10335"/>
              <a:gd name="connsiteY4-30" fmla="*/ 0 h 10000"/>
              <a:gd name="connsiteX0-31" fmla="*/ 0 w 10000"/>
              <a:gd name="connsiteY0-32" fmla="*/ 0 h 10000"/>
              <a:gd name="connsiteX1-33" fmla="*/ 10000 w 10000"/>
              <a:gd name="connsiteY1-34" fmla="*/ 0 h 10000"/>
              <a:gd name="connsiteX2-35" fmla="*/ 9751 w 10000"/>
              <a:gd name="connsiteY2-36" fmla="*/ 9062 h 10000"/>
              <a:gd name="connsiteX3-37" fmla="*/ 0 w 10000"/>
              <a:gd name="connsiteY3-38" fmla="*/ 10000 h 10000"/>
              <a:gd name="connsiteX4-39" fmla="*/ 0 w 10000"/>
              <a:gd name="connsiteY4-40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cubicBezTo>
                  <a:pt x="9825" y="3021"/>
                  <a:pt x="9926" y="6041"/>
                  <a:pt x="9751" y="9062"/>
                </a:cubicBezTo>
                <a:lnTo>
                  <a:pt x="0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b="1">
              <a:solidFill>
                <a:prstClr val="white"/>
              </a:solidFill>
            </a:endParaRPr>
          </a:p>
        </p:txBody>
      </p: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857" y="6518340"/>
            <a:ext cx="1243169" cy="332924"/>
          </a:xfrm>
          <a:prstGeom prst="rect">
            <a:avLst/>
          </a:prstGeom>
        </p:spPr>
      </p:pic>
      <p:sp>
        <p:nvSpPr>
          <p:cNvPr id="17" name="流程图: 过程 16"/>
          <p:cNvSpPr/>
          <p:nvPr userDrawn="1"/>
        </p:nvSpPr>
        <p:spPr>
          <a:xfrm rot="5400000">
            <a:off x="-47625" y="263525"/>
            <a:ext cx="739775" cy="644525"/>
          </a:xfrm>
          <a:prstGeom prst="flowChartProcess">
            <a:avLst/>
          </a:pr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" name="流程图: 过程 17"/>
          <p:cNvSpPr/>
          <p:nvPr userDrawn="1"/>
        </p:nvSpPr>
        <p:spPr>
          <a:xfrm rot="5400000">
            <a:off x="440531" y="523082"/>
            <a:ext cx="739775" cy="125412"/>
          </a:xfrm>
          <a:prstGeom prst="flowChartProcess">
            <a:avLst/>
          </a:pr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" name="矩形 18"/>
          <p:cNvSpPr/>
          <p:nvPr userDrawn="1"/>
        </p:nvSpPr>
        <p:spPr>
          <a:xfrm>
            <a:off x="567872" y="242820"/>
            <a:ext cx="2706172" cy="707886"/>
          </a:xfrm>
          <a:prstGeom prst="rect">
            <a:avLst/>
          </a:prstGeom>
          <a:noFill/>
        </p:spPr>
        <p:txBody>
          <a:bodyPr wrap="none" lIns="324000" rIns="32400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557A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华文隶书" panose="02010800040101010101" pitchFamily="2" charset="-122"/>
              </a:rPr>
              <a:t>汇报提纲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1557AE"/>
              </a:solidFill>
              <a:effectLst/>
              <a:uLnTx/>
              <a:uFillTx/>
              <a:latin typeface="Tahoma" panose="020B0604030504040204" pitchFamily="34" charset="0"/>
              <a:ea typeface="黑体" panose="02010609060101010101" pitchFamily="49" charset="-122"/>
              <a:cs typeface="Tahoma" panose="020B0604030504040204" pitchFamily="34" charset="0"/>
            </a:endParaRPr>
          </a:p>
        </p:txBody>
      </p:sp>
      <p:pic>
        <p:nvPicPr>
          <p:cNvPr id="20" name="Picture 4"/>
          <p:cNvPicPr>
            <a:picLocks noChangeAspect="1" noChangeArrowheads="1"/>
          </p:cNvPicPr>
          <p:nvPr userDrawn="1"/>
        </p:nvPicPr>
        <p:blipFill rotWithShape="1"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91" t="6494" r="5193" b="-474"/>
          <a:stretch>
            <a:fillRect/>
          </a:stretch>
        </p:blipFill>
        <p:spPr bwMode="auto">
          <a:xfrm>
            <a:off x="0" y="1407629"/>
            <a:ext cx="4135395" cy="4683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单圆角矩形 3"/>
          <p:cNvSpPr>
            <a:spLocks noChangeArrowheads="1"/>
          </p:cNvSpPr>
          <p:nvPr/>
        </p:nvSpPr>
        <p:spPr bwMode="auto">
          <a:xfrm flipH="1">
            <a:off x="3077534" y="1865820"/>
            <a:ext cx="932854" cy="608878"/>
          </a:xfrm>
          <a:custGeom>
            <a:avLst/>
            <a:gdLst>
              <a:gd name="T0" fmla="*/ 0 w 528877"/>
              <a:gd name="T1" fmla="*/ 0 h 495119"/>
              <a:gd name="T2" fmla="*/ 446154 w 528877"/>
              <a:gd name="T3" fmla="*/ 0 h 495119"/>
              <a:gd name="T4" fmla="*/ 528638 w 528877"/>
              <a:gd name="T5" fmla="*/ 82551 h 495119"/>
              <a:gd name="T6" fmla="*/ 528638 w 528877"/>
              <a:gd name="T7" fmla="*/ 495300 h 495119"/>
              <a:gd name="T8" fmla="*/ 0 w 528877"/>
              <a:gd name="T9" fmla="*/ 495300 h 495119"/>
              <a:gd name="T10" fmla="*/ 0 w 528877"/>
              <a:gd name="T11" fmla="*/ 0 h 49511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28877"/>
              <a:gd name="T19" fmla="*/ 0 h 495119"/>
              <a:gd name="T20" fmla="*/ 528877 w 528877"/>
              <a:gd name="T21" fmla="*/ 495119 h 49511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28877" h="495119">
                <a:moveTo>
                  <a:pt x="0" y="0"/>
                </a:moveTo>
                <a:lnTo>
                  <a:pt x="446356" y="0"/>
                </a:lnTo>
                <a:cubicBezTo>
                  <a:pt x="491931" y="0"/>
                  <a:pt x="528877" y="36946"/>
                  <a:pt x="528877" y="82521"/>
                </a:cubicBezTo>
                <a:lnTo>
                  <a:pt x="528877" y="495119"/>
                </a:lnTo>
                <a:lnTo>
                  <a:pt x="0" y="495119"/>
                </a:lnTo>
                <a:lnTo>
                  <a:pt x="0" y="0"/>
                </a:lnTo>
                <a:close/>
              </a:path>
            </a:pathLst>
          </a:custGeom>
          <a:solidFill>
            <a:srgbClr val="1557AE"/>
          </a:solidFill>
          <a:ln>
            <a:noFill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01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 pitchFamily="34" charset="0"/>
              <a:ea typeface="微软雅黑" panose="020B0503020204020204" pitchFamily="34" charset="-122"/>
              <a:cs typeface="Tahoma" panose="020B0604030504040204" pitchFamily="34" charset="0"/>
            </a:endParaRPr>
          </a:p>
        </p:txBody>
      </p:sp>
      <p:sp>
        <p:nvSpPr>
          <p:cNvPr id="23" name="矩形 4"/>
          <p:cNvSpPr>
            <a:spLocks noChangeArrowheads="1"/>
          </p:cNvSpPr>
          <p:nvPr/>
        </p:nvSpPr>
        <p:spPr bwMode="auto">
          <a:xfrm>
            <a:off x="4015991" y="1865820"/>
            <a:ext cx="5098475" cy="608878"/>
          </a:xfrm>
          <a:prstGeom prst="rect">
            <a:avLst/>
          </a:prstGeom>
          <a:solidFill>
            <a:srgbClr val="DCE6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557AE"/>
                </a:solidFill>
                <a:effectLst/>
                <a:uLnTx/>
                <a:uFillTx/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研究背景与意义</a:t>
            </a:r>
          </a:p>
        </p:txBody>
      </p:sp>
      <p:sp>
        <p:nvSpPr>
          <p:cNvPr id="25" name="单圆角矩形 5"/>
          <p:cNvSpPr>
            <a:spLocks noChangeArrowheads="1"/>
          </p:cNvSpPr>
          <p:nvPr/>
        </p:nvSpPr>
        <p:spPr bwMode="auto">
          <a:xfrm flipH="1">
            <a:off x="3077534" y="3547553"/>
            <a:ext cx="932854" cy="606927"/>
          </a:xfrm>
          <a:custGeom>
            <a:avLst/>
            <a:gdLst>
              <a:gd name="T0" fmla="*/ 0 w 528877"/>
              <a:gd name="T1" fmla="*/ 0 h 495119"/>
              <a:gd name="T2" fmla="*/ 446154 w 528877"/>
              <a:gd name="T3" fmla="*/ 0 h 495119"/>
              <a:gd name="T4" fmla="*/ 528638 w 528877"/>
              <a:gd name="T5" fmla="*/ 82287 h 495119"/>
              <a:gd name="T6" fmla="*/ 528638 w 528877"/>
              <a:gd name="T7" fmla="*/ 493713 h 495119"/>
              <a:gd name="T8" fmla="*/ 0 w 528877"/>
              <a:gd name="T9" fmla="*/ 493713 h 495119"/>
              <a:gd name="T10" fmla="*/ 0 w 528877"/>
              <a:gd name="T11" fmla="*/ 0 h 49511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28877"/>
              <a:gd name="T19" fmla="*/ 0 h 495119"/>
              <a:gd name="T20" fmla="*/ 528877 w 528877"/>
              <a:gd name="T21" fmla="*/ 495119 h 49511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28877" h="495119">
                <a:moveTo>
                  <a:pt x="0" y="0"/>
                </a:moveTo>
                <a:lnTo>
                  <a:pt x="446356" y="0"/>
                </a:lnTo>
                <a:cubicBezTo>
                  <a:pt x="491931" y="0"/>
                  <a:pt x="528877" y="36946"/>
                  <a:pt x="528877" y="82521"/>
                </a:cubicBezTo>
                <a:lnTo>
                  <a:pt x="528877" y="495119"/>
                </a:lnTo>
                <a:lnTo>
                  <a:pt x="0" y="495119"/>
                </a:lnTo>
                <a:lnTo>
                  <a:pt x="0" y="0"/>
                </a:lnTo>
                <a:close/>
              </a:path>
            </a:pathLst>
          </a:custGeom>
          <a:solidFill>
            <a:srgbClr val="1557AE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03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 pitchFamily="34" charset="0"/>
              <a:ea typeface="微软雅黑" panose="020B0503020204020204" pitchFamily="34" charset="-122"/>
              <a:cs typeface="Tahoma" panose="020B0604030504040204" pitchFamily="34" charset="0"/>
            </a:endParaRPr>
          </a:p>
        </p:txBody>
      </p:sp>
      <p:sp>
        <p:nvSpPr>
          <p:cNvPr id="26" name="矩形 6"/>
          <p:cNvSpPr>
            <a:spLocks noChangeArrowheads="1"/>
          </p:cNvSpPr>
          <p:nvPr/>
        </p:nvSpPr>
        <p:spPr bwMode="auto">
          <a:xfrm>
            <a:off x="4015991" y="3551339"/>
            <a:ext cx="5098475" cy="606927"/>
          </a:xfrm>
          <a:prstGeom prst="rect">
            <a:avLst/>
          </a:prstGeom>
          <a:solidFill>
            <a:srgbClr val="DCE6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研究内容</a:t>
            </a:r>
          </a:p>
        </p:txBody>
      </p:sp>
      <p:sp>
        <p:nvSpPr>
          <p:cNvPr id="28" name="单圆角矩形 3"/>
          <p:cNvSpPr>
            <a:spLocks noChangeArrowheads="1"/>
          </p:cNvSpPr>
          <p:nvPr/>
        </p:nvSpPr>
        <p:spPr bwMode="auto">
          <a:xfrm flipH="1">
            <a:off x="3077534" y="2705631"/>
            <a:ext cx="932854" cy="608878"/>
          </a:xfrm>
          <a:custGeom>
            <a:avLst/>
            <a:gdLst>
              <a:gd name="T0" fmla="*/ 0 w 528877"/>
              <a:gd name="T1" fmla="*/ 0 h 495119"/>
              <a:gd name="T2" fmla="*/ 446154 w 528877"/>
              <a:gd name="T3" fmla="*/ 0 h 495119"/>
              <a:gd name="T4" fmla="*/ 528638 w 528877"/>
              <a:gd name="T5" fmla="*/ 82551 h 495119"/>
              <a:gd name="T6" fmla="*/ 528638 w 528877"/>
              <a:gd name="T7" fmla="*/ 495300 h 495119"/>
              <a:gd name="T8" fmla="*/ 0 w 528877"/>
              <a:gd name="T9" fmla="*/ 495300 h 495119"/>
              <a:gd name="T10" fmla="*/ 0 w 528877"/>
              <a:gd name="T11" fmla="*/ 0 h 49511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28877"/>
              <a:gd name="T19" fmla="*/ 0 h 495119"/>
              <a:gd name="T20" fmla="*/ 528877 w 528877"/>
              <a:gd name="T21" fmla="*/ 495119 h 49511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28877" h="495119">
                <a:moveTo>
                  <a:pt x="0" y="0"/>
                </a:moveTo>
                <a:lnTo>
                  <a:pt x="446356" y="0"/>
                </a:lnTo>
                <a:cubicBezTo>
                  <a:pt x="491931" y="0"/>
                  <a:pt x="528877" y="36946"/>
                  <a:pt x="528877" y="82521"/>
                </a:cubicBezTo>
                <a:lnTo>
                  <a:pt x="528877" y="495119"/>
                </a:lnTo>
                <a:lnTo>
                  <a:pt x="0" y="495119"/>
                </a:lnTo>
                <a:lnTo>
                  <a:pt x="0" y="0"/>
                </a:lnTo>
                <a:close/>
              </a:path>
            </a:pathLst>
          </a:custGeom>
          <a:solidFill>
            <a:srgbClr val="1557AE"/>
          </a:solidFill>
          <a:ln>
            <a:noFill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02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 pitchFamily="34" charset="0"/>
              <a:ea typeface="微软雅黑" panose="020B0503020204020204" pitchFamily="34" charset="-122"/>
              <a:cs typeface="Tahoma" panose="020B0604030504040204" pitchFamily="34" charset="0"/>
            </a:endParaRPr>
          </a:p>
        </p:txBody>
      </p:sp>
      <p:sp>
        <p:nvSpPr>
          <p:cNvPr id="29" name="矩形 4"/>
          <p:cNvSpPr>
            <a:spLocks noChangeArrowheads="1"/>
          </p:cNvSpPr>
          <p:nvPr/>
        </p:nvSpPr>
        <p:spPr bwMode="auto">
          <a:xfrm>
            <a:off x="4015991" y="2705631"/>
            <a:ext cx="5098475" cy="608878"/>
          </a:xfrm>
          <a:prstGeom prst="rect">
            <a:avLst/>
          </a:prstGeom>
          <a:solidFill>
            <a:srgbClr val="DCE6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国内外研究现状</a:t>
            </a:r>
          </a:p>
        </p:txBody>
      </p:sp>
      <p:sp>
        <p:nvSpPr>
          <p:cNvPr id="31" name="单圆角矩形 5"/>
          <p:cNvSpPr>
            <a:spLocks noChangeArrowheads="1"/>
          </p:cNvSpPr>
          <p:nvPr/>
        </p:nvSpPr>
        <p:spPr bwMode="auto">
          <a:xfrm flipH="1">
            <a:off x="3077534" y="4381467"/>
            <a:ext cx="932854" cy="606927"/>
          </a:xfrm>
          <a:custGeom>
            <a:avLst/>
            <a:gdLst>
              <a:gd name="T0" fmla="*/ 0 w 528877"/>
              <a:gd name="T1" fmla="*/ 0 h 495119"/>
              <a:gd name="T2" fmla="*/ 446154 w 528877"/>
              <a:gd name="T3" fmla="*/ 0 h 495119"/>
              <a:gd name="T4" fmla="*/ 528638 w 528877"/>
              <a:gd name="T5" fmla="*/ 82287 h 495119"/>
              <a:gd name="T6" fmla="*/ 528638 w 528877"/>
              <a:gd name="T7" fmla="*/ 493713 h 495119"/>
              <a:gd name="T8" fmla="*/ 0 w 528877"/>
              <a:gd name="T9" fmla="*/ 493713 h 495119"/>
              <a:gd name="T10" fmla="*/ 0 w 528877"/>
              <a:gd name="T11" fmla="*/ 0 h 49511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28877"/>
              <a:gd name="T19" fmla="*/ 0 h 495119"/>
              <a:gd name="T20" fmla="*/ 528877 w 528877"/>
              <a:gd name="T21" fmla="*/ 495119 h 49511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28877" h="495119">
                <a:moveTo>
                  <a:pt x="0" y="0"/>
                </a:moveTo>
                <a:lnTo>
                  <a:pt x="446356" y="0"/>
                </a:lnTo>
                <a:cubicBezTo>
                  <a:pt x="491931" y="0"/>
                  <a:pt x="528877" y="36946"/>
                  <a:pt x="528877" y="82521"/>
                </a:cubicBezTo>
                <a:lnTo>
                  <a:pt x="528877" y="495119"/>
                </a:lnTo>
                <a:lnTo>
                  <a:pt x="0" y="495119"/>
                </a:lnTo>
                <a:lnTo>
                  <a:pt x="0" y="0"/>
                </a:lnTo>
                <a:close/>
              </a:path>
            </a:pathLst>
          </a:custGeom>
          <a:solidFill>
            <a:srgbClr val="1557AE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04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 pitchFamily="34" charset="0"/>
              <a:ea typeface="微软雅黑" panose="020B0503020204020204" pitchFamily="34" charset="-122"/>
              <a:cs typeface="Tahoma" panose="020B0604030504040204" pitchFamily="34" charset="0"/>
            </a:endParaRPr>
          </a:p>
        </p:txBody>
      </p:sp>
      <p:sp>
        <p:nvSpPr>
          <p:cNvPr id="32" name="矩形 6"/>
          <p:cNvSpPr>
            <a:spLocks noChangeArrowheads="1"/>
          </p:cNvSpPr>
          <p:nvPr/>
        </p:nvSpPr>
        <p:spPr bwMode="auto">
          <a:xfrm>
            <a:off x="4015991" y="4385253"/>
            <a:ext cx="5098475" cy="606927"/>
          </a:xfrm>
          <a:prstGeom prst="rect">
            <a:avLst/>
          </a:prstGeom>
          <a:solidFill>
            <a:srgbClr val="DCE6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已有成果及研究计划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过程 1"/>
          <p:cNvSpPr/>
          <p:nvPr userDrawn="1"/>
        </p:nvSpPr>
        <p:spPr>
          <a:xfrm rot="5400000">
            <a:off x="59797" y="156105"/>
            <a:ext cx="739775" cy="859367"/>
          </a:xfrm>
          <a:prstGeom prst="flowChartProcess">
            <a:avLst/>
          </a:pr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流程图: 过程 2"/>
          <p:cNvSpPr/>
          <p:nvPr userDrawn="1"/>
        </p:nvSpPr>
        <p:spPr>
          <a:xfrm rot="5400000">
            <a:off x="710671" y="502180"/>
            <a:ext cx="739775" cy="167216"/>
          </a:xfrm>
          <a:prstGeom prst="flowChartProcess">
            <a:avLst/>
          </a:pr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流程图: 过程 6"/>
          <p:cNvSpPr/>
          <p:nvPr userDrawn="1"/>
        </p:nvSpPr>
        <p:spPr>
          <a:xfrm rot="5400000">
            <a:off x="6010275" y="676275"/>
            <a:ext cx="171450" cy="12192000"/>
          </a:xfrm>
          <a:prstGeom prst="flowChartProcess">
            <a:avLst/>
          </a:pr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b="1">
              <a:solidFill>
                <a:prstClr val="white"/>
              </a:solidFill>
            </a:endParaRPr>
          </a:p>
        </p:txBody>
      </p:sp>
      <p:sp>
        <p:nvSpPr>
          <p:cNvPr id="8" name="流程图: 过程 8"/>
          <p:cNvSpPr/>
          <p:nvPr userDrawn="1"/>
        </p:nvSpPr>
        <p:spPr>
          <a:xfrm rot="5400000" flipH="1">
            <a:off x="11189494" y="5807869"/>
            <a:ext cx="328612" cy="1676401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-1" fmla="*/ 0 w 10000"/>
              <a:gd name="connsiteY0-2" fmla="*/ 0 h 10000"/>
              <a:gd name="connsiteX1-3" fmla="*/ 10000 w 10000"/>
              <a:gd name="connsiteY1-4" fmla="*/ 0 h 10000"/>
              <a:gd name="connsiteX2-5" fmla="*/ 9474 w 10000"/>
              <a:gd name="connsiteY2-6" fmla="*/ 9062 h 10000"/>
              <a:gd name="connsiteX3-7" fmla="*/ 0 w 10000"/>
              <a:gd name="connsiteY3-8" fmla="*/ 10000 h 10000"/>
              <a:gd name="connsiteX4-9" fmla="*/ 0 w 10000"/>
              <a:gd name="connsiteY4-10" fmla="*/ 0 h 10000"/>
              <a:gd name="connsiteX0-11" fmla="*/ 0 w 10075"/>
              <a:gd name="connsiteY0-12" fmla="*/ 0 h 10000"/>
              <a:gd name="connsiteX1-13" fmla="*/ 10000 w 10075"/>
              <a:gd name="connsiteY1-14" fmla="*/ 0 h 10000"/>
              <a:gd name="connsiteX2-15" fmla="*/ 10028 w 10075"/>
              <a:gd name="connsiteY2-16" fmla="*/ 8891 h 10000"/>
              <a:gd name="connsiteX3-17" fmla="*/ 0 w 10075"/>
              <a:gd name="connsiteY3-18" fmla="*/ 10000 h 10000"/>
              <a:gd name="connsiteX4-19" fmla="*/ 0 w 10075"/>
              <a:gd name="connsiteY4-20" fmla="*/ 0 h 10000"/>
              <a:gd name="connsiteX0-21" fmla="*/ 0 w 10335"/>
              <a:gd name="connsiteY0-22" fmla="*/ 0 h 10000"/>
              <a:gd name="connsiteX1-23" fmla="*/ 10000 w 10335"/>
              <a:gd name="connsiteY1-24" fmla="*/ 0 h 10000"/>
              <a:gd name="connsiteX2-25" fmla="*/ 10305 w 10335"/>
              <a:gd name="connsiteY2-26" fmla="*/ 8891 h 10000"/>
              <a:gd name="connsiteX3-27" fmla="*/ 0 w 10335"/>
              <a:gd name="connsiteY3-28" fmla="*/ 10000 h 10000"/>
              <a:gd name="connsiteX4-29" fmla="*/ 0 w 10335"/>
              <a:gd name="connsiteY4-30" fmla="*/ 0 h 10000"/>
              <a:gd name="connsiteX0-31" fmla="*/ 0 w 10000"/>
              <a:gd name="connsiteY0-32" fmla="*/ 0 h 10000"/>
              <a:gd name="connsiteX1-33" fmla="*/ 10000 w 10000"/>
              <a:gd name="connsiteY1-34" fmla="*/ 0 h 10000"/>
              <a:gd name="connsiteX2-35" fmla="*/ 9751 w 10000"/>
              <a:gd name="connsiteY2-36" fmla="*/ 9062 h 10000"/>
              <a:gd name="connsiteX3-37" fmla="*/ 0 w 10000"/>
              <a:gd name="connsiteY3-38" fmla="*/ 10000 h 10000"/>
              <a:gd name="connsiteX4-39" fmla="*/ 0 w 10000"/>
              <a:gd name="connsiteY4-40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cubicBezTo>
                  <a:pt x="9825" y="3021"/>
                  <a:pt x="9926" y="6041"/>
                  <a:pt x="9751" y="9062"/>
                </a:cubicBezTo>
                <a:lnTo>
                  <a:pt x="0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b="1">
              <a:solidFill>
                <a:prstClr val="white"/>
              </a:solidFill>
            </a:endParaRPr>
          </a:p>
        </p:txBody>
      </p:sp>
      <p:sp>
        <p:nvSpPr>
          <p:cNvPr id="3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080613" y="403225"/>
            <a:ext cx="546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80713-9927-46D2-9595-BFAE6362A816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10" name="矩形 9"/>
          <p:cNvSpPr/>
          <p:nvPr userDrawn="1"/>
        </p:nvSpPr>
        <p:spPr>
          <a:xfrm>
            <a:off x="144597" y="669715"/>
            <a:ext cx="548227" cy="2616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rlin Sans FB Demi" panose="020E0802020502020306" pitchFamily="34" charset="0"/>
                <a:ea typeface="黑体" panose="02010609060101010101" pitchFamily="49" charset="-122"/>
                <a:cs typeface="+mn-cs"/>
              </a:rPr>
              <a:t>PART</a:t>
            </a:r>
            <a:endParaRPr kumimoji="0" lang="zh-CN" altLang="en-US" sz="1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rlin Sans FB Demi" panose="020E0802020502020306" pitchFamily="34" charset="0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857" y="6518340"/>
            <a:ext cx="1243169" cy="332924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/>
          <p:cNvPicPr>
            <a:picLocks noChangeAspect="1" noChangeArrowheads="1"/>
          </p:cNvPicPr>
          <p:nvPr userDrawn="1"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94" r="23326" b="24977"/>
          <a:stretch>
            <a:fillRect/>
          </a:stretch>
        </p:blipFill>
        <p:spPr bwMode="auto">
          <a:xfrm>
            <a:off x="8896350" y="3937235"/>
            <a:ext cx="3295650" cy="2920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5"/>
          <p:cNvSpPr txBox="1">
            <a:spLocks noChangeArrowheads="1"/>
          </p:cNvSpPr>
          <p:nvPr userDrawn="1"/>
        </p:nvSpPr>
        <p:spPr bwMode="auto">
          <a:xfrm>
            <a:off x="0" y="2277269"/>
            <a:ext cx="12192000" cy="2303462"/>
          </a:xfrm>
          <a:prstGeom prst="rect">
            <a:avLst/>
          </a:prstGeom>
          <a:solidFill>
            <a:srgbClr val="1557AE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ts val="6000"/>
              </a:lnSpc>
              <a:buFont typeface="Arial" panose="020B0604020202020204" pitchFamily="34" charset="0"/>
              <a:buNone/>
            </a:pPr>
            <a:endParaRPr lang="zh-CN" altLang="en-US" sz="4800" b="1">
              <a:solidFill>
                <a:schemeClr val="bg1"/>
              </a:solidFill>
              <a:latin typeface="方正兰亭中黑_GBK"/>
              <a:ea typeface="方正兰亭中黑_GBK"/>
              <a:cs typeface="方正兰亭中黑_GBK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0" y="2926492"/>
            <a:ext cx="12192000" cy="100501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indent="127000" algn="ctr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5400" b="1" kern="10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cs typeface="Times New Roman" panose="02020603050405020304" pitchFamily="18" charset="0"/>
              </a:rPr>
              <a:t>感谢聆听，敬请指正</a:t>
            </a:r>
            <a:endParaRPr lang="en-US" altLang="zh-CN" sz="5400" b="1" kern="100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05" y="152234"/>
            <a:ext cx="3037396" cy="81342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2005013"/>
            <a:ext cx="12192000" cy="1744662"/>
          </a:xfrm>
          <a:prstGeom prst="rect">
            <a:avLst/>
          </a:pr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方正兰亭中黑_GBK" panose="02000000000000000000" pitchFamily="2" charset="-122"/>
              <a:ea typeface="方正兰亭中黑_GBK" panose="02000000000000000000" pitchFamily="2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05" y="152234"/>
            <a:ext cx="3037396" cy="813422"/>
          </a:xfrm>
          <a:prstGeom prst="rect">
            <a:avLst/>
          </a:prstGeom>
        </p:spPr>
      </p:pic>
      <p:pic>
        <p:nvPicPr>
          <p:cNvPr id="11" name="Picture 4"/>
          <p:cNvPicPr>
            <a:picLocks noChangeAspect="1" noChangeArrowheads="1"/>
          </p:cNvPicPr>
          <p:nvPr userDrawn="1"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94" r="23326" b="24977"/>
          <a:stretch>
            <a:fillRect/>
          </a:stretch>
        </p:blipFill>
        <p:spPr bwMode="auto">
          <a:xfrm>
            <a:off x="8896350" y="3937235"/>
            <a:ext cx="3295650" cy="2920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流程图: 过程 8"/>
          <p:cNvSpPr/>
          <p:nvPr userDrawn="1"/>
        </p:nvSpPr>
        <p:spPr>
          <a:xfrm rot="5400000">
            <a:off x="6010275" y="676275"/>
            <a:ext cx="171450" cy="12192000"/>
          </a:xfrm>
          <a:prstGeom prst="flowChartProcess">
            <a:avLst/>
          </a:pr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b="1">
              <a:solidFill>
                <a:prstClr val="white"/>
              </a:solidFill>
            </a:endParaRPr>
          </a:p>
        </p:txBody>
      </p:sp>
      <p:sp>
        <p:nvSpPr>
          <p:cNvPr id="12" name="流程图: 过程 8"/>
          <p:cNvSpPr/>
          <p:nvPr userDrawn="1"/>
        </p:nvSpPr>
        <p:spPr>
          <a:xfrm rot="5400000" flipH="1">
            <a:off x="11189494" y="5807869"/>
            <a:ext cx="328612" cy="1676401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-1" fmla="*/ 0 w 10000"/>
              <a:gd name="connsiteY0-2" fmla="*/ 0 h 10000"/>
              <a:gd name="connsiteX1-3" fmla="*/ 10000 w 10000"/>
              <a:gd name="connsiteY1-4" fmla="*/ 0 h 10000"/>
              <a:gd name="connsiteX2-5" fmla="*/ 9474 w 10000"/>
              <a:gd name="connsiteY2-6" fmla="*/ 9062 h 10000"/>
              <a:gd name="connsiteX3-7" fmla="*/ 0 w 10000"/>
              <a:gd name="connsiteY3-8" fmla="*/ 10000 h 10000"/>
              <a:gd name="connsiteX4-9" fmla="*/ 0 w 10000"/>
              <a:gd name="connsiteY4-10" fmla="*/ 0 h 10000"/>
              <a:gd name="connsiteX0-11" fmla="*/ 0 w 10075"/>
              <a:gd name="connsiteY0-12" fmla="*/ 0 h 10000"/>
              <a:gd name="connsiteX1-13" fmla="*/ 10000 w 10075"/>
              <a:gd name="connsiteY1-14" fmla="*/ 0 h 10000"/>
              <a:gd name="connsiteX2-15" fmla="*/ 10028 w 10075"/>
              <a:gd name="connsiteY2-16" fmla="*/ 8891 h 10000"/>
              <a:gd name="connsiteX3-17" fmla="*/ 0 w 10075"/>
              <a:gd name="connsiteY3-18" fmla="*/ 10000 h 10000"/>
              <a:gd name="connsiteX4-19" fmla="*/ 0 w 10075"/>
              <a:gd name="connsiteY4-20" fmla="*/ 0 h 10000"/>
              <a:gd name="connsiteX0-21" fmla="*/ 0 w 10335"/>
              <a:gd name="connsiteY0-22" fmla="*/ 0 h 10000"/>
              <a:gd name="connsiteX1-23" fmla="*/ 10000 w 10335"/>
              <a:gd name="connsiteY1-24" fmla="*/ 0 h 10000"/>
              <a:gd name="connsiteX2-25" fmla="*/ 10305 w 10335"/>
              <a:gd name="connsiteY2-26" fmla="*/ 8891 h 10000"/>
              <a:gd name="connsiteX3-27" fmla="*/ 0 w 10335"/>
              <a:gd name="connsiteY3-28" fmla="*/ 10000 h 10000"/>
              <a:gd name="connsiteX4-29" fmla="*/ 0 w 10335"/>
              <a:gd name="connsiteY4-30" fmla="*/ 0 h 10000"/>
              <a:gd name="connsiteX0-31" fmla="*/ 0 w 10000"/>
              <a:gd name="connsiteY0-32" fmla="*/ 0 h 10000"/>
              <a:gd name="connsiteX1-33" fmla="*/ 10000 w 10000"/>
              <a:gd name="connsiteY1-34" fmla="*/ 0 h 10000"/>
              <a:gd name="connsiteX2-35" fmla="*/ 9751 w 10000"/>
              <a:gd name="connsiteY2-36" fmla="*/ 9062 h 10000"/>
              <a:gd name="connsiteX3-37" fmla="*/ 0 w 10000"/>
              <a:gd name="connsiteY3-38" fmla="*/ 10000 h 10000"/>
              <a:gd name="connsiteX4-39" fmla="*/ 0 w 10000"/>
              <a:gd name="connsiteY4-40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cubicBezTo>
                  <a:pt x="9825" y="3021"/>
                  <a:pt x="9926" y="6041"/>
                  <a:pt x="9751" y="9062"/>
                </a:cubicBezTo>
                <a:lnTo>
                  <a:pt x="0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b="1">
              <a:solidFill>
                <a:prstClr val="white"/>
              </a:solidFill>
            </a:endParaRPr>
          </a:p>
        </p:txBody>
      </p: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857" y="6518340"/>
            <a:ext cx="1243169" cy="332924"/>
          </a:xfrm>
          <a:prstGeom prst="rect">
            <a:avLst/>
          </a:prstGeom>
        </p:spPr>
      </p:pic>
      <p:sp>
        <p:nvSpPr>
          <p:cNvPr id="17" name="流程图: 过程 16"/>
          <p:cNvSpPr/>
          <p:nvPr userDrawn="1"/>
        </p:nvSpPr>
        <p:spPr>
          <a:xfrm rot="5400000">
            <a:off x="-47625" y="263525"/>
            <a:ext cx="739775" cy="644525"/>
          </a:xfrm>
          <a:prstGeom prst="flowChartProcess">
            <a:avLst/>
          </a:pr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" name="流程图: 过程 17"/>
          <p:cNvSpPr/>
          <p:nvPr userDrawn="1"/>
        </p:nvSpPr>
        <p:spPr>
          <a:xfrm rot="5400000">
            <a:off x="440531" y="523082"/>
            <a:ext cx="739775" cy="125412"/>
          </a:xfrm>
          <a:prstGeom prst="flowChartProcess">
            <a:avLst/>
          </a:pr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" name="矩形 18"/>
          <p:cNvSpPr/>
          <p:nvPr userDrawn="1"/>
        </p:nvSpPr>
        <p:spPr>
          <a:xfrm>
            <a:off x="567872" y="242820"/>
            <a:ext cx="2706172" cy="707886"/>
          </a:xfrm>
          <a:prstGeom prst="rect">
            <a:avLst/>
          </a:prstGeom>
          <a:noFill/>
        </p:spPr>
        <p:txBody>
          <a:bodyPr wrap="none" lIns="324000" rIns="32400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557A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华文隶书" panose="02010800040101010101" pitchFamily="2" charset="-122"/>
              </a:rPr>
              <a:t>汇报提纲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1557AE"/>
              </a:solidFill>
              <a:effectLst/>
              <a:uLnTx/>
              <a:uFillTx/>
              <a:latin typeface="Tahoma" panose="020B0604030504040204" pitchFamily="34" charset="0"/>
              <a:ea typeface="黑体" panose="02010609060101010101" pitchFamily="49" charset="-122"/>
              <a:cs typeface="Tahoma" panose="020B0604030504040204" pitchFamily="34" charset="0"/>
            </a:endParaRPr>
          </a:p>
        </p:txBody>
      </p:sp>
      <p:pic>
        <p:nvPicPr>
          <p:cNvPr id="20" name="Picture 4"/>
          <p:cNvPicPr>
            <a:picLocks noChangeAspect="1" noChangeArrowheads="1"/>
          </p:cNvPicPr>
          <p:nvPr userDrawn="1"/>
        </p:nvPicPr>
        <p:blipFill rotWithShape="1"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91" t="6494" r="5193" b="-474"/>
          <a:stretch>
            <a:fillRect/>
          </a:stretch>
        </p:blipFill>
        <p:spPr bwMode="auto">
          <a:xfrm>
            <a:off x="0" y="1407629"/>
            <a:ext cx="4135395" cy="4683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单圆角矩形 3"/>
          <p:cNvSpPr>
            <a:spLocks noChangeArrowheads="1"/>
          </p:cNvSpPr>
          <p:nvPr/>
        </p:nvSpPr>
        <p:spPr bwMode="auto">
          <a:xfrm flipH="1">
            <a:off x="3077534" y="1865820"/>
            <a:ext cx="932854" cy="608878"/>
          </a:xfrm>
          <a:custGeom>
            <a:avLst/>
            <a:gdLst>
              <a:gd name="T0" fmla="*/ 0 w 528877"/>
              <a:gd name="T1" fmla="*/ 0 h 495119"/>
              <a:gd name="T2" fmla="*/ 446154 w 528877"/>
              <a:gd name="T3" fmla="*/ 0 h 495119"/>
              <a:gd name="T4" fmla="*/ 528638 w 528877"/>
              <a:gd name="T5" fmla="*/ 82551 h 495119"/>
              <a:gd name="T6" fmla="*/ 528638 w 528877"/>
              <a:gd name="T7" fmla="*/ 495300 h 495119"/>
              <a:gd name="T8" fmla="*/ 0 w 528877"/>
              <a:gd name="T9" fmla="*/ 495300 h 495119"/>
              <a:gd name="T10" fmla="*/ 0 w 528877"/>
              <a:gd name="T11" fmla="*/ 0 h 49511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28877"/>
              <a:gd name="T19" fmla="*/ 0 h 495119"/>
              <a:gd name="T20" fmla="*/ 528877 w 528877"/>
              <a:gd name="T21" fmla="*/ 495119 h 49511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28877" h="495119">
                <a:moveTo>
                  <a:pt x="0" y="0"/>
                </a:moveTo>
                <a:lnTo>
                  <a:pt x="446356" y="0"/>
                </a:lnTo>
                <a:cubicBezTo>
                  <a:pt x="491931" y="0"/>
                  <a:pt x="528877" y="36946"/>
                  <a:pt x="528877" y="82521"/>
                </a:cubicBezTo>
                <a:lnTo>
                  <a:pt x="528877" y="495119"/>
                </a:lnTo>
                <a:lnTo>
                  <a:pt x="0" y="495119"/>
                </a:lnTo>
                <a:lnTo>
                  <a:pt x="0" y="0"/>
                </a:lnTo>
                <a:close/>
              </a:path>
            </a:pathLst>
          </a:custGeom>
          <a:solidFill>
            <a:srgbClr val="1557AE"/>
          </a:solidFill>
          <a:ln>
            <a:noFill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01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 pitchFamily="34" charset="0"/>
              <a:ea typeface="微软雅黑" panose="020B0503020204020204" pitchFamily="34" charset="-122"/>
              <a:cs typeface="Tahoma" panose="020B0604030504040204" pitchFamily="34" charset="0"/>
            </a:endParaRPr>
          </a:p>
        </p:txBody>
      </p:sp>
      <p:sp>
        <p:nvSpPr>
          <p:cNvPr id="23" name="矩形 4"/>
          <p:cNvSpPr>
            <a:spLocks noChangeArrowheads="1"/>
          </p:cNvSpPr>
          <p:nvPr/>
        </p:nvSpPr>
        <p:spPr bwMode="auto">
          <a:xfrm>
            <a:off x="4015991" y="1865820"/>
            <a:ext cx="5098475" cy="608878"/>
          </a:xfrm>
          <a:prstGeom prst="rect">
            <a:avLst/>
          </a:prstGeom>
          <a:solidFill>
            <a:srgbClr val="DCE6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557AE"/>
                </a:solidFill>
                <a:effectLst/>
                <a:uLnTx/>
                <a:uFillTx/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研究背景与意义</a:t>
            </a:r>
          </a:p>
        </p:txBody>
      </p:sp>
      <p:sp>
        <p:nvSpPr>
          <p:cNvPr id="25" name="单圆角矩形 5"/>
          <p:cNvSpPr>
            <a:spLocks noChangeArrowheads="1"/>
          </p:cNvSpPr>
          <p:nvPr/>
        </p:nvSpPr>
        <p:spPr bwMode="auto">
          <a:xfrm flipH="1">
            <a:off x="3077534" y="3547553"/>
            <a:ext cx="932854" cy="606927"/>
          </a:xfrm>
          <a:custGeom>
            <a:avLst/>
            <a:gdLst>
              <a:gd name="T0" fmla="*/ 0 w 528877"/>
              <a:gd name="T1" fmla="*/ 0 h 495119"/>
              <a:gd name="T2" fmla="*/ 446154 w 528877"/>
              <a:gd name="T3" fmla="*/ 0 h 495119"/>
              <a:gd name="T4" fmla="*/ 528638 w 528877"/>
              <a:gd name="T5" fmla="*/ 82287 h 495119"/>
              <a:gd name="T6" fmla="*/ 528638 w 528877"/>
              <a:gd name="T7" fmla="*/ 493713 h 495119"/>
              <a:gd name="T8" fmla="*/ 0 w 528877"/>
              <a:gd name="T9" fmla="*/ 493713 h 495119"/>
              <a:gd name="T10" fmla="*/ 0 w 528877"/>
              <a:gd name="T11" fmla="*/ 0 h 49511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28877"/>
              <a:gd name="T19" fmla="*/ 0 h 495119"/>
              <a:gd name="T20" fmla="*/ 528877 w 528877"/>
              <a:gd name="T21" fmla="*/ 495119 h 49511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28877" h="495119">
                <a:moveTo>
                  <a:pt x="0" y="0"/>
                </a:moveTo>
                <a:lnTo>
                  <a:pt x="446356" y="0"/>
                </a:lnTo>
                <a:cubicBezTo>
                  <a:pt x="491931" y="0"/>
                  <a:pt x="528877" y="36946"/>
                  <a:pt x="528877" y="82521"/>
                </a:cubicBezTo>
                <a:lnTo>
                  <a:pt x="528877" y="495119"/>
                </a:lnTo>
                <a:lnTo>
                  <a:pt x="0" y="495119"/>
                </a:lnTo>
                <a:lnTo>
                  <a:pt x="0" y="0"/>
                </a:lnTo>
                <a:close/>
              </a:path>
            </a:pathLst>
          </a:custGeom>
          <a:solidFill>
            <a:srgbClr val="1557AE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03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 pitchFamily="34" charset="0"/>
              <a:ea typeface="微软雅黑" panose="020B0503020204020204" pitchFamily="34" charset="-122"/>
              <a:cs typeface="Tahoma" panose="020B0604030504040204" pitchFamily="34" charset="0"/>
            </a:endParaRPr>
          </a:p>
        </p:txBody>
      </p:sp>
      <p:sp>
        <p:nvSpPr>
          <p:cNvPr id="26" name="矩形 6"/>
          <p:cNvSpPr>
            <a:spLocks noChangeArrowheads="1"/>
          </p:cNvSpPr>
          <p:nvPr/>
        </p:nvSpPr>
        <p:spPr bwMode="auto">
          <a:xfrm>
            <a:off x="4015991" y="3551339"/>
            <a:ext cx="5098475" cy="606927"/>
          </a:xfrm>
          <a:prstGeom prst="rect">
            <a:avLst/>
          </a:prstGeom>
          <a:solidFill>
            <a:srgbClr val="DCE6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研究内容</a:t>
            </a:r>
          </a:p>
        </p:txBody>
      </p:sp>
      <p:sp>
        <p:nvSpPr>
          <p:cNvPr id="28" name="单圆角矩形 3"/>
          <p:cNvSpPr>
            <a:spLocks noChangeArrowheads="1"/>
          </p:cNvSpPr>
          <p:nvPr/>
        </p:nvSpPr>
        <p:spPr bwMode="auto">
          <a:xfrm flipH="1">
            <a:off x="3077534" y="2705631"/>
            <a:ext cx="932854" cy="608878"/>
          </a:xfrm>
          <a:custGeom>
            <a:avLst/>
            <a:gdLst>
              <a:gd name="T0" fmla="*/ 0 w 528877"/>
              <a:gd name="T1" fmla="*/ 0 h 495119"/>
              <a:gd name="T2" fmla="*/ 446154 w 528877"/>
              <a:gd name="T3" fmla="*/ 0 h 495119"/>
              <a:gd name="T4" fmla="*/ 528638 w 528877"/>
              <a:gd name="T5" fmla="*/ 82551 h 495119"/>
              <a:gd name="T6" fmla="*/ 528638 w 528877"/>
              <a:gd name="T7" fmla="*/ 495300 h 495119"/>
              <a:gd name="T8" fmla="*/ 0 w 528877"/>
              <a:gd name="T9" fmla="*/ 495300 h 495119"/>
              <a:gd name="T10" fmla="*/ 0 w 528877"/>
              <a:gd name="T11" fmla="*/ 0 h 49511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28877"/>
              <a:gd name="T19" fmla="*/ 0 h 495119"/>
              <a:gd name="T20" fmla="*/ 528877 w 528877"/>
              <a:gd name="T21" fmla="*/ 495119 h 49511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28877" h="495119">
                <a:moveTo>
                  <a:pt x="0" y="0"/>
                </a:moveTo>
                <a:lnTo>
                  <a:pt x="446356" y="0"/>
                </a:lnTo>
                <a:cubicBezTo>
                  <a:pt x="491931" y="0"/>
                  <a:pt x="528877" y="36946"/>
                  <a:pt x="528877" y="82521"/>
                </a:cubicBezTo>
                <a:lnTo>
                  <a:pt x="528877" y="495119"/>
                </a:lnTo>
                <a:lnTo>
                  <a:pt x="0" y="495119"/>
                </a:lnTo>
                <a:lnTo>
                  <a:pt x="0" y="0"/>
                </a:lnTo>
                <a:close/>
              </a:path>
            </a:pathLst>
          </a:custGeom>
          <a:solidFill>
            <a:srgbClr val="1557AE"/>
          </a:solidFill>
          <a:ln>
            <a:noFill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02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 pitchFamily="34" charset="0"/>
              <a:ea typeface="微软雅黑" panose="020B0503020204020204" pitchFamily="34" charset="-122"/>
              <a:cs typeface="Tahoma" panose="020B0604030504040204" pitchFamily="34" charset="0"/>
            </a:endParaRPr>
          </a:p>
        </p:txBody>
      </p:sp>
      <p:sp>
        <p:nvSpPr>
          <p:cNvPr id="29" name="矩形 4"/>
          <p:cNvSpPr>
            <a:spLocks noChangeArrowheads="1"/>
          </p:cNvSpPr>
          <p:nvPr/>
        </p:nvSpPr>
        <p:spPr bwMode="auto">
          <a:xfrm>
            <a:off x="4015991" y="2705631"/>
            <a:ext cx="5098475" cy="608878"/>
          </a:xfrm>
          <a:prstGeom prst="rect">
            <a:avLst/>
          </a:prstGeom>
          <a:solidFill>
            <a:srgbClr val="DCE6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国内外研究现状</a:t>
            </a:r>
          </a:p>
        </p:txBody>
      </p:sp>
      <p:sp>
        <p:nvSpPr>
          <p:cNvPr id="31" name="单圆角矩形 5"/>
          <p:cNvSpPr>
            <a:spLocks noChangeArrowheads="1"/>
          </p:cNvSpPr>
          <p:nvPr/>
        </p:nvSpPr>
        <p:spPr bwMode="auto">
          <a:xfrm flipH="1">
            <a:off x="3077534" y="4381467"/>
            <a:ext cx="932854" cy="606927"/>
          </a:xfrm>
          <a:custGeom>
            <a:avLst/>
            <a:gdLst>
              <a:gd name="T0" fmla="*/ 0 w 528877"/>
              <a:gd name="T1" fmla="*/ 0 h 495119"/>
              <a:gd name="T2" fmla="*/ 446154 w 528877"/>
              <a:gd name="T3" fmla="*/ 0 h 495119"/>
              <a:gd name="T4" fmla="*/ 528638 w 528877"/>
              <a:gd name="T5" fmla="*/ 82287 h 495119"/>
              <a:gd name="T6" fmla="*/ 528638 w 528877"/>
              <a:gd name="T7" fmla="*/ 493713 h 495119"/>
              <a:gd name="T8" fmla="*/ 0 w 528877"/>
              <a:gd name="T9" fmla="*/ 493713 h 495119"/>
              <a:gd name="T10" fmla="*/ 0 w 528877"/>
              <a:gd name="T11" fmla="*/ 0 h 49511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28877"/>
              <a:gd name="T19" fmla="*/ 0 h 495119"/>
              <a:gd name="T20" fmla="*/ 528877 w 528877"/>
              <a:gd name="T21" fmla="*/ 495119 h 49511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28877" h="495119">
                <a:moveTo>
                  <a:pt x="0" y="0"/>
                </a:moveTo>
                <a:lnTo>
                  <a:pt x="446356" y="0"/>
                </a:lnTo>
                <a:cubicBezTo>
                  <a:pt x="491931" y="0"/>
                  <a:pt x="528877" y="36946"/>
                  <a:pt x="528877" y="82521"/>
                </a:cubicBezTo>
                <a:lnTo>
                  <a:pt x="528877" y="495119"/>
                </a:lnTo>
                <a:lnTo>
                  <a:pt x="0" y="495119"/>
                </a:lnTo>
                <a:lnTo>
                  <a:pt x="0" y="0"/>
                </a:lnTo>
                <a:close/>
              </a:path>
            </a:pathLst>
          </a:custGeom>
          <a:solidFill>
            <a:srgbClr val="1557AE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04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 pitchFamily="34" charset="0"/>
              <a:ea typeface="微软雅黑" panose="020B0503020204020204" pitchFamily="34" charset="-122"/>
              <a:cs typeface="Tahoma" panose="020B0604030504040204" pitchFamily="34" charset="0"/>
            </a:endParaRPr>
          </a:p>
        </p:txBody>
      </p:sp>
      <p:sp>
        <p:nvSpPr>
          <p:cNvPr id="32" name="矩形 6"/>
          <p:cNvSpPr>
            <a:spLocks noChangeArrowheads="1"/>
          </p:cNvSpPr>
          <p:nvPr/>
        </p:nvSpPr>
        <p:spPr bwMode="auto">
          <a:xfrm>
            <a:off x="4015991" y="4385253"/>
            <a:ext cx="5098475" cy="606927"/>
          </a:xfrm>
          <a:prstGeom prst="rect">
            <a:avLst/>
          </a:prstGeom>
          <a:solidFill>
            <a:srgbClr val="DCE6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已有成果及研究计划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过程 1"/>
          <p:cNvSpPr/>
          <p:nvPr userDrawn="1"/>
        </p:nvSpPr>
        <p:spPr>
          <a:xfrm rot="5400000">
            <a:off x="59797" y="156105"/>
            <a:ext cx="739775" cy="859367"/>
          </a:xfrm>
          <a:prstGeom prst="flowChartProcess">
            <a:avLst/>
          </a:pr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流程图: 过程 2"/>
          <p:cNvSpPr/>
          <p:nvPr userDrawn="1"/>
        </p:nvSpPr>
        <p:spPr>
          <a:xfrm rot="5400000">
            <a:off x="710671" y="502180"/>
            <a:ext cx="739775" cy="167216"/>
          </a:xfrm>
          <a:prstGeom prst="flowChartProcess">
            <a:avLst/>
          </a:pr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流程图: 过程 6"/>
          <p:cNvSpPr/>
          <p:nvPr userDrawn="1"/>
        </p:nvSpPr>
        <p:spPr>
          <a:xfrm rot="5400000">
            <a:off x="6010275" y="676275"/>
            <a:ext cx="171450" cy="12192000"/>
          </a:xfrm>
          <a:prstGeom prst="flowChartProcess">
            <a:avLst/>
          </a:pr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b="1">
              <a:solidFill>
                <a:prstClr val="white"/>
              </a:solidFill>
            </a:endParaRPr>
          </a:p>
        </p:txBody>
      </p:sp>
      <p:sp>
        <p:nvSpPr>
          <p:cNvPr id="8" name="流程图: 过程 8"/>
          <p:cNvSpPr/>
          <p:nvPr userDrawn="1"/>
        </p:nvSpPr>
        <p:spPr>
          <a:xfrm rot="5400000" flipH="1">
            <a:off x="11189494" y="5807869"/>
            <a:ext cx="328612" cy="1676401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-1" fmla="*/ 0 w 10000"/>
              <a:gd name="connsiteY0-2" fmla="*/ 0 h 10000"/>
              <a:gd name="connsiteX1-3" fmla="*/ 10000 w 10000"/>
              <a:gd name="connsiteY1-4" fmla="*/ 0 h 10000"/>
              <a:gd name="connsiteX2-5" fmla="*/ 9474 w 10000"/>
              <a:gd name="connsiteY2-6" fmla="*/ 9062 h 10000"/>
              <a:gd name="connsiteX3-7" fmla="*/ 0 w 10000"/>
              <a:gd name="connsiteY3-8" fmla="*/ 10000 h 10000"/>
              <a:gd name="connsiteX4-9" fmla="*/ 0 w 10000"/>
              <a:gd name="connsiteY4-10" fmla="*/ 0 h 10000"/>
              <a:gd name="connsiteX0-11" fmla="*/ 0 w 10075"/>
              <a:gd name="connsiteY0-12" fmla="*/ 0 h 10000"/>
              <a:gd name="connsiteX1-13" fmla="*/ 10000 w 10075"/>
              <a:gd name="connsiteY1-14" fmla="*/ 0 h 10000"/>
              <a:gd name="connsiteX2-15" fmla="*/ 10028 w 10075"/>
              <a:gd name="connsiteY2-16" fmla="*/ 8891 h 10000"/>
              <a:gd name="connsiteX3-17" fmla="*/ 0 w 10075"/>
              <a:gd name="connsiteY3-18" fmla="*/ 10000 h 10000"/>
              <a:gd name="connsiteX4-19" fmla="*/ 0 w 10075"/>
              <a:gd name="connsiteY4-20" fmla="*/ 0 h 10000"/>
              <a:gd name="connsiteX0-21" fmla="*/ 0 w 10335"/>
              <a:gd name="connsiteY0-22" fmla="*/ 0 h 10000"/>
              <a:gd name="connsiteX1-23" fmla="*/ 10000 w 10335"/>
              <a:gd name="connsiteY1-24" fmla="*/ 0 h 10000"/>
              <a:gd name="connsiteX2-25" fmla="*/ 10305 w 10335"/>
              <a:gd name="connsiteY2-26" fmla="*/ 8891 h 10000"/>
              <a:gd name="connsiteX3-27" fmla="*/ 0 w 10335"/>
              <a:gd name="connsiteY3-28" fmla="*/ 10000 h 10000"/>
              <a:gd name="connsiteX4-29" fmla="*/ 0 w 10335"/>
              <a:gd name="connsiteY4-30" fmla="*/ 0 h 10000"/>
              <a:gd name="connsiteX0-31" fmla="*/ 0 w 10000"/>
              <a:gd name="connsiteY0-32" fmla="*/ 0 h 10000"/>
              <a:gd name="connsiteX1-33" fmla="*/ 10000 w 10000"/>
              <a:gd name="connsiteY1-34" fmla="*/ 0 h 10000"/>
              <a:gd name="connsiteX2-35" fmla="*/ 9751 w 10000"/>
              <a:gd name="connsiteY2-36" fmla="*/ 9062 h 10000"/>
              <a:gd name="connsiteX3-37" fmla="*/ 0 w 10000"/>
              <a:gd name="connsiteY3-38" fmla="*/ 10000 h 10000"/>
              <a:gd name="connsiteX4-39" fmla="*/ 0 w 10000"/>
              <a:gd name="connsiteY4-40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cubicBezTo>
                  <a:pt x="9825" y="3021"/>
                  <a:pt x="9926" y="6041"/>
                  <a:pt x="9751" y="9062"/>
                </a:cubicBezTo>
                <a:lnTo>
                  <a:pt x="0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b="1">
              <a:solidFill>
                <a:prstClr val="white"/>
              </a:solidFill>
            </a:endParaRPr>
          </a:p>
        </p:txBody>
      </p:sp>
      <p:sp>
        <p:nvSpPr>
          <p:cNvPr id="3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870142" y="403225"/>
            <a:ext cx="109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80713-9927-46D2-9595-BFAE6362A816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10" name="矩形 9"/>
          <p:cNvSpPr/>
          <p:nvPr userDrawn="1"/>
        </p:nvSpPr>
        <p:spPr>
          <a:xfrm>
            <a:off x="144597" y="669715"/>
            <a:ext cx="548227" cy="2616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rlin Sans FB Demi" panose="020E0802020502020306" pitchFamily="34" charset="0"/>
                <a:ea typeface="黑体" panose="02010609060101010101" pitchFamily="49" charset="-122"/>
                <a:cs typeface="+mn-cs"/>
              </a:rPr>
              <a:t>PART</a:t>
            </a:r>
            <a:endParaRPr kumimoji="0" lang="zh-CN" altLang="en-US" sz="1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rlin Sans FB Demi" panose="020E0802020502020306" pitchFamily="34" charset="0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857" y="6518340"/>
            <a:ext cx="1243169" cy="332924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/>
          <p:cNvPicPr>
            <a:picLocks noChangeAspect="1" noChangeArrowheads="1"/>
          </p:cNvPicPr>
          <p:nvPr userDrawn="1"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94" r="23326" b="24977"/>
          <a:stretch>
            <a:fillRect/>
          </a:stretch>
        </p:blipFill>
        <p:spPr bwMode="auto">
          <a:xfrm>
            <a:off x="8896350" y="3937235"/>
            <a:ext cx="3295650" cy="2920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5"/>
          <p:cNvSpPr txBox="1">
            <a:spLocks noChangeArrowheads="1"/>
          </p:cNvSpPr>
          <p:nvPr userDrawn="1"/>
        </p:nvSpPr>
        <p:spPr bwMode="auto">
          <a:xfrm>
            <a:off x="0" y="2277269"/>
            <a:ext cx="12192000" cy="2303462"/>
          </a:xfrm>
          <a:prstGeom prst="rect">
            <a:avLst/>
          </a:prstGeom>
          <a:solidFill>
            <a:srgbClr val="1557AE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ts val="6000"/>
              </a:lnSpc>
              <a:buFont typeface="Arial" panose="020B0604020202020204" pitchFamily="34" charset="0"/>
              <a:buNone/>
            </a:pPr>
            <a:endParaRPr lang="zh-CN" altLang="en-US" sz="4800" b="1">
              <a:solidFill>
                <a:schemeClr val="bg1"/>
              </a:solidFill>
              <a:latin typeface="方正兰亭中黑_GBK"/>
              <a:ea typeface="方正兰亭中黑_GBK"/>
              <a:cs typeface="方正兰亭中黑_GBK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0" y="2926492"/>
            <a:ext cx="12192000" cy="100501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indent="127000" algn="ctr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5400" b="1" kern="10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cs typeface="Times New Roman" panose="02020603050405020304" pitchFamily="18" charset="0"/>
              </a:rPr>
              <a:t>感谢聆听，敬请指正</a:t>
            </a:r>
            <a:endParaRPr lang="en-US" altLang="zh-CN" sz="5400" b="1" kern="100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05" y="152234"/>
            <a:ext cx="3037396" cy="813422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4175D-866C-4314-A791-7E2522F025E5}" type="datetime1">
              <a:rPr lang="zh-CN" altLang="en-US" smtClean="0"/>
              <a:t>2022/4/14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80713-9927-46D2-9595-BFAE6362A81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59AF5-57C4-4001-AE90-FE6C9FF8E97B}" type="datetime1">
              <a:rPr lang="zh-CN" altLang="en-US" smtClean="0"/>
              <a:t>2022/4/14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80713-9927-46D2-9595-BFAE6362A81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clanthology.org/2021.acl-long.17.pdf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2063496"/>
            <a:ext cx="12192000" cy="161223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indent="127000" algn="ctr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Modularized Interaction Network for Named Entity Recognition</a:t>
            </a:r>
          </a:p>
          <a:p>
            <a:pPr indent="127000" algn="ctr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用于命名实体识别的模块化交互网络</a:t>
            </a:r>
            <a:endParaRPr lang="en-US" altLang="zh-CN" sz="2000" b="1" kern="100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12283" y="4737354"/>
            <a:ext cx="10367433" cy="1144096"/>
          </a:xfrm>
          <a:prstGeom prst="rect">
            <a:avLst/>
          </a:prstGeom>
          <a:effectLst/>
        </p:spPr>
        <p:txBody>
          <a:bodyPr>
            <a:spAutoFit/>
          </a:bodyPr>
          <a:lstStyle/>
          <a:p>
            <a:pPr indent="127000" algn="ctr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kern="100" dirty="0">
                <a:solidFill>
                  <a:srgbClr val="1557AE"/>
                </a:solidFill>
                <a:latin typeface="+mj-lt"/>
                <a:ea typeface="楷体" panose="02010609060101010101" pitchFamily="49" charset="-122"/>
                <a:cs typeface="Times New Roman" panose="02020603050405020304" pitchFamily="18" charset="0"/>
              </a:rPr>
              <a:t>汇报人：王凯</a:t>
            </a:r>
            <a:endParaRPr lang="en-US" altLang="zh-CN" sz="3200" b="1" kern="100" dirty="0">
              <a:solidFill>
                <a:srgbClr val="1557AE"/>
              </a:solidFill>
              <a:latin typeface="+mj-lt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indent="127000" algn="ctr" eaLnBrk="1" fontAlgn="auto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kern="100" dirty="0">
                <a:solidFill>
                  <a:srgbClr val="1557AE"/>
                </a:solidFill>
                <a:latin typeface="Times New Roman" panose="02020603050405020304" pitchFamily="18" charset="0"/>
                <a:ea typeface="方正兰亭中黑_GBK" panose="02000000000000000000" pitchFamily="2" charset="-122"/>
                <a:cs typeface="Times New Roman" panose="02020603050405020304" pitchFamily="18" charset="0"/>
              </a:rPr>
              <a:t>2022</a:t>
            </a:r>
            <a:r>
              <a:rPr lang="en-US" altLang="zh-CN" sz="2400" b="1" kern="100" dirty="0">
                <a:solidFill>
                  <a:srgbClr val="1557AE"/>
                </a:solidFill>
                <a:latin typeface="+mj-lt"/>
                <a:ea typeface="方正兰亭中黑_GBK" panose="02000000000000000000" pitchFamily="2" charset="-122"/>
                <a:cs typeface="Times New Roman" panose="02020603050405020304"/>
              </a:rPr>
              <a:t>/</a:t>
            </a:r>
            <a:r>
              <a:rPr lang="en-US" altLang="zh-CN" sz="2400" b="1" kern="100" dirty="0">
                <a:solidFill>
                  <a:srgbClr val="1557AE"/>
                </a:solidFill>
                <a:latin typeface="Times New Roman" panose="02020603050405020304" pitchFamily="18" charset="0"/>
                <a:ea typeface="方正兰亭中黑_GBK" panose="02000000000000000000" pitchFamily="2" charset="-122"/>
                <a:cs typeface="Times New Roman" panose="02020603050405020304" pitchFamily="18" charset="0"/>
              </a:rPr>
              <a:t>04/15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01948" y="212388"/>
            <a:ext cx="441777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4000" b="1" kern="0" dirty="0">
                <a:solidFill>
                  <a:srgbClr val="1557AE"/>
                </a:solidFill>
              </a:rPr>
              <a:t>消融</a:t>
            </a:r>
            <a:r>
              <a:rPr lang="en-US" altLang="zh-CN" sz="4000" b="1" kern="0" dirty="0">
                <a:solidFill>
                  <a:srgbClr val="1557AE"/>
                </a:solidFill>
              </a:rPr>
              <a:t>&amp;</a:t>
            </a:r>
            <a:r>
              <a:rPr lang="zh-CN" altLang="en-US" sz="4000" b="1" kern="0" dirty="0">
                <a:solidFill>
                  <a:srgbClr val="1557AE"/>
                </a:solidFill>
              </a:rPr>
              <a:t>扩展实验</a:t>
            </a:r>
          </a:p>
        </p:txBody>
      </p:sp>
      <p:sp>
        <p:nvSpPr>
          <p:cNvPr id="6" name="矩形 5"/>
          <p:cNvSpPr/>
          <p:nvPr/>
        </p:nvSpPr>
        <p:spPr>
          <a:xfrm>
            <a:off x="168890" y="131747"/>
            <a:ext cx="33401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>
                <a:solidFill>
                  <a:prstClr val="white"/>
                </a:solidFill>
                <a:latin typeface="Broadway" panose="04040905080B02020502" pitchFamily="82" charset="0"/>
                <a:ea typeface="黑体" panose="02010609060101010101" pitchFamily="49" charset="-122"/>
              </a:rPr>
              <a:t>3</a:t>
            </a:r>
          </a:p>
        </p:txBody>
      </p:sp>
      <p:sp>
        <p:nvSpPr>
          <p:cNvPr id="5" name="矩形 4"/>
          <p:cNvSpPr/>
          <p:nvPr/>
        </p:nvSpPr>
        <p:spPr>
          <a:xfrm>
            <a:off x="375195" y="1191798"/>
            <a:ext cx="2077813" cy="2677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ctr">
              <a:buFont typeface="Wingdings" panose="05000000000000000000" charset="0"/>
              <a:buChar char="Ø"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消融实验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 algn="ctr">
              <a:buFont typeface="Wingdings" panose="05000000000000000000" charset="0"/>
              <a:buChar char="Ø"/>
            </a:pP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ctr">
              <a:buFont typeface="Wingdings" panose="05000000000000000000" charset="0"/>
              <a:buChar char="Ø"/>
            </a:pP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ctr">
              <a:buFont typeface="Wingdings" panose="05000000000000000000" charset="0"/>
              <a:buChar char="Ø"/>
            </a:pP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ctr">
              <a:buFont typeface="Wingdings" panose="05000000000000000000" charset="0"/>
              <a:buChar char="Ø"/>
            </a:pP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ctr">
              <a:buFont typeface="Wingdings" panose="05000000000000000000" charset="0"/>
              <a:buChar char="Ø"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长度测试：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236CEA6-F6CA-453A-AB41-4E9A62CE1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912" y="1652173"/>
            <a:ext cx="6734175" cy="16287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3F37722-C17D-4130-B0F7-3837D05B25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599" y="3577053"/>
            <a:ext cx="3200400" cy="2714625"/>
          </a:xfrm>
          <a:prstGeom prst="rect">
            <a:avLst/>
          </a:prstGeom>
        </p:spPr>
      </p:pic>
      <p:sp>
        <p:nvSpPr>
          <p:cNvPr id="15" name="灯片编号占位符 14">
            <a:extLst>
              <a:ext uri="{FF2B5EF4-FFF2-40B4-BE49-F238E27FC236}">
                <a16:creationId xmlns:a16="http://schemas.microsoft.com/office/drawing/2014/main" id="{FAB723FD-7652-45CA-B71B-93F3422980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F80713-9927-46D2-9595-BFAE6362A816}" type="slidenum">
              <a:rPr lang="zh-CN" altLang="en-US" smtClean="0"/>
              <a:t>10</a:t>
            </a:fld>
            <a:endParaRPr lang="zh-CN" altLang="en-US" dirty="0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01948" y="212388"/>
            <a:ext cx="2638573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1557AE"/>
                </a:solidFill>
                <a:effectLst/>
                <a:uLnTx/>
                <a:uFillTx/>
              </a:rPr>
              <a:t>总结</a:t>
            </a:r>
          </a:p>
        </p:txBody>
      </p:sp>
      <p:sp>
        <p:nvSpPr>
          <p:cNvPr id="6" name="矩形 5"/>
          <p:cNvSpPr/>
          <p:nvPr/>
        </p:nvSpPr>
        <p:spPr>
          <a:xfrm>
            <a:off x="168890" y="131747"/>
            <a:ext cx="33401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>
                <a:solidFill>
                  <a:prstClr val="white"/>
                </a:solidFill>
                <a:latin typeface="Broadway" panose="04040905080B02020502" pitchFamily="82" charset="0"/>
                <a:ea typeface="黑体" panose="02010609060101010101" pitchFamily="49" charset="-122"/>
              </a:rPr>
              <a:t>3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1000832" y="1771015"/>
            <a:ext cx="10963910" cy="1842107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lvl="0" indent="-342900">
              <a:lnSpc>
                <a:spcPct val="20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en-US" sz="2000" dirty="0">
                <a:solidFill>
                  <a:srgbClr val="1557A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利用</a:t>
            </a:r>
            <a:r>
              <a:rPr lang="zh-CN" altLang="en-US" sz="2000" u="sng" dirty="0">
                <a:solidFill>
                  <a:srgbClr val="1557A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段级</a:t>
            </a:r>
            <a:r>
              <a:rPr lang="en-US" altLang="zh-CN" sz="2000" u="sng" dirty="0">
                <a:solidFill>
                  <a:srgbClr val="1557A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(segment-level)</a:t>
            </a:r>
            <a:r>
              <a:rPr lang="zh-CN" altLang="en-US" sz="2000" u="sng" dirty="0">
                <a:solidFill>
                  <a:srgbClr val="1557A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信息</a:t>
            </a:r>
            <a:r>
              <a:rPr lang="zh-CN" altLang="en-US" sz="2000" dirty="0">
                <a:solidFill>
                  <a:srgbClr val="1557A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zh-CN" altLang="en-US" sz="2000" u="sng" dirty="0">
                <a:solidFill>
                  <a:srgbClr val="1557A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词级</a:t>
            </a:r>
            <a:r>
              <a:rPr lang="en-US" altLang="zh-CN" sz="2000" u="sng" dirty="0">
                <a:solidFill>
                  <a:srgbClr val="1557A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(word-level)</a:t>
            </a:r>
            <a:r>
              <a:rPr lang="zh-CN" altLang="en-US" sz="2000" u="sng" dirty="0">
                <a:solidFill>
                  <a:srgbClr val="1557A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依赖</a:t>
            </a:r>
            <a:r>
              <a:rPr lang="zh-CN" altLang="en-US" sz="2000" dirty="0">
                <a:solidFill>
                  <a:srgbClr val="1557A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关系</a:t>
            </a:r>
          </a:p>
          <a:p>
            <a:pPr marL="342900" lvl="0" indent="-342900">
              <a:lnSpc>
                <a:spcPct val="20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en-US" sz="2000" dirty="0">
                <a:solidFill>
                  <a:srgbClr val="1557A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结合一种</a:t>
            </a:r>
            <a:r>
              <a:rPr lang="zh-CN" altLang="en-US" sz="2000" u="sng" dirty="0">
                <a:solidFill>
                  <a:srgbClr val="1557A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交互机制</a:t>
            </a:r>
            <a:r>
              <a:rPr lang="zh-CN" altLang="en-US" sz="2000" dirty="0">
                <a:solidFill>
                  <a:srgbClr val="1557A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，实现</a:t>
            </a:r>
            <a:r>
              <a:rPr lang="zh-CN" altLang="en-US" sz="2000" dirty="0">
                <a:solidFill>
                  <a:schemeClr val="bg1"/>
                </a:solidFill>
                <a:highlight>
                  <a:srgbClr val="30724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边界检测和类型预测</a:t>
            </a:r>
            <a:r>
              <a:rPr lang="zh-CN" altLang="en-US" sz="2000" dirty="0">
                <a:solidFill>
                  <a:srgbClr val="1557A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之间的</a:t>
            </a:r>
            <a:r>
              <a:rPr lang="zh-CN" altLang="en-US" sz="20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信息共享</a:t>
            </a:r>
          </a:p>
          <a:p>
            <a:pPr marL="342900" lvl="0" indent="-342900">
              <a:lnSpc>
                <a:spcPct val="20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en-US" sz="2000" dirty="0">
                <a:solidFill>
                  <a:srgbClr val="1557A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三份基准数据集上达到</a:t>
            </a:r>
            <a:r>
              <a:rPr lang="en-US" altLang="zh-CN" sz="2000" dirty="0">
                <a:solidFill>
                  <a:srgbClr val="1557A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SOTA</a:t>
            </a:r>
          </a:p>
        </p:txBody>
      </p:sp>
      <p:sp>
        <p:nvSpPr>
          <p:cNvPr id="15" name="灯片编号占位符 14">
            <a:extLst>
              <a:ext uri="{FF2B5EF4-FFF2-40B4-BE49-F238E27FC236}">
                <a16:creationId xmlns:a16="http://schemas.microsoft.com/office/drawing/2014/main" id="{25F6036A-97B9-4039-A513-ED195F43A4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F80713-9927-46D2-9595-BFAE6362A816}" type="slidenum">
              <a:rPr lang="zh-CN" altLang="en-US" smtClean="0"/>
              <a:t>11</a:t>
            </a:fld>
            <a:endParaRPr lang="zh-CN" altLang="en-US" dirty="0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8146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01948" y="212388"/>
            <a:ext cx="263857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1557AE"/>
                </a:solidFill>
                <a:effectLst/>
                <a:uLnTx/>
                <a:uFillTx/>
              </a:rPr>
              <a:t>论文概况</a:t>
            </a:r>
          </a:p>
        </p:txBody>
      </p:sp>
      <p:sp>
        <p:nvSpPr>
          <p:cNvPr id="6" name="矩形 5"/>
          <p:cNvSpPr/>
          <p:nvPr/>
        </p:nvSpPr>
        <p:spPr>
          <a:xfrm>
            <a:off x="168890" y="131747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>
                <a:solidFill>
                  <a:prstClr val="white"/>
                </a:solidFill>
                <a:latin typeface="Broadway" panose="04040905080B02020502" pitchFamily="82" charset="0"/>
                <a:ea typeface="黑体" panose="02010609060101010101" pitchFamily="49" charset="-122"/>
              </a:rPr>
              <a:t>1</a:t>
            </a:r>
            <a:endParaRPr lang="zh-CN" altLang="en-US" sz="3600" dirty="0">
              <a:solidFill>
                <a:prstClr val="white"/>
              </a:solidFill>
              <a:latin typeface="Broadway" panose="04040905080B02020502" pitchFamily="82" charset="0"/>
              <a:ea typeface="黑体" panose="02010609060101010101" pitchFamily="49" charset="-122"/>
            </a:endParaRPr>
          </a:p>
        </p:txBody>
      </p:sp>
      <p:sp>
        <p:nvSpPr>
          <p:cNvPr id="13" name="圆角矩形 4"/>
          <p:cNvSpPr/>
          <p:nvPr/>
        </p:nvSpPr>
        <p:spPr bwMode="auto">
          <a:xfrm>
            <a:off x="840014" y="4926732"/>
            <a:ext cx="10030128" cy="1406123"/>
          </a:xfrm>
          <a:prstGeom prst="roundRect">
            <a:avLst>
              <a:gd name="adj" fmla="val 0"/>
            </a:avLst>
          </a:prstGeom>
          <a:solidFill>
            <a:srgbClr val="E7F6FF"/>
          </a:solidFill>
          <a:ln w="15875">
            <a:noFill/>
            <a:prstDash val="solid"/>
            <a:miter lim="800000"/>
          </a:ln>
        </p:spPr>
        <p:txBody>
          <a:bodyPr wrap="square" lIns="36000" rIns="36000" anchor="ctr" anchorCtr="0">
            <a:noAutofit/>
          </a:bodyPr>
          <a:lstStyle/>
          <a:p>
            <a:pPr marL="342900" lvl="0" indent="-342900">
              <a:lnSpc>
                <a:spcPct val="13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en-US" sz="2000" dirty="0">
                <a:solidFill>
                  <a:srgbClr val="1557A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利用</a:t>
            </a:r>
            <a:r>
              <a:rPr lang="zh-CN" altLang="en-US" sz="2000" u="sng" dirty="0">
                <a:solidFill>
                  <a:srgbClr val="1557A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段级</a:t>
            </a:r>
            <a:r>
              <a:rPr lang="en-US" altLang="zh-CN" sz="2000" u="sng" dirty="0">
                <a:solidFill>
                  <a:srgbClr val="1557A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(segment-level)</a:t>
            </a:r>
            <a:r>
              <a:rPr lang="zh-CN" altLang="en-US" sz="2000" u="sng" dirty="0">
                <a:solidFill>
                  <a:srgbClr val="1557A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信息</a:t>
            </a:r>
            <a:r>
              <a:rPr lang="zh-CN" altLang="en-US" sz="2000" dirty="0">
                <a:solidFill>
                  <a:srgbClr val="1557A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zh-CN" altLang="en-US" sz="2000" u="sng" dirty="0">
                <a:solidFill>
                  <a:srgbClr val="1557A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词级</a:t>
            </a:r>
            <a:r>
              <a:rPr lang="en-US" altLang="zh-CN" sz="2000" u="sng" dirty="0">
                <a:solidFill>
                  <a:srgbClr val="1557A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(word-level)</a:t>
            </a:r>
            <a:r>
              <a:rPr lang="zh-CN" altLang="en-US" sz="2000" u="sng" dirty="0">
                <a:solidFill>
                  <a:srgbClr val="1557A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依赖</a:t>
            </a:r>
            <a:r>
              <a:rPr lang="zh-CN" altLang="en-US" sz="2000" dirty="0">
                <a:solidFill>
                  <a:srgbClr val="1557A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关系</a:t>
            </a:r>
          </a:p>
          <a:p>
            <a:pPr marL="342900" lvl="0" indent="-342900">
              <a:lnSpc>
                <a:spcPct val="13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en-US" sz="2000" dirty="0">
                <a:solidFill>
                  <a:srgbClr val="1557A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结合一种</a:t>
            </a:r>
            <a:r>
              <a:rPr lang="zh-CN" altLang="en-US" sz="2000" u="sng" dirty="0">
                <a:solidFill>
                  <a:srgbClr val="1557A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交互机制</a:t>
            </a:r>
            <a:r>
              <a:rPr lang="zh-CN" altLang="en-US" sz="2000" dirty="0">
                <a:solidFill>
                  <a:srgbClr val="1557A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，支持边界检测和类型预测之间的</a:t>
            </a:r>
            <a:r>
              <a:rPr lang="zh-CN" altLang="en-US" sz="20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信息共享</a:t>
            </a:r>
          </a:p>
          <a:p>
            <a:pPr marL="342900" lvl="0" indent="-342900">
              <a:lnSpc>
                <a:spcPct val="13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en-US" sz="2000" dirty="0">
                <a:solidFill>
                  <a:srgbClr val="1557A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三份基准数据集上达到</a:t>
            </a:r>
            <a:r>
              <a:rPr lang="en-US" altLang="zh-CN" sz="2000" dirty="0">
                <a:solidFill>
                  <a:srgbClr val="1557A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SOTA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1557AE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2D7B53D-800B-4628-BEC2-FFFB0686243A}"/>
              </a:ext>
            </a:extLst>
          </p:cNvPr>
          <p:cNvSpPr/>
          <p:nvPr/>
        </p:nvSpPr>
        <p:spPr>
          <a:xfrm>
            <a:off x="3048000" y="383052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cs typeface="Segoe UI" panose="020B0502040204020203" pitchFamily="34" charset="0"/>
              </a:rPr>
              <a:t>会议：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  <a:cs typeface="Segoe UI" panose="020B0502040204020203" pitchFamily="34" charset="0"/>
              </a:rPr>
              <a:t>ACL2021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cs typeface="Segoe UI" panose="020B0502040204020203" pitchFamily="34" charset="0"/>
              </a:rPr>
              <a:t>地址：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  <a:cs typeface="Segoe UI" panose="020B0502040204020203" pitchFamily="34" charset="0"/>
                <a:hlinkClick r:id="rId3"/>
              </a:rPr>
              <a:t>https://aclanthology.org/2021.acl-long.17.pdf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  <a:cs typeface="Segoe UI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cs typeface="Segoe UI" panose="020B0502040204020203" pitchFamily="34" charset="0"/>
              </a:rPr>
              <a:t>代码：暂无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4A6D801-6353-4027-B2B1-E27B6792A9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920274"/>
            <a:ext cx="9906000" cy="2552700"/>
          </a:xfrm>
          <a:prstGeom prst="rect">
            <a:avLst/>
          </a:prstGeom>
        </p:spPr>
      </p:pic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639852D7-7006-4130-B986-C6F76DD282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F80713-9927-46D2-9595-BFAE6362A816}" type="slidenum">
              <a:rPr lang="zh-CN" altLang="en-US" smtClean="0"/>
              <a:t>2</a:t>
            </a:fld>
            <a:endParaRPr lang="zh-CN" altLang="en-US" dirty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01948" y="212388"/>
            <a:ext cx="263857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4000" b="1" kern="0" dirty="0">
                <a:solidFill>
                  <a:srgbClr val="1557AE"/>
                </a:solidFill>
              </a:rPr>
              <a:t>研究目的</a:t>
            </a:r>
            <a:endParaRPr kumimoji="0" lang="zh-CN" altLang="en-US" sz="4000" b="1" i="0" u="none" strike="noStrike" kern="0" cap="none" spc="0" normalizeH="0" baseline="0" noProof="0" dirty="0">
              <a:ln>
                <a:noFill/>
              </a:ln>
              <a:solidFill>
                <a:srgbClr val="1557AE"/>
              </a:solidFill>
              <a:effectLst/>
              <a:uLnTx/>
              <a:uFillTx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8890" y="131747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>
                <a:solidFill>
                  <a:prstClr val="white"/>
                </a:solidFill>
                <a:latin typeface="Broadway" panose="04040905080B02020502" pitchFamily="82" charset="0"/>
                <a:ea typeface="黑体" panose="02010609060101010101" pitchFamily="49" charset="-122"/>
              </a:rPr>
              <a:t>2</a:t>
            </a:r>
            <a:endParaRPr lang="zh-CN" altLang="en-US" sz="3600" dirty="0">
              <a:solidFill>
                <a:prstClr val="white"/>
              </a:solidFill>
              <a:latin typeface="Broadway" panose="04040905080B02020502" pitchFamily="82" charset="0"/>
              <a:ea typeface="黑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52140" y="1191798"/>
            <a:ext cx="19239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ctr">
              <a:buFont typeface="Wingdings" panose="05000000000000000000" charset="0"/>
              <a:buChar char="Ø"/>
            </a:pPr>
            <a:r>
              <a:rPr lang="zh-CN" altLang="en-US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引出问题</a:t>
            </a:r>
            <a:r>
              <a:rPr lang="en-US" altLang="zh-CN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  <a:endParaRPr lang="zh-CN" altLang="en-US" sz="2400" b="1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61282" y="3016570"/>
            <a:ext cx="10669429" cy="1880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序列标注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(one label on token)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：可以捕获词间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(word-level)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的依赖关系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143000" lvl="1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问题：不能很好地处理长实体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858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分段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(based on span)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：可以处理长实体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143000" lvl="1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丢失了内部词间依赖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圆角矩形 4">
            <a:extLst>
              <a:ext uri="{FF2B5EF4-FFF2-40B4-BE49-F238E27FC236}">
                <a16:creationId xmlns:a16="http://schemas.microsoft.com/office/drawing/2014/main" id="{E942F525-FE24-450F-9D9E-D328029B3CA6}"/>
              </a:ext>
            </a:extLst>
          </p:cNvPr>
          <p:cNvSpPr/>
          <p:nvPr/>
        </p:nvSpPr>
        <p:spPr bwMode="auto">
          <a:xfrm>
            <a:off x="1991629" y="5007125"/>
            <a:ext cx="8208736" cy="1406123"/>
          </a:xfrm>
          <a:prstGeom prst="roundRect">
            <a:avLst>
              <a:gd name="adj" fmla="val 0"/>
            </a:avLst>
          </a:prstGeom>
          <a:solidFill>
            <a:srgbClr val="E7F6FF"/>
          </a:solidFill>
          <a:ln w="15875">
            <a:noFill/>
            <a:prstDash val="solid"/>
            <a:miter lim="800000"/>
          </a:ln>
        </p:spPr>
        <p:txBody>
          <a:bodyPr wrap="square" lIns="36000" rIns="36000" anchor="ctr" anchorCtr="0">
            <a:noAutofit/>
          </a:bodyPr>
          <a:lstStyle/>
          <a:p>
            <a:pPr lvl="0">
              <a:lnSpc>
                <a:spcPct val="130000"/>
              </a:lnSpc>
              <a:defRPr/>
            </a:pPr>
            <a:r>
              <a:rPr lang="zh-CN" altLang="en-US" sz="2000" dirty="0">
                <a:solidFill>
                  <a:srgbClr val="1557A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找到一种</a:t>
            </a:r>
            <a:r>
              <a:rPr lang="zh-CN" altLang="en-US" sz="20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交互机制</a:t>
            </a:r>
            <a:r>
              <a:rPr lang="zh-CN" altLang="en-US" sz="2000" dirty="0">
                <a:solidFill>
                  <a:srgbClr val="1557A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，结合词间依赖和段级信息，使得检测和分类互相促进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1557AE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80F70C4-9221-4612-8FEE-0278A86491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8448" y="808017"/>
            <a:ext cx="3257550" cy="1295400"/>
          </a:xfrm>
          <a:prstGeom prst="rect">
            <a:avLst/>
          </a:prstGeom>
        </p:spPr>
      </p:pic>
      <p:graphicFrame>
        <p:nvGraphicFramePr>
          <p:cNvPr id="11" name="图示 10">
            <a:extLst>
              <a:ext uri="{FF2B5EF4-FFF2-40B4-BE49-F238E27FC236}">
                <a16:creationId xmlns:a16="http://schemas.microsoft.com/office/drawing/2014/main" id="{DF786C6B-C3BC-4E08-BEAA-DDDC12006D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33989852"/>
              </p:ext>
            </p:extLst>
          </p:nvPr>
        </p:nvGraphicFramePr>
        <p:xfrm>
          <a:off x="3477037" y="2506484"/>
          <a:ext cx="3457163" cy="4001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5DA97E5D-F9F4-4079-BC23-73BE9301BCC7}"/>
              </a:ext>
            </a:extLst>
          </p:cNvPr>
          <p:cNvSpPr/>
          <p:nvPr/>
        </p:nvSpPr>
        <p:spPr>
          <a:xfrm>
            <a:off x="6800850" y="2506578"/>
            <a:ext cx="2571750" cy="400016"/>
          </a:xfrm>
          <a:prstGeom prst="roundRect">
            <a:avLst/>
          </a:prstGeom>
          <a:solidFill>
            <a:srgbClr val="30724F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sz="2000" dirty="0"/>
              <a:t>New York University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00A71CF-83AA-47A3-9DB0-2BDB3CBF6973}"/>
              </a:ext>
            </a:extLst>
          </p:cNvPr>
          <p:cNvSpPr/>
          <p:nvPr/>
        </p:nvSpPr>
        <p:spPr>
          <a:xfrm>
            <a:off x="8562975" y="1191798"/>
            <a:ext cx="671979" cy="369332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ORG</a:t>
            </a:r>
            <a:endParaRPr lang="zh-CN" altLang="en-US" dirty="0"/>
          </a:p>
        </p:txBody>
      </p:sp>
      <p:sp>
        <p:nvSpPr>
          <p:cNvPr id="16" name="箭头: 左弧形 15">
            <a:extLst>
              <a:ext uri="{FF2B5EF4-FFF2-40B4-BE49-F238E27FC236}">
                <a16:creationId xmlns:a16="http://schemas.microsoft.com/office/drawing/2014/main" id="{4007BB40-0E17-4CEC-84B6-2AC285381A53}"/>
              </a:ext>
            </a:extLst>
          </p:cNvPr>
          <p:cNvSpPr/>
          <p:nvPr/>
        </p:nvSpPr>
        <p:spPr>
          <a:xfrm>
            <a:off x="8367712" y="1731144"/>
            <a:ext cx="409575" cy="74313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箭头: 左弧形 17">
            <a:extLst>
              <a:ext uri="{FF2B5EF4-FFF2-40B4-BE49-F238E27FC236}">
                <a16:creationId xmlns:a16="http://schemas.microsoft.com/office/drawing/2014/main" id="{3AB42769-10CF-42D9-9752-5983A9DA5574}"/>
              </a:ext>
            </a:extLst>
          </p:cNvPr>
          <p:cNvSpPr/>
          <p:nvPr/>
        </p:nvSpPr>
        <p:spPr>
          <a:xfrm rot="10800000">
            <a:off x="8943977" y="1708451"/>
            <a:ext cx="409575" cy="74313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灯片编号占位符 22">
            <a:extLst>
              <a:ext uri="{FF2B5EF4-FFF2-40B4-BE49-F238E27FC236}">
                <a16:creationId xmlns:a16="http://schemas.microsoft.com/office/drawing/2014/main" id="{85ED948E-637F-4FE4-9241-B3430A2EB6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F80713-9927-46D2-9595-BFAE6362A816}" type="slidenum">
              <a:rPr lang="zh-CN" altLang="en-US" smtClean="0"/>
              <a:t>3</a:t>
            </a:fld>
            <a:endParaRPr lang="zh-CN" altLang="en-US" dirty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01948" y="212388"/>
            <a:ext cx="263857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1557AE"/>
                </a:solidFill>
                <a:effectLst/>
                <a:uLnTx/>
                <a:uFillTx/>
              </a:rPr>
              <a:t>本文模型</a:t>
            </a:r>
          </a:p>
        </p:txBody>
      </p:sp>
      <p:sp>
        <p:nvSpPr>
          <p:cNvPr id="6" name="矩形 5"/>
          <p:cNvSpPr/>
          <p:nvPr/>
        </p:nvSpPr>
        <p:spPr>
          <a:xfrm>
            <a:off x="168890" y="131747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>
                <a:solidFill>
                  <a:prstClr val="white"/>
                </a:solidFill>
                <a:latin typeface="Broadway" panose="04040905080B02020502" pitchFamily="82" charset="0"/>
                <a:ea typeface="黑体" panose="02010609060101010101" pitchFamily="49" charset="-122"/>
              </a:rPr>
              <a:t>2</a:t>
            </a:r>
            <a:endParaRPr lang="zh-CN" altLang="en-US" sz="3600" dirty="0">
              <a:solidFill>
                <a:prstClr val="white"/>
              </a:solidFill>
              <a:latin typeface="Broadway" panose="04040905080B02020502" pitchFamily="82" charset="0"/>
              <a:ea typeface="黑体" panose="02010609060101010101" pitchFamily="49" charset="-122"/>
            </a:endParaRPr>
          </a:p>
        </p:txBody>
      </p:sp>
      <p:sp>
        <p:nvSpPr>
          <p:cNvPr id="7" name="AutoShape 2" descr="https://bbs-img.huaweicloud.com/blogs/img/20210802/1627888526334077948.PNG">
            <a:extLst>
              <a:ext uri="{FF2B5EF4-FFF2-40B4-BE49-F238E27FC236}">
                <a16:creationId xmlns:a16="http://schemas.microsoft.com/office/drawing/2014/main" id="{2897FF83-8255-410F-8634-4A48626D4A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9B3F8E98-19E4-49A1-B550-25C3DB9CD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22" y="1194003"/>
            <a:ext cx="11933555" cy="359918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46FE3D84-7215-487E-86C5-E660DF21E31A}"/>
              </a:ext>
            </a:extLst>
          </p:cNvPr>
          <p:cNvSpPr txBox="1"/>
          <p:nvPr/>
        </p:nvSpPr>
        <p:spPr>
          <a:xfrm>
            <a:off x="3640521" y="720219"/>
            <a:ext cx="39426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/>
            <a:r>
              <a:rPr lang="zh-CN" altLang="en-US" dirty="0">
                <a:highlight>
                  <a:srgbClr val="00FF00"/>
                </a:highligh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融合段信息，用于长实体识别</a:t>
            </a:r>
            <a:endParaRPr lang="zh-CN" dirty="0">
              <a:highlight>
                <a:srgbClr val="00FF00"/>
              </a:highlight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D09B23D2-9D47-4494-991C-C5FF3D2EE05C}"/>
              </a:ext>
            </a:extLst>
          </p:cNvPr>
          <p:cNvCxnSpPr/>
          <p:nvPr/>
        </p:nvCxnSpPr>
        <p:spPr>
          <a:xfrm flipV="1">
            <a:off x="2438400" y="1057139"/>
            <a:ext cx="1633445" cy="695461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D18428BC-EA69-47AF-B9BD-7875EE595191}"/>
              </a:ext>
            </a:extLst>
          </p:cNvPr>
          <p:cNvCxnSpPr>
            <a:cxnSpLocks/>
          </p:cNvCxnSpPr>
          <p:nvPr/>
        </p:nvCxnSpPr>
        <p:spPr>
          <a:xfrm>
            <a:off x="1044446" y="2140823"/>
            <a:ext cx="0" cy="3231277"/>
          </a:xfrm>
          <a:prstGeom prst="straightConnector1">
            <a:avLst/>
          </a:prstGeom>
          <a:ln w="28575">
            <a:solidFill>
              <a:srgbClr val="4BD0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7187CF30-BF90-4687-8C80-A88773376DBD}"/>
              </a:ext>
            </a:extLst>
          </p:cNvPr>
          <p:cNvSpPr txBox="1"/>
          <p:nvPr/>
        </p:nvSpPr>
        <p:spPr>
          <a:xfrm>
            <a:off x="129222" y="5431529"/>
            <a:ext cx="55762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/>
            <a:r>
              <a:rPr lang="zh-CN" altLang="en-US" dirty="0">
                <a:highlight>
                  <a:srgbClr val="00FFFF"/>
                </a:highligh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不直接拼接，使用门函数，动态控制信息流的量</a:t>
            </a:r>
            <a:endParaRPr lang="zh-CN" dirty="0">
              <a:highlight>
                <a:srgbClr val="00FFFF"/>
              </a:highlight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CFA572E6-B10E-48E0-AD45-73E93505DC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3833" y="4787520"/>
            <a:ext cx="3409950" cy="1543050"/>
          </a:xfrm>
          <a:prstGeom prst="rect">
            <a:avLst/>
          </a:prstGeom>
        </p:spPr>
      </p:pic>
      <p:cxnSp>
        <p:nvCxnSpPr>
          <p:cNvPr id="25" name="连接符: 曲线 24">
            <a:extLst>
              <a:ext uri="{FF2B5EF4-FFF2-40B4-BE49-F238E27FC236}">
                <a16:creationId xmlns:a16="http://schemas.microsoft.com/office/drawing/2014/main" id="{317B3C28-F0A3-47C9-9B8E-0D67CCC8021A}"/>
              </a:ext>
            </a:extLst>
          </p:cNvPr>
          <p:cNvCxnSpPr>
            <a:cxnSpLocks/>
          </p:cNvCxnSpPr>
          <p:nvPr/>
        </p:nvCxnSpPr>
        <p:spPr>
          <a:xfrm>
            <a:off x="781050" y="2238375"/>
            <a:ext cx="5314949" cy="3133725"/>
          </a:xfrm>
          <a:prstGeom prst="curvedConnector3">
            <a:avLst/>
          </a:prstGeom>
          <a:ln w="57150">
            <a:solidFill>
              <a:srgbClr val="FF99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图片 27">
            <a:extLst>
              <a:ext uri="{FF2B5EF4-FFF2-40B4-BE49-F238E27FC236}">
                <a16:creationId xmlns:a16="http://schemas.microsoft.com/office/drawing/2014/main" id="{F261B34A-5DBD-462F-9F6D-A4DB9254D4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0789" y="6353482"/>
            <a:ext cx="3095625" cy="247650"/>
          </a:xfrm>
          <a:prstGeom prst="rect">
            <a:avLst/>
          </a:prstGeom>
        </p:spPr>
      </p:pic>
      <p:sp>
        <p:nvSpPr>
          <p:cNvPr id="30" name="文本框 29">
            <a:extLst>
              <a:ext uri="{FF2B5EF4-FFF2-40B4-BE49-F238E27FC236}">
                <a16:creationId xmlns:a16="http://schemas.microsoft.com/office/drawing/2014/main" id="{6105C8D9-4609-462F-A4E1-FF564180517D}"/>
              </a:ext>
            </a:extLst>
          </p:cNvPr>
          <p:cNvSpPr txBox="1"/>
          <p:nvPr/>
        </p:nvSpPr>
        <p:spPr>
          <a:xfrm>
            <a:off x="129222" y="974736"/>
            <a:ext cx="39426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/>
            <a:r>
              <a:rPr lang="zh-CN" altLang="en-US" dirty="0">
                <a:highlight>
                  <a:srgbClr val="00FF00"/>
                </a:highligh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①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lang="zh-CN" altLang="en-US" dirty="0">
                <a:highlight>
                  <a:srgbClr val="00FFFF"/>
                </a:highligh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②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</a:t>
            </a:r>
            <a:r>
              <a:rPr lang="zh-CN" altLang="en-US" dirty="0">
                <a:highlight>
                  <a:srgbClr val="159BFF"/>
                </a:highligh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③</a:t>
            </a:r>
            <a:endParaRPr lang="zh-CN" dirty="0">
              <a:highlight>
                <a:srgbClr val="159BFF"/>
              </a:highlight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6D807A2C-07B3-4839-94D6-1E04275CCE03}"/>
              </a:ext>
            </a:extLst>
          </p:cNvPr>
          <p:cNvCxnSpPr>
            <a:cxnSpLocks/>
          </p:cNvCxnSpPr>
          <p:nvPr/>
        </p:nvCxnSpPr>
        <p:spPr>
          <a:xfrm>
            <a:off x="6905625" y="5555490"/>
            <a:ext cx="1819275" cy="0"/>
          </a:xfrm>
          <a:prstGeom prst="line">
            <a:avLst/>
          </a:prstGeom>
          <a:ln w="38100">
            <a:solidFill>
              <a:srgbClr val="325A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AC2CBB21-BAB6-4381-ABEB-182C9F284A7D}"/>
              </a:ext>
            </a:extLst>
          </p:cNvPr>
          <p:cNvCxnSpPr>
            <a:cxnSpLocks/>
          </p:cNvCxnSpPr>
          <p:nvPr/>
        </p:nvCxnSpPr>
        <p:spPr>
          <a:xfrm>
            <a:off x="6915150" y="5917440"/>
            <a:ext cx="1819275" cy="0"/>
          </a:xfrm>
          <a:prstGeom prst="line">
            <a:avLst/>
          </a:prstGeom>
          <a:ln w="38100">
            <a:solidFill>
              <a:srgbClr val="325A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776E57D7-B87F-45B0-B205-218F5CD74DCF}"/>
              </a:ext>
            </a:extLst>
          </p:cNvPr>
          <p:cNvCxnSpPr>
            <a:cxnSpLocks/>
          </p:cNvCxnSpPr>
          <p:nvPr/>
        </p:nvCxnSpPr>
        <p:spPr>
          <a:xfrm>
            <a:off x="6905625" y="6346065"/>
            <a:ext cx="1819275" cy="0"/>
          </a:xfrm>
          <a:prstGeom prst="line">
            <a:avLst/>
          </a:prstGeom>
          <a:ln w="38100">
            <a:solidFill>
              <a:srgbClr val="325A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连接符: 曲线 33">
            <a:extLst>
              <a:ext uri="{FF2B5EF4-FFF2-40B4-BE49-F238E27FC236}">
                <a16:creationId xmlns:a16="http://schemas.microsoft.com/office/drawing/2014/main" id="{E6E62652-0A2E-4B2F-A229-FDFFCD61D5AE}"/>
              </a:ext>
            </a:extLst>
          </p:cNvPr>
          <p:cNvCxnSpPr>
            <a:cxnSpLocks/>
          </p:cNvCxnSpPr>
          <p:nvPr/>
        </p:nvCxnSpPr>
        <p:spPr>
          <a:xfrm>
            <a:off x="8734425" y="5917440"/>
            <a:ext cx="1085850" cy="150623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C3742973-8361-48F5-B263-7434C36001AD}"/>
              </a:ext>
            </a:extLst>
          </p:cNvPr>
          <p:cNvSpPr/>
          <p:nvPr/>
        </p:nvSpPr>
        <p:spPr>
          <a:xfrm>
            <a:off x="9863814" y="5835099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highlight>
                  <a:srgbClr val="00FFFF"/>
                </a:highligh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门函数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49D31F83-3415-4400-B6F8-B5E0D08319E2}"/>
              </a:ext>
            </a:extLst>
          </p:cNvPr>
          <p:cNvSpPr txBox="1"/>
          <p:nvPr/>
        </p:nvSpPr>
        <p:spPr>
          <a:xfrm>
            <a:off x="2292658" y="6266407"/>
            <a:ext cx="34099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/>
            <a:r>
              <a:rPr lang="en-US" altLang="zh-CN" dirty="0">
                <a:highlight>
                  <a:srgbClr val="00FF00"/>
                </a:highligh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NER </a:t>
            </a:r>
            <a:r>
              <a:rPr lang="zh-CN" altLang="en-US" dirty="0">
                <a:highlight>
                  <a:srgbClr val="00FF00"/>
                </a:highligh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模块的最终隐藏表示：</a:t>
            </a:r>
            <a:endParaRPr lang="zh-CN" dirty="0">
              <a:highlight>
                <a:srgbClr val="00FF00"/>
              </a:highlight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8" name="箭头: 右 37">
            <a:extLst>
              <a:ext uri="{FF2B5EF4-FFF2-40B4-BE49-F238E27FC236}">
                <a16:creationId xmlns:a16="http://schemas.microsoft.com/office/drawing/2014/main" id="{3C9DE07B-7D5B-48D7-BA34-415D2D1FDBDA}"/>
              </a:ext>
            </a:extLst>
          </p:cNvPr>
          <p:cNvSpPr/>
          <p:nvPr/>
        </p:nvSpPr>
        <p:spPr>
          <a:xfrm>
            <a:off x="5702608" y="6368541"/>
            <a:ext cx="475008" cy="247651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灯片编号占位符 42">
            <a:extLst>
              <a:ext uri="{FF2B5EF4-FFF2-40B4-BE49-F238E27FC236}">
                <a16:creationId xmlns:a16="http://schemas.microsoft.com/office/drawing/2014/main" id="{CDD4E74F-BBDC-4FC0-B0EE-AB6494524E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F80713-9927-46D2-9595-BFAE6362A816}" type="slidenum">
              <a:rPr lang="zh-CN" altLang="en-US" smtClean="0"/>
              <a:t>4</a:t>
            </a:fld>
            <a:endParaRPr lang="zh-CN" altLang="en-US" dirty="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581568E8-1CB1-45C8-B77C-1601CE194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3649" y="3335489"/>
            <a:ext cx="4258097" cy="990599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001948" y="212388"/>
            <a:ext cx="2638573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4000" b="1" kern="0" dirty="0">
                <a:solidFill>
                  <a:srgbClr val="1557AE"/>
                </a:solidFill>
              </a:rPr>
              <a:t>模型细节</a:t>
            </a:r>
          </a:p>
        </p:txBody>
      </p:sp>
      <p:sp>
        <p:nvSpPr>
          <p:cNvPr id="6" name="矩形 5"/>
          <p:cNvSpPr/>
          <p:nvPr/>
        </p:nvSpPr>
        <p:spPr>
          <a:xfrm>
            <a:off x="168890" y="131747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>
                <a:solidFill>
                  <a:prstClr val="white"/>
                </a:solidFill>
                <a:latin typeface="Broadway" panose="04040905080B02020502" pitchFamily="82" charset="0"/>
                <a:ea typeface="黑体" panose="02010609060101010101" pitchFamily="49" charset="-122"/>
              </a:rPr>
              <a:t>2</a:t>
            </a:r>
            <a:endParaRPr lang="zh-CN" altLang="en-US" sz="3600" dirty="0">
              <a:solidFill>
                <a:prstClr val="white"/>
              </a:solidFill>
              <a:latin typeface="Broadway" panose="04040905080B02020502" pitchFamily="82" charset="0"/>
              <a:ea typeface="黑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21374" y="1474118"/>
            <a:ext cx="5822275" cy="420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CRF</a:t>
            </a:r>
            <a:r>
              <a:rPr lang="zh-CN" altLang="en-US" sz="20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解码预测序列得分</a:t>
            </a:r>
            <a:endParaRPr lang="en-US" altLang="zh-CN" sz="2000" b="1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000" b="1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000" b="1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000" b="1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训练时最大化（在所有可能的标签序列上）</a:t>
            </a:r>
            <a:endParaRPr lang="en-US" altLang="zh-CN" sz="2000" b="1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000" b="1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000" b="1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000" b="1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解码时预测得分最高的标签序列</a:t>
            </a:r>
            <a:endParaRPr lang="en-US" altLang="zh-CN" sz="2000" b="1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034A9E6-F68B-4D90-8357-7DC3CDD6FF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1725" y="1304921"/>
            <a:ext cx="4968478" cy="99060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9E344E8C-DEA9-42F3-B91B-670649E6C149}"/>
              </a:ext>
            </a:extLst>
          </p:cNvPr>
          <p:cNvSpPr txBox="1"/>
          <p:nvPr/>
        </p:nvSpPr>
        <p:spPr>
          <a:xfrm>
            <a:off x="883325" y="1021935"/>
            <a:ext cx="39426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/>
            <a:r>
              <a:rPr lang="en-US" altLang="zh-CN" dirty="0">
                <a:highlight>
                  <a:srgbClr val="00FF00"/>
                </a:highligh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NER</a:t>
            </a:r>
            <a:r>
              <a:rPr lang="zh-CN" altLang="en-US" dirty="0">
                <a:highlight>
                  <a:srgbClr val="00FF00"/>
                </a:highligh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模块①</a:t>
            </a:r>
            <a:endParaRPr lang="zh-CN" dirty="0">
              <a:highlight>
                <a:srgbClr val="00FF00"/>
              </a:highlight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65405FF3-D487-4BFB-A369-B9E618253E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1605" y="4921211"/>
            <a:ext cx="4828598" cy="925341"/>
          </a:xfrm>
          <a:prstGeom prst="rect">
            <a:avLst/>
          </a:prstGeom>
        </p:spPr>
      </p:pic>
      <p:sp>
        <p:nvSpPr>
          <p:cNvPr id="23" name="灯片编号占位符 22">
            <a:extLst>
              <a:ext uri="{FF2B5EF4-FFF2-40B4-BE49-F238E27FC236}">
                <a16:creationId xmlns:a16="http://schemas.microsoft.com/office/drawing/2014/main" id="{42AD3251-8DFA-4CE8-9572-F1DB76A958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F80713-9927-46D2-9595-BFAE6362A816}" type="slidenum">
              <a:rPr lang="zh-CN" altLang="en-US" smtClean="0"/>
              <a:t>5</a:t>
            </a:fld>
            <a:endParaRPr lang="zh-CN" altLang="en-US" dirty="0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25A7C165-270B-438D-9901-398BDF03D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5948" y="5377586"/>
            <a:ext cx="3781425" cy="103822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001948" y="212388"/>
            <a:ext cx="2638573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4000" b="1" kern="0" dirty="0">
                <a:solidFill>
                  <a:srgbClr val="1557AE"/>
                </a:solidFill>
              </a:rPr>
              <a:t>模型细节</a:t>
            </a:r>
            <a:endParaRPr kumimoji="0" lang="zh-CN" altLang="en-US" sz="4000" b="1" i="0" u="none" strike="noStrike" kern="0" cap="none" spc="0" normalizeH="0" baseline="0" noProof="0" dirty="0">
              <a:ln>
                <a:noFill/>
              </a:ln>
              <a:solidFill>
                <a:srgbClr val="1557AE"/>
              </a:solidFill>
              <a:effectLst/>
              <a:uLnTx/>
              <a:uFillTx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8890" y="131747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>
                <a:solidFill>
                  <a:prstClr val="white"/>
                </a:solidFill>
                <a:latin typeface="Broadway" panose="04040905080B02020502" pitchFamily="82" charset="0"/>
                <a:ea typeface="黑体" panose="02010609060101010101" pitchFamily="49" charset="-122"/>
              </a:rPr>
              <a:t>2</a:t>
            </a:r>
            <a:endParaRPr lang="zh-CN" altLang="en-US" sz="3600" dirty="0">
              <a:solidFill>
                <a:prstClr val="white"/>
              </a:solidFill>
              <a:latin typeface="Broadway" panose="04040905080B02020502" pitchFamily="82" charset="0"/>
              <a:ea typeface="黑体" panose="02010609060101010101" pitchFamily="49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EC10AA0-609E-44FA-9619-8B2A24C5C7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256" y="2233901"/>
            <a:ext cx="3000375" cy="7048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F466293B-7FB2-4DF6-A709-3C2C5EF5B0C3}"/>
                  </a:ext>
                </a:extLst>
              </p:cNvPr>
              <p:cNvSpPr/>
              <p:nvPr/>
            </p:nvSpPr>
            <p:spPr>
              <a:xfrm>
                <a:off x="285863" y="1593227"/>
                <a:ext cx="6709315" cy="43362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sz="2000" b="1" dirty="0">
                    <a:solidFill>
                      <a:srgbClr val="00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时间</a:t>
                </a:r>
                <a:r>
                  <a:rPr lang="en-US" altLang="zh-CN" sz="2000" b="1" dirty="0">
                    <a:solidFill>
                      <a:srgbClr val="00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step j</a:t>
                </a:r>
                <a:r>
                  <a:rPr lang="zh-CN" altLang="en-US" sz="2000" b="1" dirty="0">
                    <a:solidFill>
                      <a:srgbClr val="00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的解码状态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d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𝒋</m:t>
                        </m:r>
                      </m:sub>
                    </m:sSub>
                  </m:oMath>
                </a14:m>
                <a:endParaRPr lang="en-US" altLang="zh-CN" sz="2000" b="1" dirty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marL="457200" indent="-45720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endParaRPr lang="en-US" altLang="zh-CN" sz="2000" b="1" dirty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marL="457200" indent="-45720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endParaRPr lang="en-US" altLang="zh-CN" sz="2000" b="1" dirty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marL="457200" indent="-45720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endParaRPr lang="en-US" altLang="zh-CN" sz="2000" b="1" dirty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000" b="1" dirty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marL="457200" indent="-45720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𝒔𝒑𝒂𝒏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𝒋</m:t>
                        </m:r>
                        <m:r>
                          <a:rPr lang="en-US" altLang="zh-CN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2000" b="1" dirty="0">
                    <a:solidFill>
                      <a:srgbClr val="00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的得分（</a:t>
                </a:r>
                <a:r>
                  <a:rPr lang="en-US" altLang="zh-CN" sz="2000" b="1" dirty="0">
                    <a:solidFill>
                      <a:srgbClr val="00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bi-affine</a:t>
                </a:r>
                <a:r>
                  <a:rPr lang="zh-CN" altLang="en-US" sz="2000" b="1" dirty="0">
                    <a:solidFill>
                      <a:srgbClr val="00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）</a:t>
                </a:r>
                <a:endParaRPr lang="en-US" altLang="zh-CN" sz="2000" b="1" dirty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marL="457200" indent="-45720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endParaRPr lang="en-US" altLang="zh-CN" sz="2000" b="1" dirty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marL="457200" indent="-45720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endParaRPr lang="en-US" altLang="zh-CN" sz="2000" b="1" dirty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marL="457200" indent="-45720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b="1" i="1">
                            <a:latin typeface="Cambria Math" panose="02040503050406030204" pitchFamily="18" charset="0"/>
                          </a:rPr>
                          <m:t>word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zh-CN" altLang="en-US" sz="2000" b="1" dirty="0">
                    <a:solidFill>
                      <a:srgbClr val="00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的段信息</a:t>
                </a:r>
                <a:r>
                  <a:rPr lang="en-US" altLang="zh-CN" sz="2000" b="1" dirty="0">
                    <a:solidFill>
                      <a:srgbClr val="00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zh-CN" altLang="en-US" sz="2000" b="1" dirty="0">
                    <a:solidFill>
                      <a:srgbClr val="00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枚举所有从</a:t>
                </a:r>
                <a:r>
                  <a:rPr lang="en-US" altLang="zh-CN" sz="2000" b="1" dirty="0">
                    <a:solidFill>
                      <a:srgbClr val="00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j</a:t>
                </a:r>
                <a:r>
                  <a:rPr lang="zh-CN" altLang="en-US" sz="2000" b="1" dirty="0">
                    <a:solidFill>
                      <a:srgbClr val="00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开始的段并加权</a:t>
                </a:r>
                <a:r>
                  <a:rPr lang="en-US" altLang="zh-CN" sz="2000" b="1" dirty="0">
                    <a:solidFill>
                      <a:srgbClr val="00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F466293B-7FB2-4DF6-A709-3C2C5EF5B0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863" y="1593227"/>
                <a:ext cx="6709315" cy="4336252"/>
              </a:xfrm>
              <a:prstGeom prst="rect">
                <a:avLst/>
              </a:prstGeom>
              <a:blipFill>
                <a:blip r:embed="rId4"/>
                <a:stretch>
                  <a:fillRect l="-817" b="-9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>
            <a:extLst>
              <a:ext uri="{FF2B5EF4-FFF2-40B4-BE49-F238E27FC236}">
                <a16:creationId xmlns:a16="http://schemas.microsoft.com/office/drawing/2014/main" id="{42CAE867-1AC2-49A3-AACF-CE2ACFA262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8917" y="4254588"/>
            <a:ext cx="3838575" cy="70485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08F7B68C-BEA9-4AC2-A1DC-509AAD97D2C9}"/>
              </a:ext>
            </a:extLst>
          </p:cNvPr>
          <p:cNvSpPr txBox="1"/>
          <p:nvPr/>
        </p:nvSpPr>
        <p:spPr>
          <a:xfrm>
            <a:off x="410302" y="5929479"/>
            <a:ext cx="39426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/>
            <a:r>
              <a:rPr lang="zh-CN" altLang="en-US" dirty="0">
                <a:highlight>
                  <a:srgbClr val="00FFFF"/>
                </a:highligh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融合段信息，用于长实体识别</a:t>
            </a:r>
            <a:endParaRPr lang="zh-CN" dirty="0">
              <a:highlight>
                <a:srgbClr val="00FFFF"/>
              </a:highlight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F6F2D37-941D-4CE9-A4A9-F8D059A84609}"/>
              </a:ext>
            </a:extLst>
          </p:cNvPr>
          <p:cNvSpPr txBox="1"/>
          <p:nvPr/>
        </p:nvSpPr>
        <p:spPr>
          <a:xfrm>
            <a:off x="883325" y="1021935"/>
            <a:ext cx="39426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indent="457200"/>
            <a:r>
              <a:rPr lang="en-US" altLang="zh-CN" dirty="0">
                <a:solidFill>
                  <a:prstClr val="black"/>
                </a:solidFill>
                <a:highlight>
                  <a:srgbClr val="00FFFF"/>
                </a:highligh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Boundary</a:t>
            </a:r>
            <a:r>
              <a:rPr lang="zh-CN" altLang="en-US" dirty="0">
                <a:solidFill>
                  <a:prstClr val="black"/>
                </a:solidFill>
                <a:highlight>
                  <a:srgbClr val="00FFFF"/>
                </a:highligh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模块②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5F10F72-6AD2-41E5-BE39-B021EF579F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84035" y="45490"/>
            <a:ext cx="7839075" cy="3790950"/>
          </a:xfrm>
          <a:prstGeom prst="rect">
            <a:avLst/>
          </a:prstGeom>
        </p:spPr>
      </p:pic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CFA0E79D-8EF0-49CB-94FC-2071D722280C}"/>
              </a:ext>
            </a:extLst>
          </p:cNvPr>
          <p:cNvSpPr/>
          <p:nvPr/>
        </p:nvSpPr>
        <p:spPr>
          <a:xfrm>
            <a:off x="3295650" y="352425"/>
            <a:ext cx="4962525" cy="1533525"/>
          </a:xfrm>
          <a:custGeom>
            <a:avLst/>
            <a:gdLst>
              <a:gd name="connsiteX0" fmla="*/ 0 w 4962525"/>
              <a:gd name="connsiteY0" fmla="*/ 1533525 h 1533525"/>
              <a:gd name="connsiteX1" fmla="*/ 47625 w 4962525"/>
              <a:gd name="connsiteY1" fmla="*/ 1514475 h 1533525"/>
              <a:gd name="connsiteX2" fmla="*/ 114300 w 4962525"/>
              <a:gd name="connsiteY2" fmla="*/ 1466850 h 1533525"/>
              <a:gd name="connsiteX3" fmla="*/ 161925 w 4962525"/>
              <a:gd name="connsiteY3" fmla="*/ 1457325 h 1533525"/>
              <a:gd name="connsiteX4" fmla="*/ 219075 w 4962525"/>
              <a:gd name="connsiteY4" fmla="*/ 1419225 h 1533525"/>
              <a:gd name="connsiteX5" fmla="*/ 247650 w 4962525"/>
              <a:gd name="connsiteY5" fmla="*/ 1400175 h 1533525"/>
              <a:gd name="connsiteX6" fmla="*/ 276225 w 4962525"/>
              <a:gd name="connsiteY6" fmla="*/ 1390650 h 1533525"/>
              <a:gd name="connsiteX7" fmla="*/ 304800 w 4962525"/>
              <a:gd name="connsiteY7" fmla="*/ 1371600 h 1533525"/>
              <a:gd name="connsiteX8" fmla="*/ 371475 w 4962525"/>
              <a:gd name="connsiteY8" fmla="*/ 1323975 h 1533525"/>
              <a:gd name="connsiteX9" fmla="*/ 409575 w 4962525"/>
              <a:gd name="connsiteY9" fmla="*/ 1257300 h 1533525"/>
              <a:gd name="connsiteX10" fmla="*/ 457200 w 4962525"/>
              <a:gd name="connsiteY10" fmla="*/ 1181100 h 1533525"/>
              <a:gd name="connsiteX11" fmla="*/ 514350 w 4962525"/>
              <a:gd name="connsiteY11" fmla="*/ 1123950 h 1533525"/>
              <a:gd name="connsiteX12" fmla="*/ 533400 w 4962525"/>
              <a:gd name="connsiteY12" fmla="*/ 1095375 h 1533525"/>
              <a:gd name="connsiteX13" fmla="*/ 590550 w 4962525"/>
              <a:gd name="connsiteY13" fmla="*/ 1019175 h 1533525"/>
              <a:gd name="connsiteX14" fmla="*/ 657225 w 4962525"/>
              <a:gd name="connsiteY14" fmla="*/ 923925 h 1533525"/>
              <a:gd name="connsiteX15" fmla="*/ 704850 w 4962525"/>
              <a:gd name="connsiteY15" fmla="*/ 838200 h 1533525"/>
              <a:gd name="connsiteX16" fmla="*/ 723900 w 4962525"/>
              <a:gd name="connsiteY16" fmla="*/ 809625 h 1533525"/>
              <a:gd name="connsiteX17" fmla="*/ 733425 w 4962525"/>
              <a:gd name="connsiteY17" fmla="*/ 771525 h 1533525"/>
              <a:gd name="connsiteX18" fmla="*/ 781050 w 4962525"/>
              <a:gd name="connsiteY18" fmla="*/ 704850 h 1533525"/>
              <a:gd name="connsiteX19" fmla="*/ 790575 w 4962525"/>
              <a:gd name="connsiteY19" fmla="*/ 666750 h 1533525"/>
              <a:gd name="connsiteX20" fmla="*/ 828675 w 4962525"/>
              <a:gd name="connsiteY20" fmla="*/ 600075 h 1533525"/>
              <a:gd name="connsiteX21" fmla="*/ 847725 w 4962525"/>
              <a:gd name="connsiteY21" fmla="*/ 561975 h 1533525"/>
              <a:gd name="connsiteX22" fmla="*/ 885825 w 4962525"/>
              <a:gd name="connsiteY22" fmla="*/ 504825 h 1533525"/>
              <a:gd name="connsiteX23" fmla="*/ 895350 w 4962525"/>
              <a:gd name="connsiteY23" fmla="*/ 466725 h 1533525"/>
              <a:gd name="connsiteX24" fmla="*/ 962025 w 4962525"/>
              <a:gd name="connsiteY24" fmla="*/ 381000 h 1533525"/>
              <a:gd name="connsiteX25" fmla="*/ 1000125 w 4962525"/>
              <a:gd name="connsiteY25" fmla="*/ 323850 h 1533525"/>
              <a:gd name="connsiteX26" fmla="*/ 1019175 w 4962525"/>
              <a:gd name="connsiteY26" fmla="*/ 295275 h 1533525"/>
              <a:gd name="connsiteX27" fmla="*/ 1047750 w 4962525"/>
              <a:gd name="connsiteY27" fmla="*/ 276225 h 1533525"/>
              <a:gd name="connsiteX28" fmla="*/ 1104900 w 4962525"/>
              <a:gd name="connsiteY28" fmla="*/ 238125 h 1533525"/>
              <a:gd name="connsiteX29" fmla="*/ 1181100 w 4962525"/>
              <a:gd name="connsiteY29" fmla="*/ 180975 h 1533525"/>
              <a:gd name="connsiteX30" fmla="*/ 1209675 w 4962525"/>
              <a:gd name="connsiteY30" fmla="*/ 171450 h 1533525"/>
              <a:gd name="connsiteX31" fmla="*/ 1238250 w 4962525"/>
              <a:gd name="connsiteY31" fmla="*/ 152400 h 1533525"/>
              <a:gd name="connsiteX32" fmla="*/ 1304925 w 4962525"/>
              <a:gd name="connsiteY32" fmla="*/ 133350 h 1533525"/>
              <a:gd name="connsiteX33" fmla="*/ 1333500 w 4962525"/>
              <a:gd name="connsiteY33" fmla="*/ 114300 h 1533525"/>
              <a:gd name="connsiteX34" fmla="*/ 1371600 w 4962525"/>
              <a:gd name="connsiteY34" fmla="*/ 104775 h 1533525"/>
              <a:gd name="connsiteX35" fmla="*/ 1400175 w 4962525"/>
              <a:gd name="connsiteY35" fmla="*/ 95250 h 1533525"/>
              <a:gd name="connsiteX36" fmla="*/ 1438275 w 4962525"/>
              <a:gd name="connsiteY36" fmla="*/ 85725 h 1533525"/>
              <a:gd name="connsiteX37" fmla="*/ 1466850 w 4962525"/>
              <a:gd name="connsiteY37" fmla="*/ 76200 h 1533525"/>
              <a:gd name="connsiteX38" fmla="*/ 1533525 w 4962525"/>
              <a:gd name="connsiteY38" fmla="*/ 66675 h 1533525"/>
              <a:gd name="connsiteX39" fmla="*/ 1647825 w 4962525"/>
              <a:gd name="connsiteY39" fmla="*/ 47625 h 1533525"/>
              <a:gd name="connsiteX40" fmla="*/ 1714500 w 4962525"/>
              <a:gd name="connsiteY40" fmla="*/ 38100 h 1533525"/>
              <a:gd name="connsiteX41" fmla="*/ 1800225 w 4962525"/>
              <a:gd name="connsiteY41" fmla="*/ 28575 h 1533525"/>
              <a:gd name="connsiteX42" fmla="*/ 1933575 w 4962525"/>
              <a:gd name="connsiteY42" fmla="*/ 9525 h 1533525"/>
              <a:gd name="connsiteX43" fmla="*/ 1962150 w 4962525"/>
              <a:gd name="connsiteY43" fmla="*/ 0 h 1533525"/>
              <a:gd name="connsiteX44" fmla="*/ 2733675 w 4962525"/>
              <a:gd name="connsiteY44" fmla="*/ 19050 h 1533525"/>
              <a:gd name="connsiteX45" fmla="*/ 2809875 w 4962525"/>
              <a:gd name="connsiteY45" fmla="*/ 28575 h 1533525"/>
              <a:gd name="connsiteX46" fmla="*/ 2867025 w 4962525"/>
              <a:gd name="connsiteY46" fmla="*/ 47625 h 1533525"/>
              <a:gd name="connsiteX47" fmla="*/ 2933700 w 4962525"/>
              <a:gd name="connsiteY47" fmla="*/ 57150 h 1533525"/>
              <a:gd name="connsiteX48" fmla="*/ 3143250 w 4962525"/>
              <a:gd name="connsiteY48" fmla="*/ 114300 h 1533525"/>
              <a:gd name="connsiteX49" fmla="*/ 3209925 w 4962525"/>
              <a:gd name="connsiteY49" fmla="*/ 133350 h 1533525"/>
              <a:gd name="connsiteX50" fmla="*/ 3324225 w 4962525"/>
              <a:gd name="connsiteY50" fmla="*/ 171450 h 1533525"/>
              <a:gd name="connsiteX51" fmla="*/ 3419475 w 4962525"/>
              <a:gd name="connsiteY51" fmla="*/ 209550 h 1533525"/>
              <a:gd name="connsiteX52" fmla="*/ 3505200 w 4962525"/>
              <a:gd name="connsiteY52" fmla="*/ 228600 h 1533525"/>
              <a:gd name="connsiteX53" fmla="*/ 3533775 w 4962525"/>
              <a:gd name="connsiteY53" fmla="*/ 247650 h 1533525"/>
              <a:gd name="connsiteX54" fmla="*/ 3600450 w 4962525"/>
              <a:gd name="connsiteY54" fmla="*/ 285750 h 1533525"/>
              <a:gd name="connsiteX55" fmla="*/ 3657600 w 4962525"/>
              <a:gd name="connsiteY55" fmla="*/ 361950 h 1533525"/>
              <a:gd name="connsiteX56" fmla="*/ 3695700 w 4962525"/>
              <a:gd name="connsiteY56" fmla="*/ 419100 h 1533525"/>
              <a:gd name="connsiteX57" fmla="*/ 3714750 w 4962525"/>
              <a:gd name="connsiteY57" fmla="*/ 447675 h 1533525"/>
              <a:gd name="connsiteX58" fmla="*/ 3743325 w 4962525"/>
              <a:gd name="connsiteY58" fmla="*/ 485775 h 1533525"/>
              <a:gd name="connsiteX59" fmla="*/ 3771900 w 4962525"/>
              <a:gd name="connsiteY59" fmla="*/ 514350 h 1533525"/>
              <a:gd name="connsiteX60" fmla="*/ 3810000 w 4962525"/>
              <a:gd name="connsiteY60" fmla="*/ 571500 h 1533525"/>
              <a:gd name="connsiteX61" fmla="*/ 3829050 w 4962525"/>
              <a:gd name="connsiteY61" fmla="*/ 609600 h 1533525"/>
              <a:gd name="connsiteX62" fmla="*/ 3867150 w 4962525"/>
              <a:gd name="connsiteY62" fmla="*/ 647700 h 1533525"/>
              <a:gd name="connsiteX63" fmla="*/ 3886200 w 4962525"/>
              <a:gd name="connsiteY63" fmla="*/ 676275 h 1533525"/>
              <a:gd name="connsiteX64" fmla="*/ 3962400 w 4962525"/>
              <a:gd name="connsiteY64" fmla="*/ 752475 h 1533525"/>
              <a:gd name="connsiteX65" fmla="*/ 4019550 w 4962525"/>
              <a:gd name="connsiteY65" fmla="*/ 809625 h 1533525"/>
              <a:gd name="connsiteX66" fmla="*/ 4076700 w 4962525"/>
              <a:gd name="connsiteY66" fmla="*/ 876300 h 1533525"/>
              <a:gd name="connsiteX67" fmla="*/ 4124325 w 4962525"/>
              <a:gd name="connsiteY67" fmla="*/ 904875 h 1533525"/>
              <a:gd name="connsiteX68" fmla="*/ 4152900 w 4962525"/>
              <a:gd name="connsiteY68" fmla="*/ 942975 h 1533525"/>
              <a:gd name="connsiteX69" fmla="*/ 4305300 w 4962525"/>
              <a:gd name="connsiteY69" fmla="*/ 1047750 h 1533525"/>
              <a:gd name="connsiteX70" fmla="*/ 4343400 w 4962525"/>
              <a:gd name="connsiteY70" fmla="*/ 1076325 h 1533525"/>
              <a:gd name="connsiteX71" fmla="*/ 4371975 w 4962525"/>
              <a:gd name="connsiteY71" fmla="*/ 1085850 h 1533525"/>
              <a:gd name="connsiteX72" fmla="*/ 4429125 w 4962525"/>
              <a:gd name="connsiteY72" fmla="*/ 1123950 h 1533525"/>
              <a:gd name="connsiteX73" fmla="*/ 4457700 w 4962525"/>
              <a:gd name="connsiteY73" fmla="*/ 1143000 h 1533525"/>
              <a:gd name="connsiteX74" fmla="*/ 4514850 w 4962525"/>
              <a:gd name="connsiteY74" fmla="*/ 1190625 h 1533525"/>
              <a:gd name="connsiteX75" fmla="*/ 4543425 w 4962525"/>
              <a:gd name="connsiteY75" fmla="*/ 1200150 h 1533525"/>
              <a:gd name="connsiteX76" fmla="*/ 4619625 w 4962525"/>
              <a:gd name="connsiteY76" fmla="*/ 1257300 h 1533525"/>
              <a:gd name="connsiteX77" fmla="*/ 4657725 w 4962525"/>
              <a:gd name="connsiteY77" fmla="*/ 1266825 h 1533525"/>
              <a:gd name="connsiteX78" fmla="*/ 4752975 w 4962525"/>
              <a:gd name="connsiteY78" fmla="*/ 1304925 h 1533525"/>
              <a:gd name="connsiteX79" fmla="*/ 4905375 w 4962525"/>
              <a:gd name="connsiteY79" fmla="*/ 1314450 h 1533525"/>
              <a:gd name="connsiteX80" fmla="*/ 4933950 w 4962525"/>
              <a:gd name="connsiteY80" fmla="*/ 1333500 h 1533525"/>
              <a:gd name="connsiteX81" fmla="*/ 4953000 w 4962525"/>
              <a:gd name="connsiteY81" fmla="*/ 1362075 h 1533525"/>
              <a:gd name="connsiteX82" fmla="*/ 4962525 w 4962525"/>
              <a:gd name="connsiteY82" fmla="*/ 1371600 h 1533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4962525" h="1533525">
                <a:moveTo>
                  <a:pt x="0" y="1533525"/>
                </a:moveTo>
                <a:cubicBezTo>
                  <a:pt x="15875" y="1527175"/>
                  <a:pt x="32679" y="1522778"/>
                  <a:pt x="47625" y="1514475"/>
                </a:cubicBezTo>
                <a:cubicBezTo>
                  <a:pt x="52175" y="1511947"/>
                  <a:pt x="103313" y="1470970"/>
                  <a:pt x="114300" y="1466850"/>
                </a:cubicBezTo>
                <a:cubicBezTo>
                  <a:pt x="129459" y="1461166"/>
                  <a:pt x="146050" y="1460500"/>
                  <a:pt x="161925" y="1457325"/>
                </a:cubicBezTo>
                <a:lnTo>
                  <a:pt x="219075" y="1419225"/>
                </a:lnTo>
                <a:cubicBezTo>
                  <a:pt x="228600" y="1412875"/>
                  <a:pt x="236790" y="1403795"/>
                  <a:pt x="247650" y="1400175"/>
                </a:cubicBezTo>
                <a:cubicBezTo>
                  <a:pt x="257175" y="1397000"/>
                  <a:pt x="267245" y="1395140"/>
                  <a:pt x="276225" y="1390650"/>
                </a:cubicBezTo>
                <a:cubicBezTo>
                  <a:pt x="286464" y="1385530"/>
                  <a:pt x="295485" y="1378254"/>
                  <a:pt x="304800" y="1371600"/>
                </a:cubicBezTo>
                <a:cubicBezTo>
                  <a:pt x="387502" y="1312527"/>
                  <a:pt x="304132" y="1368870"/>
                  <a:pt x="371475" y="1323975"/>
                </a:cubicBezTo>
                <a:cubicBezTo>
                  <a:pt x="429042" y="1208840"/>
                  <a:pt x="355723" y="1351542"/>
                  <a:pt x="409575" y="1257300"/>
                </a:cubicBezTo>
                <a:cubicBezTo>
                  <a:pt x="434417" y="1213827"/>
                  <a:pt x="421568" y="1220691"/>
                  <a:pt x="457200" y="1181100"/>
                </a:cubicBezTo>
                <a:cubicBezTo>
                  <a:pt x="475222" y="1161075"/>
                  <a:pt x="499406" y="1146366"/>
                  <a:pt x="514350" y="1123950"/>
                </a:cubicBezTo>
                <a:cubicBezTo>
                  <a:pt x="520700" y="1114425"/>
                  <a:pt x="526667" y="1104633"/>
                  <a:pt x="533400" y="1095375"/>
                </a:cubicBezTo>
                <a:cubicBezTo>
                  <a:pt x="552074" y="1069698"/>
                  <a:pt x="572938" y="1045593"/>
                  <a:pt x="590550" y="1019175"/>
                </a:cubicBezTo>
                <a:cubicBezTo>
                  <a:pt x="637456" y="948816"/>
                  <a:pt x="614913" y="980341"/>
                  <a:pt x="657225" y="923925"/>
                </a:cubicBezTo>
                <a:cubicBezTo>
                  <a:pt x="673990" y="873630"/>
                  <a:pt x="661181" y="903704"/>
                  <a:pt x="704850" y="838200"/>
                </a:cubicBezTo>
                <a:lnTo>
                  <a:pt x="723900" y="809625"/>
                </a:lnTo>
                <a:cubicBezTo>
                  <a:pt x="727075" y="796925"/>
                  <a:pt x="728268" y="783557"/>
                  <a:pt x="733425" y="771525"/>
                </a:cubicBezTo>
                <a:cubicBezTo>
                  <a:pt x="738068" y="760692"/>
                  <a:pt x="777797" y="709187"/>
                  <a:pt x="781050" y="704850"/>
                </a:cubicBezTo>
                <a:cubicBezTo>
                  <a:pt x="784225" y="692150"/>
                  <a:pt x="785978" y="679007"/>
                  <a:pt x="790575" y="666750"/>
                </a:cubicBezTo>
                <a:cubicBezTo>
                  <a:pt x="806275" y="624883"/>
                  <a:pt x="808577" y="635247"/>
                  <a:pt x="828675" y="600075"/>
                </a:cubicBezTo>
                <a:cubicBezTo>
                  <a:pt x="835720" y="587747"/>
                  <a:pt x="840420" y="574151"/>
                  <a:pt x="847725" y="561975"/>
                </a:cubicBezTo>
                <a:cubicBezTo>
                  <a:pt x="859505" y="542342"/>
                  <a:pt x="885825" y="504825"/>
                  <a:pt x="885825" y="504825"/>
                </a:cubicBezTo>
                <a:cubicBezTo>
                  <a:pt x="889000" y="492125"/>
                  <a:pt x="889496" y="478434"/>
                  <a:pt x="895350" y="466725"/>
                </a:cubicBezTo>
                <a:cubicBezTo>
                  <a:pt x="918136" y="421153"/>
                  <a:pt x="930667" y="412358"/>
                  <a:pt x="962025" y="381000"/>
                </a:cubicBezTo>
                <a:cubicBezTo>
                  <a:pt x="978764" y="330782"/>
                  <a:pt x="960487" y="371416"/>
                  <a:pt x="1000125" y="323850"/>
                </a:cubicBezTo>
                <a:cubicBezTo>
                  <a:pt x="1007454" y="315056"/>
                  <a:pt x="1011080" y="303370"/>
                  <a:pt x="1019175" y="295275"/>
                </a:cubicBezTo>
                <a:cubicBezTo>
                  <a:pt x="1027270" y="287180"/>
                  <a:pt x="1038956" y="283554"/>
                  <a:pt x="1047750" y="276225"/>
                </a:cubicBezTo>
                <a:cubicBezTo>
                  <a:pt x="1095316" y="236587"/>
                  <a:pt x="1054682" y="254864"/>
                  <a:pt x="1104900" y="238125"/>
                </a:cubicBezTo>
                <a:cubicBezTo>
                  <a:pt x="1130300" y="219075"/>
                  <a:pt x="1150979" y="191015"/>
                  <a:pt x="1181100" y="180975"/>
                </a:cubicBezTo>
                <a:cubicBezTo>
                  <a:pt x="1190625" y="177800"/>
                  <a:pt x="1200695" y="175940"/>
                  <a:pt x="1209675" y="171450"/>
                </a:cubicBezTo>
                <a:cubicBezTo>
                  <a:pt x="1219914" y="166330"/>
                  <a:pt x="1227728" y="156909"/>
                  <a:pt x="1238250" y="152400"/>
                </a:cubicBezTo>
                <a:cubicBezTo>
                  <a:pt x="1280976" y="134089"/>
                  <a:pt x="1267854" y="151886"/>
                  <a:pt x="1304925" y="133350"/>
                </a:cubicBezTo>
                <a:cubicBezTo>
                  <a:pt x="1315164" y="128230"/>
                  <a:pt x="1322978" y="118809"/>
                  <a:pt x="1333500" y="114300"/>
                </a:cubicBezTo>
                <a:cubicBezTo>
                  <a:pt x="1345532" y="109143"/>
                  <a:pt x="1359013" y="108371"/>
                  <a:pt x="1371600" y="104775"/>
                </a:cubicBezTo>
                <a:cubicBezTo>
                  <a:pt x="1381254" y="102017"/>
                  <a:pt x="1390521" y="98008"/>
                  <a:pt x="1400175" y="95250"/>
                </a:cubicBezTo>
                <a:cubicBezTo>
                  <a:pt x="1412762" y="91654"/>
                  <a:pt x="1425688" y="89321"/>
                  <a:pt x="1438275" y="85725"/>
                </a:cubicBezTo>
                <a:cubicBezTo>
                  <a:pt x="1447929" y="82967"/>
                  <a:pt x="1457005" y="78169"/>
                  <a:pt x="1466850" y="76200"/>
                </a:cubicBezTo>
                <a:cubicBezTo>
                  <a:pt x="1488865" y="71797"/>
                  <a:pt x="1511300" y="69850"/>
                  <a:pt x="1533525" y="66675"/>
                </a:cubicBezTo>
                <a:cubicBezTo>
                  <a:pt x="1591604" y="47315"/>
                  <a:pt x="1545741" y="60386"/>
                  <a:pt x="1647825" y="47625"/>
                </a:cubicBezTo>
                <a:cubicBezTo>
                  <a:pt x="1670102" y="44840"/>
                  <a:pt x="1692223" y="40885"/>
                  <a:pt x="1714500" y="38100"/>
                </a:cubicBezTo>
                <a:cubicBezTo>
                  <a:pt x="1743029" y="34534"/>
                  <a:pt x="1771671" y="31934"/>
                  <a:pt x="1800225" y="28575"/>
                </a:cubicBezTo>
                <a:cubicBezTo>
                  <a:pt x="1830863" y="24971"/>
                  <a:pt x="1900009" y="16984"/>
                  <a:pt x="1933575" y="9525"/>
                </a:cubicBezTo>
                <a:cubicBezTo>
                  <a:pt x="1943376" y="7347"/>
                  <a:pt x="1952625" y="3175"/>
                  <a:pt x="1962150" y="0"/>
                </a:cubicBezTo>
                <a:lnTo>
                  <a:pt x="2733675" y="19050"/>
                </a:lnTo>
                <a:cubicBezTo>
                  <a:pt x="2759258" y="19912"/>
                  <a:pt x="2784846" y="23212"/>
                  <a:pt x="2809875" y="28575"/>
                </a:cubicBezTo>
                <a:cubicBezTo>
                  <a:pt x="2829510" y="32782"/>
                  <a:pt x="2847459" y="43110"/>
                  <a:pt x="2867025" y="47625"/>
                </a:cubicBezTo>
                <a:cubicBezTo>
                  <a:pt x="2888901" y="52673"/>
                  <a:pt x="2911685" y="52747"/>
                  <a:pt x="2933700" y="57150"/>
                </a:cubicBezTo>
                <a:cubicBezTo>
                  <a:pt x="2984137" y="67237"/>
                  <a:pt x="3109404" y="104630"/>
                  <a:pt x="3143250" y="114300"/>
                </a:cubicBezTo>
                <a:cubicBezTo>
                  <a:pt x="3165475" y="120650"/>
                  <a:pt x="3187997" y="126041"/>
                  <a:pt x="3209925" y="133350"/>
                </a:cubicBezTo>
                <a:cubicBezTo>
                  <a:pt x="3248025" y="146050"/>
                  <a:pt x="3286937" y="156535"/>
                  <a:pt x="3324225" y="171450"/>
                </a:cubicBezTo>
                <a:cubicBezTo>
                  <a:pt x="3355975" y="184150"/>
                  <a:pt x="3386300" y="201256"/>
                  <a:pt x="3419475" y="209550"/>
                </a:cubicBezTo>
                <a:cubicBezTo>
                  <a:pt x="3473281" y="223002"/>
                  <a:pt x="3444738" y="216508"/>
                  <a:pt x="3505200" y="228600"/>
                </a:cubicBezTo>
                <a:cubicBezTo>
                  <a:pt x="3514725" y="234950"/>
                  <a:pt x="3523836" y="241970"/>
                  <a:pt x="3533775" y="247650"/>
                </a:cubicBezTo>
                <a:cubicBezTo>
                  <a:pt x="3547256" y="255353"/>
                  <a:pt x="3588164" y="272099"/>
                  <a:pt x="3600450" y="285750"/>
                </a:cubicBezTo>
                <a:cubicBezTo>
                  <a:pt x="3621690" y="309350"/>
                  <a:pt x="3657600" y="361950"/>
                  <a:pt x="3657600" y="361950"/>
                </a:cubicBezTo>
                <a:cubicBezTo>
                  <a:pt x="3674339" y="412168"/>
                  <a:pt x="3656062" y="371534"/>
                  <a:pt x="3695700" y="419100"/>
                </a:cubicBezTo>
                <a:cubicBezTo>
                  <a:pt x="3703029" y="427894"/>
                  <a:pt x="3708096" y="438360"/>
                  <a:pt x="3714750" y="447675"/>
                </a:cubicBezTo>
                <a:cubicBezTo>
                  <a:pt x="3723977" y="460593"/>
                  <a:pt x="3732994" y="473722"/>
                  <a:pt x="3743325" y="485775"/>
                </a:cubicBezTo>
                <a:cubicBezTo>
                  <a:pt x="3752091" y="496002"/>
                  <a:pt x="3762375" y="504825"/>
                  <a:pt x="3771900" y="514350"/>
                </a:cubicBezTo>
                <a:cubicBezTo>
                  <a:pt x="3792332" y="575647"/>
                  <a:pt x="3765407" y="509070"/>
                  <a:pt x="3810000" y="571500"/>
                </a:cubicBezTo>
                <a:cubicBezTo>
                  <a:pt x="3818253" y="583054"/>
                  <a:pt x="3820531" y="598241"/>
                  <a:pt x="3829050" y="609600"/>
                </a:cubicBezTo>
                <a:cubicBezTo>
                  <a:pt x="3839826" y="623968"/>
                  <a:pt x="3855461" y="634063"/>
                  <a:pt x="3867150" y="647700"/>
                </a:cubicBezTo>
                <a:cubicBezTo>
                  <a:pt x="3874600" y="656392"/>
                  <a:pt x="3878499" y="667804"/>
                  <a:pt x="3886200" y="676275"/>
                </a:cubicBezTo>
                <a:cubicBezTo>
                  <a:pt x="3910363" y="702854"/>
                  <a:pt x="3937000" y="727075"/>
                  <a:pt x="3962400" y="752475"/>
                </a:cubicBezTo>
                <a:cubicBezTo>
                  <a:pt x="3981450" y="771525"/>
                  <a:pt x="4003386" y="788072"/>
                  <a:pt x="4019550" y="809625"/>
                </a:cubicBezTo>
                <a:cubicBezTo>
                  <a:pt x="4036105" y="831698"/>
                  <a:pt x="4053957" y="859243"/>
                  <a:pt x="4076700" y="876300"/>
                </a:cubicBezTo>
                <a:cubicBezTo>
                  <a:pt x="4091511" y="887408"/>
                  <a:pt x="4108450" y="895350"/>
                  <a:pt x="4124325" y="904875"/>
                </a:cubicBezTo>
                <a:cubicBezTo>
                  <a:pt x="4133850" y="917575"/>
                  <a:pt x="4141675" y="931750"/>
                  <a:pt x="4152900" y="942975"/>
                </a:cubicBezTo>
                <a:cubicBezTo>
                  <a:pt x="4196107" y="986182"/>
                  <a:pt x="4258192" y="1012419"/>
                  <a:pt x="4305300" y="1047750"/>
                </a:cubicBezTo>
                <a:cubicBezTo>
                  <a:pt x="4318000" y="1057275"/>
                  <a:pt x="4329617" y="1068449"/>
                  <a:pt x="4343400" y="1076325"/>
                </a:cubicBezTo>
                <a:cubicBezTo>
                  <a:pt x="4352117" y="1081306"/>
                  <a:pt x="4363198" y="1080974"/>
                  <a:pt x="4371975" y="1085850"/>
                </a:cubicBezTo>
                <a:cubicBezTo>
                  <a:pt x="4391989" y="1096969"/>
                  <a:pt x="4410075" y="1111250"/>
                  <a:pt x="4429125" y="1123950"/>
                </a:cubicBezTo>
                <a:cubicBezTo>
                  <a:pt x="4438650" y="1130300"/>
                  <a:pt x="4449605" y="1134905"/>
                  <a:pt x="4457700" y="1143000"/>
                </a:cubicBezTo>
                <a:cubicBezTo>
                  <a:pt x="4478766" y="1164066"/>
                  <a:pt x="4488328" y="1177364"/>
                  <a:pt x="4514850" y="1190625"/>
                </a:cubicBezTo>
                <a:cubicBezTo>
                  <a:pt x="4523830" y="1195115"/>
                  <a:pt x="4533900" y="1196975"/>
                  <a:pt x="4543425" y="1200150"/>
                </a:cubicBezTo>
                <a:cubicBezTo>
                  <a:pt x="4548203" y="1203972"/>
                  <a:pt x="4603295" y="1250301"/>
                  <a:pt x="4619625" y="1257300"/>
                </a:cubicBezTo>
                <a:cubicBezTo>
                  <a:pt x="4631657" y="1262457"/>
                  <a:pt x="4645468" y="1262228"/>
                  <a:pt x="4657725" y="1266825"/>
                </a:cubicBezTo>
                <a:cubicBezTo>
                  <a:pt x="4692932" y="1280028"/>
                  <a:pt x="4711846" y="1302354"/>
                  <a:pt x="4752975" y="1304925"/>
                </a:cubicBezTo>
                <a:lnTo>
                  <a:pt x="4905375" y="1314450"/>
                </a:lnTo>
                <a:cubicBezTo>
                  <a:pt x="4914900" y="1320800"/>
                  <a:pt x="4925855" y="1325405"/>
                  <a:pt x="4933950" y="1333500"/>
                </a:cubicBezTo>
                <a:cubicBezTo>
                  <a:pt x="4942045" y="1341595"/>
                  <a:pt x="4946131" y="1352917"/>
                  <a:pt x="4953000" y="1362075"/>
                </a:cubicBezTo>
                <a:cubicBezTo>
                  <a:pt x="4955694" y="1365667"/>
                  <a:pt x="4959350" y="1368425"/>
                  <a:pt x="4962525" y="1371600"/>
                </a:cubicBezTo>
              </a:path>
            </a:pathLst>
          </a:custGeom>
          <a:noFill/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灯片编号占位符 25">
            <a:extLst>
              <a:ext uri="{FF2B5EF4-FFF2-40B4-BE49-F238E27FC236}">
                <a16:creationId xmlns:a16="http://schemas.microsoft.com/office/drawing/2014/main" id="{E971B340-D083-401E-A078-94DF1092FC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F80713-9927-46D2-9595-BFAE6362A816}" type="slidenum">
              <a:rPr lang="zh-CN" altLang="en-US" smtClean="0"/>
              <a:t>6</a:t>
            </a:fld>
            <a:endParaRPr lang="zh-CN" altLang="en-US" dirty="0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01948" y="212388"/>
            <a:ext cx="2638573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4000" b="1" kern="0" dirty="0">
                <a:solidFill>
                  <a:srgbClr val="1557AE"/>
                </a:solidFill>
              </a:rPr>
              <a:t>模型细节</a:t>
            </a:r>
            <a:endParaRPr kumimoji="0" lang="zh-CN" altLang="en-US" sz="4000" b="1" i="0" u="none" strike="noStrike" kern="0" cap="none" spc="0" normalizeH="0" baseline="0" noProof="0" dirty="0">
              <a:ln>
                <a:noFill/>
              </a:ln>
              <a:solidFill>
                <a:srgbClr val="1557AE"/>
              </a:solidFill>
              <a:effectLst/>
              <a:uLnTx/>
              <a:uFillTx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8890" y="131747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>
                <a:solidFill>
                  <a:prstClr val="white"/>
                </a:solidFill>
                <a:latin typeface="Broadway" panose="04040905080B02020502" pitchFamily="82" charset="0"/>
                <a:ea typeface="黑体" panose="02010609060101010101" pitchFamily="49" charset="-122"/>
              </a:rPr>
              <a:t>2</a:t>
            </a:r>
            <a:endParaRPr lang="zh-CN" altLang="en-US" sz="3600" dirty="0">
              <a:solidFill>
                <a:prstClr val="white"/>
              </a:solidFill>
              <a:latin typeface="Broadway" panose="04040905080B02020502" pitchFamily="82" charset="0"/>
              <a:ea typeface="黑体" panose="02010609060101010101" pitchFamily="49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F6F2D37-941D-4CE9-A4A9-F8D059A84609}"/>
              </a:ext>
            </a:extLst>
          </p:cNvPr>
          <p:cNvSpPr txBox="1"/>
          <p:nvPr/>
        </p:nvSpPr>
        <p:spPr>
          <a:xfrm>
            <a:off x="883325" y="1021935"/>
            <a:ext cx="4422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indent="457200"/>
            <a:r>
              <a:rPr lang="en-US" altLang="zh-CN" dirty="0">
                <a:solidFill>
                  <a:prstClr val="black"/>
                </a:solidFill>
                <a:highlight>
                  <a:srgbClr val="159BFF"/>
                </a:highligh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Type</a:t>
            </a:r>
            <a:r>
              <a:rPr lang="zh-CN" altLang="en-US" dirty="0">
                <a:solidFill>
                  <a:prstClr val="black"/>
                </a:solidFill>
                <a:highlight>
                  <a:srgbClr val="159BFF"/>
                </a:highligh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模块③  </a:t>
            </a:r>
            <a:r>
              <a:rPr lang="en-US" altLang="zh-CN" dirty="0">
                <a:solidFill>
                  <a:prstClr val="black"/>
                </a:solidFill>
                <a:highlight>
                  <a:srgbClr val="159BFF"/>
                </a:highligh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&amp; </a:t>
            </a:r>
            <a:r>
              <a:rPr lang="zh-CN" altLang="en-US" dirty="0">
                <a:solidFill>
                  <a:prstClr val="black"/>
                </a:solidFill>
                <a:highlight>
                  <a:srgbClr val="159BFF"/>
                </a:highligh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交互机制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EA616F6-7A6E-47FE-8036-E2BC21321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6577" y="1021935"/>
            <a:ext cx="4743450" cy="3762375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4B26AAC8-B457-49AD-9325-11A566BD485D}"/>
              </a:ext>
            </a:extLst>
          </p:cNvPr>
          <p:cNvSpPr/>
          <p:nvPr/>
        </p:nvSpPr>
        <p:spPr>
          <a:xfrm>
            <a:off x="662537" y="2014041"/>
            <a:ext cx="3935693" cy="42473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计算注意力权重，替换两个向量</a:t>
            </a:r>
            <a:endParaRPr lang="en-US" altLang="zh-CN" b="1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b="1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b="1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b="1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b="1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b="1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b="1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b="1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考虑类型信息的边界上下文表示：</a:t>
            </a:r>
            <a:endParaRPr lang="en-US" altLang="zh-CN" b="1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b="1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b="1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b="1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b="1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b="1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考虑边界信息的类型上下文同理：</a:t>
            </a:r>
            <a:endParaRPr lang="en-US" altLang="zh-CN" b="1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FC5AFD01-4C1F-49A4-BA96-1C26625D4C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3214" y="2714626"/>
            <a:ext cx="4451285" cy="99584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23442628-0FEC-4CF0-9487-41AB06F73C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8186" y="4579238"/>
            <a:ext cx="3641342" cy="1202437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911FB12F-8C56-4237-9729-E5265EF4C0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0414" y="5836065"/>
            <a:ext cx="2819400" cy="647311"/>
          </a:xfrm>
          <a:prstGeom prst="rect">
            <a:avLst/>
          </a:prstGeom>
        </p:spPr>
      </p:pic>
      <p:sp>
        <p:nvSpPr>
          <p:cNvPr id="27" name="箭头: 右 26">
            <a:extLst>
              <a:ext uri="{FF2B5EF4-FFF2-40B4-BE49-F238E27FC236}">
                <a16:creationId xmlns:a16="http://schemas.microsoft.com/office/drawing/2014/main" id="{CB8A0DC4-4B65-4836-8F82-238F4B354638}"/>
              </a:ext>
            </a:extLst>
          </p:cNvPr>
          <p:cNvSpPr/>
          <p:nvPr/>
        </p:nvSpPr>
        <p:spPr>
          <a:xfrm>
            <a:off x="4598230" y="591740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连接符: 曲线 28">
            <a:extLst>
              <a:ext uri="{FF2B5EF4-FFF2-40B4-BE49-F238E27FC236}">
                <a16:creationId xmlns:a16="http://schemas.microsoft.com/office/drawing/2014/main" id="{F5FC9B5C-45BE-43FB-A7ED-91B9FD11102E}"/>
              </a:ext>
            </a:extLst>
          </p:cNvPr>
          <p:cNvCxnSpPr/>
          <p:nvPr/>
        </p:nvCxnSpPr>
        <p:spPr>
          <a:xfrm>
            <a:off x="4762500" y="4714875"/>
            <a:ext cx="1638300" cy="465581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08017583-509B-4C89-A6F5-FD7AE3E92102}"/>
              </a:ext>
            </a:extLst>
          </p:cNvPr>
          <p:cNvSpPr/>
          <p:nvPr/>
        </p:nvSpPr>
        <p:spPr>
          <a:xfrm>
            <a:off x="6573544" y="4995790"/>
            <a:ext cx="533190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增强的类型表示</a:t>
            </a:r>
            <a:r>
              <a:rPr lang="en-US" altLang="zh-CN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=</a:t>
            </a:r>
          </a:p>
          <a:p>
            <a:r>
              <a:rPr lang="en-US" altLang="zh-CN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Self-attention</a:t>
            </a:r>
            <a:r>
              <a:rPr lang="zh-CN" altLang="en-US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获得显示的标签表征</a:t>
            </a:r>
            <a:r>
              <a:rPr lang="en-US" altLang="zh-CN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159BFF"/>
                </a:highlight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concat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159BFF"/>
                </a:highlight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上下文信息</a:t>
            </a:r>
            <a:endParaRPr lang="zh-CN" altLang="en-US" dirty="0"/>
          </a:p>
        </p:txBody>
      </p:sp>
      <p:sp>
        <p:nvSpPr>
          <p:cNvPr id="36" name="灯片编号占位符 35">
            <a:extLst>
              <a:ext uri="{FF2B5EF4-FFF2-40B4-BE49-F238E27FC236}">
                <a16:creationId xmlns:a16="http://schemas.microsoft.com/office/drawing/2014/main" id="{B58A743E-DDA0-4C0C-8AB9-20EC48646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F80713-9927-46D2-9595-BFAE6362A816}" type="slidenum">
              <a:rPr lang="zh-CN" altLang="en-US" smtClean="0"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546382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01948" y="212388"/>
            <a:ext cx="2638573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1557AE"/>
                </a:solidFill>
                <a:effectLst/>
                <a:uLnTx/>
                <a:uFillTx/>
              </a:rPr>
              <a:t>实验</a:t>
            </a:r>
          </a:p>
        </p:txBody>
      </p:sp>
      <p:sp>
        <p:nvSpPr>
          <p:cNvPr id="5" name="矩形 4"/>
          <p:cNvSpPr/>
          <p:nvPr/>
        </p:nvSpPr>
        <p:spPr>
          <a:xfrm>
            <a:off x="168890" y="131747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>
                <a:solidFill>
                  <a:prstClr val="white"/>
                </a:solidFill>
                <a:latin typeface="Broadway" panose="04040905080B02020502" pitchFamily="82" charset="0"/>
                <a:ea typeface="黑体" panose="02010609060101010101" pitchFamily="49" charset="-122"/>
              </a:rPr>
              <a:t>3</a:t>
            </a:r>
            <a:endParaRPr lang="zh-CN" altLang="en-US" sz="3600" dirty="0">
              <a:solidFill>
                <a:prstClr val="white"/>
              </a:solidFill>
              <a:latin typeface="Broadway" panose="04040905080B02020502" pitchFamily="82" charset="0"/>
              <a:ea typeface="黑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774280" y="1787842"/>
            <a:ext cx="4988719" cy="2087880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001948" y="1151731"/>
            <a:ext cx="8885555" cy="4682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latinLnBrk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  <a:cs typeface="宋体" panose="02010600030101010101" pitchFamily="2" charset="-122"/>
              </a:rPr>
              <a:t>联合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  <a:cs typeface="宋体" panose="02010600030101010101" pitchFamily="2" charset="-122"/>
              </a:rPr>
              <a:t>LOSS</a:t>
            </a:r>
            <a:endParaRPr lang="zh-CN" altLang="en-US" b="1" dirty="0">
              <a:latin typeface="华文楷体" panose="02010600040101010101" pitchFamily="2" charset="-122"/>
              <a:ea typeface="华文楷体" panose="0201060004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9F7F3A2-9818-4B38-B262-07D02EF7DA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6920" y="1903094"/>
            <a:ext cx="4643438" cy="18573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7718475-C3C6-428B-8DBD-82E45239E3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4281" y="4484730"/>
            <a:ext cx="4488180" cy="590550"/>
          </a:xfrm>
          <a:prstGeom prst="rect">
            <a:avLst/>
          </a:prstGeom>
        </p:spPr>
      </p:pic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1CED8AF4-F77E-45CB-9E7B-74A32976CA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28263" y="383202"/>
            <a:ext cx="546373" cy="365125"/>
          </a:xfrm>
        </p:spPr>
        <p:txBody>
          <a:bodyPr/>
          <a:lstStyle/>
          <a:p>
            <a:fld id="{50F80713-9927-46D2-9595-BFAE6362A816}" type="slidenum">
              <a:rPr lang="zh-CN" altLang="en-US" smtClean="0"/>
              <a:t>8</a:t>
            </a:fld>
            <a:endParaRPr lang="zh-CN" altLang="en-US" dirty="0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01948" y="212388"/>
            <a:ext cx="2638573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4000" b="1" kern="0" dirty="0">
                <a:solidFill>
                  <a:srgbClr val="1557AE"/>
                </a:solidFill>
              </a:rPr>
              <a:t>实验</a:t>
            </a:r>
            <a:endParaRPr kumimoji="0" lang="zh-CN" altLang="en-US" sz="4000" b="1" i="0" u="none" strike="noStrike" kern="0" cap="none" spc="0" normalizeH="0" baseline="0" noProof="0" dirty="0">
              <a:ln>
                <a:noFill/>
              </a:ln>
              <a:solidFill>
                <a:srgbClr val="1557AE"/>
              </a:solidFill>
              <a:effectLst/>
              <a:uLnTx/>
              <a:uFillTx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8890" y="131747"/>
            <a:ext cx="33401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>
                <a:solidFill>
                  <a:prstClr val="white"/>
                </a:solidFill>
                <a:latin typeface="Broadway" panose="04040905080B02020502" pitchFamily="82" charset="0"/>
                <a:ea typeface="黑体" panose="02010609060101010101" pitchFamily="49" charset="-122"/>
              </a:rPr>
              <a:t>3</a:t>
            </a:r>
          </a:p>
        </p:txBody>
      </p:sp>
      <p:sp>
        <p:nvSpPr>
          <p:cNvPr id="5" name="矩形 4"/>
          <p:cNvSpPr/>
          <p:nvPr/>
        </p:nvSpPr>
        <p:spPr>
          <a:xfrm>
            <a:off x="478590" y="1191798"/>
            <a:ext cx="18710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ctr">
              <a:buFont typeface="Wingdings" panose="05000000000000000000" charset="0"/>
              <a:buChar char="Ø"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验证模型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345C887-E57D-4E9A-9277-91976C977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050" y="1490662"/>
            <a:ext cx="6819900" cy="3381375"/>
          </a:xfrm>
          <a:prstGeom prst="rect">
            <a:avLst/>
          </a:prstGeom>
        </p:spPr>
      </p:pic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B9E05207-AFE1-4124-BAD5-C466921B51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F80713-9927-46D2-9595-BFAE6362A816}" type="slidenum">
              <a:rPr lang="zh-CN" altLang="en-US" smtClean="0"/>
              <a:t>9</a:t>
            </a:fld>
            <a:endParaRPr lang="zh-CN" altLang="en-US" dirty="0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</TotalTime>
  <Words>394</Words>
  <Application>Microsoft Office PowerPoint</Application>
  <PresentationFormat>宽屏</PresentationFormat>
  <Paragraphs>109</Paragraphs>
  <Slides>12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33" baseType="lpstr">
      <vt:lpstr>PingFang SC Semibold</vt:lpstr>
      <vt:lpstr>等线</vt:lpstr>
      <vt:lpstr>等线 Light</vt:lpstr>
      <vt:lpstr>方正兰亭中黑_GBK</vt:lpstr>
      <vt:lpstr>黑体</vt:lpstr>
      <vt:lpstr>华文楷体</vt:lpstr>
      <vt:lpstr>华文隶书</vt:lpstr>
      <vt:lpstr>楷体</vt:lpstr>
      <vt:lpstr>宋体</vt:lpstr>
      <vt:lpstr>微软雅黑</vt:lpstr>
      <vt:lpstr>Arial</vt:lpstr>
      <vt:lpstr>Berlin Sans FB Demi</vt:lpstr>
      <vt:lpstr>Broadway</vt:lpstr>
      <vt:lpstr>Calibri</vt:lpstr>
      <vt:lpstr>Cambria Math</vt:lpstr>
      <vt:lpstr>Segoe UI</vt:lpstr>
      <vt:lpstr>Tahoma</vt:lpstr>
      <vt:lpstr>Times New Roman</vt:lpstr>
      <vt:lpstr>Wingdings</vt:lpstr>
      <vt:lpstr>自定义设计方案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kai</dc:creator>
  <cp:lastModifiedBy>tax</cp:lastModifiedBy>
  <cp:revision>2491</cp:revision>
  <cp:lastPrinted>2015-09-08T03:57:00Z</cp:lastPrinted>
  <dcterms:created xsi:type="dcterms:W3CDTF">2015-09-04T08:06:00Z</dcterms:created>
  <dcterms:modified xsi:type="dcterms:W3CDTF">2022-04-14T12:53:07Z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31DAA6C3151D436D99616FB15A558692</vt:lpwstr>
  </property>
  <property fmtid="{D5CDD505-2E9C-101B-9397-08002B2CF9AE}" pid="3" name="KSOProductBuildVer">
    <vt:lpwstr>2052-11.1.0.11365</vt:lpwstr>
  </property>
</Properties>
</file>