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71" r:id="rId2"/>
    <p:sldId id="879" r:id="rId3"/>
    <p:sldId id="882" r:id="rId4"/>
    <p:sldId id="902" r:id="rId5"/>
    <p:sldId id="884" r:id="rId6"/>
    <p:sldId id="893" r:id="rId7"/>
    <p:sldId id="894" r:id="rId8"/>
    <p:sldId id="895" r:id="rId9"/>
    <p:sldId id="896" r:id="rId10"/>
    <p:sldId id="885" r:id="rId11"/>
    <p:sldId id="903" r:id="rId12"/>
    <p:sldId id="904" r:id="rId13"/>
    <p:sldId id="886" r:id="rId14"/>
    <p:sldId id="887" r:id="rId15"/>
    <p:sldId id="897" r:id="rId16"/>
    <p:sldId id="880" r:id="rId17"/>
    <p:sldId id="881" r:id="rId18"/>
    <p:sldId id="901" r:id="rId19"/>
    <p:sldId id="900" r:id="rId20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4472C4"/>
    <a:srgbClr val="5B9BD5"/>
    <a:srgbClr val="FF0000"/>
    <a:srgbClr val="5881C8"/>
    <a:srgbClr val="ED7D31"/>
    <a:srgbClr val="FFFFFF"/>
    <a:srgbClr val="B3C4EE"/>
    <a:srgbClr val="934BC9"/>
    <a:srgbClr val="155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5" autoAdjust="0"/>
    <p:restoredTop sz="89349" autoAdjust="0"/>
  </p:normalViewPr>
  <p:slideViewPr>
    <p:cSldViewPr snapToGrid="0">
      <p:cViewPr varScale="1">
        <p:scale>
          <a:sx n="88" d="100"/>
          <a:sy n="88" d="100"/>
        </p:scale>
        <p:origin x="13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abs/2103.1038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54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fine-tuning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范式，我们是不需要使用任何的人工特征构造，而使用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prompt-based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的方法的话，需要人工参与的部分包含了以下部分：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构造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answer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构造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预训练模型选择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的组合问题选择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以及训练策略的选择等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3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的选择，对于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任务起到了很重大的作用，就算一个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的区别，也坑导致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几个点的效果差别，论文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GPT Understands, Too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给出了如下的结果：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9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slot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的形状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位置区分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完形填空（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Cloze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）的模式，即未知的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的中间等不定的位置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1.2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前缀模式（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Prefix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），未知的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的开头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根据是否是由人指定的来区分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人工指定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2.2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自动搜索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b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2.3 Discrete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离散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，即搜索的空间是离散的，为预训练语言模型的字典里的字符。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2.4 Continuous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连续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，即搜索的空间是连续的，因为所有新增的这些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的参数主要是为了让机器更好地服务于任务，所以其参数的取值空间不需要限定在特定的取值范围内，可以是连续的空间。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Promptless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Fine-tuning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如果只有预训练语言模型，没有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fine-tuning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的常规使用。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Fixed-Prompt Tuning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如果使用精调预训练语言模型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离散的固定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，就是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 + Discrete Prompt for text classification</a:t>
            </a: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对于不同的策略，需要进行不同的选择，我们往往需要考虑以下两点：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我们的数据量级是多少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通常如果我们只有很少的数据的时候，我们往往希望我们不要去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fine-tune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预训练语言模型，而是使用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的超强能力，只是去调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参数。而让我们数据量足够多的时候，我们可以精调语言模型。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8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在原来的方式中，我们一般会丢弃预训练模型里面最后一层，而接上下游任务的模型。但是现在我们仍然保留这样的输出层。因此几乎所有的任务都可以被放在</a:t>
            </a:r>
            <a:r>
              <a:rPr lang="en-US" altLang="zh-CN" dirty="0"/>
              <a:t>zero-shot</a:t>
            </a:r>
            <a:r>
              <a:rPr lang="zh-CN" altLang="en-US" dirty="0"/>
              <a:t>的场景下进行（当然存在结果的好坏，但这是</a:t>
            </a:r>
            <a:r>
              <a:rPr lang="en-US" altLang="zh-CN" dirty="0"/>
              <a:t>prompt</a:t>
            </a:r>
            <a:r>
              <a:rPr lang="zh-CN" altLang="en-US" dirty="0"/>
              <a:t>所独有的。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8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先进行</a:t>
            </a:r>
            <a:r>
              <a:rPr lang="en-US" altLang="zh-CN" dirty="0"/>
              <a:t>finetune</a:t>
            </a:r>
            <a:r>
              <a:rPr lang="zh-CN" altLang="en-US" dirty="0"/>
              <a:t>再进行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83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目前商品品名的确定，是通过商家输入商品名称后，发票开具系统基于匹配规则给出关联度最高的简称，商品的税率与给出的简称相绑定。根据税务专家的研究，在这样的匹配规则下，简称的准确度只能达到约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，无法满足在税务稽查等相关场景下对于商品品名准确度的要求。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36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商品品名分类主要面临着以下困难：</a:t>
            </a:r>
          </a:p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）缺乏样本数据。品名的确定需要依靠商品编码表进行确定，标签的标注需要结合大量的专业知识，收集成本较高。</a:t>
            </a:r>
          </a:p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）商品品名多样。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主要体现在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商家不断推出新的产品，从而产生全新品名；第二，开票时给出的品名与个人的开票习惯相关性强；第三，部分商品可能同时可以归属于多个标准品名，需要根据更多先验知识决定具体分类。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）标签结构复杂。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商品名称规范需要参考商品编码表，该表具有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4261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种商品名称，分属不同目录层级，每个商品名称对应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位的商品编码，编码能够表示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级目录分类，叶子节点共有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9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在很长的一段时间内，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NLP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的任务采用的都是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Pretrain + Fine-tuning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Model Tuning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）的解决方案，但是这种方案，需要对于每个任务都重新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fine-tune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一个新的模型，且不能共用。但是对于一个预训练的大语言模型来说，这就仿佛好像是对于每个任务都进行了定制化，十分不高效。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那么在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NLP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代表的是什么呢？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prompt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就是给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预训练语言模型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的一个线索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提示，帮助它可以更好的理解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人类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的问题。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例如，下图的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BERT/BART/ERNIE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均为预训练语言模型，对于人类提出的问题，以及线索，预训练语言模型可以给出正确的答案。</a:t>
            </a:r>
          </a:p>
          <a:p>
            <a:pPr algn="l">
              <a:buFont typeface="Arial" panose="020B0604020202020204" pitchFamily="34" charset="0"/>
              <a:buNone/>
            </a:pPr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/>
              <a:t>Prompt </a:t>
            </a:r>
            <a:r>
              <a:rPr lang="zh-CN" altLang="en-US" dirty="0"/>
              <a:t>是一种</a:t>
            </a:r>
            <a:r>
              <a:rPr lang="zh-CN" altLang="en-US" b="1" dirty="0">
                <a:effectLst/>
              </a:rPr>
              <a:t>为了更好的使用预训练语言模型的知识</a:t>
            </a:r>
            <a:r>
              <a:rPr lang="zh-CN" altLang="en-US" dirty="0"/>
              <a:t>，采用在输入段</a:t>
            </a:r>
            <a:r>
              <a:rPr lang="zh-CN" altLang="en-US" b="1" dirty="0">
                <a:effectLst/>
              </a:rPr>
              <a:t>添加额外的文本</a:t>
            </a:r>
            <a:r>
              <a:rPr lang="zh-CN" altLang="en-US" dirty="0"/>
              <a:t>的技术。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也就是，在输入端添加文本，即重新定义任务（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task reformulation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），从而更好挖掘预训练语言模型的能力</a:t>
            </a:r>
            <a:br>
              <a:rPr lang="zh-CN" altLang="en-US" dirty="0"/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5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6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首先我们需要构建一个模版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Template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，模版的作用是将输入和输出进行重新构造，变成一个新的带有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mask slots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的文本，具体如下：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5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2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9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59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4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81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32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29551" y="6523387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4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8" y="5350758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8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23338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572349"/>
            <a:ext cx="9144000" cy="2592302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252446"/>
            <a:ext cx="9144000" cy="8340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Prompt Learning</a:t>
            </a:r>
            <a:endParaRPr lang="zh-CN" altLang="zh-CN" sz="4400" b="1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1110"/>
              </p:ext>
            </p:extLst>
          </p:nvPr>
        </p:nvGraphicFramePr>
        <p:xfrm>
          <a:off x="1381709" y="4327019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41">
                  <a:extLst>
                    <a:ext uri="{9D8B030D-6E8A-4147-A177-3AD203B41FA5}">
                      <a16:colId xmlns:a16="http://schemas.microsoft.com/office/drawing/2014/main" val="3872657283"/>
                    </a:ext>
                  </a:extLst>
                </a:gridCol>
                <a:gridCol w="3039059">
                  <a:extLst>
                    <a:ext uri="{9D8B030D-6E8A-4147-A177-3AD203B41FA5}">
                      <a16:colId xmlns:a16="http://schemas.microsoft.com/office/drawing/2014/main" val="121659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报告人：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袁楷喆</a:t>
                      </a:r>
                      <a:endParaRPr lang="en-US" altLang="zh-CN" sz="20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21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C76DB-171B-4720-A652-3A16941CD353}"/>
              </a:ext>
            </a:extLst>
          </p:cNvPr>
          <p:cNvSpPr txBox="1"/>
          <p:nvPr/>
        </p:nvSpPr>
        <p:spPr>
          <a:xfrm>
            <a:off x="2066471" y="27632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Prompting: I love this movie. It was a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 [z] </a:t>
            </a:r>
            <a:r>
              <a:rPr lang="en-US" altLang="zh-CN" dirty="0">
                <a:latin typeface="+mj-lt"/>
              </a:rPr>
              <a:t>movie.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28F31-B21A-4E23-B570-10E62DFE3FF0}"/>
              </a:ext>
            </a:extLst>
          </p:cNvPr>
          <p:cNvSpPr txBox="1"/>
          <p:nvPr/>
        </p:nvSpPr>
        <p:spPr>
          <a:xfrm>
            <a:off x="841829" y="27632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第二步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D278-ED23-489F-B535-EFACE98625FA}"/>
              </a:ext>
            </a:extLst>
          </p:cNvPr>
          <p:cNvSpPr txBox="1"/>
          <p:nvPr/>
        </p:nvSpPr>
        <p:spPr>
          <a:xfrm>
            <a:off x="2088242" y="34236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Answer: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{good: fantastic, bad: boring}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8AEB5-9619-4B22-9983-77DE14296927}"/>
              </a:ext>
            </a:extLst>
          </p:cNvPr>
          <p:cNvSpPr txBox="1"/>
          <p:nvPr/>
        </p:nvSpPr>
        <p:spPr>
          <a:xfrm>
            <a:off x="841829" y="34236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第三步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F623A1-47EB-418E-BD22-0912E9F6062C}"/>
              </a:ext>
            </a:extLst>
          </p:cNvPr>
          <p:cNvSpPr txBox="1"/>
          <p:nvPr/>
        </p:nvSpPr>
        <p:spPr>
          <a:xfrm>
            <a:off x="2088242" y="4084077"/>
            <a:ext cx="664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Predicting: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fantastic</a:t>
            </a:r>
            <a:r>
              <a:rPr lang="en-US" altLang="zh-CN" dirty="0">
                <a:latin typeface="+mj-lt"/>
              </a:rPr>
              <a:t> movie.</a:t>
            </a:r>
            <a:endParaRPr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39F24B-3B82-4870-AC3B-B3E3F208624F}"/>
              </a:ext>
            </a:extLst>
          </p:cNvPr>
          <p:cNvSpPr txBox="1"/>
          <p:nvPr/>
        </p:nvSpPr>
        <p:spPr>
          <a:xfrm>
            <a:off x="841829" y="40840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第四步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F0A4F1-7510-4551-B9BD-638797722711}"/>
              </a:ext>
            </a:extLst>
          </p:cNvPr>
          <p:cNvSpPr txBox="1"/>
          <p:nvPr/>
        </p:nvSpPr>
        <p:spPr>
          <a:xfrm>
            <a:off x="2088242" y="47444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Mapping: fantastic 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 good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CEA01D-D210-4083-8AB0-BCBDD50B374D}"/>
              </a:ext>
            </a:extLst>
          </p:cNvPr>
          <p:cNvSpPr txBox="1"/>
          <p:nvPr/>
        </p:nvSpPr>
        <p:spPr>
          <a:xfrm>
            <a:off x="841829" y="47444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第五步</a:t>
            </a: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217081BA-4E59-40A3-B013-2F327038F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601" y="2044429"/>
            <a:ext cx="486228" cy="486228"/>
          </a:xfrm>
          <a:prstGeom prst="rect">
            <a:avLst/>
          </a:prstGeom>
        </p:spPr>
      </p:pic>
      <p:pic>
        <p:nvPicPr>
          <p:cNvPr id="23" name="图形 22" descr="用户">
            <a:extLst>
              <a:ext uri="{FF2B5EF4-FFF2-40B4-BE49-F238E27FC236}">
                <a16:creationId xmlns:a16="http://schemas.microsoft.com/office/drawing/2014/main" id="{D2FA2BDF-0A72-4FE0-8EE1-608CB8859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746" y="3365229"/>
            <a:ext cx="486228" cy="486228"/>
          </a:xfrm>
          <a:prstGeom prst="rect">
            <a:avLst/>
          </a:prstGeom>
        </p:spPr>
      </p:pic>
      <p:pic>
        <p:nvPicPr>
          <p:cNvPr id="24" name="图形 23" descr="用户">
            <a:extLst>
              <a:ext uri="{FF2B5EF4-FFF2-40B4-BE49-F238E27FC236}">
                <a16:creationId xmlns:a16="http://schemas.microsoft.com/office/drawing/2014/main" id="{E8C55555-BF5C-4A05-B3C0-4A1FE342D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746" y="4025629"/>
            <a:ext cx="486228" cy="48622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8EAF59-89E4-41E7-96F9-EA741F889A23}"/>
              </a:ext>
            </a:extLst>
          </p:cNvPr>
          <p:cNvSpPr txBox="1"/>
          <p:nvPr/>
        </p:nvSpPr>
        <p:spPr>
          <a:xfrm>
            <a:off x="3543198" y="564855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引入外部知识的机会</a:t>
            </a:r>
          </a:p>
        </p:txBody>
      </p:sp>
      <p:pic>
        <p:nvPicPr>
          <p:cNvPr id="26" name="图形 25" descr="用户">
            <a:extLst>
              <a:ext uri="{FF2B5EF4-FFF2-40B4-BE49-F238E27FC236}">
                <a16:creationId xmlns:a16="http://schemas.microsoft.com/office/drawing/2014/main" id="{42E76134-66AB-4C85-B639-0097B75B3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113" y="5590108"/>
            <a:ext cx="486228" cy="4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Prompt Template Engineering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96C6B8-4181-44CF-B1FA-E38921DCA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71" y="1678543"/>
            <a:ext cx="4757057" cy="19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49210F-2C4A-4D6A-AACB-4F75940F8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99"/>
          <a:stretch/>
        </p:blipFill>
        <p:spPr bwMode="auto">
          <a:xfrm>
            <a:off x="1397856" y="4003286"/>
            <a:ext cx="6348288" cy="17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Prompt Template Engineering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FA8650-E385-4775-B942-5094CAFA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5938"/>
            <a:ext cx="6858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Prompt-based </a:t>
            </a:r>
            <a:r>
              <a:rPr lang="en-US" altLang="zh-CN" dirty="0" err="1">
                <a:latin typeface="+mj-lt"/>
              </a:rPr>
              <a:t>traing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5F18DB-39F2-484C-B431-3A48AB131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114" y="2028409"/>
            <a:ext cx="5609771" cy="294731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7C09334-F980-4DDD-ADC0-F631B66A353E}"/>
              </a:ext>
            </a:extLst>
          </p:cNvPr>
          <p:cNvSpPr txBox="1"/>
          <p:nvPr/>
        </p:nvSpPr>
        <p:spPr>
          <a:xfrm>
            <a:off x="2002971" y="3556391"/>
            <a:ext cx="47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√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354673-DD75-425E-BAFA-03FC28AFD0A9}"/>
              </a:ext>
            </a:extLst>
          </p:cNvPr>
          <p:cNvSpPr txBox="1"/>
          <p:nvPr/>
        </p:nvSpPr>
        <p:spPr>
          <a:xfrm>
            <a:off x="5507041" y="4674939"/>
            <a:ext cx="47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5801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的优势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B27D71-EE56-4298-A2D6-E4AE5FC962D9}"/>
              </a:ext>
            </a:extLst>
          </p:cNvPr>
          <p:cNvSpPr txBox="1"/>
          <p:nvPr/>
        </p:nvSpPr>
        <p:spPr>
          <a:xfrm>
            <a:off x="1400628" y="1733545"/>
            <a:ext cx="6422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可以将几乎所有的</a:t>
            </a:r>
            <a:r>
              <a:rPr lang="en-US" altLang="zh-CN" dirty="0"/>
              <a:t>NLP</a:t>
            </a:r>
            <a:r>
              <a:rPr lang="zh-CN" altLang="en-US" dirty="0"/>
              <a:t>任务都转化为语言模型任务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预训练语言模型可以被更好的利用。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+mj-lt"/>
              </a:rPr>
              <a:t>任务之间打通。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Unified QA (Daniel et al 2020)</a:t>
            </a:r>
          </a:p>
          <a:p>
            <a:r>
              <a:rPr lang="zh-CN" altLang="en-US" dirty="0">
                <a:latin typeface="+mj-lt"/>
              </a:rPr>
              <a:t>问答任务中不同的子任务（比如抽取、生成、多选一、</a:t>
            </a:r>
            <a:r>
              <a:rPr lang="en-US" altLang="zh-CN" dirty="0">
                <a:latin typeface="+mj-lt"/>
              </a:rPr>
              <a:t>yes-no</a:t>
            </a:r>
            <a:r>
              <a:rPr lang="zh-CN" altLang="en-US" dirty="0">
                <a:latin typeface="+mj-lt"/>
              </a:rPr>
              <a:t>问题）打通。</a:t>
            </a:r>
          </a:p>
        </p:txBody>
      </p:sp>
    </p:spTree>
    <p:extLst>
      <p:ext uri="{BB962C8B-B14F-4D97-AF65-F5344CB8AC3E}">
        <p14:creationId xmlns:p14="http://schemas.microsoft.com/office/powerpoint/2010/main" val="6524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的优势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B27D71-EE56-4298-A2D6-E4AE5FC962D9}"/>
              </a:ext>
            </a:extLst>
          </p:cNvPr>
          <p:cNvSpPr txBox="1"/>
          <p:nvPr/>
        </p:nvSpPr>
        <p:spPr>
          <a:xfrm>
            <a:off x="1400628" y="1733545"/>
            <a:ext cx="64225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Finetuning</a:t>
            </a:r>
            <a:r>
              <a:rPr lang="zh-CN" altLang="en-US" dirty="0"/>
              <a:t>：让语言模型更适应下游任务</a:t>
            </a:r>
            <a:endParaRPr lang="en-US" altLang="zh-CN" dirty="0"/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：让下游任务适应语言模型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F1C50-9253-466E-9964-AA111A503F89}"/>
              </a:ext>
            </a:extLst>
          </p:cNvPr>
          <p:cNvSpPr txBox="1"/>
          <p:nvPr/>
        </p:nvSpPr>
        <p:spPr>
          <a:xfrm>
            <a:off x="1400628" y="3465187"/>
            <a:ext cx="6422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能够处理多模态信息任务</a:t>
            </a:r>
            <a:endParaRPr lang="en-US" altLang="zh-CN" dirty="0"/>
          </a:p>
          <a:p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CLIP: Radford et al 2021</a:t>
            </a:r>
            <a:r>
              <a:rPr lang="zh-CN" altLang="en-US" dirty="0">
                <a:latin typeface="+mj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017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2486" y="2243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  <a:cs typeface="Arial Unicode MS" panose="020B0604020202020204" pitchFamily="34" charset="-122"/>
              </a:rPr>
              <a:t>品名学习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681" y="931325"/>
            <a:ext cx="8497887" cy="1653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dirty="0">
                <a:latin typeface="+mn-ea"/>
              </a:rPr>
              <a:t>税收是国家的重要财政收入来源，良好的税收体系保障国家和社会的正常运转。在税务稽查中，发票信息为主要依据之一，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准确的商品品名</a:t>
            </a:r>
            <a:r>
              <a:rPr lang="zh-CN" altLang="en-US" sz="2000" dirty="0">
                <a:latin typeface="+mn-ea"/>
              </a:rPr>
              <a:t>为后续的审计任务提供可靠的基础。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zh-CN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0C219-FD2C-424B-B360-D85BC40F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545" y="2218737"/>
            <a:ext cx="3572774" cy="225841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3F0671-D283-4E40-AFE0-E8C06B431E3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670248" y="2769777"/>
            <a:ext cx="936226" cy="37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871FF5-BC82-4D9F-9C88-D783CD56BCFA}"/>
              </a:ext>
            </a:extLst>
          </p:cNvPr>
          <p:cNvSpPr txBox="1"/>
          <p:nvPr/>
        </p:nvSpPr>
        <p:spPr>
          <a:xfrm>
            <a:off x="352681" y="2585111"/>
            <a:ext cx="431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开票项目：*经纪代理服务*代订机票产品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466F46-ADFD-4777-8BF1-155904DB3806}"/>
              </a:ext>
            </a:extLst>
          </p:cNvPr>
          <p:cNvCxnSpPr/>
          <p:nvPr/>
        </p:nvCxnSpPr>
        <p:spPr>
          <a:xfrm>
            <a:off x="1607127" y="2954443"/>
            <a:ext cx="153323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0694C2-B418-4246-AC73-70096E587B4B}"/>
              </a:ext>
            </a:extLst>
          </p:cNvPr>
          <p:cNvSpPr txBox="1"/>
          <p:nvPr/>
        </p:nvSpPr>
        <p:spPr>
          <a:xfrm>
            <a:off x="2049317" y="2949887"/>
            <a:ext cx="64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D7D31"/>
                </a:solidFill>
              </a:rPr>
              <a:t>简称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67E334-B51D-4FFB-AC1E-C71D24D4718B}"/>
              </a:ext>
            </a:extLst>
          </p:cNvPr>
          <p:cNvCxnSpPr>
            <a:cxnSpLocks/>
          </p:cNvCxnSpPr>
          <p:nvPr/>
        </p:nvCxnSpPr>
        <p:spPr>
          <a:xfrm>
            <a:off x="3171833" y="2954649"/>
            <a:ext cx="1400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D8F4E2A-1C10-44A4-854F-D4784CAB8758}"/>
              </a:ext>
            </a:extLst>
          </p:cNvPr>
          <p:cNvSpPr txBox="1"/>
          <p:nvPr/>
        </p:nvSpPr>
        <p:spPr>
          <a:xfrm>
            <a:off x="3326186" y="2949887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商品品名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646C696-28D8-4940-ADC2-C50626A957E8}"/>
              </a:ext>
            </a:extLst>
          </p:cNvPr>
          <p:cNvCxnSpPr>
            <a:stCxn id="25" idx="2"/>
            <a:endCxn id="20" idx="2"/>
          </p:cNvCxnSpPr>
          <p:nvPr/>
        </p:nvCxnSpPr>
        <p:spPr>
          <a:xfrm rot="5400000">
            <a:off x="3139526" y="2553439"/>
            <a:ext cx="12700" cy="15315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54F114C-C32A-4ED0-B699-5A1898488159}"/>
              </a:ext>
            </a:extLst>
          </p:cNvPr>
          <p:cNvSpPr txBox="1"/>
          <p:nvPr/>
        </p:nvSpPr>
        <p:spPr>
          <a:xfrm>
            <a:off x="1444464" y="3538782"/>
            <a:ext cx="339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根据品名，得出简称，决定税率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3C73269-4011-4328-B590-EBBFDFBD2D3A}"/>
              </a:ext>
            </a:extLst>
          </p:cNvPr>
          <p:cNvSpPr/>
          <p:nvPr/>
        </p:nvSpPr>
        <p:spPr>
          <a:xfrm>
            <a:off x="319088" y="5188011"/>
            <a:ext cx="1674669" cy="369332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商品品名规范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A62125A-96A3-432F-BCF5-C5DAE3FDEB86}"/>
              </a:ext>
            </a:extLst>
          </p:cNvPr>
          <p:cNvSpPr/>
          <p:nvPr/>
        </p:nvSpPr>
        <p:spPr>
          <a:xfrm>
            <a:off x="3066295" y="4209570"/>
            <a:ext cx="1674669" cy="369332"/>
          </a:xfrm>
          <a:prstGeom prst="round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行业推荐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9D928B0-FAA0-43E6-9723-39B285EEA997}"/>
              </a:ext>
            </a:extLst>
          </p:cNvPr>
          <p:cNvSpPr/>
          <p:nvPr/>
        </p:nvSpPr>
        <p:spPr>
          <a:xfrm>
            <a:off x="3067971" y="4880358"/>
            <a:ext cx="1674669" cy="369332"/>
          </a:xfrm>
          <a:prstGeom prst="round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虚开团伙检测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A54659-DFDE-4816-8538-A5400F9E70BE}"/>
              </a:ext>
            </a:extLst>
          </p:cNvPr>
          <p:cNvSpPr/>
          <p:nvPr/>
        </p:nvSpPr>
        <p:spPr>
          <a:xfrm>
            <a:off x="3074322" y="5557343"/>
            <a:ext cx="1674669" cy="369332"/>
          </a:xfrm>
          <a:prstGeom prst="round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挖掘投产关系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9D0C94-A326-40A3-898B-F6C0ACF3652B}"/>
              </a:ext>
            </a:extLst>
          </p:cNvPr>
          <p:cNvSpPr/>
          <p:nvPr/>
        </p:nvSpPr>
        <p:spPr>
          <a:xfrm>
            <a:off x="3066295" y="6234328"/>
            <a:ext cx="1674669" cy="369332"/>
          </a:xfrm>
          <a:prstGeom prst="round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8EE43CA-8FDE-4CFE-AEAC-8672038C78D9}"/>
              </a:ext>
            </a:extLst>
          </p:cNvPr>
          <p:cNvSpPr/>
          <p:nvPr/>
        </p:nvSpPr>
        <p:spPr>
          <a:xfrm>
            <a:off x="2104393" y="5218850"/>
            <a:ext cx="775854" cy="307653"/>
          </a:xfrm>
          <a:prstGeom prst="rightArrow">
            <a:avLst/>
          </a:prstGeom>
          <a:solidFill>
            <a:srgbClr val="FF4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A8E503-394C-4031-9848-F94F3049839D}"/>
              </a:ext>
            </a:extLst>
          </p:cNvPr>
          <p:cNvSpPr txBox="1"/>
          <p:nvPr/>
        </p:nvSpPr>
        <p:spPr>
          <a:xfrm>
            <a:off x="5275461" y="5065024"/>
            <a:ext cx="31758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发票开具系统给出的简称准确率仅为约</a:t>
            </a:r>
            <a:r>
              <a:rPr lang="en-US" altLang="zh-CN" sz="2400" dirty="0">
                <a:solidFill>
                  <a:srgbClr val="FF0000"/>
                </a:solidFill>
              </a:rPr>
              <a:t>70%</a:t>
            </a:r>
            <a:r>
              <a:rPr lang="zh-CN" altLang="en-US" sz="1400" dirty="0"/>
              <a:t>（来源：税务专家）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96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2484" y="2243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  <a:cs typeface="Arial Unicode MS" panose="020B0604020202020204" pitchFamily="34" charset="-122"/>
              </a:rPr>
              <a:t>品名学习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681" y="931325"/>
            <a:ext cx="8497887" cy="8358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dirty="0">
                <a:latin typeface="+mn-ea"/>
              </a:rPr>
              <a:t>主要挑战：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zh-CN" sz="2000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F9EBBD-2510-4D10-894E-75A683820073}"/>
              </a:ext>
            </a:extLst>
          </p:cNvPr>
          <p:cNvSpPr/>
          <p:nvPr/>
        </p:nvSpPr>
        <p:spPr>
          <a:xfrm>
            <a:off x="923059" y="1476708"/>
            <a:ext cx="7335987" cy="1384995"/>
          </a:xfrm>
          <a:prstGeom prst="roundRect">
            <a:avLst/>
          </a:prstGeom>
          <a:noFill/>
          <a:ln w="28575">
            <a:solidFill>
              <a:srgbClr val="588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1859BB-DDAC-45E9-A987-4FC9AED8D854}"/>
              </a:ext>
            </a:extLst>
          </p:cNvPr>
          <p:cNvSpPr txBox="1"/>
          <p:nvPr/>
        </p:nvSpPr>
        <p:spPr>
          <a:xfrm>
            <a:off x="1006187" y="1476708"/>
            <a:ext cx="40697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</a:rPr>
              <a:t>缺乏样本数据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01CD6D0-E044-4648-953E-B133B295065E}"/>
              </a:ext>
            </a:extLst>
          </p:cNvPr>
          <p:cNvSpPr/>
          <p:nvPr/>
        </p:nvSpPr>
        <p:spPr>
          <a:xfrm>
            <a:off x="923059" y="3146769"/>
            <a:ext cx="7335987" cy="1384995"/>
          </a:xfrm>
          <a:prstGeom prst="roundRect">
            <a:avLst/>
          </a:prstGeom>
          <a:noFill/>
          <a:ln w="28575">
            <a:solidFill>
              <a:srgbClr val="588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00A935-DE97-4DD6-9557-2BE0C9DF8806}"/>
              </a:ext>
            </a:extLst>
          </p:cNvPr>
          <p:cNvSpPr txBox="1"/>
          <p:nvPr/>
        </p:nvSpPr>
        <p:spPr>
          <a:xfrm>
            <a:off x="1006185" y="3146769"/>
            <a:ext cx="40697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</a:rPr>
              <a:t>商品品名多样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E19EA5A-C5B2-4349-9F93-9F6AC1562F1E}"/>
              </a:ext>
            </a:extLst>
          </p:cNvPr>
          <p:cNvSpPr/>
          <p:nvPr/>
        </p:nvSpPr>
        <p:spPr>
          <a:xfrm>
            <a:off x="923058" y="4816830"/>
            <a:ext cx="7335987" cy="1384995"/>
          </a:xfrm>
          <a:prstGeom prst="roundRect">
            <a:avLst/>
          </a:prstGeom>
          <a:noFill/>
          <a:ln w="28575">
            <a:solidFill>
              <a:srgbClr val="588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48F30E-A51D-440A-B671-044E98A09894}"/>
              </a:ext>
            </a:extLst>
          </p:cNvPr>
          <p:cNvSpPr txBox="1"/>
          <p:nvPr/>
        </p:nvSpPr>
        <p:spPr>
          <a:xfrm>
            <a:off x="1006186" y="4816830"/>
            <a:ext cx="40697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</a:rPr>
              <a:t>标签结构复杂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B35BAF-2E78-435A-8186-82940124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68" y="4924026"/>
            <a:ext cx="3919249" cy="110287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8670FE59-66C1-4E53-93F0-6D63850F310D}"/>
              </a:ext>
            </a:extLst>
          </p:cNvPr>
          <p:cNvSpPr txBox="1"/>
          <p:nvPr/>
        </p:nvSpPr>
        <p:spPr>
          <a:xfrm>
            <a:off x="5700348" y="5246597"/>
            <a:ext cx="232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4261</a:t>
            </a:r>
            <a:r>
              <a:rPr lang="zh-CN" altLang="en-US" sz="1400" dirty="0"/>
              <a:t>种商品名称，</a:t>
            </a:r>
            <a:endParaRPr lang="en-US" altLang="zh-CN" sz="1400" dirty="0"/>
          </a:p>
          <a:p>
            <a:r>
              <a:rPr lang="en-US" altLang="zh-CN" sz="1400" dirty="0"/>
              <a:t>3000</a:t>
            </a:r>
            <a:r>
              <a:rPr lang="zh-CN" altLang="en-US" sz="1400" dirty="0"/>
              <a:t>余种叶子名称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9F51D7-3E0C-4206-901C-3B8BCB4F39A2}"/>
              </a:ext>
            </a:extLst>
          </p:cNvPr>
          <p:cNvSpPr txBox="1"/>
          <p:nvPr/>
        </p:nvSpPr>
        <p:spPr>
          <a:xfrm>
            <a:off x="1522044" y="3166352"/>
            <a:ext cx="6506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品名不断更新</a:t>
            </a: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依赖开票人员习惯（例如：金龙鱼 1:1:1 黄金比例 食用调和油）</a:t>
            </a: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spc="0" dirty="0">
                <a:solidFill>
                  <a:srgbClr val="111111"/>
                </a:solidFill>
                <a:effectLst/>
                <a:latin typeface="SF Pro"/>
              </a:rPr>
              <a:t>部分货物可同时归类为多个商品，（</a:t>
            </a:r>
            <a:r>
              <a:rPr lang="zh-CN" altLang="en-US" sz="1400" dirty="0"/>
              <a:t>例如：</a:t>
            </a:r>
            <a:r>
              <a:rPr lang="zh-CN" altLang="en-US" sz="1400" b="0" i="0" spc="0" dirty="0">
                <a:solidFill>
                  <a:srgbClr val="111111"/>
                </a:solidFill>
                <a:effectLst/>
                <a:latin typeface="SF Pro"/>
              </a:rPr>
              <a:t>“矿物纤维”可分类为“其他矿产品”或“石棉”）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21C1D9-92C4-4827-8098-20DD69468060}"/>
              </a:ext>
            </a:extLst>
          </p:cNvPr>
          <p:cNvSpPr txBox="1"/>
          <p:nvPr/>
        </p:nvSpPr>
        <p:spPr>
          <a:xfrm>
            <a:off x="1522044" y="1812177"/>
            <a:ext cx="6118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基于</a:t>
            </a:r>
            <a:r>
              <a:rPr lang="en-US" altLang="zh-CN" sz="1800" dirty="0"/>
              <a:t>2019</a:t>
            </a:r>
            <a:r>
              <a:rPr lang="zh-CN" altLang="en-US" sz="1800" dirty="0"/>
              <a:t>年商品编码表，</a:t>
            </a:r>
            <a:r>
              <a:rPr lang="zh-CN" altLang="en-US" dirty="0"/>
              <a:t>标签生成需要大量专业知识，收集成本高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9FBF0-5753-492A-B991-C44E3C93AE26}"/>
              </a:ext>
            </a:extLst>
          </p:cNvPr>
          <p:cNvSpPr/>
          <p:nvPr/>
        </p:nvSpPr>
        <p:spPr>
          <a:xfrm>
            <a:off x="769257" y="1382222"/>
            <a:ext cx="7605486" cy="3292075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2484" y="2243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  <a:cs typeface="Arial Unicode MS" panose="020B0604020202020204" pitchFamily="34" charset="-122"/>
              </a:rPr>
              <a:t>品名学习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2E5F-67BE-42C7-B341-2C97A717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4" y="1254384"/>
            <a:ext cx="8357960" cy="286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5C24B6-53C4-4309-96FC-F6F97DBAE3DF}"/>
              </a:ext>
            </a:extLst>
          </p:cNvPr>
          <p:cNvSpPr txBox="1"/>
          <p:nvPr/>
        </p:nvSpPr>
        <p:spPr>
          <a:xfrm>
            <a:off x="1698170" y="4227107"/>
            <a:ext cx="6212115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bert</a:t>
            </a:r>
            <a:r>
              <a:rPr lang="en-US" altLang="zh-CN" dirty="0"/>
              <a:t>-base-case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roberta</a:t>
            </a:r>
            <a:r>
              <a:rPr lang="en-US" altLang="zh-CN" dirty="0"/>
              <a:t>-base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uer</a:t>
            </a:r>
            <a:r>
              <a:rPr lang="en-US" altLang="zh-CN" dirty="0"/>
              <a:t>/</a:t>
            </a:r>
            <a:r>
              <a:rPr lang="en-US" altLang="zh-CN" dirty="0" err="1"/>
              <a:t>roberta</a:t>
            </a:r>
            <a:r>
              <a:rPr lang="en-US" altLang="zh-CN" dirty="0"/>
              <a:t>-base-finetuned-</a:t>
            </a:r>
            <a:r>
              <a:rPr lang="en-US" altLang="zh-CN" dirty="0" err="1"/>
              <a:t>jd</a:t>
            </a:r>
            <a:r>
              <a:rPr lang="en-US" altLang="zh-CN" dirty="0"/>
              <a:t>-full-Chinese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bert</a:t>
            </a:r>
            <a:r>
              <a:rPr lang="en-US" altLang="zh-CN" dirty="0"/>
              <a:t>-base-Chinese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hfl</a:t>
            </a:r>
            <a:r>
              <a:rPr lang="en-US" altLang="zh-CN" dirty="0"/>
              <a:t>/</a:t>
            </a:r>
            <a:r>
              <a:rPr lang="en-US" altLang="zh-CN" dirty="0" err="1"/>
              <a:t>chinese-roberta-wwm-ext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5226E4-BB3B-44E8-9FB3-DA5D5282E525}"/>
              </a:ext>
            </a:extLst>
          </p:cNvPr>
          <p:cNvSpPr txBox="1"/>
          <p:nvPr/>
        </p:nvSpPr>
        <p:spPr>
          <a:xfrm>
            <a:off x="1226455" y="5545559"/>
            <a:ext cx="943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dirty="0"/>
              <a:t>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76337A-CEC0-4FD2-80D2-9AF9771C040D}"/>
              </a:ext>
            </a:extLst>
          </p:cNvPr>
          <p:cNvSpPr txBox="1"/>
          <p:nvPr/>
        </p:nvSpPr>
        <p:spPr>
          <a:xfrm>
            <a:off x="1226455" y="5914891"/>
            <a:ext cx="943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dirty="0"/>
              <a:t>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BE894E-82F6-4EC8-BA46-75EE7B2D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87" y="2706653"/>
            <a:ext cx="2717798" cy="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2490" y="2243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实验计划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8650" y="1397000"/>
          <a:ext cx="7924800" cy="448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3667718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054251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21852583"/>
                    </a:ext>
                  </a:extLst>
                </a:gridCol>
              </a:tblGrid>
              <a:tr h="4223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预期效果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60093"/>
                  </a:ext>
                </a:extLst>
              </a:tr>
              <a:tr h="1093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.01-202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继续调研相关文献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并构建实验数据集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得到完整的实验数据集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完成研究点一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772505"/>
                  </a:ext>
                </a:extLst>
              </a:tr>
              <a:tr h="728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.04-202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07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针对现存方法的不足和税务场景的特点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进行外部知识融合实验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完成研究点二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611237"/>
                  </a:ext>
                </a:extLst>
              </a:tr>
              <a:tr h="728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.08-202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.10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针对现存方法的不足和税务场景的特点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进行层次结构表示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完成层次表示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4282678"/>
                  </a:ext>
                </a:extLst>
              </a:tr>
              <a:tr h="1093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.11-202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模型迁移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研究点三</a:t>
                      </a: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629386"/>
                  </a:ext>
                </a:extLst>
              </a:tr>
              <a:tr h="4223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.03-202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.05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整理实验数据、实验记录，撰写论文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完成毕业论文的撰写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69879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7F7B81E-851E-40E4-A57C-842EB30006C6}"/>
              </a:ext>
            </a:extLst>
          </p:cNvPr>
          <p:cNvSpPr txBox="1"/>
          <p:nvPr/>
        </p:nvSpPr>
        <p:spPr>
          <a:xfrm>
            <a:off x="319088" y="2214530"/>
            <a:ext cx="943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279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4ADD96-9969-4C02-A0A8-DCFF6DD24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2" y="1788021"/>
            <a:ext cx="6451600" cy="27329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86370" y="11325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机器学习第三范式</a:t>
            </a:r>
          </a:p>
        </p:txBody>
      </p:sp>
    </p:spTree>
    <p:extLst>
      <p:ext uri="{BB962C8B-B14F-4D97-AF65-F5344CB8AC3E}">
        <p14:creationId xmlns:p14="http://schemas.microsoft.com/office/powerpoint/2010/main" val="1244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什么是</a:t>
            </a:r>
            <a:r>
              <a:rPr lang="en-US" altLang="zh-CN" dirty="0">
                <a:latin typeface="+mj-lt"/>
              </a:rPr>
              <a:t>Prompt?</a:t>
            </a:r>
            <a:endParaRPr lang="zh-CN" altLang="en-US" dirty="0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DA384-7C7D-4723-90A4-1835F6BA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42" y="1592146"/>
            <a:ext cx="6085115" cy="1789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91885B-AD15-45EA-B034-FD04A47D3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424" y="3262084"/>
            <a:ext cx="4520746" cy="31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575832-FD1D-44DE-8521-D6FBD7C2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5884"/>
            <a:ext cx="4572000" cy="47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</p:spTree>
    <p:extLst>
      <p:ext uri="{BB962C8B-B14F-4D97-AF65-F5344CB8AC3E}">
        <p14:creationId xmlns:p14="http://schemas.microsoft.com/office/powerpoint/2010/main" val="15252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C76DB-171B-4720-A652-3A16941CD353}"/>
              </a:ext>
            </a:extLst>
          </p:cNvPr>
          <p:cNvSpPr txBox="1"/>
          <p:nvPr/>
        </p:nvSpPr>
        <p:spPr>
          <a:xfrm>
            <a:off x="2066471" y="27632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[z] </a:t>
            </a:r>
            <a:r>
              <a:rPr lang="en-US" altLang="zh-CN" dirty="0">
                <a:latin typeface="+mj-lt"/>
              </a:rPr>
              <a:t>movie.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28F31-B21A-4E23-B570-10E62DFE3FF0}"/>
              </a:ext>
            </a:extLst>
          </p:cNvPr>
          <p:cNvSpPr txBox="1"/>
          <p:nvPr/>
        </p:nvSpPr>
        <p:spPr>
          <a:xfrm>
            <a:off x="841829" y="27632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第二步</a:t>
            </a:r>
          </a:p>
        </p:txBody>
      </p:sp>
    </p:spTree>
    <p:extLst>
      <p:ext uri="{BB962C8B-B14F-4D97-AF65-F5344CB8AC3E}">
        <p14:creationId xmlns:p14="http://schemas.microsoft.com/office/powerpoint/2010/main" val="14889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C76DB-171B-4720-A652-3A16941CD353}"/>
              </a:ext>
            </a:extLst>
          </p:cNvPr>
          <p:cNvSpPr txBox="1"/>
          <p:nvPr/>
        </p:nvSpPr>
        <p:spPr>
          <a:xfrm>
            <a:off x="2066471" y="27632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[z] </a:t>
            </a:r>
            <a:r>
              <a:rPr lang="en-US" altLang="zh-CN" dirty="0">
                <a:latin typeface="+mj-lt"/>
              </a:rPr>
              <a:t>movie.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28F31-B21A-4E23-B570-10E62DFE3FF0}"/>
              </a:ext>
            </a:extLst>
          </p:cNvPr>
          <p:cNvSpPr txBox="1"/>
          <p:nvPr/>
        </p:nvSpPr>
        <p:spPr>
          <a:xfrm>
            <a:off x="841829" y="27632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第二步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D278-ED23-489F-B535-EFACE98625FA}"/>
              </a:ext>
            </a:extLst>
          </p:cNvPr>
          <p:cNvSpPr txBox="1"/>
          <p:nvPr/>
        </p:nvSpPr>
        <p:spPr>
          <a:xfrm>
            <a:off x="2088242" y="34236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Answer: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{good: fantastic, bad: boring}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8AEB5-9619-4B22-9983-77DE14296927}"/>
              </a:ext>
            </a:extLst>
          </p:cNvPr>
          <p:cNvSpPr txBox="1"/>
          <p:nvPr/>
        </p:nvSpPr>
        <p:spPr>
          <a:xfrm>
            <a:off x="841829" y="34236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第三步</a:t>
            </a:r>
          </a:p>
        </p:txBody>
      </p:sp>
    </p:spTree>
    <p:extLst>
      <p:ext uri="{BB962C8B-B14F-4D97-AF65-F5344CB8AC3E}">
        <p14:creationId xmlns:p14="http://schemas.microsoft.com/office/powerpoint/2010/main" val="21752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C76DB-171B-4720-A652-3A16941CD353}"/>
              </a:ext>
            </a:extLst>
          </p:cNvPr>
          <p:cNvSpPr txBox="1"/>
          <p:nvPr/>
        </p:nvSpPr>
        <p:spPr>
          <a:xfrm>
            <a:off x="2066471" y="27632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[z] </a:t>
            </a:r>
            <a:r>
              <a:rPr lang="en-US" altLang="zh-CN" dirty="0">
                <a:latin typeface="+mj-lt"/>
              </a:rPr>
              <a:t>movie.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28F31-B21A-4E23-B570-10E62DFE3FF0}"/>
              </a:ext>
            </a:extLst>
          </p:cNvPr>
          <p:cNvSpPr txBox="1"/>
          <p:nvPr/>
        </p:nvSpPr>
        <p:spPr>
          <a:xfrm>
            <a:off x="841829" y="27632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第二步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D278-ED23-489F-B535-EFACE98625FA}"/>
              </a:ext>
            </a:extLst>
          </p:cNvPr>
          <p:cNvSpPr txBox="1"/>
          <p:nvPr/>
        </p:nvSpPr>
        <p:spPr>
          <a:xfrm>
            <a:off x="2088242" y="34236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Answer: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{good: fantastic, bad: boring}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8AEB5-9619-4B22-9983-77DE14296927}"/>
              </a:ext>
            </a:extLst>
          </p:cNvPr>
          <p:cNvSpPr txBox="1"/>
          <p:nvPr/>
        </p:nvSpPr>
        <p:spPr>
          <a:xfrm>
            <a:off x="841829" y="34236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第三步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F623A1-47EB-418E-BD22-0912E9F6062C}"/>
              </a:ext>
            </a:extLst>
          </p:cNvPr>
          <p:cNvSpPr txBox="1"/>
          <p:nvPr/>
        </p:nvSpPr>
        <p:spPr>
          <a:xfrm>
            <a:off x="2088242" y="4084077"/>
            <a:ext cx="664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Predicting: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fantastic</a:t>
            </a:r>
            <a:r>
              <a:rPr lang="en-US" altLang="zh-CN" dirty="0">
                <a:latin typeface="+mj-lt"/>
              </a:rPr>
              <a:t> movie.</a:t>
            </a:r>
            <a:endParaRPr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39F24B-3B82-4870-AC3B-B3E3F208624F}"/>
              </a:ext>
            </a:extLst>
          </p:cNvPr>
          <p:cNvSpPr txBox="1"/>
          <p:nvPr/>
        </p:nvSpPr>
        <p:spPr>
          <a:xfrm>
            <a:off x="841829" y="40840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第四步</a:t>
            </a:r>
          </a:p>
        </p:txBody>
      </p:sp>
    </p:spTree>
    <p:extLst>
      <p:ext uri="{BB962C8B-B14F-4D97-AF65-F5344CB8AC3E}">
        <p14:creationId xmlns:p14="http://schemas.microsoft.com/office/powerpoint/2010/main" val="24736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870079" y="886278"/>
            <a:ext cx="727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5113" y="188091"/>
            <a:ext cx="324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+mj-lt"/>
              </a:rPr>
              <a:t>Prompt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26" y="262733"/>
            <a:ext cx="619125" cy="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B5813-B1E2-4404-AB9D-91AC57034B08}"/>
              </a:ext>
            </a:extLst>
          </p:cNvPr>
          <p:cNvSpPr txBox="1"/>
          <p:nvPr/>
        </p:nvSpPr>
        <p:spPr>
          <a:xfrm>
            <a:off x="779113" y="1125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workflow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02349-5BD0-4882-9195-481C9C3D868F}"/>
              </a:ext>
            </a:extLst>
          </p:cNvPr>
          <p:cNvSpPr txBox="1"/>
          <p:nvPr/>
        </p:nvSpPr>
        <p:spPr>
          <a:xfrm>
            <a:off x="2982686" y="1494578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x = I love this movie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A6004-1C5E-481F-931A-406B9A9D1E64}"/>
              </a:ext>
            </a:extLst>
          </p:cNvPr>
          <p:cNvSpPr txBox="1"/>
          <p:nvPr/>
        </p:nvSpPr>
        <p:spPr>
          <a:xfrm>
            <a:off x="2066471" y="2102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Template: [x] It was a [z] movie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3FA4-D887-499F-9C3C-36E01070FE09}"/>
              </a:ext>
            </a:extLst>
          </p:cNvPr>
          <p:cNvSpPr txBox="1"/>
          <p:nvPr/>
        </p:nvSpPr>
        <p:spPr>
          <a:xfrm>
            <a:off x="841829" y="21028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第一步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C76DB-171B-4720-A652-3A16941CD353}"/>
              </a:ext>
            </a:extLst>
          </p:cNvPr>
          <p:cNvSpPr txBox="1"/>
          <p:nvPr/>
        </p:nvSpPr>
        <p:spPr>
          <a:xfrm>
            <a:off x="2066471" y="27632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Prompting: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[z] </a:t>
            </a:r>
            <a:r>
              <a:rPr lang="en-US" altLang="zh-CN" dirty="0">
                <a:latin typeface="+mj-lt"/>
              </a:rPr>
              <a:t>movie.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28F31-B21A-4E23-B570-10E62DFE3FF0}"/>
              </a:ext>
            </a:extLst>
          </p:cNvPr>
          <p:cNvSpPr txBox="1"/>
          <p:nvPr/>
        </p:nvSpPr>
        <p:spPr>
          <a:xfrm>
            <a:off x="841829" y="27632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第二步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D278-ED23-489F-B535-EFACE98625FA}"/>
              </a:ext>
            </a:extLst>
          </p:cNvPr>
          <p:cNvSpPr txBox="1"/>
          <p:nvPr/>
        </p:nvSpPr>
        <p:spPr>
          <a:xfrm>
            <a:off x="2088242" y="34236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Answer: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{good: fantastic, bad: boring}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8AEB5-9619-4B22-9983-77DE14296927}"/>
              </a:ext>
            </a:extLst>
          </p:cNvPr>
          <p:cNvSpPr txBox="1"/>
          <p:nvPr/>
        </p:nvSpPr>
        <p:spPr>
          <a:xfrm>
            <a:off x="841829" y="34236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第三步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F623A1-47EB-418E-BD22-0912E9F6062C}"/>
              </a:ext>
            </a:extLst>
          </p:cNvPr>
          <p:cNvSpPr txBox="1"/>
          <p:nvPr/>
        </p:nvSpPr>
        <p:spPr>
          <a:xfrm>
            <a:off x="2088242" y="4084077"/>
            <a:ext cx="664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Predicting: I love this movie. It was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fantastic</a:t>
            </a:r>
            <a:r>
              <a:rPr lang="en-US" altLang="zh-CN" dirty="0">
                <a:latin typeface="+mj-lt"/>
              </a:rPr>
              <a:t> movie.</a:t>
            </a:r>
            <a:endParaRPr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39F24B-3B82-4870-AC3B-B3E3F208624F}"/>
              </a:ext>
            </a:extLst>
          </p:cNvPr>
          <p:cNvSpPr txBox="1"/>
          <p:nvPr/>
        </p:nvSpPr>
        <p:spPr>
          <a:xfrm>
            <a:off x="841829" y="40840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第四步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F0A4F1-7510-4551-B9BD-638797722711}"/>
              </a:ext>
            </a:extLst>
          </p:cNvPr>
          <p:cNvSpPr txBox="1"/>
          <p:nvPr/>
        </p:nvSpPr>
        <p:spPr>
          <a:xfrm>
            <a:off x="2088242" y="4744477"/>
            <a:ext cx="591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Mapping: fantastic 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 good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CEA01D-D210-4083-8AB0-BCBDD50B374D}"/>
              </a:ext>
            </a:extLst>
          </p:cNvPr>
          <p:cNvSpPr txBox="1"/>
          <p:nvPr/>
        </p:nvSpPr>
        <p:spPr>
          <a:xfrm>
            <a:off x="841829" y="4744477"/>
            <a:ext cx="102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第五步</a:t>
            </a:r>
          </a:p>
        </p:txBody>
      </p:sp>
    </p:spTree>
    <p:extLst>
      <p:ext uri="{BB962C8B-B14F-4D97-AF65-F5344CB8AC3E}">
        <p14:creationId xmlns:p14="http://schemas.microsoft.com/office/powerpoint/2010/main" val="3266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41180</TotalTime>
  <Words>1681</Words>
  <Application>Microsoft Office PowerPoint</Application>
  <PresentationFormat>全屏显示(4:3)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SF Pro</vt:lpstr>
      <vt:lpstr>黑体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Minglu Sun</dc:creator>
  <cp:lastModifiedBy>Yuan Kaizhe</cp:lastModifiedBy>
  <cp:revision>1558</cp:revision>
  <cp:lastPrinted>2015-09-08T03:57:43Z</cp:lastPrinted>
  <dcterms:created xsi:type="dcterms:W3CDTF">2015-09-04T08:06:26Z</dcterms:created>
  <dcterms:modified xsi:type="dcterms:W3CDTF">2022-03-24T08:45:22Z</dcterms:modified>
</cp:coreProperties>
</file>