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6" r:id="rId3"/>
    <p:sldId id="276" r:id="rId4"/>
    <p:sldId id="280" r:id="rId5"/>
    <p:sldId id="285" r:id="rId6"/>
    <p:sldId id="289" r:id="rId7"/>
    <p:sldId id="290" r:id="rId8"/>
    <p:sldId id="279" r:id="rId9"/>
    <p:sldId id="281" r:id="rId10"/>
    <p:sldId id="282" r:id="rId11"/>
    <p:sldId id="291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2CC"/>
    <a:srgbClr val="5C7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78016" autoAdjust="0"/>
  </p:normalViewPr>
  <p:slideViewPr>
    <p:cSldViewPr snapToGrid="0">
      <p:cViewPr varScale="1">
        <p:scale>
          <a:sx n="119" d="100"/>
          <a:sy n="119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C01C8-ABEC-41C1-B0B6-B68AF4B51BE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F844D5-C8B6-4832-87B1-F7B2D8E0364C}">
      <dgm:prSet custT="1"/>
      <dgm:spPr/>
      <dgm:t>
        <a:bodyPr/>
        <a:lstStyle/>
        <a:p>
          <a:pPr algn="ctr"/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结合节点特征传播和标签传播</a:t>
          </a:r>
        </a:p>
      </dgm:t>
    </dgm:pt>
    <dgm:pt modelId="{F7BF2C3F-70DF-432B-81D8-CDCD14F1968C}" type="parTrans" cxnId="{30E1C026-EE51-4327-96C2-B8CC32A14A26}">
      <dgm:prSet/>
      <dgm:spPr/>
      <dgm:t>
        <a:bodyPr/>
        <a:lstStyle/>
        <a:p>
          <a:endParaRPr lang="zh-CN" altLang="en-US"/>
        </a:p>
      </dgm:t>
    </dgm:pt>
    <dgm:pt modelId="{996D97B9-2FE6-4CB6-8E59-C66B200AD852}" type="sibTrans" cxnId="{30E1C026-EE51-4327-96C2-B8CC32A14A26}">
      <dgm:prSet/>
      <dgm:spPr/>
      <dgm:t>
        <a:bodyPr/>
        <a:lstStyle/>
        <a:p>
          <a:endParaRPr lang="zh-CN" altLang="en-US"/>
        </a:p>
      </dgm:t>
    </dgm:pt>
    <dgm:pt modelId="{6C991BB6-CA78-4AFA-8C6A-8F62B8E26A7A}">
      <dgm:prSet custT="1"/>
      <dgm:spPr/>
      <dgm:t>
        <a:bodyPr/>
        <a:lstStyle/>
        <a:p>
          <a:r>
            <a:rPr lang="en-US" sz="1800" dirty="0"/>
            <a:t>transforms the partial node </a:t>
          </a:r>
          <a:r>
            <a:rPr lang="en-US" sz="1800" b="1" dirty="0"/>
            <a:t>labels</a:t>
          </a:r>
          <a:r>
            <a:rPr lang="en-US" sz="1800" dirty="0"/>
            <a:t> from </a:t>
          </a:r>
          <a:r>
            <a:rPr lang="en-US" sz="1800" b="1" dirty="0"/>
            <a:t>one-hot to dense vector </a:t>
          </a:r>
          <a:r>
            <a:rPr lang="en-US" sz="1800" dirty="0"/>
            <a:t>likes node features.</a:t>
          </a:r>
          <a:endParaRPr lang="zh-CN" sz="1800" dirty="0"/>
        </a:p>
      </dgm:t>
    </dgm:pt>
    <dgm:pt modelId="{86BFDB19-ABEB-479A-BB4F-A7E51EA411E9}" type="parTrans" cxnId="{0000DB33-3B7D-4D90-925D-3F45AE8714F6}">
      <dgm:prSet/>
      <dgm:spPr/>
      <dgm:t>
        <a:bodyPr/>
        <a:lstStyle/>
        <a:p>
          <a:endParaRPr lang="zh-CN" altLang="en-US"/>
        </a:p>
      </dgm:t>
    </dgm:pt>
    <dgm:pt modelId="{93985D30-CEA2-493F-834E-CA7F5C7E12C3}" type="sibTrans" cxnId="{0000DB33-3B7D-4D90-925D-3F45AE8714F6}">
      <dgm:prSet/>
      <dgm:spPr/>
      <dgm:t>
        <a:bodyPr/>
        <a:lstStyle/>
        <a:p>
          <a:endParaRPr lang="zh-CN" altLang="en-US"/>
        </a:p>
      </dgm:t>
    </dgm:pt>
    <dgm:pt modelId="{CEC35E3E-77C6-4D6B-B3E3-6799ACFAAD9F}">
      <dgm:prSet custT="1"/>
      <dgm:spPr/>
      <dgm:t>
        <a:bodyPr/>
        <a:lstStyle/>
        <a:p>
          <a:r>
            <a:rPr lang="en-US" sz="1800" dirty="0"/>
            <a:t>And </a:t>
          </a:r>
          <a:r>
            <a:rPr lang="en-US" sz="1800" b="1" dirty="0"/>
            <a:t>a multi-layer Graph Transformer network </a:t>
          </a:r>
          <a:r>
            <a:rPr lang="en-US" sz="1800" dirty="0"/>
            <a:t>takes them as input to perform </a:t>
          </a:r>
          <a:r>
            <a:rPr lang="en-US" sz="1800" b="1" dirty="0"/>
            <a:t>attentive information propagation</a:t>
          </a:r>
          <a:r>
            <a:rPr lang="en-US" sz="1800" dirty="0"/>
            <a:t> between nodes.</a:t>
          </a:r>
          <a:endParaRPr lang="zh-CN" sz="1800" dirty="0"/>
        </a:p>
      </dgm:t>
    </dgm:pt>
    <dgm:pt modelId="{3434ABAD-363E-4BF2-B59F-28B0EDE479D8}" type="parTrans" cxnId="{7DDE9448-344B-4AC3-A9A0-85F8147D82B6}">
      <dgm:prSet/>
      <dgm:spPr/>
      <dgm:t>
        <a:bodyPr/>
        <a:lstStyle/>
        <a:p>
          <a:endParaRPr lang="zh-CN" altLang="en-US"/>
        </a:p>
      </dgm:t>
    </dgm:pt>
    <dgm:pt modelId="{7A353766-13DA-4CE2-9082-A0DE90B6B68C}" type="sibTrans" cxnId="{7DDE9448-344B-4AC3-A9A0-85F8147D82B6}">
      <dgm:prSet/>
      <dgm:spPr/>
      <dgm:t>
        <a:bodyPr/>
        <a:lstStyle/>
        <a:p>
          <a:endParaRPr lang="zh-CN" altLang="en-US"/>
        </a:p>
      </dgm:t>
    </dgm:pt>
    <dgm:pt modelId="{02E33EF9-ABED-4BB5-89C8-CCF67EF62615}">
      <dgm:prSet custT="1"/>
      <dgm:spPr/>
      <dgm:t>
        <a:bodyPr/>
        <a:lstStyle/>
        <a:p>
          <a:pPr algn="ctr"/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掩蔽标签预测</a:t>
          </a:r>
        </a:p>
      </dgm:t>
    </dgm:pt>
    <dgm:pt modelId="{4E416ACA-38D1-468A-A843-50BB825F92D0}" type="parTrans" cxnId="{E565639C-BB06-4D63-B0C2-0F69D3081765}">
      <dgm:prSet/>
      <dgm:spPr/>
      <dgm:t>
        <a:bodyPr/>
        <a:lstStyle/>
        <a:p>
          <a:endParaRPr lang="zh-CN" altLang="en-US"/>
        </a:p>
      </dgm:t>
    </dgm:pt>
    <dgm:pt modelId="{51E2150D-E237-4B24-A3CF-0AD865DE5E56}" type="sibTrans" cxnId="{E565639C-BB06-4D63-B0C2-0F69D3081765}">
      <dgm:prSet/>
      <dgm:spPr/>
      <dgm:t>
        <a:bodyPr/>
        <a:lstStyle/>
        <a:p>
          <a:endParaRPr lang="zh-CN" altLang="en-US"/>
        </a:p>
      </dgm:t>
    </dgm:pt>
    <dgm:pt modelId="{A9CB5F51-38AE-470E-B63F-F043913DD49D}">
      <dgm:prSet custT="1"/>
      <dgm:spPr/>
      <dgm:t>
        <a:bodyPr/>
        <a:lstStyle/>
        <a:p>
          <a:r>
            <a:rPr lang="zh-CN" sz="1800" dirty="0"/>
            <a:t>标签泄露</a:t>
          </a:r>
          <a:r>
            <a:rPr lang="en-US" sz="1800" dirty="0"/>
            <a:t>: take the node label as input, using it for supervised training.</a:t>
          </a:r>
          <a:endParaRPr lang="zh-CN" sz="1800" dirty="0"/>
        </a:p>
      </dgm:t>
    </dgm:pt>
    <dgm:pt modelId="{70A376C6-0F21-43D6-B386-FDE261A71EEE}" type="parTrans" cxnId="{432CBB7F-CFE0-4317-9036-53103052A531}">
      <dgm:prSet/>
      <dgm:spPr/>
      <dgm:t>
        <a:bodyPr/>
        <a:lstStyle/>
        <a:p>
          <a:endParaRPr lang="zh-CN" altLang="en-US"/>
        </a:p>
      </dgm:t>
    </dgm:pt>
    <dgm:pt modelId="{2801A295-3094-45A3-995B-C74DF01ADEEE}" type="sibTrans" cxnId="{432CBB7F-CFE0-4317-9036-53103052A531}">
      <dgm:prSet/>
      <dgm:spPr/>
      <dgm:t>
        <a:bodyPr/>
        <a:lstStyle/>
        <a:p>
          <a:endParaRPr lang="zh-CN" altLang="en-US"/>
        </a:p>
      </dgm:t>
    </dgm:pt>
    <dgm:pt modelId="{1F8E5059-A422-4D8F-8D51-A3FDA6631B44}">
      <dgm:prSet custT="1"/>
      <dgm:spPr/>
      <dgm:t>
        <a:bodyPr/>
        <a:lstStyle/>
        <a:p>
          <a:r>
            <a:rPr lang="en-US" sz="1800" b="1" dirty="0"/>
            <a:t>A masked label prediction strategy</a:t>
          </a:r>
          <a:r>
            <a:rPr lang="en-US" sz="1800" dirty="0"/>
            <a:t>: randomly masks some training instances’ label and then predicts them to overcome label leakage.</a:t>
          </a:r>
          <a:endParaRPr lang="zh-CN" sz="1800" dirty="0"/>
        </a:p>
      </dgm:t>
    </dgm:pt>
    <dgm:pt modelId="{B0B463BE-ECB8-42E8-BAB1-FEAC941F13B1}" type="parTrans" cxnId="{618FD8AC-E853-4765-AB1C-95E66F426044}">
      <dgm:prSet/>
      <dgm:spPr/>
      <dgm:t>
        <a:bodyPr/>
        <a:lstStyle/>
        <a:p>
          <a:endParaRPr lang="zh-CN" altLang="en-US"/>
        </a:p>
      </dgm:t>
    </dgm:pt>
    <dgm:pt modelId="{49B575C0-2DD0-4690-B583-A22C10E74ACB}" type="sibTrans" cxnId="{618FD8AC-E853-4765-AB1C-95E66F426044}">
      <dgm:prSet/>
      <dgm:spPr/>
      <dgm:t>
        <a:bodyPr/>
        <a:lstStyle/>
        <a:p>
          <a:endParaRPr lang="zh-CN" altLang="en-US"/>
        </a:p>
      </dgm:t>
    </dgm:pt>
    <dgm:pt modelId="{8B032056-76D9-4B4F-AC62-4416D3A3C8F2}">
      <dgm:prSet custT="1"/>
      <dgm:spPr/>
      <dgm:t>
        <a:bodyPr/>
        <a:lstStyle/>
        <a:p>
          <a:r>
            <a:rPr lang="en-US" sz="1800" dirty="0"/>
            <a:t>Inspired by </a:t>
          </a:r>
          <a:r>
            <a:rPr lang="en-US" sz="1800" b="1" dirty="0"/>
            <a:t>masked word prediction in BERT</a:t>
          </a:r>
          <a:r>
            <a:rPr lang="en-US" sz="1800" dirty="0"/>
            <a:t>.</a:t>
          </a:r>
          <a:endParaRPr lang="zh-CN" sz="1800" dirty="0"/>
        </a:p>
      </dgm:t>
    </dgm:pt>
    <dgm:pt modelId="{1ECC96C1-C6A0-486E-AC15-903DF00341AE}" type="parTrans" cxnId="{8B500AF8-A97A-4B8C-8420-24A47443B212}">
      <dgm:prSet/>
      <dgm:spPr/>
      <dgm:t>
        <a:bodyPr/>
        <a:lstStyle/>
        <a:p>
          <a:endParaRPr lang="zh-CN" altLang="en-US"/>
        </a:p>
      </dgm:t>
    </dgm:pt>
    <dgm:pt modelId="{63C44CE4-27FE-4A23-9A94-DD4B86409FEC}" type="sibTrans" cxnId="{8B500AF8-A97A-4B8C-8420-24A47443B212}">
      <dgm:prSet/>
      <dgm:spPr/>
      <dgm:t>
        <a:bodyPr/>
        <a:lstStyle/>
        <a:p>
          <a:endParaRPr lang="zh-CN" altLang="en-US"/>
        </a:p>
      </dgm:t>
    </dgm:pt>
    <dgm:pt modelId="{BBA48E3A-EA85-4905-858C-E1A1A855C000}">
      <dgm:prSet custT="1"/>
      <dgm:spPr/>
      <dgm:t>
        <a:bodyPr/>
        <a:lstStyle/>
        <a:p>
          <a:r>
            <a:rPr lang="en-US" sz="1800" dirty="0"/>
            <a:t>simulates the procedure of transducing labels information from labeled to unlabeled examples in the graph.</a:t>
          </a:r>
          <a:endParaRPr lang="zh-CN" sz="1800" dirty="0"/>
        </a:p>
      </dgm:t>
    </dgm:pt>
    <dgm:pt modelId="{F94E888A-1DDB-429E-95D8-ABDE3E90AE82}" type="parTrans" cxnId="{5CB19697-8068-4A56-8F1E-EA25E894F3CA}">
      <dgm:prSet/>
      <dgm:spPr/>
      <dgm:t>
        <a:bodyPr/>
        <a:lstStyle/>
        <a:p>
          <a:endParaRPr lang="zh-CN" altLang="en-US"/>
        </a:p>
      </dgm:t>
    </dgm:pt>
    <dgm:pt modelId="{790822F8-61B5-4F9B-A30C-3004C2399B7D}" type="sibTrans" cxnId="{5CB19697-8068-4A56-8F1E-EA25E894F3CA}">
      <dgm:prSet/>
      <dgm:spPr/>
      <dgm:t>
        <a:bodyPr/>
        <a:lstStyle/>
        <a:p>
          <a:endParaRPr lang="zh-CN" altLang="en-US"/>
        </a:p>
      </dgm:t>
    </dgm:pt>
    <dgm:pt modelId="{8F7FEEB9-8428-4EC0-AC4C-E0E5DEB45C6D}" type="pres">
      <dgm:prSet presAssocID="{D37C01C8-ABEC-41C1-B0B6-B68AF4B51BE6}" presName="linear" presStyleCnt="0">
        <dgm:presLayoutVars>
          <dgm:animLvl val="lvl"/>
          <dgm:resizeHandles val="exact"/>
        </dgm:presLayoutVars>
      </dgm:prSet>
      <dgm:spPr/>
    </dgm:pt>
    <dgm:pt modelId="{276D4DF3-E0C2-4781-B03A-9FE203E8C7F3}" type="pres">
      <dgm:prSet presAssocID="{10F844D5-C8B6-4832-87B1-F7B2D8E036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3B737E-E24A-420E-B1BC-F66D374B7EBB}" type="pres">
      <dgm:prSet presAssocID="{10F844D5-C8B6-4832-87B1-F7B2D8E0364C}" presName="childText" presStyleLbl="revTx" presStyleIdx="0" presStyleCnt="2">
        <dgm:presLayoutVars>
          <dgm:bulletEnabled val="1"/>
        </dgm:presLayoutVars>
      </dgm:prSet>
      <dgm:spPr/>
    </dgm:pt>
    <dgm:pt modelId="{ED818497-B3BD-40A3-BD75-0F29A6CF3CD8}" type="pres">
      <dgm:prSet presAssocID="{02E33EF9-ABED-4BB5-89C8-CCF67EF626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5CCCE0D-8614-4FF2-98D3-C5E207B318FB}" type="pres">
      <dgm:prSet presAssocID="{02E33EF9-ABED-4BB5-89C8-CCF67EF6261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F5BD903-49F7-4D3C-A108-62D3E90CAA44}" type="presOf" srcId="{6C991BB6-CA78-4AFA-8C6A-8F62B8E26A7A}" destId="{513B737E-E24A-420E-B1BC-F66D374B7EBB}" srcOrd="0" destOrd="0" presId="urn:microsoft.com/office/officeart/2005/8/layout/vList2"/>
    <dgm:cxn modelId="{30E1C026-EE51-4327-96C2-B8CC32A14A26}" srcId="{D37C01C8-ABEC-41C1-B0B6-B68AF4B51BE6}" destId="{10F844D5-C8B6-4832-87B1-F7B2D8E0364C}" srcOrd="0" destOrd="0" parTransId="{F7BF2C3F-70DF-432B-81D8-CDCD14F1968C}" sibTransId="{996D97B9-2FE6-4CB6-8E59-C66B200AD852}"/>
    <dgm:cxn modelId="{8C3BDC2A-6F60-454A-AD3D-C9B9CB6C9E7D}" type="presOf" srcId="{D37C01C8-ABEC-41C1-B0B6-B68AF4B51BE6}" destId="{8F7FEEB9-8428-4EC0-AC4C-E0E5DEB45C6D}" srcOrd="0" destOrd="0" presId="urn:microsoft.com/office/officeart/2005/8/layout/vList2"/>
    <dgm:cxn modelId="{0000DB33-3B7D-4D90-925D-3F45AE8714F6}" srcId="{10F844D5-C8B6-4832-87B1-F7B2D8E0364C}" destId="{6C991BB6-CA78-4AFA-8C6A-8F62B8E26A7A}" srcOrd="0" destOrd="0" parTransId="{86BFDB19-ABEB-479A-BB4F-A7E51EA411E9}" sibTransId="{93985D30-CEA2-493F-834E-CA7F5C7E12C3}"/>
    <dgm:cxn modelId="{2F75F133-6DA6-4F15-AEC0-73CE5EE2A1B4}" type="presOf" srcId="{BBA48E3A-EA85-4905-858C-E1A1A855C000}" destId="{25CCCE0D-8614-4FF2-98D3-C5E207B318FB}" srcOrd="0" destOrd="3" presId="urn:microsoft.com/office/officeart/2005/8/layout/vList2"/>
    <dgm:cxn modelId="{D406EB61-745D-4E48-AD27-C8EC0A55D242}" type="presOf" srcId="{02E33EF9-ABED-4BB5-89C8-CCF67EF62615}" destId="{ED818497-B3BD-40A3-BD75-0F29A6CF3CD8}" srcOrd="0" destOrd="0" presId="urn:microsoft.com/office/officeart/2005/8/layout/vList2"/>
    <dgm:cxn modelId="{99A4A364-367E-4423-A280-75EFC89B3759}" type="presOf" srcId="{CEC35E3E-77C6-4D6B-B3E3-6799ACFAAD9F}" destId="{513B737E-E24A-420E-B1BC-F66D374B7EBB}" srcOrd="0" destOrd="1" presId="urn:microsoft.com/office/officeart/2005/8/layout/vList2"/>
    <dgm:cxn modelId="{7DDE9448-344B-4AC3-A9A0-85F8147D82B6}" srcId="{10F844D5-C8B6-4832-87B1-F7B2D8E0364C}" destId="{CEC35E3E-77C6-4D6B-B3E3-6799ACFAAD9F}" srcOrd="1" destOrd="0" parTransId="{3434ABAD-363E-4BF2-B59F-28B0EDE479D8}" sibTransId="{7A353766-13DA-4CE2-9082-A0DE90B6B68C}"/>
    <dgm:cxn modelId="{302B737A-97CD-43C9-AC21-B9C0D06EBBEF}" type="presOf" srcId="{10F844D5-C8B6-4832-87B1-F7B2D8E0364C}" destId="{276D4DF3-E0C2-4781-B03A-9FE203E8C7F3}" srcOrd="0" destOrd="0" presId="urn:microsoft.com/office/officeart/2005/8/layout/vList2"/>
    <dgm:cxn modelId="{432CBB7F-CFE0-4317-9036-53103052A531}" srcId="{02E33EF9-ABED-4BB5-89C8-CCF67EF62615}" destId="{A9CB5F51-38AE-470E-B63F-F043913DD49D}" srcOrd="0" destOrd="0" parTransId="{70A376C6-0F21-43D6-B386-FDE261A71EEE}" sibTransId="{2801A295-3094-45A3-995B-C74DF01ADEEE}"/>
    <dgm:cxn modelId="{5CB19697-8068-4A56-8F1E-EA25E894F3CA}" srcId="{1F8E5059-A422-4D8F-8D51-A3FDA6631B44}" destId="{BBA48E3A-EA85-4905-858C-E1A1A855C000}" srcOrd="1" destOrd="0" parTransId="{F94E888A-1DDB-429E-95D8-ABDE3E90AE82}" sibTransId="{790822F8-61B5-4F9B-A30C-3004C2399B7D}"/>
    <dgm:cxn modelId="{E565639C-BB06-4D63-B0C2-0F69D3081765}" srcId="{D37C01C8-ABEC-41C1-B0B6-B68AF4B51BE6}" destId="{02E33EF9-ABED-4BB5-89C8-CCF67EF62615}" srcOrd="1" destOrd="0" parTransId="{4E416ACA-38D1-468A-A843-50BB825F92D0}" sibTransId="{51E2150D-E237-4B24-A3CF-0AD865DE5E56}"/>
    <dgm:cxn modelId="{618FD8AC-E853-4765-AB1C-95E66F426044}" srcId="{02E33EF9-ABED-4BB5-89C8-CCF67EF62615}" destId="{1F8E5059-A422-4D8F-8D51-A3FDA6631B44}" srcOrd="1" destOrd="0" parTransId="{B0B463BE-ECB8-42E8-BAB1-FEAC941F13B1}" sibTransId="{49B575C0-2DD0-4690-B583-A22C10E74ACB}"/>
    <dgm:cxn modelId="{FDD427B6-F402-4CE3-A23C-BAA72702235D}" type="presOf" srcId="{1F8E5059-A422-4D8F-8D51-A3FDA6631B44}" destId="{25CCCE0D-8614-4FF2-98D3-C5E207B318FB}" srcOrd="0" destOrd="1" presId="urn:microsoft.com/office/officeart/2005/8/layout/vList2"/>
    <dgm:cxn modelId="{FCB659D0-F20C-4522-8C5A-3C5F8D72E4A7}" type="presOf" srcId="{8B032056-76D9-4B4F-AC62-4416D3A3C8F2}" destId="{25CCCE0D-8614-4FF2-98D3-C5E207B318FB}" srcOrd="0" destOrd="2" presId="urn:microsoft.com/office/officeart/2005/8/layout/vList2"/>
    <dgm:cxn modelId="{53CE26EE-A271-4C8D-8189-0ABD89AB6EEF}" type="presOf" srcId="{A9CB5F51-38AE-470E-B63F-F043913DD49D}" destId="{25CCCE0D-8614-4FF2-98D3-C5E207B318FB}" srcOrd="0" destOrd="0" presId="urn:microsoft.com/office/officeart/2005/8/layout/vList2"/>
    <dgm:cxn modelId="{8B500AF8-A97A-4B8C-8420-24A47443B212}" srcId="{1F8E5059-A422-4D8F-8D51-A3FDA6631B44}" destId="{8B032056-76D9-4B4F-AC62-4416D3A3C8F2}" srcOrd="0" destOrd="0" parTransId="{1ECC96C1-C6A0-486E-AC15-903DF00341AE}" sibTransId="{63C44CE4-27FE-4A23-9A94-DD4B86409FEC}"/>
    <dgm:cxn modelId="{792E2C19-6C58-4525-82C9-557DE739F745}" type="presParOf" srcId="{8F7FEEB9-8428-4EC0-AC4C-E0E5DEB45C6D}" destId="{276D4DF3-E0C2-4781-B03A-9FE203E8C7F3}" srcOrd="0" destOrd="0" presId="urn:microsoft.com/office/officeart/2005/8/layout/vList2"/>
    <dgm:cxn modelId="{042891BE-A5DD-4859-871C-5D5E8968EE40}" type="presParOf" srcId="{8F7FEEB9-8428-4EC0-AC4C-E0E5DEB45C6D}" destId="{513B737E-E24A-420E-B1BC-F66D374B7EBB}" srcOrd="1" destOrd="0" presId="urn:microsoft.com/office/officeart/2005/8/layout/vList2"/>
    <dgm:cxn modelId="{5AA7A0BC-4CF8-41F6-B91D-2F7A5DAA6545}" type="presParOf" srcId="{8F7FEEB9-8428-4EC0-AC4C-E0E5DEB45C6D}" destId="{ED818497-B3BD-40A3-BD75-0F29A6CF3CD8}" srcOrd="2" destOrd="0" presId="urn:microsoft.com/office/officeart/2005/8/layout/vList2"/>
    <dgm:cxn modelId="{289D941F-511A-4DDE-8187-8FF470CDF2D0}" type="presParOf" srcId="{8F7FEEB9-8428-4EC0-AC4C-E0E5DEB45C6D}" destId="{25CCCE0D-8614-4FF2-98D3-C5E207B318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D4DF3-E0C2-4781-B03A-9FE203E8C7F3}">
      <dsp:nvSpPr>
        <dsp:cNvPr id="0" name=""/>
        <dsp:cNvSpPr/>
      </dsp:nvSpPr>
      <dsp:spPr>
        <a:xfrm>
          <a:off x="0" y="3404"/>
          <a:ext cx="8711762" cy="86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结合节点特征传播和标签传播</a:t>
          </a:r>
        </a:p>
      </dsp:txBody>
      <dsp:txXfrm>
        <a:off x="42036" y="45440"/>
        <a:ext cx="8627690" cy="777048"/>
      </dsp:txXfrm>
    </dsp:sp>
    <dsp:sp modelId="{513B737E-E24A-420E-B1BC-F66D374B7EBB}">
      <dsp:nvSpPr>
        <dsp:cNvPr id="0" name=""/>
        <dsp:cNvSpPr/>
      </dsp:nvSpPr>
      <dsp:spPr>
        <a:xfrm>
          <a:off x="0" y="864524"/>
          <a:ext cx="8711762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59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transforms the partial node </a:t>
          </a:r>
          <a:r>
            <a:rPr lang="en-US" sz="1800" b="1" kern="1200" dirty="0"/>
            <a:t>labels</a:t>
          </a:r>
          <a:r>
            <a:rPr lang="en-US" sz="1800" kern="1200" dirty="0"/>
            <a:t> from </a:t>
          </a:r>
          <a:r>
            <a:rPr lang="en-US" sz="1800" b="1" kern="1200" dirty="0"/>
            <a:t>one-hot to dense vector </a:t>
          </a:r>
          <a:r>
            <a:rPr lang="en-US" sz="1800" kern="1200" dirty="0"/>
            <a:t>likes node features.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And </a:t>
          </a:r>
          <a:r>
            <a:rPr lang="en-US" sz="1800" b="1" kern="1200" dirty="0"/>
            <a:t>a multi-layer Graph Transformer network </a:t>
          </a:r>
          <a:r>
            <a:rPr lang="en-US" sz="1800" kern="1200" dirty="0"/>
            <a:t>takes them as input to perform </a:t>
          </a:r>
          <a:r>
            <a:rPr lang="en-US" sz="1800" b="1" kern="1200" dirty="0"/>
            <a:t>attentive information propagation</a:t>
          </a:r>
          <a:r>
            <a:rPr lang="en-US" sz="1800" kern="1200" dirty="0"/>
            <a:t> between nodes.</a:t>
          </a:r>
          <a:endParaRPr lang="zh-CN" sz="1800" kern="1200" dirty="0"/>
        </a:p>
      </dsp:txBody>
      <dsp:txXfrm>
        <a:off x="0" y="864524"/>
        <a:ext cx="8711762" cy="856980"/>
      </dsp:txXfrm>
    </dsp:sp>
    <dsp:sp modelId="{ED818497-B3BD-40A3-BD75-0F29A6CF3CD8}">
      <dsp:nvSpPr>
        <dsp:cNvPr id="0" name=""/>
        <dsp:cNvSpPr/>
      </dsp:nvSpPr>
      <dsp:spPr>
        <a:xfrm>
          <a:off x="0" y="1721505"/>
          <a:ext cx="8711762" cy="86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掩蔽标签预测</a:t>
          </a:r>
        </a:p>
      </dsp:txBody>
      <dsp:txXfrm>
        <a:off x="42036" y="1763541"/>
        <a:ext cx="8627690" cy="777048"/>
      </dsp:txXfrm>
    </dsp:sp>
    <dsp:sp modelId="{25CCCE0D-8614-4FF2-98D3-C5E207B318FB}">
      <dsp:nvSpPr>
        <dsp:cNvPr id="0" name=""/>
        <dsp:cNvSpPr/>
      </dsp:nvSpPr>
      <dsp:spPr>
        <a:xfrm>
          <a:off x="0" y="2582625"/>
          <a:ext cx="8711762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59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 dirty="0"/>
            <a:t>标签泄露</a:t>
          </a:r>
          <a:r>
            <a:rPr lang="en-US" sz="1800" kern="1200" dirty="0"/>
            <a:t>: take the node label as input, using it for supervised training.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A masked label prediction strategy</a:t>
          </a:r>
          <a:r>
            <a:rPr lang="en-US" sz="1800" kern="1200" dirty="0"/>
            <a:t>: randomly masks some training instances’ label and then predicts them to overcome label leakage.</a:t>
          </a:r>
          <a:endParaRPr lang="zh-C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Inspired by </a:t>
          </a:r>
          <a:r>
            <a:rPr lang="en-US" sz="1800" b="1" kern="1200" dirty="0"/>
            <a:t>masked word prediction in BERT</a:t>
          </a:r>
          <a:r>
            <a:rPr lang="en-US" sz="1800" kern="1200" dirty="0"/>
            <a:t>.</a:t>
          </a:r>
          <a:endParaRPr lang="zh-C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simulates the procedure of transducing labels information from labeled to unlabeled examples in the graph.</a:t>
          </a:r>
          <a:endParaRPr lang="zh-CN" sz="1800" kern="1200" dirty="0"/>
        </a:p>
      </dsp:txBody>
      <dsp:txXfrm>
        <a:off x="0" y="2582625"/>
        <a:ext cx="8711762" cy="176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08009-CC88-469C-B9AD-AAC4458F0AB8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3654-CCA4-4426-B3D0-25BB6768A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0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Since GNN and LPA are based on the same assumption</a:t>
            </a:r>
            <a:r>
              <a:rPr lang="zh-CN" altLang="en-US" b="1" dirty="0"/>
              <a:t>（</a:t>
            </a:r>
            <a:r>
              <a:rPr lang="en-US" altLang="zh-CN" b="1" dirty="0"/>
              <a:t>the Laplacian smoothing assumption</a:t>
            </a:r>
            <a:r>
              <a:rPr lang="zh-CN" altLang="en-US" b="1" dirty="0"/>
              <a:t>）</a:t>
            </a:r>
            <a:r>
              <a:rPr lang="en-US" altLang="zh-CN" dirty="0"/>
              <a:t>, making semi-supervised classifications by information propagation, there is an intuition that incorporating them together for boosting performance. </a:t>
            </a:r>
          </a:p>
          <a:p>
            <a:endParaRPr lang="en-US" altLang="zh-CN" dirty="0"/>
          </a:p>
          <a:p>
            <a:r>
              <a:rPr lang="en-US" altLang="zh-CN" dirty="0"/>
              <a:t>However, as shown in Table 1</a:t>
            </a:r>
            <a:r>
              <a:rPr lang="en-US" altLang="zh-CN" b="1" dirty="0"/>
              <a:t>, </a:t>
            </a:r>
            <a:r>
              <a:rPr lang="en-US" altLang="zh-CN" b="0" dirty="0"/>
              <a:t>aforementioned methods still</a:t>
            </a:r>
            <a:r>
              <a:rPr lang="en-US" altLang="zh-CN" b="1" dirty="0"/>
              <a:t> can not directly incorporate GNN and LPA within a message passing model, </a:t>
            </a:r>
            <a:r>
              <a:rPr lang="en-US" altLang="zh-CN" b="0" dirty="0"/>
              <a:t>propagating </a:t>
            </a:r>
            <a:r>
              <a:rPr lang="en-US" altLang="zh-CN" b="1" dirty="0"/>
              <a:t>feature and label </a:t>
            </a:r>
            <a:r>
              <a:rPr lang="en-US" altLang="zh-CN" b="0" dirty="0"/>
              <a:t>in </a:t>
            </a:r>
            <a:r>
              <a:rPr lang="en-US" altLang="zh-CN" b="1" dirty="0"/>
              <a:t>both training and inference procedure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4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Previous GNN-based methods </a:t>
            </a:r>
            <a:r>
              <a:rPr lang="en-US" altLang="zh-CN" b="1" dirty="0"/>
              <a:t>only take node features as input</a:t>
            </a:r>
            <a:r>
              <a:rPr lang="en-US" altLang="zh-CN" dirty="0"/>
              <a:t> with the partial observed node labels for supervised training. And </a:t>
            </a:r>
            <a:r>
              <a:rPr lang="en-US" altLang="zh-CN" b="1" dirty="0"/>
              <a:t>they discard the observed labels during inference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2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5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3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2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2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1409A9-5570-4B91-B71C-1FE856E78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F05FF9-704F-4FEC-9D90-8BFB180667C7}"/>
              </a:ext>
            </a:extLst>
          </p:cNvPr>
          <p:cNvSpPr/>
          <p:nvPr userDrawn="1"/>
        </p:nvSpPr>
        <p:spPr>
          <a:xfrm>
            <a:off x="0" y="2005013"/>
            <a:ext cx="9144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B9046C5-849D-42DF-A885-93D4696BD2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5848351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3371" y="255565"/>
            <a:ext cx="720306" cy="349904"/>
          </a:xfrm>
        </p:spPr>
        <p:txBody>
          <a:bodyPr/>
          <a:lstStyle>
            <a:lvl1pPr>
              <a:defRPr sz="1600"/>
            </a:lvl1pPr>
          </a:lstStyle>
          <a:p>
            <a:fld id="{47E89491-EFDB-497E-854A-EC3102C9FAE1}" type="slidenum">
              <a:rPr lang="zh-CN" altLang="en-US" smtClean="0"/>
              <a:pPr/>
              <a:t>‹#›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3FC8E66-F19E-4677-97D5-0F242D87D427}"/>
              </a:ext>
            </a:extLst>
          </p:cNvPr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sp>
        <p:nvSpPr>
          <p:cNvPr id="8" name="流程图: 过程 8">
            <a:extLst>
              <a:ext uri="{FF2B5EF4-FFF2-40B4-BE49-F238E27FC236}">
                <a16:creationId xmlns:a16="http://schemas.microsoft.com/office/drawing/2014/main" id="{836CEDCA-A900-4E68-8ECB-9BA5B6F49496}"/>
              </a:ext>
            </a:extLst>
          </p:cNvPr>
          <p:cNvSpPr/>
          <p:nvPr userDrawn="1"/>
        </p:nvSpPr>
        <p:spPr>
          <a:xfrm rot="5400000" flipH="1">
            <a:off x="8263701" y="5930076"/>
            <a:ext cx="328612" cy="14319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78B639-FBE9-4C4C-9C6A-1DBDD57E4C2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07034" y="733789"/>
            <a:ext cx="87860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燕尾形 5">
            <a:extLst>
              <a:ext uri="{FF2B5EF4-FFF2-40B4-BE49-F238E27FC236}">
                <a16:creationId xmlns:a16="http://schemas.microsoft.com/office/drawing/2014/main" id="{C0D67DF6-354B-45EC-9BBC-A1FA89E2D455}"/>
              </a:ext>
            </a:extLst>
          </p:cNvPr>
          <p:cNvSpPr/>
          <p:nvPr userDrawn="1"/>
        </p:nvSpPr>
        <p:spPr bwMode="auto">
          <a:xfrm>
            <a:off x="252320" y="255565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燕尾形 6">
            <a:extLst>
              <a:ext uri="{FF2B5EF4-FFF2-40B4-BE49-F238E27FC236}">
                <a16:creationId xmlns:a16="http://schemas.microsoft.com/office/drawing/2014/main" id="{BB275838-E723-4072-84CE-5036DACFF460}"/>
              </a:ext>
            </a:extLst>
          </p:cNvPr>
          <p:cNvSpPr/>
          <p:nvPr userDrawn="1"/>
        </p:nvSpPr>
        <p:spPr bwMode="auto">
          <a:xfrm>
            <a:off x="520476" y="256999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2F501C-1766-455E-B33A-DFBDD7B3B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68" y="6521032"/>
            <a:ext cx="1151777" cy="3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0E1E25C-F490-40DC-98B3-5235BF203E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604254E-1011-481D-BE93-0F95C66003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277269"/>
            <a:ext cx="9144000" cy="23034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70EA4-2441-488B-86B3-1800FDBF24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3D182B-3DC1-4D96-8B08-83235B1F8695}"/>
              </a:ext>
            </a:extLst>
          </p:cNvPr>
          <p:cNvSpPr/>
          <p:nvPr userDrawn="1"/>
        </p:nvSpPr>
        <p:spPr>
          <a:xfrm>
            <a:off x="0" y="2926491"/>
            <a:ext cx="9144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9491-EFDB-497E-854A-EC3102C9F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4F5858-22AD-428D-B5E7-72813604818D}"/>
              </a:ext>
            </a:extLst>
          </p:cNvPr>
          <p:cNvSpPr/>
          <p:nvPr/>
        </p:nvSpPr>
        <p:spPr>
          <a:xfrm>
            <a:off x="684213" y="4119563"/>
            <a:ext cx="7775575" cy="114300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汇报人：刘慧祥</a:t>
            </a:r>
            <a:endParaRPr lang="en-US" altLang="zh-CN" sz="3200" b="1" kern="100" dirty="0">
              <a:solidFill>
                <a:srgbClr val="1557AE"/>
              </a:solidFill>
              <a:latin typeface="+mj-lt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2022</a:t>
            </a:r>
            <a:r>
              <a:rPr lang="zh-CN" altLang="en-US" sz="2400" kern="100" dirty="0">
                <a:solidFill>
                  <a:srgbClr val="1557AE"/>
                </a:solidFill>
                <a:latin typeface="+mj-lt"/>
                <a:ea typeface="方正兰亭中黑_GBK" panose="02000000000000000000" pitchFamily="2" charset="-122"/>
                <a:cs typeface="Times New Roman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日</a:t>
            </a:r>
            <a:endParaRPr lang="en-US" altLang="zh-CN" sz="2400" b="1" kern="10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B93CB-2CF5-49E9-B573-AA362BFD85E8}"/>
              </a:ext>
            </a:extLst>
          </p:cNvPr>
          <p:cNvSpPr/>
          <p:nvPr/>
        </p:nvSpPr>
        <p:spPr>
          <a:xfrm>
            <a:off x="0" y="2259048"/>
            <a:ext cx="9144000" cy="9411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Masked Label Prediction: Unified Message Passing Model for Semi-Supervised Classification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8F7A04-1D8C-4054-8CAA-4560527C6E05}"/>
              </a:ext>
            </a:extLst>
          </p:cNvPr>
          <p:cNvSpPr/>
          <p:nvPr/>
        </p:nvSpPr>
        <p:spPr>
          <a:xfrm>
            <a:off x="0" y="3180021"/>
            <a:ext cx="9144000" cy="497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>
              <a:lnSpc>
                <a:spcPct val="120000"/>
              </a:lnSpc>
              <a:defRPr/>
            </a:pPr>
            <a:r>
              <a:rPr lang="zh-CN" altLang="en-US" sz="2400" b="1" kern="100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掩蔽标签预测：半监督分类的统一消息传递模型</a:t>
            </a:r>
            <a:endParaRPr lang="en-US" altLang="zh-CN" sz="2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4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DA458-705C-4116-9B27-E34FD54B59A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C7E103-3984-455B-81B2-6A2F4EB1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486"/>
            <a:ext cx="9144000" cy="240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DA458-705C-4116-9B27-E34FD54B59A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425BEB-4661-4D3C-A17A-0C2F6481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6244"/>
            <a:ext cx="4492792" cy="20121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97A415-2020-40E0-B34A-6C9FE9C6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00" y="2636397"/>
            <a:ext cx="4471500" cy="21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F8643C-8BD1-4F63-A198-30E77D9E056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3C589-3EFB-43D3-A5EA-0174924F132F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论文概况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D579B9-CB96-423D-842F-683D28665979}"/>
              </a:ext>
            </a:extLst>
          </p:cNvPr>
          <p:cNvSpPr txBox="1"/>
          <p:nvPr/>
        </p:nvSpPr>
        <p:spPr>
          <a:xfrm>
            <a:off x="695390" y="4935321"/>
            <a:ext cx="7800841" cy="646331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提出了一种新的统一消息传递模型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UniMP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，该模型可以在训练时和推理时同时结合特征传播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propagation)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和标签传播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(label propagation)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3B21CD-0C22-4D6D-9BD0-CDFE0E39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16" y="2343032"/>
            <a:ext cx="7449590" cy="1705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9487796-E927-499C-9A37-64B8B0D16694}"/>
              </a:ext>
            </a:extLst>
          </p:cNvPr>
          <p:cNvSpPr/>
          <p:nvPr/>
        </p:nvSpPr>
        <p:spPr>
          <a:xfrm>
            <a:off x="3951889" y="3510455"/>
            <a:ext cx="1250731" cy="189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8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E8976-2B1B-4BFD-8675-814E6C1FF1A4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E6DF7-BAE7-4C33-ADCB-98E5713ECF49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CA168-ACCD-4C4D-AA0D-CB5FD06F0CC4}"/>
              </a:ext>
            </a:extLst>
          </p:cNvPr>
          <p:cNvSpPr txBox="1"/>
          <p:nvPr/>
        </p:nvSpPr>
        <p:spPr>
          <a:xfrm>
            <a:off x="3146207" y="6248671"/>
            <a:ext cx="3406345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消息传递模型输入信息的对比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92AE3A-5841-48C1-889F-CEABEADE9D96}"/>
              </a:ext>
            </a:extLst>
          </p:cNvPr>
          <p:cNvSpPr txBox="1"/>
          <p:nvPr/>
        </p:nvSpPr>
        <p:spPr>
          <a:xfrm>
            <a:off x="103943" y="5031872"/>
            <a:ext cx="2460170" cy="830997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统一消息传递模型，在训练时和推理时同时结合特征传播和标签传播。</a:t>
            </a:r>
            <a:endParaRPr lang="zh-CN" altLang="en-US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636FFE1-962B-415C-9714-9F8956DE4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" y="2701496"/>
            <a:ext cx="5190031" cy="2097464"/>
          </a:xfrm>
          <a:prstGeom prst="rect">
            <a:avLst/>
          </a:prstGeom>
        </p:spPr>
      </p:pic>
      <p:sp>
        <p:nvSpPr>
          <p:cNvPr id="10" name="标注: 线形(带强调线) 9">
            <a:extLst>
              <a:ext uri="{FF2B5EF4-FFF2-40B4-BE49-F238E27FC236}">
                <a16:creationId xmlns:a16="http://schemas.microsoft.com/office/drawing/2014/main" id="{12F6D429-38B2-4E5D-84BE-D9D4CBEFCDCE}"/>
              </a:ext>
            </a:extLst>
          </p:cNvPr>
          <p:cNvSpPr/>
          <p:nvPr/>
        </p:nvSpPr>
        <p:spPr>
          <a:xfrm>
            <a:off x="2564113" y="1822253"/>
            <a:ext cx="2760616" cy="646331"/>
          </a:xfrm>
          <a:prstGeom prst="accentCallout1">
            <a:avLst>
              <a:gd name="adj1" fmla="val 18750"/>
              <a:gd name="adj2" fmla="val -8333"/>
              <a:gd name="adj3" fmla="val 226215"/>
              <a:gd name="adj4" fmla="val -49497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LPA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：通过图邻接矩阵上的标签传播来得到结果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标注: 线形(带强调线) 10">
            <a:extLst>
              <a:ext uri="{FF2B5EF4-FFF2-40B4-BE49-F238E27FC236}">
                <a16:creationId xmlns:a16="http://schemas.microsoft.com/office/drawing/2014/main" id="{FCC9AE46-06C9-40BF-ACFA-34A6DBA17A28}"/>
              </a:ext>
            </a:extLst>
          </p:cNvPr>
          <p:cNvSpPr/>
          <p:nvPr/>
        </p:nvSpPr>
        <p:spPr>
          <a:xfrm>
            <a:off x="6191604" y="3394657"/>
            <a:ext cx="2565045" cy="457656"/>
          </a:xfrm>
          <a:prstGeom prst="accentCallout1">
            <a:avLst>
              <a:gd name="adj1" fmla="val 29012"/>
              <a:gd name="adj2" fmla="val -9271"/>
              <a:gd name="adj3" fmla="val 26450"/>
              <a:gd name="adj4" fmla="val -192619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GCN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：通过神经网络进行特征传播来进行预测。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007A98-7609-4193-9673-561D1780CA8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334028" y="4213064"/>
            <a:ext cx="0" cy="8188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注: 线形(带强调线) 27">
            <a:extLst>
              <a:ext uri="{FF2B5EF4-FFF2-40B4-BE49-F238E27FC236}">
                <a16:creationId xmlns:a16="http://schemas.microsoft.com/office/drawing/2014/main" id="{2D230D28-EB17-4A6E-BD54-6EF229A785A2}"/>
              </a:ext>
            </a:extLst>
          </p:cNvPr>
          <p:cNvSpPr/>
          <p:nvPr/>
        </p:nvSpPr>
        <p:spPr>
          <a:xfrm>
            <a:off x="6578955" y="3963261"/>
            <a:ext cx="2565045" cy="457656"/>
          </a:xfrm>
          <a:prstGeom prst="accentCallout1">
            <a:avLst>
              <a:gd name="adj1" fmla="val 22002"/>
              <a:gd name="adj2" fmla="val -8333"/>
              <a:gd name="adj3" fmla="val -55925"/>
              <a:gd name="adj4" fmla="val -203251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APPNP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GNN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预测软标签，并利用个性化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PageRank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对软标签进行传播。</a:t>
            </a:r>
          </a:p>
        </p:txBody>
      </p:sp>
      <p:sp>
        <p:nvSpPr>
          <p:cNvPr id="29" name="标注: 线形(带强调线) 28">
            <a:extLst>
              <a:ext uri="{FF2B5EF4-FFF2-40B4-BE49-F238E27FC236}">
                <a16:creationId xmlns:a16="http://schemas.microsoft.com/office/drawing/2014/main" id="{A01E6646-8985-47AC-80BA-5A9322897E65}"/>
              </a:ext>
            </a:extLst>
          </p:cNvPr>
          <p:cNvSpPr/>
          <p:nvPr/>
        </p:nvSpPr>
        <p:spPr>
          <a:xfrm>
            <a:off x="4572000" y="5030168"/>
            <a:ext cx="2565045" cy="457656"/>
          </a:xfrm>
          <a:prstGeom prst="accentCallout1">
            <a:avLst>
              <a:gd name="adj1" fmla="val 22002"/>
              <a:gd name="adj2" fmla="val -8333"/>
              <a:gd name="adj3" fmla="val -232941"/>
              <a:gd name="adj4" fmla="val -121322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GCN-LPA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LPA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正则化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GNN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12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E8976-2B1B-4BFD-8675-814E6C1FF1A4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BF6D1A-5ED6-418B-89B5-AB15B9B19BF6}"/>
              </a:ext>
            </a:extLst>
          </p:cNvPr>
          <p:cNvSpPr txBox="1"/>
          <p:nvPr/>
        </p:nvSpPr>
        <p:spPr>
          <a:xfrm>
            <a:off x="190500" y="1639470"/>
            <a:ext cx="2460170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主要思想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8028C1-764E-4CAE-9516-80402EF78A13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C855E200-BDBD-48F1-9572-FFACA9BDB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095858"/>
              </p:ext>
            </p:extLst>
          </p:nvPr>
        </p:nvGraphicFramePr>
        <p:xfrm>
          <a:off x="190500" y="2192316"/>
          <a:ext cx="8711762" cy="434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78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A85698-BAB7-4CF3-B3FE-F160D111ED5C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A5576-506A-436F-91B7-E7C20C821889}"/>
              </a:ext>
            </a:extLst>
          </p:cNvPr>
          <p:cNvSpPr txBox="1"/>
          <p:nvPr/>
        </p:nvSpPr>
        <p:spPr>
          <a:xfrm>
            <a:off x="190500" y="1639470"/>
            <a:ext cx="2460170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Transformer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4BF24D-D47C-40F8-941B-B3C002B2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938" y="1660112"/>
            <a:ext cx="5968562" cy="39093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B633EC-228D-4E87-B5D5-A94F3557B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2" y="2953424"/>
            <a:ext cx="3000624" cy="17490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553CB5A-800A-4C97-B80E-2E98C57343E0}"/>
              </a:ext>
            </a:extLst>
          </p:cNvPr>
          <p:cNvSpPr/>
          <p:nvPr/>
        </p:nvSpPr>
        <p:spPr>
          <a:xfrm>
            <a:off x="4485250" y="1794043"/>
            <a:ext cx="3000623" cy="2035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C9838A2-D8DC-4D8B-9C24-3CB98B2D9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99306"/>
            <a:ext cx="3000625" cy="89092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8B6EE78-A67C-48F1-922E-9E8C698EBEE1}"/>
              </a:ext>
            </a:extLst>
          </p:cNvPr>
          <p:cNvSpPr txBox="1"/>
          <p:nvPr/>
        </p:nvSpPr>
        <p:spPr>
          <a:xfrm>
            <a:off x="102682" y="207199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node features</a:t>
            </a:r>
            <a:r>
              <a:rPr lang="zh-CN" altLang="en-US" dirty="0"/>
              <a:t>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D88CC34-14F8-44CF-AD6B-012077DCC2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43"/>
          <a:stretch/>
        </p:blipFill>
        <p:spPr>
          <a:xfrm>
            <a:off x="1383725" y="2167708"/>
            <a:ext cx="1542239" cy="19428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17F1082-4279-4EC5-8915-AE5842949D9D}"/>
              </a:ext>
            </a:extLst>
          </p:cNvPr>
          <p:cNvSpPr txBox="1"/>
          <p:nvPr/>
        </p:nvSpPr>
        <p:spPr>
          <a:xfrm>
            <a:off x="102682" y="2452961"/>
            <a:ext cx="2902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calculate </a:t>
            </a:r>
            <a:r>
              <a:rPr lang="en-US" altLang="zh-CN" sz="1400" b="1" dirty="0"/>
              <a:t>c-</a:t>
            </a:r>
            <a:r>
              <a:rPr lang="en-US" altLang="zh-CN" sz="1400" b="1" dirty="0" err="1"/>
              <a:t>th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multi-head attention </a:t>
            </a:r>
            <a:r>
              <a:rPr lang="zh-CN" altLang="en-US" sz="1400" dirty="0"/>
              <a:t>for each edge from j to i 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8E3F9F-1771-4697-B042-4C43BDBDB626}"/>
              </a:ext>
            </a:extLst>
          </p:cNvPr>
          <p:cNvSpPr/>
          <p:nvPr/>
        </p:nvSpPr>
        <p:spPr>
          <a:xfrm>
            <a:off x="4634896" y="4730740"/>
            <a:ext cx="1350665" cy="33713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02ED7E1-FB67-4F3A-A93F-8CC6D143B048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5310228" y="5067871"/>
            <a:ext cx="1" cy="598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684A13AF-E9CA-487E-9C3E-B9BB58453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6784" y="5666256"/>
            <a:ext cx="4326887" cy="101436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239A6DE-B68D-4D6E-9FC0-EF86F84B5AD5}"/>
              </a:ext>
            </a:extLst>
          </p:cNvPr>
          <p:cNvSpPr txBox="1"/>
          <p:nvPr/>
        </p:nvSpPr>
        <p:spPr>
          <a:xfrm>
            <a:off x="4989385" y="5613671"/>
            <a:ext cx="2856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Prevent over-smoothing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C4C14-70CA-4C5D-9090-386B87450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347" y="6381293"/>
            <a:ext cx="1457528" cy="3048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CFDC192-29DE-4F79-833E-204C14E69CB1}"/>
              </a:ext>
            </a:extLst>
          </p:cNvPr>
          <p:cNvSpPr txBox="1"/>
          <p:nvPr/>
        </p:nvSpPr>
        <p:spPr>
          <a:xfrm>
            <a:off x="38100" y="6405196"/>
            <a:ext cx="433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467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9" grpId="0"/>
      <p:bldP spid="23" grpId="0"/>
      <p:bldP spid="24" grpId="0" animBg="1"/>
      <p:bldP spid="3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A85698-BAB7-4CF3-B3FE-F160D111ED5C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A5576-506A-436F-91B7-E7C20C821889}"/>
              </a:ext>
            </a:extLst>
          </p:cNvPr>
          <p:cNvSpPr txBox="1"/>
          <p:nvPr/>
        </p:nvSpPr>
        <p:spPr>
          <a:xfrm>
            <a:off x="190500" y="1604987"/>
            <a:ext cx="3582715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Embedding and Propagation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4BF24D-D47C-40F8-941B-B3C002B2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3350"/>
            <a:ext cx="5968562" cy="39093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FF4D30-FB61-4ACD-9115-09CACFFC6D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18" b="-1"/>
          <a:stretch/>
        </p:blipFill>
        <p:spPr>
          <a:xfrm>
            <a:off x="5850406" y="2167562"/>
            <a:ext cx="2337884" cy="2330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09C0AB-EEBC-406F-92AC-A4EECCD08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574" y="2766118"/>
            <a:ext cx="3229426" cy="6001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1C7488-3C0F-4D2F-A4E6-AF50AD52D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468" y="5276599"/>
            <a:ext cx="3991532" cy="5430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617A96A-59EC-448F-A457-FBAC6812681D}"/>
              </a:ext>
            </a:extLst>
          </p:cNvPr>
          <p:cNvSpPr/>
          <p:nvPr/>
        </p:nvSpPr>
        <p:spPr>
          <a:xfrm>
            <a:off x="7133091" y="2116947"/>
            <a:ext cx="320392" cy="3109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BF638D0-9689-4654-90E3-3E6262C70F15}"/>
              </a:ext>
            </a:extLst>
          </p:cNvPr>
          <p:cNvCxnSpPr>
            <a:cxnSpLocks/>
          </p:cNvCxnSpPr>
          <p:nvPr/>
        </p:nvCxnSpPr>
        <p:spPr>
          <a:xfrm flipV="1">
            <a:off x="7299832" y="2427883"/>
            <a:ext cx="0" cy="38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8AD44417-B0C7-4055-B2C2-8D6389EF6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114" y="3759201"/>
            <a:ext cx="2481329" cy="545346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4FEF529-A00E-49F7-94C3-5B55CC86F403}"/>
              </a:ext>
            </a:extLst>
          </p:cNvPr>
          <p:cNvCxnSpPr>
            <a:cxnSpLocks/>
          </p:cNvCxnSpPr>
          <p:nvPr/>
        </p:nvCxnSpPr>
        <p:spPr>
          <a:xfrm>
            <a:off x="7660779" y="3290302"/>
            <a:ext cx="0" cy="463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17E089F-201F-4722-B16F-1100742ABAD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646821" y="5819600"/>
            <a:ext cx="15014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DAC4ABB-DE35-4DD4-A12C-4AD0A64E10BD}"/>
              </a:ext>
            </a:extLst>
          </p:cNvPr>
          <p:cNvCxnSpPr>
            <a:cxnSpLocks/>
          </p:cNvCxnSpPr>
          <p:nvPr/>
        </p:nvCxnSpPr>
        <p:spPr>
          <a:xfrm>
            <a:off x="7355979" y="5819600"/>
            <a:ext cx="17880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6A09C2B-1C4A-42C8-A6EF-58827272EDCB}"/>
              </a:ext>
            </a:extLst>
          </p:cNvPr>
          <p:cNvCxnSpPr>
            <a:cxnSpLocks/>
          </p:cNvCxnSpPr>
          <p:nvPr/>
        </p:nvCxnSpPr>
        <p:spPr>
          <a:xfrm>
            <a:off x="6420114" y="5819600"/>
            <a:ext cx="0" cy="324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05159C9-490C-483A-9B5F-66752473BB21}"/>
              </a:ext>
            </a:extLst>
          </p:cNvPr>
          <p:cNvCxnSpPr>
            <a:cxnSpLocks/>
          </p:cNvCxnSpPr>
          <p:nvPr/>
        </p:nvCxnSpPr>
        <p:spPr>
          <a:xfrm>
            <a:off x="8337146" y="5819600"/>
            <a:ext cx="0" cy="324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D08FCC0-27D7-45C1-8922-77ACA76AA05C}"/>
              </a:ext>
            </a:extLst>
          </p:cNvPr>
          <p:cNvSpPr txBox="1"/>
          <p:nvPr/>
        </p:nvSpPr>
        <p:spPr>
          <a:xfrm>
            <a:off x="5535300" y="6027820"/>
            <a:ext cx="1724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</a:t>
            </a:r>
            <a:r>
              <a:rPr lang="zh-CN" altLang="en-US" sz="1400" dirty="0"/>
              <a:t>eature propagation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147D5E-F165-43AA-870A-83D5EA121832}"/>
              </a:ext>
            </a:extLst>
          </p:cNvPr>
          <p:cNvSpPr txBox="1"/>
          <p:nvPr/>
        </p:nvSpPr>
        <p:spPr>
          <a:xfrm>
            <a:off x="7474919" y="6034667"/>
            <a:ext cx="1724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Label</a:t>
            </a:r>
            <a:r>
              <a:rPr lang="zh-CN" altLang="en-US" sz="1400" dirty="0"/>
              <a:t> propagation</a:t>
            </a:r>
          </a:p>
        </p:txBody>
      </p:sp>
    </p:spTree>
    <p:extLst>
      <p:ext uri="{BB962C8B-B14F-4D97-AF65-F5344CB8AC3E}">
        <p14:creationId xmlns:p14="http://schemas.microsoft.com/office/powerpoint/2010/main" val="1166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A85698-BAB7-4CF3-B3FE-F160D111ED5C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A5576-506A-436F-91B7-E7C20C821889}"/>
              </a:ext>
            </a:extLst>
          </p:cNvPr>
          <p:cNvSpPr txBox="1"/>
          <p:nvPr/>
        </p:nvSpPr>
        <p:spPr>
          <a:xfrm>
            <a:off x="190500" y="1604987"/>
            <a:ext cx="3582715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Masked Label Prediction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4BF24D-D47C-40F8-941B-B3C002B2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3350"/>
            <a:ext cx="5968562" cy="39093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F5FF23-C277-4D85-B66C-AE285C35A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672" y="2123350"/>
            <a:ext cx="3801005" cy="571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DD319C-1E04-4DD3-B6CF-7C73FF5C5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407" y="1683766"/>
            <a:ext cx="4439270" cy="5811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F5047E9-3B8B-41B9-865F-F1CCB153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330" y="5266892"/>
            <a:ext cx="4086795" cy="63826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0BBEE9B-4533-4F0F-9A17-A79319566BC5}"/>
              </a:ext>
            </a:extLst>
          </p:cNvPr>
          <p:cNvSpPr/>
          <p:nvPr/>
        </p:nvSpPr>
        <p:spPr>
          <a:xfrm>
            <a:off x="4444786" y="3914524"/>
            <a:ext cx="1851740" cy="135236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A20D974-D37B-4FFD-A927-2DF87F78B2BF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6296526" y="4590708"/>
            <a:ext cx="661202" cy="6761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3116613-9B3C-4424-B820-8738C4324E01}"/>
              </a:ext>
            </a:extLst>
          </p:cNvPr>
          <p:cNvCxnSpPr>
            <a:cxnSpLocks/>
          </p:cNvCxnSpPr>
          <p:nvPr/>
        </p:nvCxnSpPr>
        <p:spPr>
          <a:xfrm>
            <a:off x="6128085" y="5731369"/>
            <a:ext cx="1684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D860B64-816E-436D-BBF1-2B1FDD106E1F}"/>
              </a:ext>
            </a:extLst>
          </p:cNvPr>
          <p:cNvCxnSpPr>
            <a:cxnSpLocks/>
          </p:cNvCxnSpPr>
          <p:nvPr/>
        </p:nvCxnSpPr>
        <p:spPr>
          <a:xfrm>
            <a:off x="6219588" y="5731369"/>
            <a:ext cx="0" cy="213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E50EC21-AC46-4559-B078-4FB1BCF1A05C}"/>
              </a:ext>
            </a:extLst>
          </p:cNvPr>
          <p:cNvSpPr txBox="1"/>
          <p:nvPr/>
        </p:nvSpPr>
        <p:spPr>
          <a:xfrm>
            <a:off x="5426241" y="5918848"/>
            <a:ext cx="157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those masked labels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825B3A1-86C3-44FF-BBD2-5EABFED04285}"/>
                  </a:ext>
                </a:extLst>
              </p:cNvPr>
              <p:cNvSpPr txBox="1"/>
              <p:nvPr/>
            </p:nvSpPr>
            <p:spPr>
              <a:xfrm>
                <a:off x="7083174" y="4448194"/>
                <a:ext cx="2060826" cy="651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randomly masking a portion of node labels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 zeros and keep the others remain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825B3A1-86C3-44FF-BBD2-5EABFED0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74" y="4448194"/>
                <a:ext cx="2060826" cy="651332"/>
              </a:xfrm>
              <a:prstGeom prst="rect">
                <a:avLst/>
              </a:prstGeom>
              <a:blipFill>
                <a:blip r:embed="rId7"/>
                <a:stretch>
                  <a:fillRect l="-296" t="-1869" r="-1479" b="-5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438340EF-4C29-49E9-BBE1-733441DFD6B9}"/>
              </a:ext>
            </a:extLst>
          </p:cNvPr>
          <p:cNvSpPr/>
          <p:nvPr/>
        </p:nvSpPr>
        <p:spPr>
          <a:xfrm>
            <a:off x="8418988" y="5420433"/>
            <a:ext cx="168441" cy="3109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641E7FF-163D-4902-AAE3-6FEBF876B16E}"/>
              </a:ext>
            </a:extLst>
          </p:cNvPr>
          <p:cNvCxnSpPr>
            <a:cxnSpLocks/>
          </p:cNvCxnSpPr>
          <p:nvPr/>
        </p:nvCxnSpPr>
        <p:spPr>
          <a:xfrm flipV="1">
            <a:off x="8511904" y="5035267"/>
            <a:ext cx="0" cy="38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/>
      <p:bldP spid="35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DA458-705C-4116-9B27-E34FD54B59A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8FB9C65-E4E2-44C2-9F14-1E06D6C3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506"/>
            <a:ext cx="4354560" cy="10518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B16CF1A-2D40-4371-A4AC-F788BE62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" y="3502648"/>
            <a:ext cx="4349301" cy="17565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5503486-3FF6-44B3-9EC8-8A59B477D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97022"/>
            <a:ext cx="4501816" cy="37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DA458-705C-4116-9B27-E34FD54B59A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“Masked Label Prediction: Unified Message Passing Model for Semi-Supervised Classification” </a:t>
            </a:r>
            <a:r>
              <a:rPr lang="en-US" altLang="zh-CN" sz="2000" dirty="0" err="1">
                <a:solidFill>
                  <a:schemeClr val="tx1"/>
                </a:solidFill>
              </a:rPr>
              <a:t>Yunsheng</a:t>
            </a:r>
            <a:r>
              <a:rPr lang="en-US" altLang="zh-CN" sz="2000" dirty="0">
                <a:solidFill>
                  <a:schemeClr val="tx1"/>
                </a:solidFill>
              </a:rPr>
              <a:t> Shi et al. </a:t>
            </a:r>
            <a:r>
              <a:rPr lang="en-US" altLang="zh-CN" sz="2000" dirty="0">
                <a:solidFill>
                  <a:srgbClr val="C00000"/>
                </a:solidFill>
              </a:rPr>
              <a:t>IJCAI(2021).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A04DE6-99AD-4AA6-A963-04FDD96C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957"/>
            <a:ext cx="9144000" cy="35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662</Words>
  <Application>Microsoft Office PowerPoint</Application>
  <PresentationFormat>全屏显示(4:3)</PresentationFormat>
  <Paragraphs>71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PingFang SC Semibold</vt:lpstr>
      <vt:lpstr>等线</vt:lpstr>
      <vt:lpstr>方正兰亭中黑_GBK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一 个哒不刘</cp:lastModifiedBy>
  <cp:revision>80</cp:revision>
  <dcterms:created xsi:type="dcterms:W3CDTF">2022-03-21T11:32:17Z</dcterms:created>
  <dcterms:modified xsi:type="dcterms:W3CDTF">2022-03-24T15:03:30Z</dcterms:modified>
</cp:coreProperties>
</file>