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handoutMasterIdLst>
    <p:handoutMasterId r:id="rId10"/>
  </p:handoutMasterIdLst>
  <p:sldIdLst>
    <p:sldId id="256" r:id="rId2"/>
    <p:sldId id="450" r:id="rId3"/>
    <p:sldId id="470" r:id="rId4"/>
    <p:sldId id="429" r:id="rId5"/>
    <p:sldId id="451" r:id="rId6"/>
    <p:sldId id="468" r:id="rId7"/>
    <p:sldId id="469" r:id="rId8"/>
  </p:sldIdLst>
  <p:sldSz cx="9144000" cy="6858000" type="screen4x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8026B906-46B7-412B-8FE0-5866F253448C}">
          <p14:sldIdLst>
            <p14:sldId id="256"/>
          </p14:sldIdLst>
        </p14:section>
        <p14:section name="内容" id="{48FD96F1-4153-423A-952B-A005D1AF0976}">
          <p14:sldIdLst>
            <p14:sldId id="450"/>
            <p14:sldId id="470"/>
            <p14:sldId id="429"/>
            <p14:sldId id="451"/>
            <p14:sldId id="468"/>
            <p14:sldId id="469"/>
          </p14:sldIdLst>
        </p14:section>
      </p14:sectionLst>
    </p:ext>
    <p:ext uri="{EFAFB233-063F-42B5-8137-9DF3F51BA10A}">
      <p15:sldGuideLst xmlns:p15="http://schemas.microsoft.com/office/powerpoint/2012/main">
        <p15:guide id="1" orient="horz" pos="2205"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ISE Hiroki" initials="TH" lastIdx="1" clrIdx="0">
    <p:extLst>
      <p:ext uri="{19B8F6BF-5375-455C-9EA6-DF929625EA0E}">
        <p15:presenceInfo xmlns:p15="http://schemas.microsoft.com/office/powerpoint/2012/main" userId="TAKISE Hiro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0000"/>
    <a:srgbClr val="4A85C4"/>
    <a:srgbClr val="FF33CC"/>
    <a:srgbClr val="FF0000"/>
    <a:srgbClr val="F46CF4"/>
    <a:srgbClr val="3773B9"/>
    <a:srgbClr val="54B3AD"/>
    <a:srgbClr val="4541F1"/>
    <a:srgbClr val="417DB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8DE2A-B1B8-4CFE-A53D-4AD6A8A7837C}" v="75" dt="2021-09-06T14:31:17.483"/>
    <p1510:client id="{7509D19C-9D49-4766-8B74-8D267B622C70}" v="9" dt="2021-09-07T10:32:13.27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1773" autoAdjust="0"/>
  </p:normalViewPr>
  <p:slideViewPr>
    <p:cSldViewPr snapToGrid="0" showGuides="1">
      <p:cViewPr varScale="1">
        <p:scale>
          <a:sx n="114" d="100"/>
          <a:sy n="114" d="100"/>
        </p:scale>
        <p:origin x="264" y="96"/>
      </p:cViewPr>
      <p:guideLst>
        <p:guide orient="horz" pos="2205"/>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114" d="100"/>
          <a:sy n="114" d="100"/>
        </p:scale>
        <p:origin x="210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5596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1543" cy="341065"/>
          </a:xfrm>
          <a:prstGeom prst="rect">
            <a:avLst/>
          </a:prstGeom>
        </p:spPr>
        <p:txBody>
          <a:bodyPr vert="horz" lIns="92034" tIns="46017" rIns="92034" bIns="46017"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0"/>
            <a:ext cx="4301543" cy="341065"/>
          </a:xfrm>
          <a:prstGeom prst="rect">
            <a:avLst/>
          </a:prstGeom>
        </p:spPr>
        <p:txBody>
          <a:bodyPr vert="horz" lIns="92034" tIns="46017" rIns="92034" bIns="46017" rtlCol="0"/>
          <a:lstStyle>
            <a:lvl1pPr algn="r">
              <a:defRPr sz="1200"/>
            </a:lvl1pPr>
          </a:lstStyle>
          <a:p>
            <a:fld id="{F4A3DB9F-5E5B-4F5F-820B-D570CB168022}"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2034" tIns="46017" rIns="92034" bIns="46017" rtlCol="0" anchor="ctr"/>
          <a:lstStyle/>
          <a:p>
            <a:endParaRPr lang="ja-JP" altLang="en-US"/>
          </a:p>
        </p:txBody>
      </p:sp>
      <p:sp>
        <p:nvSpPr>
          <p:cNvPr id="5" name="ノート プレースホルダー 4"/>
          <p:cNvSpPr>
            <a:spLocks noGrp="1"/>
          </p:cNvSpPr>
          <p:nvPr>
            <p:ph type="body" sz="quarter" idx="3"/>
          </p:nvPr>
        </p:nvSpPr>
        <p:spPr>
          <a:xfrm>
            <a:off x="992665" y="3271381"/>
            <a:ext cx="7941310" cy="2676585"/>
          </a:xfrm>
          <a:prstGeom prst="rect">
            <a:avLst/>
          </a:prstGeom>
        </p:spPr>
        <p:txBody>
          <a:bodyPr vert="horz" lIns="92034" tIns="46017" rIns="92034" bIns="4601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4"/>
          </a:xfrm>
          <a:prstGeom prst="rect">
            <a:avLst/>
          </a:prstGeom>
        </p:spPr>
        <p:txBody>
          <a:bodyPr vert="horz" lIns="92034" tIns="46017" rIns="92034" bIns="4601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41064"/>
          </a:xfrm>
          <a:prstGeom prst="rect">
            <a:avLst/>
          </a:prstGeom>
        </p:spPr>
        <p:txBody>
          <a:bodyPr vert="horz" lIns="92034" tIns="46017" rIns="92034" bIns="46017" rtlCol="0" anchor="b"/>
          <a:lstStyle>
            <a:lvl1pPr algn="r">
              <a:defRPr sz="1200"/>
            </a:lvl1pPr>
          </a:lstStyle>
          <a:p>
            <a:fld id="{CFC209C7-CE5A-420B-8CBE-AC63901F3BF7}" type="slidenum">
              <a:rPr kumimoji="1" lang="ja-JP" altLang="en-US" smtClean="0"/>
              <a:t>‹#›</a:t>
            </a:fld>
            <a:endParaRPr kumimoji="1" lang="ja-JP" altLang="en-US"/>
          </a:p>
        </p:txBody>
      </p:sp>
    </p:spTree>
    <p:extLst>
      <p:ext uri="{BB962C8B-B14F-4D97-AF65-F5344CB8AC3E}">
        <p14:creationId xmlns:p14="http://schemas.microsoft.com/office/powerpoint/2010/main" val="7460939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3763" y="849313"/>
            <a:ext cx="3059112" cy="2293937"/>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007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33763" y="849313"/>
            <a:ext cx="3059112" cy="2293937"/>
          </a:xfrm>
        </p:spPr>
      </p:sp>
      <p:sp>
        <p:nvSpPr>
          <p:cNvPr id="3" name="ノート プレースホルダー 2"/>
          <p:cNvSpPr>
            <a:spLocks noGrp="1"/>
          </p:cNvSpPr>
          <p:nvPr>
            <p:ph type="body" idx="1"/>
          </p:nvPr>
        </p:nvSpPr>
        <p:spPr/>
        <p:txBody>
          <a:bodyPr/>
          <a:lstStyle/>
          <a:p>
            <a:r>
              <a:rPr kumimoji="1" lang="ja-JP" altLang="en-US" dirty="0"/>
              <a:t>本発表のタイトルにもあります，「機能性材料のコーティング」について説明します．</a:t>
            </a:r>
            <a:endParaRPr kumimoji="1" lang="en-US" altLang="ja-JP" dirty="0"/>
          </a:p>
          <a:p>
            <a:r>
              <a:rPr kumimoji="1" lang="ja-JP" altLang="en-US" dirty="0"/>
              <a:t>機能性とは，導電性や圧電性，親水撥水性などの性質を指し，</a:t>
            </a:r>
            <a:endParaRPr kumimoji="1" lang="en-US" altLang="ja-JP" dirty="0"/>
          </a:p>
          <a:p>
            <a:r>
              <a:rPr kumimoji="1" lang="ja-JP" altLang="en-US" dirty="0"/>
              <a:t>機能性材料をコーティングすることでコーティング対象に新たな機能を付与することができます．</a:t>
            </a:r>
            <a:endParaRPr kumimoji="1" lang="en-US" altLang="ja-JP" dirty="0"/>
          </a:p>
          <a:p>
            <a:r>
              <a:rPr kumimoji="1" lang="ja-JP" altLang="en-US" dirty="0"/>
              <a:t>例として，カメラのレンズはハードコート剤などをコーティングすることで汚れが付きにくくなったり，</a:t>
            </a:r>
            <a:endParaRPr kumimoji="1" lang="en-US" altLang="ja-JP" dirty="0"/>
          </a:p>
          <a:p>
            <a:r>
              <a:rPr kumimoji="1" lang="ja-JP" altLang="en-US" dirty="0"/>
              <a:t>フッ素樹脂コートされたフライパンは食品が滑りやすくなるなどの新しい機能が付与されています．</a:t>
            </a:r>
          </a:p>
        </p:txBody>
      </p:sp>
    </p:spTree>
    <p:extLst>
      <p:ext uri="{BB962C8B-B14F-4D97-AF65-F5344CB8AC3E}">
        <p14:creationId xmlns:p14="http://schemas.microsoft.com/office/powerpoint/2010/main" val="313511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DCFE14-9CE3-407D-BF82-DE2ADBD9728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20043125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FC9369-EA37-4C8E-BA9F-06F3C3265042}"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183878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EF7212-2DF1-45E0-B4E7-63C64E04ED7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231473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 y="1122363"/>
            <a:ext cx="8951976" cy="2559622"/>
          </a:xfrm>
          <a:prstGeom prst="rect">
            <a:avLst/>
          </a:prstGeom>
        </p:spPr>
        <p:txBody>
          <a:bodyPr anchor="ctr" anchorCtr="0"/>
          <a:lstStyle>
            <a:lvl1pPr algn="ctr">
              <a:defRPr sz="4400"/>
            </a:lvl1pPr>
          </a:lstStyle>
          <a:p>
            <a:r>
              <a:rPr kumimoji="1" lang="ja-JP" altLang="en-US" dirty="0"/>
              <a:t>マスター タイトルの書式設定</a:t>
            </a:r>
          </a:p>
        </p:txBody>
      </p:sp>
      <p:sp>
        <p:nvSpPr>
          <p:cNvPr id="3" name="サブタイトル 2"/>
          <p:cNvSpPr>
            <a:spLocks noGrp="1"/>
          </p:cNvSpPr>
          <p:nvPr>
            <p:ph type="subTitle" idx="1"/>
          </p:nvPr>
        </p:nvSpPr>
        <p:spPr>
          <a:xfrm>
            <a:off x="5349240" y="4937760"/>
            <a:ext cx="3694176" cy="1418590"/>
          </a:xfrm>
          <a:prstGeom prst="rect">
            <a:avLst/>
          </a:prstGeom>
        </p:spPr>
        <p:txBody>
          <a:bodyPr/>
          <a:lstStyle>
            <a:lvl1pPr marL="0" indent="0" algn="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a:xfrm>
            <a:off x="5349240" y="6492878"/>
            <a:ext cx="3694176" cy="365125"/>
          </a:xfrm>
        </p:spPr>
        <p:txBody>
          <a:bodyPr/>
          <a:lstStyle>
            <a:lvl1pPr>
              <a:defRPr sz="1800"/>
            </a:lvl1pPr>
          </a:lstStyle>
          <a:p>
            <a:pPr algn="r"/>
            <a:fld id="{81F77ACD-72D0-48B7-854D-5B477087A33F}" type="datetime1">
              <a:rPr lang="ja-JP" altLang="en-US" smtClean="0"/>
              <a:t>2022/1/19</a:t>
            </a:fld>
            <a:endParaRPr lang="ja-JP" altLang="en-US" dirty="0"/>
          </a:p>
        </p:txBody>
      </p:sp>
      <p:sp>
        <p:nvSpPr>
          <p:cNvPr id="9" name="テキスト プレースホルダー 8"/>
          <p:cNvSpPr>
            <a:spLocks noGrp="1"/>
          </p:cNvSpPr>
          <p:nvPr>
            <p:ph type="body" sz="quarter" idx="11"/>
          </p:nvPr>
        </p:nvSpPr>
        <p:spPr>
          <a:xfrm>
            <a:off x="91440" y="3902077"/>
            <a:ext cx="8951976" cy="523621"/>
          </a:xfrm>
          <a:prstGeom prst="rect">
            <a:avLst/>
          </a:prstGeom>
        </p:spPr>
        <p:txBody>
          <a:bodyPr/>
          <a:lstStyle>
            <a:lvl1pPr algn="r">
              <a:defRPr sz="2800"/>
            </a:lvl1pPr>
            <a:lvl2pPr algn="r">
              <a:defRPr sz="2800"/>
            </a:lvl2pPr>
            <a:lvl3pPr algn="r">
              <a:defRPr sz="2800"/>
            </a:lvl3pPr>
            <a:lvl4pPr algn="r">
              <a:defRPr sz="2800"/>
            </a:lvl4pPr>
            <a:lvl5pPr algn="r">
              <a:defRPr sz="28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テキスト プレースホルダー 10"/>
          <p:cNvSpPr>
            <a:spLocks noGrp="1"/>
          </p:cNvSpPr>
          <p:nvPr>
            <p:ph type="body" sz="quarter" idx="12"/>
          </p:nvPr>
        </p:nvSpPr>
        <p:spPr>
          <a:xfrm>
            <a:off x="91440" y="121793"/>
            <a:ext cx="8951976" cy="744538"/>
          </a:xfrm>
          <a:prstGeom prst="rect">
            <a:avLst/>
          </a:prstGeom>
        </p:spPr>
        <p:txBody>
          <a:bodyPr anchor="ctr" anchorCtr="0"/>
          <a:lstStyle>
            <a:lvl1pPr algn="ctr">
              <a:defRPr/>
            </a:lvl1pPr>
            <a:lvl2pPr algn="ctr">
              <a:defRPr/>
            </a:lvl2pPr>
            <a:lvl3pPr algn="ctr">
              <a:defRPr/>
            </a:lvl3pPr>
            <a:lvl4pPr algn="ctr">
              <a:defRPr/>
            </a:lvl4pPr>
            <a:lvl5pPr algn="ctr">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04303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コンテンツ">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lvl1pPr>
              <a:defRPr sz="1600"/>
            </a:lvl1pPr>
          </a:lstStyle>
          <a:p>
            <a:endParaRPr lang="ja-JP" altLang="en-US" dirty="0"/>
          </a:p>
        </p:txBody>
      </p:sp>
      <p:sp>
        <p:nvSpPr>
          <p:cNvPr id="6" name="スライド番号プレースホルダー 5"/>
          <p:cNvSpPr>
            <a:spLocks noGrp="1"/>
          </p:cNvSpPr>
          <p:nvPr>
            <p:ph type="sldNum" sz="quarter" idx="12"/>
          </p:nvPr>
        </p:nvSpPr>
        <p:spPr>
          <a:xfrm>
            <a:off x="8312922" y="353888"/>
            <a:ext cx="708767" cy="365125"/>
          </a:xfrm>
        </p:spPr>
        <p:txBody>
          <a:bodyPr/>
          <a:lstStyle>
            <a:lvl1pPr>
              <a:defRPr sz="2000" b="1">
                <a:solidFill>
                  <a:schemeClr val="bg1"/>
                </a:solidFill>
              </a:defRPr>
            </a:lvl1pPr>
          </a:lstStyle>
          <a:p>
            <a:endParaRPr lang="ja-JP" altLang="en-US" dirty="0"/>
          </a:p>
        </p:txBody>
      </p:sp>
      <p:sp>
        <p:nvSpPr>
          <p:cNvPr id="2" name="タイトル 1"/>
          <p:cNvSpPr>
            <a:spLocks noGrp="1"/>
          </p:cNvSpPr>
          <p:nvPr>
            <p:ph type="title"/>
          </p:nvPr>
        </p:nvSpPr>
        <p:spPr>
          <a:xfrm>
            <a:off x="367015" y="61919"/>
            <a:ext cx="7413221" cy="973447"/>
          </a:xfrm>
          <a:prstGeom prst="rect">
            <a:avLst/>
          </a:prstGeom>
        </p:spPr>
        <p:txBody>
          <a:bodyPr anchor="ctr" anchorCtr="0"/>
          <a:lstStyle>
            <a:lvl1pPr algn="l">
              <a:defRPr sz="3600">
                <a:solidFill>
                  <a:schemeClr val="bg1"/>
                </a:solidFill>
              </a:defRPr>
            </a:lvl1pPr>
          </a:lstStyle>
          <a:p>
            <a:r>
              <a:rPr kumimoji="1" lang="ja-JP" altLang="en-US" dirty="0"/>
              <a:t>マスター タイトルの書式設定</a:t>
            </a:r>
          </a:p>
        </p:txBody>
      </p:sp>
      <p:sp>
        <p:nvSpPr>
          <p:cNvPr id="9" name="正方形/長方形 8"/>
          <p:cNvSpPr/>
          <p:nvPr userDrawn="1"/>
        </p:nvSpPr>
        <p:spPr>
          <a:xfrm>
            <a:off x="128016" y="438912"/>
            <a:ext cx="146304" cy="19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3825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7" name="日付プレースホルダー 6"/>
          <p:cNvSpPr>
            <a:spLocks noGrp="1"/>
          </p:cNvSpPr>
          <p:nvPr>
            <p:ph type="dt" sz="half" idx="10"/>
          </p:nvPr>
        </p:nvSpPr>
        <p:spPr/>
        <p:txBody>
          <a:bodyPr/>
          <a:lstStyle/>
          <a:p>
            <a:fld id="{87F56507-830F-4319-B9C1-C53517A665D5}" type="datetime1">
              <a:rPr kumimoji="1" lang="ja-JP" altLang="en-US" smtClean="0"/>
              <a:t>2022/1/19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1596037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182627"/>
            <a:ext cx="7886700" cy="4994339"/>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正方形/長方形 8"/>
          <p:cNvSpPr/>
          <p:nvPr userDrawn="1"/>
        </p:nvSpPr>
        <p:spPr>
          <a:xfrm>
            <a:off x="128016" y="438912"/>
            <a:ext cx="146304" cy="19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タイトル 1"/>
          <p:cNvSpPr>
            <a:spLocks noGrp="1"/>
          </p:cNvSpPr>
          <p:nvPr>
            <p:ph type="title"/>
          </p:nvPr>
        </p:nvSpPr>
        <p:spPr>
          <a:xfrm>
            <a:off x="367014" y="61919"/>
            <a:ext cx="8685546" cy="973447"/>
          </a:xfrm>
          <a:prstGeom prst="rect">
            <a:avLst/>
          </a:prstGeom>
        </p:spPr>
        <p:txBody>
          <a:bodyPr anchor="ctr" anchorCtr="0"/>
          <a:lstStyle>
            <a:lvl1pPr algn="l">
              <a:defRPr sz="3600">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41766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DCFE14-9CE3-407D-BF82-DE2ADBD9728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39779623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34EFEEC-ECE7-409F-9BC0-9BF7603842CF}"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403659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4AD653-B46C-4659-A596-DA57F5BEA37C}"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230617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EDC4E02-5C1A-419B-BDB4-7073DCD11514}"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399620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DCFE14-9CE3-407D-BF82-DE2ADBD9728B}"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31605104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31173-16E6-436F-8A00-2390073A7A4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211528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ABDEE48-7C91-44FB-9E74-5D5BF0E291B8}"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107096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756F1F-D66B-42C5-9B8B-4F352C50E9F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A2BE48D-6AE0-4FA5-9893-8F71E754B71B}" type="slidenum">
              <a:rPr kumimoji="1" lang="ja-JP" altLang="en-US" smtClean="0"/>
              <a:t>‹#›</a:t>
            </a:fld>
            <a:endParaRPr kumimoji="1" lang="ja-JP" altLang="en-US"/>
          </a:p>
        </p:txBody>
      </p:sp>
    </p:spTree>
    <p:extLst>
      <p:ext uri="{BB962C8B-B14F-4D97-AF65-F5344CB8AC3E}">
        <p14:creationId xmlns:p14="http://schemas.microsoft.com/office/powerpoint/2010/main" val="168178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679919"/>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CFE14-9CE3-407D-BF82-DE2ADBD9728B}"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BE48D-6AE0-4FA5-9893-8F71E754B71B}" type="slidenum">
              <a:rPr kumimoji="1" lang="ja-JP" altLang="en-US" smtClean="0"/>
              <a:t>‹#›</a:t>
            </a:fld>
            <a:endParaRPr kumimoji="1" lang="ja-JP" altLang="en-US"/>
          </a:p>
        </p:txBody>
      </p:sp>
      <p:sp>
        <p:nvSpPr>
          <p:cNvPr id="7" name="正方形/長方形 6"/>
          <p:cNvSpPr/>
          <p:nvPr userDrawn="1"/>
        </p:nvSpPr>
        <p:spPr>
          <a:xfrm>
            <a:off x="0" y="0"/>
            <a:ext cx="9144000" cy="966866"/>
          </a:xfrm>
          <a:prstGeom prst="rect">
            <a:avLst/>
          </a:prstGeom>
          <a:gradFill>
            <a:gsLst>
              <a:gs pos="0">
                <a:srgbClr val="2A308D"/>
              </a:gs>
              <a:gs pos="100000">
                <a:srgbClr val="2A308D">
                  <a:alpha val="50196"/>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2800" dirty="0"/>
          </a:p>
        </p:txBody>
      </p:sp>
    </p:spTree>
    <p:extLst>
      <p:ext uri="{BB962C8B-B14F-4D97-AF65-F5344CB8AC3E}">
        <p14:creationId xmlns:p14="http://schemas.microsoft.com/office/powerpoint/2010/main" val="2721142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54" r:id="rId14"/>
    <p:sldLayoutId id="2147483650" r:id="rId15"/>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2"/>
          </p:nvPr>
        </p:nvSpPr>
        <p:spPr>
          <a:xfrm>
            <a:off x="285397" y="124746"/>
            <a:ext cx="8429363" cy="744539"/>
          </a:xfrm>
        </p:spPr>
        <p:txBody>
          <a:bodyPr>
            <a:noAutofit/>
          </a:bodyPr>
          <a:lstStyle/>
          <a:p>
            <a:pPr marL="0" indent="0">
              <a:buNone/>
            </a:pPr>
            <a:r>
              <a:rPr kumimoji="1" lang="ja-JP" altLang="en-US" sz="3200" dirty="0">
                <a:solidFill>
                  <a:schemeClr val="bg1"/>
                </a:solidFill>
                <a:latin typeface="ＭＳ ゴシック" panose="020B0609070205080204" pitchFamily="49" charset="-128"/>
                <a:ea typeface="ＭＳ ゴシック" panose="020B0609070205080204" pitchFamily="49" charset="-128"/>
              </a:rPr>
              <a:t>ロボ研課題</a:t>
            </a:r>
          </a:p>
        </p:txBody>
      </p:sp>
      <p:sp>
        <p:nvSpPr>
          <p:cNvPr id="13" name="テキスト ボックス 2">
            <a:extLst>
              <a:ext uri="{FF2B5EF4-FFF2-40B4-BE49-F238E27FC236}">
                <a16:creationId xmlns:a16="http://schemas.microsoft.com/office/drawing/2014/main" id="{0D1F0C70-03B5-4E5A-80FE-E3B3C73724E4}"/>
              </a:ext>
            </a:extLst>
          </p:cNvPr>
          <p:cNvSpPr txBox="1"/>
          <p:nvPr/>
        </p:nvSpPr>
        <p:spPr>
          <a:xfrm>
            <a:off x="230198" y="1726750"/>
            <a:ext cx="8821523" cy="954107"/>
          </a:xfrm>
          <a:prstGeom prst="rect">
            <a:avLst/>
          </a:prstGeom>
          <a:noFill/>
        </p:spPr>
        <p:txBody>
          <a:bodyPr wrap="square" rtlCol="0">
            <a:spAutoFit/>
          </a:bodyPr>
          <a:lstStyle/>
          <a:p>
            <a:pPr marL="457189" indent="-457189">
              <a:buFont typeface="Wingdings" panose="05000000000000000000" pitchFamily="2" charset="2"/>
              <a:buChar char="Ø"/>
            </a:pPr>
            <a:r>
              <a:rPr lang="en-US" altLang="ja-JP" sz="2800" dirty="0">
                <a:latin typeface="ＭＳ ゴシック" panose="020B0609070205080204" pitchFamily="49" charset="-128"/>
                <a:ea typeface="ＭＳ ゴシック" panose="020B0609070205080204" pitchFamily="49" charset="-128"/>
              </a:rPr>
              <a:t>ROS</a:t>
            </a:r>
            <a:r>
              <a:rPr lang="ja-JP" altLang="en-US" sz="2800" dirty="0">
                <a:latin typeface="ＭＳ ゴシック" panose="020B0609070205080204" pitchFamily="49" charset="-128"/>
                <a:ea typeface="ＭＳ ゴシック" panose="020B0609070205080204" pitchFamily="49" charset="-128"/>
              </a:rPr>
              <a:t>と</a:t>
            </a:r>
            <a:r>
              <a:rPr lang="en-US" altLang="ja-JP" sz="2800" dirty="0">
                <a:latin typeface="ＭＳ ゴシック" panose="020B0609070205080204" pitchFamily="49" charset="-128"/>
                <a:ea typeface="ＭＳ ゴシック" panose="020B0609070205080204" pitchFamily="49" charset="-128"/>
              </a:rPr>
              <a:t>C++</a:t>
            </a:r>
            <a:r>
              <a:rPr lang="ja-JP" altLang="en-US" sz="2800" dirty="0">
                <a:latin typeface="ＭＳ ゴシック" panose="020B0609070205080204" pitchFamily="49" charset="-128"/>
                <a:ea typeface="ＭＳ ゴシック" panose="020B0609070205080204" pitchFamily="49" charset="-128"/>
              </a:rPr>
              <a:t>を使用し、</a:t>
            </a:r>
            <a:r>
              <a:rPr lang="en-US" altLang="ja-JP" sz="2800" dirty="0">
                <a:latin typeface="ＭＳ ゴシック" panose="020B0609070205080204" pitchFamily="49" charset="-128"/>
                <a:ea typeface="ＭＳ ゴシック" panose="020B0609070205080204" pitchFamily="49" charset="-128"/>
              </a:rPr>
              <a:t>WHILL</a:t>
            </a:r>
            <a:r>
              <a:rPr lang="ja-JP" altLang="en-US" sz="2800" dirty="0">
                <a:latin typeface="ＭＳ ゴシック" panose="020B0609070205080204" pitchFamily="49" charset="-128"/>
                <a:ea typeface="ＭＳ ゴシック" panose="020B0609070205080204" pitchFamily="49" charset="-128"/>
              </a:rPr>
              <a:t>に関するプロ　　　　　　　　　　　　グラムを自作する．</a:t>
            </a:r>
            <a:endParaRPr lang="ja-JP" altLang="en-US" sz="2800" b="1" dirty="0"/>
          </a:p>
        </p:txBody>
      </p:sp>
      <p:sp>
        <p:nvSpPr>
          <p:cNvPr id="14" name="テキスト ボックス 2">
            <a:extLst>
              <a:ext uri="{FF2B5EF4-FFF2-40B4-BE49-F238E27FC236}">
                <a16:creationId xmlns:a16="http://schemas.microsoft.com/office/drawing/2014/main" id="{BDC69199-93EF-4512-BF89-059075C6C619}"/>
              </a:ext>
            </a:extLst>
          </p:cNvPr>
          <p:cNvSpPr txBox="1"/>
          <p:nvPr/>
        </p:nvSpPr>
        <p:spPr>
          <a:xfrm>
            <a:off x="243284" y="3485548"/>
            <a:ext cx="8821523" cy="523220"/>
          </a:xfrm>
          <a:prstGeom prst="rect">
            <a:avLst/>
          </a:prstGeom>
          <a:noFill/>
        </p:spPr>
        <p:txBody>
          <a:bodyPr wrap="square" rtlCol="0">
            <a:spAutoFit/>
          </a:bodyPr>
          <a:lstStyle/>
          <a:p>
            <a:pPr marL="457189" indent="-457189">
              <a:buFont typeface="Wingdings" panose="05000000000000000000" pitchFamily="2" charset="2"/>
              <a:buChar char="Ø"/>
            </a:pPr>
            <a:r>
              <a:rPr lang="ja-JP" altLang="en-US" sz="2800" dirty="0">
                <a:latin typeface="ＭＳ ゴシック" panose="020B0609070205080204" pitchFamily="49" charset="-128"/>
                <a:ea typeface="ＭＳ ゴシック" panose="020B0609070205080204" pitchFamily="49" charset="-128"/>
              </a:rPr>
              <a:t>基本的な研究能力を養成．</a:t>
            </a:r>
            <a:endParaRPr lang="ja-JP" altLang="en-US" sz="2800" b="1" dirty="0"/>
          </a:p>
        </p:txBody>
      </p:sp>
      <p:sp>
        <p:nvSpPr>
          <p:cNvPr id="15" name="テキスト ボックス 2">
            <a:extLst>
              <a:ext uri="{FF2B5EF4-FFF2-40B4-BE49-F238E27FC236}">
                <a16:creationId xmlns:a16="http://schemas.microsoft.com/office/drawing/2014/main" id="{8D9B78D3-6431-4099-9A88-00D743B2CE22}"/>
              </a:ext>
            </a:extLst>
          </p:cNvPr>
          <p:cNvSpPr txBox="1"/>
          <p:nvPr/>
        </p:nvSpPr>
        <p:spPr>
          <a:xfrm>
            <a:off x="223207" y="2667716"/>
            <a:ext cx="8821523" cy="954107"/>
          </a:xfrm>
          <a:prstGeom prst="rect">
            <a:avLst/>
          </a:prstGeom>
          <a:noFill/>
        </p:spPr>
        <p:txBody>
          <a:bodyPr wrap="square" rtlCol="0">
            <a:spAutoFit/>
          </a:bodyPr>
          <a:lstStyle/>
          <a:p>
            <a:pPr marL="457189" indent="-457189">
              <a:buFont typeface="Wingdings" panose="05000000000000000000" pitchFamily="2" charset="2"/>
              <a:buChar char="Ø"/>
            </a:pPr>
            <a:r>
              <a:rPr lang="ja-JP" altLang="en-US" sz="2800" dirty="0">
                <a:latin typeface="ＭＳ ゴシック" panose="020B0609070205080204" pitchFamily="49" charset="-128"/>
                <a:ea typeface="ＭＳ ゴシック" panose="020B0609070205080204" pitchFamily="49" charset="-128"/>
              </a:rPr>
              <a:t>作成したプロブラムはロボット競技会と大きく関わる．</a:t>
            </a:r>
          </a:p>
        </p:txBody>
      </p:sp>
      <p:sp>
        <p:nvSpPr>
          <p:cNvPr id="18" name="テキスト ボックス 23">
            <a:extLst>
              <a:ext uri="{FF2B5EF4-FFF2-40B4-BE49-F238E27FC236}">
                <a16:creationId xmlns:a16="http://schemas.microsoft.com/office/drawing/2014/main" id="{475C2EDC-2A4E-4CFB-8EF6-0502CE59DB48}"/>
              </a:ext>
            </a:extLst>
          </p:cNvPr>
          <p:cNvSpPr txBox="1"/>
          <p:nvPr/>
        </p:nvSpPr>
        <p:spPr>
          <a:xfrm>
            <a:off x="1149136" y="5685806"/>
            <a:ext cx="6701884" cy="369332"/>
          </a:xfrm>
          <a:prstGeom prst="rect">
            <a:avLst/>
          </a:prstGeom>
          <a:noFill/>
        </p:spPr>
        <p:txBody>
          <a:bodyPr wrap="square">
            <a:spAutoFit/>
          </a:bodyPr>
          <a:lstStyle/>
          <a:p>
            <a:r>
              <a:rPr lang="ja-JP" altLang="en-US" dirty="0"/>
              <a:t>薛氏と陳氏は玉置氏，姜氏，</a:t>
            </a:r>
            <a:r>
              <a:rPr lang="zh-CN" altLang="en-US" dirty="0"/>
              <a:t>耿</a:t>
            </a:r>
            <a:r>
              <a:rPr lang="ja-JP" altLang="en-US" dirty="0"/>
              <a:t>氏対して，監督を行う．</a:t>
            </a:r>
          </a:p>
        </p:txBody>
      </p:sp>
    </p:spTree>
    <p:extLst>
      <p:ext uri="{BB962C8B-B14F-4D97-AF65-F5344CB8AC3E}">
        <p14:creationId xmlns:p14="http://schemas.microsoft.com/office/powerpoint/2010/main" val="3706010199"/>
      </p:ext>
    </p:extLst>
  </p:cSld>
  <p:clrMapOvr>
    <a:masterClrMapping/>
  </p:clrMapOvr>
  <mc:AlternateContent xmlns:mc="http://schemas.openxmlformats.org/markup-compatibility/2006" xmlns:p14="http://schemas.microsoft.com/office/powerpoint/2010/main">
    <mc:Choice Requires="p14">
      <p:transition spd="slow" p14:dur="2000" advTm="3971"/>
    </mc:Choice>
    <mc:Fallback xmlns="">
      <p:transition spd="slow" advTm="397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58B50-7E81-4184-BB16-70282C4430B7}"/>
              </a:ext>
            </a:extLst>
          </p:cNvPr>
          <p:cNvSpPr>
            <a:spLocks noGrp="1"/>
          </p:cNvSpPr>
          <p:nvPr>
            <p:ph type="title"/>
          </p:nvPr>
        </p:nvSpPr>
        <p:spPr/>
        <p:txBody>
          <a:bodyPr/>
          <a:lstStyle/>
          <a:p>
            <a:r>
              <a:rPr kumimoji="1" lang="ja-JP" altLang="en-US" dirty="0">
                <a:latin typeface="Arial" panose="020B0604020202020204" pitchFamily="34" charset="0"/>
                <a:ea typeface="ＭＳ ゴシック" panose="020B0609070205080204" pitchFamily="49" charset="-128"/>
                <a:cs typeface="Arial" panose="020B0604020202020204" pitchFamily="34" charset="0"/>
              </a:rPr>
              <a:t>課題１</a:t>
            </a:r>
            <a:endParaRPr kumimoji="1" lang="ja-JP" altLang="en-US" dirty="0"/>
          </a:p>
        </p:txBody>
      </p:sp>
      <p:sp>
        <p:nvSpPr>
          <p:cNvPr id="14" name="テキスト ボックス 2">
            <a:extLst>
              <a:ext uri="{FF2B5EF4-FFF2-40B4-BE49-F238E27FC236}">
                <a16:creationId xmlns:a16="http://schemas.microsoft.com/office/drawing/2014/main" id="{33B09A23-00A4-4309-AF84-3B611258558B}"/>
              </a:ext>
            </a:extLst>
          </p:cNvPr>
          <p:cNvSpPr txBox="1"/>
          <p:nvPr/>
        </p:nvSpPr>
        <p:spPr>
          <a:xfrm>
            <a:off x="169332" y="1150171"/>
            <a:ext cx="8925841" cy="523220"/>
          </a:xfrm>
          <a:prstGeom prst="rect">
            <a:avLst/>
          </a:prstGeom>
          <a:noFill/>
        </p:spPr>
        <p:txBody>
          <a:bodyPr wrap="none" rtlCol="0">
            <a:spAutoFit/>
          </a:bodyPr>
          <a:lstStyle/>
          <a:p>
            <a:pPr marL="457189" indent="-457189">
              <a:buFont typeface="Wingdings" panose="05000000000000000000" pitchFamily="2" charset="2"/>
              <a:buChar char="Ø"/>
            </a:pPr>
            <a:r>
              <a:rPr lang="ja-JP" altLang="en-US" sz="2800" dirty="0">
                <a:latin typeface="Arial" panose="020B0604020202020204" pitchFamily="34" charset="0"/>
                <a:ea typeface="ＭＳ ゴシック" panose="020B0609070205080204" pitchFamily="49" charset="-128"/>
                <a:cs typeface="Arial" panose="020B0604020202020204" pitchFamily="34" charset="0"/>
              </a:rPr>
              <a:t>プロブラムによる</a:t>
            </a:r>
            <a:r>
              <a:rPr lang="en-US" altLang="ja-JP" sz="2800" dirty="0">
                <a:latin typeface="Arial" panose="020B0604020202020204" pitchFamily="34" charset="0"/>
                <a:ea typeface="ＭＳ ゴシック" panose="020B0609070205080204" pitchFamily="49" charset="-128"/>
                <a:cs typeface="Arial" panose="020B0604020202020204" pitchFamily="34" charset="0"/>
              </a:rPr>
              <a:t>WHILL</a:t>
            </a:r>
            <a:r>
              <a:rPr lang="ja-JP" altLang="en-US" sz="2800" dirty="0">
                <a:latin typeface="Arial" panose="020B0604020202020204" pitchFamily="34" charset="0"/>
                <a:ea typeface="ＭＳ ゴシック" panose="020B0609070205080204" pitchFamily="49" charset="-128"/>
                <a:cs typeface="Arial" panose="020B0604020202020204" pitchFamily="34" charset="0"/>
              </a:rPr>
              <a:t>を前進，後退などをさせる</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p:txBody>
      </p:sp>
      <p:pic>
        <p:nvPicPr>
          <p:cNvPr id="16" name="圖片 15">
            <a:extLst>
              <a:ext uri="{FF2B5EF4-FFF2-40B4-BE49-F238E27FC236}">
                <a16:creationId xmlns:a16="http://schemas.microsoft.com/office/drawing/2014/main" id="{9A9E3669-F6C2-4822-A5D2-3F964D69DB4D}"/>
              </a:ext>
            </a:extLst>
          </p:cNvPr>
          <p:cNvPicPr>
            <a:picLocks noChangeAspect="1"/>
          </p:cNvPicPr>
          <p:nvPr/>
        </p:nvPicPr>
        <p:blipFill>
          <a:blip r:embed="rId2"/>
          <a:stretch>
            <a:fillRect/>
          </a:stretch>
        </p:blipFill>
        <p:spPr>
          <a:xfrm>
            <a:off x="3669563" y="3241400"/>
            <a:ext cx="1546356" cy="1398592"/>
          </a:xfrm>
          <a:prstGeom prst="rect">
            <a:avLst/>
          </a:prstGeom>
        </p:spPr>
      </p:pic>
      <p:cxnSp>
        <p:nvCxnSpPr>
          <p:cNvPr id="4" name="直線單箭頭接點 3">
            <a:extLst>
              <a:ext uri="{FF2B5EF4-FFF2-40B4-BE49-F238E27FC236}">
                <a16:creationId xmlns:a16="http://schemas.microsoft.com/office/drawing/2014/main" id="{80B8AF64-1A82-4E67-8CBE-A2DCDCDED87A}"/>
              </a:ext>
            </a:extLst>
          </p:cNvPr>
          <p:cNvCxnSpPr/>
          <p:nvPr/>
        </p:nvCxnSpPr>
        <p:spPr>
          <a:xfrm flipH="1">
            <a:off x="1270312" y="4103615"/>
            <a:ext cx="228180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7472425-5C78-48BB-83E1-8CEC67C3EEA5}"/>
              </a:ext>
            </a:extLst>
          </p:cNvPr>
          <p:cNvCxnSpPr>
            <a:cxnSpLocks/>
          </p:cNvCxnSpPr>
          <p:nvPr/>
        </p:nvCxnSpPr>
        <p:spPr>
          <a:xfrm>
            <a:off x="5283031" y="4103615"/>
            <a:ext cx="2716634" cy="0"/>
          </a:xfrm>
          <a:prstGeom prst="straightConnector1">
            <a:avLst/>
          </a:prstGeom>
          <a:ln w="28575">
            <a:solidFill>
              <a:srgbClr val="F2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34CC35FD-B09A-4F5D-9E53-C86D4D3D284A}"/>
              </a:ext>
            </a:extLst>
          </p:cNvPr>
          <p:cNvCxnSpPr>
            <a:cxnSpLocks/>
            <a:stCxn id="16" idx="2"/>
          </p:cNvCxnSpPr>
          <p:nvPr/>
        </p:nvCxnSpPr>
        <p:spPr>
          <a:xfrm flipH="1">
            <a:off x="3036817" y="4639992"/>
            <a:ext cx="1405924" cy="18782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107F0C4C-DF11-4BF2-9C66-1E278CDB0C30}"/>
              </a:ext>
            </a:extLst>
          </p:cNvPr>
          <p:cNvCxnSpPr>
            <a:cxnSpLocks/>
          </p:cNvCxnSpPr>
          <p:nvPr/>
        </p:nvCxnSpPr>
        <p:spPr>
          <a:xfrm flipH="1" flipV="1">
            <a:off x="4481261" y="1941838"/>
            <a:ext cx="1" cy="13264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弧形 18">
            <a:extLst>
              <a:ext uri="{FF2B5EF4-FFF2-40B4-BE49-F238E27FC236}">
                <a16:creationId xmlns:a16="http://schemas.microsoft.com/office/drawing/2014/main" id="{96536FC6-8C57-4C8D-9335-F61D46E02BE0}"/>
              </a:ext>
            </a:extLst>
          </p:cNvPr>
          <p:cNvSpPr/>
          <p:nvPr/>
        </p:nvSpPr>
        <p:spPr>
          <a:xfrm rot="11378369">
            <a:off x="3378506" y="3288483"/>
            <a:ext cx="1546356" cy="1929460"/>
          </a:xfrm>
          <a:prstGeom prst="arc">
            <a:avLst/>
          </a:prstGeom>
          <a:ln w="9525">
            <a:solidFill>
              <a:srgbClr val="F46CF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字方塊 19">
            <a:extLst>
              <a:ext uri="{FF2B5EF4-FFF2-40B4-BE49-F238E27FC236}">
                <a16:creationId xmlns:a16="http://schemas.microsoft.com/office/drawing/2014/main" id="{F0CE7859-DFA0-40F0-BEFF-45C5208C0D56}"/>
              </a:ext>
            </a:extLst>
          </p:cNvPr>
          <p:cNvSpPr txBox="1"/>
          <p:nvPr/>
        </p:nvSpPr>
        <p:spPr>
          <a:xfrm rot="20399895">
            <a:off x="3010858" y="4612478"/>
            <a:ext cx="729840" cy="369332"/>
          </a:xfrm>
          <a:prstGeom prst="rect">
            <a:avLst/>
          </a:prstGeom>
          <a:noFill/>
        </p:spPr>
        <p:txBody>
          <a:bodyPr wrap="square" rtlCol="0">
            <a:spAutoFit/>
          </a:bodyPr>
          <a:lstStyle/>
          <a:p>
            <a:r>
              <a:rPr lang="en-US" altLang="ja-JP" dirty="0"/>
              <a:t>60°</a:t>
            </a:r>
            <a:endParaRPr lang="zh-CN" altLang="en-US" dirty="0"/>
          </a:p>
        </p:txBody>
      </p:sp>
      <p:cxnSp>
        <p:nvCxnSpPr>
          <p:cNvPr id="23" name="直線接點 22">
            <a:extLst>
              <a:ext uri="{FF2B5EF4-FFF2-40B4-BE49-F238E27FC236}">
                <a16:creationId xmlns:a16="http://schemas.microsoft.com/office/drawing/2014/main" id="{FD0432D2-6F36-4CE1-B09F-CC77E8A9E52B}"/>
              </a:ext>
            </a:extLst>
          </p:cNvPr>
          <p:cNvCxnSpPr>
            <a:cxnSpLocks/>
          </p:cNvCxnSpPr>
          <p:nvPr/>
        </p:nvCxnSpPr>
        <p:spPr>
          <a:xfrm flipV="1">
            <a:off x="3380763" y="3172636"/>
            <a:ext cx="0" cy="9309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EB792262-6E17-43E7-9C5D-2664A3A615EF}"/>
              </a:ext>
            </a:extLst>
          </p:cNvPr>
          <p:cNvCxnSpPr>
            <a:cxnSpLocks/>
          </p:cNvCxnSpPr>
          <p:nvPr/>
        </p:nvCxnSpPr>
        <p:spPr>
          <a:xfrm>
            <a:off x="3380763" y="3172636"/>
            <a:ext cx="10619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CEC26CC3-0BD2-4500-A1AB-399BA075DDCA}"/>
              </a:ext>
            </a:extLst>
          </p:cNvPr>
          <p:cNvSpPr txBox="1"/>
          <p:nvPr/>
        </p:nvSpPr>
        <p:spPr>
          <a:xfrm>
            <a:off x="3157195" y="2746121"/>
            <a:ext cx="729840" cy="369332"/>
          </a:xfrm>
          <a:prstGeom prst="rect">
            <a:avLst/>
          </a:prstGeom>
          <a:noFill/>
        </p:spPr>
        <p:txBody>
          <a:bodyPr wrap="square" rtlCol="0">
            <a:spAutoFit/>
          </a:bodyPr>
          <a:lstStyle/>
          <a:p>
            <a:r>
              <a:rPr lang="en-US" altLang="ja-JP" dirty="0"/>
              <a:t>90°</a:t>
            </a:r>
            <a:endParaRPr lang="zh-CN" altLang="en-US" dirty="0"/>
          </a:p>
        </p:txBody>
      </p:sp>
      <p:sp>
        <p:nvSpPr>
          <p:cNvPr id="35" name="文字方塊 34">
            <a:extLst>
              <a:ext uri="{FF2B5EF4-FFF2-40B4-BE49-F238E27FC236}">
                <a16:creationId xmlns:a16="http://schemas.microsoft.com/office/drawing/2014/main" id="{C0C3D182-6C38-4B9A-B4C6-AD6B80EA4826}"/>
              </a:ext>
            </a:extLst>
          </p:cNvPr>
          <p:cNvSpPr txBox="1"/>
          <p:nvPr/>
        </p:nvSpPr>
        <p:spPr>
          <a:xfrm>
            <a:off x="1197819" y="3734283"/>
            <a:ext cx="729840" cy="369332"/>
          </a:xfrm>
          <a:prstGeom prst="rect">
            <a:avLst/>
          </a:prstGeom>
          <a:noFill/>
        </p:spPr>
        <p:txBody>
          <a:bodyPr wrap="square" rtlCol="0">
            <a:spAutoFit/>
          </a:bodyPr>
          <a:lstStyle/>
          <a:p>
            <a:r>
              <a:rPr lang="ja-JP" altLang="en-US" dirty="0"/>
              <a:t>前進</a:t>
            </a:r>
            <a:endParaRPr lang="zh-CN" altLang="en-US" dirty="0"/>
          </a:p>
        </p:txBody>
      </p:sp>
      <p:sp>
        <p:nvSpPr>
          <p:cNvPr id="36" name="文字方塊 35">
            <a:extLst>
              <a:ext uri="{FF2B5EF4-FFF2-40B4-BE49-F238E27FC236}">
                <a16:creationId xmlns:a16="http://schemas.microsoft.com/office/drawing/2014/main" id="{1CEA4101-98C4-407D-AA5B-A365A367CBA4}"/>
              </a:ext>
            </a:extLst>
          </p:cNvPr>
          <p:cNvSpPr txBox="1"/>
          <p:nvPr/>
        </p:nvSpPr>
        <p:spPr>
          <a:xfrm>
            <a:off x="7336937" y="3734283"/>
            <a:ext cx="729840" cy="369332"/>
          </a:xfrm>
          <a:prstGeom prst="rect">
            <a:avLst/>
          </a:prstGeom>
          <a:noFill/>
        </p:spPr>
        <p:txBody>
          <a:bodyPr wrap="square" rtlCol="0">
            <a:spAutoFit/>
          </a:bodyPr>
          <a:lstStyle/>
          <a:p>
            <a:r>
              <a:rPr lang="ja-JP" altLang="en-US" dirty="0"/>
              <a:t>後退</a:t>
            </a:r>
            <a:endParaRPr lang="zh-CN" altLang="en-US" dirty="0"/>
          </a:p>
        </p:txBody>
      </p:sp>
      <p:sp>
        <p:nvSpPr>
          <p:cNvPr id="37" name="文字方塊 36">
            <a:extLst>
              <a:ext uri="{FF2B5EF4-FFF2-40B4-BE49-F238E27FC236}">
                <a16:creationId xmlns:a16="http://schemas.microsoft.com/office/drawing/2014/main" id="{B9EA782B-0D08-42B0-B545-E65C05BCC565}"/>
              </a:ext>
            </a:extLst>
          </p:cNvPr>
          <p:cNvSpPr txBox="1"/>
          <p:nvPr/>
        </p:nvSpPr>
        <p:spPr>
          <a:xfrm>
            <a:off x="3227879" y="6290110"/>
            <a:ext cx="1405923" cy="646331"/>
          </a:xfrm>
          <a:prstGeom prst="rect">
            <a:avLst/>
          </a:prstGeom>
          <a:noFill/>
        </p:spPr>
        <p:txBody>
          <a:bodyPr wrap="square" rtlCol="0">
            <a:spAutoFit/>
          </a:bodyPr>
          <a:lstStyle/>
          <a:p>
            <a:r>
              <a:rPr lang="ja-JP" altLang="en-US" dirty="0"/>
              <a:t>左側に曲がって前進</a:t>
            </a:r>
            <a:endParaRPr lang="zh-CN" altLang="en-US" dirty="0"/>
          </a:p>
        </p:txBody>
      </p:sp>
      <p:sp>
        <p:nvSpPr>
          <p:cNvPr id="38" name="文字方塊 37">
            <a:extLst>
              <a:ext uri="{FF2B5EF4-FFF2-40B4-BE49-F238E27FC236}">
                <a16:creationId xmlns:a16="http://schemas.microsoft.com/office/drawing/2014/main" id="{4AEBF1DA-5463-4368-916A-CD6AD85C6448}"/>
              </a:ext>
            </a:extLst>
          </p:cNvPr>
          <p:cNvSpPr txBox="1"/>
          <p:nvPr/>
        </p:nvSpPr>
        <p:spPr>
          <a:xfrm>
            <a:off x="4662740" y="1776682"/>
            <a:ext cx="1405923" cy="646331"/>
          </a:xfrm>
          <a:prstGeom prst="rect">
            <a:avLst/>
          </a:prstGeom>
          <a:noFill/>
        </p:spPr>
        <p:txBody>
          <a:bodyPr wrap="square" rtlCol="0">
            <a:spAutoFit/>
          </a:bodyPr>
          <a:lstStyle/>
          <a:p>
            <a:r>
              <a:rPr lang="ja-JP" altLang="en-US" dirty="0"/>
              <a:t>右側に曲がって前進</a:t>
            </a:r>
            <a:endParaRPr lang="zh-CN" altLang="en-US" dirty="0"/>
          </a:p>
        </p:txBody>
      </p:sp>
      <p:sp>
        <p:nvSpPr>
          <p:cNvPr id="39" name="テキスト ボックス 23">
            <a:extLst>
              <a:ext uri="{FF2B5EF4-FFF2-40B4-BE49-F238E27FC236}">
                <a16:creationId xmlns:a16="http://schemas.microsoft.com/office/drawing/2014/main" id="{4EFB031C-2C50-4E83-84BC-F5DA5CE69BD2}"/>
              </a:ext>
            </a:extLst>
          </p:cNvPr>
          <p:cNvSpPr txBox="1"/>
          <p:nvPr/>
        </p:nvSpPr>
        <p:spPr>
          <a:xfrm>
            <a:off x="5537655" y="4987987"/>
            <a:ext cx="2591278" cy="1477328"/>
          </a:xfrm>
          <a:prstGeom prst="rect">
            <a:avLst/>
          </a:prstGeom>
          <a:noFill/>
        </p:spPr>
        <p:txBody>
          <a:bodyPr wrap="square">
            <a:spAutoFit/>
          </a:bodyPr>
          <a:lstStyle/>
          <a:p>
            <a:r>
              <a:rPr lang="ja-JP" altLang="en-US" dirty="0"/>
              <a:t>ジョイコン</a:t>
            </a:r>
            <a:r>
              <a:rPr lang="ja-JP" altLang="en-US" dirty="0">
                <a:solidFill>
                  <a:srgbClr val="FF0000"/>
                </a:solidFill>
              </a:rPr>
              <a:t>なし</a:t>
            </a:r>
            <a:r>
              <a:rPr lang="ja-JP" altLang="en-US" dirty="0"/>
              <a:t>で，</a:t>
            </a:r>
            <a:r>
              <a:rPr lang="en-US" altLang="ja-JP" dirty="0"/>
              <a:t>C++</a:t>
            </a:r>
            <a:r>
              <a:rPr lang="ja-JP" altLang="en-US" dirty="0"/>
              <a:t>プログラムで</a:t>
            </a:r>
            <a:r>
              <a:rPr lang="en-US" altLang="ja-JP" dirty="0"/>
              <a:t>WHILL</a:t>
            </a:r>
            <a:r>
              <a:rPr lang="ja-JP" altLang="en-US" dirty="0"/>
              <a:t>をキャンパス内で一定の距離</a:t>
            </a:r>
            <a:r>
              <a:rPr lang="en-US" altLang="ja-JP" dirty="0"/>
              <a:t>(</a:t>
            </a:r>
            <a:r>
              <a:rPr lang="ja-JP" altLang="en-US" dirty="0"/>
              <a:t>例えば</a:t>
            </a:r>
            <a:r>
              <a:rPr lang="en-US" altLang="ja-JP" dirty="0"/>
              <a:t>20</a:t>
            </a:r>
            <a:r>
              <a:rPr lang="ja-JP" altLang="en-US" dirty="0"/>
              <a:t>メートル</a:t>
            </a:r>
            <a:r>
              <a:rPr lang="en-US" altLang="ja-JP" dirty="0"/>
              <a:t>)</a:t>
            </a:r>
            <a:r>
              <a:rPr lang="ja-JP" altLang="en-US" dirty="0"/>
              <a:t>を走らせる．</a:t>
            </a:r>
          </a:p>
        </p:txBody>
      </p:sp>
    </p:spTree>
    <p:extLst>
      <p:ext uri="{BB962C8B-B14F-4D97-AF65-F5344CB8AC3E}">
        <p14:creationId xmlns:p14="http://schemas.microsoft.com/office/powerpoint/2010/main" val="1555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DFC87C-57F7-4D98-9BFF-7BE120A39FE4}"/>
              </a:ext>
            </a:extLst>
          </p:cNvPr>
          <p:cNvSpPr>
            <a:spLocks noGrp="1"/>
          </p:cNvSpPr>
          <p:nvPr>
            <p:ph type="title"/>
          </p:nvPr>
        </p:nvSpPr>
        <p:spPr/>
        <p:txBody>
          <a:bodyPr/>
          <a:lstStyle/>
          <a:p>
            <a:r>
              <a:rPr kumimoji="1" lang="ja-JP" altLang="en-US" dirty="0">
                <a:latin typeface="Arial" panose="020B0604020202020204" pitchFamily="34" charset="0"/>
                <a:ea typeface="ＭＳ ゴシック" panose="020B0609070205080204" pitchFamily="49" charset="-128"/>
                <a:cs typeface="Arial" panose="020B0604020202020204" pitchFamily="34" charset="0"/>
              </a:rPr>
              <a:t>課題２</a:t>
            </a:r>
            <a:endParaRPr lang="zh-CN" altLang="en-US" dirty="0"/>
          </a:p>
        </p:txBody>
      </p:sp>
      <p:pic>
        <p:nvPicPr>
          <p:cNvPr id="4" name="圖片 3">
            <a:extLst>
              <a:ext uri="{FF2B5EF4-FFF2-40B4-BE49-F238E27FC236}">
                <a16:creationId xmlns:a16="http://schemas.microsoft.com/office/drawing/2014/main" id="{DC4C2AEE-D449-4761-A679-24BA7FE56190}"/>
              </a:ext>
            </a:extLst>
          </p:cNvPr>
          <p:cNvPicPr>
            <a:picLocks noChangeAspect="1"/>
          </p:cNvPicPr>
          <p:nvPr/>
        </p:nvPicPr>
        <p:blipFill>
          <a:blip r:embed="rId2"/>
          <a:stretch>
            <a:fillRect/>
          </a:stretch>
        </p:blipFill>
        <p:spPr>
          <a:xfrm>
            <a:off x="705484" y="3114737"/>
            <a:ext cx="2680502" cy="2353112"/>
          </a:xfrm>
          <a:prstGeom prst="rect">
            <a:avLst/>
          </a:prstGeom>
        </p:spPr>
      </p:pic>
      <p:pic>
        <p:nvPicPr>
          <p:cNvPr id="5" name="圖片 4">
            <a:extLst>
              <a:ext uri="{FF2B5EF4-FFF2-40B4-BE49-F238E27FC236}">
                <a16:creationId xmlns:a16="http://schemas.microsoft.com/office/drawing/2014/main" id="{A29A2544-82FF-446E-8B50-A608EEC7E840}"/>
              </a:ext>
            </a:extLst>
          </p:cNvPr>
          <p:cNvPicPr>
            <a:picLocks noChangeAspect="1"/>
          </p:cNvPicPr>
          <p:nvPr/>
        </p:nvPicPr>
        <p:blipFill>
          <a:blip r:embed="rId3"/>
          <a:stretch>
            <a:fillRect/>
          </a:stretch>
        </p:blipFill>
        <p:spPr>
          <a:xfrm>
            <a:off x="5120362" y="2619351"/>
            <a:ext cx="2977545" cy="2693024"/>
          </a:xfrm>
          <a:prstGeom prst="rect">
            <a:avLst/>
          </a:prstGeom>
        </p:spPr>
      </p:pic>
      <p:sp>
        <p:nvSpPr>
          <p:cNvPr id="6" name="矢印: 右 92">
            <a:extLst>
              <a:ext uri="{FF2B5EF4-FFF2-40B4-BE49-F238E27FC236}">
                <a16:creationId xmlns:a16="http://schemas.microsoft.com/office/drawing/2014/main" id="{206A062A-42EC-444E-8783-4F4EF0584255}"/>
              </a:ext>
            </a:extLst>
          </p:cNvPr>
          <p:cNvSpPr/>
          <p:nvPr/>
        </p:nvSpPr>
        <p:spPr>
          <a:xfrm>
            <a:off x="3955869" y="3965863"/>
            <a:ext cx="663388"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
            <a:extLst>
              <a:ext uri="{FF2B5EF4-FFF2-40B4-BE49-F238E27FC236}">
                <a16:creationId xmlns:a16="http://schemas.microsoft.com/office/drawing/2014/main" id="{09386098-FCE7-4364-8BF6-9A0320BB955F}"/>
              </a:ext>
            </a:extLst>
          </p:cNvPr>
          <p:cNvSpPr txBox="1"/>
          <p:nvPr/>
        </p:nvSpPr>
        <p:spPr>
          <a:xfrm>
            <a:off x="169332" y="1150171"/>
            <a:ext cx="6412333" cy="523220"/>
          </a:xfrm>
          <a:prstGeom prst="rect">
            <a:avLst/>
          </a:prstGeom>
          <a:noFill/>
        </p:spPr>
        <p:txBody>
          <a:bodyPr wrap="none" rtlCol="0">
            <a:spAutoFit/>
          </a:bodyPr>
          <a:lstStyle/>
          <a:p>
            <a:pPr marL="457189" indent="-457189">
              <a:buFont typeface="Wingdings" panose="05000000000000000000" pitchFamily="2" charset="2"/>
              <a:buChar char="Ø"/>
            </a:pPr>
            <a:r>
              <a:rPr lang="ja-JP" altLang="en-US" sz="2800" dirty="0">
                <a:latin typeface="Arial" panose="020B0604020202020204" pitchFamily="34" charset="0"/>
                <a:ea typeface="ＭＳ ゴシック" panose="020B0609070205080204" pitchFamily="49" charset="-128"/>
                <a:cs typeface="Arial" panose="020B0604020202020204" pitchFamily="34" charset="0"/>
              </a:rPr>
              <a:t>コントローラーで</a:t>
            </a:r>
            <a:r>
              <a:rPr lang="en-US" altLang="ja-JP" sz="2800" dirty="0">
                <a:latin typeface="Arial" panose="020B0604020202020204" pitchFamily="34" charset="0"/>
                <a:ea typeface="ＭＳ ゴシック" panose="020B0609070205080204" pitchFamily="49" charset="-128"/>
                <a:cs typeface="Arial" panose="020B0604020202020204" pitchFamily="34" charset="0"/>
              </a:rPr>
              <a:t>WHILL</a:t>
            </a:r>
            <a:r>
              <a:rPr lang="ja-JP" altLang="en-US" sz="2800" dirty="0">
                <a:latin typeface="Arial" panose="020B0604020202020204" pitchFamily="34" charset="0"/>
                <a:ea typeface="ＭＳ ゴシック" panose="020B0609070205080204" pitchFamily="49" charset="-128"/>
                <a:cs typeface="Arial" panose="020B0604020202020204" pitchFamily="34" charset="0"/>
              </a:rPr>
              <a:t>を操作する</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p:txBody>
      </p:sp>
    </p:spTree>
    <p:extLst>
      <p:ext uri="{BB962C8B-B14F-4D97-AF65-F5344CB8AC3E}">
        <p14:creationId xmlns:p14="http://schemas.microsoft.com/office/powerpoint/2010/main" val="23000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2129" y="41211"/>
            <a:ext cx="7413221" cy="973447"/>
          </a:xfrm>
        </p:spPr>
        <p:txBody>
          <a:bodyPr>
            <a:normAutofit/>
          </a:bodyPr>
          <a:lstStyle/>
          <a:p>
            <a:r>
              <a:rPr kumimoji="1" lang="ja-JP" altLang="en-US" dirty="0">
                <a:latin typeface="Arial" panose="020B0604020202020204" pitchFamily="34" charset="0"/>
                <a:ea typeface="ＭＳ ゴシック" panose="020B0609070205080204" pitchFamily="49" charset="-128"/>
                <a:cs typeface="Arial" panose="020B0604020202020204" pitchFamily="34" charset="0"/>
              </a:rPr>
              <a:t>課題</a:t>
            </a:r>
            <a:r>
              <a:rPr lang="ja-JP" altLang="en-US" dirty="0">
                <a:latin typeface="Arial" panose="020B0604020202020204" pitchFamily="34" charset="0"/>
                <a:ea typeface="ＭＳ ゴシック" panose="020B0609070205080204" pitchFamily="49" charset="-128"/>
                <a:cs typeface="Arial" panose="020B0604020202020204" pitchFamily="34" charset="0"/>
              </a:rPr>
              <a:t>３</a:t>
            </a:r>
            <a:endParaRPr kumimoji="1" lang="ja-JP" altLang="en-US" dirty="0">
              <a:latin typeface="Arial" panose="020B0604020202020204" pitchFamily="34" charset="0"/>
              <a:ea typeface="ＭＳ ゴシック" panose="020B0609070205080204" pitchFamily="49" charset="-128"/>
              <a:cs typeface="Arial" panose="020B0604020202020204" pitchFamily="34" charset="0"/>
            </a:endParaRPr>
          </a:p>
        </p:txBody>
      </p:sp>
      <p:sp>
        <p:nvSpPr>
          <p:cNvPr id="3" name="テキスト ボックス 2"/>
          <p:cNvSpPr txBox="1"/>
          <p:nvPr/>
        </p:nvSpPr>
        <p:spPr>
          <a:xfrm>
            <a:off x="93831" y="1091448"/>
            <a:ext cx="6771405" cy="523220"/>
          </a:xfrm>
          <a:prstGeom prst="rect">
            <a:avLst/>
          </a:prstGeom>
          <a:noFill/>
        </p:spPr>
        <p:txBody>
          <a:bodyPr wrap="none" rtlCol="0">
            <a:spAutoFit/>
          </a:bodyPr>
          <a:lstStyle/>
          <a:p>
            <a:pPr marL="457189" indent="-457189">
              <a:buFont typeface="Wingdings" panose="05000000000000000000" pitchFamily="2" charset="2"/>
              <a:buChar char="Ø"/>
            </a:pPr>
            <a:r>
              <a:rPr lang="en-US" altLang="ja-JP" sz="2800" dirty="0">
                <a:latin typeface="Arial" panose="020B0604020202020204" pitchFamily="34" charset="0"/>
                <a:ea typeface="ＭＳ ゴシック" panose="020B0609070205080204" pitchFamily="49" charset="-128"/>
                <a:cs typeface="Arial" panose="020B0604020202020204" pitchFamily="34" charset="0"/>
              </a:rPr>
              <a:t>WHILL</a:t>
            </a:r>
            <a:r>
              <a:rPr lang="ja-JP" altLang="en-US" sz="2800" dirty="0">
                <a:latin typeface="Arial" panose="020B0604020202020204" pitchFamily="34" charset="0"/>
                <a:ea typeface="ＭＳ ゴシック" panose="020B0609070205080204" pitchFamily="49" charset="-128"/>
                <a:cs typeface="Arial" panose="020B0604020202020204" pitchFamily="34" charset="0"/>
              </a:rPr>
              <a:t>のオドメトリの情報を算出する</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p:txBody>
      </p:sp>
      <p:sp>
        <p:nvSpPr>
          <p:cNvPr id="24" name="矢印: 右 92">
            <a:extLst>
              <a:ext uri="{FF2B5EF4-FFF2-40B4-BE49-F238E27FC236}">
                <a16:creationId xmlns:a16="http://schemas.microsoft.com/office/drawing/2014/main" id="{3F0E3EFC-9E92-4BF5-8287-C37FB37DD2DF}"/>
              </a:ext>
            </a:extLst>
          </p:cNvPr>
          <p:cNvSpPr/>
          <p:nvPr/>
        </p:nvSpPr>
        <p:spPr>
          <a:xfrm>
            <a:off x="3512753" y="2868838"/>
            <a:ext cx="663388"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93">
            <a:extLst>
              <a:ext uri="{FF2B5EF4-FFF2-40B4-BE49-F238E27FC236}">
                <a16:creationId xmlns:a16="http://schemas.microsoft.com/office/drawing/2014/main" id="{709E0805-CCE1-4B63-A35E-9C3E84B07D8C}"/>
              </a:ext>
            </a:extLst>
          </p:cNvPr>
          <p:cNvSpPr/>
          <p:nvPr/>
        </p:nvSpPr>
        <p:spPr>
          <a:xfrm rot="5400000">
            <a:off x="6402676" y="4185665"/>
            <a:ext cx="663388"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95">
            <a:extLst>
              <a:ext uri="{FF2B5EF4-FFF2-40B4-BE49-F238E27FC236}">
                <a16:creationId xmlns:a16="http://schemas.microsoft.com/office/drawing/2014/main" id="{A0D96B24-771B-4038-83D5-7A46BCD7D2D2}"/>
              </a:ext>
            </a:extLst>
          </p:cNvPr>
          <p:cNvSpPr/>
          <p:nvPr/>
        </p:nvSpPr>
        <p:spPr>
          <a:xfrm rot="10800000">
            <a:off x="4176352" y="5507980"/>
            <a:ext cx="663388"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圖片 5">
            <a:extLst>
              <a:ext uri="{FF2B5EF4-FFF2-40B4-BE49-F238E27FC236}">
                <a16:creationId xmlns:a16="http://schemas.microsoft.com/office/drawing/2014/main" id="{A4044EC1-D2C2-4AB5-B8E4-D07F2866582A}"/>
              </a:ext>
            </a:extLst>
          </p:cNvPr>
          <p:cNvPicPr>
            <a:picLocks noChangeAspect="1"/>
          </p:cNvPicPr>
          <p:nvPr/>
        </p:nvPicPr>
        <p:blipFill>
          <a:blip r:embed="rId3"/>
          <a:stretch>
            <a:fillRect/>
          </a:stretch>
        </p:blipFill>
        <p:spPr>
          <a:xfrm>
            <a:off x="649030" y="1688173"/>
            <a:ext cx="2977545" cy="2693024"/>
          </a:xfrm>
          <a:prstGeom prst="rect">
            <a:avLst/>
          </a:prstGeom>
        </p:spPr>
      </p:pic>
      <p:sp>
        <p:nvSpPr>
          <p:cNvPr id="31" name="テキスト ボックス 14">
            <a:extLst>
              <a:ext uri="{FF2B5EF4-FFF2-40B4-BE49-F238E27FC236}">
                <a16:creationId xmlns:a16="http://schemas.microsoft.com/office/drawing/2014/main" id="{C35A62BE-7C9C-4A41-84FF-6B5D2D357012}"/>
              </a:ext>
            </a:extLst>
          </p:cNvPr>
          <p:cNvSpPr txBox="1"/>
          <p:nvPr/>
        </p:nvSpPr>
        <p:spPr>
          <a:xfrm>
            <a:off x="4967861" y="2721114"/>
            <a:ext cx="3369855" cy="707886"/>
          </a:xfrm>
          <a:prstGeom prst="rect">
            <a:avLst/>
          </a:prstGeom>
          <a:noFill/>
        </p:spPr>
        <p:txBody>
          <a:bodyPr wrap="square" rtlCol="0">
            <a:spAutoFit/>
          </a:bodyPr>
          <a:lstStyle/>
          <a:p>
            <a:r>
              <a:rPr lang="en-US" altLang="ja-JP" sz="2000" kern="100" dirty="0">
                <a:latin typeface="Times New Roman" panose="02020603050405020304" pitchFamily="18" charset="0"/>
                <a:ea typeface="ＭＳ 明朝" panose="02020609040205080304" pitchFamily="17" charset="-128"/>
              </a:rPr>
              <a:t>WHILL</a:t>
            </a:r>
            <a:r>
              <a:rPr lang="ja-JP" altLang="en-US" sz="2000" kern="100" dirty="0">
                <a:latin typeface="Times New Roman" panose="02020603050405020304" pitchFamily="18" charset="0"/>
                <a:ea typeface="ＭＳ 明朝" panose="02020609040205080304" pitchFamily="17" charset="-128"/>
              </a:rPr>
              <a:t>の進行方向の速度 </a:t>
            </a:r>
            <a:r>
              <a:rPr lang="en-US" altLang="ja-JP" sz="2000" kern="100" dirty="0">
                <a:latin typeface="Times New Roman" panose="02020603050405020304" pitchFamily="18" charset="0"/>
                <a:ea typeface="ＭＳ 明朝" panose="02020609040205080304" pitchFamily="17" charset="-128"/>
              </a:rPr>
              <a:t>v </a:t>
            </a:r>
            <a:r>
              <a:rPr lang="ja-JP" altLang="en-US" sz="2000" kern="100" dirty="0">
                <a:latin typeface="Times New Roman" panose="02020603050405020304" pitchFamily="18" charset="0"/>
                <a:ea typeface="ＭＳ 明朝" panose="02020609040205080304" pitchFamily="17" charset="-128"/>
              </a:rPr>
              <a:t>と回転角速度 </a:t>
            </a:r>
            <a:r>
              <a:rPr lang="en-US" altLang="ja-JP" sz="2000" kern="100" dirty="0">
                <a:latin typeface="Times New Roman" panose="02020603050405020304" pitchFamily="18" charset="0"/>
                <a:ea typeface="ＭＳ 明朝" panose="02020609040205080304" pitchFamily="17" charset="-128"/>
              </a:rPr>
              <a:t>ω</a:t>
            </a:r>
            <a:endParaRPr kumimoji="1" lang="ja-JP" altLang="en-US" dirty="0"/>
          </a:p>
        </p:txBody>
      </p:sp>
      <p:pic>
        <p:nvPicPr>
          <p:cNvPr id="12" name="圖片 11">
            <a:extLst>
              <a:ext uri="{FF2B5EF4-FFF2-40B4-BE49-F238E27FC236}">
                <a16:creationId xmlns:a16="http://schemas.microsoft.com/office/drawing/2014/main" id="{F07070C7-5EB8-4646-B4C2-005074751861}"/>
              </a:ext>
            </a:extLst>
          </p:cNvPr>
          <p:cNvPicPr>
            <a:picLocks noChangeAspect="1"/>
          </p:cNvPicPr>
          <p:nvPr/>
        </p:nvPicPr>
        <p:blipFill>
          <a:blip r:embed="rId4"/>
          <a:stretch>
            <a:fillRect/>
          </a:stretch>
        </p:blipFill>
        <p:spPr>
          <a:xfrm>
            <a:off x="5047597" y="4902869"/>
            <a:ext cx="3407835" cy="1727366"/>
          </a:xfrm>
          <a:prstGeom prst="rect">
            <a:avLst/>
          </a:prstGeom>
        </p:spPr>
      </p:pic>
      <p:sp>
        <p:nvSpPr>
          <p:cNvPr id="34" name="テキスト ボックス 14">
            <a:extLst>
              <a:ext uri="{FF2B5EF4-FFF2-40B4-BE49-F238E27FC236}">
                <a16:creationId xmlns:a16="http://schemas.microsoft.com/office/drawing/2014/main" id="{7483648E-FF09-4E9C-BC82-840635FF9F29}"/>
              </a:ext>
            </a:extLst>
          </p:cNvPr>
          <p:cNvSpPr txBox="1"/>
          <p:nvPr/>
        </p:nvSpPr>
        <p:spPr>
          <a:xfrm>
            <a:off x="908988" y="5412609"/>
            <a:ext cx="3369855" cy="400110"/>
          </a:xfrm>
          <a:prstGeom prst="rect">
            <a:avLst/>
          </a:prstGeom>
          <a:noFill/>
        </p:spPr>
        <p:txBody>
          <a:bodyPr wrap="square" rtlCol="0">
            <a:spAutoFit/>
          </a:bodyPr>
          <a:lstStyle/>
          <a:p>
            <a:r>
              <a:rPr lang="en-US" altLang="ja-JP" sz="2000" kern="100" dirty="0">
                <a:latin typeface="Times New Roman" panose="02020603050405020304" pitchFamily="18" charset="0"/>
                <a:ea typeface="ＭＳ 明朝" panose="02020609040205080304" pitchFamily="17" charset="-128"/>
              </a:rPr>
              <a:t>C++</a:t>
            </a:r>
            <a:r>
              <a:rPr lang="ja-JP" altLang="en-US" sz="2000" kern="100" dirty="0">
                <a:latin typeface="Times New Roman" panose="02020603050405020304" pitchFamily="18" charset="0"/>
                <a:ea typeface="ＭＳ 明朝" panose="02020609040205080304" pitchFamily="17" charset="-128"/>
              </a:rPr>
              <a:t>でプログラムを作成</a:t>
            </a:r>
            <a:endParaRPr kumimoji="1" lang="ja-JP" altLang="en-US" dirty="0"/>
          </a:p>
        </p:txBody>
      </p:sp>
      <p:sp>
        <p:nvSpPr>
          <p:cNvPr id="37" name="矢印: 右 95">
            <a:extLst>
              <a:ext uri="{FF2B5EF4-FFF2-40B4-BE49-F238E27FC236}">
                <a16:creationId xmlns:a16="http://schemas.microsoft.com/office/drawing/2014/main" id="{839E45FD-D503-40A1-B747-08F209A10FE9}"/>
              </a:ext>
            </a:extLst>
          </p:cNvPr>
          <p:cNvSpPr/>
          <p:nvPr/>
        </p:nvSpPr>
        <p:spPr>
          <a:xfrm rot="16200000">
            <a:off x="1929136" y="4838133"/>
            <a:ext cx="663388"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8394645"/>
      </p:ext>
    </p:extLst>
  </p:cSld>
  <p:clrMapOvr>
    <a:masterClrMapping/>
  </p:clrMapOvr>
  <mc:AlternateContent xmlns:mc="http://schemas.openxmlformats.org/markup-compatibility/2006" xmlns:p14="http://schemas.microsoft.com/office/powerpoint/2010/main">
    <mc:Choice Requires="p14">
      <p:transition spd="slow" p14:dur="2000" advTm="16992"/>
    </mc:Choice>
    <mc:Fallback xmlns="">
      <p:transition spd="slow" advTm="169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P spid="29"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3B310-A43A-44EE-AF7A-E9A9863A2CA8}"/>
              </a:ext>
            </a:extLst>
          </p:cNvPr>
          <p:cNvSpPr>
            <a:spLocks noGrp="1"/>
          </p:cNvSpPr>
          <p:nvPr>
            <p:ph type="title"/>
          </p:nvPr>
        </p:nvSpPr>
        <p:spPr/>
        <p:txBody>
          <a:bodyPr/>
          <a:lstStyle/>
          <a:p>
            <a:r>
              <a:rPr kumimoji="1" lang="ja-JP" altLang="en-US" dirty="0">
                <a:latin typeface="Arial" panose="020B0604020202020204" pitchFamily="34" charset="0"/>
                <a:ea typeface="ＭＳ ゴシック" panose="020B0609070205080204" pitchFamily="49" charset="-128"/>
                <a:cs typeface="Arial" panose="020B0604020202020204" pitchFamily="34" charset="0"/>
              </a:rPr>
              <a:t>課題４</a:t>
            </a:r>
            <a:endParaRPr kumimoji="1" lang="ja-JP" altLang="en-US" dirty="0"/>
          </a:p>
        </p:txBody>
      </p:sp>
      <p:sp>
        <p:nvSpPr>
          <p:cNvPr id="62" name="テキスト ボックス 2">
            <a:extLst>
              <a:ext uri="{FF2B5EF4-FFF2-40B4-BE49-F238E27FC236}">
                <a16:creationId xmlns:a16="http://schemas.microsoft.com/office/drawing/2014/main" id="{424931F9-DEE2-47AE-B352-68D54EC9DA06}"/>
              </a:ext>
            </a:extLst>
          </p:cNvPr>
          <p:cNvSpPr txBox="1"/>
          <p:nvPr/>
        </p:nvSpPr>
        <p:spPr>
          <a:xfrm>
            <a:off x="169332" y="1150171"/>
            <a:ext cx="8148384" cy="523220"/>
          </a:xfrm>
          <a:prstGeom prst="rect">
            <a:avLst/>
          </a:prstGeom>
          <a:noFill/>
        </p:spPr>
        <p:txBody>
          <a:bodyPr wrap="none" rtlCol="0">
            <a:spAutoFit/>
          </a:bodyPr>
          <a:lstStyle/>
          <a:p>
            <a:pPr marL="457189" indent="-457189">
              <a:buFont typeface="Wingdings" panose="05000000000000000000" pitchFamily="2" charset="2"/>
              <a:buChar char="Ø"/>
            </a:pPr>
            <a:r>
              <a:rPr lang="en-US" altLang="ja-JP" sz="2800" dirty="0">
                <a:latin typeface="Arial" panose="020B0604020202020204" pitchFamily="34" charset="0"/>
                <a:ea typeface="ＭＳ ゴシック" panose="020B0609070205080204" pitchFamily="49" charset="-128"/>
                <a:cs typeface="Arial" panose="020B0604020202020204" pitchFamily="34" charset="0"/>
              </a:rPr>
              <a:t>LRF</a:t>
            </a:r>
            <a:r>
              <a:rPr lang="ja-JP" altLang="en-US" sz="2800" dirty="0">
                <a:latin typeface="Arial" panose="020B0604020202020204" pitchFamily="34" charset="0"/>
                <a:ea typeface="ＭＳ ゴシック" panose="020B0609070205080204" pitchFamily="49" charset="-128"/>
                <a:cs typeface="Arial" panose="020B0604020202020204" pitchFamily="34" charset="0"/>
              </a:rPr>
              <a:t>を導入して，障害物を検出し，止まらせる</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p:txBody>
      </p:sp>
      <p:grpSp>
        <p:nvGrpSpPr>
          <p:cNvPr id="14" name="群組 13">
            <a:extLst>
              <a:ext uri="{FF2B5EF4-FFF2-40B4-BE49-F238E27FC236}">
                <a16:creationId xmlns:a16="http://schemas.microsoft.com/office/drawing/2014/main" id="{2309DDB4-B269-4C33-8BA5-87752866B86A}"/>
              </a:ext>
            </a:extLst>
          </p:cNvPr>
          <p:cNvGrpSpPr/>
          <p:nvPr/>
        </p:nvGrpSpPr>
        <p:grpSpPr>
          <a:xfrm>
            <a:off x="892413" y="2123497"/>
            <a:ext cx="7291193" cy="3650797"/>
            <a:chOff x="892413" y="2123497"/>
            <a:chExt cx="7291193" cy="3650797"/>
          </a:xfrm>
        </p:grpSpPr>
        <p:sp>
          <p:nvSpPr>
            <p:cNvPr id="8" name="局部圓 7">
              <a:extLst>
                <a:ext uri="{FF2B5EF4-FFF2-40B4-BE49-F238E27FC236}">
                  <a16:creationId xmlns:a16="http://schemas.microsoft.com/office/drawing/2014/main" id="{484DE226-C1C2-4E82-8AA2-CF1845052356}"/>
                </a:ext>
              </a:extLst>
            </p:cNvPr>
            <p:cNvSpPr/>
            <p:nvPr/>
          </p:nvSpPr>
          <p:spPr>
            <a:xfrm rot="705597">
              <a:off x="1371474" y="2123497"/>
              <a:ext cx="6812132" cy="3650797"/>
            </a:xfrm>
            <a:prstGeom prst="pi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13" name="群組 12">
              <a:extLst>
                <a:ext uri="{FF2B5EF4-FFF2-40B4-BE49-F238E27FC236}">
                  <a16:creationId xmlns:a16="http://schemas.microsoft.com/office/drawing/2014/main" id="{99FA2521-4CC9-4F29-98B9-1E7DCBBB172A}"/>
                </a:ext>
              </a:extLst>
            </p:cNvPr>
            <p:cNvGrpSpPr/>
            <p:nvPr/>
          </p:nvGrpSpPr>
          <p:grpSpPr>
            <a:xfrm>
              <a:off x="892413" y="2545145"/>
              <a:ext cx="5859408" cy="1913498"/>
              <a:chOff x="892413" y="2545145"/>
              <a:chExt cx="5859408" cy="1913498"/>
            </a:xfrm>
          </p:grpSpPr>
          <p:pic>
            <p:nvPicPr>
              <p:cNvPr id="66" name="圖片 65">
                <a:extLst>
                  <a:ext uri="{FF2B5EF4-FFF2-40B4-BE49-F238E27FC236}">
                    <a16:creationId xmlns:a16="http://schemas.microsoft.com/office/drawing/2014/main" id="{DDAA0D49-012D-4F45-A346-B07B150E19E8}"/>
                  </a:ext>
                </a:extLst>
              </p:cNvPr>
              <p:cNvPicPr>
                <a:picLocks noChangeAspect="1"/>
              </p:cNvPicPr>
              <p:nvPr/>
            </p:nvPicPr>
            <p:blipFill>
              <a:blip r:embed="rId2"/>
              <a:stretch>
                <a:fillRect/>
              </a:stretch>
            </p:blipFill>
            <p:spPr>
              <a:xfrm>
                <a:off x="5205465" y="2545145"/>
                <a:ext cx="1546356" cy="1398592"/>
              </a:xfrm>
              <a:prstGeom prst="rect">
                <a:avLst/>
              </a:prstGeom>
            </p:spPr>
          </p:pic>
          <p:sp>
            <p:nvSpPr>
              <p:cNvPr id="12" name="梯形 11">
                <a:extLst>
                  <a:ext uri="{FF2B5EF4-FFF2-40B4-BE49-F238E27FC236}">
                    <a16:creationId xmlns:a16="http://schemas.microsoft.com/office/drawing/2014/main" id="{F3598010-D84C-44EB-B58C-1DAE09EDC837}"/>
                  </a:ext>
                </a:extLst>
              </p:cNvPr>
              <p:cNvSpPr/>
              <p:nvPr/>
            </p:nvSpPr>
            <p:spPr>
              <a:xfrm rot="4801361">
                <a:off x="1569043" y="2917946"/>
                <a:ext cx="864067" cy="2217328"/>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圖形 10">
                <a:extLst>
                  <a:ext uri="{FF2B5EF4-FFF2-40B4-BE49-F238E27FC236}">
                    <a16:creationId xmlns:a16="http://schemas.microsoft.com/office/drawing/2014/main" id="{1833DFD7-0928-4D0B-9781-AB6ADE6E5D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7513" y="2771000"/>
                <a:ext cx="1511766" cy="1511764"/>
              </a:xfrm>
              <a:prstGeom prst="rect">
                <a:avLst/>
              </a:prstGeom>
            </p:spPr>
          </p:pic>
        </p:grpSp>
      </p:grpSp>
    </p:spTree>
    <p:extLst>
      <p:ext uri="{BB962C8B-B14F-4D97-AF65-F5344CB8AC3E}">
        <p14:creationId xmlns:p14="http://schemas.microsoft.com/office/powerpoint/2010/main" val="401517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38218-33C1-4D40-B2A8-C2B569F4CD51}"/>
              </a:ext>
            </a:extLst>
          </p:cNvPr>
          <p:cNvSpPr>
            <a:spLocks noGrp="1"/>
          </p:cNvSpPr>
          <p:nvPr>
            <p:ph type="title"/>
          </p:nvPr>
        </p:nvSpPr>
        <p:spPr/>
        <p:txBody>
          <a:bodyPr/>
          <a:lstStyle/>
          <a:p>
            <a:r>
              <a:rPr kumimoji="1" lang="ja-JP" altLang="en-US" dirty="0">
                <a:latin typeface="Arial" panose="020B0604020202020204" pitchFamily="34" charset="0"/>
                <a:ea typeface="ＭＳ ゴシック" panose="020B0609070205080204" pitchFamily="49" charset="-128"/>
                <a:cs typeface="Arial" panose="020B0604020202020204" pitchFamily="34" charset="0"/>
              </a:rPr>
              <a:t>課題５</a:t>
            </a:r>
            <a:endParaRPr lang="zh-CN" altLang="en-US" dirty="0"/>
          </a:p>
        </p:txBody>
      </p:sp>
      <p:pic>
        <p:nvPicPr>
          <p:cNvPr id="6" name="圖片 5" descr="一張含有 地圖 的圖片&#10;&#10;自動產生的描述">
            <a:extLst>
              <a:ext uri="{FF2B5EF4-FFF2-40B4-BE49-F238E27FC236}">
                <a16:creationId xmlns:a16="http://schemas.microsoft.com/office/drawing/2014/main" id="{09A45FD0-7678-4B5B-9665-4336D3110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5630"/>
            <a:ext cx="9144001" cy="5902370"/>
          </a:xfrm>
          <a:prstGeom prst="rect">
            <a:avLst/>
          </a:prstGeom>
        </p:spPr>
      </p:pic>
      <p:grpSp>
        <p:nvGrpSpPr>
          <p:cNvPr id="13" name="群組 12">
            <a:extLst>
              <a:ext uri="{FF2B5EF4-FFF2-40B4-BE49-F238E27FC236}">
                <a16:creationId xmlns:a16="http://schemas.microsoft.com/office/drawing/2014/main" id="{7606568A-F371-4D16-B040-AC9612E69371}"/>
              </a:ext>
            </a:extLst>
          </p:cNvPr>
          <p:cNvGrpSpPr/>
          <p:nvPr/>
        </p:nvGrpSpPr>
        <p:grpSpPr>
          <a:xfrm>
            <a:off x="3045844" y="4556707"/>
            <a:ext cx="578839" cy="352338"/>
            <a:chOff x="3141999" y="4479721"/>
            <a:chExt cx="525410" cy="302005"/>
          </a:xfrm>
        </p:grpSpPr>
        <p:cxnSp>
          <p:nvCxnSpPr>
            <p:cNvPr id="8" name="直線單箭頭接點 7">
              <a:extLst>
                <a:ext uri="{FF2B5EF4-FFF2-40B4-BE49-F238E27FC236}">
                  <a16:creationId xmlns:a16="http://schemas.microsoft.com/office/drawing/2014/main" id="{F8D156A8-FFF4-4CE3-8DE5-F39E44C9DD6C}"/>
                </a:ext>
              </a:extLst>
            </p:cNvPr>
            <p:cNvCxnSpPr>
              <a:cxnSpLocks/>
            </p:cNvCxnSpPr>
            <p:nvPr/>
          </p:nvCxnSpPr>
          <p:spPr>
            <a:xfrm flipV="1">
              <a:off x="3280095" y="4566007"/>
              <a:ext cx="387314" cy="21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E9237DE9-4FB4-4968-A91E-5AC3B49E1C8A}"/>
                </a:ext>
              </a:extLst>
            </p:cNvPr>
            <p:cNvCxnSpPr>
              <a:cxnSpLocks/>
            </p:cNvCxnSpPr>
            <p:nvPr/>
          </p:nvCxnSpPr>
          <p:spPr>
            <a:xfrm flipH="1" flipV="1">
              <a:off x="3141999" y="4479721"/>
              <a:ext cx="146486" cy="30200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 name="直線接點 15">
            <a:extLst>
              <a:ext uri="{FF2B5EF4-FFF2-40B4-BE49-F238E27FC236}">
                <a16:creationId xmlns:a16="http://schemas.microsoft.com/office/drawing/2014/main" id="{14CC4D9C-33DE-43BF-B3A3-5C1FACADEDDC}"/>
              </a:ext>
            </a:extLst>
          </p:cNvPr>
          <p:cNvCxnSpPr>
            <a:cxnSpLocks/>
          </p:cNvCxnSpPr>
          <p:nvPr/>
        </p:nvCxnSpPr>
        <p:spPr>
          <a:xfrm flipV="1">
            <a:off x="3204594" y="3179428"/>
            <a:ext cx="2441197" cy="1686186"/>
          </a:xfrm>
          <a:prstGeom prst="line">
            <a:avLst/>
          </a:prstGeom>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FCFD9B76-3E18-4B9C-8F8E-F98A02E46FA4}"/>
              </a:ext>
            </a:extLst>
          </p:cNvPr>
          <p:cNvSpPr/>
          <p:nvPr/>
        </p:nvSpPr>
        <p:spPr>
          <a:xfrm>
            <a:off x="5712903" y="3070371"/>
            <a:ext cx="92279" cy="83890"/>
          </a:xfrm>
          <a:prstGeom prst="ellipse">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群組 27">
            <a:extLst>
              <a:ext uri="{FF2B5EF4-FFF2-40B4-BE49-F238E27FC236}">
                <a16:creationId xmlns:a16="http://schemas.microsoft.com/office/drawing/2014/main" id="{7521F27C-44AD-4D1F-9EF5-DBFB25171513}"/>
              </a:ext>
            </a:extLst>
          </p:cNvPr>
          <p:cNvGrpSpPr/>
          <p:nvPr/>
        </p:nvGrpSpPr>
        <p:grpSpPr>
          <a:xfrm rot="19736511">
            <a:off x="3257932" y="3797488"/>
            <a:ext cx="463776" cy="302582"/>
            <a:chOff x="2975358" y="4490749"/>
            <a:chExt cx="571063" cy="363099"/>
          </a:xfrm>
        </p:grpSpPr>
        <p:cxnSp>
          <p:nvCxnSpPr>
            <p:cNvPr id="29" name="直線單箭頭接點 28">
              <a:extLst>
                <a:ext uri="{FF2B5EF4-FFF2-40B4-BE49-F238E27FC236}">
                  <a16:creationId xmlns:a16="http://schemas.microsoft.com/office/drawing/2014/main" id="{376460FB-1E5B-4ED3-BBF0-BA6B175BD990}"/>
                </a:ext>
              </a:extLst>
            </p:cNvPr>
            <p:cNvCxnSpPr>
              <a:cxnSpLocks/>
            </p:cNvCxnSpPr>
            <p:nvPr/>
          </p:nvCxnSpPr>
          <p:spPr>
            <a:xfrm rot="1863489" flipV="1">
              <a:off x="3363060" y="4490749"/>
              <a:ext cx="183361" cy="363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FABEB491-038D-4B5F-95A2-9B0A33251289}"/>
                </a:ext>
              </a:extLst>
            </p:cNvPr>
            <p:cNvCxnSpPr>
              <a:cxnSpLocks/>
            </p:cNvCxnSpPr>
            <p:nvPr/>
          </p:nvCxnSpPr>
          <p:spPr>
            <a:xfrm rot="1863489" flipH="1" flipV="1">
              <a:off x="2975358" y="4539267"/>
              <a:ext cx="382261" cy="1576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4" name="直線接點 33">
            <a:extLst>
              <a:ext uri="{FF2B5EF4-FFF2-40B4-BE49-F238E27FC236}">
                <a16:creationId xmlns:a16="http://schemas.microsoft.com/office/drawing/2014/main" id="{3EE66C70-C001-4224-825A-31D07E3CBB19}"/>
              </a:ext>
            </a:extLst>
          </p:cNvPr>
          <p:cNvCxnSpPr>
            <a:cxnSpLocks/>
          </p:cNvCxnSpPr>
          <p:nvPr/>
        </p:nvCxnSpPr>
        <p:spPr>
          <a:xfrm flipV="1">
            <a:off x="3665986" y="3154261"/>
            <a:ext cx="1955104" cy="794517"/>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sp>
        <p:nvSpPr>
          <p:cNvPr id="37" name="テキスト ボックス 2">
            <a:extLst>
              <a:ext uri="{FF2B5EF4-FFF2-40B4-BE49-F238E27FC236}">
                <a16:creationId xmlns:a16="http://schemas.microsoft.com/office/drawing/2014/main" id="{75A65D7F-D4E3-4505-BF0C-316B141D55D0}"/>
              </a:ext>
            </a:extLst>
          </p:cNvPr>
          <p:cNvSpPr txBox="1"/>
          <p:nvPr/>
        </p:nvSpPr>
        <p:spPr>
          <a:xfrm>
            <a:off x="-12586" y="956075"/>
            <a:ext cx="4328720" cy="3108543"/>
          </a:xfrm>
          <a:prstGeom prst="rect">
            <a:avLst/>
          </a:prstGeom>
          <a:noFill/>
        </p:spPr>
        <p:txBody>
          <a:bodyPr wrap="square" rtlCol="0">
            <a:spAutoFit/>
          </a:bodyPr>
          <a:lstStyle/>
          <a:p>
            <a:pPr marL="457189" indent="-457189">
              <a:buFont typeface="Wingdings" panose="05000000000000000000" pitchFamily="2" charset="2"/>
              <a:buChar char="Ø"/>
            </a:pPr>
            <a:r>
              <a:rPr lang="en-US" altLang="ja-JP" sz="2800" dirty="0">
                <a:latin typeface="Arial" panose="020B0604020202020204" pitchFamily="34" charset="0"/>
                <a:ea typeface="ＭＳ ゴシック" panose="020B0609070205080204" pitchFamily="49" charset="-128"/>
                <a:cs typeface="Arial" panose="020B0604020202020204" pitchFamily="34" charset="0"/>
              </a:rPr>
              <a:t>2D</a:t>
            </a:r>
            <a:r>
              <a:rPr lang="ja-JP" altLang="en-US" sz="2800" dirty="0">
                <a:latin typeface="Arial" panose="020B0604020202020204" pitchFamily="34" charset="0"/>
                <a:ea typeface="ＭＳ ゴシック" panose="020B0609070205080204" pitchFamily="49" charset="-128"/>
                <a:cs typeface="Arial" panose="020B0604020202020204" pitchFamily="34" charset="0"/>
              </a:rPr>
              <a:t>地図に</a:t>
            </a:r>
            <a:r>
              <a:rPr lang="en-US" altLang="ja-JP" sz="2800" dirty="0">
                <a:latin typeface="Arial" panose="020B0604020202020204" pitchFamily="34" charset="0"/>
                <a:ea typeface="ＭＳ ゴシック" panose="020B0609070205080204" pitchFamily="49" charset="-128"/>
                <a:cs typeface="Arial" panose="020B0604020202020204" pitchFamily="34" charset="0"/>
              </a:rPr>
              <a:t>GOAL</a:t>
            </a:r>
            <a:r>
              <a:rPr lang="ja-JP" altLang="en-US" sz="2800" dirty="0">
                <a:latin typeface="Arial" panose="020B0604020202020204" pitchFamily="34" charset="0"/>
                <a:ea typeface="ＭＳ ゴシック" panose="020B0609070205080204" pitchFamily="49" charset="-128"/>
                <a:cs typeface="Arial" panose="020B0604020202020204" pitchFamily="34" charset="0"/>
              </a:rPr>
              <a:t>を設置し、直線軌道の追従を行う．</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a:p>
            <a:pPr marL="457189" indent="-457189">
              <a:buFont typeface="Wingdings" panose="05000000000000000000" pitchFamily="2" charset="2"/>
              <a:buChar char="Ø"/>
            </a:pPr>
            <a:r>
              <a:rPr lang="ja-JP" altLang="en-US" sz="2800" dirty="0">
                <a:latin typeface="Arial" panose="020B0604020202020204" pitchFamily="34" charset="0"/>
                <a:ea typeface="ＭＳ ゴシック" panose="020B0609070205080204" pitchFamily="49" charset="-128"/>
                <a:cs typeface="Arial" panose="020B0604020202020204" pitchFamily="34" charset="0"/>
              </a:rPr>
              <a:t>課題３を組み合わせて，障害物検出し，ロボットを止まらせる．</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a:p>
            <a:pPr marL="457189" indent="-457189">
              <a:buFont typeface="Wingdings" panose="05000000000000000000" pitchFamily="2" charset="2"/>
              <a:buChar char="Ø"/>
            </a:pP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p:txBody>
      </p:sp>
      <p:sp>
        <p:nvSpPr>
          <p:cNvPr id="15" name="橢圓 18">
            <a:extLst>
              <a:ext uri="{FF2B5EF4-FFF2-40B4-BE49-F238E27FC236}">
                <a16:creationId xmlns:a16="http://schemas.microsoft.com/office/drawing/2014/main" id="{7D7C7B35-FC5A-4BF8-B04D-BF6D097C3F9D}"/>
              </a:ext>
            </a:extLst>
          </p:cNvPr>
          <p:cNvSpPr/>
          <p:nvPr/>
        </p:nvSpPr>
        <p:spPr>
          <a:xfrm>
            <a:off x="3158454" y="4825427"/>
            <a:ext cx="92279" cy="83890"/>
          </a:xfrm>
          <a:prstGeom prst="ellipse">
            <a:avLst/>
          </a:prstGeom>
          <a:solidFill>
            <a:srgbClr val="FF33CC"/>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786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652D98-14BF-4899-9E4E-0DD0B5A98188}"/>
              </a:ext>
            </a:extLst>
          </p:cNvPr>
          <p:cNvSpPr>
            <a:spLocks noGrp="1"/>
          </p:cNvSpPr>
          <p:nvPr>
            <p:ph type="title"/>
          </p:nvPr>
        </p:nvSpPr>
        <p:spPr/>
        <p:txBody>
          <a:bodyPr/>
          <a:lstStyle/>
          <a:p>
            <a:r>
              <a:rPr kumimoji="1" lang="ja-JP" altLang="en-US" dirty="0">
                <a:latin typeface="Arial" panose="020B0604020202020204" pitchFamily="34" charset="0"/>
                <a:ea typeface="ＭＳ ゴシック" panose="020B0609070205080204" pitchFamily="49" charset="-128"/>
                <a:cs typeface="Arial" panose="020B0604020202020204" pitchFamily="34" charset="0"/>
              </a:rPr>
              <a:t>課題</a:t>
            </a:r>
            <a:r>
              <a:rPr lang="ja-JP" altLang="en-US" dirty="0">
                <a:latin typeface="Arial" panose="020B0604020202020204" pitchFamily="34" charset="0"/>
                <a:ea typeface="ＭＳ ゴシック" panose="020B0609070205080204" pitchFamily="49" charset="-128"/>
                <a:cs typeface="Arial" panose="020B0604020202020204" pitchFamily="34" charset="0"/>
              </a:rPr>
              <a:t>６</a:t>
            </a:r>
            <a:endParaRPr lang="zh-CN" altLang="en-US" dirty="0"/>
          </a:p>
        </p:txBody>
      </p:sp>
      <p:sp>
        <p:nvSpPr>
          <p:cNvPr id="3" name="テキスト ボックス 2">
            <a:extLst>
              <a:ext uri="{FF2B5EF4-FFF2-40B4-BE49-F238E27FC236}">
                <a16:creationId xmlns:a16="http://schemas.microsoft.com/office/drawing/2014/main" id="{0F145E6C-24AE-416B-8007-ED0459179CA6}"/>
              </a:ext>
            </a:extLst>
          </p:cNvPr>
          <p:cNvSpPr txBox="1"/>
          <p:nvPr/>
        </p:nvSpPr>
        <p:spPr>
          <a:xfrm>
            <a:off x="-12586" y="956075"/>
            <a:ext cx="9022362" cy="523220"/>
          </a:xfrm>
          <a:prstGeom prst="rect">
            <a:avLst/>
          </a:prstGeom>
          <a:noFill/>
        </p:spPr>
        <p:txBody>
          <a:bodyPr wrap="square" rtlCol="0">
            <a:spAutoFit/>
          </a:bodyPr>
          <a:lstStyle/>
          <a:p>
            <a:pPr marL="457189" indent="-457189">
              <a:buFont typeface="Wingdings" panose="05000000000000000000" pitchFamily="2" charset="2"/>
              <a:buChar char="Ø"/>
            </a:pPr>
            <a:r>
              <a:rPr lang="en-US" altLang="ja-JP" sz="2800" dirty="0">
                <a:latin typeface="Arial" panose="020B0604020202020204" pitchFamily="34" charset="0"/>
                <a:ea typeface="ＭＳ ゴシック" panose="020B0609070205080204" pitchFamily="49" charset="-128"/>
                <a:cs typeface="Arial" panose="020B0604020202020204" pitchFamily="34" charset="0"/>
              </a:rPr>
              <a:t>Yolo</a:t>
            </a:r>
            <a:r>
              <a:rPr lang="ja-JP" altLang="en-US" sz="2800" dirty="0">
                <a:latin typeface="Arial" panose="020B0604020202020204" pitchFamily="34" charset="0"/>
                <a:ea typeface="ＭＳ ゴシック" panose="020B0609070205080204" pitchFamily="49" charset="-128"/>
                <a:cs typeface="Arial" panose="020B0604020202020204" pitchFamily="34" charset="0"/>
              </a:rPr>
              <a:t>を取り入れて，画像認識する機能を追加する．</a:t>
            </a:r>
            <a:endParaRPr lang="en-US" altLang="ja-JP" sz="2800" dirty="0">
              <a:latin typeface="Arial" panose="020B0604020202020204" pitchFamily="34" charset="0"/>
              <a:ea typeface="ＭＳ ゴシック" panose="020B0609070205080204" pitchFamily="49" charset="-128"/>
              <a:cs typeface="Arial" panose="020B0604020202020204" pitchFamily="34" charset="0"/>
            </a:endParaRPr>
          </a:p>
        </p:txBody>
      </p:sp>
      <p:pic>
        <p:nvPicPr>
          <p:cNvPr id="5" name="圖片 4">
            <a:extLst>
              <a:ext uri="{FF2B5EF4-FFF2-40B4-BE49-F238E27FC236}">
                <a16:creationId xmlns:a16="http://schemas.microsoft.com/office/drawing/2014/main" id="{7AAEFBDD-BCC7-4F1C-AD56-12FCE948F02B}"/>
              </a:ext>
            </a:extLst>
          </p:cNvPr>
          <p:cNvPicPr>
            <a:picLocks noChangeAspect="1"/>
          </p:cNvPicPr>
          <p:nvPr/>
        </p:nvPicPr>
        <p:blipFill>
          <a:blip r:embed="rId2"/>
          <a:stretch>
            <a:fillRect/>
          </a:stretch>
        </p:blipFill>
        <p:spPr>
          <a:xfrm>
            <a:off x="5123879" y="1576256"/>
            <a:ext cx="3499548" cy="2410528"/>
          </a:xfrm>
          <a:prstGeom prst="rect">
            <a:avLst/>
          </a:prstGeom>
        </p:spPr>
      </p:pic>
      <p:pic>
        <p:nvPicPr>
          <p:cNvPr id="6" name="圖片 5">
            <a:extLst>
              <a:ext uri="{FF2B5EF4-FFF2-40B4-BE49-F238E27FC236}">
                <a16:creationId xmlns:a16="http://schemas.microsoft.com/office/drawing/2014/main" id="{1689C3DC-1CB0-4F27-83FD-19C1E56622E3}"/>
              </a:ext>
            </a:extLst>
          </p:cNvPr>
          <p:cNvPicPr>
            <a:picLocks noChangeAspect="1"/>
          </p:cNvPicPr>
          <p:nvPr/>
        </p:nvPicPr>
        <p:blipFill>
          <a:blip r:embed="rId3"/>
          <a:stretch>
            <a:fillRect/>
          </a:stretch>
        </p:blipFill>
        <p:spPr>
          <a:xfrm>
            <a:off x="6583451" y="4826360"/>
            <a:ext cx="1546356" cy="1398592"/>
          </a:xfrm>
          <a:prstGeom prst="rect">
            <a:avLst/>
          </a:prstGeom>
        </p:spPr>
      </p:pic>
      <p:cxnSp>
        <p:nvCxnSpPr>
          <p:cNvPr id="7" name="直線單箭頭接點 6">
            <a:extLst>
              <a:ext uri="{FF2B5EF4-FFF2-40B4-BE49-F238E27FC236}">
                <a16:creationId xmlns:a16="http://schemas.microsoft.com/office/drawing/2014/main" id="{49455AFF-D6B5-4C6F-A25A-BF645F8A7455}"/>
              </a:ext>
            </a:extLst>
          </p:cNvPr>
          <p:cNvCxnSpPr>
            <a:cxnSpLocks/>
          </p:cNvCxnSpPr>
          <p:nvPr/>
        </p:nvCxnSpPr>
        <p:spPr>
          <a:xfrm flipH="1">
            <a:off x="987552" y="5901925"/>
            <a:ext cx="52961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左大括弧 9">
            <a:extLst>
              <a:ext uri="{FF2B5EF4-FFF2-40B4-BE49-F238E27FC236}">
                <a16:creationId xmlns:a16="http://schemas.microsoft.com/office/drawing/2014/main" id="{36E42AC9-84A5-489F-A89B-1DC2F768F674}"/>
              </a:ext>
            </a:extLst>
          </p:cNvPr>
          <p:cNvSpPr/>
          <p:nvPr/>
        </p:nvSpPr>
        <p:spPr>
          <a:xfrm rot="16200000">
            <a:off x="3521119" y="3526853"/>
            <a:ext cx="323027" cy="50731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字方塊 10">
            <a:extLst>
              <a:ext uri="{FF2B5EF4-FFF2-40B4-BE49-F238E27FC236}">
                <a16:creationId xmlns:a16="http://schemas.microsoft.com/office/drawing/2014/main" id="{EB191AED-0B64-43D3-9673-FD9723A62127}"/>
              </a:ext>
            </a:extLst>
          </p:cNvPr>
          <p:cNvSpPr txBox="1"/>
          <p:nvPr/>
        </p:nvSpPr>
        <p:spPr>
          <a:xfrm>
            <a:off x="3317211" y="6309397"/>
            <a:ext cx="756414" cy="369332"/>
          </a:xfrm>
          <a:prstGeom prst="rect">
            <a:avLst/>
          </a:prstGeom>
          <a:noFill/>
        </p:spPr>
        <p:txBody>
          <a:bodyPr wrap="square" rtlCol="0">
            <a:spAutoFit/>
          </a:bodyPr>
          <a:lstStyle/>
          <a:p>
            <a:r>
              <a:rPr lang="en-US" altLang="ja-JP" dirty="0"/>
              <a:t>20</a:t>
            </a:r>
            <a:r>
              <a:rPr lang="ja-JP" altLang="en-US" dirty="0"/>
              <a:t>ｍ</a:t>
            </a:r>
            <a:endParaRPr lang="zh-CN" altLang="en-US" dirty="0"/>
          </a:p>
        </p:txBody>
      </p:sp>
      <p:pic>
        <p:nvPicPr>
          <p:cNvPr id="16" name="圖形 15">
            <a:extLst>
              <a:ext uri="{FF2B5EF4-FFF2-40B4-BE49-F238E27FC236}">
                <a16:creationId xmlns:a16="http://schemas.microsoft.com/office/drawing/2014/main" id="{35DC7505-9B72-4F9D-9797-7B57266B6F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9040" y="4598904"/>
            <a:ext cx="1303020" cy="1303020"/>
          </a:xfrm>
          <a:prstGeom prst="rect">
            <a:avLst/>
          </a:prstGeom>
        </p:spPr>
      </p:pic>
      <p:sp>
        <p:nvSpPr>
          <p:cNvPr id="17" name="文字方塊 16">
            <a:extLst>
              <a:ext uri="{FF2B5EF4-FFF2-40B4-BE49-F238E27FC236}">
                <a16:creationId xmlns:a16="http://schemas.microsoft.com/office/drawing/2014/main" id="{57B95437-BFA7-4A9D-ACB7-4B19AEB96DEC}"/>
              </a:ext>
            </a:extLst>
          </p:cNvPr>
          <p:cNvSpPr txBox="1"/>
          <p:nvPr/>
        </p:nvSpPr>
        <p:spPr>
          <a:xfrm>
            <a:off x="2238224" y="4275878"/>
            <a:ext cx="2041168" cy="369332"/>
          </a:xfrm>
          <a:prstGeom prst="rect">
            <a:avLst/>
          </a:prstGeom>
          <a:noFill/>
        </p:spPr>
        <p:txBody>
          <a:bodyPr wrap="square" rtlCol="0">
            <a:spAutoFit/>
          </a:bodyPr>
          <a:lstStyle/>
          <a:p>
            <a:r>
              <a:rPr lang="en-US" altLang="zh-CN" dirty="0"/>
              <a:t>15m </a:t>
            </a:r>
            <a:r>
              <a:rPr lang="ja-JP" altLang="en-US" dirty="0"/>
              <a:t>認識モード</a:t>
            </a:r>
            <a:r>
              <a:rPr lang="en-US" altLang="zh-CN" dirty="0"/>
              <a:t>  </a:t>
            </a:r>
            <a:endParaRPr lang="zh-CN" altLang="en-US" dirty="0"/>
          </a:p>
        </p:txBody>
      </p:sp>
    </p:spTree>
    <p:extLst>
      <p:ext uri="{BB962C8B-B14F-4D97-AF65-F5344CB8AC3E}">
        <p14:creationId xmlns:p14="http://schemas.microsoft.com/office/powerpoint/2010/main" val="1531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14225</TotalTime>
  <Words>486</Words>
  <Application>Microsoft Office PowerPoint</Application>
  <PresentationFormat>如螢幕大小 (4:3)</PresentationFormat>
  <Paragraphs>34</Paragraphs>
  <Slides>7</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ＭＳ ゴシック</vt:lpstr>
      <vt:lpstr>Arial</vt:lpstr>
      <vt:lpstr>Calibri</vt:lpstr>
      <vt:lpstr>Calibri Light</vt:lpstr>
      <vt:lpstr>Times New Roman</vt:lpstr>
      <vt:lpstr>Wingdings</vt:lpstr>
      <vt:lpstr>Office テーマ</vt:lpstr>
      <vt:lpstr>PowerPoint 簡報</vt:lpstr>
      <vt:lpstr>課題１</vt:lpstr>
      <vt:lpstr>課題２</vt:lpstr>
      <vt:lpstr>課題３</vt:lpstr>
      <vt:lpstr>課題４</vt:lpstr>
      <vt:lpstr>課題５</vt:lpstr>
      <vt:lpstr>課題６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薛経緯 薛経緯</cp:lastModifiedBy>
  <cp:revision>1152</cp:revision>
  <cp:lastPrinted>2018-02-18T23:55:33Z</cp:lastPrinted>
  <dcterms:created xsi:type="dcterms:W3CDTF">2015-05-18T06:19:18Z</dcterms:created>
  <dcterms:modified xsi:type="dcterms:W3CDTF">2022-01-18T21:41:36Z</dcterms:modified>
</cp:coreProperties>
</file>