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F6A1-3058-4611-A667-0182BD18EC1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76E4-98E4-435E-84E6-48B0CB777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76E4-98E4-435E-84E6-48B0CB7773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4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46860-1E57-8DA6-9E52-2BEEBD245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670E19-814A-C208-0B70-F86AEA8A9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61D930-F42F-1025-6667-52BC1E9D3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1A2C1-1902-564E-8708-875AD352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E76E4-98E4-435E-84E6-48B0CB7773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0E1DE-C6E4-F820-88A5-C21CBA1E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23FA2-2C57-50FB-0AAD-18D67A0A9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14278-698D-CBC5-A281-8E8AC029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FB6F5-1844-1AEC-D8CF-D8311AF3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B81D0-6C35-A029-5157-DD366FED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4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E05F9-5636-57F6-2396-C0D5DD00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47A48-6E00-0C3A-9916-DA22F47C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BB098-A17F-E284-A689-9C153DAF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5A839-2C67-38B0-3381-E3EE5805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5140D-5F72-37DB-ABEA-FA35D637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0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21895-2831-5685-E86B-3ADFC5927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009C8-AA92-9A78-AD63-CDA7A778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67C65-5E5B-CB12-A131-37DF31FF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56EEF-CB78-912D-3159-2CCECA82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90803-A8B0-1849-D801-0A4BABE9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8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E2DA-DA1A-B64B-5905-AAA1208F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11188-8D3A-3F23-AFA7-67327629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9E3FB-930A-3CC4-FB39-7B591C13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E10F4-9B56-82BB-400C-7952C1F4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B197F-47E2-C68D-E857-15BC20C5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8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10B27-4ACF-EBDB-8A12-E5783375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B54C5-EE45-3B56-E3AB-51976C95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F85AD-FAD5-1BCE-0457-5A90F4D0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F249B-4E79-D982-25EA-0A192965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EA9B2-8C5F-D4F2-E285-10C3883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AE2F-22A3-B7BF-AA7F-B177E99E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17BEA-EDA7-44A7-59A3-8E2BAF512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846E2-77E5-DDD6-19E3-D5AE94C4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832DF-9068-5814-9A6F-A97D1BC1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BB0E1-924A-900E-D5AB-D92B707B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C0419-D3B0-0D65-B562-06CDB1A9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FB9A-7541-695E-EA67-D9A906A8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A859F-51C2-7BD5-1B57-4292A06A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21C67-023F-76EA-5575-5C2EBCF0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C30E79-9470-8504-7AE7-58F73A051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F6E6E8-22FD-4BE2-2251-519B1965F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B916F-C7C8-3B51-18A2-CF975353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18958-0212-96E8-7274-7A9809B6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2D3B6-53C0-ABC4-0348-A5A78A64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31E22-9808-5677-1F84-049C6F5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605FA-5869-D3A2-62A5-7235F21D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20A92-662C-DAD4-18B1-D86CB623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C9DF68-73DE-28B9-1D93-D978840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8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48909-55FE-E977-3C74-8A4914B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A19962-5C3F-932C-7049-12A6FB2A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3E521-C6C9-52CB-FCBF-20E29B56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BB28F-ED41-6840-358F-6A8AEF46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725F1-9E6C-2F98-E447-54C93094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28AF9-0FC4-5FC0-EA4B-1AFBB872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7CF77-3454-0BDD-9FF1-A4571AE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D55C1-55FC-126D-C04F-65E3627D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BC881-CABA-3CF3-13B7-24DE2989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63C4-2E59-87AC-45DE-A7168626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84530-7DE7-9A6B-92C9-DF4B66008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779A77-37B2-E180-75CE-EBEE07028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EFED3-3A4B-D283-8121-8A4B3600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0C999-DDFE-A4FA-9408-3984C62E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70CCD-A98C-8F3E-9F64-B028CC41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753B57-A169-624F-4A5B-78BD211F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47AD1-8896-C062-5F5A-D7FB1711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93516-84AD-299E-9159-C4CA8DFC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3B3BA-9C74-4377-908F-FE7E441F64FC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6BB8C-ACB7-06CD-C983-7CE61F4A8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BD088-5A12-CB3C-1946-F44A38CA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A1E16-9299-48F5-9C39-DBAB6A787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1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E80402-5ED4-D642-A800-31146E65CD03}"/>
              </a:ext>
            </a:extLst>
          </p:cNvPr>
          <p:cNvSpPr txBox="1"/>
          <p:nvPr/>
        </p:nvSpPr>
        <p:spPr>
          <a:xfrm>
            <a:off x="902125" y="447995"/>
            <a:ext cx="999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 (Intel i9), </a:t>
            </a:r>
            <a:r>
              <a:rPr lang="en-US" altLang="zh-CN" dirty="0" err="1"/>
              <a:t>Qudrant</a:t>
            </a:r>
            <a:r>
              <a:rPr lang="en-US" altLang="zh-CN" dirty="0"/>
              <a:t> Test, 400*400, CFL=0.8, </a:t>
            </a:r>
            <a:r>
              <a:rPr lang="en-US" altLang="zh-CN" dirty="0" err="1"/>
              <a:t>tStop</a:t>
            </a:r>
            <a:r>
              <a:rPr lang="en-US" altLang="zh-CN" dirty="0"/>
              <a:t>=0.3, Domain: x∈[0,1], y∈[0,1]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Total execution time: 99.97 sec</a:t>
            </a:r>
          </a:p>
          <a:p>
            <a:r>
              <a:rPr lang="en-US" altLang="zh-CN" dirty="0" err="1"/>
              <a:t>computeTimeStep</a:t>
            </a:r>
            <a:r>
              <a:rPr lang="en-US" altLang="zh-CN" dirty="0"/>
              <a:t>: 6.785 sec</a:t>
            </a:r>
          </a:p>
          <a:p>
            <a:r>
              <a:rPr lang="en-US" altLang="zh-CN" dirty="0"/>
              <a:t>Boundary Conditions: 0.018 sec</a:t>
            </a:r>
          </a:p>
          <a:p>
            <a:r>
              <a:rPr lang="en-US" altLang="zh-CN" dirty="0"/>
              <a:t>X-direction evolution: 44.485 sec</a:t>
            </a:r>
          </a:p>
          <a:p>
            <a:r>
              <a:rPr lang="en-US" altLang="zh-CN" dirty="0"/>
              <a:t>Y-direction evolution: 42.919 sec</a:t>
            </a:r>
            <a:endParaRPr lang="zh-CN" altLang="en-US" dirty="0"/>
          </a:p>
        </p:txBody>
      </p:sp>
      <p:pic>
        <p:nvPicPr>
          <p:cNvPr id="6" name="图片 5" descr="图表, 直方图&#10;&#10;AI 生成的内容可能不正确。">
            <a:extLst>
              <a:ext uri="{FF2B5EF4-FFF2-40B4-BE49-F238E27FC236}">
                <a16:creationId xmlns:a16="http://schemas.microsoft.com/office/drawing/2014/main" id="{FB02A215-166E-AC51-85F4-C885F4129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18" y="2756319"/>
            <a:ext cx="4743834" cy="3795067"/>
          </a:xfrm>
          <a:prstGeom prst="rect">
            <a:avLst/>
          </a:prstGeom>
        </p:spPr>
      </p:pic>
      <p:pic>
        <p:nvPicPr>
          <p:cNvPr id="8" name="图片 7" descr="图表, 直方图&#10;&#10;AI 生成的内容可能不正确。">
            <a:extLst>
              <a:ext uri="{FF2B5EF4-FFF2-40B4-BE49-F238E27FC236}">
                <a16:creationId xmlns:a16="http://schemas.microsoft.com/office/drawing/2014/main" id="{1EE7BBA9-E876-02C8-8F4B-1C355AE44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52" y="2756319"/>
            <a:ext cx="4743834" cy="37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3E4BD-2510-6FE3-9C9F-F4BDA1CA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463FB0-8690-785D-2696-93FA185411F0}"/>
              </a:ext>
            </a:extLst>
          </p:cNvPr>
          <p:cNvSpPr txBox="1"/>
          <p:nvPr/>
        </p:nvSpPr>
        <p:spPr>
          <a:xfrm>
            <a:off x="902126" y="447995"/>
            <a:ext cx="10027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(RTX 4070), </a:t>
            </a:r>
            <a:r>
              <a:rPr lang="en-US" altLang="zh-CN" dirty="0" err="1"/>
              <a:t>Qudrant</a:t>
            </a:r>
            <a:r>
              <a:rPr lang="en-US" altLang="zh-CN" dirty="0"/>
              <a:t> Test, 400*400, CFL=0.8, </a:t>
            </a:r>
            <a:r>
              <a:rPr lang="en-US" altLang="zh-CN" dirty="0" err="1"/>
              <a:t>tStop</a:t>
            </a:r>
            <a:r>
              <a:rPr lang="en-US" altLang="zh-CN" dirty="0"/>
              <a:t>=0.3, Domain: x∈[0,1], y∈[0,1]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Total execution time: 2.191 sec</a:t>
            </a:r>
          </a:p>
          <a:p>
            <a:r>
              <a:rPr lang="en-US" altLang="zh-CN" dirty="0" err="1"/>
              <a:t>computeTimeStep</a:t>
            </a:r>
            <a:r>
              <a:rPr lang="en-US" altLang="zh-CN" dirty="0"/>
              <a:t>: 0.51 sec</a:t>
            </a:r>
          </a:p>
          <a:p>
            <a:r>
              <a:rPr lang="en-US" altLang="zh-CN" dirty="0"/>
              <a:t>Boundary Conditions: 0.008 sec</a:t>
            </a:r>
          </a:p>
          <a:p>
            <a:r>
              <a:rPr lang="en-US" altLang="zh-CN" dirty="0"/>
              <a:t>X-direction evolution: 0.849 sec</a:t>
            </a:r>
          </a:p>
          <a:p>
            <a:r>
              <a:rPr lang="en-US" altLang="zh-CN" dirty="0"/>
              <a:t>Y-direction evolution: 0.821 sec</a:t>
            </a:r>
            <a:endParaRPr lang="zh-CN" altLang="en-US" dirty="0"/>
          </a:p>
        </p:txBody>
      </p:sp>
      <p:pic>
        <p:nvPicPr>
          <p:cNvPr id="3" name="图片 2" descr="图表&#10;&#10;AI 生成的内容可能不正确。">
            <a:extLst>
              <a:ext uri="{FF2B5EF4-FFF2-40B4-BE49-F238E27FC236}">
                <a16:creationId xmlns:a16="http://schemas.microsoft.com/office/drawing/2014/main" id="{0166AFFD-1018-5CC2-C08E-165E99911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6" y="2756320"/>
            <a:ext cx="4743834" cy="3795066"/>
          </a:xfrm>
          <a:prstGeom prst="rect">
            <a:avLst/>
          </a:prstGeom>
        </p:spPr>
      </p:pic>
      <p:pic>
        <p:nvPicPr>
          <p:cNvPr id="7" name="图片 6" descr="图表, 直方图&#10;&#10;AI 生成的内容可能不正确。">
            <a:extLst>
              <a:ext uri="{FF2B5EF4-FFF2-40B4-BE49-F238E27FC236}">
                <a16:creationId xmlns:a16="http://schemas.microsoft.com/office/drawing/2014/main" id="{174A0E42-4922-797A-E6EB-BEFBA0E73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6319"/>
            <a:ext cx="4743834" cy="37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A5236-7B39-7116-A12E-1C9DD59E1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84C43F-87F2-3DCF-F71D-DD3F493295A2}"/>
              </a:ext>
            </a:extLst>
          </p:cNvPr>
          <p:cNvSpPr txBox="1"/>
          <p:nvPr/>
        </p:nvSpPr>
        <p:spPr>
          <a:xfrm>
            <a:off x="902126" y="447995"/>
            <a:ext cx="9878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 (Intel i9), Shock-Bubble Test, 500*197, CFL=0.8, </a:t>
            </a:r>
            <a:r>
              <a:rPr lang="en-US" altLang="zh-CN" dirty="0" err="1"/>
              <a:t>tStop</a:t>
            </a:r>
            <a:r>
              <a:rPr lang="en-US" altLang="zh-CN" dirty="0"/>
              <a:t> = 0.3, Domain: x∈[0,255], y∈[0,89]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Total execution time: 134.389 sec</a:t>
            </a:r>
          </a:p>
          <a:p>
            <a:r>
              <a:rPr lang="en-US" altLang="zh-CN" dirty="0" err="1"/>
              <a:t>computeTimeStep</a:t>
            </a:r>
            <a:r>
              <a:rPr lang="en-US" altLang="zh-CN" dirty="0"/>
              <a:t>: 9.213 sec</a:t>
            </a:r>
          </a:p>
          <a:p>
            <a:r>
              <a:rPr lang="en-US" altLang="zh-CN" dirty="0"/>
              <a:t>Boundary Conditions: 0.049 sec</a:t>
            </a:r>
          </a:p>
          <a:p>
            <a:r>
              <a:rPr lang="en-US" altLang="zh-CN" dirty="0"/>
              <a:t>X-direction evolution: 59.624 sec</a:t>
            </a:r>
          </a:p>
          <a:p>
            <a:r>
              <a:rPr lang="en-US" altLang="zh-CN" dirty="0"/>
              <a:t>Y-direction evolution: 58.061 sec</a:t>
            </a:r>
            <a:endParaRPr lang="zh-CN" altLang="en-US" dirty="0"/>
          </a:p>
        </p:txBody>
      </p:sp>
      <p:pic>
        <p:nvPicPr>
          <p:cNvPr id="3" name="图片 2" descr="图表&#10;&#10;AI 生成的内容可能不正确。">
            <a:extLst>
              <a:ext uri="{FF2B5EF4-FFF2-40B4-BE49-F238E27FC236}">
                <a16:creationId xmlns:a16="http://schemas.microsoft.com/office/drawing/2014/main" id="{9010365F-8577-EA6F-7600-33D7A51F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2" y="3173806"/>
            <a:ext cx="9708596" cy="32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8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1426-F4CF-7A7A-6C3B-B9A992E2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2B8D25-DB7A-5B93-3329-2B2DA0BD084F}"/>
              </a:ext>
            </a:extLst>
          </p:cNvPr>
          <p:cNvSpPr txBox="1"/>
          <p:nvPr/>
        </p:nvSpPr>
        <p:spPr>
          <a:xfrm>
            <a:off x="902125" y="447995"/>
            <a:ext cx="10052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(RTX 4070), Shock-Bubble Test, 500*197, CFL=0.8, </a:t>
            </a:r>
            <a:r>
              <a:rPr lang="en-US" altLang="zh-CN" dirty="0" err="1"/>
              <a:t>tStop</a:t>
            </a:r>
            <a:r>
              <a:rPr lang="en-US" altLang="zh-CN" dirty="0"/>
              <a:t> = 0.3, Domain: x∈[0,255], y∈[0,89]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Total execution time: 3.104 sec</a:t>
            </a:r>
          </a:p>
          <a:p>
            <a:r>
              <a:rPr lang="en-US" altLang="zh-CN" dirty="0" err="1"/>
              <a:t>computeTimeStep</a:t>
            </a:r>
            <a:r>
              <a:rPr lang="en-US" altLang="zh-CN" dirty="0"/>
              <a:t>: 0.738 sec</a:t>
            </a:r>
          </a:p>
          <a:p>
            <a:r>
              <a:rPr lang="en-US" altLang="zh-CN" dirty="0"/>
              <a:t>Boundary Conditions: 0.023 sec</a:t>
            </a:r>
          </a:p>
          <a:p>
            <a:r>
              <a:rPr lang="en-US" altLang="zh-CN" dirty="0"/>
              <a:t>X-direction evolution: 1.18 sec</a:t>
            </a:r>
          </a:p>
          <a:p>
            <a:r>
              <a:rPr lang="en-US" altLang="zh-CN" dirty="0"/>
              <a:t>Y-direction evolution: 1.16 sec</a:t>
            </a:r>
            <a:endParaRPr lang="zh-CN" altLang="en-US" dirty="0"/>
          </a:p>
        </p:txBody>
      </p:sp>
      <p:pic>
        <p:nvPicPr>
          <p:cNvPr id="8" name="图片 7" descr="图表&#10;&#10;AI 生成的内容可能不正确。">
            <a:extLst>
              <a:ext uri="{FF2B5EF4-FFF2-40B4-BE49-F238E27FC236}">
                <a16:creationId xmlns:a16="http://schemas.microsoft.com/office/drawing/2014/main" id="{1F9685EF-F9AE-AFEA-2F5C-224407275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88" y="3173605"/>
            <a:ext cx="9709200" cy="32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A417-191B-E76C-7AF3-006CFBE7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2CAFCF-B1E0-26E6-9131-1542AF983D50}"/>
              </a:ext>
            </a:extLst>
          </p:cNvPr>
          <p:cNvSpPr txBox="1"/>
          <p:nvPr/>
        </p:nvSpPr>
        <p:spPr>
          <a:xfrm>
            <a:off x="902126" y="447995"/>
            <a:ext cx="10217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(RTX 4070), Shock-Bubble Test, 500*197, CFL=0.8, </a:t>
            </a:r>
            <a:r>
              <a:rPr lang="en-US" altLang="zh-CN" dirty="0" err="1"/>
              <a:t>tStop</a:t>
            </a:r>
            <a:r>
              <a:rPr lang="en-US" altLang="zh-CN" dirty="0"/>
              <a:t> = 0.3, Domain: x∈[0,255], y∈[0,89]</a:t>
            </a:r>
          </a:p>
          <a:p>
            <a:endParaRPr lang="en-US" altLang="zh-CN" dirty="0"/>
          </a:p>
          <a:p>
            <a:r>
              <a:rPr lang="en-US" altLang="zh-CN" dirty="0"/>
              <a:t>=== Kernel Resource Usage: </a:t>
            </a:r>
            <a:r>
              <a:rPr lang="en-US" altLang="zh-CN" dirty="0" err="1"/>
              <a:t>computeAmaxOpt</a:t>
            </a:r>
            <a:r>
              <a:rPr lang="en-US" altLang="zh-CN" dirty="0"/>
              <a:t> ===</a:t>
            </a:r>
          </a:p>
          <a:p>
            <a:r>
              <a:rPr lang="en-US" altLang="zh-CN" dirty="0"/>
              <a:t>Registers used: 40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Shared memory per block: 8192 bytes</a:t>
            </a:r>
          </a:p>
          <a:p>
            <a:r>
              <a:rPr lang="en-US" altLang="zh-CN" dirty="0"/>
              <a:t>Constant memory used: 0 bytes</a:t>
            </a:r>
          </a:p>
          <a:p>
            <a:r>
              <a:rPr lang="en-US" altLang="zh-CN" dirty="0"/>
              <a:t>Local memory per thread: 0 bytes</a:t>
            </a:r>
          </a:p>
          <a:p>
            <a:r>
              <a:rPr lang="en-US" altLang="zh-CN" dirty="0"/>
              <a:t>Max threads per block: 1024</a:t>
            </a:r>
          </a:p>
          <a:p>
            <a:endParaRPr lang="en-US" altLang="zh-CN" dirty="0"/>
          </a:p>
          <a:p>
            <a:r>
              <a:rPr lang="en-US" altLang="zh-CN" dirty="0"/>
              <a:t>=== Kernel Resource Usage: </a:t>
            </a:r>
            <a:r>
              <a:rPr lang="en-US" altLang="zh-CN" dirty="0" err="1"/>
              <a:t>SLIC_Evolution_X</a:t>
            </a:r>
            <a:r>
              <a:rPr lang="en-US" altLang="zh-CN" dirty="0"/>
              <a:t> ===</a:t>
            </a:r>
          </a:p>
          <a:p>
            <a:r>
              <a:rPr lang="en-US" altLang="zh-CN" dirty="0"/>
              <a:t>Registers used: 62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Shared memory per block: 16384 bytes</a:t>
            </a:r>
          </a:p>
          <a:p>
            <a:r>
              <a:rPr lang="en-US" altLang="zh-CN" dirty="0"/>
              <a:t>Constant memory used: 0 bytes</a:t>
            </a:r>
          </a:p>
          <a:p>
            <a:r>
              <a:rPr lang="en-US" altLang="zh-CN" dirty="0"/>
              <a:t>Local memory per thread: 0 bytes</a:t>
            </a:r>
          </a:p>
          <a:p>
            <a:r>
              <a:rPr lang="en-US" altLang="zh-CN" dirty="0"/>
              <a:t>Max threads per block: 1024</a:t>
            </a:r>
          </a:p>
          <a:p>
            <a:endParaRPr lang="en-US" altLang="zh-CN" dirty="0"/>
          </a:p>
          <a:p>
            <a:r>
              <a:rPr lang="en-US" altLang="zh-CN" dirty="0"/>
              <a:t>=== Kernel Resource Usage: </a:t>
            </a:r>
            <a:r>
              <a:rPr lang="en-US" altLang="zh-CN" dirty="0" err="1"/>
              <a:t>SLIC_Evolution_Y</a:t>
            </a:r>
            <a:r>
              <a:rPr lang="en-US" altLang="zh-CN" dirty="0"/>
              <a:t> ===</a:t>
            </a:r>
          </a:p>
          <a:p>
            <a:r>
              <a:rPr lang="en-US" altLang="zh-CN" dirty="0"/>
              <a:t>Registers used: 61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Shared memory per block: 16384 bytes</a:t>
            </a:r>
          </a:p>
          <a:p>
            <a:r>
              <a:rPr lang="en-US" altLang="zh-CN" dirty="0"/>
              <a:t>Constant memory used: 0 bytes</a:t>
            </a:r>
          </a:p>
          <a:p>
            <a:r>
              <a:rPr lang="en-US" altLang="zh-CN" dirty="0"/>
              <a:t>Local memory per thread: 0 bytes</a:t>
            </a:r>
          </a:p>
          <a:p>
            <a:r>
              <a:rPr lang="en-US" altLang="zh-CN" dirty="0"/>
              <a:t>Max threads per block: 1024</a:t>
            </a:r>
          </a:p>
        </p:txBody>
      </p:sp>
    </p:spTree>
    <p:extLst>
      <p:ext uri="{BB962C8B-B14F-4D97-AF65-F5344CB8AC3E}">
        <p14:creationId xmlns:p14="http://schemas.microsoft.com/office/powerpoint/2010/main" val="161636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6A009-90DD-F4B5-D40C-698F59D8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AE602A-0B09-E29F-D514-2C7D4B8E1B50}"/>
              </a:ext>
            </a:extLst>
          </p:cNvPr>
          <p:cNvSpPr txBox="1"/>
          <p:nvPr/>
        </p:nvSpPr>
        <p:spPr>
          <a:xfrm>
            <a:off x="902126" y="447995"/>
            <a:ext cx="100277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(RTX 4070), </a:t>
            </a:r>
            <a:r>
              <a:rPr lang="en-US" altLang="zh-CN" dirty="0" err="1"/>
              <a:t>Qudrant</a:t>
            </a:r>
            <a:r>
              <a:rPr lang="en-US" altLang="zh-CN" dirty="0"/>
              <a:t> Test, 400*400, CFL=0.8, </a:t>
            </a:r>
            <a:r>
              <a:rPr lang="en-US" altLang="zh-CN" dirty="0" err="1"/>
              <a:t>tStop</a:t>
            </a:r>
            <a:r>
              <a:rPr lang="en-US" altLang="zh-CN" dirty="0"/>
              <a:t>=0.3, Domain: x∈[0,1], y∈[0,1]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/>
              <a:t>Total execution time: 2.191 sec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computeTimeStep</a:t>
            </a:r>
            <a:r>
              <a:rPr lang="en-US" altLang="zh-CN" dirty="0">
                <a:solidFill>
                  <a:srgbClr val="FF0000"/>
                </a:solidFill>
              </a:rPr>
              <a:t>: 0.51 sec</a:t>
            </a:r>
          </a:p>
          <a:p>
            <a:r>
              <a:rPr lang="en-US" altLang="zh-CN" dirty="0"/>
              <a:t>Boundary Conditions: 0.008 sec</a:t>
            </a:r>
          </a:p>
          <a:p>
            <a:r>
              <a:rPr lang="en-US" altLang="zh-CN" dirty="0"/>
              <a:t>X-direction evolution: 0.849 sec</a:t>
            </a:r>
          </a:p>
          <a:p>
            <a:r>
              <a:rPr lang="en-US" altLang="zh-CN" dirty="0"/>
              <a:t>Y-direction evolution: 0.821 sec</a:t>
            </a:r>
          </a:p>
          <a:p>
            <a:endParaRPr lang="en-US" altLang="zh-CN" dirty="0"/>
          </a:p>
          <a:p>
            <a:r>
              <a:rPr lang="en-US" altLang="zh-CN" dirty="0"/>
              <a:t>Without time step calculation optimization: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/>
              <a:t>Total execution time: 2.489 sec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computeTimeStep</a:t>
            </a:r>
            <a:r>
              <a:rPr lang="en-US" altLang="zh-CN" dirty="0">
                <a:solidFill>
                  <a:srgbClr val="FF0000"/>
                </a:solidFill>
              </a:rPr>
              <a:t>: 0.8 sec</a:t>
            </a:r>
          </a:p>
          <a:p>
            <a:r>
              <a:rPr lang="en-US" altLang="zh-CN" dirty="0"/>
              <a:t>Boundary Conditions: 0.014 sec</a:t>
            </a:r>
          </a:p>
          <a:p>
            <a:r>
              <a:rPr lang="en-US" altLang="zh-CN" dirty="0"/>
              <a:t>X-direction evolution: 0.85 sec</a:t>
            </a:r>
          </a:p>
          <a:p>
            <a:r>
              <a:rPr lang="en-US" altLang="zh-CN" dirty="0"/>
              <a:t>Y-direction evolution: 0.82 sec</a:t>
            </a:r>
          </a:p>
        </p:txBody>
      </p:sp>
    </p:spTree>
    <p:extLst>
      <p:ext uri="{BB962C8B-B14F-4D97-AF65-F5344CB8AC3E}">
        <p14:creationId xmlns:p14="http://schemas.microsoft.com/office/powerpoint/2010/main" val="309309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E4099-5673-8481-5ADA-9AA0DC84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B982DE-F899-6453-8EAD-8FCC69E7109E}"/>
              </a:ext>
            </a:extLst>
          </p:cNvPr>
          <p:cNvSpPr txBox="1"/>
          <p:nvPr/>
        </p:nvSpPr>
        <p:spPr>
          <a:xfrm>
            <a:off x="902125" y="447995"/>
            <a:ext cx="100522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(RTX 4070), Shock-Bubble Test, 500*197, CFL=0.8, </a:t>
            </a:r>
            <a:r>
              <a:rPr lang="en-US" altLang="zh-CN" dirty="0" err="1"/>
              <a:t>tStop</a:t>
            </a:r>
            <a:r>
              <a:rPr lang="en-US" altLang="zh-CN" dirty="0"/>
              <a:t> = 0.3, Domain: x∈[0,255], y∈[0,89]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/>
              <a:t>Total execution time: 3.104 sec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computeTimeStep</a:t>
            </a:r>
            <a:r>
              <a:rPr lang="en-US" altLang="zh-CN" dirty="0">
                <a:solidFill>
                  <a:srgbClr val="FF0000"/>
                </a:solidFill>
              </a:rPr>
              <a:t>: 0.738 sec</a:t>
            </a:r>
          </a:p>
          <a:p>
            <a:r>
              <a:rPr lang="en-US" altLang="zh-CN" dirty="0"/>
              <a:t>Boundary Conditions: 0.023 sec</a:t>
            </a:r>
          </a:p>
          <a:p>
            <a:r>
              <a:rPr lang="en-US" altLang="zh-CN" dirty="0"/>
              <a:t>X-direction evolution: 1.18 sec</a:t>
            </a:r>
          </a:p>
          <a:p>
            <a:r>
              <a:rPr lang="en-US" altLang="zh-CN" dirty="0"/>
              <a:t>Y-direction evolution: 1.16 sec</a:t>
            </a:r>
          </a:p>
          <a:p>
            <a:endParaRPr lang="en-US" altLang="zh-CN" dirty="0"/>
          </a:p>
          <a:p>
            <a:r>
              <a:rPr lang="en-US" altLang="zh-CN" dirty="0"/>
              <a:t>Without time </a:t>
            </a:r>
            <a:r>
              <a:rPr lang="en-US" altLang="zh-CN" dirty="0" err="1"/>
              <a:t>ttep</a:t>
            </a:r>
            <a:r>
              <a:rPr lang="en-US" altLang="zh-CN" dirty="0"/>
              <a:t> calculation optimization:</a:t>
            </a:r>
          </a:p>
          <a:p>
            <a:endParaRPr lang="en-US" altLang="zh-CN" dirty="0"/>
          </a:p>
          <a:p>
            <a:r>
              <a:rPr lang="en-US" altLang="zh-CN" dirty="0"/>
              <a:t>=== Timing Results ===</a:t>
            </a:r>
          </a:p>
          <a:p>
            <a:r>
              <a:rPr lang="en-US" altLang="zh-CN" dirty="0"/>
              <a:t>Total execution time: 3.592 sec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computeTimeStep</a:t>
            </a:r>
            <a:r>
              <a:rPr lang="en-US" altLang="zh-CN" dirty="0">
                <a:solidFill>
                  <a:srgbClr val="FF0000"/>
                </a:solidFill>
              </a:rPr>
              <a:t>: 1.232 sec</a:t>
            </a:r>
          </a:p>
          <a:p>
            <a:r>
              <a:rPr lang="en-US" altLang="zh-CN" dirty="0"/>
              <a:t>Boundary Conditions: 0.024 sec</a:t>
            </a:r>
          </a:p>
          <a:p>
            <a:r>
              <a:rPr lang="en-US" altLang="zh-CN" dirty="0"/>
              <a:t>X-direction evolution: 1.172 sec</a:t>
            </a:r>
          </a:p>
          <a:p>
            <a:r>
              <a:rPr lang="en-US" altLang="zh-CN" dirty="0"/>
              <a:t>Y-direction evolution: 1.162 sec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5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575</Words>
  <Application>Microsoft Office PowerPoint</Application>
  <PresentationFormat>宽屏</PresentationFormat>
  <Paragraphs>90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 Yue</dc:creator>
  <cp:lastModifiedBy>S. Yue</cp:lastModifiedBy>
  <cp:revision>66</cp:revision>
  <dcterms:created xsi:type="dcterms:W3CDTF">2025-03-05T14:31:14Z</dcterms:created>
  <dcterms:modified xsi:type="dcterms:W3CDTF">2025-03-05T15:03:17Z</dcterms:modified>
</cp:coreProperties>
</file>